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67" r:id="rId4"/>
    <p:sldId id="268" r:id="rId5"/>
    <p:sldId id="269" r:id="rId6"/>
    <p:sldId id="260" r:id="rId7"/>
    <p:sldId id="274" r:id="rId8"/>
    <p:sldId id="261" r:id="rId9"/>
    <p:sldId id="270" r:id="rId10"/>
    <p:sldId id="272" r:id="rId11"/>
    <p:sldId id="275" r:id="rId12"/>
    <p:sldId id="276" r:id="rId13"/>
    <p:sldId id="277" r:id="rId14"/>
    <p:sldId id="266" r:id="rId15"/>
    <p:sldId id="258" r:id="rId16"/>
    <p:sldId id="259" r:id="rId17"/>
    <p:sldId id="262" r:id="rId18"/>
    <p:sldId id="278" r:id="rId19"/>
    <p:sldId id="263" r:id="rId20"/>
    <p:sldId id="26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1" userDrawn="1">
          <p15:clr>
            <a:srgbClr val="A4A3A4"/>
          </p15:clr>
        </p15:guide>
        <p15:guide id="3" orient="horz" pos="2069" userDrawn="1">
          <p15:clr>
            <a:srgbClr val="A4A3A4"/>
          </p15:clr>
        </p15:guide>
        <p15:guide id="4" orient="horz" pos="31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706" autoAdjust="0"/>
  </p:normalViewPr>
  <p:slideViewPr>
    <p:cSldViewPr snapToGrid="0" snapToObjects="1">
      <p:cViewPr varScale="1">
        <p:scale>
          <a:sx n="108" d="100"/>
          <a:sy n="108" d="100"/>
        </p:scale>
        <p:origin x="150" y="108"/>
      </p:cViewPr>
      <p:guideLst>
        <p:guide pos="211"/>
        <p:guide orient="horz" pos="2069"/>
        <p:guide orient="horz" pos="31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8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AF5C-2861-711E-8571-91576E8FE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78B37-310A-7925-0FFF-A6B8EA6FE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44E98-5569-F2FF-A633-1BF331BCE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24EB-48C4-5B2F-AC43-9B5B311B7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9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D3253-40BB-F857-B779-77BCDA51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E2F54-4E24-11FB-C4EB-011586895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4BEEA-4C4A-1583-DCD6-4B4E6DBB1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4D540-FC20-94DE-775E-4EB9967F3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FF0D3-D769-17C3-D617-A6478891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867C6-7B6E-9E9B-BC04-78DCDB297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64C77-3AF6-6C38-A463-27CFD3528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4439A-EBA5-8F5A-31B7-B5DE929B5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AF5C-2861-711E-8571-91576E8FE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78B37-310A-7925-0FFF-A6B8EA6FE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44E98-5569-F2FF-A633-1BF331BCE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Aqui </a:t>
            </a:r>
            <a:r>
              <a:rPr lang="en-US" dirty="0" err="1"/>
              <a:t>entra</a:t>
            </a:r>
            <a:r>
              <a:rPr lang="en-US" dirty="0"/>
              <a:t> a Flaxflow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24EB-48C4-5B2F-AC43-9B5B311B7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9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B5F3-19C9-1FC4-21EA-0B85BD761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1CD32-6ACC-6147-5C33-840BCDFE7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3F2C8-E8CB-B948-2407-C540220BE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29356-DFD6-6956-E5F9-23EBF39CAA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DBB11-26BC-2B79-CD30-533CE5EF5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4BD7F-B5A3-66BA-9C50-4F3648400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FAAE9-1835-5D3C-1A8B-E063F0C7F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B9892-269A-A4D3-2822-4209AE87C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466A1-6802-7300-92E0-BD88CED2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E34C4-3476-CBC7-3D86-D958B0C28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3EAE5-B67E-24A9-E563-07060E883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D8D4-26D2-814C-AD93-03BE6BFC6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9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544D-21D4-3496-6342-39E66B64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EF045-A4BB-67A0-8B36-CBAE55D8F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16D4D-F263-AC03-6D94-AE3769482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2CCDF-18EA-23B8-16B3-630D2B8D7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4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B5FA8-2787-6B96-AC32-B828EA79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23120-A671-1A74-E7C6-0E523673B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9A91F-31E1-D5B1-B359-E27AF5C1A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391EE-5317-1841-960C-568486D04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FEACD-25EE-DD94-71CB-EC3FF92D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DE23B-A6F5-8DBD-0BB5-884CDB21B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53C4A-0ECB-BC14-74DB-81D734C9F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91B3B-6916-C738-1161-5AAF667CB9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16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3882-912C-BE67-2EA5-643764E04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BC5B5-FB1E-1485-2660-2862AC044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66562-8C40-7E9A-AC0A-6DA0B75E0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A7C84-B5FC-3AC7-7BCA-55F87EE6B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9333D-0B99-FC17-FCEB-12D55ACB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A4FC5-9D00-D8E3-8AF3-B7692DC95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E5386-8080-720E-814C-B79B76199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5454-07EE-DB6F-C287-8ABF1384F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BDD35-44FF-5DD7-97A1-E47A3AEDF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9EC32-2014-4EE4-2C08-559BD913C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371ED-34C3-464C-FC38-562302EF9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17BD-6C38-729A-705A-E8BF62484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A7DEE-69F7-01D8-4A82-07B42618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9A85E-BCF4-5B4F-6754-1C8713205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7BAA3-A7E5-2F82-BBAC-7CE6C0FE5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126A0-A961-1B85-AD28-2854966C2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76FEF-BFD2-3373-9679-2600F60D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E7A4D-73B0-D809-07A9-CC3FE9474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9F68D-E6DF-3AEE-53FF-AF646AC64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DEFB7-27F2-95EE-12C3-401537F96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51503-89BC-317D-63E2-C34B231D5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0391E-0CD6-FC66-E242-87F38C2CE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DCCB0-F843-4F78-C2B0-FD6C177F9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026ED-D578-5506-C949-AAD1E0296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9B85-3CF6-2684-3F89-39ED01042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B15DA-5C5F-5C26-6153-3E7E221A7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499D3-AADC-E88F-3E12-9F9ECB8FD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D5B52-9BD7-A954-B377-CCD922972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E3A7B-1A1F-15DB-1029-3D77C847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4EE2F-69FE-3AC9-E073-7890321BE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4F5D3-9438-9D22-B56B-A4427F8E5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2465-B7F1-DD80-0751-51DEA97D9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1.emf"/><Relationship Id="rId3" Type="http://schemas.openxmlformats.org/officeDocument/2006/relationships/image" Target="../media/image4.png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16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5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23.bin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5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3.emf"/><Relationship Id="rId1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8.emf"/><Relationship Id="rId3" Type="http://schemas.openxmlformats.org/officeDocument/2006/relationships/image" Target="../media/image4.png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7.emf"/><Relationship Id="rId5" Type="http://schemas.openxmlformats.org/officeDocument/2006/relationships/image" Target="../media/image3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4.emf"/><Relationship Id="rId3" Type="http://schemas.openxmlformats.org/officeDocument/2006/relationships/image" Target="../media/image4.png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38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.emf"/><Relationship Id="rId5" Type="http://schemas.openxmlformats.org/officeDocument/2006/relationships/image" Target="../media/image51.emf"/><Relationship Id="rId15" Type="http://schemas.openxmlformats.org/officeDocument/2006/relationships/oleObject" Target="../embeddings/oleObject2.bin"/><Relationship Id="rId10" Type="http://schemas.openxmlformats.org/officeDocument/2006/relationships/oleObject" Target="../embeddings/oleObject1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3.emf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emf"/><Relationship Id="rId3" Type="http://schemas.openxmlformats.org/officeDocument/2006/relationships/image" Target="../media/image4.png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5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.emf"/><Relationship Id="rId3" Type="http://schemas.openxmlformats.org/officeDocument/2006/relationships/image" Target="../media/image4.pn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emf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3546-FF08-766F-B2B0-46F6AAD6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EE5C838-E028-D056-81E3-BF08D7274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9"/>
            <a:ext cx="12192000" cy="6885439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4998E024-4537-15E1-999B-2C5071598085}"/>
              </a:ext>
            </a:extLst>
          </p:cNvPr>
          <p:cNvSpPr/>
          <p:nvPr/>
        </p:nvSpPr>
        <p:spPr>
          <a:xfrm>
            <a:off x="0" y="6366237"/>
            <a:ext cx="12192000" cy="502920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E02FB82-5A97-69A5-3AB8-7A1F6B416F44}"/>
              </a:ext>
            </a:extLst>
          </p:cNvPr>
          <p:cNvSpPr/>
          <p:nvPr/>
        </p:nvSpPr>
        <p:spPr>
          <a:xfrm>
            <a:off x="165100" y="509015"/>
            <a:ext cx="3449523" cy="3693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BR" sz="14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Inteligência documental de ponta a ponta.</a:t>
            </a:r>
            <a:endParaRPr lang="pt-BR" sz="1400" noProof="0" dirty="0">
              <a:solidFill>
                <a:srgbClr val="26546C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CAE9901-42B8-DB5F-E136-DF8EC19E3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177898"/>
            <a:ext cx="3235746" cy="33111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1F6176-4D58-EF56-DCBD-CF4F83AD4CB5}"/>
              </a:ext>
            </a:extLst>
          </p:cNvPr>
          <p:cNvSpPr txBox="1"/>
          <p:nvPr/>
        </p:nvSpPr>
        <p:spPr>
          <a:xfrm>
            <a:off x="165100" y="6421874"/>
            <a:ext cx="216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noProof="0" dirty="0">
                <a:solidFill>
                  <a:schemeClr val="bg1"/>
                </a:solidFill>
              </a:rPr>
              <a:t>www.flaxflow.com.br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15005C-A9A3-B97A-E9DF-EA4B09BBF0B9}"/>
              </a:ext>
            </a:extLst>
          </p:cNvPr>
          <p:cNvSpPr txBox="1"/>
          <p:nvPr/>
        </p:nvSpPr>
        <p:spPr>
          <a:xfrm>
            <a:off x="9781494" y="6433031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noProof="0" dirty="0">
                <a:solidFill>
                  <a:schemeClr val="bg1"/>
                </a:solidFill>
              </a:rPr>
              <a:t>www.flaxIA.com.br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4E826A1-4189-AE91-64B1-0B86DB141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8648"/>
              </p:ext>
            </p:extLst>
          </p:nvPr>
        </p:nvGraphicFramePr>
        <p:xfrm>
          <a:off x="9921025" y="4480747"/>
          <a:ext cx="1684041" cy="168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561760" imgH="3574241" progId="CorelDraw.Graphic.22">
                  <p:embed/>
                </p:oleObj>
              </mc:Choice>
              <mc:Fallback>
                <p:oleObj name="CorelDRAW" r:id="rId5" imgW="3561760" imgH="3574241" progId="CorelDraw.Graphic.2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054153E-E847-38AE-C61A-E026B4804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1025" y="4480747"/>
                        <a:ext cx="1684041" cy="1689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0BE333-AD0C-B21D-095E-EE5793479B66}"/>
              </a:ext>
            </a:extLst>
          </p:cNvPr>
          <p:cNvSpPr txBox="1"/>
          <p:nvPr/>
        </p:nvSpPr>
        <p:spPr>
          <a:xfrm>
            <a:off x="4692770" y="859639"/>
            <a:ext cx="7051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Além do OCR: A Evolução da Extração de Dados sem </a:t>
            </a:r>
            <a:r>
              <a:rPr lang="pt-BR" sz="3600" b="1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endParaRPr lang="pt-BR" sz="3600" b="1" dirty="0">
              <a:solidFill>
                <a:srgbClr val="26546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1A1C3C-CBDB-B7C8-1EE6-F5B8A3463998}"/>
              </a:ext>
            </a:extLst>
          </p:cNvPr>
          <p:cNvSpPr txBox="1"/>
          <p:nvPr/>
        </p:nvSpPr>
        <p:spPr>
          <a:xfrm>
            <a:off x="5003321" y="2221493"/>
            <a:ext cx="6741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a inteligência artificial está redefinindo a forma de extrair dados em ambientes corporativos complexos.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6C5D3E-2335-3435-D513-9839D38D44F9}"/>
              </a:ext>
            </a:extLst>
          </p:cNvPr>
          <p:cNvSpPr txBox="1"/>
          <p:nvPr/>
        </p:nvSpPr>
        <p:spPr>
          <a:xfrm>
            <a:off x="5003322" y="2986161"/>
            <a:ext cx="6741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 i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Fabio Lucchini</a:t>
            </a:r>
          </a:p>
        </p:txBody>
      </p:sp>
    </p:spTree>
    <p:extLst>
      <p:ext uri="{BB962C8B-B14F-4D97-AF65-F5344CB8AC3E}">
        <p14:creationId xmlns:p14="http://schemas.microsoft.com/office/powerpoint/2010/main" val="28104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3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A91F7-F810-276A-E707-CAE17562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42A85B6-E9C6-498A-B1EB-99E125F88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79B8CDBA-6E90-6311-A93E-D6B1FE27A588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DEDE294A-898B-180A-4085-01683E40D491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3C99E95-D04E-C570-FEAA-23BB6E7592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CE0175D-E17B-6B3E-6DD6-FFD6B75C9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D12F247B-1648-0964-B91F-707B2D9AC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pic>
        <p:nvPicPr>
          <p:cNvPr id="12" name="Picture 2" descr="Revolutionizing Generative AI: A New Collaboration Shaping the Future | JK  Tech">
            <a:extLst>
              <a:ext uri="{FF2B5EF4-FFF2-40B4-BE49-F238E27FC236}">
                <a16:creationId xmlns:a16="http://schemas.microsoft.com/office/drawing/2014/main" id="{B45A0D9A-D3EB-3614-38B6-AEBFDC73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2" y="722345"/>
            <a:ext cx="10083068" cy="529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13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1679A-4C94-0223-CAEC-7EADDF17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3C7FB3-1F7F-0E39-2FD1-7DE9B57AB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2252F17F-6214-46F6-8F25-1A4E262064D7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FCBBFEFF-FEDB-9163-D02F-794303F431D8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7879679-629E-D7AC-F716-B4EF2382EF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61CA546-12D0-426A-CF91-75B6FAD18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B3D7631E-9857-A0F2-4DC4-B9CF6EFCF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D395A02-FFAB-95EB-4E7E-A03DC51E47E8}"/>
              </a:ext>
            </a:extLst>
          </p:cNvPr>
          <p:cNvSpPr txBox="1"/>
          <p:nvPr/>
        </p:nvSpPr>
        <p:spPr>
          <a:xfrm>
            <a:off x="503681" y="468153"/>
            <a:ext cx="1021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IDP – Processamento Inteligente de Documentos</a:t>
            </a:r>
            <a:endParaRPr lang="pt-BR" sz="2800" b="1" noProof="0" dirty="0">
              <a:solidFill>
                <a:srgbClr val="26546C"/>
              </a:solidFill>
            </a:endParaRPr>
          </a:p>
        </p:txBody>
      </p:sp>
      <p:pic>
        <p:nvPicPr>
          <p:cNvPr id="7" name="Picture 4" descr="Pilha de arquivos">
            <a:extLst>
              <a:ext uri="{FF2B5EF4-FFF2-40B4-BE49-F238E27FC236}">
                <a16:creationId xmlns:a16="http://schemas.microsoft.com/office/drawing/2014/main" id="{E00B745D-2D2B-BA62-5C39-67ABC7D9B3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5627" b="-1"/>
          <a:stretch>
            <a:fillRect/>
          </a:stretch>
        </p:blipFill>
        <p:spPr>
          <a:xfrm>
            <a:off x="2334939" y="1008434"/>
            <a:ext cx="6554633" cy="51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4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8702-F341-F382-DEF4-A68F904AE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643B10-059A-2AFF-65BB-774F273B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865C340C-268F-15D4-DA49-DD2CF5BE25B3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51AE9A49-D527-56B3-DD96-B4E0385D868C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E5BC1D6-C058-A8D3-3345-C8836CC8E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7879679-629E-D7AC-F716-B4EF2382E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4F1EC425-1A53-7696-5ABD-18697E3DF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E744782-8FF9-1431-B9B6-18A36012F864}"/>
              </a:ext>
            </a:extLst>
          </p:cNvPr>
          <p:cNvSpPr txBox="1"/>
          <p:nvPr/>
        </p:nvSpPr>
        <p:spPr>
          <a:xfrm>
            <a:off x="503681" y="468153"/>
            <a:ext cx="1021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Roteamento Inteligente de Documentos</a:t>
            </a:r>
            <a:endParaRPr lang="pt-BR" sz="2800" b="1" noProof="0" dirty="0">
              <a:solidFill>
                <a:srgbClr val="26546C"/>
              </a:solidFill>
            </a:endParaRPr>
          </a:p>
        </p:txBody>
      </p:sp>
      <p:pic>
        <p:nvPicPr>
          <p:cNvPr id="5122" name="Picture 2" descr="Como a inteligência artificial ajuda a gestão de documentos?">
            <a:extLst>
              <a:ext uri="{FF2B5EF4-FFF2-40B4-BE49-F238E27FC236}">
                <a16:creationId xmlns:a16="http://schemas.microsoft.com/office/drawing/2014/main" id="{75F66E67-E63B-F71F-2E84-BB072427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07" y="1154097"/>
            <a:ext cx="6624298" cy="48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5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3546-FF08-766F-B2B0-46F6AAD6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EE5C838-E028-D056-81E3-BF08D7274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9"/>
            <a:ext cx="12192000" cy="6885439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4998E024-4537-15E1-999B-2C5071598085}"/>
              </a:ext>
            </a:extLst>
          </p:cNvPr>
          <p:cNvSpPr/>
          <p:nvPr/>
        </p:nvSpPr>
        <p:spPr>
          <a:xfrm>
            <a:off x="0" y="6366237"/>
            <a:ext cx="12192000" cy="502920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E02FB82-5A97-69A5-3AB8-7A1F6B416F44}"/>
              </a:ext>
            </a:extLst>
          </p:cNvPr>
          <p:cNvSpPr/>
          <p:nvPr/>
        </p:nvSpPr>
        <p:spPr>
          <a:xfrm>
            <a:off x="4357383" y="1969476"/>
            <a:ext cx="6484788" cy="7646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5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Inteligência documental de ponta a ponta.</a:t>
            </a:r>
            <a:endParaRPr lang="en-US" sz="2850" dirty="0">
              <a:solidFill>
                <a:srgbClr val="26546C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CAE9901-42B8-DB5F-E136-DF8EC19E3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080" y="1194963"/>
            <a:ext cx="8909463" cy="9117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1F6176-4D58-EF56-DCBD-CF4F83AD4CB5}"/>
              </a:ext>
            </a:extLst>
          </p:cNvPr>
          <p:cNvSpPr txBox="1"/>
          <p:nvPr/>
        </p:nvSpPr>
        <p:spPr>
          <a:xfrm>
            <a:off x="165100" y="6421874"/>
            <a:ext cx="216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www.flaxflow.com.br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15005C-A9A3-B97A-E9DF-EA4B09BBF0B9}"/>
              </a:ext>
            </a:extLst>
          </p:cNvPr>
          <p:cNvSpPr txBox="1"/>
          <p:nvPr/>
        </p:nvSpPr>
        <p:spPr>
          <a:xfrm>
            <a:off x="9781494" y="6433031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www.flaxIA.com.br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4E826A1-4189-AE91-64B1-0B86DB1411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21025" y="4480747"/>
          <a:ext cx="1684041" cy="168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561760" imgH="3574241" progId="CorelDraw.Graphic.22">
                  <p:embed/>
                </p:oleObj>
              </mc:Choice>
              <mc:Fallback>
                <p:oleObj name="CorelDRAW" r:id="rId5" imgW="3561760" imgH="3574241" progId="CorelDraw.Graphic.2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4E826A1-4189-AE91-64B1-0B86DB141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1025" y="4480747"/>
                        <a:ext cx="1684041" cy="1689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83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438F5-DB4A-E305-33C9-A5659241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353E04-93A5-3919-EBF8-AC550CB5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F682D0C8-E0B2-90BA-2A44-6FE5DBD0AD58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D763B3A-1191-8B93-C77F-C6DBE40D0063}"/>
              </a:ext>
            </a:extLst>
          </p:cNvPr>
          <p:cNvSpPr txBox="1"/>
          <p:nvPr/>
        </p:nvSpPr>
        <p:spPr>
          <a:xfrm>
            <a:off x="503681" y="468153"/>
            <a:ext cx="10217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Especialistas em automação digital com expertise</a:t>
            </a:r>
          </a:p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 projetos de documentos e processos</a:t>
            </a:r>
            <a:endParaRPr lang="pt-BR" sz="3200" b="1" noProof="0" dirty="0">
              <a:solidFill>
                <a:srgbClr val="26546C"/>
              </a:solidFill>
            </a:endParaRPr>
          </a:p>
        </p:txBody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3522E58B-ABD4-0F0D-7984-21B8983B00DD}"/>
              </a:ext>
            </a:extLst>
          </p:cNvPr>
          <p:cNvSpPr/>
          <p:nvPr/>
        </p:nvSpPr>
        <p:spPr>
          <a:xfrm>
            <a:off x="619760" y="3270215"/>
            <a:ext cx="2036879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Generativa</a:t>
            </a:r>
            <a:endParaRPr lang="pt-BR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 14">
            <a:extLst>
              <a:ext uri="{FF2B5EF4-FFF2-40B4-BE49-F238E27FC236}">
                <a16:creationId xmlns:a16="http://schemas.microsoft.com/office/drawing/2014/main" id="{0D37078B-2AA2-8781-4654-9D93569EDBE4}"/>
              </a:ext>
            </a:extLst>
          </p:cNvPr>
          <p:cNvSpPr/>
          <p:nvPr/>
        </p:nvSpPr>
        <p:spPr>
          <a:xfrm>
            <a:off x="619760" y="3834707"/>
            <a:ext cx="2415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i="1" noProof="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Compreensão semântica de documentos sem </a:t>
            </a:r>
            <a:r>
              <a:rPr lang="pt-BR" i="1" noProof="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r>
              <a:rPr lang="pt-BR" i="1" noProof="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rígidos.</a:t>
            </a:r>
            <a:endParaRPr lang="pt-BR" i="1" noProof="0" dirty="0"/>
          </a:p>
        </p:txBody>
      </p:sp>
      <p:sp>
        <p:nvSpPr>
          <p:cNvPr id="25" name="Text 17">
            <a:extLst>
              <a:ext uri="{FF2B5EF4-FFF2-40B4-BE49-F238E27FC236}">
                <a16:creationId xmlns:a16="http://schemas.microsoft.com/office/drawing/2014/main" id="{FB555262-6AF9-9D34-20C7-9A2BAEB5DBDD}"/>
              </a:ext>
            </a:extLst>
          </p:cNvPr>
          <p:cNvSpPr/>
          <p:nvPr/>
        </p:nvSpPr>
        <p:spPr>
          <a:xfrm>
            <a:off x="3449320" y="3243383"/>
            <a:ext cx="2646680" cy="4247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Orquestração </a:t>
            </a:r>
            <a:r>
              <a:rPr lang="pt-BR" sz="20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</a:t>
            </a:r>
            <a:endParaRPr lang="pt-BR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59BF93EE-1B81-C548-50F4-CABC4C232968}"/>
              </a:ext>
            </a:extLst>
          </p:cNvPr>
          <p:cNvSpPr/>
          <p:nvPr/>
        </p:nvSpPr>
        <p:spPr>
          <a:xfrm>
            <a:off x="3449320" y="3830217"/>
            <a:ext cx="2415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i="1" noProof="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Automatize fluxos complexos entre sistemas e departamentos.</a:t>
            </a:r>
            <a:endParaRPr lang="pt-BR" i="1" noProof="0" dirty="0"/>
          </a:p>
        </p:txBody>
      </p:sp>
      <p:sp>
        <p:nvSpPr>
          <p:cNvPr id="27" name="Text 21">
            <a:extLst>
              <a:ext uri="{FF2B5EF4-FFF2-40B4-BE49-F238E27FC236}">
                <a16:creationId xmlns:a16="http://schemas.microsoft.com/office/drawing/2014/main" id="{E8DF0E23-A2CC-0E3F-CCC8-B91AE73A593D}"/>
              </a:ext>
            </a:extLst>
          </p:cNvPr>
          <p:cNvSpPr/>
          <p:nvPr/>
        </p:nvSpPr>
        <p:spPr>
          <a:xfrm>
            <a:off x="6580124" y="3282939"/>
            <a:ext cx="216611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Captura Cognitiva</a:t>
            </a:r>
            <a:endParaRPr lang="pt-BR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EED7587E-9F74-0F7D-CACF-3B6E66C5564E}"/>
              </a:ext>
            </a:extLst>
          </p:cNvPr>
          <p:cNvSpPr/>
          <p:nvPr/>
        </p:nvSpPr>
        <p:spPr>
          <a:xfrm>
            <a:off x="6509512" y="3789779"/>
            <a:ext cx="25943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i="1" noProof="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 avançado + ML para extração inteligente de dados.</a:t>
            </a:r>
            <a:endParaRPr lang="pt-BR" i="1" noProof="0" dirty="0"/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BB7C8404-EB73-4E9F-376A-85E2044DC33D}"/>
              </a:ext>
            </a:extLst>
          </p:cNvPr>
          <p:cNvSpPr/>
          <p:nvPr/>
        </p:nvSpPr>
        <p:spPr>
          <a:xfrm>
            <a:off x="9464548" y="3282938"/>
            <a:ext cx="2384552" cy="378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Detecção de Fraudes</a:t>
            </a:r>
            <a:endParaRPr lang="pt-BR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 26">
            <a:extLst>
              <a:ext uri="{FF2B5EF4-FFF2-40B4-BE49-F238E27FC236}">
                <a16:creationId xmlns:a16="http://schemas.microsoft.com/office/drawing/2014/main" id="{CD6641D3-7603-8608-2287-CBD0BDE670B0}"/>
              </a:ext>
            </a:extLst>
          </p:cNvPr>
          <p:cNvSpPr/>
          <p:nvPr/>
        </p:nvSpPr>
        <p:spPr>
          <a:xfrm>
            <a:off x="9452435" y="3789779"/>
            <a:ext cx="229565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i="1" noProof="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análises por documento com altíssima precisão.</a:t>
            </a:r>
            <a:endParaRPr lang="pt-BR" i="1" noProof="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41787C51-4FA8-B1DF-F055-519397C193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760" y="1950530"/>
          <a:ext cx="12938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293836" imgH="1298023" progId="CorelDraw.Graphic.22">
                  <p:embed/>
                </p:oleObj>
              </mc:Choice>
              <mc:Fallback>
                <p:oleObj name="CorelDRAW" r:id="rId4" imgW="1293836" imgH="1298023" progId="CorelDraw.Graphic.22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76F70E7-37E9-709D-6725-F85E95805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760" y="1950530"/>
                        <a:ext cx="1293813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E6FF671B-0964-2EE1-8F1A-497B17338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4693" y="1950530"/>
          <a:ext cx="12938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293836" imgH="1298023" progId="CorelDraw.Graphic.22">
                  <p:embed/>
                </p:oleObj>
              </mc:Choice>
              <mc:Fallback>
                <p:oleObj name="CorelDRAW" r:id="rId6" imgW="1293836" imgH="1298023" progId="CorelDraw.Graphic.22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8CD06278-2629-8126-2C3E-5B79C12B7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4693" y="1950530"/>
                        <a:ext cx="1293813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357C28CA-B529-8D77-3592-7C1DF2D65C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06448" y="1950530"/>
          <a:ext cx="12938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293836" imgH="1298023" progId="CorelDraw.Graphic.22">
                  <p:embed/>
                </p:oleObj>
              </mc:Choice>
              <mc:Fallback>
                <p:oleObj name="CorelDRAW" r:id="rId8" imgW="1293836" imgH="1298023" progId="CorelDraw.Graphic.22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71FA7511-9520-0F47-6B29-FE836A421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06448" y="1950530"/>
                        <a:ext cx="1293813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11263945-30F2-3C2C-51B9-42D4D6EDCD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5496" y="1944808"/>
          <a:ext cx="12938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1293836" imgH="1298023" progId="CorelDraw.Graphic.22">
                  <p:embed/>
                </p:oleObj>
              </mc:Choice>
              <mc:Fallback>
                <p:oleObj name="CorelDRAW" r:id="rId10" imgW="1293836" imgH="1298023" progId="CorelDraw.Graphic.22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844421FA-5738-C372-E836-F52E8D3E8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5496" y="1944808"/>
                        <a:ext cx="1293813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Shape 5">
            <a:extLst>
              <a:ext uri="{FF2B5EF4-FFF2-40B4-BE49-F238E27FC236}">
                <a16:creationId xmlns:a16="http://schemas.microsoft.com/office/drawing/2014/main" id="{992FE90A-654A-A95A-C9B9-42758CB5780C}"/>
              </a:ext>
            </a:extLst>
          </p:cNvPr>
          <p:cNvSpPr/>
          <p:nvPr/>
        </p:nvSpPr>
        <p:spPr>
          <a:xfrm>
            <a:off x="619759" y="5455776"/>
            <a:ext cx="3114041" cy="914400"/>
          </a:xfrm>
          <a:prstGeom prst="rect">
            <a:avLst/>
          </a:prstGeom>
          <a:gradFill flip="none" rotWithShape="1">
            <a:gsLst>
              <a:gs pos="0">
                <a:srgbClr val="26546C">
                  <a:shade val="30000"/>
                  <a:satMod val="115000"/>
                </a:srgbClr>
              </a:gs>
              <a:gs pos="50000">
                <a:srgbClr val="26546C">
                  <a:shade val="67500"/>
                  <a:satMod val="115000"/>
                </a:srgbClr>
              </a:gs>
              <a:gs pos="100000">
                <a:srgbClr val="26546C">
                  <a:shade val="100000"/>
                  <a:satMod val="115000"/>
                </a:srgbClr>
              </a:gs>
            </a:gsLst>
            <a:lin ang="0" scaled="1"/>
            <a:tileRect/>
          </a:gradFill>
          <a:ln w="6350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16983649-0650-4E9B-9020-187D9BE497AA}"/>
              </a:ext>
            </a:extLst>
          </p:cNvPr>
          <p:cNvSpPr/>
          <p:nvPr/>
        </p:nvSpPr>
        <p:spPr>
          <a:xfrm>
            <a:off x="713739" y="5425941"/>
            <a:ext cx="1783080" cy="65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BR" sz="2600" b="1" noProof="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+ 25 ANOS</a:t>
            </a:r>
            <a:endParaRPr lang="pt-BR" sz="2600" b="1" noProof="0" dirty="0">
              <a:solidFill>
                <a:schemeClr val="bg1"/>
              </a:solidFill>
            </a:endParaRPr>
          </a:p>
        </p:txBody>
      </p:sp>
      <p:sp>
        <p:nvSpPr>
          <p:cNvPr id="45" name="Text 7">
            <a:extLst>
              <a:ext uri="{FF2B5EF4-FFF2-40B4-BE49-F238E27FC236}">
                <a16:creationId xmlns:a16="http://schemas.microsoft.com/office/drawing/2014/main" id="{D84345E0-A56D-2A56-46AA-F161B8FBB362}"/>
              </a:ext>
            </a:extLst>
          </p:cNvPr>
          <p:cNvSpPr/>
          <p:nvPr/>
        </p:nvSpPr>
        <p:spPr>
          <a:xfrm>
            <a:off x="827837" y="5984184"/>
            <a:ext cx="182880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solidFill>
                  <a:srgbClr val="D6DC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EXPERIÊNCIA</a:t>
            </a:r>
            <a:endParaRPr lang="pt-BR" sz="1600" noProof="0" dirty="0"/>
          </a:p>
        </p:txBody>
      </p:sp>
      <p:sp>
        <p:nvSpPr>
          <p:cNvPr id="49" name="Shape 5">
            <a:extLst>
              <a:ext uri="{FF2B5EF4-FFF2-40B4-BE49-F238E27FC236}">
                <a16:creationId xmlns:a16="http://schemas.microsoft.com/office/drawing/2014/main" id="{D3AF770F-6252-E0C6-B985-77F384C4829A}"/>
              </a:ext>
            </a:extLst>
          </p:cNvPr>
          <p:cNvSpPr/>
          <p:nvPr/>
        </p:nvSpPr>
        <p:spPr>
          <a:xfrm>
            <a:off x="5095240" y="5463917"/>
            <a:ext cx="3114041" cy="914400"/>
          </a:xfrm>
          <a:prstGeom prst="rect">
            <a:avLst/>
          </a:prstGeom>
          <a:gradFill flip="none" rotWithShape="1">
            <a:gsLst>
              <a:gs pos="0">
                <a:srgbClr val="26546C">
                  <a:shade val="30000"/>
                  <a:satMod val="115000"/>
                </a:srgbClr>
              </a:gs>
              <a:gs pos="50000">
                <a:srgbClr val="26546C">
                  <a:shade val="67500"/>
                  <a:satMod val="115000"/>
                </a:srgbClr>
              </a:gs>
              <a:gs pos="100000">
                <a:srgbClr val="26546C">
                  <a:shade val="100000"/>
                  <a:satMod val="115000"/>
                </a:srgbClr>
              </a:gs>
            </a:gsLst>
            <a:lin ang="0" scaled="1"/>
            <a:tileRect/>
          </a:gradFill>
          <a:ln w="6350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3AE69B6D-86C8-5562-7B84-2CABBCD422FC}"/>
              </a:ext>
            </a:extLst>
          </p:cNvPr>
          <p:cNvSpPr/>
          <p:nvPr/>
        </p:nvSpPr>
        <p:spPr>
          <a:xfrm>
            <a:off x="5278120" y="5531605"/>
            <a:ext cx="1808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800" b="1" noProof="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</a:t>
            </a:r>
            <a:endParaRPr lang="pt-BR" sz="2800" noProof="0" dirty="0">
              <a:solidFill>
                <a:schemeClr val="bg1"/>
              </a:solidFill>
            </a:endParaRPr>
          </a:p>
        </p:txBody>
      </p:sp>
      <p:sp>
        <p:nvSpPr>
          <p:cNvPr id="47" name="Text 10">
            <a:extLst>
              <a:ext uri="{FF2B5EF4-FFF2-40B4-BE49-F238E27FC236}">
                <a16:creationId xmlns:a16="http://schemas.microsoft.com/office/drawing/2014/main" id="{E867815B-7D60-CC02-945D-D95E6147E5AE}"/>
              </a:ext>
            </a:extLst>
          </p:cNvPr>
          <p:cNvSpPr/>
          <p:nvPr/>
        </p:nvSpPr>
        <p:spPr>
          <a:xfrm>
            <a:off x="5278120" y="6001244"/>
            <a:ext cx="1719580" cy="247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NATIVE</a:t>
            </a:r>
            <a:endParaRPr lang="pt-BR" sz="1600" noProof="0" dirty="0">
              <a:solidFill>
                <a:schemeClr val="bg1"/>
              </a:solidFill>
            </a:endParaRP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DE8A0561-016D-480A-BE63-6EEC6F278E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4897" y="5569392"/>
          <a:ext cx="792681" cy="71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2228910" imgH="2005726" progId="CorelDraw.Graphic.22">
                  <p:embed/>
                </p:oleObj>
              </mc:Choice>
              <mc:Fallback>
                <p:oleObj name="CorelDRAW" r:id="rId12" imgW="2228910" imgH="2005726" progId="CorelDraw.Graphic.22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82A81907-884E-1EAA-A817-F6AB88721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04897" y="5569392"/>
                        <a:ext cx="792681" cy="71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2A1A463E-C138-BF71-BF39-4E4D88358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1118" y="5554858"/>
          <a:ext cx="792681" cy="71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2228910" imgH="2005726" progId="CorelDraw.Graphic.22">
                  <p:embed/>
                </p:oleObj>
              </mc:Choice>
              <mc:Fallback>
                <p:oleObj name="CorelDRAW" r:id="rId12" imgW="2228910" imgH="2005726" progId="CorelDraw.Graphic.22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3C1061CC-E181-2217-5436-3E97F71CB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21118" y="5554858"/>
                        <a:ext cx="792681" cy="71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EC40CAA-B545-02E5-4EC2-82598897D7BE}"/>
              </a:ext>
            </a:extLst>
          </p:cNvPr>
          <p:cNvCxnSpPr>
            <a:cxnSpLocks/>
          </p:cNvCxnSpPr>
          <p:nvPr/>
        </p:nvCxnSpPr>
        <p:spPr>
          <a:xfrm>
            <a:off x="3862336" y="5921117"/>
            <a:ext cx="103742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hape 3">
            <a:extLst>
              <a:ext uri="{FF2B5EF4-FFF2-40B4-BE49-F238E27FC236}">
                <a16:creationId xmlns:a16="http://schemas.microsoft.com/office/drawing/2014/main" id="{9F0FD6A5-20BC-865C-6D2F-AE49FB40D62C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A864256-4D28-B812-8EFA-713508BCE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5217328" imgH="1939804" progId="CorelDraw.Graphic.22">
                  <p:embed/>
                </p:oleObj>
              </mc:Choice>
              <mc:Fallback>
                <p:oleObj name="CorelDRAW" r:id="rId1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D8485A2-CE92-DBBC-2999-FBA9EE8BE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9A41AAD6-84AE-002F-EF8B-8C87AC1DA2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4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75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3" grpId="0" animBg="1"/>
      <p:bldP spid="10" grpId="0" animBg="1"/>
      <p:bldP spid="45" grpId="0" animBg="1"/>
      <p:bldP spid="49" grpId="0" animBg="1"/>
      <p:bldP spid="46" grpId="0" animBg="1"/>
      <p:bldP spid="4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57384-940A-7B47-B3A2-CA5045FA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BF069E27-2950-52D6-5670-D250FA3F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2C87FA1-345D-D678-EBF2-5E11714BF010}"/>
              </a:ext>
            </a:extLst>
          </p:cNvPr>
          <p:cNvSpPr txBox="1"/>
          <p:nvPr/>
        </p:nvSpPr>
        <p:spPr>
          <a:xfrm>
            <a:off x="503681" y="468153"/>
            <a:ext cx="1021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Soluções: produtos e serviços da plataforma </a:t>
            </a:r>
            <a:r>
              <a:rPr lang="pt-BR" sz="3200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FlaxFlow</a:t>
            </a:r>
            <a:endParaRPr lang="pt-BR" sz="3200" b="1" noProof="0" dirty="0">
              <a:solidFill>
                <a:srgbClr val="26546C"/>
              </a:solidFill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7B7020E-E473-E020-030F-D75578FFFE7B}"/>
              </a:ext>
            </a:extLst>
          </p:cNvPr>
          <p:cNvSpPr/>
          <p:nvPr/>
        </p:nvSpPr>
        <p:spPr>
          <a:xfrm rot="5400000" flipV="1">
            <a:off x="-362200" y="361490"/>
            <a:ext cx="1052929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F2D15763-4501-4D88-6917-82927162312D}"/>
              </a:ext>
            </a:extLst>
          </p:cNvPr>
          <p:cNvSpPr/>
          <p:nvPr/>
        </p:nvSpPr>
        <p:spPr>
          <a:xfrm>
            <a:off x="1734100" y="1447493"/>
            <a:ext cx="348112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8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Onboarding</a:t>
            </a:r>
            <a:r>
              <a:rPr lang="pt-BR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Digital</a:t>
            </a:r>
            <a:endParaRPr lang="pt-BR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74FF2FC1-DAEB-3BE3-98D3-7A4CB1225B6E}"/>
              </a:ext>
            </a:extLst>
          </p:cNvPr>
          <p:cNvSpPr/>
          <p:nvPr/>
        </p:nvSpPr>
        <p:spPr>
          <a:xfrm>
            <a:off x="667512" y="2209178"/>
            <a:ext cx="3967988" cy="574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2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Acelerando a captura e conversão de novos clientes</a:t>
            </a:r>
            <a:endParaRPr lang="pt-BR" sz="2200" noProof="0" dirty="0">
              <a:solidFill>
                <a:srgbClr val="26546C"/>
              </a:solidFill>
            </a:endParaRPr>
          </a:p>
        </p:txBody>
      </p:sp>
      <p:sp>
        <p:nvSpPr>
          <p:cNvPr id="12" name="Text 19">
            <a:extLst>
              <a:ext uri="{FF2B5EF4-FFF2-40B4-BE49-F238E27FC236}">
                <a16:creationId xmlns:a16="http://schemas.microsoft.com/office/drawing/2014/main" id="{66C94B5E-3585-1E23-1882-DE87E939C50A}"/>
              </a:ext>
            </a:extLst>
          </p:cNvPr>
          <p:cNvSpPr/>
          <p:nvPr/>
        </p:nvSpPr>
        <p:spPr>
          <a:xfrm>
            <a:off x="7430162" y="1463752"/>
            <a:ext cx="330133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Backoffice Digital</a:t>
            </a:r>
            <a:endParaRPr lang="pt-BR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 20">
            <a:extLst>
              <a:ext uri="{FF2B5EF4-FFF2-40B4-BE49-F238E27FC236}">
                <a16:creationId xmlns:a16="http://schemas.microsoft.com/office/drawing/2014/main" id="{A540D0A1-6BC1-5F31-521C-5BEAA76260A0}"/>
              </a:ext>
            </a:extLst>
          </p:cNvPr>
          <p:cNvSpPr/>
          <p:nvPr/>
        </p:nvSpPr>
        <p:spPr>
          <a:xfrm>
            <a:off x="6372352" y="2198150"/>
            <a:ext cx="4422648" cy="595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2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Terceirização inteligente de processos de </a:t>
            </a:r>
            <a:r>
              <a:rPr lang="pt-BR" sz="2200" i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</a:t>
            </a:r>
            <a:r>
              <a:rPr lang="pt-BR" sz="22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office</a:t>
            </a:r>
            <a:endParaRPr lang="pt-BR" sz="2200" noProof="0" dirty="0">
              <a:solidFill>
                <a:srgbClr val="26546C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48EDBA8-624E-C309-09BF-F7016F0C4795}"/>
              </a:ext>
            </a:extLst>
          </p:cNvPr>
          <p:cNvSpPr txBox="1"/>
          <p:nvPr/>
        </p:nvSpPr>
        <p:spPr>
          <a:xfrm>
            <a:off x="503681" y="5038292"/>
            <a:ext cx="5058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Conclusão da jornada em segundos: 100% digital ou com revisão humana</a:t>
            </a:r>
            <a:endParaRPr lang="pt-BR" sz="1600" noProof="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F6C1FC2-46FE-29F1-8851-C86B994B5A75}"/>
              </a:ext>
            </a:extLst>
          </p:cNvPr>
          <p:cNvSpPr txBox="1"/>
          <p:nvPr/>
        </p:nvSpPr>
        <p:spPr>
          <a:xfrm>
            <a:off x="503681" y="3081008"/>
            <a:ext cx="489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Captura móvel de imagens e documentos</a:t>
            </a:r>
            <a:endParaRPr lang="pt-BR" sz="1600" noProof="0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810604B-F0D6-F5A6-3990-35D232827937}"/>
              </a:ext>
            </a:extLst>
          </p:cNvPr>
          <p:cNvSpPr txBox="1"/>
          <p:nvPr/>
        </p:nvSpPr>
        <p:spPr>
          <a:xfrm>
            <a:off x="503681" y="3539076"/>
            <a:ext cx="53383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Detecção de fraudes em tempo real</a:t>
            </a:r>
            <a:endParaRPr lang="pt-BR" sz="1600" noProof="0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D179A64-CF5E-2AF4-2C71-0B525CC619FF}"/>
              </a:ext>
            </a:extLst>
          </p:cNvPr>
          <p:cNvSpPr txBox="1"/>
          <p:nvPr/>
        </p:nvSpPr>
        <p:spPr>
          <a:xfrm>
            <a:off x="503681" y="4006959"/>
            <a:ext cx="489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Extração de dados via OCR e I.A</a:t>
            </a:r>
            <a:endParaRPr lang="pt-BR" sz="1600" noProof="0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4563B37-964A-DBC8-918E-1861B55A8DC8}"/>
              </a:ext>
            </a:extLst>
          </p:cNvPr>
          <p:cNvSpPr txBox="1"/>
          <p:nvPr/>
        </p:nvSpPr>
        <p:spPr>
          <a:xfrm>
            <a:off x="503681" y="4384126"/>
            <a:ext cx="5338319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Validações automáticas: </a:t>
            </a:r>
            <a:r>
              <a:rPr lang="pt-BR" sz="1600" noProof="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facematch</a:t>
            </a: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pt-BR" sz="1600" noProof="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liveness</a:t>
            </a: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</a:p>
          <a:p>
            <a:pPr marL="90488" indent="-90488"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Background </a:t>
            </a:r>
            <a:r>
              <a:rPr lang="pt-BR" sz="1600" noProof="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</a:t>
            </a:r>
            <a:endParaRPr lang="pt-BR" sz="1600" noProof="0" dirty="0"/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CBE263A3-497E-C771-36A0-25BDC2156CF9}"/>
              </a:ext>
            </a:extLst>
          </p:cNvPr>
          <p:cNvCxnSpPr>
            <a:cxnSpLocks/>
          </p:cNvCxnSpPr>
          <p:nvPr/>
        </p:nvCxnSpPr>
        <p:spPr>
          <a:xfrm>
            <a:off x="5981700" y="1476795"/>
            <a:ext cx="0" cy="508910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80F10031-7FBB-7D3B-0521-0E36AC5843DB}"/>
              </a:ext>
            </a:extLst>
          </p:cNvPr>
          <p:cNvSpPr txBox="1"/>
          <p:nvPr/>
        </p:nvSpPr>
        <p:spPr>
          <a:xfrm>
            <a:off x="6217994" y="5127930"/>
            <a:ext cx="5243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Integração com sistemas legados via api</a:t>
            </a:r>
            <a:endParaRPr lang="pt-BR" sz="1600" noProof="0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F6512847-61F3-B4BD-E4AC-2EA7206A2E53}"/>
              </a:ext>
            </a:extLst>
          </p:cNvPr>
          <p:cNvSpPr txBox="1"/>
          <p:nvPr/>
        </p:nvSpPr>
        <p:spPr>
          <a:xfrm>
            <a:off x="6229351" y="3073309"/>
            <a:ext cx="5759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Mercado financeiro, imobiliário e seguros</a:t>
            </a:r>
            <a:endParaRPr lang="pt-BR" sz="1600" noProof="0" dirty="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8D6B46A8-EF57-79FE-9112-5E7DA557DD29}"/>
              </a:ext>
            </a:extLst>
          </p:cNvPr>
          <p:cNvSpPr txBox="1"/>
          <p:nvPr/>
        </p:nvSpPr>
        <p:spPr>
          <a:xfrm>
            <a:off x="6214110" y="3453014"/>
            <a:ext cx="5517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Gestão de documentos: digitalização, extração e compliance</a:t>
            </a:r>
            <a:endParaRPr lang="pt-BR" sz="1600" noProof="0" dirty="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2564CBAC-2494-2232-B80D-ACFC38380933}"/>
              </a:ext>
            </a:extLst>
          </p:cNvPr>
          <p:cNvSpPr txBox="1"/>
          <p:nvPr/>
        </p:nvSpPr>
        <p:spPr>
          <a:xfrm>
            <a:off x="6210301" y="3926871"/>
            <a:ext cx="56827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Rh: </a:t>
            </a:r>
            <a:r>
              <a:rPr lang="pt-BR" sz="1600" noProof="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onboarding</a:t>
            </a: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benefícios e folha de pagamento</a:t>
            </a:r>
            <a:endParaRPr lang="pt-BR" sz="1600" noProof="0" dirty="0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9545086-590D-6C8B-53B4-CC6BF287066D}"/>
              </a:ext>
            </a:extLst>
          </p:cNvPr>
          <p:cNvSpPr txBox="1"/>
          <p:nvPr/>
        </p:nvSpPr>
        <p:spPr>
          <a:xfrm>
            <a:off x="6229351" y="4404290"/>
            <a:ext cx="5517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400"/>
              </a:spcAft>
              <a:buSzPct val="100000"/>
            </a:pPr>
            <a:r>
              <a:rPr lang="pt-BR" sz="16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Serviços ao cliente: pedidos, relacionamento e automação de respostas</a:t>
            </a:r>
            <a:endParaRPr lang="pt-BR" sz="1600" noProof="0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8EC4F29-E610-2B49-895F-8D34E0D0671F}"/>
              </a:ext>
            </a:extLst>
          </p:cNvPr>
          <p:cNvGrpSpPr/>
          <p:nvPr/>
        </p:nvGrpSpPr>
        <p:grpSpPr>
          <a:xfrm>
            <a:off x="935812" y="5941116"/>
            <a:ext cx="1287069" cy="422407"/>
            <a:chOff x="935812" y="5981308"/>
            <a:chExt cx="1287069" cy="422407"/>
          </a:xfrm>
        </p:grpSpPr>
        <p:sp>
          <p:nvSpPr>
            <p:cNvPr id="2" name="Text 11">
              <a:extLst>
                <a:ext uri="{FF2B5EF4-FFF2-40B4-BE49-F238E27FC236}">
                  <a16:creationId xmlns:a16="http://schemas.microsoft.com/office/drawing/2014/main" id="{8DAD101D-8130-B772-EA38-586F05C32EBA}"/>
                </a:ext>
              </a:extLst>
            </p:cNvPr>
            <p:cNvSpPr/>
            <p:nvPr/>
          </p:nvSpPr>
          <p:spPr>
            <a:xfrm>
              <a:off x="984005" y="5981308"/>
              <a:ext cx="1113732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400" b="1" noProof="0" dirty="0">
                  <a:solidFill>
                    <a:srgbClr val="26546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CUSTO</a:t>
              </a:r>
              <a:endParaRPr lang="pt-BR" sz="1400" noProof="0" dirty="0">
                <a:solidFill>
                  <a:srgbClr val="26546C"/>
                </a:solidFill>
              </a:endParaRPr>
            </a:p>
          </p:txBody>
        </p:sp>
        <p:sp>
          <p:nvSpPr>
            <p:cNvPr id="3" name="Text 12">
              <a:extLst>
                <a:ext uri="{FF2B5EF4-FFF2-40B4-BE49-F238E27FC236}">
                  <a16:creationId xmlns:a16="http://schemas.microsoft.com/office/drawing/2014/main" id="{6B695CC9-42DA-C6A8-93FB-B2601452ABBD}"/>
                </a:ext>
              </a:extLst>
            </p:cNvPr>
            <p:cNvSpPr/>
            <p:nvPr/>
          </p:nvSpPr>
          <p:spPr>
            <a:xfrm>
              <a:off x="935812" y="6265323"/>
              <a:ext cx="1287069" cy="1383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noProof="0" dirty="0">
                  <a:solidFill>
                    <a:srgbClr val="4A556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 aquisição</a:t>
              </a:r>
              <a:endParaRPr lang="pt-BR" sz="1200" noProof="0" dirty="0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EA38E8A-C99E-35D5-DCCA-28BB26FCD8CB}"/>
              </a:ext>
            </a:extLst>
          </p:cNvPr>
          <p:cNvGrpSpPr/>
          <p:nvPr/>
        </p:nvGrpSpPr>
        <p:grpSpPr>
          <a:xfrm>
            <a:off x="2470531" y="5945151"/>
            <a:ext cx="1688592" cy="484958"/>
            <a:chOff x="2470531" y="5985343"/>
            <a:chExt cx="1688592" cy="484958"/>
          </a:xfrm>
        </p:grpSpPr>
        <p:sp>
          <p:nvSpPr>
            <p:cNvPr id="4" name="Text 13">
              <a:extLst>
                <a:ext uri="{FF2B5EF4-FFF2-40B4-BE49-F238E27FC236}">
                  <a16:creationId xmlns:a16="http://schemas.microsoft.com/office/drawing/2014/main" id="{B8068A5D-1EE4-F4BA-0DCF-7864CD7A4674}"/>
                </a:ext>
              </a:extLst>
            </p:cNvPr>
            <p:cNvSpPr/>
            <p:nvPr/>
          </p:nvSpPr>
          <p:spPr>
            <a:xfrm>
              <a:off x="2500444" y="5985343"/>
              <a:ext cx="1113732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400" b="1" noProof="0" dirty="0">
                  <a:solidFill>
                    <a:srgbClr val="26546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SEGURANÇA</a:t>
              </a:r>
              <a:endParaRPr lang="pt-BR" sz="1400" noProof="0" dirty="0">
                <a:solidFill>
                  <a:srgbClr val="26546C"/>
                </a:solidFill>
              </a:endParaRPr>
            </a:p>
          </p:txBody>
        </p:sp>
        <p:sp>
          <p:nvSpPr>
            <p:cNvPr id="5" name="Text 14">
              <a:extLst>
                <a:ext uri="{FF2B5EF4-FFF2-40B4-BE49-F238E27FC236}">
                  <a16:creationId xmlns:a16="http://schemas.microsoft.com/office/drawing/2014/main" id="{31E244F9-B127-FB2C-2CAE-DD3817C5D269}"/>
                </a:ext>
              </a:extLst>
            </p:cNvPr>
            <p:cNvSpPr/>
            <p:nvPr/>
          </p:nvSpPr>
          <p:spPr>
            <a:xfrm>
              <a:off x="2470531" y="6214269"/>
              <a:ext cx="168859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noProof="0" dirty="0">
                  <a:solidFill>
                    <a:srgbClr val="4A556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antifraude</a:t>
              </a:r>
              <a:endParaRPr lang="pt-BR" sz="1200" noProof="0" dirty="0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4700935-7BC1-9124-9DFC-8E4948156C75}"/>
              </a:ext>
            </a:extLst>
          </p:cNvPr>
          <p:cNvGrpSpPr/>
          <p:nvPr/>
        </p:nvGrpSpPr>
        <p:grpSpPr>
          <a:xfrm>
            <a:off x="4322195" y="5942561"/>
            <a:ext cx="1411855" cy="457411"/>
            <a:chOff x="4322195" y="5982753"/>
            <a:chExt cx="1411855" cy="457411"/>
          </a:xfrm>
        </p:grpSpPr>
        <p:sp>
          <p:nvSpPr>
            <p:cNvPr id="9" name="Text 15">
              <a:extLst>
                <a:ext uri="{FF2B5EF4-FFF2-40B4-BE49-F238E27FC236}">
                  <a16:creationId xmlns:a16="http://schemas.microsoft.com/office/drawing/2014/main" id="{2066D223-7012-58A6-5FDD-EDF971EF501B}"/>
                </a:ext>
              </a:extLst>
            </p:cNvPr>
            <p:cNvSpPr/>
            <p:nvPr/>
          </p:nvSpPr>
          <p:spPr>
            <a:xfrm>
              <a:off x="4324963" y="5982753"/>
              <a:ext cx="1409087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400" b="1" noProof="0" dirty="0">
                  <a:solidFill>
                    <a:srgbClr val="26546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AGILIDADE</a:t>
              </a:r>
              <a:endParaRPr lang="pt-BR" sz="1400" noProof="0" dirty="0">
                <a:solidFill>
                  <a:srgbClr val="26546C"/>
                </a:solidFill>
              </a:endParaRPr>
            </a:p>
          </p:txBody>
        </p:sp>
        <p:sp>
          <p:nvSpPr>
            <p:cNvPr id="10" name="Text 16">
              <a:extLst>
                <a:ext uri="{FF2B5EF4-FFF2-40B4-BE49-F238E27FC236}">
                  <a16:creationId xmlns:a16="http://schemas.microsoft.com/office/drawing/2014/main" id="{28649A9D-681D-70CF-F039-14ADEE572578}"/>
                </a:ext>
              </a:extLst>
            </p:cNvPr>
            <p:cNvSpPr/>
            <p:nvPr/>
          </p:nvSpPr>
          <p:spPr>
            <a:xfrm>
              <a:off x="4322195" y="6228873"/>
              <a:ext cx="1059770" cy="21129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noProof="0" dirty="0">
                  <a:solidFill>
                    <a:srgbClr val="4A556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na jornada</a:t>
              </a:r>
              <a:endParaRPr lang="pt-BR" sz="1200" noProof="0" dirty="0"/>
            </a:p>
          </p:txBody>
        </p:sp>
      </p:grp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84FBC35-8960-9C26-19E7-DA1C50FF2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51216"/>
              </p:ext>
            </p:extLst>
          </p:nvPr>
        </p:nvGraphicFramePr>
        <p:xfrm>
          <a:off x="2128907" y="5945066"/>
          <a:ext cx="295657" cy="28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79257" imgH="1082394" progId="CorelDraw.Graphic.22">
                  <p:embed/>
                </p:oleObj>
              </mc:Choice>
              <mc:Fallback>
                <p:oleObj name="CorelDRAW" r:id="rId4" imgW="1079257" imgH="108239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8907" y="5945066"/>
                        <a:ext cx="295657" cy="28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C28BA3B-25A8-FACC-2E5C-483C5FEFE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43734"/>
              </p:ext>
            </p:extLst>
          </p:nvPr>
        </p:nvGraphicFramePr>
        <p:xfrm>
          <a:off x="3938237" y="5946005"/>
          <a:ext cx="295657" cy="29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79257" imgH="1082394" progId="CorelDraw.Graphic.22">
                  <p:embed/>
                </p:oleObj>
              </mc:Choice>
              <mc:Fallback>
                <p:oleObj name="CorelDRAW" r:id="rId4" imgW="1079257" imgH="1082394" progId="CorelDraw.Graphic.2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384FBC35-8960-9C26-19E7-DA1C50FF2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8237" y="5946005"/>
                        <a:ext cx="295657" cy="29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900C2AC1-AF14-19C1-29EA-5068328F1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4715"/>
              </p:ext>
            </p:extLst>
          </p:nvPr>
        </p:nvGraphicFramePr>
        <p:xfrm>
          <a:off x="612826" y="5943038"/>
          <a:ext cx="295657" cy="296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079257" imgH="1082394" progId="CorelDraw.Graphic.22">
                  <p:embed/>
                </p:oleObj>
              </mc:Choice>
              <mc:Fallback>
                <p:oleObj name="CorelDRAW" r:id="rId6" imgW="1079257" imgH="108239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826" y="5943038"/>
                        <a:ext cx="295657" cy="296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F2864F3-AEBB-1EC0-844F-3D123CC74123}"/>
              </a:ext>
            </a:extLst>
          </p:cNvPr>
          <p:cNvGrpSpPr/>
          <p:nvPr/>
        </p:nvGrpSpPr>
        <p:grpSpPr>
          <a:xfrm>
            <a:off x="6861949" y="5945293"/>
            <a:ext cx="883114" cy="468423"/>
            <a:chOff x="6861949" y="5985485"/>
            <a:chExt cx="883114" cy="468423"/>
          </a:xfrm>
        </p:grpSpPr>
        <p:sp>
          <p:nvSpPr>
            <p:cNvPr id="17" name="Text 24">
              <a:extLst>
                <a:ext uri="{FF2B5EF4-FFF2-40B4-BE49-F238E27FC236}">
                  <a16:creationId xmlns:a16="http://schemas.microsoft.com/office/drawing/2014/main" id="{3810B61A-1FF1-CBE0-B661-5E8461355680}"/>
                </a:ext>
              </a:extLst>
            </p:cNvPr>
            <p:cNvSpPr/>
            <p:nvPr/>
          </p:nvSpPr>
          <p:spPr>
            <a:xfrm>
              <a:off x="6861949" y="5985485"/>
              <a:ext cx="667268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400" b="1" noProof="0" dirty="0">
                  <a:solidFill>
                    <a:srgbClr val="26546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MENOS</a:t>
              </a:r>
              <a:endParaRPr lang="pt-BR" sz="1400" b="1" noProof="0" dirty="0">
                <a:solidFill>
                  <a:srgbClr val="26546C"/>
                </a:solidFill>
              </a:endParaRPr>
            </a:p>
          </p:txBody>
        </p:sp>
        <p:sp>
          <p:nvSpPr>
            <p:cNvPr id="20" name="Text 25">
              <a:extLst>
                <a:ext uri="{FF2B5EF4-FFF2-40B4-BE49-F238E27FC236}">
                  <a16:creationId xmlns:a16="http://schemas.microsoft.com/office/drawing/2014/main" id="{7D4F9926-8C2A-8212-B409-AF99B68A7A35}"/>
                </a:ext>
              </a:extLst>
            </p:cNvPr>
            <p:cNvSpPr/>
            <p:nvPr/>
          </p:nvSpPr>
          <p:spPr>
            <a:xfrm>
              <a:off x="6885951" y="6207020"/>
              <a:ext cx="859112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noProof="0" dirty="0">
                  <a:solidFill>
                    <a:srgbClr val="4A556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retrabalho</a:t>
              </a:r>
              <a:endParaRPr lang="pt-BR" sz="1200" noProof="0" dirty="0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5381FEA-13C1-80EC-C8E7-BE95AC4E0038}"/>
              </a:ext>
            </a:extLst>
          </p:cNvPr>
          <p:cNvGrpSpPr/>
          <p:nvPr/>
        </p:nvGrpSpPr>
        <p:grpSpPr>
          <a:xfrm>
            <a:off x="8599699" y="5960028"/>
            <a:ext cx="907402" cy="465165"/>
            <a:chOff x="8599699" y="6000220"/>
            <a:chExt cx="907402" cy="465165"/>
          </a:xfrm>
        </p:grpSpPr>
        <p:sp>
          <p:nvSpPr>
            <p:cNvPr id="23" name="Text 26">
              <a:extLst>
                <a:ext uri="{FF2B5EF4-FFF2-40B4-BE49-F238E27FC236}">
                  <a16:creationId xmlns:a16="http://schemas.microsoft.com/office/drawing/2014/main" id="{949F39E8-9314-3289-B741-57A20F5C1816}"/>
                </a:ext>
              </a:extLst>
            </p:cNvPr>
            <p:cNvSpPr/>
            <p:nvPr/>
          </p:nvSpPr>
          <p:spPr>
            <a:xfrm>
              <a:off x="8599699" y="6000220"/>
              <a:ext cx="667268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400" b="1" noProof="0" dirty="0">
                  <a:solidFill>
                    <a:srgbClr val="26546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MAIS</a:t>
              </a:r>
              <a:endParaRPr lang="pt-BR" sz="1400" noProof="0" dirty="0">
                <a:solidFill>
                  <a:srgbClr val="26546C"/>
                </a:solidFill>
              </a:endParaRPr>
            </a:p>
          </p:txBody>
        </p:sp>
        <p:sp>
          <p:nvSpPr>
            <p:cNvPr id="24" name="Text 27">
              <a:extLst>
                <a:ext uri="{FF2B5EF4-FFF2-40B4-BE49-F238E27FC236}">
                  <a16:creationId xmlns:a16="http://schemas.microsoft.com/office/drawing/2014/main" id="{3511566B-F615-E4D7-C626-D43A33537B97}"/>
                </a:ext>
              </a:extLst>
            </p:cNvPr>
            <p:cNvSpPr/>
            <p:nvPr/>
          </p:nvSpPr>
          <p:spPr>
            <a:xfrm>
              <a:off x="8599699" y="6180695"/>
              <a:ext cx="907402" cy="2846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noProof="0" dirty="0">
                  <a:solidFill>
                    <a:srgbClr val="4A556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eficiência</a:t>
              </a:r>
              <a:endParaRPr lang="pt-BR" sz="1200" noProof="0" dirty="0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D39739E2-8C88-0E36-9F14-EF0B7189B8B4}"/>
              </a:ext>
            </a:extLst>
          </p:cNvPr>
          <p:cNvGrpSpPr/>
          <p:nvPr/>
        </p:nvGrpSpPr>
        <p:grpSpPr>
          <a:xfrm>
            <a:off x="10118852" y="5952547"/>
            <a:ext cx="1148447" cy="484217"/>
            <a:chOff x="10118852" y="5992739"/>
            <a:chExt cx="1148447" cy="484217"/>
          </a:xfrm>
        </p:grpSpPr>
        <p:sp>
          <p:nvSpPr>
            <p:cNvPr id="25" name="Text 28">
              <a:extLst>
                <a:ext uri="{FF2B5EF4-FFF2-40B4-BE49-F238E27FC236}">
                  <a16:creationId xmlns:a16="http://schemas.microsoft.com/office/drawing/2014/main" id="{E66AA23E-5BA8-D085-F629-004E81CF5E28}"/>
                </a:ext>
              </a:extLst>
            </p:cNvPr>
            <p:cNvSpPr/>
            <p:nvPr/>
          </p:nvSpPr>
          <p:spPr>
            <a:xfrm>
              <a:off x="10118852" y="5992739"/>
              <a:ext cx="1148447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400" b="1" noProof="0" dirty="0">
                  <a:solidFill>
                    <a:srgbClr val="26546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LOW-CODE</a:t>
              </a:r>
              <a:endParaRPr lang="pt-BR" sz="1400" noProof="0" dirty="0">
                <a:solidFill>
                  <a:srgbClr val="26546C"/>
                </a:solidFill>
              </a:endParaRPr>
            </a:p>
          </p:txBody>
        </p:sp>
        <p:sp>
          <p:nvSpPr>
            <p:cNvPr id="26" name="Text 29">
              <a:extLst>
                <a:ext uri="{FF2B5EF4-FFF2-40B4-BE49-F238E27FC236}">
                  <a16:creationId xmlns:a16="http://schemas.microsoft.com/office/drawing/2014/main" id="{6BABCD6F-8418-C08E-69E0-94DD84D6300B}"/>
                </a:ext>
              </a:extLst>
            </p:cNvPr>
            <p:cNvSpPr/>
            <p:nvPr/>
          </p:nvSpPr>
          <p:spPr>
            <a:xfrm>
              <a:off x="10129597" y="6189841"/>
              <a:ext cx="629438" cy="2871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noProof="0" dirty="0">
                  <a:solidFill>
                    <a:srgbClr val="4A556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SaaS</a:t>
              </a:r>
              <a:endParaRPr lang="pt-BR" sz="1200" noProof="0" dirty="0"/>
            </a:p>
          </p:txBody>
        </p:sp>
      </p:grp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03B90D62-08E2-071E-443F-62A7D705C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82352"/>
              </p:ext>
            </p:extLst>
          </p:nvPr>
        </p:nvGraphicFramePr>
        <p:xfrm>
          <a:off x="9661941" y="5948747"/>
          <a:ext cx="322890" cy="32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79257" imgH="1082394" progId="CorelDraw.Graphic.22">
                  <p:embed/>
                </p:oleObj>
              </mc:Choice>
              <mc:Fallback>
                <p:oleObj name="CorelDRAW" r:id="rId8" imgW="1079257" imgH="108239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61941" y="5948747"/>
                        <a:ext cx="322890" cy="323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E8CDA2DC-0F21-7211-56C4-72D78BBE0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02245"/>
              </p:ext>
            </p:extLst>
          </p:nvPr>
        </p:nvGraphicFramePr>
        <p:xfrm>
          <a:off x="6469624" y="5957841"/>
          <a:ext cx="285750" cy="28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1079257" imgH="1082394" progId="CorelDraw.Graphic.22">
                  <p:embed/>
                </p:oleObj>
              </mc:Choice>
              <mc:Fallback>
                <p:oleObj name="CorelDRAW" r:id="rId10" imgW="1079257" imgH="108239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9624" y="5957841"/>
                        <a:ext cx="285750" cy="286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E11C59C-A5E5-AD79-55AA-0EFD1BEAE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20569"/>
              </p:ext>
            </p:extLst>
          </p:nvPr>
        </p:nvGraphicFramePr>
        <p:xfrm>
          <a:off x="8178702" y="5963809"/>
          <a:ext cx="300640" cy="30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1079257" imgH="1082394" progId="CorelDraw.Graphic.22">
                  <p:embed/>
                </p:oleObj>
              </mc:Choice>
              <mc:Fallback>
                <p:oleObj name="CorelDRAW" r:id="rId12" imgW="1079257" imgH="108239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78702" y="5963809"/>
                        <a:ext cx="300640" cy="30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D705EFEF-4B99-C8DA-6C08-D508274B9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883176"/>
              </p:ext>
            </p:extLst>
          </p:nvPr>
        </p:nvGraphicFramePr>
        <p:xfrm>
          <a:off x="662404" y="1217980"/>
          <a:ext cx="913992" cy="91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13834421" imgH="13881868" progId="CorelDraw.Graphic.22">
                  <p:embed/>
                </p:oleObj>
              </mc:Choice>
              <mc:Fallback>
                <p:oleObj name="CorelDRAW" r:id="rId14" imgW="13834421" imgH="13881868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2404" y="1217980"/>
                        <a:ext cx="913992" cy="91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7AB288F3-E6BA-5B87-3736-025D602D4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64117"/>
              </p:ext>
            </p:extLst>
          </p:nvPr>
        </p:nvGraphicFramePr>
        <p:xfrm>
          <a:off x="6376708" y="1221786"/>
          <a:ext cx="913991" cy="91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13834421" imgH="13881868" progId="CorelDraw.Graphic.22">
                  <p:embed/>
                </p:oleObj>
              </mc:Choice>
              <mc:Fallback>
                <p:oleObj name="CorelDRAW" r:id="rId16" imgW="13834421" imgH="13881868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76708" y="1221786"/>
                        <a:ext cx="913991" cy="916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Shape 3">
            <a:extLst>
              <a:ext uri="{FF2B5EF4-FFF2-40B4-BE49-F238E27FC236}">
                <a16:creationId xmlns:a16="http://schemas.microsoft.com/office/drawing/2014/main" id="{CBFE19C8-23C4-4391-543C-067F598769D1}"/>
              </a:ext>
            </a:extLst>
          </p:cNvPr>
          <p:cNvSpPr/>
          <p:nvPr/>
        </p:nvSpPr>
        <p:spPr>
          <a:xfrm>
            <a:off x="-4974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D3C75CA6-64E4-9A47-A25F-CFA4954A0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264080"/>
              </p:ext>
            </p:extLst>
          </p:nvPr>
        </p:nvGraphicFramePr>
        <p:xfrm>
          <a:off x="11430551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8" imgW="5217328" imgH="1939804" progId="CorelDraw.Graphic.22">
                  <p:embed/>
                </p:oleObj>
              </mc:Choice>
              <mc:Fallback>
                <p:oleObj name="CorelDRAW" r:id="rId18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D8485A2-CE92-DBBC-2999-FBA9EE8BE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430551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87ED3866-6908-870C-0DFA-374BDDEC61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91050" y="-17061"/>
            <a:ext cx="1050935" cy="19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5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5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"/>
                            </p:stCondLst>
                            <p:childTnLst>
                              <p:par>
                                <p:cTn id="1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75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7" grpId="0" animBg="1"/>
      <p:bldP spid="8" grpId="0" animBg="1"/>
      <p:bldP spid="12" grpId="0" animBg="1"/>
      <p:bldP spid="13" grpId="0" animBg="1"/>
      <p:bldP spid="33" grpId="0"/>
      <p:bldP spid="40" grpId="0"/>
      <p:bldP spid="48" grpId="0"/>
      <p:bldP spid="53" grpId="0"/>
      <p:bldP spid="55" grpId="0"/>
      <p:bldP spid="62" grpId="0"/>
      <p:bldP spid="64" grpId="0"/>
      <p:bldP spid="66" grpId="0"/>
      <p:bldP spid="68" grpId="0"/>
      <p:bldP spid="70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87E6F-8059-0B61-68B6-61F0DA41C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63B509-8490-0742-8AE6-84F52090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F5EF03A5-7F30-A167-686A-00A7770043A9}"/>
              </a:ext>
            </a:extLst>
          </p:cNvPr>
          <p:cNvSpPr/>
          <p:nvPr/>
        </p:nvSpPr>
        <p:spPr>
          <a:xfrm rot="5400000" flipV="1">
            <a:off x="-361490" y="361490"/>
            <a:ext cx="1052929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7" name="Text 1">
            <a:extLst>
              <a:ext uri="{FF2B5EF4-FFF2-40B4-BE49-F238E27FC236}">
                <a16:creationId xmlns:a16="http://schemas.microsoft.com/office/drawing/2014/main" id="{C0739A1A-3807-A815-1256-7BA6FAD630E6}"/>
              </a:ext>
            </a:extLst>
          </p:cNvPr>
          <p:cNvSpPr/>
          <p:nvPr/>
        </p:nvSpPr>
        <p:spPr>
          <a:xfrm>
            <a:off x="590767" y="504289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Tecnologias integradas</a:t>
            </a:r>
            <a:endParaRPr lang="pt-BR" sz="3200" noProof="0" dirty="0">
              <a:solidFill>
                <a:srgbClr val="26546C"/>
              </a:solidFill>
            </a:endParaRPr>
          </a:p>
        </p:txBody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E92DC408-EC2F-2FF2-825E-50824BDD2940}"/>
              </a:ext>
            </a:extLst>
          </p:cNvPr>
          <p:cNvSpPr/>
          <p:nvPr/>
        </p:nvSpPr>
        <p:spPr>
          <a:xfrm>
            <a:off x="590767" y="1166422"/>
            <a:ext cx="9010433" cy="781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200" i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HyperAutomation</a:t>
            </a:r>
            <a:r>
              <a:rPr lang="pt-BR" sz="22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combinamos o melhor de cada tecnologia para criar soluções adaptativas e eficientes</a:t>
            </a:r>
            <a:endParaRPr lang="pt-BR" sz="2200" i="1" noProof="0" dirty="0">
              <a:solidFill>
                <a:srgbClr val="26546C"/>
              </a:solidFill>
            </a:endParaRPr>
          </a:p>
        </p:txBody>
      </p:sp>
      <p:sp>
        <p:nvSpPr>
          <p:cNvPr id="39" name="Text 5">
            <a:extLst>
              <a:ext uri="{FF2B5EF4-FFF2-40B4-BE49-F238E27FC236}">
                <a16:creationId xmlns:a16="http://schemas.microsoft.com/office/drawing/2014/main" id="{FD878F77-228E-4DF4-4B7C-3672D5294A4A}"/>
              </a:ext>
            </a:extLst>
          </p:cNvPr>
          <p:cNvSpPr/>
          <p:nvPr/>
        </p:nvSpPr>
        <p:spPr>
          <a:xfrm>
            <a:off x="590767" y="2533941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Mining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F9896852-2A6C-CB0A-C53C-62713013D880}"/>
              </a:ext>
            </a:extLst>
          </p:cNvPr>
          <p:cNvSpPr/>
          <p:nvPr/>
        </p:nvSpPr>
        <p:spPr>
          <a:xfrm>
            <a:off x="4976240" y="2533941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RPA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42" name="Text 13">
            <a:extLst>
              <a:ext uri="{FF2B5EF4-FFF2-40B4-BE49-F238E27FC236}">
                <a16:creationId xmlns:a16="http://schemas.microsoft.com/office/drawing/2014/main" id="{302B94A8-119D-3DC8-7212-4C3F87AE722B}"/>
              </a:ext>
            </a:extLst>
          </p:cNvPr>
          <p:cNvSpPr/>
          <p:nvPr/>
        </p:nvSpPr>
        <p:spPr>
          <a:xfrm>
            <a:off x="8417596" y="2533941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Captura Cognitiva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055DAAEB-C6AC-8ED2-C46D-6B4F71E89122}"/>
              </a:ext>
            </a:extLst>
          </p:cNvPr>
          <p:cNvSpPr/>
          <p:nvPr/>
        </p:nvSpPr>
        <p:spPr>
          <a:xfrm>
            <a:off x="590767" y="2816669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Monitoramento e análise de dados para tomada de decisão assertiva e melhoria contínua.</a:t>
            </a:r>
            <a:endParaRPr lang="pt-BR" noProof="0" dirty="0"/>
          </a:p>
        </p:txBody>
      </p:sp>
      <p:sp>
        <p:nvSpPr>
          <p:cNvPr id="44" name="Text 10">
            <a:extLst>
              <a:ext uri="{FF2B5EF4-FFF2-40B4-BE49-F238E27FC236}">
                <a16:creationId xmlns:a16="http://schemas.microsoft.com/office/drawing/2014/main" id="{ACD5E2B0-1799-445D-BB29-04A98F405293}"/>
              </a:ext>
            </a:extLst>
          </p:cNvPr>
          <p:cNvSpPr/>
          <p:nvPr/>
        </p:nvSpPr>
        <p:spPr>
          <a:xfrm>
            <a:off x="4976240" y="2927420"/>
            <a:ext cx="2729376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Robôs executam tarefas repetitivas com mais rapidez e precisão, liberando equipes para o estratégico.</a:t>
            </a:r>
            <a:endParaRPr lang="pt-BR" noProof="0" dirty="0"/>
          </a:p>
        </p:txBody>
      </p:sp>
      <p:sp>
        <p:nvSpPr>
          <p:cNvPr id="45" name="Text 14">
            <a:extLst>
              <a:ext uri="{FF2B5EF4-FFF2-40B4-BE49-F238E27FC236}">
                <a16:creationId xmlns:a16="http://schemas.microsoft.com/office/drawing/2014/main" id="{C7C6EBAF-98C3-0B49-7623-6AD40DC4130D}"/>
              </a:ext>
            </a:extLst>
          </p:cNvPr>
          <p:cNvSpPr/>
          <p:nvPr/>
        </p:nvSpPr>
        <p:spPr>
          <a:xfrm>
            <a:off x="8417596" y="2816669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OCR + IA + ML: digitaliza, extrai, interpreta e classifica informações de documentos.</a:t>
            </a:r>
            <a:endParaRPr lang="pt-BR" noProof="0" dirty="0"/>
          </a:p>
        </p:txBody>
      </p:sp>
      <p:sp>
        <p:nvSpPr>
          <p:cNvPr id="46" name="Text 17">
            <a:extLst>
              <a:ext uri="{FF2B5EF4-FFF2-40B4-BE49-F238E27FC236}">
                <a16:creationId xmlns:a16="http://schemas.microsoft.com/office/drawing/2014/main" id="{AD120C5A-EDFF-F682-B5D5-3DC3CDEC3936}"/>
              </a:ext>
            </a:extLst>
          </p:cNvPr>
          <p:cNvSpPr/>
          <p:nvPr/>
        </p:nvSpPr>
        <p:spPr>
          <a:xfrm>
            <a:off x="590767" y="4801913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Fraud</a:t>
            </a: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pt-BR" sz="2000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Detection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47" name="Text 21">
            <a:extLst>
              <a:ext uri="{FF2B5EF4-FFF2-40B4-BE49-F238E27FC236}">
                <a16:creationId xmlns:a16="http://schemas.microsoft.com/office/drawing/2014/main" id="{E14C6B71-E419-F275-8CA1-4E2CD94C52B5}"/>
              </a:ext>
            </a:extLst>
          </p:cNvPr>
          <p:cNvSpPr/>
          <p:nvPr/>
        </p:nvSpPr>
        <p:spPr>
          <a:xfrm>
            <a:off x="4976240" y="4801913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</a:t>
            </a:r>
            <a:r>
              <a:rPr lang="pt-BR" sz="2000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49" name="Text 25">
            <a:extLst>
              <a:ext uri="{FF2B5EF4-FFF2-40B4-BE49-F238E27FC236}">
                <a16:creationId xmlns:a16="http://schemas.microsoft.com/office/drawing/2014/main" id="{909AA2C4-6D98-53DD-055C-AFDE39055D34}"/>
              </a:ext>
            </a:extLst>
          </p:cNvPr>
          <p:cNvSpPr/>
          <p:nvPr/>
        </p:nvSpPr>
        <p:spPr>
          <a:xfrm>
            <a:off x="8417596" y="4801913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Integrações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50" name="Text 18">
            <a:extLst>
              <a:ext uri="{FF2B5EF4-FFF2-40B4-BE49-F238E27FC236}">
                <a16:creationId xmlns:a16="http://schemas.microsoft.com/office/drawing/2014/main" id="{7C3FCBEB-E855-AA56-1F58-0585A2962F93}"/>
              </a:ext>
            </a:extLst>
          </p:cNvPr>
          <p:cNvSpPr/>
          <p:nvPr/>
        </p:nvSpPr>
        <p:spPr>
          <a:xfrm>
            <a:off x="590767" y="5174639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500 análises por documento: metadados, infraestrutura, imagens e fontes verificados</a:t>
            </a:r>
          </a:p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em segundos.</a:t>
            </a:r>
            <a:endParaRPr lang="pt-BR" noProof="0" dirty="0"/>
          </a:p>
        </p:txBody>
      </p:sp>
      <p:sp>
        <p:nvSpPr>
          <p:cNvPr id="51" name="Text 22">
            <a:extLst>
              <a:ext uri="{FF2B5EF4-FFF2-40B4-BE49-F238E27FC236}">
                <a16:creationId xmlns:a16="http://schemas.microsoft.com/office/drawing/2014/main" id="{6EF38F0A-7E21-01A8-18B0-50EE577BEC15}"/>
              </a:ext>
            </a:extLst>
          </p:cNvPr>
          <p:cNvSpPr/>
          <p:nvPr/>
        </p:nvSpPr>
        <p:spPr>
          <a:xfrm>
            <a:off x="4976240" y="5073579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Orquestre processos complexos entre sistemas e departamentos sem necessidade de código.</a:t>
            </a:r>
            <a:endParaRPr lang="pt-BR" noProof="0" dirty="0"/>
          </a:p>
        </p:txBody>
      </p:sp>
      <p:sp>
        <p:nvSpPr>
          <p:cNvPr id="52" name="Text 26">
            <a:extLst>
              <a:ext uri="{FF2B5EF4-FFF2-40B4-BE49-F238E27FC236}">
                <a16:creationId xmlns:a16="http://schemas.microsoft.com/office/drawing/2014/main" id="{E4A834DA-7E2C-4B2B-931C-3AF2BADB686A}"/>
              </a:ext>
            </a:extLst>
          </p:cNvPr>
          <p:cNvSpPr/>
          <p:nvPr/>
        </p:nvSpPr>
        <p:spPr>
          <a:xfrm>
            <a:off x="8417596" y="5073579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Conecta com os sistemas que sua empresa já usa: ERP, CRM, BPM, core business.</a:t>
            </a:r>
            <a:endParaRPr lang="pt-BR" noProof="0" dirty="0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54F09F2A-C648-468F-1637-4EFF24E55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34210"/>
              </p:ext>
            </p:extLst>
          </p:nvPr>
        </p:nvGraphicFramePr>
        <p:xfrm>
          <a:off x="2792929" y="2353853"/>
          <a:ext cx="6604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660276" imgH="649011" progId="CorelDraw.Graphic.22">
                  <p:embed/>
                </p:oleObj>
              </mc:Choice>
              <mc:Fallback>
                <p:oleObj name="CorelDRAW" r:id="rId4" imgW="660276" imgH="64901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2929" y="2353853"/>
                        <a:ext cx="66040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2C64B6BE-F22B-B13C-5384-17F937A9D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38908"/>
              </p:ext>
            </p:extLst>
          </p:nvPr>
        </p:nvGraphicFramePr>
        <p:xfrm>
          <a:off x="7242696" y="2405975"/>
          <a:ext cx="5730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573766" imgH="577561" progId="CorelDraw.Graphic.22">
                  <p:embed/>
                </p:oleObj>
              </mc:Choice>
              <mc:Fallback>
                <p:oleObj name="CorelDRAW" r:id="rId6" imgW="573766" imgH="57756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2696" y="2405975"/>
                        <a:ext cx="57308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2B7B207F-09F7-5F24-DE02-CFE879A35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472085"/>
              </p:ext>
            </p:extLst>
          </p:nvPr>
        </p:nvGraphicFramePr>
        <p:xfrm>
          <a:off x="10954804" y="2353853"/>
          <a:ext cx="4365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35944" imgH="519719" progId="CorelDraw.Graphic.22">
                  <p:embed/>
                </p:oleObj>
              </mc:Choice>
              <mc:Fallback>
                <p:oleObj name="CorelDRAW" r:id="rId8" imgW="435944" imgH="519719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54804" y="2353853"/>
                        <a:ext cx="43656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id="{7415A01C-697A-8040-AAB6-DD614E651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786590"/>
              </p:ext>
            </p:extLst>
          </p:nvPr>
        </p:nvGraphicFramePr>
        <p:xfrm>
          <a:off x="2783404" y="4706186"/>
          <a:ext cx="6667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667485" imgH="557571" progId="CorelDraw.Graphic.22">
                  <p:embed/>
                </p:oleObj>
              </mc:Choice>
              <mc:Fallback>
                <p:oleObj name="CorelDRAW" r:id="rId10" imgW="667485" imgH="55757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83404" y="4706186"/>
                        <a:ext cx="66675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FAE9D8E4-DF3B-D0F8-A41F-B6CFF0701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12548"/>
              </p:ext>
            </p:extLst>
          </p:nvPr>
        </p:nvGraphicFramePr>
        <p:xfrm>
          <a:off x="7242696" y="4653799"/>
          <a:ext cx="617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617021" imgH="609033" progId="CorelDraw.Graphic.22">
                  <p:embed/>
                </p:oleObj>
              </mc:Choice>
              <mc:Fallback>
                <p:oleObj name="CorelDRAW" r:id="rId12" imgW="617021" imgH="60903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42696" y="4653799"/>
                        <a:ext cx="6175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id="{B7C721D3-0D1C-A9D2-EE07-1E86A9218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12236"/>
              </p:ext>
            </p:extLst>
          </p:nvPr>
        </p:nvGraphicFramePr>
        <p:xfrm>
          <a:off x="10915508" y="4655320"/>
          <a:ext cx="646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645434" imgH="572032" progId="CorelDraw.Graphic.22">
                  <p:embed/>
                </p:oleObj>
              </mc:Choice>
              <mc:Fallback>
                <p:oleObj name="CorelDRAW" r:id="rId14" imgW="645434" imgH="572032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915508" y="4655320"/>
                        <a:ext cx="6461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Shape 3">
            <a:extLst>
              <a:ext uri="{FF2B5EF4-FFF2-40B4-BE49-F238E27FC236}">
                <a16:creationId xmlns:a16="http://schemas.microsoft.com/office/drawing/2014/main" id="{B1D5A54A-B0D4-CEF1-050D-B1401E790F46}"/>
              </a:ext>
            </a:extLst>
          </p:cNvPr>
          <p:cNvSpPr/>
          <p:nvPr/>
        </p:nvSpPr>
        <p:spPr>
          <a:xfrm>
            <a:off x="710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2E8C859-D903-F111-7876-786BC26D6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24763"/>
              </p:ext>
            </p:extLst>
          </p:nvPr>
        </p:nvGraphicFramePr>
        <p:xfrm>
          <a:off x="11430551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5217328" imgH="1939804" progId="CorelDraw.Graphic.22">
                  <p:embed/>
                </p:oleObj>
              </mc:Choice>
              <mc:Fallback>
                <p:oleObj name="CorelDRAW" r:id="rId16" imgW="5217328" imgH="1939804" progId="CorelDraw.Graphic.22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D3C75CA6-64E4-9A47-A25F-CFA4954A0C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430551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C0C2EDE-55A2-1CE7-E7E0-CAA43378AE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91050" y="-17061"/>
            <a:ext cx="1050935" cy="19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52ADE-1055-B382-43AD-CE7F542A7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83D564-4C75-5317-10C8-9CCC28B26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985CD313-09F9-C3BE-7ED0-A2F4BB70F16D}"/>
              </a:ext>
            </a:extLst>
          </p:cNvPr>
          <p:cNvSpPr/>
          <p:nvPr/>
        </p:nvSpPr>
        <p:spPr>
          <a:xfrm rot="5400000" flipV="1">
            <a:off x="-361490" y="361490"/>
            <a:ext cx="1052929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06F3E1FF-D0C8-4C8C-2FB7-158CC462578F}"/>
              </a:ext>
            </a:extLst>
          </p:cNvPr>
          <p:cNvSpPr/>
          <p:nvPr/>
        </p:nvSpPr>
        <p:spPr>
          <a:xfrm>
            <a:off x="-710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1EA880E3-D9EB-FF02-4068-EC658021D775}"/>
              </a:ext>
            </a:extLst>
          </p:cNvPr>
          <p:cNvSpPr/>
          <p:nvPr/>
        </p:nvSpPr>
        <p:spPr>
          <a:xfrm>
            <a:off x="457200" y="551384"/>
            <a:ext cx="7315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Plataforma em Ação</a:t>
            </a:r>
            <a:endParaRPr lang="pt-BR" sz="3200" noProof="0" dirty="0">
              <a:solidFill>
                <a:srgbClr val="26546C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AD38E0A-D251-F9C3-4428-3D3B97029D9B}"/>
              </a:ext>
            </a:extLst>
          </p:cNvPr>
          <p:cNvSpPr/>
          <p:nvPr/>
        </p:nvSpPr>
        <p:spPr>
          <a:xfrm>
            <a:off x="443055" y="1225681"/>
            <a:ext cx="9144000" cy="65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pixel ao insight: como a </a:t>
            </a:r>
            <a:r>
              <a:rPr lang="pt-BR" sz="2400" b="1" i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FlaxFlow</a:t>
            </a: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transforma documentos</a:t>
            </a:r>
          </a:p>
          <a:p>
            <a:pPr marL="0" indent="0">
              <a:buNone/>
            </a:pP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 inteligência acionável</a:t>
            </a:r>
            <a:endParaRPr lang="pt-BR" sz="2400" i="1" noProof="0" dirty="0">
              <a:solidFill>
                <a:srgbClr val="26546C"/>
              </a:solidFill>
            </a:endParaRP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0CF7061-5A06-7BB5-4DF4-8A444F2EA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62120"/>
              </p:ext>
            </p:extLst>
          </p:nvPr>
        </p:nvGraphicFramePr>
        <p:xfrm>
          <a:off x="10138213" y="327397"/>
          <a:ext cx="1684041" cy="168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561760" imgH="3574241" progId="CorelDraw.Graphic.22">
                  <p:embed/>
                </p:oleObj>
              </mc:Choice>
              <mc:Fallback>
                <p:oleObj name="CorelDRAW" r:id="rId4" imgW="3561760" imgH="357424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38213" y="327397"/>
                        <a:ext cx="1684041" cy="1689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8">
            <a:extLst>
              <a:ext uri="{FF2B5EF4-FFF2-40B4-BE49-F238E27FC236}">
                <a16:creationId xmlns:a16="http://schemas.microsoft.com/office/drawing/2014/main" id="{6ED4C374-FF27-96A7-2BE0-66B9D9EC68AC}"/>
              </a:ext>
            </a:extLst>
          </p:cNvPr>
          <p:cNvSpPr/>
          <p:nvPr/>
        </p:nvSpPr>
        <p:spPr>
          <a:xfrm>
            <a:off x="403101" y="2956128"/>
            <a:ext cx="20208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Entrada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22A77C71-D360-25EA-8785-9368A57C6558}"/>
              </a:ext>
            </a:extLst>
          </p:cNvPr>
          <p:cNvSpPr/>
          <p:nvPr/>
        </p:nvSpPr>
        <p:spPr>
          <a:xfrm>
            <a:off x="403101" y="3504333"/>
            <a:ext cx="1425699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API, e-mail, upload, </a:t>
            </a:r>
            <a:r>
              <a:rPr lang="pt-BR" noProof="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storage</a:t>
            </a: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cloud</a:t>
            </a:r>
            <a:endParaRPr lang="pt-BR" noProof="0" dirty="0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B9FCB02F-73C6-8C2D-A924-79E002D3E0D8}"/>
              </a:ext>
            </a:extLst>
          </p:cNvPr>
          <p:cNvSpPr/>
          <p:nvPr/>
        </p:nvSpPr>
        <p:spPr>
          <a:xfrm>
            <a:off x="2652525" y="2956128"/>
            <a:ext cx="20208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Classificação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826D7F6A-5E1E-1F0E-A631-3BB3F95CB0D3}"/>
              </a:ext>
            </a:extLst>
          </p:cNvPr>
          <p:cNvSpPr/>
          <p:nvPr/>
        </p:nvSpPr>
        <p:spPr>
          <a:xfrm>
            <a:off x="2652525" y="3474016"/>
            <a:ext cx="1874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Identifica tipo e contexto do documento</a:t>
            </a:r>
            <a:endParaRPr lang="pt-BR" noProof="0" dirty="0"/>
          </a:p>
        </p:txBody>
      </p:sp>
      <p:sp>
        <p:nvSpPr>
          <p:cNvPr id="19" name="Text 24">
            <a:extLst>
              <a:ext uri="{FF2B5EF4-FFF2-40B4-BE49-F238E27FC236}">
                <a16:creationId xmlns:a16="http://schemas.microsoft.com/office/drawing/2014/main" id="{E860A62A-DCD9-D72B-C4EC-65738112F106}"/>
              </a:ext>
            </a:extLst>
          </p:cNvPr>
          <p:cNvSpPr/>
          <p:nvPr/>
        </p:nvSpPr>
        <p:spPr>
          <a:xfrm>
            <a:off x="4901949" y="2956128"/>
            <a:ext cx="20208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Extração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20" name="Text 25">
            <a:extLst>
              <a:ext uri="{FF2B5EF4-FFF2-40B4-BE49-F238E27FC236}">
                <a16:creationId xmlns:a16="http://schemas.microsoft.com/office/drawing/2014/main" id="{0D9DF73E-2DED-CEA5-54C5-E6681ABB3EF8}"/>
              </a:ext>
            </a:extLst>
          </p:cNvPr>
          <p:cNvSpPr/>
          <p:nvPr/>
        </p:nvSpPr>
        <p:spPr>
          <a:xfrm>
            <a:off x="4901949" y="3469303"/>
            <a:ext cx="164957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Captura dados com semântica, não posição</a:t>
            </a:r>
            <a:endParaRPr lang="pt-BR" noProof="0" dirty="0"/>
          </a:p>
        </p:txBody>
      </p:sp>
      <p:sp>
        <p:nvSpPr>
          <p:cNvPr id="23" name="Text 32">
            <a:extLst>
              <a:ext uri="{FF2B5EF4-FFF2-40B4-BE49-F238E27FC236}">
                <a16:creationId xmlns:a16="http://schemas.microsoft.com/office/drawing/2014/main" id="{3755DF5F-AE11-001C-1867-4371A6A193E3}"/>
              </a:ext>
            </a:extLst>
          </p:cNvPr>
          <p:cNvSpPr/>
          <p:nvPr/>
        </p:nvSpPr>
        <p:spPr>
          <a:xfrm>
            <a:off x="7151373" y="2956128"/>
            <a:ext cx="20208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Validação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25" name="Text 33">
            <a:extLst>
              <a:ext uri="{FF2B5EF4-FFF2-40B4-BE49-F238E27FC236}">
                <a16:creationId xmlns:a16="http://schemas.microsoft.com/office/drawing/2014/main" id="{896F3B02-2489-1C51-D20A-CA8BFDD1E109}"/>
              </a:ext>
            </a:extLst>
          </p:cNvPr>
          <p:cNvSpPr/>
          <p:nvPr/>
        </p:nvSpPr>
        <p:spPr>
          <a:xfrm>
            <a:off x="7151373" y="3474016"/>
            <a:ext cx="164957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Humano no loop quando necessário</a:t>
            </a:r>
            <a:endParaRPr lang="pt-BR" noProof="0" dirty="0"/>
          </a:p>
        </p:txBody>
      </p:sp>
      <p:sp>
        <p:nvSpPr>
          <p:cNvPr id="26" name="Text 40">
            <a:extLst>
              <a:ext uri="{FF2B5EF4-FFF2-40B4-BE49-F238E27FC236}">
                <a16:creationId xmlns:a16="http://schemas.microsoft.com/office/drawing/2014/main" id="{1EDD0FEE-AE7C-62A6-B77B-C60DC3967EFB}"/>
              </a:ext>
            </a:extLst>
          </p:cNvPr>
          <p:cNvSpPr/>
          <p:nvPr/>
        </p:nvSpPr>
        <p:spPr>
          <a:xfrm>
            <a:off x="9400797" y="2956128"/>
            <a:ext cx="20208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Integração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27" name="Text 41">
            <a:extLst>
              <a:ext uri="{FF2B5EF4-FFF2-40B4-BE49-F238E27FC236}">
                <a16:creationId xmlns:a16="http://schemas.microsoft.com/office/drawing/2014/main" id="{5BFDB12A-F030-C1F1-0F86-286D47157D2D}"/>
              </a:ext>
            </a:extLst>
          </p:cNvPr>
          <p:cNvSpPr/>
          <p:nvPr/>
        </p:nvSpPr>
        <p:spPr>
          <a:xfrm>
            <a:off x="9400797" y="3350508"/>
            <a:ext cx="164957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ERP, BPM, CRM, core business</a:t>
            </a:r>
            <a:endParaRPr lang="pt-BR" noProof="0" dirty="0"/>
          </a:p>
        </p:txBody>
      </p:sp>
      <p:sp>
        <p:nvSpPr>
          <p:cNvPr id="28" name="Text 43">
            <a:extLst>
              <a:ext uri="{FF2B5EF4-FFF2-40B4-BE49-F238E27FC236}">
                <a16:creationId xmlns:a16="http://schemas.microsoft.com/office/drawing/2014/main" id="{87AA21A7-67D7-EAA7-5E16-269B356261D6}"/>
              </a:ext>
            </a:extLst>
          </p:cNvPr>
          <p:cNvSpPr/>
          <p:nvPr/>
        </p:nvSpPr>
        <p:spPr>
          <a:xfrm>
            <a:off x="443055" y="4750676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Roteamento inteligente</a:t>
            </a:r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9" name="Text 44">
            <a:extLst>
              <a:ext uri="{FF2B5EF4-FFF2-40B4-BE49-F238E27FC236}">
                <a16:creationId xmlns:a16="http://schemas.microsoft.com/office/drawing/2014/main" id="{EABE8D14-E3F4-1522-A21C-B0E747CB8777}"/>
              </a:ext>
            </a:extLst>
          </p:cNvPr>
          <p:cNvSpPr/>
          <p:nvPr/>
        </p:nvSpPr>
        <p:spPr>
          <a:xfrm>
            <a:off x="443055" y="5131316"/>
            <a:ext cx="3291840" cy="9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Escolhe a melhor </a:t>
            </a:r>
            <a:r>
              <a:rPr lang="pt-BR" sz="1600" noProof="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engine</a:t>
            </a: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para cada documento: qualidade, custo, velocidade e criticidade do processo.</a:t>
            </a:r>
            <a:endParaRPr lang="pt-BR" sz="1600" noProof="0" dirty="0"/>
          </a:p>
        </p:txBody>
      </p:sp>
      <p:sp>
        <p:nvSpPr>
          <p:cNvPr id="40" name="Text 46">
            <a:extLst>
              <a:ext uri="{FF2B5EF4-FFF2-40B4-BE49-F238E27FC236}">
                <a16:creationId xmlns:a16="http://schemas.microsoft.com/office/drawing/2014/main" id="{E26AED8A-64C3-13EC-648D-26CFB34595FB}"/>
              </a:ext>
            </a:extLst>
          </p:cNvPr>
          <p:cNvSpPr/>
          <p:nvPr/>
        </p:nvSpPr>
        <p:spPr>
          <a:xfrm>
            <a:off x="4347543" y="4750676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Observabilidade</a:t>
            </a:r>
            <a:r>
              <a:rPr lang="pt-BR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contínua</a:t>
            </a:r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41" name="Text 47">
            <a:extLst>
              <a:ext uri="{FF2B5EF4-FFF2-40B4-BE49-F238E27FC236}">
                <a16:creationId xmlns:a16="http://schemas.microsoft.com/office/drawing/2014/main" id="{6F497BF0-3DBF-C42F-8972-092D39D3215F}"/>
              </a:ext>
            </a:extLst>
          </p:cNvPr>
          <p:cNvSpPr/>
          <p:nvPr/>
        </p:nvSpPr>
        <p:spPr>
          <a:xfrm>
            <a:off x="4347543" y="5103359"/>
            <a:ext cx="3291840" cy="9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Monitoramento de acurácia, custo, tempo e exceções para melhoria constante da operação.</a:t>
            </a:r>
            <a:endParaRPr lang="pt-BR" sz="1600" noProof="0" dirty="0"/>
          </a:p>
        </p:txBody>
      </p:sp>
      <p:sp>
        <p:nvSpPr>
          <p:cNvPr id="42" name="Text 49">
            <a:extLst>
              <a:ext uri="{FF2B5EF4-FFF2-40B4-BE49-F238E27FC236}">
                <a16:creationId xmlns:a16="http://schemas.microsoft.com/office/drawing/2014/main" id="{56B0348D-0FDA-A8B3-8FE0-82A191D47FDE}"/>
              </a:ext>
            </a:extLst>
          </p:cNvPr>
          <p:cNvSpPr/>
          <p:nvPr/>
        </p:nvSpPr>
        <p:spPr>
          <a:xfrm>
            <a:off x="8412799" y="4750676"/>
            <a:ext cx="285140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Maturidade e compliance</a:t>
            </a:r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51" name="Text 50">
            <a:extLst>
              <a:ext uri="{FF2B5EF4-FFF2-40B4-BE49-F238E27FC236}">
                <a16:creationId xmlns:a16="http://schemas.microsoft.com/office/drawing/2014/main" id="{17D5ADE0-A4F5-E0BF-A06C-01EDEEFB5D85}"/>
              </a:ext>
            </a:extLst>
          </p:cNvPr>
          <p:cNvSpPr/>
          <p:nvPr/>
        </p:nvSpPr>
        <p:spPr>
          <a:xfrm>
            <a:off x="8412799" y="5121267"/>
            <a:ext cx="3158823" cy="889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Segurança, auditoria, rastreabilidade e revisão humana. Inovação que suporta produção e escala.</a:t>
            </a:r>
            <a:endParaRPr lang="pt-BR" sz="1600" noProof="0" dirty="0"/>
          </a:p>
        </p:txBody>
      </p: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55DB0E21-D6BF-2508-88D8-AE68627AA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2080"/>
              </p:ext>
            </p:extLst>
          </p:nvPr>
        </p:nvGraphicFramePr>
        <p:xfrm>
          <a:off x="403101" y="2286411"/>
          <a:ext cx="440494" cy="58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471858" imgH="4573276" progId="CorelDraw.Graphic.22">
                  <p:embed/>
                </p:oleObj>
              </mc:Choice>
              <mc:Fallback>
                <p:oleObj name="CorelDRAW" r:id="rId6" imgW="3471858" imgH="4573276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101" y="2286411"/>
                        <a:ext cx="440494" cy="580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8F46B9E-3003-6AAA-505F-051648407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890199"/>
              </p:ext>
            </p:extLst>
          </p:nvPr>
        </p:nvGraphicFramePr>
        <p:xfrm>
          <a:off x="2652525" y="2292262"/>
          <a:ext cx="554846" cy="58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364100" imgH="4564345" progId="CorelDraw.Graphic.22">
                  <p:embed/>
                </p:oleObj>
              </mc:Choice>
              <mc:Fallback>
                <p:oleObj name="CorelDRAW" r:id="rId8" imgW="4364100" imgH="456434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2525" y="2292262"/>
                        <a:ext cx="554846" cy="580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40BBC97B-4884-FAA5-7587-8E5AC85CF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71926"/>
              </p:ext>
            </p:extLst>
          </p:nvPr>
        </p:nvGraphicFramePr>
        <p:xfrm>
          <a:off x="4901949" y="2241457"/>
          <a:ext cx="488699" cy="58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822139" imgH="4573276" progId="CorelDraw.Graphic.22">
                  <p:embed/>
                </p:oleObj>
              </mc:Choice>
              <mc:Fallback>
                <p:oleObj name="CorelDRAW" r:id="rId10" imgW="3822139" imgH="4573276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01949" y="2241457"/>
                        <a:ext cx="488699" cy="584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EFFF6885-69C5-9F32-85B2-39DD63CBC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86879"/>
              </p:ext>
            </p:extLst>
          </p:nvPr>
        </p:nvGraphicFramePr>
        <p:xfrm>
          <a:off x="7151373" y="2242324"/>
          <a:ext cx="458101" cy="58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560064" imgH="4573276" progId="CorelDraw.Graphic.22">
                  <p:embed/>
                </p:oleObj>
              </mc:Choice>
              <mc:Fallback>
                <p:oleObj name="CorelDRAW" r:id="rId12" imgW="3560064" imgH="4573276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51373" y="2242324"/>
                        <a:ext cx="458101" cy="588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4F8229F8-D830-4067-BD34-7C1F084FD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693433"/>
              </p:ext>
            </p:extLst>
          </p:nvPr>
        </p:nvGraphicFramePr>
        <p:xfrm>
          <a:off x="9402690" y="2291524"/>
          <a:ext cx="440495" cy="58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3471858" imgH="4573276" progId="CorelDraw.Graphic.22">
                  <p:embed/>
                </p:oleObj>
              </mc:Choice>
              <mc:Fallback>
                <p:oleObj name="CorelDRAW" r:id="rId14" imgW="3471858" imgH="4573276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02690" y="2291524"/>
                        <a:ext cx="440495" cy="580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D0078958-15F3-47DA-39A8-B83322FC6968}"/>
              </a:ext>
            </a:extLst>
          </p:cNvPr>
          <p:cNvCxnSpPr>
            <a:cxnSpLocks/>
          </p:cNvCxnSpPr>
          <p:nvPr/>
        </p:nvCxnSpPr>
        <p:spPr>
          <a:xfrm>
            <a:off x="2772284" y="4964988"/>
            <a:ext cx="140566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70115DDD-920B-AEAF-4B21-7FDEDC6A3885}"/>
              </a:ext>
            </a:extLst>
          </p:cNvPr>
          <p:cNvCxnSpPr>
            <a:cxnSpLocks/>
          </p:cNvCxnSpPr>
          <p:nvPr/>
        </p:nvCxnSpPr>
        <p:spPr>
          <a:xfrm>
            <a:off x="6906641" y="4964988"/>
            <a:ext cx="140566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F673A38-97F0-A717-DE88-786CF7288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47339"/>
              </p:ext>
            </p:extLst>
          </p:nvPr>
        </p:nvGraphicFramePr>
        <p:xfrm>
          <a:off x="11430551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5217328" imgH="1939804" progId="CorelDraw.Graphic.22">
                  <p:embed/>
                </p:oleObj>
              </mc:Choice>
              <mc:Fallback>
                <p:oleObj name="CorelDRAW" r:id="rId16" imgW="5217328" imgH="1939804" progId="CorelDraw.Graphic.2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F386649-1840-93D0-1508-24E04E584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430551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4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5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25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75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25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" grpId="0" animBg="1"/>
      <p:bldP spid="4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53C4-04AC-B6E8-6B59-2B5C1665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5C875DE-8C9A-CD2B-4C61-3D7064EC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408714B9-A2EF-A0F4-09CF-11B5EA57BF1B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FA01F6BB-E58D-00DE-DC8F-4957FBA3BCAA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4AE1DF1-BF20-834B-92C3-02754831A4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CE0175D-E17B-6B3E-6DD6-FFD6B75C9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0BA02A08-C4CA-8697-7944-C96B195DA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23C3188-EC81-94AB-3205-D8812B41E7E5}"/>
              </a:ext>
            </a:extLst>
          </p:cNvPr>
          <p:cNvSpPr txBox="1"/>
          <p:nvPr/>
        </p:nvSpPr>
        <p:spPr>
          <a:xfrm>
            <a:off x="503681" y="468153"/>
            <a:ext cx="1021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Exemplo de um problema corporativo real</a:t>
            </a:r>
            <a:endParaRPr lang="pt-BR" sz="2800" b="1" noProof="0" dirty="0">
              <a:solidFill>
                <a:srgbClr val="26546C"/>
              </a:solidFill>
            </a:endParaRPr>
          </a:p>
        </p:txBody>
      </p:sp>
      <p:pic>
        <p:nvPicPr>
          <p:cNvPr id="6" name="Picture 4" descr="Códigos em papéis">
            <a:extLst>
              <a:ext uri="{FF2B5EF4-FFF2-40B4-BE49-F238E27FC236}">
                <a16:creationId xmlns:a16="http://schemas.microsoft.com/office/drawing/2014/main" id="{BDA7C544-CE40-B96F-BE12-17287BEE21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5617" b="-1"/>
          <a:stretch>
            <a:fillRect/>
          </a:stretch>
        </p:blipFill>
        <p:spPr>
          <a:xfrm>
            <a:off x="2651552" y="1204414"/>
            <a:ext cx="5921407" cy="46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83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06516-83F3-6588-BE1F-F70F41563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CA56F2-02D4-4B9D-61FE-2B2FB3E7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81891ED1-2468-3992-9F76-0148F0248968}"/>
              </a:ext>
            </a:extLst>
          </p:cNvPr>
          <p:cNvSpPr/>
          <p:nvPr/>
        </p:nvSpPr>
        <p:spPr>
          <a:xfrm rot="5400000" flipV="1">
            <a:off x="-361490" y="361490"/>
            <a:ext cx="1052929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EA447CA1-F448-B71F-176F-F4A436CE7AB9}"/>
              </a:ext>
            </a:extLst>
          </p:cNvPr>
          <p:cNvSpPr/>
          <p:nvPr/>
        </p:nvSpPr>
        <p:spPr>
          <a:xfrm>
            <a:off x="-710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1A5EA3B-40B9-5E5F-FA68-749045479F21}"/>
              </a:ext>
            </a:extLst>
          </p:cNvPr>
          <p:cNvSpPr/>
          <p:nvPr/>
        </p:nvSpPr>
        <p:spPr>
          <a:xfrm>
            <a:off x="457200" y="551384"/>
            <a:ext cx="7315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Próximos Passos</a:t>
            </a:r>
            <a:endParaRPr lang="pt-BR" sz="3200" noProof="0" dirty="0">
              <a:solidFill>
                <a:srgbClr val="26546C"/>
              </a:solidFill>
            </a:endParaRPr>
          </a:p>
        </p:txBody>
      </p:sp>
      <p:sp>
        <p:nvSpPr>
          <p:cNvPr id="47" name="Text 7">
            <a:extLst>
              <a:ext uri="{FF2B5EF4-FFF2-40B4-BE49-F238E27FC236}">
                <a16:creationId xmlns:a16="http://schemas.microsoft.com/office/drawing/2014/main" id="{7C480639-D1BA-EE17-4FE1-A3BEC049B0A2}"/>
              </a:ext>
            </a:extLst>
          </p:cNvPr>
          <p:cNvSpPr/>
          <p:nvPr/>
        </p:nvSpPr>
        <p:spPr>
          <a:xfrm>
            <a:off x="940817" y="1510592"/>
            <a:ext cx="3134158" cy="2739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Avaliação de Maturidade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48" name="Text 11">
            <a:extLst>
              <a:ext uri="{FF2B5EF4-FFF2-40B4-BE49-F238E27FC236}">
                <a16:creationId xmlns:a16="http://schemas.microsoft.com/office/drawing/2014/main" id="{114DEC8C-3591-9D24-48D6-93EF58801394}"/>
              </a:ext>
            </a:extLst>
          </p:cNvPr>
          <p:cNvSpPr/>
          <p:nvPr/>
        </p:nvSpPr>
        <p:spPr>
          <a:xfrm>
            <a:off x="5114171" y="1554561"/>
            <a:ext cx="2244010" cy="32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Prova de Conceito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49" name="Text 15">
            <a:extLst>
              <a:ext uri="{FF2B5EF4-FFF2-40B4-BE49-F238E27FC236}">
                <a16:creationId xmlns:a16="http://schemas.microsoft.com/office/drawing/2014/main" id="{CA22040C-7483-447C-92DD-740DDF4FE7EB}"/>
              </a:ext>
            </a:extLst>
          </p:cNvPr>
          <p:cNvSpPr/>
          <p:nvPr/>
        </p:nvSpPr>
        <p:spPr>
          <a:xfrm>
            <a:off x="8987561" y="1541192"/>
            <a:ext cx="1874520" cy="331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Demonstração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60" name="Text 8">
            <a:extLst>
              <a:ext uri="{FF2B5EF4-FFF2-40B4-BE49-F238E27FC236}">
                <a16:creationId xmlns:a16="http://schemas.microsoft.com/office/drawing/2014/main" id="{B6B5726D-88C8-0191-6935-ECA7BA4B70EA}"/>
              </a:ext>
            </a:extLst>
          </p:cNvPr>
          <p:cNvSpPr/>
          <p:nvPr/>
        </p:nvSpPr>
        <p:spPr>
          <a:xfrm>
            <a:off x="940817" y="1897118"/>
            <a:ext cx="329575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Entenda onde sua organização está na</a:t>
            </a:r>
          </a:p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jornada da inteligência documental.</a:t>
            </a:r>
            <a:endParaRPr lang="pt-BR" sz="1600" noProof="0" dirty="0"/>
          </a:p>
        </p:txBody>
      </p:sp>
      <p:sp>
        <p:nvSpPr>
          <p:cNvPr id="62" name="Text 12">
            <a:extLst>
              <a:ext uri="{FF2B5EF4-FFF2-40B4-BE49-F238E27FC236}">
                <a16:creationId xmlns:a16="http://schemas.microsoft.com/office/drawing/2014/main" id="{787AFA5D-08B7-5CC8-6F49-FAEFFC7DB16A}"/>
              </a:ext>
            </a:extLst>
          </p:cNvPr>
          <p:cNvSpPr/>
          <p:nvPr/>
        </p:nvSpPr>
        <p:spPr>
          <a:xfrm>
            <a:off x="5120870" y="1996869"/>
            <a:ext cx="303789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Valide o impacto com casos de uso</a:t>
            </a:r>
          </a:p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específicos da sua operação.</a:t>
            </a:r>
            <a:endParaRPr lang="pt-BR" sz="1600" noProof="0" dirty="0"/>
          </a:p>
        </p:txBody>
      </p:sp>
      <p:sp>
        <p:nvSpPr>
          <p:cNvPr id="63" name="Text 16">
            <a:extLst>
              <a:ext uri="{FF2B5EF4-FFF2-40B4-BE49-F238E27FC236}">
                <a16:creationId xmlns:a16="http://schemas.microsoft.com/office/drawing/2014/main" id="{35B41BA9-4967-3E36-88D9-F1C3613B2FB3}"/>
              </a:ext>
            </a:extLst>
          </p:cNvPr>
          <p:cNvSpPr/>
          <p:nvPr/>
        </p:nvSpPr>
        <p:spPr>
          <a:xfrm>
            <a:off x="8987561" y="1938811"/>
            <a:ext cx="286732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Agende uma demo personalizada</a:t>
            </a:r>
          </a:p>
          <a:p>
            <a:pPr marL="0" indent="0">
              <a:buNone/>
            </a:pPr>
            <a:r>
              <a:rPr lang="pt-BR" sz="1600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 veja a tecnologia em ação.</a:t>
            </a:r>
            <a:endParaRPr lang="pt-BR" sz="1600" noProof="0" dirty="0"/>
          </a:p>
        </p:txBody>
      </p:sp>
      <p:sp>
        <p:nvSpPr>
          <p:cNvPr id="69" name="Text 19">
            <a:extLst>
              <a:ext uri="{FF2B5EF4-FFF2-40B4-BE49-F238E27FC236}">
                <a16:creationId xmlns:a16="http://schemas.microsoft.com/office/drawing/2014/main" id="{7E7615DD-1A00-AE7A-3794-F541B57205B3}"/>
              </a:ext>
            </a:extLst>
          </p:cNvPr>
          <p:cNvSpPr/>
          <p:nvPr/>
        </p:nvSpPr>
        <p:spPr>
          <a:xfrm>
            <a:off x="8158761" y="5134759"/>
            <a:ext cx="3829774" cy="1316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 centrado em entendimento, contexto e orquestração inteligente.</a:t>
            </a:r>
            <a:endParaRPr lang="pt-BR" sz="2400" noProof="0" dirty="0">
              <a:solidFill>
                <a:srgbClr val="26546C"/>
              </a:solidFill>
            </a:endParaRPr>
          </a:p>
        </p:txBody>
      </p:sp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C3C53C55-8117-653C-16F7-6D52AD580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82328"/>
              </p:ext>
            </p:extLst>
          </p:nvPr>
        </p:nvGraphicFramePr>
        <p:xfrm>
          <a:off x="486840" y="1298236"/>
          <a:ext cx="237561" cy="78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854456" imgH="6112870" progId="CorelDraw.Graphic.22">
                  <p:embed/>
                </p:oleObj>
              </mc:Choice>
              <mc:Fallback>
                <p:oleObj name="CorelDRAW" r:id="rId4" imgW="1854456" imgH="611287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840" y="1298236"/>
                        <a:ext cx="237561" cy="78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E199FDD7-F826-0C1F-328F-57032460F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85606"/>
              </p:ext>
            </p:extLst>
          </p:nvPr>
        </p:nvGraphicFramePr>
        <p:xfrm>
          <a:off x="4634039" y="1323425"/>
          <a:ext cx="376990" cy="78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894275" imgH="6005694" progId="CorelDraw.Graphic.22">
                  <p:embed/>
                </p:oleObj>
              </mc:Choice>
              <mc:Fallback>
                <p:oleObj name="CorelDRAW" r:id="rId6" imgW="2894275" imgH="600569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34039" y="1323425"/>
                        <a:ext cx="376990" cy="782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id="{9A02D166-C24B-6786-8AB6-351CB2875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672279"/>
              </p:ext>
            </p:extLst>
          </p:nvPr>
        </p:nvGraphicFramePr>
        <p:xfrm>
          <a:off x="8510170" y="1301884"/>
          <a:ext cx="382882" cy="81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894699" imgH="6124353" progId="CorelDraw.Graphic.22">
                  <p:embed/>
                </p:oleObj>
              </mc:Choice>
              <mc:Fallback>
                <p:oleObj name="CorelDRAW" r:id="rId8" imgW="2894699" imgH="612435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10170" y="1301884"/>
                        <a:ext cx="382882" cy="810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BD8B434C-9301-32A0-2F77-7DB9CA832E05}"/>
              </a:ext>
            </a:extLst>
          </p:cNvPr>
          <p:cNvCxnSpPr>
            <a:cxnSpLocks/>
          </p:cNvCxnSpPr>
          <p:nvPr/>
        </p:nvCxnSpPr>
        <p:spPr>
          <a:xfrm>
            <a:off x="334963" y="2985463"/>
            <a:ext cx="1151992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2BFD428E-76B6-DD67-B2B8-C698A528A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34160"/>
              </p:ext>
            </p:extLst>
          </p:nvPr>
        </p:nvGraphicFramePr>
        <p:xfrm>
          <a:off x="4811734" y="3807134"/>
          <a:ext cx="2224707" cy="223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561760" imgH="3574241" progId="CorelDraw.Graphic.22">
                  <p:embed/>
                </p:oleObj>
              </mc:Choice>
              <mc:Fallback>
                <p:oleObj name="CorelDRAW" r:id="rId10" imgW="3561760" imgH="3574241" progId="CorelDraw.Graphic.2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0CF7061-5A06-7BB5-4DF4-8A444F2EA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1734" y="3807134"/>
                        <a:ext cx="2224707" cy="223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18">
            <a:extLst>
              <a:ext uri="{FF2B5EF4-FFF2-40B4-BE49-F238E27FC236}">
                <a16:creationId xmlns:a16="http://schemas.microsoft.com/office/drawing/2014/main" id="{F69B9EF4-FA15-1F62-DA98-76C5A2BF305D}"/>
              </a:ext>
            </a:extLst>
          </p:cNvPr>
          <p:cNvSpPr/>
          <p:nvPr/>
        </p:nvSpPr>
        <p:spPr>
          <a:xfrm>
            <a:off x="940817" y="5059574"/>
            <a:ext cx="3392810" cy="1489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futuro da extração de dados não é centrado em </a:t>
            </a:r>
            <a:r>
              <a:rPr lang="pt-BR" sz="2400" i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pt-BR" sz="2400" i="1" noProof="0" dirty="0">
              <a:solidFill>
                <a:srgbClr val="26546C"/>
              </a:solidFill>
            </a:endParaRPr>
          </a:p>
        </p:txBody>
      </p:sp>
      <p:graphicFrame>
        <p:nvGraphicFramePr>
          <p:cNvPr id="88" name="Objeto 87">
            <a:extLst>
              <a:ext uri="{FF2B5EF4-FFF2-40B4-BE49-F238E27FC236}">
                <a16:creationId xmlns:a16="http://schemas.microsoft.com/office/drawing/2014/main" id="{396DB6C4-0A49-6D1B-FDD0-1AAD3CD0F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81883"/>
              </p:ext>
            </p:extLst>
          </p:nvPr>
        </p:nvGraphicFramePr>
        <p:xfrm>
          <a:off x="8099767" y="3470978"/>
          <a:ext cx="1306786" cy="159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2455787" imgH="2994128" progId="CorelDraw.Graphic.22">
                  <p:embed/>
                </p:oleObj>
              </mc:Choice>
              <mc:Fallback>
                <p:oleObj name="CorelDRAW" r:id="rId12" imgW="2455787" imgH="2994128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99767" y="3470978"/>
                        <a:ext cx="1306786" cy="1593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" name="Imagem 91">
            <a:extLst>
              <a:ext uri="{FF2B5EF4-FFF2-40B4-BE49-F238E27FC236}">
                <a16:creationId xmlns:a16="http://schemas.microsoft.com/office/drawing/2014/main" id="{11BD027F-E427-9F91-1933-039C8E3D89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6095" y="3288474"/>
            <a:ext cx="2356443" cy="1797521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BBEFDCC-FA95-B5BD-60B8-327F5B6E4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47339"/>
              </p:ext>
            </p:extLst>
          </p:nvPr>
        </p:nvGraphicFramePr>
        <p:xfrm>
          <a:off x="11430551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5" imgW="5217328" imgH="1939804" progId="CorelDraw.Graphic.22">
                  <p:embed/>
                </p:oleObj>
              </mc:Choice>
              <mc:Fallback>
                <p:oleObj name="CorelDRAW" r:id="rId15" imgW="5217328" imgH="1939804" progId="CorelDraw.Graphic.2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F386649-1840-93D0-1508-24E04E584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430551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0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" grpId="0" animBg="1"/>
      <p:bldP spid="47" grpId="0" animBg="1"/>
      <p:bldP spid="48" grpId="0" animBg="1"/>
      <p:bldP spid="49" grpId="0" animBg="1"/>
      <p:bldP spid="60" grpId="0" animBg="1"/>
      <p:bldP spid="62" grpId="0" animBg="1"/>
      <p:bldP spid="63" grpId="0" animBg="1"/>
      <p:bldP spid="69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E4DDFD-155F-08C3-4EDD-F5337F33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/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19D55AE3-EF81-9DEA-3B99-F5B21B3A105D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D8485A2-CE92-DBBC-2999-FBA9EE8BE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81856"/>
              </p:ext>
            </p:extLst>
          </p:nvPr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A1227D53-7045-597E-D6C5-9C8250C9A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47D9F3-C08A-4782-0CAF-AB8C9B59A57E}"/>
              </a:ext>
            </a:extLst>
          </p:cNvPr>
          <p:cNvSpPr txBox="1"/>
          <p:nvPr/>
        </p:nvSpPr>
        <p:spPr>
          <a:xfrm>
            <a:off x="503681" y="468153"/>
            <a:ext cx="1021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Desafios</a:t>
            </a:r>
            <a:endParaRPr lang="pt-BR" sz="3200" b="1" noProof="0" dirty="0">
              <a:solidFill>
                <a:srgbClr val="26546C"/>
              </a:solidFill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B84F1E82-933F-01DF-E76E-70AD0B69DB72}"/>
              </a:ext>
            </a:extLst>
          </p:cNvPr>
          <p:cNvSpPr txBox="1">
            <a:spLocks/>
          </p:cNvSpPr>
          <p:nvPr/>
        </p:nvSpPr>
        <p:spPr>
          <a:xfrm>
            <a:off x="503681" y="1193481"/>
            <a:ext cx="5592319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Quando uma empresa decide automatizar processos críticos, ela normalmente busca: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Velocidade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Qualidade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Produtividade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Eficiência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Redução de erros e retrabalhos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Redução de custos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Padronização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Melhorar a experiência do cliente</a:t>
            </a:r>
          </a:p>
          <a:p>
            <a:pPr lvl="1"/>
            <a:endParaRPr lang="pt-BR" dirty="0"/>
          </a:p>
        </p:txBody>
      </p:sp>
      <p:pic>
        <p:nvPicPr>
          <p:cNvPr id="1026" name="Picture 2" descr="Customer Experience: como entregar a melhor experiência para o cliente -  Publi">
            <a:extLst>
              <a:ext uri="{FF2B5EF4-FFF2-40B4-BE49-F238E27FC236}">
                <a16:creationId xmlns:a16="http://schemas.microsoft.com/office/drawing/2014/main" id="{61719FEF-497F-583C-067A-33E8E31A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8365" r="14772"/>
          <a:stretch>
            <a:fillRect/>
          </a:stretch>
        </p:blipFill>
        <p:spPr bwMode="auto">
          <a:xfrm>
            <a:off x="6241308" y="1193480"/>
            <a:ext cx="4589449" cy="45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1310B-49F6-7C20-648A-3D0F2F97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A9CD22FE-4B36-9A64-683C-B647FA971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1" y="-1"/>
            <a:ext cx="12212097" cy="6858001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091E0FCE-4844-F463-070D-01C6306575BC}"/>
              </a:ext>
            </a:extLst>
          </p:cNvPr>
          <p:cNvSpPr/>
          <p:nvPr/>
        </p:nvSpPr>
        <p:spPr>
          <a:xfrm>
            <a:off x="0" y="6366237"/>
            <a:ext cx="12212096" cy="502920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3AF773F-A8F8-7CCE-C43B-75C781F1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3" y="730272"/>
            <a:ext cx="8034355" cy="82216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F387D2E-DBD9-7182-4355-5EF05070965B}"/>
              </a:ext>
            </a:extLst>
          </p:cNvPr>
          <p:cNvSpPr txBox="1"/>
          <p:nvPr/>
        </p:nvSpPr>
        <p:spPr>
          <a:xfrm>
            <a:off x="165100" y="6421874"/>
            <a:ext cx="216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noProof="0" dirty="0">
                <a:solidFill>
                  <a:schemeClr val="bg1"/>
                </a:solidFill>
              </a:rPr>
              <a:t>www.flaxflow.com.br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6F49D2-2A26-31A5-CFC4-0C360E69C649}"/>
              </a:ext>
            </a:extLst>
          </p:cNvPr>
          <p:cNvSpPr txBox="1"/>
          <p:nvPr/>
        </p:nvSpPr>
        <p:spPr>
          <a:xfrm>
            <a:off x="9781494" y="6433031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noProof="0" dirty="0">
                <a:solidFill>
                  <a:schemeClr val="bg1"/>
                </a:solidFill>
              </a:rPr>
              <a:t>www.flaxIA.com.br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B718264-5703-ACF9-4F3B-4BEE57F3E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89118"/>
              </p:ext>
            </p:extLst>
          </p:nvPr>
        </p:nvGraphicFramePr>
        <p:xfrm>
          <a:off x="334963" y="3099007"/>
          <a:ext cx="2431850" cy="243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561760" imgH="3574241" progId="CorelDraw.Graphic.22">
                  <p:embed/>
                </p:oleObj>
              </mc:Choice>
              <mc:Fallback>
                <p:oleObj name="CorelDRAW" r:id="rId5" imgW="3561760" imgH="3574241" progId="CorelDraw.Graphic.2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4E826A1-4189-AE91-64B1-0B86DB141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963" y="3099007"/>
                        <a:ext cx="2431850" cy="2439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AAA1026-BA13-A3BB-3B1E-67B3D7B94E18}"/>
              </a:ext>
            </a:extLst>
          </p:cNvPr>
          <p:cNvSpPr txBox="1"/>
          <p:nvPr/>
        </p:nvSpPr>
        <p:spPr>
          <a:xfrm>
            <a:off x="2532185" y="1727313"/>
            <a:ext cx="634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noProof="0" dirty="0">
                <a:solidFill>
                  <a:srgbClr val="26546C"/>
                </a:solidFill>
              </a:rPr>
              <a:t>Plataforma Inteligente de Automação </a:t>
            </a:r>
            <a:r>
              <a:rPr lang="pt-BR" sz="2400" noProof="0" dirty="0" err="1">
                <a:solidFill>
                  <a:srgbClr val="26546C"/>
                </a:solidFill>
              </a:rPr>
              <a:t>Low-Code</a:t>
            </a:r>
            <a:endParaRPr lang="pt-BR" sz="2400" noProof="0" dirty="0">
              <a:solidFill>
                <a:srgbClr val="26546C"/>
              </a:solidFill>
            </a:endParaRPr>
          </a:p>
          <a:p>
            <a:endParaRPr lang="pt-BR" sz="2400" noProof="0" dirty="0">
              <a:solidFill>
                <a:srgbClr val="26546C"/>
              </a:solidFill>
            </a:endParaRPr>
          </a:p>
        </p:txBody>
      </p:sp>
      <p:sp>
        <p:nvSpPr>
          <p:cNvPr id="6" name="Text 21">
            <a:extLst>
              <a:ext uri="{FF2B5EF4-FFF2-40B4-BE49-F238E27FC236}">
                <a16:creationId xmlns:a16="http://schemas.microsoft.com/office/drawing/2014/main" id="{FD1C6B6A-1447-5125-D214-B670B35B1FF7}"/>
              </a:ext>
            </a:extLst>
          </p:cNvPr>
          <p:cNvSpPr/>
          <p:nvPr/>
        </p:nvSpPr>
        <p:spPr>
          <a:xfrm>
            <a:off x="2927586" y="4002511"/>
            <a:ext cx="435746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plataforma que realmente pensa!</a:t>
            </a:r>
            <a:endParaRPr lang="pt-BR" sz="2000" i="1" noProof="0" dirty="0">
              <a:solidFill>
                <a:srgbClr val="26546C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E40F27-B456-F00C-366B-5C92FF7C70CC}"/>
              </a:ext>
            </a:extLst>
          </p:cNvPr>
          <p:cNvSpPr txBox="1"/>
          <p:nvPr/>
        </p:nvSpPr>
        <p:spPr>
          <a:xfrm>
            <a:off x="0" y="5594080"/>
            <a:ext cx="3698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Fabio Lucchini</a:t>
            </a:r>
          </a:p>
          <a:p>
            <a:r>
              <a:rPr lang="pt-BR" b="1" i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fabio.lucchini@flaxflow.com.br</a:t>
            </a:r>
          </a:p>
        </p:txBody>
      </p:sp>
    </p:spTree>
    <p:extLst>
      <p:ext uri="{BB962C8B-B14F-4D97-AF65-F5344CB8AC3E}">
        <p14:creationId xmlns:p14="http://schemas.microsoft.com/office/powerpoint/2010/main" val="11825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/>
      <p:bldP spid="3" grpId="0"/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3FD4A-A0DA-99BB-AF2F-12DD5535B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C7E41A-0F78-F2C6-B253-5763EEDB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BFFE5DCB-2716-BB49-1B05-F54CB32F0217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2352B75B-6E11-9E16-F4DC-D68FDBBAF32A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7362829-D6C1-1162-84A2-AD361AF823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D8485A2-CE92-DBBC-2999-FBA9EE8BE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73AAC77C-1D64-87DC-A4E0-62792E5BC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7F0BF89-804C-372E-E0B5-E5CC3A79BC6A}"/>
              </a:ext>
            </a:extLst>
          </p:cNvPr>
          <p:cNvSpPr txBox="1"/>
          <p:nvPr/>
        </p:nvSpPr>
        <p:spPr>
          <a:xfrm>
            <a:off x="503681" y="468153"/>
            <a:ext cx="1021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Cenário atual</a:t>
            </a:r>
            <a:endParaRPr lang="pt-BR" sz="3200" b="1" noProof="0" dirty="0">
              <a:solidFill>
                <a:srgbClr val="26546C"/>
              </a:solidFill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AD365BF-4080-E165-5669-AD12B82070C8}"/>
              </a:ext>
            </a:extLst>
          </p:cNvPr>
          <p:cNvSpPr txBox="1">
            <a:spLocks/>
          </p:cNvSpPr>
          <p:nvPr/>
        </p:nvSpPr>
        <p:spPr>
          <a:xfrm>
            <a:off x="503681" y="1193481"/>
            <a:ext cx="5592319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Excesso de ferramentas de IA</a:t>
            </a:r>
          </a:p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Excesso de ferramentas desconectadas</a:t>
            </a:r>
          </a:p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Projetos que começam simples e viram complexos</a:t>
            </a:r>
          </a:p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Alta dependência de múltiplos fornecedores</a:t>
            </a:r>
          </a:p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Dificuldade de integração com sistemas legados</a:t>
            </a:r>
          </a:p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 e documentos reais muito caóticos</a:t>
            </a:r>
          </a:p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Custos ocultos de sustentação e manutenção</a:t>
            </a:r>
          </a:p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Governança, segurança e compliance mais exigentes</a:t>
            </a:r>
            <a:endParaRPr lang="pt-BR" dirty="0"/>
          </a:p>
        </p:txBody>
      </p:sp>
      <p:pic>
        <p:nvPicPr>
          <p:cNvPr id="2050" name="Picture 2" descr="Automação de processos: aumente eficiência e reduza custos">
            <a:extLst>
              <a:ext uri="{FF2B5EF4-FFF2-40B4-BE49-F238E27FC236}">
                <a16:creationId xmlns:a16="http://schemas.microsoft.com/office/drawing/2014/main" id="{87CB835B-0CC6-ACC1-40F7-544052FE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569" r="21145"/>
          <a:stretch>
            <a:fillRect/>
          </a:stretch>
        </p:blipFill>
        <p:spPr bwMode="auto">
          <a:xfrm>
            <a:off x="6123679" y="1100357"/>
            <a:ext cx="4989707" cy="39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463385-ACCF-0EC7-ACA1-1976E94D0A51}"/>
              </a:ext>
            </a:extLst>
          </p:cNvPr>
          <p:cNvSpPr txBox="1"/>
          <p:nvPr/>
        </p:nvSpPr>
        <p:spPr>
          <a:xfrm>
            <a:off x="357627" y="5187913"/>
            <a:ext cx="1078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“O grande paradoxo da automação atual é que muitas empresas começam buscando simplicidade, velocidade e eficiência, mas acabam criando uma nova camada de ferramentas, integrações, fornecedores e complexidade operacional.”</a:t>
            </a:r>
          </a:p>
        </p:txBody>
      </p:sp>
    </p:spTree>
    <p:extLst>
      <p:ext uri="{BB962C8B-B14F-4D97-AF65-F5344CB8AC3E}">
        <p14:creationId xmlns:p14="http://schemas.microsoft.com/office/powerpoint/2010/main" val="296750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81055-1573-1660-26CF-642C3018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ADC6C7-0EAC-2191-F2B8-138029E0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BF34E859-870B-0085-BA18-368236941A92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885418A8-49BD-7055-8F16-CCB860D8AB51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960B6BF-6E1A-15A2-663F-259C4C55F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7362829-D6C1-1162-84A2-AD361AF823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50571FD5-F18F-CAFF-5B68-34A37F974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F65F79-E8A5-5A50-CC73-D1542F9FCDFF}"/>
              </a:ext>
            </a:extLst>
          </p:cNvPr>
          <p:cNvSpPr txBox="1"/>
          <p:nvPr/>
        </p:nvSpPr>
        <p:spPr>
          <a:xfrm>
            <a:off x="503681" y="468153"/>
            <a:ext cx="1021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Além do OCR: A Evolução da Extração de Dados sem </a:t>
            </a:r>
            <a:r>
              <a:rPr lang="pt-BR" sz="2800" b="1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endParaRPr lang="pt-BR" sz="2800" b="1" noProof="0" dirty="0">
              <a:solidFill>
                <a:srgbClr val="26546C"/>
              </a:solidFill>
            </a:endParaRPr>
          </a:p>
        </p:txBody>
      </p:sp>
      <p:pic>
        <p:nvPicPr>
          <p:cNvPr id="7" name="Picture 8" descr="Imagem gerada com IA">
            <a:extLst>
              <a:ext uri="{FF2B5EF4-FFF2-40B4-BE49-F238E27FC236}">
                <a16:creationId xmlns:a16="http://schemas.microsoft.com/office/drawing/2014/main" id="{28A5BBE7-810D-1ED1-957B-2471F232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7302" r="5352" b="1"/>
          <a:stretch>
            <a:fillRect/>
          </a:stretch>
        </p:blipFill>
        <p:spPr bwMode="auto">
          <a:xfrm>
            <a:off x="550250" y="1008434"/>
            <a:ext cx="10124011" cy="5322548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8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41610-749D-24D0-D11F-6DE2F7A76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3EBBF0-F14A-C1B6-4A29-7D39F82B0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CF5F99D3-1FDA-A1A6-C568-78D7788EB866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3C7A1610-436C-E52D-6AAB-BBEDE3077F01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6C91776-24CB-A92F-3002-C28C4B89B5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960B6BF-6E1A-15A2-663F-259C4C55F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DA7F3ADF-70E1-F51A-46A3-45D33E9F5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9926B9-C054-B82E-6347-3122AA3205A7}"/>
              </a:ext>
            </a:extLst>
          </p:cNvPr>
          <p:cNvSpPr txBox="1"/>
          <p:nvPr/>
        </p:nvSpPr>
        <p:spPr>
          <a:xfrm>
            <a:off x="503681" y="468153"/>
            <a:ext cx="1021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Quem aqui já sofreu com </a:t>
            </a:r>
            <a:r>
              <a:rPr lang="pt-BR" sz="2800" b="1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</a:t>
            </a:r>
            <a:r>
              <a:rPr lang="pt-BR" sz="28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quebrando em produção?</a:t>
            </a:r>
            <a:endParaRPr lang="pt-BR" sz="2800" b="1" noProof="0" dirty="0">
              <a:solidFill>
                <a:srgbClr val="26546C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B21B445-FA3A-0EF6-0609-5EA72E454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331" y="1944809"/>
            <a:ext cx="4216702" cy="28289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7DF85E5-B135-8BD2-6117-EC38CBD3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9091" r="19960" b="1"/>
          <a:stretch>
            <a:fillRect/>
          </a:stretch>
        </p:blipFill>
        <p:spPr bwMode="auto">
          <a:xfrm>
            <a:off x="750182" y="1058613"/>
            <a:ext cx="5973990" cy="47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85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9CEF-71FC-D0C0-988A-1B9BFEAD7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20E3521-BE28-28E1-FD5D-936C7E87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F0DEF04F-7091-DD8F-0C26-CE0EBD2762F3}"/>
              </a:ext>
            </a:extLst>
          </p:cNvPr>
          <p:cNvSpPr/>
          <p:nvPr/>
        </p:nvSpPr>
        <p:spPr>
          <a:xfrm rot="5400000" flipV="1">
            <a:off x="-361490" y="361490"/>
            <a:ext cx="1052929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3AE7843-1157-A3D1-BEAE-4E031180738A}"/>
              </a:ext>
            </a:extLst>
          </p:cNvPr>
          <p:cNvSpPr/>
          <p:nvPr/>
        </p:nvSpPr>
        <p:spPr>
          <a:xfrm>
            <a:off x="590767" y="503873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Problema</a:t>
            </a:r>
            <a:endParaRPr lang="pt-BR" sz="3200" noProof="0" dirty="0">
              <a:solidFill>
                <a:srgbClr val="26546C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628F552-1DA9-BFC0-CA0B-FF2D5729CCCE}"/>
              </a:ext>
            </a:extLst>
          </p:cNvPr>
          <p:cNvSpPr/>
          <p:nvPr/>
        </p:nvSpPr>
        <p:spPr>
          <a:xfrm>
            <a:off x="590057" y="1207609"/>
            <a:ext cx="8229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200" i="1" noProof="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que o modelo tradicional de OCR e </a:t>
            </a:r>
            <a:r>
              <a:rPr lang="pt-BR" sz="2200" i="1" noProof="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r>
              <a:rPr lang="pt-BR" sz="2200" i="1" noProof="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chegou ao limite</a:t>
            </a:r>
            <a:endParaRPr lang="pt-BR" sz="2200" i="1" noProof="0" dirty="0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4AC12B01-6459-0AE8-7964-88B078D4802B}"/>
              </a:ext>
            </a:extLst>
          </p:cNvPr>
          <p:cNvSpPr/>
          <p:nvPr/>
        </p:nvSpPr>
        <p:spPr>
          <a:xfrm>
            <a:off x="590057" y="2869473"/>
            <a:ext cx="3230829" cy="3530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que quebram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E3B0C612-3459-63A4-FA6D-004377AABC7B}"/>
              </a:ext>
            </a:extLst>
          </p:cNvPr>
          <p:cNvSpPr/>
          <p:nvPr/>
        </p:nvSpPr>
        <p:spPr>
          <a:xfrm>
            <a:off x="550610" y="3501375"/>
            <a:ext cx="3309721" cy="1415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Ciclo interminável de ajustes.</a:t>
            </a:r>
          </a:p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 cada mudança de layout, novo fornecedor ou atualização regulatória exige reconfiguração manual.</a:t>
            </a:r>
          </a:p>
          <a:p>
            <a:pPr marL="0" indent="0">
              <a:buNone/>
            </a:pPr>
            <a:endParaRPr lang="pt-BR" noProof="0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DEB3490C-DE60-00DF-A3DF-427D01EA1B93}"/>
              </a:ext>
            </a:extLst>
          </p:cNvPr>
          <p:cNvSpPr/>
          <p:nvPr/>
        </p:nvSpPr>
        <p:spPr>
          <a:xfrm>
            <a:off x="4186646" y="2822136"/>
            <a:ext cx="3230829" cy="4477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 oculto de sustentação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2F6B5B18-AC69-2FEA-1FB4-A984AE1DB023}"/>
              </a:ext>
            </a:extLst>
          </p:cNvPr>
          <p:cNvSpPr/>
          <p:nvPr/>
        </p:nvSpPr>
        <p:spPr>
          <a:xfrm>
            <a:off x="4186646" y="3211950"/>
            <a:ext cx="3230829" cy="1425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Além do custo de criação, há o custo de manutenção, de quando muda, de quando gera exceção e de quando trava a expansão.</a:t>
            </a:r>
            <a:endParaRPr lang="pt-BR" noProof="0" dirty="0"/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FEF0CCC1-939E-457A-D3F6-649C509B6D96}"/>
              </a:ext>
            </a:extLst>
          </p:cNvPr>
          <p:cNvSpPr/>
          <p:nvPr/>
        </p:nvSpPr>
        <p:spPr>
          <a:xfrm>
            <a:off x="8256451" y="2875032"/>
            <a:ext cx="33454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Escalabilidade limitada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13" name="Text 14">
            <a:extLst>
              <a:ext uri="{FF2B5EF4-FFF2-40B4-BE49-F238E27FC236}">
                <a16:creationId xmlns:a16="http://schemas.microsoft.com/office/drawing/2014/main" id="{4A6D558D-AF55-8A6D-7C51-F082A1500A6B}"/>
              </a:ext>
            </a:extLst>
          </p:cNvPr>
          <p:cNvSpPr/>
          <p:nvPr/>
        </p:nvSpPr>
        <p:spPr>
          <a:xfrm>
            <a:off x="8256452" y="3367793"/>
            <a:ext cx="3230830" cy="1044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Empresas deixam de automatizar documentos porque já antecipam a dor da sustentação.</a:t>
            </a:r>
          </a:p>
          <a:p>
            <a:pPr marL="0" indent="0">
              <a:buNone/>
            </a:pPr>
            <a:r>
              <a:rPr lang="pt-BR" noProof="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Rigidez = oportunidades perdidas.</a:t>
            </a:r>
            <a:endParaRPr lang="pt-BR" noProof="0" dirty="0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BF0863F0-92A6-AD41-419C-4A576FA90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767" y="1883168"/>
          <a:ext cx="708025" cy="98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13848" imgH="1966173" progId="CorelDraw.Graphic.22">
                  <p:embed/>
                </p:oleObj>
              </mc:Choice>
              <mc:Fallback>
                <p:oleObj name="CorelDRAW" r:id="rId4" imgW="1413848" imgH="1966173" progId="CorelDraw.Graphic.22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BF0863F0-92A6-AD41-419C-4A576FA90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767" y="1883168"/>
                        <a:ext cx="708025" cy="98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EB646A84-0F52-8E49-83EC-BAE5A1249E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6646" y="1884528"/>
          <a:ext cx="957167" cy="98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914674" imgH="1969575" progId="CorelDraw.Graphic.22">
                  <p:embed/>
                </p:oleObj>
              </mc:Choice>
              <mc:Fallback>
                <p:oleObj name="CorelDRAW" r:id="rId6" imgW="1914674" imgH="1969575" progId="CorelDraw.Graphic.22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B646A84-0F52-8E49-83EC-BAE5A1249E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6646" y="1884528"/>
                        <a:ext cx="957167" cy="984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9D8AD0D2-3412-C745-4D2F-E50233FAB7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9822" y="1890400"/>
          <a:ext cx="919384" cy="98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914250" imgH="2051233" progId="CorelDraw.Graphic.22">
                  <p:embed/>
                </p:oleObj>
              </mc:Choice>
              <mc:Fallback>
                <p:oleObj name="CorelDRAW" r:id="rId8" imgW="1914250" imgH="2051233" progId="CorelDraw.Graphic.22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9D8AD0D2-3412-C745-4D2F-E50233FAB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49822" y="1890400"/>
                        <a:ext cx="919384" cy="984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A0427584-0BB0-6EDF-EBAA-1E627F3E543B}"/>
              </a:ext>
            </a:extLst>
          </p:cNvPr>
          <p:cNvSpPr txBox="1"/>
          <p:nvPr/>
        </p:nvSpPr>
        <p:spPr>
          <a:xfrm>
            <a:off x="1283576" y="5111271"/>
            <a:ext cx="8845839" cy="519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pt-BR" sz="24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 quase um relacionamento tóxico entre a operação e o </a:t>
            </a:r>
            <a:r>
              <a:rPr lang="pt-BR" sz="2400" b="1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</a:t>
            </a:r>
            <a:r>
              <a:rPr lang="pt-BR" sz="24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pt-BR" sz="2400" noProof="0" dirty="0">
              <a:solidFill>
                <a:srgbClr val="26546C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BCC6581-710D-C9BC-6EB3-B3535E31BE9B}"/>
              </a:ext>
            </a:extLst>
          </p:cNvPr>
          <p:cNvSpPr txBox="1"/>
          <p:nvPr/>
        </p:nvSpPr>
        <p:spPr>
          <a:xfrm>
            <a:off x="1311874" y="5550164"/>
            <a:ext cx="8398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Quando o documento muda, o processo quebra. O time corre, o custo sobe e a</a:t>
            </a:r>
          </a:p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área de negócio perde confiança.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0CABA0-D9A2-938A-0985-25ADCDF32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035" y="6067720"/>
          <a:ext cx="613268" cy="44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7573882" imgH="5522551" progId="CorelDraw.Graphic.22">
                  <p:embed/>
                </p:oleObj>
              </mc:Choice>
              <mc:Fallback>
                <p:oleObj name="CorelDRAW" r:id="rId10" imgW="7573882" imgH="5522551" progId="CorelDraw.Graphic.22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0CABA0-D9A2-938A-0985-25ADCDF32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7035" y="6067720"/>
                        <a:ext cx="613268" cy="447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5554B18C-B4FB-B722-B465-F24BFAE5E2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057" y="5089920"/>
          <a:ext cx="613269" cy="44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7994559" imgH="5828343" progId="CorelDraw.Graphic.22">
                  <p:embed/>
                </p:oleObj>
              </mc:Choice>
              <mc:Fallback>
                <p:oleObj name="CorelDRAW" r:id="rId12" imgW="7994559" imgH="5828343" progId="CorelDraw.Graphic.22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5554B18C-B4FB-B722-B465-F24BFAE5E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0057" y="5089920"/>
                        <a:ext cx="613269" cy="447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hape 3">
            <a:extLst>
              <a:ext uri="{FF2B5EF4-FFF2-40B4-BE49-F238E27FC236}">
                <a16:creationId xmlns:a16="http://schemas.microsoft.com/office/drawing/2014/main" id="{7E00BB03-9A56-83F0-452B-3CF239E25174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5C7717A-34ED-0F54-7782-5DA95B4A19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551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5217328" imgH="1939804" progId="CorelDraw.Graphic.22">
                  <p:embed/>
                </p:oleObj>
              </mc:Choice>
              <mc:Fallback>
                <p:oleObj name="CorelDRAW" r:id="rId1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5C7717A-34ED-0F54-7782-5DA95B4A1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430551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87E6E49F-1125-1DB8-544B-4B8E697097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1050" y="-17061"/>
            <a:ext cx="1050935" cy="19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0" grpId="0"/>
      <p:bldP spid="23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7" descr="Close de uma chave e um buraco de fechadura">
            <a:extLst>
              <a:ext uri="{FF2B5EF4-FFF2-40B4-BE49-F238E27FC236}">
                <a16:creationId xmlns:a16="http://schemas.microsoft.com/office/drawing/2014/main" id="{F7C36548-9955-2072-144C-65E202C1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11" b="50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DED9D-B687-97DE-70B9-5961FD31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9A303AF-6A84-2B72-0BD9-C165EF7F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9CC78B35-459D-75E2-B0D5-C84812E7285B}"/>
              </a:ext>
            </a:extLst>
          </p:cNvPr>
          <p:cNvSpPr/>
          <p:nvPr/>
        </p:nvSpPr>
        <p:spPr>
          <a:xfrm rot="5400000" flipV="1">
            <a:off x="-361490" y="361490"/>
            <a:ext cx="1052929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6BCB91E-F8D5-BC87-58B2-20D2D1DABDE2}"/>
              </a:ext>
            </a:extLst>
          </p:cNvPr>
          <p:cNvSpPr/>
          <p:nvPr/>
        </p:nvSpPr>
        <p:spPr>
          <a:xfrm>
            <a:off x="590767" y="503873"/>
            <a:ext cx="170611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</a:t>
            </a:r>
            <a:endParaRPr lang="pt-BR" sz="3200" noProof="0" dirty="0">
              <a:solidFill>
                <a:srgbClr val="26546C"/>
              </a:solidFill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68A3619D-0338-D00A-6091-8B0C690800A2}"/>
              </a:ext>
            </a:extLst>
          </p:cNvPr>
          <p:cNvSpPr/>
          <p:nvPr/>
        </p:nvSpPr>
        <p:spPr>
          <a:xfrm>
            <a:off x="6312312" y="511158"/>
            <a:ext cx="170611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3200" b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AGORA</a:t>
            </a:r>
            <a:endParaRPr lang="pt-BR" sz="3200" noProof="0" dirty="0">
              <a:solidFill>
                <a:srgbClr val="26546C"/>
              </a:solidFill>
            </a:endParaRPr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F9688F16-F633-0676-775B-D08A9A1E8935}"/>
              </a:ext>
            </a:extLst>
          </p:cNvPr>
          <p:cNvSpPr/>
          <p:nvPr/>
        </p:nvSpPr>
        <p:spPr>
          <a:xfrm>
            <a:off x="-710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450D3A8-5C91-DA21-1170-17951C0DB430}"/>
              </a:ext>
            </a:extLst>
          </p:cNvPr>
          <p:cNvCxnSpPr>
            <a:cxnSpLocks/>
          </p:cNvCxnSpPr>
          <p:nvPr/>
        </p:nvCxnSpPr>
        <p:spPr>
          <a:xfrm>
            <a:off x="5802060" y="544005"/>
            <a:ext cx="0" cy="610800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E465C94-945E-1B0E-F428-6E8BB4ABCE60}"/>
              </a:ext>
            </a:extLst>
          </p:cNvPr>
          <p:cNvSpPr txBox="1"/>
          <p:nvPr/>
        </p:nvSpPr>
        <p:spPr>
          <a:xfrm>
            <a:off x="459072" y="1199568"/>
            <a:ext cx="3740704" cy="131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</a:t>
            </a:r>
            <a:r>
              <a:rPr lang="pt-BR" sz="2400" b="1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documento</a:t>
            </a:r>
            <a:endParaRPr lang="pt-BR" sz="2400" b="1" i="1" noProof="0" dirty="0">
              <a:solidFill>
                <a:srgbClr val="26546C"/>
              </a:solidFill>
            </a:endParaRPr>
          </a:p>
          <a:p>
            <a:pPr marL="0" indent="0">
              <a:buNone/>
            </a:pP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precisava se </a:t>
            </a:r>
            <a:r>
              <a:rPr lang="pt-BR" sz="2400" b="1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adaptar</a:t>
            </a:r>
            <a:endParaRPr lang="pt-BR" sz="2400" b="1" i="1" noProof="0" dirty="0">
              <a:solidFill>
                <a:srgbClr val="26546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ao </a:t>
            </a:r>
            <a:r>
              <a:rPr lang="pt-BR" sz="2400" b="1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sistema</a:t>
            </a:r>
            <a:r>
              <a:rPr lang="pt-BR" sz="2400" i="1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pt-BR" sz="2400" i="1" noProof="0" dirty="0">
              <a:solidFill>
                <a:srgbClr val="26546C"/>
              </a:solidFill>
            </a:endParaRPr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F2649A22-AC5E-901F-8387-4A61C069DBBD}"/>
              </a:ext>
            </a:extLst>
          </p:cNvPr>
          <p:cNvSpPr/>
          <p:nvPr/>
        </p:nvSpPr>
        <p:spPr>
          <a:xfrm>
            <a:off x="6311602" y="1372290"/>
            <a:ext cx="2179760" cy="1044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400" i="1" noProof="0" dirty="0">
                <a:solidFill>
                  <a:srgbClr val="26546C"/>
                </a:solidFill>
                <a:ea typeface="Calibri" pitchFamily="34" charset="-122"/>
                <a:cs typeface="Calibri" pitchFamily="34" charset="-120"/>
              </a:rPr>
              <a:t>O </a:t>
            </a:r>
            <a:r>
              <a:rPr lang="pt-BR" sz="2400" b="1" i="1" noProof="0" dirty="0">
                <a:solidFill>
                  <a:srgbClr val="26546C"/>
                </a:solidFill>
                <a:ea typeface="Calibri" pitchFamily="34" charset="-122"/>
                <a:cs typeface="Calibri" pitchFamily="34" charset="-120"/>
              </a:rPr>
              <a:t>sistema</a:t>
            </a:r>
            <a:r>
              <a:rPr lang="pt-BR" sz="2400" i="1" noProof="0" dirty="0">
                <a:solidFill>
                  <a:srgbClr val="26546C"/>
                </a:solidFill>
                <a:ea typeface="Calibri" pitchFamily="34" charset="-122"/>
                <a:cs typeface="Calibri" pitchFamily="34" charset="-120"/>
              </a:rPr>
              <a:t> se</a:t>
            </a:r>
            <a:endParaRPr lang="pt-BR" sz="2400" i="1" noProof="0" dirty="0">
              <a:solidFill>
                <a:srgbClr val="26546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2400" b="1" i="1" noProof="0" dirty="0">
                <a:solidFill>
                  <a:srgbClr val="26546C"/>
                </a:solidFill>
                <a:ea typeface="Calibri" pitchFamily="34" charset="-122"/>
                <a:cs typeface="Calibri" pitchFamily="34" charset="-120"/>
              </a:rPr>
              <a:t>adapta</a:t>
            </a:r>
            <a:r>
              <a:rPr lang="pt-BR" sz="2400" i="1" noProof="0" dirty="0">
                <a:solidFill>
                  <a:srgbClr val="26546C"/>
                </a:solidFill>
                <a:ea typeface="Calibri" pitchFamily="34" charset="-122"/>
                <a:cs typeface="Calibri" pitchFamily="34" charset="-120"/>
              </a:rPr>
              <a:t> ao</a:t>
            </a:r>
            <a:endParaRPr lang="pt-BR" sz="2400" i="1" noProof="0" dirty="0">
              <a:solidFill>
                <a:srgbClr val="26546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2400" b="1" i="1" noProof="0" dirty="0">
                <a:solidFill>
                  <a:srgbClr val="26546C"/>
                </a:solidFill>
                <a:ea typeface="Calibri" pitchFamily="34" charset="-122"/>
                <a:cs typeface="Calibri" pitchFamily="34" charset="-120"/>
              </a:rPr>
              <a:t>documento</a:t>
            </a:r>
            <a:r>
              <a:rPr lang="pt-BR" sz="2400" i="1" noProof="0" dirty="0">
                <a:solidFill>
                  <a:srgbClr val="26546C"/>
                </a:solidFill>
                <a:ea typeface="Calibri" pitchFamily="34" charset="-122"/>
                <a:cs typeface="Calibri" pitchFamily="34" charset="-120"/>
              </a:rPr>
              <a:t>.</a:t>
            </a:r>
            <a:endParaRPr lang="pt-BR" sz="2400" i="1" noProof="0" dirty="0">
              <a:solidFill>
                <a:srgbClr val="26546C"/>
              </a:solidFill>
            </a:endParaRPr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B21237E1-300C-84D2-BBEF-C2B67DF535E6}"/>
              </a:ext>
            </a:extLst>
          </p:cNvPr>
          <p:cNvSpPr/>
          <p:nvPr/>
        </p:nvSpPr>
        <p:spPr>
          <a:xfrm>
            <a:off x="909320" y="3284317"/>
            <a:ext cx="5212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Estrutura fixa e </a:t>
            </a:r>
            <a:r>
              <a:rPr lang="pt-BR" sz="2000" noProof="0" dirty="0" err="1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rígidos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30" name="Text 13">
            <a:extLst>
              <a:ext uri="{FF2B5EF4-FFF2-40B4-BE49-F238E27FC236}">
                <a16:creationId xmlns:a16="http://schemas.microsoft.com/office/drawing/2014/main" id="{7E8C1CDB-9CB2-8A5A-1E50-AAB4C902EC9E}"/>
              </a:ext>
            </a:extLst>
          </p:cNvPr>
          <p:cNvSpPr/>
          <p:nvPr/>
        </p:nvSpPr>
        <p:spPr>
          <a:xfrm>
            <a:off x="909320" y="3966519"/>
            <a:ext cx="5212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Regras frágeis e reconfiguração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31" name="Text 17">
            <a:extLst>
              <a:ext uri="{FF2B5EF4-FFF2-40B4-BE49-F238E27FC236}">
                <a16:creationId xmlns:a16="http://schemas.microsoft.com/office/drawing/2014/main" id="{D3E5AC5D-3A07-D954-55B7-4BC1D96485A7}"/>
              </a:ext>
            </a:extLst>
          </p:cNvPr>
          <p:cNvSpPr/>
          <p:nvPr/>
        </p:nvSpPr>
        <p:spPr>
          <a:xfrm>
            <a:off x="909320" y="4679751"/>
            <a:ext cx="5212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 formato de cada vez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B3D43630-C9EF-C106-B24E-C0F971B4C8A9}"/>
              </a:ext>
            </a:extLst>
          </p:cNvPr>
          <p:cNvSpPr/>
          <p:nvPr/>
        </p:nvSpPr>
        <p:spPr>
          <a:xfrm>
            <a:off x="909320" y="5392983"/>
            <a:ext cx="5212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Manutenção constante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33" name="Text 11">
            <a:extLst>
              <a:ext uri="{FF2B5EF4-FFF2-40B4-BE49-F238E27FC236}">
                <a16:creationId xmlns:a16="http://schemas.microsoft.com/office/drawing/2014/main" id="{346D3FE2-EF6E-34A1-5C33-B2A42750ACE2}"/>
              </a:ext>
            </a:extLst>
          </p:cNvPr>
          <p:cNvSpPr/>
          <p:nvPr/>
        </p:nvSpPr>
        <p:spPr>
          <a:xfrm>
            <a:off x="6881189" y="3242287"/>
            <a:ext cx="5303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Compreensão semântica e contexto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34" name="Text 15">
            <a:extLst>
              <a:ext uri="{FF2B5EF4-FFF2-40B4-BE49-F238E27FC236}">
                <a16:creationId xmlns:a16="http://schemas.microsoft.com/office/drawing/2014/main" id="{1A2B3333-973F-E8A9-EF87-65C59A9D05CC}"/>
              </a:ext>
            </a:extLst>
          </p:cNvPr>
          <p:cNvSpPr/>
          <p:nvPr/>
        </p:nvSpPr>
        <p:spPr>
          <a:xfrm>
            <a:off x="6881189" y="3955519"/>
            <a:ext cx="5303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Adaptação automática a novos layouts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35" name="Text 19">
            <a:extLst>
              <a:ext uri="{FF2B5EF4-FFF2-40B4-BE49-F238E27FC236}">
                <a16:creationId xmlns:a16="http://schemas.microsoft.com/office/drawing/2014/main" id="{F34C6C4E-8325-502C-5B98-3A3EA52AF606}"/>
              </a:ext>
            </a:extLst>
          </p:cNvPr>
          <p:cNvSpPr/>
          <p:nvPr/>
        </p:nvSpPr>
        <p:spPr>
          <a:xfrm>
            <a:off x="6881189" y="4668751"/>
            <a:ext cx="5303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Qualquer formato, qualquer estrutura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sp>
        <p:nvSpPr>
          <p:cNvPr id="36" name="Text 23">
            <a:extLst>
              <a:ext uri="{FF2B5EF4-FFF2-40B4-BE49-F238E27FC236}">
                <a16:creationId xmlns:a16="http://schemas.microsoft.com/office/drawing/2014/main" id="{3918282D-5ED3-5073-CF48-EC9A777A54C9}"/>
              </a:ext>
            </a:extLst>
          </p:cNvPr>
          <p:cNvSpPr/>
          <p:nvPr/>
        </p:nvSpPr>
        <p:spPr>
          <a:xfrm>
            <a:off x="6881189" y="5381983"/>
            <a:ext cx="5303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000" noProof="0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 reconfiguração manual</a:t>
            </a:r>
            <a:endParaRPr lang="pt-BR" sz="2000" noProof="0" dirty="0">
              <a:solidFill>
                <a:srgbClr val="26546C"/>
              </a:solidFill>
            </a:endParaRPr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BDFB61F-812C-6925-4884-C27A2B81B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5660" y="437444"/>
          <a:ext cx="989429" cy="9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914250" imgH="1881112" progId="CorelDraw.Graphic.22">
                  <p:embed/>
                </p:oleObj>
              </mc:Choice>
              <mc:Fallback>
                <p:oleObj name="CorelDRAW" r:id="rId4" imgW="1914250" imgH="1881112" progId="CorelDraw.Graphic.22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0BDFB61F-812C-6925-4884-C27A2B81B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5660" y="437444"/>
                        <a:ext cx="989429" cy="9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64CC6C59-038E-229C-2604-76B143C84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3919" y="448758"/>
          <a:ext cx="989423" cy="94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049952" imgH="1967449" progId="CorelDraw.Graphic.22">
                  <p:embed/>
                </p:oleObj>
              </mc:Choice>
              <mc:Fallback>
                <p:oleObj name="CorelDRAW" r:id="rId6" imgW="2049952" imgH="1967449" progId="CorelDraw.Graphic.22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64CC6C59-038E-229C-2604-76B143C84E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23919" y="448758"/>
                        <a:ext cx="989423" cy="949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1BEB52A2-8867-AFCC-F351-CA80AC3327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072" y="3390109"/>
          <a:ext cx="317865" cy="31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792074" imgH="2800191" progId="CorelDraw.Graphic.22">
                  <p:embed/>
                </p:oleObj>
              </mc:Choice>
              <mc:Fallback>
                <p:oleObj name="CorelDRAW" r:id="rId8" imgW="2792074" imgH="2800191" progId="CorelDraw.Graphic.22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1BEB52A2-8867-AFCC-F351-CA80AC3327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072" y="3390109"/>
                        <a:ext cx="317865" cy="318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1F6B9527-3716-45C4-8D1A-8DB55A6BB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072" y="4096280"/>
          <a:ext cx="317865" cy="31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792074" imgH="2800191" progId="CorelDraw.Graphic.22">
                  <p:embed/>
                </p:oleObj>
              </mc:Choice>
              <mc:Fallback>
                <p:oleObj name="CorelDRAW" r:id="rId8" imgW="2792074" imgH="2800191" progId="CorelDraw.Graphic.22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1F6B9527-3716-45C4-8D1A-8DB55A6BB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072" y="4096280"/>
                        <a:ext cx="317865" cy="318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2E9E8E5D-7D6A-E452-3789-740289904C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072" y="4760580"/>
          <a:ext cx="317865" cy="31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792074" imgH="2800191" progId="CorelDraw.Graphic.22">
                  <p:embed/>
                </p:oleObj>
              </mc:Choice>
              <mc:Fallback>
                <p:oleObj name="CorelDRAW" r:id="rId8" imgW="2792074" imgH="2800191" progId="CorelDraw.Graphic.22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2E9E8E5D-7D6A-E452-3789-740289904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072" y="4760580"/>
                        <a:ext cx="317865" cy="318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15C30ED8-0675-58C2-E2A8-6E5CD2FE3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048" y="5473812"/>
          <a:ext cx="317865" cy="31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792074" imgH="2800191" progId="CorelDraw.Graphic.22">
                  <p:embed/>
                </p:oleObj>
              </mc:Choice>
              <mc:Fallback>
                <p:oleObj name="CorelDRAW" r:id="rId8" imgW="2792074" imgH="2800191" progId="CorelDraw.Graphic.22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15C30ED8-0675-58C2-E2A8-6E5CD2FE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048" y="5473812"/>
                        <a:ext cx="317865" cy="318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B824007F-DE2F-1DA8-822F-118A113F88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7388" y="3329410"/>
          <a:ext cx="383863" cy="44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2074" imgH="3202101" progId="CorelDraw.Graphic.22">
                  <p:embed/>
                </p:oleObj>
              </mc:Choice>
              <mc:Fallback>
                <p:oleObj name="CorelDRAW" r:id="rId10" imgW="2792074" imgH="3202101" progId="CorelDraw.Graphic.22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B824007F-DE2F-1DA8-822F-118A113F8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37388" y="3329410"/>
                        <a:ext cx="383863" cy="44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4C1DA0CF-DD18-98D9-E77B-88FC5B3A4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7388" y="4015682"/>
          <a:ext cx="383863" cy="44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2074" imgH="3202101" progId="CorelDraw.Graphic.22">
                  <p:embed/>
                </p:oleObj>
              </mc:Choice>
              <mc:Fallback>
                <p:oleObj name="CorelDRAW" r:id="rId10" imgW="2792074" imgH="3202101" progId="CorelDraw.Graphic.22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4C1DA0CF-DD18-98D9-E77B-88FC5B3A4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37388" y="4015682"/>
                        <a:ext cx="383863" cy="44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723390CA-8184-BA91-E22E-D1E3C8844D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7387" y="5413113"/>
          <a:ext cx="383863" cy="44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2074" imgH="3202101" progId="CorelDraw.Graphic.22">
                  <p:embed/>
                </p:oleObj>
              </mc:Choice>
              <mc:Fallback>
                <p:oleObj name="CorelDRAW" r:id="rId10" imgW="2792074" imgH="3202101" progId="CorelDraw.Graphic.22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723390CA-8184-BA91-E22E-D1E3C8844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37387" y="5413113"/>
                        <a:ext cx="383863" cy="44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B58DE232-F2E4-ACB2-B46C-0B37C8263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7388" y="4718746"/>
          <a:ext cx="383863" cy="44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2074" imgH="3202101" progId="CorelDraw.Graphic.22">
                  <p:embed/>
                </p:oleObj>
              </mc:Choice>
              <mc:Fallback>
                <p:oleObj name="CorelDRAW" r:id="rId10" imgW="2792074" imgH="3202101" progId="CorelDraw.Graphic.22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B58DE232-F2E4-ACB2-B46C-0B37C8263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37388" y="4718746"/>
                        <a:ext cx="383863" cy="44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F386649-1840-93D0-1508-24E04E584D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551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5217328" imgH="1939804" progId="CorelDraw.Graphic.22">
                  <p:embed/>
                </p:oleObj>
              </mc:Choice>
              <mc:Fallback>
                <p:oleObj name="CorelDRAW" r:id="rId12" imgW="5217328" imgH="1939804" progId="CorelDraw.Graphic.2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F386649-1840-93D0-1508-24E04E584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30551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6D164E81-9E96-E41F-7BE7-3471DC64B5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1050" y="-17061"/>
            <a:ext cx="1050935" cy="19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5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25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25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  <p:bldP spid="14" grpId="0" animBg="1"/>
      <p:bldP spid="21" grpId="0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CA2DF-CE05-C7FF-9D6B-6614CCF8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EBD027-95CB-6419-DEFF-2F75ADD3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7CEB2FA6-1955-3892-1603-3CECBAD27BD2}"/>
              </a:ext>
            </a:extLst>
          </p:cNvPr>
          <p:cNvSpPr/>
          <p:nvPr/>
        </p:nvSpPr>
        <p:spPr>
          <a:xfrm rot="5400000" flipV="1">
            <a:off x="-607713" y="607712"/>
            <a:ext cx="1545374" cy="32994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>
              <a:solidFill>
                <a:srgbClr val="26546C"/>
              </a:solidFill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82833C87-AC63-77E5-FAF8-24DF9A3B84DC}"/>
              </a:ext>
            </a:extLst>
          </p:cNvPr>
          <p:cNvSpPr/>
          <p:nvPr/>
        </p:nvSpPr>
        <p:spPr>
          <a:xfrm>
            <a:off x="-65262" y="6738300"/>
            <a:ext cx="12242800" cy="78182"/>
          </a:xfrm>
          <a:prstGeom prst="rect">
            <a:avLst/>
          </a:prstGeom>
          <a:solidFill>
            <a:srgbClr val="26546C"/>
          </a:solidFill>
          <a:ln w="12700">
            <a:noFill/>
            <a:prstDash val="solid"/>
          </a:ln>
        </p:spPr>
        <p:txBody>
          <a:bodyPr/>
          <a:lstStyle/>
          <a:p>
            <a:pPr algn="ctr"/>
            <a:endParaRPr lang="pt-BR" noProof="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CE0175D-E17B-6B3E-6DD6-FFD6B75C9F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0566" y="6417606"/>
          <a:ext cx="735042" cy="2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17328" imgH="1939804" progId="CorelDraw.Graphic.22">
                  <p:embed/>
                </p:oleObj>
              </mc:Choice>
              <mc:Fallback>
                <p:oleObj name="CorelDRAW" r:id="rId4" imgW="5217328" imgH="1939804" progId="CorelDraw.Graphic.2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86C91776-24CB-A92F-3002-C28C4B89B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0566" y="6417606"/>
                        <a:ext cx="735042" cy="27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F9569115-7604-894B-9E85-6662E234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065" y="-17061"/>
            <a:ext cx="1050935" cy="19618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B8C721-7CA1-E606-A1A6-EAA50021D2A7}"/>
              </a:ext>
            </a:extLst>
          </p:cNvPr>
          <p:cNvSpPr txBox="1"/>
          <p:nvPr/>
        </p:nvSpPr>
        <p:spPr>
          <a:xfrm>
            <a:off x="503681" y="468153"/>
            <a:ext cx="1021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 tradicional: importante, mas insuficiente</a:t>
            </a:r>
            <a:endParaRPr lang="pt-BR" sz="2800" b="1" noProof="0" dirty="0">
              <a:solidFill>
                <a:srgbClr val="26546C"/>
              </a:solidFill>
            </a:endParaRPr>
          </a:p>
        </p:txBody>
      </p:sp>
      <p:pic>
        <p:nvPicPr>
          <p:cNvPr id="7" name="Picture 12" descr="How Coforge's AI-Powered OCR Solution is Transforming Document Management  in BFSI">
            <a:extLst>
              <a:ext uri="{FF2B5EF4-FFF2-40B4-BE49-F238E27FC236}">
                <a16:creationId xmlns:a16="http://schemas.microsoft.com/office/drawing/2014/main" id="{507F92B9-0205-AA60-9086-43FD3659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r="22836"/>
          <a:stretch>
            <a:fillRect/>
          </a:stretch>
        </p:blipFill>
        <p:spPr bwMode="auto">
          <a:xfrm>
            <a:off x="2880458" y="1238375"/>
            <a:ext cx="5271454" cy="2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ow AI is Changing Scientific Research Forever | Technology Networks">
            <a:extLst>
              <a:ext uri="{FF2B5EF4-FFF2-40B4-BE49-F238E27FC236}">
                <a16:creationId xmlns:a16="http://schemas.microsoft.com/office/drawing/2014/main" id="{2E6D5311-266D-F440-0240-177E2417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r="-1" b="3348"/>
          <a:stretch>
            <a:fillRect/>
          </a:stretch>
        </p:blipFill>
        <p:spPr bwMode="auto">
          <a:xfrm>
            <a:off x="2880458" y="3889329"/>
            <a:ext cx="5271454" cy="25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inal de Adição 9">
            <a:extLst>
              <a:ext uri="{FF2B5EF4-FFF2-40B4-BE49-F238E27FC236}">
                <a16:creationId xmlns:a16="http://schemas.microsoft.com/office/drawing/2014/main" id="{A8312357-921D-8428-7BF0-97E008C4D15B}"/>
              </a:ext>
            </a:extLst>
          </p:cNvPr>
          <p:cNvSpPr/>
          <p:nvPr/>
        </p:nvSpPr>
        <p:spPr>
          <a:xfrm>
            <a:off x="5198944" y="3474778"/>
            <a:ext cx="430331" cy="368772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454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963</Words>
  <Application>Microsoft Office PowerPoint</Application>
  <PresentationFormat>Widescreen</PresentationFormat>
  <Paragraphs>179</Paragraphs>
  <Slides>20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FlaxFlow — Digital Tech Show 2026</dc:title>
  <dc:subject>PptxGenJS Presentation</dc:subject>
  <dc:creator>FlaxFlow</dc:creator>
  <cp:lastModifiedBy>Fábio Lucchini</cp:lastModifiedBy>
  <cp:revision>58</cp:revision>
  <dcterms:created xsi:type="dcterms:W3CDTF">2026-04-08T19:44:11Z</dcterms:created>
  <dcterms:modified xsi:type="dcterms:W3CDTF">2026-05-04T20:35:48Z</dcterms:modified>
</cp:coreProperties>
</file>