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56" r:id="rId2"/>
    <p:sldId id="257" r:id="rId3"/>
    <p:sldId id="258" r:id="rId4"/>
    <p:sldId id="259" r:id="rId5"/>
    <p:sldId id="260" r:id="rId6"/>
    <p:sldId id="267" r:id="rId7"/>
    <p:sldId id="268" r:id="rId8"/>
    <p:sldId id="266" r:id="rId9"/>
    <p:sldId id="262" r:id="rId10"/>
    <p:sldId id="263" r:id="rId11"/>
    <p:sldId id="264" r:id="rId12"/>
    <p:sldId id="265" r:id="rId13"/>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366F2"/>
    <a:srgbClr val="1B1F4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339"/>
    <p:restoredTop sz="94610"/>
  </p:normalViewPr>
  <p:slideViewPr>
    <p:cSldViewPr snapToGrid="0" snapToObjects="1">
      <p:cViewPr varScale="1">
        <p:scale>
          <a:sx n="84" d="100"/>
          <a:sy n="84" d="100"/>
        </p:scale>
        <p:origin x="676"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593315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t-BR"/>
          </a:p>
        </p:txBody>
      </p:sp>
      <p:sp>
        <p:nvSpPr>
          <p:cNvPr id="3" name="Notes Placeholder 2"/>
          <p:cNvSpPr>
            <a:spLocks noGrp="1"/>
          </p:cNvSpPr>
          <p:nvPr>
            <p:ph type="body" idx="1"/>
          </p:nvPr>
        </p:nvSpPr>
        <p:spPr/>
        <p:txBody>
          <a:bodyPr/>
          <a:lstStyle/>
          <a:p>
            <a:r>
              <a:rPr lang="en-US" dirty="0"/>
              <a:t>Bom dia a todos! É um prazer estar aqui no RPA &amp; AI Congress SP 2026. Por anos, automatizamos tarefas como quem monta peças numa linha de produção, uma de cada vez. Em 2026, a metáfora muda: precisamos reger uma orquestra de bots, agentes de IA e Copilots. Quem souber reger, lidera. Quem não souber, vira ruído. É sobre isso que vamos falar hoje, com base nos relatórios mais recentes do Gartner, Forrester, McKinsey, Deloitte e PwC. Vamos começar entendendo o tamanho do tabuleiro.</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t-BR"/>
          </a:p>
        </p:txBody>
      </p:sp>
      <p:sp>
        <p:nvSpPr>
          <p:cNvPr id="3" name="Notes Placeholder 2"/>
          <p:cNvSpPr>
            <a:spLocks noGrp="1"/>
          </p:cNvSpPr>
          <p:nvPr>
            <p:ph type="body" idx="1"/>
          </p:nvPr>
        </p:nvSpPr>
        <p:spPr/>
        <p:txBody>
          <a:bodyPr/>
          <a:lstStyle/>
          <a:p>
            <a:r>
              <a:rPr lang="en-US" dirty="0"/>
              <a:t>Olhem para esta grade não como uma lista de features, mas como uma matriz de respostas. Cada quadrado aqui responde diretamente a uma dor identificada pelos relatórios do Gartner, da Forrester e da Deloitte. Agendamentos CRON, gatilhos HTTP e monitoramento de eventos cloud — isso é a base da automação orientada a eventos que a Forrester apontou como tendência de 2026. Monitoramento em tempo real e logs centralizados resolvem o problema do 62% da Deloitte sobre dificuldade de integração. Relatórios financeiros e ROI por bot atacam diretamente o ponto que faz 30 a 50% dos projetos RPA falharem segundo a EY — falta de demonstração de valor. Segurança com HashiCorp Vault e auditoria completa endereçam a categoria 'agentic AI security' que o Gartner colocou em destaque no Hype Cycle 2026. Multiplataforma garante que você não fique amarrado a um sistema operacional. E o versionamento integrado com Git significa que cada bot tem histórico, revisão e rollback — engenharia de software de verdade aplicada à automação. Não é coincidência: o Sinfonia foi desenhado lendo os mesmos relatórios que vocês, e antecipando a próxima onda.</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t-BR"/>
          </a:p>
        </p:txBody>
      </p:sp>
      <p:sp>
        <p:nvSpPr>
          <p:cNvPr id="3" name="Notes Placeholder 2"/>
          <p:cNvSpPr>
            <a:spLocks noGrp="1"/>
          </p:cNvSpPr>
          <p:nvPr>
            <p:ph type="body" idx="1"/>
          </p:nvPr>
        </p:nvSpPr>
        <p:spPr/>
        <p:txBody>
          <a:bodyPr/>
          <a:lstStyle/>
          <a:p>
            <a:r>
              <a:rPr lang="en-US" dirty="0"/>
              <a:t>Lembram do problema que apresentei no slide 5 — 79% adotam, 23% escalam? O Sinfonia foi construído exatamente para fechar essa lacuna. À esquerda, vocês vêem o estado atual da maioria das organizações: bots espalhados em estações de trabalho, credenciais hard-coded em scripts, GPTs ativados sem aprovação, equipes de negócio executando automações que ninguém da TI conhece. À direita, com o Sinfonia, tudo isso passa a viver num painel único, com autenticação via Active Directory, controle de acesso baseado em papéis, e auditoria de cada execução. E aqui está o diferencial que poucas plataformas oferecem: o Sinfonia atende ao mesmo tempo o desenvolvedor RPA — com integração nativa a GitHub, GitLab, Bitbucket, snippets colaborativos e análise de logs assistida por IA — e o usuário de negócio, que precisa apenas de um botão para executar sob demanda, ler indicadores claros e tomar decisões financeiras. Não é uma plataforma só de TI nem só de negócio — é a ponte. E essa ponte é exatamente o que o Forrester chama de 'automation fabric'.</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t-BR"/>
          </a:p>
        </p:txBody>
      </p:sp>
      <p:sp>
        <p:nvSpPr>
          <p:cNvPr id="3" name="Notes Placeholder 2"/>
          <p:cNvSpPr>
            <a:spLocks noGrp="1"/>
          </p:cNvSpPr>
          <p:nvPr>
            <p:ph type="body" idx="1"/>
          </p:nvPr>
        </p:nvSpPr>
        <p:spPr/>
        <p:txBody>
          <a:bodyPr/>
          <a:lstStyle/>
          <a:p>
            <a:r>
              <a:rPr lang="en-US" dirty="0"/>
              <a:t>Para encerrar, deixem-me consolidar a jornada: o mercado de RPA dobra de tamanho até 2030, mas é totalmente reescrito pela IA. A primeira onda nos ensinou que automação isolada falha em até 50% dos casos. A nova onda — agentic AI, Copilots, GPTs corporativos — está crescendo mais rápido do que a capacidade de governá-la, criando uma Shadow IT cognitiva que já preocupa Gartner, Forrester e McKinsey. A resposta não é mais um bot; é orquestração. E essa orquestração precisa atender desenvolvedor e usuário de negócio, com segurança de cofre, auditoria completa e ROI mensurável. Esse é o Sinfonia. Convido cada um de vocês a fazer três coisas hoje: primeiro, acessar sinfonia.27devs.com e conhecer a plataforma em detalhes; segundo, avaliar nossos planos — temos uma versão para começar gratuitamente, ideal para um piloto; terceiro, falar com um especialista da 27devs para mapear como o Sinfonia se encaixa no seu mapa de automação para 2026 e 2027. O futuro da automação será regido. A única pergunta que importa é: por quem? Que seja por vocês — e que o Sinfonia seja a sua batuta. Muito obrigado!</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t-BR"/>
          </a:p>
        </p:txBody>
      </p:sp>
      <p:sp>
        <p:nvSpPr>
          <p:cNvPr id="3" name="Notes Placeholder 2"/>
          <p:cNvSpPr>
            <a:spLocks noGrp="1"/>
          </p:cNvSpPr>
          <p:nvPr>
            <p:ph type="body" idx="1"/>
          </p:nvPr>
        </p:nvSpPr>
        <p:spPr/>
        <p:txBody>
          <a:bodyPr/>
          <a:lstStyle/>
          <a:p>
            <a:r>
              <a:rPr lang="en-US" dirty="0"/>
              <a:t>O mercado de RPA está crescendo exponencialmente, mas sua composição está mudando drasticamente. Em 2024, o software RPA atingiu 3,6 bilhões de dólares, um crescimento de 14,5%. Mas o ponto crítico é que as projeções para 2026, que chegam a 35,27 bilhões de dólares, já incluem a inteligência artificial como motor. O próprio Gartner afirma que o crescimento vem de inovações em IA, como IA generativa e automação agêntica. O RPA tradicional, sozinho, está saturado. O que está crescendo é o RPA potencializado por IA. Quem ainda enxerga RPA como apenas 'gravação de cliques' está olhando para o mercado de ontem. Mas nem tudo são flores, e a primeira onda nos ensinou lições importantes.</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t-BR"/>
          </a:p>
        </p:txBody>
      </p:sp>
      <p:sp>
        <p:nvSpPr>
          <p:cNvPr id="3" name="Notes Placeholder 2"/>
          <p:cNvSpPr>
            <a:spLocks noGrp="1"/>
          </p:cNvSpPr>
          <p:nvPr>
            <p:ph type="body" idx="1"/>
          </p:nvPr>
        </p:nvSpPr>
        <p:spPr/>
        <p:txBody>
          <a:bodyPr/>
          <a:lstStyle/>
          <a:p>
            <a:r>
              <a:rPr lang="en-US" dirty="0"/>
              <a:t>Antes de falar do futuro, precisamos olhar com honestidade para o presente. Entre 30% e 50% dos projetos iniciais de RPA falham em entregar o valor esperado, segundo a EY. A Deloitte aponta que 62% das empresas citam a dificuldade de integrar soluções como a maior barreira. E 63% das organizações falham em cumprir os prazos de seus projetos RPA. Por que isso acontece? Não é falha da tecnologia, é falha de orquestração. As empresas começaram automatizando processos isolados, um bot aqui, outro ali, cada um com seu agendamento e credenciais hard-coded. Como observou a Accounting Horizons, o verdadeiro custo do RPA está na governança que ninguém implementou. A primeira onda nos ensinou: bot sem orquestração não é ativo, é passivo. Mas agora, uma nova revolução está mudando o jogo.</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t-BR"/>
          </a:p>
        </p:txBody>
      </p:sp>
      <p:sp>
        <p:nvSpPr>
          <p:cNvPr id="3" name="Notes Placeholder 2"/>
          <p:cNvSpPr>
            <a:spLocks noGrp="1"/>
          </p:cNvSpPr>
          <p:nvPr>
            <p:ph type="body" idx="1"/>
          </p:nvPr>
        </p:nvSpPr>
        <p:spPr/>
        <p:txBody>
          <a:bodyPr/>
          <a:lstStyle/>
          <a:p>
            <a:r>
              <a:rPr lang="en-US" dirty="0"/>
              <a:t>O que está acontecendo agora é uma mudança de paradigma, saindo do RPA determinístico para o que o Gartner chamou de Agentic Process Automation. Agentes de IA que não apenas executam, mas raciocinam, planejam e tomam decisões dentro do processo. Os números são impressionantes: apenas 17% das organizações já implantaram agentes hoje, mas mais de 60% planejam fazê-lo nos próximos dois anos. Segundo o Gartner, é a curva de adoção mais agressiva já registrada. A PwC já encontrou 79% de adoção em alguma capacidade, e o Gartner projeta que 40% das aplicações empresariais terão agentes embarcados até o fim de 2026. Estamos saindo de uma arquitetura 'flow-first' para uma arquitetura 'reasoning-first'. RPA não morre, ele é absorvido por uma camada cognitiva. Mas essa adoção em massa está criando um novo desafio.</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t-BR"/>
          </a:p>
        </p:txBody>
      </p:sp>
      <p:sp>
        <p:nvSpPr>
          <p:cNvPr id="3" name="Notes Placeholder 2"/>
          <p:cNvSpPr>
            <a:spLocks noGrp="1"/>
          </p:cNvSpPr>
          <p:nvPr>
            <p:ph type="body" idx="1"/>
          </p:nvPr>
        </p:nvSpPr>
        <p:spPr/>
        <p:txBody>
          <a:bodyPr/>
          <a:lstStyle/>
          <a:p>
            <a:r>
              <a:rPr lang="en-US" dirty="0"/>
              <a:t>Aqui está o ponto que poucos estão falando: a adoção em massa criou um problema novo, mais perigoso que o anterior. A PwC mostra 79% de adoção, mas a McKinsey encontrou que apenas 23% das empresas conseguem escalar um sistema de IA agêntica de forma efetiva. Isso significa centenas de Copilots licenciados sem inventário, agentes do ChatGPT criados sem aprovação da TI, scripts Python rodando em desktops esquecidos. É o que estamos chamando de Shadow IT cognitiva. O Gartner, no Hype Cycle 2026, traz um sinal alarmante: a demanda por governança está crescendo mais rápido que a tecnologia. E o Gartner Strategic Predictions 2026 projeta mais de duas mil ações legais relacionadas a 'death by AI' até o fim deste ano. O caos não é hipotético, é regulatório, financeiro e reputacional. Mas existe uma solução para esse caos.</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FE1286-E519-5A32-1913-8E6410CA0C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E6B545-7D7C-5F64-50FE-2B1E554DB3BF}"/>
              </a:ext>
            </a:extLst>
          </p:cNvPr>
          <p:cNvSpPr>
            <a:spLocks noGrp="1" noRot="1" noChangeAspect="1"/>
          </p:cNvSpPr>
          <p:nvPr>
            <p:ph type="sldImg"/>
          </p:nvPr>
        </p:nvSpPr>
        <p:spPr/>
        <p:txBody>
          <a:bodyPr/>
          <a:lstStyle/>
          <a:p>
            <a:endParaRPr lang="pt-BR"/>
          </a:p>
        </p:txBody>
      </p:sp>
      <p:sp>
        <p:nvSpPr>
          <p:cNvPr id="3" name="Notes Placeholder 2">
            <a:extLst>
              <a:ext uri="{FF2B5EF4-FFF2-40B4-BE49-F238E27FC236}">
                <a16:creationId xmlns:a16="http://schemas.microsoft.com/office/drawing/2014/main" id="{0ADED52D-B83C-2A7D-66EA-5FBCF0645E6E}"/>
              </a:ext>
            </a:extLst>
          </p:cNvPr>
          <p:cNvSpPr>
            <a:spLocks noGrp="1"/>
          </p:cNvSpPr>
          <p:nvPr>
            <p:ph type="body" idx="1"/>
          </p:nvPr>
        </p:nvSpPr>
        <p:spPr/>
        <p:txBody>
          <a:bodyPr/>
          <a:lstStyle/>
          <a:p>
            <a:r>
              <a:rPr lang="en-US" dirty="0"/>
              <a:t>Aqui está o ponto que poucos estão falando: a adoção em massa criou um problema novo, mais perigoso que o anterior. A PwC mostra 79% de adoção, mas a McKinsey encontrou que apenas 23% das empresas conseguem escalar um sistema de IA agêntica de forma efetiva. Isso significa centenas de Copilots licenciados sem inventário, agentes do ChatGPT criados sem aprovação da TI, scripts Python rodando em desktops esquecidos. É o que estamos chamando de Shadow IT cognitiva. O Gartner, no Hype Cycle 2026, traz um sinal alarmante: a demanda por governança está crescendo mais rápido que a tecnologia. E o Gartner Strategic Predictions 2026 projeta mais de duas mil ações legais relacionadas a 'death by AI' até o fim deste ano. O caos não é hipotético, é regulatório, financeiro e reputacional. Mas existe uma solução para esse caos.</a:t>
            </a:r>
          </a:p>
        </p:txBody>
      </p:sp>
      <p:sp>
        <p:nvSpPr>
          <p:cNvPr id="4" name="Slide Number Placeholder 3">
            <a:extLst>
              <a:ext uri="{FF2B5EF4-FFF2-40B4-BE49-F238E27FC236}">
                <a16:creationId xmlns:a16="http://schemas.microsoft.com/office/drawing/2014/main" id="{91113023-D1E3-151B-3696-6C421A083613}"/>
              </a:ext>
            </a:extLst>
          </p:cNvPr>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30551258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9CF806-EADD-A412-B3DF-B47815E703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82F825-C6BF-D982-774F-F3198E0829C3}"/>
              </a:ext>
            </a:extLst>
          </p:cNvPr>
          <p:cNvSpPr>
            <a:spLocks noGrp="1" noRot="1" noChangeAspect="1"/>
          </p:cNvSpPr>
          <p:nvPr>
            <p:ph type="sldImg"/>
          </p:nvPr>
        </p:nvSpPr>
        <p:spPr/>
        <p:txBody>
          <a:bodyPr/>
          <a:lstStyle/>
          <a:p>
            <a:endParaRPr lang="pt-BR"/>
          </a:p>
        </p:txBody>
      </p:sp>
      <p:sp>
        <p:nvSpPr>
          <p:cNvPr id="3" name="Notes Placeholder 2">
            <a:extLst>
              <a:ext uri="{FF2B5EF4-FFF2-40B4-BE49-F238E27FC236}">
                <a16:creationId xmlns:a16="http://schemas.microsoft.com/office/drawing/2014/main" id="{1C74B44A-50A2-DDA3-B982-D73E33F46DF6}"/>
              </a:ext>
            </a:extLst>
          </p:cNvPr>
          <p:cNvSpPr>
            <a:spLocks noGrp="1"/>
          </p:cNvSpPr>
          <p:nvPr>
            <p:ph type="body" idx="1"/>
          </p:nvPr>
        </p:nvSpPr>
        <p:spPr/>
        <p:txBody>
          <a:bodyPr/>
          <a:lstStyle/>
          <a:p>
            <a:r>
              <a:rPr lang="en-US" dirty="0"/>
              <a:t>Aqui está o ponto que poucos estão falando: a adoção em massa criou um problema novo, mais perigoso que o anterior. A PwC mostra 79% de adoção, mas a McKinsey encontrou que apenas 23% das empresas conseguem escalar um sistema de IA agêntica de forma efetiva. Isso significa centenas de Copilots licenciados sem inventário, agentes do ChatGPT criados sem aprovação da TI, scripts Python rodando em desktops esquecidos. É o que estamos chamando de Shadow IT cognitiva. O Gartner, no Hype Cycle 2026, traz um sinal alarmante: a demanda por governança está crescendo mais rápido que a tecnologia. E o Gartner Strategic Predictions 2026 projeta mais de duas mil ações legais relacionadas a 'death by AI' até o fim deste ano. O caos não é hipotético, é regulatório, financeiro e reputacional. Mas existe uma solução para esse caos.</a:t>
            </a:r>
          </a:p>
        </p:txBody>
      </p:sp>
      <p:sp>
        <p:nvSpPr>
          <p:cNvPr id="4" name="Slide Number Placeholder 3">
            <a:extLst>
              <a:ext uri="{FF2B5EF4-FFF2-40B4-BE49-F238E27FC236}">
                <a16:creationId xmlns:a16="http://schemas.microsoft.com/office/drawing/2014/main" id="{5B227A2E-234F-F344-1D9B-6BD805FDA208}"/>
              </a:ext>
            </a:extLst>
          </p:cNvPr>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42782770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9FA9C2-274A-54FC-BA9A-0915863F61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75266C-3FED-938D-6D37-366C8CE11BB2}"/>
              </a:ext>
            </a:extLst>
          </p:cNvPr>
          <p:cNvSpPr>
            <a:spLocks noGrp="1" noRot="1" noChangeAspect="1"/>
          </p:cNvSpPr>
          <p:nvPr>
            <p:ph type="sldImg"/>
          </p:nvPr>
        </p:nvSpPr>
        <p:spPr/>
        <p:txBody>
          <a:bodyPr/>
          <a:lstStyle/>
          <a:p>
            <a:endParaRPr lang="pt-BR"/>
          </a:p>
        </p:txBody>
      </p:sp>
      <p:sp>
        <p:nvSpPr>
          <p:cNvPr id="3" name="Notes Placeholder 2">
            <a:extLst>
              <a:ext uri="{FF2B5EF4-FFF2-40B4-BE49-F238E27FC236}">
                <a16:creationId xmlns:a16="http://schemas.microsoft.com/office/drawing/2014/main" id="{25324AAF-CE5A-4F6B-269F-C591DC1369FB}"/>
              </a:ext>
            </a:extLst>
          </p:cNvPr>
          <p:cNvSpPr>
            <a:spLocks noGrp="1"/>
          </p:cNvSpPr>
          <p:nvPr>
            <p:ph type="body" idx="1"/>
          </p:nvPr>
        </p:nvSpPr>
        <p:spPr/>
        <p:txBody>
          <a:bodyPr/>
          <a:lstStyle/>
          <a:p>
            <a:r>
              <a:rPr lang="en-US" dirty="0"/>
              <a:t>A resposta para o caos não é mais bot, é mais maestro. A Forrester, em seu relatório de novembro de 2025 'Predictions 2026: Automation at the Crossroads', cunhou o conceito de 'automation fabric' — uma arquitetura unificada que conecta diversas modalidades de automação, do RPA determinístico aos agentes cognitivos, num único framework de orquestração. Os quatro pilares são claros: visibilidade — você não pode governar o que não enxerga; governança — quem cria, quem aprova, quem executa; segurança — credenciais centralizadas, idealmente em cofres como o HashiCorp Vault, com auditoria completa; e ROI — porque se você não mede o retorno por bot, não tem caso de negócio. Esta camada de orquestração é o novo CRM da automação. As empresas que vão liderar 2026 não são as que têm mais agentes — são as que sabem regê-los. E é exatamente aqui que entra a próxima parte da nossa conversa.</a:t>
            </a:r>
          </a:p>
        </p:txBody>
      </p:sp>
      <p:sp>
        <p:nvSpPr>
          <p:cNvPr id="4" name="Slide Number Placeholder 3">
            <a:extLst>
              <a:ext uri="{FF2B5EF4-FFF2-40B4-BE49-F238E27FC236}">
                <a16:creationId xmlns:a16="http://schemas.microsoft.com/office/drawing/2014/main" id="{C4FA660C-E49B-E4E9-AE54-87D05C27B447}"/>
              </a:ext>
            </a:extLst>
          </p:cNvPr>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33739874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t-BR"/>
          </a:p>
        </p:txBody>
      </p:sp>
      <p:sp>
        <p:nvSpPr>
          <p:cNvPr id="3" name="Notes Placeholder 2"/>
          <p:cNvSpPr>
            <a:spLocks noGrp="1"/>
          </p:cNvSpPr>
          <p:nvPr>
            <p:ph type="body" idx="1"/>
          </p:nvPr>
        </p:nvSpPr>
        <p:spPr/>
        <p:txBody>
          <a:bodyPr/>
          <a:lstStyle/>
          <a:p>
            <a:r>
              <a:rPr lang="en-US" dirty="0"/>
              <a:t>Tudo o que mostrei até aqui — o crescimento explosivo, a alta taxa de falha, a necessidade urgente de orquestração, a explosão da Shadow IT cognitiva — é o problema. Agora deixem-me apresentar uma resposta concreta, brasileira e em produção. Esta é o Sinfonia, a plataforma de orquestração de RPA construída pela 27devs, sediada em Vitória, no Espírito Santo. O Sinfonia é uma plataforma SaaS completa para agendar, monitorar e gerenciar automações RPA escritas em Python — a linguagem que se tornou padrão para integração entre RPA e IA. Ele não foi projetado apenas para desenvolvedores: tem interfaces específicas para usuários de negócio, que precisam executar e analisar resultados sem depender da TI. E não é um conceito de slide — está em produção em redes de varejo de grande porte como o Grupo Coutinho, a Extrabom, o Atacado Vem e o Extra Plus, processando dezenas de milhares de execuções com taxa de sucesso acima de 94%. Vejam o dashboard ao lado: estes são números reais.</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32.png"/><Relationship Id="rId3" Type="http://schemas.openxmlformats.org/officeDocument/2006/relationships/image" Target="../media/image27.jpeg"/><Relationship Id="rId7" Type="http://schemas.openxmlformats.org/officeDocument/2006/relationships/image" Target="../media/image31.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30.png"/><Relationship Id="rId5" Type="http://schemas.openxmlformats.org/officeDocument/2006/relationships/image" Target="../media/image29.png"/><Relationship Id="rId4" Type="http://schemas.openxmlformats.org/officeDocument/2006/relationships/image" Target="../media/image28.png"/><Relationship Id="rId9" Type="http://schemas.openxmlformats.org/officeDocument/2006/relationships/image" Target="../media/image33.png"/></Relationships>
</file>

<file path=ppt/slides/_rels/slide11.xml.rels><?xml version="1.0" encoding="UTF-8" standalone="yes"?>
<Relationships xmlns="http://schemas.openxmlformats.org/package/2006/relationships"><Relationship Id="rId8" Type="http://schemas.openxmlformats.org/officeDocument/2006/relationships/image" Target="../media/image39.png"/><Relationship Id="rId13" Type="http://schemas.openxmlformats.org/officeDocument/2006/relationships/image" Target="../media/image44.png"/><Relationship Id="rId3" Type="http://schemas.openxmlformats.org/officeDocument/2006/relationships/image" Target="../media/image34.jpeg"/><Relationship Id="rId7" Type="http://schemas.openxmlformats.org/officeDocument/2006/relationships/image" Target="../media/image38.png"/><Relationship Id="rId12" Type="http://schemas.openxmlformats.org/officeDocument/2006/relationships/image" Target="../media/image43.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37.png"/><Relationship Id="rId11" Type="http://schemas.openxmlformats.org/officeDocument/2006/relationships/image" Target="../media/image42.png"/><Relationship Id="rId5" Type="http://schemas.openxmlformats.org/officeDocument/2006/relationships/image" Target="../media/image36.png"/><Relationship Id="rId10" Type="http://schemas.openxmlformats.org/officeDocument/2006/relationships/image" Target="../media/image41.png"/><Relationship Id="rId4" Type="http://schemas.openxmlformats.org/officeDocument/2006/relationships/image" Target="../media/image35.png"/><Relationship Id="rId9" Type="http://schemas.openxmlformats.org/officeDocument/2006/relationships/image" Target="../media/image40.png"/><Relationship Id="rId14" Type="http://schemas.openxmlformats.org/officeDocument/2006/relationships/image" Target="../media/image20.png"/></Relationships>
</file>

<file path=ppt/slides/_rels/slide12.xml.rels><?xml version="1.0" encoding="UTF-8" standalone="yes"?>
<Relationships xmlns="http://schemas.openxmlformats.org/package/2006/relationships"><Relationship Id="rId3" Type="http://schemas.openxmlformats.org/officeDocument/2006/relationships/image" Target="../media/image45.jpe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image" Target="../media/image47.png"/><Relationship Id="rId4" Type="http://schemas.openxmlformats.org/officeDocument/2006/relationships/image" Target="../media/image46.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jpeg"/><Relationship Id="rId7" Type="http://schemas.openxmlformats.org/officeDocument/2006/relationships/image" Target="../media/image15.png"/><Relationship Id="rId12" Type="http://schemas.openxmlformats.org/officeDocument/2006/relationships/image" Target="../media/image20.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14.png"/><Relationship Id="rId11" Type="http://schemas.openxmlformats.org/officeDocument/2006/relationships/image" Target="../media/image19.png"/><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s>
</file>

<file path=ppt/slides/_rels/slide9.xml.rels><?xml version="1.0" encoding="UTF-8" standalone="yes"?>
<Relationships xmlns="http://schemas.openxmlformats.org/package/2006/relationships"><Relationship Id="rId8" Type="http://schemas.openxmlformats.org/officeDocument/2006/relationships/image" Target="../media/image26.png"/><Relationship Id="rId3" Type="http://schemas.openxmlformats.org/officeDocument/2006/relationships/image" Target="../media/image21.jpeg"/><Relationship Id="rId7" Type="http://schemas.openxmlformats.org/officeDocument/2006/relationships/image" Target="../media/image25.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24.png"/><Relationship Id="rId5" Type="http://schemas.openxmlformats.org/officeDocument/2006/relationships/image" Target="../media/image23.png"/><Relationship Id="rId4" Type="http://schemas.openxmlformats.org/officeDocument/2006/relationships/image" Target="../media/image22.png"/></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4" name="Shape 0"/>
          <p:cNvSpPr/>
          <p:nvPr/>
        </p:nvSpPr>
        <p:spPr>
          <a:xfrm>
            <a:off x="571500" y="717082"/>
            <a:ext cx="2077045" cy="251817"/>
          </a:xfrm>
          <a:prstGeom prst="rect">
            <a:avLst/>
          </a:prstGeom>
          <a:solidFill>
            <a:srgbClr val="6366F1">
              <a:alpha val="20000"/>
            </a:srgbClr>
          </a:solidFill>
          <a:ln/>
        </p:spPr>
        <p:txBody>
          <a:bodyPr/>
          <a:lstStyle/>
          <a:p>
            <a:endParaRPr lang="pt-BR" dirty="0"/>
          </a:p>
        </p:txBody>
      </p:sp>
      <p:sp>
        <p:nvSpPr>
          <p:cNvPr id="5" name="Shape 1"/>
          <p:cNvSpPr/>
          <p:nvPr/>
        </p:nvSpPr>
        <p:spPr>
          <a:xfrm>
            <a:off x="571500" y="717082"/>
            <a:ext cx="28575" cy="251817"/>
          </a:xfrm>
          <a:prstGeom prst="rect">
            <a:avLst/>
          </a:prstGeom>
          <a:solidFill>
            <a:srgbClr val="6366F1"/>
          </a:solidFill>
          <a:ln/>
        </p:spPr>
        <p:txBody>
          <a:bodyPr/>
          <a:lstStyle/>
          <a:p>
            <a:endParaRPr lang="pt-BR" dirty="0"/>
          </a:p>
        </p:txBody>
      </p:sp>
      <p:sp>
        <p:nvSpPr>
          <p:cNvPr id="6" name="Text 2"/>
          <p:cNvSpPr/>
          <p:nvPr/>
        </p:nvSpPr>
        <p:spPr>
          <a:xfrm>
            <a:off x="571500" y="717082"/>
            <a:ext cx="2077045" cy="251817"/>
          </a:xfrm>
          <a:prstGeom prst="rect">
            <a:avLst/>
          </a:prstGeom>
          <a:noFill/>
          <a:ln/>
        </p:spPr>
        <p:txBody>
          <a:bodyPr wrap="square" lIns="136017" tIns="68072" rIns="136017" bIns="68072" rtlCol="0" anchor="t">
            <a:spAutoFit/>
          </a:bodyPr>
          <a:lstStyle/>
          <a:p>
            <a:pPr marL="0" indent="0" algn="l">
              <a:buNone/>
            </a:pPr>
            <a:r>
              <a:rPr lang="pt-BR" sz="800" b="1" kern="0" spc="1" dirty="0">
                <a:solidFill>
                  <a:srgbClr val="6366F1"/>
                </a:solidFill>
                <a:latin typeface="Inter ExtraBold" pitchFamily="34" charset="0"/>
                <a:ea typeface="Inter ExtraBold" pitchFamily="34" charset="-122"/>
                <a:cs typeface="Inter ExtraBold" pitchFamily="34" charset="-120"/>
              </a:rPr>
              <a:t>RPA &amp; AI CONGRESS SP 2026</a:t>
            </a:r>
            <a:endParaRPr lang="pt-BR" sz="800" dirty="0"/>
          </a:p>
        </p:txBody>
      </p:sp>
      <p:sp>
        <p:nvSpPr>
          <p:cNvPr id="7" name="Text 3"/>
          <p:cNvSpPr/>
          <p:nvPr/>
        </p:nvSpPr>
        <p:spPr>
          <a:xfrm>
            <a:off x="571499" y="1132404"/>
            <a:ext cx="4486275" cy="1300099"/>
          </a:xfrm>
          <a:prstGeom prst="rect">
            <a:avLst/>
          </a:prstGeom>
          <a:noFill/>
          <a:ln/>
        </p:spPr>
        <p:txBody>
          <a:bodyPr wrap="square" lIns="0" tIns="0" rIns="0" bIns="0" rtlCol="0" anchor="t">
            <a:spAutoFit/>
          </a:bodyPr>
          <a:lstStyle/>
          <a:p>
            <a:pPr marL="0" indent="0" algn="l">
              <a:lnSpc>
                <a:spcPct val="88000"/>
              </a:lnSpc>
              <a:buNone/>
            </a:pPr>
            <a:r>
              <a:rPr lang="pt-BR" sz="2400" b="1" dirty="0">
                <a:solidFill>
                  <a:srgbClr val="FFFFFF"/>
                </a:solidFill>
                <a:latin typeface="Inter ExtraBold" pitchFamily="34" charset="0"/>
                <a:ea typeface="Inter ExtraBold" pitchFamily="34" charset="-122"/>
                <a:cs typeface="Inter ExtraBold" pitchFamily="34" charset="-120"/>
              </a:rPr>
              <a:t>Do </a:t>
            </a:r>
            <a:r>
              <a:rPr lang="pt-BR" sz="2400" b="1" dirty="0" err="1">
                <a:solidFill>
                  <a:srgbClr val="FFFFFF"/>
                </a:solidFill>
                <a:latin typeface="Inter ExtraBold" pitchFamily="34" charset="0"/>
                <a:ea typeface="Inter ExtraBold" pitchFamily="34" charset="-122"/>
                <a:cs typeface="Inter ExtraBold" pitchFamily="34" charset="-120"/>
              </a:rPr>
              <a:t>Low-code</a:t>
            </a:r>
            <a:r>
              <a:rPr lang="pt-BR" sz="2400" b="1" dirty="0">
                <a:solidFill>
                  <a:srgbClr val="FFFFFF"/>
                </a:solidFill>
                <a:latin typeface="Inter ExtraBold" pitchFamily="34" charset="0"/>
                <a:ea typeface="Inter ExtraBold" pitchFamily="34" charset="-122"/>
                <a:cs typeface="Inter ExtraBold" pitchFamily="34" charset="-120"/>
              </a:rPr>
              <a:t> ao High-</a:t>
            </a:r>
            <a:r>
              <a:rPr lang="pt-BR" sz="2400" b="1" dirty="0" err="1">
                <a:solidFill>
                  <a:srgbClr val="FFFFFF"/>
                </a:solidFill>
                <a:latin typeface="Inter ExtraBold" pitchFamily="34" charset="0"/>
                <a:ea typeface="Inter ExtraBold" pitchFamily="34" charset="-122"/>
                <a:cs typeface="Inter ExtraBold" pitchFamily="34" charset="-120"/>
              </a:rPr>
              <a:t>code</a:t>
            </a:r>
            <a:r>
              <a:rPr lang="pt-BR" sz="2400" b="1" dirty="0">
                <a:solidFill>
                  <a:srgbClr val="FFFFFF"/>
                </a:solidFill>
                <a:latin typeface="Inter ExtraBold" pitchFamily="34" charset="0"/>
                <a:ea typeface="Inter ExtraBold" pitchFamily="34" charset="-122"/>
                <a:cs typeface="Inter ExtraBold" pitchFamily="34" charset="-120"/>
              </a:rPr>
              <a:t>:</a:t>
            </a:r>
          </a:p>
          <a:p>
            <a:pPr marL="0" indent="0" algn="l">
              <a:lnSpc>
                <a:spcPct val="88000"/>
              </a:lnSpc>
              <a:buNone/>
            </a:pPr>
            <a:r>
              <a:rPr lang="pt-BR" sz="2400" b="1" dirty="0">
                <a:solidFill>
                  <a:srgbClr val="FFFFFF"/>
                </a:solidFill>
                <a:latin typeface="Inter ExtraBold" pitchFamily="34" charset="0"/>
                <a:ea typeface="Inter ExtraBold" pitchFamily="34" charset="-122"/>
                <a:cs typeface="Inter ExtraBold" pitchFamily="34" charset="-120"/>
              </a:rPr>
              <a:t>Como o </a:t>
            </a:r>
            <a:r>
              <a:rPr lang="pt-BR" sz="2400" b="1" dirty="0">
                <a:solidFill>
                  <a:srgbClr val="F97316"/>
                </a:solidFill>
                <a:latin typeface="Inter ExtraBold" pitchFamily="34" charset="0"/>
                <a:ea typeface="Inter ExtraBold" pitchFamily="34" charset="-122"/>
              </a:rPr>
              <a:t>Sinfonia</a:t>
            </a:r>
            <a:r>
              <a:rPr lang="pt-BR" sz="2400" b="1" dirty="0">
                <a:solidFill>
                  <a:srgbClr val="FFFFFF"/>
                </a:solidFill>
                <a:latin typeface="Inter ExtraBold" pitchFamily="34" charset="0"/>
                <a:ea typeface="Inter ExtraBold" pitchFamily="34" charset="-122"/>
                <a:cs typeface="Inter ExtraBold" pitchFamily="34" charset="-120"/>
              </a:rPr>
              <a:t> Maximizou o ROI e a Escalabilidade em um Case Real. </a:t>
            </a:r>
          </a:p>
        </p:txBody>
      </p:sp>
      <p:sp>
        <p:nvSpPr>
          <p:cNvPr id="8" name="Text 4"/>
          <p:cNvSpPr/>
          <p:nvPr/>
        </p:nvSpPr>
        <p:spPr>
          <a:xfrm>
            <a:off x="571499" y="3912040"/>
            <a:ext cx="4994413" cy="215444"/>
          </a:xfrm>
          <a:prstGeom prst="rect">
            <a:avLst/>
          </a:prstGeom>
          <a:noFill/>
          <a:ln/>
        </p:spPr>
        <p:txBody>
          <a:bodyPr wrap="square" lIns="0" tIns="0" rIns="0" bIns="0" rtlCol="0" anchor="t">
            <a:spAutoFit/>
          </a:bodyPr>
          <a:lstStyle/>
          <a:p>
            <a:pPr marL="0" indent="0" algn="l">
              <a:lnSpc>
                <a:spcPct val="120000"/>
              </a:lnSpc>
              <a:buNone/>
            </a:pPr>
            <a:r>
              <a:rPr lang="pt-BR" sz="1250" dirty="0">
                <a:solidFill>
                  <a:srgbClr val="B8C5D6"/>
                </a:solidFill>
                <a:latin typeface="Inter Light" pitchFamily="34" charset="0"/>
                <a:ea typeface="Inter Light" pitchFamily="34" charset="-122"/>
                <a:cs typeface="Inter Light" pitchFamily="34" charset="-120"/>
              </a:rPr>
              <a:t>RPA + IA Generativa + </a:t>
            </a:r>
            <a:r>
              <a:rPr lang="pt-BR" sz="1250" dirty="0" err="1">
                <a:solidFill>
                  <a:srgbClr val="B8C5D6"/>
                </a:solidFill>
                <a:latin typeface="Inter Light" pitchFamily="34" charset="0"/>
                <a:ea typeface="Inter Light" pitchFamily="34" charset="-122"/>
                <a:cs typeface="Inter Light" pitchFamily="34" charset="-120"/>
              </a:rPr>
              <a:t>Agentic</a:t>
            </a:r>
            <a:r>
              <a:rPr lang="pt-BR" sz="1250" dirty="0">
                <a:solidFill>
                  <a:srgbClr val="B8C5D6"/>
                </a:solidFill>
                <a:latin typeface="Inter Light" pitchFamily="34" charset="0"/>
                <a:ea typeface="Inter Light" pitchFamily="34" charset="-122"/>
                <a:cs typeface="Inter Light" pitchFamily="34" charset="-120"/>
              </a:rPr>
              <a:t> </a:t>
            </a:r>
            <a:r>
              <a:rPr lang="pt-BR" sz="1250" dirty="0" err="1">
                <a:solidFill>
                  <a:srgbClr val="B8C5D6"/>
                </a:solidFill>
                <a:latin typeface="Inter Light" pitchFamily="34" charset="0"/>
                <a:ea typeface="Inter Light" pitchFamily="34" charset="-122"/>
                <a:cs typeface="Inter Light" pitchFamily="34" charset="-120"/>
              </a:rPr>
              <a:t>Process</a:t>
            </a:r>
            <a:r>
              <a:rPr lang="pt-BR" sz="1250" dirty="0">
                <a:solidFill>
                  <a:srgbClr val="B8C5D6"/>
                </a:solidFill>
                <a:latin typeface="Inter Light" pitchFamily="34" charset="0"/>
                <a:ea typeface="Inter Light" pitchFamily="34" charset="-122"/>
                <a:cs typeface="Inter Light" pitchFamily="34" charset="-120"/>
              </a:rPr>
              <a:t> Automation — o que muda em 2026</a:t>
            </a:r>
            <a:endParaRPr lang="pt-BR" sz="1250" dirty="0"/>
          </a:p>
        </p:txBody>
      </p:sp>
      <p:sp>
        <p:nvSpPr>
          <p:cNvPr id="15" name="Text 10"/>
          <p:cNvSpPr/>
          <p:nvPr/>
        </p:nvSpPr>
        <p:spPr>
          <a:xfrm>
            <a:off x="585787" y="4922936"/>
            <a:ext cx="1341239" cy="115416"/>
          </a:xfrm>
          <a:prstGeom prst="rect">
            <a:avLst/>
          </a:prstGeom>
          <a:noFill/>
          <a:ln/>
        </p:spPr>
        <p:txBody>
          <a:bodyPr wrap="square" lIns="0" tIns="0" rIns="0" bIns="0" rtlCol="0" anchor="t">
            <a:spAutoFit/>
          </a:bodyPr>
          <a:lstStyle/>
          <a:p>
            <a:pPr marL="0" indent="0" algn="l">
              <a:buNone/>
            </a:pPr>
            <a:r>
              <a:rPr lang="pt-BR" sz="750" dirty="0">
                <a:solidFill>
                  <a:srgbClr val="B8C5D6">
                    <a:alpha val="60000"/>
                  </a:srgbClr>
                </a:solidFill>
                <a:latin typeface="Inter Light" pitchFamily="34" charset="0"/>
                <a:ea typeface="Inter Light" pitchFamily="34" charset="-122"/>
              </a:rPr>
              <a:t>sinfonia.27devs.com</a:t>
            </a:r>
          </a:p>
        </p:txBody>
      </p:sp>
      <p:sp>
        <p:nvSpPr>
          <p:cNvPr id="16" name="Text 11"/>
          <p:cNvSpPr/>
          <p:nvPr/>
        </p:nvSpPr>
        <p:spPr>
          <a:xfrm>
            <a:off x="571500" y="4736306"/>
            <a:ext cx="2193131" cy="121444"/>
          </a:xfrm>
          <a:prstGeom prst="rect">
            <a:avLst/>
          </a:prstGeom>
          <a:noFill/>
          <a:ln/>
        </p:spPr>
        <p:txBody>
          <a:bodyPr wrap="square" lIns="0" tIns="0" rIns="0" bIns="0" rtlCol="0" anchor="t">
            <a:spAutoFit/>
          </a:bodyPr>
          <a:lstStyle/>
          <a:p>
            <a:pPr marL="0" indent="0" algn="l">
              <a:buNone/>
            </a:pPr>
            <a:r>
              <a:rPr lang="pt-BR" sz="750" dirty="0">
                <a:solidFill>
                  <a:srgbClr val="B8C5D6">
                    <a:alpha val="60000"/>
                  </a:srgbClr>
                </a:solidFill>
                <a:latin typeface="Inter Light" pitchFamily="34" charset="0"/>
                <a:ea typeface="Inter Light" pitchFamily="34" charset="-122"/>
                <a:cs typeface="Inter Light" pitchFamily="34" charset="-120"/>
              </a:rPr>
              <a:t>© 2026 Sinfonia. Todos os direitos reservados.</a:t>
            </a:r>
            <a:endParaRPr lang="pt-BR" sz="750" dirty="0"/>
          </a:p>
        </p:txBody>
      </p:sp>
      <p:sp>
        <p:nvSpPr>
          <p:cNvPr id="9" name="Text 3">
            <a:extLst>
              <a:ext uri="{FF2B5EF4-FFF2-40B4-BE49-F238E27FC236}">
                <a16:creationId xmlns:a16="http://schemas.microsoft.com/office/drawing/2014/main" id="{24EA9D85-DB8A-A3BD-6F38-BC85385E5E62}"/>
              </a:ext>
            </a:extLst>
          </p:cNvPr>
          <p:cNvSpPr/>
          <p:nvPr/>
        </p:nvSpPr>
        <p:spPr>
          <a:xfrm>
            <a:off x="600075" y="2798470"/>
            <a:ext cx="4486275" cy="501099"/>
          </a:xfrm>
          <a:prstGeom prst="rect">
            <a:avLst/>
          </a:prstGeom>
          <a:noFill/>
          <a:ln/>
        </p:spPr>
        <p:txBody>
          <a:bodyPr wrap="square" lIns="0" tIns="0" rIns="0" bIns="0" rtlCol="0" anchor="t">
            <a:spAutoFit/>
          </a:bodyPr>
          <a:lstStyle/>
          <a:p>
            <a:pPr>
              <a:lnSpc>
                <a:spcPct val="88000"/>
              </a:lnSpc>
            </a:pPr>
            <a:r>
              <a:rPr lang="pt-BR" sz="1850" b="1" dirty="0">
                <a:solidFill>
                  <a:srgbClr val="F97316"/>
                </a:solidFill>
                <a:latin typeface="Inter ExtraBold" pitchFamily="34" charset="0"/>
                <a:ea typeface="Inter ExtraBold" pitchFamily="34" charset="-122"/>
              </a:rPr>
              <a:t>Controle, visibilidade, redução de custos com resultado real para suas automações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4" name="Text 0"/>
          <p:cNvSpPr/>
          <p:nvPr/>
        </p:nvSpPr>
        <p:spPr>
          <a:xfrm>
            <a:off x="571500" y="428625"/>
            <a:ext cx="7858125" cy="720068"/>
          </a:xfrm>
          <a:prstGeom prst="rect">
            <a:avLst/>
          </a:prstGeom>
          <a:noFill/>
          <a:ln/>
        </p:spPr>
        <p:txBody>
          <a:bodyPr wrap="square" lIns="0" tIns="0" rIns="0" bIns="0" rtlCol="0" anchor="t">
            <a:spAutoFit/>
          </a:bodyPr>
          <a:lstStyle/>
          <a:p>
            <a:pPr marL="0" indent="0" algn="l">
              <a:lnSpc>
                <a:spcPct val="96000"/>
              </a:lnSpc>
              <a:buNone/>
            </a:pPr>
            <a:r>
              <a:rPr lang="en-US" sz="2100" b="1" dirty="0">
                <a:solidFill>
                  <a:srgbClr val="FFFFFF"/>
                </a:solidFill>
                <a:latin typeface="Inter ExtraBold" pitchFamily="34" charset="0"/>
                <a:ea typeface="Inter ExtraBold" pitchFamily="34" charset="-122"/>
                <a:cs typeface="Inter ExtraBold" pitchFamily="34" charset="-120"/>
              </a:rPr>
              <a:t>Por que o Sinfonia? 6 pilares que resolvem a crise de governança</a:t>
            </a:r>
            <a:endParaRPr lang="en-US" sz="2100" dirty="0"/>
          </a:p>
        </p:txBody>
      </p:sp>
      <p:sp>
        <p:nvSpPr>
          <p:cNvPr id="5" name="Shape 1"/>
          <p:cNvSpPr/>
          <p:nvPr/>
        </p:nvSpPr>
        <p:spPr>
          <a:xfrm>
            <a:off x="571500" y="1605893"/>
            <a:ext cx="2619356" cy="1577318"/>
          </a:xfrm>
          <a:prstGeom prst="rect">
            <a:avLst/>
          </a:prstGeom>
          <a:solidFill>
            <a:srgbClr val="0A0E1A"/>
          </a:solidFill>
          <a:ln/>
        </p:spPr>
        <p:txBody>
          <a:bodyPr/>
          <a:lstStyle/>
          <a:p>
            <a:endParaRPr lang="pt-BR"/>
          </a:p>
        </p:txBody>
      </p:sp>
      <p:sp>
        <p:nvSpPr>
          <p:cNvPr id="6" name="Shape 2"/>
          <p:cNvSpPr/>
          <p:nvPr/>
        </p:nvSpPr>
        <p:spPr>
          <a:xfrm>
            <a:off x="571500" y="1605893"/>
            <a:ext cx="2619356" cy="28575"/>
          </a:xfrm>
          <a:prstGeom prst="rect">
            <a:avLst/>
          </a:prstGeom>
          <a:solidFill>
            <a:srgbClr val="6366F1"/>
          </a:solidFill>
          <a:ln/>
        </p:spPr>
        <p:txBody>
          <a:bodyPr/>
          <a:lstStyle/>
          <a:p>
            <a:endParaRPr lang="pt-BR"/>
          </a:p>
        </p:txBody>
      </p:sp>
      <p:sp>
        <p:nvSpPr>
          <p:cNvPr id="7" name="Text 3"/>
          <p:cNvSpPr/>
          <p:nvPr/>
        </p:nvSpPr>
        <p:spPr>
          <a:xfrm>
            <a:off x="2658647" y="1677330"/>
            <a:ext cx="317395" cy="309187"/>
          </a:xfrm>
          <a:prstGeom prst="rect">
            <a:avLst/>
          </a:prstGeom>
          <a:noFill/>
          <a:ln/>
        </p:spPr>
        <p:txBody>
          <a:bodyPr wrap="none" lIns="0" tIns="0" rIns="0" bIns="0" rtlCol="0" anchor="t">
            <a:spAutoFit/>
          </a:bodyPr>
          <a:lstStyle/>
          <a:p>
            <a:pPr marL="0" indent="0" algn="l">
              <a:lnSpc>
                <a:spcPct val="80000"/>
              </a:lnSpc>
              <a:buNone/>
            </a:pPr>
            <a:r>
              <a:rPr lang="en-US" sz="2450" b="1" dirty="0">
                <a:solidFill>
                  <a:schemeClr val="bg1">
                    <a:lumMod val="85000"/>
                  </a:schemeClr>
                </a:solidFill>
                <a:latin typeface="Inter ExtraBold" pitchFamily="34" charset="0"/>
                <a:ea typeface="Inter ExtraBold" pitchFamily="34" charset="-122"/>
                <a:cs typeface="Inter ExtraBold" pitchFamily="34" charset="-120"/>
              </a:rPr>
              <a:t>01</a:t>
            </a:r>
            <a:endParaRPr lang="en-US" sz="2450" dirty="0">
              <a:solidFill>
                <a:schemeClr val="bg1">
                  <a:lumMod val="85000"/>
                </a:schemeClr>
              </a:solidFill>
            </a:endParaRPr>
          </a:p>
        </p:txBody>
      </p:sp>
      <p:pic>
        <p:nvPicPr>
          <p:cNvPr id="8" name="Image 1" descr="preencoded.png"/>
          <p:cNvPicPr>
            <a:picLocks noChangeAspect="1"/>
          </p:cNvPicPr>
          <p:nvPr/>
        </p:nvPicPr>
        <p:blipFill>
          <a:blip r:embed="rId4"/>
          <a:stretch>
            <a:fillRect/>
          </a:stretch>
        </p:blipFill>
        <p:spPr>
          <a:xfrm>
            <a:off x="714375" y="1720193"/>
            <a:ext cx="2333606" cy="228600"/>
          </a:xfrm>
          <a:prstGeom prst="rect">
            <a:avLst/>
          </a:prstGeom>
        </p:spPr>
      </p:pic>
      <p:sp>
        <p:nvSpPr>
          <p:cNvPr id="9" name="Text 4"/>
          <p:cNvSpPr/>
          <p:nvPr/>
        </p:nvSpPr>
        <p:spPr>
          <a:xfrm>
            <a:off x="714375" y="2063093"/>
            <a:ext cx="2333606" cy="188584"/>
          </a:xfrm>
          <a:prstGeom prst="rect">
            <a:avLst/>
          </a:prstGeom>
          <a:noFill/>
          <a:ln/>
        </p:spPr>
        <p:txBody>
          <a:bodyPr wrap="none" lIns="0" tIns="0" rIns="0" bIns="0" rtlCol="0" anchor="t">
            <a:spAutoFit/>
          </a:bodyPr>
          <a:lstStyle/>
          <a:p>
            <a:pPr marL="0" indent="0" algn="l">
              <a:lnSpc>
                <a:spcPct val="96000"/>
              </a:lnSpc>
              <a:buNone/>
            </a:pPr>
            <a:r>
              <a:rPr lang="en-US" sz="1100" b="1" dirty="0">
                <a:solidFill>
                  <a:srgbClr val="FFFFFF"/>
                </a:solidFill>
                <a:latin typeface="Inter ExtraBold" pitchFamily="34" charset="0"/>
                <a:ea typeface="Inter ExtraBold" pitchFamily="34" charset="-122"/>
                <a:cs typeface="Inter ExtraBold" pitchFamily="34" charset="-120"/>
              </a:rPr>
              <a:t>Agendamento Inteligente</a:t>
            </a:r>
            <a:endParaRPr lang="en-US" sz="1100" dirty="0"/>
          </a:p>
        </p:txBody>
      </p:sp>
      <p:sp>
        <p:nvSpPr>
          <p:cNvPr id="10" name="Text 5"/>
          <p:cNvSpPr/>
          <p:nvPr/>
        </p:nvSpPr>
        <p:spPr>
          <a:xfrm>
            <a:off x="714375" y="2337402"/>
            <a:ext cx="2333606" cy="514350"/>
          </a:xfrm>
          <a:prstGeom prst="rect">
            <a:avLst/>
          </a:prstGeom>
          <a:noFill/>
          <a:ln/>
        </p:spPr>
        <p:txBody>
          <a:bodyPr wrap="square" lIns="0" tIns="0" rIns="0" bIns="0" rtlCol="0" anchor="t">
            <a:spAutoFit/>
          </a:bodyPr>
          <a:lstStyle/>
          <a:p>
            <a:pPr marL="0" indent="0" algn="l">
              <a:lnSpc>
                <a:spcPct val="120000"/>
              </a:lnSpc>
              <a:buNone/>
            </a:pPr>
            <a:r>
              <a:rPr lang="en-US" sz="850" dirty="0">
                <a:solidFill>
                  <a:srgbClr val="B8C5D6"/>
                </a:solidFill>
                <a:latin typeface="Inter Light" pitchFamily="34" charset="0"/>
                <a:ea typeface="Inter Light" pitchFamily="34" charset="-122"/>
                <a:cs typeface="Inter Light" pitchFamily="34" charset="-120"/>
              </a:rPr>
              <a:t>Orquestração via Cron ou intervalos fixos. Garanta que seus bots rodem no momento exato, sem falhas de concorrência.</a:t>
            </a:r>
            <a:endParaRPr lang="en-US" sz="850" dirty="0"/>
          </a:p>
        </p:txBody>
      </p:sp>
      <p:sp>
        <p:nvSpPr>
          <p:cNvPr id="11" name="Shape 6"/>
          <p:cNvSpPr/>
          <p:nvPr/>
        </p:nvSpPr>
        <p:spPr>
          <a:xfrm>
            <a:off x="3262294" y="1605893"/>
            <a:ext cx="2619384" cy="1577318"/>
          </a:xfrm>
          <a:prstGeom prst="rect">
            <a:avLst/>
          </a:prstGeom>
          <a:solidFill>
            <a:srgbClr val="0A0E1A"/>
          </a:solidFill>
          <a:ln/>
        </p:spPr>
        <p:txBody>
          <a:bodyPr/>
          <a:lstStyle/>
          <a:p>
            <a:endParaRPr lang="pt-BR"/>
          </a:p>
        </p:txBody>
      </p:sp>
      <p:sp>
        <p:nvSpPr>
          <p:cNvPr id="12" name="Shape 7"/>
          <p:cNvSpPr/>
          <p:nvPr/>
        </p:nvSpPr>
        <p:spPr>
          <a:xfrm>
            <a:off x="3262294" y="1605893"/>
            <a:ext cx="2619384" cy="28575"/>
          </a:xfrm>
          <a:prstGeom prst="rect">
            <a:avLst/>
          </a:prstGeom>
          <a:solidFill>
            <a:srgbClr val="F97316"/>
          </a:solidFill>
          <a:ln/>
        </p:spPr>
        <p:txBody>
          <a:bodyPr/>
          <a:lstStyle/>
          <a:p>
            <a:endParaRPr lang="pt-BR"/>
          </a:p>
        </p:txBody>
      </p:sp>
      <p:sp>
        <p:nvSpPr>
          <p:cNvPr id="13" name="Text 8"/>
          <p:cNvSpPr/>
          <p:nvPr/>
        </p:nvSpPr>
        <p:spPr>
          <a:xfrm>
            <a:off x="5283389" y="1677330"/>
            <a:ext cx="317395" cy="309187"/>
          </a:xfrm>
          <a:prstGeom prst="rect">
            <a:avLst/>
          </a:prstGeom>
          <a:noFill/>
          <a:ln/>
        </p:spPr>
        <p:txBody>
          <a:bodyPr wrap="none" lIns="0" tIns="0" rIns="0" bIns="0" rtlCol="0" anchor="t">
            <a:spAutoFit/>
          </a:bodyPr>
          <a:lstStyle/>
          <a:p>
            <a:pPr marL="0" indent="0" algn="l">
              <a:lnSpc>
                <a:spcPct val="80000"/>
              </a:lnSpc>
              <a:buNone/>
            </a:pPr>
            <a:r>
              <a:rPr lang="en-US" sz="2450" b="1" dirty="0">
                <a:solidFill>
                  <a:schemeClr val="bg1">
                    <a:lumMod val="85000"/>
                  </a:schemeClr>
                </a:solidFill>
                <a:latin typeface="Inter ExtraBold" pitchFamily="34" charset="0"/>
                <a:ea typeface="Inter ExtraBold" pitchFamily="34" charset="-122"/>
                <a:cs typeface="Inter ExtraBold" pitchFamily="34" charset="-120"/>
              </a:rPr>
              <a:t>02</a:t>
            </a:r>
            <a:endParaRPr lang="en-US" sz="2450" dirty="0">
              <a:solidFill>
                <a:schemeClr val="bg1">
                  <a:lumMod val="85000"/>
                </a:schemeClr>
              </a:solidFill>
            </a:endParaRPr>
          </a:p>
        </p:txBody>
      </p:sp>
      <p:pic>
        <p:nvPicPr>
          <p:cNvPr id="14" name="Image 2" descr="preencoded.png"/>
          <p:cNvPicPr>
            <a:picLocks noChangeAspect="1"/>
          </p:cNvPicPr>
          <p:nvPr/>
        </p:nvPicPr>
        <p:blipFill>
          <a:blip r:embed="rId5"/>
          <a:stretch>
            <a:fillRect/>
          </a:stretch>
        </p:blipFill>
        <p:spPr>
          <a:xfrm>
            <a:off x="3405169" y="1720193"/>
            <a:ext cx="2333634" cy="228600"/>
          </a:xfrm>
          <a:prstGeom prst="rect">
            <a:avLst/>
          </a:prstGeom>
        </p:spPr>
      </p:pic>
      <p:sp>
        <p:nvSpPr>
          <p:cNvPr id="15" name="Text 9"/>
          <p:cNvSpPr/>
          <p:nvPr/>
        </p:nvSpPr>
        <p:spPr>
          <a:xfrm>
            <a:off x="3405169" y="2063093"/>
            <a:ext cx="2333634" cy="188584"/>
          </a:xfrm>
          <a:prstGeom prst="rect">
            <a:avLst/>
          </a:prstGeom>
          <a:noFill/>
          <a:ln/>
        </p:spPr>
        <p:txBody>
          <a:bodyPr wrap="none" lIns="0" tIns="0" rIns="0" bIns="0" rtlCol="0" anchor="t">
            <a:spAutoFit/>
          </a:bodyPr>
          <a:lstStyle/>
          <a:p>
            <a:pPr marL="0" indent="0" algn="l">
              <a:lnSpc>
                <a:spcPct val="96000"/>
              </a:lnSpc>
              <a:buNone/>
            </a:pPr>
            <a:r>
              <a:rPr lang="en-US" sz="1100" b="1" dirty="0">
                <a:solidFill>
                  <a:srgbClr val="FFFFFF"/>
                </a:solidFill>
                <a:latin typeface="Inter ExtraBold" pitchFamily="34" charset="0"/>
                <a:ea typeface="Inter ExtraBold" pitchFamily="34" charset="-122"/>
                <a:cs typeface="Inter ExtraBold" pitchFamily="34" charset="-120"/>
              </a:rPr>
              <a:t>Gestão de Filas</a:t>
            </a:r>
            <a:endParaRPr lang="en-US" sz="1100" dirty="0"/>
          </a:p>
        </p:txBody>
      </p:sp>
      <p:sp>
        <p:nvSpPr>
          <p:cNvPr id="16" name="Text 10"/>
          <p:cNvSpPr/>
          <p:nvPr/>
        </p:nvSpPr>
        <p:spPr>
          <a:xfrm>
            <a:off x="3405169" y="2337402"/>
            <a:ext cx="2333634" cy="514350"/>
          </a:xfrm>
          <a:prstGeom prst="rect">
            <a:avLst/>
          </a:prstGeom>
          <a:noFill/>
          <a:ln/>
        </p:spPr>
        <p:txBody>
          <a:bodyPr wrap="square" lIns="0" tIns="0" rIns="0" bIns="0" rtlCol="0" anchor="t">
            <a:spAutoFit/>
          </a:bodyPr>
          <a:lstStyle/>
          <a:p>
            <a:pPr marL="0" indent="0" algn="l">
              <a:lnSpc>
                <a:spcPct val="120000"/>
              </a:lnSpc>
              <a:buNone/>
            </a:pPr>
            <a:r>
              <a:rPr lang="en-US" sz="850" dirty="0">
                <a:solidFill>
                  <a:srgbClr val="B8C5D6"/>
                </a:solidFill>
                <a:latin typeface="Inter Light" pitchFamily="34" charset="0"/>
                <a:ea typeface="Inter Light" pitchFamily="34" charset="-122"/>
                <a:cs typeface="Inter Light" pitchFamily="34" charset="-120"/>
              </a:rPr>
              <a:t>Controle granular de itens de fila. Distribua cargas de trabalho massivas entre múltiplos agentes de forma eficiente.</a:t>
            </a:r>
            <a:endParaRPr lang="en-US" sz="850" dirty="0"/>
          </a:p>
        </p:txBody>
      </p:sp>
      <p:sp>
        <p:nvSpPr>
          <p:cNvPr id="17" name="Shape 11"/>
          <p:cNvSpPr/>
          <p:nvPr/>
        </p:nvSpPr>
        <p:spPr>
          <a:xfrm>
            <a:off x="5953116" y="1605893"/>
            <a:ext cx="2619356" cy="1577318"/>
          </a:xfrm>
          <a:prstGeom prst="rect">
            <a:avLst/>
          </a:prstGeom>
          <a:solidFill>
            <a:srgbClr val="0A0E1A"/>
          </a:solidFill>
          <a:ln/>
        </p:spPr>
        <p:txBody>
          <a:bodyPr/>
          <a:lstStyle/>
          <a:p>
            <a:endParaRPr lang="pt-BR"/>
          </a:p>
        </p:txBody>
      </p:sp>
      <p:sp>
        <p:nvSpPr>
          <p:cNvPr id="18" name="Shape 12"/>
          <p:cNvSpPr/>
          <p:nvPr/>
        </p:nvSpPr>
        <p:spPr>
          <a:xfrm>
            <a:off x="5953116" y="1605893"/>
            <a:ext cx="2619356" cy="28575"/>
          </a:xfrm>
          <a:prstGeom prst="rect">
            <a:avLst/>
          </a:prstGeom>
          <a:solidFill>
            <a:srgbClr val="6366F1"/>
          </a:solidFill>
          <a:ln/>
        </p:spPr>
        <p:txBody>
          <a:bodyPr/>
          <a:lstStyle/>
          <a:p>
            <a:endParaRPr lang="pt-BR"/>
          </a:p>
        </p:txBody>
      </p:sp>
      <p:sp>
        <p:nvSpPr>
          <p:cNvPr id="19" name="Text 13"/>
          <p:cNvSpPr/>
          <p:nvPr/>
        </p:nvSpPr>
        <p:spPr>
          <a:xfrm>
            <a:off x="7967039" y="1677330"/>
            <a:ext cx="317395" cy="309187"/>
          </a:xfrm>
          <a:prstGeom prst="rect">
            <a:avLst/>
          </a:prstGeom>
          <a:noFill/>
          <a:ln/>
        </p:spPr>
        <p:txBody>
          <a:bodyPr wrap="none" lIns="0" tIns="0" rIns="0" bIns="0" rtlCol="0" anchor="t">
            <a:spAutoFit/>
          </a:bodyPr>
          <a:lstStyle/>
          <a:p>
            <a:pPr marL="0" indent="0" algn="l">
              <a:lnSpc>
                <a:spcPct val="80000"/>
              </a:lnSpc>
              <a:buNone/>
            </a:pPr>
            <a:r>
              <a:rPr lang="en-US" sz="2450" b="1" dirty="0">
                <a:solidFill>
                  <a:schemeClr val="bg1">
                    <a:lumMod val="85000"/>
                  </a:schemeClr>
                </a:solidFill>
                <a:latin typeface="Inter ExtraBold" pitchFamily="34" charset="0"/>
                <a:ea typeface="Inter ExtraBold" pitchFamily="34" charset="-122"/>
                <a:cs typeface="Inter ExtraBold" pitchFamily="34" charset="-120"/>
              </a:rPr>
              <a:t>03</a:t>
            </a:r>
            <a:endParaRPr lang="en-US" sz="2450" dirty="0">
              <a:solidFill>
                <a:schemeClr val="bg1">
                  <a:lumMod val="85000"/>
                </a:schemeClr>
              </a:solidFill>
            </a:endParaRPr>
          </a:p>
        </p:txBody>
      </p:sp>
      <p:pic>
        <p:nvPicPr>
          <p:cNvPr id="20" name="Image 3" descr="preencoded.png"/>
          <p:cNvPicPr>
            <a:picLocks noChangeAspect="1"/>
          </p:cNvPicPr>
          <p:nvPr/>
        </p:nvPicPr>
        <p:blipFill>
          <a:blip r:embed="rId6"/>
          <a:stretch>
            <a:fillRect/>
          </a:stretch>
        </p:blipFill>
        <p:spPr>
          <a:xfrm>
            <a:off x="6095991" y="1720193"/>
            <a:ext cx="2333606" cy="228600"/>
          </a:xfrm>
          <a:prstGeom prst="rect">
            <a:avLst/>
          </a:prstGeom>
        </p:spPr>
      </p:pic>
      <p:sp>
        <p:nvSpPr>
          <p:cNvPr id="21" name="Text 14"/>
          <p:cNvSpPr/>
          <p:nvPr/>
        </p:nvSpPr>
        <p:spPr>
          <a:xfrm>
            <a:off x="6095991" y="2063093"/>
            <a:ext cx="2333606" cy="377168"/>
          </a:xfrm>
          <a:prstGeom prst="rect">
            <a:avLst/>
          </a:prstGeom>
          <a:noFill/>
          <a:ln/>
        </p:spPr>
        <p:txBody>
          <a:bodyPr wrap="square" lIns="0" tIns="0" rIns="0" bIns="0" rtlCol="0" anchor="t">
            <a:spAutoFit/>
          </a:bodyPr>
          <a:lstStyle/>
          <a:p>
            <a:pPr marL="0" indent="0" algn="l">
              <a:lnSpc>
                <a:spcPct val="96000"/>
              </a:lnSpc>
              <a:buNone/>
            </a:pPr>
            <a:r>
              <a:rPr lang="en-US" sz="1100" b="1" dirty="0">
                <a:solidFill>
                  <a:srgbClr val="FFFFFF"/>
                </a:solidFill>
                <a:latin typeface="Inter ExtraBold" pitchFamily="34" charset="0"/>
                <a:ea typeface="Inter ExtraBold" pitchFamily="34" charset="-122"/>
                <a:cs typeface="Inter ExtraBold" pitchFamily="34" charset="-120"/>
              </a:rPr>
              <a:t>Monitoramento em Tempo Real</a:t>
            </a:r>
            <a:endParaRPr lang="en-US" sz="1100" dirty="0"/>
          </a:p>
        </p:txBody>
      </p:sp>
      <p:sp>
        <p:nvSpPr>
          <p:cNvPr id="22" name="Text 15"/>
          <p:cNvSpPr/>
          <p:nvPr/>
        </p:nvSpPr>
        <p:spPr>
          <a:xfrm>
            <a:off x="6095991" y="2525985"/>
            <a:ext cx="2333606" cy="514350"/>
          </a:xfrm>
          <a:prstGeom prst="rect">
            <a:avLst/>
          </a:prstGeom>
          <a:noFill/>
          <a:ln/>
        </p:spPr>
        <p:txBody>
          <a:bodyPr wrap="square" lIns="0" tIns="0" rIns="0" bIns="0" rtlCol="0" anchor="t">
            <a:spAutoFit/>
          </a:bodyPr>
          <a:lstStyle/>
          <a:p>
            <a:pPr marL="0" indent="0" algn="l">
              <a:lnSpc>
                <a:spcPct val="120000"/>
              </a:lnSpc>
              <a:buNone/>
            </a:pPr>
            <a:r>
              <a:rPr lang="en-US" sz="850" dirty="0">
                <a:solidFill>
                  <a:srgbClr val="B8C5D6"/>
                </a:solidFill>
                <a:latin typeface="Inter Light" pitchFamily="34" charset="0"/>
                <a:ea typeface="Inter Light" pitchFamily="34" charset="-122"/>
                <a:cs typeface="Inter Light" pitchFamily="34" charset="-120"/>
              </a:rPr>
              <a:t>Logs detalhados, status de execução e dashboards visuais. Saiba exatamente o que cada bot está fazendo agora.</a:t>
            </a:r>
            <a:endParaRPr lang="en-US" sz="850" dirty="0"/>
          </a:p>
        </p:txBody>
      </p:sp>
      <p:sp>
        <p:nvSpPr>
          <p:cNvPr id="23" name="Shape 16"/>
          <p:cNvSpPr/>
          <p:nvPr/>
        </p:nvSpPr>
        <p:spPr>
          <a:xfrm>
            <a:off x="571500" y="3237514"/>
            <a:ext cx="2619356" cy="1560184"/>
          </a:xfrm>
          <a:prstGeom prst="rect">
            <a:avLst/>
          </a:prstGeom>
          <a:solidFill>
            <a:srgbClr val="0A0E1A"/>
          </a:solidFill>
          <a:ln/>
        </p:spPr>
        <p:txBody>
          <a:bodyPr/>
          <a:lstStyle/>
          <a:p>
            <a:endParaRPr lang="pt-BR"/>
          </a:p>
        </p:txBody>
      </p:sp>
      <p:sp>
        <p:nvSpPr>
          <p:cNvPr id="24" name="Shape 17"/>
          <p:cNvSpPr/>
          <p:nvPr/>
        </p:nvSpPr>
        <p:spPr>
          <a:xfrm>
            <a:off x="571500" y="3237514"/>
            <a:ext cx="2619356" cy="28575"/>
          </a:xfrm>
          <a:prstGeom prst="rect">
            <a:avLst/>
          </a:prstGeom>
          <a:solidFill>
            <a:srgbClr val="F97316"/>
          </a:solidFill>
          <a:ln/>
        </p:spPr>
        <p:txBody>
          <a:bodyPr/>
          <a:lstStyle/>
          <a:p>
            <a:endParaRPr lang="pt-BR"/>
          </a:p>
        </p:txBody>
      </p:sp>
      <p:sp>
        <p:nvSpPr>
          <p:cNvPr id="25" name="Text 18"/>
          <p:cNvSpPr/>
          <p:nvPr/>
        </p:nvSpPr>
        <p:spPr>
          <a:xfrm>
            <a:off x="2574708" y="3308952"/>
            <a:ext cx="317395" cy="309187"/>
          </a:xfrm>
          <a:prstGeom prst="rect">
            <a:avLst/>
          </a:prstGeom>
          <a:noFill/>
          <a:ln/>
        </p:spPr>
        <p:txBody>
          <a:bodyPr wrap="none" lIns="0" tIns="0" rIns="0" bIns="0" rtlCol="0" anchor="t">
            <a:spAutoFit/>
          </a:bodyPr>
          <a:lstStyle/>
          <a:p>
            <a:pPr marL="0" indent="0" algn="l">
              <a:lnSpc>
                <a:spcPct val="80000"/>
              </a:lnSpc>
              <a:buNone/>
            </a:pPr>
            <a:r>
              <a:rPr lang="en-US" sz="2450" b="1" dirty="0">
                <a:solidFill>
                  <a:schemeClr val="bg1">
                    <a:lumMod val="85000"/>
                  </a:schemeClr>
                </a:solidFill>
                <a:latin typeface="Inter ExtraBold" pitchFamily="34" charset="0"/>
                <a:ea typeface="Inter ExtraBold" pitchFamily="34" charset="-122"/>
                <a:cs typeface="Inter ExtraBold" pitchFamily="34" charset="-120"/>
              </a:rPr>
              <a:t>04</a:t>
            </a:r>
            <a:endParaRPr lang="en-US" sz="2450" dirty="0">
              <a:solidFill>
                <a:schemeClr val="bg1">
                  <a:lumMod val="85000"/>
                </a:schemeClr>
              </a:solidFill>
            </a:endParaRPr>
          </a:p>
        </p:txBody>
      </p:sp>
      <p:pic>
        <p:nvPicPr>
          <p:cNvPr id="26" name="Image 4" descr="preencoded.png"/>
          <p:cNvPicPr>
            <a:picLocks noChangeAspect="1"/>
          </p:cNvPicPr>
          <p:nvPr/>
        </p:nvPicPr>
        <p:blipFill>
          <a:blip r:embed="rId7"/>
          <a:stretch>
            <a:fillRect/>
          </a:stretch>
        </p:blipFill>
        <p:spPr>
          <a:xfrm>
            <a:off x="714375" y="3351814"/>
            <a:ext cx="2333606" cy="228600"/>
          </a:xfrm>
          <a:prstGeom prst="rect">
            <a:avLst/>
          </a:prstGeom>
        </p:spPr>
      </p:pic>
      <p:sp>
        <p:nvSpPr>
          <p:cNvPr id="27" name="Text 19"/>
          <p:cNvSpPr/>
          <p:nvPr/>
        </p:nvSpPr>
        <p:spPr>
          <a:xfrm>
            <a:off x="714375" y="3694714"/>
            <a:ext cx="2333606" cy="188584"/>
          </a:xfrm>
          <a:prstGeom prst="rect">
            <a:avLst/>
          </a:prstGeom>
          <a:noFill/>
          <a:ln/>
        </p:spPr>
        <p:txBody>
          <a:bodyPr wrap="none" lIns="0" tIns="0" rIns="0" bIns="0" rtlCol="0" anchor="t">
            <a:spAutoFit/>
          </a:bodyPr>
          <a:lstStyle/>
          <a:p>
            <a:pPr marL="0" indent="0" algn="l">
              <a:lnSpc>
                <a:spcPct val="96000"/>
              </a:lnSpc>
              <a:buNone/>
            </a:pPr>
            <a:r>
              <a:rPr lang="en-US" sz="1100" b="1" dirty="0">
                <a:solidFill>
                  <a:srgbClr val="FFFFFF"/>
                </a:solidFill>
                <a:latin typeface="Inter ExtraBold" pitchFamily="34" charset="0"/>
                <a:ea typeface="Inter ExtraBold" pitchFamily="34" charset="-122"/>
                <a:cs typeface="Inter ExtraBold" pitchFamily="34" charset="-120"/>
              </a:rPr>
              <a:t>Cofre de Credenciais</a:t>
            </a:r>
            <a:endParaRPr lang="en-US" sz="1100" dirty="0"/>
          </a:p>
        </p:txBody>
      </p:sp>
      <p:sp>
        <p:nvSpPr>
          <p:cNvPr id="28" name="Text 20"/>
          <p:cNvSpPr/>
          <p:nvPr/>
        </p:nvSpPr>
        <p:spPr>
          <a:xfrm>
            <a:off x="714375" y="3969023"/>
            <a:ext cx="2333606" cy="514350"/>
          </a:xfrm>
          <a:prstGeom prst="rect">
            <a:avLst/>
          </a:prstGeom>
          <a:noFill/>
          <a:ln/>
        </p:spPr>
        <p:txBody>
          <a:bodyPr wrap="square" lIns="0" tIns="0" rIns="0" bIns="0" rtlCol="0" anchor="t">
            <a:spAutoFit/>
          </a:bodyPr>
          <a:lstStyle/>
          <a:p>
            <a:pPr marL="0" indent="0" algn="l">
              <a:lnSpc>
                <a:spcPct val="120000"/>
              </a:lnSpc>
              <a:buNone/>
            </a:pPr>
            <a:r>
              <a:rPr lang="en-US" sz="850" dirty="0">
                <a:solidFill>
                  <a:srgbClr val="B8C5D6"/>
                </a:solidFill>
                <a:latin typeface="Inter Light" pitchFamily="34" charset="0"/>
                <a:ea typeface="Inter Light" pitchFamily="34" charset="-122"/>
                <a:cs typeface="Inter Light" pitchFamily="34" charset="-120"/>
              </a:rPr>
              <a:t>Segurança de nível enterprise. Armazene senhas e tokens de forma criptografada, sem hardcode nos scripts Python.</a:t>
            </a:r>
            <a:endParaRPr lang="en-US" sz="850" dirty="0"/>
          </a:p>
        </p:txBody>
      </p:sp>
      <p:sp>
        <p:nvSpPr>
          <p:cNvPr id="29" name="Shape 21"/>
          <p:cNvSpPr/>
          <p:nvPr/>
        </p:nvSpPr>
        <p:spPr>
          <a:xfrm>
            <a:off x="3262294" y="3237514"/>
            <a:ext cx="2619384" cy="1560184"/>
          </a:xfrm>
          <a:prstGeom prst="rect">
            <a:avLst/>
          </a:prstGeom>
          <a:solidFill>
            <a:srgbClr val="0A0E1A"/>
          </a:solidFill>
          <a:ln/>
        </p:spPr>
        <p:txBody>
          <a:bodyPr/>
          <a:lstStyle/>
          <a:p>
            <a:endParaRPr lang="pt-BR"/>
          </a:p>
        </p:txBody>
      </p:sp>
      <p:sp>
        <p:nvSpPr>
          <p:cNvPr id="30" name="Shape 22"/>
          <p:cNvSpPr/>
          <p:nvPr/>
        </p:nvSpPr>
        <p:spPr>
          <a:xfrm>
            <a:off x="3262294" y="3237514"/>
            <a:ext cx="2619384" cy="28575"/>
          </a:xfrm>
          <a:prstGeom prst="rect">
            <a:avLst/>
          </a:prstGeom>
          <a:solidFill>
            <a:srgbClr val="6366F1"/>
          </a:solidFill>
          <a:ln/>
        </p:spPr>
        <p:txBody>
          <a:bodyPr/>
          <a:lstStyle/>
          <a:p>
            <a:endParaRPr lang="pt-BR"/>
          </a:p>
        </p:txBody>
      </p:sp>
      <p:sp>
        <p:nvSpPr>
          <p:cNvPr id="31" name="Text 23"/>
          <p:cNvSpPr/>
          <p:nvPr/>
        </p:nvSpPr>
        <p:spPr>
          <a:xfrm>
            <a:off x="5283389" y="3308952"/>
            <a:ext cx="317395" cy="309187"/>
          </a:xfrm>
          <a:prstGeom prst="rect">
            <a:avLst/>
          </a:prstGeom>
          <a:noFill/>
          <a:ln/>
        </p:spPr>
        <p:txBody>
          <a:bodyPr wrap="none" lIns="0" tIns="0" rIns="0" bIns="0" rtlCol="0" anchor="t">
            <a:spAutoFit/>
          </a:bodyPr>
          <a:lstStyle/>
          <a:p>
            <a:pPr marL="0" indent="0" algn="l">
              <a:lnSpc>
                <a:spcPct val="80000"/>
              </a:lnSpc>
              <a:buNone/>
            </a:pPr>
            <a:r>
              <a:rPr lang="en-US" sz="2450" b="1" dirty="0">
                <a:solidFill>
                  <a:schemeClr val="bg1">
                    <a:lumMod val="85000"/>
                  </a:schemeClr>
                </a:solidFill>
                <a:latin typeface="Inter ExtraBold" pitchFamily="34" charset="0"/>
                <a:ea typeface="Inter ExtraBold" pitchFamily="34" charset="-122"/>
                <a:cs typeface="Inter ExtraBold" pitchFamily="34" charset="-120"/>
              </a:rPr>
              <a:t>05</a:t>
            </a:r>
            <a:endParaRPr lang="en-US" sz="2450" dirty="0">
              <a:solidFill>
                <a:schemeClr val="bg1">
                  <a:lumMod val="85000"/>
                </a:schemeClr>
              </a:solidFill>
            </a:endParaRPr>
          </a:p>
        </p:txBody>
      </p:sp>
      <p:pic>
        <p:nvPicPr>
          <p:cNvPr id="32" name="Image 5" descr="preencoded.png"/>
          <p:cNvPicPr>
            <a:picLocks noChangeAspect="1"/>
          </p:cNvPicPr>
          <p:nvPr/>
        </p:nvPicPr>
        <p:blipFill>
          <a:blip r:embed="rId8"/>
          <a:stretch>
            <a:fillRect/>
          </a:stretch>
        </p:blipFill>
        <p:spPr>
          <a:xfrm>
            <a:off x="3405169" y="3351814"/>
            <a:ext cx="2333634" cy="228600"/>
          </a:xfrm>
          <a:prstGeom prst="rect">
            <a:avLst/>
          </a:prstGeom>
        </p:spPr>
      </p:pic>
      <p:sp>
        <p:nvSpPr>
          <p:cNvPr id="33" name="Text 24"/>
          <p:cNvSpPr/>
          <p:nvPr/>
        </p:nvSpPr>
        <p:spPr>
          <a:xfrm>
            <a:off x="3405169" y="3694714"/>
            <a:ext cx="2333634" cy="188584"/>
          </a:xfrm>
          <a:prstGeom prst="rect">
            <a:avLst/>
          </a:prstGeom>
          <a:noFill/>
          <a:ln/>
        </p:spPr>
        <p:txBody>
          <a:bodyPr wrap="none" lIns="0" tIns="0" rIns="0" bIns="0" rtlCol="0" anchor="t">
            <a:spAutoFit/>
          </a:bodyPr>
          <a:lstStyle/>
          <a:p>
            <a:pPr marL="0" indent="0" algn="l">
              <a:lnSpc>
                <a:spcPct val="96000"/>
              </a:lnSpc>
              <a:buNone/>
            </a:pPr>
            <a:r>
              <a:rPr lang="en-US" sz="1100" b="1" dirty="0">
                <a:solidFill>
                  <a:srgbClr val="FFFFFF"/>
                </a:solidFill>
                <a:latin typeface="Inter ExtraBold" pitchFamily="34" charset="0"/>
                <a:ea typeface="Inter ExtraBold" pitchFamily="34" charset="-122"/>
                <a:cs typeface="Inter ExtraBold" pitchFamily="34" charset="-120"/>
              </a:rPr>
              <a:t>Controle de Acesso (RBAC)</a:t>
            </a:r>
            <a:endParaRPr lang="en-US" sz="1100" dirty="0"/>
          </a:p>
        </p:txBody>
      </p:sp>
      <p:sp>
        <p:nvSpPr>
          <p:cNvPr id="34" name="Text 25"/>
          <p:cNvSpPr/>
          <p:nvPr/>
        </p:nvSpPr>
        <p:spPr>
          <a:xfrm>
            <a:off x="3405169" y="3969023"/>
            <a:ext cx="2333634" cy="514350"/>
          </a:xfrm>
          <a:prstGeom prst="rect">
            <a:avLst/>
          </a:prstGeom>
          <a:noFill/>
          <a:ln/>
        </p:spPr>
        <p:txBody>
          <a:bodyPr wrap="square" lIns="0" tIns="0" rIns="0" bIns="0" rtlCol="0" anchor="t">
            <a:spAutoFit/>
          </a:bodyPr>
          <a:lstStyle/>
          <a:p>
            <a:pPr marL="0" indent="0" algn="l">
              <a:lnSpc>
                <a:spcPct val="120000"/>
              </a:lnSpc>
              <a:buNone/>
            </a:pPr>
            <a:r>
              <a:rPr lang="en-US" sz="850" dirty="0">
                <a:solidFill>
                  <a:srgbClr val="B8C5D6"/>
                </a:solidFill>
                <a:latin typeface="Inter Light" pitchFamily="34" charset="0"/>
                <a:ea typeface="Inter Light" pitchFamily="34" charset="-122"/>
                <a:cs typeface="Inter Light" pitchFamily="34" charset="-120"/>
              </a:rPr>
              <a:t>Governança total. Defina quem pode visualizar, editar ou executar automações com base em funções e permissões.</a:t>
            </a:r>
            <a:endParaRPr lang="en-US" sz="850" dirty="0"/>
          </a:p>
        </p:txBody>
      </p:sp>
      <p:sp>
        <p:nvSpPr>
          <p:cNvPr id="35" name="Shape 26"/>
          <p:cNvSpPr/>
          <p:nvPr/>
        </p:nvSpPr>
        <p:spPr>
          <a:xfrm>
            <a:off x="5953116" y="3237514"/>
            <a:ext cx="2619356" cy="1560184"/>
          </a:xfrm>
          <a:prstGeom prst="rect">
            <a:avLst/>
          </a:prstGeom>
          <a:solidFill>
            <a:srgbClr val="0A0E1A"/>
          </a:solidFill>
          <a:ln/>
        </p:spPr>
        <p:txBody>
          <a:bodyPr/>
          <a:lstStyle/>
          <a:p>
            <a:endParaRPr lang="pt-BR"/>
          </a:p>
        </p:txBody>
      </p:sp>
      <p:sp>
        <p:nvSpPr>
          <p:cNvPr id="36" name="Shape 27"/>
          <p:cNvSpPr/>
          <p:nvPr/>
        </p:nvSpPr>
        <p:spPr>
          <a:xfrm>
            <a:off x="5953116" y="3237514"/>
            <a:ext cx="2619356" cy="28575"/>
          </a:xfrm>
          <a:prstGeom prst="rect">
            <a:avLst/>
          </a:prstGeom>
          <a:solidFill>
            <a:srgbClr val="F97316"/>
          </a:solidFill>
          <a:ln/>
        </p:spPr>
        <p:txBody>
          <a:bodyPr/>
          <a:lstStyle/>
          <a:p>
            <a:endParaRPr lang="pt-BR"/>
          </a:p>
        </p:txBody>
      </p:sp>
      <p:sp>
        <p:nvSpPr>
          <p:cNvPr id="37" name="Text 28"/>
          <p:cNvSpPr/>
          <p:nvPr/>
        </p:nvSpPr>
        <p:spPr>
          <a:xfrm>
            <a:off x="7965253" y="3297510"/>
            <a:ext cx="317395" cy="309187"/>
          </a:xfrm>
          <a:prstGeom prst="rect">
            <a:avLst/>
          </a:prstGeom>
          <a:noFill/>
          <a:ln/>
        </p:spPr>
        <p:txBody>
          <a:bodyPr wrap="none" lIns="0" tIns="0" rIns="0" bIns="0" rtlCol="0" anchor="t">
            <a:spAutoFit/>
          </a:bodyPr>
          <a:lstStyle/>
          <a:p>
            <a:pPr marL="0" indent="0" algn="l">
              <a:lnSpc>
                <a:spcPct val="80000"/>
              </a:lnSpc>
              <a:buNone/>
            </a:pPr>
            <a:r>
              <a:rPr lang="en-US" sz="2450" b="1" dirty="0">
                <a:solidFill>
                  <a:schemeClr val="bg1">
                    <a:lumMod val="85000"/>
                  </a:schemeClr>
                </a:solidFill>
                <a:latin typeface="Inter ExtraBold" pitchFamily="34" charset="0"/>
                <a:ea typeface="Inter ExtraBold" pitchFamily="34" charset="-122"/>
                <a:cs typeface="Inter ExtraBold" pitchFamily="34" charset="-120"/>
              </a:rPr>
              <a:t>06</a:t>
            </a:r>
            <a:endParaRPr lang="en-US" sz="2450" dirty="0">
              <a:solidFill>
                <a:schemeClr val="bg1">
                  <a:lumMod val="85000"/>
                </a:schemeClr>
              </a:solidFill>
            </a:endParaRPr>
          </a:p>
        </p:txBody>
      </p:sp>
      <p:pic>
        <p:nvPicPr>
          <p:cNvPr id="38" name="Image 6" descr="preencoded.png"/>
          <p:cNvPicPr>
            <a:picLocks noChangeAspect="1"/>
          </p:cNvPicPr>
          <p:nvPr/>
        </p:nvPicPr>
        <p:blipFill>
          <a:blip r:embed="rId9"/>
          <a:stretch>
            <a:fillRect/>
          </a:stretch>
        </p:blipFill>
        <p:spPr>
          <a:xfrm>
            <a:off x="6095991" y="3340373"/>
            <a:ext cx="2333606" cy="228600"/>
          </a:xfrm>
          <a:prstGeom prst="rect">
            <a:avLst/>
          </a:prstGeom>
        </p:spPr>
      </p:pic>
      <p:sp>
        <p:nvSpPr>
          <p:cNvPr id="39" name="Text 29"/>
          <p:cNvSpPr/>
          <p:nvPr/>
        </p:nvSpPr>
        <p:spPr>
          <a:xfrm>
            <a:off x="6095991" y="3683273"/>
            <a:ext cx="2333606" cy="188584"/>
          </a:xfrm>
          <a:prstGeom prst="rect">
            <a:avLst/>
          </a:prstGeom>
          <a:noFill/>
          <a:ln/>
        </p:spPr>
        <p:txBody>
          <a:bodyPr wrap="none" lIns="0" tIns="0" rIns="0" bIns="0" rtlCol="0" anchor="t">
            <a:spAutoFit/>
          </a:bodyPr>
          <a:lstStyle/>
          <a:p>
            <a:pPr marL="0" indent="0" algn="l">
              <a:lnSpc>
                <a:spcPct val="96000"/>
              </a:lnSpc>
              <a:buNone/>
            </a:pPr>
            <a:r>
              <a:rPr lang="en-US" sz="1100" b="1" dirty="0">
                <a:solidFill>
                  <a:srgbClr val="FFFFFF"/>
                </a:solidFill>
                <a:latin typeface="Inter ExtraBold" pitchFamily="34" charset="0"/>
                <a:ea typeface="Inter ExtraBold" pitchFamily="34" charset="-122"/>
                <a:cs typeface="Inter ExtraBold" pitchFamily="34" charset="-120"/>
              </a:rPr>
              <a:t>Alertas e Notificações</a:t>
            </a:r>
            <a:endParaRPr lang="en-US" sz="1100" dirty="0"/>
          </a:p>
        </p:txBody>
      </p:sp>
      <p:sp>
        <p:nvSpPr>
          <p:cNvPr id="40" name="Text 30"/>
          <p:cNvSpPr/>
          <p:nvPr/>
        </p:nvSpPr>
        <p:spPr>
          <a:xfrm>
            <a:off x="6095991" y="3957582"/>
            <a:ext cx="2333606" cy="685800"/>
          </a:xfrm>
          <a:prstGeom prst="rect">
            <a:avLst/>
          </a:prstGeom>
          <a:noFill/>
          <a:ln/>
        </p:spPr>
        <p:txBody>
          <a:bodyPr wrap="square" lIns="0" tIns="0" rIns="0" bIns="0" rtlCol="0" anchor="t">
            <a:spAutoFit/>
          </a:bodyPr>
          <a:lstStyle/>
          <a:p>
            <a:pPr marL="0" indent="0" algn="l">
              <a:lnSpc>
                <a:spcPct val="120000"/>
              </a:lnSpc>
              <a:buNone/>
            </a:pPr>
            <a:r>
              <a:rPr lang="en-US" sz="850" dirty="0">
                <a:solidFill>
                  <a:srgbClr val="B8C5D6"/>
                </a:solidFill>
                <a:latin typeface="Inter Light" pitchFamily="34" charset="0"/>
                <a:ea typeface="Inter Light" pitchFamily="34" charset="-122"/>
                <a:cs typeface="Inter Light" pitchFamily="34" charset="-120"/>
              </a:rPr>
              <a:t>Respostas proativas a falhas. Receba alertas via e-mail ou webhooks instantaneamente quando uma automação falhar.</a:t>
            </a:r>
            <a:endParaRPr lang="en-US" sz="8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0">
  <p:cSld name="Slide 9">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4" name="Text 0"/>
          <p:cNvSpPr/>
          <p:nvPr/>
        </p:nvSpPr>
        <p:spPr>
          <a:xfrm>
            <a:off x="571500" y="428625"/>
            <a:ext cx="7858125" cy="720068"/>
          </a:xfrm>
          <a:prstGeom prst="rect">
            <a:avLst/>
          </a:prstGeom>
          <a:noFill/>
          <a:ln/>
        </p:spPr>
        <p:txBody>
          <a:bodyPr wrap="square" lIns="0" tIns="0" rIns="0" bIns="0" rtlCol="0" anchor="t">
            <a:spAutoFit/>
          </a:bodyPr>
          <a:lstStyle/>
          <a:p>
            <a:pPr marL="0" indent="0" algn="l">
              <a:lnSpc>
                <a:spcPct val="96000"/>
              </a:lnSpc>
              <a:buNone/>
            </a:pPr>
            <a:r>
              <a:rPr lang="en-US" sz="2100" b="1" dirty="0">
                <a:solidFill>
                  <a:srgbClr val="FFFFFF"/>
                </a:solidFill>
                <a:latin typeface="Inter ExtraBold" pitchFamily="34" charset="0"/>
                <a:ea typeface="Inter ExtraBold" pitchFamily="34" charset="-122"/>
                <a:cs typeface="Inter ExtraBold" pitchFamily="34" charset="-120"/>
              </a:rPr>
              <a:t>O fim da Shadow IT: Desenvolvedores e Negócios no mesmo compasso</a:t>
            </a:r>
            <a:endParaRPr lang="en-US" sz="2100" dirty="0"/>
          </a:p>
        </p:txBody>
      </p:sp>
      <p:sp>
        <p:nvSpPr>
          <p:cNvPr id="5" name="Shape 1"/>
          <p:cNvSpPr/>
          <p:nvPr/>
        </p:nvSpPr>
        <p:spPr>
          <a:xfrm>
            <a:off x="571500" y="1605893"/>
            <a:ext cx="3360409" cy="3251857"/>
          </a:xfrm>
          <a:prstGeom prst="rect">
            <a:avLst/>
          </a:prstGeom>
          <a:solidFill>
            <a:srgbClr val="0A0E1A"/>
          </a:solidFill>
          <a:ln/>
        </p:spPr>
        <p:txBody>
          <a:bodyPr/>
          <a:lstStyle/>
          <a:p>
            <a:endParaRPr lang="pt-BR"/>
          </a:p>
        </p:txBody>
      </p:sp>
      <p:sp>
        <p:nvSpPr>
          <p:cNvPr id="6" name="Shape 2"/>
          <p:cNvSpPr/>
          <p:nvPr/>
        </p:nvSpPr>
        <p:spPr>
          <a:xfrm>
            <a:off x="571500" y="1605893"/>
            <a:ext cx="3360409" cy="28575"/>
          </a:xfrm>
          <a:prstGeom prst="rect">
            <a:avLst/>
          </a:prstGeom>
          <a:solidFill>
            <a:srgbClr val="6366F1"/>
          </a:solidFill>
          <a:ln/>
        </p:spPr>
        <p:txBody>
          <a:bodyPr/>
          <a:lstStyle/>
          <a:p>
            <a:endParaRPr lang="pt-BR"/>
          </a:p>
        </p:txBody>
      </p:sp>
      <p:pic>
        <p:nvPicPr>
          <p:cNvPr id="7" name="Image 1" descr="preencoded.png"/>
          <p:cNvPicPr>
            <a:picLocks noChangeAspect="1"/>
          </p:cNvPicPr>
          <p:nvPr/>
        </p:nvPicPr>
        <p:blipFill>
          <a:blip r:embed="rId4"/>
          <a:stretch>
            <a:fillRect/>
          </a:stretch>
        </p:blipFill>
        <p:spPr>
          <a:xfrm>
            <a:off x="785813" y="1820205"/>
            <a:ext cx="357188" cy="285750"/>
          </a:xfrm>
          <a:prstGeom prst="rect">
            <a:avLst/>
          </a:prstGeom>
        </p:spPr>
      </p:pic>
      <p:sp>
        <p:nvSpPr>
          <p:cNvPr id="8" name="Text 3"/>
          <p:cNvSpPr/>
          <p:nvPr/>
        </p:nvSpPr>
        <p:spPr>
          <a:xfrm>
            <a:off x="1285875" y="1841636"/>
            <a:ext cx="1725216" cy="242888"/>
          </a:xfrm>
          <a:prstGeom prst="rect">
            <a:avLst/>
          </a:prstGeom>
          <a:noFill/>
          <a:ln/>
        </p:spPr>
        <p:txBody>
          <a:bodyPr wrap="square" lIns="0" tIns="0" rIns="0" bIns="0" rtlCol="0" anchor="t">
            <a:spAutoFit/>
          </a:bodyPr>
          <a:lstStyle/>
          <a:p>
            <a:pPr marL="0" indent="0" algn="l">
              <a:buNone/>
            </a:pPr>
            <a:r>
              <a:rPr lang="en-US" sz="1400" b="1" dirty="0">
                <a:solidFill>
                  <a:srgbClr val="FFFFFF"/>
                </a:solidFill>
                <a:latin typeface="Inter ExtraBold" pitchFamily="34" charset="0"/>
                <a:ea typeface="Inter ExtraBold" pitchFamily="34" charset="-122"/>
                <a:cs typeface="Inter ExtraBold" pitchFamily="34" charset="-120"/>
              </a:rPr>
              <a:t>Desenvolvedores</a:t>
            </a:r>
            <a:endParaRPr lang="en-US" sz="1400" dirty="0"/>
          </a:p>
        </p:txBody>
      </p:sp>
      <p:pic>
        <p:nvPicPr>
          <p:cNvPr id="9" name="Image 2" descr="preencoded.png"/>
          <p:cNvPicPr>
            <a:picLocks noChangeAspect="1"/>
          </p:cNvPicPr>
          <p:nvPr/>
        </p:nvPicPr>
        <p:blipFill>
          <a:blip r:embed="rId5"/>
          <a:stretch>
            <a:fillRect/>
          </a:stretch>
        </p:blipFill>
        <p:spPr>
          <a:xfrm>
            <a:off x="785813" y="2484574"/>
            <a:ext cx="125016" cy="142875"/>
          </a:xfrm>
          <a:prstGeom prst="rect">
            <a:avLst/>
          </a:prstGeom>
        </p:spPr>
      </p:pic>
      <p:sp>
        <p:nvSpPr>
          <p:cNvPr id="10" name="Text 4"/>
          <p:cNvSpPr/>
          <p:nvPr/>
        </p:nvSpPr>
        <p:spPr>
          <a:xfrm>
            <a:off x="1017984" y="2470286"/>
            <a:ext cx="2699612" cy="360034"/>
          </a:xfrm>
          <a:prstGeom prst="rect">
            <a:avLst/>
          </a:prstGeom>
          <a:noFill/>
          <a:ln/>
        </p:spPr>
        <p:txBody>
          <a:bodyPr wrap="square" lIns="0" tIns="0" rIns="0" bIns="0" rtlCol="0" anchor="t">
            <a:spAutoFit/>
          </a:bodyPr>
          <a:lstStyle/>
          <a:p>
            <a:pPr marL="0" indent="0" algn="l">
              <a:lnSpc>
                <a:spcPct val="112000"/>
              </a:lnSpc>
              <a:buNone/>
            </a:pPr>
            <a:r>
              <a:rPr lang="en-US" sz="900" b="1" dirty="0">
                <a:solidFill>
                  <a:srgbClr val="FFFFFF"/>
                </a:solidFill>
                <a:latin typeface="Inter ExtraBold" pitchFamily="34" charset="0"/>
                <a:ea typeface="Inter ExtraBold" pitchFamily="34" charset="-122"/>
                <a:cs typeface="Inter ExtraBold" pitchFamily="34" charset="-120"/>
              </a:rPr>
              <a:t>Foco em código, não em infraestrutura:</a:t>
            </a:r>
            <a:r>
              <a:rPr lang="en-US" sz="950" dirty="0">
                <a:solidFill>
                  <a:srgbClr val="B8C5D6"/>
                </a:solidFill>
                <a:latin typeface="Inter Light" pitchFamily="34" charset="0"/>
                <a:ea typeface="Inter Light" pitchFamily="34" charset="-122"/>
                <a:cs typeface="Inter Light" pitchFamily="34" charset="-120"/>
              </a:rPr>
              <a:t> Deploy simplificado de scripts Python.</a:t>
            </a:r>
            <a:endParaRPr lang="en-US" sz="900" dirty="0"/>
          </a:p>
        </p:txBody>
      </p:sp>
      <p:pic>
        <p:nvPicPr>
          <p:cNvPr id="11" name="Image 3" descr="preencoded.png"/>
          <p:cNvPicPr>
            <a:picLocks noChangeAspect="1"/>
          </p:cNvPicPr>
          <p:nvPr/>
        </p:nvPicPr>
        <p:blipFill>
          <a:blip r:embed="rId6"/>
          <a:stretch>
            <a:fillRect/>
          </a:stretch>
        </p:blipFill>
        <p:spPr>
          <a:xfrm>
            <a:off x="785813" y="2987483"/>
            <a:ext cx="125016" cy="142875"/>
          </a:xfrm>
          <a:prstGeom prst="rect">
            <a:avLst/>
          </a:prstGeom>
        </p:spPr>
      </p:pic>
      <p:sp>
        <p:nvSpPr>
          <p:cNvPr id="12" name="Text 5"/>
          <p:cNvSpPr/>
          <p:nvPr/>
        </p:nvSpPr>
        <p:spPr>
          <a:xfrm>
            <a:off x="1017984" y="2973195"/>
            <a:ext cx="2699612" cy="360034"/>
          </a:xfrm>
          <a:prstGeom prst="rect">
            <a:avLst/>
          </a:prstGeom>
          <a:noFill/>
          <a:ln/>
        </p:spPr>
        <p:txBody>
          <a:bodyPr wrap="square" lIns="0" tIns="0" rIns="0" bIns="0" rtlCol="0" anchor="t">
            <a:spAutoFit/>
          </a:bodyPr>
          <a:lstStyle/>
          <a:p>
            <a:pPr marL="0" indent="0" algn="l">
              <a:lnSpc>
                <a:spcPct val="112000"/>
              </a:lnSpc>
              <a:buNone/>
            </a:pPr>
            <a:r>
              <a:rPr lang="en-US" sz="900" b="1" dirty="0">
                <a:solidFill>
                  <a:srgbClr val="FFFFFF"/>
                </a:solidFill>
                <a:latin typeface="Inter ExtraBold" pitchFamily="34" charset="0"/>
                <a:ea typeface="Inter ExtraBold" pitchFamily="34" charset="-122"/>
                <a:cs typeface="Inter ExtraBold" pitchFamily="34" charset="-120"/>
              </a:rPr>
              <a:t>Logs detalhados:</a:t>
            </a:r>
            <a:r>
              <a:rPr lang="en-US" sz="950" dirty="0">
                <a:solidFill>
                  <a:srgbClr val="B8C5D6"/>
                </a:solidFill>
                <a:latin typeface="Inter Light" pitchFamily="34" charset="0"/>
                <a:ea typeface="Inter Light" pitchFamily="34" charset="-122"/>
                <a:cs typeface="Inter Light" pitchFamily="34" charset="-120"/>
              </a:rPr>
              <a:t> Rastreabilidade completa para debug e tratamento de erros.</a:t>
            </a:r>
            <a:endParaRPr lang="en-US" sz="900" dirty="0"/>
          </a:p>
        </p:txBody>
      </p:sp>
      <p:pic>
        <p:nvPicPr>
          <p:cNvPr id="13" name="Image 4" descr="preencoded.png"/>
          <p:cNvPicPr>
            <a:picLocks noChangeAspect="1"/>
          </p:cNvPicPr>
          <p:nvPr/>
        </p:nvPicPr>
        <p:blipFill>
          <a:blip r:embed="rId7"/>
          <a:stretch>
            <a:fillRect/>
          </a:stretch>
        </p:blipFill>
        <p:spPr>
          <a:xfrm>
            <a:off x="785813" y="3490392"/>
            <a:ext cx="125016" cy="142875"/>
          </a:xfrm>
          <a:prstGeom prst="rect">
            <a:avLst/>
          </a:prstGeom>
        </p:spPr>
      </p:pic>
      <p:sp>
        <p:nvSpPr>
          <p:cNvPr id="14" name="Text 6"/>
          <p:cNvSpPr/>
          <p:nvPr/>
        </p:nvSpPr>
        <p:spPr>
          <a:xfrm>
            <a:off x="1017984" y="3476104"/>
            <a:ext cx="2699612" cy="360034"/>
          </a:xfrm>
          <a:prstGeom prst="rect">
            <a:avLst/>
          </a:prstGeom>
          <a:noFill/>
          <a:ln/>
        </p:spPr>
        <p:txBody>
          <a:bodyPr wrap="square" lIns="0" tIns="0" rIns="0" bIns="0" rtlCol="0" anchor="t">
            <a:spAutoFit/>
          </a:bodyPr>
          <a:lstStyle/>
          <a:p>
            <a:pPr marL="0" indent="0" algn="l">
              <a:lnSpc>
                <a:spcPct val="112000"/>
              </a:lnSpc>
              <a:buNone/>
            </a:pPr>
            <a:r>
              <a:rPr lang="en-US" sz="900" b="1" dirty="0">
                <a:solidFill>
                  <a:srgbClr val="FFFFFF"/>
                </a:solidFill>
                <a:latin typeface="Inter ExtraBold" pitchFamily="34" charset="0"/>
                <a:ea typeface="Inter ExtraBold" pitchFamily="34" charset="-122"/>
                <a:cs typeface="Inter ExtraBold" pitchFamily="34" charset="-120"/>
              </a:rPr>
              <a:t>Versionamento:</a:t>
            </a:r>
            <a:r>
              <a:rPr lang="en-US" sz="950" dirty="0">
                <a:solidFill>
                  <a:srgbClr val="B8C5D6"/>
                </a:solidFill>
                <a:latin typeface="Inter Light" pitchFamily="34" charset="0"/>
                <a:ea typeface="Inter Light" pitchFamily="34" charset="-122"/>
                <a:cs typeface="Inter Light" pitchFamily="34" charset="-120"/>
              </a:rPr>
              <a:t> Controle de versões e integração com repositórios Git.</a:t>
            </a:r>
            <a:endParaRPr lang="en-US" sz="900" dirty="0"/>
          </a:p>
        </p:txBody>
      </p:sp>
      <p:pic>
        <p:nvPicPr>
          <p:cNvPr id="15" name="Image 5" descr="preencoded.png"/>
          <p:cNvPicPr>
            <a:picLocks noChangeAspect="1"/>
          </p:cNvPicPr>
          <p:nvPr/>
        </p:nvPicPr>
        <p:blipFill>
          <a:blip r:embed="rId8"/>
          <a:stretch>
            <a:fillRect/>
          </a:stretch>
        </p:blipFill>
        <p:spPr>
          <a:xfrm>
            <a:off x="785813" y="3993300"/>
            <a:ext cx="125016" cy="142875"/>
          </a:xfrm>
          <a:prstGeom prst="rect">
            <a:avLst/>
          </a:prstGeom>
        </p:spPr>
      </p:pic>
      <p:sp>
        <p:nvSpPr>
          <p:cNvPr id="16" name="Text 7"/>
          <p:cNvSpPr/>
          <p:nvPr/>
        </p:nvSpPr>
        <p:spPr>
          <a:xfrm>
            <a:off x="1017984" y="3979013"/>
            <a:ext cx="2699612" cy="360034"/>
          </a:xfrm>
          <a:prstGeom prst="rect">
            <a:avLst/>
          </a:prstGeom>
          <a:noFill/>
          <a:ln/>
        </p:spPr>
        <p:txBody>
          <a:bodyPr wrap="square" lIns="0" tIns="0" rIns="0" bIns="0" rtlCol="0" anchor="t">
            <a:spAutoFit/>
          </a:bodyPr>
          <a:lstStyle/>
          <a:p>
            <a:pPr marL="0" indent="0" algn="l">
              <a:lnSpc>
                <a:spcPct val="112000"/>
              </a:lnSpc>
              <a:buNone/>
            </a:pPr>
            <a:r>
              <a:rPr lang="en-US" sz="900" b="1" dirty="0">
                <a:solidFill>
                  <a:srgbClr val="FFFFFF"/>
                </a:solidFill>
                <a:latin typeface="Inter ExtraBold" pitchFamily="34" charset="0"/>
                <a:ea typeface="Inter ExtraBold" pitchFamily="34" charset="-122"/>
                <a:cs typeface="Inter ExtraBold" pitchFamily="34" charset="-120"/>
              </a:rPr>
              <a:t>Gestão de Credenciais:</a:t>
            </a:r>
            <a:r>
              <a:rPr lang="en-US" sz="950" dirty="0">
                <a:solidFill>
                  <a:srgbClr val="B8C5D6"/>
                </a:solidFill>
                <a:latin typeface="Inter Light" pitchFamily="34" charset="0"/>
                <a:ea typeface="Inter Light" pitchFamily="34" charset="-122"/>
                <a:cs typeface="Inter Light" pitchFamily="34" charset="-120"/>
              </a:rPr>
              <a:t> Cofre seguro para senhas e chaves de API.</a:t>
            </a:r>
            <a:endParaRPr lang="en-US" sz="900" dirty="0"/>
          </a:p>
        </p:txBody>
      </p:sp>
      <p:sp>
        <p:nvSpPr>
          <p:cNvPr id="17" name="Shape 8"/>
          <p:cNvSpPr/>
          <p:nvPr/>
        </p:nvSpPr>
        <p:spPr>
          <a:xfrm>
            <a:off x="3773686" y="3021081"/>
            <a:ext cx="1596628" cy="707231"/>
          </a:xfrm>
          <a:prstGeom prst="rect">
            <a:avLst/>
          </a:prstGeom>
          <a:solidFill>
            <a:srgbClr val="0F172A"/>
          </a:solidFill>
          <a:ln w="27432">
            <a:solidFill>
              <a:srgbClr val="FFFFFF"/>
            </a:solidFill>
            <a:prstDash val="solid"/>
          </a:ln>
        </p:spPr>
        <p:txBody>
          <a:bodyPr/>
          <a:lstStyle/>
          <a:p>
            <a:endParaRPr lang="pt-BR"/>
          </a:p>
        </p:txBody>
      </p:sp>
      <p:sp>
        <p:nvSpPr>
          <p:cNvPr id="19" name="Text 10"/>
          <p:cNvSpPr/>
          <p:nvPr/>
        </p:nvSpPr>
        <p:spPr>
          <a:xfrm>
            <a:off x="4016573" y="3435418"/>
            <a:ext cx="65" cy="115416"/>
          </a:xfrm>
          <a:prstGeom prst="rect">
            <a:avLst/>
          </a:prstGeom>
          <a:noFill/>
          <a:ln/>
        </p:spPr>
        <p:txBody>
          <a:bodyPr wrap="none" lIns="0" tIns="0" rIns="0" bIns="0" rtlCol="0" anchor="t">
            <a:spAutoFit/>
          </a:bodyPr>
          <a:lstStyle/>
          <a:p>
            <a:pPr marL="0" indent="0" algn="l">
              <a:buNone/>
            </a:pPr>
            <a:endParaRPr lang="en-US" sz="750" dirty="0"/>
          </a:p>
        </p:txBody>
      </p:sp>
      <p:sp>
        <p:nvSpPr>
          <p:cNvPr id="20" name="Shape 11"/>
          <p:cNvSpPr/>
          <p:nvPr/>
        </p:nvSpPr>
        <p:spPr>
          <a:xfrm>
            <a:off x="5212091" y="1605893"/>
            <a:ext cx="3360409" cy="3251857"/>
          </a:xfrm>
          <a:prstGeom prst="rect">
            <a:avLst/>
          </a:prstGeom>
          <a:solidFill>
            <a:srgbClr val="0A0E1A"/>
          </a:solidFill>
          <a:ln/>
        </p:spPr>
        <p:txBody>
          <a:bodyPr/>
          <a:lstStyle/>
          <a:p>
            <a:endParaRPr lang="pt-BR"/>
          </a:p>
        </p:txBody>
      </p:sp>
      <p:sp>
        <p:nvSpPr>
          <p:cNvPr id="21" name="Shape 12"/>
          <p:cNvSpPr/>
          <p:nvPr/>
        </p:nvSpPr>
        <p:spPr>
          <a:xfrm>
            <a:off x="5212091" y="1605893"/>
            <a:ext cx="3360409" cy="28575"/>
          </a:xfrm>
          <a:prstGeom prst="rect">
            <a:avLst/>
          </a:prstGeom>
          <a:solidFill>
            <a:srgbClr val="F97316"/>
          </a:solidFill>
          <a:ln/>
        </p:spPr>
        <p:txBody>
          <a:bodyPr/>
          <a:lstStyle/>
          <a:p>
            <a:endParaRPr lang="pt-BR"/>
          </a:p>
        </p:txBody>
      </p:sp>
      <p:pic>
        <p:nvPicPr>
          <p:cNvPr id="22" name="Image 6" descr="preencoded.png"/>
          <p:cNvPicPr>
            <a:picLocks noChangeAspect="1"/>
          </p:cNvPicPr>
          <p:nvPr/>
        </p:nvPicPr>
        <p:blipFill>
          <a:blip r:embed="rId9"/>
          <a:stretch>
            <a:fillRect/>
          </a:stretch>
        </p:blipFill>
        <p:spPr>
          <a:xfrm>
            <a:off x="5426404" y="1820205"/>
            <a:ext cx="321469" cy="285750"/>
          </a:xfrm>
          <a:prstGeom prst="rect">
            <a:avLst/>
          </a:prstGeom>
        </p:spPr>
      </p:pic>
      <p:sp>
        <p:nvSpPr>
          <p:cNvPr id="23" name="Text 13"/>
          <p:cNvSpPr/>
          <p:nvPr/>
        </p:nvSpPr>
        <p:spPr>
          <a:xfrm>
            <a:off x="5890747" y="1841636"/>
            <a:ext cx="2043113" cy="242888"/>
          </a:xfrm>
          <a:prstGeom prst="rect">
            <a:avLst/>
          </a:prstGeom>
          <a:noFill/>
          <a:ln/>
        </p:spPr>
        <p:txBody>
          <a:bodyPr wrap="square" lIns="0" tIns="0" rIns="0" bIns="0" rtlCol="0" anchor="t">
            <a:spAutoFit/>
          </a:bodyPr>
          <a:lstStyle/>
          <a:p>
            <a:pPr marL="0" indent="0" algn="l">
              <a:buNone/>
            </a:pPr>
            <a:r>
              <a:rPr lang="en-US" sz="1400" b="1" dirty="0">
                <a:solidFill>
                  <a:srgbClr val="FFFFFF"/>
                </a:solidFill>
                <a:latin typeface="Inter ExtraBold" pitchFamily="34" charset="0"/>
                <a:ea typeface="Inter ExtraBold" pitchFamily="34" charset="-122"/>
                <a:cs typeface="Inter ExtraBold" pitchFamily="34" charset="-120"/>
              </a:rPr>
              <a:t>Usuários de Negócio</a:t>
            </a:r>
            <a:endParaRPr lang="en-US" sz="1400" dirty="0"/>
          </a:p>
        </p:txBody>
      </p:sp>
      <p:pic>
        <p:nvPicPr>
          <p:cNvPr id="24" name="Image 7" descr="preencoded.png"/>
          <p:cNvPicPr>
            <a:picLocks noChangeAspect="1"/>
          </p:cNvPicPr>
          <p:nvPr/>
        </p:nvPicPr>
        <p:blipFill>
          <a:blip r:embed="rId10"/>
          <a:stretch>
            <a:fillRect/>
          </a:stretch>
        </p:blipFill>
        <p:spPr>
          <a:xfrm>
            <a:off x="5426404" y="2484574"/>
            <a:ext cx="125016" cy="142875"/>
          </a:xfrm>
          <a:prstGeom prst="rect">
            <a:avLst/>
          </a:prstGeom>
        </p:spPr>
      </p:pic>
      <p:sp>
        <p:nvSpPr>
          <p:cNvPr id="25" name="Text 14"/>
          <p:cNvSpPr/>
          <p:nvPr/>
        </p:nvSpPr>
        <p:spPr>
          <a:xfrm>
            <a:off x="5658576" y="2470286"/>
            <a:ext cx="2699612" cy="360034"/>
          </a:xfrm>
          <a:prstGeom prst="rect">
            <a:avLst/>
          </a:prstGeom>
          <a:noFill/>
          <a:ln/>
        </p:spPr>
        <p:txBody>
          <a:bodyPr wrap="square" lIns="0" tIns="0" rIns="0" bIns="0" rtlCol="0" anchor="t">
            <a:spAutoFit/>
          </a:bodyPr>
          <a:lstStyle/>
          <a:p>
            <a:pPr marL="0" indent="0" algn="l">
              <a:lnSpc>
                <a:spcPct val="112000"/>
              </a:lnSpc>
              <a:buNone/>
            </a:pPr>
            <a:r>
              <a:rPr lang="en-US" sz="900" b="1" dirty="0">
                <a:solidFill>
                  <a:srgbClr val="FFFFFF"/>
                </a:solidFill>
                <a:latin typeface="Inter ExtraBold" pitchFamily="34" charset="0"/>
                <a:ea typeface="Inter ExtraBold" pitchFamily="34" charset="-122"/>
                <a:cs typeface="Inter ExtraBold" pitchFamily="34" charset="-120"/>
              </a:rPr>
              <a:t>Visão Executiva:</a:t>
            </a:r>
            <a:r>
              <a:rPr lang="en-US" sz="950" dirty="0">
                <a:solidFill>
                  <a:srgbClr val="B8C5D6"/>
                </a:solidFill>
                <a:latin typeface="Inter Light" pitchFamily="34" charset="0"/>
                <a:ea typeface="Inter Light" pitchFamily="34" charset="-122"/>
                <a:cs typeface="Inter Light" pitchFamily="34" charset="-120"/>
              </a:rPr>
              <a:t> Dashboards intuitivos com status em tempo real.</a:t>
            </a:r>
            <a:endParaRPr lang="en-US" sz="900" dirty="0"/>
          </a:p>
        </p:txBody>
      </p:sp>
      <p:pic>
        <p:nvPicPr>
          <p:cNvPr id="26" name="Image 8" descr="preencoded.png"/>
          <p:cNvPicPr>
            <a:picLocks noChangeAspect="1"/>
          </p:cNvPicPr>
          <p:nvPr/>
        </p:nvPicPr>
        <p:blipFill>
          <a:blip r:embed="rId11"/>
          <a:stretch>
            <a:fillRect/>
          </a:stretch>
        </p:blipFill>
        <p:spPr>
          <a:xfrm>
            <a:off x="5426404" y="2987483"/>
            <a:ext cx="125016" cy="142875"/>
          </a:xfrm>
          <a:prstGeom prst="rect">
            <a:avLst/>
          </a:prstGeom>
        </p:spPr>
      </p:pic>
      <p:sp>
        <p:nvSpPr>
          <p:cNvPr id="27" name="Text 15"/>
          <p:cNvSpPr/>
          <p:nvPr/>
        </p:nvSpPr>
        <p:spPr>
          <a:xfrm>
            <a:off x="5658576" y="2973195"/>
            <a:ext cx="2699612" cy="360034"/>
          </a:xfrm>
          <a:prstGeom prst="rect">
            <a:avLst/>
          </a:prstGeom>
          <a:noFill/>
          <a:ln/>
        </p:spPr>
        <p:txBody>
          <a:bodyPr wrap="square" lIns="0" tIns="0" rIns="0" bIns="0" rtlCol="0" anchor="t">
            <a:spAutoFit/>
          </a:bodyPr>
          <a:lstStyle/>
          <a:p>
            <a:pPr marL="0" indent="0" algn="l">
              <a:lnSpc>
                <a:spcPct val="112000"/>
              </a:lnSpc>
              <a:buNone/>
            </a:pPr>
            <a:r>
              <a:rPr lang="en-US" sz="900" b="1" dirty="0">
                <a:solidFill>
                  <a:srgbClr val="FFFFFF"/>
                </a:solidFill>
                <a:latin typeface="Inter ExtraBold" pitchFamily="34" charset="0"/>
                <a:ea typeface="Inter ExtraBold" pitchFamily="34" charset="-122"/>
                <a:cs typeface="Inter ExtraBold" pitchFamily="34" charset="-120"/>
              </a:rPr>
              <a:t>Autonomia Controlada:</a:t>
            </a:r>
            <a:r>
              <a:rPr lang="en-US" sz="950" dirty="0">
                <a:solidFill>
                  <a:srgbClr val="B8C5D6"/>
                </a:solidFill>
                <a:latin typeface="Inter Light" pitchFamily="34" charset="0"/>
                <a:ea typeface="Inter Light" pitchFamily="34" charset="-122"/>
                <a:cs typeface="Inter Light" pitchFamily="34" charset="-120"/>
              </a:rPr>
              <a:t> Acionamento de robôs com um clique, sem depender de TI.</a:t>
            </a:r>
            <a:endParaRPr lang="en-US" sz="900" dirty="0"/>
          </a:p>
        </p:txBody>
      </p:sp>
      <p:pic>
        <p:nvPicPr>
          <p:cNvPr id="28" name="Image 9" descr="preencoded.png"/>
          <p:cNvPicPr>
            <a:picLocks noChangeAspect="1"/>
          </p:cNvPicPr>
          <p:nvPr/>
        </p:nvPicPr>
        <p:blipFill>
          <a:blip r:embed="rId12"/>
          <a:stretch>
            <a:fillRect/>
          </a:stretch>
        </p:blipFill>
        <p:spPr>
          <a:xfrm>
            <a:off x="5426404" y="3490392"/>
            <a:ext cx="125016" cy="142875"/>
          </a:xfrm>
          <a:prstGeom prst="rect">
            <a:avLst/>
          </a:prstGeom>
        </p:spPr>
      </p:pic>
      <p:sp>
        <p:nvSpPr>
          <p:cNvPr id="29" name="Text 16"/>
          <p:cNvSpPr/>
          <p:nvPr/>
        </p:nvSpPr>
        <p:spPr>
          <a:xfrm>
            <a:off x="5658576" y="3476104"/>
            <a:ext cx="2699612" cy="360034"/>
          </a:xfrm>
          <a:prstGeom prst="rect">
            <a:avLst/>
          </a:prstGeom>
          <a:noFill/>
          <a:ln/>
        </p:spPr>
        <p:txBody>
          <a:bodyPr wrap="square" lIns="0" tIns="0" rIns="0" bIns="0" rtlCol="0" anchor="t">
            <a:spAutoFit/>
          </a:bodyPr>
          <a:lstStyle/>
          <a:p>
            <a:pPr marL="0" indent="0" algn="l">
              <a:lnSpc>
                <a:spcPct val="112000"/>
              </a:lnSpc>
              <a:buNone/>
            </a:pPr>
            <a:r>
              <a:rPr lang="en-US" sz="900" b="1" dirty="0">
                <a:solidFill>
                  <a:srgbClr val="FFFFFF"/>
                </a:solidFill>
                <a:latin typeface="Inter ExtraBold" pitchFamily="34" charset="0"/>
                <a:ea typeface="Inter ExtraBold" pitchFamily="34" charset="-122"/>
                <a:cs typeface="Inter ExtraBold" pitchFamily="34" charset="-120"/>
              </a:rPr>
              <a:t>Relatórios de Sucesso:</a:t>
            </a:r>
            <a:r>
              <a:rPr lang="en-US" sz="950" dirty="0">
                <a:solidFill>
                  <a:srgbClr val="B8C5D6"/>
                </a:solidFill>
                <a:latin typeface="Inter Light" pitchFamily="34" charset="0"/>
                <a:ea typeface="Inter Light" pitchFamily="34" charset="-122"/>
                <a:cs typeface="Inter Light" pitchFamily="34" charset="-120"/>
              </a:rPr>
              <a:t> Métricas claras de execuções bem-sucedidas e falhas.</a:t>
            </a:r>
            <a:endParaRPr lang="en-US" sz="900" dirty="0"/>
          </a:p>
        </p:txBody>
      </p:sp>
      <p:pic>
        <p:nvPicPr>
          <p:cNvPr id="30" name="Image 10" descr="preencoded.png"/>
          <p:cNvPicPr>
            <a:picLocks noChangeAspect="1"/>
          </p:cNvPicPr>
          <p:nvPr/>
        </p:nvPicPr>
        <p:blipFill>
          <a:blip r:embed="rId13"/>
          <a:stretch>
            <a:fillRect/>
          </a:stretch>
        </p:blipFill>
        <p:spPr>
          <a:xfrm>
            <a:off x="5426404" y="3993300"/>
            <a:ext cx="125016" cy="142875"/>
          </a:xfrm>
          <a:prstGeom prst="rect">
            <a:avLst/>
          </a:prstGeom>
        </p:spPr>
      </p:pic>
      <p:sp>
        <p:nvSpPr>
          <p:cNvPr id="31" name="Text 17"/>
          <p:cNvSpPr/>
          <p:nvPr/>
        </p:nvSpPr>
        <p:spPr>
          <a:xfrm>
            <a:off x="5658576" y="3979013"/>
            <a:ext cx="2699612" cy="360034"/>
          </a:xfrm>
          <a:prstGeom prst="rect">
            <a:avLst/>
          </a:prstGeom>
          <a:noFill/>
          <a:ln/>
        </p:spPr>
        <p:txBody>
          <a:bodyPr wrap="square" lIns="0" tIns="0" rIns="0" bIns="0" rtlCol="0" anchor="t">
            <a:spAutoFit/>
          </a:bodyPr>
          <a:lstStyle/>
          <a:p>
            <a:pPr marL="0" indent="0" algn="l">
              <a:lnSpc>
                <a:spcPct val="112000"/>
              </a:lnSpc>
              <a:buNone/>
            </a:pPr>
            <a:r>
              <a:rPr lang="en-US" sz="900" b="1" dirty="0">
                <a:solidFill>
                  <a:srgbClr val="FFFFFF"/>
                </a:solidFill>
                <a:latin typeface="Inter ExtraBold" pitchFamily="34" charset="0"/>
                <a:ea typeface="Inter ExtraBold" pitchFamily="34" charset="-122"/>
                <a:cs typeface="Inter ExtraBold" pitchFamily="34" charset="-120"/>
              </a:rPr>
              <a:t>Comprovação de ROI:</a:t>
            </a:r>
            <a:r>
              <a:rPr lang="en-US" sz="950" dirty="0">
                <a:solidFill>
                  <a:srgbClr val="B8C5D6"/>
                </a:solidFill>
                <a:latin typeface="Inter Light" pitchFamily="34" charset="0"/>
                <a:ea typeface="Inter Light" pitchFamily="34" charset="-122"/>
                <a:cs typeface="Inter Light" pitchFamily="34" charset="-120"/>
              </a:rPr>
              <a:t> Dados consolidados para justificar investimentos em automação.</a:t>
            </a:r>
            <a:endParaRPr lang="en-US" sz="900" dirty="0"/>
          </a:p>
        </p:txBody>
      </p:sp>
      <p:pic>
        <p:nvPicPr>
          <p:cNvPr id="32" name="Imagem 31">
            <a:extLst>
              <a:ext uri="{FF2B5EF4-FFF2-40B4-BE49-F238E27FC236}">
                <a16:creationId xmlns:a16="http://schemas.microsoft.com/office/drawing/2014/main" id="{246588E2-0B2A-3A4F-4A2A-F8203E32C03C}"/>
              </a:ext>
            </a:extLst>
          </p:cNvPr>
          <p:cNvPicPr>
            <a:picLocks noChangeAspect="1"/>
          </p:cNvPicPr>
          <p:nvPr/>
        </p:nvPicPr>
        <p:blipFill>
          <a:blip r:embed="rId14"/>
          <a:stretch>
            <a:fillRect/>
          </a:stretch>
        </p:blipFill>
        <p:spPr>
          <a:xfrm>
            <a:off x="3736711" y="3082202"/>
            <a:ext cx="1545562" cy="584987"/>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4" name="Text 0"/>
          <p:cNvSpPr/>
          <p:nvPr/>
        </p:nvSpPr>
        <p:spPr>
          <a:xfrm>
            <a:off x="1000125" y="538293"/>
            <a:ext cx="7143750" cy="1320115"/>
          </a:xfrm>
          <a:prstGeom prst="rect">
            <a:avLst/>
          </a:prstGeom>
          <a:noFill/>
          <a:ln/>
        </p:spPr>
        <p:txBody>
          <a:bodyPr wrap="square" lIns="0" tIns="0" rIns="0" bIns="0" rtlCol="0" anchor="t">
            <a:spAutoFit/>
          </a:bodyPr>
          <a:lstStyle/>
          <a:p>
            <a:pPr marL="0" indent="0" algn="ctr">
              <a:lnSpc>
                <a:spcPct val="88000"/>
              </a:lnSpc>
              <a:buNone/>
            </a:pPr>
            <a:r>
              <a:rPr lang="en-US" sz="2850" b="1" dirty="0">
                <a:solidFill>
                  <a:srgbClr val="FFFFFF"/>
                </a:solidFill>
                <a:latin typeface="Inter ExtraBold" pitchFamily="34" charset="0"/>
                <a:ea typeface="Inter ExtraBold" pitchFamily="34" charset="-122"/>
                <a:cs typeface="Inter ExtraBold" pitchFamily="34" charset="-120"/>
              </a:rPr>
              <a:t>O futuro da automação não é apenas inteligente. Ele é </a:t>
            </a:r>
            <a:r>
              <a:rPr lang="en-US" sz="2850" b="1" dirty="0">
                <a:solidFill>
                  <a:srgbClr val="F97316"/>
                </a:solidFill>
                <a:latin typeface="Inter ExtraBold" pitchFamily="34" charset="0"/>
                <a:ea typeface="Inter ExtraBold" pitchFamily="34" charset="-122"/>
                <a:cs typeface="Inter ExtraBold" pitchFamily="34" charset="-120"/>
              </a:rPr>
              <a:t>orquestrado</a:t>
            </a:r>
            <a:r>
              <a:rPr lang="en-US" sz="2850" b="1" dirty="0">
                <a:solidFill>
                  <a:srgbClr val="FFFFFF"/>
                </a:solidFill>
                <a:latin typeface="Inter ExtraBold" pitchFamily="34" charset="0"/>
                <a:ea typeface="Inter ExtraBold" pitchFamily="34" charset="-122"/>
                <a:cs typeface="Inter ExtraBold" pitchFamily="34" charset="-120"/>
              </a:rPr>
              <a:t>.</a:t>
            </a:r>
            <a:endParaRPr lang="en-US" sz="2850" dirty="0"/>
          </a:p>
        </p:txBody>
      </p:sp>
      <p:sp>
        <p:nvSpPr>
          <p:cNvPr id="5" name="Text 1"/>
          <p:cNvSpPr/>
          <p:nvPr/>
        </p:nvSpPr>
        <p:spPr>
          <a:xfrm>
            <a:off x="1714500" y="2001282"/>
            <a:ext cx="5715000" cy="514350"/>
          </a:xfrm>
          <a:prstGeom prst="rect">
            <a:avLst/>
          </a:prstGeom>
          <a:noFill/>
          <a:ln/>
        </p:spPr>
        <p:txBody>
          <a:bodyPr wrap="square" lIns="0" tIns="0" rIns="0" bIns="0" rtlCol="0" anchor="t">
            <a:spAutoFit/>
          </a:bodyPr>
          <a:lstStyle/>
          <a:p>
            <a:pPr marL="0" indent="0" algn="ctr">
              <a:lnSpc>
                <a:spcPct val="120000"/>
              </a:lnSpc>
              <a:buNone/>
            </a:pPr>
            <a:r>
              <a:rPr lang="en-US" sz="1250" dirty="0">
                <a:solidFill>
                  <a:srgbClr val="B8C5D6"/>
                </a:solidFill>
                <a:latin typeface="Inter Light" pitchFamily="34" charset="0"/>
                <a:ea typeface="Inter Light" pitchFamily="34" charset="-122"/>
                <a:cs typeface="Inter Light" pitchFamily="34" charset="-120"/>
              </a:rPr>
              <a:t>Não deixe seus agentes de IA e bots Python virarem a próxima dívida técnica. Assuma o </a:t>
            </a:r>
            <a:r>
              <a:rPr lang="en-US" sz="1250" dirty="0" err="1">
                <a:solidFill>
                  <a:srgbClr val="B8C5D6"/>
                </a:solidFill>
                <a:latin typeface="Inter Light" pitchFamily="34" charset="0"/>
                <a:ea typeface="Inter Light" pitchFamily="34" charset="-122"/>
                <a:cs typeface="Inter Light" pitchFamily="34" charset="-120"/>
              </a:rPr>
              <a:t>controle</a:t>
            </a:r>
            <a:r>
              <a:rPr lang="en-US" sz="1250" dirty="0">
                <a:solidFill>
                  <a:srgbClr val="B8C5D6"/>
                </a:solidFill>
                <a:latin typeface="Inter Light" pitchFamily="34" charset="0"/>
                <a:ea typeface="Inter Light" pitchFamily="34" charset="-122"/>
                <a:cs typeface="Inter Light" pitchFamily="34" charset="-120"/>
              </a:rPr>
              <a:t> hoje.</a:t>
            </a:r>
            <a:endParaRPr lang="en-US" sz="1250" dirty="0"/>
          </a:p>
        </p:txBody>
      </p:sp>
      <p:sp>
        <p:nvSpPr>
          <p:cNvPr id="6" name="Shape 2"/>
          <p:cNvSpPr/>
          <p:nvPr/>
        </p:nvSpPr>
        <p:spPr>
          <a:xfrm>
            <a:off x="1000125" y="2658507"/>
            <a:ext cx="3486150" cy="1407319"/>
          </a:xfrm>
          <a:prstGeom prst="rect">
            <a:avLst/>
          </a:prstGeom>
          <a:solidFill>
            <a:srgbClr val="0A0E1A"/>
          </a:solidFill>
          <a:ln/>
        </p:spPr>
        <p:txBody>
          <a:bodyPr/>
          <a:lstStyle/>
          <a:p>
            <a:endParaRPr lang="pt-BR"/>
          </a:p>
        </p:txBody>
      </p:sp>
      <p:sp>
        <p:nvSpPr>
          <p:cNvPr id="7" name="Shape 3"/>
          <p:cNvSpPr/>
          <p:nvPr/>
        </p:nvSpPr>
        <p:spPr>
          <a:xfrm>
            <a:off x="1000125" y="2658507"/>
            <a:ext cx="3486150" cy="28575"/>
          </a:xfrm>
          <a:prstGeom prst="rect">
            <a:avLst/>
          </a:prstGeom>
          <a:solidFill>
            <a:srgbClr val="6366F1"/>
          </a:solidFill>
          <a:ln/>
        </p:spPr>
        <p:txBody>
          <a:bodyPr/>
          <a:lstStyle/>
          <a:p>
            <a:endParaRPr lang="pt-BR"/>
          </a:p>
        </p:txBody>
      </p:sp>
      <p:pic>
        <p:nvPicPr>
          <p:cNvPr id="8" name="Image 1" descr="preencoded.png"/>
          <p:cNvPicPr>
            <a:picLocks noChangeAspect="1"/>
          </p:cNvPicPr>
          <p:nvPr/>
        </p:nvPicPr>
        <p:blipFill>
          <a:blip r:embed="rId4"/>
          <a:stretch>
            <a:fillRect/>
          </a:stretch>
        </p:blipFill>
        <p:spPr>
          <a:xfrm>
            <a:off x="2528888" y="2801382"/>
            <a:ext cx="428625" cy="342900"/>
          </a:xfrm>
          <a:prstGeom prst="rect">
            <a:avLst/>
          </a:prstGeom>
        </p:spPr>
      </p:pic>
      <p:sp>
        <p:nvSpPr>
          <p:cNvPr id="9" name="Text 4"/>
          <p:cNvSpPr/>
          <p:nvPr/>
        </p:nvSpPr>
        <p:spPr>
          <a:xfrm>
            <a:off x="1543050" y="3230007"/>
            <a:ext cx="2400300" cy="207169"/>
          </a:xfrm>
          <a:prstGeom prst="rect">
            <a:avLst/>
          </a:prstGeom>
          <a:noFill/>
          <a:ln/>
        </p:spPr>
        <p:txBody>
          <a:bodyPr wrap="square" lIns="0" tIns="0" rIns="0" bIns="0" rtlCol="0" anchor="t">
            <a:spAutoFit/>
          </a:bodyPr>
          <a:lstStyle/>
          <a:p>
            <a:pPr marL="0" indent="0" algn="ctr">
              <a:buNone/>
            </a:pPr>
            <a:r>
              <a:rPr lang="en-US" sz="1200" b="1" kern="0" spc="1" dirty="0">
                <a:solidFill>
                  <a:srgbClr val="FFFFFF"/>
                </a:solidFill>
                <a:latin typeface="Inter ExtraBold" pitchFamily="34" charset="0"/>
                <a:ea typeface="Inter ExtraBold" pitchFamily="34" charset="-122"/>
                <a:cs typeface="Inter ExtraBold" pitchFamily="34" charset="-120"/>
              </a:rPr>
              <a:t>PARA DESENVOLVEDORES</a:t>
            </a:r>
            <a:endParaRPr lang="en-US" sz="1200" dirty="0"/>
          </a:p>
        </p:txBody>
      </p:sp>
      <p:sp>
        <p:nvSpPr>
          <p:cNvPr id="10" name="Text 5"/>
          <p:cNvSpPr/>
          <p:nvPr/>
        </p:nvSpPr>
        <p:spPr>
          <a:xfrm>
            <a:off x="1143000" y="3508614"/>
            <a:ext cx="3200400" cy="385763"/>
          </a:xfrm>
          <a:prstGeom prst="rect">
            <a:avLst/>
          </a:prstGeom>
          <a:noFill/>
          <a:ln/>
        </p:spPr>
        <p:txBody>
          <a:bodyPr wrap="square" lIns="0" tIns="0" rIns="0" bIns="0" rtlCol="0" anchor="t">
            <a:spAutoFit/>
          </a:bodyPr>
          <a:lstStyle/>
          <a:p>
            <a:pPr marL="0" indent="0" algn="ctr">
              <a:lnSpc>
                <a:spcPct val="120000"/>
              </a:lnSpc>
              <a:buNone/>
            </a:pPr>
            <a:r>
              <a:rPr lang="en-US" sz="950" dirty="0">
                <a:solidFill>
                  <a:srgbClr val="B8C5D6"/>
                </a:solidFill>
                <a:latin typeface="Inter Light" pitchFamily="34" charset="0"/>
                <a:ea typeface="Inter Light" pitchFamily="34" charset="-122"/>
                <a:cs typeface="Inter Light" pitchFamily="34" charset="-120"/>
              </a:rPr>
              <a:t>Foque no código e na lógica. Nós cuidamos do agendamento, deploy, logs e monitoramento.</a:t>
            </a:r>
            <a:endParaRPr lang="en-US" sz="950" dirty="0"/>
          </a:p>
        </p:txBody>
      </p:sp>
      <p:sp>
        <p:nvSpPr>
          <p:cNvPr id="11" name="Shape 6"/>
          <p:cNvSpPr/>
          <p:nvPr/>
        </p:nvSpPr>
        <p:spPr>
          <a:xfrm>
            <a:off x="4657725" y="2658507"/>
            <a:ext cx="3486150" cy="1407319"/>
          </a:xfrm>
          <a:prstGeom prst="rect">
            <a:avLst/>
          </a:prstGeom>
          <a:solidFill>
            <a:srgbClr val="0A0E1A"/>
          </a:solidFill>
          <a:ln/>
        </p:spPr>
        <p:txBody>
          <a:bodyPr/>
          <a:lstStyle/>
          <a:p>
            <a:endParaRPr lang="pt-BR"/>
          </a:p>
        </p:txBody>
      </p:sp>
      <p:sp>
        <p:nvSpPr>
          <p:cNvPr id="12" name="Shape 7"/>
          <p:cNvSpPr/>
          <p:nvPr/>
        </p:nvSpPr>
        <p:spPr>
          <a:xfrm>
            <a:off x="4657725" y="2658507"/>
            <a:ext cx="3486150" cy="28575"/>
          </a:xfrm>
          <a:prstGeom prst="rect">
            <a:avLst/>
          </a:prstGeom>
          <a:solidFill>
            <a:srgbClr val="F97316"/>
          </a:solidFill>
          <a:ln/>
        </p:spPr>
        <p:txBody>
          <a:bodyPr/>
          <a:lstStyle/>
          <a:p>
            <a:endParaRPr lang="pt-BR"/>
          </a:p>
        </p:txBody>
      </p:sp>
      <p:pic>
        <p:nvPicPr>
          <p:cNvPr id="13" name="Image 2" descr="preencoded.png"/>
          <p:cNvPicPr>
            <a:picLocks noChangeAspect="1"/>
          </p:cNvPicPr>
          <p:nvPr/>
        </p:nvPicPr>
        <p:blipFill>
          <a:blip r:embed="rId5"/>
          <a:stretch>
            <a:fillRect/>
          </a:stretch>
        </p:blipFill>
        <p:spPr>
          <a:xfrm>
            <a:off x="6207919" y="2815670"/>
            <a:ext cx="385763" cy="342900"/>
          </a:xfrm>
          <a:prstGeom prst="rect">
            <a:avLst/>
          </a:prstGeom>
        </p:spPr>
      </p:pic>
      <p:sp>
        <p:nvSpPr>
          <p:cNvPr id="14" name="Text 8"/>
          <p:cNvSpPr/>
          <p:nvPr/>
        </p:nvSpPr>
        <p:spPr>
          <a:xfrm>
            <a:off x="5638205" y="3244295"/>
            <a:ext cx="1525191" cy="207169"/>
          </a:xfrm>
          <a:prstGeom prst="rect">
            <a:avLst/>
          </a:prstGeom>
          <a:noFill/>
          <a:ln/>
        </p:spPr>
        <p:txBody>
          <a:bodyPr wrap="square" lIns="0" tIns="0" rIns="0" bIns="0" rtlCol="0" anchor="t">
            <a:spAutoFit/>
          </a:bodyPr>
          <a:lstStyle/>
          <a:p>
            <a:pPr marL="0" indent="0" algn="ctr">
              <a:buNone/>
            </a:pPr>
            <a:r>
              <a:rPr lang="en-US" sz="1200" b="1" kern="0" spc="1" dirty="0">
                <a:solidFill>
                  <a:srgbClr val="FFFFFF"/>
                </a:solidFill>
                <a:latin typeface="Inter ExtraBold" pitchFamily="34" charset="0"/>
                <a:ea typeface="Inter ExtraBold" pitchFamily="34" charset="-122"/>
                <a:cs typeface="Inter ExtraBold" pitchFamily="34" charset="-120"/>
              </a:rPr>
              <a:t>PARA NEGÓCIOS</a:t>
            </a:r>
            <a:endParaRPr lang="en-US" sz="1200" dirty="0"/>
          </a:p>
        </p:txBody>
      </p:sp>
      <p:sp>
        <p:nvSpPr>
          <p:cNvPr id="15" name="Text 9"/>
          <p:cNvSpPr/>
          <p:nvPr/>
        </p:nvSpPr>
        <p:spPr>
          <a:xfrm>
            <a:off x="4800600" y="3522901"/>
            <a:ext cx="3200400" cy="385763"/>
          </a:xfrm>
          <a:prstGeom prst="rect">
            <a:avLst/>
          </a:prstGeom>
          <a:noFill/>
          <a:ln/>
        </p:spPr>
        <p:txBody>
          <a:bodyPr wrap="square" lIns="0" tIns="0" rIns="0" bIns="0" rtlCol="0" anchor="t">
            <a:spAutoFit/>
          </a:bodyPr>
          <a:lstStyle/>
          <a:p>
            <a:pPr marL="0" indent="0" algn="ctr">
              <a:lnSpc>
                <a:spcPct val="120000"/>
              </a:lnSpc>
              <a:buNone/>
            </a:pPr>
            <a:r>
              <a:rPr lang="en-US" sz="950" dirty="0">
                <a:solidFill>
                  <a:srgbClr val="B8C5D6"/>
                </a:solidFill>
                <a:latin typeface="Inter Light" pitchFamily="34" charset="0"/>
                <a:ea typeface="Inter Light" pitchFamily="34" charset="-122"/>
                <a:cs typeface="Inter Light" pitchFamily="34" charset="-120"/>
              </a:rPr>
              <a:t>Visibilidade total da operação, ROI claro por processo e governança sem atrito.</a:t>
            </a:r>
            <a:endParaRPr lang="en-US" sz="950" dirty="0"/>
          </a:p>
        </p:txBody>
      </p:sp>
      <p:sp>
        <p:nvSpPr>
          <p:cNvPr id="16" name="Text 10"/>
          <p:cNvSpPr/>
          <p:nvPr/>
        </p:nvSpPr>
        <p:spPr>
          <a:xfrm>
            <a:off x="2906613" y="4194414"/>
            <a:ext cx="3330773" cy="155377"/>
          </a:xfrm>
          <a:prstGeom prst="rect">
            <a:avLst/>
          </a:prstGeom>
          <a:noFill/>
          <a:ln/>
        </p:spPr>
        <p:txBody>
          <a:bodyPr wrap="square" lIns="0" tIns="0" rIns="0" bIns="0" rtlCol="0" anchor="t">
            <a:spAutoFit/>
          </a:bodyPr>
          <a:lstStyle/>
          <a:p>
            <a:pPr marL="0" indent="0" algn="ctr">
              <a:buNone/>
            </a:pPr>
            <a:r>
              <a:rPr lang="en-US" sz="950" kern="0" spc="2" dirty="0">
                <a:solidFill>
                  <a:srgbClr val="F97316"/>
                </a:solidFill>
                <a:latin typeface="Inter Light" pitchFamily="34" charset="0"/>
                <a:ea typeface="Inter Light" pitchFamily="34" charset="-122"/>
                <a:cs typeface="Inter Light" pitchFamily="34" charset="-120"/>
              </a:rPr>
              <a:t>CONHEÇA OS PLANOS E AGENDE UMA DEMO</a:t>
            </a:r>
            <a:endParaRPr lang="en-US" sz="950" dirty="0"/>
          </a:p>
        </p:txBody>
      </p:sp>
      <p:sp>
        <p:nvSpPr>
          <p:cNvPr id="17" name="Text 11"/>
          <p:cNvSpPr/>
          <p:nvPr/>
        </p:nvSpPr>
        <p:spPr>
          <a:xfrm>
            <a:off x="3379887" y="4406940"/>
            <a:ext cx="2384227" cy="326827"/>
          </a:xfrm>
          <a:prstGeom prst="rect">
            <a:avLst/>
          </a:prstGeom>
          <a:noFill/>
          <a:ln/>
        </p:spPr>
        <p:txBody>
          <a:bodyPr wrap="square" lIns="0" tIns="0" rIns="0" bIns="42545" rtlCol="0" anchor="t">
            <a:spAutoFit/>
          </a:bodyPr>
          <a:lstStyle/>
          <a:p>
            <a:pPr marL="0" indent="0" algn="ctr">
              <a:buNone/>
            </a:pPr>
            <a:r>
              <a:rPr lang="en-US" sz="1600" b="1" dirty="0">
                <a:solidFill>
                  <a:srgbClr val="FFFFFF"/>
                </a:solidFill>
                <a:latin typeface="Inter ExtraBold" pitchFamily="34" charset="0"/>
                <a:ea typeface="Inter ExtraBold" pitchFamily="34" charset="-122"/>
                <a:cs typeface="Inter ExtraBold" pitchFamily="34" charset="-120"/>
              </a:rPr>
              <a:t>sinfonia.27devs.com</a:t>
            </a:r>
            <a:endParaRPr lang="en-US" sz="1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4" name="Text 0"/>
          <p:cNvSpPr/>
          <p:nvPr/>
        </p:nvSpPr>
        <p:spPr>
          <a:xfrm>
            <a:off x="571500" y="428625"/>
            <a:ext cx="7143750" cy="620426"/>
          </a:xfrm>
          <a:prstGeom prst="rect">
            <a:avLst/>
          </a:prstGeom>
          <a:noFill/>
          <a:ln/>
        </p:spPr>
        <p:txBody>
          <a:bodyPr wrap="square" lIns="0" tIns="0" rIns="0" bIns="0" rtlCol="0" anchor="t">
            <a:spAutoFit/>
          </a:bodyPr>
          <a:lstStyle/>
          <a:p>
            <a:pPr marL="0" indent="0" algn="l">
              <a:lnSpc>
                <a:spcPct val="96000"/>
              </a:lnSpc>
              <a:buNone/>
            </a:pPr>
            <a:r>
              <a:rPr lang="en-US" sz="2100" b="1" dirty="0">
                <a:solidFill>
                  <a:srgbClr val="FFFFFF"/>
                </a:solidFill>
                <a:latin typeface="Inter ExtraBold" pitchFamily="34" charset="0"/>
                <a:ea typeface="Inter ExtraBold" pitchFamily="34" charset="-122"/>
                <a:cs typeface="Inter ExtraBold" pitchFamily="34" charset="-120"/>
              </a:rPr>
              <a:t>O mercado de RPA atinge US$ 35 bilhões </a:t>
            </a:r>
            <a:r>
              <a:rPr lang="en-US" sz="2100" b="1" dirty="0" err="1">
                <a:solidFill>
                  <a:srgbClr val="FFFFFF"/>
                </a:solidFill>
                <a:latin typeface="Inter ExtraBold" pitchFamily="34" charset="0"/>
                <a:ea typeface="Inter ExtraBold" pitchFamily="34" charset="-122"/>
                <a:cs typeface="Inter ExtraBold" pitchFamily="34" charset="-120"/>
              </a:rPr>
              <a:t>em</a:t>
            </a:r>
            <a:r>
              <a:rPr lang="en-US" sz="2100" b="1" dirty="0">
                <a:solidFill>
                  <a:srgbClr val="FFFFFF"/>
                </a:solidFill>
                <a:latin typeface="Inter ExtraBold" pitchFamily="34" charset="0"/>
                <a:ea typeface="Inter ExtraBold" pitchFamily="34" charset="-122"/>
                <a:cs typeface="Inter ExtraBold" pitchFamily="34" charset="-120"/>
              </a:rPr>
              <a:t> 2026</a:t>
            </a:r>
          </a:p>
          <a:p>
            <a:pPr marL="0" indent="0" algn="l">
              <a:lnSpc>
                <a:spcPct val="96000"/>
              </a:lnSpc>
              <a:buNone/>
            </a:pPr>
            <a:r>
              <a:rPr lang="en-US" sz="2100" b="1" dirty="0" err="1">
                <a:solidFill>
                  <a:srgbClr val="FFFFFF"/>
                </a:solidFill>
                <a:latin typeface="Inter ExtraBold" pitchFamily="34" charset="0"/>
                <a:ea typeface="Inter ExtraBold" pitchFamily="34" charset="-122"/>
                <a:cs typeface="Inter ExtraBold" pitchFamily="34" charset="-120"/>
              </a:rPr>
              <a:t>Inteligência</a:t>
            </a:r>
            <a:r>
              <a:rPr lang="en-US" sz="2100" b="1" dirty="0">
                <a:solidFill>
                  <a:srgbClr val="FFFFFF"/>
                </a:solidFill>
                <a:latin typeface="Inter ExtraBold" pitchFamily="34" charset="0"/>
                <a:ea typeface="Inter ExtraBold" pitchFamily="34" charset="-122"/>
                <a:cs typeface="Inter ExtraBold" pitchFamily="34" charset="-120"/>
              </a:rPr>
              <a:t> artificial é o motor dessa nova onda</a:t>
            </a:r>
            <a:endParaRPr lang="en-US" sz="2100" dirty="0"/>
          </a:p>
        </p:txBody>
      </p:sp>
      <p:sp>
        <p:nvSpPr>
          <p:cNvPr id="5" name="Shape 1"/>
          <p:cNvSpPr/>
          <p:nvPr/>
        </p:nvSpPr>
        <p:spPr>
          <a:xfrm>
            <a:off x="571500" y="1823052"/>
            <a:ext cx="3200400" cy="979754"/>
          </a:xfrm>
          <a:prstGeom prst="rect">
            <a:avLst/>
          </a:prstGeom>
          <a:solidFill>
            <a:srgbClr val="0A0E1A"/>
          </a:solidFill>
          <a:ln/>
        </p:spPr>
        <p:txBody>
          <a:bodyPr/>
          <a:lstStyle/>
          <a:p>
            <a:endParaRPr lang="pt-BR"/>
          </a:p>
        </p:txBody>
      </p:sp>
      <p:sp>
        <p:nvSpPr>
          <p:cNvPr id="6" name="Shape 2"/>
          <p:cNvSpPr/>
          <p:nvPr/>
        </p:nvSpPr>
        <p:spPr>
          <a:xfrm>
            <a:off x="571500" y="1823052"/>
            <a:ext cx="28575" cy="979754"/>
          </a:xfrm>
          <a:prstGeom prst="rect">
            <a:avLst/>
          </a:prstGeom>
          <a:solidFill>
            <a:srgbClr val="6366F1"/>
          </a:solidFill>
          <a:ln/>
        </p:spPr>
        <p:txBody>
          <a:bodyPr/>
          <a:lstStyle/>
          <a:p>
            <a:endParaRPr lang="pt-BR"/>
          </a:p>
        </p:txBody>
      </p:sp>
      <p:sp>
        <p:nvSpPr>
          <p:cNvPr id="7" name="Text 3"/>
          <p:cNvSpPr/>
          <p:nvPr/>
        </p:nvSpPr>
        <p:spPr>
          <a:xfrm>
            <a:off x="641258" y="1910739"/>
            <a:ext cx="1165384" cy="277640"/>
          </a:xfrm>
          <a:prstGeom prst="rect">
            <a:avLst/>
          </a:prstGeom>
          <a:noFill/>
          <a:ln/>
        </p:spPr>
        <p:txBody>
          <a:bodyPr wrap="none" lIns="0" tIns="0" rIns="0" bIns="0" rtlCol="0" anchor="t">
            <a:spAutoFit/>
          </a:bodyPr>
          <a:lstStyle/>
          <a:p>
            <a:pPr marL="0" indent="0" algn="l">
              <a:lnSpc>
                <a:spcPct val="80000"/>
              </a:lnSpc>
              <a:buNone/>
            </a:pPr>
            <a:r>
              <a:rPr lang="en-US" sz="2200" b="1" dirty="0">
                <a:solidFill>
                  <a:srgbClr val="FFFFFF"/>
                </a:solidFill>
                <a:latin typeface="Inter ExtraBold" pitchFamily="34" charset="0"/>
                <a:ea typeface="Inter ExtraBold" pitchFamily="34" charset="-122"/>
                <a:cs typeface="Inter ExtraBold" pitchFamily="34" charset="-120"/>
              </a:rPr>
              <a:t>US$ 3,6 bi</a:t>
            </a:r>
            <a:endParaRPr lang="en-US" sz="2200" dirty="0"/>
          </a:p>
        </p:txBody>
      </p:sp>
      <p:sp>
        <p:nvSpPr>
          <p:cNvPr id="8" name="Text 4"/>
          <p:cNvSpPr/>
          <p:nvPr/>
        </p:nvSpPr>
        <p:spPr>
          <a:xfrm>
            <a:off x="641258" y="2251677"/>
            <a:ext cx="3087780" cy="318742"/>
          </a:xfrm>
          <a:prstGeom prst="rect">
            <a:avLst/>
          </a:prstGeom>
          <a:noFill/>
          <a:ln/>
        </p:spPr>
        <p:txBody>
          <a:bodyPr wrap="square" lIns="0" tIns="0" rIns="0" bIns="0" rtlCol="0" anchor="t">
            <a:spAutoFit/>
          </a:bodyPr>
          <a:lstStyle/>
          <a:p>
            <a:pPr marL="0" indent="0" algn="l">
              <a:lnSpc>
                <a:spcPct val="112000"/>
              </a:lnSpc>
              <a:buNone/>
            </a:pPr>
            <a:r>
              <a:rPr lang="en-US" sz="950" dirty="0">
                <a:solidFill>
                  <a:srgbClr val="B8C5D6"/>
                </a:solidFill>
                <a:latin typeface="Inter Light" pitchFamily="34" charset="0"/>
                <a:ea typeface="Inter Light" pitchFamily="34" charset="-122"/>
                <a:cs typeface="Inter Light" pitchFamily="34" charset="-120"/>
              </a:rPr>
              <a:t>Mercado de software RPA em 2024, com crescimento de 14,5% no ano.</a:t>
            </a:r>
            <a:endParaRPr lang="en-US" sz="950" dirty="0"/>
          </a:p>
        </p:txBody>
      </p:sp>
      <p:sp>
        <p:nvSpPr>
          <p:cNvPr id="9" name="Text 5"/>
          <p:cNvSpPr/>
          <p:nvPr/>
        </p:nvSpPr>
        <p:spPr>
          <a:xfrm>
            <a:off x="614363" y="2654573"/>
            <a:ext cx="3114675" cy="105370"/>
          </a:xfrm>
          <a:prstGeom prst="rect">
            <a:avLst/>
          </a:prstGeom>
          <a:noFill/>
          <a:ln/>
        </p:spPr>
        <p:txBody>
          <a:bodyPr wrap="square" lIns="0" tIns="0" rIns="0" bIns="0" rtlCol="0" anchor="t">
            <a:spAutoFit/>
          </a:bodyPr>
          <a:lstStyle/>
          <a:p>
            <a:pPr marL="0" indent="0" algn="l">
              <a:buNone/>
            </a:pPr>
            <a:r>
              <a:rPr lang="en-US" sz="600" kern="0" spc="1" dirty="0">
                <a:solidFill>
                  <a:srgbClr val="B8C5D6">
                    <a:alpha val="50000"/>
                  </a:srgbClr>
                </a:solidFill>
                <a:latin typeface="Inter Light" pitchFamily="34" charset="0"/>
                <a:ea typeface="Inter Light" pitchFamily="34" charset="-122"/>
                <a:cs typeface="Inter Light" pitchFamily="34" charset="-120"/>
              </a:rPr>
              <a:t>FONTE: GARTNER, 2025</a:t>
            </a:r>
            <a:endParaRPr lang="en-US" sz="600" dirty="0"/>
          </a:p>
        </p:txBody>
      </p:sp>
      <p:sp>
        <p:nvSpPr>
          <p:cNvPr id="10" name="Shape 6"/>
          <p:cNvSpPr/>
          <p:nvPr/>
        </p:nvSpPr>
        <p:spPr>
          <a:xfrm>
            <a:off x="571500" y="2888531"/>
            <a:ext cx="3200400" cy="979754"/>
          </a:xfrm>
          <a:prstGeom prst="rect">
            <a:avLst/>
          </a:prstGeom>
          <a:solidFill>
            <a:srgbClr val="0A0E1A"/>
          </a:solidFill>
          <a:ln/>
        </p:spPr>
        <p:txBody>
          <a:bodyPr/>
          <a:lstStyle/>
          <a:p>
            <a:endParaRPr lang="pt-BR"/>
          </a:p>
        </p:txBody>
      </p:sp>
      <p:sp>
        <p:nvSpPr>
          <p:cNvPr id="11" name="Shape 7"/>
          <p:cNvSpPr/>
          <p:nvPr/>
        </p:nvSpPr>
        <p:spPr>
          <a:xfrm>
            <a:off x="571500" y="2888531"/>
            <a:ext cx="28575" cy="979754"/>
          </a:xfrm>
          <a:prstGeom prst="rect">
            <a:avLst/>
          </a:prstGeom>
          <a:solidFill>
            <a:srgbClr val="F97316"/>
          </a:solidFill>
          <a:ln/>
        </p:spPr>
        <p:txBody>
          <a:bodyPr/>
          <a:lstStyle/>
          <a:p>
            <a:endParaRPr lang="pt-BR"/>
          </a:p>
        </p:txBody>
      </p:sp>
      <p:sp>
        <p:nvSpPr>
          <p:cNvPr id="12" name="Text 8"/>
          <p:cNvSpPr/>
          <p:nvPr/>
        </p:nvSpPr>
        <p:spPr>
          <a:xfrm>
            <a:off x="641258" y="2967253"/>
            <a:ext cx="1450718" cy="277640"/>
          </a:xfrm>
          <a:prstGeom prst="rect">
            <a:avLst/>
          </a:prstGeom>
          <a:noFill/>
          <a:ln/>
        </p:spPr>
        <p:txBody>
          <a:bodyPr wrap="none" lIns="0" tIns="0" rIns="0" bIns="0" rtlCol="0" anchor="t">
            <a:spAutoFit/>
          </a:bodyPr>
          <a:lstStyle/>
          <a:p>
            <a:pPr marL="0" indent="0" algn="l">
              <a:lnSpc>
                <a:spcPct val="80000"/>
              </a:lnSpc>
              <a:buNone/>
            </a:pPr>
            <a:r>
              <a:rPr lang="en-US" sz="2200" b="1" dirty="0">
                <a:solidFill>
                  <a:srgbClr val="F97316"/>
                </a:solidFill>
                <a:latin typeface="Inter ExtraBold" pitchFamily="34" charset="0"/>
                <a:ea typeface="Inter ExtraBold" pitchFamily="34" charset="-122"/>
                <a:cs typeface="Inter ExtraBold" pitchFamily="34" charset="-120"/>
              </a:rPr>
              <a:t>US$ 35,27 bi</a:t>
            </a:r>
            <a:endParaRPr lang="en-US" sz="2200" dirty="0"/>
          </a:p>
        </p:txBody>
      </p:sp>
      <p:sp>
        <p:nvSpPr>
          <p:cNvPr id="13" name="Text 9"/>
          <p:cNvSpPr/>
          <p:nvPr/>
        </p:nvSpPr>
        <p:spPr>
          <a:xfrm>
            <a:off x="641258" y="3317156"/>
            <a:ext cx="3087780" cy="318742"/>
          </a:xfrm>
          <a:prstGeom prst="rect">
            <a:avLst/>
          </a:prstGeom>
          <a:noFill/>
          <a:ln/>
        </p:spPr>
        <p:txBody>
          <a:bodyPr wrap="square" lIns="0" tIns="0" rIns="0" bIns="0" rtlCol="0" anchor="t">
            <a:spAutoFit/>
          </a:bodyPr>
          <a:lstStyle/>
          <a:p>
            <a:pPr marL="0" indent="0" algn="l">
              <a:lnSpc>
                <a:spcPct val="112000"/>
              </a:lnSpc>
              <a:buNone/>
            </a:pPr>
            <a:r>
              <a:rPr lang="en-US" sz="950" dirty="0">
                <a:solidFill>
                  <a:srgbClr val="B8C5D6"/>
                </a:solidFill>
                <a:latin typeface="Inter Light" pitchFamily="34" charset="0"/>
                <a:ea typeface="Inter Light" pitchFamily="34" charset="-122"/>
                <a:cs typeface="Inter Light" pitchFamily="34" charset="-120"/>
              </a:rPr>
              <a:t>Tamanho projetado do mercado global de RPA em 2026, impulsionado por IA.</a:t>
            </a:r>
            <a:endParaRPr lang="en-US" sz="950" dirty="0"/>
          </a:p>
        </p:txBody>
      </p:sp>
      <p:sp>
        <p:nvSpPr>
          <p:cNvPr id="14" name="Text 10"/>
          <p:cNvSpPr/>
          <p:nvPr/>
        </p:nvSpPr>
        <p:spPr>
          <a:xfrm>
            <a:off x="614363" y="3720052"/>
            <a:ext cx="3114675" cy="105370"/>
          </a:xfrm>
          <a:prstGeom prst="rect">
            <a:avLst/>
          </a:prstGeom>
          <a:noFill/>
          <a:ln/>
        </p:spPr>
        <p:txBody>
          <a:bodyPr wrap="square" lIns="0" tIns="0" rIns="0" bIns="0" rtlCol="0" anchor="t">
            <a:spAutoFit/>
          </a:bodyPr>
          <a:lstStyle/>
          <a:p>
            <a:pPr marL="0" indent="0" algn="l">
              <a:buNone/>
            </a:pPr>
            <a:r>
              <a:rPr lang="en-US" sz="600" kern="0" spc="1" dirty="0">
                <a:solidFill>
                  <a:srgbClr val="B8C5D6">
                    <a:alpha val="50000"/>
                  </a:srgbClr>
                </a:solidFill>
                <a:latin typeface="Inter Light" pitchFamily="34" charset="0"/>
                <a:ea typeface="Inter Light" pitchFamily="34" charset="-122"/>
                <a:cs typeface="Inter Light" pitchFamily="34" charset="-120"/>
              </a:rPr>
              <a:t>FONTE: TOWARDS HEALTHCARE / GLOBENEWSWIRE, 2025</a:t>
            </a:r>
            <a:endParaRPr lang="en-US" sz="600" dirty="0"/>
          </a:p>
        </p:txBody>
      </p:sp>
      <p:sp>
        <p:nvSpPr>
          <p:cNvPr id="15" name="Shape 11"/>
          <p:cNvSpPr/>
          <p:nvPr/>
        </p:nvSpPr>
        <p:spPr>
          <a:xfrm>
            <a:off x="571500" y="3954010"/>
            <a:ext cx="3200400" cy="979754"/>
          </a:xfrm>
          <a:prstGeom prst="rect">
            <a:avLst/>
          </a:prstGeom>
          <a:solidFill>
            <a:srgbClr val="0A0E1A"/>
          </a:solidFill>
          <a:ln/>
        </p:spPr>
        <p:txBody>
          <a:bodyPr/>
          <a:lstStyle/>
          <a:p>
            <a:endParaRPr lang="pt-BR"/>
          </a:p>
        </p:txBody>
      </p:sp>
      <p:sp>
        <p:nvSpPr>
          <p:cNvPr id="16" name="Shape 12"/>
          <p:cNvSpPr/>
          <p:nvPr/>
        </p:nvSpPr>
        <p:spPr>
          <a:xfrm>
            <a:off x="571500" y="3954010"/>
            <a:ext cx="28575" cy="979754"/>
          </a:xfrm>
          <a:prstGeom prst="rect">
            <a:avLst/>
          </a:prstGeom>
          <a:solidFill>
            <a:srgbClr val="6366F1"/>
          </a:solidFill>
          <a:ln/>
        </p:spPr>
        <p:txBody>
          <a:bodyPr/>
          <a:lstStyle/>
          <a:p>
            <a:endParaRPr lang="pt-BR"/>
          </a:p>
        </p:txBody>
      </p:sp>
      <p:sp>
        <p:nvSpPr>
          <p:cNvPr id="17" name="Text 13"/>
          <p:cNvSpPr/>
          <p:nvPr/>
        </p:nvSpPr>
        <p:spPr>
          <a:xfrm>
            <a:off x="641258" y="4041697"/>
            <a:ext cx="1003480" cy="277640"/>
          </a:xfrm>
          <a:prstGeom prst="rect">
            <a:avLst/>
          </a:prstGeom>
          <a:noFill/>
          <a:ln/>
        </p:spPr>
        <p:txBody>
          <a:bodyPr wrap="none" lIns="0" tIns="0" rIns="0" bIns="0" rtlCol="0" anchor="t">
            <a:spAutoFit/>
          </a:bodyPr>
          <a:lstStyle/>
          <a:p>
            <a:pPr marL="0" indent="0" algn="l">
              <a:lnSpc>
                <a:spcPct val="80000"/>
              </a:lnSpc>
              <a:buNone/>
            </a:pPr>
            <a:r>
              <a:rPr lang="en-US" sz="2200" b="1" dirty="0">
                <a:solidFill>
                  <a:srgbClr val="FFFFFF"/>
                </a:solidFill>
                <a:latin typeface="Inter ExtraBold" pitchFamily="34" charset="0"/>
                <a:ea typeface="Inter ExtraBold" pitchFamily="34" charset="-122"/>
                <a:cs typeface="Inter ExtraBold" pitchFamily="34" charset="-120"/>
              </a:rPr>
              <a:t>~25-29%</a:t>
            </a:r>
            <a:endParaRPr lang="en-US" sz="2200" dirty="0"/>
          </a:p>
        </p:txBody>
      </p:sp>
      <p:sp>
        <p:nvSpPr>
          <p:cNvPr id="18" name="Text 14"/>
          <p:cNvSpPr/>
          <p:nvPr/>
        </p:nvSpPr>
        <p:spPr>
          <a:xfrm>
            <a:off x="641258" y="4382635"/>
            <a:ext cx="3087780" cy="318742"/>
          </a:xfrm>
          <a:prstGeom prst="rect">
            <a:avLst/>
          </a:prstGeom>
          <a:noFill/>
          <a:ln/>
        </p:spPr>
        <p:txBody>
          <a:bodyPr wrap="square" lIns="0" tIns="0" rIns="0" bIns="0" rtlCol="0" anchor="t">
            <a:spAutoFit/>
          </a:bodyPr>
          <a:lstStyle/>
          <a:p>
            <a:pPr marL="0" indent="0" algn="l">
              <a:lnSpc>
                <a:spcPct val="112000"/>
              </a:lnSpc>
              <a:buNone/>
            </a:pPr>
            <a:r>
              <a:rPr lang="en-US" sz="950" dirty="0">
                <a:solidFill>
                  <a:srgbClr val="B8C5D6"/>
                </a:solidFill>
                <a:latin typeface="Inter Light" pitchFamily="34" charset="0"/>
                <a:ea typeface="Inter Light" pitchFamily="34" charset="-122"/>
                <a:cs typeface="Inter Light" pitchFamily="34" charset="-120"/>
              </a:rPr>
              <a:t>CAGR (Taxa de Crescimento Anual Composta) projetada até 2033-2035.</a:t>
            </a:r>
            <a:endParaRPr lang="en-US" sz="950" dirty="0"/>
          </a:p>
        </p:txBody>
      </p:sp>
      <p:sp>
        <p:nvSpPr>
          <p:cNvPr id="19" name="Text 15"/>
          <p:cNvSpPr/>
          <p:nvPr/>
        </p:nvSpPr>
        <p:spPr>
          <a:xfrm>
            <a:off x="614363" y="4785531"/>
            <a:ext cx="3114675" cy="105370"/>
          </a:xfrm>
          <a:prstGeom prst="rect">
            <a:avLst/>
          </a:prstGeom>
          <a:noFill/>
          <a:ln/>
        </p:spPr>
        <p:txBody>
          <a:bodyPr wrap="square" lIns="0" tIns="0" rIns="0" bIns="0" rtlCol="0" anchor="t">
            <a:spAutoFit/>
          </a:bodyPr>
          <a:lstStyle/>
          <a:p>
            <a:pPr marL="0" indent="0" algn="l">
              <a:buNone/>
            </a:pPr>
            <a:r>
              <a:rPr lang="en-US" sz="600" kern="0" spc="1" dirty="0">
                <a:solidFill>
                  <a:srgbClr val="B8C5D6">
                    <a:alpha val="50000"/>
                  </a:srgbClr>
                </a:solidFill>
                <a:latin typeface="Inter Light" pitchFamily="34" charset="0"/>
                <a:ea typeface="Inter Light" pitchFamily="34" charset="-122"/>
                <a:cs typeface="Inter Light" pitchFamily="34" charset="-120"/>
              </a:rPr>
              <a:t>FONTE: GRAND VIEW RESEARCH / KISSFLOW</a:t>
            </a:r>
            <a:endParaRPr lang="en-US" sz="600" dirty="0"/>
          </a:p>
        </p:txBody>
      </p:sp>
      <p:sp>
        <p:nvSpPr>
          <p:cNvPr id="20" name="Shape 16"/>
          <p:cNvSpPr/>
          <p:nvPr/>
        </p:nvSpPr>
        <p:spPr>
          <a:xfrm>
            <a:off x="4171950" y="1823052"/>
            <a:ext cx="4400550" cy="3320448"/>
          </a:xfrm>
          <a:prstGeom prst="rect">
            <a:avLst/>
          </a:prstGeom>
          <a:solidFill>
            <a:srgbClr val="0A0E1A"/>
          </a:solidFill>
          <a:ln/>
        </p:spPr>
        <p:txBody>
          <a:bodyPr/>
          <a:lstStyle/>
          <a:p>
            <a:endParaRPr lang="pt-BR"/>
          </a:p>
        </p:txBody>
      </p:sp>
      <p:sp>
        <p:nvSpPr>
          <p:cNvPr id="21" name="Shape 17"/>
          <p:cNvSpPr/>
          <p:nvPr/>
        </p:nvSpPr>
        <p:spPr>
          <a:xfrm>
            <a:off x="4171950" y="1823052"/>
            <a:ext cx="4400550" cy="28575"/>
          </a:xfrm>
          <a:prstGeom prst="rect">
            <a:avLst/>
          </a:prstGeom>
          <a:solidFill>
            <a:srgbClr val="6366F1"/>
          </a:solidFill>
          <a:ln/>
        </p:spPr>
        <p:txBody>
          <a:bodyPr/>
          <a:lstStyle/>
          <a:p>
            <a:endParaRPr lang="pt-BR"/>
          </a:p>
        </p:txBody>
      </p:sp>
      <p:sp>
        <p:nvSpPr>
          <p:cNvPr id="22" name="Text 18"/>
          <p:cNvSpPr/>
          <p:nvPr/>
        </p:nvSpPr>
        <p:spPr>
          <a:xfrm>
            <a:off x="4314825" y="1965927"/>
            <a:ext cx="4114800" cy="173236"/>
          </a:xfrm>
          <a:prstGeom prst="rect">
            <a:avLst/>
          </a:prstGeom>
          <a:noFill/>
          <a:ln/>
        </p:spPr>
        <p:txBody>
          <a:bodyPr wrap="square" lIns="0" tIns="0" rIns="0" bIns="0" rtlCol="0" anchor="t">
            <a:spAutoFit/>
          </a:bodyPr>
          <a:lstStyle/>
          <a:p>
            <a:pPr marL="0" indent="0" algn="l">
              <a:buNone/>
            </a:pPr>
            <a:r>
              <a:rPr lang="en-US" sz="1000" b="1" dirty="0">
                <a:solidFill>
                  <a:srgbClr val="FFFFFF"/>
                </a:solidFill>
                <a:latin typeface="Inter ExtraBold" pitchFamily="34" charset="0"/>
                <a:ea typeface="Inter ExtraBold" pitchFamily="34" charset="-122"/>
                <a:cs typeface="Inter ExtraBold" pitchFamily="34" charset="-120"/>
              </a:rPr>
              <a:t>Projeção de Crescimento do Mercado RPA (US$ Bilhões)</a:t>
            </a:r>
            <a:endParaRPr lang="en-US" sz="1000" dirty="0"/>
          </a:p>
        </p:txBody>
      </p:sp>
      <p:pic>
        <p:nvPicPr>
          <p:cNvPr id="23" name="Image 1" descr="preencoded.png"/>
          <p:cNvPicPr>
            <a:picLocks noChangeAspect="1"/>
          </p:cNvPicPr>
          <p:nvPr/>
        </p:nvPicPr>
        <p:blipFill>
          <a:blip r:embed="rId4"/>
          <a:stretch>
            <a:fillRect/>
          </a:stretch>
        </p:blipFill>
        <p:spPr>
          <a:xfrm>
            <a:off x="4314825" y="2282037"/>
            <a:ext cx="4114800" cy="185737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4" name="Text 0"/>
          <p:cNvSpPr/>
          <p:nvPr/>
        </p:nvSpPr>
        <p:spPr>
          <a:xfrm>
            <a:off x="571500" y="428625"/>
            <a:ext cx="7858125" cy="1080102"/>
          </a:xfrm>
          <a:prstGeom prst="rect">
            <a:avLst/>
          </a:prstGeom>
          <a:noFill/>
          <a:ln/>
        </p:spPr>
        <p:txBody>
          <a:bodyPr wrap="square" lIns="0" tIns="0" rIns="0" bIns="0" rtlCol="0" anchor="t">
            <a:spAutoFit/>
          </a:bodyPr>
          <a:lstStyle/>
          <a:p>
            <a:pPr marL="0" indent="0" algn="l">
              <a:lnSpc>
                <a:spcPct val="96000"/>
              </a:lnSpc>
              <a:buNone/>
            </a:pPr>
            <a:r>
              <a:rPr lang="en-US" sz="2100" b="1" dirty="0">
                <a:solidFill>
                  <a:srgbClr val="FFFFFF"/>
                </a:solidFill>
                <a:latin typeface="Inter ExtraBold" pitchFamily="34" charset="0"/>
                <a:ea typeface="Inter ExtraBold" pitchFamily="34" charset="-122"/>
                <a:cs typeface="Inter ExtraBold" pitchFamily="34" charset="-120"/>
              </a:rPr>
              <a:t>A primeira onda do RPA nos ensinou uma verdade dura: sem governança, automação isolada vira dívida técnica</a:t>
            </a:r>
            <a:endParaRPr lang="en-US" sz="2100" dirty="0"/>
          </a:p>
        </p:txBody>
      </p:sp>
      <p:sp>
        <p:nvSpPr>
          <p:cNvPr id="5" name="Shape 1"/>
          <p:cNvSpPr/>
          <p:nvPr/>
        </p:nvSpPr>
        <p:spPr>
          <a:xfrm>
            <a:off x="571500" y="1751614"/>
            <a:ext cx="2800350" cy="3391886"/>
          </a:xfrm>
          <a:prstGeom prst="rect">
            <a:avLst/>
          </a:prstGeom>
          <a:solidFill>
            <a:srgbClr val="0A0E1A"/>
          </a:solidFill>
          <a:ln/>
        </p:spPr>
        <p:txBody>
          <a:bodyPr/>
          <a:lstStyle/>
          <a:p>
            <a:endParaRPr lang="pt-BR"/>
          </a:p>
        </p:txBody>
      </p:sp>
      <p:sp>
        <p:nvSpPr>
          <p:cNvPr id="6" name="Shape 2"/>
          <p:cNvSpPr/>
          <p:nvPr/>
        </p:nvSpPr>
        <p:spPr>
          <a:xfrm>
            <a:off x="571500" y="1751614"/>
            <a:ext cx="2800350" cy="28575"/>
          </a:xfrm>
          <a:prstGeom prst="rect">
            <a:avLst/>
          </a:prstGeom>
          <a:solidFill>
            <a:srgbClr val="F97316"/>
          </a:solidFill>
          <a:ln/>
        </p:spPr>
        <p:txBody>
          <a:bodyPr/>
          <a:lstStyle/>
          <a:p>
            <a:endParaRPr lang="pt-BR"/>
          </a:p>
        </p:txBody>
      </p:sp>
      <p:pic>
        <p:nvPicPr>
          <p:cNvPr id="7" name="Image 1" descr="preencoded.png"/>
          <p:cNvPicPr>
            <a:picLocks noChangeAspect="1"/>
          </p:cNvPicPr>
          <p:nvPr/>
        </p:nvPicPr>
        <p:blipFill>
          <a:blip r:embed="rId4"/>
          <a:stretch>
            <a:fillRect/>
          </a:stretch>
        </p:blipFill>
        <p:spPr>
          <a:xfrm>
            <a:off x="714375" y="1894489"/>
            <a:ext cx="375047" cy="428625"/>
          </a:xfrm>
          <a:prstGeom prst="rect">
            <a:avLst/>
          </a:prstGeom>
        </p:spPr>
      </p:pic>
      <p:sp>
        <p:nvSpPr>
          <p:cNvPr id="8" name="Text 3"/>
          <p:cNvSpPr/>
          <p:nvPr/>
        </p:nvSpPr>
        <p:spPr>
          <a:xfrm>
            <a:off x="714375" y="2355819"/>
            <a:ext cx="2514600" cy="1960206"/>
          </a:xfrm>
          <a:prstGeom prst="rect">
            <a:avLst/>
          </a:prstGeom>
          <a:noFill/>
          <a:ln/>
        </p:spPr>
        <p:txBody>
          <a:bodyPr wrap="square" lIns="0" tIns="0" rIns="0" bIns="0" rtlCol="0" anchor="t">
            <a:spAutoFit/>
          </a:bodyPr>
          <a:lstStyle/>
          <a:p>
            <a:pPr marL="0" indent="0" algn="l">
              <a:lnSpc>
                <a:spcPct val="112000"/>
              </a:lnSpc>
              <a:buNone/>
            </a:pPr>
            <a:r>
              <a:rPr lang="en-US" sz="1400" b="1" dirty="0">
                <a:solidFill>
                  <a:srgbClr val="FFFFFF"/>
                </a:solidFill>
                <a:latin typeface="Inter ExtraBold" pitchFamily="34" charset="0"/>
                <a:ea typeface="Inter ExtraBold" pitchFamily="34" charset="-122"/>
                <a:cs typeface="Inter ExtraBold" pitchFamily="34" charset="-120"/>
              </a:rPr>
              <a:t>"O custo verdadeiro do RPA é frequentemente subestimado. Governança de RPA é complicada quando há múltiplos bots sem orquestração."</a:t>
            </a:r>
            <a:endParaRPr lang="en-US" sz="1400" dirty="0"/>
          </a:p>
        </p:txBody>
      </p:sp>
      <p:sp>
        <p:nvSpPr>
          <p:cNvPr id="9" name="Text 4"/>
          <p:cNvSpPr/>
          <p:nvPr/>
        </p:nvSpPr>
        <p:spPr>
          <a:xfrm>
            <a:off x="714375" y="4401750"/>
            <a:ext cx="2514600" cy="137517"/>
          </a:xfrm>
          <a:prstGeom prst="rect">
            <a:avLst/>
          </a:prstGeom>
          <a:noFill/>
          <a:ln/>
        </p:spPr>
        <p:txBody>
          <a:bodyPr wrap="square" lIns="0" tIns="0" rIns="0" bIns="0" rtlCol="0" anchor="t">
            <a:spAutoFit/>
          </a:bodyPr>
          <a:lstStyle/>
          <a:p>
            <a:pPr marL="0" indent="0" algn="l">
              <a:buNone/>
            </a:pPr>
            <a:r>
              <a:rPr lang="en-US" sz="850" kern="0" spc="1" dirty="0">
                <a:solidFill>
                  <a:srgbClr val="F97316"/>
                </a:solidFill>
                <a:latin typeface="Inter Light" pitchFamily="34" charset="0"/>
                <a:ea typeface="Inter Light" pitchFamily="34" charset="-122"/>
                <a:cs typeface="Inter Light" pitchFamily="34" charset="-120"/>
              </a:rPr>
              <a:t>ACCOUNTING HORIZONS (JUN/2024)</a:t>
            </a:r>
            <a:endParaRPr lang="en-US" sz="850" dirty="0"/>
          </a:p>
        </p:txBody>
      </p:sp>
      <p:sp>
        <p:nvSpPr>
          <p:cNvPr id="10" name="Shape 5"/>
          <p:cNvSpPr/>
          <p:nvPr/>
        </p:nvSpPr>
        <p:spPr>
          <a:xfrm>
            <a:off x="3771900" y="1947370"/>
            <a:ext cx="4800600" cy="1057275"/>
          </a:xfrm>
          <a:prstGeom prst="rect">
            <a:avLst/>
          </a:prstGeom>
          <a:solidFill>
            <a:srgbClr val="0A0E1A"/>
          </a:solidFill>
          <a:ln/>
        </p:spPr>
        <p:txBody>
          <a:bodyPr/>
          <a:lstStyle/>
          <a:p>
            <a:endParaRPr lang="pt-BR"/>
          </a:p>
        </p:txBody>
      </p:sp>
      <p:sp>
        <p:nvSpPr>
          <p:cNvPr id="11" name="Shape 6"/>
          <p:cNvSpPr/>
          <p:nvPr/>
        </p:nvSpPr>
        <p:spPr>
          <a:xfrm>
            <a:off x="3771900" y="1947370"/>
            <a:ext cx="28575" cy="1057275"/>
          </a:xfrm>
          <a:prstGeom prst="rect">
            <a:avLst/>
          </a:prstGeom>
          <a:solidFill>
            <a:srgbClr val="6366F1"/>
          </a:solidFill>
          <a:ln/>
        </p:spPr>
        <p:txBody>
          <a:bodyPr/>
          <a:lstStyle/>
          <a:p>
            <a:endParaRPr lang="pt-BR"/>
          </a:p>
        </p:txBody>
      </p:sp>
      <p:sp>
        <p:nvSpPr>
          <p:cNvPr id="12" name="Text 7"/>
          <p:cNvSpPr/>
          <p:nvPr/>
        </p:nvSpPr>
        <p:spPr>
          <a:xfrm>
            <a:off x="3914775" y="2075957"/>
            <a:ext cx="1143000" cy="800100"/>
          </a:xfrm>
          <a:prstGeom prst="rect">
            <a:avLst/>
          </a:prstGeom>
          <a:noFill/>
          <a:ln/>
        </p:spPr>
        <p:txBody>
          <a:bodyPr wrap="square" lIns="0" tIns="0" rIns="0" bIns="0" rtlCol="0" anchor="t">
            <a:spAutoFit/>
          </a:bodyPr>
          <a:lstStyle/>
          <a:p>
            <a:pPr marL="0" indent="0" algn="r">
              <a:lnSpc>
                <a:spcPct val="80000"/>
              </a:lnSpc>
              <a:buNone/>
            </a:pPr>
            <a:r>
              <a:rPr lang="en-US" sz="2850" b="1" dirty="0">
                <a:solidFill>
                  <a:srgbClr val="6366F1"/>
                </a:solidFill>
                <a:latin typeface="Inter ExtraBold" pitchFamily="34" charset="0"/>
                <a:ea typeface="Inter ExtraBold" pitchFamily="34" charset="-122"/>
                <a:cs typeface="Inter ExtraBold" pitchFamily="34" charset="-120"/>
              </a:rPr>
              <a:t>30-50%</a:t>
            </a:r>
            <a:endParaRPr lang="en-US" sz="2850" dirty="0"/>
          </a:p>
        </p:txBody>
      </p:sp>
      <p:sp>
        <p:nvSpPr>
          <p:cNvPr id="13" name="Text 8"/>
          <p:cNvSpPr/>
          <p:nvPr/>
        </p:nvSpPr>
        <p:spPr>
          <a:xfrm>
            <a:off x="5229225" y="2208116"/>
            <a:ext cx="3200400" cy="371475"/>
          </a:xfrm>
          <a:prstGeom prst="rect">
            <a:avLst/>
          </a:prstGeom>
          <a:noFill/>
          <a:ln/>
        </p:spPr>
        <p:txBody>
          <a:bodyPr wrap="square" lIns="0" tIns="0" rIns="0" bIns="0" rtlCol="0" anchor="t">
            <a:spAutoFit/>
          </a:bodyPr>
          <a:lstStyle/>
          <a:p>
            <a:pPr marL="0" indent="0" algn="l">
              <a:lnSpc>
                <a:spcPct val="104000"/>
              </a:lnSpc>
              <a:buNone/>
            </a:pPr>
            <a:r>
              <a:rPr lang="en-US" sz="1050" dirty="0">
                <a:solidFill>
                  <a:srgbClr val="FFFFFF"/>
                </a:solidFill>
                <a:latin typeface="Inter Light" pitchFamily="34" charset="0"/>
                <a:ea typeface="Inter Light" pitchFamily="34" charset="-122"/>
                <a:cs typeface="Inter Light" pitchFamily="34" charset="-120"/>
              </a:rPr>
              <a:t>Dos projetos iniciais de RPA falham completamente em entregar o valor esperado.</a:t>
            </a:r>
            <a:endParaRPr lang="en-US" sz="1050" dirty="0"/>
          </a:p>
        </p:txBody>
      </p:sp>
      <p:sp>
        <p:nvSpPr>
          <p:cNvPr id="14" name="Text 9"/>
          <p:cNvSpPr/>
          <p:nvPr/>
        </p:nvSpPr>
        <p:spPr>
          <a:xfrm>
            <a:off x="5229225" y="2622454"/>
            <a:ext cx="3200400" cy="121444"/>
          </a:xfrm>
          <a:prstGeom prst="rect">
            <a:avLst/>
          </a:prstGeom>
          <a:noFill/>
          <a:ln/>
        </p:spPr>
        <p:txBody>
          <a:bodyPr wrap="square" lIns="0" tIns="0" rIns="0" bIns="0" rtlCol="0" anchor="t">
            <a:spAutoFit/>
          </a:bodyPr>
          <a:lstStyle/>
          <a:p>
            <a:pPr marL="0" indent="0" algn="l">
              <a:buNone/>
            </a:pPr>
            <a:r>
              <a:rPr lang="en-US" sz="750" kern="0" spc="1" dirty="0">
                <a:solidFill>
                  <a:srgbClr val="B8C5D6">
                    <a:alpha val="60000"/>
                  </a:srgbClr>
                </a:solidFill>
                <a:latin typeface="Inter Light" pitchFamily="34" charset="0"/>
                <a:ea typeface="Inter Light" pitchFamily="34" charset="-122"/>
                <a:cs typeface="Inter Light" pitchFamily="34" charset="-120"/>
              </a:rPr>
              <a:t>FONTE: EY GLOBAL RPA PRACTICE (2026)</a:t>
            </a:r>
            <a:endParaRPr lang="en-US" sz="750" dirty="0"/>
          </a:p>
        </p:txBody>
      </p:sp>
      <p:sp>
        <p:nvSpPr>
          <p:cNvPr id="15" name="Shape 10"/>
          <p:cNvSpPr/>
          <p:nvPr/>
        </p:nvSpPr>
        <p:spPr>
          <a:xfrm>
            <a:off x="3771900" y="3090370"/>
            <a:ext cx="4800600" cy="978694"/>
          </a:xfrm>
          <a:prstGeom prst="rect">
            <a:avLst/>
          </a:prstGeom>
          <a:solidFill>
            <a:srgbClr val="0A0E1A"/>
          </a:solidFill>
          <a:ln/>
        </p:spPr>
        <p:txBody>
          <a:bodyPr/>
          <a:lstStyle/>
          <a:p>
            <a:endParaRPr lang="pt-BR"/>
          </a:p>
        </p:txBody>
      </p:sp>
      <p:sp>
        <p:nvSpPr>
          <p:cNvPr id="16" name="Shape 11"/>
          <p:cNvSpPr/>
          <p:nvPr/>
        </p:nvSpPr>
        <p:spPr>
          <a:xfrm>
            <a:off x="3771900" y="3090370"/>
            <a:ext cx="28575" cy="978694"/>
          </a:xfrm>
          <a:prstGeom prst="rect">
            <a:avLst/>
          </a:prstGeom>
          <a:solidFill>
            <a:srgbClr val="6366F1"/>
          </a:solidFill>
          <a:ln/>
        </p:spPr>
        <p:txBody>
          <a:bodyPr/>
          <a:lstStyle/>
          <a:p>
            <a:endParaRPr lang="pt-BR"/>
          </a:p>
        </p:txBody>
      </p:sp>
      <p:sp>
        <p:nvSpPr>
          <p:cNvPr id="17" name="Text 12"/>
          <p:cNvSpPr/>
          <p:nvPr/>
        </p:nvSpPr>
        <p:spPr>
          <a:xfrm>
            <a:off x="3914775" y="3379691"/>
            <a:ext cx="1143000" cy="400050"/>
          </a:xfrm>
          <a:prstGeom prst="rect">
            <a:avLst/>
          </a:prstGeom>
          <a:noFill/>
          <a:ln/>
        </p:spPr>
        <p:txBody>
          <a:bodyPr wrap="none" lIns="0" tIns="0" rIns="0" bIns="0" rtlCol="0" anchor="t">
            <a:spAutoFit/>
          </a:bodyPr>
          <a:lstStyle/>
          <a:p>
            <a:pPr marL="0" indent="0" algn="r">
              <a:lnSpc>
                <a:spcPct val="80000"/>
              </a:lnSpc>
              <a:buNone/>
            </a:pPr>
            <a:r>
              <a:rPr lang="en-US" sz="2850" b="1" dirty="0">
                <a:solidFill>
                  <a:srgbClr val="6366F1"/>
                </a:solidFill>
                <a:latin typeface="Inter ExtraBold" pitchFamily="34" charset="0"/>
                <a:ea typeface="Inter ExtraBold" pitchFamily="34" charset="-122"/>
                <a:cs typeface="Inter ExtraBold" pitchFamily="34" charset="-120"/>
              </a:rPr>
              <a:t>62%</a:t>
            </a:r>
            <a:endParaRPr lang="en-US" sz="2850" dirty="0"/>
          </a:p>
        </p:txBody>
      </p:sp>
      <p:sp>
        <p:nvSpPr>
          <p:cNvPr id="18" name="Text 13"/>
          <p:cNvSpPr/>
          <p:nvPr/>
        </p:nvSpPr>
        <p:spPr>
          <a:xfrm>
            <a:off x="5229225" y="3218957"/>
            <a:ext cx="3200400" cy="557213"/>
          </a:xfrm>
          <a:prstGeom prst="rect">
            <a:avLst/>
          </a:prstGeom>
          <a:noFill/>
          <a:ln/>
        </p:spPr>
        <p:txBody>
          <a:bodyPr wrap="square" lIns="0" tIns="0" rIns="0" bIns="0" rtlCol="0" anchor="t">
            <a:spAutoFit/>
          </a:bodyPr>
          <a:lstStyle/>
          <a:p>
            <a:pPr marL="0" indent="0" algn="l">
              <a:lnSpc>
                <a:spcPct val="104000"/>
              </a:lnSpc>
              <a:buNone/>
            </a:pPr>
            <a:r>
              <a:rPr lang="en-US" sz="1050" dirty="0">
                <a:solidFill>
                  <a:srgbClr val="FFFFFF"/>
                </a:solidFill>
                <a:latin typeface="Inter Light" pitchFamily="34" charset="0"/>
                <a:ea typeface="Inter Light" pitchFamily="34" charset="-122"/>
                <a:cs typeface="Inter Light" pitchFamily="34" charset="-120"/>
              </a:rPr>
              <a:t>Das empresas apontam a dificuldade de integrar várias soluções como a principal barreira.</a:t>
            </a:r>
            <a:endParaRPr lang="en-US" sz="1050" dirty="0"/>
          </a:p>
        </p:txBody>
      </p:sp>
      <p:sp>
        <p:nvSpPr>
          <p:cNvPr id="19" name="Text 14"/>
          <p:cNvSpPr/>
          <p:nvPr/>
        </p:nvSpPr>
        <p:spPr>
          <a:xfrm>
            <a:off x="5229225" y="3819032"/>
            <a:ext cx="3200400" cy="121444"/>
          </a:xfrm>
          <a:prstGeom prst="rect">
            <a:avLst/>
          </a:prstGeom>
          <a:noFill/>
          <a:ln/>
        </p:spPr>
        <p:txBody>
          <a:bodyPr wrap="square" lIns="0" tIns="0" rIns="0" bIns="0" rtlCol="0" anchor="t">
            <a:spAutoFit/>
          </a:bodyPr>
          <a:lstStyle/>
          <a:p>
            <a:pPr marL="0" indent="0" algn="l">
              <a:buNone/>
            </a:pPr>
            <a:r>
              <a:rPr lang="en-US" sz="750" kern="0" spc="1" dirty="0">
                <a:solidFill>
                  <a:srgbClr val="B8C5D6">
                    <a:alpha val="60000"/>
                  </a:srgbClr>
                </a:solidFill>
                <a:latin typeface="Inter Light" pitchFamily="34" charset="0"/>
                <a:ea typeface="Inter Light" pitchFamily="34" charset="-122"/>
                <a:cs typeface="Inter Light" pitchFamily="34" charset="-120"/>
              </a:rPr>
              <a:t>FONTE: DELOITTE, AUTOMATION WITH INTELLIGENCE</a:t>
            </a:r>
            <a:endParaRPr lang="en-US" sz="750" dirty="0"/>
          </a:p>
        </p:txBody>
      </p:sp>
      <p:sp>
        <p:nvSpPr>
          <p:cNvPr id="20" name="Shape 15"/>
          <p:cNvSpPr/>
          <p:nvPr/>
        </p:nvSpPr>
        <p:spPr>
          <a:xfrm>
            <a:off x="3771900" y="4154788"/>
            <a:ext cx="4800600" cy="792956"/>
          </a:xfrm>
          <a:prstGeom prst="rect">
            <a:avLst/>
          </a:prstGeom>
          <a:solidFill>
            <a:srgbClr val="0A0E1A"/>
          </a:solidFill>
          <a:ln/>
        </p:spPr>
        <p:txBody>
          <a:bodyPr/>
          <a:lstStyle/>
          <a:p>
            <a:endParaRPr lang="pt-BR"/>
          </a:p>
        </p:txBody>
      </p:sp>
      <p:sp>
        <p:nvSpPr>
          <p:cNvPr id="21" name="Shape 16"/>
          <p:cNvSpPr/>
          <p:nvPr/>
        </p:nvSpPr>
        <p:spPr>
          <a:xfrm>
            <a:off x="3771900" y="4154788"/>
            <a:ext cx="28575" cy="792956"/>
          </a:xfrm>
          <a:prstGeom prst="rect">
            <a:avLst/>
          </a:prstGeom>
          <a:solidFill>
            <a:srgbClr val="6366F1"/>
          </a:solidFill>
          <a:ln/>
        </p:spPr>
        <p:txBody>
          <a:bodyPr/>
          <a:lstStyle/>
          <a:p>
            <a:endParaRPr lang="pt-BR"/>
          </a:p>
        </p:txBody>
      </p:sp>
      <p:sp>
        <p:nvSpPr>
          <p:cNvPr id="22" name="Text 17"/>
          <p:cNvSpPr/>
          <p:nvPr/>
        </p:nvSpPr>
        <p:spPr>
          <a:xfrm>
            <a:off x="3914775" y="4351241"/>
            <a:ext cx="1143000" cy="400050"/>
          </a:xfrm>
          <a:prstGeom prst="rect">
            <a:avLst/>
          </a:prstGeom>
          <a:noFill/>
          <a:ln/>
        </p:spPr>
        <p:txBody>
          <a:bodyPr wrap="none" lIns="0" tIns="0" rIns="0" bIns="0" rtlCol="0" anchor="t">
            <a:spAutoFit/>
          </a:bodyPr>
          <a:lstStyle/>
          <a:p>
            <a:pPr marL="0" indent="0" algn="r">
              <a:lnSpc>
                <a:spcPct val="80000"/>
              </a:lnSpc>
              <a:buNone/>
            </a:pPr>
            <a:r>
              <a:rPr lang="en-US" sz="2850" b="1" dirty="0">
                <a:solidFill>
                  <a:srgbClr val="6366F1"/>
                </a:solidFill>
                <a:latin typeface="Inter ExtraBold" pitchFamily="34" charset="0"/>
                <a:ea typeface="Inter ExtraBold" pitchFamily="34" charset="-122"/>
                <a:cs typeface="Inter ExtraBold" pitchFamily="34" charset="-120"/>
              </a:rPr>
              <a:t>63%</a:t>
            </a:r>
            <a:endParaRPr lang="en-US" sz="2850" dirty="0"/>
          </a:p>
        </p:txBody>
      </p:sp>
      <p:sp>
        <p:nvSpPr>
          <p:cNvPr id="23" name="Text 18"/>
          <p:cNvSpPr/>
          <p:nvPr/>
        </p:nvSpPr>
        <p:spPr>
          <a:xfrm>
            <a:off x="5229225" y="4283376"/>
            <a:ext cx="3200400" cy="371475"/>
          </a:xfrm>
          <a:prstGeom prst="rect">
            <a:avLst/>
          </a:prstGeom>
          <a:noFill/>
          <a:ln/>
        </p:spPr>
        <p:txBody>
          <a:bodyPr wrap="square" lIns="0" tIns="0" rIns="0" bIns="0" rtlCol="0" anchor="t">
            <a:spAutoFit/>
          </a:bodyPr>
          <a:lstStyle/>
          <a:p>
            <a:pPr marL="0" indent="0" algn="l">
              <a:lnSpc>
                <a:spcPct val="104000"/>
              </a:lnSpc>
              <a:buNone/>
            </a:pPr>
            <a:r>
              <a:rPr lang="en-US" sz="1050" dirty="0">
                <a:solidFill>
                  <a:srgbClr val="FFFFFF"/>
                </a:solidFill>
                <a:latin typeface="Inter Light" pitchFamily="34" charset="0"/>
                <a:ea typeface="Inter Light" pitchFamily="34" charset="-122"/>
                <a:cs typeface="Inter Light" pitchFamily="34" charset="-120"/>
              </a:rPr>
              <a:t>Dos respondentes falharam em cumprir os prazos de entrega de seus projetos RPA.</a:t>
            </a:r>
            <a:endParaRPr lang="en-US" sz="1050" dirty="0"/>
          </a:p>
        </p:txBody>
      </p:sp>
      <p:sp>
        <p:nvSpPr>
          <p:cNvPr id="24" name="Text 19"/>
          <p:cNvSpPr/>
          <p:nvPr/>
        </p:nvSpPr>
        <p:spPr>
          <a:xfrm>
            <a:off x="5229225" y="4697713"/>
            <a:ext cx="3200400" cy="121444"/>
          </a:xfrm>
          <a:prstGeom prst="rect">
            <a:avLst/>
          </a:prstGeom>
          <a:noFill/>
          <a:ln/>
        </p:spPr>
        <p:txBody>
          <a:bodyPr wrap="square" lIns="0" tIns="0" rIns="0" bIns="0" rtlCol="0" anchor="t">
            <a:spAutoFit/>
          </a:bodyPr>
          <a:lstStyle/>
          <a:p>
            <a:pPr marL="0" indent="0" algn="l">
              <a:buNone/>
            </a:pPr>
            <a:r>
              <a:rPr lang="en-US" sz="750" kern="0" spc="1" dirty="0">
                <a:solidFill>
                  <a:srgbClr val="B8C5D6">
                    <a:alpha val="60000"/>
                  </a:srgbClr>
                </a:solidFill>
                <a:latin typeface="Inter Light" pitchFamily="34" charset="0"/>
                <a:ea typeface="Inter Light" pitchFamily="34" charset="-122"/>
                <a:cs typeface="Inter Light" pitchFamily="34" charset="-120"/>
              </a:rPr>
              <a:t>FONTE: FP&amp;A TRENDS SURVEY</a:t>
            </a:r>
            <a:endParaRPr lang="en-US" sz="7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name="Slide 4">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4" name="Text 0"/>
          <p:cNvSpPr/>
          <p:nvPr/>
        </p:nvSpPr>
        <p:spPr>
          <a:xfrm>
            <a:off x="571500" y="428625"/>
            <a:ext cx="7858125" cy="977215"/>
          </a:xfrm>
          <a:prstGeom prst="rect">
            <a:avLst/>
          </a:prstGeom>
          <a:noFill/>
          <a:ln/>
        </p:spPr>
        <p:txBody>
          <a:bodyPr wrap="square" lIns="0" tIns="0" rIns="0" bIns="0" rtlCol="0" anchor="t">
            <a:spAutoFit/>
          </a:bodyPr>
          <a:lstStyle/>
          <a:p>
            <a:pPr marL="0" indent="0" algn="l">
              <a:lnSpc>
                <a:spcPct val="96000"/>
              </a:lnSpc>
              <a:buNone/>
            </a:pPr>
            <a:r>
              <a:rPr lang="en-US" sz="1900" b="1" dirty="0">
                <a:solidFill>
                  <a:srgbClr val="FFFFFF"/>
                </a:solidFill>
                <a:latin typeface="Inter ExtraBold" pitchFamily="34" charset="0"/>
                <a:ea typeface="Inter ExtraBold" pitchFamily="34" charset="-122"/>
                <a:cs typeface="Inter ExtraBold" pitchFamily="34" charset="-120"/>
              </a:rPr>
              <a:t>60% das empresas vão implantar agentes de IA nos próximos 2 anos — a curva de adoção mais agressiva já medida pelo Gartner</a:t>
            </a:r>
            <a:endParaRPr lang="en-US" sz="1900" dirty="0"/>
          </a:p>
        </p:txBody>
      </p:sp>
      <p:sp>
        <p:nvSpPr>
          <p:cNvPr id="5" name="Shape 1"/>
          <p:cNvSpPr/>
          <p:nvPr/>
        </p:nvSpPr>
        <p:spPr>
          <a:xfrm>
            <a:off x="742950" y="2005915"/>
            <a:ext cx="28575" cy="2994682"/>
          </a:xfrm>
          <a:prstGeom prst="rect">
            <a:avLst/>
          </a:prstGeom>
          <a:solidFill>
            <a:srgbClr val="F97316"/>
          </a:solidFill>
          <a:ln/>
        </p:spPr>
        <p:txBody>
          <a:bodyPr/>
          <a:lstStyle/>
          <a:p>
            <a:endParaRPr lang="pt-BR"/>
          </a:p>
        </p:txBody>
      </p:sp>
      <p:sp>
        <p:nvSpPr>
          <p:cNvPr id="6" name="Shape 2"/>
          <p:cNvSpPr/>
          <p:nvPr/>
        </p:nvSpPr>
        <p:spPr>
          <a:xfrm>
            <a:off x="571500" y="1863040"/>
            <a:ext cx="371475" cy="371475"/>
          </a:xfrm>
          <a:prstGeom prst="rect">
            <a:avLst/>
          </a:prstGeom>
          <a:solidFill>
            <a:srgbClr val="0A0E1A"/>
          </a:solidFill>
          <a:ln w="27432">
            <a:solidFill>
              <a:srgbClr val="6366F1"/>
            </a:solidFill>
            <a:prstDash val="solid"/>
          </a:ln>
        </p:spPr>
        <p:txBody>
          <a:bodyPr/>
          <a:lstStyle/>
          <a:p>
            <a:endParaRPr lang="pt-BR"/>
          </a:p>
        </p:txBody>
      </p:sp>
      <p:pic>
        <p:nvPicPr>
          <p:cNvPr id="7" name="Image 1" descr="preencoded.png"/>
          <p:cNvPicPr>
            <a:picLocks noChangeAspect="1"/>
          </p:cNvPicPr>
          <p:nvPr/>
        </p:nvPicPr>
        <p:blipFill>
          <a:blip r:embed="rId4"/>
          <a:stretch>
            <a:fillRect/>
          </a:stretch>
        </p:blipFill>
        <p:spPr>
          <a:xfrm>
            <a:off x="667941" y="1977340"/>
            <a:ext cx="178594" cy="142875"/>
          </a:xfrm>
          <a:prstGeom prst="rect">
            <a:avLst/>
          </a:prstGeom>
        </p:spPr>
      </p:pic>
      <p:sp>
        <p:nvSpPr>
          <p:cNvPr id="8" name="Shape 3"/>
          <p:cNvSpPr/>
          <p:nvPr/>
        </p:nvSpPr>
        <p:spPr>
          <a:xfrm>
            <a:off x="1057275" y="1863040"/>
            <a:ext cx="3114675" cy="716496"/>
          </a:xfrm>
          <a:prstGeom prst="rect">
            <a:avLst/>
          </a:prstGeom>
          <a:solidFill>
            <a:srgbClr val="0A0E1A"/>
          </a:solidFill>
          <a:ln/>
        </p:spPr>
        <p:txBody>
          <a:bodyPr/>
          <a:lstStyle/>
          <a:p>
            <a:endParaRPr lang="pt-BR"/>
          </a:p>
        </p:txBody>
      </p:sp>
      <p:sp>
        <p:nvSpPr>
          <p:cNvPr id="9" name="Shape 4"/>
          <p:cNvSpPr/>
          <p:nvPr/>
        </p:nvSpPr>
        <p:spPr>
          <a:xfrm>
            <a:off x="1057275" y="1863040"/>
            <a:ext cx="28575" cy="716496"/>
          </a:xfrm>
          <a:prstGeom prst="rect">
            <a:avLst/>
          </a:prstGeom>
          <a:solidFill>
            <a:srgbClr val="6366F1"/>
          </a:solidFill>
          <a:ln/>
        </p:spPr>
        <p:txBody>
          <a:bodyPr/>
          <a:lstStyle/>
          <a:p>
            <a:endParaRPr lang="pt-BR"/>
          </a:p>
        </p:txBody>
      </p:sp>
      <p:sp>
        <p:nvSpPr>
          <p:cNvPr id="10" name="Text 5"/>
          <p:cNvSpPr/>
          <p:nvPr/>
        </p:nvSpPr>
        <p:spPr>
          <a:xfrm>
            <a:off x="1143000" y="1948765"/>
            <a:ext cx="2943225" cy="189309"/>
          </a:xfrm>
          <a:prstGeom prst="rect">
            <a:avLst/>
          </a:prstGeom>
          <a:noFill/>
          <a:ln/>
        </p:spPr>
        <p:txBody>
          <a:bodyPr wrap="square" lIns="0" tIns="0" rIns="0" bIns="0" rtlCol="0" anchor="t">
            <a:spAutoFit/>
          </a:bodyPr>
          <a:lstStyle/>
          <a:p>
            <a:pPr marL="0" indent="0" algn="l">
              <a:buNone/>
            </a:pPr>
            <a:r>
              <a:rPr lang="en-US" sz="1100" b="1" dirty="0">
                <a:solidFill>
                  <a:srgbClr val="FFFFFF"/>
                </a:solidFill>
                <a:latin typeface="Inter ExtraBold" pitchFamily="34" charset="0"/>
                <a:ea typeface="Inter ExtraBold" pitchFamily="34" charset="-122"/>
                <a:cs typeface="Inter ExtraBold" pitchFamily="34" charset="-120"/>
              </a:rPr>
              <a:t>RPA 1.0 (até 2022)</a:t>
            </a:r>
            <a:endParaRPr lang="en-US" sz="1100" dirty="0"/>
          </a:p>
        </p:txBody>
      </p:sp>
      <p:sp>
        <p:nvSpPr>
          <p:cNvPr id="11" name="Text 6"/>
          <p:cNvSpPr/>
          <p:nvPr/>
        </p:nvSpPr>
        <p:spPr>
          <a:xfrm>
            <a:off x="1143000" y="2173793"/>
            <a:ext cx="2943225" cy="320018"/>
          </a:xfrm>
          <a:prstGeom prst="rect">
            <a:avLst/>
          </a:prstGeom>
          <a:noFill/>
          <a:ln/>
        </p:spPr>
        <p:txBody>
          <a:bodyPr wrap="square" lIns="0" tIns="0" rIns="0" bIns="0" rtlCol="0" anchor="t">
            <a:spAutoFit/>
          </a:bodyPr>
          <a:lstStyle/>
          <a:p>
            <a:pPr marL="0" indent="0" algn="l">
              <a:lnSpc>
                <a:spcPct val="112000"/>
              </a:lnSpc>
              <a:buNone/>
            </a:pPr>
            <a:r>
              <a:rPr lang="en-US" sz="850" dirty="0">
                <a:solidFill>
                  <a:srgbClr val="B8C5D6"/>
                </a:solidFill>
                <a:latin typeface="Inter Light" pitchFamily="34" charset="0"/>
                <a:ea typeface="Inter Light" pitchFamily="34" charset="-122"/>
                <a:cs typeface="Inter Light" pitchFamily="34" charset="-120"/>
              </a:rPr>
              <a:t>Bots determinísticos, gravação de tela, regras fixas e execução isolada.</a:t>
            </a:r>
            <a:endParaRPr lang="en-US" sz="850" dirty="0"/>
          </a:p>
        </p:txBody>
      </p:sp>
      <p:sp>
        <p:nvSpPr>
          <p:cNvPr id="12" name="Shape 7"/>
          <p:cNvSpPr/>
          <p:nvPr/>
        </p:nvSpPr>
        <p:spPr>
          <a:xfrm>
            <a:off x="571500" y="2708123"/>
            <a:ext cx="371475" cy="371475"/>
          </a:xfrm>
          <a:prstGeom prst="rect">
            <a:avLst/>
          </a:prstGeom>
          <a:solidFill>
            <a:srgbClr val="0A0E1A"/>
          </a:solidFill>
          <a:ln w="27432">
            <a:solidFill>
              <a:srgbClr val="6366F1"/>
            </a:solidFill>
            <a:prstDash val="solid"/>
          </a:ln>
        </p:spPr>
        <p:txBody>
          <a:bodyPr/>
          <a:lstStyle/>
          <a:p>
            <a:endParaRPr lang="pt-BR"/>
          </a:p>
        </p:txBody>
      </p:sp>
      <p:pic>
        <p:nvPicPr>
          <p:cNvPr id="13" name="Image 2" descr="preencoded.png"/>
          <p:cNvPicPr>
            <a:picLocks noChangeAspect="1"/>
          </p:cNvPicPr>
          <p:nvPr/>
        </p:nvPicPr>
        <p:blipFill>
          <a:blip r:embed="rId5"/>
          <a:stretch>
            <a:fillRect/>
          </a:stretch>
        </p:blipFill>
        <p:spPr>
          <a:xfrm>
            <a:off x="667941" y="2822423"/>
            <a:ext cx="178594" cy="142875"/>
          </a:xfrm>
          <a:prstGeom prst="rect">
            <a:avLst/>
          </a:prstGeom>
        </p:spPr>
      </p:pic>
      <p:sp>
        <p:nvSpPr>
          <p:cNvPr id="14" name="Shape 8"/>
          <p:cNvSpPr/>
          <p:nvPr/>
        </p:nvSpPr>
        <p:spPr>
          <a:xfrm>
            <a:off x="1057275" y="2708123"/>
            <a:ext cx="3114675" cy="716496"/>
          </a:xfrm>
          <a:prstGeom prst="rect">
            <a:avLst/>
          </a:prstGeom>
          <a:solidFill>
            <a:srgbClr val="0A0E1A"/>
          </a:solidFill>
          <a:ln/>
        </p:spPr>
        <p:txBody>
          <a:bodyPr/>
          <a:lstStyle/>
          <a:p>
            <a:endParaRPr lang="pt-BR"/>
          </a:p>
        </p:txBody>
      </p:sp>
      <p:sp>
        <p:nvSpPr>
          <p:cNvPr id="15" name="Shape 9"/>
          <p:cNvSpPr/>
          <p:nvPr/>
        </p:nvSpPr>
        <p:spPr>
          <a:xfrm>
            <a:off x="1057275" y="2708123"/>
            <a:ext cx="28575" cy="716496"/>
          </a:xfrm>
          <a:prstGeom prst="rect">
            <a:avLst/>
          </a:prstGeom>
          <a:solidFill>
            <a:srgbClr val="6366F1"/>
          </a:solidFill>
          <a:ln/>
        </p:spPr>
        <p:txBody>
          <a:bodyPr/>
          <a:lstStyle/>
          <a:p>
            <a:endParaRPr lang="pt-BR"/>
          </a:p>
        </p:txBody>
      </p:sp>
      <p:sp>
        <p:nvSpPr>
          <p:cNvPr id="16" name="Text 10"/>
          <p:cNvSpPr/>
          <p:nvPr/>
        </p:nvSpPr>
        <p:spPr>
          <a:xfrm>
            <a:off x="1143000" y="2793848"/>
            <a:ext cx="2943225" cy="189309"/>
          </a:xfrm>
          <a:prstGeom prst="rect">
            <a:avLst/>
          </a:prstGeom>
          <a:noFill/>
          <a:ln/>
        </p:spPr>
        <p:txBody>
          <a:bodyPr wrap="square" lIns="0" tIns="0" rIns="0" bIns="0" rtlCol="0" anchor="t">
            <a:spAutoFit/>
          </a:bodyPr>
          <a:lstStyle/>
          <a:p>
            <a:pPr marL="0" indent="0" algn="l">
              <a:buNone/>
            </a:pPr>
            <a:r>
              <a:rPr lang="en-US" sz="1100" b="1" dirty="0">
                <a:solidFill>
                  <a:srgbClr val="FFFFFF"/>
                </a:solidFill>
                <a:latin typeface="Inter ExtraBold" pitchFamily="34" charset="0"/>
                <a:ea typeface="Inter ExtraBold" pitchFamily="34" charset="-122"/>
                <a:cs typeface="Inter ExtraBold" pitchFamily="34" charset="-120"/>
              </a:rPr>
              <a:t>Hyperautomation (2023-2025)</a:t>
            </a:r>
            <a:endParaRPr lang="en-US" sz="1100" dirty="0"/>
          </a:p>
        </p:txBody>
      </p:sp>
      <p:sp>
        <p:nvSpPr>
          <p:cNvPr id="17" name="Text 11"/>
          <p:cNvSpPr/>
          <p:nvPr/>
        </p:nvSpPr>
        <p:spPr>
          <a:xfrm>
            <a:off x="1143000" y="3018876"/>
            <a:ext cx="2943225" cy="320018"/>
          </a:xfrm>
          <a:prstGeom prst="rect">
            <a:avLst/>
          </a:prstGeom>
          <a:noFill/>
          <a:ln/>
        </p:spPr>
        <p:txBody>
          <a:bodyPr wrap="square" lIns="0" tIns="0" rIns="0" bIns="0" rtlCol="0" anchor="t">
            <a:spAutoFit/>
          </a:bodyPr>
          <a:lstStyle/>
          <a:p>
            <a:pPr marL="0" indent="0" algn="l">
              <a:lnSpc>
                <a:spcPct val="112000"/>
              </a:lnSpc>
              <a:buNone/>
            </a:pPr>
            <a:r>
              <a:rPr lang="en-US" sz="850" dirty="0">
                <a:solidFill>
                  <a:srgbClr val="B8C5D6"/>
                </a:solidFill>
                <a:latin typeface="Inter Light" pitchFamily="34" charset="0"/>
                <a:ea typeface="Inter Light" pitchFamily="34" charset="-122"/>
                <a:cs typeface="Inter Light" pitchFamily="34" charset="-120"/>
              </a:rPr>
              <a:t>RPA + low-code + IA pontual. Integração de múltiplas ferramentas.</a:t>
            </a:r>
            <a:endParaRPr lang="en-US" sz="850" dirty="0"/>
          </a:p>
        </p:txBody>
      </p:sp>
      <p:sp>
        <p:nvSpPr>
          <p:cNvPr id="18" name="Shape 12"/>
          <p:cNvSpPr/>
          <p:nvPr/>
        </p:nvSpPr>
        <p:spPr>
          <a:xfrm>
            <a:off x="571500" y="3553206"/>
            <a:ext cx="371475" cy="371475"/>
          </a:xfrm>
          <a:prstGeom prst="rect">
            <a:avLst/>
          </a:prstGeom>
          <a:solidFill>
            <a:srgbClr val="F97316"/>
          </a:solidFill>
          <a:ln w="27432">
            <a:solidFill>
              <a:srgbClr val="F97316"/>
            </a:solidFill>
            <a:prstDash val="solid"/>
          </a:ln>
        </p:spPr>
        <p:txBody>
          <a:bodyPr/>
          <a:lstStyle/>
          <a:p>
            <a:endParaRPr lang="pt-BR"/>
          </a:p>
        </p:txBody>
      </p:sp>
      <p:pic>
        <p:nvPicPr>
          <p:cNvPr id="19" name="Image 3" descr="preencoded.png"/>
          <p:cNvPicPr>
            <a:picLocks noChangeAspect="1"/>
          </p:cNvPicPr>
          <p:nvPr/>
        </p:nvPicPr>
        <p:blipFill>
          <a:blip r:embed="rId6"/>
          <a:stretch>
            <a:fillRect/>
          </a:stretch>
        </p:blipFill>
        <p:spPr>
          <a:xfrm>
            <a:off x="685800" y="3667506"/>
            <a:ext cx="142875" cy="142875"/>
          </a:xfrm>
          <a:prstGeom prst="rect">
            <a:avLst/>
          </a:prstGeom>
        </p:spPr>
      </p:pic>
      <p:sp>
        <p:nvSpPr>
          <p:cNvPr id="20" name="Shape 13"/>
          <p:cNvSpPr/>
          <p:nvPr/>
        </p:nvSpPr>
        <p:spPr>
          <a:xfrm>
            <a:off x="1057275" y="3553206"/>
            <a:ext cx="3114675" cy="716496"/>
          </a:xfrm>
          <a:prstGeom prst="rect">
            <a:avLst/>
          </a:prstGeom>
          <a:solidFill>
            <a:srgbClr val="0A0E1A"/>
          </a:solidFill>
          <a:ln/>
        </p:spPr>
        <p:txBody>
          <a:bodyPr/>
          <a:lstStyle/>
          <a:p>
            <a:endParaRPr lang="pt-BR"/>
          </a:p>
        </p:txBody>
      </p:sp>
      <p:sp>
        <p:nvSpPr>
          <p:cNvPr id="21" name="Shape 14"/>
          <p:cNvSpPr/>
          <p:nvPr/>
        </p:nvSpPr>
        <p:spPr>
          <a:xfrm>
            <a:off x="1057275" y="3553206"/>
            <a:ext cx="28575" cy="716496"/>
          </a:xfrm>
          <a:prstGeom prst="rect">
            <a:avLst/>
          </a:prstGeom>
          <a:solidFill>
            <a:srgbClr val="F97316"/>
          </a:solidFill>
          <a:ln/>
        </p:spPr>
        <p:txBody>
          <a:bodyPr/>
          <a:lstStyle/>
          <a:p>
            <a:endParaRPr lang="pt-BR"/>
          </a:p>
        </p:txBody>
      </p:sp>
      <p:sp>
        <p:nvSpPr>
          <p:cNvPr id="22" name="Text 15"/>
          <p:cNvSpPr/>
          <p:nvPr/>
        </p:nvSpPr>
        <p:spPr>
          <a:xfrm>
            <a:off x="1143000" y="3638931"/>
            <a:ext cx="2943225" cy="189309"/>
          </a:xfrm>
          <a:prstGeom prst="rect">
            <a:avLst/>
          </a:prstGeom>
          <a:noFill/>
          <a:ln/>
        </p:spPr>
        <p:txBody>
          <a:bodyPr wrap="square" lIns="0" tIns="0" rIns="0" bIns="0" rtlCol="0" anchor="t">
            <a:spAutoFit/>
          </a:bodyPr>
          <a:lstStyle/>
          <a:p>
            <a:pPr marL="0" indent="0" algn="l">
              <a:buNone/>
            </a:pPr>
            <a:r>
              <a:rPr lang="en-US" sz="1100" b="1" dirty="0">
                <a:solidFill>
                  <a:srgbClr val="FFFFFF"/>
                </a:solidFill>
                <a:latin typeface="Inter ExtraBold" pitchFamily="34" charset="0"/>
                <a:ea typeface="Inter ExtraBold" pitchFamily="34" charset="-122"/>
                <a:cs typeface="Inter ExtraBold" pitchFamily="34" charset="-120"/>
              </a:rPr>
              <a:t>APA (2026+)</a:t>
            </a:r>
            <a:endParaRPr lang="en-US" sz="1100" dirty="0"/>
          </a:p>
        </p:txBody>
      </p:sp>
      <p:sp>
        <p:nvSpPr>
          <p:cNvPr id="23" name="Text 16"/>
          <p:cNvSpPr/>
          <p:nvPr/>
        </p:nvSpPr>
        <p:spPr>
          <a:xfrm>
            <a:off x="1143000" y="3863959"/>
            <a:ext cx="2943225" cy="320018"/>
          </a:xfrm>
          <a:prstGeom prst="rect">
            <a:avLst/>
          </a:prstGeom>
          <a:noFill/>
          <a:ln/>
        </p:spPr>
        <p:txBody>
          <a:bodyPr wrap="square" lIns="0" tIns="0" rIns="0" bIns="0" rtlCol="0" anchor="t">
            <a:spAutoFit/>
          </a:bodyPr>
          <a:lstStyle/>
          <a:p>
            <a:pPr marL="0" indent="0" algn="l">
              <a:lnSpc>
                <a:spcPct val="112000"/>
              </a:lnSpc>
              <a:buNone/>
            </a:pPr>
            <a:r>
              <a:rPr lang="en-US" sz="850" dirty="0">
                <a:solidFill>
                  <a:srgbClr val="B8C5D6"/>
                </a:solidFill>
                <a:latin typeface="Inter Light" pitchFamily="34" charset="0"/>
                <a:ea typeface="Inter Light" pitchFamily="34" charset="-122"/>
                <a:cs typeface="Inter Light" pitchFamily="34" charset="-120"/>
              </a:rPr>
              <a:t>Agentic Process Automation: Agentes autônomos com raciocínio, planejamento e ação.</a:t>
            </a:r>
            <a:endParaRPr lang="en-US" sz="850" dirty="0"/>
          </a:p>
        </p:txBody>
      </p:sp>
      <p:sp>
        <p:nvSpPr>
          <p:cNvPr id="24" name="Shape 17"/>
          <p:cNvSpPr/>
          <p:nvPr/>
        </p:nvSpPr>
        <p:spPr>
          <a:xfrm>
            <a:off x="4572000" y="1863040"/>
            <a:ext cx="1957388" cy="1154050"/>
          </a:xfrm>
          <a:prstGeom prst="rect">
            <a:avLst/>
          </a:prstGeom>
          <a:solidFill>
            <a:srgbClr val="0A0E1A"/>
          </a:solidFill>
          <a:ln/>
        </p:spPr>
        <p:txBody>
          <a:bodyPr/>
          <a:lstStyle/>
          <a:p>
            <a:endParaRPr lang="pt-BR"/>
          </a:p>
        </p:txBody>
      </p:sp>
      <p:sp>
        <p:nvSpPr>
          <p:cNvPr id="25" name="Shape 18"/>
          <p:cNvSpPr/>
          <p:nvPr/>
        </p:nvSpPr>
        <p:spPr>
          <a:xfrm>
            <a:off x="4572000" y="1863040"/>
            <a:ext cx="1957388" cy="28575"/>
          </a:xfrm>
          <a:prstGeom prst="rect">
            <a:avLst/>
          </a:prstGeom>
          <a:solidFill>
            <a:srgbClr val="6366F1"/>
          </a:solidFill>
          <a:ln/>
        </p:spPr>
        <p:txBody>
          <a:bodyPr/>
          <a:lstStyle/>
          <a:p>
            <a:endParaRPr lang="pt-BR"/>
          </a:p>
        </p:txBody>
      </p:sp>
      <p:sp>
        <p:nvSpPr>
          <p:cNvPr id="26" name="Text 19"/>
          <p:cNvSpPr/>
          <p:nvPr/>
        </p:nvSpPr>
        <p:spPr>
          <a:xfrm>
            <a:off x="4679156" y="1970196"/>
            <a:ext cx="1743075" cy="342900"/>
          </a:xfrm>
          <a:prstGeom prst="rect">
            <a:avLst/>
          </a:prstGeom>
          <a:noFill/>
          <a:ln/>
        </p:spPr>
        <p:txBody>
          <a:bodyPr wrap="none" lIns="0" tIns="0" rIns="0" bIns="0" rtlCol="0" anchor="t">
            <a:spAutoFit/>
          </a:bodyPr>
          <a:lstStyle/>
          <a:p>
            <a:pPr marL="0" indent="0" algn="l">
              <a:lnSpc>
                <a:spcPct val="80000"/>
              </a:lnSpc>
              <a:buNone/>
            </a:pPr>
            <a:r>
              <a:rPr lang="en-US" sz="2450" b="1" dirty="0">
                <a:solidFill>
                  <a:srgbClr val="FFFFFF"/>
                </a:solidFill>
                <a:latin typeface="Inter ExtraBold" pitchFamily="34" charset="0"/>
                <a:ea typeface="Inter ExtraBold" pitchFamily="34" charset="-122"/>
                <a:cs typeface="Inter ExtraBold" pitchFamily="34" charset="-120"/>
              </a:rPr>
              <a:t>17%</a:t>
            </a:r>
            <a:endParaRPr lang="en-US" sz="2450" dirty="0"/>
          </a:p>
        </p:txBody>
      </p:sp>
      <p:sp>
        <p:nvSpPr>
          <p:cNvPr id="27" name="Text 20"/>
          <p:cNvSpPr/>
          <p:nvPr/>
        </p:nvSpPr>
        <p:spPr>
          <a:xfrm>
            <a:off x="4679156" y="2384534"/>
            <a:ext cx="1743075" cy="348593"/>
          </a:xfrm>
          <a:prstGeom prst="rect">
            <a:avLst/>
          </a:prstGeom>
          <a:noFill/>
          <a:ln/>
        </p:spPr>
        <p:txBody>
          <a:bodyPr wrap="square" lIns="0" tIns="0" rIns="0" bIns="0" rtlCol="0" anchor="t">
            <a:spAutoFit/>
          </a:bodyPr>
          <a:lstStyle/>
          <a:p>
            <a:pPr marL="0" indent="0" algn="l">
              <a:lnSpc>
                <a:spcPct val="112000"/>
              </a:lnSpc>
              <a:buNone/>
            </a:pPr>
            <a:r>
              <a:rPr lang="en-US" sz="850" dirty="0">
                <a:solidFill>
                  <a:srgbClr val="B8C5D6"/>
                </a:solidFill>
                <a:latin typeface="Inter Light" pitchFamily="34" charset="0"/>
                <a:ea typeface="Inter Light" pitchFamily="34" charset="-122"/>
                <a:cs typeface="Inter Light" pitchFamily="34" charset="-120"/>
              </a:rPr>
              <a:t>Já implantaram agentes de IA em suas operações.</a:t>
            </a:r>
            <a:endParaRPr lang="en-US" sz="850" dirty="0"/>
          </a:p>
        </p:txBody>
      </p:sp>
      <p:sp>
        <p:nvSpPr>
          <p:cNvPr id="28" name="Text 21"/>
          <p:cNvSpPr/>
          <p:nvPr/>
        </p:nvSpPr>
        <p:spPr>
          <a:xfrm>
            <a:off x="4679156" y="2804564"/>
            <a:ext cx="1743075" cy="105370"/>
          </a:xfrm>
          <a:prstGeom prst="rect">
            <a:avLst/>
          </a:prstGeom>
          <a:noFill/>
          <a:ln/>
        </p:spPr>
        <p:txBody>
          <a:bodyPr wrap="square" lIns="0" tIns="0" rIns="0" bIns="0" rtlCol="0" anchor="t">
            <a:spAutoFit/>
          </a:bodyPr>
          <a:lstStyle/>
          <a:p>
            <a:pPr marL="0" indent="0" algn="l">
              <a:buNone/>
            </a:pPr>
            <a:r>
              <a:rPr lang="en-US" sz="600" kern="0" spc="1" dirty="0">
                <a:solidFill>
                  <a:srgbClr val="B8C5D6">
                    <a:alpha val="50000"/>
                  </a:srgbClr>
                </a:solidFill>
                <a:latin typeface="Inter Light" pitchFamily="34" charset="0"/>
                <a:ea typeface="Inter Light" pitchFamily="34" charset="-122"/>
                <a:cs typeface="Inter Light" pitchFamily="34" charset="-120"/>
              </a:rPr>
              <a:t>GARTNER CIO SURVEY 2026</a:t>
            </a:r>
            <a:endParaRPr lang="en-US" sz="600" dirty="0"/>
          </a:p>
        </p:txBody>
      </p:sp>
      <p:sp>
        <p:nvSpPr>
          <p:cNvPr id="29" name="Shape 22"/>
          <p:cNvSpPr/>
          <p:nvPr/>
        </p:nvSpPr>
        <p:spPr>
          <a:xfrm>
            <a:off x="6615113" y="1863040"/>
            <a:ext cx="1957388" cy="1154050"/>
          </a:xfrm>
          <a:prstGeom prst="rect">
            <a:avLst/>
          </a:prstGeom>
          <a:solidFill>
            <a:srgbClr val="0A0E1A"/>
          </a:solidFill>
          <a:ln/>
        </p:spPr>
        <p:txBody>
          <a:bodyPr/>
          <a:lstStyle/>
          <a:p>
            <a:endParaRPr lang="pt-BR"/>
          </a:p>
        </p:txBody>
      </p:sp>
      <p:sp>
        <p:nvSpPr>
          <p:cNvPr id="30" name="Shape 23"/>
          <p:cNvSpPr/>
          <p:nvPr/>
        </p:nvSpPr>
        <p:spPr>
          <a:xfrm>
            <a:off x="6615113" y="1863040"/>
            <a:ext cx="1957388" cy="28575"/>
          </a:xfrm>
          <a:prstGeom prst="rect">
            <a:avLst/>
          </a:prstGeom>
          <a:solidFill>
            <a:srgbClr val="F97316"/>
          </a:solidFill>
          <a:ln/>
        </p:spPr>
        <p:txBody>
          <a:bodyPr/>
          <a:lstStyle/>
          <a:p>
            <a:endParaRPr lang="pt-BR"/>
          </a:p>
        </p:txBody>
      </p:sp>
      <p:sp>
        <p:nvSpPr>
          <p:cNvPr id="31" name="Text 24"/>
          <p:cNvSpPr/>
          <p:nvPr/>
        </p:nvSpPr>
        <p:spPr>
          <a:xfrm>
            <a:off x="6722269" y="1970196"/>
            <a:ext cx="1743075" cy="342900"/>
          </a:xfrm>
          <a:prstGeom prst="rect">
            <a:avLst/>
          </a:prstGeom>
          <a:noFill/>
          <a:ln/>
        </p:spPr>
        <p:txBody>
          <a:bodyPr wrap="none" lIns="0" tIns="0" rIns="0" bIns="0" rtlCol="0" anchor="t">
            <a:spAutoFit/>
          </a:bodyPr>
          <a:lstStyle/>
          <a:p>
            <a:pPr marL="0" indent="0" algn="l">
              <a:lnSpc>
                <a:spcPct val="80000"/>
              </a:lnSpc>
              <a:buNone/>
            </a:pPr>
            <a:r>
              <a:rPr lang="en-US" sz="2450" b="1" dirty="0">
                <a:solidFill>
                  <a:srgbClr val="F97316"/>
                </a:solidFill>
                <a:latin typeface="Inter ExtraBold" pitchFamily="34" charset="0"/>
                <a:ea typeface="Inter ExtraBold" pitchFamily="34" charset="-122"/>
                <a:cs typeface="Inter ExtraBold" pitchFamily="34" charset="-120"/>
              </a:rPr>
              <a:t>60%+</a:t>
            </a:r>
            <a:endParaRPr lang="en-US" sz="2450" dirty="0"/>
          </a:p>
        </p:txBody>
      </p:sp>
      <p:sp>
        <p:nvSpPr>
          <p:cNvPr id="32" name="Text 25"/>
          <p:cNvSpPr/>
          <p:nvPr/>
        </p:nvSpPr>
        <p:spPr>
          <a:xfrm>
            <a:off x="6722269" y="2384534"/>
            <a:ext cx="1743075" cy="320018"/>
          </a:xfrm>
          <a:prstGeom prst="rect">
            <a:avLst/>
          </a:prstGeom>
          <a:noFill/>
          <a:ln/>
        </p:spPr>
        <p:txBody>
          <a:bodyPr wrap="square" lIns="0" tIns="0" rIns="0" bIns="0" rtlCol="0" anchor="t">
            <a:spAutoFit/>
          </a:bodyPr>
          <a:lstStyle/>
          <a:p>
            <a:pPr marL="0" indent="0" algn="l">
              <a:lnSpc>
                <a:spcPct val="112000"/>
              </a:lnSpc>
              <a:buNone/>
            </a:pPr>
            <a:r>
              <a:rPr lang="en-US" sz="850" dirty="0">
                <a:solidFill>
                  <a:srgbClr val="B8C5D6"/>
                </a:solidFill>
                <a:latin typeface="Inter Light" pitchFamily="34" charset="0"/>
                <a:ea typeface="Inter Light" pitchFamily="34" charset="-122"/>
                <a:cs typeface="Inter Light" pitchFamily="34" charset="-120"/>
              </a:rPr>
              <a:t>Planejam implantar agentes nos próximos 2 anos.</a:t>
            </a:r>
            <a:endParaRPr lang="en-US" sz="850" dirty="0"/>
          </a:p>
        </p:txBody>
      </p:sp>
      <p:sp>
        <p:nvSpPr>
          <p:cNvPr id="33" name="Text 26"/>
          <p:cNvSpPr/>
          <p:nvPr/>
        </p:nvSpPr>
        <p:spPr>
          <a:xfrm>
            <a:off x="6722269" y="2775989"/>
            <a:ext cx="1743075" cy="105370"/>
          </a:xfrm>
          <a:prstGeom prst="rect">
            <a:avLst/>
          </a:prstGeom>
          <a:noFill/>
          <a:ln/>
        </p:spPr>
        <p:txBody>
          <a:bodyPr wrap="square" lIns="0" tIns="0" rIns="0" bIns="0" rtlCol="0" anchor="t">
            <a:spAutoFit/>
          </a:bodyPr>
          <a:lstStyle/>
          <a:p>
            <a:pPr marL="0" indent="0" algn="l">
              <a:buNone/>
            </a:pPr>
            <a:r>
              <a:rPr lang="en-US" sz="600" kern="0" spc="1" dirty="0">
                <a:solidFill>
                  <a:srgbClr val="B8C5D6">
                    <a:alpha val="50000"/>
                  </a:srgbClr>
                </a:solidFill>
                <a:latin typeface="Inter Light" pitchFamily="34" charset="0"/>
                <a:ea typeface="Inter Light" pitchFamily="34" charset="-122"/>
                <a:cs typeface="Inter Light" pitchFamily="34" charset="-120"/>
              </a:rPr>
              <a:t>GARTNER, 2026</a:t>
            </a:r>
            <a:endParaRPr lang="en-US" sz="600" dirty="0"/>
          </a:p>
        </p:txBody>
      </p:sp>
      <p:sp>
        <p:nvSpPr>
          <p:cNvPr id="34" name="Shape 27"/>
          <p:cNvSpPr/>
          <p:nvPr/>
        </p:nvSpPr>
        <p:spPr>
          <a:xfrm>
            <a:off x="4572000" y="3074240"/>
            <a:ext cx="1957388" cy="1314059"/>
          </a:xfrm>
          <a:prstGeom prst="rect">
            <a:avLst/>
          </a:prstGeom>
          <a:solidFill>
            <a:srgbClr val="0A0E1A"/>
          </a:solidFill>
          <a:ln/>
        </p:spPr>
        <p:txBody>
          <a:bodyPr/>
          <a:lstStyle/>
          <a:p>
            <a:endParaRPr lang="pt-BR"/>
          </a:p>
        </p:txBody>
      </p:sp>
      <p:sp>
        <p:nvSpPr>
          <p:cNvPr id="35" name="Shape 28"/>
          <p:cNvSpPr/>
          <p:nvPr/>
        </p:nvSpPr>
        <p:spPr>
          <a:xfrm>
            <a:off x="4572000" y="3074240"/>
            <a:ext cx="1957388" cy="28575"/>
          </a:xfrm>
          <a:prstGeom prst="rect">
            <a:avLst/>
          </a:prstGeom>
          <a:solidFill>
            <a:srgbClr val="6366F1"/>
          </a:solidFill>
          <a:ln/>
        </p:spPr>
        <p:txBody>
          <a:bodyPr/>
          <a:lstStyle/>
          <a:p>
            <a:endParaRPr lang="pt-BR"/>
          </a:p>
        </p:txBody>
      </p:sp>
      <p:sp>
        <p:nvSpPr>
          <p:cNvPr id="36" name="Text 29"/>
          <p:cNvSpPr/>
          <p:nvPr/>
        </p:nvSpPr>
        <p:spPr>
          <a:xfrm>
            <a:off x="4679156" y="3181397"/>
            <a:ext cx="1743075" cy="342900"/>
          </a:xfrm>
          <a:prstGeom prst="rect">
            <a:avLst/>
          </a:prstGeom>
          <a:noFill/>
          <a:ln/>
        </p:spPr>
        <p:txBody>
          <a:bodyPr wrap="none" lIns="0" tIns="0" rIns="0" bIns="0" rtlCol="0" anchor="t">
            <a:spAutoFit/>
          </a:bodyPr>
          <a:lstStyle/>
          <a:p>
            <a:pPr marL="0" indent="0" algn="l">
              <a:lnSpc>
                <a:spcPct val="80000"/>
              </a:lnSpc>
              <a:buNone/>
            </a:pPr>
            <a:r>
              <a:rPr lang="en-US" sz="2450" b="1" dirty="0">
                <a:solidFill>
                  <a:srgbClr val="FFFFFF"/>
                </a:solidFill>
                <a:latin typeface="Inter ExtraBold" pitchFamily="34" charset="0"/>
                <a:ea typeface="Inter ExtraBold" pitchFamily="34" charset="-122"/>
                <a:cs typeface="Inter ExtraBold" pitchFamily="34" charset="-120"/>
              </a:rPr>
              <a:t>40%</a:t>
            </a:r>
            <a:endParaRPr lang="en-US" sz="2450" dirty="0"/>
          </a:p>
        </p:txBody>
      </p:sp>
      <p:sp>
        <p:nvSpPr>
          <p:cNvPr id="37" name="Text 30"/>
          <p:cNvSpPr/>
          <p:nvPr/>
        </p:nvSpPr>
        <p:spPr>
          <a:xfrm>
            <a:off x="4679156" y="3595734"/>
            <a:ext cx="1743075" cy="508602"/>
          </a:xfrm>
          <a:prstGeom prst="rect">
            <a:avLst/>
          </a:prstGeom>
          <a:noFill/>
          <a:ln/>
        </p:spPr>
        <p:txBody>
          <a:bodyPr wrap="square" lIns="0" tIns="0" rIns="0" bIns="0" rtlCol="0" anchor="t">
            <a:spAutoFit/>
          </a:bodyPr>
          <a:lstStyle/>
          <a:p>
            <a:pPr marL="0" indent="0" algn="l">
              <a:lnSpc>
                <a:spcPct val="112000"/>
              </a:lnSpc>
              <a:buNone/>
            </a:pPr>
            <a:r>
              <a:rPr lang="en-US" sz="850" dirty="0">
                <a:solidFill>
                  <a:srgbClr val="B8C5D6"/>
                </a:solidFill>
                <a:latin typeface="Inter Light" pitchFamily="34" charset="0"/>
                <a:ea typeface="Inter Light" pitchFamily="34" charset="-122"/>
                <a:cs typeface="Inter Light" pitchFamily="34" charset="-120"/>
              </a:rPr>
              <a:t>Das aplicações empresariais terão agentes embarcados até final de 2026.</a:t>
            </a:r>
            <a:endParaRPr lang="en-US" sz="850" dirty="0"/>
          </a:p>
        </p:txBody>
      </p:sp>
      <p:sp>
        <p:nvSpPr>
          <p:cNvPr id="38" name="Text 31"/>
          <p:cNvSpPr/>
          <p:nvPr/>
        </p:nvSpPr>
        <p:spPr>
          <a:xfrm>
            <a:off x="4679156" y="4175773"/>
            <a:ext cx="1743075" cy="105370"/>
          </a:xfrm>
          <a:prstGeom prst="rect">
            <a:avLst/>
          </a:prstGeom>
          <a:noFill/>
          <a:ln/>
        </p:spPr>
        <p:txBody>
          <a:bodyPr wrap="square" lIns="0" tIns="0" rIns="0" bIns="0" rtlCol="0" anchor="t">
            <a:spAutoFit/>
          </a:bodyPr>
          <a:lstStyle/>
          <a:p>
            <a:pPr marL="0" indent="0" algn="l">
              <a:buNone/>
            </a:pPr>
            <a:r>
              <a:rPr lang="en-US" sz="600" kern="0" spc="1" dirty="0">
                <a:solidFill>
                  <a:srgbClr val="B8C5D6">
                    <a:alpha val="50000"/>
                  </a:srgbClr>
                </a:solidFill>
                <a:latin typeface="Inter Light" pitchFamily="34" charset="0"/>
                <a:ea typeface="Inter Light" pitchFamily="34" charset="-122"/>
                <a:cs typeface="Inter Light" pitchFamily="34" charset="-120"/>
              </a:rPr>
              <a:t>GARTNER, AUG 2025</a:t>
            </a:r>
            <a:endParaRPr lang="en-US" sz="600" dirty="0"/>
          </a:p>
        </p:txBody>
      </p:sp>
      <p:sp>
        <p:nvSpPr>
          <p:cNvPr id="39" name="Shape 32"/>
          <p:cNvSpPr/>
          <p:nvPr/>
        </p:nvSpPr>
        <p:spPr>
          <a:xfrm>
            <a:off x="6615113" y="3074240"/>
            <a:ext cx="1957388" cy="1314059"/>
          </a:xfrm>
          <a:prstGeom prst="rect">
            <a:avLst/>
          </a:prstGeom>
          <a:solidFill>
            <a:srgbClr val="0A0E1A"/>
          </a:solidFill>
          <a:ln/>
        </p:spPr>
        <p:txBody>
          <a:bodyPr/>
          <a:lstStyle/>
          <a:p>
            <a:endParaRPr lang="pt-BR"/>
          </a:p>
        </p:txBody>
      </p:sp>
      <p:sp>
        <p:nvSpPr>
          <p:cNvPr id="40" name="Shape 33"/>
          <p:cNvSpPr/>
          <p:nvPr/>
        </p:nvSpPr>
        <p:spPr>
          <a:xfrm>
            <a:off x="6615113" y="3074240"/>
            <a:ext cx="1957388" cy="28575"/>
          </a:xfrm>
          <a:prstGeom prst="rect">
            <a:avLst/>
          </a:prstGeom>
          <a:solidFill>
            <a:srgbClr val="6366F1"/>
          </a:solidFill>
          <a:ln/>
        </p:spPr>
        <p:txBody>
          <a:bodyPr/>
          <a:lstStyle/>
          <a:p>
            <a:endParaRPr lang="pt-BR"/>
          </a:p>
        </p:txBody>
      </p:sp>
      <p:sp>
        <p:nvSpPr>
          <p:cNvPr id="41" name="Text 34"/>
          <p:cNvSpPr/>
          <p:nvPr/>
        </p:nvSpPr>
        <p:spPr>
          <a:xfrm>
            <a:off x="6722269" y="3181397"/>
            <a:ext cx="1743075" cy="342900"/>
          </a:xfrm>
          <a:prstGeom prst="rect">
            <a:avLst/>
          </a:prstGeom>
          <a:noFill/>
          <a:ln/>
        </p:spPr>
        <p:txBody>
          <a:bodyPr wrap="none" lIns="0" tIns="0" rIns="0" bIns="0" rtlCol="0" anchor="t">
            <a:spAutoFit/>
          </a:bodyPr>
          <a:lstStyle/>
          <a:p>
            <a:pPr marL="0" indent="0" algn="l">
              <a:lnSpc>
                <a:spcPct val="80000"/>
              </a:lnSpc>
              <a:buNone/>
            </a:pPr>
            <a:r>
              <a:rPr lang="en-US" sz="2450" b="1" dirty="0">
                <a:solidFill>
                  <a:srgbClr val="FFFFFF"/>
                </a:solidFill>
                <a:latin typeface="Inter ExtraBold" pitchFamily="34" charset="0"/>
                <a:ea typeface="Inter ExtraBold" pitchFamily="34" charset="-122"/>
                <a:cs typeface="Inter ExtraBold" pitchFamily="34" charset="-120"/>
              </a:rPr>
              <a:t>79%</a:t>
            </a:r>
            <a:endParaRPr lang="en-US" sz="2450" dirty="0"/>
          </a:p>
        </p:txBody>
      </p:sp>
      <p:sp>
        <p:nvSpPr>
          <p:cNvPr id="42" name="Text 35"/>
          <p:cNvSpPr/>
          <p:nvPr/>
        </p:nvSpPr>
        <p:spPr>
          <a:xfrm>
            <a:off x="6722269" y="3595734"/>
            <a:ext cx="1743075" cy="480027"/>
          </a:xfrm>
          <a:prstGeom prst="rect">
            <a:avLst/>
          </a:prstGeom>
          <a:noFill/>
          <a:ln/>
        </p:spPr>
        <p:txBody>
          <a:bodyPr wrap="square" lIns="0" tIns="0" rIns="0" bIns="0" rtlCol="0" anchor="t">
            <a:spAutoFit/>
          </a:bodyPr>
          <a:lstStyle/>
          <a:p>
            <a:pPr marL="0" indent="0" algn="l">
              <a:lnSpc>
                <a:spcPct val="112000"/>
              </a:lnSpc>
              <a:buNone/>
            </a:pPr>
            <a:r>
              <a:rPr lang="en-US" sz="850" dirty="0">
                <a:solidFill>
                  <a:srgbClr val="B8C5D6"/>
                </a:solidFill>
                <a:latin typeface="Inter Light" pitchFamily="34" charset="0"/>
                <a:ea typeface="Inter Light" pitchFamily="34" charset="-122"/>
                <a:cs typeface="Inter Light" pitchFamily="34" charset="-120"/>
              </a:rPr>
              <a:t>Das empresas já adotaram agentes de IA em alguma capacidade.</a:t>
            </a:r>
            <a:endParaRPr lang="en-US" sz="850" dirty="0"/>
          </a:p>
        </p:txBody>
      </p:sp>
      <p:sp>
        <p:nvSpPr>
          <p:cNvPr id="43" name="Text 36"/>
          <p:cNvSpPr/>
          <p:nvPr/>
        </p:nvSpPr>
        <p:spPr>
          <a:xfrm>
            <a:off x="6722269" y="4147198"/>
            <a:ext cx="1743075" cy="105370"/>
          </a:xfrm>
          <a:prstGeom prst="rect">
            <a:avLst/>
          </a:prstGeom>
          <a:noFill/>
          <a:ln/>
        </p:spPr>
        <p:txBody>
          <a:bodyPr wrap="square" lIns="0" tIns="0" rIns="0" bIns="0" rtlCol="0" anchor="t">
            <a:spAutoFit/>
          </a:bodyPr>
          <a:lstStyle/>
          <a:p>
            <a:pPr marL="0" indent="0" algn="l">
              <a:buNone/>
            </a:pPr>
            <a:r>
              <a:rPr lang="en-US" sz="600" kern="0" spc="1" dirty="0">
                <a:solidFill>
                  <a:srgbClr val="B8C5D6">
                    <a:alpha val="50000"/>
                  </a:srgbClr>
                </a:solidFill>
                <a:latin typeface="Inter Light" pitchFamily="34" charset="0"/>
                <a:ea typeface="Inter Light" pitchFamily="34" charset="-122"/>
                <a:cs typeface="Inter Light" pitchFamily="34" charset="-120"/>
              </a:rPr>
              <a:t>PWC AI AGENT SURVEY, 2025</a:t>
            </a:r>
            <a:endParaRPr lang="en-US" sz="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4" name="Text 0"/>
          <p:cNvSpPr/>
          <p:nvPr/>
        </p:nvSpPr>
        <p:spPr>
          <a:xfrm>
            <a:off x="428625" y="428625"/>
            <a:ext cx="7858125" cy="620426"/>
          </a:xfrm>
          <a:prstGeom prst="rect">
            <a:avLst/>
          </a:prstGeom>
          <a:noFill/>
          <a:ln/>
        </p:spPr>
        <p:txBody>
          <a:bodyPr wrap="square" lIns="0" tIns="0" rIns="0" bIns="0" rtlCol="0" anchor="t">
            <a:spAutoFit/>
          </a:bodyPr>
          <a:lstStyle/>
          <a:p>
            <a:pPr marL="0" indent="0" algn="l">
              <a:lnSpc>
                <a:spcPct val="96000"/>
              </a:lnSpc>
              <a:buNone/>
            </a:pPr>
            <a:r>
              <a:rPr lang="en-US" sz="2100" b="1" dirty="0">
                <a:solidFill>
                  <a:srgbClr val="FFFFFF"/>
                </a:solidFill>
                <a:latin typeface="Inter ExtraBold" pitchFamily="34" charset="0"/>
                <a:ea typeface="Inter ExtraBold" pitchFamily="34" charset="-122"/>
                <a:cs typeface="Inter ExtraBold" pitchFamily="34" charset="-120"/>
              </a:rPr>
              <a:t>79% </a:t>
            </a:r>
            <a:r>
              <a:rPr lang="en-US" sz="2100" b="1" dirty="0" err="1">
                <a:solidFill>
                  <a:srgbClr val="FFFFFF"/>
                </a:solidFill>
                <a:latin typeface="Inter ExtraBold" pitchFamily="34" charset="0"/>
                <a:ea typeface="Inter ExtraBold" pitchFamily="34" charset="-122"/>
                <a:cs typeface="Inter ExtraBold" pitchFamily="34" charset="-120"/>
              </a:rPr>
              <a:t>que</a:t>
            </a:r>
            <a:r>
              <a:rPr lang="en-US" sz="2100" b="1" dirty="0">
                <a:solidFill>
                  <a:srgbClr val="FFFFFF"/>
                </a:solidFill>
                <a:latin typeface="Inter ExtraBold" pitchFamily="34" charset="0"/>
                <a:ea typeface="Inter ExtraBold" pitchFamily="34" charset="-122"/>
                <a:cs typeface="Inter ExtraBold" pitchFamily="34" charset="-120"/>
              </a:rPr>
              <a:t> </a:t>
            </a:r>
            <a:r>
              <a:rPr lang="en-US" sz="2100" b="1" dirty="0" err="1">
                <a:solidFill>
                  <a:srgbClr val="FFFFFF"/>
                </a:solidFill>
                <a:latin typeface="Inter ExtraBold" pitchFamily="34" charset="0"/>
                <a:ea typeface="Inter ExtraBold" pitchFamily="34" charset="-122"/>
                <a:cs typeface="Inter ExtraBold" pitchFamily="34" charset="-120"/>
              </a:rPr>
              <a:t>adotaram</a:t>
            </a:r>
            <a:r>
              <a:rPr lang="en-US" sz="2100" b="1" dirty="0">
                <a:solidFill>
                  <a:srgbClr val="FFFFFF"/>
                </a:solidFill>
                <a:latin typeface="Inter ExtraBold" pitchFamily="34" charset="0"/>
                <a:ea typeface="Inter ExtraBold" pitchFamily="34" charset="-122"/>
                <a:cs typeface="Inter ExtraBold" pitchFamily="34" charset="-120"/>
              </a:rPr>
              <a:t> </a:t>
            </a:r>
            <a:r>
              <a:rPr lang="en-US" sz="2100" b="1" dirty="0" err="1">
                <a:solidFill>
                  <a:srgbClr val="FFFFFF"/>
                </a:solidFill>
                <a:latin typeface="Inter ExtraBold" pitchFamily="34" charset="0"/>
                <a:ea typeface="Inter ExtraBold" pitchFamily="34" charset="-122"/>
                <a:cs typeface="Inter ExtraBold" pitchFamily="34" charset="-120"/>
              </a:rPr>
              <a:t>automação</a:t>
            </a:r>
            <a:r>
              <a:rPr lang="en-US" sz="2100" b="1" dirty="0">
                <a:solidFill>
                  <a:srgbClr val="FFFFFF"/>
                </a:solidFill>
                <a:latin typeface="Inter ExtraBold" pitchFamily="34" charset="0"/>
                <a:ea typeface="Inter ExtraBold" pitchFamily="34" charset="-122"/>
                <a:cs typeface="Inter ExtraBold" pitchFamily="34" charset="-120"/>
              </a:rPr>
              <a:t>, mas só 23% conseguiram escalar — o resto virou Shadow IT cognitiva</a:t>
            </a:r>
            <a:endParaRPr lang="en-US" sz="2100" dirty="0"/>
          </a:p>
        </p:txBody>
      </p:sp>
      <p:sp>
        <p:nvSpPr>
          <p:cNvPr id="5" name="Shape 1"/>
          <p:cNvSpPr/>
          <p:nvPr/>
        </p:nvSpPr>
        <p:spPr>
          <a:xfrm>
            <a:off x="428625" y="1694464"/>
            <a:ext cx="2900363" cy="3449036"/>
          </a:xfrm>
          <a:prstGeom prst="rect">
            <a:avLst/>
          </a:prstGeom>
          <a:solidFill>
            <a:srgbClr val="0A0E1A"/>
          </a:solidFill>
          <a:ln/>
        </p:spPr>
        <p:txBody>
          <a:bodyPr/>
          <a:lstStyle/>
          <a:p>
            <a:endParaRPr lang="pt-BR"/>
          </a:p>
        </p:txBody>
      </p:sp>
      <p:sp>
        <p:nvSpPr>
          <p:cNvPr id="6" name="Shape 2"/>
          <p:cNvSpPr/>
          <p:nvPr/>
        </p:nvSpPr>
        <p:spPr>
          <a:xfrm>
            <a:off x="428625" y="1694464"/>
            <a:ext cx="2900363" cy="28575"/>
          </a:xfrm>
          <a:prstGeom prst="rect">
            <a:avLst/>
          </a:prstGeom>
          <a:solidFill>
            <a:srgbClr val="F97316"/>
          </a:solidFill>
          <a:ln/>
        </p:spPr>
        <p:txBody>
          <a:bodyPr/>
          <a:lstStyle/>
          <a:p>
            <a:endParaRPr lang="pt-BR"/>
          </a:p>
        </p:txBody>
      </p:sp>
      <p:pic>
        <p:nvPicPr>
          <p:cNvPr id="7" name="Image 1" descr="preencoded.png"/>
          <p:cNvPicPr>
            <a:picLocks noChangeAspect="1"/>
          </p:cNvPicPr>
          <p:nvPr/>
        </p:nvPicPr>
        <p:blipFill>
          <a:blip r:embed="rId4"/>
          <a:stretch>
            <a:fillRect/>
          </a:stretch>
        </p:blipFill>
        <p:spPr>
          <a:xfrm>
            <a:off x="514350" y="1780189"/>
            <a:ext cx="428625" cy="428625"/>
          </a:xfrm>
          <a:prstGeom prst="rect">
            <a:avLst/>
          </a:prstGeom>
        </p:spPr>
      </p:pic>
      <p:sp>
        <p:nvSpPr>
          <p:cNvPr id="8" name="Text 3"/>
          <p:cNvSpPr/>
          <p:nvPr/>
        </p:nvSpPr>
        <p:spPr>
          <a:xfrm>
            <a:off x="571500" y="2736084"/>
            <a:ext cx="2614613" cy="207169"/>
          </a:xfrm>
          <a:prstGeom prst="rect">
            <a:avLst/>
          </a:prstGeom>
          <a:noFill/>
          <a:ln/>
        </p:spPr>
        <p:txBody>
          <a:bodyPr wrap="square" lIns="0" tIns="0" rIns="0" bIns="0" rtlCol="0" anchor="t">
            <a:spAutoFit/>
          </a:bodyPr>
          <a:lstStyle/>
          <a:p>
            <a:pPr marL="0" indent="0" algn="l">
              <a:buNone/>
            </a:pPr>
            <a:r>
              <a:rPr lang="en-US" sz="1200" b="1" kern="0" spc="1" dirty="0">
                <a:solidFill>
                  <a:srgbClr val="F97316"/>
                </a:solidFill>
                <a:latin typeface="Inter ExtraBold" pitchFamily="34" charset="0"/>
                <a:ea typeface="Inter ExtraBold" pitchFamily="34" charset="-122"/>
                <a:cs typeface="Inter ExtraBold" pitchFamily="34" charset="-120"/>
              </a:rPr>
              <a:t>ALERTA DE GOVERNANÇA</a:t>
            </a:r>
            <a:endParaRPr lang="en-US" sz="1200" dirty="0"/>
          </a:p>
        </p:txBody>
      </p:sp>
      <p:sp>
        <p:nvSpPr>
          <p:cNvPr id="9" name="Text 4"/>
          <p:cNvSpPr/>
          <p:nvPr/>
        </p:nvSpPr>
        <p:spPr>
          <a:xfrm>
            <a:off x="571500" y="3014690"/>
            <a:ext cx="2614613" cy="880021"/>
          </a:xfrm>
          <a:prstGeom prst="rect">
            <a:avLst/>
          </a:prstGeom>
          <a:noFill/>
          <a:ln/>
        </p:spPr>
        <p:txBody>
          <a:bodyPr wrap="square" lIns="0" tIns="0" rIns="0" bIns="0" rtlCol="0" anchor="t">
            <a:spAutoFit/>
          </a:bodyPr>
          <a:lstStyle/>
          <a:p>
            <a:pPr marL="0" indent="0" algn="l">
              <a:lnSpc>
                <a:spcPct val="112000"/>
              </a:lnSpc>
              <a:buNone/>
            </a:pPr>
            <a:r>
              <a:rPr lang="en-US" sz="1150" dirty="0">
                <a:solidFill>
                  <a:srgbClr val="FFFFFF"/>
                </a:solidFill>
                <a:latin typeface="Inter Light" pitchFamily="34" charset="0"/>
                <a:ea typeface="Inter Light" pitchFamily="34" charset="-122"/>
                <a:cs typeface="Inter Light" pitchFamily="34" charset="-120"/>
              </a:rPr>
              <a:t>Governança, segurança e FinOps surgem antes da maturidade do mercado — sinal de demanda crítica.</a:t>
            </a:r>
            <a:endParaRPr lang="en-US" sz="1150" dirty="0"/>
          </a:p>
        </p:txBody>
      </p:sp>
      <p:sp>
        <p:nvSpPr>
          <p:cNvPr id="10" name="Text 5"/>
          <p:cNvSpPr/>
          <p:nvPr/>
        </p:nvSpPr>
        <p:spPr>
          <a:xfrm>
            <a:off x="571500" y="3980436"/>
            <a:ext cx="2614613" cy="121444"/>
          </a:xfrm>
          <a:prstGeom prst="rect">
            <a:avLst/>
          </a:prstGeom>
          <a:noFill/>
          <a:ln/>
        </p:spPr>
        <p:txBody>
          <a:bodyPr wrap="square" lIns="0" tIns="0" rIns="0" bIns="0" rtlCol="0" anchor="t">
            <a:spAutoFit/>
          </a:bodyPr>
          <a:lstStyle/>
          <a:p>
            <a:pPr marL="0" indent="0" algn="l">
              <a:buNone/>
            </a:pPr>
            <a:r>
              <a:rPr lang="en-US" sz="750" kern="0" spc="1" dirty="0">
                <a:solidFill>
                  <a:srgbClr val="B8C5D6">
                    <a:alpha val="60000"/>
                  </a:srgbClr>
                </a:solidFill>
                <a:latin typeface="Inter Light" pitchFamily="34" charset="0"/>
                <a:ea typeface="Inter Light" pitchFamily="34" charset="-122"/>
                <a:cs typeface="Inter Light" pitchFamily="34" charset="-120"/>
              </a:rPr>
              <a:t>GARTNER HYPE CYCLE FOR AGENTIC AI, 2026</a:t>
            </a:r>
            <a:endParaRPr lang="en-US" sz="750" dirty="0"/>
          </a:p>
        </p:txBody>
      </p:sp>
      <p:sp>
        <p:nvSpPr>
          <p:cNvPr id="11" name="Shape 6"/>
          <p:cNvSpPr/>
          <p:nvPr/>
        </p:nvSpPr>
        <p:spPr>
          <a:xfrm>
            <a:off x="3743325" y="1694464"/>
            <a:ext cx="1287661" cy="1625203"/>
          </a:xfrm>
          <a:prstGeom prst="rect">
            <a:avLst/>
          </a:prstGeom>
          <a:solidFill>
            <a:srgbClr val="0A0E1A"/>
          </a:solidFill>
          <a:ln/>
        </p:spPr>
        <p:txBody>
          <a:bodyPr/>
          <a:lstStyle/>
          <a:p>
            <a:endParaRPr lang="pt-BR"/>
          </a:p>
        </p:txBody>
      </p:sp>
      <p:sp>
        <p:nvSpPr>
          <p:cNvPr id="12" name="Shape 7"/>
          <p:cNvSpPr/>
          <p:nvPr/>
        </p:nvSpPr>
        <p:spPr>
          <a:xfrm>
            <a:off x="3743325" y="1694464"/>
            <a:ext cx="28575" cy="1625203"/>
          </a:xfrm>
          <a:prstGeom prst="rect">
            <a:avLst/>
          </a:prstGeom>
          <a:solidFill>
            <a:srgbClr val="6366F1"/>
          </a:solidFill>
          <a:ln/>
        </p:spPr>
        <p:txBody>
          <a:bodyPr/>
          <a:lstStyle/>
          <a:p>
            <a:endParaRPr lang="pt-BR"/>
          </a:p>
        </p:txBody>
      </p:sp>
      <p:sp>
        <p:nvSpPr>
          <p:cNvPr id="13" name="Text 8"/>
          <p:cNvSpPr/>
          <p:nvPr/>
        </p:nvSpPr>
        <p:spPr>
          <a:xfrm>
            <a:off x="3829050" y="1780189"/>
            <a:ext cx="1116211" cy="342900"/>
          </a:xfrm>
          <a:prstGeom prst="rect">
            <a:avLst/>
          </a:prstGeom>
          <a:noFill/>
          <a:ln/>
        </p:spPr>
        <p:txBody>
          <a:bodyPr wrap="none" lIns="0" tIns="0" rIns="0" bIns="0" rtlCol="0" anchor="t">
            <a:spAutoFit/>
          </a:bodyPr>
          <a:lstStyle/>
          <a:p>
            <a:pPr marL="0" indent="0" algn="l">
              <a:lnSpc>
                <a:spcPct val="80000"/>
              </a:lnSpc>
              <a:buNone/>
            </a:pPr>
            <a:r>
              <a:rPr lang="en-US" sz="2450" b="1" dirty="0">
                <a:solidFill>
                  <a:srgbClr val="6366F1"/>
                </a:solidFill>
                <a:latin typeface="Inter ExtraBold" pitchFamily="34" charset="0"/>
                <a:ea typeface="Inter ExtraBold" pitchFamily="34" charset="-122"/>
                <a:cs typeface="Inter ExtraBold" pitchFamily="34" charset="-120"/>
              </a:rPr>
              <a:t>79%</a:t>
            </a:r>
            <a:endParaRPr lang="en-US" sz="2450" dirty="0"/>
          </a:p>
        </p:txBody>
      </p:sp>
      <p:sp>
        <p:nvSpPr>
          <p:cNvPr id="14" name="Text 9"/>
          <p:cNvSpPr/>
          <p:nvPr/>
        </p:nvSpPr>
        <p:spPr>
          <a:xfrm>
            <a:off x="3829050" y="2180239"/>
            <a:ext cx="1116211" cy="285206"/>
          </a:xfrm>
          <a:prstGeom prst="rect">
            <a:avLst/>
          </a:prstGeom>
          <a:noFill/>
          <a:ln/>
        </p:spPr>
        <p:txBody>
          <a:bodyPr wrap="square" lIns="0" tIns="0" rIns="0" bIns="0" rtlCol="0" anchor="t">
            <a:spAutoFit/>
          </a:bodyPr>
          <a:lstStyle/>
          <a:p>
            <a:pPr marL="0" indent="0" algn="l">
              <a:lnSpc>
                <a:spcPct val="112000"/>
              </a:lnSpc>
              <a:buNone/>
            </a:pPr>
            <a:r>
              <a:rPr lang="en-US" sz="850" dirty="0">
                <a:solidFill>
                  <a:srgbClr val="FFFFFF"/>
                </a:solidFill>
                <a:latin typeface="Inter Light" pitchFamily="34" charset="0"/>
                <a:ea typeface="Inter Light" pitchFamily="34" charset="-122"/>
                <a:cs typeface="Inter Light" pitchFamily="34" charset="-120"/>
              </a:rPr>
              <a:t>Empresas que </a:t>
            </a:r>
            <a:r>
              <a:rPr lang="en-US" sz="850" dirty="0" err="1">
                <a:solidFill>
                  <a:srgbClr val="FFFFFF"/>
                </a:solidFill>
                <a:latin typeface="Inter Light" pitchFamily="34" charset="0"/>
                <a:ea typeface="Inter Light" pitchFamily="34" charset="-122"/>
                <a:cs typeface="Inter Light" pitchFamily="34" charset="-120"/>
              </a:rPr>
              <a:t>adotaram</a:t>
            </a:r>
            <a:r>
              <a:rPr lang="en-US" sz="850" dirty="0">
                <a:solidFill>
                  <a:srgbClr val="FFFFFF"/>
                </a:solidFill>
                <a:latin typeface="Inter Light" pitchFamily="34" charset="0"/>
                <a:ea typeface="Inter Light" pitchFamily="34" charset="-122"/>
                <a:cs typeface="Inter Light" pitchFamily="34" charset="-120"/>
              </a:rPr>
              <a:t> </a:t>
            </a:r>
            <a:r>
              <a:rPr lang="en-US" sz="850" dirty="0" err="1">
                <a:solidFill>
                  <a:srgbClr val="FFFFFF"/>
                </a:solidFill>
                <a:latin typeface="Inter Light" pitchFamily="34" charset="0"/>
                <a:ea typeface="Inter Light" pitchFamily="34" charset="-122"/>
                <a:cs typeface="Inter Light" pitchFamily="34" charset="-120"/>
              </a:rPr>
              <a:t>automações</a:t>
            </a:r>
            <a:r>
              <a:rPr lang="en-US" sz="850" dirty="0">
                <a:solidFill>
                  <a:srgbClr val="FFFFFF"/>
                </a:solidFill>
                <a:latin typeface="Inter Light" pitchFamily="34" charset="0"/>
                <a:ea typeface="Inter Light" pitchFamily="34" charset="-122"/>
                <a:cs typeface="Inter Light" pitchFamily="34" charset="-120"/>
              </a:rPr>
              <a:t>.</a:t>
            </a:r>
            <a:endParaRPr lang="en-US" sz="850" dirty="0"/>
          </a:p>
        </p:txBody>
      </p:sp>
      <p:sp>
        <p:nvSpPr>
          <p:cNvPr id="15" name="Text 10"/>
          <p:cNvSpPr/>
          <p:nvPr/>
        </p:nvSpPr>
        <p:spPr>
          <a:xfrm>
            <a:off x="3829050" y="3128572"/>
            <a:ext cx="1116211" cy="105370"/>
          </a:xfrm>
          <a:prstGeom prst="rect">
            <a:avLst/>
          </a:prstGeom>
          <a:noFill/>
          <a:ln/>
        </p:spPr>
        <p:txBody>
          <a:bodyPr wrap="none" lIns="0" tIns="0" rIns="0" bIns="0" rtlCol="0" anchor="t">
            <a:spAutoFit/>
          </a:bodyPr>
          <a:lstStyle/>
          <a:p>
            <a:pPr marL="0" indent="0" algn="l">
              <a:buNone/>
            </a:pPr>
            <a:r>
              <a:rPr lang="en-US" sz="600" kern="0" spc="1" dirty="0">
                <a:solidFill>
                  <a:srgbClr val="B8C5D6">
                    <a:alpha val="50000"/>
                  </a:srgbClr>
                </a:solidFill>
                <a:latin typeface="Inter Light" pitchFamily="34" charset="0"/>
                <a:ea typeface="Inter Light" pitchFamily="34" charset="-122"/>
                <a:cs typeface="Inter Light" pitchFamily="34" charset="-120"/>
              </a:rPr>
              <a:t>PWC, 2025</a:t>
            </a:r>
            <a:endParaRPr lang="en-US" sz="600" dirty="0"/>
          </a:p>
        </p:txBody>
      </p:sp>
      <p:sp>
        <p:nvSpPr>
          <p:cNvPr id="16" name="Shape 11"/>
          <p:cNvSpPr/>
          <p:nvPr/>
        </p:nvSpPr>
        <p:spPr>
          <a:xfrm>
            <a:off x="5116711" y="1694464"/>
            <a:ext cx="1287661" cy="1625203"/>
          </a:xfrm>
          <a:prstGeom prst="rect">
            <a:avLst/>
          </a:prstGeom>
          <a:solidFill>
            <a:srgbClr val="0A0E1A"/>
          </a:solidFill>
          <a:ln/>
        </p:spPr>
        <p:txBody>
          <a:bodyPr/>
          <a:lstStyle/>
          <a:p>
            <a:endParaRPr lang="pt-BR"/>
          </a:p>
        </p:txBody>
      </p:sp>
      <p:sp>
        <p:nvSpPr>
          <p:cNvPr id="17" name="Shape 12"/>
          <p:cNvSpPr/>
          <p:nvPr/>
        </p:nvSpPr>
        <p:spPr>
          <a:xfrm>
            <a:off x="5116711" y="1694464"/>
            <a:ext cx="28575" cy="1625203"/>
          </a:xfrm>
          <a:prstGeom prst="rect">
            <a:avLst/>
          </a:prstGeom>
          <a:solidFill>
            <a:srgbClr val="6366F1"/>
          </a:solidFill>
          <a:ln/>
        </p:spPr>
        <p:txBody>
          <a:bodyPr/>
          <a:lstStyle/>
          <a:p>
            <a:endParaRPr lang="pt-BR"/>
          </a:p>
        </p:txBody>
      </p:sp>
      <p:sp>
        <p:nvSpPr>
          <p:cNvPr id="18" name="Text 13"/>
          <p:cNvSpPr/>
          <p:nvPr/>
        </p:nvSpPr>
        <p:spPr>
          <a:xfrm>
            <a:off x="5202436" y="1780189"/>
            <a:ext cx="1116211" cy="342900"/>
          </a:xfrm>
          <a:prstGeom prst="rect">
            <a:avLst/>
          </a:prstGeom>
          <a:noFill/>
          <a:ln/>
        </p:spPr>
        <p:txBody>
          <a:bodyPr wrap="none" lIns="0" tIns="0" rIns="0" bIns="0" rtlCol="0" anchor="t">
            <a:spAutoFit/>
          </a:bodyPr>
          <a:lstStyle/>
          <a:p>
            <a:pPr marL="0" indent="0" algn="l">
              <a:lnSpc>
                <a:spcPct val="80000"/>
              </a:lnSpc>
              <a:buNone/>
            </a:pPr>
            <a:r>
              <a:rPr lang="en-US" sz="2450" b="1" dirty="0">
                <a:solidFill>
                  <a:srgbClr val="6366F1"/>
                </a:solidFill>
                <a:latin typeface="Inter ExtraBold" pitchFamily="34" charset="0"/>
                <a:ea typeface="Inter ExtraBold" pitchFamily="34" charset="-122"/>
                <a:cs typeface="Inter ExtraBold" pitchFamily="34" charset="-120"/>
              </a:rPr>
              <a:t>23%</a:t>
            </a:r>
            <a:endParaRPr lang="en-US" sz="2450" dirty="0"/>
          </a:p>
        </p:txBody>
      </p:sp>
      <p:sp>
        <p:nvSpPr>
          <p:cNvPr id="19" name="Text 14"/>
          <p:cNvSpPr/>
          <p:nvPr/>
        </p:nvSpPr>
        <p:spPr>
          <a:xfrm>
            <a:off x="5202436" y="2180239"/>
            <a:ext cx="1116211" cy="285206"/>
          </a:xfrm>
          <a:prstGeom prst="rect">
            <a:avLst/>
          </a:prstGeom>
          <a:noFill/>
          <a:ln/>
        </p:spPr>
        <p:txBody>
          <a:bodyPr wrap="square" lIns="0" tIns="0" rIns="0" bIns="0" rtlCol="0" anchor="t">
            <a:spAutoFit/>
          </a:bodyPr>
          <a:lstStyle/>
          <a:p>
            <a:pPr marL="0" indent="0" algn="l">
              <a:lnSpc>
                <a:spcPct val="112000"/>
              </a:lnSpc>
              <a:buNone/>
            </a:pPr>
            <a:r>
              <a:rPr lang="en-US" sz="850" dirty="0">
                <a:solidFill>
                  <a:srgbClr val="FFFFFF"/>
                </a:solidFill>
                <a:latin typeface="Inter Light" pitchFamily="34" charset="0"/>
                <a:ea typeface="Inter Light" pitchFamily="34" charset="-122"/>
                <a:cs typeface="Inter Light" pitchFamily="34" charset="-120"/>
              </a:rPr>
              <a:t>Que conseguiram </a:t>
            </a:r>
            <a:r>
              <a:rPr lang="en-US" sz="850" dirty="0" err="1">
                <a:solidFill>
                  <a:srgbClr val="FFFFFF"/>
                </a:solidFill>
                <a:latin typeface="Inter Light" pitchFamily="34" charset="0"/>
                <a:ea typeface="Inter Light" pitchFamily="34" charset="-122"/>
                <a:cs typeface="Inter Light" pitchFamily="34" charset="-120"/>
              </a:rPr>
              <a:t>escalar</a:t>
            </a:r>
            <a:r>
              <a:rPr lang="en-US" sz="850" dirty="0">
                <a:solidFill>
                  <a:srgbClr val="FFFFFF"/>
                </a:solidFill>
                <a:latin typeface="Inter Light" pitchFamily="34" charset="0"/>
                <a:ea typeface="Inter Light" pitchFamily="34" charset="-122"/>
                <a:cs typeface="Inter Light" pitchFamily="34" charset="-120"/>
              </a:rPr>
              <a:t> as </a:t>
            </a:r>
            <a:r>
              <a:rPr lang="en-US" sz="850" dirty="0" err="1">
                <a:solidFill>
                  <a:srgbClr val="FFFFFF"/>
                </a:solidFill>
                <a:latin typeface="Inter Light" pitchFamily="34" charset="0"/>
                <a:ea typeface="Inter Light" pitchFamily="34" charset="-122"/>
                <a:cs typeface="Inter Light" pitchFamily="34" charset="-120"/>
              </a:rPr>
              <a:t>automações</a:t>
            </a:r>
            <a:r>
              <a:rPr lang="en-US" sz="850" dirty="0">
                <a:solidFill>
                  <a:srgbClr val="FFFFFF"/>
                </a:solidFill>
                <a:latin typeface="Inter Light" pitchFamily="34" charset="0"/>
                <a:ea typeface="Inter Light" pitchFamily="34" charset="-122"/>
                <a:cs typeface="Inter Light" pitchFamily="34" charset="-120"/>
              </a:rPr>
              <a:t>.</a:t>
            </a:r>
            <a:endParaRPr lang="en-US" sz="850" dirty="0"/>
          </a:p>
        </p:txBody>
      </p:sp>
      <p:sp>
        <p:nvSpPr>
          <p:cNvPr id="20" name="Text 15"/>
          <p:cNvSpPr/>
          <p:nvPr/>
        </p:nvSpPr>
        <p:spPr>
          <a:xfrm>
            <a:off x="5202436" y="3128572"/>
            <a:ext cx="1116211" cy="105370"/>
          </a:xfrm>
          <a:prstGeom prst="rect">
            <a:avLst/>
          </a:prstGeom>
          <a:noFill/>
          <a:ln/>
        </p:spPr>
        <p:txBody>
          <a:bodyPr wrap="none" lIns="0" tIns="0" rIns="0" bIns="0" rtlCol="0" anchor="t">
            <a:spAutoFit/>
          </a:bodyPr>
          <a:lstStyle/>
          <a:p>
            <a:pPr marL="0" indent="0" algn="l">
              <a:buNone/>
            </a:pPr>
            <a:r>
              <a:rPr lang="en-US" sz="600" kern="0" spc="1" dirty="0">
                <a:solidFill>
                  <a:srgbClr val="B8C5D6">
                    <a:alpha val="50000"/>
                  </a:srgbClr>
                </a:solidFill>
                <a:latin typeface="Inter Light" pitchFamily="34" charset="0"/>
                <a:ea typeface="Inter Light" pitchFamily="34" charset="-122"/>
                <a:cs typeface="Inter Light" pitchFamily="34" charset="-120"/>
              </a:rPr>
              <a:t>MCKINSEY, 2025</a:t>
            </a:r>
            <a:endParaRPr lang="en-US" sz="600" dirty="0"/>
          </a:p>
        </p:txBody>
      </p:sp>
      <p:sp>
        <p:nvSpPr>
          <p:cNvPr id="21" name="Shape 16"/>
          <p:cNvSpPr/>
          <p:nvPr/>
        </p:nvSpPr>
        <p:spPr>
          <a:xfrm>
            <a:off x="6490097" y="1694464"/>
            <a:ext cx="2465644" cy="1625203"/>
          </a:xfrm>
          <a:prstGeom prst="rect">
            <a:avLst/>
          </a:prstGeom>
          <a:solidFill>
            <a:srgbClr val="0A0E1A"/>
          </a:solidFill>
          <a:ln/>
        </p:spPr>
        <p:txBody>
          <a:bodyPr/>
          <a:lstStyle/>
          <a:p>
            <a:endParaRPr lang="pt-BR"/>
          </a:p>
        </p:txBody>
      </p:sp>
      <p:sp>
        <p:nvSpPr>
          <p:cNvPr id="22" name="Shape 17"/>
          <p:cNvSpPr/>
          <p:nvPr/>
        </p:nvSpPr>
        <p:spPr>
          <a:xfrm>
            <a:off x="6490097" y="1694464"/>
            <a:ext cx="28575" cy="1625203"/>
          </a:xfrm>
          <a:prstGeom prst="rect">
            <a:avLst/>
          </a:prstGeom>
          <a:solidFill>
            <a:srgbClr val="F97316"/>
          </a:solidFill>
          <a:ln/>
        </p:spPr>
        <p:txBody>
          <a:bodyPr/>
          <a:lstStyle/>
          <a:p>
            <a:endParaRPr lang="pt-BR"/>
          </a:p>
        </p:txBody>
      </p:sp>
      <p:sp>
        <p:nvSpPr>
          <p:cNvPr id="23" name="Text 18"/>
          <p:cNvSpPr/>
          <p:nvPr/>
        </p:nvSpPr>
        <p:spPr>
          <a:xfrm>
            <a:off x="6604397" y="2107016"/>
            <a:ext cx="857250" cy="800100"/>
          </a:xfrm>
          <a:prstGeom prst="rect">
            <a:avLst/>
          </a:prstGeom>
          <a:noFill/>
          <a:ln/>
        </p:spPr>
        <p:txBody>
          <a:bodyPr wrap="square" lIns="0" tIns="0" rIns="0" bIns="0" rtlCol="0" anchor="t">
            <a:spAutoFit/>
          </a:bodyPr>
          <a:lstStyle/>
          <a:p>
            <a:pPr marL="0" indent="0" algn="r">
              <a:lnSpc>
                <a:spcPct val="80000"/>
              </a:lnSpc>
              <a:buNone/>
            </a:pPr>
            <a:r>
              <a:rPr lang="en-US" sz="2850" b="1" dirty="0">
                <a:solidFill>
                  <a:srgbClr val="F97316"/>
                </a:solidFill>
                <a:latin typeface="Inter ExtraBold" pitchFamily="34" charset="0"/>
                <a:ea typeface="Inter ExtraBold" pitchFamily="34" charset="-122"/>
                <a:cs typeface="Inter ExtraBold" pitchFamily="34" charset="-120"/>
              </a:rPr>
              <a:t>&gt; 2.000</a:t>
            </a:r>
            <a:endParaRPr lang="en-US" sz="2850" dirty="0"/>
          </a:p>
        </p:txBody>
      </p:sp>
      <p:sp>
        <p:nvSpPr>
          <p:cNvPr id="24" name="Text 19"/>
          <p:cNvSpPr/>
          <p:nvPr/>
        </p:nvSpPr>
        <p:spPr>
          <a:xfrm>
            <a:off x="7575947" y="1780189"/>
            <a:ext cx="1053703" cy="1076000"/>
          </a:xfrm>
          <a:prstGeom prst="rect">
            <a:avLst/>
          </a:prstGeom>
          <a:noFill/>
          <a:ln/>
        </p:spPr>
        <p:txBody>
          <a:bodyPr wrap="square" lIns="0" tIns="0" rIns="0" bIns="0" rtlCol="0" anchor="t">
            <a:spAutoFit/>
          </a:bodyPr>
          <a:lstStyle/>
          <a:p>
            <a:pPr marL="0" indent="0" algn="l">
              <a:lnSpc>
                <a:spcPct val="112000"/>
              </a:lnSpc>
              <a:buNone/>
            </a:pPr>
            <a:r>
              <a:rPr lang="en-US" sz="1050" dirty="0">
                <a:solidFill>
                  <a:srgbClr val="FFFFFF"/>
                </a:solidFill>
                <a:latin typeface="Inter Light" pitchFamily="34" charset="0"/>
                <a:ea typeface="Inter Light" pitchFamily="34" charset="-122"/>
                <a:cs typeface="Inter Light" pitchFamily="34" charset="-120"/>
              </a:rPr>
              <a:t>Ações legais por "death by automation" projetadas até 2026 por falta de controle.</a:t>
            </a:r>
            <a:endParaRPr lang="en-US" sz="1050" dirty="0"/>
          </a:p>
        </p:txBody>
      </p:sp>
      <p:sp>
        <p:nvSpPr>
          <p:cNvPr id="25" name="Text 20"/>
          <p:cNvSpPr/>
          <p:nvPr/>
        </p:nvSpPr>
        <p:spPr>
          <a:xfrm>
            <a:off x="7575947" y="3023202"/>
            <a:ext cx="1053703" cy="210741"/>
          </a:xfrm>
          <a:prstGeom prst="rect">
            <a:avLst/>
          </a:prstGeom>
          <a:noFill/>
          <a:ln/>
        </p:spPr>
        <p:txBody>
          <a:bodyPr wrap="none" lIns="0" tIns="0" rIns="0" bIns="0" rtlCol="0" anchor="t">
            <a:spAutoFit/>
          </a:bodyPr>
          <a:lstStyle/>
          <a:p>
            <a:pPr marL="0" indent="0" algn="l">
              <a:buNone/>
            </a:pPr>
            <a:r>
              <a:rPr lang="en-US" sz="600" kern="0" spc="1" dirty="0">
                <a:solidFill>
                  <a:srgbClr val="B8C5D6">
                    <a:alpha val="50000"/>
                  </a:srgbClr>
                </a:solidFill>
                <a:latin typeface="Inter Light" pitchFamily="34" charset="0"/>
                <a:ea typeface="Inter Light" pitchFamily="34" charset="-122"/>
                <a:cs typeface="Inter Light" pitchFamily="34" charset="-120"/>
              </a:rPr>
              <a:t>GARTNER STRATEGIC PREDICTIONS 2026</a:t>
            </a:r>
            <a:endParaRPr lang="en-US" sz="600" dirty="0"/>
          </a:p>
        </p:txBody>
      </p:sp>
      <p:sp>
        <p:nvSpPr>
          <p:cNvPr id="26" name="Shape 21"/>
          <p:cNvSpPr/>
          <p:nvPr/>
        </p:nvSpPr>
        <p:spPr>
          <a:xfrm>
            <a:off x="3743325" y="3405392"/>
            <a:ext cx="1301948" cy="1214047"/>
          </a:xfrm>
          <a:prstGeom prst="rect">
            <a:avLst/>
          </a:prstGeom>
          <a:solidFill>
            <a:srgbClr val="0A0E1A"/>
          </a:solidFill>
          <a:ln/>
        </p:spPr>
        <p:txBody>
          <a:bodyPr/>
          <a:lstStyle/>
          <a:p>
            <a:endParaRPr lang="pt-BR"/>
          </a:p>
        </p:txBody>
      </p:sp>
      <p:sp>
        <p:nvSpPr>
          <p:cNvPr id="27" name="Shape 22"/>
          <p:cNvSpPr/>
          <p:nvPr/>
        </p:nvSpPr>
        <p:spPr>
          <a:xfrm>
            <a:off x="3743325" y="3405392"/>
            <a:ext cx="28575" cy="1214047"/>
          </a:xfrm>
          <a:prstGeom prst="rect">
            <a:avLst/>
          </a:prstGeom>
          <a:solidFill>
            <a:srgbClr val="6366F1"/>
          </a:solidFill>
          <a:ln/>
        </p:spPr>
        <p:txBody>
          <a:bodyPr/>
          <a:lstStyle/>
          <a:p>
            <a:endParaRPr lang="pt-BR"/>
          </a:p>
        </p:txBody>
      </p:sp>
      <p:sp>
        <p:nvSpPr>
          <p:cNvPr id="28" name="Text 23"/>
          <p:cNvSpPr/>
          <p:nvPr/>
        </p:nvSpPr>
        <p:spPr>
          <a:xfrm>
            <a:off x="3829050" y="3491117"/>
            <a:ext cx="1130498" cy="342900"/>
          </a:xfrm>
          <a:prstGeom prst="rect">
            <a:avLst/>
          </a:prstGeom>
          <a:noFill/>
          <a:ln/>
        </p:spPr>
        <p:txBody>
          <a:bodyPr wrap="none" lIns="0" tIns="0" rIns="0" bIns="0" rtlCol="0" anchor="t">
            <a:spAutoFit/>
          </a:bodyPr>
          <a:lstStyle/>
          <a:p>
            <a:pPr marL="0" indent="0" algn="l">
              <a:lnSpc>
                <a:spcPct val="80000"/>
              </a:lnSpc>
              <a:buNone/>
            </a:pPr>
            <a:r>
              <a:rPr lang="en-US" sz="2450" b="1" dirty="0">
                <a:solidFill>
                  <a:srgbClr val="6366F1"/>
                </a:solidFill>
                <a:latin typeface="Inter ExtraBold" pitchFamily="34" charset="0"/>
                <a:ea typeface="Inter ExtraBold" pitchFamily="34" charset="-122"/>
                <a:cs typeface="Inter ExtraBold" pitchFamily="34" charset="-120"/>
              </a:rPr>
              <a:t>68%</a:t>
            </a:r>
            <a:endParaRPr lang="en-US" sz="2450" dirty="0"/>
          </a:p>
        </p:txBody>
      </p:sp>
      <p:sp>
        <p:nvSpPr>
          <p:cNvPr id="29" name="Text 24"/>
          <p:cNvSpPr/>
          <p:nvPr/>
        </p:nvSpPr>
        <p:spPr>
          <a:xfrm>
            <a:off x="3829050" y="3891167"/>
            <a:ext cx="1130498" cy="480027"/>
          </a:xfrm>
          <a:prstGeom prst="rect">
            <a:avLst/>
          </a:prstGeom>
          <a:noFill/>
          <a:ln/>
        </p:spPr>
        <p:txBody>
          <a:bodyPr wrap="square" lIns="0" tIns="0" rIns="0" bIns="0" rtlCol="0" anchor="t">
            <a:spAutoFit/>
          </a:bodyPr>
          <a:lstStyle/>
          <a:p>
            <a:pPr marL="0" indent="0" algn="l">
              <a:lnSpc>
                <a:spcPct val="112000"/>
              </a:lnSpc>
              <a:buNone/>
            </a:pPr>
            <a:r>
              <a:rPr lang="en-US" sz="850" dirty="0">
                <a:solidFill>
                  <a:srgbClr val="FFFFFF"/>
                </a:solidFill>
                <a:latin typeface="Inter Light" pitchFamily="34" charset="0"/>
                <a:ea typeface="Inter Light" pitchFamily="34" charset="-122"/>
                <a:cs typeface="Inter Light" pitchFamily="34" charset="-120"/>
              </a:rPr>
              <a:t>Metade ou menos dos funcionários usam agentes.</a:t>
            </a:r>
            <a:endParaRPr lang="en-US" sz="850" dirty="0"/>
          </a:p>
        </p:txBody>
      </p:sp>
      <p:sp>
        <p:nvSpPr>
          <p:cNvPr id="30" name="Text 25"/>
          <p:cNvSpPr/>
          <p:nvPr/>
        </p:nvSpPr>
        <p:spPr>
          <a:xfrm>
            <a:off x="3829050" y="4428344"/>
            <a:ext cx="1130498" cy="105370"/>
          </a:xfrm>
          <a:prstGeom prst="rect">
            <a:avLst/>
          </a:prstGeom>
          <a:noFill/>
          <a:ln/>
        </p:spPr>
        <p:txBody>
          <a:bodyPr wrap="none" lIns="0" tIns="0" rIns="0" bIns="0" rtlCol="0" anchor="t">
            <a:spAutoFit/>
          </a:bodyPr>
          <a:lstStyle/>
          <a:p>
            <a:pPr marL="0" indent="0" algn="l">
              <a:buNone/>
            </a:pPr>
            <a:r>
              <a:rPr lang="en-US" sz="600" kern="0" spc="1" dirty="0">
                <a:solidFill>
                  <a:srgbClr val="B8C5D6">
                    <a:alpha val="50000"/>
                  </a:srgbClr>
                </a:solidFill>
                <a:latin typeface="Inter Light" pitchFamily="34" charset="0"/>
                <a:ea typeface="Inter Light" pitchFamily="34" charset="-122"/>
                <a:cs typeface="Inter Light" pitchFamily="34" charset="-120"/>
              </a:rPr>
              <a:t>PWC, 2025</a:t>
            </a:r>
            <a:endParaRPr lang="en-US" sz="600" dirty="0"/>
          </a:p>
        </p:txBody>
      </p:sp>
      <p:sp>
        <p:nvSpPr>
          <p:cNvPr id="31" name="Shape 26"/>
          <p:cNvSpPr/>
          <p:nvPr/>
        </p:nvSpPr>
        <p:spPr>
          <a:xfrm>
            <a:off x="5130998" y="3405392"/>
            <a:ext cx="1301948" cy="1214047"/>
          </a:xfrm>
          <a:prstGeom prst="rect">
            <a:avLst/>
          </a:prstGeom>
          <a:solidFill>
            <a:srgbClr val="0A0E1A"/>
          </a:solidFill>
          <a:ln/>
        </p:spPr>
        <p:txBody>
          <a:bodyPr/>
          <a:lstStyle/>
          <a:p>
            <a:endParaRPr lang="pt-BR"/>
          </a:p>
        </p:txBody>
      </p:sp>
      <p:sp>
        <p:nvSpPr>
          <p:cNvPr id="32" name="Shape 27"/>
          <p:cNvSpPr/>
          <p:nvPr/>
        </p:nvSpPr>
        <p:spPr>
          <a:xfrm>
            <a:off x="5130998" y="3405392"/>
            <a:ext cx="28575" cy="1214047"/>
          </a:xfrm>
          <a:prstGeom prst="rect">
            <a:avLst/>
          </a:prstGeom>
          <a:solidFill>
            <a:srgbClr val="6366F1"/>
          </a:solidFill>
          <a:ln/>
        </p:spPr>
        <p:txBody>
          <a:bodyPr/>
          <a:lstStyle/>
          <a:p>
            <a:endParaRPr lang="pt-BR"/>
          </a:p>
        </p:txBody>
      </p:sp>
      <p:sp>
        <p:nvSpPr>
          <p:cNvPr id="33" name="Text 28"/>
          <p:cNvSpPr/>
          <p:nvPr/>
        </p:nvSpPr>
        <p:spPr>
          <a:xfrm>
            <a:off x="5216723" y="3491117"/>
            <a:ext cx="1130498" cy="342900"/>
          </a:xfrm>
          <a:prstGeom prst="rect">
            <a:avLst/>
          </a:prstGeom>
          <a:noFill/>
          <a:ln/>
        </p:spPr>
        <p:txBody>
          <a:bodyPr wrap="none" lIns="0" tIns="0" rIns="0" bIns="0" rtlCol="0" anchor="t">
            <a:spAutoFit/>
          </a:bodyPr>
          <a:lstStyle/>
          <a:p>
            <a:pPr marL="0" indent="0" algn="l">
              <a:lnSpc>
                <a:spcPct val="80000"/>
              </a:lnSpc>
              <a:buNone/>
            </a:pPr>
            <a:r>
              <a:rPr lang="en-US" sz="2450" b="1" dirty="0">
                <a:solidFill>
                  <a:srgbClr val="6366F1"/>
                </a:solidFill>
                <a:latin typeface="Inter ExtraBold" pitchFamily="34" charset="0"/>
                <a:ea typeface="Inter ExtraBold" pitchFamily="34" charset="-122"/>
                <a:cs typeface="Inter ExtraBold" pitchFamily="34" charset="-120"/>
              </a:rPr>
              <a:t>46%</a:t>
            </a:r>
            <a:endParaRPr lang="en-US" sz="2450" dirty="0"/>
          </a:p>
        </p:txBody>
      </p:sp>
      <p:sp>
        <p:nvSpPr>
          <p:cNvPr id="34" name="Text 29"/>
          <p:cNvSpPr/>
          <p:nvPr/>
        </p:nvSpPr>
        <p:spPr>
          <a:xfrm>
            <a:off x="5216723" y="3891167"/>
            <a:ext cx="1130498" cy="480027"/>
          </a:xfrm>
          <a:prstGeom prst="rect">
            <a:avLst/>
          </a:prstGeom>
          <a:noFill/>
          <a:ln/>
        </p:spPr>
        <p:txBody>
          <a:bodyPr wrap="square" lIns="0" tIns="0" rIns="0" bIns="0" rtlCol="0" anchor="t">
            <a:spAutoFit/>
          </a:bodyPr>
          <a:lstStyle/>
          <a:p>
            <a:pPr marL="0" indent="0" algn="l">
              <a:lnSpc>
                <a:spcPct val="112000"/>
              </a:lnSpc>
              <a:buNone/>
            </a:pPr>
            <a:r>
              <a:rPr lang="en-US" sz="850" dirty="0">
                <a:solidFill>
                  <a:srgbClr val="FFFFFF"/>
                </a:solidFill>
                <a:latin typeface="Inter Light" pitchFamily="34" charset="0"/>
                <a:ea typeface="Inter Light" pitchFamily="34" charset="-122"/>
                <a:cs typeface="Inter Light" pitchFamily="34" charset="-120"/>
              </a:rPr>
              <a:t>Executivos temem ficar atrás na adoção.</a:t>
            </a:r>
            <a:endParaRPr lang="en-US" sz="850" dirty="0"/>
          </a:p>
        </p:txBody>
      </p:sp>
      <p:sp>
        <p:nvSpPr>
          <p:cNvPr id="35" name="Text 30"/>
          <p:cNvSpPr/>
          <p:nvPr/>
        </p:nvSpPr>
        <p:spPr>
          <a:xfrm>
            <a:off x="5216723" y="4428344"/>
            <a:ext cx="1130498" cy="105370"/>
          </a:xfrm>
          <a:prstGeom prst="rect">
            <a:avLst/>
          </a:prstGeom>
          <a:noFill/>
          <a:ln/>
        </p:spPr>
        <p:txBody>
          <a:bodyPr wrap="none" lIns="0" tIns="0" rIns="0" bIns="0" rtlCol="0" anchor="t">
            <a:spAutoFit/>
          </a:bodyPr>
          <a:lstStyle/>
          <a:p>
            <a:pPr marL="0" indent="0" algn="l">
              <a:buNone/>
            </a:pPr>
            <a:r>
              <a:rPr lang="en-US" sz="600" kern="0" spc="1" dirty="0">
                <a:solidFill>
                  <a:srgbClr val="B8C5D6">
                    <a:alpha val="50000"/>
                  </a:srgbClr>
                </a:solidFill>
                <a:latin typeface="Inter Light" pitchFamily="34" charset="0"/>
                <a:ea typeface="Inter Light" pitchFamily="34" charset="-122"/>
                <a:cs typeface="Inter Light" pitchFamily="34" charset="-120"/>
              </a:rPr>
              <a:t>PWC, 2025</a:t>
            </a:r>
            <a:endParaRPr lang="en-US" sz="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1EE5F6-989A-A68C-41A3-DCE0AADC6519}"/>
            </a:ext>
          </a:extLst>
        </p:cNvPr>
        <p:cNvGrpSpPr/>
        <p:nvPr/>
      </p:nvGrpSpPr>
      <p:grpSpPr>
        <a:xfrm>
          <a:off x="0" y="0"/>
          <a:ext cx="0" cy="0"/>
          <a:chOff x="0" y="0"/>
          <a:chExt cx="0" cy="0"/>
        </a:xfrm>
      </p:grpSpPr>
      <p:pic>
        <p:nvPicPr>
          <p:cNvPr id="3" name="Image 0" descr="preencoded.png">
            <a:extLst>
              <a:ext uri="{FF2B5EF4-FFF2-40B4-BE49-F238E27FC236}">
                <a16:creationId xmlns:a16="http://schemas.microsoft.com/office/drawing/2014/main" id="{AFEDFAEC-F33D-892A-8F5C-9191EA51E7A3}"/>
              </a:ext>
            </a:extLst>
          </p:cNvPr>
          <p:cNvPicPr>
            <a:picLocks noChangeAspect="1"/>
          </p:cNvPicPr>
          <p:nvPr/>
        </p:nvPicPr>
        <p:blipFill>
          <a:blip r:embed="rId3"/>
          <a:stretch>
            <a:fillRect/>
          </a:stretch>
        </p:blipFill>
        <p:spPr>
          <a:xfrm>
            <a:off x="0" y="0"/>
            <a:ext cx="9144000" cy="5143500"/>
          </a:xfrm>
          <a:prstGeom prst="rect">
            <a:avLst/>
          </a:prstGeom>
        </p:spPr>
      </p:pic>
      <p:sp>
        <p:nvSpPr>
          <p:cNvPr id="4" name="Text 0">
            <a:extLst>
              <a:ext uri="{FF2B5EF4-FFF2-40B4-BE49-F238E27FC236}">
                <a16:creationId xmlns:a16="http://schemas.microsoft.com/office/drawing/2014/main" id="{E62EB867-14B9-8AA1-0098-C2D4D64C769D}"/>
              </a:ext>
            </a:extLst>
          </p:cNvPr>
          <p:cNvSpPr/>
          <p:nvPr/>
        </p:nvSpPr>
        <p:spPr>
          <a:xfrm>
            <a:off x="428625" y="428625"/>
            <a:ext cx="7858125" cy="620426"/>
          </a:xfrm>
          <a:prstGeom prst="rect">
            <a:avLst/>
          </a:prstGeom>
          <a:noFill/>
          <a:ln/>
        </p:spPr>
        <p:txBody>
          <a:bodyPr wrap="square" lIns="0" tIns="0" rIns="0" bIns="0" rtlCol="0" anchor="t">
            <a:spAutoFit/>
          </a:bodyPr>
          <a:lstStyle/>
          <a:p>
            <a:pPr>
              <a:lnSpc>
                <a:spcPct val="96000"/>
              </a:lnSpc>
            </a:pPr>
            <a:r>
              <a:rPr lang="pt-BR" sz="2100" b="1" dirty="0">
                <a:solidFill>
                  <a:srgbClr val="FFFFFF"/>
                </a:solidFill>
                <a:latin typeface="Inter ExtraBold" pitchFamily="34" charset="0"/>
                <a:ea typeface="Inter ExtraBold" pitchFamily="34" charset="-122"/>
              </a:rPr>
              <a:t>Caso real onde rede varejista do Espirito Santo com dificuldade em escalar suas automações </a:t>
            </a:r>
            <a:endParaRPr lang="pt-BR" sz="2100" dirty="0"/>
          </a:p>
        </p:txBody>
      </p:sp>
      <p:sp>
        <p:nvSpPr>
          <p:cNvPr id="11" name="Shape 6">
            <a:extLst>
              <a:ext uri="{FF2B5EF4-FFF2-40B4-BE49-F238E27FC236}">
                <a16:creationId xmlns:a16="http://schemas.microsoft.com/office/drawing/2014/main" id="{8611F479-A2F6-2BC6-E2F4-77E3F1A2219E}"/>
              </a:ext>
            </a:extLst>
          </p:cNvPr>
          <p:cNvSpPr/>
          <p:nvPr/>
        </p:nvSpPr>
        <p:spPr>
          <a:xfrm>
            <a:off x="428624" y="1864793"/>
            <a:ext cx="1685365" cy="1625203"/>
          </a:xfrm>
          <a:prstGeom prst="rect">
            <a:avLst/>
          </a:prstGeom>
          <a:solidFill>
            <a:srgbClr val="0A0E1A"/>
          </a:solidFill>
          <a:ln/>
        </p:spPr>
        <p:txBody>
          <a:bodyPr/>
          <a:lstStyle/>
          <a:p>
            <a:endParaRPr lang="pt-BR" dirty="0"/>
          </a:p>
        </p:txBody>
      </p:sp>
      <p:sp>
        <p:nvSpPr>
          <p:cNvPr id="12" name="Shape 7">
            <a:extLst>
              <a:ext uri="{FF2B5EF4-FFF2-40B4-BE49-F238E27FC236}">
                <a16:creationId xmlns:a16="http://schemas.microsoft.com/office/drawing/2014/main" id="{CA182F36-DCB4-9D0E-0A1F-DF55A060187B}"/>
              </a:ext>
            </a:extLst>
          </p:cNvPr>
          <p:cNvSpPr/>
          <p:nvPr/>
        </p:nvSpPr>
        <p:spPr>
          <a:xfrm>
            <a:off x="428625" y="1864793"/>
            <a:ext cx="28575" cy="1625203"/>
          </a:xfrm>
          <a:prstGeom prst="rect">
            <a:avLst/>
          </a:prstGeom>
          <a:solidFill>
            <a:srgbClr val="6366F1"/>
          </a:solidFill>
          <a:ln/>
        </p:spPr>
        <p:txBody>
          <a:bodyPr/>
          <a:lstStyle/>
          <a:p>
            <a:endParaRPr lang="pt-BR" dirty="0"/>
          </a:p>
        </p:txBody>
      </p:sp>
      <p:sp>
        <p:nvSpPr>
          <p:cNvPr id="13" name="Text 8">
            <a:extLst>
              <a:ext uri="{FF2B5EF4-FFF2-40B4-BE49-F238E27FC236}">
                <a16:creationId xmlns:a16="http://schemas.microsoft.com/office/drawing/2014/main" id="{9565DB07-7610-13F6-587D-C813C5327CF5}"/>
              </a:ext>
            </a:extLst>
          </p:cNvPr>
          <p:cNvSpPr/>
          <p:nvPr/>
        </p:nvSpPr>
        <p:spPr>
          <a:xfrm>
            <a:off x="514351" y="1950517"/>
            <a:ext cx="1553134" cy="1214050"/>
          </a:xfrm>
          <a:prstGeom prst="rect">
            <a:avLst/>
          </a:prstGeom>
          <a:noFill/>
          <a:ln/>
        </p:spPr>
        <p:txBody>
          <a:bodyPr wrap="square" lIns="0" tIns="0" rIns="0" bIns="0" rtlCol="0" anchor="t">
            <a:spAutoFit/>
          </a:bodyPr>
          <a:lstStyle/>
          <a:p>
            <a:pPr marL="0" indent="0" algn="l">
              <a:lnSpc>
                <a:spcPct val="80000"/>
              </a:lnSpc>
              <a:buNone/>
            </a:pPr>
            <a:r>
              <a:rPr lang="pt-BR" sz="2400" b="1" dirty="0">
                <a:solidFill>
                  <a:srgbClr val="6366F1"/>
                </a:solidFill>
                <a:latin typeface="Inter ExtraBold" pitchFamily="34" charset="0"/>
                <a:ea typeface="Inter ExtraBold" pitchFamily="34" charset="-122"/>
              </a:rPr>
              <a:t>Ferramenta </a:t>
            </a:r>
            <a:r>
              <a:rPr lang="pt-BR" sz="2400" b="1" dirty="0" err="1">
                <a:solidFill>
                  <a:srgbClr val="6366F1"/>
                </a:solidFill>
                <a:latin typeface="Inter ExtraBold" pitchFamily="34" charset="0"/>
                <a:ea typeface="Inter ExtraBold" pitchFamily="34" charset="-122"/>
              </a:rPr>
              <a:t>low-code</a:t>
            </a:r>
            <a:r>
              <a:rPr lang="pt-BR" sz="2400" b="1" dirty="0">
                <a:solidFill>
                  <a:srgbClr val="6366F1"/>
                </a:solidFill>
                <a:latin typeface="Inter ExtraBold" pitchFamily="34" charset="0"/>
                <a:ea typeface="Inter ExtraBold" pitchFamily="34" charset="-122"/>
              </a:rPr>
              <a:t> </a:t>
            </a:r>
            <a:r>
              <a:rPr lang="pt-BR" sz="2400" b="1" dirty="0">
                <a:solidFill>
                  <a:srgbClr val="6366F1"/>
                </a:solidFill>
                <a:latin typeface="Inter ExtraBold" pitchFamily="34" charset="0"/>
                <a:ea typeface="Inter ExtraBold" pitchFamily="34" charset="-122"/>
                <a:cs typeface="Inter ExtraBold" pitchFamily="34" charset="-120"/>
              </a:rPr>
              <a:t>com alto custo</a:t>
            </a:r>
            <a:endParaRPr lang="pt-BR" sz="2400" dirty="0"/>
          </a:p>
        </p:txBody>
      </p:sp>
      <p:sp>
        <p:nvSpPr>
          <p:cNvPr id="21" name="Shape 16">
            <a:extLst>
              <a:ext uri="{FF2B5EF4-FFF2-40B4-BE49-F238E27FC236}">
                <a16:creationId xmlns:a16="http://schemas.microsoft.com/office/drawing/2014/main" id="{C3927A93-A0EA-76F1-4354-F8B2A99233C9}"/>
              </a:ext>
            </a:extLst>
          </p:cNvPr>
          <p:cNvSpPr/>
          <p:nvPr/>
        </p:nvSpPr>
        <p:spPr>
          <a:xfrm>
            <a:off x="3149414" y="1860398"/>
            <a:ext cx="2465644" cy="1625203"/>
          </a:xfrm>
          <a:prstGeom prst="rect">
            <a:avLst/>
          </a:prstGeom>
          <a:solidFill>
            <a:srgbClr val="0A0E1A"/>
          </a:solidFill>
          <a:ln/>
        </p:spPr>
        <p:txBody>
          <a:bodyPr/>
          <a:lstStyle/>
          <a:p>
            <a:endParaRPr lang="pt-BR" dirty="0"/>
          </a:p>
        </p:txBody>
      </p:sp>
      <p:sp>
        <p:nvSpPr>
          <p:cNvPr id="22" name="Shape 17">
            <a:extLst>
              <a:ext uri="{FF2B5EF4-FFF2-40B4-BE49-F238E27FC236}">
                <a16:creationId xmlns:a16="http://schemas.microsoft.com/office/drawing/2014/main" id="{735474C8-CF5F-BD53-E9DE-04617E8F54FD}"/>
              </a:ext>
            </a:extLst>
          </p:cNvPr>
          <p:cNvSpPr/>
          <p:nvPr/>
        </p:nvSpPr>
        <p:spPr>
          <a:xfrm>
            <a:off x="3149414" y="1860398"/>
            <a:ext cx="28575" cy="1625203"/>
          </a:xfrm>
          <a:prstGeom prst="rect">
            <a:avLst/>
          </a:prstGeom>
          <a:solidFill>
            <a:srgbClr val="F97316"/>
          </a:solidFill>
          <a:ln/>
        </p:spPr>
        <p:txBody>
          <a:bodyPr/>
          <a:lstStyle/>
          <a:p>
            <a:endParaRPr lang="pt-BR" dirty="0"/>
          </a:p>
        </p:txBody>
      </p:sp>
      <p:sp>
        <p:nvSpPr>
          <p:cNvPr id="23" name="Text 18">
            <a:extLst>
              <a:ext uri="{FF2B5EF4-FFF2-40B4-BE49-F238E27FC236}">
                <a16:creationId xmlns:a16="http://schemas.microsoft.com/office/drawing/2014/main" id="{3E68C75D-F9C6-D060-DEC4-F4350C7D5C50}"/>
              </a:ext>
            </a:extLst>
          </p:cNvPr>
          <p:cNvSpPr/>
          <p:nvPr/>
        </p:nvSpPr>
        <p:spPr>
          <a:xfrm>
            <a:off x="3235138" y="1962483"/>
            <a:ext cx="2252731" cy="1412246"/>
          </a:xfrm>
          <a:prstGeom prst="rect">
            <a:avLst/>
          </a:prstGeom>
          <a:noFill/>
          <a:ln/>
        </p:spPr>
        <p:txBody>
          <a:bodyPr wrap="square" lIns="0" tIns="0" rIns="0" bIns="0" rtlCol="0" anchor="t">
            <a:spAutoFit/>
          </a:bodyPr>
          <a:lstStyle/>
          <a:p>
            <a:pPr marL="0" indent="0">
              <a:lnSpc>
                <a:spcPct val="80000"/>
              </a:lnSpc>
              <a:buNone/>
            </a:pPr>
            <a:r>
              <a:rPr lang="pt-BR" sz="2800" b="1" dirty="0">
                <a:solidFill>
                  <a:srgbClr val="F97316"/>
                </a:solidFill>
                <a:latin typeface="Inter ExtraBold" pitchFamily="34" charset="0"/>
                <a:ea typeface="Inter ExtraBold" pitchFamily="34" charset="-122"/>
                <a:cs typeface="Inter ExtraBold" pitchFamily="34" charset="-120"/>
              </a:rPr>
              <a:t>Dificuldade de suporte </a:t>
            </a:r>
            <a:r>
              <a:rPr lang="pt-BR" sz="2800" b="1" dirty="0">
                <a:solidFill>
                  <a:srgbClr val="F97316"/>
                </a:solidFill>
                <a:latin typeface="Inter ExtraBold" pitchFamily="34" charset="0"/>
                <a:ea typeface="Inter ExtraBold" pitchFamily="34" charset="-122"/>
              </a:rPr>
              <a:t>e recursos capacitados</a:t>
            </a:r>
          </a:p>
        </p:txBody>
      </p:sp>
      <p:sp>
        <p:nvSpPr>
          <p:cNvPr id="2" name="Shape 6">
            <a:extLst>
              <a:ext uri="{FF2B5EF4-FFF2-40B4-BE49-F238E27FC236}">
                <a16:creationId xmlns:a16="http://schemas.microsoft.com/office/drawing/2014/main" id="{4023E4E3-2E64-F32E-A98F-E9F67EFBE90F}"/>
              </a:ext>
            </a:extLst>
          </p:cNvPr>
          <p:cNvSpPr/>
          <p:nvPr/>
        </p:nvSpPr>
        <p:spPr>
          <a:xfrm>
            <a:off x="6650483" y="1860399"/>
            <a:ext cx="1940650" cy="1625203"/>
          </a:xfrm>
          <a:prstGeom prst="rect">
            <a:avLst/>
          </a:prstGeom>
          <a:solidFill>
            <a:srgbClr val="0A0E1A"/>
          </a:solidFill>
          <a:ln/>
        </p:spPr>
        <p:txBody>
          <a:bodyPr/>
          <a:lstStyle/>
          <a:p>
            <a:endParaRPr lang="pt-BR" dirty="0"/>
          </a:p>
        </p:txBody>
      </p:sp>
      <p:sp>
        <p:nvSpPr>
          <p:cNvPr id="36" name="Shape 7">
            <a:extLst>
              <a:ext uri="{FF2B5EF4-FFF2-40B4-BE49-F238E27FC236}">
                <a16:creationId xmlns:a16="http://schemas.microsoft.com/office/drawing/2014/main" id="{45189177-954C-6D5A-75EB-CE349B782CC5}"/>
              </a:ext>
            </a:extLst>
          </p:cNvPr>
          <p:cNvSpPr/>
          <p:nvPr/>
        </p:nvSpPr>
        <p:spPr>
          <a:xfrm>
            <a:off x="6650483" y="1860399"/>
            <a:ext cx="28575" cy="1625203"/>
          </a:xfrm>
          <a:prstGeom prst="rect">
            <a:avLst/>
          </a:prstGeom>
          <a:solidFill>
            <a:srgbClr val="6366F1"/>
          </a:solidFill>
          <a:ln/>
        </p:spPr>
        <p:txBody>
          <a:bodyPr/>
          <a:lstStyle/>
          <a:p>
            <a:endParaRPr lang="pt-BR" dirty="0"/>
          </a:p>
        </p:txBody>
      </p:sp>
      <p:sp>
        <p:nvSpPr>
          <p:cNvPr id="37" name="Text 8">
            <a:extLst>
              <a:ext uri="{FF2B5EF4-FFF2-40B4-BE49-F238E27FC236}">
                <a16:creationId xmlns:a16="http://schemas.microsoft.com/office/drawing/2014/main" id="{BB497753-E37E-2B91-82DC-1096CFAC02B3}"/>
              </a:ext>
            </a:extLst>
          </p:cNvPr>
          <p:cNvSpPr/>
          <p:nvPr/>
        </p:nvSpPr>
        <p:spPr>
          <a:xfrm>
            <a:off x="6739853" y="1928133"/>
            <a:ext cx="1790485" cy="1515671"/>
          </a:xfrm>
          <a:prstGeom prst="rect">
            <a:avLst/>
          </a:prstGeom>
          <a:noFill/>
          <a:ln/>
        </p:spPr>
        <p:txBody>
          <a:bodyPr wrap="square" lIns="0" tIns="0" rIns="0" bIns="0" rtlCol="0" anchor="t">
            <a:spAutoFit/>
          </a:bodyPr>
          <a:lstStyle/>
          <a:p>
            <a:pPr marL="0" indent="0" algn="l">
              <a:lnSpc>
                <a:spcPct val="80000"/>
              </a:lnSpc>
              <a:buNone/>
            </a:pPr>
            <a:r>
              <a:rPr lang="pt-BR" sz="2400" b="1" dirty="0">
                <a:solidFill>
                  <a:srgbClr val="6366F1"/>
                </a:solidFill>
                <a:latin typeface="Inter ExtraBold" pitchFamily="34" charset="0"/>
                <a:ea typeface="Inter ExtraBold" pitchFamily="34" charset="-122"/>
                <a:cs typeface="Inter ExtraBold" pitchFamily="34" charset="-120"/>
              </a:rPr>
              <a:t>Restrição orçamentária </a:t>
            </a:r>
            <a:r>
              <a:rPr lang="pt-BR" sz="2400" b="1" dirty="0">
                <a:solidFill>
                  <a:srgbClr val="6366F1"/>
                </a:solidFill>
                <a:latin typeface="Inter ExtraBold" pitchFamily="34" charset="0"/>
                <a:ea typeface="Inter ExtraBold" pitchFamily="34" charset="-122"/>
              </a:rPr>
              <a:t>e falta de margem nas automações</a:t>
            </a:r>
          </a:p>
        </p:txBody>
      </p:sp>
      <p:sp>
        <p:nvSpPr>
          <p:cNvPr id="44" name="Text 0">
            <a:extLst>
              <a:ext uri="{FF2B5EF4-FFF2-40B4-BE49-F238E27FC236}">
                <a16:creationId xmlns:a16="http://schemas.microsoft.com/office/drawing/2014/main" id="{805BAB10-6330-51A4-B94B-CCBCCC043A6B}"/>
              </a:ext>
            </a:extLst>
          </p:cNvPr>
          <p:cNvSpPr/>
          <p:nvPr/>
        </p:nvSpPr>
        <p:spPr>
          <a:xfrm>
            <a:off x="428624" y="4002140"/>
            <a:ext cx="7858125" cy="310213"/>
          </a:xfrm>
          <a:prstGeom prst="rect">
            <a:avLst/>
          </a:prstGeom>
          <a:noFill/>
          <a:ln/>
        </p:spPr>
        <p:txBody>
          <a:bodyPr wrap="square" lIns="0" tIns="0" rIns="0" bIns="0" rtlCol="0" anchor="t">
            <a:spAutoFit/>
          </a:bodyPr>
          <a:lstStyle/>
          <a:p>
            <a:pPr>
              <a:lnSpc>
                <a:spcPct val="96000"/>
              </a:lnSpc>
            </a:pPr>
            <a:r>
              <a:rPr lang="pt-BR" sz="2100" b="1" dirty="0">
                <a:solidFill>
                  <a:srgbClr val="FFFFFF"/>
                </a:solidFill>
                <a:latin typeface="Inter ExtraBold" pitchFamily="34" charset="0"/>
                <a:ea typeface="Inter ExtraBold" pitchFamily="34" charset="-122"/>
              </a:rPr>
              <a:t>+ Automação sem visibilidade de governança</a:t>
            </a:r>
            <a:endParaRPr lang="pt-BR" sz="2100" dirty="0"/>
          </a:p>
        </p:txBody>
      </p:sp>
    </p:spTree>
    <p:extLst>
      <p:ext uri="{BB962C8B-B14F-4D97-AF65-F5344CB8AC3E}">
        <p14:creationId xmlns:p14="http://schemas.microsoft.com/office/powerpoint/2010/main" val="28377603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50EF24-FB26-C470-FA70-9D6F37279BDD}"/>
            </a:ext>
          </a:extLst>
        </p:cNvPr>
        <p:cNvGrpSpPr/>
        <p:nvPr/>
      </p:nvGrpSpPr>
      <p:grpSpPr>
        <a:xfrm>
          <a:off x="0" y="0"/>
          <a:ext cx="0" cy="0"/>
          <a:chOff x="0" y="0"/>
          <a:chExt cx="0" cy="0"/>
        </a:xfrm>
      </p:grpSpPr>
      <p:pic>
        <p:nvPicPr>
          <p:cNvPr id="3" name="Image 0" descr="preencoded.png">
            <a:extLst>
              <a:ext uri="{FF2B5EF4-FFF2-40B4-BE49-F238E27FC236}">
                <a16:creationId xmlns:a16="http://schemas.microsoft.com/office/drawing/2014/main" id="{8E8BFAC7-2EBB-611C-D1F8-51E04CE38DA7}"/>
              </a:ext>
            </a:extLst>
          </p:cNvPr>
          <p:cNvPicPr>
            <a:picLocks noChangeAspect="1"/>
          </p:cNvPicPr>
          <p:nvPr/>
        </p:nvPicPr>
        <p:blipFill>
          <a:blip r:embed="rId3"/>
          <a:stretch>
            <a:fillRect/>
          </a:stretch>
        </p:blipFill>
        <p:spPr>
          <a:xfrm>
            <a:off x="0" y="0"/>
            <a:ext cx="9144000" cy="5143500"/>
          </a:xfrm>
          <a:prstGeom prst="rect">
            <a:avLst/>
          </a:prstGeom>
        </p:spPr>
      </p:pic>
      <p:sp>
        <p:nvSpPr>
          <p:cNvPr id="4" name="Text 0">
            <a:extLst>
              <a:ext uri="{FF2B5EF4-FFF2-40B4-BE49-F238E27FC236}">
                <a16:creationId xmlns:a16="http://schemas.microsoft.com/office/drawing/2014/main" id="{EACB812A-C907-E73D-4DA4-F41D858D7CD3}"/>
              </a:ext>
            </a:extLst>
          </p:cNvPr>
          <p:cNvSpPr/>
          <p:nvPr/>
        </p:nvSpPr>
        <p:spPr>
          <a:xfrm>
            <a:off x="428625" y="428625"/>
            <a:ext cx="7858125" cy="310213"/>
          </a:xfrm>
          <a:prstGeom prst="rect">
            <a:avLst/>
          </a:prstGeom>
          <a:noFill/>
          <a:ln/>
        </p:spPr>
        <p:txBody>
          <a:bodyPr wrap="square" lIns="0" tIns="0" rIns="0" bIns="0" rtlCol="0" anchor="t">
            <a:spAutoFit/>
          </a:bodyPr>
          <a:lstStyle/>
          <a:p>
            <a:pPr>
              <a:lnSpc>
                <a:spcPct val="96000"/>
              </a:lnSpc>
            </a:pPr>
            <a:endParaRPr lang="pt-BR" sz="2100" dirty="0"/>
          </a:p>
        </p:txBody>
      </p:sp>
      <p:sp>
        <p:nvSpPr>
          <p:cNvPr id="5" name="Text 0">
            <a:extLst>
              <a:ext uri="{FF2B5EF4-FFF2-40B4-BE49-F238E27FC236}">
                <a16:creationId xmlns:a16="http://schemas.microsoft.com/office/drawing/2014/main" id="{BE0196FF-74F4-A169-D593-48559AEF437E}"/>
              </a:ext>
            </a:extLst>
          </p:cNvPr>
          <p:cNvSpPr/>
          <p:nvPr/>
        </p:nvSpPr>
        <p:spPr>
          <a:xfrm>
            <a:off x="428624" y="1943660"/>
            <a:ext cx="7858125" cy="310213"/>
          </a:xfrm>
          <a:prstGeom prst="rect">
            <a:avLst/>
          </a:prstGeom>
          <a:noFill/>
          <a:ln/>
        </p:spPr>
        <p:txBody>
          <a:bodyPr wrap="square" lIns="0" tIns="0" rIns="0" bIns="0" rtlCol="0" anchor="t">
            <a:spAutoFit/>
          </a:bodyPr>
          <a:lstStyle/>
          <a:p>
            <a:pPr>
              <a:lnSpc>
                <a:spcPct val="96000"/>
              </a:lnSpc>
            </a:pPr>
            <a:r>
              <a:rPr lang="pt-BR" sz="2100" b="1" dirty="0">
                <a:solidFill>
                  <a:srgbClr val="FFFFFF"/>
                </a:solidFill>
                <a:latin typeface="Inter ExtraBold" pitchFamily="34" charset="0"/>
                <a:ea typeface="Inter ExtraBold" pitchFamily="34" charset="-122"/>
              </a:rPr>
              <a:t>Orquestração high-</a:t>
            </a:r>
            <a:r>
              <a:rPr lang="pt-BR" sz="2100" b="1" dirty="0" err="1">
                <a:solidFill>
                  <a:srgbClr val="FFFFFF"/>
                </a:solidFill>
                <a:latin typeface="Inter ExtraBold" pitchFamily="34" charset="0"/>
                <a:ea typeface="Inter ExtraBold" pitchFamily="34" charset="-122"/>
              </a:rPr>
              <a:t>code</a:t>
            </a:r>
            <a:r>
              <a:rPr lang="pt-BR" sz="2100" b="1" dirty="0">
                <a:solidFill>
                  <a:srgbClr val="FFFFFF"/>
                </a:solidFill>
                <a:latin typeface="Inter ExtraBold" pitchFamily="34" charset="0"/>
                <a:ea typeface="Inter ExtraBold" pitchFamily="34" charset="-122"/>
              </a:rPr>
              <a:t> de baixo custo</a:t>
            </a:r>
            <a:endParaRPr lang="pt-BR" sz="2100" dirty="0"/>
          </a:p>
        </p:txBody>
      </p:sp>
      <p:sp>
        <p:nvSpPr>
          <p:cNvPr id="6" name="Text 0">
            <a:extLst>
              <a:ext uri="{FF2B5EF4-FFF2-40B4-BE49-F238E27FC236}">
                <a16:creationId xmlns:a16="http://schemas.microsoft.com/office/drawing/2014/main" id="{18D5CD79-C875-BD4B-B57D-F01BBA9EC5C0}"/>
              </a:ext>
            </a:extLst>
          </p:cNvPr>
          <p:cNvSpPr/>
          <p:nvPr/>
        </p:nvSpPr>
        <p:spPr>
          <a:xfrm>
            <a:off x="428624" y="2416643"/>
            <a:ext cx="7858125" cy="310213"/>
          </a:xfrm>
          <a:prstGeom prst="rect">
            <a:avLst/>
          </a:prstGeom>
          <a:noFill/>
          <a:ln/>
        </p:spPr>
        <p:txBody>
          <a:bodyPr wrap="square" lIns="0" tIns="0" rIns="0" bIns="0" rtlCol="0" anchor="t">
            <a:spAutoFit/>
          </a:bodyPr>
          <a:lstStyle/>
          <a:p>
            <a:pPr>
              <a:lnSpc>
                <a:spcPct val="96000"/>
              </a:lnSpc>
            </a:pPr>
            <a:r>
              <a:rPr lang="pt-BR" sz="2100" b="1" dirty="0">
                <a:solidFill>
                  <a:srgbClr val="FFFFFF"/>
                </a:solidFill>
                <a:latin typeface="Inter ExtraBold" pitchFamily="34" charset="0"/>
                <a:ea typeface="Inter ExtraBold" pitchFamily="34" charset="-122"/>
              </a:rPr>
              <a:t>Melhora na manutenibilidade das automações</a:t>
            </a:r>
            <a:endParaRPr lang="pt-BR" sz="2100" dirty="0"/>
          </a:p>
        </p:txBody>
      </p:sp>
      <p:sp>
        <p:nvSpPr>
          <p:cNvPr id="7" name="Text 0">
            <a:extLst>
              <a:ext uri="{FF2B5EF4-FFF2-40B4-BE49-F238E27FC236}">
                <a16:creationId xmlns:a16="http://schemas.microsoft.com/office/drawing/2014/main" id="{2EB31C6C-128A-8CF6-E93F-EAE8BAB36EB2}"/>
              </a:ext>
            </a:extLst>
          </p:cNvPr>
          <p:cNvSpPr/>
          <p:nvPr/>
        </p:nvSpPr>
        <p:spPr>
          <a:xfrm>
            <a:off x="428624" y="3362609"/>
            <a:ext cx="7858125" cy="310213"/>
          </a:xfrm>
          <a:prstGeom prst="rect">
            <a:avLst/>
          </a:prstGeom>
          <a:noFill/>
          <a:ln/>
        </p:spPr>
        <p:txBody>
          <a:bodyPr wrap="square" lIns="0" tIns="0" rIns="0" bIns="0" rtlCol="0" anchor="t">
            <a:spAutoFit/>
          </a:bodyPr>
          <a:lstStyle/>
          <a:p>
            <a:pPr>
              <a:lnSpc>
                <a:spcPct val="96000"/>
              </a:lnSpc>
            </a:pPr>
            <a:r>
              <a:rPr lang="pt-BR" sz="2100" b="1" dirty="0">
                <a:solidFill>
                  <a:srgbClr val="FFFFFF"/>
                </a:solidFill>
                <a:latin typeface="Inter ExtraBold" pitchFamily="34" charset="0"/>
                <a:ea typeface="Inter ExtraBold" pitchFamily="34" charset="-122"/>
              </a:rPr>
              <a:t>Todas automações orquestradas</a:t>
            </a:r>
            <a:endParaRPr lang="pt-BR" sz="2100" dirty="0"/>
          </a:p>
        </p:txBody>
      </p:sp>
      <p:sp>
        <p:nvSpPr>
          <p:cNvPr id="8" name="Text 0">
            <a:extLst>
              <a:ext uri="{FF2B5EF4-FFF2-40B4-BE49-F238E27FC236}">
                <a16:creationId xmlns:a16="http://schemas.microsoft.com/office/drawing/2014/main" id="{03B67B77-8123-1CC4-D55B-B286C2659736}"/>
              </a:ext>
            </a:extLst>
          </p:cNvPr>
          <p:cNvSpPr/>
          <p:nvPr/>
        </p:nvSpPr>
        <p:spPr>
          <a:xfrm>
            <a:off x="428624" y="2889626"/>
            <a:ext cx="7858125" cy="310213"/>
          </a:xfrm>
          <a:prstGeom prst="rect">
            <a:avLst/>
          </a:prstGeom>
          <a:noFill/>
          <a:ln/>
        </p:spPr>
        <p:txBody>
          <a:bodyPr wrap="square" lIns="0" tIns="0" rIns="0" bIns="0" rtlCol="0" anchor="t">
            <a:spAutoFit/>
          </a:bodyPr>
          <a:lstStyle/>
          <a:p>
            <a:pPr>
              <a:lnSpc>
                <a:spcPct val="96000"/>
              </a:lnSpc>
            </a:pPr>
            <a:r>
              <a:rPr lang="pt-BR" sz="2100" b="1" dirty="0">
                <a:solidFill>
                  <a:srgbClr val="FFFFFF"/>
                </a:solidFill>
                <a:latin typeface="Inter ExtraBold" pitchFamily="34" charset="0"/>
                <a:ea typeface="Inter ExtraBold" pitchFamily="34" charset="-122"/>
              </a:rPr>
              <a:t>Melhora na margem das automações</a:t>
            </a:r>
            <a:endParaRPr lang="pt-BR" sz="2100" dirty="0"/>
          </a:p>
        </p:txBody>
      </p:sp>
      <p:sp>
        <p:nvSpPr>
          <p:cNvPr id="9" name="Text 0">
            <a:extLst>
              <a:ext uri="{FF2B5EF4-FFF2-40B4-BE49-F238E27FC236}">
                <a16:creationId xmlns:a16="http://schemas.microsoft.com/office/drawing/2014/main" id="{2D1E1529-93ED-6E6D-3A45-11D323A16619}"/>
              </a:ext>
            </a:extLst>
          </p:cNvPr>
          <p:cNvSpPr/>
          <p:nvPr/>
        </p:nvSpPr>
        <p:spPr>
          <a:xfrm>
            <a:off x="428623" y="472982"/>
            <a:ext cx="7858125" cy="620426"/>
          </a:xfrm>
          <a:prstGeom prst="rect">
            <a:avLst/>
          </a:prstGeom>
          <a:noFill/>
          <a:ln/>
        </p:spPr>
        <p:txBody>
          <a:bodyPr wrap="square" lIns="0" tIns="0" rIns="0" bIns="0" rtlCol="0" anchor="t">
            <a:spAutoFit/>
          </a:bodyPr>
          <a:lstStyle/>
          <a:p>
            <a:pPr>
              <a:lnSpc>
                <a:spcPct val="96000"/>
              </a:lnSpc>
            </a:pPr>
            <a:r>
              <a:rPr lang="pt-BR" sz="2100" b="1" dirty="0">
                <a:solidFill>
                  <a:srgbClr val="FFFFFF"/>
                </a:solidFill>
                <a:latin typeface="Inter ExtraBold" pitchFamily="34" charset="0"/>
                <a:ea typeface="Inter ExtraBold" pitchFamily="34" charset="-122"/>
              </a:rPr>
              <a:t>Como a rede varejista conseguiu escalar e ainda reduzir 70% no valor do custo das suas automações:</a:t>
            </a:r>
            <a:endParaRPr lang="pt-BR" sz="2100" dirty="0"/>
          </a:p>
        </p:txBody>
      </p:sp>
    </p:spTree>
    <p:extLst>
      <p:ext uri="{BB962C8B-B14F-4D97-AF65-F5344CB8AC3E}">
        <p14:creationId xmlns:p14="http://schemas.microsoft.com/office/powerpoint/2010/main" val="8039576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8F3374-2BC3-96DD-364E-CF5418D4CA4A}"/>
            </a:ext>
          </a:extLst>
        </p:cNvPr>
        <p:cNvGrpSpPr/>
        <p:nvPr/>
      </p:nvGrpSpPr>
      <p:grpSpPr>
        <a:xfrm>
          <a:off x="0" y="0"/>
          <a:ext cx="0" cy="0"/>
          <a:chOff x="0" y="0"/>
          <a:chExt cx="0" cy="0"/>
        </a:xfrm>
      </p:grpSpPr>
      <p:pic>
        <p:nvPicPr>
          <p:cNvPr id="3" name="Image 0" descr="preencoded.png">
            <a:extLst>
              <a:ext uri="{FF2B5EF4-FFF2-40B4-BE49-F238E27FC236}">
                <a16:creationId xmlns:a16="http://schemas.microsoft.com/office/drawing/2014/main" id="{1C1D305A-57BA-2269-5377-073E191EECC8}"/>
              </a:ext>
            </a:extLst>
          </p:cNvPr>
          <p:cNvPicPr>
            <a:picLocks noChangeAspect="1"/>
          </p:cNvPicPr>
          <p:nvPr/>
        </p:nvPicPr>
        <p:blipFill>
          <a:blip r:embed="rId3"/>
          <a:stretch>
            <a:fillRect/>
          </a:stretch>
        </p:blipFill>
        <p:spPr>
          <a:xfrm>
            <a:off x="0" y="0"/>
            <a:ext cx="9144000" cy="5143500"/>
          </a:xfrm>
          <a:prstGeom prst="rect">
            <a:avLst/>
          </a:prstGeom>
        </p:spPr>
      </p:pic>
      <p:sp>
        <p:nvSpPr>
          <p:cNvPr id="4" name="Text 0">
            <a:extLst>
              <a:ext uri="{FF2B5EF4-FFF2-40B4-BE49-F238E27FC236}">
                <a16:creationId xmlns:a16="http://schemas.microsoft.com/office/drawing/2014/main" id="{A0178668-0978-DBA0-B62B-22048D8D1692}"/>
              </a:ext>
            </a:extLst>
          </p:cNvPr>
          <p:cNvSpPr/>
          <p:nvPr/>
        </p:nvSpPr>
        <p:spPr>
          <a:xfrm>
            <a:off x="571500" y="428625"/>
            <a:ext cx="7858125" cy="1080102"/>
          </a:xfrm>
          <a:prstGeom prst="rect">
            <a:avLst/>
          </a:prstGeom>
          <a:noFill/>
          <a:ln/>
        </p:spPr>
        <p:txBody>
          <a:bodyPr wrap="square" lIns="0" tIns="0" rIns="0" bIns="0" rtlCol="0" anchor="t">
            <a:spAutoFit/>
          </a:bodyPr>
          <a:lstStyle/>
          <a:p>
            <a:pPr marL="0" indent="0" algn="l">
              <a:lnSpc>
                <a:spcPct val="96000"/>
              </a:lnSpc>
              <a:buNone/>
            </a:pPr>
            <a:r>
              <a:rPr lang="en-US" sz="2100" b="1" dirty="0">
                <a:solidFill>
                  <a:srgbClr val="FFFFFF"/>
                </a:solidFill>
                <a:latin typeface="Inter ExtraBold" pitchFamily="34" charset="0"/>
                <a:ea typeface="Inter ExtraBold" pitchFamily="34" charset="-122"/>
                <a:cs typeface="Inter ExtraBold" pitchFamily="34" charset="-120"/>
              </a:rPr>
              <a:t>O futuro da automação não pertence a quem tem mais bots, mas a quem consegue regê-los como uma orquestra</a:t>
            </a:r>
            <a:endParaRPr lang="en-US" sz="2100" dirty="0"/>
          </a:p>
        </p:txBody>
      </p:sp>
      <p:sp>
        <p:nvSpPr>
          <p:cNvPr id="5" name="Shape 1">
            <a:extLst>
              <a:ext uri="{FF2B5EF4-FFF2-40B4-BE49-F238E27FC236}">
                <a16:creationId xmlns:a16="http://schemas.microsoft.com/office/drawing/2014/main" id="{51862A2D-13E4-4E10-DBEB-7213B9D6B98E}"/>
              </a:ext>
            </a:extLst>
          </p:cNvPr>
          <p:cNvSpPr/>
          <p:nvPr/>
        </p:nvSpPr>
        <p:spPr>
          <a:xfrm>
            <a:off x="1728788" y="2180239"/>
            <a:ext cx="1285875" cy="1285875"/>
          </a:xfrm>
          <a:prstGeom prst="rect">
            <a:avLst/>
          </a:prstGeom>
          <a:solidFill>
            <a:srgbClr val="1B1F44"/>
          </a:solidFill>
          <a:ln w="27432">
            <a:solidFill>
              <a:srgbClr val="0F172A"/>
            </a:solidFill>
            <a:prstDash val="solid"/>
          </a:ln>
        </p:spPr>
        <p:txBody>
          <a:bodyPr/>
          <a:lstStyle/>
          <a:p>
            <a:endParaRPr lang="pt-BR" dirty="0"/>
          </a:p>
        </p:txBody>
      </p:sp>
      <p:sp>
        <p:nvSpPr>
          <p:cNvPr id="7" name="Text 2">
            <a:extLst>
              <a:ext uri="{FF2B5EF4-FFF2-40B4-BE49-F238E27FC236}">
                <a16:creationId xmlns:a16="http://schemas.microsoft.com/office/drawing/2014/main" id="{1781D762-DDEA-FB94-8E19-FFBBE9F914AF}"/>
              </a:ext>
            </a:extLst>
          </p:cNvPr>
          <p:cNvSpPr/>
          <p:nvPr/>
        </p:nvSpPr>
        <p:spPr>
          <a:xfrm>
            <a:off x="1783259" y="2959801"/>
            <a:ext cx="65" cy="138499"/>
          </a:xfrm>
          <a:prstGeom prst="rect">
            <a:avLst/>
          </a:prstGeom>
          <a:noFill/>
          <a:ln/>
        </p:spPr>
        <p:txBody>
          <a:bodyPr wrap="none" lIns="0" tIns="0" rIns="0" bIns="0" rtlCol="0" anchor="t">
            <a:spAutoFit/>
          </a:bodyPr>
          <a:lstStyle/>
          <a:p>
            <a:pPr marL="0" indent="0" algn="l">
              <a:buNone/>
            </a:pPr>
            <a:endParaRPr lang="en-US" sz="900" dirty="0"/>
          </a:p>
        </p:txBody>
      </p:sp>
      <p:sp>
        <p:nvSpPr>
          <p:cNvPr id="8" name="Shape 3">
            <a:extLst>
              <a:ext uri="{FF2B5EF4-FFF2-40B4-BE49-F238E27FC236}">
                <a16:creationId xmlns:a16="http://schemas.microsoft.com/office/drawing/2014/main" id="{2983E6C5-BBAF-BB9D-ACA3-956FA28EA4AF}"/>
              </a:ext>
            </a:extLst>
          </p:cNvPr>
          <p:cNvSpPr/>
          <p:nvPr/>
        </p:nvSpPr>
        <p:spPr>
          <a:xfrm>
            <a:off x="2014538" y="1285348"/>
            <a:ext cx="714375" cy="714375"/>
          </a:xfrm>
          <a:prstGeom prst="rect">
            <a:avLst/>
          </a:prstGeom>
          <a:solidFill>
            <a:srgbClr val="0A0E1A"/>
          </a:solidFill>
          <a:ln w="18288">
            <a:solidFill>
              <a:srgbClr val="6366F1"/>
            </a:solidFill>
            <a:prstDash val="solid"/>
          </a:ln>
        </p:spPr>
        <p:txBody>
          <a:bodyPr/>
          <a:lstStyle/>
          <a:p>
            <a:endParaRPr lang="pt-BR"/>
          </a:p>
        </p:txBody>
      </p:sp>
      <p:pic>
        <p:nvPicPr>
          <p:cNvPr id="9" name="Image 2" descr="preencoded.png">
            <a:extLst>
              <a:ext uri="{FF2B5EF4-FFF2-40B4-BE49-F238E27FC236}">
                <a16:creationId xmlns:a16="http://schemas.microsoft.com/office/drawing/2014/main" id="{8C45DDD2-BD4F-9574-A811-D10E2F508289}"/>
              </a:ext>
            </a:extLst>
          </p:cNvPr>
          <p:cNvPicPr>
            <a:picLocks noChangeAspect="1"/>
          </p:cNvPicPr>
          <p:nvPr/>
        </p:nvPicPr>
        <p:blipFill>
          <a:blip r:embed="rId4"/>
          <a:stretch>
            <a:fillRect/>
          </a:stretch>
        </p:blipFill>
        <p:spPr>
          <a:xfrm>
            <a:off x="2277963" y="1464835"/>
            <a:ext cx="187523" cy="214313"/>
          </a:xfrm>
          <a:prstGeom prst="rect">
            <a:avLst/>
          </a:prstGeom>
        </p:spPr>
      </p:pic>
      <p:sp>
        <p:nvSpPr>
          <p:cNvPr id="10" name="Text 4">
            <a:extLst>
              <a:ext uri="{FF2B5EF4-FFF2-40B4-BE49-F238E27FC236}">
                <a16:creationId xmlns:a16="http://schemas.microsoft.com/office/drawing/2014/main" id="{F1D278F5-E2EA-DD2F-9ECD-FA509F8EFD49}"/>
              </a:ext>
            </a:extLst>
          </p:cNvPr>
          <p:cNvSpPr/>
          <p:nvPr/>
        </p:nvSpPr>
        <p:spPr>
          <a:xfrm>
            <a:off x="2132409" y="1714866"/>
            <a:ext cx="478631" cy="105370"/>
          </a:xfrm>
          <a:prstGeom prst="rect">
            <a:avLst/>
          </a:prstGeom>
          <a:noFill/>
          <a:ln/>
        </p:spPr>
        <p:txBody>
          <a:bodyPr wrap="none" lIns="0" tIns="0" rIns="0" bIns="0" rtlCol="0" anchor="t">
            <a:spAutoFit/>
          </a:bodyPr>
          <a:lstStyle/>
          <a:p>
            <a:pPr marL="0" indent="0" algn="ctr">
              <a:buNone/>
            </a:pPr>
            <a:r>
              <a:rPr lang="en-US" sz="600" dirty="0">
                <a:solidFill>
                  <a:srgbClr val="B8C5D6"/>
                </a:solidFill>
                <a:latin typeface="Inter Light" pitchFamily="34" charset="0"/>
                <a:ea typeface="Inter Light" pitchFamily="34" charset="-122"/>
                <a:cs typeface="Inter Light" pitchFamily="34" charset="-120"/>
              </a:rPr>
              <a:t>Bots Python</a:t>
            </a:r>
            <a:endParaRPr lang="en-US" sz="600" dirty="0"/>
          </a:p>
        </p:txBody>
      </p:sp>
      <p:sp>
        <p:nvSpPr>
          <p:cNvPr id="11" name="Shape 5">
            <a:extLst>
              <a:ext uri="{FF2B5EF4-FFF2-40B4-BE49-F238E27FC236}">
                <a16:creationId xmlns:a16="http://schemas.microsoft.com/office/drawing/2014/main" id="{94D5E4D0-B22F-67AC-0484-47D0E58050BD}"/>
              </a:ext>
            </a:extLst>
          </p:cNvPr>
          <p:cNvSpPr/>
          <p:nvPr/>
        </p:nvSpPr>
        <p:spPr>
          <a:xfrm>
            <a:off x="2014538" y="3652348"/>
            <a:ext cx="714375" cy="714375"/>
          </a:xfrm>
          <a:prstGeom prst="rect">
            <a:avLst/>
          </a:prstGeom>
          <a:solidFill>
            <a:srgbClr val="0A0E1A"/>
          </a:solidFill>
          <a:ln w="18288">
            <a:solidFill>
              <a:srgbClr val="6366F1"/>
            </a:solidFill>
            <a:prstDash val="solid"/>
          </a:ln>
        </p:spPr>
        <p:txBody>
          <a:bodyPr/>
          <a:lstStyle/>
          <a:p>
            <a:endParaRPr lang="pt-BR"/>
          </a:p>
        </p:txBody>
      </p:sp>
      <p:pic>
        <p:nvPicPr>
          <p:cNvPr id="12" name="Image 3" descr="preencoded.png">
            <a:extLst>
              <a:ext uri="{FF2B5EF4-FFF2-40B4-BE49-F238E27FC236}">
                <a16:creationId xmlns:a16="http://schemas.microsoft.com/office/drawing/2014/main" id="{7AEBC9DF-263F-2EA3-2512-9E05C5FD8EC6}"/>
              </a:ext>
            </a:extLst>
          </p:cNvPr>
          <p:cNvPicPr>
            <a:picLocks noChangeAspect="1"/>
          </p:cNvPicPr>
          <p:nvPr/>
        </p:nvPicPr>
        <p:blipFill>
          <a:blip r:embed="rId5"/>
          <a:stretch>
            <a:fillRect/>
          </a:stretch>
        </p:blipFill>
        <p:spPr>
          <a:xfrm>
            <a:off x="2235423" y="3770330"/>
            <a:ext cx="267891" cy="214313"/>
          </a:xfrm>
          <a:prstGeom prst="rect">
            <a:avLst/>
          </a:prstGeom>
        </p:spPr>
      </p:pic>
      <p:sp>
        <p:nvSpPr>
          <p:cNvPr id="13" name="Text 6">
            <a:extLst>
              <a:ext uri="{FF2B5EF4-FFF2-40B4-BE49-F238E27FC236}">
                <a16:creationId xmlns:a16="http://schemas.microsoft.com/office/drawing/2014/main" id="{ABCFA42D-D56F-88B6-70B0-32AADE4673A0}"/>
              </a:ext>
            </a:extLst>
          </p:cNvPr>
          <p:cNvSpPr/>
          <p:nvPr/>
        </p:nvSpPr>
        <p:spPr>
          <a:xfrm>
            <a:off x="2154734" y="4081866"/>
            <a:ext cx="433983" cy="105370"/>
          </a:xfrm>
          <a:prstGeom prst="rect">
            <a:avLst/>
          </a:prstGeom>
          <a:noFill/>
          <a:ln/>
        </p:spPr>
        <p:txBody>
          <a:bodyPr wrap="none" lIns="0" tIns="0" rIns="0" bIns="0" rtlCol="0" anchor="t">
            <a:spAutoFit/>
          </a:bodyPr>
          <a:lstStyle/>
          <a:p>
            <a:pPr marL="0" indent="0" algn="ctr">
              <a:buNone/>
            </a:pPr>
            <a:r>
              <a:rPr lang="en-US" sz="600" dirty="0">
                <a:solidFill>
                  <a:srgbClr val="B8C5D6"/>
                </a:solidFill>
                <a:latin typeface="Inter Light" pitchFamily="34" charset="0"/>
                <a:ea typeface="Inter Light" pitchFamily="34" charset="-122"/>
                <a:cs typeface="Inter Light" pitchFamily="34" charset="-120"/>
              </a:rPr>
              <a:t>Agentes IA</a:t>
            </a:r>
            <a:endParaRPr lang="en-US" sz="600" dirty="0"/>
          </a:p>
        </p:txBody>
      </p:sp>
      <p:sp>
        <p:nvSpPr>
          <p:cNvPr id="14" name="Shape 7">
            <a:extLst>
              <a:ext uri="{FF2B5EF4-FFF2-40B4-BE49-F238E27FC236}">
                <a16:creationId xmlns:a16="http://schemas.microsoft.com/office/drawing/2014/main" id="{4E5754AC-D0AC-BCC0-20A2-B7DD83742905}"/>
              </a:ext>
            </a:extLst>
          </p:cNvPr>
          <p:cNvSpPr/>
          <p:nvPr/>
        </p:nvSpPr>
        <p:spPr>
          <a:xfrm>
            <a:off x="714375" y="2465989"/>
            <a:ext cx="714375" cy="714375"/>
          </a:xfrm>
          <a:prstGeom prst="rect">
            <a:avLst/>
          </a:prstGeom>
          <a:solidFill>
            <a:srgbClr val="0A0E1A"/>
          </a:solidFill>
          <a:ln w="18288">
            <a:solidFill>
              <a:srgbClr val="6366F1"/>
            </a:solidFill>
            <a:prstDash val="solid"/>
          </a:ln>
        </p:spPr>
        <p:txBody>
          <a:bodyPr/>
          <a:lstStyle/>
          <a:p>
            <a:endParaRPr lang="pt-BR"/>
          </a:p>
        </p:txBody>
      </p:sp>
      <p:pic>
        <p:nvPicPr>
          <p:cNvPr id="15" name="Image 4" descr="preencoded.png">
            <a:extLst>
              <a:ext uri="{FF2B5EF4-FFF2-40B4-BE49-F238E27FC236}">
                <a16:creationId xmlns:a16="http://schemas.microsoft.com/office/drawing/2014/main" id="{1BF59890-B118-AB72-2900-4BC93A2A15F0}"/>
              </a:ext>
            </a:extLst>
          </p:cNvPr>
          <p:cNvPicPr>
            <a:picLocks noChangeAspect="1"/>
          </p:cNvPicPr>
          <p:nvPr/>
        </p:nvPicPr>
        <p:blipFill>
          <a:blip r:embed="rId6"/>
          <a:stretch>
            <a:fillRect/>
          </a:stretch>
        </p:blipFill>
        <p:spPr>
          <a:xfrm>
            <a:off x="964406" y="2645476"/>
            <a:ext cx="214313" cy="214313"/>
          </a:xfrm>
          <a:prstGeom prst="rect">
            <a:avLst/>
          </a:prstGeom>
        </p:spPr>
      </p:pic>
      <p:sp>
        <p:nvSpPr>
          <p:cNvPr id="16" name="Text 8">
            <a:extLst>
              <a:ext uri="{FF2B5EF4-FFF2-40B4-BE49-F238E27FC236}">
                <a16:creationId xmlns:a16="http://schemas.microsoft.com/office/drawing/2014/main" id="{EF8F123C-339B-0C47-EE56-1C25008BCAC5}"/>
              </a:ext>
            </a:extLst>
          </p:cNvPr>
          <p:cNvSpPr/>
          <p:nvPr/>
        </p:nvSpPr>
        <p:spPr>
          <a:xfrm>
            <a:off x="764381" y="2895507"/>
            <a:ext cx="614363" cy="105370"/>
          </a:xfrm>
          <a:prstGeom prst="rect">
            <a:avLst/>
          </a:prstGeom>
          <a:noFill/>
          <a:ln/>
        </p:spPr>
        <p:txBody>
          <a:bodyPr wrap="none" lIns="0" tIns="0" rIns="0" bIns="0" rtlCol="0" anchor="t">
            <a:spAutoFit/>
          </a:bodyPr>
          <a:lstStyle/>
          <a:p>
            <a:pPr marL="0" indent="0" algn="ctr">
              <a:buNone/>
            </a:pPr>
            <a:r>
              <a:rPr lang="en-US" sz="600" dirty="0">
                <a:solidFill>
                  <a:srgbClr val="B8C5D6"/>
                </a:solidFill>
                <a:latin typeface="Inter Light" pitchFamily="34" charset="0"/>
                <a:ea typeface="Inter Light" pitchFamily="34" charset="-122"/>
                <a:cs typeface="Inter Light" pitchFamily="34" charset="-120"/>
              </a:rPr>
              <a:t>GPTs / Copilots</a:t>
            </a:r>
            <a:endParaRPr lang="en-US" sz="600" dirty="0"/>
          </a:p>
        </p:txBody>
      </p:sp>
      <p:sp>
        <p:nvSpPr>
          <p:cNvPr id="17" name="Shape 9">
            <a:extLst>
              <a:ext uri="{FF2B5EF4-FFF2-40B4-BE49-F238E27FC236}">
                <a16:creationId xmlns:a16="http://schemas.microsoft.com/office/drawing/2014/main" id="{0931F41B-4780-E47E-C319-CC8CBB9B1FEC}"/>
              </a:ext>
            </a:extLst>
          </p:cNvPr>
          <p:cNvSpPr/>
          <p:nvPr/>
        </p:nvSpPr>
        <p:spPr>
          <a:xfrm>
            <a:off x="3283171" y="2465989"/>
            <a:ext cx="714375" cy="714375"/>
          </a:xfrm>
          <a:prstGeom prst="rect">
            <a:avLst/>
          </a:prstGeom>
          <a:solidFill>
            <a:srgbClr val="0A0E1A"/>
          </a:solidFill>
          <a:ln w="18288">
            <a:solidFill>
              <a:srgbClr val="6366F1"/>
            </a:solidFill>
            <a:prstDash val="solid"/>
          </a:ln>
        </p:spPr>
        <p:txBody>
          <a:bodyPr/>
          <a:lstStyle/>
          <a:p>
            <a:endParaRPr lang="pt-BR" dirty="0"/>
          </a:p>
        </p:txBody>
      </p:sp>
      <p:pic>
        <p:nvPicPr>
          <p:cNvPr id="18" name="Image 5" descr="preencoded.png">
            <a:extLst>
              <a:ext uri="{FF2B5EF4-FFF2-40B4-BE49-F238E27FC236}">
                <a16:creationId xmlns:a16="http://schemas.microsoft.com/office/drawing/2014/main" id="{D49426C8-00B2-55FC-A9CF-61407C72BD0E}"/>
              </a:ext>
            </a:extLst>
          </p:cNvPr>
          <p:cNvPicPr>
            <a:picLocks noChangeAspect="1"/>
          </p:cNvPicPr>
          <p:nvPr/>
        </p:nvPicPr>
        <p:blipFill>
          <a:blip r:embed="rId7"/>
          <a:stretch>
            <a:fillRect/>
          </a:stretch>
        </p:blipFill>
        <p:spPr>
          <a:xfrm>
            <a:off x="3506413" y="2645476"/>
            <a:ext cx="267891" cy="214313"/>
          </a:xfrm>
          <a:prstGeom prst="rect">
            <a:avLst/>
          </a:prstGeom>
        </p:spPr>
      </p:pic>
      <p:sp>
        <p:nvSpPr>
          <p:cNvPr id="19" name="Text 10">
            <a:extLst>
              <a:ext uri="{FF2B5EF4-FFF2-40B4-BE49-F238E27FC236}">
                <a16:creationId xmlns:a16="http://schemas.microsoft.com/office/drawing/2014/main" id="{7E0FEFD6-3CD7-EB86-C43C-79ECB887EBE4}"/>
              </a:ext>
            </a:extLst>
          </p:cNvPr>
          <p:cNvSpPr/>
          <p:nvPr/>
        </p:nvSpPr>
        <p:spPr>
          <a:xfrm>
            <a:off x="3355026" y="2895507"/>
            <a:ext cx="570670" cy="92333"/>
          </a:xfrm>
          <a:prstGeom prst="rect">
            <a:avLst/>
          </a:prstGeom>
          <a:noFill/>
          <a:ln/>
        </p:spPr>
        <p:txBody>
          <a:bodyPr wrap="none" lIns="0" tIns="0" rIns="0" bIns="0" rtlCol="0" anchor="t">
            <a:spAutoFit/>
          </a:bodyPr>
          <a:lstStyle/>
          <a:p>
            <a:pPr marL="0" indent="0" algn="ctr">
              <a:buNone/>
            </a:pPr>
            <a:r>
              <a:rPr lang="en-US" sz="600" dirty="0">
                <a:solidFill>
                  <a:srgbClr val="B8C5D6"/>
                </a:solidFill>
                <a:latin typeface="Inter Light" pitchFamily="34" charset="0"/>
                <a:ea typeface="Inter Light" pitchFamily="34" charset="-122"/>
                <a:cs typeface="Inter Light" pitchFamily="34" charset="-120"/>
              </a:rPr>
              <a:t>Gatilhos </a:t>
            </a:r>
            <a:r>
              <a:rPr lang="en-US" sz="600" dirty="0" err="1">
                <a:solidFill>
                  <a:srgbClr val="B8C5D6"/>
                </a:solidFill>
                <a:latin typeface="Inter Light" pitchFamily="34" charset="0"/>
                <a:ea typeface="Inter Light" pitchFamily="34" charset="-122"/>
                <a:cs typeface="Inter Light" pitchFamily="34" charset="-120"/>
              </a:rPr>
              <a:t>em</a:t>
            </a:r>
            <a:r>
              <a:rPr lang="en-US" sz="600" dirty="0">
                <a:solidFill>
                  <a:srgbClr val="B8C5D6"/>
                </a:solidFill>
                <a:latin typeface="Inter Light" pitchFamily="34" charset="0"/>
                <a:ea typeface="Inter Light" pitchFamily="34" charset="-122"/>
                <a:cs typeface="Inter Light" pitchFamily="34" charset="-120"/>
              </a:rPr>
              <a:t> Cloud</a:t>
            </a:r>
            <a:endParaRPr lang="en-US" sz="600" dirty="0"/>
          </a:p>
        </p:txBody>
      </p:sp>
      <p:sp>
        <p:nvSpPr>
          <p:cNvPr id="20" name="Shape 11">
            <a:extLst>
              <a:ext uri="{FF2B5EF4-FFF2-40B4-BE49-F238E27FC236}">
                <a16:creationId xmlns:a16="http://schemas.microsoft.com/office/drawing/2014/main" id="{95E4679F-473B-63D4-6BA3-0DAB4CC34BA0}"/>
              </a:ext>
            </a:extLst>
          </p:cNvPr>
          <p:cNvSpPr/>
          <p:nvPr/>
        </p:nvSpPr>
        <p:spPr>
          <a:xfrm>
            <a:off x="4572000" y="1751614"/>
            <a:ext cx="1957388" cy="1094389"/>
          </a:xfrm>
          <a:prstGeom prst="rect">
            <a:avLst/>
          </a:prstGeom>
          <a:solidFill>
            <a:srgbClr val="0A0E1A"/>
          </a:solidFill>
          <a:ln/>
        </p:spPr>
        <p:txBody>
          <a:bodyPr/>
          <a:lstStyle/>
          <a:p>
            <a:endParaRPr lang="pt-BR"/>
          </a:p>
        </p:txBody>
      </p:sp>
      <p:sp>
        <p:nvSpPr>
          <p:cNvPr id="21" name="Shape 12">
            <a:extLst>
              <a:ext uri="{FF2B5EF4-FFF2-40B4-BE49-F238E27FC236}">
                <a16:creationId xmlns:a16="http://schemas.microsoft.com/office/drawing/2014/main" id="{C5A666D0-32F3-AD14-9ECB-130E1F11957F}"/>
              </a:ext>
            </a:extLst>
          </p:cNvPr>
          <p:cNvSpPr/>
          <p:nvPr/>
        </p:nvSpPr>
        <p:spPr>
          <a:xfrm>
            <a:off x="4572000" y="1751614"/>
            <a:ext cx="1957388" cy="28575"/>
          </a:xfrm>
          <a:prstGeom prst="rect">
            <a:avLst/>
          </a:prstGeom>
          <a:solidFill>
            <a:srgbClr val="6366F1"/>
          </a:solidFill>
          <a:ln/>
        </p:spPr>
        <p:txBody>
          <a:bodyPr/>
          <a:lstStyle/>
          <a:p>
            <a:endParaRPr lang="pt-BR"/>
          </a:p>
        </p:txBody>
      </p:sp>
      <p:sp>
        <p:nvSpPr>
          <p:cNvPr id="22" name="Shape 13">
            <a:extLst>
              <a:ext uri="{FF2B5EF4-FFF2-40B4-BE49-F238E27FC236}">
                <a16:creationId xmlns:a16="http://schemas.microsoft.com/office/drawing/2014/main" id="{8BB8CFBE-E06B-3C06-51BA-327A5B46C01E}"/>
              </a:ext>
            </a:extLst>
          </p:cNvPr>
          <p:cNvSpPr/>
          <p:nvPr/>
        </p:nvSpPr>
        <p:spPr>
          <a:xfrm>
            <a:off x="4657725" y="1851627"/>
            <a:ext cx="328613" cy="328613"/>
          </a:xfrm>
          <a:prstGeom prst="rect">
            <a:avLst/>
          </a:prstGeom>
          <a:solidFill>
            <a:srgbClr val="6366F1">
              <a:alpha val="20000"/>
            </a:srgbClr>
          </a:solidFill>
          <a:ln/>
        </p:spPr>
        <p:txBody>
          <a:bodyPr/>
          <a:lstStyle/>
          <a:p>
            <a:endParaRPr lang="pt-BR"/>
          </a:p>
        </p:txBody>
      </p:sp>
      <p:pic>
        <p:nvPicPr>
          <p:cNvPr id="23" name="Image 6" descr="preencoded.png">
            <a:extLst>
              <a:ext uri="{FF2B5EF4-FFF2-40B4-BE49-F238E27FC236}">
                <a16:creationId xmlns:a16="http://schemas.microsoft.com/office/drawing/2014/main" id="{C50388A1-99C2-ABC4-6A9A-B8CB9BB69131}"/>
              </a:ext>
            </a:extLst>
          </p:cNvPr>
          <p:cNvPicPr>
            <a:picLocks noChangeAspect="1"/>
          </p:cNvPicPr>
          <p:nvPr/>
        </p:nvPicPr>
        <p:blipFill>
          <a:blip r:embed="rId8"/>
          <a:stretch>
            <a:fillRect/>
          </a:stretch>
        </p:blipFill>
        <p:spPr>
          <a:xfrm>
            <a:off x="4725591" y="1930208"/>
            <a:ext cx="192881" cy="171450"/>
          </a:xfrm>
          <a:prstGeom prst="rect">
            <a:avLst/>
          </a:prstGeom>
        </p:spPr>
      </p:pic>
      <p:sp>
        <p:nvSpPr>
          <p:cNvPr id="24" name="Text 14">
            <a:extLst>
              <a:ext uri="{FF2B5EF4-FFF2-40B4-BE49-F238E27FC236}">
                <a16:creationId xmlns:a16="http://schemas.microsoft.com/office/drawing/2014/main" id="{C8200B80-2366-F145-1392-29317AC17587}"/>
              </a:ext>
            </a:extLst>
          </p:cNvPr>
          <p:cNvSpPr/>
          <p:nvPr/>
        </p:nvSpPr>
        <p:spPr>
          <a:xfrm>
            <a:off x="5072063" y="1929315"/>
            <a:ext cx="841177" cy="173236"/>
          </a:xfrm>
          <a:prstGeom prst="rect">
            <a:avLst/>
          </a:prstGeom>
          <a:noFill/>
          <a:ln/>
        </p:spPr>
        <p:txBody>
          <a:bodyPr wrap="none" lIns="0" tIns="0" rIns="0" bIns="0" rtlCol="0" anchor="t">
            <a:spAutoFit/>
          </a:bodyPr>
          <a:lstStyle/>
          <a:p>
            <a:pPr marL="0" indent="0" algn="l">
              <a:buNone/>
            </a:pPr>
            <a:r>
              <a:rPr lang="en-US" sz="1000" b="1" dirty="0">
                <a:solidFill>
                  <a:srgbClr val="FFFFFF"/>
                </a:solidFill>
                <a:latin typeface="Inter ExtraBold" pitchFamily="34" charset="0"/>
                <a:ea typeface="Inter ExtraBold" pitchFamily="34" charset="-122"/>
                <a:cs typeface="Inter ExtraBold" pitchFamily="34" charset="-120"/>
              </a:rPr>
              <a:t>Visibilidade</a:t>
            </a:r>
            <a:endParaRPr lang="en-US" sz="1000" dirty="0"/>
          </a:p>
        </p:txBody>
      </p:sp>
      <p:sp>
        <p:nvSpPr>
          <p:cNvPr id="25" name="Text 15">
            <a:extLst>
              <a:ext uri="{FF2B5EF4-FFF2-40B4-BE49-F238E27FC236}">
                <a16:creationId xmlns:a16="http://schemas.microsoft.com/office/drawing/2014/main" id="{9CBE146E-75D0-0871-6AC5-DE1D3326869D}"/>
              </a:ext>
            </a:extLst>
          </p:cNvPr>
          <p:cNvSpPr/>
          <p:nvPr/>
        </p:nvSpPr>
        <p:spPr>
          <a:xfrm>
            <a:off x="4657725" y="2237389"/>
            <a:ext cx="1785938" cy="480027"/>
          </a:xfrm>
          <a:prstGeom prst="rect">
            <a:avLst/>
          </a:prstGeom>
          <a:noFill/>
          <a:ln/>
        </p:spPr>
        <p:txBody>
          <a:bodyPr wrap="square" lIns="0" tIns="0" rIns="0" bIns="0" rtlCol="0" anchor="t">
            <a:spAutoFit/>
          </a:bodyPr>
          <a:lstStyle/>
          <a:p>
            <a:pPr marL="0" indent="0" algn="l">
              <a:lnSpc>
                <a:spcPct val="112000"/>
              </a:lnSpc>
              <a:buNone/>
            </a:pPr>
            <a:r>
              <a:rPr lang="en-US" sz="850" dirty="0">
                <a:solidFill>
                  <a:srgbClr val="B8C5D6"/>
                </a:solidFill>
                <a:latin typeface="Inter Light" pitchFamily="34" charset="0"/>
                <a:ea typeface="Inter Light" pitchFamily="34" charset="-122"/>
                <a:cs typeface="Inter Light" pitchFamily="34" charset="-120"/>
              </a:rPr>
              <a:t>Inventário único e centralizado de todas as automações em execução.</a:t>
            </a:r>
            <a:endParaRPr lang="en-US" sz="850" dirty="0"/>
          </a:p>
        </p:txBody>
      </p:sp>
      <p:sp>
        <p:nvSpPr>
          <p:cNvPr id="26" name="Shape 16">
            <a:extLst>
              <a:ext uri="{FF2B5EF4-FFF2-40B4-BE49-F238E27FC236}">
                <a16:creationId xmlns:a16="http://schemas.microsoft.com/office/drawing/2014/main" id="{8365A276-9CBE-8DE8-A5B3-11EA085EB480}"/>
              </a:ext>
            </a:extLst>
          </p:cNvPr>
          <p:cNvSpPr/>
          <p:nvPr/>
        </p:nvSpPr>
        <p:spPr>
          <a:xfrm>
            <a:off x="6615113" y="1751614"/>
            <a:ext cx="1957388" cy="1094389"/>
          </a:xfrm>
          <a:prstGeom prst="rect">
            <a:avLst/>
          </a:prstGeom>
          <a:solidFill>
            <a:srgbClr val="0A0E1A"/>
          </a:solidFill>
          <a:ln/>
        </p:spPr>
        <p:txBody>
          <a:bodyPr/>
          <a:lstStyle/>
          <a:p>
            <a:endParaRPr lang="pt-BR"/>
          </a:p>
        </p:txBody>
      </p:sp>
      <p:sp>
        <p:nvSpPr>
          <p:cNvPr id="27" name="Shape 17">
            <a:extLst>
              <a:ext uri="{FF2B5EF4-FFF2-40B4-BE49-F238E27FC236}">
                <a16:creationId xmlns:a16="http://schemas.microsoft.com/office/drawing/2014/main" id="{592C6CE1-9CE8-32BC-872C-291A78A28E28}"/>
              </a:ext>
            </a:extLst>
          </p:cNvPr>
          <p:cNvSpPr/>
          <p:nvPr/>
        </p:nvSpPr>
        <p:spPr>
          <a:xfrm>
            <a:off x="6615113" y="1751614"/>
            <a:ext cx="1957388" cy="28575"/>
          </a:xfrm>
          <a:prstGeom prst="rect">
            <a:avLst/>
          </a:prstGeom>
          <a:solidFill>
            <a:srgbClr val="F97316"/>
          </a:solidFill>
          <a:ln/>
        </p:spPr>
        <p:txBody>
          <a:bodyPr/>
          <a:lstStyle/>
          <a:p>
            <a:endParaRPr lang="pt-BR"/>
          </a:p>
        </p:txBody>
      </p:sp>
      <p:sp>
        <p:nvSpPr>
          <p:cNvPr id="28" name="Shape 18">
            <a:extLst>
              <a:ext uri="{FF2B5EF4-FFF2-40B4-BE49-F238E27FC236}">
                <a16:creationId xmlns:a16="http://schemas.microsoft.com/office/drawing/2014/main" id="{3F2F4DF9-7AD1-DB62-F0FE-F7235ACFDF64}"/>
              </a:ext>
            </a:extLst>
          </p:cNvPr>
          <p:cNvSpPr/>
          <p:nvPr/>
        </p:nvSpPr>
        <p:spPr>
          <a:xfrm>
            <a:off x="6700838" y="1851627"/>
            <a:ext cx="328613" cy="328613"/>
          </a:xfrm>
          <a:prstGeom prst="rect">
            <a:avLst/>
          </a:prstGeom>
          <a:solidFill>
            <a:srgbClr val="F97316">
              <a:alpha val="20000"/>
            </a:srgbClr>
          </a:solidFill>
          <a:ln/>
        </p:spPr>
        <p:txBody>
          <a:bodyPr/>
          <a:lstStyle/>
          <a:p>
            <a:endParaRPr lang="pt-BR"/>
          </a:p>
        </p:txBody>
      </p:sp>
      <p:pic>
        <p:nvPicPr>
          <p:cNvPr id="29" name="Image 7" descr="preencoded.png">
            <a:extLst>
              <a:ext uri="{FF2B5EF4-FFF2-40B4-BE49-F238E27FC236}">
                <a16:creationId xmlns:a16="http://schemas.microsoft.com/office/drawing/2014/main" id="{8A84FD32-3B54-BFC7-D792-8044E24FB673}"/>
              </a:ext>
            </a:extLst>
          </p:cNvPr>
          <p:cNvPicPr>
            <a:picLocks noChangeAspect="1"/>
          </p:cNvPicPr>
          <p:nvPr/>
        </p:nvPicPr>
        <p:blipFill>
          <a:blip r:embed="rId9"/>
          <a:stretch>
            <a:fillRect/>
          </a:stretch>
        </p:blipFill>
        <p:spPr>
          <a:xfrm>
            <a:off x="6779419" y="1930208"/>
            <a:ext cx="171450" cy="171450"/>
          </a:xfrm>
          <a:prstGeom prst="rect">
            <a:avLst/>
          </a:prstGeom>
        </p:spPr>
      </p:pic>
      <p:sp>
        <p:nvSpPr>
          <p:cNvPr id="30" name="Text 19">
            <a:extLst>
              <a:ext uri="{FF2B5EF4-FFF2-40B4-BE49-F238E27FC236}">
                <a16:creationId xmlns:a16="http://schemas.microsoft.com/office/drawing/2014/main" id="{5C35F86A-86A7-625E-F770-6924CFE809DC}"/>
              </a:ext>
            </a:extLst>
          </p:cNvPr>
          <p:cNvSpPr/>
          <p:nvPr/>
        </p:nvSpPr>
        <p:spPr>
          <a:xfrm>
            <a:off x="7115175" y="1929315"/>
            <a:ext cx="864394" cy="173236"/>
          </a:xfrm>
          <a:prstGeom prst="rect">
            <a:avLst/>
          </a:prstGeom>
          <a:noFill/>
          <a:ln/>
        </p:spPr>
        <p:txBody>
          <a:bodyPr wrap="none" lIns="0" tIns="0" rIns="0" bIns="0" rtlCol="0" anchor="t">
            <a:spAutoFit/>
          </a:bodyPr>
          <a:lstStyle/>
          <a:p>
            <a:pPr marL="0" indent="0" algn="l">
              <a:buNone/>
            </a:pPr>
            <a:r>
              <a:rPr lang="en-US" sz="1000" b="1" dirty="0">
                <a:solidFill>
                  <a:srgbClr val="FFFFFF"/>
                </a:solidFill>
                <a:latin typeface="Inter ExtraBold" pitchFamily="34" charset="0"/>
                <a:ea typeface="Inter ExtraBold" pitchFamily="34" charset="-122"/>
                <a:cs typeface="Inter ExtraBold" pitchFamily="34" charset="-120"/>
              </a:rPr>
              <a:t>Governança</a:t>
            </a:r>
            <a:endParaRPr lang="en-US" sz="1000" dirty="0"/>
          </a:p>
        </p:txBody>
      </p:sp>
      <p:sp>
        <p:nvSpPr>
          <p:cNvPr id="31" name="Text 20">
            <a:extLst>
              <a:ext uri="{FF2B5EF4-FFF2-40B4-BE49-F238E27FC236}">
                <a16:creationId xmlns:a16="http://schemas.microsoft.com/office/drawing/2014/main" id="{71979EA3-A377-63E6-280F-44961E5262E1}"/>
              </a:ext>
            </a:extLst>
          </p:cNvPr>
          <p:cNvSpPr/>
          <p:nvPr/>
        </p:nvSpPr>
        <p:spPr>
          <a:xfrm>
            <a:off x="6700838" y="2237389"/>
            <a:ext cx="1785938" cy="480027"/>
          </a:xfrm>
          <a:prstGeom prst="rect">
            <a:avLst/>
          </a:prstGeom>
          <a:noFill/>
          <a:ln/>
        </p:spPr>
        <p:txBody>
          <a:bodyPr wrap="square" lIns="0" tIns="0" rIns="0" bIns="0" rtlCol="0" anchor="t">
            <a:spAutoFit/>
          </a:bodyPr>
          <a:lstStyle/>
          <a:p>
            <a:pPr marL="0" indent="0" algn="l">
              <a:lnSpc>
                <a:spcPct val="112000"/>
              </a:lnSpc>
              <a:buNone/>
            </a:pPr>
            <a:r>
              <a:rPr lang="en-US" sz="850" dirty="0">
                <a:solidFill>
                  <a:srgbClr val="B8C5D6"/>
                </a:solidFill>
                <a:latin typeface="Inter Light" pitchFamily="34" charset="0"/>
                <a:ea typeface="Inter Light" pitchFamily="34" charset="-122"/>
                <a:cs typeface="Inter Light" pitchFamily="34" charset="-120"/>
              </a:rPr>
              <a:t>Controle estrito sobre quem pode criar, aprovar, executar e alterar.</a:t>
            </a:r>
            <a:endParaRPr lang="en-US" sz="850" dirty="0"/>
          </a:p>
        </p:txBody>
      </p:sp>
      <p:sp>
        <p:nvSpPr>
          <p:cNvPr id="32" name="Shape 21">
            <a:extLst>
              <a:ext uri="{FF2B5EF4-FFF2-40B4-BE49-F238E27FC236}">
                <a16:creationId xmlns:a16="http://schemas.microsoft.com/office/drawing/2014/main" id="{9FA17729-6B93-490F-6A70-E526EE1DC50B}"/>
              </a:ext>
            </a:extLst>
          </p:cNvPr>
          <p:cNvSpPr/>
          <p:nvPr/>
        </p:nvSpPr>
        <p:spPr>
          <a:xfrm>
            <a:off x="4572000" y="2903153"/>
            <a:ext cx="1957388" cy="1094389"/>
          </a:xfrm>
          <a:prstGeom prst="rect">
            <a:avLst/>
          </a:prstGeom>
          <a:solidFill>
            <a:srgbClr val="0A0E1A"/>
          </a:solidFill>
          <a:ln/>
        </p:spPr>
        <p:txBody>
          <a:bodyPr/>
          <a:lstStyle/>
          <a:p>
            <a:endParaRPr lang="pt-BR"/>
          </a:p>
        </p:txBody>
      </p:sp>
      <p:sp>
        <p:nvSpPr>
          <p:cNvPr id="33" name="Shape 22">
            <a:extLst>
              <a:ext uri="{FF2B5EF4-FFF2-40B4-BE49-F238E27FC236}">
                <a16:creationId xmlns:a16="http://schemas.microsoft.com/office/drawing/2014/main" id="{E9F0E882-8225-030C-CA99-85E5D1B2E4B0}"/>
              </a:ext>
            </a:extLst>
          </p:cNvPr>
          <p:cNvSpPr/>
          <p:nvPr/>
        </p:nvSpPr>
        <p:spPr>
          <a:xfrm>
            <a:off x="4572000" y="2903153"/>
            <a:ext cx="1957388" cy="28575"/>
          </a:xfrm>
          <a:prstGeom prst="rect">
            <a:avLst/>
          </a:prstGeom>
          <a:solidFill>
            <a:srgbClr val="6366F1"/>
          </a:solidFill>
          <a:ln/>
        </p:spPr>
        <p:txBody>
          <a:bodyPr/>
          <a:lstStyle/>
          <a:p>
            <a:endParaRPr lang="pt-BR"/>
          </a:p>
        </p:txBody>
      </p:sp>
      <p:sp>
        <p:nvSpPr>
          <p:cNvPr id="34" name="Shape 23">
            <a:extLst>
              <a:ext uri="{FF2B5EF4-FFF2-40B4-BE49-F238E27FC236}">
                <a16:creationId xmlns:a16="http://schemas.microsoft.com/office/drawing/2014/main" id="{0CCC293E-82D8-ACFC-C9B1-E9A3682F87B1}"/>
              </a:ext>
            </a:extLst>
          </p:cNvPr>
          <p:cNvSpPr/>
          <p:nvPr/>
        </p:nvSpPr>
        <p:spPr>
          <a:xfrm>
            <a:off x="4657725" y="3003166"/>
            <a:ext cx="328613" cy="328613"/>
          </a:xfrm>
          <a:prstGeom prst="rect">
            <a:avLst/>
          </a:prstGeom>
          <a:solidFill>
            <a:srgbClr val="6366F1">
              <a:alpha val="20000"/>
            </a:srgbClr>
          </a:solidFill>
          <a:ln/>
        </p:spPr>
        <p:txBody>
          <a:bodyPr/>
          <a:lstStyle/>
          <a:p>
            <a:endParaRPr lang="pt-BR"/>
          </a:p>
        </p:txBody>
      </p:sp>
      <p:pic>
        <p:nvPicPr>
          <p:cNvPr id="35" name="Image 8" descr="preencoded.png">
            <a:extLst>
              <a:ext uri="{FF2B5EF4-FFF2-40B4-BE49-F238E27FC236}">
                <a16:creationId xmlns:a16="http://schemas.microsoft.com/office/drawing/2014/main" id="{74D9FAB6-1A1D-9A10-5656-D85FAE4A30DA}"/>
              </a:ext>
            </a:extLst>
          </p:cNvPr>
          <p:cNvPicPr>
            <a:picLocks noChangeAspect="1"/>
          </p:cNvPicPr>
          <p:nvPr/>
        </p:nvPicPr>
        <p:blipFill>
          <a:blip r:embed="rId10"/>
          <a:stretch>
            <a:fillRect/>
          </a:stretch>
        </p:blipFill>
        <p:spPr>
          <a:xfrm>
            <a:off x="4736306" y="3081747"/>
            <a:ext cx="171450" cy="171450"/>
          </a:xfrm>
          <a:prstGeom prst="rect">
            <a:avLst/>
          </a:prstGeom>
        </p:spPr>
      </p:pic>
      <p:sp>
        <p:nvSpPr>
          <p:cNvPr id="36" name="Text 24">
            <a:extLst>
              <a:ext uri="{FF2B5EF4-FFF2-40B4-BE49-F238E27FC236}">
                <a16:creationId xmlns:a16="http://schemas.microsoft.com/office/drawing/2014/main" id="{F3736F52-C680-4E87-B229-6C5C46CBDB96}"/>
              </a:ext>
            </a:extLst>
          </p:cNvPr>
          <p:cNvSpPr/>
          <p:nvPr/>
        </p:nvSpPr>
        <p:spPr>
          <a:xfrm>
            <a:off x="5072063" y="3080854"/>
            <a:ext cx="766167" cy="173236"/>
          </a:xfrm>
          <a:prstGeom prst="rect">
            <a:avLst/>
          </a:prstGeom>
          <a:noFill/>
          <a:ln/>
        </p:spPr>
        <p:txBody>
          <a:bodyPr wrap="none" lIns="0" tIns="0" rIns="0" bIns="0" rtlCol="0" anchor="t">
            <a:spAutoFit/>
          </a:bodyPr>
          <a:lstStyle/>
          <a:p>
            <a:pPr marL="0" indent="0" algn="l">
              <a:buNone/>
            </a:pPr>
            <a:r>
              <a:rPr lang="en-US" sz="1000" b="1" dirty="0">
                <a:solidFill>
                  <a:srgbClr val="FFFFFF"/>
                </a:solidFill>
                <a:latin typeface="Inter ExtraBold" pitchFamily="34" charset="0"/>
                <a:ea typeface="Inter ExtraBold" pitchFamily="34" charset="-122"/>
                <a:cs typeface="Inter ExtraBold" pitchFamily="34" charset="-120"/>
              </a:rPr>
              <a:t>Segurança</a:t>
            </a:r>
            <a:endParaRPr lang="en-US" sz="1000" dirty="0"/>
          </a:p>
        </p:txBody>
      </p:sp>
      <p:sp>
        <p:nvSpPr>
          <p:cNvPr id="37" name="Text 25">
            <a:extLst>
              <a:ext uri="{FF2B5EF4-FFF2-40B4-BE49-F238E27FC236}">
                <a16:creationId xmlns:a16="http://schemas.microsoft.com/office/drawing/2014/main" id="{9CBE8105-8322-3507-42BF-350C8623E36C}"/>
              </a:ext>
            </a:extLst>
          </p:cNvPr>
          <p:cNvSpPr/>
          <p:nvPr/>
        </p:nvSpPr>
        <p:spPr>
          <a:xfrm>
            <a:off x="4657725" y="3388928"/>
            <a:ext cx="1785938" cy="480027"/>
          </a:xfrm>
          <a:prstGeom prst="rect">
            <a:avLst/>
          </a:prstGeom>
          <a:noFill/>
          <a:ln/>
        </p:spPr>
        <p:txBody>
          <a:bodyPr wrap="square" lIns="0" tIns="0" rIns="0" bIns="0" rtlCol="0" anchor="t">
            <a:spAutoFit/>
          </a:bodyPr>
          <a:lstStyle/>
          <a:p>
            <a:pPr marL="0" indent="0" algn="l">
              <a:lnSpc>
                <a:spcPct val="112000"/>
              </a:lnSpc>
              <a:buNone/>
            </a:pPr>
            <a:r>
              <a:rPr lang="en-US" sz="850" dirty="0">
                <a:solidFill>
                  <a:srgbClr val="B8C5D6"/>
                </a:solidFill>
                <a:latin typeface="Inter Light" pitchFamily="34" charset="0"/>
                <a:ea typeface="Inter Light" pitchFamily="34" charset="-122"/>
                <a:cs typeface="Inter Light" pitchFamily="34" charset="-120"/>
              </a:rPr>
              <a:t>Cofre de credenciais, auditoria completa e controle de acesso (RBAC).</a:t>
            </a:r>
            <a:endParaRPr lang="en-US" sz="850" dirty="0"/>
          </a:p>
        </p:txBody>
      </p:sp>
      <p:sp>
        <p:nvSpPr>
          <p:cNvPr id="38" name="Shape 26">
            <a:extLst>
              <a:ext uri="{FF2B5EF4-FFF2-40B4-BE49-F238E27FC236}">
                <a16:creationId xmlns:a16="http://schemas.microsoft.com/office/drawing/2014/main" id="{FE2388DC-EFCE-C01B-EB43-8510057B0B48}"/>
              </a:ext>
            </a:extLst>
          </p:cNvPr>
          <p:cNvSpPr/>
          <p:nvPr/>
        </p:nvSpPr>
        <p:spPr>
          <a:xfrm>
            <a:off x="6615113" y="2903153"/>
            <a:ext cx="1957388" cy="1094389"/>
          </a:xfrm>
          <a:prstGeom prst="rect">
            <a:avLst/>
          </a:prstGeom>
          <a:solidFill>
            <a:srgbClr val="0A0E1A"/>
          </a:solidFill>
          <a:ln/>
        </p:spPr>
        <p:txBody>
          <a:bodyPr/>
          <a:lstStyle/>
          <a:p>
            <a:endParaRPr lang="pt-BR"/>
          </a:p>
        </p:txBody>
      </p:sp>
      <p:sp>
        <p:nvSpPr>
          <p:cNvPr id="39" name="Shape 27">
            <a:extLst>
              <a:ext uri="{FF2B5EF4-FFF2-40B4-BE49-F238E27FC236}">
                <a16:creationId xmlns:a16="http://schemas.microsoft.com/office/drawing/2014/main" id="{786C5D99-AA0C-F904-A10D-4BFA4C3556A6}"/>
              </a:ext>
            </a:extLst>
          </p:cNvPr>
          <p:cNvSpPr/>
          <p:nvPr/>
        </p:nvSpPr>
        <p:spPr>
          <a:xfrm>
            <a:off x="6615113" y="2903153"/>
            <a:ext cx="1957388" cy="28575"/>
          </a:xfrm>
          <a:prstGeom prst="rect">
            <a:avLst/>
          </a:prstGeom>
          <a:solidFill>
            <a:srgbClr val="F97316"/>
          </a:solidFill>
          <a:ln/>
        </p:spPr>
        <p:txBody>
          <a:bodyPr/>
          <a:lstStyle/>
          <a:p>
            <a:endParaRPr lang="pt-BR"/>
          </a:p>
        </p:txBody>
      </p:sp>
      <p:sp>
        <p:nvSpPr>
          <p:cNvPr id="40" name="Shape 28">
            <a:extLst>
              <a:ext uri="{FF2B5EF4-FFF2-40B4-BE49-F238E27FC236}">
                <a16:creationId xmlns:a16="http://schemas.microsoft.com/office/drawing/2014/main" id="{6E5B81E6-52D9-06C7-F154-2F4A07568B7F}"/>
              </a:ext>
            </a:extLst>
          </p:cNvPr>
          <p:cNvSpPr/>
          <p:nvPr/>
        </p:nvSpPr>
        <p:spPr>
          <a:xfrm>
            <a:off x="6700838" y="3003166"/>
            <a:ext cx="328613" cy="328613"/>
          </a:xfrm>
          <a:prstGeom prst="rect">
            <a:avLst/>
          </a:prstGeom>
          <a:solidFill>
            <a:srgbClr val="F97316">
              <a:alpha val="20000"/>
            </a:srgbClr>
          </a:solidFill>
          <a:ln/>
        </p:spPr>
        <p:txBody>
          <a:bodyPr/>
          <a:lstStyle/>
          <a:p>
            <a:endParaRPr lang="pt-BR"/>
          </a:p>
        </p:txBody>
      </p:sp>
      <p:pic>
        <p:nvPicPr>
          <p:cNvPr id="41" name="Image 9" descr="preencoded.png">
            <a:extLst>
              <a:ext uri="{FF2B5EF4-FFF2-40B4-BE49-F238E27FC236}">
                <a16:creationId xmlns:a16="http://schemas.microsoft.com/office/drawing/2014/main" id="{E3821C5D-CAF5-6731-54E9-782A625F451B}"/>
              </a:ext>
            </a:extLst>
          </p:cNvPr>
          <p:cNvPicPr>
            <a:picLocks noChangeAspect="1"/>
          </p:cNvPicPr>
          <p:nvPr/>
        </p:nvPicPr>
        <p:blipFill>
          <a:blip r:embed="rId11"/>
          <a:stretch>
            <a:fillRect/>
          </a:stretch>
        </p:blipFill>
        <p:spPr>
          <a:xfrm>
            <a:off x="6779419" y="3081747"/>
            <a:ext cx="171450" cy="171450"/>
          </a:xfrm>
          <a:prstGeom prst="rect">
            <a:avLst/>
          </a:prstGeom>
        </p:spPr>
      </p:pic>
      <p:sp>
        <p:nvSpPr>
          <p:cNvPr id="42" name="Text 29">
            <a:extLst>
              <a:ext uri="{FF2B5EF4-FFF2-40B4-BE49-F238E27FC236}">
                <a16:creationId xmlns:a16="http://schemas.microsoft.com/office/drawing/2014/main" id="{49BE8C3B-4AFB-3B9B-C8A6-8F8B6E1DFD70}"/>
              </a:ext>
            </a:extLst>
          </p:cNvPr>
          <p:cNvSpPr/>
          <p:nvPr/>
        </p:nvSpPr>
        <p:spPr>
          <a:xfrm>
            <a:off x="7115175" y="3080854"/>
            <a:ext cx="246459" cy="173236"/>
          </a:xfrm>
          <a:prstGeom prst="rect">
            <a:avLst/>
          </a:prstGeom>
          <a:noFill/>
          <a:ln/>
        </p:spPr>
        <p:txBody>
          <a:bodyPr wrap="none" lIns="0" tIns="0" rIns="0" bIns="0" rtlCol="0" anchor="t">
            <a:spAutoFit/>
          </a:bodyPr>
          <a:lstStyle/>
          <a:p>
            <a:pPr marL="0" indent="0" algn="l">
              <a:buNone/>
            </a:pPr>
            <a:r>
              <a:rPr lang="en-US" sz="1000" b="1" dirty="0">
                <a:solidFill>
                  <a:srgbClr val="FFFFFF"/>
                </a:solidFill>
                <a:latin typeface="Inter ExtraBold" pitchFamily="34" charset="0"/>
                <a:ea typeface="Inter ExtraBold" pitchFamily="34" charset="-122"/>
                <a:cs typeface="Inter ExtraBold" pitchFamily="34" charset="-120"/>
              </a:rPr>
              <a:t>ROI</a:t>
            </a:r>
            <a:endParaRPr lang="en-US" sz="1000" dirty="0"/>
          </a:p>
        </p:txBody>
      </p:sp>
      <p:sp>
        <p:nvSpPr>
          <p:cNvPr id="43" name="Text 30">
            <a:extLst>
              <a:ext uri="{FF2B5EF4-FFF2-40B4-BE49-F238E27FC236}">
                <a16:creationId xmlns:a16="http://schemas.microsoft.com/office/drawing/2014/main" id="{BA895519-9C23-F0E3-678E-9A3E40093FB9}"/>
              </a:ext>
            </a:extLst>
          </p:cNvPr>
          <p:cNvSpPr/>
          <p:nvPr/>
        </p:nvSpPr>
        <p:spPr>
          <a:xfrm>
            <a:off x="6700838" y="3388928"/>
            <a:ext cx="1785938" cy="480027"/>
          </a:xfrm>
          <a:prstGeom prst="rect">
            <a:avLst/>
          </a:prstGeom>
          <a:noFill/>
          <a:ln/>
        </p:spPr>
        <p:txBody>
          <a:bodyPr wrap="square" lIns="0" tIns="0" rIns="0" bIns="0" rtlCol="0" anchor="t">
            <a:spAutoFit/>
          </a:bodyPr>
          <a:lstStyle/>
          <a:p>
            <a:pPr marL="0" indent="0" algn="l">
              <a:lnSpc>
                <a:spcPct val="112000"/>
              </a:lnSpc>
              <a:buNone/>
            </a:pPr>
            <a:r>
              <a:rPr lang="en-US" sz="850" dirty="0">
                <a:solidFill>
                  <a:srgbClr val="B8C5D6"/>
                </a:solidFill>
                <a:latin typeface="Inter Light" pitchFamily="34" charset="0"/>
                <a:ea typeface="Inter Light" pitchFamily="34" charset="-122"/>
                <a:cs typeface="Inter Light" pitchFamily="34" charset="-120"/>
              </a:rPr>
              <a:t>Métricas financeiras e operacionais consolidadas para comprovar valor.</a:t>
            </a:r>
            <a:endParaRPr lang="en-US" sz="850" dirty="0"/>
          </a:p>
        </p:txBody>
      </p:sp>
      <p:sp>
        <p:nvSpPr>
          <p:cNvPr id="44" name="Shape 31">
            <a:extLst>
              <a:ext uri="{FF2B5EF4-FFF2-40B4-BE49-F238E27FC236}">
                <a16:creationId xmlns:a16="http://schemas.microsoft.com/office/drawing/2014/main" id="{C36678CA-7839-776E-64FA-09EB6EE1F035}"/>
              </a:ext>
            </a:extLst>
          </p:cNvPr>
          <p:cNvSpPr/>
          <p:nvPr/>
        </p:nvSpPr>
        <p:spPr>
          <a:xfrm>
            <a:off x="4572000" y="4040405"/>
            <a:ext cx="4000500" cy="776883"/>
          </a:xfrm>
          <a:prstGeom prst="rect">
            <a:avLst/>
          </a:prstGeom>
          <a:solidFill>
            <a:srgbClr val="0A0E1A">
              <a:alpha val="80000"/>
            </a:srgbClr>
          </a:solidFill>
          <a:ln/>
        </p:spPr>
        <p:txBody>
          <a:bodyPr/>
          <a:lstStyle/>
          <a:p>
            <a:endParaRPr lang="pt-BR"/>
          </a:p>
        </p:txBody>
      </p:sp>
      <p:sp>
        <p:nvSpPr>
          <p:cNvPr id="45" name="Shape 32">
            <a:extLst>
              <a:ext uri="{FF2B5EF4-FFF2-40B4-BE49-F238E27FC236}">
                <a16:creationId xmlns:a16="http://schemas.microsoft.com/office/drawing/2014/main" id="{64D90F7F-A084-8B35-A5C4-799CFDBE2DDF}"/>
              </a:ext>
            </a:extLst>
          </p:cNvPr>
          <p:cNvSpPr/>
          <p:nvPr/>
        </p:nvSpPr>
        <p:spPr>
          <a:xfrm>
            <a:off x="4572000" y="4040405"/>
            <a:ext cx="28575" cy="776883"/>
          </a:xfrm>
          <a:prstGeom prst="rect">
            <a:avLst/>
          </a:prstGeom>
          <a:solidFill>
            <a:srgbClr val="F97316"/>
          </a:solidFill>
          <a:ln/>
        </p:spPr>
        <p:txBody>
          <a:bodyPr/>
          <a:lstStyle/>
          <a:p>
            <a:endParaRPr lang="pt-BR"/>
          </a:p>
        </p:txBody>
      </p:sp>
      <p:sp>
        <p:nvSpPr>
          <p:cNvPr id="46" name="Text 33">
            <a:extLst>
              <a:ext uri="{FF2B5EF4-FFF2-40B4-BE49-F238E27FC236}">
                <a16:creationId xmlns:a16="http://schemas.microsoft.com/office/drawing/2014/main" id="{02AE7BBB-D412-557A-FD71-98B56CEC3E78}"/>
              </a:ext>
            </a:extLst>
          </p:cNvPr>
          <p:cNvSpPr/>
          <p:nvPr/>
        </p:nvSpPr>
        <p:spPr>
          <a:xfrm>
            <a:off x="4657725" y="4126130"/>
            <a:ext cx="3614738" cy="137517"/>
          </a:xfrm>
          <a:prstGeom prst="rect">
            <a:avLst/>
          </a:prstGeom>
          <a:noFill/>
          <a:ln/>
        </p:spPr>
        <p:txBody>
          <a:bodyPr wrap="square" lIns="0" tIns="0" rIns="0" bIns="0" rtlCol="0" anchor="t">
            <a:spAutoFit/>
          </a:bodyPr>
          <a:lstStyle/>
          <a:p>
            <a:pPr marL="0" indent="0" algn="l">
              <a:buNone/>
            </a:pPr>
            <a:r>
              <a:rPr lang="en-US" sz="850" i="1" dirty="0">
                <a:solidFill>
                  <a:srgbClr val="FFFFFF"/>
                </a:solidFill>
                <a:latin typeface="Inter Light" pitchFamily="34" charset="0"/>
                <a:ea typeface="Inter Light" pitchFamily="34" charset="-122"/>
                <a:cs typeface="Inter Light" pitchFamily="34" charset="-120"/>
              </a:rPr>
              <a:t>"Compradores de automação em 2026 buscarão alinhar automação</a:t>
            </a:r>
            <a:endParaRPr lang="en-US" sz="850" dirty="0"/>
          </a:p>
        </p:txBody>
      </p:sp>
      <p:sp>
        <p:nvSpPr>
          <p:cNvPr id="47" name="Text 34">
            <a:extLst>
              <a:ext uri="{FF2B5EF4-FFF2-40B4-BE49-F238E27FC236}">
                <a16:creationId xmlns:a16="http://schemas.microsoft.com/office/drawing/2014/main" id="{053D46C2-9F72-8BF6-600C-81133F8E3939}"/>
              </a:ext>
            </a:extLst>
          </p:cNvPr>
          <p:cNvSpPr/>
          <p:nvPr/>
        </p:nvSpPr>
        <p:spPr>
          <a:xfrm>
            <a:off x="4657725" y="4263647"/>
            <a:ext cx="3387923" cy="137517"/>
          </a:xfrm>
          <a:prstGeom prst="rect">
            <a:avLst/>
          </a:prstGeom>
          <a:noFill/>
          <a:ln/>
        </p:spPr>
        <p:txBody>
          <a:bodyPr wrap="square" lIns="0" tIns="0" rIns="0" bIns="0" rtlCol="0" anchor="t">
            <a:spAutoFit/>
          </a:bodyPr>
          <a:lstStyle/>
          <a:p>
            <a:pPr marL="0" indent="0" algn="l">
              <a:buNone/>
            </a:pPr>
            <a:r>
              <a:rPr lang="en-US" sz="850" i="1" dirty="0">
                <a:solidFill>
                  <a:srgbClr val="FFFFFF"/>
                </a:solidFill>
                <a:latin typeface="Inter Light" pitchFamily="34" charset="0"/>
                <a:ea typeface="Inter Light" pitchFamily="34" charset="-122"/>
                <a:cs typeface="Inter Light" pitchFamily="34" charset="-120"/>
              </a:rPr>
              <a:t>determinística e cognitiva num framework comum, voltado para</a:t>
            </a:r>
            <a:endParaRPr lang="en-US" sz="850" dirty="0"/>
          </a:p>
        </p:txBody>
      </p:sp>
      <p:sp>
        <p:nvSpPr>
          <p:cNvPr id="48" name="Text 35">
            <a:extLst>
              <a:ext uri="{FF2B5EF4-FFF2-40B4-BE49-F238E27FC236}">
                <a16:creationId xmlns:a16="http://schemas.microsoft.com/office/drawing/2014/main" id="{9C3183F1-2EDC-DE46-6429-D3FB07B16EE5}"/>
              </a:ext>
            </a:extLst>
          </p:cNvPr>
          <p:cNvSpPr/>
          <p:nvPr/>
        </p:nvSpPr>
        <p:spPr>
          <a:xfrm>
            <a:off x="4657725" y="4401164"/>
            <a:ext cx="2696766" cy="137517"/>
          </a:xfrm>
          <a:prstGeom prst="rect">
            <a:avLst/>
          </a:prstGeom>
          <a:noFill/>
          <a:ln/>
        </p:spPr>
        <p:txBody>
          <a:bodyPr wrap="square" lIns="0" tIns="0" rIns="0" bIns="0" rtlCol="0" anchor="t">
            <a:spAutoFit/>
          </a:bodyPr>
          <a:lstStyle/>
          <a:p>
            <a:pPr marL="0" indent="0" algn="l">
              <a:buNone/>
            </a:pPr>
            <a:r>
              <a:rPr lang="en-US" sz="850" i="1" dirty="0">
                <a:solidFill>
                  <a:srgbClr val="FFFFFF"/>
                </a:solidFill>
                <a:latin typeface="Inter Light" pitchFamily="34" charset="0"/>
                <a:ea typeface="Inter Light" pitchFamily="34" charset="-122"/>
                <a:cs typeface="Inter Light" pitchFamily="34" charset="-120"/>
              </a:rPr>
              <a:t>autonomia empresarial estável e orientada a valor."</a:t>
            </a:r>
            <a:endParaRPr lang="en-US" sz="850" dirty="0"/>
          </a:p>
        </p:txBody>
      </p:sp>
      <p:sp>
        <p:nvSpPr>
          <p:cNvPr id="49" name="Text 36">
            <a:extLst>
              <a:ext uri="{FF2B5EF4-FFF2-40B4-BE49-F238E27FC236}">
                <a16:creationId xmlns:a16="http://schemas.microsoft.com/office/drawing/2014/main" id="{7E089860-BFA7-C87E-C1AE-AAE9F4D29907}"/>
              </a:ext>
            </a:extLst>
          </p:cNvPr>
          <p:cNvSpPr/>
          <p:nvPr/>
        </p:nvSpPr>
        <p:spPr>
          <a:xfrm>
            <a:off x="4657725" y="4610119"/>
            <a:ext cx="3829050" cy="121444"/>
          </a:xfrm>
          <a:prstGeom prst="rect">
            <a:avLst/>
          </a:prstGeom>
          <a:noFill/>
          <a:ln/>
        </p:spPr>
        <p:txBody>
          <a:bodyPr wrap="square" lIns="0" tIns="0" rIns="0" bIns="0" rtlCol="0" anchor="t">
            <a:spAutoFit/>
          </a:bodyPr>
          <a:lstStyle/>
          <a:p>
            <a:pPr marL="0" indent="0" algn="l">
              <a:buNone/>
            </a:pPr>
            <a:r>
              <a:rPr lang="en-US" sz="700" b="1" dirty="0">
                <a:solidFill>
                  <a:srgbClr val="F97316"/>
                </a:solidFill>
                <a:latin typeface="Inter ExtraBold" pitchFamily="34" charset="0"/>
                <a:ea typeface="Inter ExtraBold" pitchFamily="34" charset="-122"/>
                <a:cs typeface="Inter ExtraBold" pitchFamily="34" charset="-120"/>
              </a:rPr>
              <a:t>— FORRESTER, PREDICTIONS 2026: AUTOMATION AT THE CROSSROADS</a:t>
            </a:r>
            <a:endParaRPr lang="en-US" sz="700" dirty="0"/>
          </a:p>
        </p:txBody>
      </p:sp>
      <p:pic>
        <p:nvPicPr>
          <p:cNvPr id="61" name="Imagem 60">
            <a:extLst>
              <a:ext uri="{FF2B5EF4-FFF2-40B4-BE49-F238E27FC236}">
                <a16:creationId xmlns:a16="http://schemas.microsoft.com/office/drawing/2014/main" id="{A1704911-7C16-16D3-A905-0AE69638CAE4}"/>
              </a:ext>
            </a:extLst>
          </p:cNvPr>
          <p:cNvPicPr>
            <a:picLocks noChangeAspect="1"/>
          </p:cNvPicPr>
          <p:nvPr/>
        </p:nvPicPr>
        <p:blipFill>
          <a:blip r:embed="rId12"/>
          <a:stretch>
            <a:fillRect/>
          </a:stretch>
        </p:blipFill>
        <p:spPr>
          <a:xfrm>
            <a:off x="1583726" y="2548641"/>
            <a:ext cx="1571287" cy="594723"/>
          </a:xfrm>
          <a:prstGeom prst="rect">
            <a:avLst/>
          </a:prstGeom>
        </p:spPr>
      </p:pic>
      <p:cxnSp>
        <p:nvCxnSpPr>
          <p:cNvPr id="63" name="Conector Reto 62">
            <a:extLst>
              <a:ext uri="{FF2B5EF4-FFF2-40B4-BE49-F238E27FC236}">
                <a16:creationId xmlns:a16="http://schemas.microsoft.com/office/drawing/2014/main" id="{AF9A2411-054E-711F-8BA6-F9BA609416B6}"/>
              </a:ext>
            </a:extLst>
          </p:cNvPr>
          <p:cNvCxnSpPr>
            <a:cxnSpLocks/>
            <a:endCxn id="17" idx="1"/>
          </p:cNvCxnSpPr>
          <p:nvPr/>
        </p:nvCxnSpPr>
        <p:spPr>
          <a:xfrm flipV="1">
            <a:off x="3006039" y="2823177"/>
            <a:ext cx="277132" cy="7002"/>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30290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0">
  <p:cSld name="Slide 7">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4" name="Text 0"/>
          <p:cNvSpPr/>
          <p:nvPr/>
        </p:nvSpPr>
        <p:spPr>
          <a:xfrm>
            <a:off x="571500" y="428625"/>
            <a:ext cx="7858125" cy="561436"/>
          </a:xfrm>
          <a:prstGeom prst="rect">
            <a:avLst/>
          </a:prstGeom>
          <a:noFill/>
          <a:ln/>
        </p:spPr>
        <p:txBody>
          <a:bodyPr wrap="square" lIns="0" tIns="0" rIns="0" bIns="0" rtlCol="0" anchor="t">
            <a:spAutoFit/>
          </a:bodyPr>
          <a:lstStyle/>
          <a:p>
            <a:pPr marL="0" indent="0" algn="l">
              <a:lnSpc>
                <a:spcPct val="96000"/>
              </a:lnSpc>
              <a:buNone/>
            </a:pPr>
            <a:r>
              <a:rPr lang="en-US" sz="1900" b="1" dirty="0">
                <a:solidFill>
                  <a:srgbClr val="FFFFFF"/>
                </a:solidFill>
                <a:latin typeface="Inter ExtraBold" pitchFamily="34" charset="0"/>
                <a:ea typeface="Inter ExtraBold" pitchFamily="34" charset="-122"/>
                <a:cs typeface="Inter ExtraBold" pitchFamily="34" charset="-120"/>
              </a:rPr>
              <a:t>Sinfonia: a </a:t>
            </a:r>
            <a:r>
              <a:rPr lang="en-US" sz="1900" b="1" dirty="0" err="1">
                <a:solidFill>
                  <a:srgbClr val="FFFFFF"/>
                </a:solidFill>
                <a:latin typeface="Inter ExtraBold" pitchFamily="34" charset="0"/>
                <a:ea typeface="Inter ExtraBold" pitchFamily="34" charset="-122"/>
                <a:cs typeface="Inter ExtraBold" pitchFamily="34" charset="-120"/>
              </a:rPr>
              <a:t>plataforma</a:t>
            </a:r>
            <a:r>
              <a:rPr lang="en-US" sz="1900" b="1" dirty="0">
                <a:solidFill>
                  <a:srgbClr val="FFFFFF"/>
                </a:solidFill>
                <a:latin typeface="Inter ExtraBold" pitchFamily="34" charset="0"/>
                <a:ea typeface="Inter ExtraBold" pitchFamily="34" charset="-122"/>
                <a:cs typeface="Inter ExtraBold" pitchFamily="34" charset="-120"/>
              </a:rPr>
              <a:t> </a:t>
            </a:r>
            <a:r>
              <a:rPr lang="en-US" sz="1900" b="1" dirty="0" err="1">
                <a:solidFill>
                  <a:srgbClr val="FFFFFF"/>
                </a:solidFill>
                <a:latin typeface="Inter ExtraBold" pitchFamily="34" charset="0"/>
                <a:ea typeface="Inter ExtraBold" pitchFamily="34" charset="-122"/>
                <a:cs typeface="Inter ExtraBold" pitchFamily="34" charset="-120"/>
              </a:rPr>
              <a:t>que</a:t>
            </a:r>
            <a:r>
              <a:rPr lang="en-US" sz="1900" b="1" dirty="0">
                <a:solidFill>
                  <a:srgbClr val="FFFFFF"/>
                </a:solidFill>
                <a:latin typeface="Inter ExtraBold" pitchFamily="34" charset="0"/>
                <a:ea typeface="Inter ExtraBold" pitchFamily="34" charset="-122"/>
                <a:cs typeface="Inter ExtraBold" pitchFamily="34" charset="-120"/>
              </a:rPr>
              <a:t> orquestra suas </a:t>
            </a:r>
            <a:r>
              <a:rPr lang="en-US" sz="1900" b="1" dirty="0" err="1">
                <a:solidFill>
                  <a:srgbClr val="FFFFFF"/>
                </a:solidFill>
                <a:latin typeface="Inter ExtraBold" pitchFamily="34" charset="0"/>
                <a:ea typeface="Inter ExtraBold" pitchFamily="34" charset="-122"/>
                <a:cs typeface="Inter ExtraBold" pitchFamily="34" charset="-120"/>
              </a:rPr>
              <a:t>automações</a:t>
            </a:r>
            <a:r>
              <a:rPr lang="en-US" sz="1900" b="1" dirty="0">
                <a:solidFill>
                  <a:srgbClr val="FFFFFF"/>
                </a:solidFill>
                <a:latin typeface="Inter ExtraBold" pitchFamily="34" charset="0"/>
                <a:ea typeface="Inter ExtraBold" pitchFamily="34" charset="-122"/>
                <a:cs typeface="Inter ExtraBold" pitchFamily="34" charset="-120"/>
              </a:rPr>
              <a:t> RPA — do agendamento ao ROI</a:t>
            </a:r>
            <a:endParaRPr lang="en-US" sz="1900" dirty="0"/>
          </a:p>
        </p:txBody>
      </p:sp>
      <p:sp>
        <p:nvSpPr>
          <p:cNvPr id="5" name="Text 1"/>
          <p:cNvSpPr/>
          <p:nvPr/>
        </p:nvSpPr>
        <p:spPr>
          <a:xfrm>
            <a:off x="571500" y="1537302"/>
            <a:ext cx="3200400" cy="207169"/>
          </a:xfrm>
          <a:prstGeom prst="rect">
            <a:avLst/>
          </a:prstGeom>
          <a:noFill/>
          <a:ln/>
        </p:spPr>
        <p:txBody>
          <a:bodyPr wrap="square" lIns="127508" tIns="0" rIns="0" bIns="0" rtlCol="0" anchor="t">
            <a:spAutoFit/>
          </a:bodyPr>
          <a:lstStyle/>
          <a:p>
            <a:pPr marL="0" indent="0" algn="l">
              <a:buNone/>
            </a:pPr>
            <a:r>
              <a:rPr lang="en-US" sz="1200" b="1" kern="0" spc="1" dirty="0">
                <a:solidFill>
                  <a:srgbClr val="6366F1"/>
                </a:solidFill>
                <a:latin typeface="Inter ExtraBold" pitchFamily="34" charset="0"/>
                <a:ea typeface="Inter ExtraBold" pitchFamily="34" charset="-122"/>
                <a:cs typeface="Inter ExtraBold" pitchFamily="34" charset="-120"/>
              </a:rPr>
              <a:t>ORQUESTRE SUAS AUTOMAÇÕES</a:t>
            </a:r>
            <a:endParaRPr lang="en-US" sz="1200" dirty="0"/>
          </a:p>
        </p:txBody>
      </p:sp>
      <p:sp>
        <p:nvSpPr>
          <p:cNvPr id="6" name="Shape 2"/>
          <p:cNvSpPr/>
          <p:nvPr/>
        </p:nvSpPr>
        <p:spPr>
          <a:xfrm>
            <a:off x="571500" y="1958783"/>
            <a:ext cx="3200400" cy="825801"/>
          </a:xfrm>
          <a:prstGeom prst="rect">
            <a:avLst/>
          </a:prstGeom>
          <a:solidFill>
            <a:srgbClr val="0A0E1A"/>
          </a:solidFill>
          <a:ln/>
        </p:spPr>
        <p:txBody>
          <a:bodyPr/>
          <a:lstStyle/>
          <a:p>
            <a:endParaRPr lang="pt-BR"/>
          </a:p>
        </p:txBody>
      </p:sp>
      <p:sp>
        <p:nvSpPr>
          <p:cNvPr id="7" name="Shape 3"/>
          <p:cNvSpPr/>
          <p:nvPr/>
        </p:nvSpPr>
        <p:spPr>
          <a:xfrm>
            <a:off x="571500" y="1958783"/>
            <a:ext cx="28575" cy="825801"/>
          </a:xfrm>
          <a:prstGeom prst="rect">
            <a:avLst/>
          </a:prstGeom>
          <a:solidFill>
            <a:srgbClr val="6366F1"/>
          </a:solidFill>
          <a:ln/>
        </p:spPr>
        <p:txBody>
          <a:bodyPr/>
          <a:lstStyle/>
          <a:p>
            <a:endParaRPr lang="pt-BR"/>
          </a:p>
        </p:txBody>
      </p:sp>
      <p:pic>
        <p:nvPicPr>
          <p:cNvPr id="8" name="Image 1" descr="preencoded.png"/>
          <p:cNvPicPr>
            <a:picLocks noChangeAspect="1"/>
          </p:cNvPicPr>
          <p:nvPr/>
        </p:nvPicPr>
        <p:blipFill>
          <a:blip r:embed="rId4"/>
          <a:stretch>
            <a:fillRect/>
          </a:stretch>
        </p:blipFill>
        <p:spPr>
          <a:xfrm>
            <a:off x="714375" y="2115945"/>
            <a:ext cx="171450" cy="171450"/>
          </a:xfrm>
          <a:prstGeom prst="rect">
            <a:avLst/>
          </a:prstGeom>
        </p:spPr>
      </p:pic>
      <p:sp>
        <p:nvSpPr>
          <p:cNvPr id="9" name="Text 4"/>
          <p:cNvSpPr/>
          <p:nvPr/>
        </p:nvSpPr>
        <p:spPr>
          <a:xfrm>
            <a:off x="992981" y="2101658"/>
            <a:ext cx="2636044" cy="318742"/>
          </a:xfrm>
          <a:prstGeom prst="rect">
            <a:avLst/>
          </a:prstGeom>
          <a:noFill/>
          <a:ln/>
        </p:spPr>
        <p:txBody>
          <a:bodyPr wrap="square" lIns="0" tIns="0" rIns="0" bIns="0" rtlCol="0" anchor="t">
            <a:spAutoFit/>
          </a:bodyPr>
          <a:lstStyle/>
          <a:p>
            <a:pPr marL="0" indent="0" algn="l">
              <a:lnSpc>
                <a:spcPct val="112000"/>
              </a:lnSpc>
              <a:buNone/>
            </a:pPr>
            <a:r>
              <a:rPr lang="en-US" sz="950" dirty="0">
                <a:solidFill>
                  <a:srgbClr val="FFFFFF"/>
                </a:solidFill>
                <a:latin typeface="Inter Light" pitchFamily="34" charset="0"/>
                <a:ea typeface="Inter Light" pitchFamily="34" charset="-122"/>
                <a:cs typeface="Inter Light" pitchFamily="34" charset="-120"/>
              </a:rPr>
              <a:t>Plataforma SaaS completa para </a:t>
            </a:r>
            <a:r>
              <a:rPr lang="en-US" sz="900" b="1" dirty="0">
                <a:solidFill>
                  <a:srgbClr val="6366F1"/>
                </a:solidFill>
                <a:latin typeface="Inter ExtraBold" pitchFamily="34" charset="0"/>
                <a:ea typeface="Inter ExtraBold" pitchFamily="34" charset="-122"/>
                <a:cs typeface="Inter ExtraBold" pitchFamily="34" charset="-120"/>
              </a:rPr>
              <a:t>agendar, monitorar e gerenciar</a:t>
            </a:r>
            <a:r>
              <a:rPr lang="en-US" sz="950" dirty="0">
                <a:solidFill>
                  <a:srgbClr val="FFFFFF"/>
                </a:solidFill>
                <a:latin typeface="Inter Light" pitchFamily="34" charset="0"/>
                <a:ea typeface="Inter Light" pitchFamily="34" charset="-122"/>
                <a:cs typeface="Inter Light" pitchFamily="34" charset="-120"/>
              </a:rPr>
              <a:t> </a:t>
            </a:r>
            <a:r>
              <a:rPr lang="en-US" sz="950" dirty="0" err="1">
                <a:solidFill>
                  <a:srgbClr val="FFFFFF"/>
                </a:solidFill>
                <a:latin typeface="Inter Light" pitchFamily="34" charset="0"/>
                <a:ea typeface="Inter Light" pitchFamily="34" charset="-122"/>
                <a:cs typeface="Inter Light" pitchFamily="34" charset="-120"/>
              </a:rPr>
              <a:t>automações</a:t>
            </a:r>
            <a:r>
              <a:rPr lang="en-US" sz="950" dirty="0">
                <a:solidFill>
                  <a:srgbClr val="FFFFFF"/>
                </a:solidFill>
                <a:latin typeface="Inter Light" pitchFamily="34" charset="0"/>
                <a:ea typeface="Inter Light" pitchFamily="34" charset="-122"/>
                <a:cs typeface="Inter Light" pitchFamily="34" charset="-120"/>
              </a:rPr>
              <a:t> RPA.</a:t>
            </a:r>
            <a:endParaRPr lang="en-US" sz="950" dirty="0"/>
          </a:p>
        </p:txBody>
      </p:sp>
      <p:sp>
        <p:nvSpPr>
          <p:cNvPr id="10" name="Shape 5"/>
          <p:cNvSpPr/>
          <p:nvPr/>
        </p:nvSpPr>
        <p:spPr>
          <a:xfrm>
            <a:off x="571500" y="2927459"/>
            <a:ext cx="3200400" cy="825801"/>
          </a:xfrm>
          <a:prstGeom prst="rect">
            <a:avLst/>
          </a:prstGeom>
          <a:solidFill>
            <a:srgbClr val="0A0E1A"/>
          </a:solidFill>
          <a:ln/>
        </p:spPr>
        <p:txBody>
          <a:bodyPr/>
          <a:lstStyle/>
          <a:p>
            <a:endParaRPr lang="pt-BR"/>
          </a:p>
        </p:txBody>
      </p:sp>
      <p:sp>
        <p:nvSpPr>
          <p:cNvPr id="11" name="Shape 6"/>
          <p:cNvSpPr/>
          <p:nvPr/>
        </p:nvSpPr>
        <p:spPr>
          <a:xfrm>
            <a:off x="571500" y="2927459"/>
            <a:ext cx="28575" cy="825801"/>
          </a:xfrm>
          <a:prstGeom prst="rect">
            <a:avLst/>
          </a:prstGeom>
          <a:solidFill>
            <a:srgbClr val="6366F1"/>
          </a:solidFill>
          <a:ln/>
        </p:spPr>
        <p:txBody>
          <a:bodyPr/>
          <a:lstStyle/>
          <a:p>
            <a:endParaRPr lang="pt-BR"/>
          </a:p>
        </p:txBody>
      </p:sp>
      <p:pic>
        <p:nvPicPr>
          <p:cNvPr id="12" name="Image 2" descr="preencoded.png"/>
          <p:cNvPicPr>
            <a:picLocks noChangeAspect="1"/>
          </p:cNvPicPr>
          <p:nvPr/>
        </p:nvPicPr>
        <p:blipFill>
          <a:blip r:embed="rId5"/>
          <a:stretch>
            <a:fillRect/>
          </a:stretch>
        </p:blipFill>
        <p:spPr>
          <a:xfrm>
            <a:off x="714375" y="3084621"/>
            <a:ext cx="214313" cy="171450"/>
          </a:xfrm>
          <a:prstGeom prst="rect">
            <a:avLst/>
          </a:prstGeom>
        </p:spPr>
      </p:pic>
      <p:sp>
        <p:nvSpPr>
          <p:cNvPr id="13" name="Text 7"/>
          <p:cNvSpPr/>
          <p:nvPr/>
        </p:nvSpPr>
        <p:spPr>
          <a:xfrm>
            <a:off x="1035844" y="3070334"/>
            <a:ext cx="2593181" cy="540051"/>
          </a:xfrm>
          <a:prstGeom prst="rect">
            <a:avLst/>
          </a:prstGeom>
          <a:noFill/>
          <a:ln/>
        </p:spPr>
        <p:txBody>
          <a:bodyPr wrap="square" lIns="0" tIns="0" rIns="0" bIns="0" rtlCol="0" anchor="t">
            <a:spAutoFit/>
          </a:bodyPr>
          <a:lstStyle/>
          <a:p>
            <a:pPr marL="0" indent="0" algn="l">
              <a:lnSpc>
                <a:spcPct val="112000"/>
              </a:lnSpc>
              <a:buNone/>
            </a:pPr>
            <a:r>
              <a:rPr lang="en-US" sz="950" dirty="0">
                <a:solidFill>
                  <a:srgbClr val="FFFFFF"/>
                </a:solidFill>
                <a:latin typeface="Inter Light" pitchFamily="34" charset="0"/>
                <a:ea typeface="Inter Light" pitchFamily="34" charset="-122"/>
                <a:cs typeface="Inter Light" pitchFamily="34" charset="-120"/>
              </a:rPr>
              <a:t>Construída para </a:t>
            </a:r>
            <a:r>
              <a:rPr lang="en-US" sz="900" b="1" dirty="0">
                <a:solidFill>
                  <a:srgbClr val="6366F1"/>
                </a:solidFill>
                <a:latin typeface="Inter ExtraBold" pitchFamily="34" charset="0"/>
                <a:ea typeface="Inter ExtraBold" pitchFamily="34" charset="-122"/>
                <a:cs typeface="Inter ExtraBold" pitchFamily="34" charset="-120"/>
              </a:rPr>
              <a:t>desenvolvedores e usuários de negócio</a:t>
            </a:r>
            <a:r>
              <a:rPr lang="en-US" sz="950" dirty="0">
                <a:solidFill>
                  <a:srgbClr val="FFFFFF"/>
                </a:solidFill>
                <a:latin typeface="Inter Light" pitchFamily="34" charset="0"/>
                <a:ea typeface="Inter Light" pitchFamily="34" charset="-122"/>
                <a:cs typeface="Inter Light" pitchFamily="34" charset="-120"/>
              </a:rPr>
              <a:t>, operando lado a lado no mesmo painel.</a:t>
            </a:r>
            <a:endParaRPr lang="en-US" sz="950" dirty="0"/>
          </a:p>
        </p:txBody>
      </p:sp>
      <p:sp>
        <p:nvSpPr>
          <p:cNvPr id="14" name="Text 8"/>
          <p:cNvSpPr/>
          <p:nvPr/>
        </p:nvSpPr>
        <p:spPr>
          <a:xfrm>
            <a:off x="571500" y="4189028"/>
            <a:ext cx="3200400" cy="121444"/>
          </a:xfrm>
          <a:prstGeom prst="rect">
            <a:avLst/>
          </a:prstGeom>
          <a:noFill/>
          <a:ln/>
        </p:spPr>
        <p:txBody>
          <a:bodyPr wrap="square" lIns="0" tIns="0" rIns="0" bIns="0" rtlCol="0" anchor="t">
            <a:spAutoFit/>
          </a:bodyPr>
          <a:lstStyle/>
          <a:p>
            <a:pPr marL="0" indent="0" algn="l">
              <a:buNone/>
            </a:pPr>
            <a:r>
              <a:rPr lang="en-US" sz="700" b="1" kern="0" spc="1" dirty="0">
                <a:solidFill>
                  <a:srgbClr val="B8C5D6">
                    <a:alpha val="60000"/>
                  </a:srgbClr>
                </a:solidFill>
                <a:latin typeface="Inter ExtraBold" pitchFamily="34" charset="0"/>
                <a:ea typeface="Inter ExtraBold" pitchFamily="34" charset="-122"/>
                <a:cs typeface="Inter ExtraBold" pitchFamily="34" charset="-120"/>
              </a:rPr>
              <a:t>EM PRODUÇÃO EM GRANDES REDES DE VAREJO</a:t>
            </a:r>
            <a:endParaRPr lang="en-US" sz="700" dirty="0"/>
          </a:p>
        </p:txBody>
      </p:sp>
      <p:sp>
        <p:nvSpPr>
          <p:cNvPr id="15" name="Text 9"/>
          <p:cNvSpPr/>
          <p:nvPr/>
        </p:nvSpPr>
        <p:spPr>
          <a:xfrm>
            <a:off x="571500" y="4417628"/>
            <a:ext cx="3200400" cy="385763"/>
          </a:xfrm>
          <a:prstGeom prst="rect">
            <a:avLst/>
          </a:prstGeom>
          <a:noFill/>
          <a:ln/>
        </p:spPr>
        <p:txBody>
          <a:bodyPr wrap="square" lIns="0" tIns="0" rIns="0" bIns="0" rtlCol="0" anchor="t">
            <a:spAutoFit/>
          </a:bodyPr>
          <a:lstStyle/>
          <a:p>
            <a:pPr marL="0" indent="0" algn="l">
              <a:lnSpc>
                <a:spcPct val="120000"/>
              </a:lnSpc>
              <a:buNone/>
            </a:pPr>
            <a:r>
              <a:rPr lang="en-US" sz="900" b="1" dirty="0">
                <a:solidFill>
                  <a:srgbClr val="F97316"/>
                </a:solidFill>
                <a:latin typeface="Inter ExtraBold" pitchFamily="34" charset="0"/>
                <a:ea typeface="Inter ExtraBold" pitchFamily="34" charset="-122"/>
                <a:cs typeface="Inter ExtraBold" pitchFamily="34" charset="-120"/>
              </a:rPr>
              <a:t>Grupo Coutinho • Extrabom • Atacado Vem • Extra Plus</a:t>
            </a:r>
            <a:endParaRPr lang="en-US" sz="900" dirty="0"/>
          </a:p>
        </p:txBody>
      </p:sp>
      <p:sp>
        <p:nvSpPr>
          <p:cNvPr id="16" name="Shape 10"/>
          <p:cNvSpPr/>
          <p:nvPr/>
        </p:nvSpPr>
        <p:spPr>
          <a:xfrm>
            <a:off x="4171950" y="1537302"/>
            <a:ext cx="4400550" cy="2857500"/>
          </a:xfrm>
          <a:prstGeom prst="rect">
            <a:avLst/>
          </a:prstGeom>
          <a:solidFill>
            <a:srgbClr val="0A0E1A"/>
          </a:solidFill>
          <a:ln w="27432">
            <a:solidFill>
              <a:srgbClr val="6366F1"/>
            </a:solidFill>
            <a:prstDash val="solid"/>
          </a:ln>
        </p:spPr>
        <p:txBody>
          <a:bodyPr/>
          <a:lstStyle/>
          <a:p>
            <a:endParaRPr lang="pt-BR"/>
          </a:p>
        </p:txBody>
      </p:sp>
      <p:pic>
        <p:nvPicPr>
          <p:cNvPr id="17" name="Image 3" descr="preencoded.png"/>
          <p:cNvPicPr>
            <a:picLocks noChangeAspect="1"/>
          </p:cNvPicPr>
          <p:nvPr/>
        </p:nvPicPr>
        <p:blipFill>
          <a:blip r:embed="rId6"/>
          <a:stretch>
            <a:fillRect/>
          </a:stretch>
        </p:blipFill>
        <p:spPr>
          <a:xfrm>
            <a:off x="4243388" y="1608739"/>
            <a:ext cx="4257675" cy="2714625"/>
          </a:xfrm>
          <a:prstGeom prst="rect">
            <a:avLst/>
          </a:prstGeom>
        </p:spPr>
      </p:pic>
      <p:sp>
        <p:nvSpPr>
          <p:cNvPr id="18" name="Shape 11"/>
          <p:cNvSpPr/>
          <p:nvPr/>
        </p:nvSpPr>
        <p:spPr>
          <a:xfrm>
            <a:off x="7908131" y="3730433"/>
            <a:ext cx="714375" cy="714375"/>
          </a:xfrm>
          <a:prstGeom prst="rect">
            <a:avLst/>
          </a:prstGeom>
          <a:solidFill>
            <a:srgbClr val="F97316"/>
          </a:solidFill>
          <a:ln/>
        </p:spPr>
        <p:txBody>
          <a:bodyPr/>
          <a:lstStyle/>
          <a:p>
            <a:endParaRPr lang="pt-BR"/>
          </a:p>
        </p:txBody>
      </p:sp>
      <p:sp>
        <p:nvSpPr>
          <p:cNvPr id="19" name="Text 12"/>
          <p:cNvSpPr/>
          <p:nvPr/>
        </p:nvSpPr>
        <p:spPr>
          <a:xfrm>
            <a:off x="5541764" y="4537677"/>
            <a:ext cx="3030736" cy="137517"/>
          </a:xfrm>
          <a:prstGeom prst="rect">
            <a:avLst/>
          </a:prstGeom>
          <a:noFill/>
          <a:ln/>
        </p:spPr>
        <p:txBody>
          <a:bodyPr wrap="square" lIns="0" tIns="0" rIns="0" bIns="0" rtlCol="0" anchor="t">
            <a:spAutoFit/>
          </a:bodyPr>
          <a:lstStyle/>
          <a:p>
            <a:pPr marL="0" indent="0" algn="r">
              <a:buNone/>
            </a:pPr>
            <a:r>
              <a:rPr lang="en-US" sz="800" b="1" dirty="0">
                <a:solidFill>
                  <a:srgbClr val="F97316"/>
                </a:solidFill>
                <a:latin typeface="Inter ExtraBold" pitchFamily="34" charset="0"/>
                <a:ea typeface="Inter ExtraBold" pitchFamily="34" charset="-122"/>
                <a:cs typeface="Inter ExtraBold" pitchFamily="34" charset="-120"/>
              </a:rPr>
              <a:t>Dashboard real: 35.698 tarefas com sucesso (94,5%)</a:t>
            </a:r>
            <a:endParaRPr lang="en-US" sz="800" dirty="0"/>
          </a:p>
        </p:txBody>
      </p:sp>
      <p:pic>
        <p:nvPicPr>
          <p:cNvPr id="20" name="Image 4" descr="preencoded.png"/>
          <p:cNvPicPr>
            <a:picLocks noChangeAspect="1"/>
          </p:cNvPicPr>
          <p:nvPr/>
        </p:nvPicPr>
        <p:blipFill>
          <a:blip r:embed="rId7"/>
          <a:stretch>
            <a:fillRect/>
          </a:stretch>
        </p:blipFill>
        <p:spPr>
          <a:xfrm>
            <a:off x="571500" y="4818459"/>
            <a:ext cx="100013" cy="100013"/>
          </a:xfrm>
          <a:prstGeom prst="rect">
            <a:avLst/>
          </a:prstGeom>
        </p:spPr>
      </p:pic>
      <p:sp>
        <p:nvSpPr>
          <p:cNvPr id="21" name="Text 13"/>
          <p:cNvSpPr/>
          <p:nvPr/>
        </p:nvSpPr>
        <p:spPr>
          <a:xfrm>
            <a:off x="728663" y="4807744"/>
            <a:ext cx="1048345" cy="121444"/>
          </a:xfrm>
          <a:prstGeom prst="rect">
            <a:avLst/>
          </a:prstGeom>
          <a:noFill/>
          <a:ln/>
        </p:spPr>
        <p:txBody>
          <a:bodyPr wrap="none" lIns="0" tIns="0" rIns="0" bIns="0" rtlCol="0" anchor="t">
            <a:spAutoFit/>
          </a:bodyPr>
          <a:lstStyle/>
          <a:p>
            <a:pPr marL="0" indent="0" algn="l">
              <a:buNone/>
            </a:pPr>
            <a:r>
              <a:rPr lang="en-US" sz="700" b="1" dirty="0">
                <a:solidFill>
                  <a:srgbClr val="6366F1"/>
                </a:solidFill>
                <a:latin typeface="Inter ExtraBold" pitchFamily="34" charset="0"/>
                <a:ea typeface="Inter ExtraBold" pitchFamily="34" charset="-122"/>
                <a:cs typeface="Inter ExtraBold" pitchFamily="34" charset="-120"/>
              </a:rPr>
              <a:t>sinfonia.27devs.com</a:t>
            </a:r>
            <a:endParaRPr lang="en-US" sz="700" dirty="0"/>
          </a:p>
        </p:txBody>
      </p:sp>
      <p:pic>
        <p:nvPicPr>
          <p:cNvPr id="22" name="Image 5" descr="preencoded.png"/>
          <p:cNvPicPr>
            <a:picLocks noChangeAspect="1"/>
          </p:cNvPicPr>
          <p:nvPr/>
        </p:nvPicPr>
        <p:blipFill>
          <a:blip r:embed="rId8"/>
          <a:stretch>
            <a:fillRect/>
          </a:stretch>
        </p:blipFill>
        <p:spPr>
          <a:xfrm>
            <a:off x="1991320" y="4818459"/>
            <a:ext cx="100013" cy="100013"/>
          </a:xfrm>
          <a:prstGeom prst="rect">
            <a:avLst/>
          </a:prstGeom>
        </p:spPr>
      </p:pic>
      <p:sp>
        <p:nvSpPr>
          <p:cNvPr id="23" name="Text 14"/>
          <p:cNvSpPr/>
          <p:nvPr/>
        </p:nvSpPr>
        <p:spPr>
          <a:xfrm>
            <a:off x="2148483" y="4807744"/>
            <a:ext cx="1092994" cy="121444"/>
          </a:xfrm>
          <a:prstGeom prst="rect">
            <a:avLst/>
          </a:prstGeom>
          <a:noFill/>
          <a:ln/>
        </p:spPr>
        <p:txBody>
          <a:bodyPr wrap="none" lIns="0" tIns="0" rIns="0" bIns="0" rtlCol="0" anchor="t">
            <a:spAutoFit/>
          </a:bodyPr>
          <a:lstStyle/>
          <a:p>
            <a:pPr marL="0" indent="0" algn="l">
              <a:buNone/>
            </a:pPr>
            <a:r>
              <a:rPr lang="en-US" sz="700" b="1" dirty="0">
                <a:solidFill>
                  <a:srgbClr val="6366F1"/>
                </a:solidFill>
                <a:latin typeface="Inter ExtraBold" pitchFamily="34" charset="0"/>
                <a:ea typeface="Inter ExtraBold" pitchFamily="34" charset="-122"/>
                <a:cs typeface="Inter ExtraBold" pitchFamily="34" charset="-120"/>
              </a:rPr>
              <a:t>contato@27devs.com</a:t>
            </a:r>
            <a:endParaRPr lang="en-US" sz="7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121</TotalTime>
  <Words>3173</Words>
  <Application>Microsoft Office PowerPoint</Application>
  <PresentationFormat>Apresentação na tela (16:9)</PresentationFormat>
  <Paragraphs>167</Paragraphs>
  <Slides>12</Slides>
  <Notes>12</Notes>
  <HiddenSlides>3</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12</vt:i4>
      </vt:variant>
    </vt:vector>
  </HeadingPairs>
  <TitlesOfParts>
    <vt:vector size="16" baseType="lpstr">
      <vt:lpstr>Arial</vt:lpstr>
      <vt:lpstr>Inter ExtraBold</vt:lpstr>
      <vt:lpstr>Inter Light</vt:lpstr>
      <vt:lpstr>Office Theme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ADM 26</cp:lastModifiedBy>
  <cp:revision>21</cp:revision>
  <cp:lastPrinted>2026-05-05T21:16:29Z</cp:lastPrinted>
  <dcterms:created xsi:type="dcterms:W3CDTF">2026-04-23T22:10:50Z</dcterms:created>
  <dcterms:modified xsi:type="dcterms:W3CDTF">2026-05-06T12:33:25Z</dcterms:modified>
</cp:coreProperties>
</file>