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9"/>
  </p:notesMasterIdLst>
  <p:sldIdLst>
    <p:sldId id="266" r:id="rId5"/>
    <p:sldId id="274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8" r:id="rId16"/>
    <p:sldId id="275" r:id="rId17"/>
    <p:sldId id="276" r:id="rId18"/>
  </p:sldIdLst>
  <p:sldSz cx="14630400" cy="8229600"/>
  <p:notesSz cx="8229600" cy="14630400"/>
  <p:embeddedFontLst>
    <p:embeddedFont>
      <p:font typeface="DM Sans" panose="020F0502020204030204" pitchFamily="2" charset="0"/>
      <p:regular r:id="rId20"/>
      <p:bold r:id="rId21"/>
      <p:italic r:id="rId22"/>
      <p:boldItalic r:id="rId23"/>
    </p:embeddedFont>
    <p:embeddedFont>
      <p:font typeface="PT Serif" panose="020F0502020204030204" pitchFamily="18" charset="0"/>
      <p:regular r:id="rId24"/>
      <p:bold r:id="rId25"/>
      <p:italic r:id="rId26"/>
      <p:boldItalic r:id="rId2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19B6BB-34E3-4CCC-3869-7F913C7075C1}" v="19" dt="2026-05-05T15:51:19.789"/>
    <p1510:client id="{783330A8-BECD-69F8-9ACF-2C01119DE50B}" v="5" dt="2026-05-04T18:12:42.348"/>
    <p1510:client id="{E1D91F58-4700-2FE1-0488-7D4905927A9C}" v="166" dt="2026-05-04T12:48:13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2" y="-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C66522-3CA4-43F6-96AF-2888C8BC22E3}" type="doc">
      <dgm:prSet loTypeId="urn:microsoft.com/office/officeart/2005/8/layout/venn3" loCatId="relationship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8F44A742-4F35-4DAB-B4D7-7F912EFF5801}">
      <dgm:prSet phldrT="[Texto]" phldr="0"/>
      <dgm:spPr/>
      <dgm:t>
        <a:bodyPr/>
        <a:lstStyle/>
        <a:p>
          <a:r>
            <a:rPr lang="pt-BR"/>
            <a:t>Visibilidade</a:t>
          </a:r>
        </a:p>
      </dgm:t>
    </dgm:pt>
    <dgm:pt modelId="{7ABCF304-4378-4433-9BE5-C6EA43465017}" type="parTrans" cxnId="{8C267A1A-714C-4443-B956-55A253B8EB76}">
      <dgm:prSet/>
      <dgm:spPr/>
      <dgm:t>
        <a:bodyPr/>
        <a:lstStyle/>
        <a:p>
          <a:endParaRPr lang="pt-BR"/>
        </a:p>
      </dgm:t>
    </dgm:pt>
    <dgm:pt modelId="{31EC5370-6EDC-49CA-8275-F0F69D948938}" type="sibTrans" cxnId="{8C267A1A-714C-4443-B956-55A253B8EB76}">
      <dgm:prSet/>
      <dgm:spPr/>
      <dgm:t>
        <a:bodyPr/>
        <a:lstStyle/>
        <a:p>
          <a:endParaRPr lang="pt-BR"/>
        </a:p>
      </dgm:t>
    </dgm:pt>
    <dgm:pt modelId="{08B768D5-00FE-4896-884B-B535206A64AA}">
      <dgm:prSet phldrT="[Texto]" phldr="0"/>
      <dgm:spPr/>
      <dgm:t>
        <a:bodyPr/>
        <a:lstStyle/>
        <a:p>
          <a:r>
            <a:rPr lang="pt-BR"/>
            <a:t>Controle</a:t>
          </a:r>
        </a:p>
      </dgm:t>
    </dgm:pt>
    <dgm:pt modelId="{069B1E18-33B0-43DE-8FFE-932AAB707A54}" type="parTrans" cxnId="{9451F42E-A775-4269-A684-7F86FA0D9511}">
      <dgm:prSet/>
      <dgm:spPr/>
      <dgm:t>
        <a:bodyPr/>
        <a:lstStyle/>
        <a:p>
          <a:endParaRPr lang="pt-BR"/>
        </a:p>
      </dgm:t>
    </dgm:pt>
    <dgm:pt modelId="{7A4BC102-F192-4264-AF6E-E91079E61FA5}" type="sibTrans" cxnId="{9451F42E-A775-4269-A684-7F86FA0D9511}">
      <dgm:prSet/>
      <dgm:spPr/>
      <dgm:t>
        <a:bodyPr/>
        <a:lstStyle/>
        <a:p>
          <a:endParaRPr lang="pt-BR"/>
        </a:p>
      </dgm:t>
    </dgm:pt>
    <dgm:pt modelId="{2324BA7B-1C66-464D-A0B4-6C411E0AE840}">
      <dgm:prSet phldrT="[Texto]" phldr="0"/>
      <dgm:spPr/>
      <dgm:t>
        <a:bodyPr/>
        <a:lstStyle/>
        <a:p>
          <a:r>
            <a:rPr lang="pt-BR"/>
            <a:t>Resposta</a:t>
          </a:r>
        </a:p>
      </dgm:t>
    </dgm:pt>
    <dgm:pt modelId="{DA12B1A4-0F71-4689-9F7C-A9C147634C7A}" type="parTrans" cxnId="{86312806-45CC-4D79-907B-B6BFD2F8D72A}">
      <dgm:prSet/>
      <dgm:spPr/>
      <dgm:t>
        <a:bodyPr/>
        <a:lstStyle/>
        <a:p>
          <a:endParaRPr lang="pt-BR"/>
        </a:p>
      </dgm:t>
    </dgm:pt>
    <dgm:pt modelId="{5A19369B-74FD-4DC8-8ADB-97E0CE21EDFA}" type="sibTrans" cxnId="{86312806-45CC-4D79-907B-B6BFD2F8D72A}">
      <dgm:prSet/>
      <dgm:spPr/>
      <dgm:t>
        <a:bodyPr/>
        <a:lstStyle/>
        <a:p>
          <a:endParaRPr lang="pt-BR"/>
        </a:p>
      </dgm:t>
    </dgm:pt>
    <dgm:pt modelId="{3A25F207-4BA7-48D8-BA63-1EE2A4DC4E4A}">
      <dgm:prSet phldrT="[Texto]" phldr="0"/>
      <dgm:spPr/>
      <dgm:t>
        <a:bodyPr/>
        <a:lstStyle/>
        <a:p>
          <a:r>
            <a:rPr lang="pt-BR"/>
            <a:t>Resiliência</a:t>
          </a:r>
        </a:p>
      </dgm:t>
    </dgm:pt>
    <dgm:pt modelId="{18E74758-4C4E-44B5-B63B-D573E9398DB4}" type="parTrans" cxnId="{CA0251EF-E529-4008-ABAB-C45D467CA4FD}">
      <dgm:prSet/>
      <dgm:spPr/>
      <dgm:t>
        <a:bodyPr/>
        <a:lstStyle/>
        <a:p>
          <a:endParaRPr lang="pt-BR"/>
        </a:p>
      </dgm:t>
    </dgm:pt>
    <dgm:pt modelId="{A39A73DF-EEA2-4F04-A112-0AE9910F4306}" type="sibTrans" cxnId="{CA0251EF-E529-4008-ABAB-C45D467CA4FD}">
      <dgm:prSet/>
      <dgm:spPr/>
      <dgm:t>
        <a:bodyPr/>
        <a:lstStyle/>
        <a:p>
          <a:endParaRPr lang="pt-BR"/>
        </a:p>
      </dgm:t>
    </dgm:pt>
    <dgm:pt modelId="{A90EB193-612D-4690-AC4B-97EB4FDCB9C5}" type="pres">
      <dgm:prSet presAssocID="{D8C66522-3CA4-43F6-96AF-2888C8BC22E3}" presName="Name0" presStyleCnt="0">
        <dgm:presLayoutVars>
          <dgm:dir/>
          <dgm:resizeHandles val="exact"/>
        </dgm:presLayoutVars>
      </dgm:prSet>
      <dgm:spPr/>
    </dgm:pt>
    <dgm:pt modelId="{EDD1943E-BD56-497F-B1CC-28D138832701}" type="pres">
      <dgm:prSet presAssocID="{8F44A742-4F35-4DAB-B4D7-7F912EFF5801}" presName="Name5" presStyleLbl="vennNode1" presStyleIdx="0" presStyleCnt="4">
        <dgm:presLayoutVars>
          <dgm:bulletEnabled val="1"/>
        </dgm:presLayoutVars>
      </dgm:prSet>
      <dgm:spPr/>
    </dgm:pt>
    <dgm:pt modelId="{6EA9DEAF-632A-4FF7-9F7B-2B1378B45E0E}" type="pres">
      <dgm:prSet presAssocID="{31EC5370-6EDC-49CA-8275-F0F69D948938}" presName="space" presStyleCnt="0"/>
      <dgm:spPr/>
    </dgm:pt>
    <dgm:pt modelId="{7673788C-C10C-4AE5-B5B6-D85C110E2008}" type="pres">
      <dgm:prSet presAssocID="{08B768D5-00FE-4896-884B-B535206A64AA}" presName="Name5" presStyleLbl="vennNode1" presStyleIdx="1" presStyleCnt="4">
        <dgm:presLayoutVars>
          <dgm:bulletEnabled val="1"/>
        </dgm:presLayoutVars>
      </dgm:prSet>
      <dgm:spPr/>
    </dgm:pt>
    <dgm:pt modelId="{1D703244-06F0-40F7-93CA-C0960EA577AE}" type="pres">
      <dgm:prSet presAssocID="{7A4BC102-F192-4264-AF6E-E91079E61FA5}" presName="space" presStyleCnt="0"/>
      <dgm:spPr/>
    </dgm:pt>
    <dgm:pt modelId="{2C908F39-D55D-4B88-8A5F-928D51BE4BDB}" type="pres">
      <dgm:prSet presAssocID="{2324BA7B-1C66-464D-A0B4-6C411E0AE840}" presName="Name5" presStyleLbl="vennNode1" presStyleIdx="2" presStyleCnt="4">
        <dgm:presLayoutVars>
          <dgm:bulletEnabled val="1"/>
        </dgm:presLayoutVars>
      </dgm:prSet>
      <dgm:spPr/>
    </dgm:pt>
    <dgm:pt modelId="{2294F862-14F9-4A43-9CAE-650CBACECD15}" type="pres">
      <dgm:prSet presAssocID="{5A19369B-74FD-4DC8-8ADB-97E0CE21EDFA}" presName="space" presStyleCnt="0"/>
      <dgm:spPr/>
    </dgm:pt>
    <dgm:pt modelId="{EA843C67-C8D7-4902-8685-3A796D61D3A8}" type="pres">
      <dgm:prSet presAssocID="{3A25F207-4BA7-48D8-BA63-1EE2A4DC4E4A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86312806-45CC-4D79-907B-B6BFD2F8D72A}" srcId="{D8C66522-3CA4-43F6-96AF-2888C8BC22E3}" destId="{2324BA7B-1C66-464D-A0B4-6C411E0AE840}" srcOrd="2" destOrd="0" parTransId="{DA12B1A4-0F71-4689-9F7C-A9C147634C7A}" sibTransId="{5A19369B-74FD-4DC8-8ADB-97E0CE21EDFA}"/>
    <dgm:cxn modelId="{8C267A1A-714C-4443-B956-55A253B8EB76}" srcId="{D8C66522-3CA4-43F6-96AF-2888C8BC22E3}" destId="{8F44A742-4F35-4DAB-B4D7-7F912EFF5801}" srcOrd="0" destOrd="0" parTransId="{7ABCF304-4378-4433-9BE5-C6EA43465017}" sibTransId="{31EC5370-6EDC-49CA-8275-F0F69D948938}"/>
    <dgm:cxn modelId="{9451F42E-A775-4269-A684-7F86FA0D9511}" srcId="{D8C66522-3CA4-43F6-96AF-2888C8BC22E3}" destId="{08B768D5-00FE-4896-884B-B535206A64AA}" srcOrd="1" destOrd="0" parTransId="{069B1E18-33B0-43DE-8FFE-932AAB707A54}" sibTransId="{7A4BC102-F192-4264-AF6E-E91079E61FA5}"/>
    <dgm:cxn modelId="{837A115F-B9E8-41CA-811A-93334C32E30B}" type="presOf" srcId="{3A25F207-4BA7-48D8-BA63-1EE2A4DC4E4A}" destId="{EA843C67-C8D7-4902-8685-3A796D61D3A8}" srcOrd="0" destOrd="0" presId="urn:microsoft.com/office/officeart/2005/8/layout/venn3"/>
    <dgm:cxn modelId="{D396F571-150D-4ED2-B720-466CB19BD93E}" type="presOf" srcId="{8F44A742-4F35-4DAB-B4D7-7F912EFF5801}" destId="{EDD1943E-BD56-497F-B1CC-28D138832701}" srcOrd="0" destOrd="0" presId="urn:microsoft.com/office/officeart/2005/8/layout/venn3"/>
    <dgm:cxn modelId="{7C07D4C6-A3B8-4618-9B54-62B486BE0A0D}" type="presOf" srcId="{D8C66522-3CA4-43F6-96AF-2888C8BC22E3}" destId="{A90EB193-612D-4690-AC4B-97EB4FDCB9C5}" srcOrd="0" destOrd="0" presId="urn:microsoft.com/office/officeart/2005/8/layout/venn3"/>
    <dgm:cxn modelId="{CA0251EF-E529-4008-ABAB-C45D467CA4FD}" srcId="{D8C66522-3CA4-43F6-96AF-2888C8BC22E3}" destId="{3A25F207-4BA7-48D8-BA63-1EE2A4DC4E4A}" srcOrd="3" destOrd="0" parTransId="{18E74758-4C4E-44B5-B63B-D573E9398DB4}" sibTransId="{A39A73DF-EEA2-4F04-A112-0AE9910F4306}"/>
    <dgm:cxn modelId="{6C13CCF5-305F-4A8A-8729-50EACA448DE2}" type="presOf" srcId="{2324BA7B-1C66-464D-A0B4-6C411E0AE840}" destId="{2C908F39-D55D-4B88-8A5F-928D51BE4BDB}" srcOrd="0" destOrd="0" presId="urn:microsoft.com/office/officeart/2005/8/layout/venn3"/>
    <dgm:cxn modelId="{7F6764FC-2C1B-4682-9B13-68B3130A3817}" type="presOf" srcId="{08B768D5-00FE-4896-884B-B535206A64AA}" destId="{7673788C-C10C-4AE5-B5B6-D85C110E2008}" srcOrd="0" destOrd="0" presId="urn:microsoft.com/office/officeart/2005/8/layout/venn3"/>
    <dgm:cxn modelId="{C9400905-6472-4F2D-AFC4-D03C742744EF}" type="presParOf" srcId="{A90EB193-612D-4690-AC4B-97EB4FDCB9C5}" destId="{EDD1943E-BD56-497F-B1CC-28D138832701}" srcOrd="0" destOrd="0" presId="urn:microsoft.com/office/officeart/2005/8/layout/venn3"/>
    <dgm:cxn modelId="{95E7CFDB-0748-4DFA-888D-29E2AE44ED98}" type="presParOf" srcId="{A90EB193-612D-4690-AC4B-97EB4FDCB9C5}" destId="{6EA9DEAF-632A-4FF7-9F7B-2B1378B45E0E}" srcOrd="1" destOrd="0" presId="urn:microsoft.com/office/officeart/2005/8/layout/venn3"/>
    <dgm:cxn modelId="{370AD329-1ED9-4E46-95D8-A0EC2F285F75}" type="presParOf" srcId="{A90EB193-612D-4690-AC4B-97EB4FDCB9C5}" destId="{7673788C-C10C-4AE5-B5B6-D85C110E2008}" srcOrd="2" destOrd="0" presId="urn:microsoft.com/office/officeart/2005/8/layout/venn3"/>
    <dgm:cxn modelId="{F89B9EFD-44E5-4D18-90CB-EEC035C80F40}" type="presParOf" srcId="{A90EB193-612D-4690-AC4B-97EB4FDCB9C5}" destId="{1D703244-06F0-40F7-93CA-C0960EA577AE}" srcOrd="3" destOrd="0" presId="urn:microsoft.com/office/officeart/2005/8/layout/venn3"/>
    <dgm:cxn modelId="{C3C078F2-D86C-4344-92B5-325E6E3FD559}" type="presParOf" srcId="{A90EB193-612D-4690-AC4B-97EB4FDCB9C5}" destId="{2C908F39-D55D-4B88-8A5F-928D51BE4BDB}" srcOrd="4" destOrd="0" presId="urn:microsoft.com/office/officeart/2005/8/layout/venn3"/>
    <dgm:cxn modelId="{EAF1FF5D-3E1A-4790-80AA-C252277F0F0E}" type="presParOf" srcId="{A90EB193-612D-4690-AC4B-97EB4FDCB9C5}" destId="{2294F862-14F9-4A43-9CAE-650CBACECD15}" srcOrd="5" destOrd="0" presId="urn:microsoft.com/office/officeart/2005/8/layout/venn3"/>
    <dgm:cxn modelId="{4DC5E3C9-8511-45C3-ACF0-493F0375729B}" type="presParOf" srcId="{A90EB193-612D-4690-AC4B-97EB4FDCB9C5}" destId="{EA843C67-C8D7-4902-8685-3A796D61D3A8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1943E-BD56-497F-B1CC-28D138832701}">
      <dsp:nvSpPr>
        <dsp:cNvPr id="0" name=""/>
        <dsp:cNvSpPr/>
      </dsp:nvSpPr>
      <dsp:spPr>
        <a:xfrm>
          <a:off x="2812" y="1383705"/>
          <a:ext cx="2822227" cy="282222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5317" tIns="35560" rIns="15531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Visibilidade</a:t>
          </a:r>
        </a:p>
      </dsp:txBody>
      <dsp:txXfrm>
        <a:off x="416118" y="1797011"/>
        <a:ext cx="1995615" cy="1995615"/>
      </dsp:txXfrm>
    </dsp:sp>
    <dsp:sp modelId="{7673788C-C10C-4AE5-B5B6-D85C110E2008}">
      <dsp:nvSpPr>
        <dsp:cNvPr id="0" name=""/>
        <dsp:cNvSpPr/>
      </dsp:nvSpPr>
      <dsp:spPr>
        <a:xfrm>
          <a:off x="2260595" y="1383705"/>
          <a:ext cx="2822227" cy="282222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5317" tIns="35560" rIns="15531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Controle</a:t>
          </a:r>
        </a:p>
      </dsp:txBody>
      <dsp:txXfrm>
        <a:off x="2673901" y="1797011"/>
        <a:ext cx="1995615" cy="1995615"/>
      </dsp:txXfrm>
    </dsp:sp>
    <dsp:sp modelId="{2C908F39-D55D-4B88-8A5F-928D51BE4BDB}">
      <dsp:nvSpPr>
        <dsp:cNvPr id="0" name=""/>
        <dsp:cNvSpPr/>
      </dsp:nvSpPr>
      <dsp:spPr>
        <a:xfrm>
          <a:off x="4518377" y="1383705"/>
          <a:ext cx="2822227" cy="282222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5317" tIns="35560" rIns="15531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Resposta</a:t>
          </a:r>
        </a:p>
      </dsp:txBody>
      <dsp:txXfrm>
        <a:off x="4931683" y="1797011"/>
        <a:ext cx="1995615" cy="1995615"/>
      </dsp:txXfrm>
    </dsp:sp>
    <dsp:sp modelId="{EA843C67-C8D7-4902-8685-3A796D61D3A8}">
      <dsp:nvSpPr>
        <dsp:cNvPr id="0" name=""/>
        <dsp:cNvSpPr/>
      </dsp:nvSpPr>
      <dsp:spPr>
        <a:xfrm>
          <a:off x="6776159" y="1383705"/>
          <a:ext cx="2822227" cy="282222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5317" tIns="35560" rIns="15531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Resiliência</a:t>
          </a:r>
        </a:p>
      </dsp:txBody>
      <dsp:txXfrm>
        <a:off x="7189465" y="1797011"/>
        <a:ext cx="1995615" cy="1995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97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09FF8-DB31-A283-3186-6E9AA9540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3127D5-A9DD-83BF-EFA1-C16F1880B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7E0E8-3AE3-F5A8-7A97-DCAF6A775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38468-1EC4-4C1E-90D0-84F1C6A344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53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3244F304-E619-F8EB-89B1-FF839A772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25"/>
            <a:ext cx="14630400" cy="9753600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1"/>
          <p:cNvSpPr/>
          <p:nvPr/>
        </p:nvSpPr>
        <p:spPr>
          <a:xfrm>
            <a:off x="793790" y="4121825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6E6F3C-C82E-C37B-C195-F1D9A26C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927" y="573411"/>
            <a:ext cx="2913144" cy="128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9930633-BCB4-EC5E-EE85-C75A28BD75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5000"/>
          </a:blip>
          <a:stretch>
            <a:fillRect/>
          </a:stretch>
        </p:blipFill>
        <p:spPr>
          <a:xfrm>
            <a:off x="-118868" y="4642865"/>
            <a:ext cx="10762735" cy="10604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9661" y="4875919"/>
            <a:ext cx="10525000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100"/>
              </a:lnSpc>
            </a:pPr>
            <a:r>
              <a:rPr lang="en-US" sz="4800" err="1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Segurança</a:t>
            </a:r>
            <a:r>
              <a:rPr lang="en-US" sz="4800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que</a:t>
            </a:r>
            <a:r>
              <a:rPr lang="en-US" sz="4800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Sustenta</a:t>
            </a:r>
            <a:r>
              <a:rPr lang="en-US" sz="4800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 o </a:t>
            </a:r>
            <a:r>
              <a:rPr lang="en-US" sz="4800" err="1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Negócio</a:t>
            </a:r>
            <a:endParaRPr lang="en-US" sz="480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7102BC8-DE42-2759-831C-AFF728A0A34D}"/>
              </a:ext>
            </a:extLst>
          </p:cNvPr>
          <p:cNvSpPr txBox="1"/>
          <p:nvPr/>
        </p:nvSpPr>
        <p:spPr>
          <a:xfrm>
            <a:off x="452996" y="5655256"/>
            <a:ext cx="7447546" cy="397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 Falta de </a:t>
            </a:r>
            <a:r>
              <a:rPr lang="en-US" sz="1800" err="1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Visibilidade</a:t>
            </a:r>
            <a:r>
              <a:rPr lang="en-US" sz="180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ao</a:t>
            </a:r>
            <a:r>
              <a:rPr lang="en-US" sz="180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Controle Total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F82DFD3-2FE7-7529-1F17-935E48251DC2}"/>
              </a:ext>
            </a:extLst>
          </p:cNvPr>
          <p:cNvSpPr txBox="1"/>
          <p:nvPr/>
        </p:nvSpPr>
        <p:spPr>
          <a:xfrm>
            <a:off x="3593939" y="4682488"/>
            <a:ext cx="7442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DC43010-A5B2-0441-4249-63FD2392D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1549" y="599574"/>
            <a:ext cx="3877519" cy="109055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D7268FE-ADA0-1E56-411A-F2E701FA7EB7}"/>
              </a:ext>
            </a:extLst>
          </p:cNvPr>
          <p:cNvSpPr txBox="1"/>
          <p:nvPr/>
        </p:nvSpPr>
        <p:spPr>
          <a:xfrm>
            <a:off x="3593939" y="4682488"/>
            <a:ext cx="7442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1226E59-C70E-B0F0-373A-61F3E76C9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440" y="555675"/>
            <a:ext cx="3877519" cy="125306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333123F-6309-C050-38D1-B2CD0493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68" y="-130390"/>
            <a:ext cx="14729698" cy="982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3845D58-D79D-1F88-85FE-1CF6284035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-149065" y="0"/>
            <a:ext cx="14828995" cy="9749816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793790" y="1428631"/>
            <a:ext cx="5209937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Impacto no Negócio</a:t>
            </a:r>
            <a:endParaRPr lang="en-US" sz="4100" b="1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4767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 final, tudo isso converge para um único ponto: </a:t>
            </a:r>
            <a:r>
              <a:rPr lang="en-US" sz="1550" b="1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negócio</a:t>
            </a:r>
            <a:r>
              <a:rPr lang="en-US" sz="155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Um incidente não impacta apenas sistemas. Ele impacta operação, faturamento, imagem e confiança.</a:t>
            </a:r>
            <a:endParaRPr lang="en-US" sz="1550">
              <a:solidFill>
                <a:schemeClr val="bg1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434239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24/7</a:t>
            </a:r>
            <a:endParaRPr lang="en-US" sz="515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363266" y="4337209"/>
            <a:ext cx="304323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Continuidade Operacional</a:t>
            </a:r>
            <a:endParaRPr lang="en-US" sz="2050" b="1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781907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Segurança bem implementada evita interrupções e mantém o negócio funcionando sem parar.</a:t>
            </a:r>
            <a:endParaRPr lang="en-US" sz="1550">
              <a:solidFill>
                <a:schemeClr val="bg1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5223986" y="3434239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100%</a:t>
            </a:r>
            <a:endParaRPr lang="en-US" sz="515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996940" y="4337209"/>
            <a:ext cx="2636282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Proteção de Reputação</a:t>
            </a:r>
            <a:endParaRPr lang="en-US" sz="2050" b="1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223986" y="4781907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marca é um ativo. Um incidente pode destruir em horas o que levou anos para construir.</a:t>
            </a:r>
            <a:endParaRPr lang="en-US" sz="1550">
              <a:solidFill>
                <a:schemeClr val="bg1"/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9654302" y="3434239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↑ROI</a:t>
            </a:r>
            <a:endParaRPr lang="en-US" sz="515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0442972" y="4337209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Confiança do Mercado</a:t>
            </a:r>
            <a:endParaRPr lang="en-US" sz="2050" b="1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654302" y="4781907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Clientes, parceiros e investidores confiam em empresas que demonstram maturidade em segurança.</a:t>
            </a:r>
            <a:endParaRPr lang="en-US" sz="1550">
              <a:solidFill>
                <a:schemeClr val="bg1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93790" y="5957768"/>
            <a:ext cx="13042821" cy="843201"/>
          </a:xfrm>
          <a:prstGeom prst="roundRect">
            <a:avLst>
              <a:gd name="adj" fmla="val 3531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8" y="6253043"/>
            <a:ext cx="248007" cy="198358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438513" y="6205657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Segurança não é um custo invisível — é um </a:t>
            </a:r>
            <a:r>
              <a:rPr lang="en-US" sz="1550" b="1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mecanismo direto de proteção do negócio</a:t>
            </a:r>
            <a:r>
              <a:rPr lang="en-US" sz="155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e sustentação do crescimento.</a:t>
            </a:r>
            <a:endParaRPr lang="en-US" sz="155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Picture 2" descr="Logotipo&#10;&#10;O conteúdo gerado por IA pode estar incorreto.">
            <a:extLst>
              <a:ext uri="{FF2B5EF4-FFF2-40B4-BE49-F238E27FC236}">
                <a16:creationId xmlns:a16="http://schemas.microsoft.com/office/drawing/2014/main" id="{E4090C3B-BF27-0D9A-F952-3035F0B6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1" b="-7026"/>
          <a:stretch>
            <a:fillRect/>
          </a:stretch>
        </p:blipFill>
        <p:spPr bwMode="auto">
          <a:xfrm>
            <a:off x="13101440" y="440125"/>
            <a:ext cx="856686" cy="8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69025" y="600075"/>
            <a:ext cx="7605951" cy="1261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err="1">
                <a:solidFill>
                  <a:srgbClr val="020202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Preparado</a:t>
            </a:r>
            <a:r>
              <a:rPr lang="en-US" sz="3950" b="1">
                <a:solidFill>
                  <a:srgbClr val="020202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 para o Que Vem</a:t>
            </a:r>
            <a:endParaRPr lang="en-US" sz="3950" b="1">
              <a:latin typeface="DM Sans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69025" y="2140982"/>
            <a:ext cx="7605951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que foi construído aqui vai além de tecnologia. Estamos falando de uma postura completa de segurança que sustenta o negócio em qualquer cenário.</a:t>
            </a:r>
            <a:endParaRPr lang="en-US" sz="1500"/>
          </a:p>
        </p:txBody>
      </p:sp>
      <p:sp>
        <p:nvSpPr>
          <p:cNvPr id="6" name="Shape 3"/>
          <p:cNvSpPr/>
          <p:nvPr/>
        </p:nvSpPr>
        <p:spPr>
          <a:xfrm>
            <a:off x="769025" y="2955965"/>
            <a:ext cx="7605951" cy="3136940"/>
          </a:xfrm>
          <a:prstGeom prst="roundRect">
            <a:avLst>
              <a:gd name="adj" fmla="val 91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769025" y="2955965"/>
            <a:ext cx="3802975" cy="1719858"/>
          </a:xfrm>
          <a:prstGeom prst="roundRect">
            <a:avLst>
              <a:gd name="adj" fmla="val 167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961192" y="3148132"/>
            <a:ext cx="2523530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Visibilidade</a:t>
            </a:r>
            <a:endParaRPr lang="en-US" sz="1950" b="1">
              <a:latin typeface="DM Sans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61192" y="3575328"/>
            <a:ext cx="3418642" cy="908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Enxergar tudo que acontece no ambiente, em tempo real, sem pontos cegos.</a:t>
            </a:r>
            <a:endParaRPr lang="en-US" sz="1500"/>
          </a:p>
        </p:txBody>
      </p:sp>
      <p:sp>
        <p:nvSpPr>
          <p:cNvPr id="10" name="Shape 7"/>
          <p:cNvSpPr/>
          <p:nvPr/>
        </p:nvSpPr>
        <p:spPr>
          <a:xfrm>
            <a:off x="4572000" y="2955965"/>
            <a:ext cx="3802975" cy="1719858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572000" y="2955965"/>
            <a:ext cx="22860" cy="1719858"/>
          </a:xfrm>
          <a:prstGeom prst="roundRect">
            <a:avLst>
              <a:gd name="adj" fmla="val 126163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4764167" y="3148132"/>
            <a:ext cx="2523530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Controle</a:t>
            </a:r>
            <a:endParaRPr lang="en-US" sz="1950" b="1">
              <a:latin typeface="DM Sans" pitchFamily="2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764167" y="3575328"/>
            <a:ext cx="3418642" cy="908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Agir com precisão sobre ameaças antes que causem impacto real no negócio.</a:t>
            </a:r>
            <a:endParaRPr lang="en-US" sz="1500"/>
          </a:p>
        </p:txBody>
      </p:sp>
      <p:sp>
        <p:nvSpPr>
          <p:cNvPr id="14" name="Shape 11"/>
          <p:cNvSpPr/>
          <p:nvPr/>
        </p:nvSpPr>
        <p:spPr>
          <a:xfrm>
            <a:off x="769025" y="4675823"/>
            <a:ext cx="7605951" cy="1417082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2"/>
          <p:cNvSpPr/>
          <p:nvPr/>
        </p:nvSpPr>
        <p:spPr>
          <a:xfrm>
            <a:off x="769025" y="4675823"/>
            <a:ext cx="7605951" cy="22860"/>
          </a:xfrm>
          <a:prstGeom prst="roundRect">
            <a:avLst>
              <a:gd name="adj" fmla="val 126163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3"/>
          <p:cNvSpPr/>
          <p:nvPr/>
        </p:nvSpPr>
        <p:spPr>
          <a:xfrm>
            <a:off x="961192" y="4867989"/>
            <a:ext cx="2523530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Resiliência</a:t>
            </a:r>
            <a:endParaRPr lang="en-US" sz="1950" b="1">
              <a:latin typeface="DM Sans" pitchFamily="2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961192" y="5295186"/>
            <a:ext cx="7221617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Capacidade de resistir, responder e se recuperar rapidamente de qualquer incidente.</a:t>
            </a:r>
            <a:endParaRPr lang="en-US" sz="1500"/>
          </a:p>
        </p:txBody>
      </p:sp>
      <p:sp>
        <p:nvSpPr>
          <p:cNvPr id="18" name="Text 15"/>
          <p:cNvSpPr/>
          <p:nvPr/>
        </p:nvSpPr>
        <p:spPr>
          <a:xfrm>
            <a:off x="1057394" y="6511766"/>
            <a:ext cx="7317581" cy="908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 cenário atual, a pergunta não é mais </a:t>
            </a:r>
            <a:r>
              <a:rPr lang="en-US" sz="1500" i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"se"</a:t>
            </a:r>
            <a:r>
              <a:rPr lang="en-US" sz="150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o ataque vai acontecer.</a:t>
            </a:r>
            <a:endParaRPr lang="en-US" sz="1500"/>
          </a:p>
          <a:p>
            <a:pPr marL="0" indent="0" algn="l">
              <a:lnSpc>
                <a:spcPts val="2350"/>
              </a:lnSpc>
              <a:buNone/>
            </a:pPr>
            <a:r>
              <a:rPr lang="en-US" sz="1500" b="1">
                <a:solidFill>
                  <a:srgbClr val="FFA5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pergunta é: quando acontecer… você vai estar preparado?</a:t>
            </a:r>
            <a:endParaRPr lang="en-US" sz="1500"/>
          </a:p>
        </p:txBody>
      </p:sp>
      <p:sp>
        <p:nvSpPr>
          <p:cNvPr id="19" name="Shape 16"/>
          <p:cNvSpPr/>
          <p:nvPr/>
        </p:nvSpPr>
        <p:spPr>
          <a:xfrm>
            <a:off x="769025" y="6302335"/>
            <a:ext cx="22860" cy="1327190"/>
          </a:xfrm>
          <a:prstGeom prst="rect">
            <a:avLst/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CA0CF1C3-2AB4-E37E-DB3A-B6B2C99F0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319" y="-104669"/>
            <a:ext cx="9289374" cy="8334269"/>
          </a:xfrm>
          <a:prstGeom prst="rect">
            <a:avLst/>
          </a:prstGeom>
        </p:spPr>
      </p:pic>
      <p:pic>
        <p:nvPicPr>
          <p:cNvPr id="20" name="Picture 2" descr="Logotipo&#10;&#10;O conteúdo gerado por IA pode estar incorreto.">
            <a:extLst>
              <a:ext uri="{FF2B5EF4-FFF2-40B4-BE49-F238E27FC236}">
                <a16:creationId xmlns:a16="http://schemas.microsoft.com/office/drawing/2014/main" id="{10C5C579-78FF-BF1B-DB5B-0AFFBB788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1" b="-7026"/>
          <a:stretch>
            <a:fillRect/>
          </a:stretch>
        </p:blipFill>
        <p:spPr bwMode="auto">
          <a:xfrm>
            <a:off x="13101440" y="440125"/>
            <a:ext cx="856686" cy="8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10BCC-F619-4CB1-4502-A29BBCAA6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13AF8D1-936A-D852-3F86-68B97E5FF694}"/>
              </a:ext>
            </a:extLst>
          </p:cNvPr>
          <p:cNvSpPr txBox="1"/>
          <p:nvPr/>
        </p:nvSpPr>
        <p:spPr>
          <a:xfrm>
            <a:off x="2645854" y="382766"/>
            <a:ext cx="998465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800" b="1">
                <a:ea typeface="+mn-lt"/>
                <a:cs typeface="+mn-lt"/>
              </a:rPr>
              <a:t>Resultados Entregues pela Athena</a:t>
            </a:r>
            <a:endParaRPr lang="pt-BR" b="1">
              <a:ea typeface="Calibri"/>
              <a:cs typeface="Calibri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0DC2D8B-B571-FE4D-71E9-4B50C34F97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554134"/>
              </p:ext>
            </p:extLst>
          </p:nvPr>
        </p:nvGraphicFramePr>
        <p:xfrm>
          <a:off x="2064774" y="1327355"/>
          <a:ext cx="9601200" cy="558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4" name="Imagem 113">
            <a:extLst>
              <a:ext uri="{FF2B5EF4-FFF2-40B4-BE49-F238E27FC236}">
                <a16:creationId xmlns:a16="http://schemas.microsoft.com/office/drawing/2014/main" id="{70BC09C8-A7F5-0E90-A03D-000B6651F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66230" y="7768035"/>
            <a:ext cx="1764170" cy="342558"/>
          </a:xfrm>
          <a:prstGeom prst="rect">
            <a:avLst/>
          </a:prstGeom>
        </p:spPr>
      </p:pic>
      <p:pic>
        <p:nvPicPr>
          <p:cNvPr id="4" name="Picture 2" descr="Logotipo&#10;&#10;O conteúdo gerado por IA pode estar incorreto.">
            <a:extLst>
              <a:ext uri="{FF2B5EF4-FFF2-40B4-BE49-F238E27FC236}">
                <a16:creationId xmlns:a16="http://schemas.microsoft.com/office/drawing/2014/main" id="{F836A994-8837-7078-E5B3-7B7E943FF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1" b="-7026"/>
          <a:stretch>
            <a:fillRect/>
          </a:stretch>
        </p:blipFill>
        <p:spPr bwMode="auto">
          <a:xfrm>
            <a:off x="13101440" y="440125"/>
            <a:ext cx="856686" cy="8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26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765F8607-98E1-60EC-198C-988D1FD5F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12344400" cy="82296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35A4925-B8C9-4DEC-4ED8-5173A8D22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6230" y="7768035"/>
            <a:ext cx="1764170" cy="34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89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1B5FE078-55A1-BA53-ED12-DB77CD680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287" y="3471862"/>
            <a:ext cx="3171825" cy="1285875"/>
          </a:xfrm>
          <a:prstGeom prst="rect">
            <a:avLst/>
          </a:prstGeom>
        </p:spPr>
      </p:pic>
      <p:pic>
        <p:nvPicPr>
          <p:cNvPr id="4" name="Imagem 3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D0F5424E-571E-0559-437E-A5DF72D97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7419" y="-18119"/>
            <a:ext cx="16119986" cy="82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87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E9D57-2E9A-124B-4E46-E5C06C0E7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942D03-0459-3F42-75F4-FBF5F46A9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94845" y="-96818"/>
            <a:ext cx="20301418" cy="8480654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77786038-115C-6BCD-26A5-0A94A0CE0F04}"/>
              </a:ext>
            </a:extLst>
          </p:cNvPr>
          <p:cNvSpPr/>
          <p:nvPr/>
        </p:nvSpPr>
        <p:spPr>
          <a:xfrm>
            <a:off x="793790" y="1005602"/>
            <a:ext cx="9464873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850"/>
              </a:lnSpc>
            </a:pPr>
            <a:r>
              <a:rPr lang="pt-BR" sz="4800" b="1">
                <a:solidFill>
                  <a:schemeClr val="bg1"/>
                </a:solidFill>
              </a:rPr>
              <a:t>Quem Somos </a:t>
            </a:r>
            <a:endParaRPr lang="en-US" sz="465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4C37E37-46EB-2FA8-7CE8-2910E9CC2B97}"/>
              </a:ext>
            </a:extLst>
          </p:cNvPr>
          <p:cNvSpPr/>
          <p:nvPr/>
        </p:nvSpPr>
        <p:spPr>
          <a:xfrm>
            <a:off x="793790" y="2039162"/>
            <a:ext cx="8262075" cy="5201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pt-BR" sz="1600">
                <a:solidFill>
                  <a:schemeClr val="bg1"/>
                </a:solidFill>
              </a:rPr>
              <a:t>Somos uma empresa especializada em Security e Compliance, com mais de 10 anos de experiência no atendimento a empresas de pequeno, médio e grande porte. Nosso diferencial está centrado no alinhamento estratégico entre negócios e segurança da informação, proporcionado por uma abordagem consultiva única, conduzida por uma equipe multidisciplinar especializada em Governança, Riscos, Compliance, Suporte Técnico e Soluções de Mercado. </a:t>
            </a:r>
          </a:p>
          <a:p>
            <a:pPr>
              <a:lnSpc>
                <a:spcPts val="2850"/>
              </a:lnSpc>
            </a:pPr>
            <a:endParaRPr lang="pt-BR" sz="1600">
              <a:solidFill>
                <a:schemeClr val="bg1"/>
              </a:solidFill>
            </a:endParaRPr>
          </a:p>
          <a:p>
            <a:pPr>
              <a:lnSpc>
                <a:spcPts val="2850"/>
              </a:lnSpc>
            </a:pPr>
            <a:r>
              <a:rPr lang="pt-BR" sz="1600">
                <a:solidFill>
                  <a:schemeClr val="bg1"/>
                </a:solidFill>
              </a:rPr>
              <a:t>Nossas Business </a:t>
            </a:r>
            <a:r>
              <a:rPr lang="pt-BR" sz="1600" err="1">
                <a:solidFill>
                  <a:schemeClr val="bg1"/>
                </a:solidFill>
              </a:rPr>
              <a:t>Units</a:t>
            </a:r>
            <a:r>
              <a:rPr lang="pt-BR" sz="1600">
                <a:solidFill>
                  <a:schemeClr val="bg1"/>
                </a:solidFill>
              </a:rPr>
              <a:t> oferecem todos os serviços essenciais para empresas que buscam excelência na proteção de informações e na conquista da confiança de mercado. Fornecemos soluções abrangentes e personalizadas, indo além das melhores práticas de mercado, como a família de padrões ISO/IEC 27000, NIST </a:t>
            </a:r>
            <a:r>
              <a:rPr lang="pt-BR" sz="1600" err="1">
                <a:solidFill>
                  <a:schemeClr val="bg1"/>
                </a:solidFill>
              </a:rPr>
              <a:t>Cybersecurity</a:t>
            </a:r>
            <a:r>
              <a:rPr lang="pt-BR" sz="1600">
                <a:solidFill>
                  <a:schemeClr val="bg1"/>
                </a:solidFill>
              </a:rPr>
              <a:t> Framework, (ISC)² e LGPD. </a:t>
            </a:r>
          </a:p>
          <a:p>
            <a:pPr>
              <a:lnSpc>
                <a:spcPts val="2850"/>
              </a:lnSpc>
            </a:pPr>
            <a:endParaRPr lang="pt-BR" sz="1600">
              <a:solidFill>
                <a:schemeClr val="bg1"/>
              </a:solidFill>
            </a:endParaRPr>
          </a:p>
          <a:p>
            <a:pPr>
              <a:lnSpc>
                <a:spcPts val="2850"/>
              </a:lnSpc>
            </a:pPr>
            <a:r>
              <a:rPr lang="pt-BR" sz="1600">
                <a:solidFill>
                  <a:schemeClr val="bg1"/>
                </a:solidFill>
              </a:rPr>
              <a:t>Dedicamo-nos a apoiar nossos clientes na conformidade com as regulamentações específicas de setores, garantindo total aderência às normativas vigentes e oferecendo suporte integral às exigências regulatórias setoriais</a:t>
            </a:r>
            <a:endParaRPr lang="en-US" sz="1750">
              <a:solidFill>
                <a:schemeClr val="bg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D7B24A0-16D9-C75E-02E9-CBD31A8CC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4090" y="2063760"/>
            <a:ext cx="3470097" cy="5007249"/>
          </a:xfrm>
          <a:prstGeom prst="rect">
            <a:avLst/>
          </a:prstGeom>
        </p:spPr>
      </p:pic>
      <p:pic>
        <p:nvPicPr>
          <p:cNvPr id="5" name="Picture 2" descr="Logotipo&#10;&#10;O conteúdo gerado por IA pode estar incorreto.">
            <a:extLst>
              <a:ext uri="{FF2B5EF4-FFF2-40B4-BE49-F238E27FC236}">
                <a16:creationId xmlns:a16="http://schemas.microsoft.com/office/drawing/2014/main" id="{0B10AA25-53D1-0DED-49D9-F0DADCF61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985" y="425135"/>
            <a:ext cx="2197937" cy="96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68129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1493520"/>
            <a:ext cx="5151120" cy="524256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665559"/>
            <a:ext cx="5209937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>
                <a:solidFill>
                  <a:srgbClr val="020202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Hemocentro</a:t>
            </a:r>
            <a:endParaRPr lang="en-US" sz="4100" b="1">
              <a:latin typeface="DM Sans" pitchFamily="2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6280190" y="1614488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Empresas como o </a:t>
            </a:r>
            <a:r>
              <a:rPr lang="en-US" sz="1550" b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Hemocentro </a:t>
            </a:r>
            <a:r>
              <a:rPr lang="en-US" sz="15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representam exatamente o cenário atual do mercado: crescimento, escala e forte dependência de tecnologia para sustentar a operação. Mas existe um efeito colateral inevitável nisso. Quanto mais digital o negócio se torna, mais ele se expõe.</a:t>
            </a:r>
            <a:endParaRPr lang="en-US" sz="1550"/>
          </a:p>
        </p:txBody>
      </p:sp>
      <p:sp>
        <p:nvSpPr>
          <p:cNvPr id="6" name="Shape 2"/>
          <p:cNvSpPr/>
          <p:nvPr/>
        </p:nvSpPr>
        <p:spPr>
          <a:xfrm>
            <a:off x="6280190" y="3107888"/>
            <a:ext cx="3679031" cy="1794034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3"/>
          <p:cNvSpPr/>
          <p:nvPr/>
        </p:nvSpPr>
        <p:spPr>
          <a:xfrm>
            <a:off x="6478548" y="3306247"/>
            <a:ext cx="266592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Crescimento Acelerado</a:t>
            </a:r>
            <a:endParaRPr lang="en-US" sz="2050" b="1">
              <a:latin typeface="DM Sans" pitchFamily="2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478548" y="3750945"/>
            <a:ext cx="32823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Expansão rápida de operações e equipes, aumentando a complexidade do ambiente digital.</a:t>
            </a:r>
            <a:endParaRPr lang="en-US" sz="1550"/>
          </a:p>
        </p:txBody>
      </p:sp>
      <p:sp>
        <p:nvSpPr>
          <p:cNvPr id="9" name="Shape 5"/>
          <p:cNvSpPr/>
          <p:nvPr/>
        </p:nvSpPr>
        <p:spPr>
          <a:xfrm>
            <a:off x="10157579" y="3107888"/>
            <a:ext cx="3679031" cy="1794034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6"/>
          <p:cNvSpPr/>
          <p:nvPr/>
        </p:nvSpPr>
        <p:spPr>
          <a:xfrm>
            <a:off x="10355937" y="3306247"/>
            <a:ext cx="3176826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Dependência de Tecnologia</a:t>
            </a:r>
            <a:endParaRPr lang="en-US" sz="2050" b="1">
              <a:latin typeface="DM Sans" pitchFamily="2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0355937" y="3750945"/>
            <a:ext cx="32823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Cada sistema, cada usuário, cada acesso amplia a superfície de ataque.</a:t>
            </a:r>
            <a:endParaRPr lang="en-US" sz="1550"/>
          </a:p>
        </p:txBody>
      </p:sp>
      <p:sp>
        <p:nvSpPr>
          <p:cNvPr id="12" name="Shape 8"/>
          <p:cNvSpPr/>
          <p:nvPr/>
        </p:nvSpPr>
        <p:spPr>
          <a:xfrm>
            <a:off x="6280190" y="5100280"/>
            <a:ext cx="7556421" cy="1158954"/>
          </a:xfrm>
          <a:prstGeom prst="roundRect">
            <a:avLst>
              <a:gd name="adj" fmla="val 256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9"/>
          <p:cNvSpPr/>
          <p:nvPr/>
        </p:nvSpPr>
        <p:spPr>
          <a:xfrm>
            <a:off x="6478548" y="529863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Exposição Crescente</a:t>
            </a:r>
            <a:endParaRPr lang="en-US" sz="2050" b="1">
              <a:latin typeface="DM Sans" pitchFamily="2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6478548" y="5743337"/>
            <a:ext cx="71597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Segurança deixa de ser um tema técnico e passa a ser um </a:t>
            </a:r>
            <a:r>
              <a:rPr lang="en-US" sz="1550" b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tema de negócio</a:t>
            </a:r>
            <a:r>
              <a:rPr lang="en-US" sz="15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50"/>
          </a:p>
        </p:txBody>
      </p:sp>
      <p:sp>
        <p:nvSpPr>
          <p:cNvPr id="15" name="Text 11"/>
          <p:cNvSpPr/>
          <p:nvPr/>
        </p:nvSpPr>
        <p:spPr>
          <a:xfrm>
            <a:off x="6577846" y="6705719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Hoje, a maioria das empresas não é invadida por falta de tecnologia. </a:t>
            </a:r>
            <a:r>
              <a:rPr lang="en-US" sz="1550">
                <a:solidFill>
                  <a:srgbClr val="FFA5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Ela é invadida por falta de visibilidade.</a:t>
            </a:r>
            <a:endParaRPr lang="en-US" sz="1550"/>
          </a:p>
        </p:txBody>
      </p:sp>
      <p:sp>
        <p:nvSpPr>
          <p:cNvPr id="16" name="Shape 12"/>
          <p:cNvSpPr/>
          <p:nvPr/>
        </p:nvSpPr>
        <p:spPr>
          <a:xfrm>
            <a:off x="6280190" y="6482477"/>
            <a:ext cx="22860" cy="1081564"/>
          </a:xfrm>
          <a:prstGeom prst="rect">
            <a:avLst/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96A7A60-E270-F38F-C65C-12BECB70D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6230" y="7768035"/>
            <a:ext cx="1764170" cy="342558"/>
          </a:xfrm>
          <a:prstGeom prst="rect">
            <a:avLst/>
          </a:prstGeom>
        </p:spPr>
      </p:pic>
      <p:pic>
        <p:nvPicPr>
          <p:cNvPr id="17" name="Imagem 16" descr="Nenhuma descrição de foto disponível.">
            <a:extLst>
              <a:ext uri="{FF2B5EF4-FFF2-40B4-BE49-F238E27FC236}">
                <a16:creationId xmlns:a16="http://schemas.microsoft.com/office/drawing/2014/main" id="{7851843C-F5FA-D2DE-52E9-AA6AFF747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50" y="1479550"/>
            <a:ext cx="5156200" cy="5359400"/>
          </a:xfrm>
          <a:prstGeom prst="rect">
            <a:avLst/>
          </a:prstGeom>
        </p:spPr>
      </p:pic>
      <p:pic>
        <p:nvPicPr>
          <p:cNvPr id="20" name="Picture 2" descr="Logotipo&#10;&#10;O conteúdo gerado por IA pode estar incorreto.">
            <a:extLst>
              <a:ext uri="{FF2B5EF4-FFF2-40B4-BE49-F238E27FC236}">
                <a16:creationId xmlns:a16="http://schemas.microsoft.com/office/drawing/2014/main" id="{A870BF54-7D03-CC70-7448-9A46E1A53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1" b="-7026"/>
          <a:stretch>
            <a:fillRect/>
          </a:stretch>
        </p:blipFill>
        <p:spPr bwMode="auto">
          <a:xfrm>
            <a:off x="13101440" y="440125"/>
            <a:ext cx="856686" cy="8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30D2853-1D8D-C001-40FD-4D0398B39C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5024421" y="3338499"/>
            <a:ext cx="338714" cy="257423"/>
          </a:xfrm>
          <a:prstGeom prst="rect">
            <a:avLst/>
          </a:prstGeom>
          <a:solidFill>
            <a:schemeClr val="tx1"/>
          </a:solidFill>
          <a:effectLst>
            <a:glow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BE7A12C-357F-1DA2-0DB9-4BCE8D91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9753600"/>
          </a:xfrm>
          <a:prstGeom prst="rect">
            <a:avLst/>
          </a:prstGeom>
          <a:solidFill>
            <a:schemeClr val="tx1"/>
          </a:solidFill>
          <a:effectLst>
            <a:glow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Shape 6"/>
          <p:cNvSpPr/>
          <p:nvPr/>
        </p:nvSpPr>
        <p:spPr>
          <a:xfrm>
            <a:off x="8363605" y="2409371"/>
            <a:ext cx="5888712" cy="4744142"/>
          </a:xfrm>
          <a:prstGeom prst="roundRect">
            <a:avLst>
              <a:gd name="adj" fmla="val 581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8561963" y="222337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2050"/>
          </a:p>
        </p:txBody>
      </p:sp>
      <p:sp>
        <p:nvSpPr>
          <p:cNvPr id="11" name="Shape 8"/>
          <p:cNvSpPr/>
          <p:nvPr/>
        </p:nvSpPr>
        <p:spPr>
          <a:xfrm>
            <a:off x="8560497" y="2733496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8628936" y="2800171"/>
            <a:ext cx="312539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>
                <a:solidFill>
                  <a:srgbClr val="0000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450"/>
          </a:p>
        </p:txBody>
      </p:sp>
      <p:sp>
        <p:nvSpPr>
          <p:cNvPr id="13" name="Text 10"/>
          <p:cNvSpPr/>
          <p:nvPr/>
        </p:nvSpPr>
        <p:spPr>
          <a:xfrm>
            <a:off x="9206806" y="2840474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>
                <a:solidFill>
                  <a:srgbClr val="000000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Falta de Visibilidade</a:t>
            </a:r>
            <a:endParaRPr lang="en-US" sz="2050" b="1">
              <a:latin typeface="DM Sans" pitchFamily="2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9206806" y="3364468"/>
            <a:ext cx="48471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Incapacidade de enxergar o que acontece no ambiente em tempo real.</a:t>
            </a:r>
            <a:endParaRPr lang="en-US" sz="1550"/>
          </a:p>
        </p:txBody>
      </p:sp>
      <p:sp>
        <p:nvSpPr>
          <p:cNvPr id="15" name="Shape 12"/>
          <p:cNvSpPr/>
          <p:nvPr/>
        </p:nvSpPr>
        <p:spPr>
          <a:xfrm>
            <a:off x="8560497" y="4338281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3"/>
          <p:cNvSpPr/>
          <p:nvPr/>
        </p:nvSpPr>
        <p:spPr>
          <a:xfrm>
            <a:off x="8628936" y="4424303"/>
            <a:ext cx="312539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>
                <a:solidFill>
                  <a:srgbClr val="0000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450"/>
          </a:p>
        </p:txBody>
      </p:sp>
      <p:sp>
        <p:nvSpPr>
          <p:cNvPr id="17" name="Text 14"/>
          <p:cNvSpPr/>
          <p:nvPr/>
        </p:nvSpPr>
        <p:spPr>
          <a:xfrm>
            <a:off x="9206806" y="4464606"/>
            <a:ext cx="3230999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>
                <a:solidFill>
                  <a:srgbClr val="000000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Ferramentas Desconectadas</a:t>
            </a:r>
            <a:endParaRPr lang="en-US" sz="2050" b="1">
              <a:latin typeface="DM Sans" pitchFamily="2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206806" y="4988600"/>
            <a:ext cx="48471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Soluções isoladas que não geram inteligência integrada.</a:t>
            </a:r>
            <a:endParaRPr lang="en-US" sz="1550"/>
          </a:p>
        </p:txBody>
      </p:sp>
      <p:sp>
        <p:nvSpPr>
          <p:cNvPr id="19" name="Shape 16"/>
          <p:cNvSpPr/>
          <p:nvPr/>
        </p:nvSpPr>
        <p:spPr>
          <a:xfrm>
            <a:off x="8561963" y="6020514"/>
            <a:ext cx="446484" cy="446484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7"/>
          <p:cNvSpPr/>
          <p:nvPr/>
        </p:nvSpPr>
        <p:spPr>
          <a:xfrm>
            <a:off x="8628936" y="6048435"/>
            <a:ext cx="312539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>
                <a:solidFill>
                  <a:srgbClr val="0000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450"/>
          </a:p>
        </p:txBody>
      </p:sp>
      <p:sp>
        <p:nvSpPr>
          <p:cNvPr id="21" name="Text 18"/>
          <p:cNvSpPr/>
          <p:nvPr/>
        </p:nvSpPr>
        <p:spPr>
          <a:xfrm>
            <a:off x="9206806" y="6088737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>
                <a:solidFill>
                  <a:srgbClr val="000000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Resposta Reativa</a:t>
            </a:r>
            <a:endParaRPr lang="en-US" sz="2050" b="1">
              <a:latin typeface="DM Sans" pitchFamily="2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9206806" y="6612731"/>
            <a:ext cx="48471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Agir somente após o dano já ter sido causado.</a:t>
            </a:r>
            <a:endParaRPr lang="en-US" sz="155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9C917352-2529-1FC6-6A24-4A8A452A20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-46967" y="-59961"/>
            <a:ext cx="8078269" cy="9749816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793790" y="3334822"/>
            <a:ext cx="6955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 isso cria um dos cenários mais perigosos em segurança: a </a:t>
            </a:r>
            <a:r>
              <a:rPr lang="en-US" sz="1550" b="1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falsa sensação de proteção</a:t>
            </a:r>
            <a:r>
              <a:rPr lang="en-US" sz="155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50">
              <a:solidFill>
                <a:schemeClr val="bg1"/>
              </a:solidFill>
            </a:endParaRPr>
          </a:p>
        </p:txBody>
      </p:sp>
      <p:sp>
        <p:nvSpPr>
          <p:cNvPr id="5" name="Shape 3"/>
          <p:cNvSpPr/>
          <p:nvPr/>
        </p:nvSpPr>
        <p:spPr>
          <a:xfrm>
            <a:off x="796268" y="4178200"/>
            <a:ext cx="6955631" cy="1160740"/>
          </a:xfrm>
          <a:prstGeom prst="roundRect">
            <a:avLst>
              <a:gd name="adj" fmla="val 2565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438513" y="4441031"/>
            <a:ext cx="611255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i="1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Porque o problema não é apenas ser atacado, mas ser atacado e não perceber.</a:t>
            </a:r>
            <a:endParaRPr lang="en-US" sz="1550" i="1"/>
          </a:p>
        </p:txBody>
      </p:sp>
      <p:sp>
        <p:nvSpPr>
          <p:cNvPr id="8" name="Text 5"/>
          <p:cNvSpPr/>
          <p:nvPr/>
        </p:nvSpPr>
        <p:spPr>
          <a:xfrm>
            <a:off x="841772" y="6930271"/>
            <a:ext cx="6955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Sem visibilidade, não existe detecção. E sem detecção, não existe resposta.</a:t>
            </a:r>
            <a:endParaRPr lang="en-US" sz="1550">
              <a:solidFill>
                <a:schemeClr val="bg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03609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cenário inicial não era ausência de investimento. As ferramentas existiam. Mas estavam </a:t>
            </a:r>
            <a:r>
              <a:rPr lang="en-US" sz="1550" b="1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desconectadas</a:t>
            </a:r>
            <a:r>
              <a:rPr lang="en-US" sz="155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, operando de forma isolada e sem gerar inteligência.</a:t>
            </a:r>
            <a:endParaRPr lang="en-US" sz="1550">
              <a:solidFill>
                <a:schemeClr val="bg1"/>
              </a:solidFill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106" y="4659391"/>
            <a:ext cx="248007" cy="198358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793790" y="1076087"/>
            <a:ext cx="5209937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>
                <a:solidFill>
                  <a:schemeClr val="bg1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O Desafio</a:t>
            </a:r>
            <a:endParaRPr lang="en-US" sz="4100" b="1">
              <a:solidFill>
                <a:schemeClr val="bg1"/>
              </a:solidFill>
              <a:latin typeface="DM Sans" pitchFamily="2" charset="0"/>
            </a:endParaRPr>
          </a:p>
        </p:txBody>
      </p:sp>
      <p:pic>
        <p:nvPicPr>
          <p:cNvPr id="26" name="Picture 2" descr="Logotipo&#10;&#10;O conteúdo gerado por IA pode estar incorreto.">
            <a:extLst>
              <a:ext uri="{FF2B5EF4-FFF2-40B4-BE49-F238E27FC236}">
                <a16:creationId xmlns:a16="http://schemas.microsoft.com/office/drawing/2014/main" id="{B5ECC5D9-A00D-EFFB-46E7-92CE36C18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1" b="-7026"/>
          <a:stretch>
            <a:fillRect/>
          </a:stretch>
        </p:blipFill>
        <p:spPr bwMode="auto">
          <a:xfrm>
            <a:off x="13101440" y="440125"/>
            <a:ext cx="856686" cy="8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9" y="1470779"/>
            <a:ext cx="5288042" cy="528804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710208"/>
            <a:ext cx="75564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>
                <a:solidFill>
                  <a:srgbClr val="020202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NGFW — Firewall de Nova Geração</a:t>
            </a:r>
            <a:endParaRPr lang="en-US" sz="4100" b="1">
              <a:latin typeface="DM Sans" pitchFamily="2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6280190" y="231040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conceito de firewall mudou completamente. Não estamos mais falando de portas e protocolos. Estamos falando de entender </a:t>
            </a:r>
            <a:r>
              <a:rPr lang="en-US" sz="1550" b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comportamento, aplicações e contexto</a:t>
            </a:r>
            <a:r>
              <a:rPr lang="en-US" sz="15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5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0190" y="3486269"/>
            <a:ext cx="496133" cy="49613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024330" y="3486269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Controle Granular</a:t>
            </a:r>
            <a:endParaRPr lang="en-US" sz="2050" b="1">
              <a:latin typeface="DM Sans" pitchFamily="2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7024330" y="3930968"/>
            <a:ext cx="68122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Visibilidade e controle sobre quem acessa, o que acessa e com qual intenção — em tempo real.</a:t>
            </a:r>
            <a:endParaRPr lang="en-US" sz="155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0190" y="4962882"/>
            <a:ext cx="496133" cy="496133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7024330" y="4962882"/>
            <a:ext cx="3989427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Inspeção de Tráfego Criptografado</a:t>
            </a:r>
            <a:endParaRPr lang="en-US" sz="2050" b="1">
              <a:latin typeface="DM Sans" pitchFamily="2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7024330" y="5407581"/>
            <a:ext cx="68122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Grande parte dos ataques passa por conexões legítimas e criptografadas. Se você não inspeciona, simplesmente não vê.</a:t>
            </a:r>
            <a:endParaRPr lang="en-US" sz="155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0190" y="6439495"/>
            <a:ext cx="496133" cy="496133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7024330" y="6439495"/>
            <a:ext cx="2911197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Visibilidade Real da Rede</a:t>
            </a:r>
            <a:endParaRPr lang="en-US" sz="2050" b="1">
              <a:latin typeface="DM Sans" pitchFamily="2" charset="0"/>
            </a:endParaRPr>
          </a:p>
        </p:txBody>
      </p:sp>
      <p:sp>
        <p:nvSpPr>
          <p:cNvPr id="14" name="Text 7"/>
          <p:cNvSpPr/>
          <p:nvPr/>
        </p:nvSpPr>
        <p:spPr>
          <a:xfrm>
            <a:off x="7024330" y="6884194"/>
            <a:ext cx="68122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NGFW transforma o firewall de um bloqueador em uma </a:t>
            </a:r>
            <a:r>
              <a:rPr lang="en-US" sz="1550" b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ferramenta de inteligência</a:t>
            </a:r>
            <a:r>
              <a:rPr lang="en-US" sz="15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5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A105444-702F-F000-0275-0F2CADA3D8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6230" y="7768035"/>
            <a:ext cx="1764170" cy="342558"/>
          </a:xfrm>
          <a:prstGeom prst="rect">
            <a:avLst/>
          </a:prstGeom>
        </p:spPr>
      </p:pic>
      <p:pic>
        <p:nvPicPr>
          <p:cNvPr id="17" name="Picture 2" descr="Logotipo&#10;&#10;O conteúdo gerado por IA pode estar incorreto.">
            <a:extLst>
              <a:ext uri="{FF2B5EF4-FFF2-40B4-BE49-F238E27FC236}">
                <a16:creationId xmlns:a16="http://schemas.microsoft.com/office/drawing/2014/main" id="{AEFAB451-118C-E8C8-47EB-C9DB33FE3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1" b="-7026"/>
          <a:stretch>
            <a:fillRect/>
          </a:stretch>
        </p:blipFill>
        <p:spPr bwMode="auto">
          <a:xfrm>
            <a:off x="13101440" y="440125"/>
            <a:ext cx="856686" cy="8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33116" y="533103"/>
            <a:ext cx="6779895" cy="579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>
                <a:solidFill>
                  <a:srgbClr val="020202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Endpoint Protection — EDR/XDR</a:t>
            </a:r>
            <a:endParaRPr lang="en-US" sz="3650" b="1">
              <a:latin typeface="DM Sans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06993" y="4489966"/>
            <a:ext cx="5710118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50"/>
          </a:p>
        </p:txBody>
      </p:sp>
      <p:sp>
        <p:nvSpPr>
          <p:cNvPr id="5" name="Text 2"/>
          <p:cNvSpPr/>
          <p:nvPr/>
        </p:nvSpPr>
        <p:spPr>
          <a:xfrm>
            <a:off x="6855976" y="1481733"/>
            <a:ext cx="7074932" cy="802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atacante evoluiu... e muito. Hoje ele não depende mais de malware tradicional. Ele usa ferramentas nativas do sistema, executa código em memória e se comporta como um </a:t>
            </a:r>
            <a:r>
              <a:rPr lang="en-US" sz="1350" b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usuário legítimo</a:t>
            </a:r>
            <a:r>
              <a:rPr lang="en-US" sz="13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350"/>
          </a:p>
        </p:txBody>
      </p:sp>
      <p:sp>
        <p:nvSpPr>
          <p:cNvPr id="6" name="Shape 3"/>
          <p:cNvSpPr/>
          <p:nvPr/>
        </p:nvSpPr>
        <p:spPr>
          <a:xfrm>
            <a:off x="6855976" y="2461022"/>
            <a:ext cx="7074932" cy="699016"/>
          </a:xfrm>
          <a:prstGeom prst="roundRect">
            <a:avLst>
              <a:gd name="adj" fmla="val 3793"/>
            </a:avLst>
          </a:prstGeom>
          <a:solidFill>
            <a:srgbClr val="FFB3B4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65" y="2717721"/>
            <a:ext cx="220861" cy="17668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0214" y="2662595"/>
            <a:ext cx="6324005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Para um antivírus tradicional, isso é completamente invisível.</a:t>
            </a:r>
            <a:endParaRPr lang="en-US" sz="1350"/>
          </a:p>
        </p:txBody>
      </p:sp>
      <p:sp>
        <p:nvSpPr>
          <p:cNvPr id="9" name="Shape 5"/>
          <p:cNvSpPr/>
          <p:nvPr/>
        </p:nvSpPr>
        <p:spPr>
          <a:xfrm>
            <a:off x="6855976" y="3337084"/>
            <a:ext cx="7074932" cy="1381363"/>
          </a:xfrm>
          <a:prstGeom prst="roundRect">
            <a:avLst>
              <a:gd name="adj" fmla="val 7943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6"/>
          <p:cNvSpPr/>
          <p:nvPr/>
        </p:nvSpPr>
        <p:spPr>
          <a:xfrm>
            <a:off x="6833116" y="3337084"/>
            <a:ext cx="91440" cy="1381363"/>
          </a:xfrm>
          <a:prstGeom prst="roundRect">
            <a:avLst>
              <a:gd name="adj" fmla="val 28997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7"/>
          <p:cNvSpPr/>
          <p:nvPr/>
        </p:nvSpPr>
        <p:spPr>
          <a:xfrm>
            <a:off x="7124105" y="3536633"/>
            <a:ext cx="2748915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Detecção Comportamental</a:t>
            </a:r>
            <a:endParaRPr lang="en-US" sz="1800" b="1">
              <a:latin typeface="DM Sans" pitchFamily="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124105" y="3984069"/>
            <a:ext cx="6607254" cy="534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EDR/XDR não busca arquivos maliciosos — ele busca </a:t>
            </a:r>
            <a:r>
              <a:rPr lang="en-US" sz="1350" b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comportamento anômalo</a:t>
            </a:r>
            <a:r>
              <a:rPr lang="en-US" sz="13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350"/>
          </a:p>
        </p:txBody>
      </p:sp>
      <p:sp>
        <p:nvSpPr>
          <p:cNvPr id="13" name="Shape 9"/>
          <p:cNvSpPr/>
          <p:nvPr/>
        </p:nvSpPr>
        <p:spPr>
          <a:xfrm>
            <a:off x="6855976" y="4875848"/>
            <a:ext cx="7074932" cy="1113949"/>
          </a:xfrm>
          <a:prstGeom prst="roundRect">
            <a:avLst>
              <a:gd name="adj" fmla="val 985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0"/>
          <p:cNvSpPr/>
          <p:nvPr/>
        </p:nvSpPr>
        <p:spPr>
          <a:xfrm>
            <a:off x="6833116" y="4875848"/>
            <a:ext cx="91440" cy="1113949"/>
          </a:xfrm>
          <a:prstGeom prst="roundRect">
            <a:avLst>
              <a:gd name="adj" fmla="val 28997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1"/>
          <p:cNvSpPr/>
          <p:nvPr/>
        </p:nvSpPr>
        <p:spPr>
          <a:xfrm>
            <a:off x="7124105" y="5075396"/>
            <a:ext cx="3177302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Ataques Invisíveis ao Antivírus</a:t>
            </a:r>
            <a:endParaRPr lang="en-US" sz="1800" b="1">
              <a:latin typeface="DM Sans" pitchFamily="2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7124105" y="5522833"/>
            <a:ext cx="6607254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Entende quando algo "parece normal", mas não deveria estar acontecendo.</a:t>
            </a:r>
            <a:endParaRPr lang="en-US" sz="1350"/>
          </a:p>
        </p:txBody>
      </p:sp>
      <p:sp>
        <p:nvSpPr>
          <p:cNvPr id="17" name="Shape 13"/>
          <p:cNvSpPr/>
          <p:nvPr/>
        </p:nvSpPr>
        <p:spPr>
          <a:xfrm>
            <a:off x="6855976" y="6147197"/>
            <a:ext cx="7074932" cy="1381363"/>
          </a:xfrm>
          <a:prstGeom prst="roundRect">
            <a:avLst>
              <a:gd name="adj" fmla="val 7943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8" name="Shape 14"/>
          <p:cNvSpPr/>
          <p:nvPr/>
        </p:nvSpPr>
        <p:spPr>
          <a:xfrm>
            <a:off x="6833116" y="6147197"/>
            <a:ext cx="91440" cy="1381363"/>
          </a:xfrm>
          <a:prstGeom prst="roundRect">
            <a:avLst>
              <a:gd name="adj" fmla="val 28997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Text 15"/>
          <p:cNvSpPr/>
          <p:nvPr/>
        </p:nvSpPr>
        <p:spPr>
          <a:xfrm>
            <a:off x="7124105" y="6346746"/>
            <a:ext cx="2320052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Resposta Ativa</a:t>
            </a:r>
            <a:endParaRPr lang="en-US" sz="1800" b="1">
              <a:latin typeface="DM Sans" pitchFamily="2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7124105" y="6794183"/>
            <a:ext cx="6607254" cy="534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 prevenção passiva para </a:t>
            </a:r>
            <a:r>
              <a:rPr lang="en-US" sz="1350" b="1">
                <a:solidFill>
                  <a:srgbClr val="FFA5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detecção e resposta ativa</a:t>
            </a:r>
            <a:r>
              <a:rPr lang="en-US" sz="13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O jogo muda completamente.</a:t>
            </a:r>
            <a:endParaRPr lang="en-US" sz="135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D3C5E57-4EF4-3968-8C3E-98AFF195A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 bwMode="auto">
          <a:xfrm>
            <a:off x="-6273443" y="-77173"/>
            <a:ext cx="12632551" cy="83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29ED376-7B99-CFCD-EFC2-522C8B8FE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6230" y="7768035"/>
            <a:ext cx="1764170" cy="342558"/>
          </a:xfrm>
          <a:prstGeom prst="rect">
            <a:avLst/>
          </a:prstGeom>
        </p:spPr>
      </p:pic>
      <p:pic>
        <p:nvPicPr>
          <p:cNvPr id="22" name="Picture 2" descr="Logotipo&#10;&#10;O conteúdo gerado por IA pode estar incorreto.">
            <a:extLst>
              <a:ext uri="{FF2B5EF4-FFF2-40B4-BE49-F238E27FC236}">
                <a16:creationId xmlns:a16="http://schemas.microsoft.com/office/drawing/2014/main" id="{C0F4113E-3393-EDD7-651E-A9176E93C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1" b="-7026"/>
          <a:stretch>
            <a:fillRect/>
          </a:stretch>
        </p:blipFill>
        <p:spPr bwMode="auto">
          <a:xfrm>
            <a:off x="284850" y="6646053"/>
            <a:ext cx="856686" cy="8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536" y="583287"/>
            <a:ext cx="5297210" cy="706302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642" y="717590"/>
            <a:ext cx="6055757" cy="620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>
                <a:solidFill>
                  <a:srgbClr val="020202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Conscientização + Phishing</a:t>
            </a:r>
            <a:endParaRPr lang="en-US" sz="3900" b="1">
              <a:latin typeface="DM Sans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6642" y="1608653"/>
            <a:ext cx="7630716" cy="886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Mesmo com toda tecnologia, existe um ponto que continua sendo explorado com extrema eficiência: </a:t>
            </a:r>
            <a:r>
              <a:rPr lang="en-US" sz="1450" b="1">
                <a:solidFill>
                  <a:srgbClr val="FF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fator humano</a:t>
            </a:r>
            <a:r>
              <a:rPr lang="en-US" sz="14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Phishing ainda é o vetor mais utilizado, porque ele não ataca sistemas — ele engana pessoas.</a:t>
            </a:r>
            <a:endParaRPr lang="en-US" sz="145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42" y="2697956"/>
            <a:ext cx="945833" cy="113502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882735" y="2887028"/>
            <a:ext cx="280320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Principal Vetor de Ataque</a:t>
            </a:r>
            <a:endParaRPr lang="en-US" sz="1950" b="1">
              <a:latin typeface="DM Sans" pitchFamily="2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882735" y="3305413"/>
            <a:ext cx="650462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Phishing explora comportamento humano, não vulnerabilidades técnicas.</a:t>
            </a:r>
            <a:endParaRPr lang="en-US" sz="145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642" y="3832979"/>
            <a:ext cx="945833" cy="138755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882735" y="4022050"/>
            <a:ext cx="2482810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Simulação Realista</a:t>
            </a:r>
            <a:endParaRPr lang="en-US" sz="1950" b="1">
              <a:latin typeface="DM Sans" pitchFamily="2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882735" y="4440436"/>
            <a:ext cx="6504623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Treinamentos com cenários reais preparam o usuário para reconhecer e reagir corretamente.</a:t>
            </a:r>
            <a:endParaRPr lang="en-US" sz="145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42" y="5220533"/>
            <a:ext cx="945833" cy="138755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882735" y="5409605"/>
            <a:ext cx="2482810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Usuário como Sensor</a:t>
            </a:r>
            <a:endParaRPr lang="en-US" sz="1950" b="1">
              <a:latin typeface="DM Sans" pitchFamily="2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882735" y="5827990"/>
            <a:ext cx="6504623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usuário deixa de ser o elo fraco e passa a ser uma </a:t>
            </a:r>
            <a:r>
              <a:rPr lang="en-US" sz="1450" b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camada ativa de defesa</a:t>
            </a:r>
            <a:r>
              <a:rPr lang="en-US" sz="14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450"/>
          </a:p>
        </p:txBody>
      </p:sp>
      <p:sp>
        <p:nvSpPr>
          <p:cNvPr id="15" name="Text 9"/>
          <p:cNvSpPr/>
          <p:nvPr/>
        </p:nvSpPr>
        <p:spPr>
          <a:xfrm>
            <a:off x="1040368" y="7013615"/>
            <a:ext cx="7346990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"Na </a:t>
            </a:r>
            <a:r>
              <a:rPr lang="en-US" sz="1450" b="1" err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prática</a:t>
            </a:r>
            <a:r>
              <a:rPr lang="en-US" sz="1450" b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, </a:t>
            </a:r>
            <a:r>
              <a:rPr lang="en-US" sz="1450" b="1" err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ele</a:t>
            </a:r>
            <a:r>
              <a:rPr lang="en-US" sz="1450" b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50" b="1" err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deixa</a:t>
            </a:r>
            <a:r>
              <a:rPr lang="en-US" sz="1450" b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 de ser um </a:t>
            </a:r>
            <a:r>
              <a:rPr lang="en-US" sz="1450" b="1" err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risco</a:t>
            </a:r>
            <a:r>
              <a:rPr lang="en-US" sz="1450" b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… e </a:t>
            </a:r>
            <a:r>
              <a:rPr lang="en-US" sz="1450" b="1" err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passa</a:t>
            </a:r>
            <a:r>
              <a:rPr lang="en-US" sz="1450" b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 a ser </a:t>
            </a:r>
            <a:r>
              <a:rPr lang="en-US" sz="1450" b="1" err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uma</a:t>
            </a:r>
            <a:r>
              <a:rPr lang="en-US" sz="1450" b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50" b="1" err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camada</a:t>
            </a:r>
            <a:r>
              <a:rPr lang="en-US" sz="1450" b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50" b="1" err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ativa</a:t>
            </a:r>
            <a:r>
              <a:rPr lang="en-US" sz="1450" b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 de </a:t>
            </a:r>
            <a:r>
              <a:rPr lang="en-US" sz="1450" b="1" err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defesa</a:t>
            </a:r>
            <a:r>
              <a:rPr lang="en-US" sz="1450" b="1">
                <a:solidFill>
                  <a:srgbClr val="0070C0"/>
                </a:solidFill>
                <a:latin typeface="DM Sans"/>
                <a:ea typeface="DM Sans" pitchFamily="34" charset="-122"/>
                <a:cs typeface="DM Sans" pitchFamily="34" charset="-120"/>
              </a:rPr>
              <a:t>."</a:t>
            </a:r>
            <a:endParaRPr lang="en-US" sz="1450" b="1">
              <a:solidFill>
                <a:srgbClr val="0070C0"/>
              </a:solidFill>
              <a:latin typeface="DM Sans"/>
              <a:ea typeface="Calibri"/>
              <a:cs typeface="Calibri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756642" y="6810851"/>
            <a:ext cx="22860" cy="701040"/>
          </a:xfrm>
          <a:prstGeom prst="rect">
            <a:avLst/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Picture 2" descr="Logotipo&#10;&#10;O conteúdo gerado por IA pode estar incorreto.">
            <a:extLst>
              <a:ext uri="{FF2B5EF4-FFF2-40B4-BE49-F238E27FC236}">
                <a16:creationId xmlns:a16="http://schemas.microsoft.com/office/drawing/2014/main" id="{734C4750-F817-0EBF-FED7-04E927485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1" b="-7026"/>
          <a:stretch>
            <a:fillRect/>
          </a:stretch>
        </p:blipFill>
        <p:spPr bwMode="auto">
          <a:xfrm>
            <a:off x="13101440" y="440125"/>
            <a:ext cx="856686" cy="8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376" y="522208"/>
            <a:ext cx="5941219" cy="590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>
                <a:solidFill>
                  <a:srgbClr val="020202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SOC — Monitoramento 24x7</a:t>
            </a:r>
            <a:endParaRPr lang="en-US" sz="3700" b="1">
              <a:latin typeface="DM Sans" pitchFamily="2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89836" y="1356836"/>
            <a:ext cx="6635472" cy="3023235"/>
          </a:xfrm>
          <a:prstGeom prst="roundRect">
            <a:avLst>
              <a:gd name="adj" fmla="val 425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769620" y="1519833"/>
            <a:ext cx="279189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>
                <a:solidFill>
                  <a:srgbClr val="020202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Por que o SOC é essencial?</a:t>
            </a:r>
            <a:endParaRPr lang="en-US" sz="1850" b="1">
              <a:latin typeface="DM Sans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69620" y="1977866"/>
            <a:ext cx="6275903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Um dos maiores erros em segurança é acreditar que tecnologia, sozinha, resolve o problema. Sem monitoramento contínuo, alertas são ignorados, sinais são perdidos e ataques evoluem silenciosamente.</a:t>
            </a:r>
            <a:endParaRPr lang="en-US" sz="1400"/>
          </a:p>
        </p:txBody>
      </p:sp>
      <p:sp>
        <p:nvSpPr>
          <p:cNvPr id="6" name="Shape 4"/>
          <p:cNvSpPr/>
          <p:nvPr/>
        </p:nvSpPr>
        <p:spPr>
          <a:xfrm>
            <a:off x="769620" y="2984183"/>
            <a:ext cx="6275903" cy="993100"/>
          </a:xfrm>
          <a:prstGeom prst="roundRect">
            <a:avLst>
              <a:gd name="adj" fmla="val 271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04" y="3249573"/>
            <a:ext cx="224790" cy="17978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353979" y="3192066"/>
            <a:ext cx="55117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Em segurança, </a:t>
            </a:r>
            <a:r>
              <a:rPr lang="en-US" sz="1400" b="1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tempo é impacto</a:t>
            </a:r>
            <a:r>
              <a:rPr lang="en-US" sz="140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Reduzir o tempo entre detectar e agir é o objetivo central.</a:t>
            </a:r>
            <a:endParaRPr lang="en-US" sz="1400"/>
          </a:p>
        </p:txBody>
      </p:sp>
      <p:sp>
        <p:nvSpPr>
          <p:cNvPr id="9" name="Shape 6"/>
          <p:cNvSpPr/>
          <p:nvPr/>
        </p:nvSpPr>
        <p:spPr>
          <a:xfrm>
            <a:off x="7542252" y="1540193"/>
            <a:ext cx="6376392" cy="1794510"/>
          </a:xfrm>
          <a:prstGeom prst="roundRect">
            <a:avLst>
              <a:gd name="adj" fmla="val 150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7722037" y="1719977"/>
            <a:ext cx="539591" cy="539591"/>
          </a:xfrm>
          <a:prstGeom prst="roundRect">
            <a:avLst>
              <a:gd name="adj" fmla="val 16944474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0388" y="1868329"/>
            <a:ext cx="242768" cy="24276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722037" y="2422565"/>
            <a:ext cx="2693789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Monitoramento Contínuo</a:t>
            </a:r>
            <a:endParaRPr lang="en-US" sz="1850" b="1">
              <a:latin typeface="DM Sans" pitchFamily="2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7722037" y="2880598"/>
            <a:ext cx="6016823" cy="274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Cobertura 24 horas por dia, 7 dias por semana, sem interrupções.</a:t>
            </a:r>
            <a:endParaRPr lang="en-US" sz="1400"/>
          </a:p>
        </p:txBody>
      </p:sp>
      <p:sp>
        <p:nvSpPr>
          <p:cNvPr id="14" name="Shape 10"/>
          <p:cNvSpPr/>
          <p:nvPr/>
        </p:nvSpPr>
        <p:spPr>
          <a:xfrm>
            <a:off x="7542252" y="3497699"/>
            <a:ext cx="6376392" cy="1794510"/>
          </a:xfrm>
          <a:prstGeom prst="roundRect">
            <a:avLst>
              <a:gd name="adj" fmla="val 150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1"/>
          <p:cNvSpPr/>
          <p:nvPr/>
        </p:nvSpPr>
        <p:spPr>
          <a:xfrm>
            <a:off x="7722037" y="3677483"/>
            <a:ext cx="539591" cy="539591"/>
          </a:xfrm>
          <a:prstGeom prst="roundRect">
            <a:avLst>
              <a:gd name="adj" fmla="val 16944474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0388" y="3825835"/>
            <a:ext cx="242768" cy="242768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7722037" y="4380071"/>
            <a:ext cx="245090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Inteligência de Eventos</a:t>
            </a:r>
            <a:endParaRPr lang="en-US" sz="1850" b="1">
              <a:latin typeface="DM Sans" pitchFamily="2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7722037" y="4838105"/>
            <a:ext cx="6016823" cy="274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Análise especializada que transforma dados em decisões.</a:t>
            </a:r>
            <a:endParaRPr lang="en-US" sz="1400"/>
          </a:p>
        </p:txBody>
      </p:sp>
      <p:sp>
        <p:nvSpPr>
          <p:cNvPr id="19" name="Shape 14"/>
          <p:cNvSpPr/>
          <p:nvPr/>
        </p:nvSpPr>
        <p:spPr>
          <a:xfrm>
            <a:off x="7542252" y="5455206"/>
            <a:ext cx="6376392" cy="2068830"/>
          </a:xfrm>
          <a:prstGeom prst="roundRect">
            <a:avLst>
              <a:gd name="adj" fmla="val 130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Shape 15"/>
          <p:cNvSpPr/>
          <p:nvPr/>
        </p:nvSpPr>
        <p:spPr>
          <a:xfrm>
            <a:off x="7722037" y="5634990"/>
            <a:ext cx="539591" cy="539591"/>
          </a:xfrm>
          <a:prstGeom prst="roundRect">
            <a:avLst>
              <a:gd name="adj" fmla="val 16944474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0388" y="5783342"/>
            <a:ext cx="242768" cy="242768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722037" y="6337578"/>
            <a:ext cx="236065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Resposta Rápida</a:t>
            </a:r>
            <a:endParaRPr lang="en-US" sz="1850" b="1">
              <a:latin typeface="DM Sans" pitchFamily="2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7722037" y="6795611"/>
            <a:ext cx="6016823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Capacidade de resposta em tempo real para conter ameaças antes que se expandam.</a:t>
            </a:r>
            <a:endParaRPr lang="en-US" sz="1400"/>
          </a:p>
        </p:txBody>
      </p:sp>
      <p:sp>
        <p:nvSpPr>
          <p:cNvPr id="24" name="AutoShape 2" descr=", gerada com IA">
            <a:extLst>
              <a:ext uri="{FF2B5EF4-FFF2-40B4-BE49-F238E27FC236}">
                <a16:creationId xmlns:a16="http://schemas.microsoft.com/office/drawing/2014/main" id="{01D90C93-C837-6A1B-20E0-8ECCBEDEBC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0F0127A1-D2CF-CE0A-BCCD-E5327C8D2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8148" y="4479845"/>
            <a:ext cx="3872043" cy="311976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81ADBE2-6CFF-E991-CE58-5F6450977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6230" y="7768035"/>
            <a:ext cx="1764170" cy="342558"/>
          </a:xfrm>
          <a:prstGeom prst="rect">
            <a:avLst/>
          </a:prstGeom>
        </p:spPr>
      </p:pic>
      <p:pic>
        <p:nvPicPr>
          <p:cNvPr id="28" name="Picture 2" descr="Logotipo&#10;&#10;O conteúdo gerado por IA pode estar incorreto.">
            <a:extLst>
              <a:ext uri="{FF2B5EF4-FFF2-40B4-BE49-F238E27FC236}">
                <a16:creationId xmlns:a16="http://schemas.microsoft.com/office/drawing/2014/main" id="{F8ED7A05-FFC9-F18A-24E5-CA87DBF17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1" b="-7026"/>
          <a:stretch>
            <a:fillRect/>
          </a:stretch>
        </p:blipFill>
        <p:spPr bwMode="auto">
          <a:xfrm>
            <a:off x="13101440" y="440125"/>
            <a:ext cx="856686" cy="8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988" y="581144"/>
            <a:ext cx="5300305" cy="70671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4260" y="538639"/>
            <a:ext cx="4884301" cy="610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b="1">
                <a:solidFill>
                  <a:srgbClr val="020202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Cultura de Segurança</a:t>
            </a:r>
            <a:endParaRPr lang="en-US" sz="3800" b="1">
              <a:latin typeface="DM Sans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44260" y="1410653"/>
            <a:ext cx="7655481" cy="865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 segurança depende apenas da área de TI… </a:t>
            </a:r>
            <a:r>
              <a:rPr lang="en-US" sz="1450" b="1">
                <a:solidFill>
                  <a:srgbClr val="FF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ela já falhou.</a:t>
            </a:r>
            <a:r>
              <a:rPr lang="en-US" sz="14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Ambientes realmente maduros tratam segurança como cultura organizacional — envolvendo pessoas, processos, tecnologia e, principalmente, liderança.</a:t>
            </a:r>
            <a:endParaRPr lang="en-US" sz="1450"/>
          </a:p>
        </p:txBody>
      </p:sp>
      <p:sp>
        <p:nvSpPr>
          <p:cNvPr id="6" name="Shape 3"/>
          <p:cNvSpPr/>
          <p:nvPr/>
        </p:nvSpPr>
        <p:spPr>
          <a:xfrm>
            <a:off x="744260" y="2751058"/>
            <a:ext cx="3740468" cy="1948815"/>
          </a:xfrm>
          <a:prstGeom prst="roundRect">
            <a:avLst>
              <a:gd name="adj" fmla="val 563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744260" y="2728198"/>
            <a:ext cx="3740468" cy="91440"/>
          </a:xfrm>
          <a:prstGeom prst="roundRect">
            <a:avLst>
              <a:gd name="adj" fmla="val 30523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2335411" y="2471976"/>
            <a:ext cx="558165" cy="558165"/>
          </a:xfrm>
          <a:prstGeom prst="roundRect">
            <a:avLst>
              <a:gd name="adj" fmla="val 163823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2813" y="2639378"/>
            <a:ext cx="223242" cy="22324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53095" y="3216116"/>
            <a:ext cx="2849642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Responsabilidade Coletiva</a:t>
            </a:r>
            <a:endParaRPr lang="en-US" sz="1900" b="1">
              <a:latin typeface="DM Sans" pitchFamily="2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953095" y="3625929"/>
            <a:ext cx="3322796" cy="865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Segurança não é responsabilidade de um único time. É um compromisso de toda a organização.</a:t>
            </a:r>
            <a:endParaRPr lang="en-US" sz="1450"/>
          </a:p>
        </p:txBody>
      </p:sp>
      <p:sp>
        <p:nvSpPr>
          <p:cNvPr id="12" name="Shape 8"/>
          <p:cNvSpPr/>
          <p:nvPr/>
        </p:nvSpPr>
        <p:spPr>
          <a:xfrm>
            <a:off x="4659154" y="2751058"/>
            <a:ext cx="3740587" cy="1948815"/>
          </a:xfrm>
          <a:prstGeom prst="roundRect">
            <a:avLst>
              <a:gd name="adj" fmla="val 563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9"/>
          <p:cNvSpPr/>
          <p:nvPr/>
        </p:nvSpPr>
        <p:spPr>
          <a:xfrm>
            <a:off x="4659154" y="2728198"/>
            <a:ext cx="3740587" cy="91440"/>
          </a:xfrm>
          <a:prstGeom prst="roundRect">
            <a:avLst>
              <a:gd name="adj" fmla="val 30523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Shape 10"/>
          <p:cNvSpPr/>
          <p:nvPr/>
        </p:nvSpPr>
        <p:spPr>
          <a:xfrm>
            <a:off x="6250305" y="2471976"/>
            <a:ext cx="558165" cy="558165"/>
          </a:xfrm>
          <a:prstGeom prst="roundRect">
            <a:avLst>
              <a:gd name="adj" fmla="val 163823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7707" y="2639378"/>
            <a:ext cx="223242" cy="22324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4867989" y="3216116"/>
            <a:ext cx="2957989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Envolvimento da Liderança</a:t>
            </a:r>
            <a:endParaRPr lang="en-US" sz="1900" b="1">
              <a:latin typeface="DM Sans" pitchFamily="2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4867989" y="3625929"/>
            <a:ext cx="3322915" cy="865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Quando a diretoria entende que segurança é gestão de risco, as decisões e prioridades mudam.</a:t>
            </a:r>
            <a:endParaRPr lang="en-US" sz="1450"/>
          </a:p>
        </p:txBody>
      </p:sp>
      <p:sp>
        <p:nvSpPr>
          <p:cNvPr id="18" name="Shape 13"/>
          <p:cNvSpPr/>
          <p:nvPr/>
        </p:nvSpPr>
        <p:spPr>
          <a:xfrm>
            <a:off x="744260" y="5153382"/>
            <a:ext cx="7655481" cy="1660446"/>
          </a:xfrm>
          <a:prstGeom prst="roundRect">
            <a:avLst>
              <a:gd name="adj" fmla="val 6608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4"/>
          <p:cNvSpPr/>
          <p:nvPr/>
        </p:nvSpPr>
        <p:spPr>
          <a:xfrm>
            <a:off x="744260" y="5130522"/>
            <a:ext cx="7655481" cy="91440"/>
          </a:xfrm>
          <a:prstGeom prst="roundRect">
            <a:avLst>
              <a:gd name="adj" fmla="val 30523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Shape 15"/>
          <p:cNvSpPr/>
          <p:nvPr/>
        </p:nvSpPr>
        <p:spPr>
          <a:xfrm>
            <a:off x="4292918" y="4874300"/>
            <a:ext cx="558165" cy="558165"/>
          </a:xfrm>
          <a:prstGeom prst="roundRect">
            <a:avLst>
              <a:gd name="adj" fmla="val 163823"/>
            </a:avLst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0319" y="5041702"/>
            <a:ext cx="223242" cy="223242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953095" y="5618440"/>
            <a:ext cx="2442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>
                <a:solidFill>
                  <a:srgbClr val="383838"/>
                </a:solidFill>
                <a:latin typeface="DM Sans" pitchFamily="2" charset="0"/>
                <a:ea typeface="PT Serif" pitchFamily="34" charset="-122"/>
                <a:cs typeface="PT Serif" pitchFamily="34" charset="-120"/>
              </a:rPr>
              <a:t>Mentalidade de Risco</a:t>
            </a:r>
            <a:endParaRPr lang="en-US" sz="1900" b="1">
              <a:latin typeface="DM Sans" pitchFamily="2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953095" y="6028253"/>
            <a:ext cx="7237809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nível de maturidade sobe quando a organização pensa em risco, não apenas em tecnologia.</a:t>
            </a:r>
            <a:endParaRPr lang="en-US" sz="1450"/>
          </a:p>
        </p:txBody>
      </p:sp>
      <p:sp>
        <p:nvSpPr>
          <p:cNvPr id="24" name="Text 18"/>
          <p:cNvSpPr/>
          <p:nvPr/>
        </p:nvSpPr>
        <p:spPr>
          <a:xfrm>
            <a:off x="1023342" y="7206258"/>
            <a:ext cx="737639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>
                <a:solidFill>
                  <a:schemeClr val="accent5">
                    <a:lumMod val="50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"É isso que diferencia empresas reativas… de empresas resilientes."</a:t>
            </a:r>
            <a:endParaRPr lang="en-US" sz="145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Shape 19"/>
          <p:cNvSpPr/>
          <p:nvPr/>
        </p:nvSpPr>
        <p:spPr>
          <a:xfrm>
            <a:off x="744260" y="7010043"/>
            <a:ext cx="22860" cy="680799"/>
          </a:xfrm>
          <a:prstGeom prst="rect">
            <a:avLst/>
          </a:prstGeom>
          <a:solidFill>
            <a:srgbClr val="FFA5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7" name="Picture 2" descr="Logotipo&#10;&#10;O conteúdo gerado por IA pode estar incorreto.">
            <a:extLst>
              <a:ext uri="{FF2B5EF4-FFF2-40B4-BE49-F238E27FC236}">
                <a16:creationId xmlns:a16="http://schemas.microsoft.com/office/drawing/2014/main" id="{09CB0717-575B-F61D-F658-E447B6950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1" b="-7026"/>
          <a:stretch>
            <a:fillRect/>
          </a:stretch>
        </p:blipFill>
        <p:spPr bwMode="auto">
          <a:xfrm>
            <a:off x="13101440" y="440125"/>
            <a:ext cx="856686" cy="8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c88712-3d5d-4472-959a-b406ddde4434" xsi:nil="true"/>
    <lcf76f155ced4ddcb4097134ff3c332f xmlns="cbf6fb28-e58f-4e3f-9023-cc15664d7dc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7565F1272E7C4F9063DE57E2658F32" ma:contentTypeVersion="13" ma:contentTypeDescription="Crie um novo documento." ma:contentTypeScope="" ma:versionID="ba0482e6efa32b64da20160d0b1f6c61">
  <xsd:schema xmlns:xsd="http://www.w3.org/2001/XMLSchema" xmlns:xs="http://www.w3.org/2001/XMLSchema" xmlns:p="http://schemas.microsoft.com/office/2006/metadata/properties" xmlns:ns2="42c88712-3d5d-4472-959a-b406ddde4434" xmlns:ns3="cbf6fb28-e58f-4e3f-9023-cc15664d7dcf" targetNamespace="http://schemas.microsoft.com/office/2006/metadata/properties" ma:root="true" ma:fieldsID="c0ea618c0d9424e76977e93860ebcd95" ns2:_="" ns3:_="">
    <xsd:import namespace="42c88712-3d5d-4472-959a-b406ddde4434"/>
    <xsd:import namespace="cbf6fb28-e58f-4e3f-9023-cc15664d7dcf"/>
    <xsd:element name="properties">
      <xsd:complexType>
        <xsd:sequence>
          <xsd:element name="documentManagement">
            <xsd:complexType>
              <xsd:all>
                <xsd:element ref="ns2:MigrationSource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BillingMetadata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c88712-3d5d-4472-959a-b406ddde4434" elementFormDefault="qualified">
    <xsd:import namespace="http://schemas.microsoft.com/office/2006/documentManagement/types"/>
    <xsd:import namespace="http://schemas.microsoft.com/office/infopath/2007/PartnerControls"/>
    <xsd:element name="MigrationSourceID" ma:index="8" nillable="true" ma:displayName="MigrationSourceID" ma:internalName="MigrationSourceID" ma:readOnly="true">
      <xsd:simpleType>
        <xsd:restriction base="dms:Text"/>
      </xsd:simpleType>
    </xsd:element>
    <xsd:element name="TaxCatchAll" ma:index="15" nillable="true" ma:displayName="Taxonomy Catch All Column" ma:hidden="true" ma:list="{87ebb422-ee9d-4bb4-a241-40154d53591b}" ma:internalName="TaxCatchAll" ma:showField="CatchAllData" ma:web="42c88712-3d5d-4472-959a-b406ddde44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6fb28-e58f-4e3f-9023-cc15664d7d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7f368079-e85c-4d17-9f44-e5f881ec0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F926E5-B7DC-4917-B813-32180DED2721}">
  <ds:schemaRefs>
    <ds:schemaRef ds:uri="42c88712-3d5d-4472-959a-b406ddde4434"/>
    <ds:schemaRef ds:uri="cbf6fb28-e58f-4e3f-9023-cc15664d7dc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1B168CB-F9F0-49DB-9C07-2F39327604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411510-1E92-4B29-86DE-CC67ED7EFB6A}">
  <ds:schemaRefs>
    <ds:schemaRef ds:uri="42c88712-3d5d-4472-959a-b406ddde4434"/>
    <ds:schemaRef ds:uri="cbf6fb28-e58f-4e3f-9023-cc15664d7d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1163</Words>
  <Application>Microsoft Office PowerPoint</Application>
  <PresentationFormat>Personalizar</PresentationFormat>
  <Paragraphs>114</Paragraphs>
  <Slides>14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PT Serif</vt:lpstr>
      <vt:lpstr>Aptos</vt:lpstr>
      <vt:lpstr>Arial</vt:lpstr>
      <vt:lpstr>DM Sans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André  Silva</cp:lastModifiedBy>
  <cp:revision>22</cp:revision>
  <dcterms:created xsi:type="dcterms:W3CDTF">2026-04-23T18:58:06Z</dcterms:created>
  <dcterms:modified xsi:type="dcterms:W3CDTF">2026-05-05T17:49:42Z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0x010100767565F1272E7C4F9063DE57E2658F32</vt:lpwstr>
  </property>
  <property fmtid="{D5CDD505-2E9C-101B-9397-08002B2CF9AE}" pid="3" name="MediaServiceImageTags">
    <vt:lpwstr/>
  </property>
</Properties>
</file>