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</p:sldIdLst>
  <p:sldSz cx="18288000" cy="10287000"/>
  <p:notesSz cx="6858000" cy="9144000"/>
  <p:embeddedFontLst>
    <p:embeddedFont>
      <p:font typeface="Montserrat 1" panose="020B0604020202020204" charset="0"/>
      <p:regular r:id="rId26"/>
    </p:embeddedFont>
    <p:embeddedFont>
      <p:font typeface="Montserrat 1 Bold" panose="020B0604020202020204" charset="0"/>
      <p:regular r:id="rId27"/>
    </p:embeddedFont>
    <p:embeddedFont>
      <p:font typeface="Montserrat 1 Bold Italics" panose="020B0604020202020204" charset="0"/>
      <p:regular r:id="rId28"/>
    </p:embeddedFont>
    <p:embeddedFont>
      <p:font typeface="Montserrat 1 Extra-Light Italics" panose="020B0604020202020204" charset="0"/>
      <p:regular r:id="rId29"/>
    </p:embeddedFont>
    <p:embeddedFont>
      <p:font typeface="Montserrat 1 Italics" panose="020B0604020202020204" charset="0"/>
      <p:regular r:id="rId30"/>
    </p:embeddedFont>
    <p:embeddedFont>
      <p:font typeface="Montserrat 1 Light" panose="020B0604020202020204" charset="0"/>
      <p:regular r:id="rId31"/>
    </p:embeddedFont>
    <p:embeddedFont>
      <p:font typeface="Montserrat 1 Light Italics" panose="020B0604020202020204" charset="0"/>
      <p:regular r:id="rId32"/>
    </p:embeddedFont>
    <p:embeddedFont>
      <p:font typeface="Montserrat 1 Medium" panose="020B0604020202020204" charset="0"/>
      <p:regular r:id="rId33"/>
    </p:embeddedFont>
    <p:embeddedFont>
      <p:font typeface="Montserrat 1 Semi-Bold" panose="020B0604020202020204" charset="0"/>
      <p:regular r:id="rId34"/>
    </p:embeddedFont>
    <p:embeddedFont>
      <p:font typeface="Montserrat 1 Semi-Bold Italics" panose="020B0604020202020204" charset="0"/>
      <p:regular r:id="rId35"/>
    </p:embeddedFont>
    <p:embeddedFont>
      <p:font typeface="Montserrat 1 Ultra-Bold" panose="020B0604020202020204" charset="0"/>
      <p:regular r:id="rId36"/>
    </p:embeddedFont>
    <p:embeddedFont>
      <p:font typeface="Montserrat 2" panose="020B0604020202020204" charset="0"/>
      <p:regular r:id="rId37"/>
    </p:embeddedFont>
    <p:embeddedFont>
      <p:font typeface="Montserrat 2 Light" panose="020B0604020202020204" charset="0"/>
      <p:regular r:id="rId38"/>
    </p:embeddedFont>
    <p:embeddedFont>
      <p:font typeface="Montserrat 2 Medium" panose="020B0604020202020204" charset="0"/>
      <p:regular r:id="rId39"/>
    </p:embeddedFont>
    <p:embeddedFont>
      <p:font typeface="Montserrat 2 Semi-Bold" panose="020B0604020202020204" charset="0"/>
      <p:regular r:id="rId40"/>
    </p:embeddedFont>
    <p:embeddedFont>
      <p:font typeface="Montserrat Alternates Medium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D0EC9-CA0B-64E3-B6E2-008F0F80EE0A}" v="10" dt="2026-05-05T17:03:00.581"/>
    <p1510:client id="{4578B348-115C-2C89-EB90-A08FF431036D}" v="12" dt="2026-05-05T14:16:30.180"/>
    <p1510:client id="{F1BF19AA-362C-0B86-6A80-2662A7DF08F4}" v="172" dt="2026-05-05T14:12:56.704"/>
    <p1510:client id="{F4D577F2-2CA3-8F61-3F0A-A8AE9E2301F2}" v="54" dt="2026-05-05T17:04:44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1D92">
                <a:alpha val="100000"/>
              </a:srgbClr>
            </a:gs>
            <a:gs pos="100000">
              <a:srgbClr val="D40E2A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89672" y="4522783"/>
            <a:ext cx="2837563" cy="620717"/>
          </a:xfrm>
          <a:custGeom>
            <a:avLst/>
            <a:gdLst/>
            <a:ahLst/>
            <a:cxnLst/>
            <a:rect l="l" t="t" r="r" b="b"/>
            <a:pathLst>
              <a:path w="2837563" h="620717">
                <a:moveTo>
                  <a:pt x="0" y="0"/>
                </a:moveTo>
                <a:lnTo>
                  <a:pt x="2837562" y="0"/>
                </a:lnTo>
                <a:lnTo>
                  <a:pt x="2837562" y="620717"/>
                </a:lnTo>
                <a:lnTo>
                  <a:pt x="0" y="620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04012" y="4870718"/>
            <a:ext cx="4183000" cy="781261"/>
          </a:xfrm>
          <a:custGeom>
            <a:avLst/>
            <a:gdLst/>
            <a:ahLst/>
            <a:cxnLst/>
            <a:rect l="l" t="t" r="r" b="b"/>
            <a:pathLst>
              <a:path w="4183000" h="781261">
                <a:moveTo>
                  <a:pt x="0" y="0"/>
                </a:moveTo>
                <a:lnTo>
                  <a:pt x="4183000" y="0"/>
                </a:lnTo>
                <a:lnTo>
                  <a:pt x="4183000" y="781260"/>
                </a:lnTo>
                <a:lnTo>
                  <a:pt x="0" y="781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" r="-4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5251823"/>
            <a:ext cx="12970228" cy="109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49"/>
              </a:lnSpc>
            </a:pPr>
            <a:r>
              <a:rPr lang="en-US" sz="6999" b="1" spc="-13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IA:</a:t>
            </a:r>
            <a:r>
              <a:rPr lang="en-US" sz="6999" b="1" spc="-13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O Hype passa. O ROI fica.</a:t>
            </a:r>
          </a:p>
        </p:txBody>
      </p:sp>
      <p:sp>
        <p:nvSpPr>
          <p:cNvPr id="6" name="Freeform 6"/>
          <p:cNvSpPr/>
          <p:nvPr/>
        </p:nvSpPr>
        <p:spPr>
          <a:xfrm>
            <a:off x="1114443" y="4178841"/>
            <a:ext cx="3621690" cy="676425"/>
          </a:xfrm>
          <a:custGeom>
            <a:avLst/>
            <a:gdLst/>
            <a:ahLst/>
            <a:cxnLst/>
            <a:rect l="l" t="t" r="r" b="b"/>
            <a:pathLst>
              <a:path w="3621690" h="676425">
                <a:moveTo>
                  <a:pt x="0" y="0"/>
                </a:moveTo>
                <a:lnTo>
                  <a:pt x="3621690" y="0"/>
                </a:lnTo>
                <a:lnTo>
                  <a:pt x="3621690" y="676425"/>
                </a:lnTo>
                <a:lnTo>
                  <a:pt x="0" y="676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5612" y="4249489"/>
            <a:ext cx="2627305" cy="535128"/>
          </a:xfrm>
          <a:custGeom>
            <a:avLst/>
            <a:gdLst/>
            <a:ahLst/>
            <a:cxnLst/>
            <a:rect l="l" t="t" r="r" b="b"/>
            <a:pathLst>
              <a:path w="2627305" h="535128">
                <a:moveTo>
                  <a:pt x="0" y="0"/>
                </a:moveTo>
                <a:lnTo>
                  <a:pt x="2627306" y="0"/>
                </a:lnTo>
                <a:lnTo>
                  <a:pt x="2627306" y="535128"/>
                </a:lnTo>
                <a:lnTo>
                  <a:pt x="0" y="535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080749" y="3902037"/>
            <a:ext cx="500248" cy="1106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4"/>
              </a:lnSpc>
            </a:pPr>
            <a:r>
              <a:rPr lang="en-US" sz="6467" b="1">
                <a:solidFill>
                  <a:srgbClr val="FFFFFF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+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5935" y="6569448"/>
            <a:ext cx="6709403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i="1">
                <a:solidFill>
                  <a:srgbClr val="FFFFFF"/>
                </a:solidFill>
                <a:latin typeface="Montserrat 1 Light Italics"/>
                <a:ea typeface="Montserrat 1 Light Italics"/>
                <a:cs typeface="Montserrat 1 Light Italics"/>
                <a:sym typeface="Montserrat 1 Light Italics"/>
              </a:rPr>
              <a:t>Digital Tech Show SP - 2026</a:t>
            </a: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8697" y="-255061"/>
            <a:ext cx="18805393" cy="10797122"/>
            <a:chOff x="0" y="0"/>
            <a:chExt cx="4900969" cy="28138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0969" cy="2813893"/>
            </a:xfrm>
            <a:custGeom>
              <a:avLst/>
              <a:gdLst/>
              <a:ahLst/>
              <a:cxnLst/>
              <a:rect l="l" t="t" r="r" b="b"/>
              <a:pathLst>
                <a:path w="4900969" h="2813893">
                  <a:moveTo>
                    <a:pt x="8234" y="0"/>
                  </a:moveTo>
                  <a:lnTo>
                    <a:pt x="4892736" y="0"/>
                  </a:lnTo>
                  <a:cubicBezTo>
                    <a:pt x="4894919" y="0"/>
                    <a:pt x="4897014" y="867"/>
                    <a:pt x="4898558" y="2412"/>
                  </a:cubicBezTo>
                  <a:cubicBezTo>
                    <a:pt x="4900102" y="3956"/>
                    <a:pt x="4900969" y="6050"/>
                    <a:pt x="4900969" y="8234"/>
                  </a:cubicBezTo>
                  <a:lnTo>
                    <a:pt x="4900969" y="2805659"/>
                  </a:lnTo>
                  <a:cubicBezTo>
                    <a:pt x="4900969" y="2807843"/>
                    <a:pt x="4900102" y="2809937"/>
                    <a:pt x="4898558" y="2811481"/>
                  </a:cubicBezTo>
                  <a:cubicBezTo>
                    <a:pt x="4897014" y="2813026"/>
                    <a:pt x="4894919" y="2813893"/>
                    <a:pt x="4892736" y="2813893"/>
                  </a:cubicBezTo>
                  <a:lnTo>
                    <a:pt x="8234" y="2813893"/>
                  </a:lnTo>
                  <a:cubicBezTo>
                    <a:pt x="6050" y="2813893"/>
                    <a:pt x="3956" y="2813026"/>
                    <a:pt x="2412" y="2811481"/>
                  </a:cubicBezTo>
                  <a:cubicBezTo>
                    <a:pt x="867" y="2809937"/>
                    <a:pt x="0" y="2807843"/>
                    <a:pt x="0" y="2805659"/>
                  </a:cubicBezTo>
                  <a:lnTo>
                    <a:pt x="0" y="8234"/>
                  </a:lnTo>
                  <a:cubicBezTo>
                    <a:pt x="0" y="6050"/>
                    <a:pt x="867" y="3956"/>
                    <a:pt x="2412" y="2412"/>
                  </a:cubicBezTo>
                  <a:cubicBezTo>
                    <a:pt x="3956" y="867"/>
                    <a:pt x="6050" y="0"/>
                    <a:pt x="8234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00969" cy="2851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35196" y="6196554"/>
            <a:ext cx="7617608" cy="7597226"/>
            <a:chOff x="0" y="0"/>
            <a:chExt cx="1985264" cy="19799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5264" cy="1979952"/>
            </a:xfrm>
            <a:custGeom>
              <a:avLst/>
              <a:gdLst/>
              <a:ahLst/>
              <a:cxnLst/>
              <a:rect l="l" t="t" r="r" b="b"/>
              <a:pathLst>
                <a:path w="1985264" h="1979952">
                  <a:moveTo>
                    <a:pt x="20326" y="0"/>
                  </a:moveTo>
                  <a:lnTo>
                    <a:pt x="1964937" y="0"/>
                  </a:lnTo>
                  <a:cubicBezTo>
                    <a:pt x="1970328" y="0"/>
                    <a:pt x="1975498" y="2142"/>
                    <a:pt x="1979310" y="5953"/>
                  </a:cubicBezTo>
                  <a:cubicBezTo>
                    <a:pt x="1983122" y="9765"/>
                    <a:pt x="1985264" y="14935"/>
                    <a:pt x="1985264" y="20326"/>
                  </a:cubicBezTo>
                  <a:lnTo>
                    <a:pt x="1985264" y="1959625"/>
                  </a:lnTo>
                  <a:cubicBezTo>
                    <a:pt x="1985264" y="1970851"/>
                    <a:pt x="1976163" y="1979952"/>
                    <a:pt x="1964937" y="1979952"/>
                  </a:cubicBezTo>
                  <a:lnTo>
                    <a:pt x="20326" y="1979952"/>
                  </a:lnTo>
                  <a:cubicBezTo>
                    <a:pt x="14935" y="1979952"/>
                    <a:pt x="9765" y="1977810"/>
                    <a:pt x="5953" y="1973998"/>
                  </a:cubicBezTo>
                  <a:cubicBezTo>
                    <a:pt x="2142" y="1970186"/>
                    <a:pt x="0" y="1965016"/>
                    <a:pt x="0" y="1959625"/>
                  </a:cubicBezTo>
                  <a:lnTo>
                    <a:pt x="0" y="20326"/>
                  </a:lnTo>
                  <a:cubicBezTo>
                    <a:pt x="0" y="9100"/>
                    <a:pt x="9100" y="0"/>
                    <a:pt x="20326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85264" cy="2018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558977" y="3222819"/>
            <a:ext cx="9170046" cy="261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8"/>
              </a:lnSpc>
            </a:pPr>
            <a:r>
              <a:rPr lang="en-US" sz="10200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O Paradoxo do ROI em 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13723" y="6589103"/>
            <a:ext cx="7060554" cy="2669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3"/>
              </a:lnSpc>
            </a:pPr>
            <a:r>
              <a:rPr lang="en-US" sz="2538" b="1">
                <a:solidFill>
                  <a:srgbClr val="FFFFFF"/>
                </a:solidFill>
                <a:latin typeface="Montserrat 2 Semi-Bold"/>
                <a:ea typeface="Montserrat 2 Semi-Bold"/>
                <a:cs typeface="Montserrat 2 Semi-Bold"/>
                <a:sym typeface="Montserrat 2 Semi-Bold"/>
              </a:rPr>
              <a:t>85%</a:t>
            </a:r>
            <a:r>
              <a:rPr lang="en-US" sz="2538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das organizações aumentando seus aportes nos últimos </a:t>
            </a:r>
            <a:r>
              <a:rPr lang="en-US" sz="2538" b="1">
                <a:solidFill>
                  <a:srgbClr val="FFFFFF"/>
                </a:solidFill>
                <a:latin typeface="Montserrat 2 Semi-Bold"/>
                <a:ea typeface="Montserrat 2 Semi-Bold"/>
                <a:cs typeface="Montserrat 2 Semi-Bold"/>
                <a:sym typeface="Montserrat 2 Semi-Bold"/>
              </a:rPr>
              <a:t>12 meses</a:t>
            </a:r>
            <a:r>
              <a:rPr lang="en-US" sz="2538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e </a:t>
            </a:r>
            <a:r>
              <a:rPr lang="en-US" sz="2538" b="1">
                <a:solidFill>
                  <a:srgbClr val="FFFFFF"/>
                </a:solidFill>
                <a:latin typeface="Montserrat 2 Semi-Bold"/>
                <a:ea typeface="Montserrat 2 Semi-Bold"/>
                <a:cs typeface="Montserrat 2 Semi-Bold"/>
                <a:sym typeface="Montserrat 2 Semi-Bold"/>
              </a:rPr>
              <a:t>91%</a:t>
            </a:r>
            <a:r>
              <a:rPr lang="en-US" sz="2538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planejando novos aumentos.​</a:t>
            </a:r>
          </a:p>
          <a:p>
            <a:pPr algn="ctr">
              <a:lnSpc>
                <a:spcPts val="3553"/>
              </a:lnSpc>
            </a:pPr>
            <a:r>
              <a:rPr lang="en-US" sz="2538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Porém, a grande maioria reporta ROI insatisfatório.</a:t>
            </a:r>
          </a:p>
          <a:p>
            <a:pPr algn="ctr">
              <a:lnSpc>
                <a:spcPts val="3553"/>
              </a:lnSpc>
            </a:pPr>
            <a:endParaRPr lang="en-US" sz="2538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12" name="Freeform 12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" r="-2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489958"/>
            <a:ext cx="9625121" cy="17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0"/>
              </a:lnSpc>
            </a:pPr>
            <a:r>
              <a:rPr lang="en-US" sz="6500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Por que o ROI é difícil de ser alcançado?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4483221"/>
            <a:ext cx="7024416" cy="2094049"/>
            <a:chOff x="0" y="0"/>
            <a:chExt cx="2109398" cy="6288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09398" cy="628833"/>
            </a:xfrm>
            <a:custGeom>
              <a:avLst/>
              <a:gdLst/>
              <a:ahLst/>
              <a:cxnLst/>
              <a:rect l="l" t="t" r="r" b="b"/>
              <a:pathLst>
                <a:path w="2109398" h="628833">
                  <a:moveTo>
                    <a:pt x="22043" y="0"/>
                  </a:moveTo>
                  <a:lnTo>
                    <a:pt x="2087355" y="0"/>
                  </a:lnTo>
                  <a:cubicBezTo>
                    <a:pt x="2093201" y="0"/>
                    <a:pt x="2098808" y="2322"/>
                    <a:pt x="2102942" y="6456"/>
                  </a:cubicBezTo>
                  <a:cubicBezTo>
                    <a:pt x="2107075" y="10590"/>
                    <a:pt x="2109398" y="16197"/>
                    <a:pt x="2109398" y="22043"/>
                  </a:cubicBezTo>
                  <a:lnTo>
                    <a:pt x="2109398" y="606790"/>
                  </a:lnTo>
                  <a:cubicBezTo>
                    <a:pt x="2109398" y="618964"/>
                    <a:pt x="2099529" y="628833"/>
                    <a:pt x="2087355" y="628833"/>
                  </a:cubicBezTo>
                  <a:lnTo>
                    <a:pt x="22043" y="628833"/>
                  </a:lnTo>
                  <a:cubicBezTo>
                    <a:pt x="16197" y="628833"/>
                    <a:pt x="10590" y="626510"/>
                    <a:pt x="6456" y="622376"/>
                  </a:cubicBezTo>
                  <a:cubicBezTo>
                    <a:pt x="2322" y="618243"/>
                    <a:pt x="0" y="612636"/>
                    <a:pt x="0" y="606790"/>
                  </a:cubicBezTo>
                  <a:lnTo>
                    <a:pt x="0" y="22043"/>
                  </a:lnTo>
                  <a:cubicBezTo>
                    <a:pt x="0" y="9869"/>
                    <a:pt x="9869" y="0"/>
                    <a:pt x="22043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09398" cy="676458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6968591"/>
            <a:ext cx="7024416" cy="2094049"/>
            <a:chOff x="0" y="0"/>
            <a:chExt cx="2109398" cy="6288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9398" cy="628833"/>
            </a:xfrm>
            <a:custGeom>
              <a:avLst/>
              <a:gdLst/>
              <a:ahLst/>
              <a:cxnLst/>
              <a:rect l="l" t="t" r="r" b="b"/>
              <a:pathLst>
                <a:path w="2109398" h="628833">
                  <a:moveTo>
                    <a:pt x="22043" y="0"/>
                  </a:moveTo>
                  <a:lnTo>
                    <a:pt x="2087355" y="0"/>
                  </a:lnTo>
                  <a:cubicBezTo>
                    <a:pt x="2093201" y="0"/>
                    <a:pt x="2098808" y="2322"/>
                    <a:pt x="2102942" y="6456"/>
                  </a:cubicBezTo>
                  <a:cubicBezTo>
                    <a:pt x="2107075" y="10590"/>
                    <a:pt x="2109398" y="16197"/>
                    <a:pt x="2109398" y="22043"/>
                  </a:cubicBezTo>
                  <a:lnTo>
                    <a:pt x="2109398" y="606790"/>
                  </a:lnTo>
                  <a:cubicBezTo>
                    <a:pt x="2109398" y="618964"/>
                    <a:pt x="2099529" y="628833"/>
                    <a:pt x="2087355" y="628833"/>
                  </a:cubicBezTo>
                  <a:lnTo>
                    <a:pt x="22043" y="628833"/>
                  </a:lnTo>
                  <a:cubicBezTo>
                    <a:pt x="16197" y="628833"/>
                    <a:pt x="10590" y="626510"/>
                    <a:pt x="6456" y="622376"/>
                  </a:cubicBezTo>
                  <a:cubicBezTo>
                    <a:pt x="2322" y="618243"/>
                    <a:pt x="0" y="612636"/>
                    <a:pt x="0" y="606790"/>
                  </a:cubicBezTo>
                  <a:lnTo>
                    <a:pt x="0" y="22043"/>
                  </a:lnTo>
                  <a:cubicBezTo>
                    <a:pt x="0" y="9869"/>
                    <a:pt x="9869" y="0"/>
                    <a:pt x="22043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109398" cy="676458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44000" y="4483221"/>
            <a:ext cx="7024416" cy="2094049"/>
            <a:chOff x="0" y="0"/>
            <a:chExt cx="2109398" cy="6288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09398" cy="628833"/>
            </a:xfrm>
            <a:custGeom>
              <a:avLst/>
              <a:gdLst/>
              <a:ahLst/>
              <a:cxnLst/>
              <a:rect l="l" t="t" r="r" b="b"/>
              <a:pathLst>
                <a:path w="2109398" h="628833">
                  <a:moveTo>
                    <a:pt x="22043" y="0"/>
                  </a:moveTo>
                  <a:lnTo>
                    <a:pt x="2087355" y="0"/>
                  </a:lnTo>
                  <a:cubicBezTo>
                    <a:pt x="2093201" y="0"/>
                    <a:pt x="2098808" y="2322"/>
                    <a:pt x="2102942" y="6456"/>
                  </a:cubicBezTo>
                  <a:cubicBezTo>
                    <a:pt x="2107075" y="10590"/>
                    <a:pt x="2109398" y="16197"/>
                    <a:pt x="2109398" y="22043"/>
                  </a:cubicBezTo>
                  <a:lnTo>
                    <a:pt x="2109398" y="606790"/>
                  </a:lnTo>
                  <a:cubicBezTo>
                    <a:pt x="2109398" y="618964"/>
                    <a:pt x="2099529" y="628833"/>
                    <a:pt x="2087355" y="628833"/>
                  </a:cubicBezTo>
                  <a:lnTo>
                    <a:pt x="22043" y="628833"/>
                  </a:lnTo>
                  <a:cubicBezTo>
                    <a:pt x="16197" y="628833"/>
                    <a:pt x="10590" y="626510"/>
                    <a:pt x="6456" y="622376"/>
                  </a:cubicBezTo>
                  <a:cubicBezTo>
                    <a:pt x="2322" y="618243"/>
                    <a:pt x="0" y="612636"/>
                    <a:pt x="0" y="606790"/>
                  </a:cubicBezTo>
                  <a:lnTo>
                    <a:pt x="0" y="22043"/>
                  </a:lnTo>
                  <a:cubicBezTo>
                    <a:pt x="0" y="9869"/>
                    <a:pt x="9869" y="0"/>
                    <a:pt x="22043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109398" cy="676458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0" y="6968591"/>
            <a:ext cx="7024416" cy="2094049"/>
            <a:chOff x="0" y="0"/>
            <a:chExt cx="2109398" cy="6288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09398" cy="628833"/>
            </a:xfrm>
            <a:custGeom>
              <a:avLst/>
              <a:gdLst/>
              <a:ahLst/>
              <a:cxnLst/>
              <a:rect l="l" t="t" r="r" b="b"/>
              <a:pathLst>
                <a:path w="2109398" h="628833">
                  <a:moveTo>
                    <a:pt x="22043" y="0"/>
                  </a:moveTo>
                  <a:lnTo>
                    <a:pt x="2087355" y="0"/>
                  </a:lnTo>
                  <a:cubicBezTo>
                    <a:pt x="2093201" y="0"/>
                    <a:pt x="2098808" y="2322"/>
                    <a:pt x="2102942" y="6456"/>
                  </a:cubicBezTo>
                  <a:cubicBezTo>
                    <a:pt x="2107075" y="10590"/>
                    <a:pt x="2109398" y="16197"/>
                    <a:pt x="2109398" y="22043"/>
                  </a:cubicBezTo>
                  <a:lnTo>
                    <a:pt x="2109398" y="606790"/>
                  </a:lnTo>
                  <a:cubicBezTo>
                    <a:pt x="2109398" y="618964"/>
                    <a:pt x="2099529" y="628833"/>
                    <a:pt x="2087355" y="628833"/>
                  </a:cubicBezTo>
                  <a:lnTo>
                    <a:pt x="22043" y="628833"/>
                  </a:lnTo>
                  <a:cubicBezTo>
                    <a:pt x="16197" y="628833"/>
                    <a:pt x="10590" y="626510"/>
                    <a:pt x="6456" y="622376"/>
                  </a:cubicBezTo>
                  <a:cubicBezTo>
                    <a:pt x="2322" y="618243"/>
                    <a:pt x="0" y="612636"/>
                    <a:pt x="0" y="606790"/>
                  </a:cubicBezTo>
                  <a:lnTo>
                    <a:pt x="0" y="22043"/>
                  </a:lnTo>
                  <a:cubicBezTo>
                    <a:pt x="0" y="9869"/>
                    <a:pt x="9869" y="0"/>
                    <a:pt x="22043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09398" cy="676458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14302" y="5490085"/>
            <a:ext cx="5232404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>
                <a:solidFill>
                  <a:srgbClr val="FE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Benefícios intangíveis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4302" y="7975455"/>
            <a:ext cx="5232404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>
                <a:solidFill>
                  <a:srgbClr val="FE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Fator Humano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79399" y="5490085"/>
            <a:ext cx="6144723" cy="91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>
                <a:solidFill>
                  <a:srgbClr val="FE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Plataforma silo e dados ruins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79399" y="7975455"/>
            <a:ext cx="6144723" cy="91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>
                <a:solidFill>
                  <a:srgbClr val="FE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IA entrelaçada com informações maiores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3300" y="4820136"/>
            <a:ext cx="648133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 i="1">
                <a:solidFill>
                  <a:srgbClr val="FF0397"/>
                </a:solidFill>
                <a:latin typeface="Montserrat 1 Semi-Bold Italics"/>
                <a:ea typeface="Montserrat 1 Semi-Bold Italics"/>
                <a:cs typeface="Montserrat 1 Semi-Bold Italics"/>
                <a:sym typeface="Montserrat 1 Semi-Bold Italics"/>
              </a:rPr>
              <a:t>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3300" y="7305506"/>
            <a:ext cx="648133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 i="1">
                <a:solidFill>
                  <a:srgbClr val="FF0397"/>
                </a:solidFill>
                <a:latin typeface="Montserrat 1 Semi-Bold Italics"/>
                <a:ea typeface="Montserrat 1 Semi-Bold Italics"/>
                <a:cs typeface="Montserrat 1 Semi-Bold Italics"/>
                <a:sym typeface="Montserrat 1 Semi-Bold Italics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31249" y="4820136"/>
            <a:ext cx="761142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 i="1">
                <a:solidFill>
                  <a:srgbClr val="FF0397"/>
                </a:solidFill>
                <a:latin typeface="Montserrat 1 Semi-Bold Italics"/>
                <a:ea typeface="Montserrat 1 Semi-Bold Italics"/>
                <a:cs typeface="Montserrat 1 Semi-Bold Italics"/>
                <a:sym typeface="Montserrat 1 Semi-Bold Italics"/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31249" y="7305506"/>
            <a:ext cx="761142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 i="1">
                <a:solidFill>
                  <a:srgbClr val="FF0397"/>
                </a:solidFill>
                <a:latin typeface="Montserrat 1 Semi-Bold Italics"/>
                <a:ea typeface="Montserrat 1 Semi-Bold Italics"/>
                <a:cs typeface="Montserrat 1 Semi-Bold Italics"/>
                <a:sym typeface="Montserrat 1 Semi-Bold Italics"/>
              </a:rPr>
              <a:t>04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25" name="Freeform 25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258697" y="-352321"/>
            <a:ext cx="22007142" cy="22007142"/>
          </a:xfrm>
          <a:custGeom>
            <a:avLst/>
            <a:gdLst/>
            <a:ahLst/>
            <a:cxnLst/>
            <a:rect l="l" t="t" r="r" b="b"/>
            <a:pathLst>
              <a:path w="22007142" h="22007142">
                <a:moveTo>
                  <a:pt x="0" y="0"/>
                </a:moveTo>
                <a:lnTo>
                  <a:pt x="22007143" y="0"/>
                </a:lnTo>
                <a:lnTo>
                  <a:pt x="22007143" y="22007142"/>
                </a:lnTo>
                <a:lnTo>
                  <a:pt x="0" y="220071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58697" y="-255061"/>
            <a:ext cx="18805393" cy="10797122"/>
            <a:chOff x="0" y="0"/>
            <a:chExt cx="4900969" cy="28138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0969" cy="2813893"/>
            </a:xfrm>
            <a:custGeom>
              <a:avLst/>
              <a:gdLst/>
              <a:ahLst/>
              <a:cxnLst/>
              <a:rect l="l" t="t" r="r" b="b"/>
              <a:pathLst>
                <a:path w="4900969" h="2813893">
                  <a:moveTo>
                    <a:pt x="8234" y="0"/>
                  </a:moveTo>
                  <a:lnTo>
                    <a:pt x="4892736" y="0"/>
                  </a:lnTo>
                  <a:cubicBezTo>
                    <a:pt x="4894919" y="0"/>
                    <a:pt x="4897014" y="867"/>
                    <a:pt x="4898558" y="2412"/>
                  </a:cubicBezTo>
                  <a:cubicBezTo>
                    <a:pt x="4900102" y="3956"/>
                    <a:pt x="4900969" y="6050"/>
                    <a:pt x="4900969" y="8234"/>
                  </a:cubicBezTo>
                  <a:lnTo>
                    <a:pt x="4900969" y="2805659"/>
                  </a:lnTo>
                  <a:cubicBezTo>
                    <a:pt x="4900969" y="2807843"/>
                    <a:pt x="4900102" y="2809937"/>
                    <a:pt x="4898558" y="2811481"/>
                  </a:cubicBezTo>
                  <a:cubicBezTo>
                    <a:pt x="4897014" y="2813026"/>
                    <a:pt x="4894919" y="2813893"/>
                    <a:pt x="4892736" y="2813893"/>
                  </a:cubicBezTo>
                  <a:lnTo>
                    <a:pt x="8234" y="2813893"/>
                  </a:lnTo>
                  <a:cubicBezTo>
                    <a:pt x="6050" y="2813893"/>
                    <a:pt x="3956" y="2813026"/>
                    <a:pt x="2412" y="2811481"/>
                  </a:cubicBezTo>
                  <a:cubicBezTo>
                    <a:pt x="867" y="2809937"/>
                    <a:pt x="0" y="2807843"/>
                    <a:pt x="0" y="2805659"/>
                  </a:cubicBezTo>
                  <a:lnTo>
                    <a:pt x="0" y="8234"/>
                  </a:lnTo>
                  <a:cubicBezTo>
                    <a:pt x="0" y="6050"/>
                    <a:pt x="867" y="3956"/>
                    <a:pt x="2412" y="2412"/>
                  </a:cubicBezTo>
                  <a:cubicBezTo>
                    <a:pt x="3956" y="867"/>
                    <a:pt x="6050" y="0"/>
                    <a:pt x="8234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900969" cy="2851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76781" y="3041336"/>
            <a:ext cx="9254460" cy="3992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6"/>
              </a:lnSpc>
            </a:pPr>
            <a:r>
              <a:rPr lang="en-US" sz="30198" b="1" i="1">
                <a:solidFill>
                  <a:srgbClr val="FF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40%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354729" y="6554881"/>
            <a:ext cx="4572857" cy="470979"/>
            <a:chOff x="0" y="0"/>
            <a:chExt cx="1335622" cy="1597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5622" cy="159759"/>
            </a:xfrm>
            <a:custGeom>
              <a:avLst/>
              <a:gdLst/>
              <a:ahLst/>
              <a:cxnLst/>
              <a:rect l="l" t="t" r="r" b="b"/>
              <a:pathLst>
                <a:path w="1335622" h="159759">
                  <a:moveTo>
                    <a:pt x="18353" y="0"/>
                  </a:moveTo>
                  <a:lnTo>
                    <a:pt x="1317269" y="0"/>
                  </a:lnTo>
                  <a:cubicBezTo>
                    <a:pt x="1322136" y="0"/>
                    <a:pt x="1326804" y="1934"/>
                    <a:pt x="1330246" y="5376"/>
                  </a:cubicBezTo>
                  <a:cubicBezTo>
                    <a:pt x="1333688" y="8817"/>
                    <a:pt x="1335622" y="13486"/>
                    <a:pt x="1335622" y="18353"/>
                  </a:cubicBezTo>
                  <a:lnTo>
                    <a:pt x="1335622" y="141406"/>
                  </a:lnTo>
                  <a:cubicBezTo>
                    <a:pt x="1335622" y="151542"/>
                    <a:pt x="1327405" y="159759"/>
                    <a:pt x="1317269" y="159759"/>
                  </a:cubicBezTo>
                  <a:lnTo>
                    <a:pt x="18353" y="159759"/>
                  </a:lnTo>
                  <a:cubicBezTo>
                    <a:pt x="13486" y="159759"/>
                    <a:pt x="8817" y="157826"/>
                    <a:pt x="5376" y="154384"/>
                  </a:cubicBezTo>
                  <a:cubicBezTo>
                    <a:pt x="1934" y="150942"/>
                    <a:pt x="0" y="146274"/>
                    <a:pt x="0" y="141406"/>
                  </a:cubicBezTo>
                  <a:lnTo>
                    <a:pt x="0" y="18353"/>
                  </a:lnTo>
                  <a:cubicBezTo>
                    <a:pt x="0" y="13486"/>
                    <a:pt x="1934" y="8817"/>
                    <a:pt x="5376" y="5376"/>
                  </a:cubicBezTo>
                  <a:cubicBezTo>
                    <a:pt x="8817" y="1934"/>
                    <a:pt x="13486" y="0"/>
                    <a:pt x="1835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5622" cy="197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12" name="Freeform 12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59031" y="6560054"/>
            <a:ext cx="8455638" cy="145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</a:pPr>
            <a:r>
              <a:rPr lang="en-US" sz="2744" b="1">
                <a:solidFill>
                  <a:srgbClr val="FFFFFF"/>
                </a:solidFill>
                <a:latin typeface="Montserrat 2 Medium"/>
                <a:ea typeface="Montserrat 2 Medium"/>
                <a:cs typeface="Montserrat 2 Medium"/>
                <a:sym typeface="Montserrat 2 Medium"/>
              </a:rPr>
              <a:t>dos projetos de IA Agentic serão cancelados​</a:t>
            </a:r>
          </a:p>
          <a:p>
            <a:pPr algn="l">
              <a:lnSpc>
                <a:spcPts val="3842"/>
              </a:lnSpc>
            </a:pPr>
            <a:r>
              <a:rPr lang="en-US" sz="2744" b="1">
                <a:solidFill>
                  <a:srgbClr val="FFFFFF"/>
                </a:solidFill>
                <a:latin typeface="Montserrat 2 Medium"/>
                <a:ea typeface="Montserrat 2 Medium"/>
                <a:cs typeface="Montserrat 2 Medium"/>
                <a:sym typeface="Montserrat 2 Medium"/>
              </a:rPr>
              <a:t>até o final de 2027 por falta de ROI claro.​</a:t>
            </a:r>
          </a:p>
          <a:p>
            <a:pPr algn="l">
              <a:lnSpc>
                <a:spcPts val="3842"/>
              </a:lnSpc>
            </a:pPr>
            <a:endParaRPr lang="en-US" sz="2744" b="1">
              <a:solidFill>
                <a:srgbClr val="FFFFFF"/>
              </a:solidFill>
              <a:latin typeface="Montserrat 2 Medium"/>
              <a:ea typeface="Montserrat 2 Medium"/>
              <a:cs typeface="Montserrat 2 Medium"/>
              <a:sym typeface="Montserrat 2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75596" y="2384111"/>
            <a:ext cx="6205848" cy="422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i="1">
                <a:solidFill>
                  <a:srgbClr val="FF0397"/>
                </a:solidFill>
                <a:latin typeface="Montserrat 1 Light Italics"/>
                <a:ea typeface="Montserrat 1 Light Italics"/>
                <a:cs typeface="Montserrat 1 Light Italics"/>
                <a:sym typeface="Montserrat 1 Light Italics"/>
              </a:rPr>
              <a:t>DADOS GARTNER · JUNHO 2025​</a:t>
            </a:r>
            <a:endParaRPr lang="pt-BR"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" r="-4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38495" y="1934062"/>
            <a:ext cx="772527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0"/>
              </a:lnSpc>
            </a:pPr>
            <a:r>
              <a:rPr lang="en-US" sz="6500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LLM X AGENTIC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8495" y="3021959"/>
            <a:ext cx="14709926" cy="373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7"/>
              </a:lnSpc>
            </a:pPr>
            <a:r>
              <a:rPr lang="en-US" sz="2799">
                <a:solidFill>
                  <a:srgbClr val="FEFFFF"/>
                </a:solidFill>
                <a:latin typeface="Montserrat 1"/>
                <a:ea typeface="Montserrat 1"/>
                <a:cs typeface="Montserrat 1"/>
                <a:sym typeface="Montserrat 1"/>
              </a:rPr>
              <a:t>Os mesmos sintomas, causas distintas. Adoção só com ROI claro e reestruturação.​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10" name="Freeform 10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pic>
        <p:nvPicPr>
          <p:cNvPr id="14" name="Imagem 1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FCD726A3-567B-DF24-9BC9-8D9E3C0A8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3910012"/>
            <a:ext cx="15316200" cy="53244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255061"/>
            <a:ext cx="18288000" cy="10797122"/>
            <a:chOff x="0" y="0"/>
            <a:chExt cx="4766129" cy="28138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6129" cy="2813893"/>
            </a:xfrm>
            <a:custGeom>
              <a:avLst/>
              <a:gdLst/>
              <a:ahLst/>
              <a:cxnLst/>
              <a:rect l="l" t="t" r="r" b="b"/>
              <a:pathLst>
                <a:path w="4766129" h="2813893">
                  <a:moveTo>
                    <a:pt x="8467" y="0"/>
                  </a:moveTo>
                  <a:lnTo>
                    <a:pt x="4757662" y="0"/>
                  </a:lnTo>
                  <a:cubicBezTo>
                    <a:pt x="4762338" y="0"/>
                    <a:pt x="4766129" y="3791"/>
                    <a:pt x="4766129" y="8467"/>
                  </a:cubicBezTo>
                  <a:lnTo>
                    <a:pt x="4766129" y="2805426"/>
                  </a:lnTo>
                  <a:cubicBezTo>
                    <a:pt x="4766129" y="2810102"/>
                    <a:pt x="4762338" y="2813893"/>
                    <a:pt x="4757662" y="2813893"/>
                  </a:cubicBezTo>
                  <a:lnTo>
                    <a:pt x="8467" y="2813893"/>
                  </a:lnTo>
                  <a:cubicBezTo>
                    <a:pt x="3791" y="2813893"/>
                    <a:pt x="0" y="2810102"/>
                    <a:pt x="0" y="2805426"/>
                  </a:cubicBezTo>
                  <a:lnTo>
                    <a:pt x="0" y="8467"/>
                  </a:lnTo>
                  <a:cubicBezTo>
                    <a:pt x="0" y="3791"/>
                    <a:pt x="3791" y="0"/>
                    <a:pt x="8467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66129" cy="2851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0" y="-255061"/>
            <a:ext cx="22007142" cy="22007142"/>
          </a:xfrm>
          <a:custGeom>
            <a:avLst/>
            <a:gdLst/>
            <a:ahLst/>
            <a:cxnLst/>
            <a:rect l="l" t="t" r="r" b="b"/>
            <a:pathLst>
              <a:path w="22007142" h="22007142">
                <a:moveTo>
                  <a:pt x="0" y="0"/>
                </a:moveTo>
                <a:lnTo>
                  <a:pt x="22007142" y="0"/>
                </a:lnTo>
                <a:lnTo>
                  <a:pt x="22007142" y="22007142"/>
                </a:lnTo>
                <a:lnTo>
                  <a:pt x="0" y="220071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8" name="Freeform 8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3871403"/>
            <a:ext cx="11658005" cy="2248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5"/>
              </a:lnSpc>
            </a:pPr>
            <a:r>
              <a:rPr lang="en-US" sz="8773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 os           que estão dando certo?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578410"/>
            <a:ext cx="13131163" cy="1414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 2 Light"/>
                <a:ea typeface="Montserrat 2 Light"/>
                <a:cs typeface="Montserrat 2 Light"/>
                <a:sym typeface="Montserrat 2 Light"/>
              </a:rPr>
              <a:t>The Enterprise AI Playbook​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 2 Light"/>
                <a:ea typeface="Montserrat 2 Light"/>
                <a:cs typeface="Montserrat 2 Light"/>
                <a:sym typeface="Montserrat 2 Light"/>
              </a:rPr>
              <a:t>Lessons from 51 Successful Deployments​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 2 Light"/>
                <a:ea typeface="Montserrat 2 Light"/>
                <a:cs typeface="Montserrat 2 Light"/>
                <a:sym typeface="Montserrat 2 Light"/>
              </a:rPr>
              <a:t>Stanford Digital Economy Lab - StanfordUniversity · April 2026​</a:t>
            </a:r>
          </a:p>
          <a:p>
            <a:pPr algn="l">
              <a:lnSpc>
                <a:spcPts val="2940"/>
              </a:lnSpc>
            </a:pPr>
            <a:endParaRPr lang="en-US" sz="2000">
              <a:solidFill>
                <a:srgbClr val="FFFFFF"/>
              </a:solidFill>
              <a:latin typeface="Montserrat 2 Light"/>
              <a:ea typeface="Montserrat 2 Light"/>
              <a:cs typeface="Montserrat 2 Light"/>
              <a:sym typeface="Montserrat 2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875380" y="3667372"/>
            <a:ext cx="2982322" cy="1439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29"/>
              </a:lnSpc>
            </a:pPr>
            <a:r>
              <a:rPr lang="en-US" sz="10837" b="1" i="1">
                <a:solidFill>
                  <a:srgbClr val="FF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15%</a:t>
            </a: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258697" y="-352321"/>
            <a:ext cx="22007142" cy="22007142"/>
          </a:xfrm>
          <a:custGeom>
            <a:avLst/>
            <a:gdLst/>
            <a:ahLst/>
            <a:cxnLst/>
            <a:rect l="l" t="t" r="r" b="b"/>
            <a:pathLst>
              <a:path w="22007142" h="22007142">
                <a:moveTo>
                  <a:pt x="0" y="0"/>
                </a:moveTo>
                <a:lnTo>
                  <a:pt x="22007143" y="0"/>
                </a:lnTo>
                <a:lnTo>
                  <a:pt x="22007143" y="22007142"/>
                </a:lnTo>
                <a:lnTo>
                  <a:pt x="0" y="220071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58697" y="-255061"/>
            <a:ext cx="18805393" cy="10797122"/>
            <a:chOff x="0" y="0"/>
            <a:chExt cx="4900969" cy="28138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0969" cy="2813893"/>
            </a:xfrm>
            <a:custGeom>
              <a:avLst/>
              <a:gdLst/>
              <a:ahLst/>
              <a:cxnLst/>
              <a:rect l="l" t="t" r="r" b="b"/>
              <a:pathLst>
                <a:path w="4900969" h="2813893">
                  <a:moveTo>
                    <a:pt x="8234" y="0"/>
                  </a:moveTo>
                  <a:lnTo>
                    <a:pt x="4892736" y="0"/>
                  </a:lnTo>
                  <a:cubicBezTo>
                    <a:pt x="4894919" y="0"/>
                    <a:pt x="4897014" y="867"/>
                    <a:pt x="4898558" y="2412"/>
                  </a:cubicBezTo>
                  <a:cubicBezTo>
                    <a:pt x="4900102" y="3956"/>
                    <a:pt x="4900969" y="6050"/>
                    <a:pt x="4900969" y="8234"/>
                  </a:cubicBezTo>
                  <a:lnTo>
                    <a:pt x="4900969" y="2805659"/>
                  </a:lnTo>
                  <a:cubicBezTo>
                    <a:pt x="4900969" y="2807843"/>
                    <a:pt x="4900102" y="2809937"/>
                    <a:pt x="4898558" y="2811481"/>
                  </a:cubicBezTo>
                  <a:cubicBezTo>
                    <a:pt x="4897014" y="2813026"/>
                    <a:pt x="4894919" y="2813893"/>
                    <a:pt x="4892736" y="2813893"/>
                  </a:cubicBezTo>
                  <a:lnTo>
                    <a:pt x="8234" y="2813893"/>
                  </a:lnTo>
                  <a:cubicBezTo>
                    <a:pt x="6050" y="2813893"/>
                    <a:pt x="3956" y="2813026"/>
                    <a:pt x="2412" y="2811481"/>
                  </a:cubicBezTo>
                  <a:cubicBezTo>
                    <a:pt x="867" y="2809937"/>
                    <a:pt x="0" y="2807843"/>
                    <a:pt x="0" y="2805659"/>
                  </a:cubicBezTo>
                  <a:lnTo>
                    <a:pt x="0" y="8234"/>
                  </a:lnTo>
                  <a:cubicBezTo>
                    <a:pt x="0" y="6050"/>
                    <a:pt x="867" y="3956"/>
                    <a:pt x="2412" y="2412"/>
                  </a:cubicBezTo>
                  <a:cubicBezTo>
                    <a:pt x="3956" y="867"/>
                    <a:pt x="6050" y="0"/>
                    <a:pt x="8234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900969" cy="2851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795496"/>
            <a:ext cx="8757109" cy="378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90"/>
              </a:lnSpc>
            </a:pPr>
            <a:r>
              <a:rPr lang="en-US" sz="28575" b="1" i="1">
                <a:solidFill>
                  <a:srgbClr val="FF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76%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071305" y="5970456"/>
            <a:ext cx="2690975" cy="597751"/>
            <a:chOff x="0" y="0"/>
            <a:chExt cx="818572" cy="1818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8572" cy="181831"/>
            </a:xfrm>
            <a:custGeom>
              <a:avLst/>
              <a:gdLst/>
              <a:ahLst/>
              <a:cxnLst/>
              <a:rect l="l" t="t" r="r" b="b"/>
              <a:pathLst>
                <a:path w="818572" h="181831">
                  <a:moveTo>
                    <a:pt x="31647" y="0"/>
                  </a:moveTo>
                  <a:lnTo>
                    <a:pt x="786925" y="0"/>
                  </a:lnTo>
                  <a:cubicBezTo>
                    <a:pt x="804403" y="0"/>
                    <a:pt x="818572" y="14169"/>
                    <a:pt x="818572" y="31647"/>
                  </a:cubicBezTo>
                  <a:lnTo>
                    <a:pt x="818572" y="150184"/>
                  </a:lnTo>
                  <a:cubicBezTo>
                    <a:pt x="818572" y="167662"/>
                    <a:pt x="804403" y="181831"/>
                    <a:pt x="786925" y="181831"/>
                  </a:cubicBezTo>
                  <a:lnTo>
                    <a:pt x="31647" y="181831"/>
                  </a:lnTo>
                  <a:cubicBezTo>
                    <a:pt x="14169" y="181831"/>
                    <a:pt x="0" y="167662"/>
                    <a:pt x="0" y="150184"/>
                  </a:cubicBezTo>
                  <a:lnTo>
                    <a:pt x="0" y="31647"/>
                  </a:lnTo>
                  <a:cubicBezTo>
                    <a:pt x="0" y="14169"/>
                    <a:pt x="14169" y="0"/>
                    <a:pt x="316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8572" cy="219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12" name="Freeform 12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12858" y="6896631"/>
            <a:ext cx="10258684" cy="90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6"/>
              </a:lnSpc>
            </a:pPr>
            <a:r>
              <a:rPr lang="en-US" sz="2597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76% dos projetos bem-sucedidos tiveram gestão de mudanças, qualidade de dados e redesenho de processos.​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9093" y="2176371"/>
            <a:ext cx="6626885" cy="42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i="1">
                <a:solidFill>
                  <a:srgbClr val="FF0397"/>
                </a:solidFill>
                <a:latin typeface="Montserrat 1 Light Italics"/>
                <a:ea typeface="Montserrat 1 Light Italics"/>
                <a:cs typeface="Montserrat 1 Light Italics"/>
                <a:sym typeface="Montserrat 1 Light Italics"/>
              </a:rPr>
              <a:t>STANFORD DIGITAL ECONOMY LAB​</a:t>
            </a:r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28700" y="5879857"/>
            <a:ext cx="6812575" cy="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3"/>
              </a:lnSpc>
            </a:pPr>
            <a:r>
              <a:rPr lang="en-US" sz="4502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Foram custos invisíveis.</a:t>
            </a: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258697" y="-352321"/>
            <a:ext cx="22007142" cy="22007142"/>
          </a:xfrm>
          <a:custGeom>
            <a:avLst/>
            <a:gdLst/>
            <a:ahLst/>
            <a:cxnLst/>
            <a:rect l="l" t="t" r="r" b="b"/>
            <a:pathLst>
              <a:path w="22007142" h="22007142">
                <a:moveTo>
                  <a:pt x="0" y="0"/>
                </a:moveTo>
                <a:lnTo>
                  <a:pt x="22007143" y="0"/>
                </a:lnTo>
                <a:lnTo>
                  <a:pt x="22007143" y="22007142"/>
                </a:lnTo>
                <a:lnTo>
                  <a:pt x="0" y="220071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58697" y="-255061"/>
            <a:ext cx="18805393" cy="10797122"/>
            <a:chOff x="0" y="0"/>
            <a:chExt cx="4900969" cy="28138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0969" cy="2813893"/>
            </a:xfrm>
            <a:custGeom>
              <a:avLst/>
              <a:gdLst/>
              <a:ahLst/>
              <a:cxnLst/>
              <a:rect l="l" t="t" r="r" b="b"/>
              <a:pathLst>
                <a:path w="4900969" h="2813893">
                  <a:moveTo>
                    <a:pt x="8234" y="0"/>
                  </a:moveTo>
                  <a:lnTo>
                    <a:pt x="4892736" y="0"/>
                  </a:lnTo>
                  <a:cubicBezTo>
                    <a:pt x="4894919" y="0"/>
                    <a:pt x="4897014" y="867"/>
                    <a:pt x="4898558" y="2412"/>
                  </a:cubicBezTo>
                  <a:cubicBezTo>
                    <a:pt x="4900102" y="3956"/>
                    <a:pt x="4900969" y="6050"/>
                    <a:pt x="4900969" y="8234"/>
                  </a:cubicBezTo>
                  <a:lnTo>
                    <a:pt x="4900969" y="2805659"/>
                  </a:lnTo>
                  <a:cubicBezTo>
                    <a:pt x="4900969" y="2807843"/>
                    <a:pt x="4900102" y="2809937"/>
                    <a:pt x="4898558" y="2811481"/>
                  </a:cubicBezTo>
                  <a:cubicBezTo>
                    <a:pt x="4897014" y="2813026"/>
                    <a:pt x="4894919" y="2813893"/>
                    <a:pt x="4892736" y="2813893"/>
                  </a:cubicBezTo>
                  <a:lnTo>
                    <a:pt x="8234" y="2813893"/>
                  </a:lnTo>
                  <a:cubicBezTo>
                    <a:pt x="6050" y="2813893"/>
                    <a:pt x="3956" y="2813026"/>
                    <a:pt x="2412" y="2811481"/>
                  </a:cubicBezTo>
                  <a:cubicBezTo>
                    <a:pt x="867" y="2809937"/>
                    <a:pt x="0" y="2807843"/>
                    <a:pt x="0" y="2805659"/>
                  </a:cubicBezTo>
                  <a:lnTo>
                    <a:pt x="0" y="8234"/>
                  </a:lnTo>
                  <a:cubicBezTo>
                    <a:pt x="0" y="6050"/>
                    <a:pt x="867" y="3956"/>
                    <a:pt x="2412" y="2412"/>
                  </a:cubicBezTo>
                  <a:cubicBezTo>
                    <a:pt x="3956" y="867"/>
                    <a:pt x="6050" y="0"/>
                    <a:pt x="8234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900969" cy="2851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795496"/>
            <a:ext cx="8793953" cy="3801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9"/>
              </a:lnSpc>
            </a:pPr>
            <a:r>
              <a:rPr lang="en-US" sz="28696" b="1" i="1">
                <a:solidFill>
                  <a:srgbClr val="FF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61%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34645" y="6071292"/>
            <a:ext cx="3393932" cy="600265"/>
            <a:chOff x="0" y="0"/>
            <a:chExt cx="1028080" cy="1818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28080" cy="181831"/>
            </a:xfrm>
            <a:custGeom>
              <a:avLst/>
              <a:gdLst/>
              <a:ahLst/>
              <a:cxnLst/>
              <a:rect l="l" t="t" r="r" b="b"/>
              <a:pathLst>
                <a:path w="1028080" h="181831">
                  <a:moveTo>
                    <a:pt x="25092" y="0"/>
                  </a:moveTo>
                  <a:lnTo>
                    <a:pt x="1002988" y="0"/>
                  </a:lnTo>
                  <a:cubicBezTo>
                    <a:pt x="1016846" y="0"/>
                    <a:pt x="1028080" y="11234"/>
                    <a:pt x="1028080" y="25092"/>
                  </a:cubicBezTo>
                  <a:lnTo>
                    <a:pt x="1028080" y="156738"/>
                  </a:lnTo>
                  <a:cubicBezTo>
                    <a:pt x="1028080" y="170597"/>
                    <a:pt x="1016846" y="181831"/>
                    <a:pt x="1002988" y="181831"/>
                  </a:cubicBezTo>
                  <a:lnTo>
                    <a:pt x="25092" y="181831"/>
                  </a:lnTo>
                  <a:cubicBezTo>
                    <a:pt x="11234" y="181831"/>
                    <a:pt x="0" y="170597"/>
                    <a:pt x="0" y="156738"/>
                  </a:cubicBezTo>
                  <a:lnTo>
                    <a:pt x="0" y="25092"/>
                  </a:lnTo>
                  <a:cubicBezTo>
                    <a:pt x="0" y="11234"/>
                    <a:pt x="11234" y="0"/>
                    <a:pt x="250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28080" cy="219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12" name="Freeform 12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13212" y="6916490"/>
            <a:ext cx="10902294" cy="1372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1"/>
              </a:lnSpc>
            </a:pPr>
            <a:r>
              <a:rPr lang="en-US" sz="2608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61% dos projetos bem-sucedidos incluíram pelo menos uma falha anterior. Esses custos de "tentativa e erro" raramente aparecem no ROI final, mas são essenciais para o sucesso.​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9093" y="2176371"/>
            <a:ext cx="6408370" cy="42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i="1">
                <a:solidFill>
                  <a:srgbClr val="FF0397"/>
                </a:solidFill>
                <a:latin typeface="Montserrat 1 Light Italics"/>
                <a:ea typeface="Montserrat 1 Light Italics"/>
                <a:cs typeface="Montserrat 1 Light Italics"/>
                <a:sym typeface="Montserrat 1 Light Italics"/>
              </a:rPr>
              <a:t>STANFORD DIGITAL ECONOMY LAB​</a:t>
            </a:r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429092" y="5987947"/>
            <a:ext cx="9143263" cy="677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21"/>
              </a:lnSpc>
            </a:pPr>
            <a:r>
              <a:rPr lang="en-US" sz="408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Foram custos de aprendizado.</a:t>
            </a: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255061"/>
            <a:ext cx="18288000" cy="10797122"/>
            <a:chOff x="0" y="0"/>
            <a:chExt cx="4766129" cy="28138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6129" cy="2813893"/>
            </a:xfrm>
            <a:custGeom>
              <a:avLst/>
              <a:gdLst/>
              <a:ahLst/>
              <a:cxnLst/>
              <a:rect l="l" t="t" r="r" b="b"/>
              <a:pathLst>
                <a:path w="4766129" h="2813893">
                  <a:moveTo>
                    <a:pt x="8467" y="0"/>
                  </a:moveTo>
                  <a:lnTo>
                    <a:pt x="4757662" y="0"/>
                  </a:lnTo>
                  <a:cubicBezTo>
                    <a:pt x="4762338" y="0"/>
                    <a:pt x="4766129" y="3791"/>
                    <a:pt x="4766129" y="8467"/>
                  </a:cubicBezTo>
                  <a:lnTo>
                    <a:pt x="4766129" y="2805426"/>
                  </a:lnTo>
                  <a:cubicBezTo>
                    <a:pt x="4766129" y="2810102"/>
                    <a:pt x="4762338" y="2813893"/>
                    <a:pt x="4757662" y="2813893"/>
                  </a:cubicBezTo>
                  <a:lnTo>
                    <a:pt x="8467" y="2813893"/>
                  </a:lnTo>
                  <a:cubicBezTo>
                    <a:pt x="3791" y="2813893"/>
                    <a:pt x="0" y="2810102"/>
                    <a:pt x="0" y="2805426"/>
                  </a:cubicBezTo>
                  <a:lnTo>
                    <a:pt x="0" y="8467"/>
                  </a:lnTo>
                  <a:cubicBezTo>
                    <a:pt x="0" y="3791"/>
                    <a:pt x="3791" y="0"/>
                    <a:pt x="8467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66129" cy="2851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0" y="-255061"/>
            <a:ext cx="22007142" cy="22007142"/>
          </a:xfrm>
          <a:custGeom>
            <a:avLst/>
            <a:gdLst/>
            <a:ahLst/>
            <a:cxnLst/>
            <a:rect l="l" t="t" r="r" b="b"/>
            <a:pathLst>
              <a:path w="22007142" h="22007142">
                <a:moveTo>
                  <a:pt x="0" y="0"/>
                </a:moveTo>
                <a:lnTo>
                  <a:pt x="22007142" y="0"/>
                </a:lnTo>
                <a:lnTo>
                  <a:pt x="22007142" y="22007142"/>
                </a:lnTo>
                <a:lnTo>
                  <a:pt x="0" y="220071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8" name="Freeform 8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110946" y="4052233"/>
            <a:ext cx="6488915" cy="1091267"/>
            <a:chOff x="0" y="0"/>
            <a:chExt cx="1867794" cy="3141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67794" cy="314114"/>
            </a:xfrm>
            <a:custGeom>
              <a:avLst/>
              <a:gdLst/>
              <a:ahLst/>
              <a:cxnLst/>
              <a:rect l="l" t="t" r="r" b="b"/>
              <a:pathLst>
                <a:path w="1867794" h="314114">
                  <a:moveTo>
                    <a:pt x="13124" y="0"/>
                  </a:moveTo>
                  <a:lnTo>
                    <a:pt x="1854670" y="0"/>
                  </a:lnTo>
                  <a:cubicBezTo>
                    <a:pt x="1858150" y="0"/>
                    <a:pt x="1861489" y="1383"/>
                    <a:pt x="1863950" y="3844"/>
                  </a:cubicBezTo>
                  <a:cubicBezTo>
                    <a:pt x="1866411" y="6305"/>
                    <a:pt x="1867794" y="9643"/>
                    <a:pt x="1867794" y="13124"/>
                  </a:cubicBezTo>
                  <a:lnTo>
                    <a:pt x="1867794" y="300990"/>
                  </a:lnTo>
                  <a:cubicBezTo>
                    <a:pt x="1867794" y="308239"/>
                    <a:pt x="1861918" y="314114"/>
                    <a:pt x="1854670" y="314114"/>
                  </a:cubicBezTo>
                  <a:lnTo>
                    <a:pt x="13124" y="314114"/>
                  </a:lnTo>
                  <a:cubicBezTo>
                    <a:pt x="5876" y="314114"/>
                    <a:pt x="0" y="308239"/>
                    <a:pt x="0" y="300990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67794" cy="352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61183" y="5124639"/>
            <a:ext cx="2996163" cy="996455"/>
            <a:chOff x="0" y="0"/>
            <a:chExt cx="862427" cy="28682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62427" cy="286824"/>
            </a:xfrm>
            <a:custGeom>
              <a:avLst/>
              <a:gdLst/>
              <a:ahLst/>
              <a:cxnLst/>
              <a:rect l="l" t="t" r="r" b="b"/>
              <a:pathLst>
                <a:path w="862427" h="286824">
                  <a:moveTo>
                    <a:pt x="28423" y="0"/>
                  </a:moveTo>
                  <a:lnTo>
                    <a:pt x="834003" y="0"/>
                  </a:lnTo>
                  <a:cubicBezTo>
                    <a:pt x="849701" y="0"/>
                    <a:pt x="862427" y="12726"/>
                    <a:pt x="862427" y="28423"/>
                  </a:cubicBezTo>
                  <a:lnTo>
                    <a:pt x="862427" y="258400"/>
                  </a:lnTo>
                  <a:cubicBezTo>
                    <a:pt x="862427" y="274098"/>
                    <a:pt x="849701" y="286824"/>
                    <a:pt x="834003" y="286824"/>
                  </a:cubicBezTo>
                  <a:lnTo>
                    <a:pt x="28423" y="286824"/>
                  </a:lnTo>
                  <a:cubicBezTo>
                    <a:pt x="12726" y="286824"/>
                    <a:pt x="0" y="274098"/>
                    <a:pt x="0" y="258400"/>
                  </a:cubicBezTo>
                  <a:lnTo>
                    <a:pt x="0" y="28423"/>
                  </a:lnTo>
                  <a:cubicBezTo>
                    <a:pt x="0" y="12726"/>
                    <a:pt x="12726" y="0"/>
                    <a:pt x="2842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62427" cy="324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4112102"/>
            <a:ext cx="11658005" cy="224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5"/>
              </a:lnSpc>
            </a:pPr>
            <a:r>
              <a:rPr lang="en-US" sz="8773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A </a:t>
            </a:r>
            <a:r>
              <a:rPr lang="en-US" sz="8773" b="1" i="1">
                <a:solidFill>
                  <a:srgbClr val="FF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tecnologia</a:t>
            </a:r>
            <a:r>
              <a:rPr lang="en-US" sz="8773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é a parte mais </a:t>
            </a:r>
            <a:r>
              <a:rPr lang="en-US" sz="8773" b="1" i="1">
                <a:solidFill>
                  <a:srgbClr val="FF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fácil</a:t>
            </a:r>
            <a:r>
              <a:rPr lang="en-US" sz="8773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982782"/>
            <a:ext cx="6660503" cy="422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i="1">
                <a:solidFill>
                  <a:srgbClr val="FF0397"/>
                </a:solidFill>
                <a:latin typeface="Montserrat 1 Light Italics"/>
                <a:ea typeface="Montserrat 1 Light Italics"/>
                <a:cs typeface="Montserrat 1 Light Italics"/>
                <a:sym typeface="Montserrat 1 Light Italics"/>
              </a:rPr>
              <a:t>STANFORD DIGITAL ECONOMY LAB​</a:t>
            </a:r>
            <a:endParaRPr lang="pt-BR"/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7366" y="2901696"/>
            <a:ext cx="7242155" cy="6356604"/>
            <a:chOff x="0" y="0"/>
            <a:chExt cx="1887415" cy="16566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7415" cy="1656627"/>
            </a:xfrm>
            <a:custGeom>
              <a:avLst/>
              <a:gdLst/>
              <a:ahLst/>
              <a:cxnLst/>
              <a:rect l="l" t="t" r="r" b="b"/>
              <a:pathLst>
                <a:path w="1887415" h="1656627">
                  <a:moveTo>
                    <a:pt x="21380" y="0"/>
                  </a:moveTo>
                  <a:lnTo>
                    <a:pt x="1866035" y="0"/>
                  </a:lnTo>
                  <a:cubicBezTo>
                    <a:pt x="1871705" y="0"/>
                    <a:pt x="1877143" y="2253"/>
                    <a:pt x="1881153" y="6262"/>
                  </a:cubicBezTo>
                  <a:cubicBezTo>
                    <a:pt x="1885162" y="10272"/>
                    <a:pt x="1887415" y="15710"/>
                    <a:pt x="1887415" y="21380"/>
                  </a:cubicBezTo>
                  <a:lnTo>
                    <a:pt x="1887415" y="1635247"/>
                  </a:lnTo>
                  <a:cubicBezTo>
                    <a:pt x="1887415" y="1640917"/>
                    <a:pt x="1885162" y="1646355"/>
                    <a:pt x="1881153" y="1650365"/>
                  </a:cubicBezTo>
                  <a:cubicBezTo>
                    <a:pt x="1877143" y="1654374"/>
                    <a:pt x="1871705" y="1656627"/>
                    <a:pt x="1866035" y="1656627"/>
                  </a:cubicBezTo>
                  <a:lnTo>
                    <a:pt x="21380" y="1656627"/>
                  </a:lnTo>
                  <a:cubicBezTo>
                    <a:pt x="15710" y="1656627"/>
                    <a:pt x="10272" y="1654374"/>
                    <a:pt x="6262" y="1650365"/>
                  </a:cubicBezTo>
                  <a:cubicBezTo>
                    <a:pt x="2253" y="1646355"/>
                    <a:pt x="0" y="1640917"/>
                    <a:pt x="0" y="1635247"/>
                  </a:cubicBezTo>
                  <a:lnTo>
                    <a:pt x="0" y="21380"/>
                  </a:lnTo>
                  <a:cubicBezTo>
                    <a:pt x="0" y="15710"/>
                    <a:pt x="2253" y="10272"/>
                    <a:pt x="6262" y="6262"/>
                  </a:cubicBezTo>
                  <a:cubicBezTo>
                    <a:pt x="10272" y="2253"/>
                    <a:pt x="15710" y="0"/>
                    <a:pt x="21380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87415" cy="1694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95935" y="2901696"/>
            <a:ext cx="7242155" cy="6356604"/>
            <a:chOff x="0" y="0"/>
            <a:chExt cx="1887415" cy="16566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87415" cy="1656627"/>
            </a:xfrm>
            <a:custGeom>
              <a:avLst/>
              <a:gdLst/>
              <a:ahLst/>
              <a:cxnLst/>
              <a:rect l="l" t="t" r="r" b="b"/>
              <a:pathLst>
                <a:path w="1887415" h="1656627">
                  <a:moveTo>
                    <a:pt x="21380" y="0"/>
                  </a:moveTo>
                  <a:lnTo>
                    <a:pt x="1866035" y="0"/>
                  </a:lnTo>
                  <a:cubicBezTo>
                    <a:pt x="1871705" y="0"/>
                    <a:pt x="1877143" y="2253"/>
                    <a:pt x="1881153" y="6262"/>
                  </a:cubicBezTo>
                  <a:cubicBezTo>
                    <a:pt x="1885162" y="10272"/>
                    <a:pt x="1887415" y="15710"/>
                    <a:pt x="1887415" y="21380"/>
                  </a:cubicBezTo>
                  <a:lnTo>
                    <a:pt x="1887415" y="1635247"/>
                  </a:lnTo>
                  <a:cubicBezTo>
                    <a:pt x="1887415" y="1640917"/>
                    <a:pt x="1885162" y="1646355"/>
                    <a:pt x="1881153" y="1650365"/>
                  </a:cubicBezTo>
                  <a:cubicBezTo>
                    <a:pt x="1877143" y="1654374"/>
                    <a:pt x="1871705" y="1656627"/>
                    <a:pt x="1866035" y="1656627"/>
                  </a:cubicBezTo>
                  <a:lnTo>
                    <a:pt x="21380" y="1656627"/>
                  </a:lnTo>
                  <a:cubicBezTo>
                    <a:pt x="15710" y="1656627"/>
                    <a:pt x="10272" y="1654374"/>
                    <a:pt x="6262" y="1650365"/>
                  </a:cubicBezTo>
                  <a:cubicBezTo>
                    <a:pt x="2253" y="1646355"/>
                    <a:pt x="0" y="1640917"/>
                    <a:pt x="0" y="1635247"/>
                  </a:cubicBezTo>
                  <a:lnTo>
                    <a:pt x="0" y="21380"/>
                  </a:lnTo>
                  <a:cubicBezTo>
                    <a:pt x="0" y="15710"/>
                    <a:pt x="2253" y="10272"/>
                    <a:pt x="6262" y="6262"/>
                  </a:cubicBezTo>
                  <a:cubicBezTo>
                    <a:pt x="10272" y="2253"/>
                    <a:pt x="15710" y="0"/>
                    <a:pt x="21380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87415" cy="1694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15754" y="3454785"/>
            <a:ext cx="7076311" cy="547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5"/>
              </a:lnSpc>
            </a:pPr>
            <a:r>
              <a:rPr lang="en-US" sz="4004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Aceleradores de valor: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94322" y="3454785"/>
            <a:ext cx="7076311" cy="547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5"/>
              </a:lnSpc>
            </a:pPr>
            <a:r>
              <a:rPr lang="en-US" sz="4004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Retardadores: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82524" y="9891594"/>
            <a:ext cx="9968370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i="1">
                <a:solidFill>
                  <a:srgbClr val="FFFFFF"/>
                </a:solidFill>
                <a:latin typeface="Montserrat 1 Italics"/>
                <a:ea typeface="Montserrat 1 Italics"/>
                <a:cs typeface="Montserrat 1 Italics"/>
                <a:sym typeface="Montserrat 1 Italics"/>
              </a:rPr>
              <a:t>Deloitte ( outubro de 2025)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908908" y="4464952"/>
            <a:ext cx="1276281" cy="1280642"/>
            <a:chOff x="0" y="0"/>
            <a:chExt cx="332618" cy="3337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618" cy="333755"/>
            </a:xfrm>
            <a:custGeom>
              <a:avLst/>
              <a:gdLst/>
              <a:ahLst/>
              <a:cxnLst/>
              <a:rect l="l" t="t" r="r" b="b"/>
              <a:pathLst>
                <a:path w="332618" h="333755">
                  <a:moveTo>
                    <a:pt x="121320" y="0"/>
                  </a:moveTo>
                  <a:lnTo>
                    <a:pt x="211298" y="0"/>
                  </a:lnTo>
                  <a:cubicBezTo>
                    <a:pt x="243474" y="0"/>
                    <a:pt x="274333" y="12782"/>
                    <a:pt x="297084" y="35534"/>
                  </a:cubicBezTo>
                  <a:cubicBezTo>
                    <a:pt x="319836" y="58286"/>
                    <a:pt x="332618" y="89144"/>
                    <a:pt x="332618" y="121320"/>
                  </a:cubicBezTo>
                  <a:lnTo>
                    <a:pt x="332618" y="212435"/>
                  </a:lnTo>
                  <a:cubicBezTo>
                    <a:pt x="332618" y="244611"/>
                    <a:pt x="319836" y="275469"/>
                    <a:pt x="297084" y="298221"/>
                  </a:cubicBezTo>
                  <a:cubicBezTo>
                    <a:pt x="274333" y="320973"/>
                    <a:pt x="243474" y="333755"/>
                    <a:pt x="211298" y="333755"/>
                  </a:cubicBezTo>
                  <a:lnTo>
                    <a:pt x="121320" y="333755"/>
                  </a:lnTo>
                  <a:cubicBezTo>
                    <a:pt x="89144" y="333755"/>
                    <a:pt x="58286" y="320973"/>
                    <a:pt x="35534" y="298221"/>
                  </a:cubicBezTo>
                  <a:cubicBezTo>
                    <a:pt x="12782" y="275469"/>
                    <a:pt x="0" y="244611"/>
                    <a:pt x="0" y="212435"/>
                  </a:cubicBezTo>
                  <a:lnTo>
                    <a:pt x="0" y="121320"/>
                  </a:lnTo>
                  <a:cubicBezTo>
                    <a:pt x="0" y="89144"/>
                    <a:pt x="12782" y="58286"/>
                    <a:pt x="35534" y="35534"/>
                  </a:cubicBezTo>
                  <a:cubicBezTo>
                    <a:pt x="58286" y="12782"/>
                    <a:pt x="89144" y="0"/>
                    <a:pt x="12132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9525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32618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687476" y="4464952"/>
            <a:ext cx="1276281" cy="1280642"/>
            <a:chOff x="0" y="0"/>
            <a:chExt cx="332618" cy="3337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2618" cy="333755"/>
            </a:xfrm>
            <a:custGeom>
              <a:avLst/>
              <a:gdLst/>
              <a:ahLst/>
              <a:cxnLst/>
              <a:rect l="l" t="t" r="r" b="b"/>
              <a:pathLst>
                <a:path w="332618" h="333755">
                  <a:moveTo>
                    <a:pt x="121320" y="0"/>
                  </a:moveTo>
                  <a:lnTo>
                    <a:pt x="211298" y="0"/>
                  </a:lnTo>
                  <a:cubicBezTo>
                    <a:pt x="243474" y="0"/>
                    <a:pt x="274333" y="12782"/>
                    <a:pt x="297084" y="35534"/>
                  </a:cubicBezTo>
                  <a:cubicBezTo>
                    <a:pt x="319836" y="58286"/>
                    <a:pt x="332618" y="89144"/>
                    <a:pt x="332618" y="121320"/>
                  </a:cubicBezTo>
                  <a:lnTo>
                    <a:pt x="332618" y="212435"/>
                  </a:lnTo>
                  <a:cubicBezTo>
                    <a:pt x="332618" y="244611"/>
                    <a:pt x="319836" y="275469"/>
                    <a:pt x="297084" y="298221"/>
                  </a:cubicBezTo>
                  <a:cubicBezTo>
                    <a:pt x="274333" y="320973"/>
                    <a:pt x="243474" y="333755"/>
                    <a:pt x="211298" y="333755"/>
                  </a:cubicBezTo>
                  <a:lnTo>
                    <a:pt x="121320" y="333755"/>
                  </a:lnTo>
                  <a:cubicBezTo>
                    <a:pt x="89144" y="333755"/>
                    <a:pt x="58286" y="320973"/>
                    <a:pt x="35534" y="298221"/>
                  </a:cubicBezTo>
                  <a:cubicBezTo>
                    <a:pt x="12782" y="275469"/>
                    <a:pt x="0" y="244611"/>
                    <a:pt x="0" y="212435"/>
                  </a:cubicBezTo>
                  <a:lnTo>
                    <a:pt x="0" y="121320"/>
                  </a:lnTo>
                  <a:cubicBezTo>
                    <a:pt x="0" y="89144"/>
                    <a:pt x="12782" y="58286"/>
                    <a:pt x="35534" y="35534"/>
                  </a:cubicBezTo>
                  <a:cubicBezTo>
                    <a:pt x="58286" y="12782"/>
                    <a:pt x="89144" y="0"/>
                    <a:pt x="12132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9525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32618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08908" y="5981935"/>
            <a:ext cx="1276281" cy="1280642"/>
            <a:chOff x="0" y="0"/>
            <a:chExt cx="332618" cy="3337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2618" cy="333755"/>
            </a:xfrm>
            <a:custGeom>
              <a:avLst/>
              <a:gdLst/>
              <a:ahLst/>
              <a:cxnLst/>
              <a:rect l="l" t="t" r="r" b="b"/>
              <a:pathLst>
                <a:path w="332618" h="333755">
                  <a:moveTo>
                    <a:pt x="121320" y="0"/>
                  </a:moveTo>
                  <a:lnTo>
                    <a:pt x="211298" y="0"/>
                  </a:lnTo>
                  <a:cubicBezTo>
                    <a:pt x="243474" y="0"/>
                    <a:pt x="274333" y="12782"/>
                    <a:pt x="297084" y="35534"/>
                  </a:cubicBezTo>
                  <a:cubicBezTo>
                    <a:pt x="319836" y="58286"/>
                    <a:pt x="332618" y="89144"/>
                    <a:pt x="332618" y="121320"/>
                  </a:cubicBezTo>
                  <a:lnTo>
                    <a:pt x="332618" y="212435"/>
                  </a:lnTo>
                  <a:cubicBezTo>
                    <a:pt x="332618" y="244611"/>
                    <a:pt x="319836" y="275469"/>
                    <a:pt x="297084" y="298221"/>
                  </a:cubicBezTo>
                  <a:cubicBezTo>
                    <a:pt x="274333" y="320973"/>
                    <a:pt x="243474" y="333755"/>
                    <a:pt x="211298" y="333755"/>
                  </a:cubicBezTo>
                  <a:lnTo>
                    <a:pt x="121320" y="333755"/>
                  </a:lnTo>
                  <a:cubicBezTo>
                    <a:pt x="89144" y="333755"/>
                    <a:pt x="58286" y="320973"/>
                    <a:pt x="35534" y="298221"/>
                  </a:cubicBezTo>
                  <a:cubicBezTo>
                    <a:pt x="12782" y="275469"/>
                    <a:pt x="0" y="244611"/>
                    <a:pt x="0" y="212435"/>
                  </a:cubicBezTo>
                  <a:lnTo>
                    <a:pt x="0" y="121320"/>
                  </a:lnTo>
                  <a:cubicBezTo>
                    <a:pt x="0" y="89144"/>
                    <a:pt x="12782" y="58286"/>
                    <a:pt x="35534" y="35534"/>
                  </a:cubicBezTo>
                  <a:cubicBezTo>
                    <a:pt x="58286" y="12782"/>
                    <a:pt x="89144" y="0"/>
                    <a:pt x="12132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9525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332618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687476" y="5981935"/>
            <a:ext cx="1276281" cy="1280642"/>
            <a:chOff x="0" y="0"/>
            <a:chExt cx="332618" cy="33375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2618" cy="333755"/>
            </a:xfrm>
            <a:custGeom>
              <a:avLst/>
              <a:gdLst/>
              <a:ahLst/>
              <a:cxnLst/>
              <a:rect l="l" t="t" r="r" b="b"/>
              <a:pathLst>
                <a:path w="332618" h="333755">
                  <a:moveTo>
                    <a:pt x="121320" y="0"/>
                  </a:moveTo>
                  <a:lnTo>
                    <a:pt x="211298" y="0"/>
                  </a:lnTo>
                  <a:cubicBezTo>
                    <a:pt x="243474" y="0"/>
                    <a:pt x="274333" y="12782"/>
                    <a:pt x="297084" y="35534"/>
                  </a:cubicBezTo>
                  <a:cubicBezTo>
                    <a:pt x="319836" y="58286"/>
                    <a:pt x="332618" y="89144"/>
                    <a:pt x="332618" y="121320"/>
                  </a:cubicBezTo>
                  <a:lnTo>
                    <a:pt x="332618" y="212435"/>
                  </a:lnTo>
                  <a:cubicBezTo>
                    <a:pt x="332618" y="244611"/>
                    <a:pt x="319836" y="275469"/>
                    <a:pt x="297084" y="298221"/>
                  </a:cubicBezTo>
                  <a:cubicBezTo>
                    <a:pt x="274333" y="320973"/>
                    <a:pt x="243474" y="333755"/>
                    <a:pt x="211298" y="333755"/>
                  </a:cubicBezTo>
                  <a:lnTo>
                    <a:pt x="121320" y="333755"/>
                  </a:lnTo>
                  <a:cubicBezTo>
                    <a:pt x="89144" y="333755"/>
                    <a:pt x="58286" y="320973"/>
                    <a:pt x="35534" y="298221"/>
                  </a:cubicBezTo>
                  <a:cubicBezTo>
                    <a:pt x="12782" y="275469"/>
                    <a:pt x="0" y="244611"/>
                    <a:pt x="0" y="212435"/>
                  </a:cubicBezTo>
                  <a:lnTo>
                    <a:pt x="0" y="121320"/>
                  </a:lnTo>
                  <a:cubicBezTo>
                    <a:pt x="0" y="89144"/>
                    <a:pt x="12782" y="58286"/>
                    <a:pt x="35534" y="35534"/>
                  </a:cubicBezTo>
                  <a:cubicBezTo>
                    <a:pt x="58286" y="12782"/>
                    <a:pt x="89144" y="0"/>
                    <a:pt x="12132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9525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332618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909171" y="7498919"/>
            <a:ext cx="1276281" cy="1280642"/>
            <a:chOff x="0" y="0"/>
            <a:chExt cx="332618" cy="33375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32618" cy="333755"/>
            </a:xfrm>
            <a:custGeom>
              <a:avLst/>
              <a:gdLst/>
              <a:ahLst/>
              <a:cxnLst/>
              <a:rect l="l" t="t" r="r" b="b"/>
              <a:pathLst>
                <a:path w="332618" h="333755">
                  <a:moveTo>
                    <a:pt x="121320" y="0"/>
                  </a:moveTo>
                  <a:lnTo>
                    <a:pt x="211298" y="0"/>
                  </a:lnTo>
                  <a:cubicBezTo>
                    <a:pt x="243474" y="0"/>
                    <a:pt x="274333" y="12782"/>
                    <a:pt x="297084" y="35534"/>
                  </a:cubicBezTo>
                  <a:cubicBezTo>
                    <a:pt x="319836" y="58286"/>
                    <a:pt x="332618" y="89144"/>
                    <a:pt x="332618" y="121320"/>
                  </a:cubicBezTo>
                  <a:lnTo>
                    <a:pt x="332618" y="212435"/>
                  </a:lnTo>
                  <a:cubicBezTo>
                    <a:pt x="332618" y="244611"/>
                    <a:pt x="319836" y="275469"/>
                    <a:pt x="297084" y="298221"/>
                  </a:cubicBezTo>
                  <a:cubicBezTo>
                    <a:pt x="274333" y="320973"/>
                    <a:pt x="243474" y="333755"/>
                    <a:pt x="211298" y="333755"/>
                  </a:cubicBezTo>
                  <a:lnTo>
                    <a:pt x="121320" y="333755"/>
                  </a:lnTo>
                  <a:cubicBezTo>
                    <a:pt x="89144" y="333755"/>
                    <a:pt x="58286" y="320973"/>
                    <a:pt x="35534" y="298221"/>
                  </a:cubicBezTo>
                  <a:cubicBezTo>
                    <a:pt x="12782" y="275469"/>
                    <a:pt x="0" y="244611"/>
                    <a:pt x="0" y="212435"/>
                  </a:cubicBezTo>
                  <a:lnTo>
                    <a:pt x="0" y="121320"/>
                  </a:lnTo>
                  <a:cubicBezTo>
                    <a:pt x="0" y="89144"/>
                    <a:pt x="12782" y="58286"/>
                    <a:pt x="35534" y="35534"/>
                  </a:cubicBezTo>
                  <a:cubicBezTo>
                    <a:pt x="58286" y="12782"/>
                    <a:pt x="89144" y="0"/>
                    <a:pt x="12132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9525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332618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687739" y="7498919"/>
            <a:ext cx="1276281" cy="1280642"/>
            <a:chOff x="0" y="0"/>
            <a:chExt cx="332618" cy="3337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32618" cy="333755"/>
            </a:xfrm>
            <a:custGeom>
              <a:avLst/>
              <a:gdLst/>
              <a:ahLst/>
              <a:cxnLst/>
              <a:rect l="l" t="t" r="r" b="b"/>
              <a:pathLst>
                <a:path w="332618" h="333755">
                  <a:moveTo>
                    <a:pt x="121320" y="0"/>
                  </a:moveTo>
                  <a:lnTo>
                    <a:pt x="211298" y="0"/>
                  </a:lnTo>
                  <a:cubicBezTo>
                    <a:pt x="243474" y="0"/>
                    <a:pt x="274333" y="12782"/>
                    <a:pt x="297084" y="35534"/>
                  </a:cubicBezTo>
                  <a:cubicBezTo>
                    <a:pt x="319836" y="58286"/>
                    <a:pt x="332618" y="89144"/>
                    <a:pt x="332618" y="121320"/>
                  </a:cubicBezTo>
                  <a:lnTo>
                    <a:pt x="332618" y="212435"/>
                  </a:lnTo>
                  <a:cubicBezTo>
                    <a:pt x="332618" y="244611"/>
                    <a:pt x="319836" y="275469"/>
                    <a:pt x="297084" y="298221"/>
                  </a:cubicBezTo>
                  <a:cubicBezTo>
                    <a:pt x="274333" y="320973"/>
                    <a:pt x="243474" y="333755"/>
                    <a:pt x="211298" y="333755"/>
                  </a:cubicBezTo>
                  <a:lnTo>
                    <a:pt x="121320" y="333755"/>
                  </a:lnTo>
                  <a:cubicBezTo>
                    <a:pt x="89144" y="333755"/>
                    <a:pt x="58286" y="320973"/>
                    <a:pt x="35534" y="298221"/>
                  </a:cubicBezTo>
                  <a:cubicBezTo>
                    <a:pt x="12782" y="275469"/>
                    <a:pt x="0" y="244611"/>
                    <a:pt x="0" y="212435"/>
                  </a:cubicBezTo>
                  <a:lnTo>
                    <a:pt x="0" y="121320"/>
                  </a:lnTo>
                  <a:cubicBezTo>
                    <a:pt x="0" y="89144"/>
                    <a:pt x="12782" y="58286"/>
                    <a:pt x="35534" y="35534"/>
                  </a:cubicBezTo>
                  <a:cubicBezTo>
                    <a:pt x="58286" y="12782"/>
                    <a:pt x="89144" y="0"/>
                    <a:pt x="12132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9525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332618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533460" y="4888103"/>
            <a:ext cx="414031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Patrocínio executivo ativo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312028" y="4888103"/>
            <a:ext cx="414031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Curva de aprendizado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533460" y="6305999"/>
            <a:ext cx="4720572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Construção sobre fundações existentes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312028" y="6195537"/>
            <a:ext cx="4140315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Problemas de qualidade de dados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533460" y="7922070"/>
            <a:ext cx="472057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Disposição dos usuários finais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312028" y="7712520"/>
            <a:ext cx="4475524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Lacunas na documentação de processos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908908" y="4710938"/>
            <a:ext cx="127628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43%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687476" y="4710938"/>
            <a:ext cx="127628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25%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908908" y="6227922"/>
            <a:ext cx="127628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32%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687476" y="6227922"/>
            <a:ext cx="127628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21%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909171" y="7744905"/>
            <a:ext cx="127628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25%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687739" y="7744905"/>
            <a:ext cx="127628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21%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43" name="Freeform 43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5" name="TextBox 45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17366" y="1575816"/>
            <a:ext cx="15841934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6000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A </a:t>
            </a:r>
            <a:r>
              <a:rPr lang="en-US" sz="6000" b="1" i="1">
                <a:solidFill>
                  <a:srgbClr val="FF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tecnologia</a:t>
            </a:r>
            <a:r>
              <a:rPr lang="en-US" sz="6000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é a parte mais </a:t>
            </a:r>
            <a:r>
              <a:rPr lang="en-US" sz="6000" b="1" i="1">
                <a:solidFill>
                  <a:srgbClr val="FF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fácil</a:t>
            </a:r>
            <a:r>
              <a:rPr lang="en-US" sz="6000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.</a:t>
            </a:r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891151"/>
            <a:ext cx="9625121" cy="17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0"/>
              </a:lnSpc>
            </a:pPr>
            <a:r>
              <a:rPr lang="en-US" sz="6500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Impacto no emprego e receita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4483221"/>
            <a:ext cx="7024416" cy="4775079"/>
            <a:chOff x="0" y="0"/>
            <a:chExt cx="2109398" cy="1433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09398" cy="1433933"/>
            </a:xfrm>
            <a:custGeom>
              <a:avLst/>
              <a:gdLst/>
              <a:ahLst/>
              <a:cxnLst/>
              <a:rect l="l" t="t" r="r" b="b"/>
              <a:pathLst>
                <a:path w="2109398" h="1433933">
                  <a:moveTo>
                    <a:pt x="22043" y="0"/>
                  </a:moveTo>
                  <a:lnTo>
                    <a:pt x="2087355" y="0"/>
                  </a:lnTo>
                  <a:cubicBezTo>
                    <a:pt x="2093201" y="0"/>
                    <a:pt x="2098808" y="2322"/>
                    <a:pt x="2102942" y="6456"/>
                  </a:cubicBezTo>
                  <a:cubicBezTo>
                    <a:pt x="2107075" y="10590"/>
                    <a:pt x="2109398" y="16197"/>
                    <a:pt x="2109398" y="22043"/>
                  </a:cubicBezTo>
                  <a:lnTo>
                    <a:pt x="2109398" y="1411890"/>
                  </a:lnTo>
                  <a:cubicBezTo>
                    <a:pt x="2109398" y="1424064"/>
                    <a:pt x="2099529" y="1433933"/>
                    <a:pt x="2087355" y="1433933"/>
                  </a:cubicBezTo>
                  <a:lnTo>
                    <a:pt x="22043" y="1433933"/>
                  </a:lnTo>
                  <a:cubicBezTo>
                    <a:pt x="16197" y="1433933"/>
                    <a:pt x="10590" y="1431611"/>
                    <a:pt x="6456" y="1427477"/>
                  </a:cubicBezTo>
                  <a:cubicBezTo>
                    <a:pt x="2322" y="1423343"/>
                    <a:pt x="0" y="1417736"/>
                    <a:pt x="0" y="1411890"/>
                  </a:cubicBezTo>
                  <a:lnTo>
                    <a:pt x="0" y="22043"/>
                  </a:lnTo>
                  <a:cubicBezTo>
                    <a:pt x="0" y="9869"/>
                    <a:pt x="9869" y="0"/>
                    <a:pt x="22043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09398" cy="1481558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44000" y="4483221"/>
            <a:ext cx="7024416" cy="4775079"/>
            <a:chOff x="0" y="0"/>
            <a:chExt cx="2109398" cy="14339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9398" cy="1433933"/>
            </a:xfrm>
            <a:custGeom>
              <a:avLst/>
              <a:gdLst/>
              <a:ahLst/>
              <a:cxnLst/>
              <a:rect l="l" t="t" r="r" b="b"/>
              <a:pathLst>
                <a:path w="2109398" h="1433933">
                  <a:moveTo>
                    <a:pt x="22043" y="0"/>
                  </a:moveTo>
                  <a:lnTo>
                    <a:pt x="2087355" y="0"/>
                  </a:lnTo>
                  <a:cubicBezTo>
                    <a:pt x="2093201" y="0"/>
                    <a:pt x="2098808" y="2322"/>
                    <a:pt x="2102942" y="6456"/>
                  </a:cubicBezTo>
                  <a:cubicBezTo>
                    <a:pt x="2107075" y="10590"/>
                    <a:pt x="2109398" y="16197"/>
                    <a:pt x="2109398" y="22043"/>
                  </a:cubicBezTo>
                  <a:lnTo>
                    <a:pt x="2109398" y="1411890"/>
                  </a:lnTo>
                  <a:cubicBezTo>
                    <a:pt x="2109398" y="1424064"/>
                    <a:pt x="2099529" y="1433933"/>
                    <a:pt x="2087355" y="1433933"/>
                  </a:cubicBezTo>
                  <a:lnTo>
                    <a:pt x="22043" y="1433933"/>
                  </a:lnTo>
                  <a:cubicBezTo>
                    <a:pt x="16197" y="1433933"/>
                    <a:pt x="10590" y="1431611"/>
                    <a:pt x="6456" y="1427477"/>
                  </a:cubicBezTo>
                  <a:cubicBezTo>
                    <a:pt x="2322" y="1423343"/>
                    <a:pt x="0" y="1417736"/>
                    <a:pt x="0" y="1411890"/>
                  </a:cubicBezTo>
                  <a:lnTo>
                    <a:pt x="0" y="22043"/>
                  </a:lnTo>
                  <a:cubicBezTo>
                    <a:pt x="0" y="9869"/>
                    <a:pt x="9869" y="0"/>
                    <a:pt x="22043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109398" cy="1481558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14302" y="5490085"/>
            <a:ext cx="6171002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>
                <a:solidFill>
                  <a:srgbClr val="FE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Redução de Headcount: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29602" y="5490085"/>
            <a:ext cx="6171002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>
                <a:solidFill>
                  <a:srgbClr val="FE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Geração de Receita: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3300" y="4820136"/>
            <a:ext cx="648133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 i="1">
                <a:solidFill>
                  <a:srgbClr val="FF0397"/>
                </a:solidFill>
                <a:latin typeface="Montserrat 1 Semi-Bold Italics"/>
                <a:ea typeface="Montserrat 1 Semi-Bold Italics"/>
                <a:cs typeface="Montserrat 1 Semi-Bold Italics"/>
                <a:sym typeface="Montserrat 1 Semi-Bold Italics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88600" y="4820136"/>
            <a:ext cx="648133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 i="1">
                <a:solidFill>
                  <a:srgbClr val="FF0397"/>
                </a:solidFill>
                <a:latin typeface="Montserrat 1 Semi-Bold Italics"/>
                <a:ea typeface="Montserrat 1 Semi-Bold Italics"/>
                <a:cs typeface="Montserrat 1 Semi-Bold Italics"/>
                <a:sym typeface="Montserrat 1 Semi-Bold Italics"/>
              </a:rPr>
              <a:t>02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15" name="Freeform 15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36146" y="6350635"/>
            <a:ext cx="6409523" cy="272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Foi o principal resultado em 45% das implementações. No entanto, em 55% dos casos, as empresas optaram por alternativas como evitar novas contratações, realocação de pessoal ou manutenção do quadro.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51446" y="6249782"/>
            <a:ext cx="6383807" cy="226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Embora ainda rara, a receita vinda da IA segue três padrões: personalização que converte, velocidade que ganha negócios e ferramentas internas transformadas em produtos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79961"/>
            <a:ext cx="16230600" cy="8559208"/>
            <a:chOff x="0" y="0"/>
            <a:chExt cx="4229939" cy="22306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29939" cy="2230659"/>
            </a:xfrm>
            <a:custGeom>
              <a:avLst/>
              <a:gdLst/>
              <a:ahLst/>
              <a:cxnLst/>
              <a:rect l="l" t="t" r="r" b="b"/>
              <a:pathLst>
                <a:path w="4229939" h="2230659">
                  <a:moveTo>
                    <a:pt x="9540" y="0"/>
                  </a:moveTo>
                  <a:lnTo>
                    <a:pt x="4220400" y="0"/>
                  </a:lnTo>
                  <a:cubicBezTo>
                    <a:pt x="4225668" y="0"/>
                    <a:pt x="4229939" y="4271"/>
                    <a:pt x="4229939" y="9540"/>
                  </a:cubicBezTo>
                  <a:lnTo>
                    <a:pt x="4229939" y="2221119"/>
                  </a:lnTo>
                  <a:cubicBezTo>
                    <a:pt x="4229939" y="2226388"/>
                    <a:pt x="4225668" y="2230659"/>
                    <a:pt x="4220400" y="2230659"/>
                  </a:cubicBezTo>
                  <a:lnTo>
                    <a:pt x="9540" y="2230659"/>
                  </a:lnTo>
                  <a:cubicBezTo>
                    <a:pt x="4271" y="2230659"/>
                    <a:pt x="0" y="2226388"/>
                    <a:pt x="0" y="2221119"/>
                  </a:cubicBezTo>
                  <a:lnTo>
                    <a:pt x="0" y="9540"/>
                  </a:lnTo>
                  <a:cubicBezTo>
                    <a:pt x="0" y="4271"/>
                    <a:pt x="4271" y="0"/>
                    <a:pt x="9540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29939" cy="2268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997845" y="4117997"/>
            <a:ext cx="3441644" cy="733430"/>
            <a:chOff x="0" y="0"/>
            <a:chExt cx="906441" cy="1931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6441" cy="193167"/>
            </a:xfrm>
            <a:custGeom>
              <a:avLst/>
              <a:gdLst/>
              <a:ahLst/>
              <a:cxnLst/>
              <a:rect l="l" t="t" r="r" b="b"/>
              <a:pathLst>
                <a:path w="906441" h="193167">
                  <a:moveTo>
                    <a:pt x="24744" y="0"/>
                  </a:moveTo>
                  <a:lnTo>
                    <a:pt x="881697" y="0"/>
                  </a:lnTo>
                  <a:cubicBezTo>
                    <a:pt x="895363" y="0"/>
                    <a:pt x="906441" y="11078"/>
                    <a:pt x="906441" y="24744"/>
                  </a:cubicBezTo>
                  <a:lnTo>
                    <a:pt x="906441" y="168423"/>
                  </a:lnTo>
                  <a:cubicBezTo>
                    <a:pt x="906441" y="174985"/>
                    <a:pt x="903834" y="181279"/>
                    <a:pt x="899194" y="185919"/>
                  </a:cubicBezTo>
                  <a:cubicBezTo>
                    <a:pt x="894553" y="190560"/>
                    <a:pt x="888259" y="193167"/>
                    <a:pt x="881697" y="193167"/>
                  </a:cubicBezTo>
                  <a:lnTo>
                    <a:pt x="24744" y="193167"/>
                  </a:lnTo>
                  <a:cubicBezTo>
                    <a:pt x="18182" y="193167"/>
                    <a:pt x="11888" y="190560"/>
                    <a:pt x="7247" y="185919"/>
                  </a:cubicBezTo>
                  <a:cubicBezTo>
                    <a:pt x="2607" y="181279"/>
                    <a:pt x="0" y="174985"/>
                    <a:pt x="0" y="168423"/>
                  </a:cubicBezTo>
                  <a:lnTo>
                    <a:pt x="0" y="24744"/>
                  </a:lnTo>
                  <a:cubicBezTo>
                    <a:pt x="0" y="18182"/>
                    <a:pt x="2607" y="11888"/>
                    <a:pt x="7247" y="7247"/>
                  </a:cubicBezTo>
                  <a:cubicBezTo>
                    <a:pt x="11888" y="2607"/>
                    <a:pt x="18182" y="0"/>
                    <a:pt x="2474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06441" cy="231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11632" y="2077733"/>
            <a:ext cx="8767375" cy="853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7"/>
              </a:lnSpc>
            </a:pPr>
            <a:r>
              <a:rPr lang="en-US" sz="6204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Queremos saber...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630542" y="5580125"/>
            <a:ext cx="4933328" cy="733430"/>
            <a:chOff x="0" y="0"/>
            <a:chExt cx="1299313" cy="1931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99313" cy="193167"/>
            </a:xfrm>
            <a:custGeom>
              <a:avLst/>
              <a:gdLst/>
              <a:ahLst/>
              <a:cxnLst/>
              <a:rect l="l" t="t" r="r" b="b"/>
              <a:pathLst>
                <a:path w="1299313" h="193167">
                  <a:moveTo>
                    <a:pt x="17262" y="0"/>
                  </a:moveTo>
                  <a:lnTo>
                    <a:pt x="1282050" y="0"/>
                  </a:lnTo>
                  <a:cubicBezTo>
                    <a:pt x="1291584" y="0"/>
                    <a:pt x="1299313" y="7729"/>
                    <a:pt x="1299313" y="17262"/>
                  </a:cubicBezTo>
                  <a:lnTo>
                    <a:pt x="1299313" y="175904"/>
                  </a:lnTo>
                  <a:cubicBezTo>
                    <a:pt x="1299313" y="185438"/>
                    <a:pt x="1291584" y="193167"/>
                    <a:pt x="1282050" y="193167"/>
                  </a:cubicBezTo>
                  <a:lnTo>
                    <a:pt x="17262" y="193167"/>
                  </a:lnTo>
                  <a:cubicBezTo>
                    <a:pt x="7729" y="193167"/>
                    <a:pt x="0" y="185438"/>
                    <a:pt x="0" y="175904"/>
                  </a:cubicBezTo>
                  <a:lnTo>
                    <a:pt x="0" y="17262"/>
                  </a:lnTo>
                  <a:cubicBezTo>
                    <a:pt x="0" y="7729"/>
                    <a:pt x="7729" y="0"/>
                    <a:pt x="172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299313" cy="231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559381" y="7781960"/>
            <a:ext cx="3152718" cy="548535"/>
            <a:chOff x="0" y="0"/>
            <a:chExt cx="830345" cy="1931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30345" cy="193167"/>
            </a:xfrm>
            <a:custGeom>
              <a:avLst/>
              <a:gdLst/>
              <a:ahLst/>
              <a:cxnLst/>
              <a:rect l="l" t="t" r="r" b="b"/>
              <a:pathLst>
                <a:path w="830345" h="193167">
                  <a:moveTo>
                    <a:pt x="27012" y="0"/>
                  </a:moveTo>
                  <a:lnTo>
                    <a:pt x="803333" y="0"/>
                  </a:lnTo>
                  <a:cubicBezTo>
                    <a:pt x="818252" y="0"/>
                    <a:pt x="830345" y="12094"/>
                    <a:pt x="830345" y="27012"/>
                  </a:cubicBezTo>
                  <a:lnTo>
                    <a:pt x="830345" y="166155"/>
                  </a:lnTo>
                  <a:cubicBezTo>
                    <a:pt x="830345" y="173319"/>
                    <a:pt x="827500" y="180189"/>
                    <a:pt x="822434" y="185255"/>
                  </a:cubicBezTo>
                  <a:cubicBezTo>
                    <a:pt x="817368" y="190321"/>
                    <a:pt x="810497" y="193167"/>
                    <a:pt x="803333" y="193167"/>
                  </a:cubicBezTo>
                  <a:lnTo>
                    <a:pt x="27012" y="193167"/>
                  </a:lnTo>
                  <a:cubicBezTo>
                    <a:pt x="19848" y="193167"/>
                    <a:pt x="12977" y="190321"/>
                    <a:pt x="7912" y="185255"/>
                  </a:cubicBezTo>
                  <a:cubicBezTo>
                    <a:pt x="2846" y="180189"/>
                    <a:pt x="0" y="173319"/>
                    <a:pt x="0" y="166155"/>
                  </a:cubicBezTo>
                  <a:lnTo>
                    <a:pt x="0" y="27012"/>
                  </a:lnTo>
                  <a:cubicBezTo>
                    <a:pt x="0" y="19848"/>
                    <a:pt x="2846" y="12977"/>
                    <a:pt x="7912" y="7912"/>
                  </a:cubicBezTo>
                  <a:cubicBezTo>
                    <a:pt x="12977" y="2846"/>
                    <a:pt x="19848" y="0"/>
                    <a:pt x="2701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30345" cy="231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737573" y="4122431"/>
            <a:ext cx="14510810" cy="419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b="1" spc="-43">
                <a:solidFill>
                  <a:srgbClr val="FF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Você assistiu às nossas palestras em 2024 e 2025?</a:t>
            </a:r>
          </a:p>
          <a:p>
            <a:pPr algn="l">
              <a:lnSpc>
                <a:spcPts val="5599"/>
              </a:lnSpc>
            </a:pPr>
            <a:endParaRPr lang="en-US" sz="3999" b="1" spc="-43">
              <a:solidFill>
                <a:srgbClr val="FFFFFF"/>
              </a:solidFill>
              <a:latin typeface="Montserrat 1 Semi-Bold"/>
              <a:ea typeface="Montserrat 1 Semi-Bold"/>
              <a:cs typeface="Montserrat 1 Semi-Bold"/>
              <a:sym typeface="Montserrat 1 Semi-Bold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b="1" spc="-43">
                <a:solidFill>
                  <a:srgbClr val="FF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Do ano passado pra cá, como você evoluiu com a IA?</a:t>
            </a:r>
          </a:p>
          <a:p>
            <a:pPr algn="l">
              <a:lnSpc>
                <a:spcPts val="5599"/>
              </a:lnSpc>
            </a:pPr>
            <a:endParaRPr lang="en-US" sz="3999" b="1" spc="-43">
              <a:solidFill>
                <a:srgbClr val="FFFFFF"/>
              </a:solidFill>
              <a:latin typeface="Montserrat 1 Semi-Bold"/>
              <a:ea typeface="Montserrat 1 Semi-Bold"/>
              <a:cs typeface="Montserrat 1 Semi-Bold"/>
              <a:sym typeface="Montserrat 1 Semi-Bold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b="1" spc="-43">
                <a:solidFill>
                  <a:srgbClr val="FF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Já colocou alguma solução com inteligência artificial em prática?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18" name="Freeform 18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258697" y="-352321"/>
            <a:ext cx="22007142" cy="22007142"/>
          </a:xfrm>
          <a:custGeom>
            <a:avLst/>
            <a:gdLst/>
            <a:ahLst/>
            <a:cxnLst/>
            <a:rect l="l" t="t" r="r" b="b"/>
            <a:pathLst>
              <a:path w="22007142" h="22007142">
                <a:moveTo>
                  <a:pt x="0" y="0"/>
                </a:moveTo>
                <a:lnTo>
                  <a:pt x="22007143" y="0"/>
                </a:lnTo>
                <a:lnTo>
                  <a:pt x="22007143" y="22007142"/>
                </a:lnTo>
                <a:lnTo>
                  <a:pt x="0" y="220071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58697" y="-255061"/>
            <a:ext cx="18805393" cy="10797122"/>
            <a:chOff x="0" y="0"/>
            <a:chExt cx="4900969" cy="28138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0969" cy="2813893"/>
            </a:xfrm>
            <a:custGeom>
              <a:avLst/>
              <a:gdLst/>
              <a:ahLst/>
              <a:cxnLst/>
              <a:rect l="l" t="t" r="r" b="b"/>
              <a:pathLst>
                <a:path w="4900969" h="2813893">
                  <a:moveTo>
                    <a:pt x="8234" y="0"/>
                  </a:moveTo>
                  <a:lnTo>
                    <a:pt x="4892736" y="0"/>
                  </a:lnTo>
                  <a:cubicBezTo>
                    <a:pt x="4894919" y="0"/>
                    <a:pt x="4897014" y="867"/>
                    <a:pt x="4898558" y="2412"/>
                  </a:cubicBezTo>
                  <a:cubicBezTo>
                    <a:pt x="4900102" y="3956"/>
                    <a:pt x="4900969" y="6050"/>
                    <a:pt x="4900969" y="8234"/>
                  </a:cubicBezTo>
                  <a:lnTo>
                    <a:pt x="4900969" y="2805659"/>
                  </a:lnTo>
                  <a:cubicBezTo>
                    <a:pt x="4900969" y="2807843"/>
                    <a:pt x="4900102" y="2809937"/>
                    <a:pt x="4898558" y="2811481"/>
                  </a:cubicBezTo>
                  <a:cubicBezTo>
                    <a:pt x="4897014" y="2813026"/>
                    <a:pt x="4894919" y="2813893"/>
                    <a:pt x="4892736" y="2813893"/>
                  </a:cubicBezTo>
                  <a:lnTo>
                    <a:pt x="8234" y="2813893"/>
                  </a:lnTo>
                  <a:cubicBezTo>
                    <a:pt x="6050" y="2813893"/>
                    <a:pt x="3956" y="2813026"/>
                    <a:pt x="2412" y="2811481"/>
                  </a:cubicBezTo>
                  <a:cubicBezTo>
                    <a:pt x="867" y="2809937"/>
                    <a:pt x="0" y="2807843"/>
                    <a:pt x="0" y="2805659"/>
                  </a:cubicBezTo>
                  <a:lnTo>
                    <a:pt x="0" y="8234"/>
                  </a:lnTo>
                  <a:cubicBezTo>
                    <a:pt x="0" y="6050"/>
                    <a:pt x="867" y="3956"/>
                    <a:pt x="2412" y="2412"/>
                  </a:cubicBezTo>
                  <a:cubicBezTo>
                    <a:pt x="3956" y="867"/>
                    <a:pt x="6050" y="0"/>
                    <a:pt x="8234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900969" cy="2851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653089"/>
            <a:ext cx="9254460" cy="1338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98"/>
              </a:lnSpc>
            </a:pPr>
            <a:r>
              <a:rPr lang="en-US" sz="10200" b="1" i="1">
                <a:solidFill>
                  <a:srgbClr val="FF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Tokenização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15566" y="4612767"/>
            <a:ext cx="1547927" cy="457200"/>
            <a:chOff x="0" y="0"/>
            <a:chExt cx="445561" cy="131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5561" cy="131602"/>
            </a:xfrm>
            <a:custGeom>
              <a:avLst/>
              <a:gdLst/>
              <a:ahLst/>
              <a:cxnLst/>
              <a:rect l="l" t="t" r="r" b="b"/>
              <a:pathLst>
                <a:path w="445561" h="131602">
                  <a:moveTo>
                    <a:pt x="55016" y="0"/>
                  </a:moveTo>
                  <a:lnTo>
                    <a:pt x="390545" y="0"/>
                  </a:lnTo>
                  <a:cubicBezTo>
                    <a:pt x="420929" y="0"/>
                    <a:pt x="445561" y="24632"/>
                    <a:pt x="445561" y="55016"/>
                  </a:cubicBezTo>
                  <a:lnTo>
                    <a:pt x="445561" y="76586"/>
                  </a:lnTo>
                  <a:cubicBezTo>
                    <a:pt x="445561" y="106971"/>
                    <a:pt x="420929" y="131602"/>
                    <a:pt x="390545" y="131602"/>
                  </a:cubicBezTo>
                  <a:lnTo>
                    <a:pt x="55016" y="131602"/>
                  </a:lnTo>
                  <a:cubicBezTo>
                    <a:pt x="40425" y="131602"/>
                    <a:pt x="26431" y="125806"/>
                    <a:pt x="16114" y="115488"/>
                  </a:cubicBezTo>
                  <a:cubicBezTo>
                    <a:pt x="5796" y="105171"/>
                    <a:pt x="0" y="91177"/>
                    <a:pt x="0" y="76586"/>
                  </a:cubicBezTo>
                  <a:lnTo>
                    <a:pt x="0" y="55016"/>
                  </a:lnTo>
                  <a:cubicBezTo>
                    <a:pt x="0" y="24632"/>
                    <a:pt x="24632" y="0"/>
                    <a:pt x="5501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5561" cy="169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12" name="Freeform 12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4555617"/>
            <a:ext cx="845563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Gastos são voláteis e não lineares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8700" y="5701254"/>
            <a:ext cx="2335670" cy="457200"/>
            <a:chOff x="0" y="0"/>
            <a:chExt cx="672308" cy="1316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72308" cy="131602"/>
            </a:xfrm>
            <a:custGeom>
              <a:avLst/>
              <a:gdLst/>
              <a:ahLst/>
              <a:cxnLst/>
              <a:rect l="l" t="t" r="r" b="b"/>
              <a:pathLst>
                <a:path w="672308" h="131602">
                  <a:moveTo>
                    <a:pt x="36461" y="0"/>
                  </a:moveTo>
                  <a:lnTo>
                    <a:pt x="635847" y="0"/>
                  </a:lnTo>
                  <a:cubicBezTo>
                    <a:pt x="645517" y="0"/>
                    <a:pt x="654791" y="3841"/>
                    <a:pt x="661629" y="10679"/>
                  </a:cubicBezTo>
                  <a:cubicBezTo>
                    <a:pt x="668467" y="17517"/>
                    <a:pt x="672308" y="26791"/>
                    <a:pt x="672308" y="36461"/>
                  </a:cubicBezTo>
                  <a:lnTo>
                    <a:pt x="672308" y="95141"/>
                  </a:lnTo>
                  <a:cubicBezTo>
                    <a:pt x="672308" y="115278"/>
                    <a:pt x="655984" y="131602"/>
                    <a:pt x="635847" y="131602"/>
                  </a:cubicBezTo>
                  <a:lnTo>
                    <a:pt x="36461" y="131602"/>
                  </a:lnTo>
                  <a:cubicBezTo>
                    <a:pt x="26791" y="131602"/>
                    <a:pt x="17517" y="127761"/>
                    <a:pt x="10679" y="120923"/>
                  </a:cubicBezTo>
                  <a:cubicBezTo>
                    <a:pt x="3841" y="114085"/>
                    <a:pt x="0" y="104811"/>
                    <a:pt x="0" y="95141"/>
                  </a:cubicBezTo>
                  <a:lnTo>
                    <a:pt x="0" y="36461"/>
                  </a:lnTo>
                  <a:cubicBezTo>
                    <a:pt x="0" y="26791"/>
                    <a:pt x="3841" y="17517"/>
                    <a:pt x="10679" y="10679"/>
                  </a:cubicBezTo>
                  <a:cubicBezTo>
                    <a:pt x="17517" y="3841"/>
                    <a:pt x="26791" y="0"/>
                    <a:pt x="364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72308" cy="169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12502" y="5644104"/>
            <a:ext cx="636281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Aumentam com o tipo de carga de trabalho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3964101" y="7830658"/>
            <a:ext cx="2687640" cy="457200"/>
            <a:chOff x="0" y="0"/>
            <a:chExt cx="773620" cy="13160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73620" cy="131602"/>
            </a:xfrm>
            <a:custGeom>
              <a:avLst/>
              <a:gdLst/>
              <a:ahLst/>
              <a:cxnLst/>
              <a:rect l="l" t="t" r="r" b="b"/>
              <a:pathLst>
                <a:path w="773620" h="131602">
                  <a:moveTo>
                    <a:pt x="31686" y="0"/>
                  </a:moveTo>
                  <a:lnTo>
                    <a:pt x="741934" y="0"/>
                  </a:lnTo>
                  <a:cubicBezTo>
                    <a:pt x="759434" y="0"/>
                    <a:pt x="773620" y="14186"/>
                    <a:pt x="773620" y="31686"/>
                  </a:cubicBezTo>
                  <a:lnTo>
                    <a:pt x="773620" y="99916"/>
                  </a:lnTo>
                  <a:cubicBezTo>
                    <a:pt x="773620" y="117416"/>
                    <a:pt x="759434" y="131602"/>
                    <a:pt x="741934" y="131602"/>
                  </a:cubicBezTo>
                  <a:lnTo>
                    <a:pt x="31686" y="131602"/>
                  </a:lnTo>
                  <a:cubicBezTo>
                    <a:pt x="23283" y="131602"/>
                    <a:pt x="15223" y="128264"/>
                    <a:pt x="9281" y="122322"/>
                  </a:cubicBezTo>
                  <a:cubicBezTo>
                    <a:pt x="3338" y="116379"/>
                    <a:pt x="0" y="108320"/>
                    <a:pt x="0" y="99916"/>
                  </a:cubicBezTo>
                  <a:lnTo>
                    <a:pt x="0" y="31686"/>
                  </a:lnTo>
                  <a:cubicBezTo>
                    <a:pt x="0" y="14186"/>
                    <a:pt x="14186" y="0"/>
                    <a:pt x="3168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773620" cy="169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28700" y="7263354"/>
            <a:ext cx="636281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Complexidade do modelo 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Intensidade da infraestrutura</a:t>
            </a:r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" r="-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23857" y="4426459"/>
            <a:ext cx="4207573" cy="4380103"/>
            <a:chOff x="0" y="0"/>
            <a:chExt cx="1263514" cy="13153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3514" cy="1315323"/>
            </a:xfrm>
            <a:custGeom>
              <a:avLst/>
              <a:gdLst/>
              <a:ahLst/>
              <a:cxnLst/>
              <a:rect l="l" t="t" r="r" b="b"/>
              <a:pathLst>
                <a:path w="1263514" h="1315323">
                  <a:moveTo>
                    <a:pt x="36800" y="0"/>
                  </a:moveTo>
                  <a:lnTo>
                    <a:pt x="1226714" y="0"/>
                  </a:lnTo>
                  <a:cubicBezTo>
                    <a:pt x="1247038" y="0"/>
                    <a:pt x="1263514" y="16476"/>
                    <a:pt x="1263514" y="36800"/>
                  </a:cubicBezTo>
                  <a:lnTo>
                    <a:pt x="1263514" y="1278524"/>
                  </a:lnTo>
                  <a:cubicBezTo>
                    <a:pt x="1263514" y="1298848"/>
                    <a:pt x="1247038" y="1315323"/>
                    <a:pt x="1226714" y="1315323"/>
                  </a:cubicBezTo>
                  <a:lnTo>
                    <a:pt x="36800" y="1315323"/>
                  </a:lnTo>
                  <a:cubicBezTo>
                    <a:pt x="27040" y="1315323"/>
                    <a:pt x="17680" y="1311446"/>
                    <a:pt x="10778" y="1304545"/>
                  </a:cubicBezTo>
                  <a:cubicBezTo>
                    <a:pt x="3877" y="1297644"/>
                    <a:pt x="0" y="1288283"/>
                    <a:pt x="0" y="1278524"/>
                  </a:cubicBezTo>
                  <a:lnTo>
                    <a:pt x="0" y="36800"/>
                  </a:lnTo>
                  <a:cubicBezTo>
                    <a:pt x="0" y="16476"/>
                    <a:pt x="16476" y="0"/>
                    <a:pt x="3680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63514" cy="1362948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46403" y="4426459"/>
            <a:ext cx="4207573" cy="4380103"/>
            <a:chOff x="0" y="0"/>
            <a:chExt cx="1263514" cy="13153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3514" cy="1315323"/>
            </a:xfrm>
            <a:custGeom>
              <a:avLst/>
              <a:gdLst/>
              <a:ahLst/>
              <a:cxnLst/>
              <a:rect l="l" t="t" r="r" b="b"/>
              <a:pathLst>
                <a:path w="1263514" h="1315323">
                  <a:moveTo>
                    <a:pt x="36800" y="0"/>
                  </a:moveTo>
                  <a:lnTo>
                    <a:pt x="1226714" y="0"/>
                  </a:lnTo>
                  <a:cubicBezTo>
                    <a:pt x="1247038" y="0"/>
                    <a:pt x="1263514" y="16476"/>
                    <a:pt x="1263514" y="36800"/>
                  </a:cubicBezTo>
                  <a:lnTo>
                    <a:pt x="1263514" y="1278524"/>
                  </a:lnTo>
                  <a:cubicBezTo>
                    <a:pt x="1263514" y="1298848"/>
                    <a:pt x="1247038" y="1315323"/>
                    <a:pt x="1226714" y="1315323"/>
                  </a:cubicBezTo>
                  <a:lnTo>
                    <a:pt x="36800" y="1315323"/>
                  </a:lnTo>
                  <a:cubicBezTo>
                    <a:pt x="27040" y="1315323"/>
                    <a:pt x="17680" y="1311446"/>
                    <a:pt x="10778" y="1304545"/>
                  </a:cubicBezTo>
                  <a:cubicBezTo>
                    <a:pt x="3877" y="1297644"/>
                    <a:pt x="0" y="1288283"/>
                    <a:pt x="0" y="1278524"/>
                  </a:cubicBezTo>
                  <a:lnTo>
                    <a:pt x="0" y="36800"/>
                  </a:lnTo>
                  <a:cubicBezTo>
                    <a:pt x="0" y="16476"/>
                    <a:pt x="16476" y="0"/>
                    <a:pt x="3680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63514" cy="1362948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58876" y="4426459"/>
            <a:ext cx="4207573" cy="4380103"/>
            <a:chOff x="0" y="0"/>
            <a:chExt cx="1263514" cy="13153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3514" cy="1315323"/>
            </a:xfrm>
            <a:custGeom>
              <a:avLst/>
              <a:gdLst/>
              <a:ahLst/>
              <a:cxnLst/>
              <a:rect l="l" t="t" r="r" b="b"/>
              <a:pathLst>
                <a:path w="1263514" h="1315323">
                  <a:moveTo>
                    <a:pt x="36800" y="0"/>
                  </a:moveTo>
                  <a:lnTo>
                    <a:pt x="1226714" y="0"/>
                  </a:lnTo>
                  <a:cubicBezTo>
                    <a:pt x="1247038" y="0"/>
                    <a:pt x="1263514" y="16476"/>
                    <a:pt x="1263514" y="36800"/>
                  </a:cubicBezTo>
                  <a:lnTo>
                    <a:pt x="1263514" y="1278524"/>
                  </a:lnTo>
                  <a:cubicBezTo>
                    <a:pt x="1263514" y="1298848"/>
                    <a:pt x="1247038" y="1315323"/>
                    <a:pt x="1226714" y="1315323"/>
                  </a:cubicBezTo>
                  <a:lnTo>
                    <a:pt x="36800" y="1315323"/>
                  </a:lnTo>
                  <a:cubicBezTo>
                    <a:pt x="27040" y="1315323"/>
                    <a:pt x="17680" y="1311446"/>
                    <a:pt x="10778" y="1304545"/>
                  </a:cubicBezTo>
                  <a:cubicBezTo>
                    <a:pt x="3877" y="1297644"/>
                    <a:pt x="0" y="1288283"/>
                    <a:pt x="0" y="1278524"/>
                  </a:cubicBezTo>
                  <a:lnTo>
                    <a:pt x="0" y="36800"/>
                  </a:lnTo>
                  <a:cubicBezTo>
                    <a:pt x="0" y="16476"/>
                    <a:pt x="16476" y="0"/>
                    <a:pt x="3680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63514" cy="1362948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19014" y="5526516"/>
            <a:ext cx="3817259" cy="91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>
                <a:solidFill>
                  <a:srgbClr val="FE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Demanda</a:t>
            </a:r>
          </a:p>
          <a:p>
            <a:pPr algn="l">
              <a:lnSpc>
                <a:spcPts val="3590"/>
              </a:lnSpc>
            </a:pPr>
            <a:r>
              <a:rPr lang="en-US" sz="3590" b="1">
                <a:solidFill>
                  <a:srgbClr val="FE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não linear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41560" y="5526516"/>
            <a:ext cx="3817259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>
                <a:solidFill>
                  <a:srgbClr val="FE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Uso variável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54033" y="5526516"/>
            <a:ext cx="3817259" cy="91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>
                <a:solidFill>
                  <a:srgbClr val="FE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Preços variáveis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9014" y="4783458"/>
            <a:ext cx="3817259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 i="1">
                <a:solidFill>
                  <a:srgbClr val="FF0397"/>
                </a:solidFill>
                <a:latin typeface="Montserrat 1 Semi-Bold Italics"/>
                <a:ea typeface="Montserrat 1 Semi-Bold Italics"/>
                <a:cs typeface="Montserrat 1 Semi-Bold Italics"/>
                <a:sym typeface="Montserrat 1 Semi-Bold Italics"/>
              </a:rPr>
              <a:t>01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41560" y="4783458"/>
            <a:ext cx="3817259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 i="1">
                <a:solidFill>
                  <a:srgbClr val="FF0397"/>
                </a:solidFill>
                <a:latin typeface="Montserrat 1 Semi-Bold Italics"/>
                <a:ea typeface="Montserrat 1 Semi-Bold Italics"/>
                <a:cs typeface="Montserrat 1 Semi-Bold Italics"/>
                <a:sym typeface="Montserrat 1 Semi-Bold Italics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54033" y="4783458"/>
            <a:ext cx="3817259" cy="4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3590" b="1" i="1">
                <a:solidFill>
                  <a:srgbClr val="FF0397"/>
                </a:solidFill>
                <a:latin typeface="Montserrat 1 Semi-Bold Italics"/>
                <a:ea typeface="Montserrat 1 Semi-Bold Italics"/>
                <a:cs typeface="Montserrat 1 Semi-Bold Italics"/>
                <a:sym typeface="Montserrat 1 Semi-Bold Italics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3857" y="1492659"/>
            <a:ext cx="13662350" cy="116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0"/>
              </a:lnSpc>
            </a:pPr>
            <a:r>
              <a:rPr lang="en-US" sz="8000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Tokenização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9014" y="6780721"/>
            <a:ext cx="3817259" cy="1749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Modelos de raciocínio complexo melhoram desempenho mas consomem muito mais tokens que tarefas simples.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341560" y="6780721"/>
            <a:ext cx="3817259" cy="1749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Consumo varia conforme experimentação, projeto da carga de trabalho e engenharia de prompt utilizada.​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54033" y="6780721"/>
            <a:ext cx="3817259" cy="139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Custo por milhão de tokens mudaconforme capacidade do modelo eeficiência da infraestrutura.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3857" y="9158987"/>
            <a:ext cx="13800461" cy="124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i="1">
                <a:solidFill>
                  <a:srgbClr val="FFFFFF"/>
                </a:solidFill>
                <a:latin typeface="Montserrat 1 Italics"/>
                <a:ea typeface="Montserrat 1 Italics"/>
                <a:cs typeface="Montserrat 1 Italics"/>
                <a:sym typeface="Montserrat 1 Italics"/>
              </a:rPr>
              <a:t>AI tokens: How to navigate AI’s new spend dynamics​ / Deloitte Executive Perspectives in CIO Journal ​</a:t>
            </a:r>
          </a:p>
          <a:p>
            <a:pPr algn="l">
              <a:lnSpc>
                <a:spcPts val="2240"/>
              </a:lnSpc>
            </a:pPr>
            <a:r>
              <a:rPr lang="en-US" sz="1600" i="1">
                <a:solidFill>
                  <a:srgbClr val="FFFFFF"/>
                </a:solidFill>
                <a:latin typeface="Montserrat 1 Italics"/>
                <a:ea typeface="Montserrat 1 Italics"/>
                <a:cs typeface="Montserrat 1 Italics"/>
                <a:sym typeface="Montserrat 1 Italics"/>
              </a:rPr>
              <a:t>The Wall Street Journal on Jan. 14, 2026.</a:t>
            </a:r>
          </a:p>
          <a:p>
            <a:pPr algn="l">
              <a:lnSpc>
                <a:spcPts val="2800"/>
              </a:lnSpc>
            </a:pPr>
            <a:endParaRPr lang="en-US" sz="1600" i="1">
              <a:solidFill>
                <a:srgbClr val="FFFFFF"/>
              </a:solidFill>
              <a:latin typeface="Montserrat 1 Italics"/>
              <a:ea typeface="Montserrat 1 Italics"/>
              <a:cs typeface="Montserrat 1 Italics"/>
              <a:sym typeface="Montserrat 1 Italics"/>
            </a:endParaRPr>
          </a:p>
          <a:p>
            <a:pPr algn="l">
              <a:lnSpc>
                <a:spcPts val="2800"/>
              </a:lnSpc>
            </a:pPr>
            <a:endParaRPr lang="en-US" sz="1600" i="1">
              <a:solidFill>
                <a:srgbClr val="FFFFFF"/>
              </a:solidFill>
              <a:latin typeface="Montserrat 1 Italics"/>
              <a:ea typeface="Montserrat 1 Italics"/>
              <a:cs typeface="Montserrat 1 Italics"/>
              <a:sym typeface="Montserrat 1 Itali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24" name="Freeform 24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23857" y="2877598"/>
            <a:ext cx="11908345" cy="146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1"/>
              </a:lnSpc>
            </a:pPr>
            <a:r>
              <a:rPr lang="en-US" sz="3399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Os modelos tradicionais de TCO precisarão de uma atualização. ​Custos da IA são voláteis e não lineares</a:t>
            </a:r>
          </a:p>
          <a:p>
            <a:pPr algn="l">
              <a:lnSpc>
                <a:spcPts val="3841"/>
              </a:lnSpc>
            </a:pPr>
            <a:endParaRPr lang="en-US" sz="3399">
              <a:solidFill>
                <a:srgbClr val="FFFFFF"/>
              </a:solidFill>
              <a:latin typeface="Montserrat 1 Light"/>
              <a:ea typeface="Montserrat 1 Light"/>
              <a:cs typeface="Montserrat 1 Light"/>
              <a:sym typeface="Montserrat 1 Light"/>
            </a:endParaRPr>
          </a:p>
        </p:txBody>
      </p: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" r="-4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6279" y="891134"/>
            <a:ext cx="3729115" cy="492496"/>
            <a:chOff x="0" y="0"/>
            <a:chExt cx="4972153" cy="656661"/>
          </a:xfrm>
        </p:grpSpPr>
        <p:sp>
          <p:nvSpPr>
            <p:cNvPr id="6" name="Freeform 6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pic>
        <p:nvPicPr>
          <p:cNvPr id="23" name="Imagem 22" descr="Texto&#10;&#10;O conteúdo gerado por IA pode estar incorreto.">
            <a:extLst>
              <a:ext uri="{FF2B5EF4-FFF2-40B4-BE49-F238E27FC236}">
                <a16:creationId xmlns:a16="http://schemas.microsoft.com/office/drawing/2014/main" id="{52867442-BE1D-6FBF-B125-81040FD09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28" y="1131714"/>
            <a:ext cx="17671354" cy="874381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" b="-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0104" y="-144798"/>
            <a:ext cx="18608208" cy="10576595"/>
            <a:chOff x="0" y="0"/>
            <a:chExt cx="4849580" cy="27564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49580" cy="2756420"/>
            </a:xfrm>
            <a:custGeom>
              <a:avLst/>
              <a:gdLst/>
              <a:ahLst/>
              <a:cxnLst/>
              <a:rect l="l" t="t" r="r" b="b"/>
              <a:pathLst>
                <a:path w="4849580" h="2756420">
                  <a:moveTo>
                    <a:pt x="8321" y="0"/>
                  </a:moveTo>
                  <a:lnTo>
                    <a:pt x="4841259" y="0"/>
                  </a:lnTo>
                  <a:cubicBezTo>
                    <a:pt x="4843466" y="0"/>
                    <a:pt x="4845582" y="877"/>
                    <a:pt x="4847143" y="2437"/>
                  </a:cubicBezTo>
                  <a:cubicBezTo>
                    <a:pt x="4848703" y="3998"/>
                    <a:pt x="4849580" y="6114"/>
                    <a:pt x="4849580" y="8321"/>
                  </a:cubicBezTo>
                  <a:lnTo>
                    <a:pt x="4849580" y="2748099"/>
                  </a:lnTo>
                  <a:cubicBezTo>
                    <a:pt x="4849580" y="2752695"/>
                    <a:pt x="4845854" y="2756420"/>
                    <a:pt x="4841259" y="2756420"/>
                  </a:cubicBezTo>
                  <a:lnTo>
                    <a:pt x="8321" y="2756420"/>
                  </a:lnTo>
                  <a:cubicBezTo>
                    <a:pt x="3725" y="2756420"/>
                    <a:pt x="0" y="2752695"/>
                    <a:pt x="0" y="2748099"/>
                  </a:cubicBezTo>
                  <a:lnTo>
                    <a:pt x="0" y="8321"/>
                  </a:lnTo>
                  <a:cubicBezTo>
                    <a:pt x="0" y="3725"/>
                    <a:pt x="3725" y="0"/>
                    <a:pt x="8321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49580" cy="2794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3226403"/>
            <a:ext cx="5683871" cy="1046408"/>
            <a:chOff x="0" y="0"/>
            <a:chExt cx="1989670" cy="3663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9670" cy="366301"/>
            </a:xfrm>
            <a:custGeom>
              <a:avLst/>
              <a:gdLst/>
              <a:ahLst/>
              <a:cxnLst/>
              <a:rect l="l" t="t" r="r" b="b"/>
              <a:pathLst>
                <a:path w="1989670" h="366301">
                  <a:moveTo>
                    <a:pt x="14983" y="0"/>
                  </a:moveTo>
                  <a:lnTo>
                    <a:pt x="1974687" y="0"/>
                  </a:lnTo>
                  <a:cubicBezTo>
                    <a:pt x="1978661" y="0"/>
                    <a:pt x="1982472" y="1579"/>
                    <a:pt x="1985282" y="4388"/>
                  </a:cubicBezTo>
                  <a:cubicBezTo>
                    <a:pt x="1988092" y="7198"/>
                    <a:pt x="1989670" y="11009"/>
                    <a:pt x="1989670" y="14983"/>
                  </a:cubicBezTo>
                  <a:lnTo>
                    <a:pt x="1989670" y="351318"/>
                  </a:lnTo>
                  <a:cubicBezTo>
                    <a:pt x="1989670" y="355292"/>
                    <a:pt x="1988092" y="359103"/>
                    <a:pt x="1985282" y="361913"/>
                  </a:cubicBezTo>
                  <a:cubicBezTo>
                    <a:pt x="1982472" y="364722"/>
                    <a:pt x="1978661" y="366301"/>
                    <a:pt x="1974687" y="366301"/>
                  </a:cubicBezTo>
                  <a:lnTo>
                    <a:pt x="14983" y="366301"/>
                  </a:lnTo>
                  <a:cubicBezTo>
                    <a:pt x="11009" y="366301"/>
                    <a:pt x="7198" y="364722"/>
                    <a:pt x="4388" y="361913"/>
                  </a:cubicBezTo>
                  <a:cubicBezTo>
                    <a:pt x="1579" y="359103"/>
                    <a:pt x="0" y="355292"/>
                    <a:pt x="0" y="351318"/>
                  </a:cubicBezTo>
                  <a:lnTo>
                    <a:pt x="0" y="14983"/>
                  </a:lnTo>
                  <a:cubicBezTo>
                    <a:pt x="0" y="11009"/>
                    <a:pt x="1579" y="7198"/>
                    <a:pt x="4388" y="4388"/>
                  </a:cubicBezTo>
                  <a:cubicBezTo>
                    <a:pt x="7198" y="1579"/>
                    <a:pt x="11009" y="0"/>
                    <a:pt x="149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89670" cy="404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33941" y="5366832"/>
            <a:ext cx="2799302" cy="915292"/>
            <a:chOff x="0" y="0"/>
            <a:chExt cx="979911" cy="3204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9911" cy="320403"/>
            </a:xfrm>
            <a:custGeom>
              <a:avLst/>
              <a:gdLst/>
              <a:ahLst/>
              <a:cxnLst/>
              <a:rect l="l" t="t" r="r" b="b"/>
              <a:pathLst>
                <a:path w="979911" h="320403">
                  <a:moveTo>
                    <a:pt x="30422" y="0"/>
                  </a:moveTo>
                  <a:lnTo>
                    <a:pt x="949489" y="0"/>
                  </a:lnTo>
                  <a:cubicBezTo>
                    <a:pt x="966291" y="0"/>
                    <a:pt x="979911" y="13621"/>
                    <a:pt x="979911" y="30422"/>
                  </a:cubicBezTo>
                  <a:lnTo>
                    <a:pt x="979911" y="289981"/>
                  </a:lnTo>
                  <a:cubicBezTo>
                    <a:pt x="979911" y="298049"/>
                    <a:pt x="976706" y="305787"/>
                    <a:pt x="971001" y="311492"/>
                  </a:cubicBezTo>
                  <a:cubicBezTo>
                    <a:pt x="965295" y="317198"/>
                    <a:pt x="957557" y="320403"/>
                    <a:pt x="949489" y="320403"/>
                  </a:cubicBezTo>
                  <a:lnTo>
                    <a:pt x="30422" y="320403"/>
                  </a:lnTo>
                  <a:cubicBezTo>
                    <a:pt x="13621" y="320403"/>
                    <a:pt x="0" y="306782"/>
                    <a:pt x="0" y="289981"/>
                  </a:cubicBezTo>
                  <a:lnTo>
                    <a:pt x="0" y="30422"/>
                  </a:lnTo>
                  <a:cubicBezTo>
                    <a:pt x="0" y="13621"/>
                    <a:pt x="13621" y="0"/>
                    <a:pt x="304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79911" cy="3585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6410744"/>
            <a:ext cx="6077221" cy="1013629"/>
            <a:chOff x="0" y="0"/>
            <a:chExt cx="2127365" cy="3548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27365" cy="354826"/>
            </a:xfrm>
            <a:custGeom>
              <a:avLst/>
              <a:gdLst/>
              <a:ahLst/>
              <a:cxnLst/>
              <a:rect l="l" t="t" r="r" b="b"/>
              <a:pathLst>
                <a:path w="2127365" h="354826">
                  <a:moveTo>
                    <a:pt x="14013" y="0"/>
                  </a:moveTo>
                  <a:lnTo>
                    <a:pt x="2113352" y="0"/>
                  </a:lnTo>
                  <a:cubicBezTo>
                    <a:pt x="2121091" y="0"/>
                    <a:pt x="2127365" y="6274"/>
                    <a:pt x="2127365" y="14013"/>
                  </a:cubicBezTo>
                  <a:lnTo>
                    <a:pt x="2127365" y="340813"/>
                  </a:lnTo>
                  <a:cubicBezTo>
                    <a:pt x="2127365" y="344530"/>
                    <a:pt x="2125888" y="348094"/>
                    <a:pt x="2123261" y="350722"/>
                  </a:cubicBezTo>
                  <a:cubicBezTo>
                    <a:pt x="2120633" y="353350"/>
                    <a:pt x="2117068" y="354826"/>
                    <a:pt x="2113352" y="354826"/>
                  </a:cubicBezTo>
                  <a:lnTo>
                    <a:pt x="14013" y="354826"/>
                  </a:lnTo>
                  <a:cubicBezTo>
                    <a:pt x="6274" y="354826"/>
                    <a:pt x="0" y="348553"/>
                    <a:pt x="0" y="340813"/>
                  </a:cubicBezTo>
                  <a:lnTo>
                    <a:pt x="0" y="14013"/>
                  </a:lnTo>
                  <a:cubicBezTo>
                    <a:pt x="0" y="6274"/>
                    <a:pt x="6274" y="0"/>
                    <a:pt x="1401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27365" cy="392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27038" y="2079040"/>
            <a:ext cx="11622044" cy="645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2"/>
              </a:lnSpc>
            </a:pPr>
            <a:r>
              <a:rPr lang="en-US" sz="7431" b="1">
                <a:solidFill>
                  <a:srgbClr val="FE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IA não é sobre </a:t>
            </a:r>
            <a:r>
              <a:rPr lang="en-US" sz="7431" b="1" i="1">
                <a:solidFill>
                  <a:srgbClr val="FE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tecnologia</a:t>
            </a:r>
            <a:r>
              <a:rPr lang="en-US" sz="7431" b="1">
                <a:solidFill>
                  <a:srgbClr val="FE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, </a:t>
            </a:r>
          </a:p>
          <a:p>
            <a:pPr algn="l">
              <a:lnSpc>
                <a:spcPts val="8472"/>
              </a:lnSpc>
            </a:pPr>
            <a:r>
              <a:rPr lang="en-US" sz="7431" b="1">
                <a:solidFill>
                  <a:srgbClr val="FE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é sobre entender problemas </a:t>
            </a:r>
            <a:r>
              <a:rPr lang="en-US" sz="7431" b="1" i="1">
                <a:solidFill>
                  <a:srgbClr val="FE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reais.</a:t>
            </a:r>
          </a:p>
          <a:p>
            <a:pPr marL="0" lvl="0" indent="0" algn="l">
              <a:lnSpc>
                <a:spcPts val="8472"/>
              </a:lnSpc>
              <a:spcBef>
                <a:spcPct val="0"/>
              </a:spcBef>
            </a:pPr>
            <a:r>
              <a:rPr lang="en-US" sz="7431" b="1" i="1">
                <a:solidFill>
                  <a:srgbClr val="FE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Experiência</a:t>
            </a:r>
            <a:r>
              <a:rPr lang="en-US" sz="7431" b="1">
                <a:solidFill>
                  <a:srgbClr val="FE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e track record são essenciais.</a:t>
            </a:r>
          </a:p>
        </p:txBody>
      </p: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" r="-4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9332" y="8170896"/>
            <a:ext cx="3777077" cy="705446"/>
          </a:xfrm>
          <a:custGeom>
            <a:avLst/>
            <a:gdLst/>
            <a:ahLst/>
            <a:cxnLst/>
            <a:rect l="l" t="t" r="r" b="b"/>
            <a:pathLst>
              <a:path w="3777077" h="705446">
                <a:moveTo>
                  <a:pt x="0" y="0"/>
                </a:moveTo>
                <a:lnTo>
                  <a:pt x="3777077" y="0"/>
                </a:lnTo>
                <a:lnTo>
                  <a:pt x="3777077" y="705446"/>
                </a:lnTo>
                <a:lnTo>
                  <a:pt x="0" y="705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04299" y="4394763"/>
            <a:ext cx="8030534" cy="1538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31"/>
              </a:lnSpc>
            </a:pPr>
            <a:r>
              <a:rPr lang="en-US" sz="10755" b="1">
                <a:solidFill>
                  <a:srgbClr val="FE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OBRIGADO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15153" y="7986435"/>
            <a:ext cx="547150" cy="121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3"/>
              </a:lnSpc>
            </a:pPr>
            <a:r>
              <a:rPr lang="en-US" sz="7073" b="1">
                <a:solidFill>
                  <a:srgbClr val="FFFFFF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+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0EFEF95-A29C-53F2-7A73-39161162F8BE}"/>
              </a:ext>
            </a:extLst>
          </p:cNvPr>
          <p:cNvSpPr/>
          <p:nvPr/>
        </p:nvSpPr>
        <p:spPr>
          <a:xfrm>
            <a:off x="5539009" y="8334033"/>
            <a:ext cx="2627305" cy="535128"/>
          </a:xfrm>
          <a:custGeom>
            <a:avLst/>
            <a:gdLst/>
            <a:ahLst/>
            <a:cxnLst/>
            <a:rect l="l" t="t" r="r" b="b"/>
            <a:pathLst>
              <a:path w="2627305" h="535128">
                <a:moveTo>
                  <a:pt x="0" y="0"/>
                </a:moveTo>
                <a:lnTo>
                  <a:pt x="2627306" y="0"/>
                </a:lnTo>
                <a:lnTo>
                  <a:pt x="2627306" y="535128"/>
                </a:lnTo>
                <a:lnTo>
                  <a:pt x="0" y="535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63152"/>
            <a:ext cx="16230600" cy="8559208"/>
            <a:chOff x="0" y="0"/>
            <a:chExt cx="4229939" cy="22306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29939" cy="2230659"/>
            </a:xfrm>
            <a:custGeom>
              <a:avLst/>
              <a:gdLst/>
              <a:ahLst/>
              <a:cxnLst/>
              <a:rect l="l" t="t" r="r" b="b"/>
              <a:pathLst>
                <a:path w="4229939" h="2230659">
                  <a:moveTo>
                    <a:pt x="9540" y="0"/>
                  </a:moveTo>
                  <a:lnTo>
                    <a:pt x="4220400" y="0"/>
                  </a:lnTo>
                  <a:cubicBezTo>
                    <a:pt x="4225668" y="0"/>
                    <a:pt x="4229939" y="4271"/>
                    <a:pt x="4229939" y="9540"/>
                  </a:cubicBezTo>
                  <a:lnTo>
                    <a:pt x="4229939" y="2221119"/>
                  </a:lnTo>
                  <a:cubicBezTo>
                    <a:pt x="4229939" y="2226388"/>
                    <a:pt x="4225668" y="2230659"/>
                    <a:pt x="4220400" y="2230659"/>
                  </a:cubicBezTo>
                  <a:lnTo>
                    <a:pt x="9540" y="2230659"/>
                  </a:lnTo>
                  <a:cubicBezTo>
                    <a:pt x="4271" y="2230659"/>
                    <a:pt x="0" y="2226388"/>
                    <a:pt x="0" y="2221119"/>
                  </a:cubicBezTo>
                  <a:lnTo>
                    <a:pt x="0" y="9540"/>
                  </a:lnTo>
                  <a:cubicBezTo>
                    <a:pt x="0" y="4271"/>
                    <a:pt x="4271" y="0"/>
                    <a:pt x="9540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29939" cy="2268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38354" y="4075158"/>
            <a:ext cx="14411292" cy="2791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11"/>
              </a:lnSpc>
            </a:pPr>
            <a:r>
              <a:rPr lang="en-US" sz="10199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Quanto a IA já te </a:t>
            </a:r>
            <a:r>
              <a:rPr lang="en-US" sz="10199" b="1" i="1">
                <a:solidFill>
                  <a:srgbClr val="FF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custou</a:t>
            </a:r>
            <a:r>
              <a:rPr lang="en-US" sz="10199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38354" y="3506009"/>
            <a:ext cx="6392836" cy="422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A PERGUNTA QUE NINGUÉM FAZ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9" name="Freeform 9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38354" y="6760300"/>
            <a:ext cx="5333881" cy="106050"/>
            <a:chOff x="0" y="0"/>
            <a:chExt cx="1404808" cy="279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04808" cy="27931"/>
            </a:xfrm>
            <a:custGeom>
              <a:avLst/>
              <a:gdLst/>
              <a:ahLst/>
              <a:cxnLst/>
              <a:rect l="l" t="t" r="r" b="b"/>
              <a:pathLst>
                <a:path w="1404808" h="27931">
                  <a:moveTo>
                    <a:pt x="13965" y="0"/>
                  </a:moveTo>
                  <a:lnTo>
                    <a:pt x="1390843" y="0"/>
                  </a:lnTo>
                  <a:cubicBezTo>
                    <a:pt x="1394547" y="0"/>
                    <a:pt x="1398099" y="1471"/>
                    <a:pt x="1400718" y="4090"/>
                  </a:cubicBezTo>
                  <a:cubicBezTo>
                    <a:pt x="1403337" y="6709"/>
                    <a:pt x="1404808" y="10262"/>
                    <a:pt x="1404808" y="13965"/>
                  </a:cubicBezTo>
                  <a:lnTo>
                    <a:pt x="1404808" y="13965"/>
                  </a:lnTo>
                  <a:cubicBezTo>
                    <a:pt x="1404808" y="21678"/>
                    <a:pt x="1398556" y="27931"/>
                    <a:pt x="1390843" y="27931"/>
                  </a:cubicBezTo>
                  <a:lnTo>
                    <a:pt x="13965" y="27931"/>
                  </a:lnTo>
                  <a:cubicBezTo>
                    <a:pt x="10262" y="27931"/>
                    <a:pt x="6709" y="26460"/>
                    <a:pt x="4090" y="23841"/>
                  </a:cubicBezTo>
                  <a:cubicBezTo>
                    <a:pt x="1471" y="21221"/>
                    <a:pt x="0" y="17669"/>
                    <a:pt x="0" y="13965"/>
                  </a:cubicBezTo>
                  <a:lnTo>
                    <a:pt x="0" y="13965"/>
                  </a:lnTo>
                  <a:cubicBezTo>
                    <a:pt x="0" y="10262"/>
                    <a:pt x="1471" y="6709"/>
                    <a:pt x="4090" y="4090"/>
                  </a:cubicBezTo>
                  <a:cubicBezTo>
                    <a:pt x="6709" y="1471"/>
                    <a:pt x="10262" y="0"/>
                    <a:pt x="139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04808" cy="66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79961"/>
            <a:ext cx="16230600" cy="8559208"/>
            <a:chOff x="0" y="0"/>
            <a:chExt cx="4229939" cy="22306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29939" cy="2230659"/>
            </a:xfrm>
            <a:custGeom>
              <a:avLst/>
              <a:gdLst/>
              <a:ahLst/>
              <a:cxnLst/>
              <a:rect l="l" t="t" r="r" b="b"/>
              <a:pathLst>
                <a:path w="4229939" h="2230659">
                  <a:moveTo>
                    <a:pt x="9540" y="0"/>
                  </a:moveTo>
                  <a:lnTo>
                    <a:pt x="4220400" y="0"/>
                  </a:lnTo>
                  <a:cubicBezTo>
                    <a:pt x="4225668" y="0"/>
                    <a:pt x="4229939" y="4271"/>
                    <a:pt x="4229939" y="9540"/>
                  </a:cubicBezTo>
                  <a:lnTo>
                    <a:pt x="4229939" y="2221119"/>
                  </a:lnTo>
                  <a:cubicBezTo>
                    <a:pt x="4229939" y="2226388"/>
                    <a:pt x="4225668" y="2230659"/>
                    <a:pt x="4220400" y="2230659"/>
                  </a:cubicBezTo>
                  <a:lnTo>
                    <a:pt x="9540" y="2230659"/>
                  </a:lnTo>
                  <a:cubicBezTo>
                    <a:pt x="4271" y="2230659"/>
                    <a:pt x="0" y="2226388"/>
                    <a:pt x="0" y="2221119"/>
                  </a:cubicBezTo>
                  <a:lnTo>
                    <a:pt x="0" y="9540"/>
                  </a:lnTo>
                  <a:cubicBezTo>
                    <a:pt x="0" y="4271"/>
                    <a:pt x="4271" y="0"/>
                    <a:pt x="9540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29939" cy="2268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38354" y="4075158"/>
            <a:ext cx="14411292" cy="2791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11"/>
              </a:lnSpc>
            </a:pPr>
            <a:r>
              <a:rPr lang="en-US" sz="10199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 quanto ela já te </a:t>
            </a:r>
            <a:r>
              <a:rPr lang="en-US" sz="10199" b="1" i="1">
                <a:solidFill>
                  <a:srgbClr val="FFFFFF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devolveu</a:t>
            </a:r>
            <a:r>
              <a:rPr lang="en-US" sz="10199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38354" y="3438773"/>
            <a:ext cx="5907958" cy="42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A PERGUNTA QUE MUDA TUDO</a:t>
            </a:r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9" name="Freeform 9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38354" y="6760300"/>
            <a:ext cx="7034187" cy="106050"/>
            <a:chOff x="0" y="0"/>
            <a:chExt cx="1852625" cy="279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52625" cy="27931"/>
            </a:xfrm>
            <a:custGeom>
              <a:avLst/>
              <a:gdLst/>
              <a:ahLst/>
              <a:cxnLst/>
              <a:rect l="l" t="t" r="r" b="b"/>
              <a:pathLst>
                <a:path w="1852625" h="27931">
                  <a:moveTo>
                    <a:pt x="12107" y="0"/>
                  </a:moveTo>
                  <a:lnTo>
                    <a:pt x="1840518" y="0"/>
                  </a:lnTo>
                  <a:cubicBezTo>
                    <a:pt x="1843730" y="0"/>
                    <a:pt x="1846809" y="1276"/>
                    <a:pt x="1849079" y="3546"/>
                  </a:cubicBezTo>
                  <a:cubicBezTo>
                    <a:pt x="1851350" y="5816"/>
                    <a:pt x="1852625" y="8896"/>
                    <a:pt x="1852625" y="12107"/>
                  </a:cubicBezTo>
                  <a:lnTo>
                    <a:pt x="1852625" y="15824"/>
                  </a:lnTo>
                  <a:cubicBezTo>
                    <a:pt x="1852625" y="19035"/>
                    <a:pt x="1851350" y="22114"/>
                    <a:pt x="1849079" y="24385"/>
                  </a:cubicBezTo>
                  <a:cubicBezTo>
                    <a:pt x="1846809" y="26655"/>
                    <a:pt x="1843730" y="27931"/>
                    <a:pt x="1840518" y="27931"/>
                  </a:cubicBezTo>
                  <a:lnTo>
                    <a:pt x="12107" y="27931"/>
                  </a:lnTo>
                  <a:cubicBezTo>
                    <a:pt x="8896" y="27931"/>
                    <a:pt x="5816" y="26655"/>
                    <a:pt x="3546" y="24385"/>
                  </a:cubicBezTo>
                  <a:cubicBezTo>
                    <a:pt x="1276" y="22114"/>
                    <a:pt x="0" y="19035"/>
                    <a:pt x="0" y="15824"/>
                  </a:cubicBezTo>
                  <a:lnTo>
                    <a:pt x="0" y="12107"/>
                  </a:lnTo>
                  <a:cubicBezTo>
                    <a:pt x="0" y="8896"/>
                    <a:pt x="1276" y="5816"/>
                    <a:pt x="3546" y="3546"/>
                  </a:cubicBezTo>
                  <a:cubicBezTo>
                    <a:pt x="5816" y="1276"/>
                    <a:pt x="8896" y="0"/>
                    <a:pt x="121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4102B">
                    <a:alpha val="100000"/>
                  </a:srgbClr>
                </a:gs>
                <a:gs pos="100000">
                  <a:srgbClr val="FF09A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852625" cy="66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6363310" cy="8527077"/>
            <a:chOff x="0" y="0"/>
            <a:chExt cx="8484413" cy="1136943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484413" cy="11369436"/>
              <a:chOff x="0" y="0"/>
              <a:chExt cx="1658375" cy="222228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58375" cy="2222285"/>
              </a:xfrm>
              <a:custGeom>
                <a:avLst/>
                <a:gdLst/>
                <a:ahLst/>
                <a:cxnLst/>
                <a:rect l="l" t="t" r="r" b="b"/>
                <a:pathLst>
                  <a:path w="1658375" h="2222285">
                    <a:moveTo>
                      <a:pt x="24333" y="0"/>
                    </a:moveTo>
                    <a:lnTo>
                      <a:pt x="1634042" y="0"/>
                    </a:lnTo>
                    <a:cubicBezTo>
                      <a:pt x="1640495" y="0"/>
                      <a:pt x="1646684" y="2564"/>
                      <a:pt x="1651248" y="7127"/>
                    </a:cubicBezTo>
                    <a:cubicBezTo>
                      <a:pt x="1655811" y="11690"/>
                      <a:pt x="1658375" y="17879"/>
                      <a:pt x="1658375" y="24333"/>
                    </a:cubicBezTo>
                    <a:lnTo>
                      <a:pt x="1658375" y="2197952"/>
                    </a:lnTo>
                    <a:cubicBezTo>
                      <a:pt x="1658375" y="2211391"/>
                      <a:pt x="1647480" y="2222285"/>
                      <a:pt x="1634042" y="2222285"/>
                    </a:cubicBezTo>
                    <a:lnTo>
                      <a:pt x="24333" y="2222285"/>
                    </a:lnTo>
                    <a:cubicBezTo>
                      <a:pt x="17879" y="2222285"/>
                      <a:pt x="11690" y="2219721"/>
                      <a:pt x="7127" y="2215158"/>
                    </a:cubicBezTo>
                    <a:cubicBezTo>
                      <a:pt x="2564" y="2210595"/>
                      <a:pt x="0" y="2204406"/>
                      <a:pt x="0" y="2197952"/>
                    </a:cubicBezTo>
                    <a:lnTo>
                      <a:pt x="0" y="24333"/>
                    </a:lnTo>
                    <a:cubicBezTo>
                      <a:pt x="0" y="17879"/>
                      <a:pt x="2564" y="11690"/>
                      <a:pt x="7127" y="7127"/>
                    </a:cubicBezTo>
                    <a:cubicBezTo>
                      <a:pt x="11690" y="2564"/>
                      <a:pt x="17879" y="0"/>
                      <a:pt x="24333" y="0"/>
                    </a:cubicBezTo>
                    <a:close/>
                  </a:path>
                </a:pathLst>
              </a:custGeom>
              <a:solidFill>
                <a:srgbClr val="000000">
                  <a:alpha val="44706"/>
                </a:srgbClr>
              </a:solidFill>
              <a:ln w="19050" cap="sq">
                <a:solidFill>
                  <a:srgbClr val="FFFFFF">
                    <a:alpha val="44706"/>
                  </a:srgbClr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658375" cy="22603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7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945164" y="3020082"/>
              <a:ext cx="6706092" cy="7327059"/>
              <a:chOff x="0" y="0"/>
              <a:chExt cx="1366298" cy="149281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66298" cy="1492813"/>
              </a:xfrm>
              <a:custGeom>
                <a:avLst/>
                <a:gdLst/>
                <a:ahLst/>
                <a:cxnLst/>
                <a:rect l="l" t="t" r="r" b="b"/>
                <a:pathLst>
                  <a:path w="1366298" h="1492813">
                    <a:moveTo>
                      <a:pt x="30786" y="0"/>
                    </a:moveTo>
                    <a:lnTo>
                      <a:pt x="1335512" y="0"/>
                    </a:lnTo>
                    <a:cubicBezTo>
                      <a:pt x="1352515" y="0"/>
                      <a:pt x="1366298" y="13783"/>
                      <a:pt x="1366298" y="30786"/>
                    </a:cubicBezTo>
                    <a:lnTo>
                      <a:pt x="1366298" y="1462028"/>
                    </a:lnTo>
                    <a:cubicBezTo>
                      <a:pt x="1366298" y="1470193"/>
                      <a:pt x="1363054" y="1478023"/>
                      <a:pt x="1357281" y="1483796"/>
                    </a:cubicBezTo>
                    <a:cubicBezTo>
                      <a:pt x="1351507" y="1489570"/>
                      <a:pt x="1343677" y="1492813"/>
                      <a:pt x="1335512" y="1492813"/>
                    </a:cubicBezTo>
                    <a:lnTo>
                      <a:pt x="30786" y="1492813"/>
                    </a:lnTo>
                    <a:cubicBezTo>
                      <a:pt x="22621" y="1492813"/>
                      <a:pt x="14790" y="1489570"/>
                      <a:pt x="9017" y="1483796"/>
                    </a:cubicBezTo>
                    <a:cubicBezTo>
                      <a:pt x="3243" y="1478023"/>
                      <a:pt x="0" y="1470193"/>
                      <a:pt x="0" y="1462028"/>
                    </a:cubicBezTo>
                    <a:lnTo>
                      <a:pt x="0" y="30786"/>
                    </a:lnTo>
                    <a:cubicBezTo>
                      <a:pt x="0" y="22621"/>
                      <a:pt x="3243" y="14790"/>
                      <a:pt x="9017" y="9017"/>
                    </a:cubicBezTo>
                    <a:cubicBezTo>
                      <a:pt x="14790" y="3243"/>
                      <a:pt x="22621" y="0"/>
                      <a:pt x="30786" y="0"/>
                    </a:cubicBezTo>
                    <a:close/>
                  </a:path>
                </a:pathLst>
              </a:custGeom>
              <a:solidFill>
                <a:srgbClr val="2C2227">
                  <a:alpha val="43922"/>
                </a:srgbClr>
              </a:solidFill>
              <a:ln w="28575" cap="sq">
                <a:solidFill>
                  <a:srgbClr val="FFFFFF">
                    <a:alpha val="43922"/>
                  </a:srgbClr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366298" cy="1530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15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45164" y="889129"/>
              <a:ext cx="6706092" cy="968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11"/>
                </a:lnSpc>
              </a:pPr>
              <a:r>
                <a:rPr lang="en-US" sz="5104" b="1">
                  <a:solidFill>
                    <a:srgbClr val="FFFFFF"/>
                  </a:solidFill>
                  <a:latin typeface="Montserrat 1 Bold"/>
                  <a:ea typeface="Montserrat 1 Bold"/>
                  <a:cs typeface="Montserrat 1 Bold"/>
                  <a:sym typeface="Montserrat 1 Bold"/>
                </a:rPr>
                <a:t>PROMESSA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98271" y="8955319"/>
              <a:ext cx="5174478" cy="3539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98"/>
                </a:lnSpc>
              </a:pPr>
              <a:r>
                <a:rPr lang="en-US" sz="1641" i="1">
                  <a:solidFill>
                    <a:srgbClr val="FFFFFF"/>
                  </a:solidFill>
                  <a:latin typeface="Montserrat 1 Extra-Light Italics"/>
                  <a:ea typeface="Montserrat 1 Extra-Light Italics"/>
                  <a:cs typeface="Montserrat 1 Extra-Light Italics"/>
                  <a:sym typeface="Montserrat 1 Extra-Light Italics"/>
                </a:rPr>
                <a:t>World Economic Forum (Junho 2025)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98271" y="3863622"/>
              <a:ext cx="5174478" cy="3659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50"/>
                </a:lnSpc>
              </a:pPr>
              <a:r>
                <a:rPr lang="en-US" sz="2607" b="1" spc="-28">
                  <a:solidFill>
                    <a:srgbClr val="FFFFFF"/>
                  </a:solidFill>
                  <a:latin typeface="Montserrat 1 Medium"/>
                  <a:ea typeface="Montserrat 1 Medium"/>
                  <a:cs typeface="Montserrat 1 Medium"/>
                  <a:sym typeface="Montserrat 1 Medium"/>
                </a:rPr>
                <a:t>“A ascensão da empresa cognitiva: por que as plataformas de IA agênticas são a próxima grande revolução empresarial”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92010" y="1028700"/>
            <a:ext cx="8784120" cy="8527077"/>
            <a:chOff x="0" y="0"/>
            <a:chExt cx="2289274" cy="22222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89274" cy="2222285"/>
            </a:xfrm>
            <a:custGeom>
              <a:avLst/>
              <a:gdLst/>
              <a:ahLst/>
              <a:cxnLst/>
              <a:rect l="l" t="t" r="r" b="b"/>
              <a:pathLst>
                <a:path w="2289274" h="2222285">
                  <a:moveTo>
                    <a:pt x="17627" y="0"/>
                  </a:moveTo>
                  <a:lnTo>
                    <a:pt x="2271647" y="0"/>
                  </a:lnTo>
                  <a:cubicBezTo>
                    <a:pt x="2276322" y="0"/>
                    <a:pt x="2280806" y="1857"/>
                    <a:pt x="2284111" y="5163"/>
                  </a:cubicBezTo>
                  <a:cubicBezTo>
                    <a:pt x="2287417" y="8469"/>
                    <a:pt x="2289274" y="12952"/>
                    <a:pt x="2289274" y="17627"/>
                  </a:cubicBezTo>
                  <a:lnTo>
                    <a:pt x="2289274" y="2204658"/>
                  </a:lnTo>
                  <a:cubicBezTo>
                    <a:pt x="2289274" y="2214393"/>
                    <a:pt x="2281382" y="2222285"/>
                    <a:pt x="2271647" y="2222285"/>
                  </a:cubicBezTo>
                  <a:lnTo>
                    <a:pt x="17627" y="2222285"/>
                  </a:lnTo>
                  <a:cubicBezTo>
                    <a:pt x="12952" y="2222285"/>
                    <a:pt x="8469" y="2220428"/>
                    <a:pt x="5163" y="2217122"/>
                  </a:cubicBezTo>
                  <a:cubicBezTo>
                    <a:pt x="1857" y="2213817"/>
                    <a:pt x="0" y="2209333"/>
                    <a:pt x="0" y="2204658"/>
                  </a:cubicBezTo>
                  <a:lnTo>
                    <a:pt x="0" y="17627"/>
                  </a:lnTo>
                  <a:cubicBezTo>
                    <a:pt x="0" y="12952"/>
                    <a:pt x="1857" y="8469"/>
                    <a:pt x="5163" y="5163"/>
                  </a:cubicBezTo>
                  <a:cubicBezTo>
                    <a:pt x="8469" y="1857"/>
                    <a:pt x="12952" y="0"/>
                    <a:pt x="17627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289274" cy="2260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990398" y="1591314"/>
            <a:ext cx="5572390" cy="709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1"/>
              </a:lnSpc>
            </a:pPr>
            <a:r>
              <a:rPr lang="en-US" sz="5104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REALIDADE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08103" y="3539102"/>
            <a:ext cx="471191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Montserrat 1 Extra-Light Italics"/>
                <a:ea typeface="Montserrat 1 Extra-Light Italics"/>
                <a:cs typeface="Montserrat 1 Extra-Light Italics"/>
                <a:sym typeface="Montserrat 1 Extra-Light Italics"/>
              </a:rPr>
              <a:t>GARTNET 2024/25​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08103" y="4643239"/>
            <a:ext cx="471191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Montserrat 1 Extra-Light Italics"/>
                <a:ea typeface="Montserrat 1 Extra-Light Italics"/>
                <a:cs typeface="Montserrat 1 Extra-Light Italics"/>
                <a:sym typeface="Montserrat 1 Extra-Light Italics"/>
              </a:rPr>
              <a:t>MIT (State of AI in Business 2025)​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08103" y="5989965"/>
            <a:ext cx="471191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Montserrat 1 Extra-Light Italics"/>
                <a:ea typeface="Montserrat 1 Extra-Light Italics"/>
                <a:cs typeface="Montserrat 1 Extra-Light Italics"/>
                <a:sym typeface="Montserrat 1 Extra-Light Italics"/>
              </a:rPr>
              <a:t>GARTNER 2025​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08103" y="7407626"/>
            <a:ext cx="471191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Montserrat 1 Extra-Light Italics"/>
                <a:ea typeface="Montserrat 1 Extra-Light Italics"/>
                <a:cs typeface="Montserrat 1 Extra-Light Italics"/>
                <a:sym typeface="Montserrat 1 Extra-Light Italics"/>
              </a:rPr>
              <a:t>MIT / NBER​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08103" y="8745077"/>
            <a:ext cx="471191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Montserrat 1 Extra-Light Italics"/>
                <a:ea typeface="Montserrat 1 Extra-Light Italics"/>
                <a:cs typeface="Montserrat 1 Extra-Light Italics"/>
                <a:sym typeface="Montserrat 1 Extra-Light Italics"/>
              </a:rPr>
              <a:t>DELOITTE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82524" y="9891594"/>
            <a:ext cx="9968370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i="1">
                <a:solidFill>
                  <a:srgbClr val="FFFFFF"/>
                </a:solidFill>
                <a:latin typeface="Montserrat 1 Italics"/>
                <a:ea typeface="Montserrat 1 Italics"/>
                <a:cs typeface="Montserrat 1 Italics"/>
                <a:sym typeface="Montserrat 1 Italics"/>
              </a:rPr>
              <a:t>Deloitte ( outubro de 2025)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883551" y="2591956"/>
            <a:ext cx="1276281" cy="1280642"/>
            <a:chOff x="0" y="0"/>
            <a:chExt cx="332618" cy="3337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32618" cy="333755"/>
            </a:xfrm>
            <a:custGeom>
              <a:avLst/>
              <a:gdLst/>
              <a:ahLst/>
              <a:cxnLst/>
              <a:rect l="l" t="t" r="r" b="b"/>
              <a:pathLst>
                <a:path w="332618" h="333755">
                  <a:moveTo>
                    <a:pt x="121320" y="0"/>
                  </a:moveTo>
                  <a:lnTo>
                    <a:pt x="211298" y="0"/>
                  </a:lnTo>
                  <a:cubicBezTo>
                    <a:pt x="243474" y="0"/>
                    <a:pt x="274333" y="12782"/>
                    <a:pt x="297084" y="35534"/>
                  </a:cubicBezTo>
                  <a:cubicBezTo>
                    <a:pt x="319836" y="58286"/>
                    <a:pt x="332618" y="89144"/>
                    <a:pt x="332618" y="121320"/>
                  </a:cubicBezTo>
                  <a:lnTo>
                    <a:pt x="332618" y="212435"/>
                  </a:lnTo>
                  <a:cubicBezTo>
                    <a:pt x="332618" y="244611"/>
                    <a:pt x="319836" y="275469"/>
                    <a:pt x="297084" y="298221"/>
                  </a:cubicBezTo>
                  <a:cubicBezTo>
                    <a:pt x="274333" y="320973"/>
                    <a:pt x="243474" y="333755"/>
                    <a:pt x="211298" y="333755"/>
                  </a:cubicBezTo>
                  <a:lnTo>
                    <a:pt x="121320" y="333755"/>
                  </a:lnTo>
                  <a:cubicBezTo>
                    <a:pt x="89144" y="333755"/>
                    <a:pt x="58286" y="320973"/>
                    <a:pt x="35534" y="298221"/>
                  </a:cubicBezTo>
                  <a:cubicBezTo>
                    <a:pt x="12782" y="275469"/>
                    <a:pt x="0" y="244611"/>
                    <a:pt x="0" y="212435"/>
                  </a:cubicBezTo>
                  <a:lnTo>
                    <a:pt x="0" y="121320"/>
                  </a:lnTo>
                  <a:cubicBezTo>
                    <a:pt x="0" y="89144"/>
                    <a:pt x="12782" y="58286"/>
                    <a:pt x="35534" y="35534"/>
                  </a:cubicBezTo>
                  <a:cubicBezTo>
                    <a:pt x="58286" y="12782"/>
                    <a:pt x="89144" y="0"/>
                    <a:pt x="12132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9525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332618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883551" y="3935706"/>
            <a:ext cx="1276281" cy="1280642"/>
            <a:chOff x="0" y="0"/>
            <a:chExt cx="332618" cy="33375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32618" cy="333755"/>
            </a:xfrm>
            <a:custGeom>
              <a:avLst/>
              <a:gdLst/>
              <a:ahLst/>
              <a:cxnLst/>
              <a:rect l="l" t="t" r="r" b="b"/>
              <a:pathLst>
                <a:path w="332618" h="333755">
                  <a:moveTo>
                    <a:pt x="121320" y="0"/>
                  </a:moveTo>
                  <a:lnTo>
                    <a:pt x="211298" y="0"/>
                  </a:lnTo>
                  <a:cubicBezTo>
                    <a:pt x="243474" y="0"/>
                    <a:pt x="274333" y="12782"/>
                    <a:pt x="297084" y="35534"/>
                  </a:cubicBezTo>
                  <a:cubicBezTo>
                    <a:pt x="319836" y="58286"/>
                    <a:pt x="332618" y="89144"/>
                    <a:pt x="332618" y="121320"/>
                  </a:cubicBezTo>
                  <a:lnTo>
                    <a:pt x="332618" y="212435"/>
                  </a:lnTo>
                  <a:cubicBezTo>
                    <a:pt x="332618" y="244611"/>
                    <a:pt x="319836" y="275469"/>
                    <a:pt x="297084" y="298221"/>
                  </a:cubicBezTo>
                  <a:cubicBezTo>
                    <a:pt x="274333" y="320973"/>
                    <a:pt x="243474" y="333755"/>
                    <a:pt x="211298" y="333755"/>
                  </a:cubicBezTo>
                  <a:lnTo>
                    <a:pt x="121320" y="333755"/>
                  </a:lnTo>
                  <a:cubicBezTo>
                    <a:pt x="89144" y="333755"/>
                    <a:pt x="58286" y="320973"/>
                    <a:pt x="35534" y="298221"/>
                  </a:cubicBezTo>
                  <a:cubicBezTo>
                    <a:pt x="12782" y="275469"/>
                    <a:pt x="0" y="244611"/>
                    <a:pt x="0" y="212435"/>
                  </a:cubicBezTo>
                  <a:lnTo>
                    <a:pt x="0" y="121320"/>
                  </a:lnTo>
                  <a:cubicBezTo>
                    <a:pt x="0" y="89144"/>
                    <a:pt x="12782" y="58286"/>
                    <a:pt x="35534" y="35534"/>
                  </a:cubicBezTo>
                  <a:cubicBezTo>
                    <a:pt x="58286" y="12782"/>
                    <a:pt x="89144" y="0"/>
                    <a:pt x="12132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9525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332618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883551" y="5283023"/>
            <a:ext cx="1276281" cy="1280642"/>
            <a:chOff x="0" y="0"/>
            <a:chExt cx="332618" cy="33375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32618" cy="333755"/>
            </a:xfrm>
            <a:custGeom>
              <a:avLst/>
              <a:gdLst/>
              <a:ahLst/>
              <a:cxnLst/>
              <a:rect l="l" t="t" r="r" b="b"/>
              <a:pathLst>
                <a:path w="332618" h="333755">
                  <a:moveTo>
                    <a:pt x="121320" y="0"/>
                  </a:moveTo>
                  <a:lnTo>
                    <a:pt x="211298" y="0"/>
                  </a:lnTo>
                  <a:cubicBezTo>
                    <a:pt x="243474" y="0"/>
                    <a:pt x="274333" y="12782"/>
                    <a:pt x="297084" y="35534"/>
                  </a:cubicBezTo>
                  <a:cubicBezTo>
                    <a:pt x="319836" y="58286"/>
                    <a:pt x="332618" y="89144"/>
                    <a:pt x="332618" y="121320"/>
                  </a:cubicBezTo>
                  <a:lnTo>
                    <a:pt x="332618" y="212435"/>
                  </a:lnTo>
                  <a:cubicBezTo>
                    <a:pt x="332618" y="244611"/>
                    <a:pt x="319836" y="275469"/>
                    <a:pt x="297084" y="298221"/>
                  </a:cubicBezTo>
                  <a:cubicBezTo>
                    <a:pt x="274333" y="320973"/>
                    <a:pt x="243474" y="333755"/>
                    <a:pt x="211298" y="333755"/>
                  </a:cubicBezTo>
                  <a:lnTo>
                    <a:pt x="121320" y="333755"/>
                  </a:lnTo>
                  <a:cubicBezTo>
                    <a:pt x="89144" y="333755"/>
                    <a:pt x="58286" y="320973"/>
                    <a:pt x="35534" y="298221"/>
                  </a:cubicBezTo>
                  <a:cubicBezTo>
                    <a:pt x="12782" y="275469"/>
                    <a:pt x="0" y="244611"/>
                    <a:pt x="0" y="212435"/>
                  </a:cubicBezTo>
                  <a:lnTo>
                    <a:pt x="0" y="121320"/>
                  </a:lnTo>
                  <a:cubicBezTo>
                    <a:pt x="0" y="89144"/>
                    <a:pt x="12782" y="58286"/>
                    <a:pt x="35534" y="35534"/>
                  </a:cubicBezTo>
                  <a:cubicBezTo>
                    <a:pt x="58286" y="12782"/>
                    <a:pt x="89144" y="0"/>
                    <a:pt x="12132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9525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332618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883551" y="6630341"/>
            <a:ext cx="1276281" cy="1280642"/>
            <a:chOff x="0" y="0"/>
            <a:chExt cx="332618" cy="33375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32618" cy="333755"/>
            </a:xfrm>
            <a:custGeom>
              <a:avLst/>
              <a:gdLst/>
              <a:ahLst/>
              <a:cxnLst/>
              <a:rect l="l" t="t" r="r" b="b"/>
              <a:pathLst>
                <a:path w="332618" h="333755">
                  <a:moveTo>
                    <a:pt x="121320" y="0"/>
                  </a:moveTo>
                  <a:lnTo>
                    <a:pt x="211298" y="0"/>
                  </a:lnTo>
                  <a:cubicBezTo>
                    <a:pt x="243474" y="0"/>
                    <a:pt x="274333" y="12782"/>
                    <a:pt x="297084" y="35534"/>
                  </a:cubicBezTo>
                  <a:cubicBezTo>
                    <a:pt x="319836" y="58286"/>
                    <a:pt x="332618" y="89144"/>
                    <a:pt x="332618" y="121320"/>
                  </a:cubicBezTo>
                  <a:lnTo>
                    <a:pt x="332618" y="212435"/>
                  </a:lnTo>
                  <a:cubicBezTo>
                    <a:pt x="332618" y="244611"/>
                    <a:pt x="319836" y="275469"/>
                    <a:pt x="297084" y="298221"/>
                  </a:cubicBezTo>
                  <a:cubicBezTo>
                    <a:pt x="274333" y="320973"/>
                    <a:pt x="243474" y="333755"/>
                    <a:pt x="211298" y="333755"/>
                  </a:cubicBezTo>
                  <a:lnTo>
                    <a:pt x="121320" y="333755"/>
                  </a:lnTo>
                  <a:cubicBezTo>
                    <a:pt x="89144" y="333755"/>
                    <a:pt x="58286" y="320973"/>
                    <a:pt x="35534" y="298221"/>
                  </a:cubicBezTo>
                  <a:cubicBezTo>
                    <a:pt x="12782" y="275469"/>
                    <a:pt x="0" y="244611"/>
                    <a:pt x="0" y="212435"/>
                  </a:cubicBezTo>
                  <a:lnTo>
                    <a:pt x="0" y="121320"/>
                  </a:lnTo>
                  <a:cubicBezTo>
                    <a:pt x="0" y="89144"/>
                    <a:pt x="12782" y="58286"/>
                    <a:pt x="35534" y="35534"/>
                  </a:cubicBezTo>
                  <a:cubicBezTo>
                    <a:pt x="58286" y="12782"/>
                    <a:pt x="89144" y="0"/>
                    <a:pt x="12132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9525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332618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883551" y="7977658"/>
            <a:ext cx="1276281" cy="1280642"/>
            <a:chOff x="0" y="0"/>
            <a:chExt cx="332618" cy="33375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2618" cy="333755"/>
            </a:xfrm>
            <a:custGeom>
              <a:avLst/>
              <a:gdLst/>
              <a:ahLst/>
              <a:cxnLst/>
              <a:rect l="l" t="t" r="r" b="b"/>
              <a:pathLst>
                <a:path w="332618" h="333755">
                  <a:moveTo>
                    <a:pt x="121320" y="0"/>
                  </a:moveTo>
                  <a:lnTo>
                    <a:pt x="211298" y="0"/>
                  </a:lnTo>
                  <a:cubicBezTo>
                    <a:pt x="243474" y="0"/>
                    <a:pt x="274333" y="12782"/>
                    <a:pt x="297084" y="35534"/>
                  </a:cubicBezTo>
                  <a:cubicBezTo>
                    <a:pt x="319836" y="58286"/>
                    <a:pt x="332618" y="89144"/>
                    <a:pt x="332618" y="121320"/>
                  </a:cubicBezTo>
                  <a:lnTo>
                    <a:pt x="332618" y="212435"/>
                  </a:lnTo>
                  <a:cubicBezTo>
                    <a:pt x="332618" y="244611"/>
                    <a:pt x="319836" y="275469"/>
                    <a:pt x="297084" y="298221"/>
                  </a:cubicBezTo>
                  <a:cubicBezTo>
                    <a:pt x="274333" y="320973"/>
                    <a:pt x="243474" y="333755"/>
                    <a:pt x="211298" y="333755"/>
                  </a:cubicBezTo>
                  <a:lnTo>
                    <a:pt x="121320" y="333755"/>
                  </a:lnTo>
                  <a:cubicBezTo>
                    <a:pt x="89144" y="333755"/>
                    <a:pt x="58286" y="320973"/>
                    <a:pt x="35534" y="298221"/>
                  </a:cubicBezTo>
                  <a:cubicBezTo>
                    <a:pt x="12782" y="275469"/>
                    <a:pt x="0" y="244611"/>
                    <a:pt x="0" y="212435"/>
                  </a:cubicBezTo>
                  <a:lnTo>
                    <a:pt x="0" y="121320"/>
                  </a:lnTo>
                  <a:cubicBezTo>
                    <a:pt x="0" y="89144"/>
                    <a:pt x="12782" y="58286"/>
                    <a:pt x="35534" y="35534"/>
                  </a:cubicBezTo>
                  <a:cubicBezTo>
                    <a:pt x="58286" y="12782"/>
                    <a:pt x="89144" y="0"/>
                    <a:pt x="121320" y="0"/>
                  </a:cubicBezTo>
                  <a:close/>
                </a:path>
              </a:pathLst>
            </a:custGeom>
            <a:solidFill>
              <a:srgbClr val="2C2227">
                <a:alpha val="44706"/>
              </a:srgbClr>
            </a:solidFill>
            <a:ln w="9525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332618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9508103" y="2580646"/>
            <a:ext cx="633593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dos projetos de IA </a:t>
            </a:r>
            <a:r>
              <a:rPr lang="en-US" sz="2400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falham</a:t>
            </a:r>
            <a:r>
              <a:rPr lang="en-US" sz="24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 devido a dados ruins ou irrelevantes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508103" y="4164011"/>
            <a:ext cx="555860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dos projetos de IA </a:t>
            </a:r>
            <a:r>
              <a:rPr lang="en-US" sz="2400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falham</a:t>
            </a:r>
            <a:r>
              <a:rPr lang="en-US" sz="24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 em ROI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508103" y="5508000"/>
            <a:ext cx="633593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Dos projetos de IA </a:t>
            </a:r>
            <a:r>
              <a:rPr lang="en-US" sz="2400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não vão à produção</a:t>
            </a:r>
            <a:r>
              <a:rPr lang="en-US" sz="24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​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508103" y="6858645"/>
            <a:ext cx="555860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ganho médio de </a:t>
            </a:r>
            <a:r>
              <a:rPr lang="en-US" sz="2400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produtividade </a:t>
            </a:r>
            <a:r>
              <a:rPr lang="en-US" sz="24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real​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508103" y="8205962"/>
            <a:ext cx="555860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1 Light"/>
                <a:ea typeface="Montserrat 1 Light"/>
                <a:cs typeface="Montserrat 1 Light"/>
                <a:sym typeface="Montserrat 1 Light"/>
              </a:rPr>
              <a:t>ilusório no investimento crescente​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883551" y="2908744"/>
            <a:ext cx="1276281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FFFFFF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85%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883551" y="4252495"/>
            <a:ext cx="1276281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FFFFFF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95%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883551" y="5599812"/>
            <a:ext cx="1276281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FFFFFF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50%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883551" y="6973164"/>
            <a:ext cx="1276281" cy="537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2,8%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883551" y="8278670"/>
            <a:ext cx="1276281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FFFFFF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ROI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49" name="Freeform 49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1" name="TextBox 51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" r="-2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77777" y="1691654"/>
            <a:ext cx="5240803" cy="6994718"/>
            <a:chOff x="0" y="0"/>
            <a:chExt cx="6987737" cy="9326291"/>
          </a:xfrm>
        </p:grpSpPr>
        <p:sp>
          <p:nvSpPr>
            <p:cNvPr id="4" name="Freeform 4"/>
            <p:cNvSpPr/>
            <p:nvPr/>
          </p:nvSpPr>
          <p:spPr>
            <a:xfrm>
              <a:off x="269623" y="7883446"/>
              <a:ext cx="6448491" cy="499758"/>
            </a:xfrm>
            <a:custGeom>
              <a:avLst/>
              <a:gdLst/>
              <a:ahLst/>
              <a:cxnLst/>
              <a:rect l="l" t="t" r="r" b="b"/>
              <a:pathLst>
                <a:path w="6448491" h="499758">
                  <a:moveTo>
                    <a:pt x="0" y="0"/>
                  </a:moveTo>
                  <a:lnTo>
                    <a:pt x="6448491" y="0"/>
                  </a:lnTo>
                  <a:lnTo>
                    <a:pt x="6448491" y="499758"/>
                  </a:lnTo>
                  <a:lnTo>
                    <a:pt x="0" y="499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0000"/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970476"/>
              <a:ext cx="6987737" cy="6987737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88900" y="88900"/>
                <a:ext cx="6172200" cy="6170939"/>
              </a:xfrm>
              <a:custGeom>
                <a:avLst/>
                <a:gdLst/>
                <a:ahLst/>
                <a:cxnLst/>
                <a:rect l="l" t="t" r="r" b="b"/>
                <a:pathLst>
                  <a:path w="6172200" h="6170939">
                    <a:moveTo>
                      <a:pt x="6172200" y="5864860"/>
                    </a:moveTo>
                    <a:cubicBezTo>
                      <a:pt x="6172200" y="6033770"/>
                      <a:pt x="6035040" y="6170930"/>
                      <a:pt x="5866130" y="6170930"/>
                    </a:cubicBezTo>
                    <a:lnTo>
                      <a:pt x="307340" y="6170930"/>
                    </a:lnTo>
                    <a:cubicBezTo>
                      <a:pt x="137160" y="6172200"/>
                      <a:pt x="0" y="6035040"/>
                      <a:pt x="0" y="5864860"/>
                    </a:cubicBezTo>
                    <a:lnTo>
                      <a:pt x="0" y="307340"/>
                    </a:lnTo>
                    <a:cubicBezTo>
                      <a:pt x="0" y="137160"/>
                      <a:pt x="137160" y="0"/>
                      <a:pt x="307340" y="0"/>
                    </a:cubicBezTo>
                    <a:lnTo>
                      <a:pt x="5866130" y="0"/>
                    </a:lnTo>
                    <a:cubicBezTo>
                      <a:pt x="6035040" y="0"/>
                      <a:pt x="6172200" y="137160"/>
                      <a:pt x="6172200" y="307340"/>
                    </a:cubicBezTo>
                    <a:lnTo>
                      <a:pt x="6172200" y="586486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4197" t="-9713" r="-7814" b="-30329"/>
                </a:stretch>
              </a:blip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953760" y="6350000"/>
                    </a:moveTo>
                    <a:lnTo>
                      <a:pt x="396240" y="6350000"/>
                    </a:lnTo>
                    <a:cubicBezTo>
                      <a:pt x="177800" y="6350000"/>
                      <a:pt x="0" y="6172200"/>
                      <a:pt x="0" y="5953760"/>
                    </a:cubicBezTo>
                    <a:lnTo>
                      <a:pt x="0" y="396240"/>
                    </a:lnTo>
                    <a:cubicBezTo>
                      <a:pt x="0" y="177800"/>
                      <a:pt x="177800" y="0"/>
                      <a:pt x="396240" y="0"/>
                    </a:cubicBezTo>
                    <a:lnTo>
                      <a:pt x="5955030" y="0"/>
                    </a:lnTo>
                    <a:cubicBezTo>
                      <a:pt x="6172200" y="0"/>
                      <a:pt x="6350000" y="177800"/>
                      <a:pt x="6350000" y="396240"/>
                    </a:cubicBezTo>
                    <a:lnTo>
                      <a:pt x="6350000" y="5955030"/>
                    </a:lnTo>
                    <a:cubicBezTo>
                      <a:pt x="6350000" y="6172200"/>
                      <a:pt x="6172200" y="6350000"/>
                      <a:pt x="5953760" y="6350000"/>
                    </a:cubicBezTo>
                    <a:close/>
                    <a:moveTo>
                      <a:pt x="396240" y="179070"/>
                    </a:moveTo>
                    <a:cubicBezTo>
                      <a:pt x="276860" y="179070"/>
                      <a:pt x="179070" y="276860"/>
                      <a:pt x="179070" y="396240"/>
                    </a:cubicBezTo>
                    <a:lnTo>
                      <a:pt x="179070" y="5955030"/>
                    </a:lnTo>
                    <a:cubicBezTo>
                      <a:pt x="179070" y="6074410"/>
                      <a:pt x="276860" y="6172200"/>
                      <a:pt x="396240" y="6172200"/>
                    </a:cubicBezTo>
                    <a:lnTo>
                      <a:pt x="5955030" y="6172200"/>
                    </a:lnTo>
                    <a:cubicBezTo>
                      <a:pt x="6074410" y="6172200"/>
                      <a:pt x="6172200" y="6074410"/>
                      <a:pt x="6172200" y="5955030"/>
                    </a:cubicBezTo>
                    <a:lnTo>
                      <a:pt x="6172200" y="396240"/>
                    </a:lnTo>
                    <a:cubicBezTo>
                      <a:pt x="6172200" y="276860"/>
                      <a:pt x="6074410" y="179070"/>
                      <a:pt x="5955030" y="179070"/>
                    </a:cubicBezTo>
                    <a:lnTo>
                      <a:pt x="396240" y="179070"/>
                    </a:lnTo>
                    <a:close/>
                  </a:path>
                </a:pathLst>
              </a:custGeom>
              <a:solidFill>
                <a:srgbClr val="FF1D92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1748096" y="0"/>
              <a:ext cx="3491545" cy="652117"/>
            </a:xfrm>
            <a:custGeom>
              <a:avLst/>
              <a:gdLst/>
              <a:ahLst/>
              <a:cxnLst/>
              <a:rect l="l" t="t" r="r" b="b"/>
              <a:pathLst>
                <a:path w="3491545" h="652117">
                  <a:moveTo>
                    <a:pt x="0" y="0"/>
                  </a:moveTo>
                  <a:lnTo>
                    <a:pt x="3491545" y="0"/>
                  </a:lnTo>
                  <a:lnTo>
                    <a:pt x="3491545" y="652117"/>
                  </a:lnTo>
                  <a:lnTo>
                    <a:pt x="0" y="652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020174" y="8773605"/>
              <a:ext cx="947389" cy="552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6"/>
                </a:lnSpc>
              </a:pPr>
              <a:r>
                <a:rPr lang="en-US" sz="2511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CEO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6450" y="8200000"/>
              <a:ext cx="4434837" cy="624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9"/>
                </a:lnSpc>
              </a:pPr>
              <a:r>
                <a:rPr lang="en-US" sz="2842" b="1">
                  <a:solidFill>
                    <a:srgbClr val="FFFFFF"/>
                  </a:solidFill>
                  <a:latin typeface="Montserrat 1 Bold"/>
                  <a:ea typeface="Montserrat 1 Bold"/>
                  <a:cs typeface="Montserrat 1 Bold"/>
                  <a:sym typeface="Montserrat 1 Bold"/>
                </a:rPr>
                <a:t>Paulo Tadeu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04598" y="1784745"/>
            <a:ext cx="5240803" cy="6897639"/>
            <a:chOff x="0" y="0"/>
            <a:chExt cx="6987737" cy="9196853"/>
          </a:xfrm>
        </p:grpSpPr>
        <p:sp>
          <p:nvSpPr>
            <p:cNvPr id="12" name="Freeform 12"/>
            <p:cNvSpPr/>
            <p:nvPr/>
          </p:nvSpPr>
          <p:spPr>
            <a:xfrm>
              <a:off x="269623" y="7759324"/>
              <a:ext cx="6448491" cy="499758"/>
            </a:xfrm>
            <a:custGeom>
              <a:avLst/>
              <a:gdLst/>
              <a:ahLst/>
              <a:cxnLst/>
              <a:rect l="l" t="t" r="r" b="b"/>
              <a:pathLst>
                <a:path w="6448491" h="499758">
                  <a:moveTo>
                    <a:pt x="0" y="0"/>
                  </a:moveTo>
                  <a:lnTo>
                    <a:pt x="6448491" y="0"/>
                  </a:lnTo>
                  <a:lnTo>
                    <a:pt x="6448491" y="499758"/>
                  </a:lnTo>
                  <a:lnTo>
                    <a:pt x="0" y="499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0000"/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846353"/>
              <a:ext cx="6987737" cy="698773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8900" y="88900"/>
                <a:ext cx="6172200" cy="6170939"/>
              </a:xfrm>
              <a:custGeom>
                <a:avLst/>
                <a:gdLst/>
                <a:ahLst/>
                <a:cxnLst/>
                <a:rect l="l" t="t" r="r" b="b"/>
                <a:pathLst>
                  <a:path w="6172200" h="6170939">
                    <a:moveTo>
                      <a:pt x="6172200" y="5864860"/>
                    </a:moveTo>
                    <a:cubicBezTo>
                      <a:pt x="6172200" y="6033770"/>
                      <a:pt x="6035040" y="6170930"/>
                      <a:pt x="5866130" y="6170930"/>
                    </a:cubicBezTo>
                    <a:lnTo>
                      <a:pt x="307340" y="6170930"/>
                    </a:lnTo>
                    <a:cubicBezTo>
                      <a:pt x="137160" y="6172200"/>
                      <a:pt x="0" y="6035040"/>
                      <a:pt x="0" y="5864860"/>
                    </a:cubicBezTo>
                    <a:lnTo>
                      <a:pt x="0" y="307340"/>
                    </a:lnTo>
                    <a:cubicBezTo>
                      <a:pt x="0" y="137160"/>
                      <a:pt x="137160" y="0"/>
                      <a:pt x="307340" y="0"/>
                    </a:cubicBezTo>
                    <a:lnTo>
                      <a:pt x="5866130" y="0"/>
                    </a:lnTo>
                    <a:cubicBezTo>
                      <a:pt x="6035040" y="0"/>
                      <a:pt x="6172200" y="137160"/>
                      <a:pt x="6172200" y="307340"/>
                    </a:cubicBezTo>
                    <a:lnTo>
                      <a:pt x="6172200" y="586486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3265" b="-30095"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953760" y="6350000"/>
                    </a:moveTo>
                    <a:lnTo>
                      <a:pt x="396240" y="6350000"/>
                    </a:lnTo>
                    <a:cubicBezTo>
                      <a:pt x="177800" y="6350000"/>
                      <a:pt x="0" y="6172200"/>
                      <a:pt x="0" y="5953760"/>
                    </a:cubicBezTo>
                    <a:lnTo>
                      <a:pt x="0" y="396240"/>
                    </a:lnTo>
                    <a:cubicBezTo>
                      <a:pt x="0" y="177800"/>
                      <a:pt x="177800" y="0"/>
                      <a:pt x="396240" y="0"/>
                    </a:cubicBezTo>
                    <a:lnTo>
                      <a:pt x="5955030" y="0"/>
                    </a:lnTo>
                    <a:cubicBezTo>
                      <a:pt x="6172200" y="0"/>
                      <a:pt x="6350000" y="177800"/>
                      <a:pt x="6350000" y="396240"/>
                    </a:cubicBezTo>
                    <a:lnTo>
                      <a:pt x="6350000" y="5955030"/>
                    </a:lnTo>
                    <a:cubicBezTo>
                      <a:pt x="6350000" y="6172200"/>
                      <a:pt x="6172200" y="6350000"/>
                      <a:pt x="5953760" y="6350000"/>
                    </a:cubicBezTo>
                    <a:close/>
                    <a:moveTo>
                      <a:pt x="396240" y="179070"/>
                    </a:moveTo>
                    <a:cubicBezTo>
                      <a:pt x="276860" y="179070"/>
                      <a:pt x="179070" y="276860"/>
                      <a:pt x="179070" y="396240"/>
                    </a:cubicBezTo>
                    <a:lnTo>
                      <a:pt x="179070" y="5955030"/>
                    </a:lnTo>
                    <a:cubicBezTo>
                      <a:pt x="179070" y="6074410"/>
                      <a:pt x="276860" y="6172200"/>
                      <a:pt x="396240" y="6172200"/>
                    </a:cubicBezTo>
                    <a:lnTo>
                      <a:pt x="5955030" y="6172200"/>
                    </a:lnTo>
                    <a:cubicBezTo>
                      <a:pt x="6074410" y="6172200"/>
                      <a:pt x="6172200" y="6074410"/>
                      <a:pt x="6172200" y="5955030"/>
                    </a:cubicBezTo>
                    <a:lnTo>
                      <a:pt x="6172200" y="396240"/>
                    </a:lnTo>
                    <a:cubicBezTo>
                      <a:pt x="6172200" y="276860"/>
                      <a:pt x="6074410" y="179070"/>
                      <a:pt x="5955030" y="179070"/>
                    </a:cubicBezTo>
                    <a:lnTo>
                      <a:pt x="396240" y="179070"/>
                    </a:lnTo>
                    <a:close/>
                  </a:path>
                </a:pathLst>
              </a:custGeom>
              <a:solidFill>
                <a:srgbClr val="D92231"/>
              </a:solidFill>
            </p:spPr>
          </p:sp>
        </p:grpSp>
        <p:sp>
          <p:nvSpPr>
            <p:cNvPr id="16" name="Freeform 16"/>
            <p:cNvSpPr/>
            <p:nvPr/>
          </p:nvSpPr>
          <p:spPr>
            <a:xfrm>
              <a:off x="2287023" y="0"/>
              <a:ext cx="2413692" cy="527995"/>
            </a:xfrm>
            <a:custGeom>
              <a:avLst/>
              <a:gdLst/>
              <a:ahLst/>
              <a:cxnLst/>
              <a:rect l="l" t="t" r="r" b="b"/>
              <a:pathLst>
                <a:path w="2413692" h="527995">
                  <a:moveTo>
                    <a:pt x="0" y="0"/>
                  </a:moveTo>
                  <a:lnTo>
                    <a:pt x="2413691" y="0"/>
                  </a:lnTo>
                  <a:lnTo>
                    <a:pt x="2413691" y="527995"/>
                  </a:lnTo>
                  <a:lnTo>
                    <a:pt x="0" y="527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276450" y="8075878"/>
              <a:ext cx="4434837" cy="624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9"/>
                </a:lnSpc>
              </a:pPr>
              <a:r>
                <a:rPr lang="en-US" sz="2842" b="1">
                  <a:solidFill>
                    <a:srgbClr val="FFFFFF"/>
                  </a:solidFill>
                  <a:latin typeface="Montserrat 1 Bold"/>
                  <a:ea typeface="Montserrat 1 Bold"/>
                  <a:cs typeface="Montserrat 1 Bold"/>
                  <a:sym typeface="Montserrat 1 Bold"/>
                </a:rPr>
                <a:t>Rafael Hirata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49730" y="8744733"/>
              <a:ext cx="5288277" cy="452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1"/>
                </a:lnSpc>
              </a:pPr>
              <a:r>
                <a:rPr lang="en-US" sz="2511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Head of Digital Services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" r="-26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95053" y="2658612"/>
            <a:ext cx="13662350" cy="116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0"/>
              </a:lnSpc>
            </a:pPr>
            <a:r>
              <a:rPr lang="en-US" sz="8000" b="1">
                <a:solidFill>
                  <a:srgbClr val="FFFFFF"/>
                </a:solidFill>
                <a:latin typeface="Montserrat 1 Semi-Bold"/>
                <a:ea typeface="Montserrat 1 Semi-Bold"/>
                <a:cs typeface="Montserrat 1 Semi-Bold"/>
                <a:sym typeface="Montserrat 1 Semi-Bold"/>
              </a:rPr>
              <a:t>O ciclo do hype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94E0FBE-7CB5-B7F2-8F01-6340A2989047}"/>
              </a:ext>
            </a:extLst>
          </p:cNvPr>
          <p:cNvGrpSpPr/>
          <p:nvPr/>
        </p:nvGrpSpPr>
        <p:grpSpPr>
          <a:xfrm>
            <a:off x="499896" y="4878197"/>
            <a:ext cx="4207573" cy="3125470"/>
            <a:chOff x="499896" y="4878197"/>
            <a:chExt cx="4207573" cy="3125470"/>
          </a:xfrm>
        </p:grpSpPr>
        <p:grpSp>
          <p:nvGrpSpPr>
            <p:cNvPr id="3" name="Group 3"/>
            <p:cNvGrpSpPr/>
            <p:nvPr/>
          </p:nvGrpSpPr>
          <p:grpSpPr>
            <a:xfrm>
              <a:off x="499896" y="4878197"/>
              <a:ext cx="4207573" cy="3125470"/>
              <a:chOff x="0" y="0"/>
              <a:chExt cx="1263514" cy="9385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63514" cy="938563"/>
              </a:xfrm>
              <a:custGeom>
                <a:avLst/>
                <a:gdLst/>
                <a:ahLst/>
                <a:cxnLst/>
                <a:rect l="l" t="t" r="r" b="b"/>
                <a:pathLst>
                  <a:path w="1263514" h="938563">
                    <a:moveTo>
                      <a:pt x="36800" y="0"/>
                    </a:moveTo>
                    <a:lnTo>
                      <a:pt x="1226714" y="0"/>
                    </a:lnTo>
                    <a:cubicBezTo>
                      <a:pt x="1247038" y="0"/>
                      <a:pt x="1263514" y="16476"/>
                      <a:pt x="1263514" y="36800"/>
                    </a:cubicBezTo>
                    <a:lnTo>
                      <a:pt x="1263514" y="901763"/>
                    </a:lnTo>
                    <a:cubicBezTo>
                      <a:pt x="1263514" y="911523"/>
                      <a:pt x="1259637" y="920884"/>
                      <a:pt x="1252735" y="927785"/>
                    </a:cubicBezTo>
                    <a:cubicBezTo>
                      <a:pt x="1245834" y="934686"/>
                      <a:pt x="1236474" y="938563"/>
                      <a:pt x="1226714" y="938563"/>
                    </a:cubicBezTo>
                    <a:lnTo>
                      <a:pt x="36800" y="938563"/>
                    </a:lnTo>
                    <a:cubicBezTo>
                      <a:pt x="16476" y="938563"/>
                      <a:pt x="0" y="922087"/>
                      <a:pt x="0" y="901763"/>
                    </a:cubicBezTo>
                    <a:lnTo>
                      <a:pt x="0" y="36800"/>
                    </a:lnTo>
                    <a:cubicBezTo>
                      <a:pt x="0" y="16476"/>
                      <a:pt x="16476" y="0"/>
                      <a:pt x="36800" y="0"/>
                    </a:cubicBezTo>
                    <a:close/>
                  </a:path>
                </a:pathLst>
              </a:custGeom>
              <a:solidFill>
                <a:srgbClr val="2C2227">
                  <a:alpha val="44706"/>
                </a:srgbClr>
              </a:solidFill>
              <a:ln w="19050" cap="sq">
                <a:solidFill>
                  <a:srgbClr val="FFFFFF">
                    <a:alpha val="44706"/>
                  </a:srgbClr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1263514" cy="986188"/>
              </a:xfrm>
              <a:prstGeom prst="rect">
                <a:avLst/>
              </a:prstGeom>
            </p:spPr>
            <p:txBody>
              <a:bodyPr lIns="44087" tIns="44087" rIns="44087" bIns="44087" rtlCol="0" anchor="ctr"/>
              <a:lstStyle/>
              <a:p>
                <a:pPr algn="ctr">
                  <a:lnSpc>
                    <a:spcPts val="3157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695053" y="5978254"/>
              <a:ext cx="3817259" cy="462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0"/>
                </a:lnSpc>
              </a:pPr>
              <a:r>
                <a:rPr lang="en-US" sz="3590" b="1">
                  <a:solidFill>
                    <a:srgbClr val="FEFFFF"/>
                  </a:solidFill>
                  <a:latin typeface="Montserrat 1 Semi-Bold"/>
                  <a:ea typeface="Montserrat 1 Semi-Bold"/>
                  <a:cs typeface="Montserrat 1 Semi-Bold"/>
                  <a:sym typeface="Montserrat 1 Semi-Bold"/>
                </a:rPr>
                <a:t>Descoberta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95053" y="5235196"/>
              <a:ext cx="3817259" cy="462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0"/>
                </a:lnSpc>
              </a:pPr>
              <a:r>
                <a:rPr lang="en-US" sz="3590" b="1" i="1">
                  <a:solidFill>
                    <a:srgbClr val="FF0397"/>
                  </a:solidFill>
                  <a:latin typeface="Montserrat 1 Semi-Bold Italics"/>
                  <a:ea typeface="Montserrat 1 Semi-Bold Italics"/>
                  <a:cs typeface="Montserrat 1 Semi-Bold Italics"/>
                  <a:sym typeface="Montserrat 1 Semi-Bold Italics"/>
                </a:rPr>
                <a:t>01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95053" y="6578410"/>
              <a:ext cx="3817259" cy="692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GenAI explode. ChatGPT 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vira fenômeno global.​</a:t>
              </a: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ED75621B-6FA2-FA0E-AC4D-9CBA6B8A4291}"/>
              </a:ext>
            </a:extLst>
          </p:cNvPr>
          <p:cNvGrpSpPr/>
          <p:nvPr/>
        </p:nvGrpSpPr>
        <p:grpSpPr>
          <a:xfrm>
            <a:off x="4974426" y="4878197"/>
            <a:ext cx="4474273" cy="3125470"/>
            <a:chOff x="4974426" y="4878197"/>
            <a:chExt cx="4474273" cy="3125470"/>
          </a:xfrm>
        </p:grpSpPr>
        <p:grpSp>
          <p:nvGrpSpPr>
            <p:cNvPr id="6" name="Group 6"/>
            <p:cNvGrpSpPr/>
            <p:nvPr/>
          </p:nvGrpSpPr>
          <p:grpSpPr>
            <a:xfrm>
              <a:off x="4974426" y="4878197"/>
              <a:ext cx="4207573" cy="3125470"/>
              <a:chOff x="0" y="0"/>
              <a:chExt cx="1263514" cy="93856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63514" cy="938563"/>
              </a:xfrm>
              <a:custGeom>
                <a:avLst/>
                <a:gdLst/>
                <a:ahLst/>
                <a:cxnLst/>
                <a:rect l="l" t="t" r="r" b="b"/>
                <a:pathLst>
                  <a:path w="1263514" h="938563">
                    <a:moveTo>
                      <a:pt x="36800" y="0"/>
                    </a:moveTo>
                    <a:lnTo>
                      <a:pt x="1226714" y="0"/>
                    </a:lnTo>
                    <a:cubicBezTo>
                      <a:pt x="1247038" y="0"/>
                      <a:pt x="1263514" y="16476"/>
                      <a:pt x="1263514" y="36800"/>
                    </a:cubicBezTo>
                    <a:lnTo>
                      <a:pt x="1263514" y="901763"/>
                    </a:lnTo>
                    <a:cubicBezTo>
                      <a:pt x="1263514" y="911523"/>
                      <a:pt x="1259637" y="920884"/>
                      <a:pt x="1252735" y="927785"/>
                    </a:cubicBezTo>
                    <a:cubicBezTo>
                      <a:pt x="1245834" y="934686"/>
                      <a:pt x="1236474" y="938563"/>
                      <a:pt x="1226714" y="938563"/>
                    </a:cubicBezTo>
                    <a:lnTo>
                      <a:pt x="36800" y="938563"/>
                    </a:lnTo>
                    <a:cubicBezTo>
                      <a:pt x="16476" y="938563"/>
                      <a:pt x="0" y="922087"/>
                      <a:pt x="0" y="901763"/>
                    </a:cubicBezTo>
                    <a:lnTo>
                      <a:pt x="0" y="36800"/>
                    </a:lnTo>
                    <a:cubicBezTo>
                      <a:pt x="0" y="16476"/>
                      <a:pt x="16476" y="0"/>
                      <a:pt x="36800" y="0"/>
                    </a:cubicBezTo>
                    <a:close/>
                  </a:path>
                </a:pathLst>
              </a:custGeom>
              <a:solidFill>
                <a:srgbClr val="2C2227">
                  <a:alpha val="44706"/>
                </a:srgbClr>
              </a:solidFill>
              <a:ln w="19050" cap="sq">
                <a:solidFill>
                  <a:srgbClr val="FFFFFF">
                    <a:alpha val="44706"/>
                  </a:srgbClr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1263514" cy="986188"/>
              </a:xfrm>
              <a:prstGeom prst="rect">
                <a:avLst/>
              </a:prstGeom>
            </p:spPr>
            <p:txBody>
              <a:bodyPr lIns="44087" tIns="44087" rIns="44087" bIns="44087" rtlCol="0" anchor="ctr"/>
              <a:lstStyle/>
              <a:p>
                <a:pPr algn="ctr">
                  <a:lnSpc>
                    <a:spcPts val="3157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169583" y="5968729"/>
              <a:ext cx="3817259" cy="460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0"/>
                </a:lnSpc>
              </a:pPr>
              <a:r>
                <a:rPr lang="en-US" sz="3490" b="1">
                  <a:solidFill>
                    <a:srgbClr val="FEFFFF"/>
                  </a:solidFill>
                  <a:latin typeface="Montserrat 1 Semi-Bold"/>
                  <a:ea typeface="Montserrat 1 Semi-Bold"/>
                  <a:cs typeface="Montserrat 1 Semi-Bold"/>
                  <a:sym typeface="Montserrat 1 Semi-Bold"/>
                </a:rPr>
                <a:t>Experimentação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169583" y="5235196"/>
              <a:ext cx="3817259" cy="462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0"/>
                </a:lnSpc>
              </a:pPr>
              <a:r>
                <a:rPr lang="en-US" sz="3590" b="1" i="1">
                  <a:solidFill>
                    <a:srgbClr val="FF0397"/>
                  </a:solidFill>
                  <a:latin typeface="Montserrat 1 Semi-Bold Italics"/>
                  <a:ea typeface="Montserrat 1 Semi-Bold Italics"/>
                  <a:cs typeface="Montserrat 1 Semi-Bold Italics"/>
                  <a:sym typeface="Montserrat 1 Semi-Bold Italics"/>
                </a:rPr>
                <a:t>02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169583" y="6578410"/>
              <a:ext cx="4279116" cy="1044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POCs por toda parte. Alucinações. LGPD acende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o alerta.​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F2914BE-2DAF-B9C1-6CA4-22E9BF7C82CC}"/>
              </a:ext>
            </a:extLst>
          </p:cNvPr>
          <p:cNvGrpSpPr/>
          <p:nvPr/>
        </p:nvGrpSpPr>
        <p:grpSpPr>
          <a:xfrm>
            <a:off x="9277478" y="4878197"/>
            <a:ext cx="4207573" cy="3125470"/>
            <a:chOff x="9277478" y="4878197"/>
            <a:chExt cx="4207573" cy="3125470"/>
          </a:xfrm>
        </p:grpSpPr>
        <p:grpSp>
          <p:nvGrpSpPr>
            <p:cNvPr id="9" name="Group 9"/>
            <p:cNvGrpSpPr/>
            <p:nvPr/>
          </p:nvGrpSpPr>
          <p:grpSpPr>
            <a:xfrm>
              <a:off x="9277478" y="4878197"/>
              <a:ext cx="4207573" cy="3125470"/>
              <a:chOff x="0" y="0"/>
              <a:chExt cx="1263514" cy="93856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263514" cy="938563"/>
              </a:xfrm>
              <a:custGeom>
                <a:avLst/>
                <a:gdLst/>
                <a:ahLst/>
                <a:cxnLst/>
                <a:rect l="l" t="t" r="r" b="b"/>
                <a:pathLst>
                  <a:path w="1263514" h="938563">
                    <a:moveTo>
                      <a:pt x="36800" y="0"/>
                    </a:moveTo>
                    <a:lnTo>
                      <a:pt x="1226714" y="0"/>
                    </a:lnTo>
                    <a:cubicBezTo>
                      <a:pt x="1247038" y="0"/>
                      <a:pt x="1263514" y="16476"/>
                      <a:pt x="1263514" y="36800"/>
                    </a:cubicBezTo>
                    <a:lnTo>
                      <a:pt x="1263514" y="901763"/>
                    </a:lnTo>
                    <a:cubicBezTo>
                      <a:pt x="1263514" y="911523"/>
                      <a:pt x="1259637" y="920884"/>
                      <a:pt x="1252735" y="927785"/>
                    </a:cubicBezTo>
                    <a:cubicBezTo>
                      <a:pt x="1245834" y="934686"/>
                      <a:pt x="1236474" y="938563"/>
                      <a:pt x="1226714" y="938563"/>
                    </a:cubicBezTo>
                    <a:lnTo>
                      <a:pt x="36800" y="938563"/>
                    </a:lnTo>
                    <a:cubicBezTo>
                      <a:pt x="16476" y="938563"/>
                      <a:pt x="0" y="922087"/>
                      <a:pt x="0" y="901763"/>
                    </a:cubicBezTo>
                    <a:lnTo>
                      <a:pt x="0" y="36800"/>
                    </a:lnTo>
                    <a:cubicBezTo>
                      <a:pt x="0" y="16476"/>
                      <a:pt x="16476" y="0"/>
                      <a:pt x="36800" y="0"/>
                    </a:cubicBezTo>
                    <a:close/>
                  </a:path>
                </a:pathLst>
              </a:custGeom>
              <a:solidFill>
                <a:srgbClr val="2C2227">
                  <a:alpha val="44706"/>
                </a:srgbClr>
              </a:solidFill>
              <a:ln w="19050" cap="sq">
                <a:solidFill>
                  <a:srgbClr val="FFFFFF">
                    <a:alpha val="44706"/>
                  </a:srgbClr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1263514" cy="986188"/>
              </a:xfrm>
              <a:prstGeom prst="rect">
                <a:avLst/>
              </a:prstGeom>
            </p:spPr>
            <p:txBody>
              <a:bodyPr lIns="44087" tIns="44087" rIns="44087" bIns="44087" rtlCol="0" anchor="ctr"/>
              <a:lstStyle/>
              <a:p>
                <a:pPr algn="ctr">
                  <a:lnSpc>
                    <a:spcPts val="315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9472635" y="5968729"/>
              <a:ext cx="3817259" cy="460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0"/>
                </a:lnSpc>
              </a:pPr>
              <a:r>
                <a:rPr lang="en-US" sz="3490" b="1" err="1">
                  <a:solidFill>
                    <a:srgbClr val="FEFFFF"/>
                  </a:solidFill>
                  <a:latin typeface="Montserrat 1 Semi-Bold"/>
                  <a:ea typeface="Montserrat 1 Semi-Bold"/>
                  <a:cs typeface="Montserrat 1 Semi-Bold"/>
                  <a:sym typeface="Montserrat 1 Semi-Bold"/>
                </a:rPr>
                <a:t>Frustração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472635" y="5235196"/>
              <a:ext cx="3817259" cy="462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0"/>
                </a:lnSpc>
              </a:pPr>
              <a:r>
                <a:rPr lang="en-US" sz="3590" b="1" i="1">
                  <a:solidFill>
                    <a:srgbClr val="FF0397"/>
                  </a:solidFill>
                  <a:latin typeface="Montserrat 1 Semi-Bold Italics"/>
                  <a:ea typeface="Montserrat 1 Semi-Bold Italics"/>
                  <a:cs typeface="Montserrat 1 Semi-Bold Italics"/>
                  <a:sym typeface="Montserrat 1 Semi-Bold Italics"/>
                </a:rPr>
                <a:t>03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9472635" y="6578410"/>
              <a:ext cx="3817259" cy="1044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Custos </a:t>
              </a:r>
              <a:r>
                <a:rPr lang="en-US" sz="2000" err="1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sobem</a:t>
              </a:r>
              <a:r>
                <a:rPr lang="en-US" sz="2000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, ROI some. </a:t>
              </a:r>
              <a:r>
                <a:rPr lang="en-US" sz="2000" err="1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Tokenização</a:t>
              </a:r>
              <a:r>
                <a:rPr lang="en-US" sz="2000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revela</a:t>
              </a:r>
              <a:r>
                <a:rPr lang="en-US" sz="2000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 o </a:t>
              </a:r>
              <a:r>
                <a:rPr lang="en-US" sz="2000" err="1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preço</a:t>
              </a:r>
              <a:r>
                <a:rPr lang="en-US" sz="2000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 real.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84D7074-AD86-DED3-AE82-AF5D6417A535}"/>
              </a:ext>
            </a:extLst>
          </p:cNvPr>
          <p:cNvGrpSpPr/>
          <p:nvPr/>
        </p:nvGrpSpPr>
        <p:grpSpPr>
          <a:xfrm>
            <a:off x="13751751" y="4878197"/>
            <a:ext cx="4474274" cy="3125470"/>
            <a:chOff x="13751751" y="4878197"/>
            <a:chExt cx="4474274" cy="3125470"/>
          </a:xfrm>
        </p:grpSpPr>
        <p:grpSp>
          <p:nvGrpSpPr>
            <p:cNvPr id="12" name="Group 12"/>
            <p:cNvGrpSpPr/>
            <p:nvPr/>
          </p:nvGrpSpPr>
          <p:grpSpPr>
            <a:xfrm>
              <a:off x="13751751" y="4878197"/>
              <a:ext cx="4207573" cy="3125470"/>
              <a:chOff x="0" y="0"/>
              <a:chExt cx="1263514" cy="93856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63514" cy="938563"/>
              </a:xfrm>
              <a:custGeom>
                <a:avLst/>
                <a:gdLst/>
                <a:ahLst/>
                <a:cxnLst/>
                <a:rect l="l" t="t" r="r" b="b"/>
                <a:pathLst>
                  <a:path w="1263514" h="938563">
                    <a:moveTo>
                      <a:pt x="36800" y="0"/>
                    </a:moveTo>
                    <a:lnTo>
                      <a:pt x="1226714" y="0"/>
                    </a:lnTo>
                    <a:cubicBezTo>
                      <a:pt x="1247038" y="0"/>
                      <a:pt x="1263514" y="16476"/>
                      <a:pt x="1263514" y="36800"/>
                    </a:cubicBezTo>
                    <a:lnTo>
                      <a:pt x="1263514" y="901763"/>
                    </a:lnTo>
                    <a:cubicBezTo>
                      <a:pt x="1263514" y="911523"/>
                      <a:pt x="1259637" y="920884"/>
                      <a:pt x="1252735" y="927785"/>
                    </a:cubicBezTo>
                    <a:cubicBezTo>
                      <a:pt x="1245834" y="934686"/>
                      <a:pt x="1236474" y="938563"/>
                      <a:pt x="1226714" y="938563"/>
                    </a:cubicBezTo>
                    <a:lnTo>
                      <a:pt x="36800" y="938563"/>
                    </a:lnTo>
                    <a:cubicBezTo>
                      <a:pt x="16476" y="938563"/>
                      <a:pt x="0" y="922087"/>
                      <a:pt x="0" y="901763"/>
                    </a:cubicBezTo>
                    <a:lnTo>
                      <a:pt x="0" y="36800"/>
                    </a:lnTo>
                    <a:cubicBezTo>
                      <a:pt x="0" y="16476"/>
                      <a:pt x="16476" y="0"/>
                      <a:pt x="36800" y="0"/>
                    </a:cubicBezTo>
                    <a:close/>
                  </a:path>
                </a:pathLst>
              </a:custGeom>
              <a:solidFill>
                <a:srgbClr val="2C2227">
                  <a:alpha val="44706"/>
                </a:srgbClr>
              </a:solidFill>
              <a:ln w="19050" cap="sq">
                <a:solidFill>
                  <a:srgbClr val="FFFFFF">
                    <a:alpha val="44706"/>
                  </a:srgbClr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263514" cy="986188"/>
              </a:xfrm>
              <a:prstGeom prst="rect">
                <a:avLst/>
              </a:prstGeom>
            </p:spPr>
            <p:txBody>
              <a:bodyPr lIns="44087" tIns="44087" rIns="44087" bIns="44087" rtlCol="0" anchor="ctr"/>
              <a:lstStyle/>
              <a:p>
                <a:pPr algn="ctr">
                  <a:lnSpc>
                    <a:spcPts val="3157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3946909" y="5968729"/>
              <a:ext cx="3817259" cy="460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0"/>
                </a:lnSpc>
              </a:pPr>
              <a:r>
                <a:rPr lang="en-US" sz="3490" b="1">
                  <a:solidFill>
                    <a:srgbClr val="FEFFFF"/>
                  </a:solidFill>
                  <a:latin typeface="Montserrat 1 Semi-Bold"/>
                  <a:ea typeface="Montserrat 1 Semi-Bold"/>
                  <a:cs typeface="Montserrat 1 Semi-Bold"/>
                  <a:sym typeface="Montserrat 1 Semi-Bold"/>
                </a:rPr>
                <a:t>Consolidação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3946909" y="5235196"/>
              <a:ext cx="3817259" cy="462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0"/>
                </a:lnSpc>
              </a:pPr>
              <a:r>
                <a:rPr lang="en-US" sz="3590" b="1" i="1">
                  <a:solidFill>
                    <a:srgbClr val="FF0397"/>
                  </a:solidFill>
                  <a:latin typeface="Montserrat 1 Semi-Bold Italics"/>
                  <a:ea typeface="Montserrat 1 Semi-Bold Italics"/>
                  <a:cs typeface="Montserrat 1 Semi-Bold Italics"/>
                  <a:sym typeface="Montserrat 1 Semi-Bold Italics"/>
                </a:rPr>
                <a:t>04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3946909" y="6578410"/>
              <a:ext cx="4279116" cy="692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Quem sobrevive, ganha o mercado. É aqui que estamos.​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29" name="Freeform 29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" r="-2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25038" y="1287366"/>
            <a:ext cx="9818867" cy="7712267"/>
            <a:chOff x="0" y="0"/>
            <a:chExt cx="13091822" cy="102830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091822" cy="10283023"/>
              <a:chOff x="0" y="0"/>
              <a:chExt cx="2558945" cy="20099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58945" cy="2009933"/>
              </a:xfrm>
              <a:custGeom>
                <a:avLst/>
                <a:gdLst/>
                <a:ahLst/>
                <a:cxnLst/>
                <a:rect l="l" t="t" r="r" b="b"/>
                <a:pathLst>
                  <a:path w="2558945" h="2009933">
                    <a:moveTo>
                      <a:pt x="15769" y="0"/>
                    </a:moveTo>
                    <a:lnTo>
                      <a:pt x="2543175" y="0"/>
                    </a:lnTo>
                    <a:cubicBezTo>
                      <a:pt x="2547358" y="0"/>
                      <a:pt x="2551369" y="1661"/>
                      <a:pt x="2554326" y="4619"/>
                    </a:cubicBezTo>
                    <a:cubicBezTo>
                      <a:pt x="2557283" y="7576"/>
                      <a:pt x="2558945" y="11587"/>
                      <a:pt x="2558945" y="15769"/>
                    </a:cubicBezTo>
                    <a:lnTo>
                      <a:pt x="2558945" y="1994164"/>
                    </a:lnTo>
                    <a:cubicBezTo>
                      <a:pt x="2558945" y="2002873"/>
                      <a:pt x="2551885" y="2009933"/>
                      <a:pt x="2543175" y="2009933"/>
                    </a:cubicBezTo>
                    <a:lnTo>
                      <a:pt x="15769" y="2009933"/>
                    </a:lnTo>
                    <a:cubicBezTo>
                      <a:pt x="11587" y="2009933"/>
                      <a:pt x="7576" y="2008272"/>
                      <a:pt x="4619" y="2005315"/>
                    </a:cubicBezTo>
                    <a:cubicBezTo>
                      <a:pt x="1661" y="2002357"/>
                      <a:pt x="0" y="1998346"/>
                      <a:pt x="0" y="1994164"/>
                    </a:cubicBezTo>
                    <a:lnTo>
                      <a:pt x="0" y="15769"/>
                    </a:lnTo>
                    <a:cubicBezTo>
                      <a:pt x="0" y="11587"/>
                      <a:pt x="1661" y="7576"/>
                      <a:pt x="4619" y="4619"/>
                    </a:cubicBezTo>
                    <a:cubicBezTo>
                      <a:pt x="7576" y="1661"/>
                      <a:pt x="11587" y="0"/>
                      <a:pt x="15769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558945" cy="20480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7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600207" y="711670"/>
              <a:ext cx="11891407" cy="8859682"/>
            </a:xfrm>
            <a:custGeom>
              <a:avLst/>
              <a:gdLst/>
              <a:ahLst/>
              <a:cxnLst/>
              <a:rect l="l" t="t" r="r" b="b"/>
              <a:pathLst>
                <a:path w="11891407" h="8859682">
                  <a:moveTo>
                    <a:pt x="0" y="0"/>
                  </a:moveTo>
                  <a:lnTo>
                    <a:pt x="11891408" y="0"/>
                  </a:lnTo>
                  <a:lnTo>
                    <a:pt x="11891408" y="8859683"/>
                  </a:lnTo>
                  <a:lnTo>
                    <a:pt x="0" y="885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7858" t="-892" r="-665" b="-476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3575685"/>
            <a:ext cx="4681373" cy="377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6999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Onde as </a:t>
            </a:r>
          </a:p>
          <a:p>
            <a:pPr algn="l">
              <a:lnSpc>
                <a:spcPts val="7419"/>
              </a:lnSpc>
            </a:pPr>
            <a:r>
              <a:rPr lang="en-US" sz="6999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empresas estão </a:t>
            </a:r>
          </a:p>
          <a:p>
            <a:pPr algn="l">
              <a:lnSpc>
                <a:spcPts val="7419"/>
              </a:lnSpc>
            </a:pPr>
            <a:r>
              <a:rPr lang="en-US" sz="6999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errando?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10" name="Freeform 10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" r="-2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58056" y="4173290"/>
            <a:ext cx="962153" cy="946601"/>
            <a:chOff x="0" y="0"/>
            <a:chExt cx="3190858" cy="31392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0858" cy="3139281"/>
            </a:xfrm>
            <a:custGeom>
              <a:avLst/>
              <a:gdLst/>
              <a:ahLst/>
              <a:cxnLst/>
              <a:rect l="l" t="t" r="r" b="b"/>
              <a:pathLst>
                <a:path w="3190858" h="3139281">
                  <a:moveTo>
                    <a:pt x="160929" y="0"/>
                  </a:moveTo>
                  <a:lnTo>
                    <a:pt x="3029929" y="0"/>
                  </a:lnTo>
                  <a:cubicBezTo>
                    <a:pt x="3072610" y="0"/>
                    <a:pt x="3113543" y="16955"/>
                    <a:pt x="3143723" y="47135"/>
                  </a:cubicBezTo>
                  <a:cubicBezTo>
                    <a:pt x="3173903" y="77315"/>
                    <a:pt x="3190858" y="118248"/>
                    <a:pt x="3190858" y="160929"/>
                  </a:cubicBezTo>
                  <a:lnTo>
                    <a:pt x="3190858" y="2978352"/>
                  </a:lnTo>
                  <a:cubicBezTo>
                    <a:pt x="3190858" y="3067231"/>
                    <a:pt x="3118807" y="3139281"/>
                    <a:pt x="3029929" y="3139281"/>
                  </a:cubicBezTo>
                  <a:lnTo>
                    <a:pt x="160929" y="3139281"/>
                  </a:lnTo>
                  <a:cubicBezTo>
                    <a:pt x="72050" y="3139281"/>
                    <a:pt x="0" y="3067231"/>
                    <a:pt x="0" y="2978352"/>
                  </a:cubicBezTo>
                  <a:lnTo>
                    <a:pt x="0" y="160929"/>
                  </a:lnTo>
                  <a:cubicBezTo>
                    <a:pt x="0" y="72050"/>
                    <a:pt x="72050" y="0"/>
                    <a:pt x="160929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90858" cy="31773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58056" y="2786862"/>
            <a:ext cx="962153" cy="946601"/>
            <a:chOff x="0" y="0"/>
            <a:chExt cx="3190858" cy="31392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90858" cy="3139281"/>
            </a:xfrm>
            <a:custGeom>
              <a:avLst/>
              <a:gdLst/>
              <a:ahLst/>
              <a:cxnLst/>
              <a:rect l="l" t="t" r="r" b="b"/>
              <a:pathLst>
                <a:path w="3190858" h="3139281">
                  <a:moveTo>
                    <a:pt x="160929" y="0"/>
                  </a:moveTo>
                  <a:lnTo>
                    <a:pt x="3029929" y="0"/>
                  </a:lnTo>
                  <a:cubicBezTo>
                    <a:pt x="3072610" y="0"/>
                    <a:pt x="3113543" y="16955"/>
                    <a:pt x="3143723" y="47135"/>
                  </a:cubicBezTo>
                  <a:cubicBezTo>
                    <a:pt x="3173903" y="77315"/>
                    <a:pt x="3190858" y="118248"/>
                    <a:pt x="3190858" y="160929"/>
                  </a:cubicBezTo>
                  <a:lnTo>
                    <a:pt x="3190858" y="2978352"/>
                  </a:lnTo>
                  <a:cubicBezTo>
                    <a:pt x="3190858" y="3067231"/>
                    <a:pt x="3118807" y="3139281"/>
                    <a:pt x="3029929" y="3139281"/>
                  </a:cubicBezTo>
                  <a:lnTo>
                    <a:pt x="160929" y="3139281"/>
                  </a:lnTo>
                  <a:cubicBezTo>
                    <a:pt x="72050" y="3139281"/>
                    <a:pt x="0" y="3067231"/>
                    <a:pt x="0" y="2978352"/>
                  </a:cubicBezTo>
                  <a:lnTo>
                    <a:pt x="0" y="160929"/>
                  </a:lnTo>
                  <a:cubicBezTo>
                    <a:pt x="0" y="72050"/>
                    <a:pt x="72050" y="0"/>
                    <a:pt x="160929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190858" cy="31773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58056" y="5596141"/>
            <a:ext cx="962153" cy="946601"/>
            <a:chOff x="0" y="0"/>
            <a:chExt cx="3190858" cy="3139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90858" cy="3139281"/>
            </a:xfrm>
            <a:custGeom>
              <a:avLst/>
              <a:gdLst/>
              <a:ahLst/>
              <a:cxnLst/>
              <a:rect l="l" t="t" r="r" b="b"/>
              <a:pathLst>
                <a:path w="3190858" h="3139281">
                  <a:moveTo>
                    <a:pt x="160929" y="0"/>
                  </a:moveTo>
                  <a:lnTo>
                    <a:pt x="3029929" y="0"/>
                  </a:lnTo>
                  <a:cubicBezTo>
                    <a:pt x="3072610" y="0"/>
                    <a:pt x="3113543" y="16955"/>
                    <a:pt x="3143723" y="47135"/>
                  </a:cubicBezTo>
                  <a:cubicBezTo>
                    <a:pt x="3173903" y="77315"/>
                    <a:pt x="3190858" y="118248"/>
                    <a:pt x="3190858" y="160929"/>
                  </a:cubicBezTo>
                  <a:lnTo>
                    <a:pt x="3190858" y="2978352"/>
                  </a:lnTo>
                  <a:cubicBezTo>
                    <a:pt x="3190858" y="3067231"/>
                    <a:pt x="3118807" y="3139281"/>
                    <a:pt x="3029929" y="3139281"/>
                  </a:cubicBezTo>
                  <a:lnTo>
                    <a:pt x="160929" y="3139281"/>
                  </a:lnTo>
                  <a:cubicBezTo>
                    <a:pt x="72050" y="3139281"/>
                    <a:pt x="0" y="3067231"/>
                    <a:pt x="0" y="2978352"/>
                  </a:cubicBezTo>
                  <a:lnTo>
                    <a:pt x="0" y="160929"/>
                  </a:lnTo>
                  <a:cubicBezTo>
                    <a:pt x="0" y="72050"/>
                    <a:pt x="72050" y="0"/>
                    <a:pt x="160929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190858" cy="31773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7354983" y="5785293"/>
            <a:ext cx="568298" cy="568298"/>
          </a:xfrm>
          <a:custGeom>
            <a:avLst/>
            <a:gdLst/>
            <a:ahLst/>
            <a:cxnLst/>
            <a:rect l="l" t="t" r="r" b="b"/>
            <a:pathLst>
              <a:path w="568298" h="568298">
                <a:moveTo>
                  <a:pt x="0" y="0"/>
                </a:moveTo>
                <a:lnTo>
                  <a:pt x="568298" y="0"/>
                </a:lnTo>
                <a:lnTo>
                  <a:pt x="568298" y="568298"/>
                </a:lnTo>
                <a:lnTo>
                  <a:pt x="0" y="5682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158056" y="7104717"/>
            <a:ext cx="962153" cy="946601"/>
            <a:chOff x="0" y="0"/>
            <a:chExt cx="3190858" cy="31392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90858" cy="3139281"/>
            </a:xfrm>
            <a:custGeom>
              <a:avLst/>
              <a:gdLst/>
              <a:ahLst/>
              <a:cxnLst/>
              <a:rect l="l" t="t" r="r" b="b"/>
              <a:pathLst>
                <a:path w="3190858" h="3139281">
                  <a:moveTo>
                    <a:pt x="160929" y="0"/>
                  </a:moveTo>
                  <a:lnTo>
                    <a:pt x="3029929" y="0"/>
                  </a:lnTo>
                  <a:cubicBezTo>
                    <a:pt x="3072610" y="0"/>
                    <a:pt x="3113543" y="16955"/>
                    <a:pt x="3143723" y="47135"/>
                  </a:cubicBezTo>
                  <a:cubicBezTo>
                    <a:pt x="3173903" y="77315"/>
                    <a:pt x="3190858" y="118248"/>
                    <a:pt x="3190858" y="160929"/>
                  </a:cubicBezTo>
                  <a:lnTo>
                    <a:pt x="3190858" y="2978352"/>
                  </a:lnTo>
                  <a:cubicBezTo>
                    <a:pt x="3190858" y="3067231"/>
                    <a:pt x="3118807" y="3139281"/>
                    <a:pt x="3029929" y="3139281"/>
                  </a:cubicBezTo>
                  <a:lnTo>
                    <a:pt x="160929" y="3139281"/>
                  </a:lnTo>
                  <a:cubicBezTo>
                    <a:pt x="72050" y="3139281"/>
                    <a:pt x="0" y="3067231"/>
                    <a:pt x="0" y="2978352"/>
                  </a:cubicBezTo>
                  <a:lnTo>
                    <a:pt x="0" y="160929"/>
                  </a:lnTo>
                  <a:cubicBezTo>
                    <a:pt x="0" y="72050"/>
                    <a:pt x="72050" y="0"/>
                    <a:pt x="160929" y="0"/>
                  </a:cubicBez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190858" cy="31773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370636" y="4353005"/>
            <a:ext cx="536994" cy="587170"/>
          </a:xfrm>
          <a:custGeom>
            <a:avLst/>
            <a:gdLst/>
            <a:ahLst/>
            <a:cxnLst/>
            <a:rect l="l" t="t" r="r" b="b"/>
            <a:pathLst>
              <a:path w="536994" h="587170">
                <a:moveTo>
                  <a:pt x="0" y="0"/>
                </a:moveTo>
                <a:lnTo>
                  <a:pt x="536993" y="0"/>
                </a:lnTo>
                <a:lnTo>
                  <a:pt x="536993" y="587170"/>
                </a:lnTo>
                <a:lnTo>
                  <a:pt x="0" y="5871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22227" y="7327663"/>
            <a:ext cx="633810" cy="500710"/>
          </a:xfrm>
          <a:custGeom>
            <a:avLst/>
            <a:gdLst/>
            <a:ahLst/>
            <a:cxnLst/>
            <a:rect l="l" t="t" r="r" b="b"/>
            <a:pathLst>
              <a:path w="633810" h="500710">
                <a:moveTo>
                  <a:pt x="0" y="0"/>
                </a:moveTo>
                <a:lnTo>
                  <a:pt x="633810" y="0"/>
                </a:lnTo>
                <a:lnTo>
                  <a:pt x="633810" y="500710"/>
                </a:lnTo>
                <a:lnTo>
                  <a:pt x="0" y="5007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339401" y="2960431"/>
            <a:ext cx="599463" cy="599463"/>
          </a:xfrm>
          <a:custGeom>
            <a:avLst/>
            <a:gdLst/>
            <a:ahLst/>
            <a:cxnLst/>
            <a:rect l="l" t="t" r="r" b="b"/>
            <a:pathLst>
              <a:path w="599463" h="599463">
                <a:moveTo>
                  <a:pt x="0" y="0"/>
                </a:moveTo>
                <a:lnTo>
                  <a:pt x="599463" y="0"/>
                </a:lnTo>
                <a:lnTo>
                  <a:pt x="599463" y="599463"/>
                </a:lnTo>
                <a:lnTo>
                  <a:pt x="0" y="5994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471622" y="4229599"/>
            <a:ext cx="7898237" cy="85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7"/>
              </a:lnSpc>
            </a:pPr>
            <a:r>
              <a:rPr lang="en-US" sz="2919" spc="-32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Erro 2: POCs que nunca viram produção</a:t>
            </a:r>
          </a:p>
          <a:p>
            <a:pPr algn="l">
              <a:lnSpc>
                <a:spcPts val="3387"/>
              </a:lnSpc>
            </a:pPr>
            <a:r>
              <a:rPr lang="en-US" sz="2919" spc="-32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Dificuldade em Escalar (PoC Purgatory)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71622" y="3036922"/>
            <a:ext cx="9301928" cy="42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7"/>
              </a:lnSpc>
            </a:pPr>
            <a:r>
              <a:rPr lang="en-US" sz="2919" spc="-32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Erro 1: Começar pela tecnologia, não pelo processo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71622" y="5634901"/>
            <a:ext cx="8928618" cy="84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1"/>
              </a:lnSpc>
            </a:pPr>
            <a:r>
              <a:rPr lang="en-US" sz="2915" spc="-32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Erro 3: Não considerar orquestração como base!</a:t>
            </a:r>
          </a:p>
          <a:p>
            <a:pPr algn="l">
              <a:lnSpc>
                <a:spcPts val="3381"/>
              </a:lnSpc>
            </a:pPr>
            <a:r>
              <a:rPr lang="en-US" sz="2915" spc="-32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Falta de Manutenção e Monitoramento Contínuo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452572" y="7377058"/>
            <a:ext cx="8947668" cy="42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1"/>
              </a:lnSpc>
            </a:pPr>
            <a:r>
              <a:rPr lang="en-US" sz="2915" spc="-32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Erro 4: Não medir ROI desde o início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3575685"/>
            <a:ext cx="4681373" cy="377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6999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Onde as </a:t>
            </a:r>
          </a:p>
          <a:p>
            <a:pPr algn="l">
              <a:lnSpc>
                <a:spcPts val="7419"/>
              </a:lnSpc>
            </a:pPr>
            <a:r>
              <a:rPr lang="en-US" sz="6999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empresas estão </a:t>
            </a:r>
          </a:p>
          <a:p>
            <a:pPr algn="l">
              <a:lnSpc>
                <a:spcPts val="7419"/>
              </a:lnSpc>
            </a:pPr>
            <a:r>
              <a:rPr lang="en-US" sz="6999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errando?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47074" y="217860"/>
            <a:ext cx="3729115" cy="492496"/>
            <a:chOff x="0" y="0"/>
            <a:chExt cx="4972153" cy="656661"/>
          </a:xfrm>
        </p:grpSpPr>
        <p:sp>
          <p:nvSpPr>
            <p:cNvPr id="25" name="Freeform 25"/>
            <p:cNvSpPr/>
            <p:nvPr/>
          </p:nvSpPr>
          <p:spPr>
            <a:xfrm>
              <a:off x="0" y="102257"/>
              <a:ext cx="2420872" cy="452147"/>
            </a:xfrm>
            <a:custGeom>
              <a:avLst/>
              <a:gdLst/>
              <a:ahLst/>
              <a:cxnLst/>
              <a:rect l="l" t="t" r="r" b="b"/>
              <a:pathLst>
                <a:path w="2420872" h="452147">
                  <a:moveTo>
                    <a:pt x="0" y="0"/>
                  </a:moveTo>
                  <a:lnTo>
                    <a:pt x="2420872" y="0"/>
                  </a:lnTo>
                  <a:lnTo>
                    <a:pt x="2420872" y="452147"/>
                  </a:lnTo>
                  <a:lnTo>
                    <a:pt x="0" y="45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215965" y="149481"/>
              <a:ext cx="1756189" cy="357699"/>
            </a:xfrm>
            <a:custGeom>
              <a:avLst/>
              <a:gdLst/>
              <a:ahLst/>
              <a:cxnLst/>
              <a:rect l="l" t="t" r="r" b="b"/>
              <a:pathLst>
                <a:path w="1756189" h="357699">
                  <a:moveTo>
                    <a:pt x="0" y="0"/>
                  </a:moveTo>
                  <a:lnTo>
                    <a:pt x="1756188" y="0"/>
                  </a:lnTo>
                  <a:lnTo>
                    <a:pt x="1756188" y="357699"/>
                  </a:lnTo>
                  <a:lnTo>
                    <a:pt x="0" y="35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2651226" y="-57150"/>
              <a:ext cx="334384" cy="713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9"/>
                </a:lnSpc>
              </a:pPr>
              <a:r>
                <a:rPr lang="en-US" sz="3242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+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Personalizar</PresentationFormat>
  <Slides>24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Tech Show SP - 2026</dc:title>
  <cp:revision>3</cp:revision>
  <dcterms:created xsi:type="dcterms:W3CDTF">2006-08-16T00:00:00Z</dcterms:created>
  <dcterms:modified xsi:type="dcterms:W3CDTF">2026-05-05T17:08:32Z</dcterms:modified>
  <dc:identifier>DAHG3GxCPas</dc:identifier>
</cp:coreProperties>
</file>