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278" r:id="rId7"/>
    <p:sldId id="364" r:id="rId8"/>
    <p:sldId id="365" r:id="rId9"/>
    <p:sldId id="368" r:id="rId10"/>
    <p:sldId id="367" r:id="rId11"/>
    <p:sldId id="361" r:id="rId12"/>
    <p:sldId id="362" r:id="rId13"/>
    <p:sldId id="360" r:id="rId14"/>
    <p:sldId id="277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EEB62-5C6F-AF15-1CEC-567D49B13412}" v="76" dt="2026-05-04T13:53:08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8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Abertura (1 min): posicione governança de IA não como freio, mas como sistema operacional para capturar valor com segurança. Promessa da palestra: sair com um mapa prático para começar em 90 dias.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1C979-E52F-C25D-D044-6F8EBBBC8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A6778-3064-1091-0970-CC242A199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528B9-C9AC-BB66-C370-0F660EDE0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3C26A-7225-6AE0-28B0-B20D8EE2B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D98E-AB76-4820-ED22-120C5A2B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6E341-BFBB-84F9-0A03-5B0A36826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C1135-E103-F112-9F65-94FA7B282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62D5B-1663-5F9D-A009-21731F25C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043A5-BACD-F940-7383-913AB22D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908A5-4514-4E27-9E06-1638C665A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7CB15-DD66-91B2-42AA-CCCF8CB92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3CDD9-88F2-DE9D-3D47-7AFD87B31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8015-1DCA-556D-FCE7-986112A0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437AF9-B0EB-8CD7-D886-7C5E3A92D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15FA2-CCC1-ED83-0CB9-A2C70B3C3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4EB5F-1FDA-2EE8-D287-838744B77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A628-0766-17B5-948C-3DEA6B168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B3A73-0F0F-2A0F-2816-1E45742D0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6648C-BB1D-1857-399C-7E6BEFA7C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5FE4-5F20-047B-D8AF-EFE3187EE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80A47-474D-2D3A-20A4-F7E3F8D3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A89EB-5871-C1CE-357C-53295C0A2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1FEAF-0727-AE6E-DF3D-BDE9F8F48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661F-F629-7834-D393-566607DA2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Revisão: Símbolo e menu “Hamburguer” padrão errado, rodapé também...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statement black"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AE34A05-1348-4D07-A09B-79586A74BD7A}"/>
              </a:ext>
            </a:extLst>
          </p:cNvPr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t-BR" sz="650" b="0" i="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DGT – Seu parceiro de negócios!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17E431-517F-4D1D-AAFE-DC59639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02336"/>
            <a:ext cx="9372600" cy="4023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pt-BR" noProof="0"/>
              <a:t>Clique para editar o título Mestre</a:t>
            </a:r>
            <a:endParaRPr lang="en-US" noProof="0"/>
          </a:p>
        </p:txBody>
      </p:sp>
      <p:pic>
        <p:nvPicPr>
          <p:cNvPr id="16" name="Google Shape;485;p1">
            <a:extLst>
              <a:ext uri="{FF2B5EF4-FFF2-40B4-BE49-F238E27FC236}">
                <a16:creationId xmlns:a16="http://schemas.microsoft.com/office/drawing/2014/main" id="{8AFFA4B3-3B77-8A84-2EEE-39866FB087C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22041" y="48768"/>
            <a:ext cx="1606535" cy="1186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095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t-consultoria.com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inematic_ultra_realistic_futuristic_cityscape_batch_4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20617">
              <a:alpha val="50000"/>
            </a:srgbClr>
          </a:solidFill>
          <a:ln w="12700">
            <a:solidFill>
              <a:srgbClr val="02061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481086" y="261620"/>
            <a:ext cx="6949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Governança de IA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517662" y="919988"/>
            <a:ext cx="6217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DBEAFE"/>
                </a:solidFill>
              </a:rPr>
              <a:t>Como acelerar inovação com confiança, controle e escala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1192256" y="651052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94A3B8"/>
                </a:solidFill>
              </a:rPr>
              <a:t>01</a:t>
            </a:r>
            <a:endParaRPr lang="en-US" sz="750" dirty="0"/>
          </a:p>
        </p:txBody>
      </p:sp>
      <p:pic>
        <p:nvPicPr>
          <p:cNvPr id="13" name="Google Shape;485;p1">
            <a:extLst>
              <a:ext uri="{FF2B5EF4-FFF2-40B4-BE49-F238E27FC236}">
                <a16:creationId xmlns:a16="http://schemas.microsoft.com/office/drawing/2014/main" id="{FBCD87B7-EF44-393A-0B1A-FD6E79B9683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041" y="48768"/>
            <a:ext cx="1606535" cy="11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6CE8E46-7102-4C92-ADEE-AA0D463C21C3}"/>
              </a:ext>
            </a:extLst>
          </p:cNvPr>
          <p:cNvSpPr txBox="1"/>
          <p:nvPr/>
        </p:nvSpPr>
        <p:spPr>
          <a:xfrm>
            <a:off x="6444919" y="5563174"/>
            <a:ext cx="53981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www.dgt-consultoria.com.br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B91ADD6-538A-AB59-8BF3-A9025837D897}"/>
              </a:ext>
            </a:extLst>
          </p:cNvPr>
          <p:cNvGrpSpPr/>
          <p:nvPr/>
        </p:nvGrpSpPr>
        <p:grpSpPr>
          <a:xfrm>
            <a:off x="7616142" y="2314409"/>
            <a:ext cx="3055716" cy="2997844"/>
            <a:chOff x="7430947" y="1894076"/>
            <a:chExt cx="3055716" cy="2997844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9282CD74-3726-C28E-D2B0-C66059353807}"/>
                </a:ext>
              </a:extLst>
            </p:cNvPr>
            <p:cNvSpPr/>
            <p:nvPr/>
          </p:nvSpPr>
          <p:spPr bwMode="gray">
            <a:xfrm>
              <a:off x="7430947" y="1894076"/>
              <a:ext cx="3055716" cy="299784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0003F4D-74BE-A920-D2DB-762DF4B0A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169" y="2063488"/>
              <a:ext cx="2731023" cy="273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EEC7E383-ECA8-C7DE-D18E-D22423F5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86" y="925492"/>
            <a:ext cx="5007014" cy="50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8">
            <a:extLst>
              <a:ext uri="{FF2B5EF4-FFF2-40B4-BE49-F238E27FC236}">
                <a16:creationId xmlns:a16="http://schemas.microsoft.com/office/drawing/2014/main" id="{F416A8ED-7BBA-F742-5959-281E107923AA}"/>
              </a:ext>
            </a:extLst>
          </p:cNvPr>
          <p:cNvSpPr txBox="1">
            <a:spLocks/>
          </p:cNvSpPr>
          <p:nvPr/>
        </p:nvSpPr>
        <p:spPr>
          <a:xfrm>
            <a:off x="6096000" y="925492"/>
            <a:ext cx="6096000" cy="1137996"/>
          </a:xfrm>
          <a:prstGeom prst="rect">
            <a:avLst/>
          </a:prstGeom>
        </p:spPr>
        <p:txBody>
          <a:bodyPr anchor="ctr"/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4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00" b="0" i="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00" b="0" i="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100">
                <a:solidFill>
                  <a:srgbClr val="FFC000"/>
                </a:solidFill>
              </a:rPr>
              <a:t>Conheça a Daisy!</a:t>
            </a:r>
          </a:p>
          <a:p>
            <a:pPr algn="ctr"/>
            <a:r>
              <a:rPr lang="pt-BR" sz="2400">
                <a:solidFill>
                  <a:srgbClr val="FFC000"/>
                </a:solidFill>
              </a:rPr>
              <a:t>Leia o QR </a:t>
            </a:r>
            <a:r>
              <a:rPr lang="pt-BR" sz="2400" err="1">
                <a:solidFill>
                  <a:srgbClr val="FFC000"/>
                </a:solidFill>
              </a:rPr>
              <a:t>Code</a:t>
            </a:r>
            <a:r>
              <a:rPr lang="pt-BR" sz="2400">
                <a:solidFill>
                  <a:srgbClr val="FFC000"/>
                </a:solidFill>
              </a:rPr>
              <a:t> abaixo e converse com nossa assistente virtual para saber mais da DGT</a:t>
            </a:r>
            <a:endParaRPr lang="en-US" sz="24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52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cinematic_futuristic_cityscape_tech_b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slide_overlay_roadmap_90_di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635508"/>
            <a:ext cx="1014984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dirty="0"/>
              <a:t>A </a:t>
            </a:r>
            <a:r>
              <a:rPr dirty="0" err="1"/>
              <a:t>lógica</a:t>
            </a:r>
            <a:r>
              <a:rPr dirty="0"/>
              <a:t> é simples: </a:t>
            </a:r>
            <a:r>
              <a:rPr dirty="0" err="1"/>
              <a:t>começar</a:t>
            </a:r>
            <a:r>
              <a:rPr dirty="0"/>
              <a:t> </a:t>
            </a:r>
            <a:r>
              <a:rPr dirty="0" err="1"/>
              <a:t>pequeno</a:t>
            </a:r>
            <a:r>
              <a:rPr dirty="0"/>
              <a:t>, </a:t>
            </a:r>
            <a:r>
              <a:rPr dirty="0" err="1"/>
              <a:t>criar</a:t>
            </a:r>
            <a:r>
              <a:rPr dirty="0"/>
              <a:t> a base de </a:t>
            </a:r>
            <a:r>
              <a:rPr dirty="0" err="1"/>
              <a:t>governança</a:t>
            </a:r>
            <a:r>
              <a:rPr dirty="0"/>
              <a:t>, </a:t>
            </a:r>
            <a:r>
              <a:rPr dirty="0" err="1"/>
              <a:t>priorizar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e </a:t>
            </a:r>
            <a:r>
              <a:rPr dirty="0" err="1"/>
              <a:t>evoluir</a:t>
            </a:r>
            <a:r>
              <a:rPr dirty="0"/>
              <a:t> </a:t>
            </a:r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travar</a:t>
            </a:r>
            <a:r>
              <a:rPr dirty="0"/>
              <a:t> a </a:t>
            </a:r>
            <a:r>
              <a:rPr dirty="0" err="1"/>
              <a:t>adoção</a:t>
            </a:r>
            <a:r>
              <a:rPr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507270"/>
            <a:ext cx="10469880" cy="705577"/>
          </a:xfrm>
          <a:prstGeom prst="roundRect">
            <a:avLst/>
          </a:prstGeom>
          <a:solidFill>
            <a:srgbClr val="0D1D34"/>
          </a:solidFill>
          <a:ln w="1651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 err="1">
                <a:solidFill>
                  <a:srgbClr val="FFFFFF"/>
                </a:solidFill>
                <a:latin typeface="Aptos"/>
              </a:rPr>
              <a:t>Objetivo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dos 90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dias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: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sair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iniciativas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isoladas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para um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modelo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mínimo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viável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governança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com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papéis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políticas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fluxo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monitoramento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1248" y="2542032"/>
            <a:ext cx="3310128" cy="3804652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87552" y="2670048"/>
            <a:ext cx="868680" cy="365760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0-30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2536" y="2546044"/>
            <a:ext cx="2167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solidFill>
                  <a:srgbClr val="FFFFFF"/>
                </a:solidFill>
                <a:latin typeface="Aptos"/>
              </a:rPr>
              <a:t>Fundação</a:t>
            </a:r>
            <a:r>
              <a:rPr b="1" dirty="0">
                <a:solidFill>
                  <a:srgbClr val="FFFFFF"/>
                </a:solidFill>
                <a:latin typeface="Aptos"/>
              </a:rPr>
              <a:t> e </a:t>
            </a:r>
            <a:r>
              <a:rPr b="1" dirty="0" err="1">
                <a:solidFill>
                  <a:srgbClr val="FFFFFF"/>
                </a:solidFill>
                <a:latin typeface="Aptos"/>
              </a:rPr>
              <a:t>diagnóstico</a:t>
            </a:r>
            <a:endParaRPr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" y="3182112"/>
            <a:ext cx="3310128" cy="311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Mapear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existentes</a:t>
            </a:r>
            <a:r>
              <a:rPr dirty="0"/>
              <a:t> </a:t>
            </a:r>
            <a:r>
              <a:rPr lang="pt-BR" dirty="0"/>
              <a:t>e eventualmente já em operação</a:t>
            </a:r>
          </a:p>
          <a:p>
            <a:r>
              <a:rPr lang="pt-BR" dirty="0"/>
              <a:t>P</a:t>
            </a:r>
            <a:r>
              <a:rPr dirty="0" err="1"/>
              <a:t>riorizar</a:t>
            </a:r>
            <a:r>
              <a:rPr dirty="0"/>
              <a:t> </a:t>
            </a:r>
            <a:r>
              <a:rPr lang="pt-BR" dirty="0"/>
              <a:t>iniciativas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geram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valor e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risco</a:t>
            </a:r>
            <a:endParaRPr dirty="0"/>
          </a:p>
          <a:p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patrocinador</a:t>
            </a:r>
            <a:r>
              <a:rPr dirty="0"/>
              <a:t> </a:t>
            </a:r>
            <a:r>
              <a:rPr dirty="0" err="1"/>
              <a:t>executivo</a:t>
            </a:r>
            <a:r>
              <a:rPr dirty="0"/>
              <a:t>, owners e </a:t>
            </a:r>
            <a:r>
              <a:rPr dirty="0" err="1"/>
              <a:t>fórum</a:t>
            </a:r>
            <a:r>
              <a:rPr dirty="0"/>
              <a:t> </a:t>
            </a:r>
            <a:r>
              <a:rPr dirty="0" err="1"/>
              <a:t>inicial</a:t>
            </a:r>
            <a:r>
              <a:rPr dirty="0"/>
              <a:t> de </a:t>
            </a:r>
            <a:r>
              <a:rPr dirty="0" err="1"/>
              <a:t>governança</a:t>
            </a:r>
            <a:endParaRPr dirty="0"/>
          </a:p>
          <a:p>
            <a:r>
              <a:rPr dirty="0" err="1"/>
              <a:t>Criar</a:t>
            </a:r>
            <a:r>
              <a:rPr dirty="0"/>
              <a:t> </a:t>
            </a:r>
            <a:r>
              <a:rPr dirty="0" err="1"/>
              <a:t>política</a:t>
            </a:r>
            <a:r>
              <a:rPr dirty="0"/>
              <a:t> </a:t>
            </a:r>
            <a:r>
              <a:rPr dirty="0" err="1"/>
              <a:t>mínima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de IA e </a:t>
            </a:r>
            <a:r>
              <a:rPr dirty="0" err="1"/>
              <a:t>diretrizes</a:t>
            </a:r>
            <a:r>
              <a:rPr dirty="0"/>
              <a:t> para dados, prompts e ferramentas</a:t>
            </a:r>
          </a:p>
          <a:p>
            <a:r>
              <a:rPr dirty="0" err="1"/>
              <a:t>Inventariar</a:t>
            </a:r>
            <a:r>
              <a:rPr dirty="0"/>
              <a:t> ferramentas </a:t>
            </a:r>
            <a:r>
              <a:rPr dirty="0" err="1"/>
              <a:t>já</a:t>
            </a:r>
            <a:r>
              <a:rPr dirty="0"/>
              <a:t> </a:t>
            </a:r>
            <a:r>
              <a:rPr dirty="0" err="1"/>
              <a:t>utilizadas</a:t>
            </a:r>
            <a:r>
              <a:rPr dirty="0"/>
              <a:t> e </a:t>
            </a:r>
            <a:r>
              <a:rPr dirty="0" err="1"/>
              <a:t>identificar</a:t>
            </a:r>
            <a:r>
              <a:rPr dirty="0"/>
              <a:t> shadow AI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43984" y="2542031"/>
            <a:ext cx="3310128" cy="3804651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FF91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4590288" y="2670048"/>
            <a:ext cx="868680" cy="365760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31-60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6984" y="2579216"/>
            <a:ext cx="1984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Desenho</a:t>
            </a:r>
            <a:r>
              <a:rPr dirty="0"/>
              <a:t> de </a:t>
            </a:r>
            <a:r>
              <a:rPr dirty="0" err="1"/>
              <a:t>controles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4443983" y="3182112"/>
            <a:ext cx="3310127" cy="28305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Classificar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 e </a:t>
            </a:r>
            <a:r>
              <a:rPr dirty="0" err="1"/>
              <a:t>desenhar</a:t>
            </a:r>
            <a:r>
              <a:rPr dirty="0"/>
              <a:t> </a:t>
            </a:r>
            <a:r>
              <a:rPr dirty="0" err="1"/>
              <a:t>fluxo</a:t>
            </a:r>
            <a:r>
              <a:rPr dirty="0"/>
              <a:t> simples de </a:t>
            </a:r>
            <a:r>
              <a:rPr dirty="0" err="1"/>
              <a:t>aprovação</a:t>
            </a:r>
            <a:r>
              <a:rPr dirty="0"/>
              <a:t> e </a:t>
            </a:r>
            <a:r>
              <a:rPr dirty="0" err="1"/>
              <a:t>revisão</a:t>
            </a:r>
            <a:endParaRPr dirty="0"/>
          </a:p>
          <a:p>
            <a:r>
              <a:rPr dirty="0" err="1"/>
              <a:t>Homologar</a:t>
            </a:r>
            <a:r>
              <a:rPr dirty="0"/>
              <a:t> ferramentas e </a:t>
            </a:r>
            <a:r>
              <a:rPr dirty="0" err="1"/>
              <a:t>modelos</a:t>
            </a:r>
            <a:r>
              <a:rPr dirty="0"/>
              <a:t> </a:t>
            </a:r>
            <a:r>
              <a:rPr dirty="0" err="1"/>
              <a:t>autorizados</a:t>
            </a:r>
            <a:r>
              <a:rPr dirty="0"/>
              <a:t> para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corporativo</a:t>
            </a:r>
            <a:endParaRPr dirty="0"/>
          </a:p>
          <a:p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papéis</a:t>
            </a:r>
            <a:r>
              <a:rPr dirty="0"/>
              <a:t> entre TI, </a:t>
            </a:r>
            <a:r>
              <a:rPr dirty="0" err="1"/>
              <a:t>Segurança</a:t>
            </a:r>
            <a:r>
              <a:rPr dirty="0"/>
              <a:t>, </a:t>
            </a:r>
            <a:r>
              <a:rPr dirty="0" err="1"/>
              <a:t>Jurídico</a:t>
            </a:r>
            <a:r>
              <a:rPr dirty="0"/>
              <a:t>, Compliance e </a:t>
            </a:r>
            <a:r>
              <a:rPr dirty="0" err="1"/>
              <a:t>Negócio</a:t>
            </a:r>
            <a:endParaRPr dirty="0"/>
          </a:p>
          <a:p>
            <a:r>
              <a:rPr dirty="0" err="1"/>
              <a:t>Estabelecer</a:t>
            </a:r>
            <a:r>
              <a:rPr dirty="0"/>
              <a:t> </a:t>
            </a:r>
            <a:r>
              <a:rPr dirty="0" err="1"/>
              <a:t>requisitos</a:t>
            </a:r>
            <a:r>
              <a:rPr dirty="0"/>
              <a:t> de logs, </a:t>
            </a:r>
            <a:r>
              <a:rPr dirty="0" err="1"/>
              <a:t>supervisão</a:t>
            </a:r>
            <a:r>
              <a:rPr dirty="0"/>
              <a:t> humana e </a:t>
            </a:r>
            <a:r>
              <a:rPr dirty="0" err="1"/>
              <a:t>critérios</a:t>
            </a:r>
            <a:r>
              <a:rPr dirty="0"/>
              <a:t> de </a:t>
            </a:r>
            <a:r>
              <a:rPr dirty="0" err="1"/>
              <a:t>monitoramento</a:t>
            </a:r>
            <a:endParaRPr dirty="0"/>
          </a:p>
        </p:txBody>
      </p:sp>
      <p:sp>
        <p:nvSpPr>
          <p:cNvPr id="19" name="Rounded Rectangle 18"/>
          <p:cNvSpPr/>
          <p:nvPr/>
        </p:nvSpPr>
        <p:spPr>
          <a:xfrm>
            <a:off x="8046720" y="2542032"/>
            <a:ext cx="3264408" cy="3768822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8193024" y="2670048"/>
            <a:ext cx="868680" cy="365760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61-90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1704" y="2542031"/>
            <a:ext cx="2395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/>
              <a:t>Piloto e </a:t>
            </a:r>
            <a:r>
              <a:rPr dirty="0" err="1"/>
              <a:t>operacionalização</a:t>
            </a:r>
            <a:endParaRPr dirty="0"/>
          </a:p>
        </p:txBody>
      </p:sp>
      <p:sp>
        <p:nvSpPr>
          <p:cNvPr id="22" name="TextBox 21"/>
          <p:cNvSpPr txBox="1"/>
          <p:nvPr/>
        </p:nvSpPr>
        <p:spPr>
          <a:xfrm>
            <a:off x="8125969" y="3156460"/>
            <a:ext cx="3105910" cy="3066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Operar</a:t>
            </a:r>
            <a:r>
              <a:rPr dirty="0"/>
              <a:t> </a:t>
            </a:r>
            <a:r>
              <a:rPr dirty="0" err="1"/>
              <a:t>piloto</a:t>
            </a:r>
            <a:r>
              <a:rPr dirty="0"/>
              <a:t> de </a:t>
            </a:r>
            <a:r>
              <a:rPr dirty="0" err="1"/>
              <a:t>governança</a:t>
            </a:r>
            <a:r>
              <a:rPr dirty="0"/>
              <a:t> com 2 a 5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prioritários</a:t>
            </a:r>
            <a:endParaRPr dirty="0"/>
          </a:p>
          <a:p>
            <a:r>
              <a:rPr dirty="0" err="1"/>
              <a:t>Capacitar</a:t>
            </a:r>
            <a:r>
              <a:rPr dirty="0"/>
              <a:t> </a:t>
            </a:r>
            <a:r>
              <a:rPr dirty="0" err="1"/>
              <a:t>usuários</a:t>
            </a:r>
            <a:r>
              <a:rPr dirty="0"/>
              <a:t> e </a:t>
            </a:r>
            <a:r>
              <a:rPr dirty="0" err="1"/>
              <a:t>gestores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responsável</a:t>
            </a:r>
            <a:r>
              <a:rPr dirty="0"/>
              <a:t>, </a:t>
            </a:r>
            <a:r>
              <a:rPr dirty="0" err="1"/>
              <a:t>limites</a:t>
            </a:r>
            <a:r>
              <a:rPr dirty="0"/>
              <a:t> e accountability</a:t>
            </a:r>
          </a:p>
          <a:p>
            <a:r>
              <a:rPr dirty="0" err="1"/>
              <a:t>Criar</a:t>
            </a:r>
            <a:r>
              <a:rPr dirty="0"/>
              <a:t> </a:t>
            </a:r>
            <a:r>
              <a:rPr dirty="0" err="1"/>
              <a:t>indicadores</a:t>
            </a:r>
            <a:r>
              <a:rPr dirty="0"/>
              <a:t> </a:t>
            </a:r>
            <a:r>
              <a:rPr dirty="0" err="1"/>
              <a:t>iniciais</a:t>
            </a:r>
            <a:r>
              <a:rPr dirty="0"/>
              <a:t>: </a:t>
            </a:r>
            <a:r>
              <a:rPr dirty="0" err="1"/>
              <a:t>adoção</a:t>
            </a:r>
            <a:r>
              <a:rPr dirty="0"/>
              <a:t>, </a:t>
            </a:r>
            <a:r>
              <a:rPr dirty="0" err="1"/>
              <a:t>incidentes</a:t>
            </a:r>
            <a:r>
              <a:rPr dirty="0"/>
              <a:t>, </a:t>
            </a:r>
            <a:r>
              <a:rPr dirty="0" err="1"/>
              <a:t>risco</a:t>
            </a:r>
            <a:r>
              <a:rPr dirty="0"/>
              <a:t>, </a:t>
            </a:r>
            <a:r>
              <a:rPr dirty="0" err="1"/>
              <a:t>produtividade</a:t>
            </a:r>
            <a:r>
              <a:rPr dirty="0"/>
              <a:t> e </a:t>
            </a:r>
            <a:r>
              <a:rPr dirty="0" err="1"/>
              <a:t>conformidade</a:t>
            </a:r>
            <a:endParaRPr dirty="0"/>
          </a:p>
          <a:p>
            <a:r>
              <a:rPr dirty="0" err="1"/>
              <a:t>Consolidar</a:t>
            </a:r>
            <a:r>
              <a:rPr dirty="0"/>
              <a:t> backlog de </a:t>
            </a:r>
            <a:r>
              <a:rPr dirty="0" err="1"/>
              <a:t>melhorias</a:t>
            </a:r>
            <a:r>
              <a:rPr dirty="0"/>
              <a:t> e plano de </a:t>
            </a:r>
            <a:r>
              <a:rPr dirty="0" err="1"/>
              <a:t>expansão</a:t>
            </a:r>
            <a:r>
              <a:rPr dirty="0"/>
              <a:t> para a </a:t>
            </a:r>
            <a:r>
              <a:rPr dirty="0" err="1"/>
              <a:t>próxima</a:t>
            </a:r>
            <a:r>
              <a:rPr dirty="0"/>
              <a:t> </a:t>
            </a:r>
            <a:r>
              <a:rPr dirty="0" err="1"/>
              <a:t>fase</a:t>
            </a:r>
            <a:endParaRPr dirty="0"/>
          </a:p>
        </p:txBody>
      </p:sp>
      <p:sp>
        <p:nvSpPr>
          <p:cNvPr id="24" name="Rounded Rectangle 23"/>
          <p:cNvSpPr/>
          <p:nvPr/>
        </p:nvSpPr>
        <p:spPr>
          <a:xfrm>
            <a:off x="841248" y="6346683"/>
            <a:ext cx="10469880" cy="475488"/>
          </a:xfrm>
          <a:prstGeom prst="roundRect">
            <a:avLst/>
          </a:prstGeom>
          <a:solidFill>
            <a:srgbClr val="060C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20" b="1" dirty="0" err="1">
                <a:solidFill>
                  <a:srgbClr val="DBE5F1"/>
                </a:solidFill>
                <a:latin typeface="Aptos"/>
              </a:rPr>
              <a:t>Fatores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críticos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de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sucesso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: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patrocínio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executivo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poucos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controles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bem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definidos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casos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de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uso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priorizados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capacitação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revisão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contínua</a:t>
            </a:r>
            <a:endParaRPr sz="1120" b="1" dirty="0">
              <a:solidFill>
                <a:srgbClr val="DBE5F1"/>
              </a:solidFill>
              <a:latin typeface="Apto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10477F-C6DF-1BD4-7A96-A2E21ED13651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F24AA-8F1E-0952-A5D7-5807A0370762}"/>
              </a:ext>
            </a:extLst>
          </p:cNvPr>
          <p:cNvSpPr txBox="1"/>
          <p:nvPr/>
        </p:nvSpPr>
        <p:spPr>
          <a:xfrm>
            <a:off x="841248" y="129087"/>
            <a:ext cx="10981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Como começar: Proposta de roadmap para os primeiros 90 dias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cinematic_futuristic_cityscape_tech_b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slide_overlay_int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68680" y="195461"/>
            <a:ext cx="82193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sz="2500" b="1" dirty="0">
                <a:solidFill>
                  <a:srgbClr val="FFFFFF"/>
                </a:solidFill>
                <a:latin typeface="Aptos Display"/>
              </a:rPr>
              <a:t>IA: o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futuro</a:t>
            </a:r>
            <a:r>
              <a:rPr sz="2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já</a:t>
            </a:r>
            <a:r>
              <a:rPr lang="pt-BR" sz="2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começou</a:t>
            </a:r>
            <a:r>
              <a:rPr sz="2500" b="1" dirty="0">
                <a:solidFill>
                  <a:srgbClr val="FFFFFF"/>
                </a:solidFill>
                <a:latin typeface="Aptos Display"/>
              </a:rPr>
              <a:t> — e</a:t>
            </a:r>
            <a:r>
              <a:rPr lang="pt-BR" sz="2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precisa</a:t>
            </a:r>
            <a:r>
              <a:rPr sz="2500" b="1" dirty="0">
                <a:solidFill>
                  <a:srgbClr val="FFFFFF"/>
                </a:solidFill>
                <a:latin typeface="Aptos Display"/>
              </a:rPr>
              <a:t> de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direção</a:t>
            </a:r>
            <a:endParaRPr sz="2500" b="1" dirty="0">
              <a:solidFill>
                <a:srgbClr val="FFFFFF"/>
              </a:solidFill>
              <a:latin typeface="Aptos Displ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671" y="963366"/>
            <a:ext cx="53908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sz="2000" dirty="0">
                <a:solidFill>
                  <a:srgbClr val="DBE5F1"/>
                </a:solidFill>
                <a:latin typeface="Aptos"/>
              </a:rPr>
              <a:t>A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verdadeira</a:t>
            </a:r>
            <a:r>
              <a:rPr sz="2000" dirty="0">
                <a:solidFill>
                  <a:srgbClr val="DBE5F1"/>
                </a:solidFill>
                <a:latin typeface="Aptos"/>
              </a:rPr>
              <a:t>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vantagem</a:t>
            </a:r>
            <a:r>
              <a:rPr sz="2000" dirty="0">
                <a:solidFill>
                  <a:srgbClr val="DBE5F1"/>
                </a:solidFill>
                <a:latin typeface="Aptos"/>
              </a:rPr>
              <a:t>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competitiva</a:t>
            </a:r>
            <a:r>
              <a:rPr sz="2000" dirty="0">
                <a:solidFill>
                  <a:srgbClr val="DBE5F1"/>
                </a:solidFill>
                <a:latin typeface="Aptos"/>
              </a:rPr>
              <a:t>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não</a:t>
            </a:r>
            <a:r>
              <a:rPr sz="2000" dirty="0">
                <a:solidFill>
                  <a:srgbClr val="DBE5F1"/>
                </a:solidFill>
                <a:latin typeface="Aptos"/>
              </a:rPr>
              <a:t>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está</a:t>
            </a:r>
            <a:r>
              <a:rPr sz="2000" dirty="0">
                <a:solidFill>
                  <a:srgbClr val="DBE5F1"/>
                </a:solidFill>
                <a:latin typeface="Aptos"/>
              </a:rPr>
              <a:t>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apenas</a:t>
            </a:r>
            <a:r>
              <a:rPr sz="2000" dirty="0">
                <a:solidFill>
                  <a:srgbClr val="DBE5F1"/>
                </a:solidFill>
                <a:latin typeface="Aptos"/>
              </a:rPr>
              <a:t> em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adotar</a:t>
            </a:r>
            <a:r>
              <a:rPr sz="2000" dirty="0">
                <a:solidFill>
                  <a:srgbClr val="DBE5F1"/>
                </a:solidFill>
                <a:latin typeface="Aptos"/>
              </a:rPr>
              <a:t> IA, mas em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fazê</a:t>
            </a:r>
            <a:r>
              <a:rPr sz="2000" dirty="0">
                <a:solidFill>
                  <a:srgbClr val="DBE5F1"/>
                </a:solidFill>
                <a:latin typeface="Aptos"/>
              </a:rPr>
              <a:t>-lo com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confiança</a:t>
            </a:r>
            <a:r>
              <a:rPr sz="2000" dirty="0">
                <a:solidFill>
                  <a:srgbClr val="DBE5F1"/>
                </a:solidFill>
                <a:latin typeface="Aptos"/>
              </a:rPr>
              <a:t>,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segurança</a:t>
            </a:r>
            <a:r>
              <a:rPr sz="2000" dirty="0">
                <a:solidFill>
                  <a:srgbClr val="DBE5F1"/>
                </a:solidFill>
                <a:latin typeface="Aptos"/>
              </a:rPr>
              <a:t> e </a:t>
            </a:r>
            <a:r>
              <a:rPr sz="2000" dirty="0" err="1">
                <a:solidFill>
                  <a:srgbClr val="DBE5F1"/>
                </a:solidFill>
                <a:latin typeface="Aptos"/>
              </a:rPr>
              <a:t>governança</a:t>
            </a:r>
            <a:r>
              <a:rPr sz="2000" dirty="0">
                <a:solidFill>
                  <a:srgbClr val="DBE5F1"/>
                </a:solidFill>
                <a:latin typeface="Apto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376" y="2596375"/>
            <a:ext cx="5486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pPr algn="ctr"/>
            <a:r>
              <a:rPr dirty="0"/>
              <a:t>A IA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redefinindo</a:t>
            </a:r>
            <a:r>
              <a:rPr dirty="0"/>
              <a:t> </a:t>
            </a:r>
            <a:r>
              <a:rPr dirty="0" err="1"/>
              <a:t>produtividade</a:t>
            </a:r>
            <a:r>
              <a:rPr dirty="0"/>
              <a:t>, </a:t>
            </a:r>
            <a:r>
              <a:rPr dirty="0" err="1"/>
              <a:t>decisões</a:t>
            </a:r>
            <a:r>
              <a:rPr dirty="0"/>
              <a:t> e </a:t>
            </a:r>
            <a:r>
              <a:rPr dirty="0" err="1"/>
              <a:t>modelos</a:t>
            </a:r>
            <a:r>
              <a:rPr dirty="0"/>
              <a:t> de </a:t>
            </a:r>
            <a:r>
              <a:rPr dirty="0" err="1"/>
              <a:t>negócio</a:t>
            </a:r>
            <a:endParaRPr lang="pt-BR" dirty="0"/>
          </a:p>
          <a:p>
            <a:pPr algn="ctr"/>
            <a:endParaRPr dirty="0"/>
          </a:p>
          <a:p>
            <a:pPr algn="ctr"/>
            <a:r>
              <a:rPr dirty="0" err="1"/>
              <a:t>Oportunidade</a:t>
            </a:r>
            <a:r>
              <a:rPr dirty="0"/>
              <a:t> e </a:t>
            </a:r>
            <a:r>
              <a:rPr dirty="0" err="1"/>
              <a:t>risco</a:t>
            </a:r>
            <a:r>
              <a:rPr dirty="0"/>
              <a:t> </a:t>
            </a:r>
            <a:r>
              <a:rPr dirty="0" err="1"/>
              <a:t>crescem</a:t>
            </a:r>
            <a:r>
              <a:rPr dirty="0"/>
              <a:t> </a:t>
            </a:r>
            <a:r>
              <a:rPr dirty="0" err="1"/>
              <a:t>juntos</a:t>
            </a:r>
            <a:r>
              <a:rPr dirty="0"/>
              <a:t>: dados, </a:t>
            </a:r>
            <a:r>
              <a:rPr dirty="0" err="1"/>
              <a:t>segurança</a:t>
            </a:r>
            <a:r>
              <a:rPr dirty="0"/>
              <a:t>, </a:t>
            </a:r>
            <a:r>
              <a:rPr dirty="0" err="1"/>
              <a:t>ética</a:t>
            </a:r>
            <a:r>
              <a:rPr dirty="0"/>
              <a:t> e </a:t>
            </a:r>
            <a:r>
              <a:rPr dirty="0" err="1"/>
              <a:t>conformidade</a:t>
            </a:r>
            <a:endParaRPr dirty="0"/>
          </a:p>
          <a:p>
            <a:pPr algn="ctr"/>
            <a:endParaRPr lang="pt-BR" dirty="0"/>
          </a:p>
          <a:p>
            <a:pPr algn="ctr"/>
            <a:r>
              <a:rPr dirty="0"/>
              <a:t>Sem </a:t>
            </a:r>
            <a:r>
              <a:rPr dirty="0" err="1"/>
              <a:t>governança</a:t>
            </a:r>
            <a:r>
              <a:rPr dirty="0"/>
              <a:t>, a </a:t>
            </a:r>
            <a:r>
              <a:rPr dirty="0" err="1"/>
              <a:t>adoção</a:t>
            </a:r>
            <a:r>
              <a:rPr dirty="0"/>
              <a:t> </a:t>
            </a:r>
            <a:r>
              <a:rPr dirty="0" err="1"/>
              <a:t>perde</a:t>
            </a:r>
            <a:r>
              <a:rPr dirty="0"/>
              <a:t> </a:t>
            </a:r>
            <a:r>
              <a:rPr dirty="0" err="1"/>
              <a:t>escala</a:t>
            </a:r>
            <a:r>
              <a:rPr dirty="0"/>
              <a:t> e </a:t>
            </a:r>
            <a:r>
              <a:rPr dirty="0" err="1"/>
              <a:t>aumenta</a:t>
            </a:r>
            <a:r>
              <a:rPr dirty="0"/>
              <a:t> </a:t>
            </a:r>
            <a:r>
              <a:rPr dirty="0" err="1"/>
              <a:t>exposição</a:t>
            </a:r>
            <a:endParaRPr dirty="0"/>
          </a:p>
        </p:txBody>
      </p:sp>
      <p:pic>
        <p:nvPicPr>
          <p:cNvPr id="10" name="Picture 9" descr="slide_quote_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5806440"/>
            <a:ext cx="6766560" cy="658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120" y="5925312"/>
            <a:ext cx="6400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i="1">
                <a:solidFill>
                  <a:srgbClr val="FFFFFF"/>
                </a:solidFill>
                <a:latin typeface="Aptos"/>
              </a:rPr>
              <a:t>“O papel da governança não é desacelerar a IA. É permitir que ela avance com confiança.”</a:t>
            </a:r>
          </a:p>
        </p:txBody>
      </p:sp>
      <p:pic>
        <p:nvPicPr>
          <p:cNvPr id="13" name="Google Shape;485;p1">
            <a:extLst>
              <a:ext uri="{FF2B5EF4-FFF2-40B4-BE49-F238E27FC236}">
                <a16:creationId xmlns:a16="http://schemas.microsoft.com/office/drawing/2014/main" id="{E14BA2B5-49CE-533E-9AB1-F079B50EAD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22041" y="48768"/>
            <a:ext cx="1606535" cy="11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78488-C04A-42F6-DF6B-3BE618C8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cinematic_futuristic_cityscape_tech_back.png">
            <a:extLst>
              <a:ext uri="{FF2B5EF4-FFF2-40B4-BE49-F238E27FC236}">
                <a16:creationId xmlns:a16="http://schemas.microsoft.com/office/drawing/2014/main" id="{2B1E3886-AF13-9860-2CE6-22E9371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0193EA-14B3-EF4E-A8B8-00DC9CBD6F43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6A5AF-472C-A252-4230-A0648337673C}"/>
              </a:ext>
            </a:extLst>
          </p:cNvPr>
          <p:cNvSpPr txBox="1"/>
          <p:nvPr/>
        </p:nvSpPr>
        <p:spPr>
          <a:xfrm>
            <a:off x="868680" y="195461"/>
            <a:ext cx="82193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sz="2500" b="1" dirty="0">
                <a:solidFill>
                  <a:srgbClr val="FFFFFF"/>
                </a:solidFill>
                <a:latin typeface="Aptos Display"/>
              </a:rPr>
              <a:t>IA: o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futuro</a:t>
            </a:r>
            <a:r>
              <a:rPr sz="2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já</a:t>
            </a:r>
            <a:r>
              <a:rPr lang="pt-BR" sz="2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começou</a:t>
            </a:r>
            <a:r>
              <a:rPr sz="2500" b="1" dirty="0">
                <a:solidFill>
                  <a:srgbClr val="FFFFFF"/>
                </a:solidFill>
                <a:latin typeface="Aptos Display"/>
              </a:rPr>
              <a:t> — e</a:t>
            </a:r>
            <a:r>
              <a:rPr lang="pt-BR" sz="2500" b="1" dirty="0">
                <a:solidFill>
                  <a:srgbClr val="FFFFFF"/>
                </a:solidFill>
                <a:latin typeface="Aptos Display"/>
              </a:rPr>
              <a:t>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precisa</a:t>
            </a:r>
            <a:r>
              <a:rPr sz="2500" b="1" dirty="0">
                <a:solidFill>
                  <a:srgbClr val="FFFFFF"/>
                </a:solidFill>
                <a:latin typeface="Aptos Display"/>
              </a:rPr>
              <a:t> de </a:t>
            </a:r>
            <a:r>
              <a:rPr sz="2500" b="1" dirty="0" err="1">
                <a:solidFill>
                  <a:srgbClr val="FFFFFF"/>
                </a:solidFill>
                <a:latin typeface="Aptos Display"/>
              </a:rPr>
              <a:t>direção</a:t>
            </a:r>
            <a:endParaRPr sz="2500" b="1" dirty="0">
              <a:solidFill>
                <a:srgbClr val="FFFFFF"/>
              </a:solidFill>
              <a:latin typeface="Aptos Display"/>
            </a:endParaRPr>
          </a:p>
        </p:txBody>
      </p:sp>
      <p:sp>
        <p:nvSpPr>
          <p:cNvPr id="5" name="AutoShape 2" descr="Generated image">
            <a:extLst>
              <a:ext uri="{FF2B5EF4-FFF2-40B4-BE49-F238E27FC236}">
                <a16:creationId xmlns:a16="http://schemas.microsoft.com/office/drawing/2014/main" id="{452A7D79-6DB2-4CB4-4F11-8CF055D554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60C363-9C6A-866F-0919-B09AA858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D7A5-BA26-1F1C-CCC4-F8E244487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99A70D-F3D2-C44E-000C-997EE0B11BCB}"/>
              </a:ext>
            </a:extLst>
          </p:cNvPr>
          <p:cNvSpPr txBox="1"/>
          <p:nvPr/>
        </p:nvSpPr>
        <p:spPr>
          <a:xfrm>
            <a:off x="951349" y="684458"/>
            <a:ext cx="9875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dirty="0"/>
              <a:t>Sem </a:t>
            </a:r>
            <a:r>
              <a:rPr dirty="0" err="1"/>
              <a:t>diretrizes</a:t>
            </a:r>
            <a:r>
              <a:rPr dirty="0"/>
              <a:t>, </a:t>
            </a:r>
            <a:r>
              <a:rPr dirty="0" err="1"/>
              <a:t>controles</a:t>
            </a:r>
            <a:r>
              <a:rPr dirty="0"/>
              <a:t> e </a:t>
            </a:r>
            <a:r>
              <a:rPr dirty="0" err="1"/>
              <a:t>responsabilidades</a:t>
            </a:r>
            <a:r>
              <a:rPr dirty="0"/>
              <a:t> </a:t>
            </a:r>
            <a:r>
              <a:rPr dirty="0" err="1"/>
              <a:t>claras</a:t>
            </a:r>
            <a:r>
              <a:rPr dirty="0"/>
              <a:t>, a IA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acelerar</a:t>
            </a:r>
            <a:r>
              <a:rPr dirty="0"/>
              <a:t> </a:t>
            </a:r>
            <a:r>
              <a:rPr dirty="0" err="1"/>
              <a:t>produtividade</a:t>
            </a:r>
            <a:r>
              <a:rPr dirty="0"/>
              <a:t> — mas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ampliar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 </a:t>
            </a:r>
            <a:r>
              <a:rPr dirty="0" err="1"/>
              <a:t>operacional</a:t>
            </a:r>
            <a:r>
              <a:rPr dirty="0"/>
              <a:t>, </a:t>
            </a:r>
            <a:r>
              <a:rPr dirty="0" err="1"/>
              <a:t>regulatório</a:t>
            </a:r>
            <a:r>
              <a:rPr dirty="0"/>
              <a:t>, </a:t>
            </a:r>
            <a:r>
              <a:rPr dirty="0" err="1"/>
              <a:t>reputacional</a:t>
            </a:r>
            <a:r>
              <a:rPr dirty="0"/>
              <a:t> e </a:t>
            </a:r>
            <a:r>
              <a:rPr dirty="0" err="1"/>
              <a:t>financeiro</a:t>
            </a:r>
            <a:r>
              <a:rPr dirty="0"/>
              <a:t>.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7133BC9-DA3C-0D13-CA07-47DBBE6E5187}"/>
              </a:ext>
            </a:extLst>
          </p:cNvPr>
          <p:cNvSpPr/>
          <p:nvPr/>
        </p:nvSpPr>
        <p:spPr>
          <a:xfrm>
            <a:off x="841248" y="1783080"/>
            <a:ext cx="10469880" cy="548640"/>
          </a:xfrm>
          <a:prstGeom prst="roundRect">
            <a:avLst/>
          </a:prstGeom>
          <a:solidFill>
            <a:srgbClr val="0D1D34"/>
          </a:solidFill>
          <a:ln w="17780">
            <a:solidFill>
              <a:srgbClr val="FF91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>
                <a:solidFill>
                  <a:srgbClr val="FFFFFF"/>
                </a:solidFill>
                <a:latin typeface="Aptos"/>
              </a:rPr>
              <a:t>O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problema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não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é usar IA. </a:t>
            </a:r>
            <a:endParaRPr lang="pt-BR" sz="2000" b="1" dirty="0">
              <a:solidFill>
                <a:srgbClr val="FFFFFF"/>
              </a:solidFill>
              <a:latin typeface="Aptos"/>
            </a:endParaRPr>
          </a:p>
          <a:p>
            <a:pPr algn="ctr"/>
            <a:r>
              <a:rPr sz="2000" b="1" dirty="0">
                <a:solidFill>
                  <a:srgbClr val="FFFFFF"/>
                </a:solidFill>
                <a:latin typeface="Aptos"/>
              </a:rPr>
              <a:t>O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problema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é usar IA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sem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critérios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risco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sem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supervisão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sem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accountability.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8496DD2-2A44-956A-1569-D38104BA8A72}"/>
              </a:ext>
            </a:extLst>
          </p:cNvPr>
          <p:cNvSpPr/>
          <p:nvPr/>
        </p:nvSpPr>
        <p:spPr>
          <a:xfrm>
            <a:off x="841248" y="2651760"/>
            <a:ext cx="2450592" cy="3935652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7D11C2E-582F-5AEB-ED55-9AEBEE75E00B}"/>
              </a:ext>
            </a:extLst>
          </p:cNvPr>
          <p:cNvSpPr/>
          <p:nvPr/>
        </p:nvSpPr>
        <p:spPr>
          <a:xfrm>
            <a:off x="969264" y="2761488"/>
            <a:ext cx="2194560" cy="365760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RISCO OPERACIONAL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5EF5F-FBC2-EC2D-8BA0-6575B680E165}"/>
              </a:ext>
            </a:extLst>
          </p:cNvPr>
          <p:cNvSpPr txBox="1"/>
          <p:nvPr/>
        </p:nvSpPr>
        <p:spPr>
          <a:xfrm>
            <a:off x="868681" y="3218688"/>
            <a:ext cx="24719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sz="1600" dirty="0" err="1"/>
              <a:t>Decisões</a:t>
            </a:r>
            <a:r>
              <a:rPr lang="pt-BR" sz="1600" dirty="0"/>
              <a:t> </a:t>
            </a:r>
            <a:r>
              <a:rPr sz="1600" dirty="0" err="1"/>
              <a:t>automatizadas</a:t>
            </a:r>
            <a:r>
              <a:rPr sz="1600" dirty="0"/>
              <a:t> com </a:t>
            </a:r>
            <a:r>
              <a:rPr sz="1600" dirty="0" err="1"/>
              <a:t>erro</a:t>
            </a:r>
            <a:r>
              <a:rPr sz="1600" dirty="0"/>
              <a:t>, </a:t>
            </a:r>
            <a:r>
              <a:rPr sz="1600" dirty="0" err="1"/>
              <a:t>alucinação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baixa</a:t>
            </a:r>
            <a:r>
              <a:rPr sz="1600" dirty="0"/>
              <a:t> </a:t>
            </a:r>
            <a:r>
              <a:rPr sz="1600" dirty="0" err="1"/>
              <a:t>confiabilidade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dirty="0"/>
              <a:t>Uso de </a:t>
            </a:r>
            <a:r>
              <a:rPr sz="1600" dirty="0" err="1"/>
              <a:t>modelos</a:t>
            </a:r>
            <a:r>
              <a:rPr sz="1600" dirty="0"/>
              <a:t> </a:t>
            </a:r>
            <a:r>
              <a:rPr sz="1600" dirty="0" err="1"/>
              <a:t>sem</a:t>
            </a:r>
            <a:r>
              <a:rPr sz="1600" dirty="0"/>
              <a:t> </a:t>
            </a:r>
            <a:r>
              <a:rPr sz="1600" dirty="0" err="1"/>
              <a:t>validação</a:t>
            </a:r>
            <a:r>
              <a:rPr sz="1600" dirty="0"/>
              <a:t>, </a:t>
            </a:r>
            <a:r>
              <a:rPr sz="1600" dirty="0" err="1"/>
              <a:t>sem</a:t>
            </a:r>
            <a:r>
              <a:rPr sz="1600" dirty="0"/>
              <a:t> </a:t>
            </a:r>
            <a:r>
              <a:rPr sz="1600" dirty="0" err="1"/>
              <a:t>critérios</a:t>
            </a:r>
            <a:r>
              <a:rPr sz="1600" dirty="0"/>
              <a:t> de </a:t>
            </a:r>
            <a:r>
              <a:rPr sz="1600" dirty="0" err="1"/>
              <a:t>qualidade</a:t>
            </a:r>
            <a:r>
              <a:rPr sz="1600" dirty="0"/>
              <a:t> e </a:t>
            </a:r>
            <a:r>
              <a:rPr sz="1600" dirty="0" err="1"/>
              <a:t>sem</a:t>
            </a:r>
            <a:r>
              <a:rPr sz="1600" dirty="0"/>
              <a:t> </a:t>
            </a:r>
            <a:r>
              <a:rPr sz="1600" dirty="0" err="1"/>
              <a:t>rastreabilidade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dirty="0" err="1"/>
              <a:t>Processos</a:t>
            </a:r>
            <a:r>
              <a:rPr sz="1600" dirty="0"/>
              <a:t> </a:t>
            </a:r>
            <a:r>
              <a:rPr sz="1600" dirty="0" err="1"/>
              <a:t>críticos</a:t>
            </a:r>
            <a:r>
              <a:rPr sz="1600" dirty="0"/>
              <a:t> </a:t>
            </a:r>
            <a:r>
              <a:rPr sz="1600" dirty="0" err="1"/>
              <a:t>impactados</a:t>
            </a:r>
            <a:r>
              <a:rPr sz="1600" dirty="0"/>
              <a:t> </a:t>
            </a:r>
            <a:r>
              <a:rPr sz="1600" dirty="0" err="1"/>
              <a:t>por</a:t>
            </a:r>
            <a:r>
              <a:rPr sz="1600" dirty="0"/>
              <a:t> </a:t>
            </a:r>
            <a:r>
              <a:rPr sz="1600" dirty="0" err="1"/>
              <a:t>saídas</a:t>
            </a:r>
            <a:r>
              <a:rPr sz="1600" dirty="0"/>
              <a:t> </a:t>
            </a:r>
            <a:r>
              <a:rPr sz="1600" dirty="0" err="1"/>
              <a:t>incorretas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inconsistentes</a:t>
            </a:r>
            <a:endParaRPr sz="1600" dirty="0"/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37A83B7-D6EF-583D-A619-6A5E5DE13E8D}"/>
              </a:ext>
            </a:extLst>
          </p:cNvPr>
          <p:cNvSpPr/>
          <p:nvPr/>
        </p:nvSpPr>
        <p:spPr>
          <a:xfrm>
            <a:off x="3511296" y="2651760"/>
            <a:ext cx="2450592" cy="3935652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FF91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16D63802-56CD-3BD5-632B-09A3B0CBB074}"/>
              </a:ext>
            </a:extLst>
          </p:cNvPr>
          <p:cNvSpPr/>
          <p:nvPr/>
        </p:nvSpPr>
        <p:spPr>
          <a:xfrm>
            <a:off x="3639312" y="2761488"/>
            <a:ext cx="2194560" cy="365760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SEGURANÇA E DADOS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5F2B3-5500-CD96-6E0F-3726007B80A5}"/>
              </a:ext>
            </a:extLst>
          </p:cNvPr>
          <p:cNvSpPr txBox="1"/>
          <p:nvPr/>
        </p:nvSpPr>
        <p:spPr>
          <a:xfrm>
            <a:off x="3511296" y="3218688"/>
            <a:ext cx="24505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sz="1500" dirty="0" err="1"/>
              <a:t>Exposição</a:t>
            </a:r>
            <a:r>
              <a:rPr sz="1500" dirty="0"/>
              <a:t> de dados </a:t>
            </a:r>
            <a:r>
              <a:rPr sz="1500" dirty="0" err="1"/>
              <a:t>sensíveis</a:t>
            </a:r>
            <a:r>
              <a:rPr sz="1500" dirty="0"/>
              <a:t> em prompts, </a:t>
            </a:r>
            <a:r>
              <a:rPr sz="1500" dirty="0" err="1"/>
              <a:t>integrações</a:t>
            </a:r>
            <a:r>
              <a:rPr sz="1500" dirty="0"/>
              <a:t> e ferramentas </a:t>
            </a:r>
            <a:r>
              <a:rPr sz="1500" dirty="0" err="1"/>
              <a:t>não</a:t>
            </a:r>
            <a:r>
              <a:rPr sz="1500" dirty="0"/>
              <a:t> </a:t>
            </a:r>
            <a:r>
              <a:rPr sz="1500" dirty="0" err="1"/>
              <a:t>homologadas</a:t>
            </a:r>
            <a:endParaRPr sz="1500" dirty="0"/>
          </a:p>
          <a:p>
            <a:r>
              <a:rPr sz="1500" dirty="0"/>
              <a:t>Shadow AI: </a:t>
            </a:r>
            <a:r>
              <a:rPr sz="1500" dirty="0" err="1"/>
              <a:t>áreas</a:t>
            </a:r>
            <a:r>
              <a:rPr sz="1500" dirty="0"/>
              <a:t> </a:t>
            </a:r>
            <a:r>
              <a:rPr sz="1500" dirty="0" err="1"/>
              <a:t>usando</a:t>
            </a:r>
            <a:r>
              <a:rPr sz="1500" dirty="0"/>
              <a:t> </a:t>
            </a:r>
            <a:r>
              <a:rPr sz="1500" dirty="0" err="1"/>
              <a:t>soluções</a:t>
            </a:r>
            <a:r>
              <a:rPr sz="1500" dirty="0"/>
              <a:t> </a:t>
            </a:r>
            <a:r>
              <a:rPr sz="1500" dirty="0" err="1"/>
              <a:t>sem</a:t>
            </a:r>
            <a:r>
              <a:rPr sz="1500" dirty="0"/>
              <a:t> </a:t>
            </a:r>
            <a:r>
              <a:rPr sz="1500" dirty="0" err="1"/>
              <a:t>visibilidade</a:t>
            </a:r>
            <a:r>
              <a:rPr sz="1500" dirty="0"/>
              <a:t> da TI e </a:t>
            </a:r>
            <a:r>
              <a:rPr sz="1500" dirty="0" err="1"/>
              <a:t>sem</a:t>
            </a:r>
            <a:r>
              <a:rPr sz="1500" dirty="0"/>
              <a:t> </a:t>
            </a:r>
            <a:r>
              <a:rPr sz="1500" dirty="0" err="1"/>
              <a:t>controles</a:t>
            </a:r>
            <a:r>
              <a:rPr sz="1500" dirty="0"/>
              <a:t> </a:t>
            </a:r>
            <a:r>
              <a:rPr sz="1500" dirty="0" err="1"/>
              <a:t>mínimos</a:t>
            </a:r>
            <a:endParaRPr sz="1500" dirty="0"/>
          </a:p>
          <a:p>
            <a:r>
              <a:rPr sz="1500" dirty="0"/>
              <a:t>Risco de </a:t>
            </a:r>
            <a:r>
              <a:rPr sz="1500" dirty="0" err="1"/>
              <a:t>vazamento</a:t>
            </a:r>
            <a:r>
              <a:rPr sz="1500" dirty="0"/>
              <a:t>, </a:t>
            </a:r>
            <a:r>
              <a:rPr sz="1500" dirty="0" err="1"/>
              <a:t>acesso</a:t>
            </a:r>
            <a:r>
              <a:rPr sz="1500" dirty="0"/>
              <a:t> </a:t>
            </a:r>
            <a:r>
              <a:rPr sz="1500" dirty="0" err="1"/>
              <a:t>indevido</a:t>
            </a:r>
            <a:r>
              <a:rPr sz="1500" dirty="0"/>
              <a:t> e </a:t>
            </a:r>
            <a:r>
              <a:rPr sz="1500" dirty="0" err="1"/>
              <a:t>uso</a:t>
            </a:r>
            <a:r>
              <a:rPr sz="1500" dirty="0"/>
              <a:t> </a:t>
            </a:r>
            <a:r>
              <a:rPr sz="1500" dirty="0" err="1"/>
              <a:t>não</a:t>
            </a:r>
            <a:r>
              <a:rPr sz="1500" dirty="0"/>
              <a:t> </a:t>
            </a:r>
            <a:r>
              <a:rPr sz="1500" dirty="0" err="1"/>
              <a:t>autorizado</a:t>
            </a:r>
            <a:r>
              <a:rPr sz="1500" dirty="0"/>
              <a:t> de </a:t>
            </a:r>
            <a:r>
              <a:rPr sz="1500" dirty="0" err="1"/>
              <a:t>informações</a:t>
            </a:r>
            <a:r>
              <a:rPr sz="1500" dirty="0"/>
              <a:t> </a:t>
            </a:r>
            <a:r>
              <a:rPr sz="1500" dirty="0" err="1"/>
              <a:t>corporativas</a:t>
            </a:r>
            <a:endParaRPr sz="1500" dirty="0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9C1039CF-265A-264A-5B50-EDB622A81C6F}"/>
              </a:ext>
            </a:extLst>
          </p:cNvPr>
          <p:cNvSpPr/>
          <p:nvPr/>
        </p:nvSpPr>
        <p:spPr>
          <a:xfrm>
            <a:off x="6181344" y="2651760"/>
            <a:ext cx="2450592" cy="3935652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B07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0A4A68A-A2EC-7580-3E06-92F5C79402C7}"/>
              </a:ext>
            </a:extLst>
          </p:cNvPr>
          <p:cNvSpPr/>
          <p:nvPr/>
        </p:nvSpPr>
        <p:spPr>
          <a:xfrm>
            <a:off x="6309360" y="2761488"/>
            <a:ext cx="2194560" cy="365760"/>
          </a:xfrm>
          <a:prstGeom prst="roundRect">
            <a:avLst/>
          </a:prstGeom>
          <a:solidFill>
            <a:srgbClr val="B078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ÉTICA E COMPLIANCE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F857-4421-1E8E-C54D-613121CDAE9B}"/>
              </a:ext>
            </a:extLst>
          </p:cNvPr>
          <p:cNvSpPr txBox="1"/>
          <p:nvPr/>
        </p:nvSpPr>
        <p:spPr>
          <a:xfrm>
            <a:off x="6181344" y="3218688"/>
            <a:ext cx="245059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sz="1500" dirty="0"/>
              <a:t>Bias e </a:t>
            </a:r>
            <a:r>
              <a:rPr sz="1500" dirty="0" err="1"/>
              <a:t>discriminação</a:t>
            </a:r>
            <a:r>
              <a:rPr sz="1500" dirty="0"/>
              <a:t> em </a:t>
            </a:r>
            <a:r>
              <a:rPr sz="1500" dirty="0" err="1"/>
              <a:t>recomendações</a:t>
            </a:r>
            <a:r>
              <a:rPr sz="1500" dirty="0"/>
              <a:t>, </a:t>
            </a:r>
            <a:r>
              <a:rPr sz="1500" dirty="0" err="1"/>
              <a:t>triagens</a:t>
            </a:r>
            <a:r>
              <a:rPr sz="1500" dirty="0"/>
              <a:t> </a:t>
            </a:r>
            <a:r>
              <a:rPr sz="1500" dirty="0" err="1"/>
              <a:t>ou</a:t>
            </a:r>
            <a:r>
              <a:rPr sz="1500" dirty="0"/>
              <a:t> </a:t>
            </a:r>
            <a:r>
              <a:rPr sz="1500" dirty="0" err="1"/>
              <a:t>decisões</a:t>
            </a:r>
            <a:r>
              <a:rPr sz="1500" dirty="0"/>
              <a:t> de alto </a:t>
            </a:r>
            <a:r>
              <a:rPr sz="1500" dirty="0" err="1"/>
              <a:t>impacto</a:t>
            </a:r>
            <a:endParaRPr sz="1500" dirty="0"/>
          </a:p>
          <a:p>
            <a:r>
              <a:rPr sz="1500" dirty="0"/>
              <a:t>Falta de </a:t>
            </a:r>
            <a:r>
              <a:rPr sz="1500" dirty="0" err="1"/>
              <a:t>transparência</a:t>
            </a:r>
            <a:r>
              <a:rPr sz="1500" dirty="0"/>
              <a:t>, </a:t>
            </a:r>
            <a:r>
              <a:rPr sz="1500" dirty="0" err="1"/>
              <a:t>explicabilidade</a:t>
            </a:r>
            <a:r>
              <a:rPr sz="1500" dirty="0"/>
              <a:t> e accountability </a:t>
            </a:r>
            <a:r>
              <a:rPr sz="1500" dirty="0" err="1"/>
              <a:t>sobre</a:t>
            </a:r>
            <a:r>
              <a:rPr sz="1500" dirty="0"/>
              <a:t> </a:t>
            </a:r>
            <a:r>
              <a:rPr sz="1500" dirty="0" err="1"/>
              <a:t>os</a:t>
            </a:r>
            <a:r>
              <a:rPr sz="1500" dirty="0"/>
              <a:t> </a:t>
            </a:r>
            <a:r>
              <a:rPr sz="1500" dirty="0" err="1"/>
              <a:t>resultados</a:t>
            </a:r>
            <a:endParaRPr sz="1500" dirty="0"/>
          </a:p>
          <a:p>
            <a:r>
              <a:rPr sz="1500" dirty="0"/>
              <a:t>Risco de </a:t>
            </a:r>
            <a:r>
              <a:rPr sz="1500" dirty="0" err="1"/>
              <a:t>não</a:t>
            </a:r>
            <a:r>
              <a:rPr sz="1500" dirty="0"/>
              <a:t> </a:t>
            </a:r>
            <a:r>
              <a:rPr sz="1500" dirty="0" err="1"/>
              <a:t>conformidade</a:t>
            </a:r>
            <a:r>
              <a:rPr sz="1500" dirty="0"/>
              <a:t> com LGPD, </a:t>
            </a:r>
            <a:r>
              <a:rPr sz="1500" dirty="0" err="1"/>
              <a:t>normas</a:t>
            </a:r>
            <a:r>
              <a:rPr sz="1500" dirty="0"/>
              <a:t> </a:t>
            </a:r>
            <a:r>
              <a:rPr sz="1500" dirty="0" err="1"/>
              <a:t>internas</a:t>
            </a:r>
            <a:r>
              <a:rPr sz="1500" dirty="0"/>
              <a:t> e </a:t>
            </a:r>
            <a:r>
              <a:rPr sz="1500" dirty="0" err="1"/>
              <a:t>exigências</a:t>
            </a:r>
            <a:r>
              <a:rPr sz="1500" dirty="0"/>
              <a:t> </a:t>
            </a:r>
            <a:r>
              <a:rPr sz="1500" dirty="0" err="1"/>
              <a:t>regulatórias</a:t>
            </a:r>
            <a:endParaRPr sz="15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7742926-5024-C471-6B0E-EBF03CF03521}"/>
              </a:ext>
            </a:extLst>
          </p:cNvPr>
          <p:cNvSpPr/>
          <p:nvPr/>
        </p:nvSpPr>
        <p:spPr>
          <a:xfrm>
            <a:off x="8851392" y="2651759"/>
            <a:ext cx="2450592" cy="3935651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BFF8F04C-AC2E-FC38-B475-0DC3DCBFEB0F}"/>
              </a:ext>
            </a:extLst>
          </p:cNvPr>
          <p:cNvSpPr/>
          <p:nvPr/>
        </p:nvSpPr>
        <p:spPr>
          <a:xfrm>
            <a:off x="8979408" y="2761488"/>
            <a:ext cx="2194560" cy="365760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NEGÓCIO E REPUTAÇÃO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1C20E-C6CE-3657-C16B-D7CE2B1E3B2E}"/>
              </a:ext>
            </a:extLst>
          </p:cNvPr>
          <p:cNvSpPr txBox="1"/>
          <p:nvPr/>
        </p:nvSpPr>
        <p:spPr>
          <a:xfrm>
            <a:off x="8851392" y="3218688"/>
            <a:ext cx="24505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sz="1500" dirty="0" err="1"/>
              <a:t>Perda</a:t>
            </a:r>
            <a:r>
              <a:rPr sz="1500" dirty="0"/>
              <a:t> de </a:t>
            </a:r>
            <a:r>
              <a:rPr sz="1500" dirty="0" err="1"/>
              <a:t>confiança</a:t>
            </a:r>
            <a:r>
              <a:rPr sz="1500" dirty="0"/>
              <a:t> do </a:t>
            </a:r>
            <a:r>
              <a:rPr sz="1500" dirty="0" err="1"/>
              <a:t>cliente</a:t>
            </a:r>
            <a:r>
              <a:rPr sz="1500" dirty="0"/>
              <a:t> e </a:t>
            </a:r>
            <a:r>
              <a:rPr sz="1500" dirty="0" err="1"/>
              <a:t>desgaste</a:t>
            </a:r>
            <a:r>
              <a:rPr sz="1500" dirty="0"/>
              <a:t> </a:t>
            </a:r>
            <a:r>
              <a:rPr sz="1500" dirty="0" err="1"/>
              <a:t>reputacional</a:t>
            </a:r>
            <a:r>
              <a:rPr sz="1500" dirty="0"/>
              <a:t> </a:t>
            </a:r>
            <a:r>
              <a:rPr sz="1500" dirty="0" err="1"/>
              <a:t>por</a:t>
            </a:r>
            <a:r>
              <a:rPr sz="1500" dirty="0"/>
              <a:t> </a:t>
            </a:r>
            <a:r>
              <a:rPr sz="1500" dirty="0" err="1"/>
              <a:t>respostas</a:t>
            </a:r>
            <a:r>
              <a:rPr sz="1500" dirty="0"/>
              <a:t> </a:t>
            </a:r>
            <a:r>
              <a:rPr sz="1500" dirty="0" err="1"/>
              <a:t>inadequadas</a:t>
            </a:r>
            <a:endParaRPr sz="1500" dirty="0"/>
          </a:p>
          <a:p>
            <a:r>
              <a:rPr sz="1500" dirty="0"/>
              <a:t>Custos </a:t>
            </a:r>
            <a:r>
              <a:rPr sz="1500" dirty="0" err="1"/>
              <a:t>ocultos</a:t>
            </a:r>
            <a:r>
              <a:rPr sz="1500" dirty="0"/>
              <a:t>: </a:t>
            </a:r>
            <a:r>
              <a:rPr sz="1500" dirty="0" err="1"/>
              <a:t>retrabalho</a:t>
            </a:r>
            <a:r>
              <a:rPr sz="1500" dirty="0"/>
              <a:t>, </a:t>
            </a:r>
            <a:r>
              <a:rPr sz="1500" dirty="0" err="1"/>
              <a:t>incidentes</a:t>
            </a:r>
            <a:r>
              <a:rPr sz="1500" dirty="0"/>
              <a:t>, </a:t>
            </a:r>
            <a:r>
              <a:rPr sz="1500" dirty="0" err="1"/>
              <a:t>multas</a:t>
            </a:r>
            <a:r>
              <a:rPr sz="1500" dirty="0"/>
              <a:t>, </a:t>
            </a:r>
            <a:r>
              <a:rPr sz="1500" dirty="0" err="1"/>
              <a:t>auditorias</a:t>
            </a:r>
            <a:r>
              <a:rPr sz="1500" dirty="0"/>
              <a:t> e </a:t>
            </a:r>
            <a:r>
              <a:rPr sz="1500" dirty="0" err="1"/>
              <a:t>correções</a:t>
            </a:r>
            <a:r>
              <a:rPr sz="1500" dirty="0"/>
              <a:t> </a:t>
            </a:r>
            <a:r>
              <a:rPr sz="1500" dirty="0" err="1"/>
              <a:t>emerg</a:t>
            </a:r>
            <a:r>
              <a:rPr lang="pt-BR" sz="1500" dirty="0"/>
              <a:t>ê</a:t>
            </a:r>
            <a:r>
              <a:rPr sz="1500" dirty="0" err="1"/>
              <a:t>nciais</a:t>
            </a:r>
            <a:endParaRPr sz="1500" dirty="0"/>
          </a:p>
          <a:p>
            <a:r>
              <a:rPr sz="1500" dirty="0"/>
              <a:t>Escala do </a:t>
            </a:r>
            <a:r>
              <a:rPr sz="1500" dirty="0" err="1"/>
              <a:t>risco</a:t>
            </a:r>
            <a:r>
              <a:rPr sz="1500" dirty="0"/>
              <a:t>: a </a:t>
            </a:r>
            <a:r>
              <a:rPr sz="1500" dirty="0" err="1"/>
              <a:t>mesma</a:t>
            </a:r>
            <a:r>
              <a:rPr sz="1500" dirty="0"/>
              <a:t> IA </a:t>
            </a:r>
            <a:r>
              <a:rPr sz="1500" dirty="0" err="1"/>
              <a:t>que</a:t>
            </a:r>
            <a:r>
              <a:rPr sz="1500" dirty="0"/>
              <a:t> </a:t>
            </a:r>
            <a:r>
              <a:rPr sz="1500" dirty="0" err="1"/>
              <a:t>acelera</a:t>
            </a:r>
            <a:r>
              <a:rPr sz="1500" dirty="0"/>
              <a:t> </a:t>
            </a:r>
            <a:r>
              <a:rPr sz="1500" dirty="0" err="1"/>
              <a:t>produtividade</a:t>
            </a:r>
            <a:r>
              <a:rPr sz="1500" dirty="0"/>
              <a:t> </a:t>
            </a:r>
            <a:r>
              <a:rPr sz="1500" dirty="0" err="1"/>
              <a:t>pode</a:t>
            </a:r>
            <a:r>
              <a:rPr sz="1500" dirty="0"/>
              <a:t> </a:t>
            </a:r>
            <a:r>
              <a:rPr sz="1500" dirty="0" err="1"/>
              <a:t>escalar</a:t>
            </a:r>
            <a:r>
              <a:rPr sz="1500" dirty="0"/>
              <a:t> </a:t>
            </a:r>
            <a:r>
              <a:rPr sz="1500" dirty="0" err="1"/>
              <a:t>erro</a:t>
            </a:r>
            <a:r>
              <a:rPr sz="1500" dirty="0"/>
              <a:t> em </a:t>
            </a:r>
            <a:r>
              <a:rPr sz="1500" dirty="0" err="1"/>
              <a:t>massa</a:t>
            </a:r>
            <a:endParaRPr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1D451-0856-553A-F28B-8C25A6A2025C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9D046-54DB-280A-C1B6-0B18ADC7A6E8}"/>
              </a:ext>
            </a:extLst>
          </p:cNvPr>
          <p:cNvSpPr txBox="1"/>
          <p:nvPr/>
        </p:nvSpPr>
        <p:spPr>
          <a:xfrm>
            <a:off x="868680" y="195461"/>
            <a:ext cx="82193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500" b="1" dirty="0">
                <a:solidFill>
                  <a:srgbClr val="FFFFFF"/>
                </a:solidFill>
                <a:latin typeface="Aptos Display"/>
              </a:rPr>
              <a:t>Porque Governança importa? Onde estão os riscos</a:t>
            </a:r>
            <a:endParaRPr sz="2500" b="1" dirty="0">
              <a:solidFill>
                <a:srgbClr val="FFFFFF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7515545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4123F-6DFE-46DE-E6A9-81ABA0E4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1A620-6451-00BE-DA18-94F05A152722}"/>
              </a:ext>
            </a:extLst>
          </p:cNvPr>
          <p:cNvSpPr txBox="1"/>
          <p:nvPr/>
        </p:nvSpPr>
        <p:spPr>
          <a:xfrm>
            <a:off x="868680" y="759829"/>
            <a:ext cx="9692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dirty="0"/>
              <a:t>Conjunto de </a:t>
            </a:r>
            <a:r>
              <a:rPr dirty="0" err="1"/>
              <a:t>principios</a:t>
            </a:r>
            <a:r>
              <a:rPr dirty="0"/>
              <a:t>, </a:t>
            </a:r>
            <a:r>
              <a:rPr dirty="0" err="1"/>
              <a:t>papeis</a:t>
            </a:r>
            <a:r>
              <a:rPr dirty="0"/>
              <a:t>, </a:t>
            </a:r>
            <a:r>
              <a:rPr dirty="0" err="1"/>
              <a:t>processos</a:t>
            </a:r>
            <a:r>
              <a:rPr dirty="0"/>
              <a:t> e </a:t>
            </a:r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garantem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a IA </a:t>
            </a:r>
            <a:r>
              <a:rPr dirty="0" err="1"/>
              <a:t>gere</a:t>
            </a:r>
            <a:r>
              <a:rPr dirty="0"/>
              <a:t> valor com </a:t>
            </a:r>
            <a:r>
              <a:rPr dirty="0" err="1"/>
              <a:t>seguranca</a:t>
            </a:r>
            <a:r>
              <a:rPr dirty="0"/>
              <a:t>, </a:t>
            </a:r>
            <a:r>
              <a:rPr dirty="0" err="1"/>
              <a:t>etica</a:t>
            </a:r>
            <a:r>
              <a:rPr dirty="0"/>
              <a:t>, </a:t>
            </a:r>
            <a:r>
              <a:rPr dirty="0" err="1"/>
              <a:t>conformidade</a:t>
            </a:r>
            <a:r>
              <a:rPr dirty="0"/>
              <a:t> e </a:t>
            </a:r>
            <a:r>
              <a:rPr dirty="0" err="1"/>
              <a:t>confiabilidade</a:t>
            </a:r>
            <a:r>
              <a:rPr dirty="0"/>
              <a:t>.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14AE143-1014-29D6-0DD8-EB5B586D5360}"/>
              </a:ext>
            </a:extLst>
          </p:cNvPr>
          <p:cNvSpPr/>
          <p:nvPr/>
        </p:nvSpPr>
        <p:spPr>
          <a:xfrm>
            <a:off x="841248" y="1755648"/>
            <a:ext cx="10469880" cy="566928"/>
          </a:xfrm>
          <a:prstGeom prst="roundRect">
            <a:avLst/>
          </a:prstGeom>
          <a:solidFill>
            <a:srgbClr val="0D1D34"/>
          </a:solidFill>
          <a:ln w="16510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>
                <a:solidFill>
                  <a:srgbClr val="FFFFFF"/>
                </a:solidFill>
                <a:latin typeface="Aptos"/>
              </a:rPr>
              <a:t>Em pr</a:t>
            </a:r>
            <a:r>
              <a:rPr lang="pt-BR" sz="2000" b="1" dirty="0">
                <a:solidFill>
                  <a:srgbClr val="FFFFFF"/>
                </a:solidFill>
                <a:latin typeface="Aptos"/>
              </a:rPr>
              <a:t>á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tica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governan</a:t>
            </a:r>
            <a:r>
              <a:rPr lang="pt-BR" sz="2000" b="1" dirty="0">
                <a:solidFill>
                  <a:srgbClr val="FFFFFF"/>
                </a:solidFill>
                <a:latin typeface="Aptos"/>
              </a:rPr>
              <a:t>ç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a de IA define quem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pode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usar IA, para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que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com quais dados, sob quais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regras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com qual n</a:t>
            </a:r>
            <a:r>
              <a:rPr lang="pt-BR" sz="2000" b="1" dirty="0">
                <a:solidFill>
                  <a:srgbClr val="FFFFFF"/>
                </a:solidFill>
                <a:latin typeface="Aptos"/>
              </a:rPr>
              <a:t>í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vel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supervis</a:t>
            </a:r>
            <a:r>
              <a:rPr lang="pt-BR" sz="2000" b="1" dirty="0">
                <a:solidFill>
                  <a:srgbClr val="FFFFFF"/>
                </a:solidFill>
                <a:latin typeface="Aptos"/>
              </a:rPr>
              <a:t>ã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o 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monitoramento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E4F3C5B-2636-E53A-B5BB-9CFC513F84D0}"/>
              </a:ext>
            </a:extLst>
          </p:cNvPr>
          <p:cNvSpPr/>
          <p:nvPr/>
        </p:nvSpPr>
        <p:spPr>
          <a:xfrm>
            <a:off x="841248" y="2633471"/>
            <a:ext cx="3246120" cy="4029067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3185892-11AD-CB7C-92F7-568DEA58AC78}"/>
              </a:ext>
            </a:extLst>
          </p:cNvPr>
          <p:cNvSpPr/>
          <p:nvPr/>
        </p:nvSpPr>
        <p:spPr>
          <a:xfrm>
            <a:off x="1005840" y="2779776"/>
            <a:ext cx="2916936" cy="384048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 dirty="0">
                <a:solidFill>
                  <a:srgbClr val="FFFFFF"/>
                </a:solidFill>
                <a:latin typeface="Aptos"/>
              </a:rPr>
              <a:t>O QUE </a:t>
            </a:r>
            <a:r>
              <a:rPr lang="pt-BR" sz="1400" b="1" dirty="0">
                <a:solidFill>
                  <a:srgbClr val="FFFFFF"/>
                </a:solidFill>
                <a:latin typeface="Aptos"/>
              </a:rPr>
              <a:t>É</a:t>
            </a:r>
            <a:endParaRPr sz="14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7B8E7-6254-BEB0-755F-711E4F08ABC6}"/>
              </a:ext>
            </a:extLst>
          </p:cNvPr>
          <p:cNvSpPr txBox="1"/>
          <p:nvPr/>
        </p:nvSpPr>
        <p:spPr>
          <a:xfrm>
            <a:off x="868679" y="3273552"/>
            <a:ext cx="3166873" cy="2951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FFFFFF"/>
                </a:solidFill>
                <a:latin typeface="Aptos"/>
              </a:rPr>
              <a:t>Responsible AI: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transpar</a:t>
            </a:r>
            <a:r>
              <a:rPr lang="pt-BR" sz="1600" dirty="0">
                <a:solidFill>
                  <a:srgbClr val="FFFFFF"/>
                </a:solidFill>
                <a:latin typeface="Aptos"/>
              </a:rPr>
              <a:t>ê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ncia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explicabilidade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supervis</a:t>
            </a:r>
            <a:r>
              <a:rPr lang="pt-BR" sz="1600" dirty="0">
                <a:solidFill>
                  <a:srgbClr val="FFFFFF"/>
                </a:solidFill>
                <a:latin typeface="Aptos"/>
              </a:rPr>
              <a:t>ã</a:t>
            </a:r>
            <a:r>
              <a:rPr sz="1600" dirty="0">
                <a:solidFill>
                  <a:srgbClr val="FFFFFF"/>
                </a:solidFill>
                <a:latin typeface="Aptos"/>
              </a:rPr>
              <a:t>o humana, accountability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etico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Equilibrio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entre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inovacao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risco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conformidade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gera</a:t>
            </a:r>
            <a:r>
              <a:rPr lang="pt-BR" sz="1600" dirty="0">
                <a:solidFill>
                  <a:srgbClr val="FFFFFF"/>
                </a:solidFill>
                <a:latin typeface="Aptos"/>
              </a:rPr>
              <a:t>çã</a:t>
            </a:r>
            <a:r>
              <a:rPr sz="1600" dirty="0">
                <a:solidFill>
                  <a:srgbClr val="FFFFFF"/>
                </a:solidFill>
                <a:latin typeface="Aptos"/>
              </a:rPr>
              <a:t>o de valor para o neg</a:t>
            </a:r>
            <a:r>
              <a:rPr lang="pt-BR" sz="1600" dirty="0">
                <a:solidFill>
                  <a:srgbClr val="FFFFFF"/>
                </a:solidFill>
                <a:latin typeface="Aptos"/>
              </a:rPr>
              <a:t>ó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cio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Regras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claras</a:t>
            </a:r>
            <a:r>
              <a:rPr sz="1600" dirty="0">
                <a:solidFill>
                  <a:srgbClr val="FFFFFF"/>
                </a:solidFill>
                <a:latin typeface="Aptos"/>
              </a:rPr>
              <a:t> para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aprova</a:t>
            </a:r>
            <a:r>
              <a:rPr lang="pt-BR" sz="1600" dirty="0">
                <a:solidFill>
                  <a:srgbClr val="FFFFFF"/>
                </a:solidFill>
                <a:latin typeface="Aptos"/>
              </a:rPr>
              <a:t>çã</a:t>
            </a:r>
            <a:r>
              <a:rPr sz="1600" dirty="0">
                <a:solidFill>
                  <a:srgbClr val="FFFFFF"/>
                </a:solidFill>
                <a:latin typeface="Aptos"/>
              </a:rPr>
              <a:t>o,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monitoramento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descontinuidade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solu</a:t>
            </a:r>
            <a:r>
              <a:rPr lang="pt-BR" sz="1600" dirty="0">
                <a:solidFill>
                  <a:srgbClr val="FFFFFF"/>
                </a:solidFill>
                <a:latin typeface="Aptos"/>
              </a:rPr>
              <a:t>çõ</a:t>
            </a:r>
            <a:r>
              <a:rPr sz="1600" dirty="0">
                <a:solidFill>
                  <a:srgbClr val="FFFFFF"/>
                </a:solidFill>
                <a:latin typeface="Aptos"/>
              </a:rPr>
              <a:t>es de IA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E4254B59-5232-CCAD-024E-B8F8ED04EBEF}"/>
              </a:ext>
            </a:extLst>
          </p:cNvPr>
          <p:cNvSpPr/>
          <p:nvPr/>
        </p:nvSpPr>
        <p:spPr>
          <a:xfrm>
            <a:off x="4453128" y="2633472"/>
            <a:ext cx="3337560" cy="4029066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FF91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D7F86C0F-4631-78B5-0FAE-193379E7BC18}"/>
              </a:ext>
            </a:extLst>
          </p:cNvPr>
          <p:cNvSpPr/>
          <p:nvPr/>
        </p:nvSpPr>
        <p:spPr>
          <a:xfrm>
            <a:off x="4617720" y="2779776"/>
            <a:ext cx="3008376" cy="384048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 dirty="0">
                <a:solidFill>
                  <a:srgbClr val="FFFFFF"/>
                </a:solidFill>
                <a:latin typeface="Aptos"/>
              </a:rPr>
              <a:t>RISCOS QUE A GOVERNAN</a:t>
            </a:r>
            <a:r>
              <a:rPr lang="pt-BR" sz="1400" b="1" dirty="0">
                <a:solidFill>
                  <a:srgbClr val="FFFFFF"/>
                </a:solidFill>
                <a:latin typeface="Aptos"/>
              </a:rPr>
              <a:t>Ç</a:t>
            </a:r>
            <a:r>
              <a:rPr sz="1400" b="1" dirty="0">
                <a:solidFill>
                  <a:srgbClr val="FFFFFF"/>
                </a:solidFill>
                <a:latin typeface="Aptos"/>
              </a:rPr>
              <a:t>A ENDERE</a:t>
            </a:r>
            <a:r>
              <a:rPr lang="pt-BR" sz="1400" b="1" dirty="0">
                <a:solidFill>
                  <a:srgbClr val="FFFFFF"/>
                </a:solidFill>
                <a:latin typeface="Aptos"/>
              </a:rPr>
              <a:t>Ç</a:t>
            </a:r>
            <a:r>
              <a:rPr sz="1400" b="1" dirty="0">
                <a:solidFill>
                  <a:srgbClr val="FFFFFF"/>
                </a:solidFill>
                <a:latin typeface="Aptos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5B339-4A9F-8210-2BE3-6762948F7513}"/>
              </a:ext>
            </a:extLst>
          </p:cNvPr>
          <p:cNvSpPr txBox="1"/>
          <p:nvPr/>
        </p:nvSpPr>
        <p:spPr>
          <a:xfrm>
            <a:off x="4453128" y="3273552"/>
            <a:ext cx="3337560" cy="3301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500" dirty="0" err="1">
                <a:solidFill>
                  <a:srgbClr val="FFFFFF"/>
                </a:solidFill>
                <a:latin typeface="Aptos"/>
              </a:rPr>
              <a:t>Seguranca</a:t>
            </a:r>
            <a:r>
              <a:rPr sz="1500" dirty="0">
                <a:solidFill>
                  <a:srgbClr val="FFFFFF"/>
                </a:solidFill>
                <a:latin typeface="Aptos"/>
              </a:rPr>
              <a:t> da Informa</a:t>
            </a:r>
            <a:r>
              <a:rPr lang="pt-BR" sz="1500" dirty="0">
                <a:solidFill>
                  <a:srgbClr val="FFFFFF"/>
                </a:solidFill>
                <a:latin typeface="Aptos"/>
              </a:rPr>
              <a:t>çã</a:t>
            </a:r>
            <a:r>
              <a:rPr sz="1500" dirty="0">
                <a:solidFill>
                  <a:srgbClr val="FFFFFF"/>
                </a:solidFill>
                <a:latin typeface="Aptos"/>
              </a:rPr>
              <a:t>o: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vazamento</a:t>
            </a:r>
            <a:r>
              <a:rPr sz="1500" dirty="0">
                <a:solidFill>
                  <a:srgbClr val="FFFFFF"/>
                </a:solidFill>
                <a:latin typeface="Aptos"/>
              </a:rPr>
              <a:t> de dados,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500" dirty="0">
                <a:solidFill>
                  <a:srgbClr val="FFFFFF"/>
                </a:solidFill>
                <a:latin typeface="Aptos"/>
              </a:rPr>
              <a:t> de dados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sensiveis</a:t>
            </a:r>
            <a:r>
              <a:rPr sz="1500" dirty="0">
                <a:solidFill>
                  <a:srgbClr val="FFFFFF"/>
                </a:solidFill>
                <a:latin typeface="Aptos"/>
              </a:rPr>
              <a:t>,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acessos</a:t>
            </a:r>
            <a:r>
              <a:rPr sz="1500" dirty="0">
                <a:solidFill>
                  <a:srgbClr val="FFFFFF"/>
                </a:solidFill>
                <a:latin typeface="Aptos"/>
              </a:rPr>
              <a:t> e integra</a:t>
            </a:r>
            <a:r>
              <a:rPr lang="pt-BR" sz="1500" dirty="0">
                <a:solidFill>
                  <a:srgbClr val="FFFFFF"/>
                </a:solidFill>
                <a:latin typeface="Aptos"/>
              </a:rPr>
              <a:t>çõ</a:t>
            </a:r>
            <a:r>
              <a:rPr sz="1500" dirty="0">
                <a:solidFill>
                  <a:srgbClr val="FFFFFF"/>
                </a:solidFill>
                <a:latin typeface="Aptos"/>
              </a:rPr>
              <a:t>es</a:t>
            </a:r>
            <a:endParaRPr lang="pt-BR" sz="15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500" dirty="0">
                <a:solidFill>
                  <a:srgbClr val="FFFFFF"/>
                </a:solidFill>
                <a:latin typeface="Aptos"/>
              </a:rPr>
              <a:t>BIAS e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discrimina</a:t>
            </a:r>
            <a:r>
              <a:rPr lang="pt-BR" sz="1500" dirty="0">
                <a:solidFill>
                  <a:srgbClr val="FFFFFF"/>
                </a:solidFill>
                <a:latin typeface="Aptos"/>
              </a:rPr>
              <a:t>çã</a:t>
            </a:r>
            <a:r>
              <a:rPr sz="1500" dirty="0">
                <a:solidFill>
                  <a:srgbClr val="FFFFFF"/>
                </a:solidFill>
                <a:latin typeface="Aptos"/>
              </a:rPr>
              <a:t>o: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risco</a:t>
            </a:r>
            <a:r>
              <a:rPr sz="15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decis</a:t>
            </a:r>
            <a:r>
              <a:rPr lang="pt-BR" sz="1500" dirty="0">
                <a:solidFill>
                  <a:srgbClr val="FFFFFF"/>
                </a:solidFill>
                <a:latin typeface="Aptos"/>
              </a:rPr>
              <a:t>õ</a:t>
            </a:r>
            <a:r>
              <a:rPr sz="1500" dirty="0">
                <a:solidFill>
                  <a:srgbClr val="FFFFFF"/>
                </a:solidFill>
                <a:latin typeface="Aptos"/>
              </a:rPr>
              <a:t>es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injustas</a:t>
            </a:r>
            <a:r>
              <a:rPr sz="1500" dirty="0">
                <a:solidFill>
                  <a:srgbClr val="FFFFFF"/>
                </a:solidFill>
                <a:latin typeface="Aptos"/>
              </a:rPr>
              <a:t>,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enviesadas</a:t>
            </a:r>
            <a:r>
              <a:rPr sz="1500" dirty="0">
                <a:solidFill>
                  <a:srgbClr val="FFFF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ou</a:t>
            </a:r>
            <a:r>
              <a:rPr sz="1500" dirty="0">
                <a:solidFill>
                  <a:srgbClr val="FFFF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sem</a:t>
            </a:r>
            <a:r>
              <a:rPr sz="1500" dirty="0">
                <a:solidFill>
                  <a:srgbClr val="FFFF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representatividade</a:t>
            </a:r>
            <a:endParaRPr lang="pt-BR" sz="15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500" dirty="0" err="1">
                <a:solidFill>
                  <a:srgbClr val="FFFFFF"/>
                </a:solidFill>
                <a:latin typeface="Aptos"/>
              </a:rPr>
              <a:t>Qualidade</a:t>
            </a:r>
            <a:r>
              <a:rPr sz="1500" dirty="0">
                <a:solidFill>
                  <a:srgbClr val="FFFFFF"/>
                </a:solidFill>
                <a:latin typeface="Aptos"/>
              </a:rPr>
              <a:t> do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modelo</a:t>
            </a:r>
            <a:r>
              <a:rPr sz="1500" dirty="0">
                <a:solidFill>
                  <a:srgbClr val="FFFFFF"/>
                </a:solidFill>
                <a:latin typeface="Aptos"/>
              </a:rPr>
              <a:t>: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alucina</a:t>
            </a:r>
            <a:r>
              <a:rPr lang="pt-BR" sz="1500" dirty="0">
                <a:solidFill>
                  <a:srgbClr val="FFFFFF"/>
                </a:solidFill>
                <a:latin typeface="Aptos"/>
              </a:rPr>
              <a:t>çõ</a:t>
            </a:r>
            <a:r>
              <a:rPr sz="1500" dirty="0">
                <a:solidFill>
                  <a:srgbClr val="FFFFFF"/>
                </a:solidFill>
                <a:latin typeface="Aptos"/>
              </a:rPr>
              <a:t>es,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erros</a:t>
            </a:r>
            <a:r>
              <a:rPr sz="1500" dirty="0">
                <a:solidFill>
                  <a:srgbClr val="FFFFFF"/>
                </a:solidFill>
                <a:latin typeface="Aptos"/>
              </a:rPr>
              <a:t>, drift,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baixa</a:t>
            </a:r>
            <a:r>
              <a:rPr sz="1500" dirty="0">
                <a:solidFill>
                  <a:srgbClr val="FFFFFF"/>
                </a:solidFill>
                <a:latin typeface="Aptos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precisao</a:t>
            </a:r>
            <a:r>
              <a:rPr sz="1500" dirty="0">
                <a:solidFill>
                  <a:srgbClr val="FFFFFF"/>
                </a:solidFill>
                <a:latin typeface="Aptos"/>
              </a:rPr>
              <a:t> e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falta</a:t>
            </a:r>
            <a:r>
              <a:rPr sz="15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rastreabilidade</a:t>
            </a:r>
            <a:endParaRPr lang="pt-BR" sz="15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500" dirty="0">
                <a:solidFill>
                  <a:srgbClr val="FFFFFF"/>
                </a:solidFill>
                <a:latin typeface="Aptos"/>
              </a:rPr>
              <a:t>Compliance e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privacidade</a:t>
            </a:r>
            <a:r>
              <a:rPr sz="1500" dirty="0">
                <a:solidFill>
                  <a:srgbClr val="FFFFFF"/>
                </a:solidFill>
                <a:latin typeface="Aptos"/>
              </a:rPr>
              <a:t>: LGPD,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direitos</a:t>
            </a:r>
            <a:r>
              <a:rPr sz="1500" dirty="0">
                <a:solidFill>
                  <a:srgbClr val="FFFFFF"/>
                </a:solidFill>
                <a:latin typeface="Aptos"/>
              </a:rPr>
              <a:t> dos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titulares</a:t>
            </a:r>
            <a:r>
              <a:rPr sz="1500" dirty="0">
                <a:solidFill>
                  <a:srgbClr val="FFFFFF"/>
                </a:solidFill>
                <a:latin typeface="Aptos"/>
              </a:rPr>
              <a:t>, auditoria e </a:t>
            </a:r>
            <a:r>
              <a:rPr sz="1500" dirty="0" err="1">
                <a:solidFill>
                  <a:srgbClr val="FFFFFF"/>
                </a:solidFill>
                <a:latin typeface="Aptos"/>
              </a:rPr>
              <a:t>responsabilidade</a:t>
            </a:r>
            <a:r>
              <a:rPr sz="1500" dirty="0">
                <a:solidFill>
                  <a:srgbClr val="FFFFFF"/>
                </a:solidFill>
                <a:latin typeface="Aptos"/>
              </a:rPr>
              <a:t> legal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E3B88E2B-484B-4032-A79F-E6F6B12D1E67}"/>
              </a:ext>
            </a:extLst>
          </p:cNvPr>
          <p:cNvSpPr/>
          <p:nvPr/>
        </p:nvSpPr>
        <p:spPr>
          <a:xfrm>
            <a:off x="8156448" y="2633472"/>
            <a:ext cx="3154680" cy="4029066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4CA92BE5-0EF1-C1DE-05BB-9F17666978E2}"/>
              </a:ext>
            </a:extLst>
          </p:cNvPr>
          <p:cNvSpPr/>
          <p:nvPr/>
        </p:nvSpPr>
        <p:spPr>
          <a:xfrm>
            <a:off x="8321040" y="2779776"/>
            <a:ext cx="2825496" cy="384048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Aptos"/>
              </a:rPr>
              <a:t>ELEMENTOS ESSENCIAIS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1F876-E590-7FCD-68B9-6C6C4C33B77A}"/>
              </a:ext>
            </a:extLst>
          </p:cNvPr>
          <p:cNvSpPr txBox="1"/>
          <p:nvPr/>
        </p:nvSpPr>
        <p:spPr>
          <a:xfrm>
            <a:off x="8339328" y="3273552"/>
            <a:ext cx="2788920" cy="28818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/>
              <a:t>Pol</a:t>
            </a:r>
            <a:r>
              <a:rPr lang="pt-BR" dirty="0"/>
              <a:t>i</a:t>
            </a:r>
            <a:r>
              <a:rPr dirty="0"/>
              <a:t>t</a:t>
            </a:r>
            <a:r>
              <a:rPr lang="pt-BR" dirty="0"/>
              <a:t>í</a:t>
            </a:r>
            <a:r>
              <a:rPr dirty="0" err="1"/>
              <a:t>cas</a:t>
            </a:r>
            <a:r>
              <a:rPr dirty="0"/>
              <a:t> e guardrails para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corporativo</a:t>
            </a:r>
            <a:r>
              <a:rPr dirty="0"/>
              <a:t> de IA</a:t>
            </a:r>
          </a:p>
          <a:p>
            <a:r>
              <a:rPr dirty="0" err="1"/>
              <a:t>Classifica</a:t>
            </a:r>
            <a:r>
              <a:rPr lang="pt-BR" dirty="0"/>
              <a:t>çã</a:t>
            </a:r>
            <a:r>
              <a:rPr dirty="0"/>
              <a:t>o de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 e </a:t>
            </a:r>
            <a:r>
              <a:rPr dirty="0" err="1"/>
              <a:t>criticidade</a:t>
            </a:r>
            <a:endParaRPr dirty="0"/>
          </a:p>
          <a:p>
            <a:r>
              <a:rPr dirty="0"/>
              <a:t>Cat</a:t>
            </a:r>
            <a:r>
              <a:rPr lang="pt-BR" dirty="0"/>
              <a:t>á</a:t>
            </a:r>
            <a:r>
              <a:rPr dirty="0"/>
              <a:t>logo de ferramentas e </a:t>
            </a:r>
            <a:r>
              <a:rPr dirty="0" err="1"/>
              <a:t>modelos</a:t>
            </a:r>
            <a:r>
              <a:rPr dirty="0"/>
              <a:t> </a:t>
            </a:r>
            <a:r>
              <a:rPr dirty="0" err="1"/>
              <a:t>homologados</a:t>
            </a:r>
            <a:endParaRPr dirty="0"/>
          </a:p>
          <a:p>
            <a:r>
              <a:rPr dirty="0"/>
              <a:t>Human in the loop para </a:t>
            </a:r>
            <a:r>
              <a:rPr dirty="0" err="1"/>
              <a:t>casos</a:t>
            </a:r>
            <a:r>
              <a:rPr dirty="0"/>
              <a:t> crit</a:t>
            </a:r>
            <a:r>
              <a:rPr lang="pt-BR" dirty="0"/>
              <a:t>í</a:t>
            </a:r>
            <a:r>
              <a:rPr dirty="0"/>
              <a:t>cos</a:t>
            </a:r>
          </a:p>
          <a:p>
            <a:r>
              <a:rPr dirty="0" err="1"/>
              <a:t>Metricas</a:t>
            </a:r>
            <a:r>
              <a:rPr dirty="0"/>
              <a:t>, logs, </a:t>
            </a:r>
            <a:r>
              <a:rPr dirty="0" err="1"/>
              <a:t>monitoramento</a:t>
            </a:r>
            <a:r>
              <a:rPr dirty="0"/>
              <a:t> continuo e </a:t>
            </a:r>
            <a:r>
              <a:rPr dirty="0" err="1"/>
              <a:t>revisao</a:t>
            </a:r>
            <a:r>
              <a:rPr dirty="0"/>
              <a:t> </a:t>
            </a:r>
            <a:r>
              <a:rPr dirty="0" err="1"/>
              <a:t>periodica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B6DD3-C935-9695-EE78-639032ABC87A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BD6FE-C92F-3BDA-FEE9-82F511E45AEE}"/>
              </a:ext>
            </a:extLst>
          </p:cNvPr>
          <p:cNvSpPr txBox="1"/>
          <p:nvPr/>
        </p:nvSpPr>
        <p:spPr>
          <a:xfrm>
            <a:off x="868680" y="195461"/>
            <a:ext cx="8219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O que é governanca focada em IA?</a:t>
            </a:r>
          </a:p>
        </p:txBody>
      </p:sp>
    </p:spTree>
    <p:extLst>
      <p:ext uri="{BB962C8B-B14F-4D97-AF65-F5344CB8AC3E}">
        <p14:creationId xmlns:p14="http://schemas.microsoft.com/office/powerpoint/2010/main" val="5291254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1E850-ACF0-90E6-960F-D95C8B5F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2F497-1E48-F236-0D75-9239AB7B687D}"/>
              </a:ext>
            </a:extLst>
          </p:cNvPr>
          <p:cNvSpPr txBox="1"/>
          <p:nvPr/>
        </p:nvSpPr>
        <p:spPr>
          <a:xfrm>
            <a:off x="868680" y="713232"/>
            <a:ext cx="10104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lang="pt-BR" dirty="0"/>
              <a:t>O</a:t>
            </a:r>
            <a:r>
              <a:rPr dirty="0"/>
              <a:t> </a:t>
            </a:r>
            <a:r>
              <a:rPr dirty="0" err="1"/>
              <a:t>papel</a:t>
            </a:r>
            <a:r>
              <a:rPr dirty="0"/>
              <a:t> </a:t>
            </a:r>
            <a:r>
              <a:rPr lang="pt-BR" dirty="0"/>
              <a:t>da TI será</a:t>
            </a:r>
            <a:r>
              <a:rPr dirty="0"/>
              <a:t> </a:t>
            </a:r>
            <a:r>
              <a:rPr dirty="0" err="1"/>
              <a:t>criar</a:t>
            </a:r>
            <a:r>
              <a:rPr dirty="0"/>
              <a:t> a </a:t>
            </a:r>
            <a:r>
              <a:rPr dirty="0" err="1"/>
              <a:t>estrutura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torna</a:t>
            </a:r>
            <a:r>
              <a:rPr dirty="0"/>
              <a:t> a </a:t>
            </a:r>
            <a:r>
              <a:rPr dirty="0" err="1"/>
              <a:t>inovação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, </a:t>
            </a:r>
            <a:r>
              <a:rPr dirty="0" err="1"/>
              <a:t>controlada</a:t>
            </a:r>
            <a:r>
              <a:rPr dirty="0"/>
              <a:t> e </a:t>
            </a:r>
            <a:r>
              <a:rPr dirty="0" err="1"/>
              <a:t>sustentável</a:t>
            </a:r>
            <a:r>
              <a:rPr dirty="0"/>
              <a:t>.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909F5EC-1015-A38B-4C1F-795B6187AF82}"/>
              </a:ext>
            </a:extLst>
          </p:cNvPr>
          <p:cNvSpPr/>
          <p:nvPr/>
        </p:nvSpPr>
        <p:spPr>
          <a:xfrm>
            <a:off x="841248" y="1321361"/>
            <a:ext cx="10469880" cy="1010425"/>
          </a:xfrm>
          <a:prstGeom prst="roundRect">
            <a:avLst/>
          </a:prstGeom>
          <a:solidFill>
            <a:srgbClr val="0D1D34"/>
          </a:solidFill>
          <a:ln w="19050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 err="1">
                <a:solidFill>
                  <a:srgbClr val="FFFFFF"/>
                </a:solidFill>
                <a:latin typeface="Aptos"/>
              </a:rPr>
              <a:t>Governança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eficaz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distribui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responsabilidades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: </a:t>
            </a:r>
            <a:endParaRPr lang="pt-BR" sz="2000" b="1" dirty="0">
              <a:solidFill>
                <a:srgbClr val="FFFFFF"/>
              </a:solidFill>
              <a:latin typeface="Aptos"/>
            </a:endParaRPr>
          </a:p>
          <a:p>
            <a:pPr marL="342900" indent="-342900" algn="ctr">
              <a:buFontTx/>
              <a:buChar char="-"/>
            </a:pPr>
            <a:r>
              <a:rPr sz="2000" b="1" dirty="0">
                <a:solidFill>
                  <a:srgbClr val="FFFFFF"/>
                </a:solidFill>
                <a:latin typeface="Aptos"/>
              </a:rPr>
              <a:t>TI define o “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como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usar com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controle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”</a:t>
            </a:r>
            <a:endParaRPr lang="pt-BR" sz="2000" b="1" dirty="0">
              <a:solidFill>
                <a:srgbClr val="FFFFFF"/>
              </a:solidFill>
              <a:latin typeface="Aptos"/>
            </a:endParaRPr>
          </a:p>
          <a:p>
            <a:pPr marL="342900" indent="-342900" algn="ctr">
              <a:buFontTx/>
              <a:buChar char="-"/>
            </a:pPr>
            <a:r>
              <a:rPr lang="pt-BR" sz="2000" b="1" dirty="0">
                <a:solidFill>
                  <a:srgbClr val="FFFFFF"/>
                </a:solidFill>
                <a:latin typeface="Aptos"/>
              </a:rPr>
              <a:t>N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egócio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define o “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onde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gerar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valor”.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73EAD8D-88B1-B347-2988-EC70AF60E4B9}"/>
              </a:ext>
            </a:extLst>
          </p:cNvPr>
          <p:cNvSpPr/>
          <p:nvPr/>
        </p:nvSpPr>
        <p:spPr>
          <a:xfrm>
            <a:off x="841248" y="2606040"/>
            <a:ext cx="5074920" cy="4158654"/>
          </a:xfrm>
          <a:prstGeom prst="roundRect">
            <a:avLst/>
          </a:prstGeom>
          <a:solidFill>
            <a:srgbClr val="091120"/>
          </a:solidFill>
          <a:ln w="15875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38DEE9DB-FE53-87F4-F117-2470C5D2573F}"/>
              </a:ext>
            </a:extLst>
          </p:cNvPr>
          <p:cNvSpPr/>
          <p:nvPr/>
        </p:nvSpPr>
        <p:spPr>
          <a:xfrm>
            <a:off x="1147665" y="2743200"/>
            <a:ext cx="4460034" cy="347472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Aptos"/>
              </a:rPr>
              <a:t>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B73F8-B3E7-8DC6-3871-E1C0C03163BA}"/>
              </a:ext>
            </a:extLst>
          </p:cNvPr>
          <p:cNvSpPr txBox="1"/>
          <p:nvPr/>
        </p:nvSpPr>
        <p:spPr>
          <a:xfrm>
            <a:off x="1005840" y="3200400"/>
            <a:ext cx="474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 dirty="0">
                <a:solidFill>
                  <a:srgbClr val="C6D4E2"/>
                </a:solidFill>
                <a:latin typeface="Aptos"/>
              </a:rPr>
              <a:t>Foco: </a:t>
            </a:r>
            <a:r>
              <a:rPr i="1" dirty="0" err="1">
                <a:solidFill>
                  <a:srgbClr val="C6D4E2"/>
                </a:solidFill>
                <a:latin typeface="Aptos"/>
              </a:rPr>
              <a:t>controle</a:t>
            </a:r>
            <a:r>
              <a:rPr i="1" dirty="0">
                <a:solidFill>
                  <a:srgbClr val="C6D4E2"/>
                </a:solidFill>
                <a:latin typeface="Aptos"/>
              </a:rPr>
              <a:t>, </a:t>
            </a:r>
            <a:r>
              <a:rPr i="1" dirty="0" err="1">
                <a:solidFill>
                  <a:srgbClr val="C6D4E2"/>
                </a:solidFill>
                <a:latin typeface="Aptos"/>
              </a:rPr>
              <a:t>estrutura</a:t>
            </a:r>
            <a:r>
              <a:rPr i="1" dirty="0">
                <a:solidFill>
                  <a:srgbClr val="C6D4E2"/>
                </a:solidFill>
                <a:latin typeface="Aptos"/>
              </a:rPr>
              <a:t> e </a:t>
            </a:r>
            <a:r>
              <a:rPr i="1" dirty="0" err="1">
                <a:solidFill>
                  <a:srgbClr val="C6D4E2"/>
                </a:solidFill>
                <a:latin typeface="Aptos"/>
              </a:rPr>
              <a:t>escala</a:t>
            </a:r>
            <a:endParaRPr i="1" dirty="0">
              <a:solidFill>
                <a:srgbClr val="C6D4E2"/>
              </a:solidFill>
              <a:latin typeface="Apto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D94D9-013E-2E74-4477-4D6F0D69891C}"/>
              </a:ext>
            </a:extLst>
          </p:cNvPr>
          <p:cNvSpPr txBox="1"/>
          <p:nvPr/>
        </p:nvSpPr>
        <p:spPr>
          <a:xfrm>
            <a:off x="1042416" y="3630168"/>
            <a:ext cx="4672584" cy="3054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Definir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políticas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padrões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guardrails para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IA,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incluindo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segurança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privacidade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compliance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Homologar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plataformas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modelos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integrações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autorizadas</a:t>
            </a:r>
            <a:r>
              <a:rPr sz="1600" dirty="0">
                <a:solidFill>
                  <a:srgbClr val="FFFFFF"/>
                </a:solidFill>
                <a:latin typeface="Aptos"/>
              </a:rPr>
              <a:t> para o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ambiente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corporativo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Garantir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gestão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dados,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controle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acesso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rastreabilidade</a:t>
            </a:r>
            <a:r>
              <a:rPr sz="1600" dirty="0">
                <a:solidFill>
                  <a:srgbClr val="FFFFFF"/>
                </a:solidFill>
                <a:latin typeface="Aptos"/>
              </a:rPr>
              <a:t>, logs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monitoramento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dos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usos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Estabelecer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critérios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risco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revisão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técnica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classificação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casos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Operar</a:t>
            </a:r>
            <a:r>
              <a:rPr sz="1600" dirty="0">
                <a:solidFill>
                  <a:srgbClr val="FFFFFF"/>
                </a:solidFill>
                <a:latin typeface="Aptos"/>
              </a:rPr>
              <a:t> a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governança</a:t>
            </a:r>
            <a:r>
              <a:rPr sz="1600" dirty="0">
                <a:solidFill>
                  <a:srgbClr val="FFFFFF"/>
                </a:solidFill>
                <a:latin typeface="Aptos"/>
              </a:rPr>
              <a:t>: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catálogo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soluções</a:t>
            </a:r>
            <a:r>
              <a:rPr sz="1600" dirty="0">
                <a:solidFill>
                  <a:srgbClr val="FFFFFF"/>
                </a:solidFill>
                <a:latin typeface="Aptos"/>
              </a:rPr>
              <a:t>, workflow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aprovação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controles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contínuos</a:t>
            </a:r>
            <a:endParaRPr sz="16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28E3C4D6-83C1-BAAE-12F4-CEBD83084995}"/>
              </a:ext>
            </a:extLst>
          </p:cNvPr>
          <p:cNvSpPr/>
          <p:nvPr/>
        </p:nvSpPr>
        <p:spPr>
          <a:xfrm>
            <a:off x="6263640" y="2606039"/>
            <a:ext cx="5074920" cy="4158653"/>
          </a:xfrm>
          <a:prstGeom prst="roundRect">
            <a:avLst/>
          </a:prstGeom>
          <a:solidFill>
            <a:srgbClr val="091120"/>
          </a:solidFill>
          <a:ln w="15875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50F20E1A-403F-81ED-09CD-971CDAFFDD3D}"/>
              </a:ext>
            </a:extLst>
          </p:cNvPr>
          <p:cNvSpPr/>
          <p:nvPr/>
        </p:nvSpPr>
        <p:spPr>
          <a:xfrm>
            <a:off x="6606072" y="2743200"/>
            <a:ext cx="4438263" cy="347472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 dirty="0">
                <a:solidFill>
                  <a:srgbClr val="FFFFFF"/>
                </a:solidFill>
                <a:latin typeface="Aptos"/>
              </a:rPr>
              <a:t>NEGÓCIO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3244A-50CB-D578-3179-997F48982963}"/>
              </a:ext>
            </a:extLst>
          </p:cNvPr>
          <p:cNvSpPr txBox="1"/>
          <p:nvPr/>
        </p:nvSpPr>
        <p:spPr>
          <a:xfrm>
            <a:off x="6428232" y="3200400"/>
            <a:ext cx="474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 dirty="0">
                <a:solidFill>
                  <a:srgbClr val="C6D4E2"/>
                </a:solidFill>
                <a:latin typeface="Aptos"/>
              </a:rPr>
              <a:t>Foco: valor, </a:t>
            </a:r>
            <a:r>
              <a:rPr i="1" dirty="0" err="1">
                <a:solidFill>
                  <a:srgbClr val="C6D4E2"/>
                </a:solidFill>
                <a:latin typeface="Aptos"/>
              </a:rPr>
              <a:t>adoção</a:t>
            </a:r>
            <a:r>
              <a:rPr i="1" dirty="0">
                <a:solidFill>
                  <a:srgbClr val="C6D4E2"/>
                </a:solidFill>
                <a:latin typeface="Aptos"/>
              </a:rPr>
              <a:t> e </a:t>
            </a:r>
            <a:r>
              <a:rPr i="1" dirty="0" err="1">
                <a:solidFill>
                  <a:srgbClr val="C6D4E2"/>
                </a:solidFill>
                <a:latin typeface="Aptos"/>
              </a:rPr>
              <a:t>resultado</a:t>
            </a:r>
            <a:endParaRPr i="1" dirty="0">
              <a:solidFill>
                <a:srgbClr val="C6D4E2"/>
              </a:solidFill>
              <a:latin typeface="Apto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DF7FA-6FCD-9548-DD32-6CD3F9856633}"/>
              </a:ext>
            </a:extLst>
          </p:cNvPr>
          <p:cNvSpPr txBox="1"/>
          <p:nvPr/>
        </p:nvSpPr>
        <p:spPr>
          <a:xfrm>
            <a:off x="6263640" y="3560961"/>
            <a:ext cx="4873752" cy="3054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Priorizar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casos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com valor claro para o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negócio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patrocinar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sua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adoção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Definir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objetivos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métricas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donos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do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processo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critérios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sucesso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cada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iniciativa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Assegurar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que</a:t>
            </a:r>
            <a:r>
              <a:rPr sz="1600" dirty="0">
                <a:solidFill>
                  <a:srgbClr val="FFFFFF"/>
                </a:solidFill>
                <a:latin typeface="Aptos"/>
              </a:rPr>
              <a:t> o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da IA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respeite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contexto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regras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do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processo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decisões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humanas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quando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necessário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FFFFFF"/>
                </a:solidFill>
                <a:latin typeface="Aptos"/>
              </a:rPr>
              <a:t>Validar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qualidade</a:t>
            </a:r>
            <a:r>
              <a:rPr sz="1600" dirty="0">
                <a:solidFill>
                  <a:srgbClr val="FFFFFF"/>
                </a:solidFill>
                <a:latin typeface="Aptos"/>
              </a:rPr>
              <a:t> das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saídas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impacto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operacional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aderência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às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necessidades</a:t>
            </a:r>
            <a:r>
              <a:rPr sz="1600" dirty="0">
                <a:solidFill>
                  <a:srgbClr val="FFFFFF"/>
                </a:solidFill>
                <a:latin typeface="Aptos"/>
              </a:rPr>
              <a:t> da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área</a:t>
            </a:r>
            <a:endParaRPr lang="pt-BR" sz="1600" dirty="0">
              <a:solidFill>
                <a:srgbClr val="FFFFFF"/>
              </a:solidFill>
              <a:latin typeface="Aptos"/>
            </a:endParaRPr>
          </a:p>
          <a:p>
            <a: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sz="1600" dirty="0" err="1">
                <a:solidFill>
                  <a:srgbClr val="FFFFFF"/>
                </a:solidFill>
                <a:latin typeface="Aptos"/>
              </a:rPr>
              <a:t>Desenvolver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cultura</a:t>
            </a:r>
            <a:r>
              <a:rPr sz="1600" dirty="0">
                <a:solidFill>
                  <a:srgbClr val="FFFFFF"/>
                </a:solidFill>
                <a:latin typeface="Aptos"/>
              </a:rPr>
              <a:t>,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capacitação</a:t>
            </a:r>
            <a:r>
              <a:rPr sz="1600" dirty="0">
                <a:solidFill>
                  <a:srgbClr val="FFFFFF"/>
                </a:solidFill>
                <a:latin typeface="Aptos"/>
              </a:rPr>
              <a:t> e accountability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sobre</a:t>
            </a:r>
            <a:r>
              <a:rPr sz="1600" dirty="0">
                <a:solidFill>
                  <a:srgbClr val="FFFFFF"/>
                </a:solidFill>
                <a:latin typeface="Aptos"/>
              </a:rPr>
              <a:t> o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uso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responsável</a:t>
            </a:r>
            <a:r>
              <a:rPr sz="1600" dirty="0">
                <a:solidFill>
                  <a:srgbClr val="FFFFFF"/>
                </a:solidFill>
                <a:latin typeface="Aptos"/>
              </a:rPr>
              <a:t> da IA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na</a:t>
            </a:r>
            <a:r>
              <a:rPr sz="1600" dirty="0">
                <a:solidFill>
                  <a:srgbClr val="FFFFFF"/>
                </a:solidFill>
                <a:latin typeface="Aptos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ptos"/>
              </a:rPr>
              <a:t>operação</a:t>
            </a:r>
            <a:endParaRPr sz="16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192FC-B66A-2F89-A465-A56EC78AF999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6BDF9-2182-339F-7B87-A121BB8A7558}"/>
              </a:ext>
            </a:extLst>
          </p:cNvPr>
          <p:cNvSpPr txBox="1"/>
          <p:nvPr/>
        </p:nvSpPr>
        <p:spPr>
          <a:xfrm>
            <a:off x="868680" y="195461"/>
            <a:ext cx="8219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TI não deve ser o freio da inovação</a:t>
            </a:r>
          </a:p>
        </p:txBody>
      </p:sp>
    </p:spTree>
    <p:extLst>
      <p:ext uri="{BB962C8B-B14F-4D97-AF65-F5344CB8AC3E}">
        <p14:creationId xmlns:p14="http://schemas.microsoft.com/office/powerpoint/2010/main" val="29407578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1FEA-19D1-18D4-A632-9AE3A2D4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D717E-BBA4-399B-326B-C5C420705791}"/>
              </a:ext>
            </a:extLst>
          </p:cNvPr>
          <p:cNvSpPr txBox="1"/>
          <p:nvPr/>
        </p:nvSpPr>
        <p:spPr>
          <a:xfrm>
            <a:off x="841248" y="912727"/>
            <a:ext cx="996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dirty="0" err="1"/>
              <a:t>Governança</a:t>
            </a:r>
            <a:r>
              <a:rPr dirty="0"/>
              <a:t> </a:t>
            </a:r>
            <a:r>
              <a:rPr dirty="0" err="1"/>
              <a:t>eficaz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começa</a:t>
            </a:r>
            <a:r>
              <a:rPr dirty="0"/>
              <a:t> com </a:t>
            </a:r>
            <a:r>
              <a:rPr dirty="0" err="1"/>
              <a:t>burocracia</a:t>
            </a:r>
            <a:r>
              <a:rPr dirty="0"/>
              <a:t>. </a:t>
            </a:r>
            <a:r>
              <a:rPr dirty="0" err="1"/>
              <a:t>Começa</a:t>
            </a:r>
            <a:r>
              <a:rPr dirty="0"/>
              <a:t> com </a:t>
            </a:r>
            <a:r>
              <a:rPr dirty="0" err="1"/>
              <a:t>poucos</a:t>
            </a:r>
            <a:r>
              <a:rPr dirty="0"/>
              <a:t> </a:t>
            </a:r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bem</a:t>
            </a:r>
            <a:r>
              <a:rPr dirty="0"/>
              <a:t> </a:t>
            </a:r>
            <a:r>
              <a:rPr dirty="0" err="1"/>
              <a:t>definidos</a:t>
            </a:r>
            <a:r>
              <a:rPr dirty="0"/>
              <a:t>, </a:t>
            </a:r>
            <a:r>
              <a:rPr dirty="0" err="1"/>
              <a:t>aplicáveis</a:t>
            </a:r>
            <a:r>
              <a:rPr dirty="0"/>
              <a:t> e </a:t>
            </a:r>
            <a:r>
              <a:rPr dirty="0" err="1"/>
              <a:t>auditáveis</a:t>
            </a:r>
            <a:r>
              <a:rPr dirty="0"/>
              <a:t>.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EFC932B-C23B-A13F-876E-61FE6B7A07CF}"/>
              </a:ext>
            </a:extLst>
          </p:cNvPr>
          <p:cNvSpPr/>
          <p:nvPr/>
        </p:nvSpPr>
        <p:spPr>
          <a:xfrm>
            <a:off x="841248" y="1755648"/>
            <a:ext cx="10469880" cy="630936"/>
          </a:xfrm>
          <a:prstGeom prst="roundRect">
            <a:avLst/>
          </a:prstGeom>
          <a:solidFill>
            <a:srgbClr val="0D1D34"/>
          </a:solidFill>
          <a:ln w="17145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 err="1">
                <a:solidFill>
                  <a:srgbClr val="FFFFFF"/>
                </a:solidFill>
                <a:latin typeface="Aptos"/>
              </a:rPr>
              <a:t>Objetivo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: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permitir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inovação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com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segurança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previsibilidade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escala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—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sem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travar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o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negócio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sem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abrir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mão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controle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CCEF28B-5C40-3807-4CCA-628F87DD2C6E}"/>
              </a:ext>
            </a:extLst>
          </p:cNvPr>
          <p:cNvSpPr/>
          <p:nvPr/>
        </p:nvSpPr>
        <p:spPr>
          <a:xfrm>
            <a:off x="841248" y="2578607"/>
            <a:ext cx="5074920" cy="4167425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5AEB0B1D-7CB0-9CB3-343B-FA328CD7BC0C}"/>
              </a:ext>
            </a:extLst>
          </p:cNvPr>
          <p:cNvSpPr/>
          <p:nvPr/>
        </p:nvSpPr>
        <p:spPr>
          <a:xfrm>
            <a:off x="1033833" y="2724912"/>
            <a:ext cx="4620518" cy="365760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Aptos"/>
              </a:rPr>
              <a:t>CONTROLES PRÁTICOS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455A8-D409-FB05-7637-AB5360221F75}"/>
              </a:ext>
            </a:extLst>
          </p:cNvPr>
          <p:cNvSpPr txBox="1"/>
          <p:nvPr/>
        </p:nvSpPr>
        <p:spPr>
          <a:xfrm>
            <a:off x="841248" y="3121371"/>
            <a:ext cx="525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i="1">
                <a:solidFill>
                  <a:srgbClr val="C6D4E2"/>
                </a:solidFill>
                <a:latin typeface="Aptos"/>
              </a:defRPr>
            </a:lvl1pPr>
          </a:lstStyle>
          <a:p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mínimos</a:t>
            </a:r>
            <a:r>
              <a:rPr dirty="0"/>
              <a:t> para </a:t>
            </a:r>
            <a:r>
              <a:rPr dirty="0" err="1"/>
              <a:t>operar</a:t>
            </a:r>
            <a:r>
              <a:rPr dirty="0"/>
              <a:t> com </a:t>
            </a:r>
            <a:r>
              <a:rPr dirty="0" err="1"/>
              <a:t>segurança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C3D87-530D-DFEF-B3E6-F56D8008BCDB}"/>
              </a:ext>
            </a:extLst>
          </p:cNvPr>
          <p:cNvSpPr txBox="1"/>
          <p:nvPr/>
        </p:nvSpPr>
        <p:spPr>
          <a:xfrm>
            <a:off x="839382" y="3460004"/>
            <a:ext cx="5065775" cy="28818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sz="1500" dirty="0"/>
              <a:t>Política de </a:t>
            </a:r>
            <a:r>
              <a:rPr sz="1500" dirty="0" err="1"/>
              <a:t>uso</a:t>
            </a:r>
            <a:r>
              <a:rPr sz="1500" dirty="0"/>
              <a:t> de IA: o </a:t>
            </a:r>
            <a:r>
              <a:rPr sz="1500" dirty="0" err="1"/>
              <a:t>que</a:t>
            </a:r>
            <a:r>
              <a:rPr sz="1500" dirty="0"/>
              <a:t> </a:t>
            </a:r>
            <a:r>
              <a:rPr sz="1500" dirty="0" err="1"/>
              <a:t>pode</a:t>
            </a:r>
            <a:r>
              <a:rPr sz="1500" dirty="0"/>
              <a:t>, o </a:t>
            </a:r>
            <a:r>
              <a:rPr sz="1500" dirty="0" err="1"/>
              <a:t>que</a:t>
            </a:r>
            <a:r>
              <a:rPr sz="1500" dirty="0"/>
              <a:t> </a:t>
            </a:r>
            <a:r>
              <a:rPr sz="1500" dirty="0" err="1"/>
              <a:t>não</a:t>
            </a:r>
            <a:r>
              <a:rPr sz="1500" dirty="0"/>
              <a:t> </a:t>
            </a:r>
            <a:r>
              <a:rPr sz="1500" dirty="0" err="1"/>
              <a:t>pode</a:t>
            </a:r>
            <a:r>
              <a:rPr sz="1500" dirty="0"/>
              <a:t> e quais dados </a:t>
            </a:r>
            <a:r>
              <a:rPr sz="1500" dirty="0" err="1"/>
              <a:t>são</a:t>
            </a:r>
            <a:r>
              <a:rPr sz="1500" dirty="0"/>
              <a:t> </a:t>
            </a:r>
            <a:r>
              <a:rPr sz="1500" dirty="0" err="1"/>
              <a:t>proibidos</a:t>
            </a:r>
            <a:r>
              <a:rPr sz="1500" dirty="0"/>
              <a:t> em prompts e </a:t>
            </a:r>
            <a:r>
              <a:rPr sz="1500" dirty="0" err="1"/>
              <a:t>integrações</a:t>
            </a:r>
            <a:endParaRPr sz="1500" dirty="0"/>
          </a:p>
          <a:p>
            <a:r>
              <a:rPr sz="1500" dirty="0" err="1"/>
              <a:t>Classificação</a:t>
            </a:r>
            <a:r>
              <a:rPr sz="1500" dirty="0"/>
              <a:t> de </a:t>
            </a:r>
            <a:r>
              <a:rPr sz="1500" dirty="0" err="1"/>
              <a:t>risco</a:t>
            </a:r>
            <a:r>
              <a:rPr sz="1500" dirty="0"/>
              <a:t> </a:t>
            </a:r>
            <a:r>
              <a:rPr sz="1500" dirty="0" err="1"/>
              <a:t>por</a:t>
            </a:r>
            <a:r>
              <a:rPr sz="1500" dirty="0"/>
              <a:t> </a:t>
            </a:r>
            <a:r>
              <a:rPr sz="1500" dirty="0" err="1"/>
              <a:t>caso</a:t>
            </a:r>
            <a:r>
              <a:rPr sz="1500" dirty="0"/>
              <a:t> de </a:t>
            </a:r>
            <a:r>
              <a:rPr sz="1500" dirty="0" err="1"/>
              <a:t>uso</a:t>
            </a:r>
            <a:r>
              <a:rPr sz="1500" dirty="0"/>
              <a:t>: </a:t>
            </a:r>
            <a:r>
              <a:rPr sz="1500" dirty="0" err="1"/>
              <a:t>baixo</a:t>
            </a:r>
            <a:r>
              <a:rPr sz="1500" dirty="0"/>
              <a:t>, </a:t>
            </a:r>
            <a:r>
              <a:rPr sz="1500" dirty="0" err="1"/>
              <a:t>médio</a:t>
            </a:r>
            <a:r>
              <a:rPr sz="1500" dirty="0"/>
              <a:t> e alto </a:t>
            </a:r>
            <a:r>
              <a:rPr sz="1500" dirty="0" err="1"/>
              <a:t>risco</a:t>
            </a:r>
            <a:r>
              <a:rPr sz="1500" dirty="0"/>
              <a:t>, com </a:t>
            </a:r>
            <a:r>
              <a:rPr sz="1500" dirty="0" err="1"/>
              <a:t>níveis</a:t>
            </a:r>
            <a:r>
              <a:rPr sz="1500" dirty="0"/>
              <a:t> </a:t>
            </a:r>
            <a:r>
              <a:rPr sz="1500" dirty="0" err="1"/>
              <a:t>diferentes</a:t>
            </a:r>
            <a:r>
              <a:rPr sz="1500" dirty="0"/>
              <a:t> de </a:t>
            </a:r>
            <a:r>
              <a:rPr sz="1500" dirty="0" err="1"/>
              <a:t>aprovação</a:t>
            </a:r>
            <a:endParaRPr sz="1500" dirty="0"/>
          </a:p>
          <a:p>
            <a:r>
              <a:rPr sz="1500" dirty="0" err="1"/>
              <a:t>Catálogo</a:t>
            </a:r>
            <a:r>
              <a:rPr sz="1500" dirty="0"/>
              <a:t> de ferramentas e </a:t>
            </a:r>
            <a:r>
              <a:rPr sz="1500" dirty="0" err="1"/>
              <a:t>modelos</a:t>
            </a:r>
            <a:r>
              <a:rPr sz="1500" dirty="0"/>
              <a:t> </a:t>
            </a:r>
            <a:r>
              <a:rPr sz="1500" dirty="0" err="1"/>
              <a:t>homologados</a:t>
            </a:r>
            <a:r>
              <a:rPr sz="1500" dirty="0"/>
              <a:t>, </a:t>
            </a:r>
            <a:r>
              <a:rPr sz="1500" dirty="0" err="1"/>
              <a:t>evitando</a:t>
            </a:r>
            <a:r>
              <a:rPr sz="1500" dirty="0"/>
              <a:t> shadow AI e </a:t>
            </a:r>
            <a:r>
              <a:rPr sz="1500" dirty="0" err="1"/>
              <a:t>uso</a:t>
            </a:r>
            <a:r>
              <a:rPr sz="1500" dirty="0"/>
              <a:t> de </a:t>
            </a:r>
            <a:r>
              <a:rPr sz="1500" dirty="0" err="1"/>
              <a:t>soluções</a:t>
            </a:r>
            <a:r>
              <a:rPr sz="1500" dirty="0"/>
              <a:t> </a:t>
            </a:r>
            <a:r>
              <a:rPr sz="1500" dirty="0" err="1"/>
              <a:t>não</a:t>
            </a:r>
            <a:r>
              <a:rPr sz="1500" dirty="0"/>
              <a:t> </a:t>
            </a:r>
            <a:r>
              <a:rPr sz="1500" dirty="0" err="1"/>
              <a:t>autorizadas</a:t>
            </a:r>
            <a:endParaRPr sz="1500" dirty="0"/>
          </a:p>
          <a:p>
            <a:r>
              <a:rPr sz="1500" dirty="0"/>
              <a:t>Human in the loop para </a:t>
            </a:r>
            <a:r>
              <a:rPr sz="1500" dirty="0" err="1"/>
              <a:t>decisões</a:t>
            </a:r>
            <a:r>
              <a:rPr sz="1500" dirty="0"/>
              <a:t> </a:t>
            </a:r>
            <a:r>
              <a:rPr sz="1500" dirty="0" err="1"/>
              <a:t>críticas</a:t>
            </a:r>
            <a:r>
              <a:rPr sz="1500" dirty="0"/>
              <a:t>, com </a:t>
            </a:r>
            <a:r>
              <a:rPr sz="1500" dirty="0" err="1"/>
              <a:t>responsável</a:t>
            </a:r>
            <a:r>
              <a:rPr sz="1500" dirty="0"/>
              <a:t> de </a:t>
            </a:r>
            <a:r>
              <a:rPr sz="1500" dirty="0" err="1"/>
              <a:t>negócio</a:t>
            </a:r>
            <a:r>
              <a:rPr sz="1500" dirty="0"/>
              <a:t> </a:t>
            </a:r>
            <a:r>
              <a:rPr sz="1500" dirty="0" err="1"/>
              <a:t>claramente</a:t>
            </a:r>
            <a:r>
              <a:rPr sz="1500" dirty="0"/>
              <a:t> </a:t>
            </a:r>
            <a:r>
              <a:rPr sz="1500" dirty="0" err="1"/>
              <a:t>definido</a:t>
            </a:r>
            <a:endParaRPr sz="1500" dirty="0"/>
          </a:p>
          <a:p>
            <a:r>
              <a:rPr sz="1500" dirty="0"/>
              <a:t>Logs, </a:t>
            </a:r>
            <a:r>
              <a:rPr sz="1500" dirty="0" err="1"/>
              <a:t>rastreabilidade</a:t>
            </a:r>
            <a:r>
              <a:rPr sz="1500" dirty="0"/>
              <a:t>, </a:t>
            </a:r>
            <a:r>
              <a:rPr sz="1500" dirty="0" err="1"/>
              <a:t>monitoramento</a:t>
            </a:r>
            <a:r>
              <a:rPr sz="1500" dirty="0"/>
              <a:t> e </a:t>
            </a:r>
            <a:r>
              <a:rPr sz="1500" dirty="0" err="1"/>
              <a:t>revisão</a:t>
            </a:r>
            <a:r>
              <a:rPr sz="1500" dirty="0"/>
              <a:t> </a:t>
            </a:r>
            <a:r>
              <a:rPr sz="1500" dirty="0" err="1"/>
              <a:t>periódica</a:t>
            </a:r>
            <a:r>
              <a:rPr sz="1500" dirty="0"/>
              <a:t> de </a:t>
            </a:r>
            <a:r>
              <a:rPr sz="1500" dirty="0" err="1"/>
              <a:t>desempenho</a:t>
            </a:r>
            <a:r>
              <a:rPr sz="1500" dirty="0"/>
              <a:t>, </a:t>
            </a:r>
            <a:r>
              <a:rPr sz="1500" dirty="0" err="1"/>
              <a:t>incidentes</a:t>
            </a:r>
            <a:r>
              <a:rPr sz="1500" dirty="0"/>
              <a:t> e </a:t>
            </a:r>
            <a:r>
              <a:rPr sz="1500" dirty="0" err="1"/>
              <a:t>aderência</a:t>
            </a:r>
            <a:r>
              <a:rPr sz="1500" dirty="0"/>
              <a:t> </a:t>
            </a:r>
            <a:r>
              <a:rPr sz="1500" dirty="0" err="1"/>
              <a:t>às</a:t>
            </a:r>
            <a:r>
              <a:rPr sz="1500" dirty="0"/>
              <a:t> </a:t>
            </a:r>
            <a:r>
              <a:rPr sz="1500" dirty="0" err="1"/>
              <a:t>regras</a:t>
            </a:r>
            <a:endParaRPr sz="1500" dirty="0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212270C5-B925-CAC4-AAD2-4640F04D28FD}"/>
              </a:ext>
            </a:extLst>
          </p:cNvPr>
          <p:cNvSpPr/>
          <p:nvPr/>
        </p:nvSpPr>
        <p:spPr>
          <a:xfrm>
            <a:off x="6245352" y="2578608"/>
            <a:ext cx="5065776" cy="4167424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7849F92A-6707-3BC9-BBD1-AD841F63F292}"/>
              </a:ext>
            </a:extLst>
          </p:cNvPr>
          <p:cNvSpPr/>
          <p:nvPr/>
        </p:nvSpPr>
        <p:spPr>
          <a:xfrm>
            <a:off x="6465930" y="2724912"/>
            <a:ext cx="4581516" cy="365760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Aptos"/>
              </a:rPr>
              <a:t>BOAS PRÁTICAS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0CA6B-1E72-87B3-C897-40B637E7D0CC}"/>
              </a:ext>
            </a:extLst>
          </p:cNvPr>
          <p:cNvSpPr txBox="1"/>
          <p:nvPr/>
        </p:nvSpPr>
        <p:spPr>
          <a:xfrm>
            <a:off x="6245352" y="3090672"/>
            <a:ext cx="525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i="1">
                <a:solidFill>
                  <a:srgbClr val="C6D4E2"/>
                </a:solidFill>
                <a:latin typeface="Aptos"/>
              </a:defRPr>
            </a:lvl1pPr>
          </a:lstStyle>
          <a:p>
            <a:r>
              <a:rPr dirty="0" err="1"/>
              <a:t>Recomendações</a:t>
            </a:r>
            <a:r>
              <a:rPr dirty="0"/>
              <a:t> para </a:t>
            </a:r>
            <a:r>
              <a:rPr dirty="0" err="1"/>
              <a:t>implantação</a:t>
            </a:r>
            <a:r>
              <a:rPr dirty="0"/>
              <a:t> </a:t>
            </a:r>
            <a:r>
              <a:rPr dirty="0" err="1"/>
              <a:t>sustentável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754FE-0CF8-DCE5-020A-2B4C0333B2D3}"/>
              </a:ext>
            </a:extLst>
          </p:cNvPr>
          <p:cNvSpPr txBox="1"/>
          <p:nvPr/>
        </p:nvSpPr>
        <p:spPr>
          <a:xfrm>
            <a:off x="6245352" y="3429000"/>
            <a:ext cx="5065776" cy="311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sz="1500" dirty="0" err="1"/>
              <a:t>Começar</a:t>
            </a:r>
            <a:r>
              <a:rPr sz="1500" dirty="0"/>
              <a:t> com </a:t>
            </a:r>
            <a:r>
              <a:rPr sz="1500" dirty="0" err="1"/>
              <a:t>poucos</a:t>
            </a:r>
            <a:r>
              <a:rPr sz="1500" dirty="0"/>
              <a:t> </a:t>
            </a:r>
            <a:r>
              <a:rPr sz="1500" dirty="0" err="1"/>
              <a:t>casos</a:t>
            </a:r>
            <a:r>
              <a:rPr sz="1500" dirty="0"/>
              <a:t> </a:t>
            </a:r>
            <a:r>
              <a:rPr sz="1500" dirty="0" err="1"/>
              <a:t>prioritários</a:t>
            </a:r>
            <a:r>
              <a:rPr sz="1500" dirty="0"/>
              <a:t> e </a:t>
            </a:r>
            <a:r>
              <a:rPr sz="1500" dirty="0" err="1"/>
              <a:t>expandir</a:t>
            </a:r>
            <a:r>
              <a:rPr sz="1500" dirty="0"/>
              <a:t> a </a:t>
            </a:r>
            <a:r>
              <a:rPr sz="1500" dirty="0" err="1"/>
              <a:t>governança</a:t>
            </a:r>
            <a:r>
              <a:rPr sz="1500" dirty="0"/>
              <a:t> </a:t>
            </a:r>
            <a:r>
              <a:rPr sz="1500" dirty="0" err="1"/>
              <a:t>por</a:t>
            </a:r>
            <a:r>
              <a:rPr sz="1500" dirty="0"/>
              <a:t> </a:t>
            </a:r>
            <a:r>
              <a:rPr sz="1500" dirty="0" err="1"/>
              <a:t>ondas</a:t>
            </a:r>
            <a:r>
              <a:rPr sz="1500" dirty="0"/>
              <a:t>, </a:t>
            </a:r>
            <a:r>
              <a:rPr sz="1500" dirty="0" err="1"/>
              <a:t>sem</a:t>
            </a:r>
            <a:r>
              <a:rPr sz="1500" dirty="0"/>
              <a:t> </a:t>
            </a:r>
            <a:r>
              <a:rPr sz="1500" dirty="0" err="1"/>
              <a:t>tentar</a:t>
            </a:r>
            <a:r>
              <a:rPr sz="1500" dirty="0"/>
              <a:t> </a:t>
            </a:r>
            <a:r>
              <a:rPr sz="1500" dirty="0" err="1"/>
              <a:t>controlar</a:t>
            </a:r>
            <a:r>
              <a:rPr sz="1500" dirty="0"/>
              <a:t> </a:t>
            </a:r>
            <a:r>
              <a:rPr sz="1500" dirty="0" err="1"/>
              <a:t>tudo</a:t>
            </a:r>
            <a:r>
              <a:rPr sz="1500" dirty="0"/>
              <a:t> de </a:t>
            </a:r>
            <a:r>
              <a:rPr sz="1500" dirty="0" err="1"/>
              <a:t>uma</a:t>
            </a:r>
            <a:r>
              <a:rPr sz="1500" dirty="0"/>
              <a:t> </a:t>
            </a:r>
            <a:r>
              <a:rPr sz="1500" dirty="0" err="1"/>
              <a:t>vez</a:t>
            </a:r>
            <a:endParaRPr sz="1500" dirty="0"/>
          </a:p>
          <a:p>
            <a:r>
              <a:rPr sz="1500" dirty="0" err="1"/>
              <a:t>Definir</a:t>
            </a:r>
            <a:r>
              <a:rPr sz="1500" dirty="0"/>
              <a:t> </a:t>
            </a:r>
            <a:r>
              <a:rPr sz="1500" dirty="0" err="1"/>
              <a:t>papéis</a:t>
            </a:r>
            <a:r>
              <a:rPr sz="1500" dirty="0"/>
              <a:t> claros entre TI, </a:t>
            </a:r>
            <a:r>
              <a:rPr sz="1500" dirty="0" err="1"/>
              <a:t>Segurança</a:t>
            </a:r>
            <a:r>
              <a:rPr sz="1500" dirty="0"/>
              <a:t>, </a:t>
            </a:r>
            <a:r>
              <a:rPr sz="1500" dirty="0" err="1"/>
              <a:t>Jurídico</a:t>
            </a:r>
            <a:r>
              <a:rPr sz="1500" dirty="0"/>
              <a:t>, Compliance e </a:t>
            </a:r>
            <a:r>
              <a:rPr sz="1500" dirty="0" err="1"/>
              <a:t>Negócio</a:t>
            </a:r>
            <a:endParaRPr sz="1500" dirty="0"/>
          </a:p>
          <a:p>
            <a:r>
              <a:rPr sz="1500" dirty="0" err="1"/>
              <a:t>Padronizar</a:t>
            </a:r>
            <a:r>
              <a:rPr sz="1500" dirty="0"/>
              <a:t> um workflow simples de </a:t>
            </a:r>
            <a:r>
              <a:rPr sz="1500" dirty="0" err="1"/>
              <a:t>aprovação</a:t>
            </a:r>
            <a:r>
              <a:rPr sz="1500" dirty="0"/>
              <a:t>: </a:t>
            </a:r>
            <a:r>
              <a:rPr sz="1500" dirty="0" err="1"/>
              <a:t>proposta</a:t>
            </a:r>
            <a:r>
              <a:rPr sz="1500" dirty="0"/>
              <a:t>, </a:t>
            </a:r>
            <a:r>
              <a:rPr sz="1500" dirty="0" err="1"/>
              <a:t>análise</a:t>
            </a:r>
            <a:r>
              <a:rPr sz="1500" dirty="0"/>
              <a:t> de </a:t>
            </a:r>
            <a:r>
              <a:rPr sz="1500" dirty="0" err="1"/>
              <a:t>risco</a:t>
            </a:r>
            <a:r>
              <a:rPr sz="1500" dirty="0"/>
              <a:t>, </a:t>
            </a:r>
            <a:r>
              <a:rPr sz="1500" dirty="0" err="1"/>
              <a:t>validação</a:t>
            </a:r>
            <a:r>
              <a:rPr sz="1500" dirty="0"/>
              <a:t> e </a:t>
            </a:r>
            <a:r>
              <a:rPr sz="1500" dirty="0" err="1"/>
              <a:t>acompanhamento</a:t>
            </a:r>
            <a:r>
              <a:rPr lang="pt-BR" sz="1500" dirty="0"/>
              <a:t> (IA Life </a:t>
            </a:r>
            <a:r>
              <a:rPr lang="pt-BR" sz="1500" dirty="0" err="1"/>
              <a:t>Cycle</a:t>
            </a:r>
            <a:r>
              <a:rPr lang="pt-BR" sz="1500" dirty="0"/>
              <a:t>)</a:t>
            </a:r>
            <a:endParaRPr sz="1500" dirty="0"/>
          </a:p>
          <a:p>
            <a:r>
              <a:rPr sz="1500" dirty="0" err="1"/>
              <a:t>Capacitar</a:t>
            </a:r>
            <a:r>
              <a:rPr sz="1500" dirty="0"/>
              <a:t> </a:t>
            </a:r>
            <a:r>
              <a:rPr sz="1500" dirty="0" err="1"/>
              <a:t>usuários</a:t>
            </a:r>
            <a:r>
              <a:rPr sz="1500" dirty="0"/>
              <a:t> </a:t>
            </a:r>
            <a:r>
              <a:rPr sz="1500" dirty="0" err="1"/>
              <a:t>sobre</a:t>
            </a:r>
            <a:r>
              <a:rPr sz="1500" dirty="0"/>
              <a:t> </a:t>
            </a:r>
            <a:r>
              <a:rPr sz="1500" dirty="0" err="1"/>
              <a:t>uso</a:t>
            </a:r>
            <a:r>
              <a:rPr sz="1500" dirty="0"/>
              <a:t> </a:t>
            </a:r>
            <a:r>
              <a:rPr sz="1500" dirty="0" err="1"/>
              <a:t>responsável</a:t>
            </a:r>
            <a:r>
              <a:rPr sz="1500" dirty="0"/>
              <a:t>, </a:t>
            </a:r>
            <a:r>
              <a:rPr sz="1500" dirty="0" err="1"/>
              <a:t>limites</a:t>
            </a:r>
            <a:r>
              <a:rPr sz="1500" dirty="0"/>
              <a:t> da IA, </a:t>
            </a:r>
            <a:r>
              <a:rPr sz="1500" dirty="0" err="1"/>
              <a:t>qualidade</a:t>
            </a:r>
            <a:r>
              <a:rPr sz="1500" dirty="0"/>
              <a:t> das </a:t>
            </a:r>
            <a:r>
              <a:rPr sz="1500" dirty="0" err="1"/>
              <a:t>saídas</a:t>
            </a:r>
            <a:r>
              <a:rPr sz="1500" dirty="0"/>
              <a:t> e boas </a:t>
            </a:r>
            <a:r>
              <a:rPr sz="1500" dirty="0" err="1"/>
              <a:t>práticas</a:t>
            </a:r>
            <a:r>
              <a:rPr sz="1500" dirty="0"/>
              <a:t> de prompting</a:t>
            </a:r>
          </a:p>
          <a:p>
            <a:r>
              <a:rPr sz="1500" dirty="0" err="1"/>
              <a:t>Criar</a:t>
            </a:r>
            <a:r>
              <a:rPr sz="1500" dirty="0"/>
              <a:t> </a:t>
            </a:r>
            <a:r>
              <a:rPr sz="1500" dirty="0" err="1"/>
              <a:t>comitê</a:t>
            </a:r>
            <a:r>
              <a:rPr sz="1500" dirty="0"/>
              <a:t> </a:t>
            </a:r>
            <a:r>
              <a:rPr sz="1500" dirty="0" err="1"/>
              <a:t>ou</a:t>
            </a:r>
            <a:r>
              <a:rPr sz="1500" dirty="0"/>
              <a:t> </a:t>
            </a:r>
            <a:r>
              <a:rPr sz="1500" dirty="0" err="1"/>
              <a:t>fórum</a:t>
            </a:r>
            <a:r>
              <a:rPr sz="1500" dirty="0"/>
              <a:t> de </a:t>
            </a:r>
            <a:r>
              <a:rPr sz="1500" dirty="0" err="1"/>
              <a:t>governança</a:t>
            </a:r>
            <a:r>
              <a:rPr sz="1500" dirty="0"/>
              <a:t> com </a:t>
            </a:r>
            <a:r>
              <a:rPr sz="1500" dirty="0" err="1"/>
              <a:t>indicadores</a:t>
            </a:r>
            <a:r>
              <a:rPr sz="1500" dirty="0"/>
              <a:t>, </a:t>
            </a:r>
            <a:r>
              <a:rPr sz="1500" dirty="0" err="1"/>
              <a:t>lições</a:t>
            </a:r>
            <a:r>
              <a:rPr sz="1500" dirty="0"/>
              <a:t> </a:t>
            </a:r>
            <a:r>
              <a:rPr sz="1500" dirty="0" err="1"/>
              <a:t>aprendidas</a:t>
            </a:r>
            <a:r>
              <a:rPr sz="1500" dirty="0"/>
              <a:t> e </a:t>
            </a:r>
            <a:r>
              <a:rPr sz="1500" dirty="0" err="1"/>
              <a:t>decisões</a:t>
            </a:r>
            <a:r>
              <a:rPr sz="1500" dirty="0"/>
              <a:t> de </a:t>
            </a:r>
            <a:r>
              <a:rPr sz="1500" dirty="0" err="1"/>
              <a:t>evolução</a:t>
            </a:r>
            <a:r>
              <a:rPr sz="1500" dirty="0"/>
              <a:t> </a:t>
            </a:r>
            <a:r>
              <a:rPr sz="1500" dirty="0" err="1"/>
              <a:t>contínua</a:t>
            </a:r>
            <a:endParaRPr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3CEFC4-82E4-291A-3052-8D8054F3128A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DDD9D-837F-5DEA-3095-81BE63094C52}"/>
              </a:ext>
            </a:extLst>
          </p:cNvPr>
          <p:cNvSpPr txBox="1"/>
          <p:nvPr/>
        </p:nvSpPr>
        <p:spPr>
          <a:xfrm>
            <a:off x="841248" y="20734"/>
            <a:ext cx="109811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Como começar: Controles práticos e boas práticas para estruturar a governança de IA</a:t>
            </a:r>
          </a:p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3616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85341-320C-E075-6F6B-1048B3E29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97A0A-CB2A-FD1A-7601-C661F87296D3}"/>
              </a:ext>
            </a:extLst>
          </p:cNvPr>
          <p:cNvSpPr txBox="1"/>
          <p:nvPr/>
        </p:nvSpPr>
        <p:spPr>
          <a:xfrm>
            <a:off x="841248" y="635508"/>
            <a:ext cx="10149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dirty="0"/>
              <a:t>A </a:t>
            </a:r>
            <a:r>
              <a:rPr dirty="0" err="1"/>
              <a:t>lógica</a:t>
            </a:r>
            <a:r>
              <a:rPr dirty="0"/>
              <a:t> é simples: </a:t>
            </a:r>
            <a:r>
              <a:rPr dirty="0" err="1"/>
              <a:t>começar</a:t>
            </a:r>
            <a:r>
              <a:rPr dirty="0"/>
              <a:t> </a:t>
            </a:r>
            <a:r>
              <a:rPr dirty="0" err="1"/>
              <a:t>pequeno</a:t>
            </a:r>
            <a:r>
              <a:rPr dirty="0"/>
              <a:t>, </a:t>
            </a:r>
            <a:r>
              <a:rPr dirty="0" err="1"/>
              <a:t>criar</a:t>
            </a:r>
            <a:r>
              <a:rPr dirty="0"/>
              <a:t> a base de </a:t>
            </a:r>
            <a:r>
              <a:rPr dirty="0" err="1"/>
              <a:t>governança</a:t>
            </a:r>
            <a:r>
              <a:rPr dirty="0"/>
              <a:t>, </a:t>
            </a:r>
            <a:r>
              <a:rPr dirty="0" err="1"/>
              <a:t>priorizar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e </a:t>
            </a:r>
            <a:r>
              <a:rPr dirty="0" err="1"/>
              <a:t>evoluir</a:t>
            </a:r>
            <a:r>
              <a:rPr dirty="0"/>
              <a:t> </a:t>
            </a:r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travar</a:t>
            </a:r>
            <a:r>
              <a:rPr dirty="0"/>
              <a:t> a </a:t>
            </a:r>
            <a:r>
              <a:rPr dirty="0" err="1"/>
              <a:t>adoção</a:t>
            </a:r>
            <a:r>
              <a:rPr dirty="0"/>
              <a:t>.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5C51583-1DF4-ADDD-892C-64276A7C3842}"/>
              </a:ext>
            </a:extLst>
          </p:cNvPr>
          <p:cNvSpPr/>
          <p:nvPr/>
        </p:nvSpPr>
        <p:spPr>
          <a:xfrm>
            <a:off x="841248" y="1507270"/>
            <a:ext cx="10469880" cy="705577"/>
          </a:xfrm>
          <a:prstGeom prst="roundRect">
            <a:avLst/>
          </a:prstGeom>
          <a:solidFill>
            <a:srgbClr val="0D1D34"/>
          </a:solidFill>
          <a:ln w="1651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 err="1">
                <a:solidFill>
                  <a:srgbClr val="FFFFFF"/>
                </a:solidFill>
                <a:latin typeface="Aptos"/>
              </a:rPr>
              <a:t>Objetivo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dos 90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dias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: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sair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iniciativas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isoladas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para um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modelo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mínimo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viável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governança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com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papéis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políticas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fluxo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monitoramento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9B796EC-B65F-693F-5A78-66821868FEB5}"/>
              </a:ext>
            </a:extLst>
          </p:cNvPr>
          <p:cNvSpPr/>
          <p:nvPr/>
        </p:nvSpPr>
        <p:spPr>
          <a:xfrm>
            <a:off x="841248" y="2542032"/>
            <a:ext cx="3310128" cy="3804652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C74CE47-0D4B-6D10-2F34-BF93F153DA48}"/>
              </a:ext>
            </a:extLst>
          </p:cNvPr>
          <p:cNvSpPr/>
          <p:nvPr/>
        </p:nvSpPr>
        <p:spPr>
          <a:xfrm>
            <a:off x="987552" y="2670048"/>
            <a:ext cx="868680" cy="365760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0-30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DCC4B-388F-CB93-48F9-4C47098857C1}"/>
              </a:ext>
            </a:extLst>
          </p:cNvPr>
          <p:cNvSpPr txBox="1"/>
          <p:nvPr/>
        </p:nvSpPr>
        <p:spPr>
          <a:xfrm>
            <a:off x="2002536" y="2546044"/>
            <a:ext cx="2167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solidFill>
                  <a:srgbClr val="FFFFFF"/>
                </a:solidFill>
                <a:latin typeface="Aptos"/>
              </a:rPr>
              <a:t>Fundação</a:t>
            </a:r>
            <a:r>
              <a:rPr b="1" dirty="0">
                <a:solidFill>
                  <a:srgbClr val="FFFFFF"/>
                </a:solidFill>
                <a:latin typeface="Aptos"/>
              </a:rPr>
              <a:t> e </a:t>
            </a:r>
            <a:r>
              <a:rPr b="1" dirty="0" err="1">
                <a:solidFill>
                  <a:srgbClr val="FFFFFF"/>
                </a:solidFill>
                <a:latin typeface="Aptos"/>
              </a:rPr>
              <a:t>diagnóstico</a:t>
            </a:r>
            <a:endParaRPr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94E16-01AD-E812-D268-42EB3D927D25}"/>
              </a:ext>
            </a:extLst>
          </p:cNvPr>
          <p:cNvSpPr txBox="1"/>
          <p:nvPr/>
        </p:nvSpPr>
        <p:spPr>
          <a:xfrm>
            <a:off x="822960" y="3182112"/>
            <a:ext cx="3310128" cy="311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Mapear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existentes</a:t>
            </a:r>
            <a:r>
              <a:rPr dirty="0"/>
              <a:t> </a:t>
            </a:r>
            <a:r>
              <a:rPr lang="pt-BR" dirty="0"/>
              <a:t>e eventualmente já em operação</a:t>
            </a:r>
          </a:p>
          <a:p>
            <a:r>
              <a:rPr lang="pt-BR" dirty="0"/>
              <a:t>P</a:t>
            </a:r>
            <a:r>
              <a:rPr dirty="0" err="1"/>
              <a:t>riorizar</a:t>
            </a:r>
            <a:r>
              <a:rPr dirty="0"/>
              <a:t> </a:t>
            </a:r>
            <a:r>
              <a:rPr lang="pt-BR" dirty="0"/>
              <a:t>iniciativas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geram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valor e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risco</a:t>
            </a:r>
            <a:endParaRPr dirty="0"/>
          </a:p>
          <a:p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patrocinador</a:t>
            </a:r>
            <a:r>
              <a:rPr dirty="0"/>
              <a:t> </a:t>
            </a:r>
            <a:r>
              <a:rPr dirty="0" err="1"/>
              <a:t>executivo</a:t>
            </a:r>
            <a:r>
              <a:rPr dirty="0"/>
              <a:t>, owners e </a:t>
            </a:r>
            <a:r>
              <a:rPr dirty="0" err="1"/>
              <a:t>fórum</a:t>
            </a:r>
            <a:r>
              <a:rPr dirty="0"/>
              <a:t> </a:t>
            </a:r>
            <a:r>
              <a:rPr dirty="0" err="1"/>
              <a:t>inicial</a:t>
            </a:r>
            <a:r>
              <a:rPr dirty="0"/>
              <a:t> de </a:t>
            </a:r>
            <a:r>
              <a:rPr dirty="0" err="1"/>
              <a:t>governança</a:t>
            </a:r>
            <a:endParaRPr dirty="0"/>
          </a:p>
          <a:p>
            <a:r>
              <a:rPr dirty="0" err="1"/>
              <a:t>Criar</a:t>
            </a:r>
            <a:r>
              <a:rPr dirty="0"/>
              <a:t> </a:t>
            </a:r>
            <a:r>
              <a:rPr dirty="0" err="1"/>
              <a:t>política</a:t>
            </a:r>
            <a:r>
              <a:rPr dirty="0"/>
              <a:t> </a:t>
            </a:r>
            <a:r>
              <a:rPr dirty="0" err="1"/>
              <a:t>mínima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de IA e </a:t>
            </a:r>
            <a:r>
              <a:rPr dirty="0" err="1"/>
              <a:t>diretrizes</a:t>
            </a:r>
            <a:r>
              <a:rPr dirty="0"/>
              <a:t> para dados, prompts e ferramentas</a:t>
            </a:r>
          </a:p>
          <a:p>
            <a:r>
              <a:rPr dirty="0" err="1"/>
              <a:t>Inventariar</a:t>
            </a:r>
            <a:r>
              <a:rPr dirty="0"/>
              <a:t> ferramentas </a:t>
            </a:r>
            <a:r>
              <a:rPr dirty="0" err="1"/>
              <a:t>já</a:t>
            </a:r>
            <a:r>
              <a:rPr dirty="0"/>
              <a:t> </a:t>
            </a:r>
            <a:r>
              <a:rPr dirty="0" err="1"/>
              <a:t>utilizadas</a:t>
            </a:r>
            <a:r>
              <a:rPr dirty="0"/>
              <a:t> e </a:t>
            </a:r>
            <a:r>
              <a:rPr dirty="0" err="1"/>
              <a:t>identificar</a:t>
            </a:r>
            <a:r>
              <a:rPr dirty="0"/>
              <a:t> shadow AI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1341C740-99A4-58C0-414D-B3722ED22411}"/>
              </a:ext>
            </a:extLst>
          </p:cNvPr>
          <p:cNvSpPr/>
          <p:nvPr/>
        </p:nvSpPr>
        <p:spPr>
          <a:xfrm>
            <a:off x="4443984" y="2542031"/>
            <a:ext cx="3310128" cy="3804651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FF91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89D606A2-2E61-B8BB-1441-EF971ABF0B1C}"/>
              </a:ext>
            </a:extLst>
          </p:cNvPr>
          <p:cNvSpPr/>
          <p:nvPr/>
        </p:nvSpPr>
        <p:spPr>
          <a:xfrm>
            <a:off x="4590288" y="2670048"/>
            <a:ext cx="868680" cy="365760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31-60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727BA-C553-F047-8D91-4E74CD6BF475}"/>
              </a:ext>
            </a:extLst>
          </p:cNvPr>
          <p:cNvSpPr txBox="1"/>
          <p:nvPr/>
        </p:nvSpPr>
        <p:spPr>
          <a:xfrm>
            <a:off x="5586984" y="2579216"/>
            <a:ext cx="1984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Desenho</a:t>
            </a:r>
            <a:r>
              <a:rPr dirty="0"/>
              <a:t> de </a:t>
            </a:r>
            <a:r>
              <a:rPr dirty="0" err="1"/>
              <a:t>controles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838841-DECB-9021-96AA-4277276AAB4B}"/>
              </a:ext>
            </a:extLst>
          </p:cNvPr>
          <p:cNvSpPr txBox="1"/>
          <p:nvPr/>
        </p:nvSpPr>
        <p:spPr>
          <a:xfrm>
            <a:off x="4443983" y="3182112"/>
            <a:ext cx="3310127" cy="28305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Classificar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risco</a:t>
            </a:r>
            <a:r>
              <a:rPr dirty="0"/>
              <a:t> e </a:t>
            </a:r>
            <a:r>
              <a:rPr dirty="0" err="1"/>
              <a:t>desenhar</a:t>
            </a:r>
            <a:r>
              <a:rPr dirty="0"/>
              <a:t> </a:t>
            </a:r>
            <a:r>
              <a:rPr dirty="0" err="1"/>
              <a:t>fluxo</a:t>
            </a:r>
            <a:r>
              <a:rPr dirty="0"/>
              <a:t> simples de </a:t>
            </a:r>
            <a:r>
              <a:rPr dirty="0" err="1"/>
              <a:t>aprovação</a:t>
            </a:r>
            <a:r>
              <a:rPr dirty="0"/>
              <a:t> e </a:t>
            </a:r>
            <a:r>
              <a:rPr dirty="0" err="1"/>
              <a:t>revisão</a:t>
            </a:r>
            <a:endParaRPr dirty="0"/>
          </a:p>
          <a:p>
            <a:r>
              <a:rPr dirty="0" err="1"/>
              <a:t>Homologar</a:t>
            </a:r>
            <a:r>
              <a:rPr dirty="0"/>
              <a:t> ferramentas e </a:t>
            </a:r>
            <a:r>
              <a:rPr dirty="0" err="1"/>
              <a:t>modelos</a:t>
            </a:r>
            <a:r>
              <a:rPr dirty="0"/>
              <a:t> </a:t>
            </a:r>
            <a:r>
              <a:rPr dirty="0" err="1"/>
              <a:t>autorizados</a:t>
            </a:r>
            <a:r>
              <a:rPr dirty="0"/>
              <a:t> para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corporativo</a:t>
            </a:r>
            <a:endParaRPr dirty="0"/>
          </a:p>
          <a:p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papéis</a:t>
            </a:r>
            <a:r>
              <a:rPr dirty="0"/>
              <a:t> entre TI, </a:t>
            </a:r>
            <a:r>
              <a:rPr dirty="0" err="1"/>
              <a:t>Segurança</a:t>
            </a:r>
            <a:r>
              <a:rPr dirty="0"/>
              <a:t>, </a:t>
            </a:r>
            <a:r>
              <a:rPr dirty="0" err="1"/>
              <a:t>Jurídico</a:t>
            </a:r>
            <a:r>
              <a:rPr dirty="0"/>
              <a:t>, Compliance e </a:t>
            </a:r>
            <a:r>
              <a:rPr dirty="0" err="1"/>
              <a:t>Negócio</a:t>
            </a:r>
            <a:endParaRPr dirty="0"/>
          </a:p>
          <a:p>
            <a:r>
              <a:rPr dirty="0" err="1"/>
              <a:t>Estabelecer</a:t>
            </a:r>
            <a:r>
              <a:rPr dirty="0"/>
              <a:t> </a:t>
            </a:r>
            <a:r>
              <a:rPr dirty="0" err="1"/>
              <a:t>requisitos</a:t>
            </a:r>
            <a:r>
              <a:rPr dirty="0"/>
              <a:t> de logs, </a:t>
            </a:r>
            <a:r>
              <a:rPr dirty="0" err="1"/>
              <a:t>supervisão</a:t>
            </a:r>
            <a:r>
              <a:rPr dirty="0"/>
              <a:t> humana e </a:t>
            </a:r>
            <a:r>
              <a:rPr dirty="0" err="1"/>
              <a:t>critérios</a:t>
            </a:r>
            <a:r>
              <a:rPr dirty="0"/>
              <a:t> de </a:t>
            </a:r>
            <a:r>
              <a:rPr dirty="0" err="1"/>
              <a:t>monitoramento</a:t>
            </a:r>
            <a:r>
              <a:rPr lang="pt-BR" dirty="0"/>
              <a:t> (IA Life </a:t>
            </a:r>
            <a:r>
              <a:rPr lang="pt-BR" dirty="0" err="1"/>
              <a:t>Cycle</a:t>
            </a:r>
            <a:r>
              <a:rPr lang="pt-BR" dirty="0"/>
              <a:t>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BABD3D4-4EC6-8EEB-C624-1D28CB1EDCD3}"/>
              </a:ext>
            </a:extLst>
          </p:cNvPr>
          <p:cNvSpPr/>
          <p:nvPr/>
        </p:nvSpPr>
        <p:spPr>
          <a:xfrm>
            <a:off x="8046720" y="2542032"/>
            <a:ext cx="3264408" cy="3768822"/>
          </a:xfrm>
          <a:prstGeom prst="roundRect">
            <a:avLst/>
          </a:prstGeom>
          <a:solidFill>
            <a:srgbClr val="091120"/>
          </a:solidFill>
          <a:ln w="1524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893176-68A5-8AE8-9850-A75FCD95AE1F}"/>
              </a:ext>
            </a:extLst>
          </p:cNvPr>
          <p:cNvSpPr/>
          <p:nvPr/>
        </p:nvSpPr>
        <p:spPr>
          <a:xfrm>
            <a:off x="8193024" y="2670048"/>
            <a:ext cx="868680" cy="365760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50" b="1">
                <a:solidFill>
                  <a:srgbClr val="FFFFFF"/>
                </a:solidFill>
                <a:latin typeface="Aptos"/>
              </a:rPr>
              <a:t>61-90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F82E13-F78C-9873-17F8-CDB627C2A48A}"/>
              </a:ext>
            </a:extLst>
          </p:cNvPr>
          <p:cNvSpPr txBox="1"/>
          <p:nvPr/>
        </p:nvSpPr>
        <p:spPr>
          <a:xfrm>
            <a:off x="9061704" y="2542031"/>
            <a:ext cx="2395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/>
              <a:t>Piloto e </a:t>
            </a:r>
            <a:r>
              <a:rPr dirty="0" err="1"/>
              <a:t>operacionalização</a:t>
            </a:r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C97EFE-66CE-27D1-2BBA-079C97D00BAE}"/>
              </a:ext>
            </a:extLst>
          </p:cNvPr>
          <p:cNvSpPr txBox="1"/>
          <p:nvPr/>
        </p:nvSpPr>
        <p:spPr>
          <a:xfrm>
            <a:off x="8125969" y="3156460"/>
            <a:ext cx="3105910" cy="3066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Operar</a:t>
            </a:r>
            <a:r>
              <a:rPr dirty="0"/>
              <a:t> </a:t>
            </a:r>
            <a:r>
              <a:rPr dirty="0" err="1"/>
              <a:t>piloto</a:t>
            </a:r>
            <a:r>
              <a:rPr dirty="0"/>
              <a:t> de </a:t>
            </a:r>
            <a:r>
              <a:rPr dirty="0" err="1"/>
              <a:t>governança</a:t>
            </a:r>
            <a:r>
              <a:rPr dirty="0"/>
              <a:t> com 2 a 5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prioritários</a:t>
            </a:r>
            <a:endParaRPr dirty="0"/>
          </a:p>
          <a:p>
            <a:r>
              <a:rPr dirty="0" err="1"/>
              <a:t>Capacitar</a:t>
            </a:r>
            <a:r>
              <a:rPr dirty="0"/>
              <a:t> </a:t>
            </a:r>
            <a:r>
              <a:rPr dirty="0" err="1"/>
              <a:t>usuários</a:t>
            </a:r>
            <a:r>
              <a:rPr dirty="0"/>
              <a:t> e </a:t>
            </a:r>
            <a:r>
              <a:rPr dirty="0" err="1"/>
              <a:t>gestores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responsável</a:t>
            </a:r>
            <a:r>
              <a:rPr dirty="0"/>
              <a:t>, </a:t>
            </a:r>
            <a:r>
              <a:rPr dirty="0" err="1"/>
              <a:t>limites</a:t>
            </a:r>
            <a:r>
              <a:rPr dirty="0"/>
              <a:t> e accountability</a:t>
            </a:r>
          </a:p>
          <a:p>
            <a:r>
              <a:rPr dirty="0" err="1"/>
              <a:t>Criar</a:t>
            </a:r>
            <a:r>
              <a:rPr dirty="0"/>
              <a:t> </a:t>
            </a:r>
            <a:r>
              <a:rPr dirty="0" err="1"/>
              <a:t>indicadores</a:t>
            </a:r>
            <a:r>
              <a:rPr dirty="0"/>
              <a:t> </a:t>
            </a:r>
            <a:r>
              <a:rPr dirty="0" err="1"/>
              <a:t>iniciais</a:t>
            </a:r>
            <a:r>
              <a:rPr dirty="0"/>
              <a:t>: </a:t>
            </a:r>
            <a:r>
              <a:rPr dirty="0" err="1"/>
              <a:t>adoção</a:t>
            </a:r>
            <a:r>
              <a:rPr dirty="0"/>
              <a:t>, </a:t>
            </a:r>
            <a:r>
              <a:rPr dirty="0" err="1"/>
              <a:t>incidentes</a:t>
            </a:r>
            <a:r>
              <a:rPr dirty="0"/>
              <a:t>, </a:t>
            </a:r>
            <a:r>
              <a:rPr dirty="0" err="1"/>
              <a:t>risco</a:t>
            </a:r>
            <a:r>
              <a:rPr dirty="0"/>
              <a:t>, </a:t>
            </a:r>
            <a:r>
              <a:rPr dirty="0" err="1"/>
              <a:t>produtividade</a:t>
            </a:r>
            <a:r>
              <a:rPr dirty="0"/>
              <a:t> e </a:t>
            </a:r>
            <a:r>
              <a:rPr dirty="0" err="1"/>
              <a:t>conformidade</a:t>
            </a:r>
            <a:endParaRPr dirty="0"/>
          </a:p>
          <a:p>
            <a:r>
              <a:rPr dirty="0" err="1"/>
              <a:t>Consolidar</a:t>
            </a:r>
            <a:r>
              <a:rPr dirty="0"/>
              <a:t> backlog de </a:t>
            </a:r>
            <a:r>
              <a:rPr dirty="0" err="1"/>
              <a:t>melhorias</a:t>
            </a:r>
            <a:r>
              <a:rPr dirty="0"/>
              <a:t> e plano de </a:t>
            </a:r>
            <a:r>
              <a:rPr dirty="0" err="1"/>
              <a:t>expansão</a:t>
            </a:r>
            <a:r>
              <a:rPr dirty="0"/>
              <a:t> para a </a:t>
            </a:r>
            <a:r>
              <a:rPr dirty="0" err="1"/>
              <a:t>próxima</a:t>
            </a:r>
            <a:r>
              <a:rPr dirty="0"/>
              <a:t> </a:t>
            </a:r>
            <a:r>
              <a:rPr dirty="0" err="1"/>
              <a:t>fase</a:t>
            </a:r>
            <a:endParaRPr dirty="0"/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6E2BE50B-D4A8-CF4C-2E62-43E457A24DD3}"/>
              </a:ext>
            </a:extLst>
          </p:cNvPr>
          <p:cNvSpPr/>
          <p:nvPr/>
        </p:nvSpPr>
        <p:spPr>
          <a:xfrm>
            <a:off x="841248" y="6346683"/>
            <a:ext cx="10469880" cy="475488"/>
          </a:xfrm>
          <a:prstGeom prst="roundRect">
            <a:avLst/>
          </a:prstGeom>
          <a:solidFill>
            <a:srgbClr val="060C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120" b="1" dirty="0" err="1">
                <a:solidFill>
                  <a:srgbClr val="DBE5F1"/>
                </a:solidFill>
                <a:latin typeface="Aptos"/>
              </a:rPr>
              <a:t>Fatores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críticos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de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sucesso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: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patrocínio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executivo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poucos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controles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bem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definidos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casos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de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uso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priorizados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capacitação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|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revisão</a:t>
            </a:r>
            <a:r>
              <a:rPr sz="1120" b="1" dirty="0">
                <a:solidFill>
                  <a:srgbClr val="DBE5F1"/>
                </a:solidFill>
                <a:latin typeface="Aptos"/>
              </a:rPr>
              <a:t> </a:t>
            </a:r>
            <a:r>
              <a:rPr sz="1120" b="1" dirty="0" err="1">
                <a:solidFill>
                  <a:srgbClr val="DBE5F1"/>
                </a:solidFill>
                <a:latin typeface="Aptos"/>
              </a:rPr>
              <a:t>contínua</a:t>
            </a:r>
            <a:endParaRPr sz="1120" b="1" dirty="0">
              <a:solidFill>
                <a:srgbClr val="DBE5F1"/>
              </a:solidFill>
              <a:latin typeface="Apto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E25A9C-D375-873D-E28C-7B8952F9EBE2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AADEC9-C54D-EFBD-F8A4-280AFB454A9C}"/>
              </a:ext>
            </a:extLst>
          </p:cNvPr>
          <p:cNvSpPr txBox="1"/>
          <p:nvPr/>
        </p:nvSpPr>
        <p:spPr>
          <a:xfrm>
            <a:off x="841248" y="129087"/>
            <a:ext cx="10981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Como começar: Proposta de roadmap para os primeiros 90 dias</a:t>
            </a:r>
          </a:p>
        </p:txBody>
      </p:sp>
    </p:spTree>
    <p:extLst>
      <p:ext uri="{BB962C8B-B14F-4D97-AF65-F5344CB8AC3E}">
        <p14:creationId xmlns:p14="http://schemas.microsoft.com/office/powerpoint/2010/main" val="34029638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6B634-2FF5-B842-3673-97DD76CC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3F0833-D1FC-C7FC-7BB3-5853D4B5BA68}"/>
              </a:ext>
            </a:extLst>
          </p:cNvPr>
          <p:cNvSpPr txBox="1"/>
          <p:nvPr/>
        </p:nvSpPr>
        <p:spPr>
          <a:xfrm>
            <a:off x="841248" y="652307"/>
            <a:ext cx="996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>
                <a:solidFill>
                  <a:srgbClr val="DBE5F1"/>
                </a:solidFill>
                <a:latin typeface="Aptos"/>
              </a:defRPr>
            </a:lvl1pPr>
          </a:lstStyle>
          <a:p>
            <a:r>
              <a:rPr dirty="0"/>
              <a:t>Para </a:t>
            </a:r>
            <a:r>
              <a:rPr dirty="0" err="1"/>
              <a:t>estruturar</a:t>
            </a:r>
            <a:r>
              <a:rPr dirty="0"/>
              <a:t> </a:t>
            </a:r>
            <a:r>
              <a:rPr dirty="0" err="1"/>
              <a:t>governança</a:t>
            </a:r>
            <a:r>
              <a:rPr dirty="0"/>
              <a:t> de IA com base </a:t>
            </a:r>
            <a:r>
              <a:rPr dirty="0" err="1"/>
              <a:t>sólida</a:t>
            </a:r>
            <a:r>
              <a:rPr dirty="0"/>
              <a:t>, combine frameworks </a:t>
            </a:r>
            <a:r>
              <a:rPr dirty="0" err="1"/>
              <a:t>técnicos</a:t>
            </a:r>
            <a:r>
              <a:rPr dirty="0"/>
              <a:t>, </a:t>
            </a:r>
            <a:r>
              <a:rPr dirty="0" err="1"/>
              <a:t>normas</a:t>
            </a:r>
            <a:r>
              <a:rPr dirty="0"/>
              <a:t> de </a:t>
            </a:r>
            <a:r>
              <a:rPr dirty="0" err="1"/>
              <a:t>gestão</a:t>
            </a:r>
            <a:r>
              <a:rPr dirty="0"/>
              <a:t>, </a:t>
            </a:r>
            <a:r>
              <a:rPr dirty="0" err="1"/>
              <a:t>privacidade</a:t>
            </a:r>
            <a:r>
              <a:rPr dirty="0"/>
              <a:t>, </a:t>
            </a:r>
            <a:r>
              <a:rPr dirty="0" err="1"/>
              <a:t>segurança</a:t>
            </a:r>
            <a:r>
              <a:rPr dirty="0"/>
              <a:t> e </a:t>
            </a:r>
            <a:r>
              <a:rPr dirty="0" err="1"/>
              <a:t>princípios</a:t>
            </a:r>
            <a:r>
              <a:rPr dirty="0"/>
              <a:t> de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responsável</a:t>
            </a:r>
            <a:r>
              <a:rPr dirty="0"/>
              <a:t>.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687BBF74-D811-E1E8-08A3-4C36D6B2D53F}"/>
              </a:ext>
            </a:extLst>
          </p:cNvPr>
          <p:cNvSpPr/>
          <p:nvPr/>
        </p:nvSpPr>
        <p:spPr>
          <a:xfrm>
            <a:off x="841248" y="1469723"/>
            <a:ext cx="10469880" cy="660631"/>
          </a:xfrm>
          <a:prstGeom prst="roundRect">
            <a:avLst/>
          </a:prstGeom>
          <a:solidFill>
            <a:srgbClr val="0D1D34"/>
          </a:solidFill>
          <a:ln w="16510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2000" b="1" dirty="0" err="1">
                <a:solidFill>
                  <a:srgbClr val="FFFFFF"/>
                </a:solidFill>
                <a:latin typeface="Aptos"/>
              </a:rPr>
              <a:t>Sugestão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: use NIST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como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referência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risco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ISO/IEC 42001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como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sistema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gestão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, ANPD/LGPD para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privacidade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e OECD/UNESCO para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princípios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 de IA </a:t>
            </a:r>
            <a:r>
              <a:rPr sz="2000" b="1" dirty="0" err="1">
                <a:solidFill>
                  <a:srgbClr val="FFFFFF"/>
                </a:solidFill>
                <a:latin typeface="Aptos"/>
              </a:rPr>
              <a:t>responsável</a:t>
            </a:r>
            <a:r>
              <a:rPr sz="2000" b="1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B69D0F7-8C74-94EC-7E07-95DCFC04E7CF}"/>
              </a:ext>
            </a:extLst>
          </p:cNvPr>
          <p:cNvSpPr/>
          <p:nvPr/>
        </p:nvSpPr>
        <p:spPr>
          <a:xfrm>
            <a:off x="841248" y="2261739"/>
            <a:ext cx="3246120" cy="2056521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39D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8CEC37F-8071-F281-228F-5D1E73BA7448}"/>
              </a:ext>
            </a:extLst>
          </p:cNvPr>
          <p:cNvSpPr/>
          <p:nvPr/>
        </p:nvSpPr>
        <p:spPr>
          <a:xfrm>
            <a:off x="969264" y="2371468"/>
            <a:ext cx="2990088" cy="347472"/>
          </a:xfrm>
          <a:prstGeom prst="round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60" b="1" dirty="0">
                <a:solidFill>
                  <a:srgbClr val="FFFFFF"/>
                </a:solidFill>
                <a:latin typeface="Aptos"/>
              </a:rPr>
              <a:t>NIST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201AA-9C25-8F74-C3CB-961ED26F5897}"/>
              </a:ext>
            </a:extLst>
          </p:cNvPr>
          <p:cNvSpPr txBox="1"/>
          <p:nvPr/>
        </p:nvSpPr>
        <p:spPr>
          <a:xfrm>
            <a:off x="1005840" y="2689081"/>
            <a:ext cx="291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>
                <a:solidFill>
                  <a:srgbClr val="C6D4E2"/>
                </a:solidFill>
                <a:latin typeface="Aptos"/>
              </a:rPr>
              <a:t>Gestão de </a:t>
            </a:r>
            <a:r>
              <a:rPr sz="1400" i="1" dirty="0" err="1">
                <a:solidFill>
                  <a:srgbClr val="C6D4E2"/>
                </a:solidFill>
                <a:latin typeface="Aptos"/>
              </a:rPr>
              <a:t>risco</a:t>
            </a:r>
            <a:r>
              <a:rPr sz="1400" i="1" dirty="0">
                <a:solidFill>
                  <a:srgbClr val="C6D4E2"/>
                </a:solidFill>
                <a:latin typeface="Aptos"/>
              </a:rPr>
              <a:t> de 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D62F73-0B78-FACC-097C-4F3C76B48C3C}"/>
              </a:ext>
            </a:extLst>
          </p:cNvPr>
          <p:cNvSpPr txBox="1"/>
          <p:nvPr/>
        </p:nvSpPr>
        <p:spPr>
          <a:xfrm>
            <a:off x="823963" y="2908042"/>
            <a:ext cx="3493008" cy="14178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/>
              <a:t>AI Risk Management Framework 1.0</a:t>
            </a:r>
          </a:p>
          <a:p>
            <a:r>
              <a:rPr dirty="0" err="1"/>
              <a:t>Perfil</a:t>
            </a:r>
            <a:r>
              <a:rPr dirty="0"/>
              <a:t> </a:t>
            </a:r>
            <a:r>
              <a:rPr dirty="0" err="1"/>
              <a:t>específico</a:t>
            </a:r>
            <a:r>
              <a:rPr dirty="0"/>
              <a:t> para IA </a:t>
            </a:r>
            <a:r>
              <a:rPr dirty="0" err="1"/>
              <a:t>generativa</a:t>
            </a:r>
            <a:endParaRPr dirty="0"/>
          </a:p>
          <a:p>
            <a:r>
              <a:rPr dirty="0" err="1"/>
              <a:t>Riscos</a:t>
            </a:r>
            <a:r>
              <a:rPr dirty="0"/>
              <a:t>, </a:t>
            </a:r>
            <a:r>
              <a:rPr dirty="0" err="1"/>
              <a:t>controles</a:t>
            </a:r>
            <a:r>
              <a:rPr dirty="0"/>
              <a:t> e </a:t>
            </a:r>
            <a:r>
              <a:rPr dirty="0" err="1"/>
              <a:t>práticas</a:t>
            </a:r>
            <a:r>
              <a:rPr dirty="0"/>
              <a:t> para IA </a:t>
            </a:r>
            <a:r>
              <a:rPr dirty="0" err="1"/>
              <a:t>confiável</a:t>
            </a:r>
            <a:endParaRPr dirty="0"/>
          </a:p>
          <a:p>
            <a:r>
              <a:rPr lang="pt-BR" dirty="0"/>
              <a:t>AI – Life </a:t>
            </a:r>
            <a:r>
              <a:rPr lang="pt-BR" dirty="0" err="1"/>
              <a:t>Cycle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A3E29EF3-A545-D1CB-3B45-5382D918304A}"/>
              </a:ext>
            </a:extLst>
          </p:cNvPr>
          <p:cNvSpPr/>
          <p:nvPr/>
        </p:nvSpPr>
        <p:spPr>
          <a:xfrm>
            <a:off x="4425696" y="2261740"/>
            <a:ext cx="3246120" cy="2056520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76DC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E60F96A5-3B18-B8B5-4751-EC359952B31E}"/>
              </a:ext>
            </a:extLst>
          </p:cNvPr>
          <p:cNvSpPr/>
          <p:nvPr/>
        </p:nvSpPr>
        <p:spPr>
          <a:xfrm>
            <a:off x="4553712" y="2371468"/>
            <a:ext cx="2990088" cy="347472"/>
          </a:xfrm>
          <a:prstGeom prst="roundRect">
            <a:avLst/>
          </a:prstGeom>
          <a:solidFill>
            <a:srgbClr val="76DC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60" b="1">
                <a:solidFill>
                  <a:srgbClr val="FFFFFF"/>
                </a:solidFill>
                <a:latin typeface="Aptos"/>
              </a:rPr>
              <a:t>ISO/IEC 42001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E17F0-0F14-6E39-72C7-1536132D33F0}"/>
              </a:ext>
            </a:extLst>
          </p:cNvPr>
          <p:cNvSpPr txBox="1"/>
          <p:nvPr/>
        </p:nvSpPr>
        <p:spPr>
          <a:xfrm>
            <a:off x="4590288" y="2689081"/>
            <a:ext cx="291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C6D4E2"/>
                </a:solidFill>
                <a:latin typeface="Aptos"/>
              </a:rPr>
              <a:t>Sistema de gestão de 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E2C56D-F5C6-5AAF-101D-7C9E1DE87D22}"/>
              </a:ext>
            </a:extLst>
          </p:cNvPr>
          <p:cNvSpPr txBox="1"/>
          <p:nvPr/>
        </p:nvSpPr>
        <p:spPr>
          <a:xfrm>
            <a:off x="4425696" y="2982107"/>
            <a:ext cx="3246120" cy="13665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Requisitos</a:t>
            </a:r>
            <a:r>
              <a:rPr dirty="0"/>
              <a:t> para AI Management System</a:t>
            </a:r>
          </a:p>
          <a:p>
            <a:r>
              <a:rPr dirty="0" err="1"/>
              <a:t>Estrutura</a:t>
            </a:r>
            <a:r>
              <a:rPr dirty="0"/>
              <a:t> para </a:t>
            </a:r>
            <a:r>
              <a:rPr dirty="0" err="1"/>
              <a:t>política</a:t>
            </a:r>
            <a:r>
              <a:rPr dirty="0"/>
              <a:t>, </a:t>
            </a:r>
            <a:r>
              <a:rPr dirty="0" err="1"/>
              <a:t>controles</a:t>
            </a:r>
            <a:r>
              <a:rPr dirty="0"/>
              <a:t> e </a:t>
            </a:r>
            <a:r>
              <a:rPr dirty="0" err="1"/>
              <a:t>melhoria</a:t>
            </a:r>
            <a:r>
              <a:rPr dirty="0"/>
              <a:t> </a:t>
            </a:r>
            <a:r>
              <a:rPr dirty="0" err="1"/>
              <a:t>contínua</a:t>
            </a:r>
            <a:endParaRPr dirty="0"/>
          </a:p>
          <a:p>
            <a:r>
              <a:rPr dirty="0"/>
              <a:t>Base para </a:t>
            </a:r>
            <a:r>
              <a:rPr dirty="0" err="1"/>
              <a:t>maturidade</a:t>
            </a:r>
            <a:r>
              <a:rPr dirty="0"/>
              <a:t> e auditoria</a:t>
            </a:r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96DD0247-EC97-69EE-F7ED-B1AC2E19DB0D}"/>
              </a:ext>
            </a:extLst>
          </p:cNvPr>
          <p:cNvSpPr/>
          <p:nvPr/>
        </p:nvSpPr>
        <p:spPr>
          <a:xfrm>
            <a:off x="8010144" y="2261740"/>
            <a:ext cx="3246120" cy="2056520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FF91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17">
            <a:extLst>
              <a:ext uri="{FF2B5EF4-FFF2-40B4-BE49-F238E27FC236}">
                <a16:creationId xmlns:a16="http://schemas.microsoft.com/office/drawing/2014/main" id="{9F05D2FB-7B8C-76E0-CBA5-C34E1260D724}"/>
              </a:ext>
            </a:extLst>
          </p:cNvPr>
          <p:cNvSpPr/>
          <p:nvPr/>
        </p:nvSpPr>
        <p:spPr>
          <a:xfrm>
            <a:off x="8138160" y="2371468"/>
            <a:ext cx="2990088" cy="34747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60" b="1">
                <a:solidFill>
                  <a:srgbClr val="FFFFFF"/>
                </a:solidFill>
                <a:latin typeface="Aptos"/>
              </a:rPr>
              <a:t>ANPD + LGPD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CE7966-430A-95E1-ED9B-F487CC69EC60}"/>
              </a:ext>
            </a:extLst>
          </p:cNvPr>
          <p:cNvSpPr txBox="1"/>
          <p:nvPr/>
        </p:nvSpPr>
        <p:spPr>
          <a:xfrm>
            <a:off x="8174736" y="2689081"/>
            <a:ext cx="291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C6D4E2"/>
                </a:solidFill>
                <a:latin typeface="Aptos"/>
              </a:rPr>
              <a:t>Privacidade e dados pessoais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63AD45-905E-05AA-C231-609B5A484F1D}"/>
              </a:ext>
            </a:extLst>
          </p:cNvPr>
          <p:cNvSpPr txBox="1"/>
          <p:nvPr/>
        </p:nvSpPr>
        <p:spPr>
          <a:xfrm>
            <a:off x="8010144" y="2955036"/>
            <a:ext cx="3340608" cy="13665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/>
              <a:t>Guias, </a:t>
            </a:r>
            <a:r>
              <a:rPr dirty="0" err="1"/>
              <a:t>notas</a:t>
            </a:r>
            <a:r>
              <a:rPr dirty="0"/>
              <a:t> </a:t>
            </a:r>
            <a:r>
              <a:rPr dirty="0" err="1"/>
              <a:t>técnicas</a:t>
            </a:r>
            <a:r>
              <a:rPr dirty="0"/>
              <a:t> e </a:t>
            </a:r>
            <a:r>
              <a:rPr dirty="0" err="1"/>
              <a:t>orientações</a:t>
            </a:r>
            <a:r>
              <a:rPr dirty="0"/>
              <a:t> da ANPD</a:t>
            </a:r>
          </a:p>
          <a:p>
            <a:r>
              <a:rPr dirty="0" err="1"/>
              <a:t>Tratamento</a:t>
            </a:r>
            <a:r>
              <a:rPr dirty="0"/>
              <a:t> dados </a:t>
            </a:r>
            <a:r>
              <a:rPr dirty="0" err="1"/>
              <a:t>pessoais</a:t>
            </a:r>
            <a:endParaRPr dirty="0"/>
          </a:p>
          <a:p>
            <a:r>
              <a:rPr dirty="0"/>
              <a:t>Bases </a:t>
            </a:r>
            <a:r>
              <a:rPr dirty="0" err="1"/>
              <a:t>legais</a:t>
            </a:r>
            <a:r>
              <a:rPr dirty="0"/>
              <a:t>, </a:t>
            </a:r>
            <a:r>
              <a:rPr dirty="0" err="1"/>
              <a:t>transparência</a:t>
            </a:r>
            <a:r>
              <a:rPr dirty="0"/>
              <a:t>, </a:t>
            </a:r>
            <a:r>
              <a:rPr dirty="0" err="1"/>
              <a:t>segurança</a:t>
            </a:r>
            <a:r>
              <a:rPr dirty="0"/>
              <a:t> e </a:t>
            </a:r>
            <a:r>
              <a:rPr dirty="0" err="1"/>
              <a:t>direitos</a:t>
            </a:r>
            <a:endParaRPr dirty="0"/>
          </a:p>
        </p:txBody>
      </p:sp>
      <p:sp>
        <p:nvSpPr>
          <p:cNvPr id="35" name="Rounded Rectangle 20">
            <a:extLst>
              <a:ext uri="{FF2B5EF4-FFF2-40B4-BE49-F238E27FC236}">
                <a16:creationId xmlns:a16="http://schemas.microsoft.com/office/drawing/2014/main" id="{D08664A4-1FC3-FD97-2143-EFCC160FB69A}"/>
              </a:ext>
            </a:extLst>
          </p:cNvPr>
          <p:cNvSpPr/>
          <p:nvPr/>
        </p:nvSpPr>
        <p:spPr>
          <a:xfrm>
            <a:off x="841248" y="4447349"/>
            <a:ext cx="3246120" cy="2281563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B078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DCCC3162-BD8B-73CD-D473-0EB243210E69}"/>
              </a:ext>
            </a:extLst>
          </p:cNvPr>
          <p:cNvSpPr/>
          <p:nvPr/>
        </p:nvSpPr>
        <p:spPr>
          <a:xfrm>
            <a:off x="969264" y="4557078"/>
            <a:ext cx="2990088" cy="347472"/>
          </a:xfrm>
          <a:prstGeom prst="roundRect">
            <a:avLst/>
          </a:prstGeom>
          <a:solidFill>
            <a:srgbClr val="B078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60" b="1">
                <a:solidFill>
                  <a:srgbClr val="FFFFFF"/>
                </a:solidFill>
                <a:latin typeface="Aptos"/>
              </a:rPr>
              <a:t>OECD AI Principles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5EE717-5356-9D00-6BAE-02566EB97287}"/>
              </a:ext>
            </a:extLst>
          </p:cNvPr>
          <p:cNvSpPr txBox="1"/>
          <p:nvPr/>
        </p:nvSpPr>
        <p:spPr>
          <a:xfrm>
            <a:off x="1005840" y="4902682"/>
            <a:ext cx="291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 err="1">
                <a:solidFill>
                  <a:srgbClr val="C6D4E2"/>
                </a:solidFill>
                <a:latin typeface="Aptos"/>
              </a:rPr>
              <a:t>Princípios</a:t>
            </a:r>
            <a:r>
              <a:rPr sz="1400" i="1" dirty="0">
                <a:solidFill>
                  <a:srgbClr val="C6D4E2"/>
                </a:solidFill>
                <a:latin typeface="Aptos"/>
              </a:rPr>
              <a:t> </a:t>
            </a:r>
            <a:r>
              <a:rPr sz="1400" i="1" dirty="0" err="1">
                <a:solidFill>
                  <a:srgbClr val="C6D4E2"/>
                </a:solidFill>
                <a:latin typeface="Aptos"/>
              </a:rPr>
              <a:t>internacionais</a:t>
            </a:r>
            <a:endParaRPr sz="1400" i="1" dirty="0">
              <a:solidFill>
                <a:srgbClr val="C6D4E2"/>
              </a:solidFill>
              <a:latin typeface="Apto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F7D9D8-C28D-F849-A36B-FA2BEB64B264}"/>
              </a:ext>
            </a:extLst>
          </p:cNvPr>
          <p:cNvSpPr txBox="1"/>
          <p:nvPr/>
        </p:nvSpPr>
        <p:spPr>
          <a:xfrm>
            <a:off x="825821" y="5179097"/>
            <a:ext cx="3340609" cy="16020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/>
              <a:t>IA </a:t>
            </a:r>
            <a:r>
              <a:rPr dirty="0" err="1"/>
              <a:t>confiável</a:t>
            </a:r>
            <a:r>
              <a:rPr dirty="0"/>
              <a:t>, </a:t>
            </a:r>
            <a:r>
              <a:rPr dirty="0" err="1"/>
              <a:t>centrada</a:t>
            </a:r>
            <a:r>
              <a:rPr dirty="0"/>
              <a:t> no ser </a:t>
            </a:r>
            <a:r>
              <a:rPr dirty="0" err="1"/>
              <a:t>humano</a:t>
            </a:r>
            <a:endParaRPr dirty="0"/>
          </a:p>
          <a:p>
            <a:r>
              <a:rPr dirty="0" err="1"/>
              <a:t>Direitos</a:t>
            </a:r>
            <a:r>
              <a:rPr dirty="0"/>
              <a:t> </a:t>
            </a:r>
            <a:r>
              <a:rPr dirty="0" err="1"/>
              <a:t>humanos</a:t>
            </a:r>
            <a:r>
              <a:rPr dirty="0"/>
              <a:t>, </a:t>
            </a:r>
            <a:r>
              <a:rPr dirty="0" err="1"/>
              <a:t>transparência</a:t>
            </a:r>
            <a:r>
              <a:rPr dirty="0"/>
              <a:t> e accountability</a:t>
            </a:r>
          </a:p>
          <a:p>
            <a:r>
              <a:rPr dirty="0" err="1"/>
              <a:t>Referência</a:t>
            </a:r>
            <a:r>
              <a:rPr dirty="0"/>
              <a:t> para </a:t>
            </a:r>
            <a:r>
              <a:rPr dirty="0" err="1"/>
              <a:t>políticas</a:t>
            </a:r>
            <a:r>
              <a:rPr dirty="0"/>
              <a:t> </a:t>
            </a:r>
            <a:r>
              <a:rPr dirty="0" err="1"/>
              <a:t>públicas</a:t>
            </a:r>
            <a:r>
              <a:rPr dirty="0"/>
              <a:t> e </a:t>
            </a:r>
            <a:r>
              <a:rPr dirty="0" err="1"/>
              <a:t>corporativas</a:t>
            </a:r>
            <a:endParaRPr dirty="0"/>
          </a:p>
        </p:txBody>
      </p:sp>
      <p:sp>
        <p:nvSpPr>
          <p:cNvPr id="39" name="Rounded Rectangle 24">
            <a:extLst>
              <a:ext uri="{FF2B5EF4-FFF2-40B4-BE49-F238E27FC236}">
                <a16:creationId xmlns:a16="http://schemas.microsoft.com/office/drawing/2014/main" id="{33009545-A0EB-95C9-8A3B-B2B35E291E09}"/>
              </a:ext>
            </a:extLst>
          </p:cNvPr>
          <p:cNvSpPr/>
          <p:nvPr/>
        </p:nvSpPr>
        <p:spPr>
          <a:xfrm>
            <a:off x="4425696" y="4447350"/>
            <a:ext cx="3246120" cy="2281562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E6BE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3593F9F3-FFC6-B485-3EE5-226B3751F5BC}"/>
              </a:ext>
            </a:extLst>
          </p:cNvPr>
          <p:cNvSpPr/>
          <p:nvPr/>
        </p:nvSpPr>
        <p:spPr>
          <a:xfrm>
            <a:off x="4553712" y="4557078"/>
            <a:ext cx="2990088" cy="347472"/>
          </a:xfrm>
          <a:prstGeom prst="roundRect">
            <a:avLst/>
          </a:prstGeom>
          <a:solidFill>
            <a:srgbClr val="E6BE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60" b="1">
                <a:solidFill>
                  <a:srgbClr val="FFFFFF"/>
                </a:solidFill>
                <a:latin typeface="Aptos"/>
              </a:rPr>
              <a:t>UNESCO AI Ethics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B3F477-AEF4-D605-4193-00DF59BAA82C}"/>
              </a:ext>
            </a:extLst>
          </p:cNvPr>
          <p:cNvSpPr txBox="1"/>
          <p:nvPr/>
        </p:nvSpPr>
        <p:spPr>
          <a:xfrm>
            <a:off x="4590288" y="4902682"/>
            <a:ext cx="291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C6D4E2"/>
                </a:solidFill>
                <a:latin typeface="Aptos"/>
              </a:rPr>
              <a:t>Ética e impacto social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C31834-9637-7CCF-9CCB-C81549DBE706}"/>
              </a:ext>
            </a:extLst>
          </p:cNvPr>
          <p:cNvSpPr txBox="1"/>
          <p:nvPr/>
        </p:nvSpPr>
        <p:spPr>
          <a:xfrm>
            <a:off x="4425634" y="5223335"/>
            <a:ext cx="3410836" cy="13665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Recomendação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ética</a:t>
            </a:r>
            <a:r>
              <a:rPr dirty="0"/>
              <a:t> em IA</a:t>
            </a:r>
          </a:p>
          <a:p>
            <a:r>
              <a:rPr dirty="0" err="1"/>
              <a:t>Inclusão</a:t>
            </a:r>
            <a:r>
              <a:rPr dirty="0"/>
              <a:t>,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discriminação</a:t>
            </a:r>
            <a:r>
              <a:rPr dirty="0"/>
              <a:t> e </a:t>
            </a:r>
            <a:r>
              <a:rPr dirty="0" err="1"/>
              <a:t>sustentabilidade</a:t>
            </a:r>
            <a:endParaRPr dirty="0"/>
          </a:p>
          <a:p>
            <a:r>
              <a:rPr dirty="0"/>
              <a:t>Base para Responsible AI e </a:t>
            </a:r>
            <a:r>
              <a:rPr dirty="0" err="1"/>
              <a:t>avaliação</a:t>
            </a:r>
            <a:r>
              <a:rPr dirty="0"/>
              <a:t> de </a:t>
            </a:r>
            <a:r>
              <a:rPr dirty="0" err="1"/>
              <a:t>impacto</a:t>
            </a:r>
            <a:endParaRPr dirty="0"/>
          </a:p>
        </p:txBody>
      </p:sp>
      <p:sp>
        <p:nvSpPr>
          <p:cNvPr id="43" name="Rounded Rectangle 28">
            <a:extLst>
              <a:ext uri="{FF2B5EF4-FFF2-40B4-BE49-F238E27FC236}">
                <a16:creationId xmlns:a16="http://schemas.microsoft.com/office/drawing/2014/main" id="{06A7FEAA-524C-50D0-3BE5-C21E403441EE}"/>
              </a:ext>
            </a:extLst>
          </p:cNvPr>
          <p:cNvSpPr/>
          <p:nvPr/>
        </p:nvSpPr>
        <p:spPr>
          <a:xfrm>
            <a:off x="8010144" y="4447350"/>
            <a:ext cx="3246120" cy="2281562"/>
          </a:xfrm>
          <a:prstGeom prst="roundRect">
            <a:avLst/>
          </a:prstGeom>
          <a:solidFill>
            <a:srgbClr val="091120"/>
          </a:solidFill>
          <a:ln w="14604">
            <a:solidFill>
              <a:srgbClr val="F05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ounded Rectangle 29">
            <a:extLst>
              <a:ext uri="{FF2B5EF4-FFF2-40B4-BE49-F238E27FC236}">
                <a16:creationId xmlns:a16="http://schemas.microsoft.com/office/drawing/2014/main" id="{0065E931-CAC3-9BE3-B2D6-F14920273A83}"/>
              </a:ext>
            </a:extLst>
          </p:cNvPr>
          <p:cNvSpPr/>
          <p:nvPr/>
        </p:nvSpPr>
        <p:spPr>
          <a:xfrm>
            <a:off x="8138160" y="4557078"/>
            <a:ext cx="2990088" cy="347472"/>
          </a:xfrm>
          <a:prstGeom prst="roundRect">
            <a:avLst/>
          </a:prstGeom>
          <a:solidFill>
            <a:srgbClr val="F05F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60" b="1">
                <a:solidFill>
                  <a:srgbClr val="FFFFFF"/>
                </a:solidFill>
                <a:latin typeface="Aptos"/>
              </a:rPr>
              <a:t>OWASP + ENISA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31AB7F-3BD2-29D4-0DC0-36FA46BF8A97}"/>
              </a:ext>
            </a:extLst>
          </p:cNvPr>
          <p:cNvSpPr txBox="1"/>
          <p:nvPr/>
        </p:nvSpPr>
        <p:spPr>
          <a:xfrm>
            <a:off x="8174736" y="4902682"/>
            <a:ext cx="291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C6D4E2"/>
                </a:solidFill>
                <a:latin typeface="Aptos"/>
              </a:rPr>
              <a:t>Segurança aplicada à IA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ED92E4-C455-7001-66E2-D84C7EE191B0}"/>
              </a:ext>
            </a:extLst>
          </p:cNvPr>
          <p:cNvSpPr txBox="1"/>
          <p:nvPr/>
        </p:nvSpPr>
        <p:spPr>
          <a:xfrm>
            <a:off x="7931020" y="5210459"/>
            <a:ext cx="3419732" cy="13665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lnSpc>
                <a:spcPct val="102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FFFFFF"/>
                </a:solidFill>
                <a:latin typeface="Aptos"/>
              </a:defRPr>
            </a:lvl1pPr>
          </a:lstStyle>
          <a:p>
            <a:r>
              <a:rPr dirty="0" err="1"/>
              <a:t>Riscos</a:t>
            </a:r>
            <a:r>
              <a:rPr dirty="0"/>
              <a:t> de LLMs, prompts, </a:t>
            </a:r>
            <a:r>
              <a:rPr dirty="0" err="1"/>
              <a:t>agentes</a:t>
            </a:r>
            <a:r>
              <a:rPr dirty="0"/>
              <a:t> e </a:t>
            </a:r>
            <a:r>
              <a:rPr dirty="0" err="1"/>
              <a:t>integrações</a:t>
            </a:r>
            <a:endParaRPr dirty="0"/>
          </a:p>
          <a:p>
            <a:r>
              <a:rPr dirty="0" err="1"/>
              <a:t>Ameaças</a:t>
            </a:r>
            <a:r>
              <a:rPr dirty="0"/>
              <a:t>, </a:t>
            </a:r>
            <a:r>
              <a:rPr dirty="0" err="1"/>
              <a:t>controles</a:t>
            </a:r>
            <a:r>
              <a:rPr dirty="0"/>
              <a:t> </a:t>
            </a:r>
            <a:r>
              <a:rPr dirty="0" err="1"/>
              <a:t>técnicos</a:t>
            </a:r>
            <a:r>
              <a:rPr dirty="0"/>
              <a:t> e </a:t>
            </a:r>
            <a:r>
              <a:rPr dirty="0" err="1"/>
              <a:t>segurança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desenho</a:t>
            </a:r>
            <a:endParaRPr dirty="0"/>
          </a:p>
          <a:p>
            <a:r>
              <a:rPr dirty="0" err="1"/>
              <a:t>Útil</a:t>
            </a:r>
            <a:r>
              <a:rPr dirty="0"/>
              <a:t> para TI, </a:t>
            </a:r>
            <a:r>
              <a:rPr dirty="0" err="1"/>
              <a:t>segurança</a:t>
            </a:r>
            <a:r>
              <a:rPr dirty="0"/>
              <a:t> e </a:t>
            </a:r>
            <a:r>
              <a:rPr dirty="0" err="1"/>
              <a:t>arquitetura</a:t>
            </a:r>
            <a:endParaRPr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600A1A-C84C-EB6A-463D-8A510C8B9011}"/>
              </a:ext>
            </a:extLst>
          </p:cNvPr>
          <p:cNvSpPr/>
          <p:nvPr/>
        </p:nvSpPr>
        <p:spPr>
          <a:xfrm>
            <a:off x="685800" y="118872"/>
            <a:ext cx="73152" cy="594360"/>
          </a:xfrm>
          <a:prstGeom prst="rect">
            <a:avLst/>
          </a:prstGeom>
          <a:solidFill>
            <a:srgbClr val="39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7844F6-5B58-B69F-9E6F-CE5488E23DA3}"/>
              </a:ext>
            </a:extLst>
          </p:cNvPr>
          <p:cNvSpPr txBox="1"/>
          <p:nvPr/>
        </p:nvSpPr>
        <p:spPr>
          <a:xfrm>
            <a:off x="841248" y="129087"/>
            <a:ext cx="10981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Aptos Display"/>
              </a:rPr>
              <a:t>Onde se aprofundar em governança, risco e IA responsável</a:t>
            </a:r>
          </a:p>
        </p:txBody>
      </p:sp>
    </p:spTree>
    <p:extLst>
      <p:ext uri="{BB962C8B-B14F-4D97-AF65-F5344CB8AC3E}">
        <p14:creationId xmlns:p14="http://schemas.microsoft.com/office/powerpoint/2010/main" val="16370067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e xmlns="20918e29-824e-44a9-8bd4-54e3dbdcfd0f">
      <Url xsi:nil="true"/>
      <Description xsi:nil="true"/>
    </Teste>
    <lcf76f155ced4ddcb4097134ff3c332f xmlns="20918e29-824e-44a9-8bd4-54e3dbdcfd0f">
      <Terms xmlns="http://schemas.microsoft.com/office/infopath/2007/PartnerControls"/>
    </lcf76f155ced4ddcb4097134ff3c332f>
    <EnviadoLinkedln xmlns="20918e29-824e-44a9-8bd4-54e3dbdcfd0f" xsi:nil="true"/>
    <link xmlns="20918e29-824e-44a9-8bd4-54e3dbdcfd0f" xsi:nil="true"/>
    <TaxCatchAll xmlns="bf3c3c9d-6456-4e60-ac17-2874e333d2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2B1EFF95224A4D9EBE06E19879B795" ma:contentTypeVersion="21" ma:contentTypeDescription="Crie um novo documento." ma:contentTypeScope="" ma:versionID="f5c9ff3f04aa6efaa2a76824b9248315">
  <xsd:schema xmlns:xsd="http://www.w3.org/2001/XMLSchema" xmlns:xs="http://www.w3.org/2001/XMLSchema" xmlns:p="http://schemas.microsoft.com/office/2006/metadata/properties" xmlns:ns2="bf3c3c9d-6456-4e60-ac17-2874e333d2ff" xmlns:ns3="20918e29-824e-44a9-8bd4-54e3dbdcfd0f" targetNamespace="http://schemas.microsoft.com/office/2006/metadata/properties" ma:root="true" ma:fieldsID="15f76e5490ec1b855e40cfef4652c722" ns2:_="" ns3:_="">
    <xsd:import namespace="bf3c3c9d-6456-4e60-ac17-2874e333d2ff"/>
    <xsd:import namespace="20918e29-824e-44a9-8bd4-54e3dbdcfd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Teste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EnviadoLinkedln" minOccurs="0"/>
                <xsd:element ref="ns3:link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c3c9d-6456-4e60-ac17-2874e333d2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c8e569a-9e92-4037-a802-1b401e8cc013}" ma:internalName="TaxCatchAll" ma:showField="CatchAllData" ma:web="bf3c3c9d-6456-4e60-ac17-2874e333d2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18e29-824e-44a9-8bd4-54e3dbdcf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Teste" ma:index="15" nillable="true" ma:displayName="Teste" ma:description="teste" ma:format="Image" ma:internalName="Tes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EnviadoLinkedln" ma:index="19" nillable="true" ma:displayName="Enviado Linkedln " ma:format="Dropdown" ma:internalName="EnviadoLinkedln">
      <xsd:simpleType>
        <xsd:restriction base="dms:Text">
          <xsd:maxLength value="255"/>
        </xsd:restriction>
      </xsd:simpleType>
    </xsd:element>
    <xsd:element name="link" ma:index="20" nillable="true" ma:displayName="link" ma:format="Dropdown" ma:internalName="link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Marcações de imagem" ma:readOnly="false" ma:fieldId="{5cf76f15-5ced-4ddc-b409-7134ff3c332f}" ma:taxonomyMulti="true" ma:sspId="2c169e66-223f-47e7-ac33-70a948e08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A63D7-3049-40C0-B16C-7A27C5AD2F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6A6B8-F7E4-4BB5-9709-2AA018A8357F}">
  <ds:schemaRefs>
    <ds:schemaRef ds:uri="http://schemas.microsoft.com/office/2006/metadata/properties"/>
    <ds:schemaRef ds:uri="http://schemas.microsoft.com/office/infopath/2007/PartnerControls"/>
    <ds:schemaRef ds:uri="20918e29-824e-44a9-8bd4-54e3dbdcfd0f"/>
    <ds:schemaRef ds:uri="bf3c3c9d-6456-4e60-ac17-2874e333d2ff"/>
  </ds:schemaRefs>
</ds:datastoreItem>
</file>

<file path=customXml/itemProps3.xml><?xml version="1.0" encoding="utf-8"?>
<ds:datastoreItem xmlns:ds="http://schemas.openxmlformats.org/officeDocument/2006/customXml" ds:itemID="{07441361-6C65-486F-BD73-59467C728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c3c9d-6456-4e60-ac17-2874e333d2ff"/>
    <ds:schemaRef ds:uri="20918e29-824e-44a9-8bd4-54e3dbdcf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1924</Words>
  <Application>Microsoft Office PowerPoint</Application>
  <PresentationFormat>Widescreen</PresentationFormat>
  <Paragraphs>186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Dgt Consultoria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de IA: acelerando com confiança</dc:title>
  <dc:subject>Governança de IA</dc:subject>
  <dc:creator>OpenAI</dc:creator>
  <cp:lastModifiedBy>Rodrigo Pena</cp:lastModifiedBy>
  <cp:revision>15</cp:revision>
  <dcterms:created xsi:type="dcterms:W3CDTF">2026-04-30T17:30:42Z</dcterms:created>
  <dcterms:modified xsi:type="dcterms:W3CDTF">2026-05-05T10:49:30Z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0x0101008B2B1EFF95224A4D9EBE06E19879B795</vt:lpwstr>
  </property>
  <property fmtid="{D5CDD505-2E9C-101B-9397-08002B2CF9AE}" pid="3" name="MediaServiceImageTags">
    <vt:lpwstr/>
  </property>
</Properties>
</file>