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8" r:id="rId3"/>
    <p:sldId id="257" r:id="rId4"/>
    <p:sldId id="261" r:id="rId5"/>
    <p:sldId id="264" r:id="rId6"/>
    <p:sldId id="266" r:id="rId7"/>
    <p:sldId id="265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0D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94795"/>
  </p:normalViewPr>
  <p:slideViewPr>
    <p:cSldViewPr snapToGrid="0">
      <p:cViewPr varScale="1">
        <p:scale>
          <a:sx n="120" d="100"/>
          <a:sy n="120" d="100"/>
        </p:scale>
        <p:origin x="2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E71573-4B4A-5676-99E2-12310EBB2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C9D511-B35A-1FD4-5BA3-5AD6A8B935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5681C1-EF80-F5E4-2600-3D56216C8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B2C7-95EB-41CE-AD60-0E155258D3DC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EA41C0A-FF62-3A08-2CE0-D1CBF1372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BFA1E4-B5C0-2036-88AA-786313678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556B-28C0-4DE8-BA1D-61D8D6BF33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4148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7512E2-617A-A7A6-BE44-A6BA20AF3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35A0262-3001-DF5F-C4DF-42A44B9C60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0D23F4-7CAF-9663-D408-D5D712D01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B2C7-95EB-41CE-AD60-0E155258D3DC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24D710-3EB8-D77E-A92D-787669DAE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A82AB84-51F1-2213-B114-97FB8EC53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556B-28C0-4DE8-BA1D-61D8D6BF33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902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C676D93-6EB6-8F83-9B26-13DB1A6EC3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5102DE7-853C-F810-D125-BEBCAE27B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A3E073-D72E-7448-2EBA-EFD867925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B2C7-95EB-41CE-AD60-0E155258D3DC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59F0C3-59F3-5528-2C16-9139393E3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F8E4C9-255F-7F2B-4DDE-478262732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556B-28C0-4DE8-BA1D-61D8D6BF33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2151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5DEB1E-B1AB-79EF-6B4F-2ED8E07C7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018501-BF21-F364-54BB-2147D6EEC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0A1294-7E0C-B3F0-3F84-8522C4E96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B2C7-95EB-41CE-AD60-0E155258D3DC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35D3C8-C910-3897-7578-4DA1CD7B8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441F74-605C-52AA-C445-13E5C4BE2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556B-28C0-4DE8-BA1D-61D8D6BF33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2679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84866B-8BE4-BFE5-5C7D-A9EB63855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7752BBC-228C-0856-1E3A-D5CAABC70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7D5387-F28F-8DA3-0412-9C84BF315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B2C7-95EB-41CE-AD60-0E155258D3DC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30B6EC6-54B2-F37C-C518-2E1D5EC7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37C342-8567-FC28-2133-EEEC348A6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556B-28C0-4DE8-BA1D-61D8D6BF33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43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E42600-609D-BA52-175C-3E1F96C8F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92A8105-6E82-8AC3-13EF-85D9C936BD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4F7947C-AB6D-2A85-0E55-5BABB2BDE8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BA6054E-6360-34FC-5AC0-4133A96C5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B2C7-95EB-41CE-AD60-0E155258D3DC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683A6BC-E907-0EB5-A3ED-C10E09539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FF8FBA-5459-C21F-9CA1-EC79328BC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556B-28C0-4DE8-BA1D-61D8D6BF33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51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2A740B-0901-B901-89AA-CF62725CE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ECF4F73-9DC4-1BD7-9908-85F7627AA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75F0BA4-6B5B-5DC8-417E-3BFFFBBC3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70417E4-C522-14BB-1568-3104CF41C8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B8096F1-276E-9D1D-393A-9048AEEF20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2572E27-9ECE-53F4-6FC7-C265FF7A2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B2C7-95EB-41CE-AD60-0E155258D3DC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300A820-C33D-D6EA-8147-D98DD1B7F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14317CB-BC44-44E5-43E9-7CFC1D3A2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556B-28C0-4DE8-BA1D-61D8D6BF33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8414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C2BE8C-13EC-EAE3-0D7B-484EA0113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88E012A-6BC2-1448-7930-3A0CB18FD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B2C7-95EB-41CE-AD60-0E155258D3DC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EF8DEC-75D6-E73D-A484-CEDFB21C1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F0A0C97-D976-1475-F93E-03870E397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556B-28C0-4DE8-BA1D-61D8D6BF33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667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502DCBD-0920-09B0-56AF-4F7428305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B2C7-95EB-41CE-AD60-0E155258D3DC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0B562CE-44B5-5778-EB86-C08126147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1DFEB23-A63D-AB10-FBE3-89D96548F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556B-28C0-4DE8-BA1D-61D8D6BF33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0343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2F02C3-2FB0-67E5-83D9-B6FF888FF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A502E0-9DB5-337F-9B2F-D7121DD1D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0C53D57-1724-ECD7-8C1A-E00BA0EC6E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3482906-D1B1-EF95-590B-AED5B01F5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B2C7-95EB-41CE-AD60-0E155258D3DC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F367D00-1BEF-4C6C-9393-3DAF9B2DA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B46FA0A-3D5C-0BB7-4F2E-6889763DA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556B-28C0-4DE8-BA1D-61D8D6BF33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2909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0D8916-3E63-A79D-39F7-00E39460C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B069C84-7BED-0F7C-061D-B39A2CA6D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1D67B72-1A9B-567F-26B0-F8531CB91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18BC403-D80B-7654-03BC-FAA64126F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B2C7-95EB-41CE-AD60-0E155258D3DC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82818BC-E0CB-1B2C-5F9A-5F39DBA90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C1B0B33-8107-9754-B5AE-EEA7A25F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556B-28C0-4DE8-BA1D-61D8D6BF33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1501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1104DA6-D27F-F04B-61ED-6023B83A1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052BA0C-532D-1C13-B463-F1ABB56F1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B601CA7-CBE0-D1CA-5A72-EC6AD5FB3B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90B2C7-95EB-41CE-AD60-0E155258D3DC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4A00F6-7635-C6B7-E27D-87F425AC89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42F34D-42BD-73D0-AF66-6616CC0BBD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65556B-28C0-4DE8-BA1D-61D8D6BF33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6653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CD3315-4BFF-B1E5-C70B-2B41B0D64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1393" y="2838157"/>
            <a:ext cx="9869214" cy="2948192"/>
          </a:xfrm>
        </p:spPr>
        <p:txBody>
          <a:bodyPr>
            <a:normAutofit fontScale="90000"/>
          </a:bodyPr>
          <a:lstStyle/>
          <a:p>
            <a:r>
              <a:rPr lang="pt-BR" sz="6600" b="1" dirty="0">
                <a:solidFill>
                  <a:srgbClr val="C00000"/>
                </a:solidFill>
                <a:latin typeface="Gotham Bold" pitchFamily="50" charset="0"/>
              </a:rPr>
              <a:t>Sem fronteiras: </a:t>
            </a:r>
            <a:br>
              <a:rPr lang="pt-BR" sz="6600" b="1" dirty="0">
                <a:solidFill>
                  <a:srgbClr val="C00000"/>
                </a:solidFill>
                <a:latin typeface="Gotham Bold" pitchFamily="50" charset="0"/>
              </a:rPr>
            </a:br>
            <a:r>
              <a:rPr lang="pt-BR" sz="6600" b="1" dirty="0">
                <a:solidFill>
                  <a:srgbClr val="C00000"/>
                </a:solidFill>
                <a:latin typeface="Gotham Bold" pitchFamily="50" charset="0"/>
              </a:rPr>
              <a:t>A jornada da automação do Brasil para a América Latina</a:t>
            </a:r>
            <a:endParaRPr lang="pt-BR" sz="6600" dirty="0">
              <a:solidFill>
                <a:srgbClr val="C00000"/>
              </a:solidFill>
              <a:latin typeface="Gotham Bold" pitchFamily="50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DD43E41-5FA9-CA3F-AD14-0BDD8C096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05" y="584439"/>
            <a:ext cx="2913894" cy="73456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BA2BA73-CDE5-83F6-8A15-9545F220D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167" y="584438"/>
            <a:ext cx="961843" cy="73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80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6DC687-9EC2-8FE8-52B3-4548F5429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2B5ABA6-F3AD-7433-2543-0566594A7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0845991-2E7F-1C26-5E70-A731884E3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73434"/>
            <a:ext cx="9144000" cy="804760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Gotham" panose="02000604040000020004" pitchFamily="50" charset="0"/>
              </a:rPr>
              <a:t>Fase 4 - O Futuro e a</a:t>
            </a:r>
            <a:br>
              <a:rPr lang="pt-BR" sz="2400" b="1" dirty="0">
                <a:solidFill>
                  <a:schemeClr val="bg1"/>
                </a:solidFill>
                <a:latin typeface="Gotham" panose="02000604040000020004" pitchFamily="50" charset="0"/>
              </a:rPr>
            </a:br>
            <a:r>
              <a:rPr lang="pt-BR" sz="2400" b="1" dirty="0" err="1">
                <a:solidFill>
                  <a:schemeClr val="bg1"/>
                </a:solidFill>
                <a:latin typeface="Gotham" panose="02000604040000020004" pitchFamily="50" charset="0"/>
              </a:rPr>
              <a:t>Hiperautomação</a:t>
            </a:r>
            <a:r>
              <a:rPr lang="pt-BR" sz="2400" b="1" dirty="0">
                <a:solidFill>
                  <a:schemeClr val="bg1"/>
                </a:solidFill>
                <a:latin typeface="Gotham" panose="02000604040000020004" pitchFamily="50" charset="0"/>
              </a:rPr>
              <a:t> (Visão 2026)</a:t>
            </a:r>
            <a:endParaRPr lang="pt-BR" sz="2400" dirty="0">
              <a:solidFill>
                <a:schemeClr val="bg1"/>
              </a:solidFill>
              <a:latin typeface="Gotham" panose="02000604040000020004" pitchFamily="50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E2E8414-47E3-9ADA-D7BA-65098DE25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5109" y="2835122"/>
            <a:ext cx="8101781" cy="2282978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Gotham" panose="02000604040000020004" pitchFamily="50" charset="0"/>
              </a:rPr>
              <a:t>Qual é o alerta que vocês deixam para outros C-</a:t>
            </a:r>
            <a:r>
              <a:rPr lang="pt-BR" sz="3200" dirty="0" err="1">
                <a:solidFill>
                  <a:schemeClr val="bg1"/>
                </a:solidFill>
                <a:latin typeface="Gotham" panose="02000604040000020004" pitchFamily="50" charset="0"/>
              </a:rPr>
              <a:t>Levels</a:t>
            </a:r>
            <a:r>
              <a:rPr lang="pt-BR" sz="3200">
                <a:solidFill>
                  <a:schemeClr val="bg1"/>
                </a:solidFill>
                <a:latin typeface="Gotham" panose="02000604040000020004" pitchFamily="50" charset="0"/>
              </a:rPr>
              <a:t> que </a:t>
            </a:r>
            <a:r>
              <a:rPr lang="pt-BR" sz="3200" dirty="0">
                <a:solidFill>
                  <a:schemeClr val="bg1"/>
                </a:solidFill>
                <a:latin typeface="Gotham" panose="02000604040000020004" pitchFamily="50" charset="0"/>
              </a:rPr>
              <a:t>decidem não automatizar agora?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5280F4FF-FCFD-90F1-5394-92C3E53FCF67}"/>
              </a:ext>
            </a:extLst>
          </p:cNvPr>
          <p:cNvSpPr/>
          <p:nvPr/>
        </p:nvSpPr>
        <p:spPr>
          <a:xfrm>
            <a:off x="4763728" y="1995949"/>
            <a:ext cx="2664542" cy="57027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Gotham Bold" pitchFamily="50" charset="0"/>
              </a:rPr>
              <a:t>Pergunta 7</a:t>
            </a:r>
            <a:endParaRPr lang="pt-BR" dirty="0">
              <a:latin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441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946643-DBF6-D795-07D1-DF0928BBB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6ED387-263C-11F2-8183-239E683CA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7948" y="1515653"/>
            <a:ext cx="6676104" cy="2948192"/>
          </a:xfrm>
        </p:spPr>
        <p:txBody>
          <a:bodyPr>
            <a:normAutofit/>
          </a:bodyPr>
          <a:lstStyle/>
          <a:p>
            <a:r>
              <a:rPr lang="pt-BR" sz="6600" b="1" dirty="0">
                <a:solidFill>
                  <a:srgbClr val="C00000"/>
                </a:solidFill>
                <a:latin typeface="Gotham Bold" pitchFamily="50" charset="0"/>
              </a:rPr>
              <a:t>O Momento da decisão</a:t>
            </a:r>
            <a:endParaRPr lang="pt-BR" sz="6600" dirty="0">
              <a:solidFill>
                <a:srgbClr val="C00000"/>
              </a:solidFill>
              <a:latin typeface="Gotham Bold" pitchFamily="50" charset="0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28B699B1-E740-7D07-1D77-DAFCCCD76284}"/>
              </a:ext>
            </a:extLst>
          </p:cNvPr>
          <p:cNvSpPr/>
          <p:nvPr/>
        </p:nvSpPr>
        <p:spPr>
          <a:xfrm>
            <a:off x="4763728" y="1515653"/>
            <a:ext cx="2664542" cy="57027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Gotham Bold" pitchFamily="50" charset="0"/>
              </a:rPr>
              <a:t>FASE 01</a:t>
            </a:r>
            <a:endParaRPr lang="pt-BR" dirty="0">
              <a:latin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002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91E15E-22B6-2E09-4A27-78433F1FC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97F535C6-310B-D381-FA7D-CFB26C958C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t="8099" r="-1" b="78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4A65E3D-75A3-0F52-4890-BCEE9D466D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73434"/>
            <a:ext cx="9144000" cy="804760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Gotham" panose="02000604040000020004" pitchFamily="50" charset="0"/>
              </a:rPr>
              <a:t>Fase 1. O Momento da decisão </a:t>
            </a:r>
            <a:br>
              <a:rPr lang="pt-BR" sz="2400" dirty="0">
                <a:solidFill>
                  <a:schemeClr val="bg1"/>
                </a:solidFill>
                <a:latin typeface="Gotham" panose="02000604040000020004" pitchFamily="50" charset="0"/>
              </a:rPr>
            </a:br>
            <a:endParaRPr lang="pt-BR" sz="2400" dirty="0">
              <a:solidFill>
                <a:schemeClr val="bg1"/>
              </a:solidFill>
              <a:latin typeface="Gotham" panose="02000604040000020004" pitchFamily="50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F21605-1743-4E40-5FCB-2D33E0C95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5109" y="2835122"/>
            <a:ext cx="8101781" cy="2282978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Gotham" panose="02000604040000020004" pitchFamily="50" charset="0"/>
              </a:rPr>
              <a:t>Qual foi o 'estopim' para o Banco Caterpillar decidir que a automação era o caminho? Havia um gargalo específico que não permitia mais o crescimento, ou foi uma decisão proativa de modernização da TI?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FEF17F9C-D1AB-184C-D1ED-1CCA56FADD74}"/>
              </a:ext>
            </a:extLst>
          </p:cNvPr>
          <p:cNvSpPr/>
          <p:nvPr/>
        </p:nvSpPr>
        <p:spPr>
          <a:xfrm>
            <a:off x="4763728" y="1995949"/>
            <a:ext cx="2664542" cy="57027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Gotham Bold" pitchFamily="50" charset="0"/>
              </a:rPr>
              <a:t>Pergunta 1</a:t>
            </a:r>
            <a:endParaRPr lang="pt-BR" dirty="0">
              <a:latin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176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CDBC7E-1879-2E61-DAE1-648E5DD19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2E0D21-6014-4361-831B-92AA8A155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5773" y="1823885"/>
            <a:ext cx="7300452" cy="2948192"/>
          </a:xfrm>
        </p:spPr>
        <p:txBody>
          <a:bodyPr>
            <a:normAutofit fontScale="90000"/>
          </a:bodyPr>
          <a:lstStyle/>
          <a:p>
            <a:r>
              <a:rPr lang="pt-BR" sz="6600" b="1" dirty="0">
                <a:solidFill>
                  <a:srgbClr val="C00000"/>
                </a:solidFill>
                <a:latin typeface="Gotham Bold" pitchFamily="50" charset="0"/>
              </a:rPr>
              <a:t>Métricas e KPIs: A evolução da régua de sucesso</a:t>
            </a:r>
            <a:endParaRPr lang="pt-BR" sz="6600" dirty="0">
              <a:solidFill>
                <a:srgbClr val="C00000"/>
              </a:solidFill>
              <a:latin typeface="Gotham Bold" pitchFamily="50" charset="0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119FF231-79F3-9BF1-A01A-DA98A90B2099}"/>
              </a:ext>
            </a:extLst>
          </p:cNvPr>
          <p:cNvSpPr/>
          <p:nvPr/>
        </p:nvSpPr>
        <p:spPr>
          <a:xfrm>
            <a:off x="4763728" y="1515653"/>
            <a:ext cx="2664542" cy="57027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Gotham Bold" pitchFamily="50" charset="0"/>
              </a:rPr>
              <a:t>FASE 02</a:t>
            </a:r>
            <a:endParaRPr lang="pt-BR" dirty="0">
              <a:latin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236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76F1B9-D340-81B9-171E-B966D73DD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9BF0AB4B-8BB8-462E-507F-8BEB5C48A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D1EA04E-2A9A-4A1E-529B-23A9365377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73434"/>
            <a:ext cx="9144000" cy="804760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Gotham" panose="02000604040000020004" pitchFamily="50" charset="0"/>
              </a:rPr>
              <a:t>Fase 2 - Métricas e KPIs:</a:t>
            </a:r>
            <a:br>
              <a:rPr lang="pt-BR" sz="2400" b="1" dirty="0">
                <a:solidFill>
                  <a:schemeClr val="bg1"/>
                </a:solidFill>
                <a:latin typeface="Gotham" panose="02000604040000020004" pitchFamily="50" charset="0"/>
              </a:rPr>
            </a:br>
            <a:r>
              <a:rPr lang="pt-BR" sz="2400" b="1" dirty="0">
                <a:solidFill>
                  <a:schemeClr val="bg1"/>
                </a:solidFill>
                <a:latin typeface="Gotham" panose="02000604040000020004" pitchFamily="50" charset="0"/>
              </a:rPr>
              <a:t>A evolução da régua de sucesso</a:t>
            </a:r>
            <a:endParaRPr lang="pt-BR" sz="2400" dirty="0">
              <a:solidFill>
                <a:schemeClr val="bg1"/>
              </a:solidFill>
              <a:latin typeface="Gotham" panose="02000604040000020004" pitchFamily="50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D4990A-B678-982F-2367-FFB1FE619F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5109" y="2835122"/>
            <a:ext cx="8101781" cy="2282978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Gotham" panose="02000604040000020004" pitchFamily="50" charset="0"/>
              </a:rPr>
              <a:t>Como vocês medem o ROI de automações cujos ganhos são intangíveis, como a satisfação dos colaboradores ou a mitigação de riscos regulatórios que nunca chegaram a acontecer?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43742574-CEE1-3DB1-5BF3-8080BFEC5CA8}"/>
              </a:ext>
            </a:extLst>
          </p:cNvPr>
          <p:cNvSpPr/>
          <p:nvPr/>
        </p:nvSpPr>
        <p:spPr>
          <a:xfrm>
            <a:off x="4763728" y="1995949"/>
            <a:ext cx="2664542" cy="57027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Gotham Bold" pitchFamily="50" charset="0"/>
              </a:rPr>
              <a:t>Pergunta 4</a:t>
            </a:r>
            <a:endParaRPr lang="pt-BR" dirty="0">
              <a:latin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011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7A6FC9-6AB2-AA78-8ECA-F1D09CDB7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638137-4B91-E46D-708E-6FC13B582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5236" y="1954904"/>
            <a:ext cx="7701527" cy="2948192"/>
          </a:xfrm>
        </p:spPr>
        <p:txBody>
          <a:bodyPr>
            <a:normAutofit fontScale="90000"/>
          </a:bodyPr>
          <a:lstStyle/>
          <a:p>
            <a:r>
              <a:rPr lang="pt-BR" sz="6600" b="1" dirty="0">
                <a:solidFill>
                  <a:srgbClr val="C00000"/>
                </a:solidFill>
                <a:latin typeface="Gotham Bold" pitchFamily="50" charset="0"/>
              </a:rPr>
              <a:t>A exportação do modelo (Brasil como Hub Latam)</a:t>
            </a:r>
            <a:endParaRPr lang="pt-BR" sz="6600" dirty="0">
              <a:solidFill>
                <a:srgbClr val="C00000"/>
              </a:solidFill>
              <a:latin typeface="Gotham Bold" pitchFamily="50" charset="0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B7D1187E-D4DC-793A-0985-173FBB157A53}"/>
              </a:ext>
            </a:extLst>
          </p:cNvPr>
          <p:cNvSpPr/>
          <p:nvPr/>
        </p:nvSpPr>
        <p:spPr>
          <a:xfrm>
            <a:off x="4763728" y="1515653"/>
            <a:ext cx="2664542" cy="57027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Gotham Bold" pitchFamily="50" charset="0"/>
              </a:rPr>
              <a:t>FASE 03</a:t>
            </a:r>
            <a:endParaRPr lang="pt-BR" dirty="0">
              <a:latin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96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312B16-0495-DF77-0331-5D3F4C61A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B0FC2F2-6EC4-06D9-1A63-C1F4D2B08A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t="8695" r="2703" b="2785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8574C74-9D4D-0194-CF4E-56A4A5A5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73434"/>
            <a:ext cx="9144000" cy="804760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Gotham" panose="02000604040000020004" pitchFamily="50" charset="0"/>
              </a:rPr>
              <a:t>Fase 3 - A exportação do modelo</a:t>
            </a:r>
            <a:br>
              <a:rPr lang="pt-BR" sz="2400" b="1" dirty="0">
                <a:solidFill>
                  <a:schemeClr val="bg1"/>
                </a:solidFill>
                <a:latin typeface="Gotham" panose="02000604040000020004" pitchFamily="50" charset="0"/>
              </a:rPr>
            </a:br>
            <a:r>
              <a:rPr lang="pt-BR" sz="2400" b="1" dirty="0">
                <a:solidFill>
                  <a:schemeClr val="bg1"/>
                </a:solidFill>
                <a:latin typeface="Gotham" panose="02000604040000020004" pitchFamily="50" charset="0"/>
              </a:rPr>
              <a:t>(Brasil como Hub Latam)</a:t>
            </a:r>
            <a:endParaRPr lang="pt-BR" sz="2400" dirty="0">
              <a:solidFill>
                <a:schemeClr val="bg1"/>
              </a:solidFill>
              <a:latin typeface="Gotham" panose="02000604040000020004" pitchFamily="50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D42947-8F3E-9A96-9018-F831C064A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5109" y="2835122"/>
            <a:ext cx="8101781" cy="2282978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bg1"/>
                </a:solidFill>
                <a:latin typeface="Gotham" panose="02000604040000020004" pitchFamily="50" charset="0"/>
              </a:rPr>
              <a:t>O Brasil hoje é visto como o 'benchmark' de automação para a Caterpillar na região?</a:t>
            </a: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BB1C3B21-60B2-9B1E-E07D-18553E8F2A84}"/>
              </a:ext>
            </a:extLst>
          </p:cNvPr>
          <p:cNvSpPr/>
          <p:nvPr/>
        </p:nvSpPr>
        <p:spPr>
          <a:xfrm>
            <a:off x="4763728" y="1995949"/>
            <a:ext cx="2664542" cy="57027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Gotham Bold" pitchFamily="50" charset="0"/>
              </a:rPr>
              <a:t>Pergunta 5</a:t>
            </a:r>
            <a:endParaRPr lang="pt-BR" dirty="0">
              <a:latin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715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F57D87-F194-BFE3-C523-A43C2D231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CE4CD404-41E8-B7AC-EDEB-3A38410B46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t="8695" r="2703" b="2785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5BD2FEB-D998-1BDC-E7AC-B107B9562B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73434"/>
            <a:ext cx="9144000" cy="804760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Gotham" panose="02000604040000020004" pitchFamily="50" charset="0"/>
              </a:rPr>
              <a:t>Fase 3 - A exportação do modelo</a:t>
            </a:r>
            <a:br>
              <a:rPr lang="pt-BR" sz="2400" b="1" dirty="0">
                <a:solidFill>
                  <a:schemeClr val="bg1"/>
                </a:solidFill>
                <a:latin typeface="Gotham" panose="02000604040000020004" pitchFamily="50" charset="0"/>
              </a:rPr>
            </a:br>
            <a:r>
              <a:rPr lang="pt-BR" sz="2400" b="1" dirty="0">
                <a:solidFill>
                  <a:schemeClr val="bg1"/>
                </a:solidFill>
                <a:latin typeface="Gotham" panose="02000604040000020004" pitchFamily="50" charset="0"/>
              </a:rPr>
              <a:t>(Brasil como Hub Latam)</a:t>
            </a:r>
            <a:endParaRPr lang="pt-BR" sz="2400" dirty="0">
              <a:solidFill>
                <a:schemeClr val="bg1"/>
              </a:solidFill>
              <a:latin typeface="Gotham" panose="02000604040000020004" pitchFamily="50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02F7C58-49AA-C9EB-3663-A973D21767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5109" y="2835122"/>
            <a:ext cx="8101781" cy="2282978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Gotham" panose="02000604040000020004" pitchFamily="50" charset="0"/>
              </a:rPr>
              <a:t>Como vocês estão garantindo que as métricas de sucesso aplicadas no Brasil possam ser respeitadas nesses novos países?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D0912701-E108-8E3C-53DA-5BA9340028A2}"/>
              </a:ext>
            </a:extLst>
          </p:cNvPr>
          <p:cNvSpPr/>
          <p:nvPr/>
        </p:nvSpPr>
        <p:spPr>
          <a:xfrm>
            <a:off x="4763728" y="1995949"/>
            <a:ext cx="2664542" cy="57027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Gotham Bold" pitchFamily="50" charset="0"/>
              </a:rPr>
              <a:t>Pergunta 6</a:t>
            </a:r>
            <a:endParaRPr lang="pt-BR" dirty="0">
              <a:latin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309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07E8E3-D663-4209-206D-0D7EE8EE3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801D77-E525-D7FB-8FAE-482E90C32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5236" y="1954904"/>
            <a:ext cx="7701527" cy="2948192"/>
          </a:xfrm>
        </p:spPr>
        <p:txBody>
          <a:bodyPr>
            <a:normAutofit/>
          </a:bodyPr>
          <a:lstStyle/>
          <a:p>
            <a:r>
              <a:rPr lang="pt-BR" sz="6600" b="1" dirty="0">
                <a:solidFill>
                  <a:srgbClr val="C00000"/>
                </a:solidFill>
                <a:latin typeface="Gotham Bold" pitchFamily="50" charset="0"/>
              </a:rPr>
              <a:t>O Futuro e a </a:t>
            </a:r>
            <a:r>
              <a:rPr lang="pt-BR" sz="6600" b="1" dirty="0" err="1">
                <a:solidFill>
                  <a:srgbClr val="C00000"/>
                </a:solidFill>
                <a:latin typeface="Gotham Bold" pitchFamily="50" charset="0"/>
              </a:rPr>
              <a:t>Hiperautomação</a:t>
            </a:r>
            <a:r>
              <a:rPr lang="pt-BR" sz="6600" b="1" dirty="0">
                <a:solidFill>
                  <a:srgbClr val="C00000"/>
                </a:solidFill>
                <a:latin typeface="Gotham Bold" pitchFamily="50" charset="0"/>
              </a:rPr>
              <a:t> (Visão 2026)</a:t>
            </a:r>
            <a:endParaRPr lang="pt-BR" sz="6600" dirty="0">
              <a:solidFill>
                <a:srgbClr val="C00000"/>
              </a:solidFill>
              <a:latin typeface="Gotham Bold" pitchFamily="50" charset="0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203F89A1-792A-F900-4145-435DF672DA0C}"/>
              </a:ext>
            </a:extLst>
          </p:cNvPr>
          <p:cNvSpPr/>
          <p:nvPr/>
        </p:nvSpPr>
        <p:spPr>
          <a:xfrm>
            <a:off x="4763728" y="1515653"/>
            <a:ext cx="2664542" cy="57027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Gotham Bold" pitchFamily="50" charset="0"/>
              </a:rPr>
              <a:t>FASE 04</a:t>
            </a:r>
            <a:endParaRPr lang="pt-BR" dirty="0">
              <a:latin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1280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247</Words>
  <Application>Microsoft Macintosh PowerPoint</Application>
  <PresentationFormat>Widescreen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Gotham</vt:lpstr>
      <vt:lpstr>Gotham Bold</vt:lpstr>
      <vt:lpstr>Tema do Office</vt:lpstr>
      <vt:lpstr>Sem fronteiras:  A jornada da automação do Brasil para a América Latina</vt:lpstr>
      <vt:lpstr>O Momento da decisão</vt:lpstr>
      <vt:lpstr>Fase 1. O Momento da decisão  </vt:lpstr>
      <vt:lpstr>Métricas e KPIs: A evolução da régua de sucesso</vt:lpstr>
      <vt:lpstr>Fase 2 - Métricas e KPIs: A evolução da régua de sucesso</vt:lpstr>
      <vt:lpstr>A exportação do modelo (Brasil como Hub Latam)</vt:lpstr>
      <vt:lpstr>Fase 3 - A exportação do modelo (Brasil como Hub Latam)</vt:lpstr>
      <vt:lpstr>Fase 3 - A exportação do modelo (Brasil como Hub Latam)</vt:lpstr>
      <vt:lpstr>O Futuro e a Hiperautomação (Visão 2026)</vt:lpstr>
      <vt:lpstr>Fase 4 - O Futuro e a Hiperautomação (Visão 2026)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Insira seu título aqui</dc:title>
  <dc:creator>Érica Camelatto</dc:creator>
  <cp:lastModifiedBy>Julio  Moretti</cp:lastModifiedBy>
  <cp:revision>5</cp:revision>
  <dcterms:created xsi:type="dcterms:W3CDTF">2026-04-14T18:03:10Z</dcterms:created>
  <dcterms:modified xsi:type="dcterms:W3CDTF">2026-05-05T22:43:17Z</dcterms:modified>
</cp:coreProperties>
</file>