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8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rilha de areia entre duas colinas rumo ao oceano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Garça sobrevoando uma praia com uma cerca baixa à frente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sta de praia e mar de uma duna de areia com gram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aime Silv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112" name="“Digite uma citação aqui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1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12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nexboy.jpeg" descr="conexboy.jpeg"/>
          <p:cNvPicPr>
            <a:picLocks noChangeAspect="1"/>
          </p:cNvPicPr>
          <p:nvPr/>
        </p:nvPicPr>
        <p:blipFill>
          <a:blip r:embed="rId2"/>
          <a:srcRect l="21661" t="4491" r="21661" b="79840"/>
          <a:stretch>
            <a:fillRect/>
          </a:stretch>
        </p:blipFill>
        <p:spPr>
          <a:xfrm>
            <a:off x="19692547" y="326824"/>
            <a:ext cx="4420724" cy="122211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1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18" y="291511"/>
            <a:ext cx="46609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16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16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17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0"/>
              </a:spcBef>
              <a:buSzTx/>
              <a:buNone/>
              <a:defRPr sz="3300">
                <a:solidFill>
                  <a:srgbClr val="53585F"/>
                </a:solidFill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Autoria e Data</a:t>
            </a:r>
          </a:p>
        </p:txBody>
      </p:sp>
      <p:sp>
        <p:nvSpPr>
          <p:cNvPr id="185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4572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9144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13716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1828800"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6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algn="l" defTabSz="355600">
              <a:lnSpc>
                <a:spcPct val="90000"/>
              </a:lnSpc>
              <a:defRPr sz="12000" spc="-119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r>
              <a:t>Título da Apresentação</a:t>
            </a:r>
          </a:p>
        </p:txBody>
      </p:sp>
      <p:sp>
        <p:nvSpPr>
          <p:cNvPr id="18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</p:spPr>
        <p:txBody>
          <a:bodyPr anchor="b"/>
          <a:lstStyle>
            <a:lvl1pPr algn="r" defTabSz="584200"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9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96" name="Oval"/>
          <p:cNvSpPr/>
          <p:nvPr/>
        </p:nvSpPr>
        <p:spPr>
          <a:xfrm>
            <a:off x="22248527" y="-1105871"/>
            <a:ext cx="3656937" cy="3385472"/>
          </a:xfrm>
          <a:prstGeom prst="ellipse">
            <a:avLst/>
          </a:prstGeom>
          <a:ln w="5715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Oval"/>
          <p:cNvSpPr/>
          <p:nvPr/>
        </p:nvSpPr>
        <p:spPr>
          <a:xfrm>
            <a:off x="21092661" y="-3939160"/>
            <a:ext cx="6371037" cy="7281853"/>
          </a:xfrm>
          <a:prstGeom prst="ellipse">
            <a:avLst/>
          </a:prstGeom>
          <a:ln w="927100">
            <a:solidFill>
              <a:schemeClr val="accent1">
                <a:lumOff val="16847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8" name="AGV_vUfp-RcTcDihPQZfl3kxBbS0y6-ivvm4n34mPwT-dm74kWlFsQkUil3xpTgbV6dVETvgkAgsVGSFpsZRY2M-dpmMOqOt7bXp5zg5pDt_o2fiJc5vE2tAEkCt3xBM0HW66OdtQuSiv0HrZaQNMy-kNPPMYgB6fNtExwg-4_itPcKtupsCRSuDfDE=s2048.png" descr="AGV_vUfp-RcTcDihPQZfl3kxBbS0y6-ivvm4n34mPwT-dm74kWlFsQkUil3xpTgbV6dVETvgkAgsVGSFpsZRY2M-dpmMOqOt7bXp5zg5pDt_o2fiJc5vE2tAEkCt3xBM0HW66OdtQuSiv0HrZaQNMy-kNPPMYgB6fNtExwg-4_itPcKtupsCRSuDfDE=s20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35" y="187615"/>
            <a:ext cx="2077575" cy="198408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1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15" name="Oval"/>
          <p:cNvSpPr/>
          <p:nvPr/>
        </p:nvSpPr>
        <p:spPr>
          <a:xfrm>
            <a:off x="22248527" y="-1105870"/>
            <a:ext cx="3656936" cy="3385471"/>
          </a:xfrm>
          <a:prstGeom prst="ellipse">
            <a:avLst/>
          </a:prstGeom>
          <a:ln w="5715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Oval"/>
          <p:cNvSpPr/>
          <p:nvPr/>
        </p:nvSpPr>
        <p:spPr>
          <a:xfrm>
            <a:off x="21092662" y="-3939159"/>
            <a:ext cx="6371036" cy="7281852"/>
          </a:xfrm>
          <a:prstGeom prst="ellipse">
            <a:avLst/>
          </a:prstGeom>
          <a:ln w="927100">
            <a:solidFill>
              <a:schemeClr val="accent1">
                <a:lumOff val="16847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7" name="AGV_vUfp-RcTcDihPQZfl3kxBbS0y6-ivvm4n34mPwT-dm74kWlFsQkUil3xpTgbV6dVETvgkAgsVGSFpsZRY2M-dpmMOqOt7bXp5zg5pDt_o2fiJc5vE2tAEkCt3xBM0HW66OdtQuSiv0HrZaQNMy-kNPPMYgB6fNtExwg-4_itPcKtupsCRSuDfDE=s2048.png" descr="AGV_vUfp-RcTcDihPQZfl3kxBbS0y6-ivvm4n34mPwT-dm74kWlFsQkUil3xpTgbV6dVETvgkAgsVGSFpsZRY2M-dpmMOqOt7bXp5zg5pDt_o2fiJc5vE2tAEkCt3xBM0HW66OdtQuSiv0HrZaQNMy-kNPPMYgB6fNtExwg-4_itPcKtupsCRSuDfDE=s20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35" y="187616"/>
            <a:ext cx="2077575" cy="198408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 sobrevoando uma praia com uma cerca baixa à frente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ilha de areia entre duas colinas rumo ao oceano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6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85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228" name="Chegou a Inteligência Artificial, e agora?"/>
          <p:cNvSpPr txBox="1">
            <a:spLocks noGrp="1"/>
          </p:cNvSpPr>
          <p:nvPr>
            <p:ph type="ctrTitle"/>
          </p:nvPr>
        </p:nvSpPr>
        <p:spPr>
          <a:xfrm>
            <a:off x="2142302" y="3873095"/>
            <a:ext cx="20828001" cy="46482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>
              <a:defRPr sz="86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Chegou a Inteligência Artificial, e agora?</a:t>
            </a:r>
          </a:p>
        </p:txBody>
      </p:sp>
      <p:pic>
        <p:nvPicPr>
          <p:cNvPr id="229" name="Captura de Tela 2026-05-04 às 20.15.38.png" descr="Captura de Tela 2026-05-04 às 20.15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326" y="1327057"/>
            <a:ext cx="6788178" cy="295485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Métodos e processos de gestão da informação: caso prático Grupo Marista"/>
          <p:cNvSpPr txBox="1"/>
          <p:nvPr/>
        </p:nvSpPr>
        <p:spPr>
          <a:xfrm>
            <a:off x="2717800" y="9532032"/>
            <a:ext cx="2082800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457200">
              <a:spcBef>
                <a:spcPts val="0"/>
              </a:spcBef>
              <a:defRPr sz="4300" i="1"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r>
              <a:t>Métodos e processos de gestão da informação: caso prático Grupo Marista</a:t>
            </a:r>
          </a:p>
        </p:txBody>
      </p:sp>
      <p:pic>
        <p:nvPicPr>
          <p:cNvPr id="231" name="logo fedd_oficial_pq.png" descr="logo fedd_oficial_p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547" y="8183209"/>
            <a:ext cx="3821867" cy="2531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m" descr="Imagem"/>
          <p:cNvPicPr>
            <a:picLocks noChangeAspect="1"/>
          </p:cNvPicPr>
          <p:nvPr/>
        </p:nvPicPr>
        <p:blipFill>
          <a:blip r:embed="rId2"/>
          <a:srcRect l="13880" t="19883" r="15825" b="18192"/>
          <a:stretch>
            <a:fillRect/>
          </a:stretch>
        </p:blipFill>
        <p:spPr>
          <a:xfrm>
            <a:off x="4426058" y="3004748"/>
            <a:ext cx="15531885" cy="7706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66" extrusionOk="0">
                <a:moveTo>
                  <a:pt x="11002" y="1"/>
                </a:moveTo>
                <a:cubicBezTo>
                  <a:pt x="10202" y="5"/>
                  <a:pt x="9927" y="86"/>
                  <a:pt x="9321" y="495"/>
                </a:cubicBezTo>
                <a:cubicBezTo>
                  <a:pt x="6662" y="2285"/>
                  <a:pt x="5134" y="7820"/>
                  <a:pt x="5784" y="13307"/>
                </a:cubicBezTo>
                <a:cubicBezTo>
                  <a:pt x="6162" y="16501"/>
                  <a:pt x="7301" y="19268"/>
                  <a:pt x="8792" y="20617"/>
                </a:cubicBezTo>
                <a:cubicBezTo>
                  <a:pt x="9261" y="21041"/>
                  <a:pt x="9862" y="21388"/>
                  <a:pt x="10380" y="21531"/>
                </a:cubicBezTo>
                <a:cubicBezTo>
                  <a:pt x="10617" y="21597"/>
                  <a:pt x="11465" y="21565"/>
                  <a:pt x="11762" y="21480"/>
                </a:cubicBezTo>
                <a:cubicBezTo>
                  <a:pt x="13522" y="20977"/>
                  <a:pt x="15015" y="18807"/>
                  <a:pt x="15826" y="15576"/>
                </a:cubicBezTo>
                <a:cubicBezTo>
                  <a:pt x="16441" y="13124"/>
                  <a:pt x="16557" y="10258"/>
                  <a:pt x="16150" y="7587"/>
                </a:cubicBezTo>
                <a:cubicBezTo>
                  <a:pt x="15574" y="3806"/>
                  <a:pt x="14027" y="992"/>
                  <a:pt x="12058" y="144"/>
                </a:cubicBezTo>
                <a:cubicBezTo>
                  <a:pt x="11755" y="13"/>
                  <a:pt x="11640" y="-3"/>
                  <a:pt x="11002" y="1"/>
                </a:cubicBezTo>
                <a:close/>
                <a:moveTo>
                  <a:pt x="20295" y="5228"/>
                </a:moveTo>
                <a:cubicBezTo>
                  <a:pt x="20263" y="5228"/>
                  <a:pt x="20229" y="5244"/>
                  <a:pt x="20219" y="5276"/>
                </a:cubicBezTo>
                <a:cubicBezTo>
                  <a:pt x="20199" y="5341"/>
                  <a:pt x="20254" y="5810"/>
                  <a:pt x="20327" y="6199"/>
                </a:cubicBezTo>
                <a:cubicBezTo>
                  <a:pt x="20360" y="6372"/>
                  <a:pt x="20386" y="6548"/>
                  <a:pt x="20386" y="6590"/>
                </a:cubicBezTo>
                <a:cubicBezTo>
                  <a:pt x="20386" y="6768"/>
                  <a:pt x="20458" y="6640"/>
                  <a:pt x="20590" y="6224"/>
                </a:cubicBezTo>
                <a:cubicBezTo>
                  <a:pt x="20751" y="5719"/>
                  <a:pt x="20749" y="5703"/>
                  <a:pt x="20512" y="5479"/>
                </a:cubicBezTo>
                <a:cubicBezTo>
                  <a:pt x="20426" y="5398"/>
                  <a:pt x="20355" y="5307"/>
                  <a:pt x="20355" y="5278"/>
                </a:cubicBezTo>
                <a:cubicBezTo>
                  <a:pt x="20355" y="5246"/>
                  <a:pt x="20326" y="5229"/>
                  <a:pt x="20295" y="5228"/>
                </a:cubicBezTo>
                <a:close/>
                <a:moveTo>
                  <a:pt x="20078" y="5854"/>
                </a:moveTo>
                <a:cubicBezTo>
                  <a:pt x="19950" y="5854"/>
                  <a:pt x="19914" y="5963"/>
                  <a:pt x="19969" y="6177"/>
                </a:cubicBezTo>
                <a:cubicBezTo>
                  <a:pt x="20021" y="6380"/>
                  <a:pt x="20015" y="6373"/>
                  <a:pt x="20115" y="6297"/>
                </a:cubicBezTo>
                <a:cubicBezTo>
                  <a:pt x="20177" y="6249"/>
                  <a:pt x="20187" y="6207"/>
                  <a:pt x="20176" y="6047"/>
                </a:cubicBezTo>
                <a:cubicBezTo>
                  <a:pt x="20164" y="5886"/>
                  <a:pt x="20147" y="5854"/>
                  <a:pt x="20078" y="5854"/>
                </a:cubicBezTo>
                <a:close/>
                <a:moveTo>
                  <a:pt x="1825" y="5874"/>
                </a:moveTo>
                <a:cubicBezTo>
                  <a:pt x="1791" y="5874"/>
                  <a:pt x="1776" y="5916"/>
                  <a:pt x="1754" y="6034"/>
                </a:cubicBezTo>
                <a:cubicBezTo>
                  <a:pt x="1729" y="6167"/>
                  <a:pt x="1729" y="6239"/>
                  <a:pt x="1753" y="6288"/>
                </a:cubicBezTo>
                <a:cubicBezTo>
                  <a:pt x="1772" y="6325"/>
                  <a:pt x="1824" y="6355"/>
                  <a:pt x="1870" y="6355"/>
                </a:cubicBezTo>
                <a:cubicBezTo>
                  <a:pt x="1935" y="6355"/>
                  <a:pt x="1958" y="6317"/>
                  <a:pt x="1974" y="6189"/>
                </a:cubicBezTo>
                <a:cubicBezTo>
                  <a:pt x="1998" y="6000"/>
                  <a:pt x="1978" y="5942"/>
                  <a:pt x="1867" y="5887"/>
                </a:cubicBezTo>
                <a:cubicBezTo>
                  <a:pt x="1851" y="5879"/>
                  <a:pt x="1837" y="5874"/>
                  <a:pt x="1825" y="5874"/>
                </a:cubicBezTo>
                <a:close/>
                <a:moveTo>
                  <a:pt x="19763" y="6041"/>
                </a:moveTo>
                <a:cubicBezTo>
                  <a:pt x="19656" y="6041"/>
                  <a:pt x="19623" y="6148"/>
                  <a:pt x="19653" y="6391"/>
                </a:cubicBezTo>
                <a:cubicBezTo>
                  <a:pt x="19667" y="6504"/>
                  <a:pt x="19688" y="6544"/>
                  <a:pt x="19721" y="6518"/>
                </a:cubicBezTo>
                <a:cubicBezTo>
                  <a:pt x="19747" y="6497"/>
                  <a:pt x="19789" y="6479"/>
                  <a:pt x="19813" y="6479"/>
                </a:cubicBezTo>
                <a:cubicBezTo>
                  <a:pt x="19843" y="6479"/>
                  <a:pt x="19857" y="6408"/>
                  <a:pt x="19857" y="6260"/>
                </a:cubicBezTo>
                <a:cubicBezTo>
                  <a:pt x="19857" y="6058"/>
                  <a:pt x="19850" y="6041"/>
                  <a:pt x="19763" y="6041"/>
                </a:cubicBezTo>
                <a:close/>
                <a:moveTo>
                  <a:pt x="2163" y="6057"/>
                </a:moveTo>
                <a:cubicBezTo>
                  <a:pt x="2081" y="6079"/>
                  <a:pt x="2023" y="6400"/>
                  <a:pt x="2087" y="6483"/>
                </a:cubicBezTo>
                <a:cubicBezTo>
                  <a:pt x="2165" y="6586"/>
                  <a:pt x="2253" y="6521"/>
                  <a:pt x="2285" y="6336"/>
                </a:cubicBezTo>
                <a:cubicBezTo>
                  <a:pt x="2320" y="6137"/>
                  <a:pt x="2273" y="6029"/>
                  <a:pt x="2163" y="6057"/>
                </a:cubicBezTo>
                <a:close/>
                <a:moveTo>
                  <a:pt x="18624" y="6059"/>
                </a:moveTo>
                <a:cubicBezTo>
                  <a:pt x="18616" y="6076"/>
                  <a:pt x="18640" y="6310"/>
                  <a:pt x="18677" y="6581"/>
                </a:cubicBezTo>
                <a:cubicBezTo>
                  <a:pt x="18714" y="6853"/>
                  <a:pt x="18750" y="7131"/>
                  <a:pt x="18759" y="7200"/>
                </a:cubicBezTo>
                <a:cubicBezTo>
                  <a:pt x="18767" y="7269"/>
                  <a:pt x="18779" y="7361"/>
                  <a:pt x="18786" y="7404"/>
                </a:cubicBezTo>
                <a:cubicBezTo>
                  <a:pt x="18792" y="7447"/>
                  <a:pt x="18809" y="7482"/>
                  <a:pt x="18825" y="7482"/>
                </a:cubicBezTo>
                <a:cubicBezTo>
                  <a:pt x="18861" y="7482"/>
                  <a:pt x="19145" y="6606"/>
                  <a:pt x="19128" y="6549"/>
                </a:cubicBezTo>
                <a:cubicBezTo>
                  <a:pt x="19106" y="6479"/>
                  <a:pt x="18641" y="6026"/>
                  <a:pt x="18624" y="6059"/>
                </a:cubicBezTo>
                <a:close/>
                <a:moveTo>
                  <a:pt x="2433" y="6212"/>
                </a:moveTo>
                <a:cubicBezTo>
                  <a:pt x="2384" y="6214"/>
                  <a:pt x="2379" y="6252"/>
                  <a:pt x="2376" y="6386"/>
                </a:cubicBezTo>
                <a:cubicBezTo>
                  <a:pt x="2374" y="6489"/>
                  <a:pt x="2389" y="6595"/>
                  <a:pt x="2408" y="6620"/>
                </a:cubicBezTo>
                <a:cubicBezTo>
                  <a:pt x="2503" y="6744"/>
                  <a:pt x="2615" y="6615"/>
                  <a:pt x="2615" y="6380"/>
                </a:cubicBezTo>
                <a:cubicBezTo>
                  <a:pt x="2615" y="6267"/>
                  <a:pt x="2593" y="6239"/>
                  <a:pt x="2497" y="6220"/>
                </a:cubicBezTo>
                <a:cubicBezTo>
                  <a:pt x="2470" y="6215"/>
                  <a:pt x="2449" y="6212"/>
                  <a:pt x="2433" y="6212"/>
                </a:cubicBezTo>
                <a:close/>
                <a:moveTo>
                  <a:pt x="3578" y="6229"/>
                </a:moveTo>
                <a:cubicBezTo>
                  <a:pt x="3541" y="6212"/>
                  <a:pt x="3521" y="6293"/>
                  <a:pt x="3511" y="6467"/>
                </a:cubicBezTo>
                <a:cubicBezTo>
                  <a:pt x="3504" y="6584"/>
                  <a:pt x="3479" y="6642"/>
                  <a:pt x="3424" y="6668"/>
                </a:cubicBezTo>
                <a:cubicBezTo>
                  <a:pt x="3317" y="6717"/>
                  <a:pt x="3293" y="7036"/>
                  <a:pt x="3392" y="7088"/>
                </a:cubicBezTo>
                <a:cubicBezTo>
                  <a:pt x="3438" y="7112"/>
                  <a:pt x="3452" y="7154"/>
                  <a:pt x="3439" y="7224"/>
                </a:cubicBezTo>
                <a:cubicBezTo>
                  <a:pt x="3405" y="7392"/>
                  <a:pt x="3394" y="7560"/>
                  <a:pt x="3411" y="7616"/>
                </a:cubicBezTo>
                <a:cubicBezTo>
                  <a:pt x="3441" y="7713"/>
                  <a:pt x="3890" y="7191"/>
                  <a:pt x="3890" y="7060"/>
                </a:cubicBezTo>
                <a:cubicBezTo>
                  <a:pt x="3890" y="7017"/>
                  <a:pt x="3825" y="6799"/>
                  <a:pt x="3745" y="6576"/>
                </a:cubicBezTo>
                <a:cubicBezTo>
                  <a:pt x="3669" y="6361"/>
                  <a:pt x="3615" y="6246"/>
                  <a:pt x="3578" y="6229"/>
                </a:cubicBezTo>
                <a:close/>
                <a:moveTo>
                  <a:pt x="19438" y="6260"/>
                </a:moveTo>
                <a:cubicBezTo>
                  <a:pt x="19342" y="6260"/>
                  <a:pt x="19303" y="6386"/>
                  <a:pt x="19341" y="6581"/>
                </a:cubicBezTo>
                <a:cubicBezTo>
                  <a:pt x="19352" y="6641"/>
                  <a:pt x="19390" y="6669"/>
                  <a:pt x="19444" y="6657"/>
                </a:cubicBezTo>
                <a:cubicBezTo>
                  <a:pt x="19517" y="6640"/>
                  <a:pt x="19530" y="6606"/>
                  <a:pt x="19530" y="6448"/>
                </a:cubicBezTo>
                <a:cubicBezTo>
                  <a:pt x="19530" y="6281"/>
                  <a:pt x="19520" y="6260"/>
                  <a:pt x="19438" y="6260"/>
                </a:cubicBezTo>
                <a:close/>
                <a:moveTo>
                  <a:pt x="2848" y="6336"/>
                </a:moveTo>
                <a:cubicBezTo>
                  <a:pt x="2830" y="6329"/>
                  <a:pt x="2810" y="6330"/>
                  <a:pt x="2787" y="6339"/>
                </a:cubicBezTo>
                <a:cubicBezTo>
                  <a:pt x="2712" y="6368"/>
                  <a:pt x="2668" y="6549"/>
                  <a:pt x="2698" y="6706"/>
                </a:cubicBezTo>
                <a:cubicBezTo>
                  <a:pt x="2708" y="6757"/>
                  <a:pt x="2758" y="6793"/>
                  <a:pt x="2820" y="6793"/>
                </a:cubicBezTo>
                <a:cubicBezTo>
                  <a:pt x="2915" y="6793"/>
                  <a:pt x="2926" y="6774"/>
                  <a:pt x="2926" y="6617"/>
                </a:cubicBezTo>
                <a:cubicBezTo>
                  <a:pt x="2926" y="6449"/>
                  <a:pt x="2900" y="6357"/>
                  <a:pt x="2848" y="6336"/>
                </a:cubicBezTo>
                <a:close/>
                <a:moveTo>
                  <a:pt x="3114" y="6473"/>
                </a:moveTo>
                <a:cubicBezTo>
                  <a:pt x="3077" y="6475"/>
                  <a:pt x="3041" y="6521"/>
                  <a:pt x="3022" y="6621"/>
                </a:cubicBezTo>
                <a:cubicBezTo>
                  <a:pt x="2990" y="6795"/>
                  <a:pt x="3008" y="6903"/>
                  <a:pt x="3076" y="6940"/>
                </a:cubicBezTo>
                <a:cubicBezTo>
                  <a:pt x="3178" y="6996"/>
                  <a:pt x="3221" y="6947"/>
                  <a:pt x="3232" y="6768"/>
                </a:cubicBezTo>
                <a:cubicBezTo>
                  <a:pt x="3242" y="6586"/>
                  <a:pt x="3177" y="6470"/>
                  <a:pt x="3114" y="6473"/>
                </a:cubicBezTo>
                <a:close/>
                <a:moveTo>
                  <a:pt x="18485" y="6672"/>
                </a:moveTo>
                <a:cubicBezTo>
                  <a:pt x="18437" y="6683"/>
                  <a:pt x="18394" y="6790"/>
                  <a:pt x="18394" y="6954"/>
                </a:cubicBezTo>
                <a:cubicBezTo>
                  <a:pt x="18394" y="7186"/>
                  <a:pt x="18409" y="7202"/>
                  <a:pt x="18532" y="7108"/>
                </a:cubicBezTo>
                <a:cubicBezTo>
                  <a:pt x="18621" y="7040"/>
                  <a:pt x="18633" y="6937"/>
                  <a:pt x="18571" y="6767"/>
                </a:cubicBezTo>
                <a:cubicBezTo>
                  <a:pt x="18545" y="6695"/>
                  <a:pt x="18514" y="6666"/>
                  <a:pt x="18485" y="6672"/>
                </a:cubicBezTo>
                <a:close/>
                <a:moveTo>
                  <a:pt x="18228" y="6831"/>
                </a:moveTo>
                <a:cubicBezTo>
                  <a:pt x="18212" y="6826"/>
                  <a:pt x="18192" y="6829"/>
                  <a:pt x="18169" y="6838"/>
                </a:cubicBezTo>
                <a:cubicBezTo>
                  <a:pt x="18083" y="6871"/>
                  <a:pt x="18062" y="6984"/>
                  <a:pt x="18102" y="7195"/>
                </a:cubicBezTo>
                <a:cubicBezTo>
                  <a:pt x="18123" y="7305"/>
                  <a:pt x="18130" y="7309"/>
                  <a:pt x="18231" y="7255"/>
                </a:cubicBezTo>
                <a:cubicBezTo>
                  <a:pt x="18276" y="7231"/>
                  <a:pt x="18301" y="7169"/>
                  <a:pt x="18301" y="7083"/>
                </a:cubicBezTo>
                <a:cubicBezTo>
                  <a:pt x="18300" y="6925"/>
                  <a:pt x="18278" y="6846"/>
                  <a:pt x="18228" y="6831"/>
                </a:cubicBezTo>
                <a:close/>
                <a:moveTo>
                  <a:pt x="5315" y="6920"/>
                </a:moveTo>
                <a:cubicBezTo>
                  <a:pt x="5302" y="6919"/>
                  <a:pt x="5283" y="7031"/>
                  <a:pt x="5272" y="7169"/>
                </a:cubicBezTo>
                <a:cubicBezTo>
                  <a:pt x="5254" y="7390"/>
                  <a:pt x="5242" y="7420"/>
                  <a:pt x="5168" y="7420"/>
                </a:cubicBezTo>
                <a:cubicBezTo>
                  <a:pt x="5108" y="7420"/>
                  <a:pt x="5073" y="7465"/>
                  <a:pt x="5047" y="7579"/>
                </a:cubicBezTo>
                <a:cubicBezTo>
                  <a:pt x="5000" y="7788"/>
                  <a:pt x="4997" y="7780"/>
                  <a:pt x="5100" y="7825"/>
                </a:cubicBezTo>
                <a:cubicBezTo>
                  <a:pt x="5185" y="7863"/>
                  <a:pt x="5189" y="7877"/>
                  <a:pt x="5174" y="8143"/>
                </a:cubicBezTo>
                <a:cubicBezTo>
                  <a:pt x="5165" y="8296"/>
                  <a:pt x="5171" y="8420"/>
                  <a:pt x="5186" y="8418"/>
                </a:cubicBezTo>
                <a:cubicBezTo>
                  <a:pt x="5257" y="8409"/>
                  <a:pt x="5619" y="7934"/>
                  <a:pt x="5628" y="7836"/>
                </a:cubicBezTo>
                <a:cubicBezTo>
                  <a:pt x="5638" y="7730"/>
                  <a:pt x="5362" y="6923"/>
                  <a:pt x="5315" y="6920"/>
                </a:cubicBezTo>
                <a:close/>
                <a:moveTo>
                  <a:pt x="17916" y="6982"/>
                </a:moveTo>
                <a:cubicBezTo>
                  <a:pt x="17806" y="6984"/>
                  <a:pt x="17766" y="7070"/>
                  <a:pt x="17789" y="7253"/>
                </a:cubicBezTo>
                <a:cubicBezTo>
                  <a:pt x="17806" y="7392"/>
                  <a:pt x="17827" y="7420"/>
                  <a:pt x="17915" y="7420"/>
                </a:cubicBezTo>
                <a:cubicBezTo>
                  <a:pt x="18024" y="7420"/>
                  <a:pt x="18035" y="7379"/>
                  <a:pt x="18001" y="7121"/>
                </a:cubicBezTo>
                <a:cubicBezTo>
                  <a:pt x="17989" y="7030"/>
                  <a:pt x="17959" y="6981"/>
                  <a:pt x="17916" y="6982"/>
                </a:cubicBezTo>
                <a:close/>
                <a:moveTo>
                  <a:pt x="4183" y="6997"/>
                </a:moveTo>
                <a:cubicBezTo>
                  <a:pt x="4160" y="6990"/>
                  <a:pt x="4140" y="6992"/>
                  <a:pt x="4126" y="7002"/>
                </a:cubicBezTo>
                <a:cubicBezTo>
                  <a:pt x="4068" y="7047"/>
                  <a:pt x="4062" y="7300"/>
                  <a:pt x="4116" y="7410"/>
                </a:cubicBezTo>
                <a:cubicBezTo>
                  <a:pt x="4137" y="7453"/>
                  <a:pt x="4190" y="7480"/>
                  <a:pt x="4233" y="7470"/>
                </a:cubicBezTo>
                <a:cubicBezTo>
                  <a:pt x="4347" y="7443"/>
                  <a:pt x="4361" y="7136"/>
                  <a:pt x="4252" y="7037"/>
                </a:cubicBezTo>
                <a:cubicBezTo>
                  <a:pt x="4231" y="7017"/>
                  <a:pt x="4206" y="7003"/>
                  <a:pt x="4183" y="6997"/>
                </a:cubicBezTo>
                <a:close/>
                <a:moveTo>
                  <a:pt x="4514" y="7105"/>
                </a:moveTo>
                <a:cubicBezTo>
                  <a:pt x="4462" y="7105"/>
                  <a:pt x="4419" y="7127"/>
                  <a:pt x="4417" y="7153"/>
                </a:cubicBezTo>
                <a:cubicBezTo>
                  <a:pt x="4416" y="7179"/>
                  <a:pt x="4409" y="7264"/>
                  <a:pt x="4402" y="7343"/>
                </a:cubicBezTo>
                <a:cubicBezTo>
                  <a:pt x="4392" y="7447"/>
                  <a:pt x="4407" y="7502"/>
                  <a:pt x="4458" y="7543"/>
                </a:cubicBezTo>
                <a:cubicBezTo>
                  <a:pt x="4572" y="7635"/>
                  <a:pt x="4604" y="7616"/>
                  <a:pt x="4625" y="7451"/>
                </a:cubicBezTo>
                <a:cubicBezTo>
                  <a:pt x="4655" y="7213"/>
                  <a:pt x="4620" y="7105"/>
                  <a:pt x="4514" y="7105"/>
                </a:cubicBezTo>
                <a:close/>
                <a:moveTo>
                  <a:pt x="17600" y="7143"/>
                </a:moveTo>
                <a:cubicBezTo>
                  <a:pt x="17584" y="7142"/>
                  <a:pt x="17566" y="7145"/>
                  <a:pt x="17550" y="7153"/>
                </a:cubicBezTo>
                <a:cubicBezTo>
                  <a:pt x="17491" y="7184"/>
                  <a:pt x="17475" y="7324"/>
                  <a:pt x="17510" y="7507"/>
                </a:cubicBezTo>
                <a:cubicBezTo>
                  <a:pt x="17534" y="7629"/>
                  <a:pt x="17627" y="7637"/>
                  <a:pt x="17675" y="7521"/>
                </a:cubicBezTo>
                <a:cubicBezTo>
                  <a:pt x="17711" y="7433"/>
                  <a:pt x="17691" y="7232"/>
                  <a:pt x="17638" y="7161"/>
                </a:cubicBezTo>
                <a:cubicBezTo>
                  <a:pt x="17630" y="7150"/>
                  <a:pt x="17616" y="7145"/>
                  <a:pt x="17600" y="7143"/>
                </a:cubicBezTo>
                <a:close/>
                <a:moveTo>
                  <a:pt x="4905" y="7299"/>
                </a:moveTo>
                <a:cubicBezTo>
                  <a:pt x="4891" y="7297"/>
                  <a:pt x="4872" y="7302"/>
                  <a:pt x="4848" y="7306"/>
                </a:cubicBezTo>
                <a:cubicBezTo>
                  <a:pt x="4745" y="7326"/>
                  <a:pt x="4707" y="7451"/>
                  <a:pt x="4743" y="7643"/>
                </a:cubicBezTo>
                <a:cubicBezTo>
                  <a:pt x="4753" y="7694"/>
                  <a:pt x="4801" y="7733"/>
                  <a:pt x="4854" y="7733"/>
                </a:cubicBezTo>
                <a:cubicBezTo>
                  <a:pt x="4942" y="7733"/>
                  <a:pt x="4949" y="7716"/>
                  <a:pt x="4949" y="7510"/>
                </a:cubicBezTo>
                <a:cubicBezTo>
                  <a:pt x="4949" y="7349"/>
                  <a:pt x="4947" y="7303"/>
                  <a:pt x="4905" y="7299"/>
                </a:cubicBezTo>
                <a:close/>
                <a:moveTo>
                  <a:pt x="17310" y="7304"/>
                </a:moveTo>
                <a:cubicBezTo>
                  <a:pt x="17211" y="7276"/>
                  <a:pt x="17173" y="7366"/>
                  <a:pt x="17198" y="7567"/>
                </a:cubicBezTo>
                <a:cubicBezTo>
                  <a:pt x="17232" y="7839"/>
                  <a:pt x="17413" y="7754"/>
                  <a:pt x="17393" y="7475"/>
                </a:cubicBezTo>
                <a:cubicBezTo>
                  <a:pt x="17386" y="7374"/>
                  <a:pt x="17360" y="7318"/>
                  <a:pt x="17310" y="7304"/>
                </a:cubicBezTo>
                <a:close/>
                <a:moveTo>
                  <a:pt x="17012" y="7429"/>
                </a:moveTo>
                <a:cubicBezTo>
                  <a:pt x="16993" y="7433"/>
                  <a:pt x="16969" y="7443"/>
                  <a:pt x="16939" y="7460"/>
                </a:cubicBezTo>
                <a:cubicBezTo>
                  <a:pt x="16860" y="7502"/>
                  <a:pt x="16856" y="7531"/>
                  <a:pt x="16901" y="7766"/>
                </a:cubicBezTo>
                <a:cubicBezTo>
                  <a:pt x="16928" y="7909"/>
                  <a:pt x="16944" y="7927"/>
                  <a:pt x="17017" y="7891"/>
                </a:cubicBezTo>
                <a:cubicBezTo>
                  <a:pt x="17126" y="7836"/>
                  <a:pt x="17122" y="7849"/>
                  <a:pt x="17099" y="7617"/>
                </a:cubicBezTo>
                <a:cubicBezTo>
                  <a:pt x="17084" y="7465"/>
                  <a:pt x="17069" y="7416"/>
                  <a:pt x="17012" y="7429"/>
                </a:cubicBezTo>
                <a:close/>
                <a:moveTo>
                  <a:pt x="16682" y="7607"/>
                </a:moveTo>
                <a:cubicBezTo>
                  <a:pt x="16586" y="7607"/>
                  <a:pt x="16563" y="7714"/>
                  <a:pt x="16608" y="7947"/>
                </a:cubicBezTo>
                <a:cubicBezTo>
                  <a:pt x="16628" y="8056"/>
                  <a:pt x="16705" y="8075"/>
                  <a:pt x="16772" y="7989"/>
                </a:cubicBezTo>
                <a:cubicBezTo>
                  <a:pt x="16801" y="7953"/>
                  <a:pt x="16808" y="7879"/>
                  <a:pt x="16795" y="7771"/>
                </a:cubicBezTo>
                <a:cubicBezTo>
                  <a:pt x="16779" y="7640"/>
                  <a:pt x="16756" y="7607"/>
                  <a:pt x="16682" y="7607"/>
                </a:cubicBezTo>
                <a:close/>
                <a:moveTo>
                  <a:pt x="16438" y="7754"/>
                </a:moveTo>
                <a:cubicBezTo>
                  <a:pt x="16427" y="7746"/>
                  <a:pt x="16417" y="7746"/>
                  <a:pt x="16406" y="7760"/>
                </a:cubicBezTo>
                <a:cubicBezTo>
                  <a:pt x="16368" y="7806"/>
                  <a:pt x="16359" y="8061"/>
                  <a:pt x="16392" y="8128"/>
                </a:cubicBezTo>
                <a:cubicBezTo>
                  <a:pt x="16437" y="8219"/>
                  <a:pt x="16495" y="8164"/>
                  <a:pt x="16495" y="8031"/>
                </a:cubicBezTo>
                <a:cubicBezTo>
                  <a:pt x="16494" y="7891"/>
                  <a:pt x="16469" y="7779"/>
                  <a:pt x="16438" y="7754"/>
                </a:cubicBezTo>
                <a:close/>
                <a:moveTo>
                  <a:pt x="5054" y="10007"/>
                </a:moveTo>
                <a:cubicBezTo>
                  <a:pt x="5020" y="10008"/>
                  <a:pt x="5012" y="10111"/>
                  <a:pt x="5011" y="10317"/>
                </a:cubicBezTo>
                <a:cubicBezTo>
                  <a:pt x="5011" y="10447"/>
                  <a:pt x="4998" y="10552"/>
                  <a:pt x="4983" y="10552"/>
                </a:cubicBezTo>
                <a:cubicBezTo>
                  <a:pt x="4928" y="10552"/>
                  <a:pt x="4910" y="10888"/>
                  <a:pt x="4962" y="10964"/>
                </a:cubicBezTo>
                <a:cubicBezTo>
                  <a:pt x="4988" y="11003"/>
                  <a:pt x="5011" y="11119"/>
                  <a:pt x="5011" y="11221"/>
                </a:cubicBezTo>
                <a:cubicBezTo>
                  <a:pt x="5011" y="11324"/>
                  <a:pt x="5020" y="11426"/>
                  <a:pt x="5032" y="11449"/>
                </a:cubicBezTo>
                <a:cubicBezTo>
                  <a:pt x="5043" y="11472"/>
                  <a:pt x="5067" y="11490"/>
                  <a:pt x="5085" y="11490"/>
                </a:cubicBezTo>
                <a:cubicBezTo>
                  <a:pt x="5130" y="11490"/>
                  <a:pt x="5447" y="10856"/>
                  <a:pt x="5447" y="10765"/>
                </a:cubicBezTo>
                <a:cubicBezTo>
                  <a:pt x="5447" y="10725"/>
                  <a:pt x="5360" y="10519"/>
                  <a:pt x="5253" y="10311"/>
                </a:cubicBezTo>
                <a:cubicBezTo>
                  <a:pt x="5149" y="10107"/>
                  <a:pt x="5088" y="10007"/>
                  <a:pt x="5054" y="10007"/>
                </a:cubicBezTo>
                <a:close/>
                <a:moveTo>
                  <a:pt x="18005" y="10056"/>
                </a:moveTo>
                <a:cubicBezTo>
                  <a:pt x="17970" y="10053"/>
                  <a:pt x="17960" y="10142"/>
                  <a:pt x="17959" y="10317"/>
                </a:cubicBezTo>
                <a:cubicBezTo>
                  <a:pt x="17959" y="10427"/>
                  <a:pt x="17942" y="10488"/>
                  <a:pt x="17912" y="10488"/>
                </a:cubicBezTo>
                <a:cubicBezTo>
                  <a:pt x="17862" y="10488"/>
                  <a:pt x="17816" y="10756"/>
                  <a:pt x="17849" y="10862"/>
                </a:cubicBezTo>
                <a:cubicBezTo>
                  <a:pt x="17860" y="10898"/>
                  <a:pt x="17889" y="10928"/>
                  <a:pt x="17914" y="10928"/>
                </a:cubicBezTo>
                <a:cubicBezTo>
                  <a:pt x="17956" y="10928"/>
                  <a:pt x="17973" y="11040"/>
                  <a:pt x="17960" y="11231"/>
                </a:cubicBezTo>
                <a:cubicBezTo>
                  <a:pt x="17957" y="11278"/>
                  <a:pt x="17963" y="11357"/>
                  <a:pt x="17972" y="11408"/>
                </a:cubicBezTo>
                <a:cubicBezTo>
                  <a:pt x="17982" y="11459"/>
                  <a:pt x="18002" y="11492"/>
                  <a:pt x="18017" y="11480"/>
                </a:cubicBezTo>
                <a:cubicBezTo>
                  <a:pt x="18070" y="11439"/>
                  <a:pt x="18394" y="10809"/>
                  <a:pt x="18394" y="10748"/>
                </a:cubicBezTo>
                <a:cubicBezTo>
                  <a:pt x="18394" y="10714"/>
                  <a:pt x="18308" y="10529"/>
                  <a:pt x="18202" y="10336"/>
                </a:cubicBezTo>
                <a:cubicBezTo>
                  <a:pt x="18101" y="10152"/>
                  <a:pt x="18040" y="10059"/>
                  <a:pt x="18005" y="10056"/>
                </a:cubicBezTo>
                <a:close/>
                <a:moveTo>
                  <a:pt x="702" y="10175"/>
                </a:moveTo>
                <a:cubicBezTo>
                  <a:pt x="659" y="10173"/>
                  <a:pt x="592" y="10267"/>
                  <a:pt x="554" y="10426"/>
                </a:cubicBezTo>
                <a:cubicBezTo>
                  <a:pt x="525" y="10547"/>
                  <a:pt x="500" y="10610"/>
                  <a:pt x="499" y="10567"/>
                </a:cubicBezTo>
                <a:cubicBezTo>
                  <a:pt x="498" y="10515"/>
                  <a:pt x="446" y="10488"/>
                  <a:pt x="343" y="10488"/>
                </a:cubicBezTo>
                <a:lnTo>
                  <a:pt x="186" y="10488"/>
                </a:lnTo>
                <a:lnTo>
                  <a:pt x="186" y="10792"/>
                </a:lnTo>
                <a:cubicBezTo>
                  <a:pt x="186" y="10958"/>
                  <a:pt x="197" y="11114"/>
                  <a:pt x="209" y="11138"/>
                </a:cubicBezTo>
                <a:cubicBezTo>
                  <a:pt x="264" y="11250"/>
                  <a:pt x="328" y="11133"/>
                  <a:pt x="340" y="10895"/>
                </a:cubicBezTo>
                <a:lnTo>
                  <a:pt x="354" y="10645"/>
                </a:lnTo>
                <a:lnTo>
                  <a:pt x="371" y="10897"/>
                </a:lnTo>
                <a:cubicBezTo>
                  <a:pt x="385" y="11094"/>
                  <a:pt x="402" y="11147"/>
                  <a:pt x="451" y="11147"/>
                </a:cubicBezTo>
                <a:cubicBezTo>
                  <a:pt x="500" y="11147"/>
                  <a:pt x="518" y="11093"/>
                  <a:pt x="532" y="10897"/>
                </a:cubicBezTo>
                <a:lnTo>
                  <a:pt x="551" y="10645"/>
                </a:lnTo>
                <a:lnTo>
                  <a:pt x="556" y="10913"/>
                </a:lnTo>
                <a:cubicBezTo>
                  <a:pt x="559" y="11134"/>
                  <a:pt x="571" y="11178"/>
                  <a:pt x="622" y="11178"/>
                </a:cubicBezTo>
                <a:cubicBezTo>
                  <a:pt x="674" y="11178"/>
                  <a:pt x="685" y="11137"/>
                  <a:pt x="685" y="10928"/>
                </a:cubicBezTo>
                <a:cubicBezTo>
                  <a:pt x="685" y="10790"/>
                  <a:pt x="699" y="10676"/>
                  <a:pt x="716" y="10676"/>
                </a:cubicBezTo>
                <a:cubicBezTo>
                  <a:pt x="761" y="10676"/>
                  <a:pt x="754" y="10491"/>
                  <a:pt x="708" y="10485"/>
                </a:cubicBezTo>
                <a:cubicBezTo>
                  <a:pt x="677" y="10481"/>
                  <a:pt x="677" y="10473"/>
                  <a:pt x="708" y="10447"/>
                </a:cubicBezTo>
                <a:cubicBezTo>
                  <a:pt x="729" y="10430"/>
                  <a:pt x="747" y="10360"/>
                  <a:pt x="747" y="10292"/>
                </a:cubicBezTo>
                <a:cubicBezTo>
                  <a:pt x="747" y="10213"/>
                  <a:pt x="729" y="10177"/>
                  <a:pt x="702" y="10175"/>
                </a:cubicBezTo>
                <a:close/>
                <a:moveTo>
                  <a:pt x="19934" y="10205"/>
                </a:moveTo>
                <a:cubicBezTo>
                  <a:pt x="19902" y="10198"/>
                  <a:pt x="19873" y="10238"/>
                  <a:pt x="19873" y="10333"/>
                </a:cubicBezTo>
                <a:cubicBezTo>
                  <a:pt x="19873" y="10423"/>
                  <a:pt x="19849" y="10463"/>
                  <a:pt x="19787" y="10477"/>
                </a:cubicBezTo>
                <a:cubicBezTo>
                  <a:pt x="19712" y="10495"/>
                  <a:pt x="19702" y="10524"/>
                  <a:pt x="19702" y="10712"/>
                </a:cubicBezTo>
                <a:cubicBezTo>
                  <a:pt x="19702" y="10830"/>
                  <a:pt x="19688" y="10928"/>
                  <a:pt x="19671" y="10928"/>
                </a:cubicBezTo>
                <a:cubicBezTo>
                  <a:pt x="19654" y="10928"/>
                  <a:pt x="19640" y="10828"/>
                  <a:pt x="19640" y="10707"/>
                </a:cubicBezTo>
                <a:cubicBezTo>
                  <a:pt x="19640" y="10530"/>
                  <a:pt x="19627" y="10488"/>
                  <a:pt x="19577" y="10488"/>
                </a:cubicBezTo>
                <a:cubicBezTo>
                  <a:pt x="19543" y="10488"/>
                  <a:pt x="19514" y="10523"/>
                  <a:pt x="19514" y="10564"/>
                </a:cubicBezTo>
                <a:cubicBezTo>
                  <a:pt x="19514" y="10622"/>
                  <a:pt x="19506" y="10622"/>
                  <a:pt x="19477" y="10564"/>
                </a:cubicBezTo>
                <a:cubicBezTo>
                  <a:pt x="19428" y="10465"/>
                  <a:pt x="19244" y="10467"/>
                  <a:pt x="19226" y="10567"/>
                </a:cubicBezTo>
                <a:cubicBezTo>
                  <a:pt x="19214" y="10630"/>
                  <a:pt x="19203" y="10630"/>
                  <a:pt x="19170" y="10567"/>
                </a:cubicBezTo>
                <a:cubicBezTo>
                  <a:pt x="19125" y="10481"/>
                  <a:pt x="18991" y="10464"/>
                  <a:pt x="18933" y="10537"/>
                </a:cubicBezTo>
                <a:cubicBezTo>
                  <a:pt x="18859" y="10633"/>
                  <a:pt x="18852" y="10909"/>
                  <a:pt x="18921" y="11047"/>
                </a:cubicBezTo>
                <a:cubicBezTo>
                  <a:pt x="18992" y="11191"/>
                  <a:pt x="19053" y="11211"/>
                  <a:pt x="19141" y="11116"/>
                </a:cubicBezTo>
                <a:cubicBezTo>
                  <a:pt x="19181" y="11073"/>
                  <a:pt x="19225" y="11074"/>
                  <a:pt x="19279" y="11125"/>
                </a:cubicBezTo>
                <a:cubicBezTo>
                  <a:pt x="19340" y="11181"/>
                  <a:pt x="19378" y="11181"/>
                  <a:pt x="19441" y="11124"/>
                </a:cubicBezTo>
                <a:cubicBezTo>
                  <a:pt x="19489" y="11079"/>
                  <a:pt x="19536" y="11070"/>
                  <a:pt x="19557" y="11104"/>
                </a:cubicBezTo>
                <a:cubicBezTo>
                  <a:pt x="19576" y="11134"/>
                  <a:pt x="19684" y="11157"/>
                  <a:pt x="19795" y="11154"/>
                </a:cubicBezTo>
                <a:lnTo>
                  <a:pt x="19997" y="11147"/>
                </a:lnTo>
                <a:lnTo>
                  <a:pt x="20015" y="10865"/>
                </a:lnTo>
                <a:cubicBezTo>
                  <a:pt x="20029" y="10656"/>
                  <a:pt x="20036" y="10631"/>
                  <a:pt x="20040" y="10770"/>
                </a:cubicBezTo>
                <a:cubicBezTo>
                  <a:pt x="20049" y="11093"/>
                  <a:pt x="20082" y="11138"/>
                  <a:pt x="20325" y="11154"/>
                </a:cubicBezTo>
                <a:cubicBezTo>
                  <a:pt x="20524" y="11167"/>
                  <a:pt x="20551" y="11154"/>
                  <a:pt x="20565" y="11045"/>
                </a:cubicBezTo>
                <a:cubicBezTo>
                  <a:pt x="20581" y="10924"/>
                  <a:pt x="20581" y="10925"/>
                  <a:pt x="20622" y="11041"/>
                </a:cubicBezTo>
                <a:cubicBezTo>
                  <a:pt x="20672" y="11184"/>
                  <a:pt x="20911" y="11211"/>
                  <a:pt x="20936" y="11077"/>
                </a:cubicBezTo>
                <a:cubicBezTo>
                  <a:pt x="20949" y="11011"/>
                  <a:pt x="20968" y="11015"/>
                  <a:pt x="21031" y="11098"/>
                </a:cubicBezTo>
                <a:cubicBezTo>
                  <a:pt x="21104" y="11195"/>
                  <a:pt x="21116" y="11195"/>
                  <a:pt x="21201" y="11097"/>
                </a:cubicBezTo>
                <a:cubicBezTo>
                  <a:pt x="21285" y="10999"/>
                  <a:pt x="21298" y="10999"/>
                  <a:pt x="21370" y="11094"/>
                </a:cubicBezTo>
                <a:cubicBezTo>
                  <a:pt x="21432" y="11176"/>
                  <a:pt x="21462" y="11181"/>
                  <a:pt x="21524" y="11124"/>
                </a:cubicBezTo>
                <a:cubicBezTo>
                  <a:pt x="21588" y="11065"/>
                  <a:pt x="21600" y="11017"/>
                  <a:pt x="21591" y="10847"/>
                </a:cubicBezTo>
                <a:cubicBezTo>
                  <a:pt x="21586" y="10734"/>
                  <a:pt x="21570" y="10606"/>
                  <a:pt x="21557" y="10564"/>
                </a:cubicBezTo>
                <a:cubicBezTo>
                  <a:pt x="21524" y="10455"/>
                  <a:pt x="21359" y="10472"/>
                  <a:pt x="21327" y="10587"/>
                </a:cubicBezTo>
                <a:cubicBezTo>
                  <a:pt x="21302" y="10676"/>
                  <a:pt x="21296" y="10676"/>
                  <a:pt x="21260" y="10587"/>
                </a:cubicBezTo>
                <a:cubicBezTo>
                  <a:pt x="21212" y="10470"/>
                  <a:pt x="21023" y="10456"/>
                  <a:pt x="20988" y="10567"/>
                </a:cubicBezTo>
                <a:cubicBezTo>
                  <a:pt x="20972" y="10618"/>
                  <a:pt x="20957" y="10567"/>
                  <a:pt x="20947" y="10426"/>
                </a:cubicBezTo>
                <a:cubicBezTo>
                  <a:pt x="20935" y="10259"/>
                  <a:pt x="20916" y="10207"/>
                  <a:pt x="20869" y="10207"/>
                </a:cubicBezTo>
                <a:cubicBezTo>
                  <a:pt x="20828" y="10207"/>
                  <a:pt x="20803" y="10256"/>
                  <a:pt x="20796" y="10348"/>
                </a:cubicBezTo>
                <a:cubicBezTo>
                  <a:pt x="20789" y="10451"/>
                  <a:pt x="20765" y="10488"/>
                  <a:pt x="20710" y="10488"/>
                </a:cubicBezTo>
                <a:cubicBezTo>
                  <a:pt x="20667" y="10488"/>
                  <a:pt x="20625" y="10534"/>
                  <a:pt x="20614" y="10589"/>
                </a:cubicBezTo>
                <a:cubicBezTo>
                  <a:pt x="20596" y="10682"/>
                  <a:pt x="20593" y="10682"/>
                  <a:pt x="20567" y="10589"/>
                </a:cubicBezTo>
                <a:cubicBezTo>
                  <a:pt x="20536" y="10475"/>
                  <a:pt x="20340" y="10449"/>
                  <a:pt x="20307" y="10554"/>
                </a:cubicBezTo>
                <a:cubicBezTo>
                  <a:pt x="20295" y="10593"/>
                  <a:pt x="20258" y="10553"/>
                  <a:pt x="20215" y="10452"/>
                </a:cubicBezTo>
                <a:cubicBezTo>
                  <a:pt x="20143" y="10282"/>
                  <a:pt x="20047" y="10276"/>
                  <a:pt x="20040" y="10441"/>
                </a:cubicBezTo>
                <a:cubicBezTo>
                  <a:pt x="20039" y="10485"/>
                  <a:pt x="20027" y="10450"/>
                  <a:pt x="20015" y="10364"/>
                </a:cubicBezTo>
                <a:cubicBezTo>
                  <a:pt x="20002" y="10267"/>
                  <a:pt x="19967" y="10212"/>
                  <a:pt x="19934" y="10205"/>
                </a:cubicBezTo>
                <a:close/>
                <a:moveTo>
                  <a:pt x="2727" y="10238"/>
                </a:moveTo>
                <a:cubicBezTo>
                  <a:pt x="2620" y="10238"/>
                  <a:pt x="2600" y="10278"/>
                  <a:pt x="2611" y="10465"/>
                </a:cubicBezTo>
                <a:cubicBezTo>
                  <a:pt x="2613" y="10504"/>
                  <a:pt x="2596" y="10567"/>
                  <a:pt x="2572" y="10607"/>
                </a:cubicBezTo>
                <a:cubicBezTo>
                  <a:pt x="2538" y="10664"/>
                  <a:pt x="2524" y="10658"/>
                  <a:pt x="2510" y="10584"/>
                </a:cubicBezTo>
                <a:cubicBezTo>
                  <a:pt x="2488" y="10470"/>
                  <a:pt x="2302" y="10454"/>
                  <a:pt x="2248" y="10562"/>
                </a:cubicBezTo>
                <a:cubicBezTo>
                  <a:pt x="2221" y="10617"/>
                  <a:pt x="2201" y="10615"/>
                  <a:pt x="2166" y="10557"/>
                </a:cubicBezTo>
                <a:cubicBezTo>
                  <a:pt x="2141" y="10515"/>
                  <a:pt x="2074" y="10490"/>
                  <a:pt x="2017" y="10501"/>
                </a:cubicBezTo>
                <a:cubicBezTo>
                  <a:pt x="1935" y="10516"/>
                  <a:pt x="1914" y="10549"/>
                  <a:pt x="1913" y="10658"/>
                </a:cubicBezTo>
                <a:cubicBezTo>
                  <a:pt x="1912" y="10876"/>
                  <a:pt x="1877" y="10888"/>
                  <a:pt x="1857" y="10679"/>
                </a:cubicBezTo>
                <a:lnTo>
                  <a:pt x="1837" y="10488"/>
                </a:lnTo>
                <a:lnTo>
                  <a:pt x="1478" y="10488"/>
                </a:lnTo>
                <a:lnTo>
                  <a:pt x="1117" y="10488"/>
                </a:lnTo>
                <a:lnTo>
                  <a:pt x="1127" y="10817"/>
                </a:lnTo>
                <a:cubicBezTo>
                  <a:pt x="1134" y="11071"/>
                  <a:pt x="1148" y="11151"/>
                  <a:pt x="1190" y="11167"/>
                </a:cubicBezTo>
                <a:cubicBezTo>
                  <a:pt x="1234" y="11184"/>
                  <a:pt x="1245" y="11143"/>
                  <a:pt x="1245" y="10970"/>
                </a:cubicBezTo>
                <a:cubicBezTo>
                  <a:pt x="1245" y="10656"/>
                  <a:pt x="1331" y="10607"/>
                  <a:pt x="1344" y="10915"/>
                </a:cubicBezTo>
                <a:cubicBezTo>
                  <a:pt x="1352" y="11098"/>
                  <a:pt x="1367" y="11147"/>
                  <a:pt x="1416" y="11147"/>
                </a:cubicBezTo>
                <a:cubicBezTo>
                  <a:pt x="1465" y="11147"/>
                  <a:pt x="1481" y="11097"/>
                  <a:pt x="1491" y="10897"/>
                </a:cubicBezTo>
                <a:lnTo>
                  <a:pt x="1505" y="10645"/>
                </a:lnTo>
                <a:lnTo>
                  <a:pt x="1523" y="10897"/>
                </a:lnTo>
                <a:cubicBezTo>
                  <a:pt x="1537" y="11094"/>
                  <a:pt x="1554" y="11147"/>
                  <a:pt x="1603" y="11147"/>
                </a:cubicBezTo>
                <a:cubicBezTo>
                  <a:pt x="1652" y="11147"/>
                  <a:pt x="1670" y="11093"/>
                  <a:pt x="1685" y="10897"/>
                </a:cubicBezTo>
                <a:lnTo>
                  <a:pt x="1703" y="10645"/>
                </a:lnTo>
                <a:lnTo>
                  <a:pt x="1708" y="10883"/>
                </a:lnTo>
                <a:cubicBezTo>
                  <a:pt x="1713" y="11155"/>
                  <a:pt x="1790" y="11266"/>
                  <a:pt x="1853" y="11091"/>
                </a:cubicBezTo>
                <a:cubicBezTo>
                  <a:pt x="1878" y="11022"/>
                  <a:pt x="1897" y="11008"/>
                  <a:pt x="1905" y="11056"/>
                </a:cubicBezTo>
                <a:cubicBezTo>
                  <a:pt x="1924" y="11172"/>
                  <a:pt x="2177" y="11195"/>
                  <a:pt x="2199" y="11081"/>
                </a:cubicBezTo>
                <a:cubicBezTo>
                  <a:pt x="2222" y="10959"/>
                  <a:pt x="2307" y="11088"/>
                  <a:pt x="2300" y="11235"/>
                </a:cubicBezTo>
                <a:cubicBezTo>
                  <a:pt x="2298" y="11290"/>
                  <a:pt x="2298" y="11358"/>
                  <a:pt x="2300" y="11386"/>
                </a:cubicBezTo>
                <a:cubicBezTo>
                  <a:pt x="2302" y="11414"/>
                  <a:pt x="2335" y="11428"/>
                  <a:pt x="2373" y="11417"/>
                </a:cubicBezTo>
                <a:cubicBezTo>
                  <a:pt x="2419" y="11404"/>
                  <a:pt x="2441" y="11357"/>
                  <a:pt x="2438" y="11281"/>
                </a:cubicBezTo>
                <a:cubicBezTo>
                  <a:pt x="2431" y="11115"/>
                  <a:pt x="2534" y="10919"/>
                  <a:pt x="2571" y="11027"/>
                </a:cubicBezTo>
                <a:cubicBezTo>
                  <a:pt x="2622" y="11176"/>
                  <a:pt x="2759" y="11200"/>
                  <a:pt x="2821" y="11070"/>
                </a:cubicBezTo>
                <a:cubicBezTo>
                  <a:pt x="2877" y="10954"/>
                  <a:pt x="2881" y="10954"/>
                  <a:pt x="2962" y="11073"/>
                </a:cubicBezTo>
                <a:cubicBezTo>
                  <a:pt x="3032" y="11175"/>
                  <a:pt x="3060" y="11182"/>
                  <a:pt x="3144" y="11124"/>
                </a:cubicBezTo>
                <a:cubicBezTo>
                  <a:pt x="3215" y="11074"/>
                  <a:pt x="3261" y="11074"/>
                  <a:pt x="3305" y="11121"/>
                </a:cubicBezTo>
                <a:cubicBezTo>
                  <a:pt x="3379" y="11201"/>
                  <a:pt x="3503" y="11150"/>
                  <a:pt x="3526" y="11031"/>
                </a:cubicBezTo>
                <a:cubicBezTo>
                  <a:pt x="3535" y="10985"/>
                  <a:pt x="3533" y="10850"/>
                  <a:pt x="3521" y="10733"/>
                </a:cubicBezTo>
                <a:cubicBezTo>
                  <a:pt x="3502" y="10548"/>
                  <a:pt x="3486" y="10518"/>
                  <a:pt x="3397" y="10501"/>
                </a:cubicBezTo>
                <a:cubicBezTo>
                  <a:pt x="3341" y="10490"/>
                  <a:pt x="3276" y="10511"/>
                  <a:pt x="3253" y="10549"/>
                </a:cubicBezTo>
                <a:cubicBezTo>
                  <a:pt x="3224" y="10598"/>
                  <a:pt x="3205" y="10599"/>
                  <a:pt x="3191" y="10554"/>
                </a:cubicBezTo>
                <a:cubicBezTo>
                  <a:pt x="3157" y="10443"/>
                  <a:pt x="2963" y="10476"/>
                  <a:pt x="2929" y="10598"/>
                </a:cubicBezTo>
                <a:cubicBezTo>
                  <a:pt x="2900" y="10701"/>
                  <a:pt x="2895" y="10702"/>
                  <a:pt x="2854" y="10588"/>
                </a:cubicBezTo>
                <a:cubicBezTo>
                  <a:pt x="2829" y="10522"/>
                  <a:pt x="2816" y="10416"/>
                  <a:pt x="2825" y="10353"/>
                </a:cubicBezTo>
                <a:cubicBezTo>
                  <a:pt x="2837" y="10257"/>
                  <a:pt x="2821" y="10238"/>
                  <a:pt x="2727" y="10238"/>
                </a:cubicBezTo>
                <a:close/>
                <a:moveTo>
                  <a:pt x="18488" y="10294"/>
                </a:moveTo>
                <a:lnTo>
                  <a:pt x="18488" y="10695"/>
                </a:lnTo>
                <a:cubicBezTo>
                  <a:pt x="18488" y="10915"/>
                  <a:pt x="18497" y="11114"/>
                  <a:pt x="18509" y="11137"/>
                </a:cubicBezTo>
                <a:cubicBezTo>
                  <a:pt x="18520" y="11160"/>
                  <a:pt x="18555" y="11178"/>
                  <a:pt x="18586" y="11178"/>
                </a:cubicBezTo>
                <a:cubicBezTo>
                  <a:pt x="18628" y="11178"/>
                  <a:pt x="18643" y="11130"/>
                  <a:pt x="18644" y="11006"/>
                </a:cubicBezTo>
                <a:lnTo>
                  <a:pt x="18645" y="10833"/>
                </a:lnTo>
                <a:lnTo>
                  <a:pt x="18692" y="11006"/>
                </a:lnTo>
                <a:cubicBezTo>
                  <a:pt x="18719" y="11104"/>
                  <a:pt x="18765" y="11178"/>
                  <a:pt x="18799" y="11178"/>
                </a:cubicBezTo>
                <a:cubicBezTo>
                  <a:pt x="18868" y="11178"/>
                  <a:pt x="18877" y="11104"/>
                  <a:pt x="18829" y="10925"/>
                </a:cubicBezTo>
                <a:cubicBezTo>
                  <a:pt x="18806" y="10840"/>
                  <a:pt x="18809" y="10769"/>
                  <a:pt x="18837" y="10678"/>
                </a:cubicBezTo>
                <a:cubicBezTo>
                  <a:pt x="18903" y="10467"/>
                  <a:pt x="18835" y="10335"/>
                  <a:pt x="18648" y="10313"/>
                </a:cubicBezTo>
                <a:lnTo>
                  <a:pt x="18488" y="10294"/>
                </a:lnTo>
                <a:close/>
                <a:moveTo>
                  <a:pt x="79" y="10301"/>
                </a:moveTo>
                <a:cubicBezTo>
                  <a:pt x="1" y="10301"/>
                  <a:pt x="0" y="10310"/>
                  <a:pt x="0" y="10743"/>
                </a:cubicBezTo>
                <a:cubicBezTo>
                  <a:pt x="0" y="11166"/>
                  <a:pt x="3" y="11186"/>
                  <a:pt x="70" y="11167"/>
                </a:cubicBezTo>
                <a:cubicBezTo>
                  <a:pt x="134" y="11149"/>
                  <a:pt x="141" y="11107"/>
                  <a:pt x="149" y="10723"/>
                </a:cubicBezTo>
                <a:cubicBezTo>
                  <a:pt x="158" y="10307"/>
                  <a:pt x="157" y="10301"/>
                  <a:pt x="79" y="10301"/>
                </a:cubicBezTo>
                <a:close/>
                <a:moveTo>
                  <a:pt x="913" y="10488"/>
                </a:moveTo>
                <a:cubicBezTo>
                  <a:pt x="750" y="10488"/>
                  <a:pt x="692" y="10817"/>
                  <a:pt x="812" y="11058"/>
                </a:cubicBezTo>
                <a:cubicBezTo>
                  <a:pt x="860" y="11155"/>
                  <a:pt x="898" y="11178"/>
                  <a:pt x="960" y="11147"/>
                </a:cubicBezTo>
                <a:cubicBezTo>
                  <a:pt x="1058" y="11097"/>
                  <a:pt x="1088" y="11014"/>
                  <a:pt x="1089" y="10798"/>
                </a:cubicBezTo>
                <a:cubicBezTo>
                  <a:pt x="1089" y="10584"/>
                  <a:pt x="1035" y="10488"/>
                  <a:pt x="913" y="10488"/>
                </a:cubicBezTo>
                <a:close/>
                <a:moveTo>
                  <a:pt x="3738" y="10552"/>
                </a:moveTo>
                <a:cubicBezTo>
                  <a:pt x="3641" y="10552"/>
                  <a:pt x="3597" y="10679"/>
                  <a:pt x="3627" y="10874"/>
                </a:cubicBezTo>
                <a:cubicBezTo>
                  <a:pt x="3640" y="10952"/>
                  <a:pt x="3676" y="10990"/>
                  <a:pt x="3737" y="10990"/>
                </a:cubicBezTo>
                <a:cubicBezTo>
                  <a:pt x="3821" y="10990"/>
                  <a:pt x="3828" y="10971"/>
                  <a:pt x="3828" y="10770"/>
                </a:cubicBezTo>
                <a:cubicBezTo>
                  <a:pt x="3828" y="10570"/>
                  <a:pt x="3820" y="10552"/>
                  <a:pt x="3738" y="10552"/>
                </a:cubicBezTo>
                <a:close/>
                <a:moveTo>
                  <a:pt x="4358" y="10552"/>
                </a:moveTo>
                <a:cubicBezTo>
                  <a:pt x="4315" y="10552"/>
                  <a:pt x="4299" y="10609"/>
                  <a:pt x="4291" y="10786"/>
                </a:cubicBezTo>
                <a:lnTo>
                  <a:pt x="4280" y="11021"/>
                </a:lnTo>
                <a:lnTo>
                  <a:pt x="4410" y="11023"/>
                </a:lnTo>
                <a:cubicBezTo>
                  <a:pt x="4482" y="11023"/>
                  <a:pt x="4525" y="11004"/>
                  <a:pt x="4507" y="10982"/>
                </a:cubicBezTo>
                <a:cubicBezTo>
                  <a:pt x="4488" y="10958"/>
                  <a:pt x="4482" y="10872"/>
                  <a:pt x="4493" y="10784"/>
                </a:cubicBezTo>
                <a:cubicBezTo>
                  <a:pt x="4513" y="10620"/>
                  <a:pt x="4473" y="10552"/>
                  <a:pt x="4358" y="10552"/>
                </a:cubicBezTo>
                <a:close/>
                <a:moveTo>
                  <a:pt x="4653" y="10557"/>
                </a:moveTo>
                <a:cubicBezTo>
                  <a:pt x="4611" y="10561"/>
                  <a:pt x="4607" y="10600"/>
                  <a:pt x="4607" y="10725"/>
                </a:cubicBezTo>
                <a:cubicBezTo>
                  <a:pt x="4607" y="10825"/>
                  <a:pt x="4616" y="10926"/>
                  <a:pt x="4628" y="10950"/>
                </a:cubicBezTo>
                <a:cubicBezTo>
                  <a:pt x="4640" y="10975"/>
                  <a:pt x="4686" y="10987"/>
                  <a:pt x="4729" y="10977"/>
                </a:cubicBezTo>
                <a:cubicBezTo>
                  <a:pt x="4794" y="10962"/>
                  <a:pt x="4809" y="10925"/>
                  <a:pt x="4809" y="10770"/>
                </a:cubicBezTo>
                <a:cubicBezTo>
                  <a:pt x="4809" y="10604"/>
                  <a:pt x="4797" y="10580"/>
                  <a:pt x="4708" y="10563"/>
                </a:cubicBezTo>
                <a:cubicBezTo>
                  <a:pt x="4684" y="10558"/>
                  <a:pt x="4666" y="10556"/>
                  <a:pt x="4653" y="10557"/>
                </a:cubicBezTo>
                <a:close/>
                <a:moveTo>
                  <a:pt x="4115" y="10559"/>
                </a:moveTo>
                <a:cubicBezTo>
                  <a:pt x="4102" y="10558"/>
                  <a:pt x="4086" y="10560"/>
                  <a:pt x="4066" y="10564"/>
                </a:cubicBezTo>
                <a:cubicBezTo>
                  <a:pt x="3967" y="10583"/>
                  <a:pt x="3929" y="10711"/>
                  <a:pt x="3965" y="10899"/>
                </a:cubicBezTo>
                <a:cubicBezTo>
                  <a:pt x="3986" y="11009"/>
                  <a:pt x="4160" y="11021"/>
                  <a:pt x="4178" y="10914"/>
                </a:cubicBezTo>
                <a:cubicBezTo>
                  <a:pt x="4185" y="10872"/>
                  <a:pt x="4185" y="10772"/>
                  <a:pt x="4177" y="10692"/>
                </a:cubicBezTo>
                <a:cubicBezTo>
                  <a:pt x="4168" y="10600"/>
                  <a:pt x="4155" y="10565"/>
                  <a:pt x="4115" y="10559"/>
                </a:cubicBezTo>
                <a:close/>
                <a:moveTo>
                  <a:pt x="16620" y="10567"/>
                </a:moveTo>
                <a:cubicBezTo>
                  <a:pt x="16539" y="10584"/>
                  <a:pt x="16514" y="10756"/>
                  <a:pt x="16569" y="10913"/>
                </a:cubicBezTo>
                <a:cubicBezTo>
                  <a:pt x="16584" y="10956"/>
                  <a:pt x="16629" y="10990"/>
                  <a:pt x="16667" y="10990"/>
                </a:cubicBezTo>
                <a:cubicBezTo>
                  <a:pt x="16719" y="10990"/>
                  <a:pt x="16742" y="10945"/>
                  <a:pt x="16754" y="10818"/>
                </a:cubicBezTo>
                <a:cubicBezTo>
                  <a:pt x="16773" y="10620"/>
                  <a:pt x="16732" y="10544"/>
                  <a:pt x="16620" y="10567"/>
                </a:cubicBezTo>
                <a:close/>
                <a:moveTo>
                  <a:pt x="17636" y="10572"/>
                </a:moveTo>
                <a:cubicBezTo>
                  <a:pt x="17568" y="10557"/>
                  <a:pt x="17492" y="10641"/>
                  <a:pt x="17492" y="10767"/>
                </a:cubicBezTo>
                <a:cubicBezTo>
                  <a:pt x="17492" y="10844"/>
                  <a:pt x="17502" y="10926"/>
                  <a:pt x="17514" y="10950"/>
                </a:cubicBezTo>
                <a:cubicBezTo>
                  <a:pt x="17527" y="10975"/>
                  <a:pt x="17579" y="10987"/>
                  <a:pt x="17631" y="10977"/>
                </a:cubicBezTo>
                <a:cubicBezTo>
                  <a:pt x="17738" y="10956"/>
                  <a:pt x="17777" y="10751"/>
                  <a:pt x="17699" y="10621"/>
                </a:cubicBezTo>
                <a:cubicBezTo>
                  <a:pt x="17681" y="10591"/>
                  <a:pt x="17659" y="10577"/>
                  <a:pt x="17636" y="10572"/>
                </a:cubicBezTo>
                <a:close/>
                <a:moveTo>
                  <a:pt x="16923" y="10574"/>
                </a:moveTo>
                <a:cubicBezTo>
                  <a:pt x="16871" y="10586"/>
                  <a:pt x="16845" y="10644"/>
                  <a:pt x="16858" y="10729"/>
                </a:cubicBezTo>
                <a:cubicBezTo>
                  <a:pt x="16867" y="10787"/>
                  <a:pt x="16880" y="10870"/>
                  <a:pt x="16886" y="10913"/>
                </a:cubicBezTo>
                <a:cubicBezTo>
                  <a:pt x="16893" y="10956"/>
                  <a:pt x="16935" y="10990"/>
                  <a:pt x="16979" y="10990"/>
                </a:cubicBezTo>
                <a:cubicBezTo>
                  <a:pt x="17051" y="10990"/>
                  <a:pt x="17059" y="10968"/>
                  <a:pt x="17050" y="10792"/>
                </a:cubicBezTo>
                <a:cubicBezTo>
                  <a:pt x="17044" y="10655"/>
                  <a:pt x="17022" y="10589"/>
                  <a:pt x="16982" y="10577"/>
                </a:cubicBezTo>
                <a:cubicBezTo>
                  <a:pt x="16960" y="10571"/>
                  <a:pt x="16940" y="10570"/>
                  <a:pt x="16923" y="10574"/>
                </a:cubicBezTo>
                <a:close/>
                <a:moveTo>
                  <a:pt x="17290" y="10583"/>
                </a:moveTo>
                <a:cubicBezTo>
                  <a:pt x="17216" y="10583"/>
                  <a:pt x="17194" y="10613"/>
                  <a:pt x="17186" y="10727"/>
                </a:cubicBezTo>
                <a:cubicBezTo>
                  <a:pt x="17180" y="10807"/>
                  <a:pt x="17192" y="10910"/>
                  <a:pt x="17211" y="10958"/>
                </a:cubicBezTo>
                <a:cubicBezTo>
                  <a:pt x="17271" y="11104"/>
                  <a:pt x="17383" y="10977"/>
                  <a:pt x="17383" y="10763"/>
                </a:cubicBezTo>
                <a:cubicBezTo>
                  <a:pt x="17383" y="10604"/>
                  <a:pt x="17372" y="10583"/>
                  <a:pt x="17290" y="10583"/>
                </a:cubicBezTo>
                <a:close/>
                <a:moveTo>
                  <a:pt x="5171" y="12918"/>
                </a:moveTo>
                <a:cubicBezTo>
                  <a:pt x="5104" y="12898"/>
                  <a:pt x="5104" y="13009"/>
                  <a:pt x="5149" y="13271"/>
                </a:cubicBezTo>
                <a:cubicBezTo>
                  <a:pt x="5176" y="13431"/>
                  <a:pt x="5197" y="13609"/>
                  <a:pt x="5197" y="13666"/>
                </a:cubicBezTo>
                <a:cubicBezTo>
                  <a:pt x="5197" y="13723"/>
                  <a:pt x="5214" y="13869"/>
                  <a:pt x="5234" y="13992"/>
                </a:cubicBezTo>
                <a:cubicBezTo>
                  <a:pt x="5253" y="14115"/>
                  <a:pt x="5273" y="14250"/>
                  <a:pt x="5279" y="14293"/>
                </a:cubicBezTo>
                <a:cubicBezTo>
                  <a:pt x="5284" y="14336"/>
                  <a:pt x="5300" y="14371"/>
                  <a:pt x="5313" y="14369"/>
                </a:cubicBezTo>
                <a:cubicBezTo>
                  <a:pt x="5360" y="14361"/>
                  <a:pt x="5643" y="13428"/>
                  <a:pt x="5615" y="13375"/>
                </a:cubicBezTo>
                <a:cubicBezTo>
                  <a:pt x="5599" y="13346"/>
                  <a:pt x="5491" y="13218"/>
                  <a:pt x="5373" y="13092"/>
                </a:cubicBezTo>
                <a:cubicBezTo>
                  <a:pt x="5278" y="12990"/>
                  <a:pt x="5212" y="12930"/>
                  <a:pt x="5171" y="12918"/>
                </a:cubicBezTo>
                <a:close/>
                <a:moveTo>
                  <a:pt x="16448" y="13433"/>
                </a:moveTo>
                <a:cubicBezTo>
                  <a:pt x="16400" y="13433"/>
                  <a:pt x="16336" y="13676"/>
                  <a:pt x="16362" y="13763"/>
                </a:cubicBezTo>
                <a:cubicBezTo>
                  <a:pt x="16369" y="13788"/>
                  <a:pt x="16402" y="13809"/>
                  <a:pt x="16436" y="13809"/>
                </a:cubicBezTo>
                <a:cubicBezTo>
                  <a:pt x="16482" y="13809"/>
                  <a:pt x="16496" y="13765"/>
                  <a:pt x="16496" y="13620"/>
                </a:cubicBezTo>
                <a:cubicBezTo>
                  <a:pt x="16496" y="13493"/>
                  <a:pt x="16481" y="13433"/>
                  <a:pt x="16448" y="13433"/>
                </a:cubicBezTo>
                <a:close/>
                <a:moveTo>
                  <a:pt x="5006" y="13495"/>
                </a:moveTo>
                <a:cubicBezTo>
                  <a:pt x="4898" y="13495"/>
                  <a:pt x="4864" y="13627"/>
                  <a:pt x="4914" y="13848"/>
                </a:cubicBezTo>
                <a:cubicBezTo>
                  <a:pt x="4942" y="13972"/>
                  <a:pt x="4964" y="13996"/>
                  <a:pt x="5019" y="13962"/>
                </a:cubicBezTo>
                <a:cubicBezTo>
                  <a:pt x="5119" y="13901"/>
                  <a:pt x="5133" y="13860"/>
                  <a:pt x="5114" y="13667"/>
                </a:cubicBezTo>
                <a:cubicBezTo>
                  <a:pt x="5101" y="13526"/>
                  <a:pt x="5080" y="13495"/>
                  <a:pt x="5006" y="13495"/>
                </a:cubicBezTo>
                <a:close/>
                <a:moveTo>
                  <a:pt x="16714" y="13549"/>
                </a:moveTo>
                <a:cubicBezTo>
                  <a:pt x="16688" y="13546"/>
                  <a:pt x="16659" y="13553"/>
                  <a:pt x="16628" y="13574"/>
                </a:cubicBezTo>
                <a:cubicBezTo>
                  <a:pt x="16596" y="13595"/>
                  <a:pt x="16597" y="13824"/>
                  <a:pt x="16631" y="13919"/>
                </a:cubicBezTo>
                <a:cubicBezTo>
                  <a:pt x="16682" y="14065"/>
                  <a:pt x="16798" y="14011"/>
                  <a:pt x="16821" y="13830"/>
                </a:cubicBezTo>
                <a:cubicBezTo>
                  <a:pt x="16840" y="13672"/>
                  <a:pt x="16791" y="13561"/>
                  <a:pt x="16714" y="13549"/>
                </a:cubicBezTo>
                <a:close/>
                <a:moveTo>
                  <a:pt x="18021" y="13620"/>
                </a:moveTo>
                <a:cubicBezTo>
                  <a:pt x="17972" y="13620"/>
                  <a:pt x="17880" y="14242"/>
                  <a:pt x="17850" y="14764"/>
                </a:cubicBezTo>
                <a:cubicBezTo>
                  <a:pt x="17832" y="15094"/>
                  <a:pt x="17834" y="15119"/>
                  <a:pt x="17886" y="15082"/>
                </a:cubicBezTo>
                <a:cubicBezTo>
                  <a:pt x="17917" y="15060"/>
                  <a:pt x="17964" y="15009"/>
                  <a:pt x="17990" y="14969"/>
                </a:cubicBezTo>
                <a:cubicBezTo>
                  <a:pt x="18016" y="14928"/>
                  <a:pt x="18104" y="14818"/>
                  <a:pt x="18186" y="14723"/>
                </a:cubicBezTo>
                <a:cubicBezTo>
                  <a:pt x="18269" y="14629"/>
                  <a:pt x="18331" y="14531"/>
                  <a:pt x="18326" y="14508"/>
                </a:cubicBezTo>
                <a:cubicBezTo>
                  <a:pt x="18287" y="14338"/>
                  <a:pt x="18041" y="13620"/>
                  <a:pt x="18021" y="13620"/>
                </a:cubicBezTo>
                <a:close/>
                <a:moveTo>
                  <a:pt x="4667" y="13683"/>
                </a:moveTo>
                <a:cubicBezTo>
                  <a:pt x="4586" y="13683"/>
                  <a:pt x="4575" y="13705"/>
                  <a:pt x="4575" y="13866"/>
                </a:cubicBezTo>
                <a:cubicBezTo>
                  <a:pt x="4575" y="13966"/>
                  <a:pt x="4593" y="14062"/>
                  <a:pt x="4614" y="14079"/>
                </a:cubicBezTo>
                <a:cubicBezTo>
                  <a:pt x="4659" y="14115"/>
                  <a:pt x="4765" y="14069"/>
                  <a:pt x="4804" y="13997"/>
                </a:cubicBezTo>
                <a:cubicBezTo>
                  <a:pt x="4856" y="13899"/>
                  <a:pt x="4763" y="13683"/>
                  <a:pt x="4667" y="13683"/>
                </a:cubicBezTo>
                <a:close/>
                <a:moveTo>
                  <a:pt x="16997" y="13711"/>
                </a:moveTo>
                <a:cubicBezTo>
                  <a:pt x="16945" y="13712"/>
                  <a:pt x="16931" y="13766"/>
                  <a:pt x="16931" y="13909"/>
                </a:cubicBezTo>
                <a:cubicBezTo>
                  <a:pt x="16931" y="14012"/>
                  <a:pt x="16955" y="14080"/>
                  <a:pt x="17002" y="14116"/>
                </a:cubicBezTo>
                <a:cubicBezTo>
                  <a:pt x="17088" y="14182"/>
                  <a:pt x="17149" y="14093"/>
                  <a:pt x="17149" y="13901"/>
                </a:cubicBezTo>
                <a:cubicBezTo>
                  <a:pt x="17149" y="13797"/>
                  <a:pt x="17127" y="13752"/>
                  <a:pt x="17064" y="13728"/>
                </a:cubicBezTo>
                <a:cubicBezTo>
                  <a:pt x="17036" y="13718"/>
                  <a:pt x="17015" y="13711"/>
                  <a:pt x="16997" y="13711"/>
                </a:cubicBezTo>
                <a:close/>
                <a:moveTo>
                  <a:pt x="4393" y="13774"/>
                </a:moveTo>
                <a:cubicBezTo>
                  <a:pt x="4375" y="13765"/>
                  <a:pt x="4356" y="13776"/>
                  <a:pt x="4329" y="13805"/>
                </a:cubicBezTo>
                <a:cubicBezTo>
                  <a:pt x="4266" y="13873"/>
                  <a:pt x="4237" y="14172"/>
                  <a:pt x="4284" y="14267"/>
                </a:cubicBezTo>
                <a:cubicBezTo>
                  <a:pt x="4303" y="14305"/>
                  <a:pt x="4436" y="14262"/>
                  <a:pt x="4489" y="14202"/>
                </a:cubicBezTo>
                <a:cubicBezTo>
                  <a:pt x="4531" y="14155"/>
                  <a:pt x="4514" y="13995"/>
                  <a:pt x="4453" y="13864"/>
                </a:cubicBezTo>
                <a:cubicBezTo>
                  <a:pt x="4429" y="13811"/>
                  <a:pt x="4412" y="13782"/>
                  <a:pt x="4393" y="13774"/>
                </a:cubicBezTo>
                <a:close/>
                <a:moveTo>
                  <a:pt x="17336" y="13886"/>
                </a:moveTo>
                <a:cubicBezTo>
                  <a:pt x="17238" y="13906"/>
                  <a:pt x="17204" y="14218"/>
                  <a:pt x="17295" y="14266"/>
                </a:cubicBezTo>
                <a:cubicBezTo>
                  <a:pt x="17407" y="14324"/>
                  <a:pt x="17432" y="14308"/>
                  <a:pt x="17467" y="14149"/>
                </a:cubicBezTo>
                <a:cubicBezTo>
                  <a:pt x="17511" y="13958"/>
                  <a:pt x="17462" y="13860"/>
                  <a:pt x="17336" y="13886"/>
                </a:cubicBezTo>
                <a:close/>
                <a:moveTo>
                  <a:pt x="4065" y="13935"/>
                </a:moveTo>
                <a:cubicBezTo>
                  <a:pt x="3978" y="13935"/>
                  <a:pt x="3922" y="14044"/>
                  <a:pt x="3942" y="14176"/>
                </a:cubicBezTo>
                <a:cubicBezTo>
                  <a:pt x="3951" y="14232"/>
                  <a:pt x="3964" y="14317"/>
                  <a:pt x="3971" y="14363"/>
                </a:cubicBezTo>
                <a:cubicBezTo>
                  <a:pt x="3980" y="14423"/>
                  <a:pt x="4010" y="14434"/>
                  <a:pt x="4069" y="14404"/>
                </a:cubicBezTo>
                <a:cubicBezTo>
                  <a:pt x="4180" y="14348"/>
                  <a:pt x="4180" y="14350"/>
                  <a:pt x="4155" y="14126"/>
                </a:cubicBezTo>
                <a:cubicBezTo>
                  <a:pt x="4140" y="13981"/>
                  <a:pt x="4117" y="13935"/>
                  <a:pt x="4065" y="13935"/>
                </a:cubicBezTo>
                <a:close/>
                <a:moveTo>
                  <a:pt x="17633" y="14006"/>
                </a:moveTo>
                <a:cubicBezTo>
                  <a:pt x="17593" y="14002"/>
                  <a:pt x="17581" y="14035"/>
                  <a:pt x="17568" y="14141"/>
                </a:cubicBezTo>
                <a:cubicBezTo>
                  <a:pt x="17557" y="14229"/>
                  <a:pt x="17557" y="14333"/>
                  <a:pt x="17568" y="14369"/>
                </a:cubicBezTo>
                <a:cubicBezTo>
                  <a:pt x="17580" y="14405"/>
                  <a:pt x="17629" y="14434"/>
                  <a:pt x="17677" y="14434"/>
                </a:cubicBezTo>
                <a:cubicBezTo>
                  <a:pt x="17746" y="14434"/>
                  <a:pt x="17769" y="14400"/>
                  <a:pt x="17785" y="14271"/>
                </a:cubicBezTo>
                <a:cubicBezTo>
                  <a:pt x="17810" y="14074"/>
                  <a:pt x="17809" y="14071"/>
                  <a:pt x="17686" y="14021"/>
                </a:cubicBezTo>
                <a:cubicBezTo>
                  <a:pt x="17664" y="14013"/>
                  <a:pt x="17647" y="14007"/>
                  <a:pt x="17633" y="14006"/>
                </a:cubicBezTo>
                <a:close/>
                <a:moveTo>
                  <a:pt x="2661" y="14121"/>
                </a:moveTo>
                <a:cubicBezTo>
                  <a:pt x="2612" y="14121"/>
                  <a:pt x="2596" y="14343"/>
                  <a:pt x="2641" y="14399"/>
                </a:cubicBezTo>
                <a:cubicBezTo>
                  <a:pt x="2656" y="14417"/>
                  <a:pt x="2678" y="14553"/>
                  <a:pt x="2689" y="14700"/>
                </a:cubicBezTo>
                <a:cubicBezTo>
                  <a:pt x="2701" y="14847"/>
                  <a:pt x="2726" y="15066"/>
                  <a:pt x="2745" y="15186"/>
                </a:cubicBezTo>
                <a:cubicBezTo>
                  <a:pt x="2763" y="15307"/>
                  <a:pt x="2784" y="15441"/>
                  <a:pt x="2789" y="15484"/>
                </a:cubicBezTo>
                <a:cubicBezTo>
                  <a:pt x="2810" y="15644"/>
                  <a:pt x="2862" y="15550"/>
                  <a:pt x="3000" y="15108"/>
                </a:cubicBezTo>
                <a:cubicBezTo>
                  <a:pt x="3110" y="14754"/>
                  <a:pt x="3133" y="14639"/>
                  <a:pt x="3104" y="14582"/>
                </a:cubicBezTo>
                <a:cubicBezTo>
                  <a:pt x="3044" y="14468"/>
                  <a:pt x="2712" y="14121"/>
                  <a:pt x="2661" y="14121"/>
                </a:cubicBezTo>
                <a:close/>
                <a:moveTo>
                  <a:pt x="3819" y="14126"/>
                </a:moveTo>
                <a:cubicBezTo>
                  <a:pt x="3806" y="14125"/>
                  <a:pt x="3787" y="14129"/>
                  <a:pt x="3763" y="14133"/>
                </a:cubicBezTo>
                <a:cubicBezTo>
                  <a:pt x="3639" y="14158"/>
                  <a:pt x="3580" y="14318"/>
                  <a:pt x="3640" y="14464"/>
                </a:cubicBezTo>
                <a:cubicBezTo>
                  <a:pt x="3664" y="14523"/>
                  <a:pt x="3717" y="14559"/>
                  <a:pt x="3763" y="14548"/>
                </a:cubicBezTo>
                <a:cubicBezTo>
                  <a:pt x="3829" y="14532"/>
                  <a:pt x="3845" y="14492"/>
                  <a:pt x="3854" y="14321"/>
                </a:cubicBezTo>
                <a:cubicBezTo>
                  <a:pt x="3861" y="14171"/>
                  <a:pt x="3861" y="14129"/>
                  <a:pt x="3819" y="14126"/>
                </a:cubicBezTo>
                <a:close/>
                <a:moveTo>
                  <a:pt x="3460" y="14242"/>
                </a:moveTo>
                <a:cubicBezTo>
                  <a:pt x="3440" y="14247"/>
                  <a:pt x="3417" y="14264"/>
                  <a:pt x="3390" y="14291"/>
                </a:cubicBezTo>
                <a:cubicBezTo>
                  <a:pt x="3295" y="14386"/>
                  <a:pt x="3273" y="14545"/>
                  <a:pt x="3337" y="14673"/>
                </a:cubicBezTo>
                <a:cubicBezTo>
                  <a:pt x="3417" y="14836"/>
                  <a:pt x="3548" y="14731"/>
                  <a:pt x="3548" y="14504"/>
                </a:cubicBezTo>
                <a:cubicBezTo>
                  <a:pt x="3548" y="14314"/>
                  <a:pt x="3520" y="14227"/>
                  <a:pt x="3460" y="14242"/>
                </a:cubicBezTo>
                <a:close/>
                <a:moveTo>
                  <a:pt x="18600" y="14449"/>
                </a:moveTo>
                <a:cubicBezTo>
                  <a:pt x="18554" y="14440"/>
                  <a:pt x="18529" y="14504"/>
                  <a:pt x="18504" y="14670"/>
                </a:cubicBezTo>
                <a:cubicBezTo>
                  <a:pt x="18488" y="14781"/>
                  <a:pt x="18499" y="14825"/>
                  <a:pt x="18556" y="14871"/>
                </a:cubicBezTo>
                <a:cubicBezTo>
                  <a:pt x="18674" y="14966"/>
                  <a:pt x="18698" y="14947"/>
                  <a:pt x="18713" y="14743"/>
                </a:cubicBezTo>
                <a:cubicBezTo>
                  <a:pt x="18724" y="14585"/>
                  <a:pt x="18713" y="14536"/>
                  <a:pt x="18653" y="14481"/>
                </a:cubicBezTo>
                <a:cubicBezTo>
                  <a:pt x="18632" y="14462"/>
                  <a:pt x="18615" y="14452"/>
                  <a:pt x="18600" y="14449"/>
                </a:cubicBezTo>
                <a:close/>
                <a:moveTo>
                  <a:pt x="18893" y="14588"/>
                </a:moveTo>
                <a:cubicBezTo>
                  <a:pt x="18874" y="14587"/>
                  <a:pt x="18858" y="14602"/>
                  <a:pt x="18842" y="14629"/>
                </a:cubicBezTo>
                <a:cubicBezTo>
                  <a:pt x="18780" y="14732"/>
                  <a:pt x="18787" y="14984"/>
                  <a:pt x="18853" y="15019"/>
                </a:cubicBezTo>
                <a:cubicBezTo>
                  <a:pt x="18957" y="15074"/>
                  <a:pt x="18984" y="15060"/>
                  <a:pt x="19016" y="14940"/>
                </a:cubicBezTo>
                <a:cubicBezTo>
                  <a:pt x="19064" y="14760"/>
                  <a:pt x="19056" y="14712"/>
                  <a:pt x="18967" y="14630"/>
                </a:cubicBezTo>
                <a:cubicBezTo>
                  <a:pt x="18936" y="14602"/>
                  <a:pt x="18913" y="14588"/>
                  <a:pt x="18893" y="14588"/>
                </a:cubicBezTo>
                <a:close/>
                <a:moveTo>
                  <a:pt x="5269" y="14647"/>
                </a:moveTo>
                <a:cubicBezTo>
                  <a:pt x="5266" y="14653"/>
                  <a:pt x="5263" y="14675"/>
                  <a:pt x="5262" y="14711"/>
                </a:cubicBezTo>
                <a:cubicBezTo>
                  <a:pt x="5261" y="14777"/>
                  <a:pt x="5268" y="14815"/>
                  <a:pt x="5279" y="14794"/>
                </a:cubicBezTo>
                <a:cubicBezTo>
                  <a:pt x="5289" y="14774"/>
                  <a:pt x="5291" y="14720"/>
                  <a:pt x="5282" y="14674"/>
                </a:cubicBezTo>
                <a:cubicBezTo>
                  <a:pt x="5277" y="14649"/>
                  <a:pt x="5272" y="14640"/>
                  <a:pt x="5269" y="14647"/>
                </a:cubicBezTo>
                <a:close/>
                <a:moveTo>
                  <a:pt x="2549" y="14685"/>
                </a:moveTo>
                <a:cubicBezTo>
                  <a:pt x="2450" y="14685"/>
                  <a:pt x="2426" y="14819"/>
                  <a:pt x="2476" y="15112"/>
                </a:cubicBezTo>
                <a:cubicBezTo>
                  <a:pt x="2485" y="15166"/>
                  <a:pt x="2514" y="15181"/>
                  <a:pt x="2560" y="15153"/>
                </a:cubicBezTo>
                <a:cubicBezTo>
                  <a:pt x="2664" y="15090"/>
                  <a:pt x="2682" y="15034"/>
                  <a:pt x="2659" y="14851"/>
                </a:cubicBezTo>
                <a:cubicBezTo>
                  <a:pt x="2643" y="14720"/>
                  <a:pt x="2621" y="14685"/>
                  <a:pt x="2549" y="14685"/>
                </a:cubicBezTo>
                <a:close/>
                <a:moveTo>
                  <a:pt x="19203" y="14759"/>
                </a:moveTo>
                <a:cubicBezTo>
                  <a:pt x="19105" y="14788"/>
                  <a:pt x="19055" y="14960"/>
                  <a:pt x="19108" y="15088"/>
                </a:cubicBezTo>
                <a:cubicBezTo>
                  <a:pt x="19175" y="15250"/>
                  <a:pt x="19286" y="15213"/>
                  <a:pt x="19310" y="15021"/>
                </a:cubicBezTo>
                <a:cubicBezTo>
                  <a:pt x="19335" y="14822"/>
                  <a:pt x="19298" y="14730"/>
                  <a:pt x="19203" y="14759"/>
                </a:cubicBezTo>
                <a:close/>
                <a:moveTo>
                  <a:pt x="20412" y="14811"/>
                </a:moveTo>
                <a:cubicBezTo>
                  <a:pt x="20389" y="14811"/>
                  <a:pt x="20287" y="15394"/>
                  <a:pt x="20275" y="15594"/>
                </a:cubicBezTo>
                <a:cubicBezTo>
                  <a:pt x="20271" y="15663"/>
                  <a:pt x="20257" y="15844"/>
                  <a:pt x="20244" y="15996"/>
                </a:cubicBezTo>
                <a:cubicBezTo>
                  <a:pt x="20217" y="16320"/>
                  <a:pt x="20216" y="16319"/>
                  <a:pt x="20534" y="15963"/>
                </a:cubicBezTo>
                <a:lnTo>
                  <a:pt x="20729" y="15744"/>
                </a:lnTo>
                <a:lnTo>
                  <a:pt x="20615" y="15387"/>
                </a:lnTo>
                <a:cubicBezTo>
                  <a:pt x="20553" y="15191"/>
                  <a:pt x="20486" y="14980"/>
                  <a:pt x="20467" y="14920"/>
                </a:cubicBezTo>
                <a:cubicBezTo>
                  <a:pt x="20449" y="14860"/>
                  <a:pt x="20424" y="14811"/>
                  <a:pt x="20412" y="14811"/>
                </a:cubicBezTo>
                <a:close/>
                <a:moveTo>
                  <a:pt x="2289" y="14835"/>
                </a:moveTo>
                <a:cubicBezTo>
                  <a:pt x="2273" y="14839"/>
                  <a:pt x="2252" y="14848"/>
                  <a:pt x="2224" y="14863"/>
                </a:cubicBezTo>
                <a:cubicBezTo>
                  <a:pt x="2150" y="14903"/>
                  <a:pt x="2132" y="14951"/>
                  <a:pt x="2125" y="15116"/>
                </a:cubicBezTo>
                <a:cubicBezTo>
                  <a:pt x="2117" y="15315"/>
                  <a:pt x="2120" y="15319"/>
                  <a:pt x="2234" y="15300"/>
                </a:cubicBezTo>
                <a:cubicBezTo>
                  <a:pt x="2344" y="15281"/>
                  <a:pt x="2350" y="15269"/>
                  <a:pt x="2345" y="15072"/>
                </a:cubicBezTo>
                <a:cubicBezTo>
                  <a:pt x="2340" y="14876"/>
                  <a:pt x="2337" y="14824"/>
                  <a:pt x="2289" y="14835"/>
                </a:cubicBezTo>
                <a:close/>
                <a:moveTo>
                  <a:pt x="19471" y="14918"/>
                </a:moveTo>
                <a:cubicBezTo>
                  <a:pt x="19418" y="14936"/>
                  <a:pt x="19390" y="15022"/>
                  <a:pt x="19390" y="15172"/>
                </a:cubicBezTo>
                <a:cubicBezTo>
                  <a:pt x="19390" y="15301"/>
                  <a:pt x="19403" y="15317"/>
                  <a:pt x="19491" y="15300"/>
                </a:cubicBezTo>
                <a:cubicBezTo>
                  <a:pt x="19574" y="15284"/>
                  <a:pt x="19594" y="15251"/>
                  <a:pt x="19602" y="15116"/>
                </a:cubicBezTo>
                <a:cubicBezTo>
                  <a:pt x="19610" y="14984"/>
                  <a:pt x="19597" y="14946"/>
                  <a:pt x="19534" y="14922"/>
                </a:cubicBezTo>
                <a:cubicBezTo>
                  <a:pt x="19510" y="14913"/>
                  <a:pt x="19489" y="14911"/>
                  <a:pt x="19471" y="14918"/>
                </a:cubicBezTo>
                <a:close/>
                <a:moveTo>
                  <a:pt x="1958" y="15019"/>
                </a:moveTo>
                <a:cubicBezTo>
                  <a:pt x="1948" y="15019"/>
                  <a:pt x="1935" y="15023"/>
                  <a:pt x="1921" y="15032"/>
                </a:cubicBezTo>
                <a:cubicBezTo>
                  <a:pt x="1819" y="15094"/>
                  <a:pt x="1796" y="15157"/>
                  <a:pt x="1820" y="15305"/>
                </a:cubicBezTo>
                <a:cubicBezTo>
                  <a:pt x="1836" y="15405"/>
                  <a:pt x="1867" y="15437"/>
                  <a:pt x="1948" y="15437"/>
                </a:cubicBezTo>
                <a:cubicBezTo>
                  <a:pt x="2063" y="15437"/>
                  <a:pt x="2071" y="15407"/>
                  <a:pt x="2023" y="15155"/>
                </a:cubicBezTo>
                <a:cubicBezTo>
                  <a:pt x="2004" y="15055"/>
                  <a:pt x="1989" y="15017"/>
                  <a:pt x="1958" y="15019"/>
                </a:cubicBezTo>
                <a:close/>
                <a:moveTo>
                  <a:pt x="19794" y="15062"/>
                </a:moveTo>
                <a:cubicBezTo>
                  <a:pt x="19747" y="15059"/>
                  <a:pt x="19701" y="15073"/>
                  <a:pt x="19701" y="15108"/>
                </a:cubicBezTo>
                <a:cubicBezTo>
                  <a:pt x="19701" y="15133"/>
                  <a:pt x="19693" y="15216"/>
                  <a:pt x="19683" y="15291"/>
                </a:cubicBezTo>
                <a:cubicBezTo>
                  <a:pt x="19670" y="15388"/>
                  <a:pt x="19681" y="15435"/>
                  <a:pt x="19722" y="15456"/>
                </a:cubicBezTo>
                <a:cubicBezTo>
                  <a:pt x="19846" y="15521"/>
                  <a:pt x="19882" y="15497"/>
                  <a:pt x="19901" y="15341"/>
                </a:cubicBezTo>
                <a:cubicBezTo>
                  <a:pt x="19912" y="15253"/>
                  <a:pt x="19913" y="15154"/>
                  <a:pt x="19903" y="15121"/>
                </a:cubicBezTo>
                <a:cubicBezTo>
                  <a:pt x="19892" y="15086"/>
                  <a:pt x="19842" y="15065"/>
                  <a:pt x="19794" y="15062"/>
                </a:cubicBezTo>
                <a:close/>
                <a:moveTo>
                  <a:pt x="20076" y="15216"/>
                </a:moveTo>
                <a:cubicBezTo>
                  <a:pt x="20056" y="15216"/>
                  <a:pt x="20037" y="15219"/>
                  <a:pt x="20025" y="15229"/>
                </a:cubicBezTo>
                <a:cubicBezTo>
                  <a:pt x="19980" y="15264"/>
                  <a:pt x="19965" y="15508"/>
                  <a:pt x="20004" y="15586"/>
                </a:cubicBezTo>
                <a:cubicBezTo>
                  <a:pt x="20016" y="15611"/>
                  <a:pt x="20061" y="15622"/>
                  <a:pt x="20105" y="15612"/>
                </a:cubicBezTo>
                <a:cubicBezTo>
                  <a:pt x="20212" y="15587"/>
                  <a:pt x="20237" y="15283"/>
                  <a:pt x="20136" y="15230"/>
                </a:cubicBezTo>
                <a:cubicBezTo>
                  <a:pt x="20117" y="15220"/>
                  <a:pt x="20096" y="15217"/>
                  <a:pt x="20076" y="1521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5" name="Rectangle 5"/>
          <p:cNvSpPr txBox="1"/>
          <p:nvPr/>
        </p:nvSpPr>
        <p:spPr>
          <a:xfrm>
            <a:off x="1005801" y="622701"/>
            <a:ext cx="5074353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Ciclo de IA aplicado</a:t>
            </a:r>
          </a:p>
        </p:txBody>
      </p:sp>
      <p:sp>
        <p:nvSpPr>
          <p:cNvPr id="336" name="Retângulo Arredondado"/>
          <p:cNvSpPr/>
          <p:nvPr/>
        </p:nvSpPr>
        <p:spPr>
          <a:xfrm>
            <a:off x="1000154" y="1352722"/>
            <a:ext cx="5080000" cy="19112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7" name="Imagem" descr="Imagem"/>
          <p:cNvPicPr>
            <a:picLocks noChangeAspect="1"/>
          </p:cNvPicPr>
          <p:nvPr/>
        </p:nvPicPr>
        <p:blipFill>
          <a:blip r:embed="rId2"/>
          <a:srcRect l="4760" t="87953" r="57398" b="7986"/>
          <a:stretch>
            <a:fillRect/>
          </a:stretch>
        </p:blipFill>
        <p:spPr>
          <a:xfrm>
            <a:off x="372881" y="12849727"/>
            <a:ext cx="7362970" cy="444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071" extrusionOk="0">
                <a:moveTo>
                  <a:pt x="158" y="10"/>
                </a:moveTo>
                <a:cubicBezTo>
                  <a:pt x="72" y="-138"/>
                  <a:pt x="0" y="1506"/>
                  <a:pt x="0" y="4145"/>
                </a:cubicBezTo>
                <a:cubicBezTo>
                  <a:pt x="0" y="5958"/>
                  <a:pt x="26" y="7453"/>
                  <a:pt x="58" y="7453"/>
                </a:cubicBezTo>
                <a:cubicBezTo>
                  <a:pt x="90" y="7453"/>
                  <a:pt x="116" y="7027"/>
                  <a:pt x="116" y="6514"/>
                </a:cubicBezTo>
                <a:cubicBezTo>
                  <a:pt x="116" y="5104"/>
                  <a:pt x="266" y="5399"/>
                  <a:pt x="346" y="6965"/>
                </a:cubicBezTo>
                <a:cubicBezTo>
                  <a:pt x="399" y="7990"/>
                  <a:pt x="445" y="8081"/>
                  <a:pt x="526" y="7378"/>
                </a:cubicBezTo>
                <a:cubicBezTo>
                  <a:pt x="643" y="6368"/>
                  <a:pt x="656" y="5660"/>
                  <a:pt x="600" y="3318"/>
                </a:cubicBezTo>
                <a:cubicBezTo>
                  <a:pt x="557" y="1473"/>
                  <a:pt x="354" y="1382"/>
                  <a:pt x="311" y="3186"/>
                </a:cubicBezTo>
                <a:cubicBezTo>
                  <a:pt x="294" y="3924"/>
                  <a:pt x="242" y="4293"/>
                  <a:pt x="197" y="4013"/>
                </a:cubicBezTo>
                <a:cubicBezTo>
                  <a:pt x="84" y="3308"/>
                  <a:pt x="96" y="1833"/>
                  <a:pt x="215" y="1833"/>
                </a:cubicBezTo>
                <a:cubicBezTo>
                  <a:pt x="288" y="1833"/>
                  <a:pt x="296" y="1568"/>
                  <a:pt x="247" y="780"/>
                </a:cubicBezTo>
                <a:cubicBezTo>
                  <a:pt x="218" y="303"/>
                  <a:pt x="187" y="59"/>
                  <a:pt x="158" y="10"/>
                </a:cubicBezTo>
                <a:close/>
                <a:moveTo>
                  <a:pt x="2059" y="348"/>
                </a:moveTo>
                <a:cubicBezTo>
                  <a:pt x="1981" y="535"/>
                  <a:pt x="1907" y="1294"/>
                  <a:pt x="1879" y="2472"/>
                </a:cubicBezTo>
                <a:cubicBezTo>
                  <a:pt x="1828" y="4622"/>
                  <a:pt x="1894" y="7257"/>
                  <a:pt x="2008" y="7679"/>
                </a:cubicBezTo>
                <a:cubicBezTo>
                  <a:pt x="2062" y="7878"/>
                  <a:pt x="2131" y="7849"/>
                  <a:pt x="2161" y="7585"/>
                </a:cubicBezTo>
                <a:cubicBezTo>
                  <a:pt x="2192" y="7321"/>
                  <a:pt x="2304" y="7187"/>
                  <a:pt x="2411" y="7303"/>
                </a:cubicBezTo>
                <a:cubicBezTo>
                  <a:pt x="2591" y="7500"/>
                  <a:pt x="2603" y="7338"/>
                  <a:pt x="2586" y="4916"/>
                </a:cubicBezTo>
                <a:cubicBezTo>
                  <a:pt x="2573" y="2988"/>
                  <a:pt x="2536" y="2306"/>
                  <a:pt x="2445" y="2284"/>
                </a:cubicBezTo>
                <a:cubicBezTo>
                  <a:pt x="2377" y="2267"/>
                  <a:pt x="2281" y="1692"/>
                  <a:pt x="2231" y="1025"/>
                </a:cubicBezTo>
                <a:cubicBezTo>
                  <a:pt x="2204" y="663"/>
                  <a:pt x="2172" y="444"/>
                  <a:pt x="2138" y="348"/>
                </a:cubicBezTo>
                <a:cubicBezTo>
                  <a:pt x="2112" y="276"/>
                  <a:pt x="2085" y="286"/>
                  <a:pt x="2059" y="348"/>
                </a:cubicBezTo>
                <a:close/>
                <a:moveTo>
                  <a:pt x="1056" y="1307"/>
                </a:moveTo>
                <a:cubicBezTo>
                  <a:pt x="1039" y="1343"/>
                  <a:pt x="1024" y="1475"/>
                  <a:pt x="1015" y="1701"/>
                </a:cubicBezTo>
                <a:cubicBezTo>
                  <a:pt x="998" y="2154"/>
                  <a:pt x="919" y="2325"/>
                  <a:pt x="838" y="2077"/>
                </a:cubicBezTo>
                <a:cubicBezTo>
                  <a:pt x="705" y="1665"/>
                  <a:pt x="694" y="1904"/>
                  <a:pt x="701" y="4784"/>
                </a:cubicBezTo>
                <a:cubicBezTo>
                  <a:pt x="707" y="6974"/>
                  <a:pt x="717" y="7281"/>
                  <a:pt x="734" y="5818"/>
                </a:cubicBezTo>
                <a:cubicBezTo>
                  <a:pt x="765" y="3216"/>
                  <a:pt x="866" y="3045"/>
                  <a:pt x="866" y="5592"/>
                </a:cubicBezTo>
                <a:cubicBezTo>
                  <a:pt x="866" y="8171"/>
                  <a:pt x="980" y="7945"/>
                  <a:pt x="989" y="5348"/>
                </a:cubicBezTo>
                <a:lnTo>
                  <a:pt x="998" y="3262"/>
                </a:lnTo>
                <a:lnTo>
                  <a:pt x="1022" y="5348"/>
                </a:lnTo>
                <a:cubicBezTo>
                  <a:pt x="1043" y="7109"/>
                  <a:pt x="1084" y="7453"/>
                  <a:pt x="1277" y="7453"/>
                </a:cubicBezTo>
                <a:cubicBezTo>
                  <a:pt x="1495" y="7453"/>
                  <a:pt x="1507" y="7300"/>
                  <a:pt x="1490" y="4878"/>
                </a:cubicBezTo>
                <a:cubicBezTo>
                  <a:pt x="1476" y="2841"/>
                  <a:pt x="1441" y="2301"/>
                  <a:pt x="1322" y="2228"/>
                </a:cubicBezTo>
                <a:cubicBezTo>
                  <a:pt x="1239" y="2177"/>
                  <a:pt x="1143" y="1837"/>
                  <a:pt x="1109" y="1495"/>
                </a:cubicBezTo>
                <a:cubicBezTo>
                  <a:pt x="1092" y="1323"/>
                  <a:pt x="1073" y="1270"/>
                  <a:pt x="1056" y="1307"/>
                </a:cubicBezTo>
                <a:close/>
                <a:moveTo>
                  <a:pt x="2803" y="1626"/>
                </a:moveTo>
                <a:cubicBezTo>
                  <a:pt x="2741" y="1687"/>
                  <a:pt x="2694" y="1831"/>
                  <a:pt x="2679" y="2077"/>
                </a:cubicBezTo>
                <a:cubicBezTo>
                  <a:pt x="2661" y="2375"/>
                  <a:pt x="2655" y="3814"/>
                  <a:pt x="2668" y="5273"/>
                </a:cubicBezTo>
                <a:lnTo>
                  <a:pt x="2690" y="7923"/>
                </a:lnTo>
                <a:lnTo>
                  <a:pt x="2770" y="5123"/>
                </a:lnTo>
                <a:lnTo>
                  <a:pt x="2850" y="2303"/>
                </a:lnTo>
                <a:lnTo>
                  <a:pt x="2871" y="4878"/>
                </a:lnTo>
                <a:cubicBezTo>
                  <a:pt x="2888" y="6880"/>
                  <a:pt x="2923" y="7453"/>
                  <a:pt x="3032" y="7453"/>
                </a:cubicBezTo>
                <a:cubicBezTo>
                  <a:pt x="3134" y="7453"/>
                  <a:pt x="3174" y="6948"/>
                  <a:pt x="3174" y="5592"/>
                </a:cubicBezTo>
                <a:cubicBezTo>
                  <a:pt x="3174" y="4566"/>
                  <a:pt x="3196" y="3731"/>
                  <a:pt x="3225" y="3731"/>
                </a:cubicBezTo>
                <a:cubicBezTo>
                  <a:pt x="3254" y="3732"/>
                  <a:pt x="3263" y="4629"/>
                  <a:pt x="3245" y="5743"/>
                </a:cubicBezTo>
                <a:cubicBezTo>
                  <a:pt x="3220" y="7278"/>
                  <a:pt x="3234" y="7617"/>
                  <a:pt x="3299" y="7209"/>
                </a:cubicBezTo>
                <a:cubicBezTo>
                  <a:pt x="3347" y="6913"/>
                  <a:pt x="3421" y="7042"/>
                  <a:pt x="3464" y="7472"/>
                </a:cubicBezTo>
                <a:cubicBezTo>
                  <a:pt x="3507" y="7902"/>
                  <a:pt x="3582" y="7918"/>
                  <a:pt x="3632" y="7510"/>
                </a:cubicBezTo>
                <a:cubicBezTo>
                  <a:pt x="3681" y="7102"/>
                  <a:pt x="3754" y="6941"/>
                  <a:pt x="3794" y="7171"/>
                </a:cubicBezTo>
                <a:cubicBezTo>
                  <a:pt x="3835" y="7411"/>
                  <a:pt x="3866" y="6844"/>
                  <a:pt x="3866" y="5837"/>
                </a:cubicBezTo>
                <a:cubicBezTo>
                  <a:pt x="3866" y="4870"/>
                  <a:pt x="3898" y="3577"/>
                  <a:pt x="3936" y="2961"/>
                </a:cubicBezTo>
                <a:cubicBezTo>
                  <a:pt x="3990" y="2089"/>
                  <a:pt x="3975" y="1833"/>
                  <a:pt x="3877" y="1833"/>
                </a:cubicBezTo>
                <a:cubicBezTo>
                  <a:pt x="3807" y="1833"/>
                  <a:pt x="3748" y="2357"/>
                  <a:pt x="3745" y="2998"/>
                </a:cubicBezTo>
                <a:cubicBezTo>
                  <a:pt x="3742" y="3932"/>
                  <a:pt x="3735" y="3932"/>
                  <a:pt x="3712" y="2998"/>
                </a:cubicBezTo>
                <a:cubicBezTo>
                  <a:pt x="3676" y="1554"/>
                  <a:pt x="3483" y="1465"/>
                  <a:pt x="3429" y="2867"/>
                </a:cubicBezTo>
                <a:cubicBezTo>
                  <a:pt x="3401" y="3613"/>
                  <a:pt x="3378" y="3611"/>
                  <a:pt x="3348" y="2829"/>
                </a:cubicBezTo>
                <a:cubicBezTo>
                  <a:pt x="3317" y="2002"/>
                  <a:pt x="2990" y="1443"/>
                  <a:pt x="2803" y="1626"/>
                </a:cubicBezTo>
                <a:close/>
                <a:moveTo>
                  <a:pt x="1576" y="3130"/>
                </a:moveTo>
                <a:cubicBezTo>
                  <a:pt x="1565" y="3205"/>
                  <a:pt x="1559" y="3384"/>
                  <a:pt x="1559" y="3656"/>
                </a:cubicBezTo>
                <a:cubicBezTo>
                  <a:pt x="1559" y="4200"/>
                  <a:pt x="1584" y="4653"/>
                  <a:pt x="1615" y="4653"/>
                </a:cubicBezTo>
                <a:cubicBezTo>
                  <a:pt x="1647" y="4653"/>
                  <a:pt x="1673" y="4465"/>
                  <a:pt x="1673" y="4239"/>
                </a:cubicBezTo>
                <a:cubicBezTo>
                  <a:pt x="1673" y="4013"/>
                  <a:pt x="1647" y="3579"/>
                  <a:pt x="1615" y="3262"/>
                </a:cubicBezTo>
                <a:cubicBezTo>
                  <a:pt x="1600" y="3103"/>
                  <a:pt x="1586" y="3055"/>
                  <a:pt x="1576" y="3130"/>
                </a:cubicBezTo>
                <a:close/>
                <a:moveTo>
                  <a:pt x="1615" y="5592"/>
                </a:moveTo>
                <a:cubicBezTo>
                  <a:pt x="1584" y="5592"/>
                  <a:pt x="1559" y="6000"/>
                  <a:pt x="1559" y="6514"/>
                </a:cubicBezTo>
                <a:cubicBezTo>
                  <a:pt x="1559" y="7027"/>
                  <a:pt x="1584" y="7453"/>
                  <a:pt x="1615" y="7453"/>
                </a:cubicBezTo>
                <a:cubicBezTo>
                  <a:pt x="1647" y="7453"/>
                  <a:pt x="1673" y="7027"/>
                  <a:pt x="1673" y="6514"/>
                </a:cubicBezTo>
                <a:cubicBezTo>
                  <a:pt x="1673" y="6000"/>
                  <a:pt x="1647" y="5592"/>
                  <a:pt x="1615" y="5592"/>
                </a:cubicBezTo>
                <a:close/>
                <a:moveTo>
                  <a:pt x="13960" y="11044"/>
                </a:moveTo>
                <a:lnTo>
                  <a:pt x="13789" y="13036"/>
                </a:lnTo>
                <a:cubicBezTo>
                  <a:pt x="13603" y="15175"/>
                  <a:pt x="13574" y="16683"/>
                  <a:pt x="13684" y="18469"/>
                </a:cubicBezTo>
                <a:cubicBezTo>
                  <a:pt x="13722" y="19085"/>
                  <a:pt x="13800" y="19578"/>
                  <a:pt x="13857" y="19578"/>
                </a:cubicBezTo>
                <a:cubicBezTo>
                  <a:pt x="13942" y="19578"/>
                  <a:pt x="13960" y="18814"/>
                  <a:pt x="13960" y="15330"/>
                </a:cubicBezTo>
                <a:lnTo>
                  <a:pt x="13960" y="11044"/>
                </a:lnTo>
                <a:close/>
                <a:moveTo>
                  <a:pt x="6242" y="11175"/>
                </a:moveTo>
                <a:cubicBezTo>
                  <a:pt x="6180" y="11175"/>
                  <a:pt x="6002" y="20245"/>
                  <a:pt x="6049" y="21007"/>
                </a:cubicBezTo>
                <a:cubicBezTo>
                  <a:pt x="6070" y="21333"/>
                  <a:pt x="6118" y="20392"/>
                  <a:pt x="6156" y="18939"/>
                </a:cubicBezTo>
                <a:cubicBezTo>
                  <a:pt x="6195" y="17486"/>
                  <a:pt x="6226" y="16809"/>
                  <a:pt x="6227" y="17416"/>
                </a:cubicBezTo>
                <a:cubicBezTo>
                  <a:pt x="6232" y="19342"/>
                  <a:pt x="6474" y="19973"/>
                  <a:pt x="6551" y="18262"/>
                </a:cubicBezTo>
                <a:cubicBezTo>
                  <a:pt x="6612" y="16906"/>
                  <a:pt x="6626" y="16912"/>
                  <a:pt x="6656" y="18168"/>
                </a:cubicBezTo>
                <a:cubicBezTo>
                  <a:pt x="6674" y="18953"/>
                  <a:pt x="6741" y="19578"/>
                  <a:pt x="6805" y="19578"/>
                </a:cubicBezTo>
                <a:cubicBezTo>
                  <a:pt x="6901" y="19578"/>
                  <a:pt x="6924" y="18968"/>
                  <a:pt x="6924" y="16251"/>
                </a:cubicBezTo>
                <a:cubicBezTo>
                  <a:pt x="6924" y="14273"/>
                  <a:pt x="6899" y="13163"/>
                  <a:pt x="6865" y="13506"/>
                </a:cubicBezTo>
                <a:cubicBezTo>
                  <a:pt x="6833" y="13824"/>
                  <a:pt x="6808" y="14897"/>
                  <a:pt x="6808" y="15894"/>
                </a:cubicBezTo>
                <a:cubicBezTo>
                  <a:pt x="6808" y="18726"/>
                  <a:pt x="6693" y="18040"/>
                  <a:pt x="6686" y="15160"/>
                </a:cubicBezTo>
                <a:cubicBezTo>
                  <a:pt x="6682" y="13584"/>
                  <a:pt x="6669" y="13199"/>
                  <a:pt x="6653" y="14202"/>
                </a:cubicBezTo>
                <a:cubicBezTo>
                  <a:pt x="6629" y="15679"/>
                  <a:pt x="6617" y="15704"/>
                  <a:pt x="6536" y="14390"/>
                </a:cubicBezTo>
                <a:cubicBezTo>
                  <a:pt x="6487" y="13591"/>
                  <a:pt x="6411" y="13180"/>
                  <a:pt x="6368" y="13450"/>
                </a:cubicBezTo>
                <a:cubicBezTo>
                  <a:pt x="6323" y="13729"/>
                  <a:pt x="6289" y="13325"/>
                  <a:pt x="6289" y="12548"/>
                </a:cubicBezTo>
                <a:cubicBezTo>
                  <a:pt x="6289" y="11793"/>
                  <a:pt x="6268" y="11175"/>
                  <a:pt x="6242" y="11175"/>
                </a:cubicBezTo>
                <a:close/>
                <a:moveTo>
                  <a:pt x="9003" y="11175"/>
                </a:moveTo>
                <a:cubicBezTo>
                  <a:pt x="8941" y="11175"/>
                  <a:pt x="8870" y="11769"/>
                  <a:pt x="8845" y="12472"/>
                </a:cubicBezTo>
                <a:cubicBezTo>
                  <a:pt x="8819" y="13176"/>
                  <a:pt x="8733" y="13700"/>
                  <a:pt x="8654" y="13638"/>
                </a:cubicBezTo>
                <a:cubicBezTo>
                  <a:pt x="8540" y="13548"/>
                  <a:pt x="8510" y="13995"/>
                  <a:pt x="8503" y="15856"/>
                </a:cubicBezTo>
                <a:cubicBezTo>
                  <a:pt x="8499" y="17140"/>
                  <a:pt x="8505" y="18497"/>
                  <a:pt x="8520" y="18882"/>
                </a:cubicBezTo>
                <a:cubicBezTo>
                  <a:pt x="8534" y="19268"/>
                  <a:pt x="8595" y="19578"/>
                  <a:pt x="8657" y="19578"/>
                </a:cubicBezTo>
                <a:cubicBezTo>
                  <a:pt x="8738" y="19578"/>
                  <a:pt x="8771" y="18892"/>
                  <a:pt x="8777" y="17021"/>
                </a:cubicBezTo>
                <a:lnTo>
                  <a:pt x="8787" y="14465"/>
                </a:lnTo>
                <a:lnTo>
                  <a:pt x="8810" y="17021"/>
                </a:lnTo>
                <a:cubicBezTo>
                  <a:pt x="8823" y="18434"/>
                  <a:pt x="8859" y="19578"/>
                  <a:pt x="8889" y="19578"/>
                </a:cubicBezTo>
                <a:cubicBezTo>
                  <a:pt x="8918" y="19578"/>
                  <a:pt x="8946" y="18433"/>
                  <a:pt x="8949" y="17021"/>
                </a:cubicBezTo>
                <a:cubicBezTo>
                  <a:pt x="8954" y="15081"/>
                  <a:pt x="8962" y="14915"/>
                  <a:pt x="8983" y="16326"/>
                </a:cubicBezTo>
                <a:cubicBezTo>
                  <a:pt x="9042" y="20292"/>
                  <a:pt x="9115" y="19855"/>
                  <a:pt x="9115" y="15555"/>
                </a:cubicBezTo>
                <a:cubicBezTo>
                  <a:pt x="9115" y="11827"/>
                  <a:pt x="9098" y="11175"/>
                  <a:pt x="9003" y="11175"/>
                </a:cubicBezTo>
                <a:close/>
                <a:moveTo>
                  <a:pt x="9287" y="11175"/>
                </a:moveTo>
                <a:cubicBezTo>
                  <a:pt x="9190" y="11175"/>
                  <a:pt x="9172" y="11801"/>
                  <a:pt x="9172" y="15179"/>
                </a:cubicBezTo>
                <a:cubicBezTo>
                  <a:pt x="9172" y="18558"/>
                  <a:pt x="9190" y="19183"/>
                  <a:pt x="9287" y="19183"/>
                </a:cubicBezTo>
                <a:cubicBezTo>
                  <a:pt x="9385" y="19183"/>
                  <a:pt x="9405" y="18558"/>
                  <a:pt x="9405" y="15179"/>
                </a:cubicBezTo>
                <a:cubicBezTo>
                  <a:pt x="9405" y="11801"/>
                  <a:pt x="9385" y="11175"/>
                  <a:pt x="9287" y="11175"/>
                </a:cubicBezTo>
                <a:close/>
                <a:moveTo>
                  <a:pt x="14077" y="11175"/>
                </a:moveTo>
                <a:cubicBezTo>
                  <a:pt x="14045" y="11175"/>
                  <a:pt x="14019" y="13051"/>
                  <a:pt x="14019" y="15330"/>
                </a:cubicBezTo>
                <a:cubicBezTo>
                  <a:pt x="14019" y="18897"/>
                  <a:pt x="14034" y="19455"/>
                  <a:pt x="14133" y="19334"/>
                </a:cubicBezTo>
                <a:cubicBezTo>
                  <a:pt x="14201" y="19251"/>
                  <a:pt x="14248" y="18511"/>
                  <a:pt x="14248" y="17567"/>
                </a:cubicBezTo>
                <a:cubicBezTo>
                  <a:pt x="14248" y="15084"/>
                  <a:pt x="14353" y="14615"/>
                  <a:pt x="14374" y="17003"/>
                </a:cubicBezTo>
                <a:cubicBezTo>
                  <a:pt x="14389" y="18740"/>
                  <a:pt x="14430" y="19127"/>
                  <a:pt x="14596" y="19127"/>
                </a:cubicBezTo>
                <a:cubicBezTo>
                  <a:pt x="14766" y="19127"/>
                  <a:pt x="14801" y="18769"/>
                  <a:pt x="14821" y="16796"/>
                </a:cubicBezTo>
                <a:lnTo>
                  <a:pt x="14844" y="14465"/>
                </a:lnTo>
                <a:lnTo>
                  <a:pt x="14880" y="16796"/>
                </a:lnTo>
                <a:cubicBezTo>
                  <a:pt x="14915" y="18982"/>
                  <a:pt x="14941" y="19127"/>
                  <a:pt x="15290" y="19127"/>
                </a:cubicBezTo>
                <a:cubicBezTo>
                  <a:pt x="15654" y="19127"/>
                  <a:pt x="15664" y="19044"/>
                  <a:pt x="15682" y="16533"/>
                </a:cubicBezTo>
                <a:cubicBezTo>
                  <a:pt x="15702" y="13610"/>
                  <a:pt x="15567" y="12189"/>
                  <a:pt x="15437" y="13939"/>
                </a:cubicBezTo>
                <a:cubicBezTo>
                  <a:pt x="15377" y="14744"/>
                  <a:pt x="15345" y="14746"/>
                  <a:pt x="15315" y="13957"/>
                </a:cubicBezTo>
                <a:cubicBezTo>
                  <a:pt x="15292" y="13374"/>
                  <a:pt x="15226" y="13084"/>
                  <a:pt x="15166" y="13337"/>
                </a:cubicBezTo>
                <a:cubicBezTo>
                  <a:pt x="15106" y="13590"/>
                  <a:pt x="15041" y="13386"/>
                  <a:pt x="15022" y="12886"/>
                </a:cubicBezTo>
                <a:cubicBezTo>
                  <a:pt x="15003" y="12386"/>
                  <a:pt x="14951" y="12216"/>
                  <a:pt x="14907" y="12491"/>
                </a:cubicBezTo>
                <a:cubicBezTo>
                  <a:pt x="14863" y="12767"/>
                  <a:pt x="14826" y="12575"/>
                  <a:pt x="14826" y="12078"/>
                </a:cubicBezTo>
                <a:cubicBezTo>
                  <a:pt x="14826" y="11580"/>
                  <a:pt x="14800" y="11175"/>
                  <a:pt x="14769" y="11175"/>
                </a:cubicBezTo>
                <a:cubicBezTo>
                  <a:pt x="14737" y="11175"/>
                  <a:pt x="14711" y="12078"/>
                  <a:pt x="14711" y="13168"/>
                </a:cubicBezTo>
                <a:cubicBezTo>
                  <a:pt x="14711" y="14623"/>
                  <a:pt x="14692" y="14899"/>
                  <a:pt x="14639" y="14221"/>
                </a:cubicBezTo>
                <a:cubicBezTo>
                  <a:pt x="14599" y="13713"/>
                  <a:pt x="14470" y="13371"/>
                  <a:pt x="14351" y="13450"/>
                </a:cubicBezTo>
                <a:cubicBezTo>
                  <a:pt x="14208" y="13544"/>
                  <a:pt x="14133" y="13169"/>
                  <a:pt x="14133" y="12378"/>
                </a:cubicBezTo>
                <a:cubicBezTo>
                  <a:pt x="14133" y="11718"/>
                  <a:pt x="14108" y="11175"/>
                  <a:pt x="14077" y="11175"/>
                </a:cubicBezTo>
                <a:close/>
                <a:moveTo>
                  <a:pt x="10065" y="11345"/>
                </a:moveTo>
                <a:cubicBezTo>
                  <a:pt x="10039" y="11212"/>
                  <a:pt x="9993" y="11805"/>
                  <a:pt x="9911" y="13036"/>
                </a:cubicBezTo>
                <a:cubicBezTo>
                  <a:pt x="9819" y="14421"/>
                  <a:pt x="9768" y="14628"/>
                  <a:pt x="9711" y="13863"/>
                </a:cubicBezTo>
                <a:cubicBezTo>
                  <a:pt x="9591" y="12245"/>
                  <a:pt x="9478" y="13563"/>
                  <a:pt x="9473" y="16664"/>
                </a:cubicBezTo>
                <a:lnTo>
                  <a:pt x="9470" y="19522"/>
                </a:lnTo>
                <a:lnTo>
                  <a:pt x="10154" y="19296"/>
                </a:lnTo>
                <a:cubicBezTo>
                  <a:pt x="10530" y="19178"/>
                  <a:pt x="10856" y="18769"/>
                  <a:pt x="10879" y="18394"/>
                </a:cubicBezTo>
                <a:cubicBezTo>
                  <a:pt x="10903" y="18018"/>
                  <a:pt x="10879" y="17717"/>
                  <a:pt x="10826" y="17717"/>
                </a:cubicBezTo>
                <a:cubicBezTo>
                  <a:pt x="10739" y="17717"/>
                  <a:pt x="10704" y="16645"/>
                  <a:pt x="10724" y="14653"/>
                </a:cubicBezTo>
                <a:cubicBezTo>
                  <a:pt x="10737" y="13388"/>
                  <a:pt x="10552" y="12765"/>
                  <a:pt x="10486" y="13845"/>
                </a:cubicBezTo>
                <a:cubicBezTo>
                  <a:pt x="10440" y="14578"/>
                  <a:pt x="10400" y="14585"/>
                  <a:pt x="10348" y="13882"/>
                </a:cubicBezTo>
                <a:cubicBezTo>
                  <a:pt x="10254" y="12631"/>
                  <a:pt x="10134" y="13744"/>
                  <a:pt x="10176" y="15480"/>
                </a:cubicBezTo>
                <a:cubicBezTo>
                  <a:pt x="10193" y="16198"/>
                  <a:pt x="10182" y="16796"/>
                  <a:pt x="10151" y="16796"/>
                </a:cubicBezTo>
                <a:cubicBezTo>
                  <a:pt x="10121" y="16796"/>
                  <a:pt x="10097" y="15535"/>
                  <a:pt x="10097" y="13995"/>
                </a:cubicBezTo>
                <a:cubicBezTo>
                  <a:pt x="10097" y="12345"/>
                  <a:pt x="10091" y="11477"/>
                  <a:pt x="10065" y="11345"/>
                </a:cubicBezTo>
                <a:close/>
                <a:moveTo>
                  <a:pt x="18135" y="11382"/>
                </a:moveTo>
                <a:cubicBezTo>
                  <a:pt x="18123" y="11329"/>
                  <a:pt x="18116" y="11486"/>
                  <a:pt x="18116" y="11871"/>
                </a:cubicBezTo>
                <a:cubicBezTo>
                  <a:pt x="18115" y="12513"/>
                  <a:pt x="18075" y="13036"/>
                  <a:pt x="18026" y="13036"/>
                </a:cubicBezTo>
                <a:cubicBezTo>
                  <a:pt x="17978" y="13036"/>
                  <a:pt x="17922" y="13714"/>
                  <a:pt x="17902" y="14540"/>
                </a:cubicBezTo>
                <a:cubicBezTo>
                  <a:pt x="17869" y="15913"/>
                  <a:pt x="17862" y="15919"/>
                  <a:pt x="17815" y="14559"/>
                </a:cubicBezTo>
                <a:cubicBezTo>
                  <a:pt x="17758" y="12919"/>
                  <a:pt x="17480" y="12819"/>
                  <a:pt x="17403" y="14409"/>
                </a:cubicBezTo>
                <a:cubicBezTo>
                  <a:pt x="17370" y="15066"/>
                  <a:pt x="17346" y="15009"/>
                  <a:pt x="17326" y="14221"/>
                </a:cubicBezTo>
                <a:cubicBezTo>
                  <a:pt x="17290" y="12804"/>
                  <a:pt x="17098" y="12674"/>
                  <a:pt x="17046" y="14033"/>
                </a:cubicBezTo>
                <a:cubicBezTo>
                  <a:pt x="17024" y="14621"/>
                  <a:pt x="16982" y="14681"/>
                  <a:pt x="16942" y="14183"/>
                </a:cubicBezTo>
                <a:cubicBezTo>
                  <a:pt x="16849" y="13034"/>
                  <a:pt x="16449" y="13035"/>
                  <a:pt x="16405" y="14183"/>
                </a:cubicBezTo>
                <a:cubicBezTo>
                  <a:pt x="16382" y="14778"/>
                  <a:pt x="16353" y="14696"/>
                  <a:pt x="16325" y="13957"/>
                </a:cubicBezTo>
                <a:cubicBezTo>
                  <a:pt x="16270" y="12532"/>
                  <a:pt x="16104" y="13399"/>
                  <a:pt x="16058" y="15367"/>
                </a:cubicBezTo>
                <a:cubicBezTo>
                  <a:pt x="16039" y="16156"/>
                  <a:pt x="16053" y="17358"/>
                  <a:pt x="16088" y="18037"/>
                </a:cubicBezTo>
                <a:cubicBezTo>
                  <a:pt x="16167" y="19569"/>
                  <a:pt x="16912" y="19757"/>
                  <a:pt x="16974" y="18262"/>
                </a:cubicBezTo>
                <a:cubicBezTo>
                  <a:pt x="17003" y="17553"/>
                  <a:pt x="17016" y="17606"/>
                  <a:pt x="17017" y="18413"/>
                </a:cubicBezTo>
                <a:cubicBezTo>
                  <a:pt x="17018" y="19054"/>
                  <a:pt x="17045" y="19578"/>
                  <a:pt x="17076" y="19578"/>
                </a:cubicBezTo>
                <a:cubicBezTo>
                  <a:pt x="17108" y="19578"/>
                  <a:pt x="17133" y="18531"/>
                  <a:pt x="17133" y="17247"/>
                </a:cubicBezTo>
                <a:cubicBezTo>
                  <a:pt x="17133" y="15963"/>
                  <a:pt x="17156" y="14916"/>
                  <a:pt x="17184" y="14916"/>
                </a:cubicBezTo>
                <a:cubicBezTo>
                  <a:pt x="17213" y="14916"/>
                  <a:pt x="17253" y="15963"/>
                  <a:pt x="17273" y="17247"/>
                </a:cubicBezTo>
                <a:cubicBezTo>
                  <a:pt x="17319" y="20257"/>
                  <a:pt x="17410" y="20242"/>
                  <a:pt x="17457" y="17209"/>
                </a:cubicBezTo>
                <a:cubicBezTo>
                  <a:pt x="17496" y="14694"/>
                  <a:pt x="17564" y="14905"/>
                  <a:pt x="17565" y="17548"/>
                </a:cubicBezTo>
                <a:cubicBezTo>
                  <a:pt x="17566" y="18458"/>
                  <a:pt x="17621" y="19236"/>
                  <a:pt x="17696" y="19409"/>
                </a:cubicBezTo>
                <a:cubicBezTo>
                  <a:pt x="17769" y="19575"/>
                  <a:pt x="17825" y="19221"/>
                  <a:pt x="17825" y="18600"/>
                </a:cubicBezTo>
                <a:cubicBezTo>
                  <a:pt x="17825" y="17832"/>
                  <a:pt x="17848" y="17765"/>
                  <a:pt x="17897" y="18413"/>
                </a:cubicBezTo>
                <a:cubicBezTo>
                  <a:pt x="17987" y="19580"/>
                  <a:pt x="18451" y="19644"/>
                  <a:pt x="18495" y="18488"/>
                </a:cubicBezTo>
                <a:cubicBezTo>
                  <a:pt x="18515" y="17981"/>
                  <a:pt x="18556" y="17992"/>
                  <a:pt x="18595" y="18525"/>
                </a:cubicBezTo>
                <a:cubicBezTo>
                  <a:pt x="18672" y="19555"/>
                  <a:pt x="18980" y="19463"/>
                  <a:pt x="18980" y="18413"/>
                </a:cubicBezTo>
                <a:cubicBezTo>
                  <a:pt x="18980" y="18027"/>
                  <a:pt x="18953" y="17717"/>
                  <a:pt x="18921" y="17717"/>
                </a:cubicBezTo>
                <a:cubicBezTo>
                  <a:pt x="18888" y="17717"/>
                  <a:pt x="18837" y="16670"/>
                  <a:pt x="18807" y="15386"/>
                </a:cubicBezTo>
                <a:cubicBezTo>
                  <a:pt x="18745" y="12759"/>
                  <a:pt x="18647" y="12341"/>
                  <a:pt x="18597" y="14484"/>
                </a:cubicBezTo>
                <a:cubicBezTo>
                  <a:pt x="18567" y="15737"/>
                  <a:pt x="18554" y="15718"/>
                  <a:pt x="18492" y="14352"/>
                </a:cubicBezTo>
                <a:cubicBezTo>
                  <a:pt x="18453" y="13496"/>
                  <a:pt x="18385" y="12980"/>
                  <a:pt x="18340" y="13224"/>
                </a:cubicBezTo>
                <a:cubicBezTo>
                  <a:pt x="18295" y="13468"/>
                  <a:pt x="18226" y="13006"/>
                  <a:pt x="18188" y="12190"/>
                </a:cubicBezTo>
                <a:cubicBezTo>
                  <a:pt x="18165" y="11701"/>
                  <a:pt x="18148" y="11435"/>
                  <a:pt x="18135" y="11382"/>
                </a:cubicBezTo>
                <a:close/>
                <a:moveTo>
                  <a:pt x="11993" y="11495"/>
                </a:moveTo>
                <a:cubicBezTo>
                  <a:pt x="11979" y="11365"/>
                  <a:pt x="11964" y="11425"/>
                  <a:pt x="11952" y="11683"/>
                </a:cubicBezTo>
                <a:cubicBezTo>
                  <a:pt x="11867" y="13606"/>
                  <a:pt x="11670" y="14806"/>
                  <a:pt x="11608" y="13788"/>
                </a:cubicBezTo>
                <a:cubicBezTo>
                  <a:pt x="11463" y="11445"/>
                  <a:pt x="11233" y="15612"/>
                  <a:pt x="11365" y="18187"/>
                </a:cubicBezTo>
                <a:cubicBezTo>
                  <a:pt x="11448" y="19804"/>
                  <a:pt x="11573" y="20003"/>
                  <a:pt x="11626" y="18600"/>
                </a:cubicBezTo>
                <a:cubicBezTo>
                  <a:pt x="11650" y="17986"/>
                  <a:pt x="11689" y="17960"/>
                  <a:pt x="11731" y="18506"/>
                </a:cubicBezTo>
                <a:cubicBezTo>
                  <a:pt x="11817" y="19622"/>
                  <a:pt x="12280" y="19607"/>
                  <a:pt x="12323" y="18488"/>
                </a:cubicBezTo>
                <a:cubicBezTo>
                  <a:pt x="12341" y="18002"/>
                  <a:pt x="12391" y="18096"/>
                  <a:pt x="12437" y="18713"/>
                </a:cubicBezTo>
                <a:cubicBezTo>
                  <a:pt x="12556" y="20320"/>
                  <a:pt x="12692" y="19054"/>
                  <a:pt x="12692" y="16326"/>
                </a:cubicBezTo>
                <a:cubicBezTo>
                  <a:pt x="12692" y="13598"/>
                  <a:pt x="12556" y="12332"/>
                  <a:pt x="12437" y="13939"/>
                </a:cubicBezTo>
                <a:cubicBezTo>
                  <a:pt x="12379" y="14712"/>
                  <a:pt x="12344" y="14720"/>
                  <a:pt x="12316" y="13995"/>
                </a:cubicBezTo>
                <a:cubicBezTo>
                  <a:pt x="12295" y="13436"/>
                  <a:pt x="12232" y="13213"/>
                  <a:pt x="12175" y="13506"/>
                </a:cubicBezTo>
                <a:cubicBezTo>
                  <a:pt x="12109" y="13850"/>
                  <a:pt x="12058" y="13451"/>
                  <a:pt x="12033" y="12397"/>
                </a:cubicBezTo>
                <a:cubicBezTo>
                  <a:pt x="12022" y="11932"/>
                  <a:pt x="12007" y="11625"/>
                  <a:pt x="11993" y="11495"/>
                </a:cubicBezTo>
                <a:close/>
                <a:moveTo>
                  <a:pt x="4616" y="12115"/>
                </a:moveTo>
                <a:cubicBezTo>
                  <a:pt x="4552" y="12115"/>
                  <a:pt x="4536" y="17988"/>
                  <a:pt x="4597" y="18976"/>
                </a:cubicBezTo>
                <a:cubicBezTo>
                  <a:pt x="4664" y="20067"/>
                  <a:pt x="4673" y="19672"/>
                  <a:pt x="4673" y="15856"/>
                </a:cubicBezTo>
                <a:cubicBezTo>
                  <a:pt x="4673" y="13802"/>
                  <a:pt x="4648" y="12115"/>
                  <a:pt x="4616" y="12115"/>
                </a:cubicBezTo>
                <a:close/>
                <a:moveTo>
                  <a:pt x="11181" y="12115"/>
                </a:moveTo>
                <a:cubicBezTo>
                  <a:pt x="11038" y="12115"/>
                  <a:pt x="11010" y="12353"/>
                  <a:pt x="11064" y="13224"/>
                </a:cubicBezTo>
                <a:cubicBezTo>
                  <a:pt x="11102" y="13841"/>
                  <a:pt x="11134" y="15249"/>
                  <a:pt x="11134" y="16345"/>
                </a:cubicBezTo>
                <a:cubicBezTo>
                  <a:pt x="11134" y="17440"/>
                  <a:pt x="11153" y="18660"/>
                  <a:pt x="11177" y="19052"/>
                </a:cubicBezTo>
                <a:cubicBezTo>
                  <a:pt x="11201" y="19443"/>
                  <a:pt x="11228" y="18461"/>
                  <a:pt x="11238" y="16871"/>
                </a:cubicBezTo>
                <a:cubicBezTo>
                  <a:pt x="11248" y="15282"/>
                  <a:pt x="11281" y="13995"/>
                  <a:pt x="11310" y="13995"/>
                </a:cubicBezTo>
                <a:cubicBezTo>
                  <a:pt x="11340" y="13995"/>
                  <a:pt x="11365" y="13550"/>
                  <a:pt x="11365" y="13036"/>
                </a:cubicBezTo>
                <a:cubicBezTo>
                  <a:pt x="11365" y="12523"/>
                  <a:pt x="11283" y="12115"/>
                  <a:pt x="11181" y="12115"/>
                </a:cubicBezTo>
                <a:close/>
                <a:moveTo>
                  <a:pt x="1914" y="12190"/>
                </a:moveTo>
                <a:cubicBezTo>
                  <a:pt x="1888" y="12010"/>
                  <a:pt x="1849" y="12527"/>
                  <a:pt x="1790" y="13713"/>
                </a:cubicBezTo>
                <a:cubicBezTo>
                  <a:pt x="1686" y="15777"/>
                  <a:pt x="1686" y="15795"/>
                  <a:pt x="1655" y="13882"/>
                </a:cubicBezTo>
                <a:cubicBezTo>
                  <a:pt x="1621" y="11805"/>
                  <a:pt x="1443" y="11711"/>
                  <a:pt x="1401" y="13751"/>
                </a:cubicBezTo>
                <a:cubicBezTo>
                  <a:pt x="1385" y="14492"/>
                  <a:pt x="1409" y="14712"/>
                  <a:pt x="1467" y="14352"/>
                </a:cubicBezTo>
                <a:cubicBezTo>
                  <a:pt x="1583" y="13633"/>
                  <a:pt x="1587" y="15262"/>
                  <a:pt x="1473" y="16796"/>
                </a:cubicBezTo>
                <a:cubicBezTo>
                  <a:pt x="1425" y="17435"/>
                  <a:pt x="1385" y="18300"/>
                  <a:pt x="1385" y="18751"/>
                </a:cubicBezTo>
                <a:cubicBezTo>
                  <a:pt x="1385" y="20027"/>
                  <a:pt x="1662" y="19723"/>
                  <a:pt x="1691" y="18413"/>
                </a:cubicBezTo>
                <a:cubicBezTo>
                  <a:pt x="1712" y="17480"/>
                  <a:pt x="1741" y="17474"/>
                  <a:pt x="1840" y="18413"/>
                </a:cubicBezTo>
                <a:cubicBezTo>
                  <a:pt x="1974" y="19701"/>
                  <a:pt x="1986" y="19378"/>
                  <a:pt x="1963" y="14916"/>
                </a:cubicBezTo>
                <a:cubicBezTo>
                  <a:pt x="1954" y="13262"/>
                  <a:pt x="1940" y="12371"/>
                  <a:pt x="1914" y="12190"/>
                </a:cubicBezTo>
                <a:close/>
                <a:moveTo>
                  <a:pt x="20107" y="12209"/>
                </a:moveTo>
                <a:cubicBezTo>
                  <a:pt x="20061" y="12273"/>
                  <a:pt x="20006" y="13057"/>
                  <a:pt x="19956" y="14559"/>
                </a:cubicBezTo>
                <a:lnTo>
                  <a:pt x="19876" y="17021"/>
                </a:lnTo>
                <a:lnTo>
                  <a:pt x="19843" y="14803"/>
                </a:lnTo>
                <a:cubicBezTo>
                  <a:pt x="19814" y="12847"/>
                  <a:pt x="19778" y="12566"/>
                  <a:pt x="19530" y="12566"/>
                </a:cubicBezTo>
                <a:cubicBezTo>
                  <a:pt x="19357" y="12566"/>
                  <a:pt x="19238" y="13029"/>
                  <a:pt x="19224" y="13751"/>
                </a:cubicBezTo>
                <a:cubicBezTo>
                  <a:pt x="19208" y="14492"/>
                  <a:pt x="19234" y="14712"/>
                  <a:pt x="19292" y="14352"/>
                </a:cubicBezTo>
                <a:cubicBezTo>
                  <a:pt x="19408" y="13633"/>
                  <a:pt x="19412" y="15262"/>
                  <a:pt x="19298" y="16796"/>
                </a:cubicBezTo>
                <a:cubicBezTo>
                  <a:pt x="19250" y="17435"/>
                  <a:pt x="19210" y="18341"/>
                  <a:pt x="19210" y="18807"/>
                </a:cubicBezTo>
                <a:cubicBezTo>
                  <a:pt x="19210" y="19919"/>
                  <a:pt x="19591" y="19632"/>
                  <a:pt x="19833" y="18337"/>
                </a:cubicBezTo>
                <a:cubicBezTo>
                  <a:pt x="19983" y="17540"/>
                  <a:pt x="20034" y="17574"/>
                  <a:pt x="20071" y="18544"/>
                </a:cubicBezTo>
                <a:cubicBezTo>
                  <a:pt x="20104" y="19393"/>
                  <a:pt x="20131" y="19465"/>
                  <a:pt x="20157" y="18770"/>
                </a:cubicBezTo>
                <a:cubicBezTo>
                  <a:pt x="20185" y="18048"/>
                  <a:pt x="20228" y="18067"/>
                  <a:pt x="20305" y="18845"/>
                </a:cubicBezTo>
                <a:cubicBezTo>
                  <a:pt x="20455" y="20362"/>
                  <a:pt x="20588" y="18485"/>
                  <a:pt x="20551" y="15367"/>
                </a:cubicBezTo>
                <a:cubicBezTo>
                  <a:pt x="20529" y="13524"/>
                  <a:pt x="20543" y="13137"/>
                  <a:pt x="20615" y="13581"/>
                </a:cubicBezTo>
                <a:cubicBezTo>
                  <a:pt x="20681" y="13991"/>
                  <a:pt x="20695" y="14903"/>
                  <a:pt x="20671" y="16871"/>
                </a:cubicBezTo>
                <a:cubicBezTo>
                  <a:pt x="20626" y="20488"/>
                  <a:pt x="20690" y="20320"/>
                  <a:pt x="20791" y="16552"/>
                </a:cubicBezTo>
                <a:lnTo>
                  <a:pt x="20874" y="13506"/>
                </a:lnTo>
                <a:lnTo>
                  <a:pt x="20880" y="16119"/>
                </a:lnTo>
                <a:cubicBezTo>
                  <a:pt x="20885" y="18910"/>
                  <a:pt x="21024" y="20470"/>
                  <a:pt x="21125" y="18845"/>
                </a:cubicBezTo>
                <a:cubicBezTo>
                  <a:pt x="21168" y="18146"/>
                  <a:pt x="21219" y="18157"/>
                  <a:pt x="21294" y="18920"/>
                </a:cubicBezTo>
                <a:cubicBezTo>
                  <a:pt x="21455" y="20546"/>
                  <a:pt x="21600" y="17960"/>
                  <a:pt x="21525" y="14785"/>
                </a:cubicBezTo>
                <a:cubicBezTo>
                  <a:pt x="21472" y="12501"/>
                  <a:pt x="21457" y="12422"/>
                  <a:pt x="20860" y="12341"/>
                </a:cubicBezTo>
                <a:cubicBezTo>
                  <a:pt x="20272" y="12261"/>
                  <a:pt x="20249" y="12347"/>
                  <a:pt x="20241" y="14296"/>
                </a:cubicBezTo>
                <a:cubicBezTo>
                  <a:pt x="20233" y="16292"/>
                  <a:pt x="20233" y="16291"/>
                  <a:pt x="20208" y="14221"/>
                </a:cubicBezTo>
                <a:cubicBezTo>
                  <a:pt x="20192" y="12811"/>
                  <a:pt x="20154" y="12145"/>
                  <a:pt x="20107" y="12209"/>
                </a:cubicBezTo>
                <a:close/>
                <a:moveTo>
                  <a:pt x="798" y="12284"/>
                </a:moveTo>
                <a:cubicBezTo>
                  <a:pt x="729" y="12449"/>
                  <a:pt x="662" y="13177"/>
                  <a:pt x="647" y="13901"/>
                </a:cubicBezTo>
                <a:cubicBezTo>
                  <a:pt x="628" y="14805"/>
                  <a:pt x="649" y="15037"/>
                  <a:pt x="714" y="14634"/>
                </a:cubicBezTo>
                <a:cubicBezTo>
                  <a:pt x="832" y="13900"/>
                  <a:pt x="838" y="15248"/>
                  <a:pt x="722" y="16796"/>
                </a:cubicBezTo>
                <a:cubicBezTo>
                  <a:pt x="675" y="17435"/>
                  <a:pt x="635" y="18300"/>
                  <a:pt x="635" y="18751"/>
                </a:cubicBezTo>
                <a:cubicBezTo>
                  <a:pt x="635" y="19202"/>
                  <a:pt x="701" y="19578"/>
                  <a:pt x="780" y="19578"/>
                </a:cubicBezTo>
                <a:cubicBezTo>
                  <a:pt x="860" y="19578"/>
                  <a:pt x="924" y="19170"/>
                  <a:pt x="924" y="18657"/>
                </a:cubicBezTo>
                <a:cubicBezTo>
                  <a:pt x="924" y="18143"/>
                  <a:pt x="893" y="17717"/>
                  <a:pt x="855" y="17717"/>
                </a:cubicBezTo>
                <a:cubicBezTo>
                  <a:pt x="801" y="17717"/>
                  <a:pt x="801" y="17460"/>
                  <a:pt x="855" y="16589"/>
                </a:cubicBezTo>
                <a:cubicBezTo>
                  <a:pt x="975" y="14642"/>
                  <a:pt x="939" y="11948"/>
                  <a:pt x="798" y="12284"/>
                </a:cubicBezTo>
                <a:close/>
                <a:moveTo>
                  <a:pt x="196" y="12566"/>
                </a:moveTo>
                <a:cubicBezTo>
                  <a:pt x="66" y="12566"/>
                  <a:pt x="25" y="13048"/>
                  <a:pt x="10" y="14728"/>
                </a:cubicBezTo>
                <a:cubicBezTo>
                  <a:pt x="0" y="15912"/>
                  <a:pt x="23" y="17495"/>
                  <a:pt x="63" y="18262"/>
                </a:cubicBezTo>
                <a:cubicBezTo>
                  <a:pt x="153" y="20021"/>
                  <a:pt x="343" y="19630"/>
                  <a:pt x="426" y="17491"/>
                </a:cubicBezTo>
                <a:cubicBezTo>
                  <a:pt x="519" y="15096"/>
                  <a:pt x="402" y="12566"/>
                  <a:pt x="196" y="12566"/>
                </a:cubicBezTo>
                <a:close/>
                <a:moveTo>
                  <a:pt x="1154" y="12566"/>
                </a:moveTo>
                <a:cubicBezTo>
                  <a:pt x="1047" y="12566"/>
                  <a:pt x="1006" y="13138"/>
                  <a:pt x="992" y="14747"/>
                </a:cubicBezTo>
                <a:cubicBezTo>
                  <a:pt x="981" y="15940"/>
                  <a:pt x="986" y="17510"/>
                  <a:pt x="1003" y="18243"/>
                </a:cubicBezTo>
                <a:cubicBezTo>
                  <a:pt x="1080" y="21462"/>
                  <a:pt x="1344" y="18986"/>
                  <a:pt x="1318" y="15292"/>
                </a:cubicBezTo>
                <a:cubicBezTo>
                  <a:pt x="1303" y="13117"/>
                  <a:pt x="1271" y="12566"/>
                  <a:pt x="1154" y="12566"/>
                </a:cubicBezTo>
                <a:close/>
                <a:moveTo>
                  <a:pt x="2391" y="12566"/>
                </a:moveTo>
                <a:cubicBezTo>
                  <a:pt x="2257" y="12566"/>
                  <a:pt x="2218" y="13036"/>
                  <a:pt x="2203" y="14728"/>
                </a:cubicBezTo>
                <a:cubicBezTo>
                  <a:pt x="2193" y="15912"/>
                  <a:pt x="2211" y="17412"/>
                  <a:pt x="2244" y="18055"/>
                </a:cubicBezTo>
                <a:cubicBezTo>
                  <a:pt x="2277" y="18699"/>
                  <a:pt x="2435" y="19275"/>
                  <a:pt x="2597" y="19315"/>
                </a:cubicBezTo>
                <a:lnTo>
                  <a:pt x="2892" y="19371"/>
                </a:lnTo>
                <a:lnTo>
                  <a:pt x="2873" y="16514"/>
                </a:lnTo>
                <a:cubicBezTo>
                  <a:pt x="2851" y="12992"/>
                  <a:pt x="2717" y="12033"/>
                  <a:pt x="2668" y="15048"/>
                </a:cubicBezTo>
                <a:lnTo>
                  <a:pt x="2633" y="17247"/>
                </a:lnTo>
                <a:lnTo>
                  <a:pt x="2597" y="14916"/>
                </a:lnTo>
                <a:cubicBezTo>
                  <a:pt x="2569" y="13080"/>
                  <a:pt x="2525" y="12566"/>
                  <a:pt x="2391" y="12566"/>
                </a:cubicBezTo>
                <a:close/>
                <a:moveTo>
                  <a:pt x="3249" y="12698"/>
                </a:moveTo>
                <a:cubicBezTo>
                  <a:pt x="3216" y="12691"/>
                  <a:pt x="3173" y="12773"/>
                  <a:pt x="3130" y="12961"/>
                </a:cubicBezTo>
                <a:cubicBezTo>
                  <a:pt x="2964" y="13677"/>
                  <a:pt x="2905" y="15784"/>
                  <a:pt x="2974" y="18469"/>
                </a:cubicBezTo>
                <a:cubicBezTo>
                  <a:pt x="3008" y="19797"/>
                  <a:pt x="3018" y="19834"/>
                  <a:pt x="3040" y="18657"/>
                </a:cubicBezTo>
                <a:cubicBezTo>
                  <a:pt x="3116" y="14707"/>
                  <a:pt x="3133" y="14466"/>
                  <a:pt x="3169" y="16721"/>
                </a:cubicBezTo>
                <a:cubicBezTo>
                  <a:pt x="3190" y="17966"/>
                  <a:pt x="3238" y="19155"/>
                  <a:pt x="3278" y="19371"/>
                </a:cubicBezTo>
                <a:cubicBezTo>
                  <a:pt x="3331" y="19653"/>
                  <a:pt x="3341" y="19078"/>
                  <a:pt x="3314" y="17341"/>
                </a:cubicBezTo>
                <a:cubicBezTo>
                  <a:pt x="3291" y="15822"/>
                  <a:pt x="3300" y="14916"/>
                  <a:pt x="3340" y="14916"/>
                </a:cubicBezTo>
                <a:cubicBezTo>
                  <a:pt x="3375" y="14916"/>
                  <a:pt x="3404" y="15989"/>
                  <a:pt x="3404" y="17303"/>
                </a:cubicBezTo>
                <a:cubicBezTo>
                  <a:pt x="3404" y="20183"/>
                  <a:pt x="3516" y="19438"/>
                  <a:pt x="3526" y="16495"/>
                </a:cubicBezTo>
                <a:cubicBezTo>
                  <a:pt x="3532" y="14603"/>
                  <a:pt x="3536" y="14599"/>
                  <a:pt x="3562" y="16326"/>
                </a:cubicBezTo>
                <a:cubicBezTo>
                  <a:pt x="3597" y="18674"/>
                  <a:pt x="3692" y="20425"/>
                  <a:pt x="3692" y="18713"/>
                </a:cubicBezTo>
                <a:cubicBezTo>
                  <a:pt x="3692" y="17726"/>
                  <a:pt x="3710" y="17717"/>
                  <a:pt x="3779" y="18638"/>
                </a:cubicBezTo>
                <a:cubicBezTo>
                  <a:pt x="3903" y="20305"/>
                  <a:pt x="4039" y="19101"/>
                  <a:pt x="4039" y="16326"/>
                </a:cubicBezTo>
                <a:cubicBezTo>
                  <a:pt x="4039" y="13598"/>
                  <a:pt x="3903" y="12332"/>
                  <a:pt x="3784" y="13939"/>
                </a:cubicBezTo>
                <a:cubicBezTo>
                  <a:pt x="3723" y="14749"/>
                  <a:pt x="3692" y="14756"/>
                  <a:pt x="3662" y="13957"/>
                </a:cubicBezTo>
                <a:cubicBezTo>
                  <a:pt x="3639" y="13371"/>
                  <a:pt x="3559" y="13063"/>
                  <a:pt x="3483" y="13300"/>
                </a:cubicBezTo>
                <a:cubicBezTo>
                  <a:pt x="3406" y="13536"/>
                  <a:pt x="3331" y="13398"/>
                  <a:pt x="3316" y="12999"/>
                </a:cubicBezTo>
                <a:cubicBezTo>
                  <a:pt x="3308" y="12799"/>
                  <a:pt x="3283" y="12705"/>
                  <a:pt x="3249" y="12698"/>
                </a:cubicBezTo>
                <a:close/>
                <a:moveTo>
                  <a:pt x="4184" y="13036"/>
                </a:moveTo>
                <a:cubicBezTo>
                  <a:pt x="4122" y="13036"/>
                  <a:pt x="4096" y="14047"/>
                  <a:pt x="4096" y="16514"/>
                </a:cubicBezTo>
                <a:cubicBezTo>
                  <a:pt x="4096" y="20298"/>
                  <a:pt x="4173" y="19805"/>
                  <a:pt x="4234" y="15630"/>
                </a:cubicBezTo>
                <a:cubicBezTo>
                  <a:pt x="4262" y="13691"/>
                  <a:pt x="4251" y="13036"/>
                  <a:pt x="4184" y="13036"/>
                </a:cubicBezTo>
                <a:close/>
                <a:moveTo>
                  <a:pt x="15952" y="13036"/>
                </a:moveTo>
                <a:cubicBezTo>
                  <a:pt x="15890" y="13036"/>
                  <a:pt x="15865" y="14047"/>
                  <a:pt x="15865" y="16514"/>
                </a:cubicBezTo>
                <a:cubicBezTo>
                  <a:pt x="15865" y="20298"/>
                  <a:pt x="15941" y="19805"/>
                  <a:pt x="16002" y="15630"/>
                </a:cubicBezTo>
                <a:cubicBezTo>
                  <a:pt x="16030" y="13691"/>
                  <a:pt x="16018" y="13036"/>
                  <a:pt x="15952" y="13036"/>
                </a:cubicBezTo>
                <a:close/>
                <a:moveTo>
                  <a:pt x="5890" y="13243"/>
                </a:moveTo>
                <a:cubicBezTo>
                  <a:pt x="5864" y="13207"/>
                  <a:pt x="5838" y="13463"/>
                  <a:pt x="5801" y="13957"/>
                </a:cubicBezTo>
                <a:cubicBezTo>
                  <a:pt x="5709" y="15192"/>
                  <a:pt x="5682" y="17873"/>
                  <a:pt x="5750" y="18976"/>
                </a:cubicBezTo>
                <a:cubicBezTo>
                  <a:pt x="5824" y="20185"/>
                  <a:pt x="5940" y="19575"/>
                  <a:pt x="6004" y="17623"/>
                </a:cubicBezTo>
                <a:cubicBezTo>
                  <a:pt x="6056" y="16057"/>
                  <a:pt x="6052" y="15328"/>
                  <a:pt x="5981" y="14183"/>
                </a:cubicBezTo>
                <a:cubicBezTo>
                  <a:pt x="5944" y="13588"/>
                  <a:pt x="5917" y="13279"/>
                  <a:pt x="5890" y="13243"/>
                </a:cubicBezTo>
                <a:close/>
                <a:moveTo>
                  <a:pt x="4845" y="13262"/>
                </a:moveTo>
                <a:cubicBezTo>
                  <a:pt x="4783" y="13532"/>
                  <a:pt x="4731" y="14606"/>
                  <a:pt x="4731" y="16138"/>
                </a:cubicBezTo>
                <a:cubicBezTo>
                  <a:pt x="4731" y="17352"/>
                  <a:pt x="4750" y="18663"/>
                  <a:pt x="4774" y="19052"/>
                </a:cubicBezTo>
                <a:cubicBezTo>
                  <a:pt x="4798" y="19440"/>
                  <a:pt x="4834" y="18555"/>
                  <a:pt x="4854" y="17097"/>
                </a:cubicBezTo>
                <a:cubicBezTo>
                  <a:pt x="4893" y="14311"/>
                  <a:pt x="4900" y="14309"/>
                  <a:pt x="4932" y="17097"/>
                </a:cubicBezTo>
                <a:cubicBezTo>
                  <a:pt x="4961" y="19520"/>
                  <a:pt x="5019" y="20244"/>
                  <a:pt x="5019" y="18168"/>
                </a:cubicBezTo>
                <a:cubicBezTo>
                  <a:pt x="5019" y="16514"/>
                  <a:pt x="5024" y="16496"/>
                  <a:pt x="5103" y="18225"/>
                </a:cubicBezTo>
                <a:cubicBezTo>
                  <a:pt x="5174" y="19771"/>
                  <a:pt x="5202" y="19885"/>
                  <a:pt x="5304" y="18882"/>
                </a:cubicBezTo>
                <a:cubicBezTo>
                  <a:pt x="5381" y="18118"/>
                  <a:pt x="5423" y="18046"/>
                  <a:pt x="5423" y="18694"/>
                </a:cubicBezTo>
                <a:cubicBezTo>
                  <a:pt x="5423" y="19243"/>
                  <a:pt x="5453" y="19391"/>
                  <a:pt x="5488" y="19033"/>
                </a:cubicBezTo>
                <a:cubicBezTo>
                  <a:pt x="5577" y="18147"/>
                  <a:pt x="5386" y="16465"/>
                  <a:pt x="5275" y="17153"/>
                </a:cubicBezTo>
                <a:cubicBezTo>
                  <a:pt x="5226" y="17454"/>
                  <a:pt x="5192" y="17110"/>
                  <a:pt x="5192" y="16326"/>
                </a:cubicBezTo>
                <a:cubicBezTo>
                  <a:pt x="5192" y="15517"/>
                  <a:pt x="5227" y="15194"/>
                  <a:pt x="5279" y="15518"/>
                </a:cubicBezTo>
                <a:cubicBezTo>
                  <a:pt x="5327" y="15813"/>
                  <a:pt x="5365" y="15576"/>
                  <a:pt x="5365" y="14991"/>
                </a:cubicBezTo>
                <a:cubicBezTo>
                  <a:pt x="5365" y="13175"/>
                  <a:pt x="5177" y="12580"/>
                  <a:pt x="5113" y="14202"/>
                </a:cubicBezTo>
                <a:cubicBezTo>
                  <a:pt x="5060" y="15565"/>
                  <a:pt x="5049" y="15570"/>
                  <a:pt x="4988" y="14221"/>
                </a:cubicBezTo>
                <a:cubicBezTo>
                  <a:pt x="4965" y="13711"/>
                  <a:pt x="4937" y="13410"/>
                  <a:pt x="4909" y="13281"/>
                </a:cubicBezTo>
                <a:cubicBezTo>
                  <a:pt x="4888" y="13183"/>
                  <a:pt x="4866" y="13172"/>
                  <a:pt x="4845" y="13262"/>
                </a:cubicBezTo>
                <a:close/>
                <a:moveTo>
                  <a:pt x="13312" y="13300"/>
                </a:moveTo>
                <a:cubicBezTo>
                  <a:pt x="13229" y="13750"/>
                  <a:pt x="13188" y="16290"/>
                  <a:pt x="13233" y="18225"/>
                </a:cubicBezTo>
                <a:cubicBezTo>
                  <a:pt x="13269" y="19726"/>
                  <a:pt x="13418" y="20053"/>
                  <a:pt x="13468" y="18732"/>
                </a:cubicBezTo>
                <a:cubicBezTo>
                  <a:pt x="13520" y="17367"/>
                  <a:pt x="13391" y="12874"/>
                  <a:pt x="13312" y="13300"/>
                </a:cubicBezTo>
                <a:close/>
                <a:moveTo>
                  <a:pt x="7312" y="13488"/>
                </a:moveTo>
                <a:cubicBezTo>
                  <a:pt x="7153" y="13514"/>
                  <a:pt x="7125" y="13879"/>
                  <a:pt x="7118" y="15856"/>
                </a:cubicBezTo>
                <a:cubicBezTo>
                  <a:pt x="7113" y="17140"/>
                  <a:pt x="7119" y="18417"/>
                  <a:pt x="7129" y="18713"/>
                </a:cubicBezTo>
                <a:cubicBezTo>
                  <a:pt x="7140" y="19009"/>
                  <a:pt x="7346" y="19290"/>
                  <a:pt x="7587" y="19315"/>
                </a:cubicBezTo>
                <a:lnTo>
                  <a:pt x="8025" y="19352"/>
                </a:lnTo>
                <a:lnTo>
                  <a:pt x="8009" y="16420"/>
                </a:lnTo>
                <a:cubicBezTo>
                  <a:pt x="7993" y="13817"/>
                  <a:pt x="7970" y="13516"/>
                  <a:pt x="7803" y="13488"/>
                </a:cubicBezTo>
                <a:cubicBezTo>
                  <a:pt x="7646" y="13461"/>
                  <a:pt x="7616" y="13784"/>
                  <a:pt x="7616" y="15574"/>
                </a:cubicBezTo>
                <a:cubicBezTo>
                  <a:pt x="7616" y="16747"/>
                  <a:pt x="7590" y="17717"/>
                  <a:pt x="7558" y="17717"/>
                </a:cubicBezTo>
                <a:cubicBezTo>
                  <a:pt x="7526" y="17717"/>
                  <a:pt x="7499" y="16747"/>
                  <a:pt x="7499" y="15574"/>
                </a:cubicBezTo>
                <a:cubicBezTo>
                  <a:pt x="7499" y="13784"/>
                  <a:pt x="7469" y="13461"/>
                  <a:pt x="7312" y="13488"/>
                </a:cubicBezTo>
                <a:close/>
                <a:moveTo>
                  <a:pt x="8193" y="13506"/>
                </a:moveTo>
                <a:cubicBezTo>
                  <a:pt x="8098" y="13506"/>
                  <a:pt x="8049" y="16108"/>
                  <a:pt x="8101" y="18319"/>
                </a:cubicBezTo>
                <a:cubicBezTo>
                  <a:pt x="8156" y="20630"/>
                  <a:pt x="8279" y="19183"/>
                  <a:pt x="8279" y="16232"/>
                </a:cubicBezTo>
                <a:cubicBezTo>
                  <a:pt x="8279" y="14445"/>
                  <a:pt x="8250" y="13506"/>
                  <a:pt x="8193" y="13506"/>
                </a:cubicBezTo>
                <a:close/>
                <a:moveTo>
                  <a:pt x="13015" y="13506"/>
                </a:moveTo>
                <a:cubicBezTo>
                  <a:pt x="12855" y="13506"/>
                  <a:pt x="12766" y="16250"/>
                  <a:pt x="12863" y="18149"/>
                </a:cubicBezTo>
                <a:cubicBezTo>
                  <a:pt x="12984" y="20516"/>
                  <a:pt x="13125" y="19529"/>
                  <a:pt x="13125" y="16307"/>
                </a:cubicBezTo>
                <a:cubicBezTo>
                  <a:pt x="13125" y="14195"/>
                  <a:pt x="13098" y="13506"/>
                  <a:pt x="13015" y="13506"/>
                </a:cubicBezTo>
                <a:close/>
                <a:moveTo>
                  <a:pt x="4327" y="17717"/>
                </a:moveTo>
                <a:cubicBezTo>
                  <a:pt x="4295" y="17717"/>
                  <a:pt x="4269" y="18357"/>
                  <a:pt x="4269" y="19127"/>
                </a:cubicBezTo>
                <a:cubicBezTo>
                  <a:pt x="4269" y="19897"/>
                  <a:pt x="4295" y="20518"/>
                  <a:pt x="4327" y="20518"/>
                </a:cubicBezTo>
                <a:cubicBezTo>
                  <a:pt x="4359" y="20518"/>
                  <a:pt x="4384" y="19897"/>
                  <a:pt x="4384" y="19127"/>
                </a:cubicBezTo>
                <a:cubicBezTo>
                  <a:pt x="4384" y="18357"/>
                  <a:pt x="4359" y="17717"/>
                  <a:pt x="4327" y="177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8" name="logo fedd_oficial_pq.png" descr="logo fedd_oficial_p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ite do Centro de Excelência: Uma plataforma centralizada para compartilhar conhecimento e promover as iniciativas do grupo.…"/>
          <p:cNvSpPr txBox="1"/>
          <p:nvPr/>
        </p:nvSpPr>
        <p:spPr>
          <a:xfrm>
            <a:off x="14944159" y="2252847"/>
            <a:ext cx="8386722" cy="10830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8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28600" indent="-228600" defTabSz="457200">
              <a:spcBef>
                <a:spcPts val="4100"/>
              </a:spcBef>
              <a:buSzPct val="1000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Site do Centro de Excelência: Uma plataforma centralizada para compartilhar conhecimento e promover as iniciativas do grupo.</a:t>
            </a:r>
          </a:p>
          <a:p>
            <a:pPr marL="228600" indent="-228600" defTabSz="457200">
              <a:spcBef>
                <a:spcPts val="4100"/>
              </a:spcBef>
              <a:buSzPct val="1000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Vitrine de Iniciativas de IA: Um espaço para destacar projetos e inovações em IA, facilitando a troca de experiências e a visibilidade de casos de uso.</a:t>
            </a:r>
          </a:p>
          <a:p>
            <a:pPr marL="228600" indent="-228600" defTabSz="457200">
              <a:spcBef>
                <a:spcPts val="4100"/>
              </a:spcBef>
              <a:buSzPct val="1000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Banco de Prompts: Um repositório que coleta e organiza prompts para uso em IA gerativa para consultas internas.</a:t>
            </a:r>
          </a:p>
          <a:p>
            <a:pPr marL="228600" indent="-228600" defTabSz="457200">
              <a:spcBef>
                <a:spcPts val="4100"/>
              </a:spcBef>
              <a:buSzPct val="1000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Bibliotecas de Normas e Procedimentos: Um acervo com diretrizes e padrões de uso ético e técnico da IA.</a:t>
            </a:r>
          </a:p>
          <a:p>
            <a:pPr marL="228600" indent="-228600" defTabSz="457200">
              <a:spcBef>
                <a:spcPts val="4100"/>
              </a:spcBef>
              <a:buSzPct val="1000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Reuniões do Centro de Excelência: Encontros regulares para alinhar estratégias, compartilhar insights e avaliar o andamento dos projetos em IA dentro do grupo e nos capítulos afiliados.</a:t>
            </a:r>
          </a:p>
          <a:p>
            <a:pPr marL="228600" indent="-228600" defTabSz="457200">
              <a:spcBef>
                <a:spcPts val="4100"/>
              </a:spcBef>
              <a:buSzPct val="1000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Acompanhamento de projetos iniciativas realizados na frentes de missão, com a colaboração na montagem da solução.</a:t>
            </a:r>
          </a:p>
        </p:txBody>
      </p:sp>
      <p:pic>
        <p:nvPicPr>
          <p:cNvPr id="341" name="Captura de Tela 2024-10-22 às 16.14.56.png" descr="Captura de Tela 2024-10-22 às 16.14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193" y="1915526"/>
            <a:ext cx="5118353" cy="84154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" name="Agrupar"/>
          <p:cNvGrpSpPr/>
          <p:nvPr/>
        </p:nvGrpSpPr>
        <p:grpSpPr>
          <a:xfrm>
            <a:off x="7865330" y="3294554"/>
            <a:ext cx="5683838" cy="7800217"/>
            <a:chOff x="0" y="0"/>
            <a:chExt cx="5683837" cy="7800215"/>
          </a:xfrm>
        </p:grpSpPr>
        <p:pic>
          <p:nvPicPr>
            <p:cNvPr id="342" name="Captura de Tela 2024-10-22 às 16.15.27.png" descr="Captura de Tela 2024-10-22 às 16.15.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683838" cy="2510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Captura de Tela 2024-10-22 às 16.15.57.png" descr="Captura de Tela 2024-10-22 às 16.15.5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52" y="2491203"/>
              <a:ext cx="5531333" cy="5309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5" name="Captura de Tela 2024-10-22 às 16.17.16.png" descr="Captura de Tela 2024-10-22 às 16.17.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534" y="7645989"/>
            <a:ext cx="5594759" cy="3402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Captura de Tela 2024-10-22 às 16.18.22.png" descr="Captura de Tela 2024-10-22 às 16.18.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771" y="9110067"/>
            <a:ext cx="4741771" cy="4193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logo fedd_oficial_pq.png" descr="logo fedd_oficial_pq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Rectangle 5"/>
          <p:cNvSpPr txBox="1"/>
          <p:nvPr/>
        </p:nvSpPr>
        <p:spPr>
          <a:xfrm>
            <a:off x="1005801" y="622701"/>
            <a:ext cx="8978370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Iniciativas com IA no Grupo Marista</a:t>
            </a:r>
          </a:p>
        </p:txBody>
      </p:sp>
      <p:sp>
        <p:nvSpPr>
          <p:cNvPr id="349" name="Retângulo Arredondado"/>
          <p:cNvSpPr/>
          <p:nvPr/>
        </p:nvSpPr>
        <p:spPr>
          <a:xfrm>
            <a:off x="1005801" y="1339786"/>
            <a:ext cx="8762447" cy="179736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5"/>
          <p:cNvSpPr txBox="1"/>
          <p:nvPr/>
        </p:nvSpPr>
        <p:spPr>
          <a:xfrm>
            <a:off x="1575857" y="935966"/>
            <a:ext cx="2214704" cy="68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Prompts</a:t>
            </a:r>
          </a:p>
        </p:txBody>
      </p:sp>
      <p:sp>
        <p:nvSpPr>
          <p:cNvPr id="352" name="Retângulo Arredondado"/>
          <p:cNvSpPr/>
          <p:nvPr/>
        </p:nvSpPr>
        <p:spPr>
          <a:xfrm>
            <a:off x="1575857" y="1616519"/>
            <a:ext cx="2120786" cy="191123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3" name="Mais de 100 prompts cadastrados, agora deve vir os corporativos."/>
          <p:cNvSpPr txBox="1"/>
          <p:nvPr/>
        </p:nvSpPr>
        <p:spPr>
          <a:xfrm>
            <a:off x="1619091" y="2800967"/>
            <a:ext cx="5652489" cy="324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/>
          <a:p>
            <a:pPr defTabSz="1097280">
              <a:lnSpc>
                <a:spcPct val="120000"/>
              </a:lnSpc>
              <a:spcBef>
                <a:spcPts val="0"/>
              </a:spcBef>
              <a:defRPr sz="40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Mais de </a:t>
            </a:r>
            <a:r>
              <a:rPr>
                <a:latin typeface="Nunito ExtraBold"/>
                <a:ea typeface="Nunito ExtraBold"/>
                <a:cs typeface="Nunito ExtraBold"/>
                <a:sym typeface="Nunito ExtraBold"/>
              </a:rPr>
              <a:t>100 prompts </a:t>
            </a:r>
            <a:r>
              <a:t>cadastrados, presente no site do CoE e migrando para a AMIA</a:t>
            </a:r>
          </a:p>
        </p:txBody>
      </p:sp>
      <p:pic>
        <p:nvPicPr>
          <p:cNvPr id="354" name="Captura de Tela 2024-12-05 às 09.55.48.png" descr="Captura de Tela 2024-12-05 às 09.55.48.png"/>
          <p:cNvPicPr>
            <a:picLocks noChangeAspect="1"/>
          </p:cNvPicPr>
          <p:nvPr/>
        </p:nvPicPr>
        <p:blipFill>
          <a:blip r:embed="rId2"/>
          <a:srcRect l="2065" b="9722"/>
          <a:stretch>
            <a:fillRect/>
          </a:stretch>
        </p:blipFill>
        <p:spPr>
          <a:xfrm>
            <a:off x="16695212" y="6168607"/>
            <a:ext cx="6928667" cy="6111985"/>
          </a:xfrm>
          <a:prstGeom prst="rect">
            <a:avLst/>
          </a:prstGeom>
          <a:ln w="12700">
            <a:solidFill>
              <a:srgbClr val="3172BB"/>
            </a:solidFill>
            <a:miter lim="400000"/>
          </a:ln>
        </p:spPr>
      </p:pic>
      <p:pic>
        <p:nvPicPr>
          <p:cNvPr id="355" name="Captura de Tela 2025-10-17 às 11.18.33.png" descr="Captura de Tela 2025-10-17 às 11.18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201" y="1550139"/>
            <a:ext cx="13157202" cy="706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Captura de Tela 2025-10-17 às 11.24.26.png" descr="Captura de Tela 2025-10-17 às 11.2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138" y="2297148"/>
            <a:ext cx="11202602" cy="1033971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tack interno, conteúdo especifico mapeado. O mapeamento serviu para revisar links de ambientes digitais (uso por Vinicius do marketing)"/>
          <p:cNvSpPr txBox="1"/>
          <p:nvPr/>
        </p:nvSpPr>
        <p:spPr>
          <a:xfrm>
            <a:off x="4764176" y="13047591"/>
            <a:ext cx="1485564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Stack interno, conteúdo especifico mapeado. O mapeamento serviu para revisar links de ambientes digitais.</a:t>
            </a:r>
          </a:p>
        </p:txBody>
      </p:sp>
      <p:pic>
        <p:nvPicPr>
          <p:cNvPr id="360" name="Captura de Tela 2025-10-17 às 11.26.24.png" descr="Captura de Tela 2025-10-17 às 11.26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567" y="3199806"/>
            <a:ext cx="8585202" cy="853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Captura de Tela 2025-10-17 às 11.26.56.png" descr="Captura de Tela 2025-10-17 às 11.26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791" y="6941009"/>
            <a:ext cx="11202602" cy="462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logo fedd_oficial_pq.png" descr="logo fedd_oficial_pq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Rectangle 5"/>
          <p:cNvSpPr txBox="1"/>
          <p:nvPr/>
        </p:nvSpPr>
        <p:spPr>
          <a:xfrm>
            <a:off x="1005801" y="622701"/>
            <a:ext cx="10170465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IA Generativa: de assistente à agente</a:t>
            </a:r>
          </a:p>
        </p:txBody>
      </p:sp>
      <p:sp>
        <p:nvSpPr>
          <p:cNvPr id="364" name="Retângulo Arredondado"/>
          <p:cNvSpPr/>
          <p:nvPr/>
        </p:nvSpPr>
        <p:spPr>
          <a:xfrm>
            <a:off x="1005801" y="1487330"/>
            <a:ext cx="9167591" cy="267254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omo criar um chatbot"/>
          <p:cNvSpPr txBox="1"/>
          <p:nvPr/>
        </p:nvSpPr>
        <p:spPr>
          <a:xfrm>
            <a:off x="288708" y="-1676505"/>
            <a:ext cx="7569349" cy="96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1238250">
              <a:lnSpc>
                <a:spcPct val="120000"/>
              </a:lnSpc>
              <a:spcBef>
                <a:spcPts val="0"/>
              </a:spcBef>
              <a:defRPr sz="5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Como criar um chatbot</a:t>
            </a:r>
          </a:p>
        </p:txBody>
      </p:sp>
      <p:sp>
        <p:nvSpPr>
          <p:cNvPr id="367" name="Robô"/>
          <p:cNvSpPr/>
          <p:nvPr/>
        </p:nvSpPr>
        <p:spPr>
          <a:xfrm>
            <a:off x="8095932" y="7463431"/>
            <a:ext cx="8181867" cy="12226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gradFill>
            <a:gsLst>
              <a:gs pos="0">
                <a:srgbClr val="64D7EC"/>
              </a:gs>
              <a:gs pos="71819">
                <a:srgbClr val="396DE8"/>
              </a:gs>
              <a:gs pos="100000">
                <a:srgbClr val="0F03E4"/>
              </a:gs>
            </a:gsLst>
            <a:lin ang="315410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238250">
              <a:spcBef>
                <a:spcPts val="0"/>
              </a:spcBef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370" name="Agrupar"/>
          <p:cNvGrpSpPr/>
          <p:nvPr/>
        </p:nvGrpSpPr>
        <p:grpSpPr>
          <a:xfrm>
            <a:off x="14514597" y="3433971"/>
            <a:ext cx="8390858" cy="4130884"/>
            <a:chOff x="0" y="0"/>
            <a:chExt cx="8390856" cy="4130883"/>
          </a:xfrm>
        </p:grpSpPr>
        <p:sp>
          <p:nvSpPr>
            <p:cNvPr id="368" name="Tom e Voz…"/>
            <p:cNvSpPr txBox="1"/>
            <p:nvPr/>
          </p:nvSpPr>
          <p:spPr>
            <a:xfrm>
              <a:off x="1219470" y="811949"/>
              <a:ext cx="5951990" cy="2618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1238250">
                <a:spcBef>
                  <a:spcPts val="0"/>
                </a:spcBef>
                <a:defRPr sz="9000" b="1" i="1">
                  <a:solidFill>
                    <a:srgbClr val="3482B2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Tom e Voz</a:t>
              </a:r>
            </a:p>
            <a:p>
              <a:pPr algn="ctr" defTabSz="1238250">
                <a:spcBef>
                  <a:spcPts val="0"/>
                </a:spcBef>
                <a:defRPr sz="4000" i="1">
                  <a:solidFill>
                    <a:srgbClr val="3482B2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Sabe como falar</a:t>
              </a:r>
            </a:p>
          </p:txBody>
        </p:sp>
        <p:sp>
          <p:nvSpPr>
            <p:cNvPr id="369" name="Balão"/>
            <p:cNvSpPr/>
            <p:nvPr/>
          </p:nvSpPr>
          <p:spPr>
            <a:xfrm>
              <a:off x="0" y="0"/>
              <a:ext cx="8390857" cy="4130884"/>
            </a:xfrm>
            <a:prstGeom prst="wedgeEllipseCallout">
              <a:avLst>
                <a:gd name="adj1" fmla="val -49385"/>
                <a:gd name="adj2" fmla="val 70000"/>
              </a:avLst>
            </a:prstGeom>
            <a:noFill/>
            <a:ln w="50800" cap="flat">
              <a:solidFill>
                <a:srgbClr val="2F7DA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238250">
                <a:spcBef>
                  <a:spcPts val="0"/>
                </a:spcBef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73" name="Agrupar"/>
          <p:cNvGrpSpPr/>
          <p:nvPr/>
        </p:nvGrpSpPr>
        <p:grpSpPr>
          <a:xfrm>
            <a:off x="1478545" y="3433971"/>
            <a:ext cx="8390858" cy="4130884"/>
            <a:chOff x="0" y="0"/>
            <a:chExt cx="8390856" cy="4130883"/>
          </a:xfrm>
        </p:grpSpPr>
        <p:sp>
          <p:nvSpPr>
            <p:cNvPr id="371" name="Personas…"/>
            <p:cNvSpPr txBox="1"/>
            <p:nvPr/>
          </p:nvSpPr>
          <p:spPr>
            <a:xfrm>
              <a:off x="591498" y="811949"/>
              <a:ext cx="7207935" cy="2618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1238250">
                <a:spcBef>
                  <a:spcPts val="0"/>
                </a:spcBef>
                <a:defRPr sz="9000" b="1" i="1">
                  <a:solidFill>
                    <a:srgbClr val="3482B2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Personas</a:t>
              </a:r>
            </a:p>
            <a:p>
              <a:pPr algn="ctr" defTabSz="1238250">
                <a:spcBef>
                  <a:spcPts val="0"/>
                </a:spcBef>
                <a:defRPr sz="4000" i="1">
                  <a:solidFill>
                    <a:srgbClr val="3482B2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Sabe com quem está falando</a:t>
              </a:r>
            </a:p>
          </p:txBody>
        </p:sp>
        <p:sp>
          <p:nvSpPr>
            <p:cNvPr id="372" name="Balão"/>
            <p:cNvSpPr/>
            <p:nvPr/>
          </p:nvSpPr>
          <p:spPr>
            <a:xfrm flipH="1">
              <a:off x="0" y="0"/>
              <a:ext cx="8390857" cy="4130884"/>
            </a:xfrm>
            <a:prstGeom prst="wedgeEllipseCallout">
              <a:avLst>
                <a:gd name="adj1" fmla="val -49385"/>
                <a:gd name="adj2" fmla="val 70000"/>
              </a:avLst>
            </a:prstGeom>
            <a:noFill/>
            <a:ln w="50800" cap="flat">
              <a:solidFill>
                <a:srgbClr val="2F7DA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238250">
                <a:spcBef>
                  <a:spcPts val="0"/>
                </a:spcBef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74" name="Escrita Conversacional"/>
          <p:cNvSpPr txBox="1"/>
          <p:nvPr/>
        </p:nvSpPr>
        <p:spPr>
          <a:xfrm>
            <a:off x="5292562" y="1537272"/>
            <a:ext cx="14381182" cy="158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 defTabSz="1238250">
              <a:spcBef>
                <a:spcPts val="0"/>
              </a:spcBef>
              <a:defRPr sz="9000" b="1" i="1">
                <a:solidFill>
                  <a:srgbClr val="3482B2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Escrita Conversacional</a:t>
            </a:r>
          </a:p>
        </p:txBody>
      </p:sp>
      <p:grpSp>
        <p:nvGrpSpPr>
          <p:cNvPr id="377" name="Agrupar"/>
          <p:cNvGrpSpPr/>
          <p:nvPr/>
        </p:nvGrpSpPr>
        <p:grpSpPr>
          <a:xfrm>
            <a:off x="23876000" y="14112239"/>
            <a:ext cx="2540000" cy="2540001"/>
            <a:chOff x="0" y="0"/>
            <a:chExt cx="2540000" cy="2540000"/>
          </a:xfrm>
        </p:grpSpPr>
        <p:sp>
          <p:nvSpPr>
            <p:cNvPr id="375" name="Círculo"/>
            <p:cNvSpPr/>
            <p:nvPr/>
          </p:nvSpPr>
          <p:spPr>
            <a:xfrm>
              <a:off x="0" y="0"/>
              <a:ext cx="2540000" cy="2540000"/>
            </a:xfrm>
            <a:prstGeom prst="ellipse">
              <a:avLst/>
            </a:prstGeom>
            <a:solidFill>
              <a:srgbClr val="FFFFFF">
                <a:alpha val="6595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76" name="Agrupar" descr="Agrupa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932" y="416559"/>
              <a:ext cx="1286335" cy="84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8" name="logo fedd_oficial_pq.png" descr="logo fedd_oficial_p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9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3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 fill="hold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 fill="hold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  <p:bldP spid="370" grpId="3" animBg="1" advAuto="0"/>
      <p:bldP spid="370" grpId="4" animBg="1" advAuto="0"/>
      <p:bldP spid="373" grpId="2" animBg="1" advAuto="0"/>
      <p:bldP spid="373" grpId="5" animBg="1" advAuto="0"/>
      <p:bldP spid="374" grpId="6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escritivo Funcional…"/>
          <p:cNvSpPr txBox="1"/>
          <p:nvPr/>
        </p:nvSpPr>
        <p:spPr>
          <a:xfrm>
            <a:off x="1358156" y="3906741"/>
            <a:ext cx="11278228" cy="786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Descritivo Funcional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 startAt="2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Base de Conhecimento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 startAt="2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Principais Funções do Bot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 startAt="2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Design de Conversas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 startAt="5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Descrição do Conhecimento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 startAt="6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Ações e Tópicos no Fluxo do Bot</a:t>
            </a:r>
          </a:p>
          <a:p>
            <a:pPr marL="457200" indent="-317500" defTabSz="457200">
              <a:spcBef>
                <a:spcPts val="1200"/>
              </a:spcBef>
              <a:buSzPct val="125000"/>
              <a:buFont typeface="Times Roman"/>
              <a:buAutoNum type="arabicPeriod" startAt="6"/>
              <a:defRPr sz="51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Gatilhos</a:t>
            </a:r>
          </a:p>
        </p:txBody>
      </p:sp>
      <p:pic>
        <p:nvPicPr>
          <p:cNvPr id="381" name="logo fedd_oficial_pq.png" descr="logo fedd_oficial_p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ANÉIS DE SINONIMOS PARA NOMES DE ÁREAS…"/>
          <p:cNvSpPr txBox="1"/>
          <p:nvPr/>
        </p:nvSpPr>
        <p:spPr>
          <a:xfrm>
            <a:off x="15744209" y="4011041"/>
            <a:ext cx="6815466" cy="372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900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algn="ctr" defTabSz="457200">
              <a:spcBef>
                <a:spcPts val="0"/>
              </a:spcBef>
              <a:defRPr sz="29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ANÉIS DE SINONIMOS PARA NOMES DE ÁREAS</a:t>
            </a:r>
          </a:p>
          <a:p>
            <a:pPr algn="ctr" defTabSz="457200">
              <a:spcBef>
                <a:spcPts val="0"/>
              </a:spcBef>
              <a:defRPr sz="2900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algn="ctr" defTabSz="457200">
              <a:spcBef>
                <a:spcPts val="0"/>
              </a:spcBef>
              <a:defRPr sz="29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Incluir uma lista inicial de perguntas e respostas (FAQ) para garantir maior acurácia no atendimento.</a:t>
            </a:r>
          </a:p>
        </p:txBody>
      </p:sp>
      <p:sp>
        <p:nvSpPr>
          <p:cNvPr id="383" name="Rectangle 5"/>
          <p:cNvSpPr txBox="1"/>
          <p:nvPr/>
        </p:nvSpPr>
        <p:spPr>
          <a:xfrm>
            <a:off x="587472" y="674988"/>
            <a:ext cx="16236392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Desenvolvimento de um Chatbot</a:t>
            </a:r>
          </a:p>
        </p:txBody>
      </p:sp>
      <p:sp>
        <p:nvSpPr>
          <p:cNvPr id="384" name="Retângulo Arredondado"/>
          <p:cNvSpPr/>
          <p:nvPr/>
        </p:nvSpPr>
        <p:spPr>
          <a:xfrm>
            <a:off x="587472" y="1495887"/>
            <a:ext cx="8245165" cy="291589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5" name="Linha"/>
          <p:cNvSpPr/>
          <p:nvPr/>
        </p:nvSpPr>
        <p:spPr>
          <a:xfrm>
            <a:off x="19389509" y="7784442"/>
            <a:ext cx="1" cy="34003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6" name="Pode ser na RAG"/>
          <p:cNvSpPr txBox="1"/>
          <p:nvPr/>
        </p:nvSpPr>
        <p:spPr>
          <a:xfrm>
            <a:off x="17928031" y="11601391"/>
            <a:ext cx="2922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29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Pode ser na RAG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Agrupar"/>
          <p:cNvGrpSpPr/>
          <p:nvPr/>
        </p:nvGrpSpPr>
        <p:grpSpPr>
          <a:xfrm>
            <a:off x="2859865" y="1655124"/>
            <a:ext cx="5723526" cy="11264548"/>
            <a:chOff x="0" y="0"/>
            <a:chExt cx="5723524" cy="11264546"/>
          </a:xfrm>
        </p:grpSpPr>
        <p:pic>
          <p:nvPicPr>
            <p:cNvPr id="388" name="Captura de Tela 2024-08-20 às 11.20.17.png" descr="Captura de Tela 2024-08-20 às 11.20.17.png"/>
            <p:cNvPicPr>
              <a:picLocks noChangeAspect="1"/>
            </p:cNvPicPr>
            <p:nvPr/>
          </p:nvPicPr>
          <p:blipFill>
            <a:blip r:embed="rId2"/>
            <a:srcRect l="1520"/>
            <a:stretch>
              <a:fillRect/>
            </a:stretch>
          </p:blipFill>
          <p:spPr>
            <a:xfrm>
              <a:off x="19906" y="0"/>
              <a:ext cx="5698633" cy="6195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Captura de Tela 2024-08-20 às 11.20.38.png" descr="Captura de Tela 2024-08-20 às 11.20.38.png"/>
            <p:cNvPicPr>
              <a:picLocks noChangeAspect="1"/>
            </p:cNvPicPr>
            <p:nvPr/>
          </p:nvPicPr>
          <p:blipFill>
            <a:blip r:embed="rId3"/>
            <a:srcRect r="3908"/>
            <a:stretch>
              <a:fillRect/>
            </a:stretch>
          </p:blipFill>
          <p:spPr>
            <a:xfrm>
              <a:off x="0" y="6061468"/>
              <a:ext cx="5723525" cy="5203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1" name="1. Intenções para Onboarding Corporativo…"/>
          <p:cNvSpPr txBox="1"/>
          <p:nvPr/>
        </p:nvSpPr>
        <p:spPr>
          <a:xfrm>
            <a:off x="11976038" y="14306563"/>
            <a:ext cx="12013755" cy="11701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100"/>
            </a:pPr>
            <a:r>
              <a:t>1. Intenções para Onboarding Corporativo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Introdução à Empresa</a:t>
            </a:r>
            <a:r>
              <a:t>: Me fale sobre a empresa, Quais são os valores da empresa?, O que devo saber sobre o Grupo Marista?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Conhecer Equipe e Estrutura</a:t>
            </a:r>
            <a:r>
              <a:t>: Quem faz parte da equipe?, Quero saber sobre a estrutura da empresa, Como é a organização da empresa?</a:t>
            </a:r>
          </a:p>
          <a:p>
            <a:pPr>
              <a:spcBef>
                <a:spcPts val="0"/>
              </a:spcBef>
              <a:defRPr sz="2100"/>
            </a:pPr>
            <a:endParaRPr/>
          </a:p>
          <a:p>
            <a:pPr>
              <a:spcBef>
                <a:spcPts val="0"/>
              </a:spcBef>
              <a:defRPr sz="2100"/>
            </a:pPr>
            <a:r>
              <a:t>2. Intenções para Regras Corporativas (Chat de Normas)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Consultar Políticas Internas</a:t>
            </a:r>
            <a:r>
              <a:t>: Quais são as políticas da empresa?, Me fale sobre as normas corporativas, Onde posso ver as políticas internas?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Código de Conduta</a:t>
            </a:r>
            <a:r>
              <a:t>: O que é o código de conduta?, Quais são as regras de comportamento?, Como devo agir em situações de conflito?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Procedimentos de Segurança</a:t>
            </a:r>
            <a:r>
              <a:t>: Quais são as normas de segurança?, Como funciona a política de segurança na empresa?, O que devo fazer em caso de emergência?</a:t>
            </a:r>
          </a:p>
          <a:p>
            <a:pPr>
              <a:spcBef>
                <a:spcPts val="0"/>
              </a:spcBef>
              <a:defRPr sz="2100"/>
            </a:pPr>
            <a:endParaRPr/>
          </a:p>
          <a:p>
            <a:pPr>
              <a:spcBef>
                <a:spcPts val="0"/>
              </a:spcBef>
              <a:defRPr sz="2100"/>
            </a:pPr>
            <a:r>
              <a:t>3. Intenções para Acreditação JCI para Saúde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O que é a Acreditação JCI?</a:t>
            </a:r>
            <a:r>
              <a:t>: O que significa JCI?, Como funciona a acreditação JCI?, Por que a acreditação JCI é importante?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Processo de Acreditação</a:t>
            </a:r>
            <a:r>
              <a:t>: Como ocorre o processo de acreditação?, Quais são as etapas da acreditação JCI?, Quais critérios são avaliados na acreditação?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Impacto da Acreditação</a:t>
            </a:r>
            <a:r>
              <a:t>: Como a acreditação JCI impacta meu trabalho?, Quais mudanças a acreditação JCI traz?, Quais benefícios a acreditação JCI oferece?</a:t>
            </a:r>
          </a:p>
          <a:p>
            <a:pPr>
              <a:spcBef>
                <a:spcPts val="0"/>
              </a:spcBef>
              <a:defRPr sz="2100"/>
            </a:pPr>
            <a:endParaRPr/>
          </a:p>
          <a:p>
            <a:pPr>
              <a:spcBef>
                <a:spcPts val="0"/>
              </a:spcBef>
              <a:defRPr sz="2100"/>
            </a:pPr>
            <a:r>
              <a:t>4. Intenções para o Robô Hercules (Riscos e Compliance)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Consultas Gerais sobre Riscos e Compliance</a:t>
            </a:r>
            <a:r>
              <a:t>: Quais são os principais riscos na empresa?, O que é compliance?, Me explique mais sobre a área de Riscos e Compliance.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Denúncia de Irregularidades</a:t>
            </a:r>
            <a:r>
              <a:t>: Como posso denunciar uma irregularidade?, Quero relatar uma violação de compliance, Como faço uma denúncia anônima?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Dúvidas sobre Legislação</a:t>
            </a:r>
            <a:r>
              <a:t>: Quais leis devo seguir?, Como a empresa cumpre as leis?, Quais são as obrigações legais da empresa?</a:t>
            </a:r>
          </a:p>
          <a:p>
            <a:pPr>
              <a:spcBef>
                <a:spcPts val="0"/>
              </a:spcBef>
              <a:defRPr sz="2100"/>
            </a:pPr>
            <a:r>
              <a:t>5. Intenções para Redirecionamento ao Bot Nat (Suporte de TI)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Abrir Chamado de Suporte</a:t>
            </a:r>
            <a:r>
              <a:t>: Preciso de ajuda com TI, Como abro um chamado de suporte?, Estou com um problema técnico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Problemas com Sistemas ou Equipamentos</a:t>
            </a:r>
            <a:r>
              <a:t>: Meu computador não está funcionando, Estou com problemas de acesso ao sistema, Meu e-mail corporativo não está funcionando</a:t>
            </a:r>
          </a:p>
          <a:p>
            <a:pPr marL="266700" indent="-127000">
              <a:spcBef>
                <a:spcPts val="0"/>
              </a:spcBef>
              <a:buSzPct val="125000"/>
              <a:buFont typeface="Times Roman"/>
              <a:buChar char="•"/>
              <a:defRPr sz="2100"/>
            </a:pPr>
            <a:r>
              <a:t> </a:t>
            </a:r>
            <a:r>
              <a:rPr b="1"/>
              <a:t>Solicitar Assistência Técnica</a:t>
            </a:r>
            <a:r>
              <a:t>: Quero solicitar assistência técnica, Como peço ajuda da TI?, Tenho um problema de TI, pode me ajudar?</a:t>
            </a:r>
          </a:p>
        </p:txBody>
      </p:sp>
      <p:sp>
        <p:nvSpPr>
          <p:cNvPr id="392" name="Linha"/>
          <p:cNvSpPr/>
          <p:nvPr/>
        </p:nvSpPr>
        <p:spPr>
          <a:xfrm>
            <a:off x="6675460" y="2753641"/>
            <a:ext cx="34986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3" name="Texto"/>
          <p:cNvSpPr txBox="1"/>
          <p:nvPr/>
        </p:nvSpPr>
        <p:spPr>
          <a:xfrm>
            <a:off x="7835900" y="114300"/>
            <a:ext cx="127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4" name="Texto"/>
          <p:cNvSpPr txBox="1"/>
          <p:nvPr/>
        </p:nvSpPr>
        <p:spPr>
          <a:xfrm>
            <a:off x="11162908" y="965200"/>
            <a:ext cx="1270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395" name="Tabela 1"/>
          <p:cNvGraphicFramePr/>
          <p:nvPr/>
        </p:nvGraphicFramePr>
        <p:xfrm>
          <a:off x="10344378" y="1641701"/>
          <a:ext cx="11142509" cy="1129138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50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1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104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Categoria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Situação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2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3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4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5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3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Onboarding no chat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Sobre o grupo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Me fale sobre o grupo.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os valores do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que devo saber sobre o Grupo Marista?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me contar sobre a história do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 grupo começou?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330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Conhecer Equipe e Estrutura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Quem faz parte da equipe?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Quero saber sobre a estrutura do grupo.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é a organização do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Quem são os líderes do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Qual é a estrutura organizacional do grupo?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5615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Visão Geral de frentes de missão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produtos e serviços o grupo oferece por frente de missão?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Me fale sobre os principais serviços do grupo em saúde.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as áreas de atuação do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 grupo atende seus clientes?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explicar os principais serviços que o grupo oferece?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561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Acreditação JCI para saúde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que é a Acreditação JCI?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que significa JCI?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funciona a acreditação JCI?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Por que a acreditação JCI é importante?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Qual é a relevância da acreditação JCI para 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explicar o conceito de acreditação JCI?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330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Processo de Acreditação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ocorre o processo de acreditação?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as etapas da acreditação JCI?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critérios são avaliados na acreditação?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detalhar o processo de acreditação?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os requisitos para a acreditação JCI?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7900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Impacto da Acreditação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a acreditação JCI impacta meu trabalho?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mudanças a acreditação JCI traz?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benefícios a acreditação JCI oferece?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a acreditação melhora a qualidade dos serviços?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explicar os efeitos da acreditação no dia a dia?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5615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Preparação para Auditorias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devo me preparar para uma auditoria JCI?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os requisitos para a próxima auditoria?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 grupo se prepara para auditorias?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dar dicas para uma auditoria bem-sucedida?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que é importante saber antes da auditoria JCI?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561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Robô Hercules (riscos e compliance)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Consultas Gerais sobre Riscos e Compliance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os principais riscos no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que é compliance?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Me explique mais sobre a área de Riscos e Compliance.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 grupo gerencia riscos e compliance?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as políticas de risco e conformidade?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3330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Denúncia de Irregularidades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posso denunciar uma irregularidade?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Quero relatar uma violação de compliance.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faço uma denúncia anônima?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Qual é o processo para denunciar problemas?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reportar irregularidades de forma segura?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3330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Dúvidas sobre Legislação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leis devo seguir?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 grupo cumpre as leis?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são as obrigações legais do grupo?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explicar as regulamentações aplicáveis?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Quais leis são relevantes para o grupo?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23330"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Procedimentos de Auditoria Interna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funcionam as auditorias internas?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Qual é o papel das auditorias internas?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Como o grupo realiza auditorias internas?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 que devo saber sobre auditorias internas?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explicar o processo de auditoria interna?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96" name="Texto"/>
          <p:cNvSpPr txBox="1"/>
          <p:nvPr/>
        </p:nvSpPr>
        <p:spPr>
          <a:xfrm>
            <a:off x="9613900" y="315383"/>
            <a:ext cx="1270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97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ctangle 5"/>
          <p:cNvSpPr txBox="1"/>
          <p:nvPr/>
        </p:nvSpPr>
        <p:spPr>
          <a:xfrm>
            <a:off x="1005801" y="62270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Curadoria</a:t>
            </a:r>
          </a:p>
        </p:txBody>
      </p:sp>
      <p:sp>
        <p:nvSpPr>
          <p:cNvPr id="399" name="Retângulo Arredondado"/>
          <p:cNvSpPr/>
          <p:nvPr/>
        </p:nvSpPr>
        <p:spPr>
          <a:xfrm>
            <a:off x="922343" y="1411129"/>
            <a:ext cx="2531506" cy="148287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Captura de Tela 2024-08-20 às 11.24.17.png" descr="Captura de Tela 2024-08-20 às 11.24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65" y="1560077"/>
            <a:ext cx="9533825" cy="838852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02" name="Tabela 1"/>
          <p:cNvGraphicFramePr/>
          <p:nvPr/>
        </p:nvGraphicFramePr>
        <p:xfrm>
          <a:off x="9440522" y="1444957"/>
          <a:ext cx="13095921" cy="1258856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8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0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57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09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9378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21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Situação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1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2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3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4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Frase Alternativa 5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121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Agradecimento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Agradecemos seu contato! Estou à disposição para ajudar.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Muito obrigado pela sua mensagem. Estou aqui para qualquer dúvida.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Agradecemos! Caso precise de mais informações, estarei por aqui.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Fico feliz em poder ajudar! Se precisar de algo mais, conte comigo.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Agradecemos profundamente. Estou disponível para qualquer outra pergunta que você tenha.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Redirecionamento para Bot Especializado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encaminhar você para o especialista que pode fornecer a melhor assistência.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Direcionarei você ao bot que possui mais informações sobre o assunto.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transferir sua solicitação para o bot especializado, que poderá ajudar de forma mais precisa.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Encaminharei sua solicitação ao bot adequado para resolver isso com maior precisão.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conectar você ao bot especializado para que possa receber a assistência necessária.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750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Bom Dia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Bom dia! Como posso servi-lo hoje?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Bom dia! Estou aqui para ajudar no que precisar.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Bom dia! Em que posso ser útil para você hoje?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Bom dia! Estou à disposição para atender às suas necessidades.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Bom dia! Como posso auxiliar você hoje?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Tarde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tarde! Como posso ajudá-lo neste momento?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tarde! Estou aqui para qualquer questão que você tenha.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tarde! Como posso ser útil para você hoje?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tarde! Estou à disposição para oferecer qualquer apoio necessário.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tarde! Em que posso ajudar agora?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Noite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noite! Como posso apoiar você antes do final do dia?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noite! Se precisar de algo antes de encerrar o dia, estou à disposição.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noite! Em que posso ser útil para você agora?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noite! Estou aqui para ajudar, mesmo no final do dia.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Boa noite! Caso precise de ajuda, estarei aqui para apoiar.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Pergunta Frequente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Esta é uma pergunta comum. Vou fornecer as informações que você precisa.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responder à sua dúvida frequente com o melhor que eu puder.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Aqui está a resposta para a pergunta que muitos fazem.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lhe dar a informação que você procura sobre essa dúvida frequente.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Essa pergunta é bastante comum. Aqui está a informação que você precisa.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Pedidos de Ajuda Adicionais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Precisa de mais alguma coisa? Estou aqui para ajudar.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Há algo mais em que eu possa auxiliá-lo?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 precisar de mais informações ou assistência, estarei à disposição.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 tiver mais perguntas, não hesite em me chamar.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Caso tenha mais dúvidas ou precise de ajuda adicional, estarei aqui para isso.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Cantadas Sedutoras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Estou aqui para ajudar com suas dúvidas. Como posso ser útil?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Meu papel é fornecer informações úteis. Em que posso ajudar?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Vamos focar em como posso ajudar com o que você precisa.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Estou aqui para responder perguntas e oferecer suporte. Como posso ajudar?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Vamos manter nossa conversa profissional e produtiva. Como posso assisti-lo?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Palavrão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Vamos manter a conversa respeitosa. Como posso ajudar?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Prefiro manter a conversa em um tom profissional. Como posso ajudar?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Estou aqui para ajudar. Por favor, evite linguagem imprópria.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Vamos manter nossa conversa adequada e respeitosa. Como posso ajudar você?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Mantenha o tom respeitoso. Estou aqui para oferecer suporte.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62121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Ódio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Sinto muito que você esteja passando por isso. Como posso ajudar a melhorar a situação?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Lamento que você esteja se sentindo assim. Vamos ver como posso ajudar.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Entendo sua frustração. O que posso fazer para ajudar a resolver isso?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Lamento o que você está passando. Como posso ajudar a melhorar a situação?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Sei que você está chateado. Vamos trabalhar juntos para encontrar uma solução.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62121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Confusão Sobre Processos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explicar o processo de forma clara para você. Vamos esclarecer isso juntos.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Entendo sua confusão. Vou detalhar o processo para que tudo fique claro.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explicar o processo de forma que você possa compreendê-lo completamente.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Vamos esclarecer o processo para garantir que você tenha todas as informações necessárias.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ajudar a esclarecer suas dúvidas sobre o processo de maneira completa.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Dúvidas Sobre Procedimentos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Aqui estão os procedimentos necessários para sua situação.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fornecer detalhes sobre os procedimentos que você deve seguir.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Vamos revisar juntos os procedimentos para que tudo fique claro.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Aqui estão as etapas que você deve seguir para resolver isso.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Vou explicar os procedimentos necessários para você, de forma detalhada.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62121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Informações Adicionais Necessárias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Preciso de mais detalhes para oferecer uma resposta mais precisa.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Para ajudar melhor, poderia fornecer mais informações?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Quanto mais detalhes você fornecer, melhor poderei ajudar.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Preciso de mais informações para oferecer uma resposta mais adequada.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Pode me fornecer mais detalhes para que eu possa oferecer uma assistência mais precisa?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15357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Encerramento da Conversa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 precisar de mais ajuda, estarei por aqui. Tenha um excelente dia!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Agradeço pelo seu contato. Estarei disponível para qualquer outra dúvida.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Caso precise de mais assistência, não hesite em me chamar. Até mais!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Agradeço por entrar em contato. Estou aqui se precisar de algo mais.</a:t>
                      </a:r>
                    </a:p>
                  </a:txBody>
                  <a:tcPr marL="12700" marR="12700" marT="12700" marB="1270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Foi um prazer ajudar. Tenha um ótimo dia e sinta-se à vontade para voltar quando precisar!</a:t>
                      </a:r>
                    </a:p>
                  </a:txBody>
                  <a:tcPr marL="12700" marR="12700" marT="12700" marB="12700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0457">
                <a:tc>
                  <a:txBody>
                    <a:bodyPr/>
                    <a:lstStyle/>
                    <a:p>
                      <a:pPr defTabSz="914400">
                        <a:defRPr sz="13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
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03" name="Texto"/>
          <p:cNvSpPr txBox="1"/>
          <p:nvPr/>
        </p:nvSpPr>
        <p:spPr>
          <a:xfrm>
            <a:off x="7829550" y="2278683"/>
            <a:ext cx="1270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04" name="logo fedd_oficial_pq.png" descr="logo fedd_oficial_p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tangle 5"/>
          <p:cNvSpPr txBox="1"/>
          <p:nvPr/>
        </p:nvSpPr>
        <p:spPr>
          <a:xfrm>
            <a:off x="1005801" y="62270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Curadoria</a:t>
            </a:r>
          </a:p>
        </p:txBody>
      </p:sp>
      <p:sp>
        <p:nvSpPr>
          <p:cNvPr id="406" name="Retângulo Arredondado"/>
          <p:cNvSpPr/>
          <p:nvPr/>
        </p:nvSpPr>
        <p:spPr>
          <a:xfrm>
            <a:off x="918681" y="1370813"/>
            <a:ext cx="2531506" cy="148287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07" name="Captura de Tela 2024-08-20 às 11.23.49.png" descr="Captura de Tela 2024-08-20 às 11.23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815" y="7127916"/>
            <a:ext cx="8855239" cy="7453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Captura de Tela 2024-08-20 às 11.14.01.png" descr="Captura de Tela 2024-08-20 às 11.14.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4799" y="5808464"/>
            <a:ext cx="9601147" cy="2910694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Elementos essenciais…"/>
          <p:cNvSpPr txBox="1"/>
          <p:nvPr/>
        </p:nvSpPr>
        <p:spPr>
          <a:xfrm>
            <a:off x="12049666" y="1102609"/>
            <a:ext cx="11524768" cy="11510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0" tIns="190500" rIns="190500" bIns="190500"/>
          <a:lstStyle/>
          <a:p>
            <a:pPr defTabSz="457200">
              <a:spcBef>
                <a:spcPts val="0"/>
              </a:spcBef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Elementos essenciais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Identidade do bot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Propósito (objetivo principal)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Público-alvo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Problema que resolve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Escopo (o que faz)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Fora de escopo (o que NÃO faz)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Principais tarefas suportadas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Comportamento conversacional (como raciocina antes de responder)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Tom de voz / estilo de linguagem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Formato das respostas (listas, passos, exemplos, etc.)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Regras para lidar com dúvidas ambíguas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Regras de fallback (quando não souber responder)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Diretrizes para temas sensíveis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Limitações e disclaimers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Instruções para pedir mais contexto quando necessário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Prioridade por respostas práticas vs. teóricas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Nível de profundidade das respostas</a:t>
            </a:r>
          </a:p>
          <a:p>
            <a:pPr marL="228600" indent="-228600" defTabSz="457200">
              <a:spcBef>
                <a:spcPts val="0"/>
              </a:spcBef>
              <a:buSzPct val="100000"/>
              <a:buChar char="•"/>
              <a:defRPr sz="30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Exemplos de comportamento esperado (opcional, mas altamente recomendado)</a:t>
            </a:r>
          </a:p>
        </p:txBody>
      </p:sp>
      <p:sp>
        <p:nvSpPr>
          <p:cNvPr id="411" name="Linha"/>
          <p:cNvSpPr/>
          <p:nvPr/>
        </p:nvSpPr>
        <p:spPr>
          <a:xfrm>
            <a:off x="9850057" y="8121484"/>
            <a:ext cx="22377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2" name="Prompt inicial"/>
          <p:cNvSpPr txBox="1"/>
          <p:nvPr/>
        </p:nvSpPr>
        <p:spPr>
          <a:xfrm>
            <a:off x="1887378" y="4739119"/>
            <a:ext cx="3132659" cy="671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Prompt inicial</a:t>
            </a:r>
          </a:p>
        </p:txBody>
      </p:sp>
      <p:sp>
        <p:nvSpPr>
          <p:cNvPr id="413" name="Responsabilidades e Comportamentos do MARI…"/>
          <p:cNvSpPr txBox="1"/>
          <p:nvPr/>
        </p:nvSpPr>
        <p:spPr>
          <a:xfrm>
            <a:off x="25800242" y="1408851"/>
            <a:ext cx="10934087" cy="1170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Responsabilidades e Comportamentos do MARI</a:t>
            </a:r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1. Onboarding Corporativo: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fornecer informações claras e diretas sobre o processo de integração para novos colaboradores. Ao ser acionado, sua tarefa é orientar os usuários sobre os valores, estrutura e procedimentos básicos da empresa.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Mantenha um tom acolhedor, mas sempre objetivo. Ofereça respostas precisas e diretas, evitando detalhes excessivos.</a:t>
            </a:r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endParaRPr/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2. Acesso às Normas Corporativas: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facilitar o acesso rápido às políticas internas, código de conduta, e procedimentos de segurança. Seu trabalho é garantir que os usuários encontrem facilmente as normas corporativas.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Seja direto e confiável. Forneça links para documentos específicos e esclareça dúvidas sem rodeios, garantindo que o usuário entenda as regras e procedimentos.</a:t>
            </a:r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endParaRPr/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3. Acreditação JCI para Saúde: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apoiar os colaboradores na compreensão dos critérios de acreditação JCI, explicando o processo de forma clara e objetiva.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Mantenha um tom informativo e seguro. Explique a importância da acreditação JCI e como ela se aplica ao trabalho diário, sem complicar as informações.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4. Riscos e Compliance (Hercules):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fornecer informações sobre riscos e compliance, ajudando os colaboradores a entenderem as políticas e a reportarem irregularidades.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Mantenha um tom sério e confiável. Ofereça orientação clara sobre procedimentos de compliance e riscos, garantindo que o usuário se sinta seguro ao seguir suas instruções.</a:t>
            </a:r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5. Redirecionamento ao Bot Nat (Suporte de TI):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identificar quando um problema técnico ou solicitação de TI é feita, e redirecionar o usuário para o bot Nat.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Seja eficiente e claro. Explique ao usuário que ele será redirecionado e o motivo, garantindo uma transição suave e objetiva.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6. Clareza e Objetividade: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Em todas as interações, você vai garantir que suas respostas sejam claras, diretas e sem informações desnecessárias.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Forneça orientações concisas e mantenha o foco nas necessidades do usuário. Evite detalhes supérfluos e guie o usuário de forma objetiva.</a:t>
            </a:r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endParaRPr/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7. Confiabilidade: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garantir que todas as informações que oferece sejam precisas e confiáveis, reforçando sua autoridade como fonte de suporte.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Mantenha um tom de voz seguro e confiante. Certifique-se de que as informações estejam sempre atualizadas e corretas.</a:t>
            </a:r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endParaRPr/>
          </a:p>
          <a:p>
            <a:pPr defTabSz="457200">
              <a:spcBef>
                <a:spcPts val="1200"/>
              </a:spcBef>
              <a:defRPr sz="13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8. Resolução de Dúvidas Frequentes:</a:t>
            </a:r>
            <a:endParaRPr>
              <a:latin typeface="Nunito Regular"/>
              <a:ea typeface="Nunito Regular"/>
              <a:cs typeface="Nunito Regular"/>
              <a:sym typeface="Nunito Regular"/>
            </a:endParaRP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Responsabilidade:</a:t>
            </a:r>
            <a:r>
              <a:t> Você vai responder rapidamente às perguntas frequentes sobre suas áreas de atuação, utilizando uma base de conhecimento atualizada.</a:t>
            </a:r>
          </a:p>
          <a:p>
            <a:pPr defTabSz="457200">
              <a:spcBef>
                <a:spcPts val="0"/>
              </a:spcBef>
              <a:defRPr sz="1300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Comportamento:</a:t>
            </a:r>
            <a:r>
              <a:t> Seja ágil e direto. Escale casos complexos para especialistas humanos apenas quando necessário, e sempre ofereça soluções objetivas.</a:t>
            </a:r>
          </a:p>
        </p:txBody>
      </p:sp>
      <p:pic>
        <p:nvPicPr>
          <p:cNvPr id="414" name="Google Shape;371;ge3ab6ea2b5_1_0" descr="Google Shape;371;ge3ab6ea2b5_1_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63477" y="10957256"/>
            <a:ext cx="4847235" cy="5304521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Rectangle 5"/>
          <p:cNvSpPr txBox="1"/>
          <p:nvPr/>
        </p:nvSpPr>
        <p:spPr>
          <a:xfrm>
            <a:off x="1005801" y="62270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Curadoria</a:t>
            </a:r>
          </a:p>
        </p:txBody>
      </p:sp>
      <p:sp>
        <p:nvSpPr>
          <p:cNvPr id="416" name="Retângulo Arredondado"/>
          <p:cNvSpPr/>
          <p:nvPr/>
        </p:nvSpPr>
        <p:spPr>
          <a:xfrm>
            <a:off x="932500" y="1469699"/>
            <a:ext cx="2531506" cy="148287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17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Captura de Tela 2024-08-23 às 17.57.05.png" descr="Captura de Tela 2024-08-23 às 17.57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266" y="1741579"/>
            <a:ext cx="8938373" cy="6747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Captura de Tela 2024-08-23 às 17.59.10.png" descr="Captura de Tela 2024-08-23 às 17.59.10.png"/>
          <p:cNvPicPr>
            <a:picLocks noChangeAspect="1"/>
          </p:cNvPicPr>
          <p:nvPr/>
        </p:nvPicPr>
        <p:blipFill>
          <a:blip r:embed="rId3"/>
          <a:srcRect l="26472" t="16892" r="4132" b="6622"/>
          <a:stretch>
            <a:fillRect/>
          </a:stretch>
        </p:blipFill>
        <p:spPr>
          <a:xfrm>
            <a:off x="1513118" y="1681127"/>
            <a:ext cx="12690837" cy="8742185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A curadoria se dá dentro do bot, a partir das respostas não dadas aos usuários, após o lançamento do serviço. Então é possível responder às questões e adicionar como GATILHO, incorporando respostas e calibrando a atuação da IA Generativa na resposta. As "/>
          <p:cNvSpPr txBox="1"/>
          <p:nvPr/>
        </p:nvSpPr>
        <p:spPr>
          <a:xfrm>
            <a:off x="1621013" y="11052073"/>
            <a:ext cx="18659732" cy="202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A curadoria se dá dentro do bot, a partir das respostas não dadas aos usuários, após o lançamento do serviço. Então é possível responder às questões e adicionar como GATILHO, incorporando respostas e calibrando a atuação da IA Generativa na resposta. As equipes de suporte ao serviço devem ter um responsável por acompanhar o processo.</a:t>
            </a:r>
          </a:p>
        </p:txBody>
      </p:sp>
      <p:sp>
        <p:nvSpPr>
          <p:cNvPr id="422" name="Linha"/>
          <p:cNvSpPr/>
          <p:nvPr/>
        </p:nvSpPr>
        <p:spPr>
          <a:xfrm>
            <a:off x="7858553" y="9034925"/>
            <a:ext cx="1" cy="207071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23" name="Linha"/>
          <p:cNvSpPr/>
          <p:nvPr/>
        </p:nvSpPr>
        <p:spPr>
          <a:xfrm>
            <a:off x="19127931" y="6019063"/>
            <a:ext cx="1" cy="50467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24" name="Rectangle 5"/>
          <p:cNvSpPr txBox="1"/>
          <p:nvPr/>
        </p:nvSpPr>
        <p:spPr>
          <a:xfrm>
            <a:off x="1005801" y="66523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Curadoria</a:t>
            </a:r>
          </a:p>
        </p:txBody>
      </p:sp>
      <p:sp>
        <p:nvSpPr>
          <p:cNvPr id="425" name="Retângulo Arredondado"/>
          <p:cNvSpPr/>
          <p:nvPr/>
        </p:nvSpPr>
        <p:spPr>
          <a:xfrm>
            <a:off x="1005801" y="1469348"/>
            <a:ext cx="2531506" cy="148287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234" name="Rectangle 5"/>
          <p:cNvSpPr txBox="1"/>
          <p:nvPr/>
        </p:nvSpPr>
        <p:spPr>
          <a:xfrm>
            <a:off x="12243437" y="3052706"/>
            <a:ext cx="9880270" cy="92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4" tIns="42794" rIns="42794" bIns="42794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Charlley dos Santos Luz é doutorando na USP e sócio da Feed Consultoria, atuando na intersecção entre Ciência da Informação, Arquivologia e UX Design. Especialista em inteligência artificial generativa, ele desenvolve projetos de planejamento digital para instituições culturais e coordena cursos de liderança tecnológica. Sua trajetória une a preservação da memória e a curadoria de dados à aplicação prática de IA e arquitetura da informação em ambientes corporativos e educacionais. Idealizador da Ativação de IA.</a:t>
            </a:r>
          </a:p>
        </p:txBody>
      </p:sp>
      <p:pic>
        <p:nvPicPr>
          <p:cNvPr id="235" name="Picture 6" descr="Picture 6"/>
          <p:cNvPicPr>
            <a:picLocks noChangeAspect="1"/>
          </p:cNvPicPr>
          <p:nvPr/>
        </p:nvPicPr>
        <p:blipFill>
          <a:blip r:embed="rId2"/>
          <a:srcRect t="7259" r="2" b="20858"/>
          <a:stretch>
            <a:fillRect/>
          </a:stretch>
        </p:blipFill>
        <p:spPr>
          <a:xfrm>
            <a:off x="2937626" y="1799750"/>
            <a:ext cx="6942458" cy="7050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1" y="0"/>
                </a:moveTo>
                <a:cubicBezTo>
                  <a:pt x="7994" y="0"/>
                  <a:pt x="5187" y="1006"/>
                  <a:pt x="3045" y="3016"/>
                </a:cubicBezTo>
                <a:cubicBezTo>
                  <a:pt x="1389" y="4571"/>
                  <a:pt x="375" y="6500"/>
                  <a:pt x="0" y="8513"/>
                </a:cubicBezTo>
                <a:lnTo>
                  <a:pt x="0" y="12080"/>
                </a:lnTo>
                <a:cubicBezTo>
                  <a:pt x="375" y="14094"/>
                  <a:pt x="1388" y="16023"/>
                  <a:pt x="3045" y="17579"/>
                </a:cubicBezTo>
                <a:cubicBezTo>
                  <a:pt x="7328" y="21600"/>
                  <a:pt x="14273" y="21600"/>
                  <a:pt x="18556" y="17579"/>
                </a:cubicBezTo>
                <a:cubicBezTo>
                  <a:pt x="20212" y="16025"/>
                  <a:pt x="21224" y="14097"/>
                  <a:pt x="21600" y="12085"/>
                </a:cubicBezTo>
                <a:lnTo>
                  <a:pt x="21600" y="8510"/>
                </a:lnTo>
                <a:cubicBezTo>
                  <a:pt x="21224" y="6498"/>
                  <a:pt x="20212" y="4570"/>
                  <a:pt x="18556" y="3016"/>
                </a:cubicBezTo>
                <a:cubicBezTo>
                  <a:pt x="16415" y="1006"/>
                  <a:pt x="13608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frame.png" descr="fra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6" y="9629871"/>
            <a:ext cx="3086400" cy="30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Captura de Tela 2024-08-20 às 11.19.30.png" descr="Captura de Tela 2024-08-20 às 11.19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56" y="3609440"/>
            <a:ext cx="11432685" cy="5551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Captura de Tela 2024-08-21 às 11.20.43.png" descr="Captura de Tela 2024-08-21 às 11.20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343" y="3675009"/>
            <a:ext cx="9893301" cy="535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Moderação de IA"/>
          <p:cNvSpPr txBox="1"/>
          <p:nvPr/>
        </p:nvSpPr>
        <p:spPr>
          <a:xfrm>
            <a:off x="9797643" y="2056801"/>
            <a:ext cx="478871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Moderação de IA</a:t>
            </a:r>
          </a:p>
        </p:txBody>
      </p:sp>
      <p:sp>
        <p:nvSpPr>
          <p:cNvPr id="430" name="Ideia: fazer teste A/B com o conteúdo, um com respostas habilitadas e outra sem IA nas respostas, realizar os mesmos testes direcionados e analisar os resultados."/>
          <p:cNvSpPr txBox="1"/>
          <p:nvPr/>
        </p:nvSpPr>
        <p:spPr>
          <a:xfrm>
            <a:off x="1475292" y="10286263"/>
            <a:ext cx="1943729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Ideia: fazer teste A/B com o conteúdo, um com respostas habilitadas e outra sem IA nas respostas, realizar os mesmos testes direcionados e analisar os resultados.</a:t>
            </a:r>
          </a:p>
        </p:txBody>
      </p:sp>
      <p:pic>
        <p:nvPicPr>
          <p:cNvPr id="431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1471" y="12481983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ectangle 5"/>
          <p:cNvSpPr txBox="1"/>
          <p:nvPr/>
        </p:nvSpPr>
        <p:spPr>
          <a:xfrm>
            <a:off x="1005801" y="62270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Curadoria</a:t>
            </a:r>
          </a:p>
        </p:txBody>
      </p:sp>
      <p:sp>
        <p:nvSpPr>
          <p:cNvPr id="433" name="Retângulo Arredondado"/>
          <p:cNvSpPr/>
          <p:nvPr/>
        </p:nvSpPr>
        <p:spPr>
          <a:xfrm>
            <a:off x="1005801" y="1330603"/>
            <a:ext cx="2531506" cy="148287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filme-colado.png" descr="filme-colado.png"/>
          <p:cNvPicPr>
            <a:picLocks noChangeAspect="1"/>
          </p:cNvPicPr>
          <p:nvPr/>
        </p:nvPicPr>
        <p:blipFill>
          <a:blip r:embed="rId2"/>
          <a:srcRect t="7920" b="10504"/>
          <a:stretch>
            <a:fillRect/>
          </a:stretch>
        </p:blipFill>
        <p:spPr>
          <a:xfrm>
            <a:off x="2060434" y="2807050"/>
            <a:ext cx="20871468" cy="9570999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Fonte: https://www.pingcap.com/article/retrieval-augmented-generation-rag/"/>
          <p:cNvSpPr txBox="1"/>
          <p:nvPr/>
        </p:nvSpPr>
        <p:spPr>
          <a:xfrm>
            <a:off x="615038" y="12880154"/>
            <a:ext cx="883056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Fonte: https://www.pingcap.com/article/retrieval-augmented-generation-rag/</a:t>
            </a:r>
          </a:p>
        </p:txBody>
      </p:sp>
      <p:sp>
        <p:nvSpPr>
          <p:cNvPr id="437" name="Rectangle 5"/>
          <p:cNvSpPr txBox="1"/>
          <p:nvPr/>
        </p:nvSpPr>
        <p:spPr>
          <a:xfrm>
            <a:off x="1005801" y="622701"/>
            <a:ext cx="9253069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Retrieval Augmented Generation</a:t>
            </a:r>
          </a:p>
        </p:txBody>
      </p:sp>
      <p:sp>
        <p:nvSpPr>
          <p:cNvPr id="438" name="Retângulo Arredondado"/>
          <p:cNvSpPr/>
          <p:nvPr/>
        </p:nvSpPr>
        <p:spPr>
          <a:xfrm>
            <a:off x="986473" y="1359536"/>
            <a:ext cx="8087693" cy="147860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39" name="logo fedd_oficial_pq.png" descr="logo fedd_oficial_p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Agrupar"/>
          <p:cNvGrpSpPr/>
          <p:nvPr/>
        </p:nvGrpSpPr>
        <p:grpSpPr>
          <a:xfrm>
            <a:off x="3954177" y="4888888"/>
            <a:ext cx="17344239" cy="7696430"/>
            <a:chOff x="0" y="0"/>
            <a:chExt cx="17344237" cy="7696429"/>
          </a:xfrm>
        </p:grpSpPr>
        <p:sp>
          <p:nvSpPr>
            <p:cNvPr id="441" name="RAG"/>
            <p:cNvSpPr txBox="1"/>
            <p:nvPr/>
          </p:nvSpPr>
          <p:spPr>
            <a:xfrm>
              <a:off x="7809441" y="3454399"/>
              <a:ext cx="1324586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RAG</a:t>
              </a:r>
            </a:p>
          </p:txBody>
        </p:sp>
        <p:sp>
          <p:nvSpPr>
            <p:cNvPr id="442" name="Dicionários"/>
            <p:cNvSpPr txBox="1"/>
            <p:nvPr/>
          </p:nvSpPr>
          <p:spPr>
            <a:xfrm>
              <a:off x="7218908" y="-1"/>
              <a:ext cx="2938959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Dicionários</a:t>
              </a:r>
            </a:p>
          </p:txBody>
        </p:sp>
        <p:sp>
          <p:nvSpPr>
            <p:cNvPr id="443" name="Gramáticas"/>
            <p:cNvSpPr txBox="1"/>
            <p:nvPr/>
          </p:nvSpPr>
          <p:spPr>
            <a:xfrm>
              <a:off x="11587708" y="1219199"/>
              <a:ext cx="3022220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Gramáticas</a:t>
              </a:r>
            </a:p>
          </p:txBody>
        </p:sp>
        <p:sp>
          <p:nvSpPr>
            <p:cNvPr id="444" name="Atividades de aula"/>
            <p:cNvSpPr txBox="1"/>
            <p:nvPr/>
          </p:nvSpPr>
          <p:spPr>
            <a:xfrm>
              <a:off x="12603708" y="3454399"/>
              <a:ext cx="4740530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Atividades de aula</a:t>
              </a:r>
            </a:p>
          </p:txBody>
        </p:sp>
        <p:sp>
          <p:nvSpPr>
            <p:cNvPr id="445" name="Testes"/>
            <p:cNvSpPr txBox="1"/>
            <p:nvPr/>
          </p:nvSpPr>
          <p:spPr>
            <a:xfrm>
              <a:off x="11333708" y="5689599"/>
              <a:ext cx="1749274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Testes</a:t>
              </a:r>
            </a:p>
          </p:txBody>
        </p:sp>
        <p:sp>
          <p:nvSpPr>
            <p:cNvPr id="446" name="Pesquisas básicas"/>
            <p:cNvSpPr txBox="1"/>
            <p:nvPr/>
          </p:nvSpPr>
          <p:spPr>
            <a:xfrm>
              <a:off x="6045200" y="6908800"/>
              <a:ext cx="4791939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Pesquisas básicas</a:t>
              </a:r>
            </a:p>
          </p:txBody>
        </p:sp>
        <p:sp>
          <p:nvSpPr>
            <p:cNvPr id="447" name="Percursos"/>
            <p:cNvSpPr txBox="1"/>
            <p:nvPr/>
          </p:nvSpPr>
          <p:spPr>
            <a:xfrm>
              <a:off x="3073400" y="5689599"/>
              <a:ext cx="2670175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Percursos</a:t>
              </a:r>
            </a:p>
          </p:txBody>
        </p:sp>
        <p:sp>
          <p:nvSpPr>
            <p:cNvPr id="448" name="Material de ensino"/>
            <p:cNvSpPr txBox="1"/>
            <p:nvPr/>
          </p:nvSpPr>
          <p:spPr>
            <a:xfrm>
              <a:off x="0" y="3454399"/>
              <a:ext cx="4740529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Material de ensino</a:t>
              </a:r>
            </a:p>
          </p:txBody>
        </p:sp>
        <p:sp>
          <p:nvSpPr>
            <p:cNvPr id="449" name="Livros e cartilhas"/>
            <p:cNvSpPr txBox="1"/>
            <p:nvPr/>
          </p:nvSpPr>
          <p:spPr>
            <a:xfrm>
              <a:off x="1524000" y="1219199"/>
              <a:ext cx="4357193" cy="787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400"/>
              </a:lvl1pPr>
            </a:lstStyle>
            <a:p>
              <a:r>
                <a:t>Livros e cartilhas</a:t>
              </a:r>
            </a:p>
          </p:txBody>
        </p:sp>
        <p:sp>
          <p:nvSpPr>
            <p:cNvPr id="450" name="Linha"/>
            <p:cNvSpPr/>
            <p:nvPr/>
          </p:nvSpPr>
          <p:spPr>
            <a:xfrm>
              <a:off x="6061036" y="2081215"/>
              <a:ext cx="1526304" cy="124164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1" name="Linha"/>
            <p:cNvSpPr/>
            <p:nvPr/>
          </p:nvSpPr>
          <p:spPr>
            <a:xfrm>
              <a:off x="8448636" y="1006969"/>
              <a:ext cx="1" cy="222809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2" name="Linha"/>
            <p:cNvSpPr/>
            <p:nvPr/>
          </p:nvSpPr>
          <p:spPr>
            <a:xfrm flipH="1">
              <a:off x="9309933" y="1895969"/>
              <a:ext cx="1709337" cy="133909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3" name="Linha"/>
            <p:cNvSpPr/>
            <p:nvPr/>
          </p:nvSpPr>
          <p:spPr>
            <a:xfrm flipH="1">
              <a:off x="9614733" y="3872163"/>
              <a:ext cx="2806883" cy="48697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4" name="Linha"/>
            <p:cNvSpPr/>
            <p:nvPr/>
          </p:nvSpPr>
          <p:spPr>
            <a:xfrm flipH="1" flipV="1">
              <a:off x="9106733" y="4471072"/>
              <a:ext cx="1546408" cy="116978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5" name="Linha"/>
            <p:cNvSpPr/>
            <p:nvPr/>
          </p:nvSpPr>
          <p:spPr>
            <a:xfrm flipV="1">
              <a:off x="8471733" y="4472616"/>
              <a:ext cx="1" cy="220559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6" name="Linha"/>
            <p:cNvSpPr/>
            <p:nvPr/>
          </p:nvSpPr>
          <p:spPr>
            <a:xfrm flipV="1">
              <a:off x="6335318" y="4440934"/>
              <a:ext cx="1724093" cy="123185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  <p:sp>
          <p:nvSpPr>
            <p:cNvPr id="457" name="Linha"/>
            <p:cNvSpPr/>
            <p:nvPr/>
          </p:nvSpPr>
          <p:spPr>
            <a:xfrm>
              <a:off x="4912918" y="3920187"/>
              <a:ext cx="2670176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4400"/>
              </a:pPr>
              <a:endParaRPr/>
            </a:p>
          </p:txBody>
        </p:sp>
      </p:grpSp>
      <p:sp>
        <p:nvSpPr>
          <p:cNvPr id="459" name="Google Shape;139;ge29c44d8e2_0_18"/>
          <p:cNvSpPr/>
          <p:nvPr/>
        </p:nvSpPr>
        <p:spPr>
          <a:xfrm>
            <a:off x="16773021" y="-5487101"/>
            <a:ext cx="1" cy="752860"/>
          </a:xfrm>
          <a:prstGeom prst="line">
            <a:avLst/>
          </a:prstGeom>
          <a:ln w="50800">
            <a:solidFill>
              <a:srgbClr val="3EF48F"/>
            </a:solidFill>
          </a:ln>
        </p:spPr>
        <p:txBody>
          <a:bodyPr lIns="91437" tIns="91437" rIns="91437" bIns="91437"/>
          <a:lstStyle/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0" name="Exemplo: Fontes para um RAG educacional"/>
          <p:cNvSpPr txBox="1"/>
          <p:nvPr/>
        </p:nvSpPr>
        <p:spPr>
          <a:xfrm>
            <a:off x="5138638" y="2472455"/>
            <a:ext cx="13515519" cy="9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5400"/>
            </a:lvl1pPr>
          </a:lstStyle>
          <a:p>
            <a:r>
              <a:t>Exemplo: Fontes para um RAG educacional</a:t>
            </a:r>
          </a:p>
        </p:txBody>
      </p:sp>
      <p:pic>
        <p:nvPicPr>
          <p:cNvPr id="461" name="logo fedd_oficial_pq.png" descr="logo fedd_oficial_p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Rectangle 5"/>
          <p:cNvSpPr txBox="1"/>
          <p:nvPr/>
        </p:nvSpPr>
        <p:spPr>
          <a:xfrm>
            <a:off x="1005801" y="622701"/>
            <a:ext cx="9253069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Retrieval Augmented Generation</a:t>
            </a:r>
          </a:p>
        </p:txBody>
      </p:sp>
      <p:sp>
        <p:nvSpPr>
          <p:cNvPr id="463" name="Retângulo Arredondado"/>
          <p:cNvSpPr/>
          <p:nvPr/>
        </p:nvSpPr>
        <p:spPr>
          <a:xfrm>
            <a:off x="1005801" y="1303255"/>
            <a:ext cx="8087693" cy="147860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filme-colado.png" descr="filme-colad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785" y="12484011"/>
            <a:ext cx="2293451" cy="743318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Monitoramento…"/>
          <p:cNvSpPr txBox="1"/>
          <p:nvPr/>
        </p:nvSpPr>
        <p:spPr>
          <a:xfrm>
            <a:off x="2858582" y="1941080"/>
            <a:ext cx="3672538" cy="816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buFont typeface="Times Roman"/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Monitoramento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6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Registro de Logs: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Captura de eventos e atividades do sistema para análise posterior.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0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Feedback do Usuário:</a:t>
            </a:r>
            <a:r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Coleta de opiniões e sugestões dos usuários para melhorar o sistema.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0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Coleta de Métricas: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Monitoramento de desempenho e eficácia do sistema através de métricas específicas.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0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Análise de Uso: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Avaliação de como os usuários interagem com o sistema para identificar padrões e áreas de melhoria.</a:t>
            </a:r>
          </a:p>
        </p:txBody>
      </p:sp>
      <p:sp>
        <p:nvSpPr>
          <p:cNvPr id="467" name="Fonte de Dados…"/>
          <p:cNvSpPr txBox="1"/>
          <p:nvPr/>
        </p:nvSpPr>
        <p:spPr>
          <a:xfrm>
            <a:off x="6901009" y="1941080"/>
            <a:ext cx="3672538" cy="628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buFont typeface="Times Roman"/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Fonte de Dados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6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Preparação e Recuperação de Dados: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Processos para preparar e recuperar dados relevantes de várias fontes.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0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Pesquisa de Conteúdo:</a:t>
            </a:r>
            <a:r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Busca de informações específicas dentro dos dados disponíveis.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0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Pré-processamento: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Limpeza e transformação dos dados para torná-los utilizáveis pelo sistema.</a:t>
            </a:r>
          </a:p>
        </p:txBody>
      </p:sp>
      <p:sp>
        <p:nvSpPr>
          <p:cNvPr id="468" name="Mais usos de Prompt…"/>
          <p:cNvSpPr txBox="1"/>
          <p:nvPr/>
        </p:nvSpPr>
        <p:spPr>
          <a:xfrm>
            <a:off x="10943435" y="1941080"/>
            <a:ext cx="3672539" cy="605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buFont typeface="Times Roman"/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Mais usos de Prompt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6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Catalogação de Prompts: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Organização e armazenamento de prompts que podem ser usados pelo sistema.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0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Classificação e Reclassificação de Componentes:</a:t>
            </a:r>
            <a:r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Avaliação e ajuste dos componentes do sistema para melhorar a precisão e relevância das respostas.</a:t>
            </a:r>
          </a:p>
        </p:txBody>
      </p:sp>
      <p:sp>
        <p:nvSpPr>
          <p:cNvPr id="469" name="Geração…"/>
          <p:cNvSpPr txBox="1"/>
          <p:nvPr/>
        </p:nvSpPr>
        <p:spPr>
          <a:xfrm>
            <a:off x="14985862" y="1941080"/>
            <a:ext cx="3672538" cy="753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buFont typeface="Times Roman"/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Geração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6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Execução de Modelos: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Utilização de modelos de IA para gerar respostas baseadas nos prompts e dados recuperados.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4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>
              <a:latin typeface="Nunito Bold"/>
              <a:ea typeface="Nunito Bold"/>
              <a:cs typeface="Nunito Bold"/>
              <a:sym typeface="Nunito Bold"/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Versionamento: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Manutenção de diferentes versões dos modelos para garantir a rastreabilidade e a possibilidade de reverter para versões anteriores, se necessário.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4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>
              <a:latin typeface="Nunito Bold"/>
              <a:ea typeface="Nunito Bold"/>
              <a:cs typeface="Nunito Bold"/>
              <a:sym typeface="Nunito Bold"/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Monitoramento de Respostas: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Avaliação contínua das respostas geradas para garantir qualidade e precisão.</a:t>
            </a:r>
          </a:p>
        </p:txBody>
      </p:sp>
      <p:sp>
        <p:nvSpPr>
          <p:cNvPr id="470" name="Análise de respostas…"/>
          <p:cNvSpPr txBox="1"/>
          <p:nvPr/>
        </p:nvSpPr>
        <p:spPr>
          <a:xfrm>
            <a:off x="19028289" y="1941080"/>
            <a:ext cx="3672539" cy="930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buFont typeface="Times Roman"/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Análise de respostas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6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/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Avaliação de Relevância: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Verificação se as respostas fornecidas são relevantes para as consultas dos usuários.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4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>
              <a:latin typeface="Nunito Bold"/>
              <a:ea typeface="Nunito Bold"/>
              <a:cs typeface="Nunito Bold"/>
              <a:sym typeface="Nunito Bold"/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Privacidade: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Garantia de que os dados dos usuários são protegidos e utilizados de forma ética.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4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>
              <a:latin typeface="Nunito Bold"/>
              <a:ea typeface="Nunito Bold"/>
              <a:cs typeface="Nunito Bold"/>
              <a:sym typeface="Nunito Bold"/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Segurança: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Implementação de medidas para proteger o sistema contra ameaças e vulnerabilidades.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400" i="1">
                <a:latin typeface="Nunito Regular"/>
                <a:ea typeface="Nunito Regular"/>
                <a:cs typeface="Nunito Regular"/>
                <a:sym typeface="Nunito Regular"/>
              </a:defRPr>
            </a:pPr>
            <a:endParaRPr>
              <a:latin typeface="Nunito Bold"/>
              <a:ea typeface="Nunito Bold"/>
              <a:cs typeface="Nunito Bold"/>
              <a:sym typeface="Nunito Bold"/>
            </a:endParaRP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22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rPr>
                <a:latin typeface="Nunito Bold"/>
                <a:ea typeface="Nunito Bold"/>
                <a:cs typeface="Nunito Bold"/>
                <a:sym typeface="Nunito Bold"/>
              </a:rPr>
              <a:t>Orquestração: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buFont typeface="Times Roman"/>
              <a:defRPr sz="1800" i="1">
                <a:latin typeface="Nunito Regular"/>
                <a:ea typeface="Nunito Regular"/>
                <a:cs typeface="Nunito Regular"/>
                <a:sym typeface="Nunito Regular"/>
              </a:defRPr>
            </a:pPr>
            <a:r>
              <a:t>Coordenação de diferentes componentes do sistema para garantir um funcionamento harmonioso e eficiente.</a:t>
            </a:r>
          </a:p>
        </p:txBody>
      </p:sp>
      <p:pic>
        <p:nvPicPr>
          <p:cNvPr id="471" name="blob.jpg" descr="blo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190" y="9118272"/>
            <a:ext cx="4192197" cy="3118512"/>
          </a:xfrm>
          <a:prstGeom prst="rect">
            <a:avLst/>
          </a:prstGeom>
          <a:ln w="12700">
            <a:solidFill>
              <a:srgbClr val="3172BB"/>
            </a:solidFill>
            <a:miter lim="400000"/>
          </a:ln>
        </p:spPr>
      </p:pic>
      <p:sp>
        <p:nvSpPr>
          <p:cNvPr id="472" name="Retângulo Arredondado"/>
          <p:cNvSpPr/>
          <p:nvPr/>
        </p:nvSpPr>
        <p:spPr>
          <a:xfrm>
            <a:off x="337742" y="1080601"/>
            <a:ext cx="15905238" cy="139027"/>
          </a:xfrm>
          <a:prstGeom prst="roundRect">
            <a:avLst>
              <a:gd name="adj" fmla="val 50000"/>
            </a:avLst>
          </a:prstGeom>
          <a:solidFill>
            <a:srgbClr val="3172B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3" name="Classification of artificial intelligence (AI) systems."/>
          <p:cNvSpPr txBox="1"/>
          <p:nvPr/>
        </p:nvSpPr>
        <p:spPr>
          <a:xfrm>
            <a:off x="340540" y="372973"/>
            <a:ext cx="15899643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Curadoria da Arquitetura RAG (Retrieval-Augmented Generation)</a:t>
            </a:r>
          </a:p>
        </p:txBody>
      </p:sp>
      <p:sp>
        <p:nvSpPr>
          <p:cNvPr id="474" name="Linha"/>
          <p:cNvSpPr/>
          <p:nvPr/>
        </p:nvSpPr>
        <p:spPr>
          <a:xfrm flipV="1">
            <a:off x="10694991" y="3183304"/>
            <a:ext cx="1" cy="418084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5" name="Linha"/>
          <p:cNvSpPr/>
          <p:nvPr/>
        </p:nvSpPr>
        <p:spPr>
          <a:xfrm flipV="1">
            <a:off x="6652564" y="3183304"/>
            <a:ext cx="1" cy="418084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6" name="Linha"/>
          <p:cNvSpPr/>
          <p:nvPr/>
        </p:nvSpPr>
        <p:spPr>
          <a:xfrm flipV="1">
            <a:off x="14737417" y="3274736"/>
            <a:ext cx="1" cy="418084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7" name="Linha"/>
          <p:cNvSpPr/>
          <p:nvPr/>
        </p:nvSpPr>
        <p:spPr>
          <a:xfrm flipV="1">
            <a:off x="18779844" y="3274736"/>
            <a:ext cx="1" cy="418084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78" name="blob.jpg" descr="blo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81" y="1544494"/>
            <a:ext cx="15633399" cy="11629449"/>
          </a:xfrm>
          <a:prstGeom prst="rect">
            <a:avLst/>
          </a:prstGeom>
          <a:ln w="12700">
            <a:solidFill>
              <a:srgbClr val="3172BB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  <p:bldP spid="478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O que é IA explicável ou XAI?…"/>
          <p:cNvSpPr txBox="1"/>
          <p:nvPr/>
        </p:nvSpPr>
        <p:spPr>
          <a:xfrm>
            <a:off x="4580105" y="3225422"/>
            <a:ext cx="16609463" cy="7993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defTabSz="457200">
              <a:spcBef>
                <a:spcPts val="1200"/>
              </a:spcBef>
              <a:defRPr sz="7000">
                <a:latin typeface="Arial"/>
                <a:ea typeface="Arial"/>
                <a:cs typeface="Arial"/>
                <a:sym typeface="Arial"/>
              </a:defRPr>
            </a:pPr>
            <a:r>
              <a:t>O que é IA explicável ou XAI?</a:t>
            </a:r>
          </a:p>
          <a:p>
            <a:pPr defTabSz="457200">
              <a:spcBef>
                <a:spcPts val="1200"/>
              </a:spcBef>
              <a:defRPr sz="5700">
                <a:latin typeface="Arial"/>
                <a:ea typeface="Arial"/>
                <a:cs typeface="Arial"/>
                <a:sym typeface="Arial"/>
              </a:defRPr>
            </a:pPr>
            <a:r>
              <a:t>Inteligência artificial explicável é o conjunto de </a:t>
            </a:r>
            <a:r>
              <a:rPr b="1"/>
              <a:t>métodos que tornam compreensíveis e confiáveis</a:t>
            </a:r>
            <a:r>
              <a:t> os resultados produzidos por algoritmos de aprendizado de máquina, oferecendo explicações voltadas a usuários, operadores ou desenvolvedores </a:t>
            </a:r>
            <a:r>
              <a:rPr b="1"/>
              <a:t>para apoiar a adoção, a governança e o aprimoramento</a:t>
            </a:r>
            <a:r>
              <a:t> dos sistemas.</a:t>
            </a:r>
          </a:p>
        </p:txBody>
      </p:sp>
      <p:sp>
        <p:nvSpPr>
          <p:cNvPr id="481" name="Fonte: https://www.juniper.net/br/pt/research-topics/what-is-explainable-ai-xai.html"/>
          <p:cNvSpPr txBox="1"/>
          <p:nvPr/>
        </p:nvSpPr>
        <p:spPr>
          <a:xfrm>
            <a:off x="298759" y="12957281"/>
            <a:ext cx="11540770" cy="5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2400"/>
            </a:lvl1pPr>
          </a:lstStyle>
          <a:p>
            <a:r>
              <a:t>Fonte: https://www.juniper.net/br/pt/research-topics/what-is-explainable-ai-xai.html</a:t>
            </a:r>
          </a:p>
        </p:txBody>
      </p:sp>
      <p:sp>
        <p:nvSpPr>
          <p:cNvPr id="482" name="Importância da Inteligência Artificial Explicável…"/>
          <p:cNvSpPr/>
          <p:nvPr/>
        </p:nvSpPr>
        <p:spPr>
          <a:xfrm>
            <a:off x="2883810" y="2286254"/>
            <a:ext cx="18616380" cy="9608274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marL="860768" defTabSz="457200">
              <a:lnSpc>
                <a:spcPct val="70000"/>
              </a:lnSpc>
              <a:spcBef>
                <a:spcPts val="3600"/>
              </a:spcBef>
              <a:defRPr sz="6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Importância da Inteligência Artificial Explicável</a:t>
            </a:r>
          </a:p>
          <a:p>
            <a:pPr marL="1317968" indent="-317500" defTabSz="457200">
              <a:spcBef>
                <a:spcPts val="1800"/>
              </a:spcBef>
              <a:buSzPct val="100000"/>
              <a:buFont typeface="Times Roman"/>
              <a:buChar char="•"/>
              <a:defRPr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</a:t>
            </a:r>
            <a:r>
              <a:rPr b="1"/>
              <a:t>explicabilidade</a:t>
            </a:r>
            <a:r>
              <a:t> constrói </a:t>
            </a:r>
            <a:r>
              <a:rPr b="1"/>
              <a:t>confiança</a:t>
            </a:r>
            <a:r>
              <a:t> entre usuários e sistemas de IA.</a:t>
            </a:r>
          </a:p>
          <a:p>
            <a:pPr marL="1317968" indent="-317500" defTabSz="457200">
              <a:spcBef>
                <a:spcPts val="1800"/>
              </a:spcBef>
              <a:buSzPct val="100000"/>
              <a:buFont typeface="Times Roman"/>
              <a:buChar char="•"/>
              <a:defRPr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 algoritmos e redes neurais cada vez mais complexos, a IA pode se tornar uma </a:t>
            </a:r>
            <a:r>
              <a:rPr b="1"/>
              <a:t>“caixa-preta”</a:t>
            </a:r>
            <a:r>
              <a:t>, difícil até para os desenvolvedores compreenderem.</a:t>
            </a:r>
          </a:p>
          <a:p>
            <a:pPr marL="1317968" indent="-317500" defTabSz="457200">
              <a:spcBef>
                <a:spcPts val="1800"/>
              </a:spcBef>
              <a:buSzPct val="100000"/>
              <a:buFont typeface="Times Roman"/>
              <a:buChar char="•"/>
              <a:defRPr sz="3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A explicabilidade garante </a:t>
            </a:r>
            <a:r>
              <a:t>precisão, justiça, transparência e confiabilidade</a:t>
            </a:r>
            <a:r>
              <a:rPr b="0"/>
              <a:t> nas decisões da IA.</a:t>
            </a:r>
          </a:p>
          <a:p>
            <a:pPr marL="1317968" indent="-317500" defTabSz="457200">
              <a:lnSpc>
                <a:spcPct val="70000"/>
              </a:lnSpc>
              <a:spcBef>
                <a:spcPts val="3600"/>
              </a:spcBef>
              <a:buSzPct val="100000"/>
              <a:buFont typeface="Times Roman"/>
              <a:buChar char="•"/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 essencial para:</a:t>
            </a:r>
          </a:p>
          <a:p>
            <a:pPr marL="1775168" lvl="1" indent="-317500" defTabSz="457200">
              <a:lnSpc>
                <a:spcPct val="70000"/>
              </a:lnSpc>
              <a:spcBef>
                <a:spcPts val="3600"/>
              </a:spcBef>
              <a:buSzPct val="100000"/>
              <a:buFont typeface="Times Roman"/>
              <a:buChar char="◦"/>
              <a:defRPr sz="4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Atender </a:t>
            </a:r>
            <a:r>
              <a:t>padrões regulatórios</a:t>
            </a:r>
            <a:r>
              <a:rPr b="0"/>
              <a:t>;</a:t>
            </a:r>
          </a:p>
          <a:p>
            <a:pPr marL="1775168" lvl="1" indent="-317500" defTabSz="457200">
              <a:lnSpc>
                <a:spcPct val="70000"/>
              </a:lnSpc>
              <a:spcBef>
                <a:spcPts val="3600"/>
              </a:spcBef>
              <a:buSzPct val="100000"/>
              <a:buFont typeface="Times Roman"/>
              <a:buChar char="◦"/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Permitir que decisões sejam </a:t>
            </a:r>
            <a:r>
              <a:rPr b="1"/>
              <a:t>contestadas ou revisadas</a:t>
            </a:r>
            <a:r>
              <a:t>;</a:t>
            </a:r>
          </a:p>
          <a:p>
            <a:pPr marL="1775168" lvl="1" indent="-317500" defTabSz="457200">
              <a:lnSpc>
                <a:spcPct val="70000"/>
              </a:lnSpc>
              <a:spcBef>
                <a:spcPts val="3600"/>
              </a:spcBef>
              <a:buSzPct val="100000"/>
              <a:buFont typeface="Times Roman"/>
              <a:buChar char="◦"/>
              <a:defRPr sz="4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Assegurar que o sistema </a:t>
            </a:r>
            <a:r>
              <a:t>funcione conforme o esperado</a:t>
            </a:r>
            <a:r>
              <a:rPr b="0"/>
              <a:t>.</a:t>
            </a:r>
          </a:p>
          <a:p>
            <a:pPr defTabSz="457200">
              <a:spcBef>
                <a:spcPts val="36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endParaRPr b="0"/>
          </a:p>
        </p:txBody>
      </p:sp>
      <p:sp>
        <p:nvSpPr>
          <p:cNvPr id="483" name="Retângulo Arredondado"/>
          <p:cNvSpPr/>
          <p:nvPr/>
        </p:nvSpPr>
        <p:spPr>
          <a:xfrm>
            <a:off x="298759" y="1218888"/>
            <a:ext cx="6383007" cy="237377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4" name="Classification of artificial intelligence (AI) systems."/>
          <p:cNvSpPr txBox="1"/>
          <p:nvPr/>
        </p:nvSpPr>
        <p:spPr>
          <a:xfrm>
            <a:off x="340540" y="372973"/>
            <a:ext cx="4633826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XAI - eXplicable AI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Captura de Tela 2025-10-21 às 10.20.32.png" descr="Captura de Tela 2025-10-21 às 10.20.32.png"/>
          <p:cNvPicPr>
            <a:picLocks noChangeAspect="1"/>
          </p:cNvPicPr>
          <p:nvPr/>
        </p:nvPicPr>
        <p:blipFill>
          <a:blip r:embed="rId2"/>
          <a:srcRect b="18902"/>
          <a:stretch>
            <a:fillRect/>
          </a:stretch>
        </p:blipFill>
        <p:spPr>
          <a:xfrm>
            <a:off x="1995541" y="2903104"/>
            <a:ext cx="21048590" cy="934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Captura de Tela 2025-10-21 às 20.17.03.png" descr="Captura de Tela 2025-10-21 às 20.17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5874" y="5758389"/>
            <a:ext cx="4666431" cy="5535482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https://bit.ly/TRUSTER"/>
          <p:cNvSpPr txBox="1"/>
          <p:nvPr/>
        </p:nvSpPr>
        <p:spPr>
          <a:xfrm>
            <a:off x="2906633" y="8121914"/>
            <a:ext cx="632307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https://bit.ly/TRUSTER</a:t>
            </a:r>
          </a:p>
        </p:txBody>
      </p:sp>
      <p:sp>
        <p:nvSpPr>
          <p:cNvPr id="489" name="Retângulo Arredondado"/>
          <p:cNvSpPr/>
          <p:nvPr/>
        </p:nvSpPr>
        <p:spPr>
          <a:xfrm>
            <a:off x="267948" y="986123"/>
            <a:ext cx="6820002" cy="227558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0" name="Classification of artificial intelligence (AI) systems."/>
          <p:cNvSpPr txBox="1"/>
          <p:nvPr/>
        </p:nvSpPr>
        <p:spPr>
          <a:xfrm>
            <a:off x="267948" y="1569"/>
            <a:ext cx="6674817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Blockchain nos repositórios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Obrigado…"/>
          <p:cNvSpPr txBox="1"/>
          <p:nvPr/>
        </p:nvSpPr>
        <p:spPr>
          <a:xfrm>
            <a:off x="8991145" y="4059568"/>
            <a:ext cx="10671511" cy="142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266" tIns="90266" rIns="90266" bIns="90266">
            <a:spAutoFit/>
          </a:bodyPr>
          <a:lstStyle>
            <a:lvl1pPr defTabSz="1153376">
              <a:spcBef>
                <a:spcPts val="0"/>
              </a:spcBef>
              <a:defRPr sz="7200" i="1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Obrigado &gt; Charlley Luz</a:t>
            </a:r>
          </a:p>
        </p:txBody>
      </p:sp>
      <p:pic>
        <p:nvPicPr>
          <p:cNvPr id="493" name="01 - Interface.png" descr="01 - Inte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822" y="8040390"/>
            <a:ext cx="2838680" cy="2863879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INTERFACE"/>
          <p:cNvSpPr txBox="1"/>
          <p:nvPr/>
        </p:nvSpPr>
        <p:spPr>
          <a:xfrm>
            <a:off x="3076061" y="10831540"/>
            <a:ext cx="4134132" cy="124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7182" tIns="347182" rIns="347182" bIns="347182" anchor="ctr">
            <a:spAutoFit/>
          </a:bodyPr>
          <a:lstStyle>
            <a:lvl1pPr defTabSz="8872528">
              <a:spcBef>
                <a:spcPts val="0"/>
              </a:spcBef>
              <a:defRPr sz="32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UX e INTERFACE</a:t>
            </a:r>
          </a:p>
        </p:txBody>
      </p:sp>
      <p:pic>
        <p:nvPicPr>
          <p:cNvPr id="495" name="03 - Planejamento.png" descr="03 - Planejamen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76" y="8040390"/>
            <a:ext cx="2836104" cy="2861278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PLANEJAMENTO"/>
          <p:cNvSpPr txBox="1"/>
          <p:nvPr/>
        </p:nvSpPr>
        <p:spPr>
          <a:xfrm>
            <a:off x="6732626" y="10831542"/>
            <a:ext cx="3920802" cy="124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7182" tIns="347182" rIns="347182" bIns="347182" anchor="ctr">
            <a:spAutoFit/>
          </a:bodyPr>
          <a:lstStyle>
            <a:lvl1pPr defTabSz="8872528">
              <a:spcBef>
                <a:spcPts val="0"/>
              </a:spcBef>
              <a:defRPr sz="32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PLANEJAMENTO</a:t>
            </a:r>
          </a:p>
        </p:txBody>
      </p:sp>
      <p:pic>
        <p:nvPicPr>
          <p:cNvPr id="497" name="02 - Taxonomia.png" descr="02 - Taxonom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482" y="8040388"/>
            <a:ext cx="2836103" cy="286128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TAXONOMIA"/>
          <p:cNvSpPr txBox="1"/>
          <p:nvPr/>
        </p:nvSpPr>
        <p:spPr>
          <a:xfrm>
            <a:off x="10726987" y="10898457"/>
            <a:ext cx="3587024" cy="124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7182" tIns="347182" rIns="347182" bIns="347182" anchor="ctr">
            <a:spAutoFit/>
          </a:bodyPr>
          <a:lstStyle>
            <a:lvl1pPr defTabSz="8872528">
              <a:spcBef>
                <a:spcPts val="0"/>
              </a:spcBef>
              <a:defRPr sz="32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TAXONOMIA</a:t>
            </a:r>
          </a:p>
        </p:txBody>
      </p:sp>
      <p:pic>
        <p:nvPicPr>
          <p:cNvPr id="499" name="04 - Search.png" descr="04 - Searc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7985" y="8040389"/>
            <a:ext cx="2836104" cy="2861279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EARCH"/>
          <p:cNvSpPr txBox="1"/>
          <p:nvPr/>
        </p:nvSpPr>
        <p:spPr>
          <a:xfrm>
            <a:off x="14589825" y="10831540"/>
            <a:ext cx="2624260" cy="124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7182" tIns="347182" rIns="347182" bIns="347182" anchor="ctr">
            <a:spAutoFit/>
          </a:bodyPr>
          <a:lstStyle>
            <a:lvl1pPr defTabSz="8872528">
              <a:spcBef>
                <a:spcPts val="0"/>
              </a:spcBef>
              <a:defRPr sz="32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SEARCH</a:t>
            </a:r>
          </a:p>
        </p:txBody>
      </p:sp>
      <p:pic>
        <p:nvPicPr>
          <p:cNvPr id="501" name="05 - documentacao.png" descr="05 - documentaca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486" y="8041691"/>
            <a:ext cx="2836106" cy="2861278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DOCUMENTAÇÃO"/>
          <p:cNvSpPr txBox="1"/>
          <p:nvPr/>
        </p:nvSpPr>
        <p:spPr>
          <a:xfrm>
            <a:off x="17387137" y="10831542"/>
            <a:ext cx="3920802" cy="1240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7182" tIns="347182" rIns="347182" bIns="347182" anchor="ctr">
            <a:spAutoFit/>
          </a:bodyPr>
          <a:lstStyle>
            <a:lvl1pPr defTabSz="8872528">
              <a:spcBef>
                <a:spcPts val="0"/>
              </a:spcBef>
              <a:defRPr sz="3200">
                <a:latin typeface="Nunito Regular"/>
                <a:ea typeface="Nunito Regular"/>
                <a:cs typeface="Nunito Regular"/>
                <a:sym typeface="Nunito Regular"/>
              </a:defRPr>
            </a:lvl1pPr>
          </a:lstStyle>
          <a:p>
            <a:r>
              <a:t>ARQUIVOLOGIA</a:t>
            </a:r>
          </a:p>
        </p:txBody>
      </p:sp>
      <p:sp>
        <p:nvSpPr>
          <p:cNvPr id="503" name="Organizamos informações"/>
          <p:cNvSpPr txBox="1"/>
          <p:nvPr/>
        </p:nvSpPr>
        <p:spPr>
          <a:xfrm>
            <a:off x="8807268" y="5519577"/>
            <a:ext cx="6648493" cy="945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31445" tIns="231445" rIns="231445" bIns="231445">
            <a:spAutoFit/>
          </a:bodyPr>
          <a:lstStyle>
            <a:lvl1pPr defTabSz="8872528">
              <a:spcBef>
                <a:spcPts val="0"/>
              </a:spcBef>
              <a:defRPr sz="2800" i="1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charlley@feedconsultoria.com.br</a:t>
            </a:r>
          </a:p>
        </p:txBody>
      </p:sp>
      <p:grpSp>
        <p:nvGrpSpPr>
          <p:cNvPr id="506" name="Agrupar"/>
          <p:cNvGrpSpPr/>
          <p:nvPr/>
        </p:nvGrpSpPr>
        <p:grpSpPr>
          <a:xfrm>
            <a:off x="5796159" y="3677982"/>
            <a:ext cx="3168680" cy="3168676"/>
            <a:chOff x="0" y="0"/>
            <a:chExt cx="3168678" cy="3168675"/>
          </a:xfrm>
        </p:grpSpPr>
        <p:pic>
          <p:nvPicPr>
            <p:cNvPr id="504" name="frame.png" descr="fram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3168679" cy="3168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Imagem" descr="Imagem"/>
            <p:cNvPicPr>
              <a:picLocks noChangeAspect="1"/>
            </p:cNvPicPr>
            <p:nvPr/>
          </p:nvPicPr>
          <p:blipFill>
            <a:blip r:embed="rId8"/>
            <a:srcRect l="22281" r="22281"/>
            <a:stretch>
              <a:fillRect/>
            </a:stretch>
          </p:blipFill>
          <p:spPr>
            <a:xfrm>
              <a:off x="1343557" y="1356013"/>
              <a:ext cx="481562" cy="456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240" name="Transformamos a Inteligência Artificial em ação concreta dentro das organizações.…"/>
          <p:cNvSpPr txBox="1"/>
          <p:nvPr/>
        </p:nvSpPr>
        <p:spPr>
          <a:xfrm>
            <a:off x="1861710" y="4514850"/>
            <a:ext cx="15968887" cy="407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355600">
              <a:spcBef>
                <a:spcPts val="4700"/>
              </a:spcBef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Transformamos a Inteligência Artificial em ação concreta dentro das organizações. </a:t>
            </a:r>
          </a:p>
          <a:p>
            <a:pPr defTabSz="355600">
              <a:spcBef>
                <a:spcPts val="4700"/>
              </a:spcBef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Não começamos pela ferramenta. </a:t>
            </a:r>
          </a:p>
          <a:p>
            <a:pPr defTabSz="355600">
              <a:spcBef>
                <a:spcPts val="4700"/>
              </a:spcBef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Começamos pelo contexto. </a:t>
            </a:r>
          </a:p>
          <a:p>
            <a:pPr defTabSz="355600">
              <a:spcBef>
                <a:spcPts val="4700"/>
              </a:spcBef>
              <a:defRPr sz="3200">
                <a:latin typeface="Nunito Bold"/>
                <a:ea typeface="Nunito Bold"/>
                <a:cs typeface="Nunito Bold"/>
                <a:sym typeface="Nunito Bold"/>
              </a:defRPr>
            </a:pPr>
            <a:r>
              <a:t>Escutamos, diagnosticamos e, só então, ativamos.</a:t>
            </a:r>
          </a:p>
        </p:txBody>
      </p:sp>
      <p:pic>
        <p:nvPicPr>
          <p:cNvPr id="241" name="logo fedd_oficial_pq.png" descr="logo fedd_oficial_p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471" y="12481983"/>
            <a:ext cx="1361058" cy="901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Agrupar"/>
          <p:cNvGrpSpPr/>
          <p:nvPr/>
        </p:nvGrpSpPr>
        <p:grpSpPr>
          <a:xfrm>
            <a:off x="728133" y="524205"/>
            <a:ext cx="2929468" cy="768814"/>
            <a:chOff x="0" y="0"/>
            <a:chExt cx="2929466" cy="768813"/>
          </a:xfrm>
        </p:grpSpPr>
        <p:sp>
          <p:nvSpPr>
            <p:cNvPr id="242" name="Ativação de IA"/>
            <p:cNvSpPr txBox="1"/>
            <p:nvPr/>
          </p:nvSpPr>
          <p:spPr>
            <a:xfrm>
              <a:off x="76178" y="-1"/>
              <a:ext cx="277711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355600">
                <a:spcBef>
                  <a:spcPts val="4700"/>
                </a:spcBef>
                <a:defRPr sz="3000" i="1">
                  <a:latin typeface="Nunito ExtraBold"/>
                  <a:ea typeface="Nunito ExtraBold"/>
                  <a:cs typeface="Nunito ExtraBold"/>
                  <a:sym typeface="Nunito ExtraBold"/>
                </a:defRPr>
              </a:lvl1pPr>
            </a:lstStyle>
            <a:p>
              <a:r>
                <a:t>Ativação de IA</a:t>
              </a:r>
            </a:p>
          </p:txBody>
        </p:sp>
        <p:sp>
          <p:nvSpPr>
            <p:cNvPr id="243" name="Retângulo Arredondado"/>
            <p:cNvSpPr/>
            <p:nvPr/>
          </p:nvSpPr>
          <p:spPr>
            <a:xfrm>
              <a:off x="0" y="644194"/>
              <a:ext cx="2929467" cy="124620"/>
            </a:xfrm>
            <a:prstGeom prst="roundRect">
              <a:avLst>
                <a:gd name="adj" fmla="val 50000"/>
              </a:avLst>
            </a:prstGeom>
            <a:solidFill>
              <a:srgbClr val="E683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sp>
        <p:nvSpPr>
          <p:cNvPr id="245" name="Retângulo"/>
          <p:cNvSpPr/>
          <p:nvPr/>
        </p:nvSpPr>
        <p:spPr>
          <a:xfrm>
            <a:off x="24390825" y="-39824"/>
            <a:ext cx="74722" cy="13795649"/>
          </a:xfrm>
          <a:prstGeom prst="rect">
            <a:avLst/>
          </a:prstGeom>
          <a:solidFill>
            <a:srgbClr val="EDEE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246" name="IA como estratégia. Não como tendência."/>
          <p:cNvSpPr txBox="1"/>
          <p:nvPr/>
        </p:nvSpPr>
        <p:spPr>
          <a:xfrm>
            <a:off x="6551066" y="2504810"/>
            <a:ext cx="1128186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355600">
              <a:spcBef>
                <a:spcPts val="4700"/>
              </a:spcBef>
              <a:defRPr sz="4600">
                <a:latin typeface="Nunito Bold"/>
                <a:ea typeface="Nunito Bold"/>
                <a:cs typeface="Nunito Bold"/>
                <a:sym typeface="Nunito Bold"/>
              </a:defRPr>
            </a:pPr>
            <a:r>
              <a:rPr>
                <a:solidFill>
                  <a:srgbClr val="2B5A8B"/>
                </a:solidFill>
              </a:rPr>
              <a:t>IA como estratégia.</a:t>
            </a:r>
            <a:r>
              <a:t> Não como tendência.</a:t>
            </a:r>
          </a:p>
        </p:txBody>
      </p:sp>
      <p:sp>
        <p:nvSpPr>
          <p:cNvPr id="247" name="Liga/Desliga"/>
          <p:cNvSpPr/>
          <p:nvPr/>
        </p:nvSpPr>
        <p:spPr>
          <a:xfrm>
            <a:off x="19023099" y="4732764"/>
            <a:ext cx="3499191" cy="3640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gradFill>
            <a:gsLst>
              <a:gs pos="0">
                <a:srgbClr val="2B5A8B"/>
              </a:gs>
              <a:gs pos="60430">
                <a:srgbClr val="8CA4BE"/>
              </a:gs>
              <a:gs pos="100000">
                <a:srgbClr val="EDEEF0"/>
              </a:gs>
            </a:gsLst>
            <a:lin ang="12508121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sp>
        <p:nvSpPr>
          <p:cNvPr id="250" name="A Ativação de IA é uma jornada em 3 etapas:"/>
          <p:cNvSpPr txBox="1"/>
          <p:nvPr/>
        </p:nvSpPr>
        <p:spPr>
          <a:xfrm>
            <a:off x="5950800" y="2372121"/>
            <a:ext cx="12482400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355600">
              <a:spcBef>
                <a:spcPts val="4700"/>
              </a:spcBef>
              <a:defRPr sz="4600"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r>
              <a:t>A Ativação de IA é uma jornada em 3 etapas:</a:t>
            </a:r>
          </a:p>
        </p:txBody>
      </p:sp>
      <p:sp>
        <p:nvSpPr>
          <p:cNvPr id="251" name="Menos hype. Mais direcionamento"/>
          <p:cNvSpPr txBox="1"/>
          <p:nvPr/>
        </p:nvSpPr>
        <p:spPr>
          <a:xfrm>
            <a:off x="8119872" y="9377759"/>
            <a:ext cx="814425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355600">
              <a:spcBef>
                <a:spcPts val="1500"/>
              </a:spcBef>
              <a:defRPr sz="4000">
                <a:solidFill>
                  <a:srgbClr val="2B5A8B"/>
                </a:solidFill>
                <a:latin typeface="Nunito Bold"/>
                <a:ea typeface="Nunito Bold"/>
                <a:cs typeface="Nunito Bold"/>
                <a:sym typeface="Nunito Bold"/>
              </a:defRPr>
            </a:pPr>
            <a:r>
              <a:t>Menos hype. </a:t>
            </a:r>
            <a:r>
              <a:rPr>
                <a:solidFill>
                  <a:srgbClr val="000000"/>
                </a:solidFill>
              </a:rPr>
              <a:t>Mais direcionamento</a:t>
            </a:r>
          </a:p>
        </p:txBody>
      </p:sp>
      <p:pic>
        <p:nvPicPr>
          <p:cNvPr id="252" name="logo fedd_oficial_pq.png" descr="logo fedd_oficial_p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471" y="12481983"/>
            <a:ext cx="1361058" cy="901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Agrupar"/>
          <p:cNvGrpSpPr/>
          <p:nvPr/>
        </p:nvGrpSpPr>
        <p:grpSpPr>
          <a:xfrm>
            <a:off x="728133" y="524205"/>
            <a:ext cx="2929468" cy="768814"/>
            <a:chOff x="0" y="0"/>
            <a:chExt cx="2929466" cy="768813"/>
          </a:xfrm>
        </p:grpSpPr>
        <p:sp>
          <p:nvSpPr>
            <p:cNvPr id="253" name="Ativação de IA"/>
            <p:cNvSpPr txBox="1"/>
            <p:nvPr/>
          </p:nvSpPr>
          <p:spPr>
            <a:xfrm>
              <a:off x="76178" y="-1"/>
              <a:ext cx="277711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355600">
                <a:spcBef>
                  <a:spcPts val="4700"/>
                </a:spcBef>
                <a:defRPr sz="3000" i="1">
                  <a:latin typeface="Nunito ExtraBold"/>
                  <a:ea typeface="Nunito ExtraBold"/>
                  <a:cs typeface="Nunito ExtraBold"/>
                  <a:sym typeface="Nunito ExtraBold"/>
                </a:defRPr>
              </a:lvl1pPr>
            </a:lstStyle>
            <a:p>
              <a:r>
                <a:t>Ativação de IA</a:t>
              </a:r>
            </a:p>
          </p:txBody>
        </p:sp>
        <p:sp>
          <p:nvSpPr>
            <p:cNvPr id="254" name="Retângulo Arredondado"/>
            <p:cNvSpPr/>
            <p:nvPr/>
          </p:nvSpPr>
          <p:spPr>
            <a:xfrm>
              <a:off x="0" y="644194"/>
              <a:ext cx="2929467" cy="124620"/>
            </a:xfrm>
            <a:prstGeom prst="roundRect">
              <a:avLst>
                <a:gd name="adj" fmla="val 50000"/>
              </a:avLst>
            </a:prstGeom>
            <a:solidFill>
              <a:srgbClr val="E683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sp>
        <p:nvSpPr>
          <p:cNvPr id="256" name="Retângulo"/>
          <p:cNvSpPr/>
          <p:nvPr/>
        </p:nvSpPr>
        <p:spPr>
          <a:xfrm>
            <a:off x="24390825" y="-39824"/>
            <a:ext cx="74722" cy="13795649"/>
          </a:xfrm>
          <a:prstGeom prst="rect">
            <a:avLst/>
          </a:prstGeom>
          <a:solidFill>
            <a:srgbClr val="EDEEF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pic>
        <p:nvPicPr>
          <p:cNvPr id="257" name="Captura de Tela 2026-05-04 às 19.09.03.png" descr="Captura de Tela 2026-05-04 às 19.09.03.png"/>
          <p:cNvPicPr>
            <a:picLocks noChangeAspect="1"/>
          </p:cNvPicPr>
          <p:nvPr/>
        </p:nvPicPr>
        <p:blipFill>
          <a:blip r:embed="rId3"/>
          <a:srcRect l="5464" t="29144" r="68616" b="31379"/>
          <a:stretch>
            <a:fillRect/>
          </a:stretch>
        </p:blipFill>
        <p:spPr>
          <a:xfrm>
            <a:off x="7032228" y="4069556"/>
            <a:ext cx="2893447" cy="450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Captura de Tela 2026-05-04 às 19.09.03.png" descr="Captura de Tela 2026-05-04 às 19.09.03.png"/>
          <p:cNvPicPr>
            <a:picLocks noChangeAspect="1"/>
          </p:cNvPicPr>
          <p:nvPr/>
        </p:nvPicPr>
        <p:blipFill>
          <a:blip r:embed="rId3"/>
          <a:srcRect l="37045" t="28817" r="37045" b="31652"/>
          <a:stretch>
            <a:fillRect/>
          </a:stretch>
        </p:blipFill>
        <p:spPr>
          <a:xfrm>
            <a:off x="10744299" y="4069556"/>
            <a:ext cx="2892257" cy="451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Captura de Tela 2026-05-04 às 19.09.03.png" descr="Captura de Tela 2026-05-04 às 19.09.03.png"/>
          <p:cNvPicPr>
            <a:picLocks noChangeAspect="1"/>
          </p:cNvPicPr>
          <p:nvPr/>
        </p:nvPicPr>
        <p:blipFill>
          <a:blip r:embed="rId3"/>
          <a:srcRect l="67944" t="29168" r="5513" b="30522"/>
          <a:stretch>
            <a:fillRect/>
          </a:stretch>
        </p:blipFill>
        <p:spPr>
          <a:xfrm>
            <a:off x="14452203" y="4069556"/>
            <a:ext cx="2899401" cy="4502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grpSp>
        <p:nvGrpSpPr>
          <p:cNvPr id="264" name="Agrupar"/>
          <p:cNvGrpSpPr/>
          <p:nvPr/>
        </p:nvGrpSpPr>
        <p:grpSpPr>
          <a:xfrm>
            <a:off x="728133" y="524205"/>
            <a:ext cx="2929468" cy="768814"/>
            <a:chOff x="0" y="0"/>
            <a:chExt cx="2929466" cy="768813"/>
          </a:xfrm>
        </p:grpSpPr>
        <p:sp>
          <p:nvSpPr>
            <p:cNvPr id="262" name="Ativação de IA"/>
            <p:cNvSpPr txBox="1"/>
            <p:nvPr/>
          </p:nvSpPr>
          <p:spPr>
            <a:xfrm>
              <a:off x="76178" y="-1"/>
              <a:ext cx="277711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355600">
                <a:spcBef>
                  <a:spcPts val="4700"/>
                </a:spcBef>
                <a:defRPr sz="3000" i="1">
                  <a:latin typeface="Nunito ExtraBold"/>
                  <a:ea typeface="Nunito ExtraBold"/>
                  <a:cs typeface="Nunito ExtraBold"/>
                  <a:sym typeface="Nunito ExtraBold"/>
                </a:defRPr>
              </a:lvl1pPr>
            </a:lstStyle>
            <a:p>
              <a:r>
                <a:t>Ativação de IA</a:t>
              </a:r>
            </a:p>
          </p:txBody>
        </p:sp>
        <p:sp>
          <p:nvSpPr>
            <p:cNvPr id="263" name="Retângulo Arredondado"/>
            <p:cNvSpPr/>
            <p:nvPr/>
          </p:nvSpPr>
          <p:spPr>
            <a:xfrm>
              <a:off x="0" y="644194"/>
              <a:ext cx="2929467" cy="124620"/>
            </a:xfrm>
            <a:prstGeom prst="roundRect">
              <a:avLst>
                <a:gd name="adj" fmla="val 50000"/>
              </a:avLst>
            </a:prstGeom>
            <a:solidFill>
              <a:srgbClr val="E683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pic>
        <p:nvPicPr>
          <p:cNvPr id="265" name="Captura de Tela 2026-05-04 às 19.16.12.png" descr="Captura de Tela 2026-05-04 às 19.1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267" y="3272491"/>
            <a:ext cx="8110836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tivação de IA"/>
          <p:cNvSpPr txBox="1"/>
          <p:nvPr/>
        </p:nvSpPr>
        <p:spPr>
          <a:xfrm>
            <a:off x="10135133" y="1344083"/>
            <a:ext cx="411373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355600">
              <a:spcBef>
                <a:spcPts val="4700"/>
              </a:spcBef>
              <a:defRPr sz="4600"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r>
              <a:t>Ativação de IA</a:t>
            </a:r>
          </a:p>
        </p:txBody>
      </p:sp>
      <p:grpSp>
        <p:nvGrpSpPr>
          <p:cNvPr id="270" name="Agrupar"/>
          <p:cNvGrpSpPr/>
          <p:nvPr/>
        </p:nvGrpSpPr>
        <p:grpSpPr>
          <a:xfrm>
            <a:off x="1444539" y="2883693"/>
            <a:ext cx="5409777" cy="9142664"/>
            <a:chOff x="0" y="0"/>
            <a:chExt cx="5409775" cy="9142662"/>
          </a:xfrm>
        </p:grpSpPr>
        <p:sp>
          <p:nvSpPr>
            <p:cNvPr id="267" name="Diagnóstico…"/>
            <p:cNvSpPr txBox="1"/>
            <p:nvPr/>
          </p:nvSpPr>
          <p:spPr>
            <a:xfrm>
              <a:off x="0" y="0"/>
              <a:ext cx="5409776" cy="3340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355600">
                <a:spcBef>
                  <a:spcPts val="0"/>
                </a:spcBef>
                <a:defRPr sz="4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t>Diagnóstico</a:t>
              </a:r>
            </a:p>
            <a:p>
              <a:pPr defTabSz="355600">
                <a:spcBef>
                  <a:spcPts val="0"/>
                </a:spcBef>
                <a:defRPr sz="2400">
                  <a:latin typeface="Nunito Bold"/>
                  <a:ea typeface="Nunito Bold"/>
                  <a:cs typeface="Nunito Bold"/>
                  <a:sym typeface="Nunito Bold"/>
                </a:defRPr>
              </a:pPr>
              <a:endParaRPr/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Escutamos lideranças e profissionais.</a:t>
              </a:r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Mapeamos processos críticos. </a:t>
              </a:r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endParaRPr/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Identificamos onde a lA pode gerar impacto real.</a:t>
              </a:r>
            </a:p>
          </p:txBody>
        </p:sp>
        <p:pic>
          <p:nvPicPr>
            <p:cNvPr id="268" name="Captura de Tela 2026-05-04 às 19.16.28.png" descr="Captura de Tela 2026-05-04 às 19.16.28.png"/>
            <p:cNvPicPr>
              <a:picLocks noChangeAspect="1"/>
            </p:cNvPicPr>
            <p:nvPr/>
          </p:nvPicPr>
          <p:blipFill>
            <a:blip r:embed="rId3"/>
            <a:srcRect l="20080" t="29329" r="21203" b="29329"/>
            <a:stretch>
              <a:fillRect/>
            </a:stretch>
          </p:blipFill>
          <p:spPr>
            <a:xfrm>
              <a:off x="323637" y="3874815"/>
              <a:ext cx="4113724" cy="3628152"/>
            </a:xfrm>
            <a:prstGeom prst="rect">
              <a:avLst/>
            </a:prstGeom>
            <a:ln w="12700" cap="flat">
              <a:solidFill>
                <a:srgbClr val="E68336"/>
              </a:solidFill>
              <a:prstDash val="solid"/>
              <a:miter lim="400000"/>
            </a:ln>
            <a:effectLst/>
          </p:spPr>
        </p:pic>
        <p:sp>
          <p:nvSpPr>
            <p:cNvPr id="269" name="Nada genérico.…"/>
            <p:cNvSpPr txBox="1"/>
            <p:nvPr/>
          </p:nvSpPr>
          <p:spPr>
            <a:xfrm>
              <a:off x="0" y="8037762"/>
              <a:ext cx="3708506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355600">
                <a:spcBef>
                  <a:spcPts val="900"/>
                </a:spcBef>
                <a:defRPr sz="2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t>Nada genérico. </a:t>
              </a:r>
            </a:p>
            <a:p>
              <a:pPr defTabSz="355600">
                <a:spcBef>
                  <a:spcPts val="900"/>
                </a:spcBef>
                <a:defRPr sz="2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rPr>
                  <a:solidFill>
                    <a:srgbClr val="000000"/>
                  </a:solidFill>
                </a:rPr>
                <a:t>Tudo contextualizado.</a:t>
              </a:r>
            </a:p>
          </p:txBody>
        </p:sp>
      </p:grpSp>
      <p:grpSp>
        <p:nvGrpSpPr>
          <p:cNvPr id="273" name="Agrupar"/>
          <p:cNvGrpSpPr/>
          <p:nvPr/>
        </p:nvGrpSpPr>
        <p:grpSpPr>
          <a:xfrm>
            <a:off x="8453864" y="2883693"/>
            <a:ext cx="7142599" cy="7795581"/>
            <a:chOff x="0" y="0"/>
            <a:chExt cx="7142598" cy="7795579"/>
          </a:xfrm>
        </p:grpSpPr>
        <p:sp>
          <p:nvSpPr>
            <p:cNvPr id="271" name="Workshop Mão na Massa…"/>
            <p:cNvSpPr txBox="1"/>
            <p:nvPr/>
          </p:nvSpPr>
          <p:spPr>
            <a:xfrm>
              <a:off x="0" y="0"/>
              <a:ext cx="7142599" cy="415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355600">
                <a:spcBef>
                  <a:spcPts val="0"/>
                </a:spcBef>
                <a:defRPr sz="4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t>Workshop Mão na Massa</a:t>
              </a:r>
            </a:p>
            <a:p>
              <a:pPr defTabSz="355600">
                <a:spcBef>
                  <a:spcPts val="0"/>
                </a:spcBef>
                <a:defRPr sz="2400">
                  <a:latin typeface="Nunito Bold"/>
                  <a:ea typeface="Nunito Bold"/>
                  <a:cs typeface="Nunito Bold"/>
                  <a:sym typeface="Nunito Bold"/>
                </a:defRPr>
              </a:pPr>
              <a:endParaRPr/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IA generativa aplicada a desafios reais do negócio.</a:t>
              </a:r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endParaRPr/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• Construção de prompts</a:t>
              </a:r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• Teste de hipóteses</a:t>
              </a:r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• Simulação de cenários</a:t>
              </a:r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• Priorização de iniciativas</a:t>
              </a:r>
            </a:p>
          </p:txBody>
        </p:sp>
        <p:pic>
          <p:nvPicPr>
            <p:cNvPr id="272" name="Captura de Tela 2026-05-04 às 19.16.21.png" descr="Captura de Tela 2026-05-04 às 19.16.21.png"/>
            <p:cNvPicPr>
              <a:picLocks noChangeAspect="1"/>
            </p:cNvPicPr>
            <p:nvPr/>
          </p:nvPicPr>
          <p:blipFill>
            <a:blip r:embed="rId4"/>
            <a:srcRect l="15499" t="49321" r="12849" b="13783"/>
            <a:stretch>
              <a:fillRect/>
            </a:stretch>
          </p:blipFill>
          <p:spPr>
            <a:xfrm>
              <a:off x="1245215" y="4787781"/>
              <a:ext cx="4651975" cy="3007799"/>
            </a:xfrm>
            <a:prstGeom prst="rect">
              <a:avLst/>
            </a:prstGeom>
            <a:ln w="12700" cap="flat">
              <a:solidFill>
                <a:srgbClr val="E68336"/>
              </a:solidFill>
              <a:prstDash val="solid"/>
              <a:miter lim="400000"/>
            </a:ln>
            <a:effectLst/>
          </p:spPr>
        </p:pic>
      </p:grpSp>
      <p:grpSp>
        <p:nvGrpSpPr>
          <p:cNvPr id="277" name="Agrupar"/>
          <p:cNvGrpSpPr/>
          <p:nvPr/>
        </p:nvGrpSpPr>
        <p:grpSpPr>
          <a:xfrm>
            <a:off x="16862339" y="2883693"/>
            <a:ext cx="6077122" cy="6983016"/>
            <a:chOff x="0" y="0"/>
            <a:chExt cx="6077120" cy="6983014"/>
          </a:xfrm>
        </p:grpSpPr>
        <p:sp>
          <p:nvSpPr>
            <p:cNvPr id="274" name="Roadmap estratégico…"/>
            <p:cNvSpPr txBox="1"/>
            <p:nvPr/>
          </p:nvSpPr>
          <p:spPr>
            <a:xfrm>
              <a:off x="0" y="0"/>
              <a:ext cx="6077121" cy="171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355600">
                <a:spcBef>
                  <a:spcPts val="0"/>
                </a:spcBef>
                <a:defRPr sz="4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t>Roadmap estratégico</a:t>
              </a:r>
            </a:p>
            <a:p>
              <a:pPr defTabSz="355600">
                <a:spcBef>
                  <a:spcPts val="0"/>
                </a:spcBef>
                <a:defRPr sz="2400">
                  <a:latin typeface="Nunito Bold"/>
                  <a:ea typeface="Nunito Bold"/>
                  <a:cs typeface="Nunito Bold"/>
                  <a:sym typeface="Nunito Bold"/>
                </a:defRPr>
              </a:pPr>
              <a:endParaRPr/>
            </a:p>
            <a:p>
              <a:pPr defTabSz="355600">
                <a:spcBef>
                  <a:spcPts val="0"/>
                </a:spcBef>
                <a:defRPr sz="2400">
                  <a:latin typeface="Nunito SemiBold"/>
                  <a:ea typeface="Nunito SemiBold"/>
                  <a:cs typeface="Nunito SemiBold"/>
                  <a:sym typeface="Nunito SemiBold"/>
                </a:defRPr>
              </a:pPr>
              <a:r>
                <a:t>Organizamos as ideias em três frentes:</a:t>
              </a:r>
            </a:p>
          </p:txBody>
        </p:sp>
        <p:sp>
          <p:nvSpPr>
            <p:cNvPr id="275" name="Um plano claro.…"/>
            <p:cNvSpPr txBox="1"/>
            <p:nvPr/>
          </p:nvSpPr>
          <p:spPr>
            <a:xfrm>
              <a:off x="0" y="5878114"/>
              <a:ext cx="3708506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355600">
                <a:spcBef>
                  <a:spcPts val="900"/>
                </a:spcBef>
                <a:defRPr sz="2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t>Um plano claro.</a:t>
              </a:r>
            </a:p>
            <a:p>
              <a:pPr defTabSz="355600">
                <a:spcBef>
                  <a:spcPts val="900"/>
                </a:spcBef>
                <a:defRPr sz="2600">
                  <a:solidFill>
                    <a:srgbClr val="2B5A8B"/>
                  </a:solidFill>
                  <a:latin typeface="Nunito Bold"/>
                  <a:ea typeface="Nunito Bold"/>
                  <a:cs typeface="Nunito Bold"/>
                  <a:sym typeface="Nunito Bold"/>
                </a:defRPr>
              </a:pPr>
              <a:r>
                <a:rPr>
                  <a:solidFill>
                    <a:srgbClr val="000000"/>
                  </a:solidFill>
                </a:rPr>
                <a:t>Com prioridades reais.</a:t>
              </a:r>
            </a:p>
          </p:txBody>
        </p:sp>
        <p:pic>
          <p:nvPicPr>
            <p:cNvPr id="276" name="Captura de Tela 2026-05-04 às 19.16.18.png" descr="Captura de Tela 2026-05-04 às 19.16.18.png"/>
            <p:cNvPicPr>
              <a:picLocks noChangeAspect="1"/>
            </p:cNvPicPr>
            <p:nvPr/>
          </p:nvPicPr>
          <p:blipFill>
            <a:blip r:embed="rId5"/>
            <a:srcRect l="8517" t="32171" r="10154" b="32171"/>
            <a:stretch>
              <a:fillRect/>
            </a:stretch>
          </p:blipFill>
          <p:spPr>
            <a:xfrm>
              <a:off x="230670" y="2252463"/>
              <a:ext cx="5615764" cy="3087529"/>
            </a:xfrm>
            <a:prstGeom prst="rect">
              <a:avLst/>
            </a:prstGeom>
            <a:ln w="12700" cap="flat">
              <a:solidFill>
                <a:srgbClr val="E68336"/>
              </a:solidFill>
              <a:prstDash val="solid"/>
              <a:miter lim="400000"/>
            </a:ln>
            <a:effectLst/>
          </p:spPr>
        </p:pic>
      </p:grpSp>
      <p:pic>
        <p:nvPicPr>
          <p:cNvPr id="278" name="logo fedd_oficial_pq.png" descr="logo fedd_oficial_pq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1471" y="12481983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tângulo"/>
          <p:cNvSpPr/>
          <p:nvPr/>
        </p:nvSpPr>
        <p:spPr>
          <a:xfrm>
            <a:off x="-6826" y="-39824"/>
            <a:ext cx="24397652" cy="13795648"/>
          </a:xfrm>
          <a:prstGeom prst="rect">
            <a:avLst/>
          </a:prstGeom>
          <a:gradFill>
            <a:gsLst>
              <a:gs pos="0">
                <a:srgbClr val="C5D1E0"/>
              </a:gs>
              <a:gs pos="31828">
                <a:srgbClr val="DADFE8"/>
              </a:gs>
              <a:gs pos="100000">
                <a:srgbClr val="EDEEF0"/>
              </a:gs>
            </a:gsLst>
            <a:lin ang="1578992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endParaRPr/>
          </a:p>
        </p:txBody>
      </p:sp>
      <p:grpSp>
        <p:nvGrpSpPr>
          <p:cNvPr id="283" name="Agrupar"/>
          <p:cNvGrpSpPr/>
          <p:nvPr/>
        </p:nvGrpSpPr>
        <p:grpSpPr>
          <a:xfrm>
            <a:off x="728133" y="524205"/>
            <a:ext cx="2929468" cy="768814"/>
            <a:chOff x="0" y="0"/>
            <a:chExt cx="2929466" cy="768813"/>
          </a:xfrm>
        </p:grpSpPr>
        <p:sp>
          <p:nvSpPr>
            <p:cNvPr id="281" name="Ativação de IA"/>
            <p:cNvSpPr txBox="1"/>
            <p:nvPr/>
          </p:nvSpPr>
          <p:spPr>
            <a:xfrm>
              <a:off x="76178" y="-1"/>
              <a:ext cx="277711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355600">
                <a:spcBef>
                  <a:spcPts val="4700"/>
                </a:spcBef>
                <a:defRPr sz="3000" i="1">
                  <a:latin typeface="Nunito ExtraBold"/>
                  <a:ea typeface="Nunito ExtraBold"/>
                  <a:cs typeface="Nunito ExtraBold"/>
                  <a:sym typeface="Nunito ExtraBold"/>
                </a:defRPr>
              </a:lvl1pPr>
            </a:lstStyle>
            <a:p>
              <a:r>
                <a:t>Ativação de IA</a:t>
              </a:r>
            </a:p>
          </p:txBody>
        </p:sp>
        <p:sp>
          <p:nvSpPr>
            <p:cNvPr id="282" name="Retângulo Arredondado"/>
            <p:cNvSpPr/>
            <p:nvPr/>
          </p:nvSpPr>
          <p:spPr>
            <a:xfrm>
              <a:off x="0" y="644194"/>
              <a:ext cx="2929467" cy="124620"/>
            </a:xfrm>
            <a:prstGeom prst="roundRect">
              <a:avLst>
                <a:gd name="adj" fmla="val 50000"/>
              </a:avLst>
            </a:prstGeom>
            <a:solidFill>
              <a:srgbClr val="E683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sp>
        <p:nvSpPr>
          <p:cNvPr id="284" name="Ativação de IA"/>
          <p:cNvSpPr txBox="1"/>
          <p:nvPr/>
        </p:nvSpPr>
        <p:spPr>
          <a:xfrm>
            <a:off x="10135133" y="1645751"/>
            <a:ext cx="411373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355600">
              <a:spcBef>
                <a:spcPts val="4700"/>
              </a:spcBef>
              <a:defRPr sz="4600"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r>
              <a:t>Ativação de IA</a:t>
            </a:r>
          </a:p>
        </p:txBody>
      </p:sp>
      <p:sp>
        <p:nvSpPr>
          <p:cNvPr id="285" name="Ao final, sua equipe sai com:"/>
          <p:cNvSpPr txBox="1"/>
          <p:nvPr/>
        </p:nvSpPr>
        <p:spPr>
          <a:xfrm>
            <a:off x="8077875" y="3653377"/>
            <a:ext cx="8228250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355600">
              <a:spcBef>
                <a:spcPts val="0"/>
              </a:spcBef>
              <a:defRPr sz="4600">
                <a:solidFill>
                  <a:srgbClr val="2B5A8B"/>
                </a:solidFill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r>
              <a:t>Ao final, sua equipe sai com:</a:t>
            </a:r>
          </a:p>
        </p:txBody>
      </p:sp>
      <p:sp>
        <p:nvSpPr>
          <p:cNvPr id="286" name="IA como aliada da decisão."/>
          <p:cNvSpPr txBox="1"/>
          <p:nvPr/>
        </p:nvSpPr>
        <p:spPr>
          <a:xfrm>
            <a:off x="9026822" y="9160923"/>
            <a:ext cx="633035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355600">
              <a:spcBef>
                <a:spcPts val="900"/>
              </a:spcBef>
              <a:defRPr sz="3800">
                <a:solidFill>
                  <a:srgbClr val="2B5A8B"/>
                </a:solidFill>
                <a:latin typeface="Nunito Bold"/>
                <a:ea typeface="Nunito Bold"/>
                <a:cs typeface="Nunito Bold"/>
                <a:sym typeface="Nunito Bold"/>
              </a:defRPr>
            </a:lvl1pPr>
          </a:lstStyle>
          <a:p>
            <a:r>
              <a:t>IA como aliada da decisão.</a:t>
            </a:r>
          </a:p>
        </p:txBody>
      </p:sp>
      <p:grpSp>
        <p:nvGrpSpPr>
          <p:cNvPr id="289" name="Agrupar"/>
          <p:cNvGrpSpPr/>
          <p:nvPr/>
        </p:nvGrpSpPr>
        <p:grpSpPr>
          <a:xfrm>
            <a:off x="2670968" y="5661002"/>
            <a:ext cx="3619501" cy="2393995"/>
            <a:chOff x="0" y="0"/>
            <a:chExt cx="3619500" cy="2393993"/>
          </a:xfrm>
        </p:grpSpPr>
        <p:sp>
          <p:nvSpPr>
            <p:cNvPr id="287" name="Diagnóstico estruturado"/>
            <p:cNvSpPr txBox="1"/>
            <p:nvPr/>
          </p:nvSpPr>
          <p:spPr>
            <a:xfrm>
              <a:off x="0" y="1047793"/>
              <a:ext cx="3619500" cy="134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355600">
                <a:spcBef>
                  <a:spcPts val="0"/>
                </a:spcBef>
                <a:defRPr sz="3600">
                  <a:latin typeface="Nunito Bold"/>
                  <a:ea typeface="Nunito Bold"/>
                  <a:cs typeface="Nunito Bold"/>
                  <a:sym typeface="Nunito Bold"/>
                </a:defRPr>
              </a:lvl1pPr>
            </a:lstStyle>
            <a:p>
              <a:r>
                <a:t>Diagnóstico estruturado</a:t>
              </a:r>
            </a:p>
          </p:txBody>
        </p:sp>
        <p:sp>
          <p:nvSpPr>
            <p:cNvPr id="288" name="Aprovado"/>
            <p:cNvSpPr/>
            <p:nvPr/>
          </p:nvSpPr>
          <p:spPr>
            <a:xfrm>
              <a:off x="1358899" y="0"/>
              <a:ext cx="901701" cy="90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16449" y="5521"/>
                  </a:moveTo>
                  <a:cubicBezTo>
                    <a:pt x="16477" y="5521"/>
                    <a:pt x="16505" y="5532"/>
                    <a:pt x="16527" y="5553"/>
                  </a:cubicBezTo>
                  <a:lnTo>
                    <a:pt x="18129" y="7155"/>
                  </a:lnTo>
                  <a:cubicBezTo>
                    <a:pt x="18171" y="7198"/>
                    <a:pt x="18171" y="7268"/>
                    <a:pt x="18129" y="7311"/>
                  </a:cubicBezTo>
                  <a:lnTo>
                    <a:pt x="8340" y="17100"/>
                  </a:lnTo>
                  <a:cubicBezTo>
                    <a:pt x="8297" y="17142"/>
                    <a:pt x="8227" y="17142"/>
                    <a:pt x="8185" y="17100"/>
                  </a:cubicBezTo>
                  <a:lnTo>
                    <a:pt x="7693" y="16608"/>
                  </a:lnTo>
                  <a:lnTo>
                    <a:pt x="6505" y="15420"/>
                  </a:lnTo>
                  <a:lnTo>
                    <a:pt x="3062" y="11977"/>
                  </a:lnTo>
                  <a:cubicBezTo>
                    <a:pt x="3020" y="11934"/>
                    <a:pt x="3020" y="11866"/>
                    <a:pt x="3062" y="11823"/>
                  </a:cubicBezTo>
                  <a:lnTo>
                    <a:pt x="4664" y="10221"/>
                  </a:lnTo>
                  <a:cubicBezTo>
                    <a:pt x="4707" y="10178"/>
                    <a:pt x="4777" y="10178"/>
                    <a:pt x="4820" y="10221"/>
                  </a:cubicBezTo>
                  <a:lnTo>
                    <a:pt x="8185" y="13586"/>
                  </a:lnTo>
                  <a:cubicBezTo>
                    <a:pt x="8227" y="13629"/>
                    <a:pt x="8297" y="13629"/>
                    <a:pt x="8340" y="13586"/>
                  </a:cubicBezTo>
                  <a:lnTo>
                    <a:pt x="16373" y="5553"/>
                  </a:lnTo>
                  <a:cubicBezTo>
                    <a:pt x="16394" y="5532"/>
                    <a:pt x="16421" y="5521"/>
                    <a:pt x="16449" y="5521"/>
                  </a:cubicBezTo>
                  <a:close/>
                </a:path>
              </a:pathLst>
            </a:custGeom>
            <a:solidFill>
              <a:srgbClr val="2B5A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grpSp>
        <p:nvGrpSpPr>
          <p:cNvPr id="292" name="Agrupar"/>
          <p:cNvGrpSpPr/>
          <p:nvPr/>
        </p:nvGrpSpPr>
        <p:grpSpPr>
          <a:xfrm>
            <a:off x="7811029" y="5661002"/>
            <a:ext cx="3619501" cy="2393995"/>
            <a:chOff x="0" y="0"/>
            <a:chExt cx="3619500" cy="2393993"/>
          </a:xfrm>
        </p:grpSpPr>
        <p:sp>
          <p:nvSpPr>
            <p:cNvPr id="290" name="Backlog priorizado"/>
            <p:cNvSpPr txBox="1"/>
            <p:nvPr/>
          </p:nvSpPr>
          <p:spPr>
            <a:xfrm>
              <a:off x="0" y="1047793"/>
              <a:ext cx="3619500" cy="134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355600">
                <a:spcBef>
                  <a:spcPts val="0"/>
                </a:spcBef>
                <a:defRPr sz="3600">
                  <a:latin typeface="Nunito Bold"/>
                  <a:ea typeface="Nunito Bold"/>
                  <a:cs typeface="Nunito Bold"/>
                  <a:sym typeface="Nunito Bold"/>
                </a:defRPr>
              </a:lvl1pPr>
            </a:lstStyle>
            <a:p>
              <a:r>
                <a:t>Backlog priorizado</a:t>
              </a:r>
            </a:p>
          </p:txBody>
        </p:sp>
        <p:sp>
          <p:nvSpPr>
            <p:cNvPr id="291" name="Aprovado"/>
            <p:cNvSpPr/>
            <p:nvPr/>
          </p:nvSpPr>
          <p:spPr>
            <a:xfrm>
              <a:off x="1358900" y="0"/>
              <a:ext cx="901700" cy="90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16449" y="5521"/>
                  </a:moveTo>
                  <a:cubicBezTo>
                    <a:pt x="16477" y="5521"/>
                    <a:pt x="16505" y="5532"/>
                    <a:pt x="16527" y="5553"/>
                  </a:cubicBezTo>
                  <a:lnTo>
                    <a:pt x="18129" y="7155"/>
                  </a:lnTo>
                  <a:cubicBezTo>
                    <a:pt x="18171" y="7198"/>
                    <a:pt x="18171" y="7268"/>
                    <a:pt x="18129" y="7311"/>
                  </a:cubicBezTo>
                  <a:lnTo>
                    <a:pt x="8340" y="17100"/>
                  </a:lnTo>
                  <a:cubicBezTo>
                    <a:pt x="8297" y="17142"/>
                    <a:pt x="8227" y="17142"/>
                    <a:pt x="8185" y="17100"/>
                  </a:cubicBezTo>
                  <a:lnTo>
                    <a:pt x="7693" y="16608"/>
                  </a:lnTo>
                  <a:lnTo>
                    <a:pt x="6505" y="15420"/>
                  </a:lnTo>
                  <a:lnTo>
                    <a:pt x="3062" y="11977"/>
                  </a:lnTo>
                  <a:cubicBezTo>
                    <a:pt x="3020" y="11934"/>
                    <a:pt x="3020" y="11866"/>
                    <a:pt x="3062" y="11823"/>
                  </a:cubicBezTo>
                  <a:lnTo>
                    <a:pt x="4664" y="10221"/>
                  </a:lnTo>
                  <a:cubicBezTo>
                    <a:pt x="4707" y="10178"/>
                    <a:pt x="4777" y="10178"/>
                    <a:pt x="4820" y="10221"/>
                  </a:cubicBezTo>
                  <a:lnTo>
                    <a:pt x="8185" y="13586"/>
                  </a:lnTo>
                  <a:cubicBezTo>
                    <a:pt x="8227" y="13629"/>
                    <a:pt x="8297" y="13629"/>
                    <a:pt x="8340" y="13586"/>
                  </a:cubicBezTo>
                  <a:lnTo>
                    <a:pt x="16373" y="5553"/>
                  </a:lnTo>
                  <a:cubicBezTo>
                    <a:pt x="16394" y="5532"/>
                    <a:pt x="16421" y="5521"/>
                    <a:pt x="16449" y="5521"/>
                  </a:cubicBezTo>
                  <a:close/>
                </a:path>
              </a:pathLst>
            </a:custGeom>
            <a:solidFill>
              <a:srgbClr val="2B5A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grpSp>
        <p:nvGrpSpPr>
          <p:cNvPr id="295" name="Agrupar"/>
          <p:cNvGrpSpPr/>
          <p:nvPr/>
        </p:nvGrpSpPr>
        <p:grpSpPr>
          <a:xfrm>
            <a:off x="12951089" y="5661002"/>
            <a:ext cx="3619501" cy="2393995"/>
            <a:chOff x="0" y="0"/>
            <a:chExt cx="3619500" cy="2393993"/>
          </a:xfrm>
        </p:grpSpPr>
        <p:sp>
          <p:nvSpPr>
            <p:cNvPr id="293" name="Lideranças capacitadas"/>
            <p:cNvSpPr txBox="1"/>
            <p:nvPr/>
          </p:nvSpPr>
          <p:spPr>
            <a:xfrm>
              <a:off x="0" y="1047793"/>
              <a:ext cx="3619500" cy="134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355600">
                <a:spcBef>
                  <a:spcPts val="0"/>
                </a:spcBef>
                <a:defRPr sz="3600">
                  <a:latin typeface="Nunito Bold"/>
                  <a:ea typeface="Nunito Bold"/>
                  <a:cs typeface="Nunito Bold"/>
                  <a:sym typeface="Nunito Bold"/>
                </a:defRPr>
              </a:lvl1pPr>
            </a:lstStyle>
            <a:p>
              <a:r>
                <a:t>Lideranças capacitadas</a:t>
              </a:r>
            </a:p>
          </p:txBody>
        </p:sp>
        <p:sp>
          <p:nvSpPr>
            <p:cNvPr id="294" name="Aprovado"/>
            <p:cNvSpPr/>
            <p:nvPr/>
          </p:nvSpPr>
          <p:spPr>
            <a:xfrm>
              <a:off x="1358900" y="0"/>
              <a:ext cx="901701" cy="90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16449" y="5521"/>
                  </a:moveTo>
                  <a:cubicBezTo>
                    <a:pt x="16477" y="5521"/>
                    <a:pt x="16505" y="5532"/>
                    <a:pt x="16527" y="5553"/>
                  </a:cubicBezTo>
                  <a:lnTo>
                    <a:pt x="18129" y="7155"/>
                  </a:lnTo>
                  <a:cubicBezTo>
                    <a:pt x="18171" y="7198"/>
                    <a:pt x="18171" y="7268"/>
                    <a:pt x="18129" y="7311"/>
                  </a:cubicBezTo>
                  <a:lnTo>
                    <a:pt x="8340" y="17100"/>
                  </a:lnTo>
                  <a:cubicBezTo>
                    <a:pt x="8297" y="17142"/>
                    <a:pt x="8227" y="17142"/>
                    <a:pt x="8185" y="17100"/>
                  </a:cubicBezTo>
                  <a:lnTo>
                    <a:pt x="7693" y="16608"/>
                  </a:lnTo>
                  <a:lnTo>
                    <a:pt x="6505" y="15420"/>
                  </a:lnTo>
                  <a:lnTo>
                    <a:pt x="3062" y="11977"/>
                  </a:lnTo>
                  <a:cubicBezTo>
                    <a:pt x="3020" y="11934"/>
                    <a:pt x="3020" y="11866"/>
                    <a:pt x="3062" y="11823"/>
                  </a:cubicBezTo>
                  <a:lnTo>
                    <a:pt x="4664" y="10221"/>
                  </a:lnTo>
                  <a:cubicBezTo>
                    <a:pt x="4707" y="10178"/>
                    <a:pt x="4777" y="10178"/>
                    <a:pt x="4820" y="10221"/>
                  </a:cubicBezTo>
                  <a:lnTo>
                    <a:pt x="8185" y="13586"/>
                  </a:lnTo>
                  <a:cubicBezTo>
                    <a:pt x="8227" y="13629"/>
                    <a:pt x="8297" y="13629"/>
                    <a:pt x="8340" y="13586"/>
                  </a:cubicBezTo>
                  <a:lnTo>
                    <a:pt x="16373" y="5553"/>
                  </a:lnTo>
                  <a:cubicBezTo>
                    <a:pt x="16394" y="5532"/>
                    <a:pt x="16421" y="5521"/>
                    <a:pt x="16449" y="5521"/>
                  </a:cubicBezTo>
                  <a:close/>
                </a:path>
              </a:pathLst>
            </a:custGeom>
            <a:solidFill>
              <a:srgbClr val="2B5A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grpSp>
        <p:nvGrpSpPr>
          <p:cNvPr id="298" name="Agrupar"/>
          <p:cNvGrpSpPr/>
          <p:nvPr/>
        </p:nvGrpSpPr>
        <p:grpSpPr>
          <a:xfrm>
            <a:off x="18088768" y="5661002"/>
            <a:ext cx="3624264" cy="2393995"/>
            <a:chOff x="0" y="0"/>
            <a:chExt cx="3624262" cy="2393993"/>
          </a:xfrm>
        </p:grpSpPr>
        <p:sp>
          <p:nvSpPr>
            <p:cNvPr id="296" name="Direcionamento estratégico"/>
            <p:cNvSpPr txBox="1"/>
            <p:nvPr/>
          </p:nvSpPr>
          <p:spPr>
            <a:xfrm>
              <a:off x="0" y="1047793"/>
              <a:ext cx="3624263" cy="134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355600">
                <a:spcBef>
                  <a:spcPts val="0"/>
                </a:spcBef>
                <a:defRPr sz="3600">
                  <a:latin typeface="Nunito Bold"/>
                  <a:ea typeface="Nunito Bold"/>
                  <a:cs typeface="Nunito Bold"/>
                  <a:sym typeface="Nunito Bold"/>
                </a:defRPr>
              </a:lvl1pPr>
            </a:lstStyle>
            <a:p>
              <a:r>
                <a:t>Direcionamento estratégico</a:t>
              </a:r>
            </a:p>
          </p:txBody>
        </p:sp>
        <p:sp>
          <p:nvSpPr>
            <p:cNvPr id="297" name="Aprovado"/>
            <p:cNvSpPr/>
            <p:nvPr/>
          </p:nvSpPr>
          <p:spPr>
            <a:xfrm>
              <a:off x="1361281" y="0"/>
              <a:ext cx="901701" cy="901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16449" y="5521"/>
                  </a:moveTo>
                  <a:cubicBezTo>
                    <a:pt x="16477" y="5521"/>
                    <a:pt x="16505" y="5532"/>
                    <a:pt x="16527" y="5553"/>
                  </a:cubicBezTo>
                  <a:lnTo>
                    <a:pt x="18129" y="7155"/>
                  </a:lnTo>
                  <a:cubicBezTo>
                    <a:pt x="18171" y="7198"/>
                    <a:pt x="18171" y="7268"/>
                    <a:pt x="18129" y="7311"/>
                  </a:cubicBezTo>
                  <a:lnTo>
                    <a:pt x="8340" y="17100"/>
                  </a:lnTo>
                  <a:cubicBezTo>
                    <a:pt x="8297" y="17142"/>
                    <a:pt x="8227" y="17142"/>
                    <a:pt x="8185" y="17100"/>
                  </a:cubicBezTo>
                  <a:lnTo>
                    <a:pt x="7693" y="16608"/>
                  </a:lnTo>
                  <a:lnTo>
                    <a:pt x="6505" y="15420"/>
                  </a:lnTo>
                  <a:lnTo>
                    <a:pt x="3062" y="11977"/>
                  </a:lnTo>
                  <a:cubicBezTo>
                    <a:pt x="3020" y="11934"/>
                    <a:pt x="3020" y="11866"/>
                    <a:pt x="3062" y="11823"/>
                  </a:cubicBezTo>
                  <a:lnTo>
                    <a:pt x="4664" y="10221"/>
                  </a:lnTo>
                  <a:cubicBezTo>
                    <a:pt x="4707" y="10178"/>
                    <a:pt x="4777" y="10178"/>
                    <a:pt x="4820" y="10221"/>
                  </a:cubicBezTo>
                  <a:lnTo>
                    <a:pt x="8185" y="13586"/>
                  </a:lnTo>
                  <a:cubicBezTo>
                    <a:pt x="8227" y="13629"/>
                    <a:pt x="8297" y="13629"/>
                    <a:pt x="8340" y="13586"/>
                  </a:cubicBezTo>
                  <a:lnTo>
                    <a:pt x="16373" y="5553"/>
                  </a:lnTo>
                  <a:cubicBezTo>
                    <a:pt x="16394" y="5532"/>
                    <a:pt x="16421" y="5521"/>
                    <a:pt x="16449" y="5521"/>
                  </a:cubicBezTo>
                  <a:close/>
                </a:path>
              </a:pathLst>
            </a:custGeom>
            <a:solidFill>
              <a:srgbClr val="2B5A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pPr>
              <a:endParaRPr/>
            </a:p>
          </p:txBody>
        </p:sp>
      </p:grpSp>
      <p:pic>
        <p:nvPicPr>
          <p:cNvPr id="299" name="logo fedd_oficial_pq.png" descr="logo fedd_oficial_p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471" y="12481983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Fonte: @CaioCamargo"/>
          <p:cNvSpPr txBox="1"/>
          <p:nvPr/>
        </p:nvSpPr>
        <p:spPr>
          <a:xfrm>
            <a:off x="44061" y="14120027"/>
            <a:ext cx="1776693" cy="28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Fonte: @CaioCamargo</a:t>
            </a:r>
          </a:p>
        </p:txBody>
      </p:sp>
      <p:sp>
        <p:nvSpPr>
          <p:cNvPr id="302" name="Rectangle 5"/>
          <p:cNvSpPr txBox="1"/>
          <p:nvPr/>
        </p:nvSpPr>
        <p:spPr>
          <a:xfrm>
            <a:off x="1005801" y="62270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Diferentes formas de uso de IA</a:t>
            </a:r>
          </a:p>
        </p:txBody>
      </p:sp>
      <p:sp>
        <p:nvSpPr>
          <p:cNvPr id="303" name="Retângulo Arredondado"/>
          <p:cNvSpPr/>
          <p:nvPr/>
        </p:nvSpPr>
        <p:spPr>
          <a:xfrm>
            <a:off x="964689" y="1543843"/>
            <a:ext cx="7543800" cy="19112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4" name="IA Tradicional"/>
          <p:cNvSpPr txBox="1"/>
          <p:nvPr/>
        </p:nvSpPr>
        <p:spPr>
          <a:xfrm>
            <a:off x="5260284" y="2663339"/>
            <a:ext cx="5613773" cy="106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7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IA Tradicional</a:t>
            </a:r>
          </a:p>
        </p:txBody>
      </p:sp>
      <p:sp>
        <p:nvSpPr>
          <p:cNvPr id="305" name="Entrada de dados"/>
          <p:cNvSpPr txBox="1"/>
          <p:nvPr/>
        </p:nvSpPr>
        <p:spPr>
          <a:xfrm>
            <a:off x="6543964" y="3899959"/>
            <a:ext cx="3046413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 b="1">
                <a:solidFill>
                  <a:schemeClr val="accent1">
                    <a:lumOff val="-135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Entrada de dados</a:t>
            </a:r>
          </a:p>
        </p:txBody>
      </p:sp>
      <p:sp>
        <p:nvSpPr>
          <p:cNvPr id="306" name="Saída"/>
          <p:cNvSpPr txBox="1"/>
          <p:nvPr/>
        </p:nvSpPr>
        <p:spPr>
          <a:xfrm>
            <a:off x="7543791" y="10153850"/>
            <a:ext cx="1046759" cy="50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 b="1" i="1">
                <a:solidFill>
                  <a:srgbClr val="EB602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Saída</a:t>
            </a:r>
          </a:p>
        </p:txBody>
      </p:sp>
      <p:sp>
        <p:nvSpPr>
          <p:cNvPr id="307" name="Análises e conclusões"/>
          <p:cNvSpPr txBox="1"/>
          <p:nvPr/>
        </p:nvSpPr>
        <p:spPr>
          <a:xfrm>
            <a:off x="5376723" y="11038472"/>
            <a:ext cx="5380895" cy="693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7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Análises e conclusões</a:t>
            </a:r>
          </a:p>
        </p:txBody>
      </p:sp>
      <p:grpSp>
        <p:nvGrpSpPr>
          <p:cNvPr id="316" name="Agrupar"/>
          <p:cNvGrpSpPr/>
          <p:nvPr/>
        </p:nvGrpSpPr>
        <p:grpSpPr>
          <a:xfrm>
            <a:off x="11869042" y="2663339"/>
            <a:ext cx="7388647" cy="9068896"/>
            <a:chOff x="0" y="0"/>
            <a:chExt cx="7388645" cy="9068895"/>
          </a:xfrm>
        </p:grpSpPr>
        <p:sp>
          <p:nvSpPr>
            <p:cNvPr id="308" name="IA Generativa"/>
            <p:cNvSpPr txBox="1"/>
            <p:nvPr/>
          </p:nvSpPr>
          <p:spPr>
            <a:xfrm>
              <a:off x="1635951" y="0"/>
              <a:ext cx="5623670" cy="1069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7600" b="1" i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IA Generativa</a:t>
              </a:r>
            </a:p>
          </p:txBody>
        </p:sp>
        <p:sp>
          <p:nvSpPr>
            <p:cNvPr id="309" name="X"/>
            <p:cNvSpPr txBox="1"/>
            <p:nvPr/>
          </p:nvSpPr>
          <p:spPr>
            <a:xfrm>
              <a:off x="0" y="0"/>
              <a:ext cx="645915" cy="1069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7600" b="1" i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X</a:t>
              </a:r>
            </a:p>
          </p:txBody>
        </p:sp>
        <p:grpSp>
          <p:nvGrpSpPr>
            <p:cNvPr id="312" name="Agrupar"/>
            <p:cNvGrpSpPr/>
            <p:nvPr/>
          </p:nvGrpSpPr>
          <p:grpSpPr>
            <a:xfrm>
              <a:off x="1506926" y="1791061"/>
              <a:ext cx="5881720" cy="5881720"/>
              <a:chOff x="0" y="0"/>
              <a:chExt cx="5881719" cy="5881719"/>
            </a:xfrm>
          </p:grpSpPr>
          <p:sp>
            <p:nvSpPr>
              <p:cNvPr id="310" name="IA"/>
              <p:cNvSpPr txBox="1"/>
              <p:nvPr/>
            </p:nvSpPr>
            <p:spPr>
              <a:xfrm>
                <a:off x="2435828" y="3331701"/>
                <a:ext cx="1000821" cy="1121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80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IA</a:t>
                </a:r>
              </a:p>
            </p:txBody>
          </p:sp>
          <p:pic>
            <p:nvPicPr>
              <p:cNvPr id="311" name="Imagem" descr="Imagem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0" y="0"/>
                <a:ext cx="5881719" cy="58817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3" name="Entrada de dados"/>
            <p:cNvSpPr txBox="1"/>
            <p:nvPr/>
          </p:nvSpPr>
          <p:spPr>
            <a:xfrm>
              <a:off x="2924579" y="1236620"/>
              <a:ext cx="3046414" cy="507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3200" b="1">
                  <a:solidFill>
                    <a:schemeClr val="accent1">
                      <a:lumOff val="-13575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Entrada de dados</a:t>
              </a:r>
            </a:p>
          </p:txBody>
        </p:sp>
        <p:sp>
          <p:nvSpPr>
            <p:cNvPr id="314" name="Saída"/>
            <p:cNvSpPr txBox="1"/>
            <p:nvPr/>
          </p:nvSpPr>
          <p:spPr>
            <a:xfrm>
              <a:off x="3924406" y="7490511"/>
              <a:ext cx="1046759" cy="507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3200" b="1" i="1">
                  <a:solidFill>
                    <a:srgbClr val="EB602B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Saída</a:t>
              </a:r>
            </a:p>
          </p:txBody>
        </p:sp>
        <p:sp>
          <p:nvSpPr>
            <p:cNvPr id="315" name="Criações"/>
            <p:cNvSpPr txBox="1"/>
            <p:nvPr/>
          </p:nvSpPr>
          <p:spPr>
            <a:xfrm>
              <a:off x="3358301" y="8375132"/>
              <a:ext cx="2178969" cy="693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4700" b="1" i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Criações</a:t>
              </a:r>
            </a:p>
          </p:txBody>
        </p:sp>
      </p:grpSp>
      <p:grpSp>
        <p:nvGrpSpPr>
          <p:cNvPr id="319" name="Agrupar"/>
          <p:cNvGrpSpPr/>
          <p:nvPr/>
        </p:nvGrpSpPr>
        <p:grpSpPr>
          <a:xfrm>
            <a:off x="5126311" y="4454400"/>
            <a:ext cx="5881720" cy="5881720"/>
            <a:chOff x="0" y="0"/>
            <a:chExt cx="5881718" cy="5881718"/>
          </a:xfrm>
        </p:grpSpPr>
        <p:sp>
          <p:nvSpPr>
            <p:cNvPr id="317" name="IA"/>
            <p:cNvSpPr txBox="1"/>
            <p:nvPr/>
          </p:nvSpPr>
          <p:spPr>
            <a:xfrm>
              <a:off x="2440449" y="1571692"/>
              <a:ext cx="1000821" cy="1121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80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IA</a:t>
              </a:r>
            </a:p>
          </p:txBody>
        </p:sp>
        <p:pic>
          <p:nvPicPr>
            <p:cNvPr id="318" name="Imagem" descr="Imagem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881719" cy="5881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0" name="logo fedd_oficial_pq.png" descr="logo fedd_oficial_p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m" descr="Imagem"/>
          <p:cNvPicPr>
            <a:picLocks noChangeAspect="1"/>
          </p:cNvPicPr>
          <p:nvPr/>
        </p:nvPicPr>
        <p:blipFill>
          <a:blip r:embed="rId2"/>
          <a:srcRect l="1733" t="14360" r="1733" b="15113"/>
          <a:stretch>
            <a:fillRect/>
          </a:stretch>
        </p:blipFill>
        <p:spPr>
          <a:xfrm>
            <a:off x="6124574" y="2238581"/>
            <a:ext cx="13659016" cy="1037498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 5"/>
          <p:cNvSpPr txBox="1"/>
          <p:nvPr/>
        </p:nvSpPr>
        <p:spPr>
          <a:xfrm>
            <a:off x="1005801" y="622701"/>
            <a:ext cx="7544404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Diferentes formas de uso de IA</a:t>
            </a:r>
          </a:p>
        </p:txBody>
      </p:sp>
      <p:sp>
        <p:nvSpPr>
          <p:cNvPr id="324" name="Retângulo Arredondado"/>
          <p:cNvSpPr/>
          <p:nvPr/>
        </p:nvSpPr>
        <p:spPr>
          <a:xfrm>
            <a:off x="1005801" y="1333116"/>
            <a:ext cx="7543800" cy="19112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25" name="Imagem" descr="Imagem"/>
          <p:cNvPicPr>
            <a:picLocks noChangeAspect="1"/>
          </p:cNvPicPr>
          <p:nvPr/>
        </p:nvPicPr>
        <p:blipFill>
          <a:blip r:embed="rId3"/>
          <a:srcRect l="4760" t="87953" r="57398" b="7986"/>
          <a:stretch>
            <a:fillRect/>
          </a:stretch>
        </p:blipFill>
        <p:spPr>
          <a:xfrm>
            <a:off x="372881" y="12849727"/>
            <a:ext cx="7362970" cy="444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071" extrusionOk="0">
                <a:moveTo>
                  <a:pt x="158" y="10"/>
                </a:moveTo>
                <a:cubicBezTo>
                  <a:pt x="72" y="-138"/>
                  <a:pt x="0" y="1506"/>
                  <a:pt x="0" y="4145"/>
                </a:cubicBezTo>
                <a:cubicBezTo>
                  <a:pt x="0" y="5958"/>
                  <a:pt x="26" y="7453"/>
                  <a:pt x="58" y="7453"/>
                </a:cubicBezTo>
                <a:cubicBezTo>
                  <a:pt x="90" y="7453"/>
                  <a:pt x="116" y="7027"/>
                  <a:pt x="116" y="6514"/>
                </a:cubicBezTo>
                <a:cubicBezTo>
                  <a:pt x="116" y="5104"/>
                  <a:pt x="266" y="5399"/>
                  <a:pt x="346" y="6965"/>
                </a:cubicBezTo>
                <a:cubicBezTo>
                  <a:pt x="399" y="7990"/>
                  <a:pt x="445" y="8081"/>
                  <a:pt x="526" y="7378"/>
                </a:cubicBezTo>
                <a:cubicBezTo>
                  <a:pt x="643" y="6368"/>
                  <a:pt x="656" y="5660"/>
                  <a:pt x="600" y="3318"/>
                </a:cubicBezTo>
                <a:cubicBezTo>
                  <a:pt x="557" y="1473"/>
                  <a:pt x="354" y="1382"/>
                  <a:pt x="311" y="3186"/>
                </a:cubicBezTo>
                <a:cubicBezTo>
                  <a:pt x="294" y="3924"/>
                  <a:pt x="242" y="4293"/>
                  <a:pt x="197" y="4013"/>
                </a:cubicBezTo>
                <a:cubicBezTo>
                  <a:pt x="84" y="3308"/>
                  <a:pt x="96" y="1833"/>
                  <a:pt x="215" y="1833"/>
                </a:cubicBezTo>
                <a:cubicBezTo>
                  <a:pt x="288" y="1833"/>
                  <a:pt x="296" y="1568"/>
                  <a:pt x="247" y="780"/>
                </a:cubicBezTo>
                <a:cubicBezTo>
                  <a:pt x="218" y="303"/>
                  <a:pt x="187" y="59"/>
                  <a:pt x="158" y="10"/>
                </a:cubicBezTo>
                <a:close/>
                <a:moveTo>
                  <a:pt x="2059" y="348"/>
                </a:moveTo>
                <a:cubicBezTo>
                  <a:pt x="1981" y="535"/>
                  <a:pt x="1907" y="1294"/>
                  <a:pt x="1879" y="2472"/>
                </a:cubicBezTo>
                <a:cubicBezTo>
                  <a:pt x="1828" y="4622"/>
                  <a:pt x="1894" y="7257"/>
                  <a:pt x="2008" y="7679"/>
                </a:cubicBezTo>
                <a:cubicBezTo>
                  <a:pt x="2062" y="7878"/>
                  <a:pt x="2131" y="7849"/>
                  <a:pt x="2161" y="7585"/>
                </a:cubicBezTo>
                <a:cubicBezTo>
                  <a:pt x="2192" y="7321"/>
                  <a:pt x="2304" y="7187"/>
                  <a:pt x="2411" y="7303"/>
                </a:cubicBezTo>
                <a:cubicBezTo>
                  <a:pt x="2591" y="7500"/>
                  <a:pt x="2603" y="7338"/>
                  <a:pt x="2586" y="4916"/>
                </a:cubicBezTo>
                <a:cubicBezTo>
                  <a:pt x="2573" y="2988"/>
                  <a:pt x="2536" y="2306"/>
                  <a:pt x="2445" y="2284"/>
                </a:cubicBezTo>
                <a:cubicBezTo>
                  <a:pt x="2377" y="2267"/>
                  <a:pt x="2281" y="1692"/>
                  <a:pt x="2231" y="1025"/>
                </a:cubicBezTo>
                <a:cubicBezTo>
                  <a:pt x="2204" y="663"/>
                  <a:pt x="2172" y="444"/>
                  <a:pt x="2138" y="348"/>
                </a:cubicBezTo>
                <a:cubicBezTo>
                  <a:pt x="2112" y="276"/>
                  <a:pt x="2085" y="286"/>
                  <a:pt x="2059" y="348"/>
                </a:cubicBezTo>
                <a:close/>
                <a:moveTo>
                  <a:pt x="1056" y="1307"/>
                </a:moveTo>
                <a:cubicBezTo>
                  <a:pt x="1039" y="1343"/>
                  <a:pt x="1024" y="1475"/>
                  <a:pt x="1015" y="1701"/>
                </a:cubicBezTo>
                <a:cubicBezTo>
                  <a:pt x="998" y="2154"/>
                  <a:pt x="919" y="2325"/>
                  <a:pt x="838" y="2077"/>
                </a:cubicBezTo>
                <a:cubicBezTo>
                  <a:pt x="705" y="1665"/>
                  <a:pt x="694" y="1904"/>
                  <a:pt x="701" y="4784"/>
                </a:cubicBezTo>
                <a:cubicBezTo>
                  <a:pt x="707" y="6974"/>
                  <a:pt x="717" y="7281"/>
                  <a:pt x="734" y="5818"/>
                </a:cubicBezTo>
                <a:cubicBezTo>
                  <a:pt x="765" y="3216"/>
                  <a:pt x="866" y="3045"/>
                  <a:pt x="866" y="5592"/>
                </a:cubicBezTo>
                <a:cubicBezTo>
                  <a:pt x="866" y="8171"/>
                  <a:pt x="980" y="7945"/>
                  <a:pt x="989" y="5348"/>
                </a:cubicBezTo>
                <a:lnTo>
                  <a:pt x="998" y="3262"/>
                </a:lnTo>
                <a:lnTo>
                  <a:pt x="1022" y="5348"/>
                </a:lnTo>
                <a:cubicBezTo>
                  <a:pt x="1043" y="7109"/>
                  <a:pt x="1084" y="7453"/>
                  <a:pt x="1277" y="7453"/>
                </a:cubicBezTo>
                <a:cubicBezTo>
                  <a:pt x="1495" y="7453"/>
                  <a:pt x="1507" y="7300"/>
                  <a:pt x="1490" y="4878"/>
                </a:cubicBezTo>
                <a:cubicBezTo>
                  <a:pt x="1476" y="2841"/>
                  <a:pt x="1441" y="2301"/>
                  <a:pt x="1322" y="2228"/>
                </a:cubicBezTo>
                <a:cubicBezTo>
                  <a:pt x="1239" y="2177"/>
                  <a:pt x="1143" y="1837"/>
                  <a:pt x="1109" y="1495"/>
                </a:cubicBezTo>
                <a:cubicBezTo>
                  <a:pt x="1092" y="1323"/>
                  <a:pt x="1073" y="1270"/>
                  <a:pt x="1056" y="1307"/>
                </a:cubicBezTo>
                <a:close/>
                <a:moveTo>
                  <a:pt x="2803" y="1626"/>
                </a:moveTo>
                <a:cubicBezTo>
                  <a:pt x="2741" y="1687"/>
                  <a:pt x="2694" y="1831"/>
                  <a:pt x="2679" y="2077"/>
                </a:cubicBezTo>
                <a:cubicBezTo>
                  <a:pt x="2661" y="2375"/>
                  <a:pt x="2655" y="3814"/>
                  <a:pt x="2668" y="5273"/>
                </a:cubicBezTo>
                <a:lnTo>
                  <a:pt x="2690" y="7923"/>
                </a:lnTo>
                <a:lnTo>
                  <a:pt x="2770" y="5123"/>
                </a:lnTo>
                <a:lnTo>
                  <a:pt x="2850" y="2303"/>
                </a:lnTo>
                <a:lnTo>
                  <a:pt x="2871" y="4878"/>
                </a:lnTo>
                <a:cubicBezTo>
                  <a:pt x="2888" y="6880"/>
                  <a:pt x="2923" y="7453"/>
                  <a:pt x="3032" y="7453"/>
                </a:cubicBezTo>
                <a:cubicBezTo>
                  <a:pt x="3134" y="7453"/>
                  <a:pt x="3174" y="6948"/>
                  <a:pt x="3174" y="5592"/>
                </a:cubicBezTo>
                <a:cubicBezTo>
                  <a:pt x="3174" y="4566"/>
                  <a:pt x="3196" y="3731"/>
                  <a:pt x="3225" y="3731"/>
                </a:cubicBezTo>
                <a:cubicBezTo>
                  <a:pt x="3254" y="3732"/>
                  <a:pt x="3263" y="4629"/>
                  <a:pt x="3245" y="5743"/>
                </a:cubicBezTo>
                <a:cubicBezTo>
                  <a:pt x="3220" y="7278"/>
                  <a:pt x="3234" y="7617"/>
                  <a:pt x="3299" y="7209"/>
                </a:cubicBezTo>
                <a:cubicBezTo>
                  <a:pt x="3347" y="6913"/>
                  <a:pt x="3421" y="7042"/>
                  <a:pt x="3464" y="7472"/>
                </a:cubicBezTo>
                <a:cubicBezTo>
                  <a:pt x="3507" y="7902"/>
                  <a:pt x="3582" y="7918"/>
                  <a:pt x="3632" y="7510"/>
                </a:cubicBezTo>
                <a:cubicBezTo>
                  <a:pt x="3681" y="7102"/>
                  <a:pt x="3754" y="6941"/>
                  <a:pt x="3794" y="7171"/>
                </a:cubicBezTo>
                <a:cubicBezTo>
                  <a:pt x="3835" y="7411"/>
                  <a:pt x="3866" y="6844"/>
                  <a:pt x="3866" y="5837"/>
                </a:cubicBezTo>
                <a:cubicBezTo>
                  <a:pt x="3866" y="4870"/>
                  <a:pt x="3898" y="3577"/>
                  <a:pt x="3936" y="2961"/>
                </a:cubicBezTo>
                <a:cubicBezTo>
                  <a:pt x="3990" y="2089"/>
                  <a:pt x="3975" y="1833"/>
                  <a:pt x="3877" y="1833"/>
                </a:cubicBezTo>
                <a:cubicBezTo>
                  <a:pt x="3807" y="1833"/>
                  <a:pt x="3748" y="2357"/>
                  <a:pt x="3745" y="2998"/>
                </a:cubicBezTo>
                <a:cubicBezTo>
                  <a:pt x="3742" y="3932"/>
                  <a:pt x="3735" y="3932"/>
                  <a:pt x="3712" y="2998"/>
                </a:cubicBezTo>
                <a:cubicBezTo>
                  <a:pt x="3676" y="1554"/>
                  <a:pt x="3483" y="1465"/>
                  <a:pt x="3429" y="2867"/>
                </a:cubicBezTo>
                <a:cubicBezTo>
                  <a:pt x="3401" y="3613"/>
                  <a:pt x="3378" y="3611"/>
                  <a:pt x="3348" y="2829"/>
                </a:cubicBezTo>
                <a:cubicBezTo>
                  <a:pt x="3317" y="2002"/>
                  <a:pt x="2990" y="1443"/>
                  <a:pt x="2803" y="1626"/>
                </a:cubicBezTo>
                <a:close/>
                <a:moveTo>
                  <a:pt x="1576" y="3130"/>
                </a:moveTo>
                <a:cubicBezTo>
                  <a:pt x="1565" y="3205"/>
                  <a:pt x="1559" y="3384"/>
                  <a:pt x="1559" y="3656"/>
                </a:cubicBezTo>
                <a:cubicBezTo>
                  <a:pt x="1559" y="4200"/>
                  <a:pt x="1584" y="4653"/>
                  <a:pt x="1615" y="4653"/>
                </a:cubicBezTo>
                <a:cubicBezTo>
                  <a:pt x="1647" y="4653"/>
                  <a:pt x="1673" y="4465"/>
                  <a:pt x="1673" y="4239"/>
                </a:cubicBezTo>
                <a:cubicBezTo>
                  <a:pt x="1673" y="4013"/>
                  <a:pt x="1647" y="3579"/>
                  <a:pt x="1615" y="3262"/>
                </a:cubicBezTo>
                <a:cubicBezTo>
                  <a:pt x="1600" y="3103"/>
                  <a:pt x="1586" y="3055"/>
                  <a:pt x="1576" y="3130"/>
                </a:cubicBezTo>
                <a:close/>
                <a:moveTo>
                  <a:pt x="1615" y="5592"/>
                </a:moveTo>
                <a:cubicBezTo>
                  <a:pt x="1584" y="5592"/>
                  <a:pt x="1559" y="6000"/>
                  <a:pt x="1559" y="6514"/>
                </a:cubicBezTo>
                <a:cubicBezTo>
                  <a:pt x="1559" y="7027"/>
                  <a:pt x="1584" y="7453"/>
                  <a:pt x="1615" y="7453"/>
                </a:cubicBezTo>
                <a:cubicBezTo>
                  <a:pt x="1647" y="7453"/>
                  <a:pt x="1673" y="7027"/>
                  <a:pt x="1673" y="6514"/>
                </a:cubicBezTo>
                <a:cubicBezTo>
                  <a:pt x="1673" y="6000"/>
                  <a:pt x="1647" y="5592"/>
                  <a:pt x="1615" y="5592"/>
                </a:cubicBezTo>
                <a:close/>
                <a:moveTo>
                  <a:pt x="13960" y="11044"/>
                </a:moveTo>
                <a:lnTo>
                  <a:pt x="13789" y="13036"/>
                </a:lnTo>
                <a:cubicBezTo>
                  <a:pt x="13603" y="15175"/>
                  <a:pt x="13574" y="16683"/>
                  <a:pt x="13684" y="18469"/>
                </a:cubicBezTo>
                <a:cubicBezTo>
                  <a:pt x="13722" y="19085"/>
                  <a:pt x="13800" y="19578"/>
                  <a:pt x="13857" y="19578"/>
                </a:cubicBezTo>
                <a:cubicBezTo>
                  <a:pt x="13942" y="19578"/>
                  <a:pt x="13960" y="18814"/>
                  <a:pt x="13960" y="15330"/>
                </a:cubicBezTo>
                <a:lnTo>
                  <a:pt x="13960" y="11044"/>
                </a:lnTo>
                <a:close/>
                <a:moveTo>
                  <a:pt x="6242" y="11175"/>
                </a:moveTo>
                <a:cubicBezTo>
                  <a:pt x="6180" y="11175"/>
                  <a:pt x="6002" y="20245"/>
                  <a:pt x="6049" y="21007"/>
                </a:cubicBezTo>
                <a:cubicBezTo>
                  <a:pt x="6070" y="21333"/>
                  <a:pt x="6118" y="20392"/>
                  <a:pt x="6156" y="18939"/>
                </a:cubicBezTo>
                <a:cubicBezTo>
                  <a:pt x="6195" y="17486"/>
                  <a:pt x="6226" y="16809"/>
                  <a:pt x="6227" y="17416"/>
                </a:cubicBezTo>
                <a:cubicBezTo>
                  <a:pt x="6232" y="19342"/>
                  <a:pt x="6474" y="19973"/>
                  <a:pt x="6551" y="18262"/>
                </a:cubicBezTo>
                <a:cubicBezTo>
                  <a:pt x="6612" y="16906"/>
                  <a:pt x="6626" y="16912"/>
                  <a:pt x="6656" y="18168"/>
                </a:cubicBezTo>
                <a:cubicBezTo>
                  <a:pt x="6674" y="18953"/>
                  <a:pt x="6741" y="19578"/>
                  <a:pt x="6805" y="19578"/>
                </a:cubicBezTo>
                <a:cubicBezTo>
                  <a:pt x="6901" y="19578"/>
                  <a:pt x="6924" y="18968"/>
                  <a:pt x="6924" y="16251"/>
                </a:cubicBezTo>
                <a:cubicBezTo>
                  <a:pt x="6924" y="14273"/>
                  <a:pt x="6899" y="13163"/>
                  <a:pt x="6865" y="13506"/>
                </a:cubicBezTo>
                <a:cubicBezTo>
                  <a:pt x="6833" y="13824"/>
                  <a:pt x="6808" y="14897"/>
                  <a:pt x="6808" y="15894"/>
                </a:cubicBezTo>
                <a:cubicBezTo>
                  <a:pt x="6808" y="18726"/>
                  <a:pt x="6693" y="18040"/>
                  <a:pt x="6686" y="15160"/>
                </a:cubicBezTo>
                <a:cubicBezTo>
                  <a:pt x="6682" y="13584"/>
                  <a:pt x="6669" y="13199"/>
                  <a:pt x="6653" y="14202"/>
                </a:cubicBezTo>
                <a:cubicBezTo>
                  <a:pt x="6629" y="15679"/>
                  <a:pt x="6617" y="15704"/>
                  <a:pt x="6536" y="14390"/>
                </a:cubicBezTo>
                <a:cubicBezTo>
                  <a:pt x="6487" y="13591"/>
                  <a:pt x="6411" y="13180"/>
                  <a:pt x="6368" y="13450"/>
                </a:cubicBezTo>
                <a:cubicBezTo>
                  <a:pt x="6323" y="13729"/>
                  <a:pt x="6289" y="13325"/>
                  <a:pt x="6289" y="12548"/>
                </a:cubicBezTo>
                <a:cubicBezTo>
                  <a:pt x="6289" y="11793"/>
                  <a:pt x="6268" y="11175"/>
                  <a:pt x="6242" y="11175"/>
                </a:cubicBezTo>
                <a:close/>
                <a:moveTo>
                  <a:pt x="9003" y="11175"/>
                </a:moveTo>
                <a:cubicBezTo>
                  <a:pt x="8941" y="11175"/>
                  <a:pt x="8870" y="11769"/>
                  <a:pt x="8845" y="12472"/>
                </a:cubicBezTo>
                <a:cubicBezTo>
                  <a:pt x="8819" y="13176"/>
                  <a:pt x="8733" y="13700"/>
                  <a:pt x="8654" y="13638"/>
                </a:cubicBezTo>
                <a:cubicBezTo>
                  <a:pt x="8540" y="13548"/>
                  <a:pt x="8510" y="13995"/>
                  <a:pt x="8503" y="15856"/>
                </a:cubicBezTo>
                <a:cubicBezTo>
                  <a:pt x="8499" y="17140"/>
                  <a:pt x="8505" y="18497"/>
                  <a:pt x="8520" y="18882"/>
                </a:cubicBezTo>
                <a:cubicBezTo>
                  <a:pt x="8534" y="19268"/>
                  <a:pt x="8595" y="19578"/>
                  <a:pt x="8657" y="19578"/>
                </a:cubicBezTo>
                <a:cubicBezTo>
                  <a:pt x="8738" y="19578"/>
                  <a:pt x="8771" y="18892"/>
                  <a:pt x="8777" y="17021"/>
                </a:cubicBezTo>
                <a:lnTo>
                  <a:pt x="8787" y="14465"/>
                </a:lnTo>
                <a:lnTo>
                  <a:pt x="8810" y="17021"/>
                </a:lnTo>
                <a:cubicBezTo>
                  <a:pt x="8823" y="18434"/>
                  <a:pt x="8859" y="19578"/>
                  <a:pt x="8889" y="19578"/>
                </a:cubicBezTo>
                <a:cubicBezTo>
                  <a:pt x="8918" y="19578"/>
                  <a:pt x="8946" y="18433"/>
                  <a:pt x="8949" y="17021"/>
                </a:cubicBezTo>
                <a:cubicBezTo>
                  <a:pt x="8954" y="15081"/>
                  <a:pt x="8962" y="14915"/>
                  <a:pt x="8983" y="16326"/>
                </a:cubicBezTo>
                <a:cubicBezTo>
                  <a:pt x="9042" y="20292"/>
                  <a:pt x="9115" y="19855"/>
                  <a:pt x="9115" y="15555"/>
                </a:cubicBezTo>
                <a:cubicBezTo>
                  <a:pt x="9115" y="11827"/>
                  <a:pt x="9098" y="11175"/>
                  <a:pt x="9003" y="11175"/>
                </a:cubicBezTo>
                <a:close/>
                <a:moveTo>
                  <a:pt x="9287" y="11175"/>
                </a:moveTo>
                <a:cubicBezTo>
                  <a:pt x="9190" y="11175"/>
                  <a:pt x="9172" y="11801"/>
                  <a:pt x="9172" y="15179"/>
                </a:cubicBezTo>
                <a:cubicBezTo>
                  <a:pt x="9172" y="18558"/>
                  <a:pt x="9190" y="19183"/>
                  <a:pt x="9287" y="19183"/>
                </a:cubicBezTo>
                <a:cubicBezTo>
                  <a:pt x="9385" y="19183"/>
                  <a:pt x="9405" y="18558"/>
                  <a:pt x="9405" y="15179"/>
                </a:cubicBezTo>
                <a:cubicBezTo>
                  <a:pt x="9405" y="11801"/>
                  <a:pt x="9385" y="11175"/>
                  <a:pt x="9287" y="11175"/>
                </a:cubicBezTo>
                <a:close/>
                <a:moveTo>
                  <a:pt x="14077" y="11175"/>
                </a:moveTo>
                <a:cubicBezTo>
                  <a:pt x="14045" y="11175"/>
                  <a:pt x="14019" y="13051"/>
                  <a:pt x="14019" y="15330"/>
                </a:cubicBezTo>
                <a:cubicBezTo>
                  <a:pt x="14019" y="18897"/>
                  <a:pt x="14034" y="19455"/>
                  <a:pt x="14133" y="19334"/>
                </a:cubicBezTo>
                <a:cubicBezTo>
                  <a:pt x="14201" y="19251"/>
                  <a:pt x="14248" y="18511"/>
                  <a:pt x="14248" y="17567"/>
                </a:cubicBezTo>
                <a:cubicBezTo>
                  <a:pt x="14248" y="15084"/>
                  <a:pt x="14353" y="14615"/>
                  <a:pt x="14374" y="17003"/>
                </a:cubicBezTo>
                <a:cubicBezTo>
                  <a:pt x="14389" y="18740"/>
                  <a:pt x="14430" y="19127"/>
                  <a:pt x="14596" y="19127"/>
                </a:cubicBezTo>
                <a:cubicBezTo>
                  <a:pt x="14766" y="19127"/>
                  <a:pt x="14801" y="18769"/>
                  <a:pt x="14821" y="16796"/>
                </a:cubicBezTo>
                <a:lnTo>
                  <a:pt x="14844" y="14465"/>
                </a:lnTo>
                <a:lnTo>
                  <a:pt x="14880" y="16796"/>
                </a:lnTo>
                <a:cubicBezTo>
                  <a:pt x="14915" y="18982"/>
                  <a:pt x="14941" y="19127"/>
                  <a:pt x="15290" y="19127"/>
                </a:cubicBezTo>
                <a:cubicBezTo>
                  <a:pt x="15654" y="19127"/>
                  <a:pt x="15664" y="19044"/>
                  <a:pt x="15682" y="16533"/>
                </a:cubicBezTo>
                <a:cubicBezTo>
                  <a:pt x="15702" y="13610"/>
                  <a:pt x="15567" y="12189"/>
                  <a:pt x="15437" y="13939"/>
                </a:cubicBezTo>
                <a:cubicBezTo>
                  <a:pt x="15377" y="14744"/>
                  <a:pt x="15345" y="14746"/>
                  <a:pt x="15315" y="13957"/>
                </a:cubicBezTo>
                <a:cubicBezTo>
                  <a:pt x="15292" y="13374"/>
                  <a:pt x="15226" y="13084"/>
                  <a:pt x="15166" y="13337"/>
                </a:cubicBezTo>
                <a:cubicBezTo>
                  <a:pt x="15106" y="13590"/>
                  <a:pt x="15041" y="13386"/>
                  <a:pt x="15022" y="12886"/>
                </a:cubicBezTo>
                <a:cubicBezTo>
                  <a:pt x="15003" y="12386"/>
                  <a:pt x="14951" y="12216"/>
                  <a:pt x="14907" y="12491"/>
                </a:cubicBezTo>
                <a:cubicBezTo>
                  <a:pt x="14863" y="12767"/>
                  <a:pt x="14826" y="12575"/>
                  <a:pt x="14826" y="12078"/>
                </a:cubicBezTo>
                <a:cubicBezTo>
                  <a:pt x="14826" y="11580"/>
                  <a:pt x="14800" y="11175"/>
                  <a:pt x="14769" y="11175"/>
                </a:cubicBezTo>
                <a:cubicBezTo>
                  <a:pt x="14737" y="11175"/>
                  <a:pt x="14711" y="12078"/>
                  <a:pt x="14711" y="13168"/>
                </a:cubicBezTo>
                <a:cubicBezTo>
                  <a:pt x="14711" y="14623"/>
                  <a:pt x="14692" y="14899"/>
                  <a:pt x="14639" y="14221"/>
                </a:cubicBezTo>
                <a:cubicBezTo>
                  <a:pt x="14599" y="13713"/>
                  <a:pt x="14470" y="13371"/>
                  <a:pt x="14351" y="13450"/>
                </a:cubicBezTo>
                <a:cubicBezTo>
                  <a:pt x="14208" y="13544"/>
                  <a:pt x="14133" y="13169"/>
                  <a:pt x="14133" y="12378"/>
                </a:cubicBezTo>
                <a:cubicBezTo>
                  <a:pt x="14133" y="11718"/>
                  <a:pt x="14108" y="11175"/>
                  <a:pt x="14077" y="11175"/>
                </a:cubicBezTo>
                <a:close/>
                <a:moveTo>
                  <a:pt x="10065" y="11345"/>
                </a:moveTo>
                <a:cubicBezTo>
                  <a:pt x="10039" y="11212"/>
                  <a:pt x="9993" y="11805"/>
                  <a:pt x="9911" y="13036"/>
                </a:cubicBezTo>
                <a:cubicBezTo>
                  <a:pt x="9819" y="14421"/>
                  <a:pt x="9768" y="14628"/>
                  <a:pt x="9711" y="13863"/>
                </a:cubicBezTo>
                <a:cubicBezTo>
                  <a:pt x="9591" y="12245"/>
                  <a:pt x="9478" y="13563"/>
                  <a:pt x="9473" y="16664"/>
                </a:cubicBezTo>
                <a:lnTo>
                  <a:pt x="9470" y="19522"/>
                </a:lnTo>
                <a:lnTo>
                  <a:pt x="10154" y="19296"/>
                </a:lnTo>
                <a:cubicBezTo>
                  <a:pt x="10530" y="19178"/>
                  <a:pt x="10856" y="18769"/>
                  <a:pt x="10879" y="18394"/>
                </a:cubicBezTo>
                <a:cubicBezTo>
                  <a:pt x="10903" y="18018"/>
                  <a:pt x="10879" y="17717"/>
                  <a:pt x="10826" y="17717"/>
                </a:cubicBezTo>
                <a:cubicBezTo>
                  <a:pt x="10739" y="17717"/>
                  <a:pt x="10704" y="16645"/>
                  <a:pt x="10724" y="14653"/>
                </a:cubicBezTo>
                <a:cubicBezTo>
                  <a:pt x="10737" y="13388"/>
                  <a:pt x="10552" y="12765"/>
                  <a:pt x="10486" y="13845"/>
                </a:cubicBezTo>
                <a:cubicBezTo>
                  <a:pt x="10440" y="14578"/>
                  <a:pt x="10400" y="14585"/>
                  <a:pt x="10348" y="13882"/>
                </a:cubicBezTo>
                <a:cubicBezTo>
                  <a:pt x="10254" y="12631"/>
                  <a:pt x="10134" y="13744"/>
                  <a:pt x="10176" y="15480"/>
                </a:cubicBezTo>
                <a:cubicBezTo>
                  <a:pt x="10193" y="16198"/>
                  <a:pt x="10182" y="16796"/>
                  <a:pt x="10151" y="16796"/>
                </a:cubicBezTo>
                <a:cubicBezTo>
                  <a:pt x="10121" y="16796"/>
                  <a:pt x="10097" y="15535"/>
                  <a:pt x="10097" y="13995"/>
                </a:cubicBezTo>
                <a:cubicBezTo>
                  <a:pt x="10097" y="12345"/>
                  <a:pt x="10091" y="11477"/>
                  <a:pt x="10065" y="11345"/>
                </a:cubicBezTo>
                <a:close/>
                <a:moveTo>
                  <a:pt x="18135" y="11382"/>
                </a:moveTo>
                <a:cubicBezTo>
                  <a:pt x="18123" y="11329"/>
                  <a:pt x="18116" y="11486"/>
                  <a:pt x="18116" y="11871"/>
                </a:cubicBezTo>
                <a:cubicBezTo>
                  <a:pt x="18115" y="12513"/>
                  <a:pt x="18075" y="13036"/>
                  <a:pt x="18026" y="13036"/>
                </a:cubicBezTo>
                <a:cubicBezTo>
                  <a:pt x="17978" y="13036"/>
                  <a:pt x="17922" y="13714"/>
                  <a:pt x="17902" y="14540"/>
                </a:cubicBezTo>
                <a:cubicBezTo>
                  <a:pt x="17869" y="15913"/>
                  <a:pt x="17862" y="15919"/>
                  <a:pt x="17815" y="14559"/>
                </a:cubicBezTo>
                <a:cubicBezTo>
                  <a:pt x="17758" y="12919"/>
                  <a:pt x="17480" y="12819"/>
                  <a:pt x="17403" y="14409"/>
                </a:cubicBezTo>
                <a:cubicBezTo>
                  <a:pt x="17370" y="15066"/>
                  <a:pt x="17346" y="15009"/>
                  <a:pt x="17326" y="14221"/>
                </a:cubicBezTo>
                <a:cubicBezTo>
                  <a:pt x="17290" y="12804"/>
                  <a:pt x="17098" y="12674"/>
                  <a:pt x="17046" y="14033"/>
                </a:cubicBezTo>
                <a:cubicBezTo>
                  <a:pt x="17024" y="14621"/>
                  <a:pt x="16982" y="14681"/>
                  <a:pt x="16942" y="14183"/>
                </a:cubicBezTo>
                <a:cubicBezTo>
                  <a:pt x="16849" y="13034"/>
                  <a:pt x="16449" y="13035"/>
                  <a:pt x="16405" y="14183"/>
                </a:cubicBezTo>
                <a:cubicBezTo>
                  <a:pt x="16382" y="14778"/>
                  <a:pt x="16353" y="14696"/>
                  <a:pt x="16325" y="13957"/>
                </a:cubicBezTo>
                <a:cubicBezTo>
                  <a:pt x="16270" y="12532"/>
                  <a:pt x="16104" y="13399"/>
                  <a:pt x="16058" y="15367"/>
                </a:cubicBezTo>
                <a:cubicBezTo>
                  <a:pt x="16039" y="16156"/>
                  <a:pt x="16053" y="17358"/>
                  <a:pt x="16088" y="18037"/>
                </a:cubicBezTo>
                <a:cubicBezTo>
                  <a:pt x="16167" y="19569"/>
                  <a:pt x="16912" y="19757"/>
                  <a:pt x="16974" y="18262"/>
                </a:cubicBezTo>
                <a:cubicBezTo>
                  <a:pt x="17003" y="17553"/>
                  <a:pt x="17016" y="17606"/>
                  <a:pt x="17017" y="18413"/>
                </a:cubicBezTo>
                <a:cubicBezTo>
                  <a:pt x="17018" y="19054"/>
                  <a:pt x="17045" y="19578"/>
                  <a:pt x="17076" y="19578"/>
                </a:cubicBezTo>
                <a:cubicBezTo>
                  <a:pt x="17108" y="19578"/>
                  <a:pt x="17133" y="18531"/>
                  <a:pt x="17133" y="17247"/>
                </a:cubicBezTo>
                <a:cubicBezTo>
                  <a:pt x="17133" y="15963"/>
                  <a:pt x="17156" y="14916"/>
                  <a:pt x="17184" y="14916"/>
                </a:cubicBezTo>
                <a:cubicBezTo>
                  <a:pt x="17213" y="14916"/>
                  <a:pt x="17253" y="15963"/>
                  <a:pt x="17273" y="17247"/>
                </a:cubicBezTo>
                <a:cubicBezTo>
                  <a:pt x="17319" y="20257"/>
                  <a:pt x="17410" y="20242"/>
                  <a:pt x="17457" y="17209"/>
                </a:cubicBezTo>
                <a:cubicBezTo>
                  <a:pt x="17496" y="14694"/>
                  <a:pt x="17564" y="14905"/>
                  <a:pt x="17565" y="17548"/>
                </a:cubicBezTo>
                <a:cubicBezTo>
                  <a:pt x="17566" y="18458"/>
                  <a:pt x="17621" y="19236"/>
                  <a:pt x="17696" y="19409"/>
                </a:cubicBezTo>
                <a:cubicBezTo>
                  <a:pt x="17769" y="19575"/>
                  <a:pt x="17825" y="19221"/>
                  <a:pt x="17825" y="18600"/>
                </a:cubicBezTo>
                <a:cubicBezTo>
                  <a:pt x="17825" y="17832"/>
                  <a:pt x="17848" y="17765"/>
                  <a:pt x="17897" y="18413"/>
                </a:cubicBezTo>
                <a:cubicBezTo>
                  <a:pt x="17987" y="19580"/>
                  <a:pt x="18451" y="19644"/>
                  <a:pt x="18495" y="18488"/>
                </a:cubicBezTo>
                <a:cubicBezTo>
                  <a:pt x="18515" y="17981"/>
                  <a:pt x="18556" y="17992"/>
                  <a:pt x="18595" y="18525"/>
                </a:cubicBezTo>
                <a:cubicBezTo>
                  <a:pt x="18672" y="19555"/>
                  <a:pt x="18980" y="19463"/>
                  <a:pt x="18980" y="18413"/>
                </a:cubicBezTo>
                <a:cubicBezTo>
                  <a:pt x="18980" y="18027"/>
                  <a:pt x="18953" y="17717"/>
                  <a:pt x="18921" y="17717"/>
                </a:cubicBezTo>
                <a:cubicBezTo>
                  <a:pt x="18888" y="17717"/>
                  <a:pt x="18837" y="16670"/>
                  <a:pt x="18807" y="15386"/>
                </a:cubicBezTo>
                <a:cubicBezTo>
                  <a:pt x="18745" y="12759"/>
                  <a:pt x="18647" y="12341"/>
                  <a:pt x="18597" y="14484"/>
                </a:cubicBezTo>
                <a:cubicBezTo>
                  <a:pt x="18567" y="15737"/>
                  <a:pt x="18554" y="15718"/>
                  <a:pt x="18492" y="14352"/>
                </a:cubicBezTo>
                <a:cubicBezTo>
                  <a:pt x="18453" y="13496"/>
                  <a:pt x="18385" y="12980"/>
                  <a:pt x="18340" y="13224"/>
                </a:cubicBezTo>
                <a:cubicBezTo>
                  <a:pt x="18295" y="13468"/>
                  <a:pt x="18226" y="13006"/>
                  <a:pt x="18188" y="12190"/>
                </a:cubicBezTo>
                <a:cubicBezTo>
                  <a:pt x="18165" y="11701"/>
                  <a:pt x="18148" y="11435"/>
                  <a:pt x="18135" y="11382"/>
                </a:cubicBezTo>
                <a:close/>
                <a:moveTo>
                  <a:pt x="11993" y="11495"/>
                </a:moveTo>
                <a:cubicBezTo>
                  <a:pt x="11979" y="11365"/>
                  <a:pt x="11964" y="11425"/>
                  <a:pt x="11952" y="11683"/>
                </a:cubicBezTo>
                <a:cubicBezTo>
                  <a:pt x="11867" y="13606"/>
                  <a:pt x="11670" y="14806"/>
                  <a:pt x="11608" y="13788"/>
                </a:cubicBezTo>
                <a:cubicBezTo>
                  <a:pt x="11463" y="11445"/>
                  <a:pt x="11233" y="15612"/>
                  <a:pt x="11365" y="18187"/>
                </a:cubicBezTo>
                <a:cubicBezTo>
                  <a:pt x="11448" y="19804"/>
                  <a:pt x="11573" y="20003"/>
                  <a:pt x="11626" y="18600"/>
                </a:cubicBezTo>
                <a:cubicBezTo>
                  <a:pt x="11650" y="17986"/>
                  <a:pt x="11689" y="17960"/>
                  <a:pt x="11731" y="18506"/>
                </a:cubicBezTo>
                <a:cubicBezTo>
                  <a:pt x="11817" y="19622"/>
                  <a:pt x="12280" y="19607"/>
                  <a:pt x="12323" y="18488"/>
                </a:cubicBezTo>
                <a:cubicBezTo>
                  <a:pt x="12341" y="18002"/>
                  <a:pt x="12391" y="18096"/>
                  <a:pt x="12437" y="18713"/>
                </a:cubicBezTo>
                <a:cubicBezTo>
                  <a:pt x="12556" y="20320"/>
                  <a:pt x="12692" y="19054"/>
                  <a:pt x="12692" y="16326"/>
                </a:cubicBezTo>
                <a:cubicBezTo>
                  <a:pt x="12692" y="13598"/>
                  <a:pt x="12556" y="12332"/>
                  <a:pt x="12437" y="13939"/>
                </a:cubicBezTo>
                <a:cubicBezTo>
                  <a:pt x="12379" y="14712"/>
                  <a:pt x="12344" y="14720"/>
                  <a:pt x="12316" y="13995"/>
                </a:cubicBezTo>
                <a:cubicBezTo>
                  <a:pt x="12295" y="13436"/>
                  <a:pt x="12232" y="13213"/>
                  <a:pt x="12175" y="13506"/>
                </a:cubicBezTo>
                <a:cubicBezTo>
                  <a:pt x="12109" y="13850"/>
                  <a:pt x="12058" y="13451"/>
                  <a:pt x="12033" y="12397"/>
                </a:cubicBezTo>
                <a:cubicBezTo>
                  <a:pt x="12022" y="11932"/>
                  <a:pt x="12007" y="11625"/>
                  <a:pt x="11993" y="11495"/>
                </a:cubicBezTo>
                <a:close/>
                <a:moveTo>
                  <a:pt x="4616" y="12115"/>
                </a:moveTo>
                <a:cubicBezTo>
                  <a:pt x="4552" y="12115"/>
                  <a:pt x="4536" y="17988"/>
                  <a:pt x="4597" y="18976"/>
                </a:cubicBezTo>
                <a:cubicBezTo>
                  <a:pt x="4664" y="20067"/>
                  <a:pt x="4673" y="19672"/>
                  <a:pt x="4673" y="15856"/>
                </a:cubicBezTo>
                <a:cubicBezTo>
                  <a:pt x="4673" y="13802"/>
                  <a:pt x="4648" y="12115"/>
                  <a:pt x="4616" y="12115"/>
                </a:cubicBezTo>
                <a:close/>
                <a:moveTo>
                  <a:pt x="11181" y="12115"/>
                </a:moveTo>
                <a:cubicBezTo>
                  <a:pt x="11038" y="12115"/>
                  <a:pt x="11010" y="12353"/>
                  <a:pt x="11064" y="13224"/>
                </a:cubicBezTo>
                <a:cubicBezTo>
                  <a:pt x="11102" y="13841"/>
                  <a:pt x="11134" y="15249"/>
                  <a:pt x="11134" y="16345"/>
                </a:cubicBezTo>
                <a:cubicBezTo>
                  <a:pt x="11134" y="17440"/>
                  <a:pt x="11153" y="18660"/>
                  <a:pt x="11177" y="19052"/>
                </a:cubicBezTo>
                <a:cubicBezTo>
                  <a:pt x="11201" y="19443"/>
                  <a:pt x="11228" y="18461"/>
                  <a:pt x="11238" y="16871"/>
                </a:cubicBezTo>
                <a:cubicBezTo>
                  <a:pt x="11248" y="15282"/>
                  <a:pt x="11281" y="13995"/>
                  <a:pt x="11310" y="13995"/>
                </a:cubicBezTo>
                <a:cubicBezTo>
                  <a:pt x="11340" y="13995"/>
                  <a:pt x="11365" y="13550"/>
                  <a:pt x="11365" y="13036"/>
                </a:cubicBezTo>
                <a:cubicBezTo>
                  <a:pt x="11365" y="12523"/>
                  <a:pt x="11283" y="12115"/>
                  <a:pt x="11181" y="12115"/>
                </a:cubicBezTo>
                <a:close/>
                <a:moveTo>
                  <a:pt x="1914" y="12190"/>
                </a:moveTo>
                <a:cubicBezTo>
                  <a:pt x="1888" y="12010"/>
                  <a:pt x="1849" y="12527"/>
                  <a:pt x="1790" y="13713"/>
                </a:cubicBezTo>
                <a:cubicBezTo>
                  <a:pt x="1686" y="15777"/>
                  <a:pt x="1686" y="15795"/>
                  <a:pt x="1655" y="13882"/>
                </a:cubicBezTo>
                <a:cubicBezTo>
                  <a:pt x="1621" y="11805"/>
                  <a:pt x="1443" y="11711"/>
                  <a:pt x="1401" y="13751"/>
                </a:cubicBezTo>
                <a:cubicBezTo>
                  <a:pt x="1385" y="14492"/>
                  <a:pt x="1409" y="14712"/>
                  <a:pt x="1467" y="14352"/>
                </a:cubicBezTo>
                <a:cubicBezTo>
                  <a:pt x="1583" y="13633"/>
                  <a:pt x="1587" y="15262"/>
                  <a:pt x="1473" y="16796"/>
                </a:cubicBezTo>
                <a:cubicBezTo>
                  <a:pt x="1425" y="17435"/>
                  <a:pt x="1385" y="18300"/>
                  <a:pt x="1385" y="18751"/>
                </a:cubicBezTo>
                <a:cubicBezTo>
                  <a:pt x="1385" y="20027"/>
                  <a:pt x="1662" y="19723"/>
                  <a:pt x="1691" y="18413"/>
                </a:cubicBezTo>
                <a:cubicBezTo>
                  <a:pt x="1712" y="17480"/>
                  <a:pt x="1741" y="17474"/>
                  <a:pt x="1840" y="18413"/>
                </a:cubicBezTo>
                <a:cubicBezTo>
                  <a:pt x="1974" y="19701"/>
                  <a:pt x="1986" y="19378"/>
                  <a:pt x="1963" y="14916"/>
                </a:cubicBezTo>
                <a:cubicBezTo>
                  <a:pt x="1954" y="13262"/>
                  <a:pt x="1940" y="12371"/>
                  <a:pt x="1914" y="12190"/>
                </a:cubicBezTo>
                <a:close/>
                <a:moveTo>
                  <a:pt x="20107" y="12209"/>
                </a:moveTo>
                <a:cubicBezTo>
                  <a:pt x="20061" y="12273"/>
                  <a:pt x="20006" y="13057"/>
                  <a:pt x="19956" y="14559"/>
                </a:cubicBezTo>
                <a:lnTo>
                  <a:pt x="19876" y="17021"/>
                </a:lnTo>
                <a:lnTo>
                  <a:pt x="19843" y="14803"/>
                </a:lnTo>
                <a:cubicBezTo>
                  <a:pt x="19814" y="12847"/>
                  <a:pt x="19778" y="12566"/>
                  <a:pt x="19530" y="12566"/>
                </a:cubicBezTo>
                <a:cubicBezTo>
                  <a:pt x="19357" y="12566"/>
                  <a:pt x="19238" y="13029"/>
                  <a:pt x="19224" y="13751"/>
                </a:cubicBezTo>
                <a:cubicBezTo>
                  <a:pt x="19208" y="14492"/>
                  <a:pt x="19234" y="14712"/>
                  <a:pt x="19292" y="14352"/>
                </a:cubicBezTo>
                <a:cubicBezTo>
                  <a:pt x="19408" y="13633"/>
                  <a:pt x="19412" y="15262"/>
                  <a:pt x="19298" y="16796"/>
                </a:cubicBezTo>
                <a:cubicBezTo>
                  <a:pt x="19250" y="17435"/>
                  <a:pt x="19210" y="18341"/>
                  <a:pt x="19210" y="18807"/>
                </a:cubicBezTo>
                <a:cubicBezTo>
                  <a:pt x="19210" y="19919"/>
                  <a:pt x="19591" y="19632"/>
                  <a:pt x="19833" y="18337"/>
                </a:cubicBezTo>
                <a:cubicBezTo>
                  <a:pt x="19983" y="17540"/>
                  <a:pt x="20034" y="17574"/>
                  <a:pt x="20071" y="18544"/>
                </a:cubicBezTo>
                <a:cubicBezTo>
                  <a:pt x="20104" y="19393"/>
                  <a:pt x="20131" y="19465"/>
                  <a:pt x="20157" y="18770"/>
                </a:cubicBezTo>
                <a:cubicBezTo>
                  <a:pt x="20185" y="18048"/>
                  <a:pt x="20228" y="18067"/>
                  <a:pt x="20305" y="18845"/>
                </a:cubicBezTo>
                <a:cubicBezTo>
                  <a:pt x="20455" y="20362"/>
                  <a:pt x="20588" y="18485"/>
                  <a:pt x="20551" y="15367"/>
                </a:cubicBezTo>
                <a:cubicBezTo>
                  <a:pt x="20529" y="13524"/>
                  <a:pt x="20543" y="13137"/>
                  <a:pt x="20615" y="13581"/>
                </a:cubicBezTo>
                <a:cubicBezTo>
                  <a:pt x="20681" y="13991"/>
                  <a:pt x="20695" y="14903"/>
                  <a:pt x="20671" y="16871"/>
                </a:cubicBezTo>
                <a:cubicBezTo>
                  <a:pt x="20626" y="20488"/>
                  <a:pt x="20690" y="20320"/>
                  <a:pt x="20791" y="16552"/>
                </a:cubicBezTo>
                <a:lnTo>
                  <a:pt x="20874" y="13506"/>
                </a:lnTo>
                <a:lnTo>
                  <a:pt x="20880" y="16119"/>
                </a:lnTo>
                <a:cubicBezTo>
                  <a:pt x="20885" y="18910"/>
                  <a:pt x="21024" y="20470"/>
                  <a:pt x="21125" y="18845"/>
                </a:cubicBezTo>
                <a:cubicBezTo>
                  <a:pt x="21168" y="18146"/>
                  <a:pt x="21219" y="18157"/>
                  <a:pt x="21294" y="18920"/>
                </a:cubicBezTo>
                <a:cubicBezTo>
                  <a:pt x="21455" y="20546"/>
                  <a:pt x="21600" y="17960"/>
                  <a:pt x="21525" y="14785"/>
                </a:cubicBezTo>
                <a:cubicBezTo>
                  <a:pt x="21472" y="12501"/>
                  <a:pt x="21457" y="12422"/>
                  <a:pt x="20860" y="12341"/>
                </a:cubicBezTo>
                <a:cubicBezTo>
                  <a:pt x="20272" y="12261"/>
                  <a:pt x="20249" y="12347"/>
                  <a:pt x="20241" y="14296"/>
                </a:cubicBezTo>
                <a:cubicBezTo>
                  <a:pt x="20233" y="16292"/>
                  <a:pt x="20233" y="16291"/>
                  <a:pt x="20208" y="14221"/>
                </a:cubicBezTo>
                <a:cubicBezTo>
                  <a:pt x="20192" y="12811"/>
                  <a:pt x="20154" y="12145"/>
                  <a:pt x="20107" y="12209"/>
                </a:cubicBezTo>
                <a:close/>
                <a:moveTo>
                  <a:pt x="798" y="12284"/>
                </a:moveTo>
                <a:cubicBezTo>
                  <a:pt x="729" y="12449"/>
                  <a:pt x="662" y="13177"/>
                  <a:pt x="647" y="13901"/>
                </a:cubicBezTo>
                <a:cubicBezTo>
                  <a:pt x="628" y="14805"/>
                  <a:pt x="649" y="15037"/>
                  <a:pt x="714" y="14634"/>
                </a:cubicBezTo>
                <a:cubicBezTo>
                  <a:pt x="832" y="13900"/>
                  <a:pt x="838" y="15248"/>
                  <a:pt x="722" y="16796"/>
                </a:cubicBezTo>
                <a:cubicBezTo>
                  <a:pt x="675" y="17435"/>
                  <a:pt x="635" y="18300"/>
                  <a:pt x="635" y="18751"/>
                </a:cubicBezTo>
                <a:cubicBezTo>
                  <a:pt x="635" y="19202"/>
                  <a:pt x="701" y="19578"/>
                  <a:pt x="780" y="19578"/>
                </a:cubicBezTo>
                <a:cubicBezTo>
                  <a:pt x="860" y="19578"/>
                  <a:pt x="924" y="19170"/>
                  <a:pt x="924" y="18657"/>
                </a:cubicBezTo>
                <a:cubicBezTo>
                  <a:pt x="924" y="18143"/>
                  <a:pt x="893" y="17717"/>
                  <a:pt x="855" y="17717"/>
                </a:cubicBezTo>
                <a:cubicBezTo>
                  <a:pt x="801" y="17717"/>
                  <a:pt x="801" y="17460"/>
                  <a:pt x="855" y="16589"/>
                </a:cubicBezTo>
                <a:cubicBezTo>
                  <a:pt x="975" y="14642"/>
                  <a:pt x="939" y="11948"/>
                  <a:pt x="798" y="12284"/>
                </a:cubicBezTo>
                <a:close/>
                <a:moveTo>
                  <a:pt x="196" y="12566"/>
                </a:moveTo>
                <a:cubicBezTo>
                  <a:pt x="66" y="12566"/>
                  <a:pt x="25" y="13048"/>
                  <a:pt x="10" y="14728"/>
                </a:cubicBezTo>
                <a:cubicBezTo>
                  <a:pt x="0" y="15912"/>
                  <a:pt x="23" y="17495"/>
                  <a:pt x="63" y="18262"/>
                </a:cubicBezTo>
                <a:cubicBezTo>
                  <a:pt x="153" y="20021"/>
                  <a:pt x="343" y="19630"/>
                  <a:pt x="426" y="17491"/>
                </a:cubicBezTo>
                <a:cubicBezTo>
                  <a:pt x="519" y="15096"/>
                  <a:pt x="402" y="12566"/>
                  <a:pt x="196" y="12566"/>
                </a:cubicBezTo>
                <a:close/>
                <a:moveTo>
                  <a:pt x="1154" y="12566"/>
                </a:moveTo>
                <a:cubicBezTo>
                  <a:pt x="1047" y="12566"/>
                  <a:pt x="1006" y="13138"/>
                  <a:pt x="992" y="14747"/>
                </a:cubicBezTo>
                <a:cubicBezTo>
                  <a:pt x="981" y="15940"/>
                  <a:pt x="986" y="17510"/>
                  <a:pt x="1003" y="18243"/>
                </a:cubicBezTo>
                <a:cubicBezTo>
                  <a:pt x="1080" y="21462"/>
                  <a:pt x="1344" y="18986"/>
                  <a:pt x="1318" y="15292"/>
                </a:cubicBezTo>
                <a:cubicBezTo>
                  <a:pt x="1303" y="13117"/>
                  <a:pt x="1271" y="12566"/>
                  <a:pt x="1154" y="12566"/>
                </a:cubicBezTo>
                <a:close/>
                <a:moveTo>
                  <a:pt x="2391" y="12566"/>
                </a:moveTo>
                <a:cubicBezTo>
                  <a:pt x="2257" y="12566"/>
                  <a:pt x="2218" y="13036"/>
                  <a:pt x="2203" y="14728"/>
                </a:cubicBezTo>
                <a:cubicBezTo>
                  <a:pt x="2193" y="15912"/>
                  <a:pt x="2211" y="17412"/>
                  <a:pt x="2244" y="18055"/>
                </a:cubicBezTo>
                <a:cubicBezTo>
                  <a:pt x="2277" y="18699"/>
                  <a:pt x="2435" y="19275"/>
                  <a:pt x="2597" y="19315"/>
                </a:cubicBezTo>
                <a:lnTo>
                  <a:pt x="2892" y="19371"/>
                </a:lnTo>
                <a:lnTo>
                  <a:pt x="2873" y="16514"/>
                </a:lnTo>
                <a:cubicBezTo>
                  <a:pt x="2851" y="12992"/>
                  <a:pt x="2717" y="12033"/>
                  <a:pt x="2668" y="15048"/>
                </a:cubicBezTo>
                <a:lnTo>
                  <a:pt x="2633" y="17247"/>
                </a:lnTo>
                <a:lnTo>
                  <a:pt x="2597" y="14916"/>
                </a:lnTo>
                <a:cubicBezTo>
                  <a:pt x="2569" y="13080"/>
                  <a:pt x="2525" y="12566"/>
                  <a:pt x="2391" y="12566"/>
                </a:cubicBezTo>
                <a:close/>
                <a:moveTo>
                  <a:pt x="3249" y="12698"/>
                </a:moveTo>
                <a:cubicBezTo>
                  <a:pt x="3216" y="12691"/>
                  <a:pt x="3173" y="12773"/>
                  <a:pt x="3130" y="12961"/>
                </a:cubicBezTo>
                <a:cubicBezTo>
                  <a:pt x="2964" y="13677"/>
                  <a:pt x="2905" y="15784"/>
                  <a:pt x="2974" y="18469"/>
                </a:cubicBezTo>
                <a:cubicBezTo>
                  <a:pt x="3008" y="19797"/>
                  <a:pt x="3018" y="19834"/>
                  <a:pt x="3040" y="18657"/>
                </a:cubicBezTo>
                <a:cubicBezTo>
                  <a:pt x="3116" y="14707"/>
                  <a:pt x="3133" y="14466"/>
                  <a:pt x="3169" y="16721"/>
                </a:cubicBezTo>
                <a:cubicBezTo>
                  <a:pt x="3190" y="17966"/>
                  <a:pt x="3238" y="19155"/>
                  <a:pt x="3278" y="19371"/>
                </a:cubicBezTo>
                <a:cubicBezTo>
                  <a:pt x="3331" y="19653"/>
                  <a:pt x="3341" y="19078"/>
                  <a:pt x="3314" y="17341"/>
                </a:cubicBezTo>
                <a:cubicBezTo>
                  <a:pt x="3291" y="15822"/>
                  <a:pt x="3300" y="14916"/>
                  <a:pt x="3340" y="14916"/>
                </a:cubicBezTo>
                <a:cubicBezTo>
                  <a:pt x="3375" y="14916"/>
                  <a:pt x="3404" y="15989"/>
                  <a:pt x="3404" y="17303"/>
                </a:cubicBezTo>
                <a:cubicBezTo>
                  <a:pt x="3404" y="20183"/>
                  <a:pt x="3516" y="19438"/>
                  <a:pt x="3526" y="16495"/>
                </a:cubicBezTo>
                <a:cubicBezTo>
                  <a:pt x="3532" y="14603"/>
                  <a:pt x="3536" y="14599"/>
                  <a:pt x="3562" y="16326"/>
                </a:cubicBezTo>
                <a:cubicBezTo>
                  <a:pt x="3597" y="18674"/>
                  <a:pt x="3692" y="20425"/>
                  <a:pt x="3692" y="18713"/>
                </a:cubicBezTo>
                <a:cubicBezTo>
                  <a:pt x="3692" y="17726"/>
                  <a:pt x="3710" y="17717"/>
                  <a:pt x="3779" y="18638"/>
                </a:cubicBezTo>
                <a:cubicBezTo>
                  <a:pt x="3903" y="20305"/>
                  <a:pt x="4039" y="19101"/>
                  <a:pt x="4039" y="16326"/>
                </a:cubicBezTo>
                <a:cubicBezTo>
                  <a:pt x="4039" y="13598"/>
                  <a:pt x="3903" y="12332"/>
                  <a:pt x="3784" y="13939"/>
                </a:cubicBezTo>
                <a:cubicBezTo>
                  <a:pt x="3723" y="14749"/>
                  <a:pt x="3692" y="14756"/>
                  <a:pt x="3662" y="13957"/>
                </a:cubicBezTo>
                <a:cubicBezTo>
                  <a:pt x="3639" y="13371"/>
                  <a:pt x="3559" y="13063"/>
                  <a:pt x="3483" y="13300"/>
                </a:cubicBezTo>
                <a:cubicBezTo>
                  <a:pt x="3406" y="13536"/>
                  <a:pt x="3331" y="13398"/>
                  <a:pt x="3316" y="12999"/>
                </a:cubicBezTo>
                <a:cubicBezTo>
                  <a:pt x="3308" y="12799"/>
                  <a:pt x="3283" y="12705"/>
                  <a:pt x="3249" y="12698"/>
                </a:cubicBezTo>
                <a:close/>
                <a:moveTo>
                  <a:pt x="4184" y="13036"/>
                </a:moveTo>
                <a:cubicBezTo>
                  <a:pt x="4122" y="13036"/>
                  <a:pt x="4096" y="14047"/>
                  <a:pt x="4096" y="16514"/>
                </a:cubicBezTo>
                <a:cubicBezTo>
                  <a:pt x="4096" y="20298"/>
                  <a:pt x="4173" y="19805"/>
                  <a:pt x="4234" y="15630"/>
                </a:cubicBezTo>
                <a:cubicBezTo>
                  <a:pt x="4262" y="13691"/>
                  <a:pt x="4251" y="13036"/>
                  <a:pt x="4184" y="13036"/>
                </a:cubicBezTo>
                <a:close/>
                <a:moveTo>
                  <a:pt x="15952" y="13036"/>
                </a:moveTo>
                <a:cubicBezTo>
                  <a:pt x="15890" y="13036"/>
                  <a:pt x="15865" y="14047"/>
                  <a:pt x="15865" y="16514"/>
                </a:cubicBezTo>
                <a:cubicBezTo>
                  <a:pt x="15865" y="20298"/>
                  <a:pt x="15941" y="19805"/>
                  <a:pt x="16002" y="15630"/>
                </a:cubicBezTo>
                <a:cubicBezTo>
                  <a:pt x="16030" y="13691"/>
                  <a:pt x="16018" y="13036"/>
                  <a:pt x="15952" y="13036"/>
                </a:cubicBezTo>
                <a:close/>
                <a:moveTo>
                  <a:pt x="5890" y="13243"/>
                </a:moveTo>
                <a:cubicBezTo>
                  <a:pt x="5864" y="13207"/>
                  <a:pt x="5838" y="13463"/>
                  <a:pt x="5801" y="13957"/>
                </a:cubicBezTo>
                <a:cubicBezTo>
                  <a:pt x="5709" y="15192"/>
                  <a:pt x="5682" y="17873"/>
                  <a:pt x="5750" y="18976"/>
                </a:cubicBezTo>
                <a:cubicBezTo>
                  <a:pt x="5824" y="20185"/>
                  <a:pt x="5940" y="19575"/>
                  <a:pt x="6004" y="17623"/>
                </a:cubicBezTo>
                <a:cubicBezTo>
                  <a:pt x="6056" y="16057"/>
                  <a:pt x="6052" y="15328"/>
                  <a:pt x="5981" y="14183"/>
                </a:cubicBezTo>
                <a:cubicBezTo>
                  <a:pt x="5944" y="13588"/>
                  <a:pt x="5917" y="13279"/>
                  <a:pt x="5890" y="13243"/>
                </a:cubicBezTo>
                <a:close/>
                <a:moveTo>
                  <a:pt x="4845" y="13262"/>
                </a:moveTo>
                <a:cubicBezTo>
                  <a:pt x="4783" y="13532"/>
                  <a:pt x="4731" y="14606"/>
                  <a:pt x="4731" y="16138"/>
                </a:cubicBezTo>
                <a:cubicBezTo>
                  <a:pt x="4731" y="17352"/>
                  <a:pt x="4750" y="18663"/>
                  <a:pt x="4774" y="19052"/>
                </a:cubicBezTo>
                <a:cubicBezTo>
                  <a:pt x="4798" y="19440"/>
                  <a:pt x="4834" y="18555"/>
                  <a:pt x="4854" y="17097"/>
                </a:cubicBezTo>
                <a:cubicBezTo>
                  <a:pt x="4893" y="14311"/>
                  <a:pt x="4900" y="14309"/>
                  <a:pt x="4932" y="17097"/>
                </a:cubicBezTo>
                <a:cubicBezTo>
                  <a:pt x="4961" y="19520"/>
                  <a:pt x="5019" y="20244"/>
                  <a:pt x="5019" y="18168"/>
                </a:cubicBezTo>
                <a:cubicBezTo>
                  <a:pt x="5019" y="16514"/>
                  <a:pt x="5024" y="16496"/>
                  <a:pt x="5103" y="18225"/>
                </a:cubicBezTo>
                <a:cubicBezTo>
                  <a:pt x="5174" y="19771"/>
                  <a:pt x="5202" y="19885"/>
                  <a:pt x="5304" y="18882"/>
                </a:cubicBezTo>
                <a:cubicBezTo>
                  <a:pt x="5381" y="18118"/>
                  <a:pt x="5423" y="18046"/>
                  <a:pt x="5423" y="18694"/>
                </a:cubicBezTo>
                <a:cubicBezTo>
                  <a:pt x="5423" y="19243"/>
                  <a:pt x="5453" y="19391"/>
                  <a:pt x="5488" y="19033"/>
                </a:cubicBezTo>
                <a:cubicBezTo>
                  <a:pt x="5577" y="18147"/>
                  <a:pt x="5386" y="16465"/>
                  <a:pt x="5275" y="17153"/>
                </a:cubicBezTo>
                <a:cubicBezTo>
                  <a:pt x="5226" y="17454"/>
                  <a:pt x="5192" y="17110"/>
                  <a:pt x="5192" y="16326"/>
                </a:cubicBezTo>
                <a:cubicBezTo>
                  <a:pt x="5192" y="15517"/>
                  <a:pt x="5227" y="15194"/>
                  <a:pt x="5279" y="15518"/>
                </a:cubicBezTo>
                <a:cubicBezTo>
                  <a:pt x="5327" y="15813"/>
                  <a:pt x="5365" y="15576"/>
                  <a:pt x="5365" y="14991"/>
                </a:cubicBezTo>
                <a:cubicBezTo>
                  <a:pt x="5365" y="13175"/>
                  <a:pt x="5177" y="12580"/>
                  <a:pt x="5113" y="14202"/>
                </a:cubicBezTo>
                <a:cubicBezTo>
                  <a:pt x="5060" y="15565"/>
                  <a:pt x="5049" y="15570"/>
                  <a:pt x="4988" y="14221"/>
                </a:cubicBezTo>
                <a:cubicBezTo>
                  <a:pt x="4965" y="13711"/>
                  <a:pt x="4937" y="13410"/>
                  <a:pt x="4909" y="13281"/>
                </a:cubicBezTo>
                <a:cubicBezTo>
                  <a:pt x="4888" y="13183"/>
                  <a:pt x="4866" y="13172"/>
                  <a:pt x="4845" y="13262"/>
                </a:cubicBezTo>
                <a:close/>
                <a:moveTo>
                  <a:pt x="13312" y="13300"/>
                </a:moveTo>
                <a:cubicBezTo>
                  <a:pt x="13229" y="13750"/>
                  <a:pt x="13188" y="16290"/>
                  <a:pt x="13233" y="18225"/>
                </a:cubicBezTo>
                <a:cubicBezTo>
                  <a:pt x="13269" y="19726"/>
                  <a:pt x="13418" y="20053"/>
                  <a:pt x="13468" y="18732"/>
                </a:cubicBezTo>
                <a:cubicBezTo>
                  <a:pt x="13520" y="17367"/>
                  <a:pt x="13391" y="12874"/>
                  <a:pt x="13312" y="13300"/>
                </a:cubicBezTo>
                <a:close/>
                <a:moveTo>
                  <a:pt x="7312" y="13488"/>
                </a:moveTo>
                <a:cubicBezTo>
                  <a:pt x="7153" y="13514"/>
                  <a:pt x="7125" y="13879"/>
                  <a:pt x="7118" y="15856"/>
                </a:cubicBezTo>
                <a:cubicBezTo>
                  <a:pt x="7113" y="17140"/>
                  <a:pt x="7119" y="18417"/>
                  <a:pt x="7129" y="18713"/>
                </a:cubicBezTo>
                <a:cubicBezTo>
                  <a:pt x="7140" y="19009"/>
                  <a:pt x="7346" y="19290"/>
                  <a:pt x="7587" y="19315"/>
                </a:cubicBezTo>
                <a:lnTo>
                  <a:pt x="8025" y="19352"/>
                </a:lnTo>
                <a:lnTo>
                  <a:pt x="8009" y="16420"/>
                </a:lnTo>
                <a:cubicBezTo>
                  <a:pt x="7993" y="13817"/>
                  <a:pt x="7970" y="13516"/>
                  <a:pt x="7803" y="13488"/>
                </a:cubicBezTo>
                <a:cubicBezTo>
                  <a:pt x="7646" y="13461"/>
                  <a:pt x="7616" y="13784"/>
                  <a:pt x="7616" y="15574"/>
                </a:cubicBezTo>
                <a:cubicBezTo>
                  <a:pt x="7616" y="16747"/>
                  <a:pt x="7590" y="17717"/>
                  <a:pt x="7558" y="17717"/>
                </a:cubicBezTo>
                <a:cubicBezTo>
                  <a:pt x="7526" y="17717"/>
                  <a:pt x="7499" y="16747"/>
                  <a:pt x="7499" y="15574"/>
                </a:cubicBezTo>
                <a:cubicBezTo>
                  <a:pt x="7499" y="13784"/>
                  <a:pt x="7469" y="13461"/>
                  <a:pt x="7312" y="13488"/>
                </a:cubicBezTo>
                <a:close/>
                <a:moveTo>
                  <a:pt x="8193" y="13506"/>
                </a:moveTo>
                <a:cubicBezTo>
                  <a:pt x="8098" y="13506"/>
                  <a:pt x="8049" y="16108"/>
                  <a:pt x="8101" y="18319"/>
                </a:cubicBezTo>
                <a:cubicBezTo>
                  <a:pt x="8156" y="20630"/>
                  <a:pt x="8279" y="19183"/>
                  <a:pt x="8279" y="16232"/>
                </a:cubicBezTo>
                <a:cubicBezTo>
                  <a:pt x="8279" y="14445"/>
                  <a:pt x="8250" y="13506"/>
                  <a:pt x="8193" y="13506"/>
                </a:cubicBezTo>
                <a:close/>
                <a:moveTo>
                  <a:pt x="13015" y="13506"/>
                </a:moveTo>
                <a:cubicBezTo>
                  <a:pt x="12855" y="13506"/>
                  <a:pt x="12766" y="16250"/>
                  <a:pt x="12863" y="18149"/>
                </a:cubicBezTo>
                <a:cubicBezTo>
                  <a:pt x="12984" y="20516"/>
                  <a:pt x="13125" y="19529"/>
                  <a:pt x="13125" y="16307"/>
                </a:cubicBezTo>
                <a:cubicBezTo>
                  <a:pt x="13125" y="14195"/>
                  <a:pt x="13098" y="13506"/>
                  <a:pt x="13015" y="13506"/>
                </a:cubicBezTo>
                <a:close/>
                <a:moveTo>
                  <a:pt x="4327" y="17717"/>
                </a:moveTo>
                <a:cubicBezTo>
                  <a:pt x="4295" y="17717"/>
                  <a:pt x="4269" y="18357"/>
                  <a:pt x="4269" y="19127"/>
                </a:cubicBezTo>
                <a:cubicBezTo>
                  <a:pt x="4269" y="19897"/>
                  <a:pt x="4295" y="20518"/>
                  <a:pt x="4327" y="20518"/>
                </a:cubicBezTo>
                <a:cubicBezTo>
                  <a:pt x="4359" y="20518"/>
                  <a:pt x="4384" y="19897"/>
                  <a:pt x="4384" y="19127"/>
                </a:cubicBezTo>
                <a:cubicBezTo>
                  <a:pt x="4384" y="18357"/>
                  <a:pt x="4359" y="17717"/>
                  <a:pt x="4327" y="177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6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m" descr="Imagem"/>
          <p:cNvPicPr>
            <a:picLocks noChangeAspect="1"/>
          </p:cNvPicPr>
          <p:nvPr/>
        </p:nvPicPr>
        <p:blipFill>
          <a:blip r:embed="rId2"/>
          <a:srcRect l="20595" t="17069" r="18469" b="11775"/>
          <a:stretch>
            <a:fillRect/>
          </a:stretch>
        </p:blipFill>
        <p:spPr>
          <a:xfrm>
            <a:off x="4726384" y="2059346"/>
            <a:ext cx="14931232" cy="10640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1" extrusionOk="0">
                <a:moveTo>
                  <a:pt x="10674" y="0"/>
                </a:moveTo>
                <a:cubicBezTo>
                  <a:pt x="10655" y="-3"/>
                  <a:pt x="10631" y="32"/>
                  <a:pt x="10609" y="108"/>
                </a:cubicBezTo>
                <a:cubicBezTo>
                  <a:pt x="10591" y="170"/>
                  <a:pt x="10530" y="217"/>
                  <a:pt x="10467" y="217"/>
                </a:cubicBezTo>
                <a:cubicBezTo>
                  <a:pt x="10385" y="217"/>
                  <a:pt x="10354" y="253"/>
                  <a:pt x="10342" y="363"/>
                </a:cubicBezTo>
                <a:cubicBezTo>
                  <a:pt x="10334" y="444"/>
                  <a:pt x="10349" y="528"/>
                  <a:pt x="10375" y="551"/>
                </a:cubicBezTo>
                <a:cubicBezTo>
                  <a:pt x="10401" y="573"/>
                  <a:pt x="10491" y="594"/>
                  <a:pt x="10576" y="597"/>
                </a:cubicBezTo>
                <a:lnTo>
                  <a:pt x="10731" y="604"/>
                </a:lnTo>
                <a:lnTo>
                  <a:pt x="10731" y="302"/>
                </a:lnTo>
                <a:cubicBezTo>
                  <a:pt x="10731" y="114"/>
                  <a:pt x="10707" y="5"/>
                  <a:pt x="10674" y="0"/>
                </a:cubicBezTo>
                <a:close/>
                <a:moveTo>
                  <a:pt x="8362" y="4"/>
                </a:moveTo>
                <a:cubicBezTo>
                  <a:pt x="8335" y="-1"/>
                  <a:pt x="8312" y="28"/>
                  <a:pt x="8312" y="94"/>
                </a:cubicBezTo>
                <a:cubicBezTo>
                  <a:pt x="8312" y="145"/>
                  <a:pt x="8278" y="188"/>
                  <a:pt x="8235" y="193"/>
                </a:cubicBezTo>
                <a:cubicBezTo>
                  <a:pt x="7994" y="217"/>
                  <a:pt x="7873" y="195"/>
                  <a:pt x="7742" y="104"/>
                </a:cubicBezTo>
                <a:cubicBezTo>
                  <a:pt x="7556" y="-26"/>
                  <a:pt x="7564" y="-29"/>
                  <a:pt x="7564" y="167"/>
                </a:cubicBezTo>
                <a:cubicBezTo>
                  <a:pt x="7564" y="296"/>
                  <a:pt x="7553" y="316"/>
                  <a:pt x="7512" y="259"/>
                </a:cubicBezTo>
                <a:cubicBezTo>
                  <a:pt x="7483" y="218"/>
                  <a:pt x="7424" y="186"/>
                  <a:pt x="7380" y="186"/>
                </a:cubicBezTo>
                <a:cubicBezTo>
                  <a:pt x="7337" y="186"/>
                  <a:pt x="7300" y="158"/>
                  <a:pt x="7300" y="124"/>
                </a:cubicBezTo>
                <a:cubicBezTo>
                  <a:pt x="7300" y="14"/>
                  <a:pt x="7169" y="60"/>
                  <a:pt x="7167" y="170"/>
                </a:cubicBezTo>
                <a:cubicBezTo>
                  <a:pt x="7166" y="273"/>
                  <a:pt x="7163" y="273"/>
                  <a:pt x="7107" y="170"/>
                </a:cubicBezTo>
                <a:cubicBezTo>
                  <a:pt x="7043" y="52"/>
                  <a:pt x="6949" y="25"/>
                  <a:pt x="6949" y="125"/>
                </a:cubicBezTo>
                <a:cubicBezTo>
                  <a:pt x="6949" y="160"/>
                  <a:pt x="6978" y="285"/>
                  <a:pt x="7013" y="402"/>
                </a:cubicBezTo>
                <a:cubicBezTo>
                  <a:pt x="7077" y="618"/>
                  <a:pt x="7212" y="697"/>
                  <a:pt x="7212" y="519"/>
                </a:cubicBezTo>
                <a:cubicBezTo>
                  <a:pt x="7212" y="432"/>
                  <a:pt x="7219" y="432"/>
                  <a:pt x="7282" y="519"/>
                </a:cubicBezTo>
                <a:cubicBezTo>
                  <a:pt x="7364" y="635"/>
                  <a:pt x="7440" y="643"/>
                  <a:pt x="7512" y="543"/>
                </a:cubicBezTo>
                <a:cubicBezTo>
                  <a:pt x="7543" y="499"/>
                  <a:pt x="7564" y="493"/>
                  <a:pt x="7564" y="531"/>
                </a:cubicBezTo>
                <a:cubicBezTo>
                  <a:pt x="7564" y="571"/>
                  <a:pt x="7766" y="593"/>
                  <a:pt x="8116" y="590"/>
                </a:cubicBezTo>
                <a:cubicBezTo>
                  <a:pt x="8556" y="586"/>
                  <a:pt x="8675" y="567"/>
                  <a:pt x="8708" y="494"/>
                </a:cubicBezTo>
                <a:cubicBezTo>
                  <a:pt x="8731" y="443"/>
                  <a:pt x="8751" y="384"/>
                  <a:pt x="8751" y="363"/>
                </a:cubicBezTo>
                <a:cubicBezTo>
                  <a:pt x="8752" y="276"/>
                  <a:pt x="8615" y="173"/>
                  <a:pt x="8536" y="202"/>
                </a:cubicBezTo>
                <a:cubicBezTo>
                  <a:pt x="8479" y="222"/>
                  <a:pt x="8445" y="195"/>
                  <a:pt x="8430" y="116"/>
                </a:cubicBezTo>
                <a:cubicBezTo>
                  <a:pt x="8417" y="48"/>
                  <a:pt x="8388" y="9"/>
                  <a:pt x="8362" y="4"/>
                </a:cubicBezTo>
                <a:close/>
                <a:moveTo>
                  <a:pt x="10823" y="59"/>
                </a:moveTo>
                <a:cubicBezTo>
                  <a:pt x="10796" y="70"/>
                  <a:pt x="10775" y="168"/>
                  <a:pt x="10775" y="326"/>
                </a:cubicBezTo>
                <a:lnTo>
                  <a:pt x="10775" y="590"/>
                </a:lnTo>
                <a:lnTo>
                  <a:pt x="11039" y="594"/>
                </a:lnTo>
                <a:cubicBezTo>
                  <a:pt x="11293" y="598"/>
                  <a:pt x="11303" y="592"/>
                  <a:pt x="11309" y="438"/>
                </a:cubicBezTo>
                <a:lnTo>
                  <a:pt x="11316" y="279"/>
                </a:lnTo>
                <a:lnTo>
                  <a:pt x="11334" y="434"/>
                </a:lnTo>
                <a:cubicBezTo>
                  <a:pt x="11351" y="583"/>
                  <a:pt x="11365" y="590"/>
                  <a:pt x="11624" y="588"/>
                </a:cubicBezTo>
                <a:lnTo>
                  <a:pt x="11897" y="584"/>
                </a:lnTo>
                <a:lnTo>
                  <a:pt x="11897" y="401"/>
                </a:lnTo>
                <a:cubicBezTo>
                  <a:pt x="11897" y="242"/>
                  <a:pt x="11880" y="216"/>
                  <a:pt x="11777" y="214"/>
                </a:cubicBezTo>
                <a:cubicBezTo>
                  <a:pt x="11712" y="212"/>
                  <a:pt x="11645" y="191"/>
                  <a:pt x="11628" y="168"/>
                </a:cubicBezTo>
                <a:cubicBezTo>
                  <a:pt x="11611" y="144"/>
                  <a:pt x="11526" y="141"/>
                  <a:pt x="11439" y="160"/>
                </a:cubicBezTo>
                <a:cubicBezTo>
                  <a:pt x="11116" y="229"/>
                  <a:pt x="10897" y="221"/>
                  <a:pt x="10875" y="141"/>
                </a:cubicBezTo>
                <a:cubicBezTo>
                  <a:pt x="10858" y="79"/>
                  <a:pt x="10839" y="53"/>
                  <a:pt x="10823" y="59"/>
                </a:cubicBezTo>
                <a:close/>
                <a:moveTo>
                  <a:pt x="12649" y="145"/>
                </a:moveTo>
                <a:cubicBezTo>
                  <a:pt x="12619" y="146"/>
                  <a:pt x="12583" y="151"/>
                  <a:pt x="12550" y="162"/>
                </a:cubicBezTo>
                <a:cubicBezTo>
                  <a:pt x="12484" y="185"/>
                  <a:pt x="12340" y="206"/>
                  <a:pt x="12230" y="210"/>
                </a:cubicBezTo>
                <a:cubicBezTo>
                  <a:pt x="12074" y="214"/>
                  <a:pt x="12027" y="242"/>
                  <a:pt x="12015" y="328"/>
                </a:cubicBezTo>
                <a:cubicBezTo>
                  <a:pt x="12006" y="388"/>
                  <a:pt x="12021" y="474"/>
                  <a:pt x="12048" y="519"/>
                </a:cubicBezTo>
                <a:cubicBezTo>
                  <a:pt x="12083" y="578"/>
                  <a:pt x="12237" y="597"/>
                  <a:pt x="12622" y="592"/>
                </a:cubicBezTo>
                <a:cubicBezTo>
                  <a:pt x="13089" y="587"/>
                  <a:pt x="13150" y="575"/>
                  <a:pt x="13150" y="482"/>
                </a:cubicBezTo>
                <a:cubicBezTo>
                  <a:pt x="13150" y="424"/>
                  <a:pt x="13170" y="360"/>
                  <a:pt x="13194" y="340"/>
                </a:cubicBezTo>
                <a:cubicBezTo>
                  <a:pt x="13219" y="318"/>
                  <a:pt x="13238" y="368"/>
                  <a:pt x="13238" y="454"/>
                </a:cubicBezTo>
                <a:cubicBezTo>
                  <a:pt x="13238" y="585"/>
                  <a:pt x="13258" y="607"/>
                  <a:pt x="13370" y="603"/>
                </a:cubicBezTo>
                <a:cubicBezTo>
                  <a:pt x="13443" y="600"/>
                  <a:pt x="13502" y="574"/>
                  <a:pt x="13502" y="545"/>
                </a:cubicBezTo>
                <a:cubicBezTo>
                  <a:pt x="13502" y="516"/>
                  <a:pt x="13540" y="525"/>
                  <a:pt x="13586" y="565"/>
                </a:cubicBezTo>
                <a:cubicBezTo>
                  <a:pt x="13695" y="660"/>
                  <a:pt x="13820" y="531"/>
                  <a:pt x="13801" y="344"/>
                </a:cubicBezTo>
                <a:cubicBezTo>
                  <a:pt x="13789" y="223"/>
                  <a:pt x="13759" y="216"/>
                  <a:pt x="13276" y="210"/>
                </a:cubicBezTo>
                <a:cubicBezTo>
                  <a:pt x="12995" y="206"/>
                  <a:pt x="12744" y="183"/>
                  <a:pt x="12718" y="161"/>
                </a:cubicBezTo>
                <a:cubicBezTo>
                  <a:pt x="12704" y="149"/>
                  <a:pt x="12680" y="145"/>
                  <a:pt x="12649" y="145"/>
                </a:cubicBezTo>
                <a:close/>
                <a:moveTo>
                  <a:pt x="8969" y="186"/>
                </a:moveTo>
                <a:cubicBezTo>
                  <a:pt x="8848" y="186"/>
                  <a:pt x="8840" y="201"/>
                  <a:pt x="8840" y="432"/>
                </a:cubicBezTo>
                <a:cubicBezTo>
                  <a:pt x="8840" y="701"/>
                  <a:pt x="8891" y="738"/>
                  <a:pt x="9048" y="584"/>
                </a:cubicBezTo>
                <a:cubicBezTo>
                  <a:pt x="9103" y="530"/>
                  <a:pt x="9153" y="517"/>
                  <a:pt x="9168" y="551"/>
                </a:cubicBezTo>
                <a:cubicBezTo>
                  <a:pt x="9182" y="583"/>
                  <a:pt x="9272" y="607"/>
                  <a:pt x="9369" y="605"/>
                </a:cubicBezTo>
                <a:cubicBezTo>
                  <a:pt x="9516" y="602"/>
                  <a:pt x="9544" y="581"/>
                  <a:pt x="9547" y="470"/>
                </a:cubicBezTo>
                <a:cubicBezTo>
                  <a:pt x="9549" y="341"/>
                  <a:pt x="9550" y="342"/>
                  <a:pt x="9589" y="478"/>
                </a:cubicBezTo>
                <a:cubicBezTo>
                  <a:pt x="9616" y="571"/>
                  <a:pt x="9666" y="615"/>
                  <a:pt x="9743" y="615"/>
                </a:cubicBezTo>
                <a:cubicBezTo>
                  <a:pt x="9845" y="615"/>
                  <a:pt x="9856" y="595"/>
                  <a:pt x="9843" y="416"/>
                </a:cubicBezTo>
                <a:lnTo>
                  <a:pt x="9830" y="217"/>
                </a:lnTo>
                <a:lnTo>
                  <a:pt x="9489" y="204"/>
                </a:lnTo>
                <a:cubicBezTo>
                  <a:pt x="9196" y="193"/>
                  <a:pt x="9147" y="206"/>
                  <a:pt x="9143" y="296"/>
                </a:cubicBezTo>
                <a:cubicBezTo>
                  <a:pt x="9138" y="391"/>
                  <a:pt x="9136" y="391"/>
                  <a:pt x="9118" y="293"/>
                </a:cubicBezTo>
                <a:cubicBezTo>
                  <a:pt x="9104" y="221"/>
                  <a:pt x="9054" y="186"/>
                  <a:pt x="8969" y="186"/>
                </a:cubicBezTo>
                <a:close/>
                <a:moveTo>
                  <a:pt x="10124" y="214"/>
                </a:moveTo>
                <a:cubicBezTo>
                  <a:pt x="10067" y="207"/>
                  <a:pt x="10003" y="243"/>
                  <a:pt x="9966" y="328"/>
                </a:cubicBezTo>
                <a:cubicBezTo>
                  <a:pt x="9927" y="417"/>
                  <a:pt x="9935" y="456"/>
                  <a:pt x="10003" y="527"/>
                </a:cubicBezTo>
                <a:cubicBezTo>
                  <a:pt x="10102" y="630"/>
                  <a:pt x="10116" y="632"/>
                  <a:pt x="10196" y="562"/>
                </a:cubicBezTo>
                <a:cubicBezTo>
                  <a:pt x="10228" y="533"/>
                  <a:pt x="10248" y="444"/>
                  <a:pt x="10240" y="363"/>
                </a:cubicBezTo>
                <a:cubicBezTo>
                  <a:pt x="10231" y="272"/>
                  <a:pt x="10181" y="222"/>
                  <a:pt x="10124" y="214"/>
                </a:cubicBezTo>
                <a:close/>
                <a:moveTo>
                  <a:pt x="10244" y="1011"/>
                </a:moveTo>
                <a:cubicBezTo>
                  <a:pt x="9787" y="1022"/>
                  <a:pt x="9330" y="1082"/>
                  <a:pt x="8972" y="1187"/>
                </a:cubicBezTo>
                <a:cubicBezTo>
                  <a:pt x="8474" y="1334"/>
                  <a:pt x="7744" y="1679"/>
                  <a:pt x="7346" y="1955"/>
                </a:cubicBezTo>
                <a:cubicBezTo>
                  <a:pt x="6681" y="2416"/>
                  <a:pt x="5848" y="3266"/>
                  <a:pt x="5366" y="3978"/>
                </a:cubicBezTo>
                <a:cubicBezTo>
                  <a:pt x="5233" y="4174"/>
                  <a:pt x="5104" y="4325"/>
                  <a:pt x="5080" y="4314"/>
                </a:cubicBezTo>
                <a:cubicBezTo>
                  <a:pt x="5056" y="4302"/>
                  <a:pt x="5050" y="4314"/>
                  <a:pt x="5067" y="4338"/>
                </a:cubicBezTo>
                <a:cubicBezTo>
                  <a:pt x="5096" y="4379"/>
                  <a:pt x="4725" y="5111"/>
                  <a:pt x="4652" y="5154"/>
                </a:cubicBezTo>
                <a:cubicBezTo>
                  <a:pt x="4633" y="5165"/>
                  <a:pt x="4618" y="5209"/>
                  <a:pt x="4618" y="5250"/>
                </a:cubicBezTo>
                <a:cubicBezTo>
                  <a:pt x="4618" y="5292"/>
                  <a:pt x="4567" y="5420"/>
                  <a:pt x="4504" y="5537"/>
                </a:cubicBezTo>
                <a:cubicBezTo>
                  <a:pt x="4194" y="6113"/>
                  <a:pt x="3749" y="7674"/>
                  <a:pt x="3578" y="8792"/>
                </a:cubicBezTo>
                <a:cubicBezTo>
                  <a:pt x="3462" y="9552"/>
                  <a:pt x="3462" y="11678"/>
                  <a:pt x="3579" y="12418"/>
                </a:cubicBezTo>
                <a:cubicBezTo>
                  <a:pt x="3624" y="12705"/>
                  <a:pt x="3667" y="12996"/>
                  <a:pt x="3674" y="13064"/>
                </a:cubicBezTo>
                <a:cubicBezTo>
                  <a:pt x="3698" y="13297"/>
                  <a:pt x="3966" y="14295"/>
                  <a:pt x="4160" y="14872"/>
                </a:cubicBezTo>
                <a:cubicBezTo>
                  <a:pt x="4462" y="15770"/>
                  <a:pt x="4885" y="16597"/>
                  <a:pt x="5454" y="17401"/>
                </a:cubicBezTo>
                <a:cubicBezTo>
                  <a:pt x="6012" y="18191"/>
                  <a:pt x="6490" y="18696"/>
                  <a:pt x="7128" y="19173"/>
                </a:cubicBezTo>
                <a:cubicBezTo>
                  <a:pt x="7917" y="19762"/>
                  <a:pt x="8947" y="20182"/>
                  <a:pt x="9835" y="20277"/>
                </a:cubicBezTo>
                <a:cubicBezTo>
                  <a:pt x="12986" y="20612"/>
                  <a:pt x="15912" y="17915"/>
                  <a:pt x="16908" y="13756"/>
                </a:cubicBezTo>
                <a:cubicBezTo>
                  <a:pt x="17495" y="11303"/>
                  <a:pt x="17384" y="8776"/>
                  <a:pt x="16587" y="6456"/>
                </a:cubicBezTo>
                <a:cubicBezTo>
                  <a:pt x="16477" y="6135"/>
                  <a:pt x="16389" y="5837"/>
                  <a:pt x="16391" y="5795"/>
                </a:cubicBezTo>
                <a:cubicBezTo>
                  <a:pt x="16393" y="5753"/>
                  <a:pt x="16381" y="5731"/>
                  <a:pt x="16365" y="5745"/>
                </a:cubicBezTo>
                <a:cubicBezTo>
                  <a:pt x="16349" y="5760"/>
                  <a:pt x="16278" y="5641"/>
                  <a:pt x="16208" y="5483"/>
                </a:cubicBezTo>
                <a:cubicBezTo>
                  <a:pt x="16138" y="5325"/>
                  <a:pt x="15980" y="5017"/>
                  <a:pt x="15858" y="4799"/>
                </a:cubicBezTo>
                <a:cubicBezTo>
                  <a:pt x="15735" y="4581"/>
                  <a:pt x="15641" y="4363"/>
                  <a:pt x="15649" y="4316"/>
                </a:cubicBezTo>
                <a:cubicBezTo>
                  <a:pt x="15657" y="4269"/>
                  <a:pt x="15643" y="4246"/>
                  <a:pt x="15620" y="4266"/>
                </a:cubicBezTo>
                <a:cubicBezTo>
                  <a:pt x="15566" y="4313"/>
                  <a:pt x="15471" y="4154"/>
                  <a:pt x="15514" y="4088"/>
                </a:cubicBezTo>
                <a:cubicBezTo>
                  <a:pt x="15532" y="4060"/>
                  <a:pt x="15525" y="4055"/>
                  <a:pt x="15499" y="4076"/>
                </a:cubicBezTo>
                <a:cubicBezTo>
                  <a:pt x="15438" y="4124"/>
                  <a:pt x="14940" y="3423"/>
                  <a:pt x="14985" y="3354"/>
                </a:cubicBezTo>
                <a:cubicBezTo>
                  <a:pt x="15004" y="3325"/>
                  <a:pt x="14998" y="3318"/>
                  <a:pt x="14972" y="3338"/>
                </a:cubicBezTo>
                <a:cubicBezTo>
                  <a:pt x="14946" y="3359"/>
                  <a:pt x="14807" y="3245"/>
                  <a:pt x="14663" y="3083"/>
                </a:cubicBezTo>
                <a:cubicBezTo>
                  <a:pt x="13840" y="2155"/>
                  <a:pt x="12635" y="1405"/>
                  <a:pt x="11523" y="1130"/>
                </a:cubicBezTo>
                <a:cubicBezTo>
                  <a:pt x="11161" y="1041"/>
                  <a:pt x="10702" y="1001"/>
                  <a:pt x="10244" y="1011"/>
                </a:cubicBezTo>
                <a:close/>
                <a:moveTo>
                  <a:pt x="17993" y="10199"/>
                </a:moveTo>
                <a:cubicBezTo>
                  <a:pt x="17944" y="10190"/>
                  <a:pt x="17898" y="10257"/>
                  <a:pt x="17873" y="10405"/>
                </a:cubicBezTo>
                <a:lnTo>
                  <a:pt x="17839" y="10606"/>
                </a:lnTo>
                <a:lnTo>
                  <a:pt x="17814" y="10421"/>
                </a:lnTo>
                <a:cubicBezTo>
                  <a:pt x="17775" y="10136"/>
                  <a:pt x="17661" y="10183"/>
                  <a:pt x="17645" y="10492"/>
                </a:cubicBezTo>
                <a:cubicBezTo>
                  <a:pt x="17632" y="10746"/>
                  <a:pt x="17631" y="10747"/>
                  <a:pt x="17787" y="10747"/>
                </a:cubicBezTo>
                <a:cubicBezTo>
                  <a:pt x="17873" y="10747"/>
                  <a:pt x="17944" y="10721"/>
                  <a:pt x="17944" y="10691"/>
                </a:cubicBezTo>
                <a:cubicBezTo>
                  <a:pt x="17944" y="10660"/>
                  <a:pt x="17983" y="10669"/>
                  <a:pt x="18030" y="10710"/>
                </a:cubicBezTo>
                <a:cubicBezTo>
                  <a:pt x="18154" y="10818"/>
                  <a:pt x="18186" y="10733"/>
                  <a:pt x="18125" y="10451"/>
                </a:cubicBezTo>
                <a:cubicBezTo>
                  <a:pt x="18091" y="10293"/>
                  <a:pt x="18041" y="10208"/>
                  <a:pt x="17993" y="10199"/>
                </a:cubicBezTo>
                <a:close/>
                <a:moveTo>
                  <a:pt x="1373" y="10200"/>
                </a:moveTo>
                <a:cubicBezTo>
                  <a:pt x="1361" y="10196"/>
                  <a:pt x="1349" y="10196"/>
                  <a:pt x="1339" y="10202"/>
                </a:cubicBezTo>
                <a:cubicBezTo>
                  <a:pt x="1327" y="10210"/>
                  <a:pt x="1319" y="10229"/>
                  <a:pt x="1319" y="10261"/>
                </a:cubicBezTo>
                <a:cubicBezTo>
                  <a:pt x="1319" y="10292"/>
                  <a:pt x="1280" y="10303"/>
                  <a:pt x="1232" y="10285"/>
                </a:cubicBezTo>
                <a:cubicBezTo>
                  <a:pt x="1183" y="10268"/>
                  <a:pt x="1144" y="10280"/>
                  <a:pt x="1144" y="10313"/>
                </a:cubicBezTo>
                <a:cubicBezTo>
                  <a:pt x="1144" y="10346"/>
                  <a:pt x="1096" y="10360"/>
                  <a:pt x="1039" y="10345"/>
                </a:cubicBezTo>
                <a:cubicBezTo>
                  <a:pt x="981" y="10329"/>
                  <a:pt x="921" y="10347"/>
                  <a:pt x="905" y="10383"/>
                </a:cubicBezTo>
                <a:cubicBezTo>
                  <a:pt x="884" y="10430"/>
                  <a:pt x="851" y="10428"/>
                  <a:pt x="793" y="10378"/>
                </a:cubicBezTo>
                <a:cubicBezTo>
                  <a:pt x="730" y="10322"/>
                  <a:pt x="695" y="10323"/>
                  <a:pt x="641" y="10386"/>
                </a:cubicBezTo>
                <a:cubicBezTo>
                  <a:pt x="558" y="10482"/>
                  <a:pt x="550" y="10675"/>
                  <a:pt x="627" y="10718"/>
                </a:cubicBezTo>
                <a:cubicBezTo>
                  <a:pt x="719" y="10770"/>
                  <a:pt x="785" y="10762"/>
                  <a:pt x="814" y="10696"/>
                </a:cubicBezTo>
                <a:cubicBezTo>
                  <a:pt x="829" y="10662"/>
                  <a:pt x="865" y="10654"/>
                  <a:pt x="893" y="10680"/>
                </a:cubicBezTo>
                <a:cubicBezTo>
                  <a:pt x="974" y="10753"/>
                  <a:pt x="1426" y="10747"/>
                  <a:pt x="1462" y="10672"/>
                </a:cubicBezTo>
                <a:cubicBezTo>
                  <a:pt x="1484" y="10626"/>
                  <a:pt x="1494" y="10628"/>
                  <a:pt x="1494" y="10680"/>
                </a:cubicBezTo>
                <a:cubicBezTo>
                  <a:pt x="1495" y="10734"/>
                  <a:pt x="1592" y="10756"/>
                  <a:pt x="1827" y="10752"/>
                </a:cubicBezTo>
                <a:lnTo>
                  <a:pt x="2160" y="10748"/>
                </a:lnTo>
                <a:lnTo>
                  <a:pt x="2146" y="10554"/>
                </a:lnTo>
                <a:cubicBezTo>
                  <a:pt x="2129" y="10312"/>
                  <a:pt x="1998" y="10253"/>
                  <a:pt x="1938" y="10462"/>
                </a:cubicBezTo>
                <a:cubicBezTo>
                  <a:pt x="1900" y="10595"/>
                  <a:pt x="1896" y="10591"/>
                  <a:pt x="1893" y="10405"/>
                </a:cubicBezTo>
                <a:cubicBezTo>
                  <a:pt x="1891" y="10225"/>
                  <a:pt x="1878" y="10206"/>
                  <a:pt x="1759" y="10206"/>
                </a:cubicBezTo>
                <a:cubicBezTo>
                  <a:pt x="1687" y="10206"/>
                  <a:pt x="1627" y="10233"/>
                  <a:pt x="1627" y="10267"/>
                </a:cubicBezTo>
                <a:cubicBezTo>
                  <a:pt x="1627" y="10301"/>
                  <a:pt x="1599" y="10329"/>
                  <a:pt x="1565" y="10329"/>
                </a:cubicBezTo>
                <a:cubicBezTo>
                  <a:pt x="1531" y="10329"/>
                  <a:pt x="1493" y="10363"/>
                  <a:pt x="1481" y="10405"/>
                </a:cubicBezTo>
                <a:cubicBezTo>
                  <a:pt x="1468" y="10447"/>
                  <a:pt x="1457" y="10419"/>
                  <a:pt x="1455" y="10343"/>
                </a:cubicBezTo>
                <a:cubicBezTo>
                  <a:pt x="1453" y="10271"/>
                  <a:pt x="1410" y="10214"/>
                  <a:pt x="1373" y="10200"/>
                </a:cubicBezTo>
                <a:close/>
                <a:moveTo>
                  <a:pt x="66" y="10206"/>
                </a:moveTo>
                <a:cubicBezTo>
                  <a:pt x="17" y="10206"/>
                  <a:pt x="0" y="10277"/>
                  <a:pt x="0" y="10482"/>
                </a:cubicBezTo>
                <a:cubicBezTo>
                  <a:pt x="0" y="10734"/>
                  <a:pt x="9" y="10759"/>
                  <a:pt x="107" y="10759"/>
                </a:cubicBezTo>
                <a:cubicBezTo>
                  <a:pt x="166" y="10759"/>
                  <a:pt x="226" y="10732"/>
                  <a:pt x="241" y="10699"/>
                </a:cubicBezTo>
                <a:cubicBezTo>
                  <a:pt x="258" y="10661"/>
                  <a:pt x="299" y="10665"/>
                  <a:pt x="352" y="10712"/>
                </a:cubicBezTo>
                <a:cubicBezTo>
                  <a:pt x="473" y="10817"/>
                  <a:pt x="497" y="10744"/>
                  <a:pt x="436" y="10457"/>
                </a:cubicBezTo>
                <a:cubicBezTo>
                  <a:pt x="371" y="10157"/>
                  <a:pt x="250" y="10117"/>
                  <a:pt x="183" y="10374"/>
                </a:cubicBezTo>
                <a:lnTo>
                  <a:pt x="139" y="10544"/>
                </a:lnTo>
                <a:lnTo>
                  <a:pt x="135" y="10374"/>
                </a:lnTo>
                <a:cubicBezTo>
                  <a:pt x="133" y="10267"/>
                  <a:pt x="108" y="10206"/>
                  <a:pt x="66" y="10206"/>
                </a:cubicBezTo>
                <a:close/>
                <a:moveTo>
                  <a:pt x="21242" y="10206"/>
                </a:moveTo>
                <a:cubicBezTo>
                  <a:pt x="21218" y="10206"/>
                  <a:pt x="21199" y="10230"/>
                  <a:pt x="21199" y="10260"/>
                </a:cubicBezTo>
                <a:cubicBezTo>
                  <a:pt x="21199" y="10290"/>
                  <a:pt x="21139" y="10327"/>
                  <a:pt x="21067" y="10341"/>
                </a:cubicBezTo>
                <a:cubicBezTo>
                  <a:pt x="20977" y="10360"/>
                  <a:pt x="20935" y="10343"/>
                  <a:pt x="20935" y="10288"/>
                </a:cubicBezTo>
                <a:cubicBezTo>
                  <a:pt x="20935" y="10182"/>
                  <a:pt x="20819" y="10181"/>
                  <a:pt x="20790" y="10286"/>
                </a:cubicBezTo>
                <a:cubicBezTo>
                  <a:pt x="20774" y="10344"/>
                  <a:pt x="20689" y="10362"/>
                  <a:pt x="20492" y="10348"/>
                </a:cubicBezTo>
                <a:cubicBezTo>
                  <a:pt x="20324" y="10336"/>
                  <a:pt x="20193" y="10358"/>
                  <a:pt x="20154" y="10402"/>
                </a:cubicBezTo>
                <a:cubicBezTo>
                  <a:pt x="20103" y="10462"/>
                  <a:pt x="20094" y="10455"/>
                  <a:pt x="20106" y="10363"/>
                </a:cubicBezTo>
                <a:cubicBezTo>
                  <a:pt x="20114" y="10301"/>
                  <a:pt x="20096" y="10237"/>
                  <a:pt x="20065" y="10223"/>
                </a:cubicBezTo>
                <a:cubicBezTo>
                  <a:pt x="20035" y="10208"/>
                  <a:pt x="20011" y="10241"/>
                  <a:pt x="20011" y="10297"/>
                </a:cubicBezTo>
                <a:cubicBezTo>
                  <a:pt x="20011" y="10371"/>
                  <a:pt x="19987" y="10388"/>
                  <a:pt x="19921" y="10358"/>
                </a:cubicBezTo>
                <a:cubicBezTo>
                  <a:pt x="19871" y="10336"/>
                  <a:pt x="19802" y="10351"/>
                  <a:pt x="19767" y="10392"/>
                </a:cubicBezTo>
                <a:cubicBezTo>
                  <a:pt x="19722" y="10444"/>
                  <a:pt x="19703" y="10446"/>
                  <a:pt x="19703" y="10397"/>
                </a:cubicBezTo>
                <a:cubicBezTo>
                  <a:pt x="19703" y="10263"/>
                  <a:pt x="19571" y="10329"/>
                  <a:pt x="19565" y="10467"/>
                </a:cubicBezTo>
                <a:lnTo>
                  <a:pt x="19559" y="10606"/>
                </a:lnTo>
                <a:lnTo>
                  <a:pt x="19540" y="10467"/>
                </a:lnTo>
                <a:cubicBezTo>
                  <a:pt x="19530" y="10391"/>
                  <a:pt x="19495" y="10329"/>
                  <a:pt x="19462" y="10329"/>
                </a:cubicBezTo>
                <a:cubicBezTo>
                  <a:pt x="19429" y="10329"/>
                  <a:pt x="19392" y="10293"/>
                  <a:pt x="19380" y="10251"/>
                </a:cubicBezTo>
                <a:cubicBezTo>
                  <a:pt x="19362" y="10192"/>
                  <a:pt x="19343" y="10197"/>
                  <a:pt x="19299" y="10267"/>
                </a:cubicBezTo>
                <a:cubicBezTo>
                  <a:pt x="19264" y="10322"/>
                  <a:pt x="19175" y="10356"/>
                  <a:pt x="19077" y="10350"/>
                </a:cubicBezTo>
                <a:cubicBezTo>
                  <a:pt x="18986" y="10345"/>
                  <a:pt x="18911" y="10370"/>
                  <a:pt x="18911" y="10404"/>
                </a:cubicBezTo>
                <a:cubicBezTo>
                  <a:pt x="18911" y="10445"/>
                  <a:pt x="18893" y="10446"/>
                  <a:pt x="18857" y="10407"/>
                </a:cubicBezTo>
                <a:cubicBezTo>
                  <a:pt x="18827" y="10375"/>
                  <a:pt x="18678" y="10344"/>
                  <a:pt x="18527" y="10340"/>
                </a:cubicBezTo>
                <a:lnTo>
                  <a:pt x="18252" y="10332"/>
                </a:lnTo>
                <a:lnTo>
                  <a:pt x="18252" y="10545"/>
                </a:lnTo>
                <a:cubicBezTo>
                  <a:pt x="18252" y="10693"/>
                  <a:pt x="18272" y="10759"/>
                  <a:pt x="18318" y="10759"/>
                </a:cubicBezTo>
                <a:cubicBezTo>
                  <a:pt x="18357" y="10759"/>
                  <a:pt x="18384" y="10703"/>
                  <a:pt x="18384" y="10622"/>
                </a:cubicBezTo>
                <a:lnTo>
                  <a:pt x="18384" y="10486"/>
                </a:lnTo>
                <a:lnTo>
                  <a:pt x="18452" y="10622"/>
                </a:lnTo>
                <a:cubicBezTo>
                  <a:pt x="18532" y="10782"/>
                  <a:pt x="18670" y="10801"/>
                  <a:pt x="18726" y="10660"/>
                </a:cubicBezTo>
                <a:cubicBezTo>
                  <a:pt x="18763" y="10569"/>
                  <a:pt x="18768" y="10569"/>
                  <a:pt x="18793" y="10660"/>
                </a:cubicBezTo>
                <a:cubicBezTo>
                  <a:pt x="18830" y="10793"/>
                  <a:pt x="18955" y="10786"/>
                  <a:pt x="18957" y="10651"/>
                </a:cubicBezTo>
                <a:cubicBezTo>
                  <a:pt x="18958" y="10548"/>
                  <a:pt x="18960" y="10548"/>
                  <a:pt x="19003" y="10651"/>
                </a:cubicBezTo>
                <a:cubicBezTo>
                  <a:pt x="19054" y="10775"/>
                  <a:pt x="19178" y="10792"/>
                  <a:pt x="19254" y="10685"/>
                </a:cubicBezTo>
                <a:cubicBezTo>
                  <a:pt x="19286" y="10640"/>
                  <a:pt x="19307" y="10636"/>
                  <a:pt x="19307" y="10675"/>
                </a:cubicBezTo>
                <a:cubicBezTo>
                  <a:pt x="19307" y="10710"/>
                  <a:pt x="19396" y="10743"/>
                  <a:pt x="19505" y="10748"/>
                </a:cubicBezTo>
                <a:cubicBezTo>
                  <a:pt x="19627" y="10755"/>
                  <a:pt x="19703" y="10734"/>
                  <a:pt x="19703" y="10691"/>
                </a:cubicBezTo>
                <a:cubicBezTo>
                  <a:pt x="19703" y="10644"/>
                  <a:pt x="19720" y="10641"/>
                  <a:pt x="19758" y="10682"/>
                </a:cubicBezTo>
                <a:cubicBezTo>
                  <a:pt x="19828" y="10759"/>
                  <a:pt x="20099" y="10757"/>
                  <a:pt x="20099" y="10679"/>
                </a:cubicBezTo>
                <a:cubicBezTo>
                  <a:pt x="20099" y="10644"/>
                  <a:pt x="20121" y="10647"/>
                  <a:pt x="20154" y="10684"/>
                </a:cubicBezTo>
                <a:cubicBezTo>
                  <a:pt x="20184" y="10719"/>
                  <a:pt x="20283" y="10747"/>
                  <a:pt x="20374" y="10747"/>
                </a:cubicBezTo>
                <a:cubicBezTo>
                  <a:pt x="20511" y="10747"/>
                  <a:pt x="20539" y="10725"/>
                  <a:pt x="20544" y="10614"/>
                </a:cubicBezTo>
                <a:cubicBezTo>
                  <a:pt x="20550" y="10486"/>
                  <a:pt x="20551" y="10485"/>
                  <a:pt x="20569" y="10620"/>
                </a:cubicBezTo>
                <a:cubicBezTo>
                  <a:pt x="20587" y="10745"/>
                  <a:pt x="20614" y="10759"/>
                  <a:pt x="20850" y="10759"/>
                </a:cubicBezTo>
                <a:cubicBezTo>
                  <a:pt x="21081" y="10759"/>
                  <a:pt x="21110" y="10745"/>
                  <a:pt x="21110" y="10636"/>
                </a:cubicBezTo>
                <a:cubicBezTo>
                  <a:pt x="21110" y="10568"/>
                  <a:pt x="21131" y="10513"/>
                  <a:pt x="21156" y="10513"/>
                </a:cubicBezTo>
                <a:cubicBezTo>
                  <a:pt x="21181" y="10513"/>
                  <a:pt x="21197" y="10561"/>
                  <a:pt x="21189" y="10619"/>
                </a:cubicBezTo>
                <a:cubicBezTo>
                  <a:pt x="21179" y="10705"/>
                  <a:pt x="21216" y="10729"/>
                  <a:pt x="21388" y="10745"/>
                </a:cubicBezTo>
                <a:lnTo>
                  <a:pt x="21600" y="10764"/>
                </a:lnTo>
                <a:lnTo>
                  <a:pt x="21586" y="10562"/>
                </a:lnTo>
                <a:cubicBezTo>
                  <a:pt x="21568" y="10303"/>
                  <a:pt x="21398" y="10236"/>
                  <a:pt x="21333" y="10463"/>
                </a:cubicBezTo>
                <a:cubicBezTo>
                  <a:pt x="21295" y="10595"/>
                  <a:pt x="21291" y="10590"/>
                  <a:pt x="21289" y="10405"/>
                </a:cubicBezTo>
                <a:cubicBezTo>
                  <a:pt x="21287" y="10295"/>
                  <a:pt x="21267" y="10206"/>
                  <a:pt x="21242" y="10206"/>
                </a:cubicBezTo>
                <a:close/>
                <a:moveTo>
                  <a:pt x="2199" y="10333"/>
                </a:moveTo>
                <a:lnTo>
                  <a:pt x="2199" y="10543"/>
                </a:lnTo>
                <a:lnTo>
                  <a:pt x="2199" y="10752"/>
                </a:lnTo>
                <a:lnTo>
                  <a:pt x="2465" y="10751"/>
                </a:lnTo>
                <a:lnTo>
                  <a:pt x="2732" y="10748"/>
                </a:lnTo>
                <a:lnTo>
                  <a:pt x="2718" y="10554"/>
                </a:lnTo>
                <a:cubicBezTo>
                  <a:pt x="2705" y="10362"/>
                  <a:pt x="2701" y="10360"/>
                  <a:pt x="2452" y="10347"/>
                </a:cubicBezTo>
                <a:lnTo>
                  <a:pt x="2199" y="10333"/>
                </a:lnTo>
                <a:close/>
                <a:moveTo>
                  <a:pt x="8331" y="20835"/>
                </a:moveTo>
                <a:cubicBezTo>
                  <a:pt x="8220" y="20840"/>
                  <a:pt x="8074" y="21034"/>
                  <a:pt x="8113" y="21205"/>
                </a:cubicBezTo>
                <a:cubicBezTo>
                  <a:pt x="8147" y="21356"/>
                  <a:pt x="8332" y="21437"/>
                  <a:pt x="8417" y="21338"/>
                </a:cubicBezTo>
                <a:cubicBezTo>
                  <a:pt x="8464" y="21283"/>
                  <a:pt x="8483" y="21295"/>
                  <a:pt x="8501" y="21392"/>
                </a:cubicBezTo>
                <a:cubicBezTo>
                  <a:pt x="8523" y="21509"/>
                  <a:pt x="8620" y="21571"/>
                  <a:pt x="8621" y="21470"/>
                </a:cubicBezTo>
                <a:cubicBezTo>
                  <a:pt x="8621" y="21400"/>
                  <a:pt x="8837" y="21275"/>
                  <a:pt x="8861" y="21330"/>
                </a:cubicBezTo>
                <a:cubicBezTo>
                  <a:pt x="8873" y="21356"/>
                  <a:pt x="8961" y="21376"/>
                  <a:pt x="9059" y="21376"/>
                </a:cubicBezTo>
                <a:cubicBezTo>
                  <a:pt x="9209" y="21376"/>
                  <a:pt x="9237" y="21356"/>
                  <a:pt x="9239" y="21246"/>
                </a:cubicBezTo>
                <a:cubicBezTo>
                  <a:pt x="9242" y="21124"/>
                  <a:pt x="9244" y="21125"/>
                  <a:pt x="9283" y="21262"/>
                </a:cubicBezTo>
                <a:cubicBezTo>
                  <a:pt x="9319" y="21388"/>
                  <a:pt x="9346" y="21404"/>
                  <a:pt x="9478" y="21374"/>
                </a:cubicBezTo>
                <a:cubicBezTo>
                  <a:pt x="9594" y="21348"/>
                  <a:pt x="9632" y="21361"/>
                  <a:pt x="9632" y="21428"/>
                </a:cubicBezTo>
                <a:cubicBezTo>
                  <a:pt x="9632" y="21567"/>
                  <a:pt x="9750" y="21531"/>
                  <a:pt x="9778" y="21384"/>
                </a:cubicBezTo>
                <a:cubicBezTo>
                  <a:pt x="9797" y="21285"/>
                  <a:pt x="9818" y="21267"/>
                  <a:pt x="9860" y="21314"/>
                </a:cubicBezTo>
                <a:cubicBezTo>
                  <a:pt x="9892" y="21348"/>
                  <a:pt x="10076" y="21374"/>
                  <a:pt x="10270" y="21370"/>
                </a:cubicBezTo>
                <a:lnTo>
                  <a:pt x="10621" y="21363"/>
                </a:lnTo>
                <a:lnTo>
                  <a:pt x="10621" y="21178"/>
                </a:lnTo>
                <a:cubicBezTo>
                  <a:pt x="10621" y="21034"/>
                  <a:pt x="10599" y="20990"/>
                  <a:pt x="10522" y="20974"/>
                </a:cubicBezTo>
                <a:cubicBezTo>
                  <a:pt x="10466" y="20963"/>
                  <a:pt x="10423" y="20987"/>
                  <a:pt x="10423" y="21028"/>
                </a:cubicBezTo>
                <a:cubicBezTo>
                  <a:pt x="10423" y="21084"/>
                  <a:pt x="10408" y="21083"/>
                  <a:pt x="10358" y="21026"/>
                </a:cubicBezTo>
                <a:cubicBezTo>
                  <a:pt x="10320" y="20982"/>
                  <a:pt x="10246" y="20966"/>
                  <a:pt x="10182" y="20988"/>
                </a:cubicBezTo>
                <a:cubicBezTo>
                  <a:pt x="10101" y="21017"/>
                  <a:pt x="10071" y="21002"/>
                  <a:pt x="10071" y="20933"/>
                </a:cubicBezTo>
                <a:cubicBezTo>
                  <a:pt x="10071" y="20788"/>
                  <a:pt x="9898" y="20821"/>
                  <a:pt x="9857" y="20973"/>
                </a:cubicBezTo>
                <a:cubicBezTo>
                  <a:pt x="9834" y="21062"/>
                  <a:pt x="9811" y="21083"/>
                  <a:pt x="9790" y="21035"/>
                </a:cubicBezTo>
                <a:cubicBezTo>
                  <a:pt x="9749" y="20943"/>
                  <a:pt x="9587" y="20942"/>
                  <a:pt x="9587" y="21033"/>
                </a:cubicBezTo>
                <a:cubicBezTo>
                  <a:pt x="9587" y="21080"/>
                  <a:pt x="9571" y="21082"/>
                  <a:pt x="9533" y="21039"/>
                </a:cubicBezTo>
                <a:cubicBezTo>
                  <a:pt x="9459" y="20956"/>
                  <a:pt x="9103" y="20953"/>
                  <a:pt x="9103" y="21036"/>
                </a:cubicBezTo>
                <a:cubicBezTo>
                  <a:pt x="9103" y="21075"/>
                  <a:pt x="9077" y="21069"/>
                  <a:pt x="9035" y="21020"/>
                </a:cubicBezTo>
                <a:cubicBezTo>
                  <a:pt x="8981" y="20957"/>
                  <a:pt x="8946" y="20956"/>
                  <a:pt x="8882" y="21012"/>
                </a:cubicBezTo>
                <a:cubicBezTo>
                  <a:pt x="8830" y="21058"/>
                  <a:pt x="8791" y="21061"/>
                  <a:pt x="8774" y="21023"/>
                </a:cubicBezTo>
                <a:cubicBezTo>
                  <a:pt x="8759" y="20990"/>
                  <a:pt x="8679" y="20963"/>
                  <a:pt x="8598" y="20963"/>
                </a:cubicBezTo>
                <a:cubicBezTo>
                  <a:pt x="8516" y="20963"/>
                  <a:pt x="8437" y="20936"/>
                  <a:pt x="8422" y="20902"/>
                </a:cubicBezTo>
                <a:cubicBezTo>
                  <a:pt x="8401" y="20854"/>
                  <a:pt x="8368" y="20834"/>
                  <a:pt x="8331" y="20835"/>
                </a:cubicBezTo>
                <a:close/>
                <a:moveTo>
                  <a:pt x="10797" y="20840"/>
                </a:moveTo>
                <a:cubicBezTo>
                  <a:pt x="10748" y="20840"/>
                  <a:pt x="10731" y="20912"/>
                  <a:pt x="10731" y="21117"/>
                </a:cubicBezTo>
                <a:cubicBezTo>
                  <a:pt x="10731" y="21384"/>
                  <a:pt x="10736" y="21393"/>
                  <a:pt x="10863" y="21393"/>
                </a:cubicBezTo>
                <a:cubicBezTo>
                  <a:pt x="10969" y="21393"/>
                  <a:pt x="10996" y="21367"/>
                  <a:pt x="11001" y="21256"/>
                </a:cubicBezTo>
                <a:cubicBezTo>
                  <a:pt x="11007" y="21125"/>
                  <a:pt x="11008" y="21123"/>
                  <a:pt x="11025" y="21246"/>
                </a:cubicBezTo>
                <a:cubicBezTo>
                  <a:pt x="11042" y="21364"/>
                  <a:pt x="11073" y="21376"/>
                  <a:pt x="11393" y="21376"/>
                </a:cubicBezTo>
                <a:cubicBezTo>
                  <a:pt x="11704" y="21376"/>
                  <a:pt x="11743" y="21363"/>
                  <a:pt x="11743" y="21262"/>
                </a:cubicBezTo>
                <a:cubicBezTo>
                  <a:pt x="11743" y="21199"/>
                  <a:pt x="11763" y="21148"/>
                  <a:pt x="11787" y="21148"/>
                </a:cubicBezTo>
                <a:cubicBezTo>
                  <a:pt x="11811" y="21148"/>
                  <a:pt x="11831" y="21203"/>
                  <a:pt x="11831" y="21270"/>
                </a:cubicBezTo>
                <a:cubicBezTo>
                  <a:pt x="11831" y="21442"/>
                  <a:pt x="11961" y="21428"/>
                  <a:pt x="11968" y="21256"/>
                </a:cubicBezTo>
                <a:cubicBezTo>
                  <a:pt x="11974" y="21120"/>
                  <a:pt x="11975" y="21119"/>
                  <a:pt x="11993" y="21249"/>
                </a:cubicBezTo>
                <a:cubicBezTo>
                  <a:pt x="12010" y="21370"/>
                  <a:pt x="12036" y="21380"/>
                  <a:pt x="12305" y="21372"/>
                </a:cubicBezTo>
                <a:lnTo>
                  <a:pt x="12600" y="21363"/>
                </a:lnTo>
                <a:lnTo>
                  <a:pt x="12600" y="21178"/>
                </a:lnTo>
                <a:cubicBezTo>
                  <a:pt x="12600" y="21003"/>
                  <a:pt x="12591" y="20994"/>
                  <a:pt x="12404" y="20982"/>
                </a:cubicBezTo>
                <a:cubicBezTo>
                  <a:pt x="12296" y="20976"/>
                  <a:pt x="12182" y="21000"/>
                  <a:pt x="12151" y="21036"/>
                </a:cubicBezTo>
                <a:cubicBezTo>
                  <a:pt x="12110" y="21083"/>
                  <a:pt x="12095" y="21081"/>
                  <a:pt x="12095" y="21029"/>
                </a:cubicBezTo>
                <a:cubicBezTo>
                  <a:pt x="12095" y="20979"/>
                  <a:pt x="11984" y="20961"/>
                  <a:pt x="11731" y="20969"/>
                </a:cubicBezTo>
                <a:cubicBezTo>
                  <a:pt x="11532" y="20975"/>
                  <a:pt x="11330" y="20958"/>
                  <a:pt x="11283" y="20930"/>
                </a:cubicBezTo>
                <a:cubicBezTo>
                  <a:pt x="11234" y="20901"/>
                  <a:pt x="11192" y="20904"/>
                  <a:pt x="11184" y="20939"/>
                </a:cubicBezTo>
                <a:cubicBezTo>
                  <a:pt x="11166" y="21013"/>
                  <a:pt x="10863" y="20971"/>
                  <a:pt x="10863" y="20895"/>
                </a:cubicBezTo>
                <a:cubicBezTo>
                  <a:pt x="10863" y="20865"/>
                  <a:pt x="10833" y="20840"/>
                  <a:pt x="10797" y="208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9" name="Rectangle 5"/>
          <p:cNvSpPr txBox="1"/>
          <p:nvPr/>
        </p:nvSpPr>
        <p:spPr>
          <a:xfrm>
            <a:off x="1005801" y="622701"/>
            <a:ext cx="6660861" cy="68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793" tIns="42793" rIns="42793" bIns="42793">
            <a:spAutoFit/>
          </a:bodyPr>
          <a:lstStyle>
            <a:lvl1pPr defTabSz="1097280">
              <a:lnSpc>
                <a:spcPct val="120000"/>
              </a:lnSpc>
              <a:spcBef>
                <a:spcPts val="0"/>
              </a:spcBef>
              <a:defRPr sz="46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Diferentes aplicações de IA</a:t>
            </a:r>
          </a:p>
        </p:txBody>
      </p:sp>
      <p:sp>
        <p:nvSpPr>
          <p:cNvPr id="330" name="Retângulo Arredondado"/>
          <p:cNvSpPr/>
          <p:nvPr/>
        </p:nvSpPr>
        <p:spPr>
          <a:xfrm>
            <a:off x="926269" y="1452678"/>
            <a:ext cx="6654800" cy="19112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1" name="Imagem" descr="Imagem"/>
          <p:cNvPicPr>
            <a:picLocks noChangeAspect="1"/>
          </p:cNvPicPr>
          <p:nvPr/>
        </p:nvPicPr>
        <p:blipFill>
          <a:blip r:embed="rId3"/>
          <a:srcRect l="4760" t="87953" r="57398" b="7986"/>
          <a:stretch>
            <a:fillRect/>
          </a:stretch>
        </p:blipFill>
        <p:spPr>
          <a:xfrm>
            <a:off x="372881" y="12849727"/>
            <a:ext cx="7362970" cy="444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071" extrusionOk="0">
                <a:moveTo>
                  <a:pt x="158" y="10"/>
                </a:moveTo>
                <a:cubicBezTo>
                  <a:pt x="72" y="-138"/>
                  <a:pt x="0" y="1506"/>
                  <a:pt x="0" y="4145"/>
                </a:cubicBezTo>
                <a:cubicBezTo>
                  <a:pt x="0" y="5958"/>
                  <a:pt x="26" y="7453"/>
                  <a:pt x="58" y="7453"/>
                </a:cubicBezTo>
                <a:cubicBezTo>
                  <a:pt x="90" y="7453"/>
                  <a:pt x="116" y="7027"/>
                  <a:pt x="116" y="6514"/>
                </a:cubicBezTo>
                <a:cubicBezTo>
                  <a:pt x="116" y="5104"/>
                  <a:pt x="266" y="5399"/>
                  <a:pt x="346" y="6965"/>
                </a:cubicBezTo>
                <a:cubicBezTo>
                  <a:pt x="399" y="7990"/>
                  <a:pt x="445" y="8081"/>
                  <a:pt x="526" y="7378"/>
                </a:cubicBezTo>
                <a:cubicBezTo>
                  <a:pt x="643" y="6368"/>
                  <a:pt x="656" y="5660"/>
                  <a:pt x="600" y="3318"/>
                </a:cubicBezTo>
                <a:cubicBezTo>
                  <a:pt x="557" y="1473"/>
                  <a:pt x="354" y="1382"/>
                  <a:pt x="311" y="3186"/>
                </a:cubicBezTo>
                <a:cubicBezTo>
                  <a:pt x="294" y="3924"/>
                  <a:pt x="242" y="4293"/>
                  <a:pt x="197" y="4013"/>
                </a:cubicBezTo>
                <a:cubicBezTo>
                  <a:pt x="84" y="3308"/>
                  <a:pt x="96" y="1833"/>
                  <a:pt x="215" y="1833"/>
                </a:cubicBezTo>
                <a:cubicBezTo>
                  <a:pt x="288" y="1833"/>
                  <a:pt x="296" y="1568"/>
                  <a:pt x="247" y="780"/>
                </a:cubicBezTo>
                <a:cubicBezTo>
                  <a:pt x="218" y="303"/>
                  <a:pt x="187" y="59"/>
                  <a:pt x="158" y="10"/>
                </a:cubicBezTo>
                <a:close/>
                <a:moveTo>
                  <a:pt x="2059" y="348"/>
                </a:moveTo>
                <a:cubicBezTo>
                  <a:pt x="1981" y="535"/>
                  <a:pt x="1907" y="1294"/>
                  <a:pt x="1879" y="2472"/>
                </a:cubicBezTo>
                <a:cubicBezTo>
                  <a:pt x="1828" y="4622"/>
                  <a:pt x="1894" y="7257"/>
                  <a:pt x="2008" y="7679"/>
                </a:cubicBezTo>
                <a:cubicBezTo>
                  <a:pt x="2062" y="7878"/>
                  <a:pt x="2131" y="7849"/>
                  <a:pt x="2161" y="7585"/>
                </a:cubicBezTo>
                <a:cubicBezTo>
                  <a:pt x="2192" y="7321"/>
                  <a:pt x="2304" y="7187"/>
                  <a:pt x="2411" y="7303"/>
                </a:cubicBezTo>
                <a:cubicBezTo>
                  <a:pt x="2591" y="7500"/>
                  <a:pt x="2603" y="7338"/>
                  <a:pt x="2586" y="4916"/>
                </a:cubicBezTo>
                <a:cubicBezTo>
                  <a:pt x="2573" y="2988"/>
                  <a:pt x="2536" y="2306"/>
                  <a:pt x="2445" y="2284"/>
                </a:cubicBezTo>
                <a:cubicBezTo>
                  <a:pt x="2377" y="2267"/>
                  <a:pt x="2281" y="1692"/>
                  <a:pt x="2231" y="1025"/>
                </a:cubicBezTo>
                <a:cubicBezTo>
                  <a:pt x="2204" y="663"/>
                  <a:pt x="2172" y="444"/>
                  <a:pt x="2138" y="348"/>
                </a:cubicBezTo>
                <a:cubicBezTo>
                  <a:pt x="2112" y="276"/>
                  <a:pt x="2085" y="286"/>
                  <a:pt x="2059" y="348"/>
                </a:cubicBezTo>
                <a:close/>
                <a:moveTo>
                  <a:pt x="1056" y="1307"/>
                </a:moveTo>
                <a:cubicBezTo>
                  <a:pt x="1039" y="1343"/>
                  <a:pt x="1024" y="1475"/>
                  <a:pt x="1015" y="1701"/>
                </a:cubicBezTo>
                <a:cubicBezTo>
                  <a:pt x="998" y="2154"/>
                  <a:pt x="919" y="2325"/>
                  <a:pt x="838" y="2077"/>
                </a:cubicBezTo>
                <a:cubicBezTo>
                  <a:pt x="705" y="1665"/>
                  <a:pt x="694" y="1904"/>
                  <a:pt x="701" y="4784"/>
                </a:cubicBezTo>
                <a:cubicBezTo>
                  <a:pt x="707" y="6974"/>
                  <a:pt x="717" y="7281"/>
                  <a:pt x="734" y="5818"/>
                </a:cubicBezTo>
                <a:cubicBezTo>
                  <a:pt x="765" y="3216"/>
                  <a:pt x="866" y="3045"/>
                  <a:pt x="866" y="5592"/>
                </a:cubicBezTo>
                <a:cubicBezTo>
                  <a:pt x="866" y="8171"/>
                  <a:pt x="980" y="7945"/>
                  <a:pt x="989" y="5348"/>
                </a:cubicBezTo>
                <a:lnTo>
                  <a:pt x="998" y="3262"/>
                </a:lnTo>
                <a:lnTo>
                  <a:pt x="1022" y="5348"/>
                </a:lnTo>
                <a:cubicBezTo>
                  <a:pt x="1043" y="7109"/>
                  <a:pt x="1084" y="7453"/>
                  <a:pt x="1277" y="7453"/>
                </a:cubicBezTo>
                <a:cubicBezTo>
                  <a:pt x="1495" y="7453"/>
                  <a:pt x="1507" y="7300"/>
                  <a:pt x="1490" y="4878"/>
                </a:cubicBezTo>
                <a:cubicBezTo>
                  <a:pt x="1476" y="2841"/>
                  <a:pt x="1441" y="2301"/>
                  <a:pt x="1322" y="2228"/>
                </a:cubicBezTo>
                <a:cubicBezTo>
                  <a:pt x="1239" y="2177"/>
                  <a:pt x="1143" y="1837"/>
                  <a:pt x="1109" y="1495"/>
                </a:cubicBezTo>
                <a:cubicBezTo>
                  <a:pt x="1092" y="1323"/>
                  <a:pt x="1073" y="1270"/>
                  <a:pt x="1056" y="1307"/>
                </a:cubicBezTo>
                <a:close/>
                <a:moveTo>
                  <a:pt x="2803" y="1626"/>
                </a:moveTo>
                <a:cubicBezTo>
                  <a:pt x="2741" y="1687"/>
                  <a:pt x="2694" y="1831"/>
                  <a:pt x="2679" y="2077"/>
                </a:cubicBezTo>
                <a:cubicBezTo>
                  <a:pt x="2661" y="2375"/>
                  <a:pt x="2655" y="3814"/>
                  <a:pt x="2668" y="5273"/>
                </a:cubicBezTo>
                <a:lnTo>
                  <a:pt x="2690" y="7923"/>
                </a:lnTo>
                <a:lnTo>
                  <a:pt x="2770" y="5123"/>
                </a:lnTo>
                <a:lnTo>
                  <a:pt x="2850" y="2303"/>
                </a:lnTo>
                <a:lnTo>
                  <a:pt x="2871" y="4878"/>
                </a:lnTo>
                <a:cubicBezTo>
                  <a:pt x="2888" y="6880"/>
                  <a:pt x="2923" y="7453"/>
                  <a:pt x="3032" y="7453"/>
                </a:cubicBezTo>
                <a:cubicBezTo>
                  <a:pt x="3134" y="7453"/>
                  <a:pt x="3174" y="6948"/>
                  <a:pt x="3174" y="5592"/>
                </a:cubicBezTo>
                <a:cubicBezTo>
                  <a:pt x="3174" y="4566"/>
                  <a:pt x="3196" y="3731"/>
                  <a:pt x="3225" y="3731"/>
                </a:cubicBezTo>
                <a:cubicBezTo>
                  <a:pt x="3254" y="3732"/>
                  <a:pt x="3263" y="4629"/>
                  <a:pt x="3245" y="5743"/>
                </a:cubicBezTo>
                <a:cubicBezTo>
                  <a:pt x="3220" y="7278"/>
                  <a:pt x="3234" y="7617"/>
                  <a:pt x="3299" y="7209"/>
                </a:cubicBezTo>
                <a:cubicBezTo>
                  <a:pt x="3347" y="6913"/>
                  <a:pt x="3421" y="7042"/>
                  <a:pt x="3464" y="7472"/>
                </a:cubicBezTo>
                <a:cubicBezTo>
                  <a:pt x="3507" y="7902"/>
                  <a:pt x="3582" y="7918"/>
                  <a:pt x="3632" y="7510"/>
                </a:cubicBezTo>
                <a:cubicBezTo>
                  <a:pt x="3681" y="7102"/>
                  <a:pt x="3754" y="6941"/>
                  <a:pt x="3794" y="7171"/>
                </a:cubicBezTo>
                <a:cubicBezTo>
                  <a:pt x="3835" y="7411"/>
                  <a:pt x="3866" y="6844"/>
                  <a:pt x="3866" y="5837"/>
                </a:cubicBezTo>
                <a:cubicBezTo>
                  <a:pt x="3866" y="4870"/>
                  <a:pt x="3898" y="3577"/>
                  <a:pt x="3936" y="2961"/>
                </a:cubicBezTo>
                <a:cubicBezTo>
                  <a:pt x="3990" y="2089"/>
                  <a:pt x="3975" y="1833"/>
                  <a:pt x="3877" y="1833"/>
                </a:cubicBezTo>
                <a:cubicBezTo>
                  <a:pt x="3807" y="1833"/>
                  <a:pt x="3748" y="2357"/>
                  <a:pt x="3745" y="2998"/>
                </a:cubicBezTo>
                <a:cubicBezTo>
                  <a:pt x="3742" y="3932"/>
                  <a:pt x="3735" y="3932"/>
                  <a:pt x="3712" y="2998"/>
                </a:cubicBezTo>
                <a:cubicBezTo>
                  <a:pt x="3676" y="1554"/>
                  <a:pt x="3483" y="1465"/>
                  <a:pt x="3429" y="2867"/>
                </a:cubicBezTo>
                <a:cubicBezTo>
                  <a:pt x="3401" y="3613"/>
                  <a:pt x="3378" y="3611"/>
                  <a:pt x="3348" y="2829"/>
                </a:cubicBezTo>
                <a:cubicBezTo>
                  <a:pt x="3317" y="2002"/>
                  <a:pt x="2990" y="1443"/>
                  <a:pt x="2803" y="1626"/>
                </a:cubicBezTo>
                <a:close/>
                <a:moveTo>
                  <a:pt x="1576" y="3130"/>
                </a:moveTo>
                <a:cubicBezTo>
                  <a:pt x="1565" y="3205"/>
                  <a:pt x="1559" y="3384"/>
                  <a:pt x="1559" y="3656"/>
                </a:cubicBezTo>
                <a:cubicBezTo>
                  <a:pt x="1559" y="4200"/>
                  <a:pt x="1584" y="4653"/>
                  <a:pt x="1615" y="4653"/>
                </a:cubicBezTo>
                <a:cubicBezTo>
                  <a:pt x="1647" y="4653"/>
                  <a:pt x="1673" y="4465"/>
                  <a:pt x="1673" y="4239"/>
                </a:cubicBezTo>
                <a:cubicBezTo>
                  <a:pt x="1673" y="4013"/>
                  <a:pt x="1647" y="3579"/>
                  <a:pt x="1615" y="3262"/>
                </a:cubicBezTo>
                <a:cubicBezTo>
                  <a:pt x="1600" y="3103"/>
                  <a:pt x="1586" y="3055"/>
                  <a:pt x="1576" y="3130"/>
                </a:cubicBezTo>
                <a:close/>
                <a:moveTo>
                  <a:pt x="1615" y="5592"/>
                </a:moveTo>
                <a:cubicBezTo>
                  <a:pt x="1584" y="5592"/>
                  <a:pt x="1559" y="6000"/>
                  <a:pt x="1559" y="6514"/>
                </a:cubicBezTo>
                <a:cubicBezTo>
                  <a:pt x="1559" y="7027"/>
                  <a:pt x="1584" y="7453"/>
                  <a:pt x="1615" y="7453"/>
                </a:cubicBezTo>
                <a:cubicBezTo>
                  <a:pt x="1647" y="7453"/>
                  <a:pt x="1673" y="7027"/>
                  <a:pt x="1673" y="6514"/>
                </a:cubicBezTo>
                <a:cubicBezTo>
                  <a:pt x="1673" y="6000"/>
                  <a:pt x="1647" y="5592"/>
                  <a:pt x="1615" y="5592"/>
                </a:cubicBezTo>
                <a:close/>
                <a:moveTo>
                  <a:pt x="13960" y="11044"/>
                </a:moveTo>
                <a:lnTo>
                  <a:pt x="13789" y="13036"/>
                </a:lnTo>
                <a:cubicBezTo>
                  <a:pt x="13603" y="15175"/>
                  <a:pt x="13574" y="16683"/>
                  <a:pt x="13684" y="18469"/>
                </a:cubicBezTo>
                <a:cubicBezTo>
                  <a:pt x="13722" y="19085"/>
                  <a:pt x="13800" y="19578"/>
                  <a:pt x="13857" y="19578"/>
                </a:cubicBezTo>
                <a:cubicBezTo>
                  <a:pt x="13942" y="19578"/>
                  <a:pt x="13960" y="18814"/>
                  <a:pt x="13960" y="15330"/>
                </a:cubicBezTo>
                <a:lnTo>
                  <a:pt x="13960" y="11044"/>
                </a:lnTo>
                <a:close/>
                <a:moveTo>
                  <a:pt x="6242" y="11175"/>
                </a:moveTo>
                <a:cubicBezTo>
                  <a:pt x="6180" y="11175"/>
                  <a:pt x="6002" y="20245"/>
                  <a:pt x="6049" y="21007"/>
                </a:cubicBezTo>
                <a:cubicBezTo>
                  <a:pt x="6070" y="21333"/>
                  <a:pt x="6118" y="20392"/>
                  <a:pt x="6156" y="18939"/>
                </a:cubicBezTo>
                <a:cubicBezTo>
                  <a:pt x="6195" y="17486"/>
                  <a:pt x="6226" y="16809"/>
                  <a:pt x="6227" y="17416"/>
                </a:cubicBezTo>
                <a:cubicBezTo>
                  <a:pt x="6232" y="19342"/>
                  <a:pt x="6474" y="19973"/>
                  <a:pt x="6551" y="18262"/>
                </a:cubicBezTo>
                <a:cubicBezTo>
                  <a:pt x="6612" y="16906"/>
                  <a:pt x="6626" y="16912"/>
                  <a:pt x="6656" y="18168"/>
                </a:cubicBezTo>
                <a:cubicBezTo>
                  <a:pt x="6674" y="18953"/>
                  <a:pt x="6741" y="19578"/>
                  <a:pt x="6805" y="19578"/>
                </a:cubicBezTo>
                <a:cubicBezTo>
                  <a:pt x="6901" y="19578"/>
                  <a:pt x="6924" y="18968"/>
                  <a:pt x="6924" y="16251"/>
                </a:cubicBezTo>
                <a:cubicBezTo>
                  <a:pt x="6924" y="14273"/>
                  <a:pt x="6899" y="13163"/>
                  <a:pt x="6865" y="13506"/>
                </a:cubicBezTo>
                <a:cubicBezTo>
                  <a:pt x="6833" y="13824"/>
                  <a:pt x="6808" y="14897"/>
                  <a:pt x="6808" y="15894"/>
                </a:cubicBezTo>
                <a:cubicBezTo>
                  <a:pt x="6808" y="18726"/>
                  <a:pt x="6693" y="18040"/>
                  <a:pt x="6686" y="15160"/>
                </a:cubicBezTo>
                <a:cubicBezTo>
                  <a:pt x="6682" y="13584"/>
                  <a:pt x="6669" y="13199"/>
                  <a:pt x="6653" y="14202"/>
                </a:cubicBezTo>
                <a:cubicBezTo>
                  <a:pt x="6629" y="15679"/>
                  <a:pt x="6617" y="15704"/>
                  <a:pt x="6536" y="14390"/>
                </a:cubicBezTo>
                <a:cubicBezTo>
                  <a:pt x="6487" y="13591"/>
                  <a:pt x="6411" y="13180"/>
                  <a:pt x="6368" y="13450"/>
                </a:cubicBezTo>
                <a:cubicBezTo>
                  <a:pt x="6323" y="13729"/>
                  <a:pt x="6289" y="13325"/>
                  <a:pt x="6289" y="12548"/>
                </a:cubicBezTo>
                <a:cubicBezTo>
                  <a:pt x="6289" y="11793"/>
                  <a:pt x="6268" y="11175"/>
                  <a:pt x="6242" y="11175"/>
                </a:cubicBezTo>
                <a:close/>
                <a:moveTo>
                  <a:pt x="9003" y="11175"/>
                </a:moveTo>
                <a:cubicBezTo>
                  <a:pt x="8941" y="11175"/>
                  <a:pt x="8870" y="11769"/>
                  <a:pt x="8845" y="12472"/>
                </a:cubicBezTo>
                <a:cubicBezTo>
                  <a:pt x="8819" y="13176"/>
                  <a:pt x="8733" y="13700"/>
                  <a:pt x="8654" y="13638"/>
                </a:cubicBezTo>
                <a:cubicBezTo>
                  <a:pt x="8540" y="13548"/>
                  <a:pt x="8510" y="13995"/>
                  <a:pt x="8503" y="15856"/>
                </a:cubicBezTo>
                <a:cubicBezTo>
                  <a:pt x="8499" y="17140"/>
                  <a:pt x="8505" y="18497"/>
                  <a:pt x="8520" y="18882"/>
                </a:cubicBezTo>
                <a:cubicBezTo>
                  <a:pt x="8534" y="19268"/>
                  <a:pt x="8595" y="19578"/>
                  <a:pt x="8657" y="19578"/>
                </a:cubicBezTo>
                <a:cubicBezTo>
                  <a:pt x="8738" y="19578"/>
                  <a:pt x="8771" y="18892"/>
                  <a:pt x="8777" y="17021"/>
                </a:cubicBezTo>
                <a:lnTo>
                  <a:pt x="8787" y="14465"/>
                </a:lnTo>
                <a:lnTo>
                  <a:pt x="8810" y="17021"/>
                </a:lnTo>
                <a:cubicBezTo>
                  <a:pt x="8823" y="18434"/>
                  <a:pt x="8859" y="19578"/>
                  <a:pt x="8889" y="19578"/>
                </a:cubicBezTo>
                <a:cubicBezTo>
                  <a:pt x="8918" y="19578"/>
                  <a:pt x="8946" y="18433"/>
                  <a:pt x="8949" y="17021"/>
                </a:cubicBezTo>
                <a:cubicBezTo>
                  <a:pt x="8954" y="15081"/>
                  <a:pt x="8962" y="14915"/>
                  <a:pt x="8983" y="16326"/>
                </a:cubicBezTo>
                <a:cubicBezTo>
                  <a:pt x="9042" y="20292"/>
                  <a:pt x="9115" y="19855"/>
                  <a:pt x="9115" y="15555"/>
                </a:cubicBezTo>
                <a:cubicBezTo>
                  <a:pt x="9115" y="11827"/>
                  <a:pt x="9098" y="11175"/>
                  <a:pt x="9003" y="11175"/>
                </a:cubicBezTo>
                <a:close/>
                <a:moveTo>
                  <a:pt x="9287" y="11175"/>
                </a:moveTo>
                <a:cubicBezTo>
                  <a:pt x="9190" y="11175"/>
                  <a:pt x="9172" y="11801"/>
                  <a:pt x="9172" y="15179"/>
                </a:cubicBezTo>
                <a:cubicBezTo>
                  <a:pt x="9172" y="18558"/>
                  <a:pt x="9190" y="19183"/>
                  <a:pt x="9287" y="19183"/>
                </a:cubicBezTo>
                <a:cubicBezTo>
                  <a:pt x="9385" y="19183"/>
                  <a:pt x="9405" y="18558"/>
                  <a:pt x="9405" y="15179"/>
                </a:cubicBezTo>
                <a:cubicBezTo>
                  <a:pt x="9405" y="11801"/>
                  <a:pt x="9385" y="11175"/>
                  <a:pt x="9287" y="11175"/>
                </a:cubicBezTo>
                <a:close/>
                <a:moveTo>
                  <a:pt x="14077" y="11175"/>
                </a:moveTo>
                <a:cubicBezTo>
                  <a:pt x="14045" y="11175"/>
                  <a:pt x="14019" y="13051"/>
                  <a:pt x="14019" y="15330"/>
                </a:cubicBezTo>
                <a:cubicBezTo>
                  <a:pt x="14019" y="18897"/>
                  <a:pt x="14034" y="19455"/>
                  <a:pt x="14133" y="19334"/>
                </a:cubicBezTo>
                <a:cubicBezTo>
                  <a:pt x="14201" y="19251"/>
                  <a:pt x="14248" y="18511"/>
                  <a:pt x="14248" y="17567"/>
                </a:cubicBezTo>
                <a:cubicBezTo>
                  <a:pt x="14248" y="15084"/>
                  <a:pt x="14353" y="14615"/>
                  <a:pt x="14374" y="17003"/>
                </a:cubicBezTo>
                <a:cubicBezTo>
                  <a:pt x="14389" y="18740"/>
                  <a:pt x="14430" y="19127"/>
                  <a:pt x="14596" y="19127"/>
                </a:cubicBezTo>
                <a:cubicBezTo>
                  <a:pt x="14766" y="19127"/>
                  <a:pt x="14801" y="18769"/>
                  <a:pt x="14821" y="16796"/>
                </a:cubicBezTo>
                <a:lnTo>
                  <a:pt x="14844" y="14465"/>
                </a:lnTo>
                <a:lnTo>
                  <a:pt x="14880" y="16796"/>
                </a:lnTo>
                <a:cubicBezTo>
                  <a:pt x="14915" y="18982"/>
                  <a:pt x="14941" y="19127"/>
                  <a:pt x="15290" y="19127"/>
                </a:cubicBezTo>
                <a:cubicBezTo>
                  <a:pt x="15654" y="19127"/>
                  <a:pt x="15664" y="19044"/>
                  <a:pt x="15682" y="16533"/>
                </a:cubicBezTo>
                <a:cubicBezTo>
                  <a:pt x="15702" y="13610"/>
                  <a:pt x="15567" y="12189"/>
                  <a:pt x="15437" y="13939"/>
                </a:cubicBezTo>
                <a:cubicBezTo>
                  <a:pt x="15377" y="14744"/>
                  <a:pt x="15345" y="14746"/>
                  <a:pt x="15315" y="13957"/>
                </a:cubicBezTo>
                <a:cubicBezTo>
                  <a:pt x="15292" y="13374"/>
                  <a:pt x="15226" y="13084"/>
                  <a:pt x="15166" y="13337"/>
                </a:cubicBezTo>
                <a:cubicBezTo>
                  <a:pt x="15106" y="13590"/>
                  <a:pt x="15041" y="13386"/>
                  <a:pt x="15022" y="12886"/>
                </a:cubicBezTo>
                <a:cubicBezTo>
                  <a:pt x="15003" y="12386"/>
                  <a:pt x="14951" y="12216"/>
                  <a:pt x="14907" y="12491"/>
                </a:cubicBezTo>
                <a:cubicBezTo>
                  <a:pt x="14863" y="12767"/>
                  <a:pt x="14826" y="12575"/>
                  <a:pt x="14826" y="12078"/>
                </a:cubicBezTo>
                <a:cubicBezTo>
                  <a:pt x="14826" y="11580"/>
                  <a:pt x="14800" y="11175"/>
                  <a:pt x="14769" y="11175"/>
                </a:cubicBezTo>
                <a:cubicBezTo>
                  <a:pt x="14737" y="11175"/>
                  <a:pt x="14711" y="12078"/>
                  <a:pt x="14711" y="13168"/>
                </a:cubicBezTo>
                <a:cubicBezTo>
                  <a:pt x="14711" y="14623"/>
                  <a:pt x="14692" y="14899"/>
                  <a:pt x="14639" y="14221"/>
                </a:cubicBezTo>
                <a:cubicBezTo>
                  <a:pt x="14599" y="13713"/>
                  <a:pt x="14470" y="13371"/>
                  <a:pt x="14351" y="13450"/>
                </a:cubicBezTo>
                <a:cubicBezTo>
                  <a:pt x="14208" y="13544"/>
                  <a:pt x="14133" y="13169"/>
                  <a:pt x="14133" y="12378"/>
                </a:cubicBezTo>
                <a:cubicBezTo>
                  <a:pt x="14133" y="11718"/>
                  <a:pt x="14108" y="11175"/>
                  <a:pt x="14077" y="11175"/>
                </a:cubicBezTo>
                <a:close/>
                <a:moveTo>
                  <a:pt x="10065" y="11345"/>
                </a:moveTo>
                <a:cubicBezTo>
                  <a:pt x="10039" y="11212"/>
                  <a:pt x="9993" y="11805"/>
                  <a:pt x="9911" y="13036"/>
                </a:cubicBezTo>
                <a:cubicBezTo>
                  <a:pt x="9819" y="14421"/>
                  <a:pt x="9768" y="14628"/>
                  <a:pt x="9711" y="13863"/>
                </a:cubicBezTo>
                <a:cubicBezTo>
                  <a:pt x="9591" y="12245"/>
                  <a:pt x="9478" y="13563"/>
                  <a:pt x="9473" y="16664"/>
                </a:cubicBezTo>
                <a:lnTo>
                  <a:pt x="9470" y="19522"/>
                </a:lnTo>
                <a:lnTo>
                  <a:pt x="10154" y="19296"/>
                </a:lnTo>
                <a:cubicBezTo>
                  <a:pt x="10530" y="19178"/>
                  <a:pt x="10856" y="18769"/>
                  <a:pt x="10879" y="18394"/>
                </a:cubicBezTo>
                <a:cubicBezTo>
                  <a:pt x="10903" y="18018"/>
                  <a:pt x="10879" y="17717"/>
                  <a:pt x="10826" y="17717"/>
                </a:cubicBezTo>
                <a:cubicBezTo>
                  <a:pt x="10739" y="17717"/>
                  <a:pt x="10704" y="16645"/>
                  <a:pt x="10724" y="14653"/>
                </a:cubicBezTo>
                <a:cubicBezTo>
                  <a:pt x="10737" y="13388"/>
                  <a:pt x="10552" y="12765"/>
                  <a:pt x="10486" y="13845"/>
                </a:cubicBezTo>
                <a:cubicBezTo>
                  <a:pt x="10440" y="14578"/>
                  <a:pt x="10400" y="14585"/>
                  <a:pt x="10348" y="13882"/>
                </a:cubicBezTo>
                <a:cubicBezTo>
                  <a:pt x="10254" y="12631"/>
                  <a:pt x="10134" y="13744"/>
                  <a:pt x="10176" y="15480"/>
                </a:cubicBezTo>
                <a:cubicBezTo>
                  <a:pt x="10193" y="16198"/>
                  <a:pt x="10182" y="16796"/>
                  <a:pt x="10151" y="16796"/>
                </a:cubicBezTo>
                <a:cubicBezTo>
                  <a:pt x="10121" y="16796"/>
                  <a:pt x="10097" y="15535"/>
                  <a:pt x="10097" y="13995"/>
                </a:cubicBezTo>
                <a:cubicBezTo>
                  <a:pt x="10097" y="12345"/>
                  <a:pt x="10091" y="11477"/>
                  <a:pt x="10065" y="11345"/>
                </a:cubicBezTo>
                <a:close/>
                <a:moveTo>
                  <a:pt x="18135" y="11382"/>
                </a:moveTo>
                <a:cubicBezTo>
                  <a:pt x="18123" y="11329"/>
                  <a:pt x="18116" y="11486"/>
                  <a:pt x="18116" y="11871"/>
                </a:cubicBezTo>
                <a:cubicBezTo>
                  <a:pt x="18115" y="12513"/>
                  <a:pt x="18075" y="13036"/>
                  <a:pt x="18026" y="13036"/>
                </a:cubicBezTo>
                <a:cubicBezTo>
                  <a:pt x="17978" y="13036"/>
                  <a:pt x="17922" y="13714"/>
                  <a:pt x="17902" y="14540"/>
                </a:cubicBezTo>
                <a:cubicBezTo>
                  <a:pt x="17869" y="15913"/>
                  <a:pt x="17862" y="15919"/>
                  <a:pt x="17815" y="14559"/>
                </a:cubicBezTo>
                <a:cubicBezTo>
                  <a:pt x="17758" y="12919"/>
                  <a:pt x="17480" y="12819"/>
                  <a:pt x="17403" y="14409"/>
                </a:cubicBezTo>
                <a:cubicBezTo>
                  <a:pt x="17370" y="15066"/>
                  <a:pt x="17346" y="15009"/>
                  <a:pt x="17326" y="14221"/>
                </a:cubicBezTo>
                <a:cubicBezTo>
                  <a:pt x="17290" y="12804"/>
                  <a:pt x="17098" y="12674"/>
                  <a:pt x="17046" y="14033"/>
                </a:cubicBezTo>
                <a:cubicBezTo>
                  <a:pt x="17024" y="14621"/>
                  <a:pt x="16982" y="14681"/>
                  <a:pt x="16942" y="14183"/>
                </a:cubicBezTo>
                <a:cubicBezTo>
                  <a:pt x="16849" y="13034"/>
                  <a:pt x="16449" y="13035"/>
                  <a:pt x="16405" y="14183"/>
                </a:cubicBezTo>
                <a:cubicBezTo>
                  <a:pt x="16382" y="14778"/>
                  <a:pt x="16353" y="14696"/>
                  <a:pt x="16325" y="13957"/>
                </a:cubicBezTo>
                <a:cubicBezTo>
                  <a:pt x="16270" y="12532"/>
                  <a:pt x="16104" y="13399"/>
                  <a:pt x="16058" y="15367"/>
                </a:cubicBezTo>
                <a:cubicBezTo>
                  <a:pt x="16039" y="16156"/>
                  <a:pt x="16053" y="17358"/>
                  <a:pt x="16088" y="18037"/>
                </a:cubicBezTo>
                <a:cubicBezTo>
                  <a:pt x="16167" y="19569"/>
                  <a:pt x="16912" y="19757"/>
                  <a:pt x="16974" y="18262"/>
                </a:cubicBezTo>
                <a:cubicBezTo>
                  <a:pt x="17003" y="17553"/>
                  <a:pt x="17016" y="17606"/>
                  <a:pt x="17017" y="18413"/>
                </a:cubicBezTo>
                <a:cubicBezTo>
                  <a:pt x="17018" y="19054"/>
                  <a:pt x="17045" y="19578"/>
                  <a:pt x="17076" y="19578"/>
                </a:cubicBezTo>
                <a:cubicBezTo>
                  <a:pt x="17108" y="19578"/>
                  <a:pt x="17133" y="18531"/>
                  <a:pt x="17133" y="17247"/>
                </a:cubicBezTo>
                <a:cubicBezTo>
                  <a:pt x="17133" y="15963"/>
                  <a:pt x="17156" y="14916"/>
                  <a:pt x="17184" y="14916"/>
                </a:cubicBezTo>
                <a:cubicBezTo>
                  <a:pt x="17213" y="14916"/>
                  <a:pt x="17253" y="15963"/>
                  <a:pt x="17273" y="17247"/>
                </a:cubicBezTo>
                <a:cubicBezTo>
                  <a:pt x="17319" y="20257"/>
                  <a:pt x="17410" y="20242"/>
                  <a:pt x="17457" y="17209"/>
                </a:cubicBezTo>
                <a:cubicBezTo>
                  <a:pt x="17496" y="14694"/>
                  <a:pt x="17564" y="14905"/>
                  <a:pt x="17565" y="17548"/>
                </a:cubicBezTo>
                <a:cubicBezTo>
                  <a:pt x="17566" y="18458"/>
                  <a:pt x="17621" y="19236"/>
                  <a:pt x="17696" y="19409"/>
                </a:cubicBezTo>
                <a:cubicBezTo>
                  <a:pt x="17769" y="19575"/>
                  <a:pt x="17825" y="19221"/>
                  <a:pt x="17825" y="18600"/>
                </a:cubicBezTo>
                <a:cubicBezTo>
                  <a:pt x="17825" y="17832"/>
                  <a:pt x="17848" y="17765"/>
                  <a:pt x="17897" y="18413"/>
                </a:cubicBezTo>
                <a:cubicBezTo>
                  <a:pt x="17987" y="19580"/>
                  <a:pt x="18451" y="19644"/>
                  <a:pt x="18495" y="18488"/>
                </a:cubicBezTo>
                <a:cubicBezTo>
                  <a:pt x="18515" y="17981"/>
                  <a:pt x="18556" y="17992"/>
                  <a:pt x="18595" y="18525"/>
                </a:cubicBezTo>
                <a:cubicBezTo>
                  <a:pt x="18672" y="19555"/>
                  <a:pt x="18980" y="19463"/>
                  <a:pt x="18980" y="18413"/>
                </a:cubicBezTo>
                <a:cubicBezTo>
                  <a:pt x="18980" y="18027"/>
                  <a:pt x="18953" y="17717"/>
                  <a:pt x="18921" y="17717"/>
                </a:cubicBezTo>
                <a:cubicBezTo>
                  <a:pt x="18888" y="17717"/>
                  <a:pt x="18837" y="16670"/>
                  <a:pt x="18807" y="15386"/>
                </a:cubicBezTo>
                <a:cubicBezTo>
                  <a:pt x="18745" y="12759"/>
                  <a:pt x="18647" y="12341"/>
                  <a:pt x="18597" y="14484"/>
                </a:cubicBezTo>
                <a:cubicBezTo>
                  <a:pt x="18567" y="15737"/>
                  <a:pt x="18554" y="15718"/>
                  <a:pt x="18492" y="14352"/>
                </a:cubicBezTo>
                <a:cubicBezTo>
                  <a:pt x="18453" y="13496"/>
                  <a:pt x="18385" y="12980"/>
                  <a:pt x="18340" y="13224"/>
                </a:cubicBezTo>
                <a:cubicBezTo>
                  <a:pt x="18295" y="13468"/>
                  <a:pt x="18226" y="13006"/>
                  <a:pt x="18188" y="12190"/>
                </a:cubicBezTo>
                <a:cubicBezTo>
                  <a:pt x="18165" y="11701"/>
                  <a:pt x="18148" y="11435"/>
                  <a:pt x="18135" y="11382"/>
                </a:cubicBezTo>
                <a:close/>
                <a:moveTo>
                  <a:pt x="11993" y="11495"/>
                </a:moveTo>
                <a:cubicBezTo>
                  <a:pt x="11979" y="11365"/>
                  <a:pt x="11964" y="11425"/>
                  <a:pt x="11952" y="11683"/>
                </a:cubicBezTo>
                <a:cubicBezTo>
                  <a:pt x="11867" y="13606"/>
                  <a:pt x="11670" y="14806"/>
                  <a:pt x="11608" y="13788"/>
                </a:cubicBezTo>
                <a:cubicBezTo>
                  <a:pt x="11463" y="11445"/>
                  <a:pt x="11233" y="15612"/>
                  <a:pt x="11365" y="18187"/>
                </a:cubicBezTo>
                <a:cubicBezTo>
                  <a:pt x="11448" y="19804"/>
                  <a:pt x="11573" y="20003"/>
                  <a:pt x="11626" y="18600"/>
                </a:cubicBezTo>
                <a:cubicBezTo>
                  <a:pt x="11650" y="17986"/>
                  <a:pt x="11689" y="17960"/>
                  <a:pt x="11731" y="18506"/>
                </a:cubicBezTo>
                <a:cubicBezTo>
                  <a:pt x="11817" y="19622"/>
                  <a:pt x="12280" y="19607"/>
                  <a:pt x="12323" y="18488"/>
                </a:cubicBezTo>
                <a:cubicBezTo>
                  <a:pt x="12341" y="18002"/>
                  <a:pt x="12391" y="18096"/>
                  <a:pt x="12437" y="18713"/>
                </a:cubicBezTo>
                <a:cubicBezTo>
                  <a:pt x="12556" y="20320"/>
                  <a:pt x="12692" y="19054"/>
                  <a:pt x="12692" y="16326"/>
                </a:cubicBezTo>
                <a:cubicBezTo>
                  <a:pt x="12692" y="13598"/>
                  <a:pt x="12556" y="12332"/>
                  <a:pt x="12437" y="13939"/>
                </a:cubicBezTo>
                <a:cubicBezTo>
                  <a:pt x="12379" y="14712"/>
                  <a:pt x="12344" y="14720"/>
                  <a:pt x="12316" y="13995"/>
                </a:cubicBezTo>
                <a:cubicBezTo>
                  <a:pt x="12295" y="13436"/>
                  <a:pt x="12232" y="13213"/>
                  <a:pt x="12175" y="13506"/>
                </a:cubicBezTo>
                <a:cubicBezTo>
                  <a:pt x="12109" y="13850"/>
                  <a:pt x="12058" y="13451"/>
                  <a:pt x="12033" y="12397"/>
                </a:cubicBezTo>
                <a:cubicBezTo>
                  <a:pt x="12022" y="11932"/>
                  <a:pt x="12007" y="11625"/>
                  <a:pt x="11993" y="11495"/>
                </a:cubicBezTo>
                <a:close/>
                <a:moveTo>
                  <a:pt x="4616" y="12115"/>
                </a:moveTo>
                <a:cubicBezTo>
                  <a:pt x="4552" y="12115"/>
                  <a:pt x="4536" y="17988"/>
                  <a:pt x="4597" y="18976"/>
                </a:cubicBezTo>
                <a:cubicBezTo>
                  <a:pt x="4664" y="20067"/>
                  <a:pt x="4673" y="19672"/>
                  <a:pt x="4673" y="15856"/>
                </a:cubicBezTo>
                <a:cubicBezTo>
                  <a:pt x="4673" y="13802"/>
                  <a:pt x="4648" y="12115"/>
                  <a:pt x="4616" y="12115"/>
                </a:cubicBezTo>
                <a:close/>
                <a:moveTo>
                  <a:pt x="11181" y="12115"/>
                </a:moveTo>
                <a:cubicBezTo>
                  <a:pt x="11038" y="12115"/>
                  <a:pt x="11010" y="12353"/>
                  <a:pt x="11064" y="13224"/>
                </a:cubicBezTo>
                <a:cubicBezTo>
                  <a:pt x="11102" y="13841"/>
                  <a:pt x="11134" y="15249"/>
                  <a:pt x="11134" y="16345"/>
                </a:cubicBezTo>
                <a:cubicBezTo>
                  <a:pt x="11134" y="17440"/>
                  <a:pt x="11153" y="18660"/>
                  <a:pt x="11177" y="19052"/>
                </a:cubicBezTo>
                <a:cubicBezTo>
                  <a:pt x="11201" y="19443"/>
                  <a:pt x="11228" y="18461"/>
                  <a:pt x="11238" y="16871"/>
                </a:cubicBezTo>
                <a:cubicBezTo>
                  <a:pt x="11248" y="15282"/>
                  <a:pt x="11281" y="13995"/>
                  <a:pt x="11310" y="13995"/>
                </a:cubicBezTo>
                <a:cubicBezTo>
                  <a:pt x="11340" y="13995"/>
                  <a:pt x="11365" y="13550"/>
                  <a:pt x="11365" y="13036"/>
                </a:cubicBezTo>
                <a:cubicBezTo>
                  <a:pt x="11365" y="12523"/>
                  <a:pt x="11283" y="12115"/>
                  <a:pt x="11181" y="12115"/>
                </a:cubicBezTo>
                <a:close/>
                <a:moveTo>
                  <a:pt x="1914" y="12190"/>
                </a:moveTo>
                <a:cubicBezTo>
                  <a:pt x="1888" y="12010"/>
                  <a:pt x="1849" y="12527"/>
                  <a:pt x="1790" y="13713"/>
                </a:cubicBezTo>
                <a:cubicBezTo>
                  <a:pt x="1686" y="15777"/>
                  <a:pt x="1686" y="15795"/>
                  <a:pt x="1655" y="13882"/>
                </a:cubicBezTo>
                <a:cubicBezTo>
                  <a:pt x="1621" y="11805"/>
                  <a:pt x="1443" y="11711"/>
                  <a:pt x="1401" y="13751"/>
                </a:cubicBezTo>
                <a:cubicBezTo>
                  <a:pt x="1385" y="14492"/>
                  <a:pt x="1409" y="14712"/>
                  <a:pt x="1467" y="14352"/>
                </a:cubicBezTo>
                <a:cubicBezTo>
                  <a:pt x="1583" y="13633"/>
                  <a:pt x="1587" y="15262"/>
                  <a:pt x="1473" y="16796"/>
                </a:cubicBezTo>
                <a:cubicBezTo>
                  <a:pt x="1425" y="17435"/>
                  <a:pt x="1385" y="18300"/>
                  <a:pt x="1385" y="18751"/>
                </a:cubicBezTo>
                <a:cubicBezTo>
                  <a:pt x="1385" y="20027"/>
                  <a:pt x="1662" y="19723"/>
                  <a:pt x="1691" y="18413"/>
                </a:cubicBezTo>
                <a:cubicBezTo>
                  <a:pt x="1712" y="17480"/>
                  <a:pt x="1741" y="17474"/>
                  <a:pt x="1840" y="18413"/>
                </a:cubicBezTo>
                <a:cubicBezTo>
                  <a:pt x="1974" y="19701"/>
                  <a:pt x="1986" y="19378"/>
                  <a:pt x="1963" y="14916"/>
                </a:cubicBezTo>
                <a:cubicBezTo>
                  <a:pt x="1954" y="13262"/>
                  <a:pt x="1940" y="12371"/>
                  <a:pt x="1914" y="12190"/>
                </a:cubicBezTo>
                <a:close/>
                <a:moveTo>
                  <a:pt x="20107" y="12209"/>
                </a:moveTo>
                <a:cubicBezTo>
                  <a:pt x="20061" y="12273"/>
                  <a:pt x="20006" y="13057"/>
                  <a:pt x="19956" y="14559"/>
                </a:cubicBezTo>
                <a:lnTo>
                  <a:pt x="19876" y="17021"/>
                </a:lnTo>
                <a:lnTo>
                  <a:pt x="19843" y="14803"/>
                </a:lnTo>
                <a:cubicBezTo>
                  <a:pt x="19814" y="12847"/>
                  <a:pt x="19778" y="12566"/>
                  <a:pt x="19530" y="12566"/>
                </a:cubicBezTo>
                <a:cubicBezTo>
                  <a:pt x="19357" y="12566"/>
                  <a:pt x="19238" y="13029"/>
                  <a:pt x="19224" y="13751"/>
                </a:cubicBezTo>
                <a:cubicBezTo>
                  <a:pt x="19208" y="14492"/>
                  <a:pt x="19234" y="14712"/>
                  <a:pt x="19292" y="14352"/>
                </a:cubicBezTo>
                <a:cubicBezTo>
                  <a:pt x="19408" y="13633"/>
                  <a:pt x="19412" y="15262"/>
                  <a:pt x="19298" y="16796"/>
                </a:cubicBezTo>
                <a:cubicBezTo>
                  <a:pt x="19250" y="17435"/>
                  <a:pt x="19210" y="18341"/>
                  <a:pt x="19210" y="18807"/>
                </a:cubicBezTo>
                <a:cubicBezTo>
                  <a:pt x="19210" y="19919"/>
                  <a:pt x="19591" y="19632"/>
                  <a:pt x="19833" y="18337"/>
                </a:cubicBezTo>
                <a:cubicBezTo>
                  <a:pt x="19983" y="17540"/>
                  <a:pt x="20034" y="17574"/>
                  <a:pt x="20071" y="18544"/>
                </a:cubicBezTo>
                <a:cubicBezTo>
                  <a:pt x="20104" y="19393"/>
                  <a:pt x="20131" y="19465"/>
                  <a:pt x="20157" y="18770"/>
                </a:cubicBezTo>
                <a:cubicBezTo>
                  <a:pt x="20185" y="18048"/>
                  <a:pt x="20228" y="18067"/>
                  <a:pt x="20305" y="18845"/>
                </a:cubicBezTo>
                <a:cubicBezTo>
                  <a:pt x="20455" y="20362"/>
                  <a:pt x="20588" y="18485"/>
                  <a:pt x="20551" y="15367"/>
                </a:cubicBezTo>
                <a:cubicBezTo>
                  <a:pt x="20529" y="13524"/>
                  <a:pt x="20543" y="13137"/>
                  <a:pt x="20615" y="13581"/>
                </a:cubicBezTo>
                <a:cubicBezTo>
                  <a:pt x="20681" y="13991"/>
                  <a:pt x="20695" y="14903"/>
                  <a:pt x="20671" y="16871"/>
                </a:cubicBezTo>
                <a:cubicBezTo>
                  <a:pt x="20626" y="20488"/>
                  <a:pt x="20690" y="20320"/>
                  <a:pt x="20791" y="16552"/>
                </a:cubicBezTo>
                <a:lnTo>
                  <a:pt x="20874" y="13506"/>
                </a:lnTo>
                <a:lnTo>
                  <a:pt x="20880" y="16119"/>
                </a:lnTo>
                <a:cubicBezTo>
                  <a:pt x="20885" y="18910"/>
                  <a:pt x="21024" y="20470"/>
                  <a:pt x="21125" y="18845"/>
                </a:cubicBezTo>
                <a:cubicBezTo>
                  <a:pt x="21168" y="18146"/>
                  <a:pt x="21219" y="18157"/>
                  <a:pt x="21294" y="18920"/>
                </a:cubicBezTo>
                <a:cubicBezTo>
                  <a:pt x="21455" y="20546"/>
                  <a:pt x="21600" y="17960"/>
                  <a:pt x="21525" y="14785"/>
                </a:cubicBezTo>
                <a:cubicBezTo>
                  <a:pt x="21472" y="12501"/>
                  <a:pt x="21457" y="12422"/>
                  <a:pt x="20860" y="12341"/>
                </a:cubicBezTo>
                <a:cubicBezTo>
                  <a:pt x="20272" y="12261"/>
                  <a:pt x="20249" y="12347"/>
                  <a:pt x="20241" y="14296"/>
                </a:cubicBezTo>
                <a:cubicBezTo>
                  <a:pt x="20233" y="16292"/>
                  <a:pt x="20233" y="16291"/>
                  <a:pt x="20208" y="14221"/>
                </a:cubicBezTo>
                <a:cubicBezTo>
                  <a:pt x="20192" y="12811"/>
                  <a:pt x="20154" y="12145"/>
                  <a:pt x="20107" y="12209"/>
                </a:cubicBezTo>
                <a:close/>
                <a:moveTo>
                  <a:pt x="798" y="12284"/>
                </a:moveTo>
                <a:cubicBezTo>
                  <a:pt x="729" y="12449"/>
                  <a:pt x="662" y="13177"/>
                  <a:pt x="647" y="13901"/>
                </a:cubicBezTo>
                <a:cubicBezTo>
                  <a:pt x="628" y="14805"/>
                  <a:pt x="649" y="15037"/>
                  <a:pt x="714" y="14634"/>
                </a:cubicBezTo>
                <a:cubicBezTo>
                  <a:pt x="832" y="13900"/>
                  <a:pt x="838" y="15248"/>
                  <a:pt x="722" y="16796"/>
                </a:cubicBezTo>
                <a:cubicBezTo>
                  <a:pt x="675" y="17435"/>
                  <a:pt x="635" y="18300"/>
                  <a:pt x="635" y="18751"/>
                </a:cubicBezTo>
                <a:cubicBezTo>
                  <a:pt x="635" y="19202"/>
                  <a:pt x="701" y="19578"/>
                  <a:pt x="780" y="19578"/>
                </a:cubicBezTo>
                <a:cubicBezTo>
                  <a:pt x="860" y="19578"/>
                  <a:pt x="924" y="19170"/>
                  <a:pt x="924" y="18657"/>
                </a:cubicBezTo>
                <a:cubicBezTo>
                  <a:pt x="924" y="18143"/>
                  <a:pt x="893" y="17717"/>
                  <a:pt x="855" y="17717"/>
                </a:cubicBezTo>
                <a:cubicBezTo>
                  <a:pt x="801" y="17717"/>
                  <a:pt x="801" y="17460"/>
                  <a:pt x="855" y="16589"/>
                </a:cubicBezTo>
                <a:cubicBezTo>
                  <a:pt x="975" y="14642"/>
                  <a:pt x="939" y="11948"/>
                  <a:pt x="798" y="12284"/>
                </a:cubicBezTo>
                <a:close/>
                <a:moveTo>
                  <a:pt x="196" y="12566"/>
                </a:moveTo>
                <a:cubicBezTo>
                  <a:pt x="66" y="12566"/>
                  <a:pt x="25" y="13048"/>
                  <a:pt x="10" y="14728"/>
                </a:cubicBezTo>
                <a:cubicBezTo>
                  <a:pt x="0" y="15912"/>
                  <a:pt x="23" y="17495"/>
                  <a:pt x="63" y="18262"/>
                </a:cubicBezTo>
                <a:cubicBezTo>
                  <a:pt x="153" y="20021"/>
                  <a:pt x="343" y="19630"/>
                  <a:pt x="426" y="17491"/>
                </a:cubicBezTo>
                <a:cubicBezTo>
                  <a:pt x="519" y="15096"/>
                  <a:pt x="402" y="12566"/>
                  <a:pt x="196" y="12566"/>
                </a:cubicBezTo>
                <a:close/>
                <a:moveTo>
                  <a:pt x="1154" y="12566"/>
                </a:moveTo>
                <a:cubicBezTo>
                  <a:pt x="1047" y="12566"/>
                  <a:pt x="1006" y="13138"/>
                  <a:pt x="992" y="14747"/>
                </a:cubicBezTo>
                <a:cubicBezTo>
                  <a:pt x="981" y="15940"/>
                  <a:pt x="986" y="17510"/>
                  <a:pt x="1003" y="18243"/>
                </a:cubicBezTo>
                <a:cubicBezTo>
                  <a:pt x="1080" y="21462"/>
                  <a:pt x="1344" y="18986"/>
                  <a:pt x="1318" y="15292"/>
                </a:cubicBezTo>
                <a:cubicBezTo>
                  <a:pt x="1303" y="13117"/>
                  <a:pt x="1271" y="12566"/>
                  <a:pt x="1154" y="12566"/>
                </a:cubicBezTo>
                <a:close/>
                <a:moveTo>
                  <a:pt x="2391" y="12566"/>
                </a:moveTo>
                <a:cubicBezTo>
                  <a:pt x="2257" y="12566"/>
                  <a:pt x="2218" y="13036"/>
                  <a:pt x="2203" y="14728"/>
                </a:cubicBezTo>
                <a:cubicBezTo>
                  <a:pt x="2193" y="15912"/>
                  <a:pt x="2211" y="17412"/>
                  <a:pt x="2244" y="18055"/>
                </a:cubicBezTo>
                <a:cubicBezTo>
                  <a:pt x="2277" y="18699"/>
                  <a:pt x="2435" y="19275"/>
                  <a:pt x="2597" y="19315"/>
                </a:cubicBezTo>
                <a:lnTo>
                  <a:pt x="2892" y="19371"/>
                </a:lnTo>
                <a:lnTo>
                  <a:pt x="2873" y="16514"/>
                </a:lnTo>
                <a:cubicBezTo>
                  <a:pt x="2851" y="12992"/>
                  <a:pt x="2717" y="12033"/>
                  <a:pt x="2668" y="15048"/>
                </a:cubicBezTo>
                <a:lnTo>
                  <a:pt x="2633" y="17247"/>
                </a:lnTo>
                <a:lnTo>
                  <a:pt x="2597" y="14916"/>
                </a:lnTo>
                <a:cubicBezTo>
                  <a:pt x="2569" y="13080"/>
                  <a:pt x="2525" y="12566"/>
                  <a:pt x="2391" y="12566"/>
                </a:cubicBezTo>
                <a:close/>
                <a:moveTo>
                  <a:pt x="3249" y="12698"/>
                </a:moveTo>
                <a:cubicBezTo>
                  <a:pt x="3216" y="12691"/>
                  <a:pt x="3173" y="12773"/>
                  <a:pt x="3130" y="12961"/>
                </a:cubicBezTo>
                <a:cubicBezTo>
                  <a:pt x="2964" y="13677"/>
                  <a:pt x="2905" y="15784"/>
                  <a:pt x="2974" y="18469"/>
                </a:cubicBezTo>
                <a:cubicBezTo>
                  <a:pt x="3008" y="19797"/>
                  <a:pt x="3018" y="19834"/>
                  <a:pt x="3040" y="18657"/>
                </a:cubicBezTo>
                <a:cubicBezTo>
                  <a:pt x="3116" y="14707"/>
                  <a:pt x="3133" y="14466"/>
                  <a:pt x="3169" y="16721"/>
                </a:cubicBezTo>
                <a:cubicBezTo>
                  <a:pt x="3190" y="17966"/>
                  <a:pt x="3238" y="19155"/>
                  <a:pt x="3278" y="19371"/>
                </a:cubicBezTo>
                <a:cubicBezTo>
                  <a:pt x="3331" y="19653"/>
                  <a:pt x="3341" y="19078"/>
                  <a:pt x="3314" y="17341"/>
                </a:cubicBezTo>
                <a:cubicBezTo>
                  <a:pt x="3291" y="15822"/>
                  <a:pt x="3300" y="14916"/>
                  <a:pt x="3340" y="14916"/>
                </a:cubicBezTo>
                <a:cubicBezTo>
                  <a:pt x="3375" y="14916"/>
                  <a:pt x="3404" y="15989"/>
                  <a:pt x="3404" y="17303"/>
                </a:cubicBezTo>
                <a:cubicBezTo>
                  <a:pt x="3404" y="20183"/>
                  <a:pt x="3516" y="19438"/>
                  <a:pt x="3526" y="16495"/>
                </a:cubicBezTo>
                <a:cubicBezTo>
                  <a:pt x="3532" y="14603"/>
                  <a:pt x="3536" y="14599"/>
                  <a:pt x="3562" y="16326"/>
                </a:cubicBezTo>
                <a:cubicBezTo>
                  <a:pt x="3597" y="18674"/>
                  <a:pt x="3692" y="20425"/>
                  <a:pt x="3692" y="18713"/>
                </a:cubicBezTo>
                <a:cubicBezTo>
                  <a:pt x="3692" y="17726"/>
                  <a:pt x="3710" y="17717"/>
                  <a:pt x="3779" y="18638"/>
                </a:cubicBezTo>
                <a:cubicBezTo>
                  <a:pt x="3903" y="20305"/>
                  <a:pt x="4039" y="19101"/>
                  <a:pt x="4039" y="16326"/>
                </a:cubicBezTo>
                <a:cubicBezTo>
                  <a:pt x="4039" y="13598"/>
                  <a:pt x="3903" y="12332"/>
                  <a:pt x="3784" y="13939"/>
                </a:cubicBezTo>
                <a:cubicBezTo>
                  <a:pt x="3723" y="14749"/>
                  <a:pt x="3692" y="14756"/>
                  <a:pt x="3662" y="13957"/>
                </a:cubicBezTo>
                <a:cubicBezTo>
                  <a:pt x="3639" y="13371"/>
                  <a:pt x="3559" y="13063"/>
                  <a:pt x="3483" y="13300"/>
                </a:cubicBezTo>
                <a:cubicBezTo>
                  <a:pt x="3406" y="13536"/>
                  <a:pt x="3331" y="13398"/>
                  <a:pt x="3316" y="12999"/>
                </a:cubicBezTo>
                <a:cubicBezTo>
                  <a:pt x="3308" y="12799"/>
                  <a:pt x="3283" y="12705"/>
                  <a:pt x="3249" y="12698"/>
                </a:cubicBezTo>
                <a:close/>
                <a:moveTo>
                  <a:pt x="4184" y="13036"/>
                </a:moveTo>
                <a:cubicBezTo>
                  <a:pt x="4122" y="13036"/>
                  <a:pt x="4096" y="14047"/>
                  <a:pt x="4096" y="16514"/>
                </a:cubicBezTo>
                <a:cubicBezTo>
                  <a:pt x="4096" y="20298"/>
                  <a:pt x="4173" y="19805"/>
                  <a:pt x="4234" y="15630"/>
                </a:cubicBezTo>
                <a:cubicBezTo>
                  <a:pt x="4262" y="13691"/>
                  <a:pt x="4251" y="13036"/>
                  <a:pt x="4184" y="13036"/>
                </a:cubicBezTo>
                <a:close/>
                <a:moveTo>
                  <a:pt x="15952" y="13036"/>
                </a:moveTo>
                <a:cubicBezTo>
                  <a:pt x="15890" y="13036"/>
                  <a:pt x="15865" y="14047"/>
                  <a:pt x="15865" y="16514"/>
                </a:cubicBezTo>
                <a:cubicBezTo>
                  <a:pt x="15865" y="20298"/>
                  <a:pt x="15941" y="19805"/>
                  <a:pt x="16002" y="15630"/>
                </a:cubicBezTo>
                <a:cubicBezTo>
                  <a:pt x="16030" y="13691"/>
                  <a:pt x="16018" y="13036"/>
                  <a:pt x="15952" y="13036"/>
                </a:cubicBezTo>
                <a:close/>
                <a:moveTo>
                  <a:pt x="5890" y="13243"/>
                </a:moveTo>
                <a:cubicBezTo>
                  <a:pt x="5864" y="13207"/>
                  <a:pt x="5838" y="13463"/>
                  <a:pt x="5801" y="13957"/>
                </a:cubicBezTo>
                <a:cubicBezTo>
                  <a:pt x="5709" y="15192"/>
                  <a:pt x="5682" y="17873"/>
                  <a:pt x="5750" y="18976"/>
                </a:cubicBezTo>
                <a:cubicBezTo>
                  <a:pt x="5824" y="20185"/>
                  <a:pt x="5940" y="19575"/>
                  <a:pt x="6004" y="17623"/>
                </a:cubicBezTo>
                <a:cubicBezTo>
                  <a:pt x="6056" y="16057"/>
                  <a:pt x="6052" y="15328"/>
                  <a:pt x="5981" y="14183"/>
                </a:cubicBezTo>
                <a:cubicBezTo>
                  <a:pt x="5944" y="13588"/>
                  <a:pt x="5917" y="13279"/>
                  <a:pt x="5890" y="13243"/>
                </a:cubicBezTo>
                <a:close/>
                <a:moveTo>
                  <a:pt x="4845" y="13262"/>
                </a:moveTo>
                <a:cubicBezTo>
                  <a:pt x="4783" y="13532"/>
                  <a:pt x="4731" y="14606"/>
                  <a:pt x="4731" y="16138"/>
                </a:cubicBezTo>
                <a:cubicBezTo>
                  <a:pt x="4731" y="17352"/>
                  <a:pt x="4750" y="18663"/>
                  <a:pt x="4774" y="19052"/>
                </a:cubicBezTo>
                <a:cubicBezTo>
                  <a:pt x="4798" y="19440"/>
                  <a:pt x="4834" y="18555"/>
                  <a:pt x="4854" y="17097"/>
                </a:cubicBezTo>
                <a:cubicBezTo>
                  <a:pt x="4893" y="14311"/>
                  <a:pt x="4900" y="14309"/>
                  <a:pt x="4932" y="17097"/>
                </a:cubicBezTo>
                <a:cubicBezTo>
                  <a:pt x="4961" y="19520"/>
                  <a:pt x="5019" y="20244"/>
                  <a:pt x="5019" y="18168"/>
                </a:cubicBezTo>
                <a:cubicBezTo>
                  <a:pt x="5019" y="16514"/>
                  <a:pt x="5024" y="16496"/>
                  <a:pt x="5103" y="18225"/>
                </a:cubicBezTo>
                <a:cubicBezTo>
                  <a:pt x="5174" y="19771"/>
                  <a:pt x="5202" y="19885"/>
                  <a:pt x="5304" y="18882"/>
                </a:cubicBezTo>
                <a:cubicBezTo>
                  <a:pt x="5381" y="18118"/>
                  <a:pt x="5423" y="18046"/>
                  <a:pt x="5423" y="18694"/>
                </a:cubicBezTo>
                <a:cubicBezTo>
                  <a:pt x="5423" y="19243"/>
                  <a:pt x="5453" y="19391"/>
                  <a:pt x="5488" y="19033"/>
                </a:cubicBezTo>
                <a:cubicBezTo>
                  <a:pt x="5577" y="18147"/>
                  <a:pt x="5386" y="16465"/>
                  <a:pt x="5275" y="17153"/>
                </a:cubicBezTo>
                <a:cubicBezTo>
                  <a:pt x="5226" y="17454"/>
                  <a:pt x="5192" y="17110"/>
                  <a:pt x="5192" y="16326"/>
                </a:cubicBezTo>
                <a:cubicBezTo>
                  <a:pt x="5192" y="15517"/>
                  <a:pt x="5227" y="15194"/>
                  <a:pt x="5279" y="15518"/>
                </a:cubicBezTo>
                <a:cubicBezTo>
                  <a:pt x="5327" y="15813"/>
                  <a:pt x="5365" y="15576"/>
                  <a:pt x="5365" y="14991"/>
                </a:cubicBezTo>
                <a:cubicBezTo>
                  <a:pt x="5365" y="13175"/>
                  <a:pt x="5177" y="12580"/>
                  <a:pt x="5113" y="14202"/>
                </a:cubicBezTo>
                <a:cubicBezTo>
                  <a:pt x="5060" y="15565"/>
                  <a:pt x="5049" y="15570"/>
                  <a:pt x="4988" y="14221"/>
                </a:cubicBezTo>
                <a:cubicBezTo>
                  <a:pt x="4965" y="13711"/>
                  <a:pt x="4937" y="13410"/>
                  <a:pt x="4909" y="13281"/>
                </a:cubicBezTo>
                <a:cubicBezTo>
                  <a:pt x="4888" y="13183"/>
                  <a:pt x="4866" y="13172"/>
                  <a:pt x="4845" y="13262"/>
                </a:cubicBezTo>
                <a:close/>
                <a:moveTo>
                  <a:pt x="13312" y="13300"/>
                </a:moveTo>
                <a:cubicBezTo>
                  <a:pt x="13229" y="13750"/>
                  <a:pt x="13188" y="16290"/>
                  <a:pt x="13233" y="18225"/>
                </a:cubicBezTo>
                <a:cubicBezTo>
                  <a:pt x="13269" y="19726"/>
                  <a:pt x="13418" y="20053"/>
                  <a:pt x="13468" y="18732"/>
                </a:cubicBezTo>
                <a:cubicBezTo>
                  <a:pt x="13520" y="17367"/>
                  <a:pt x="13391" y="12874"/>
                  <a:pt x="13312" y="13300"/>
                </a:cubicBezTo>
                <a:close/>
                <a:moveTo>
                  <a:pt x="7312" y="13488"/>
                </a:moveTo>
                <a:cubicBezTo>
                  <a:pt x="7153" y="13514"/>
                  <a:pt x="7125" y="13879"/>
                  <a:pt x="7118" y="15856"/>
                </a:cubicBezTo>
                <a:cubicBezTo>
                  <a:pt x="7113" y="17140"/>
                  <a:pt x="7119" y="18417"/>
                  <a:pt x="7129" y="18713"/>
                </a:cubicBezTo>
                <a:cubicBezTo>
                  <a:pt x="7140" y="19009"/>
                  <a:pt x="7346" y="19290"/>
                  <a:pt x="7587" y="19315"/>
                </a:cubicBezTo>
                <a:lnTo>
                  <a:pt x="8025" y="19352"/>
                </a:lnTo>
                <a:lnTo>
                  <a:pt x="8009" y="16420"/>
                </a:lnTo>
                <a:cubicBezTo>
                  <a:pt x="7993" y="13817"/>
                  <a:pt x="7970" y="13516"/>
                  <a:pt x="7803" y="13488"/>
                </a:cubicBezTo>
                <a:cubicBezTo>
                  <a:pt x="7646" y="13461"/>
                  <a:pt x="7616" y="13784"/>
                  <a:pt x="7616" y="15574"/>
                </a:cubicBezTo>
                <a:cubicBezTo>
                  <a:pt x="7616" y="16747"/>
                  <a:pt x="7590" y="17717"/>
                  <a:pt x="7558" y="17717"/>
                </a:cubicBezTo>
                <a:cubicBezTo>
                  <a:pt x="7526" y="17717"/>
                  <a:pt x="7499" y="16747"/>
                  <a:pt x="7499" y="15574"/>
                </a:cubicBezTo>
                <a:cubicBezTo>
                  <a:pt x="7499" y="13784"/>
                  <a:pt x="7469" y="13461"/>
                  <a:pt x="7312" y="13488"/>
                </a:cubicBezTo>
                <a:close/>
                <a:moveTo>
                  <a:pt x="8193" y="13506"/>
                </a:moveTo>
                <a:cubicBezTo>
                  <a:pt x="8098" y="13506"/>
                  <a:pt x="8049" y="16108"/>
                  <a:pt x="8101" y="18319"/>
                </a:cubicBezTo>
                <a:cubicBezTo>
                  <a:pt x="8156" y="20630"/>
                  <a:pt x="8279" y="19183"/>
                  <a:pt x="8279" y="16232"/>
                </a:cubicBezTo>
                <a:cubicBezTo>
                  <a:pt x="8279" y="14445"/>
                  <a:pt x="8250" y="13506"/>
                  <a:pt x="8193" y="13506"/>
                </a:cubicBezTo>
                <a:close/>
                <a:moveTo>
                  <a:pt x="13015" y="13506"/>
                </a:moveTo>
                <a:cubicBezTo>
                  <a:pt x="12855" y="13506"/>
                  <a:pt x="12766" y="16250"/>
                  <a:pt x="12863" y="18149"/>
                </a:cubicBezTo>
                <a:cubicBezTo>
                  <a:pt x="12984" y="20516"/>
                  <a:pt x="13125" y="19529"/>
                  <a:pt x="13125" y="16307"/>
                </a:cubicBezTo>
                <a:cubicBezTo>
                  <a:pt x="13125" y="14195"/>
                  <a:pt x="13098" y="13506"/>
                  <a:pt x="13015" y="13506"/>
                </a:cubicBezTo>
                <a:close/>
                <a:moveTo>
                  <a:pt x="4327" y="17717"/>
                </a:moveTo>
                <a:cubicBezTo>
                  <a:pt x="4295" y="17717"/>
                  <a:pt x="4269" y="18357"/>
                  <a:pt x="4269" y="19127"/>
                </a:cubicBezTo>
                <a:cubicBezTo>
                  <a:pt x="4269" y="19897"/>
                  <a:pt x="4295" y="20518"/>
                  <a:pt x="4327" y="20518"/>
                </a:cubicBezTo>
                <a:cubicBezTo>
                  <a:pt x="4359" y="20518"/>
                  <a:pt x="4384" y="19897"/>
                  <a:pt x="4384" y="19127"/>
                </a:cubicBezTo>
                <a:cubicBezTo>
                  <a:pt x="4384" y="18357"/>
                  <a:pt x="4359" y="17717"/>
                  <a:pt x="4327" y="177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2" name="logo fedd_oficial_pq.png" descr="logo fedd_oficial_p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264" y="642142"/>
            <a:ext cx="1361058" cy="90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warp dir="in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3637</Words>
  <Application>Microsoft Office PowerPoint</Application>
  <PresentationFormat>Personalizar</PresentationFormat>
  <Paragraphs>426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8" baseType="lpstr">
      <vt:lpstr>Graphik</vt:lpstr>
      <vt:lpstr>Helvetica</vt:lpstr>
      <vt:lpstr>Helvetica Neue</vt:lpstr>
      <vt:lpstr>Helvetica Neue Light</vt:lpstr>
      <vt:lpstr>Helvetica Neue Medium</vt:lpstr>
      <vt:lpstr>Nunito Bold</vt:lpstr>
      <vt:lpstr>Nunito ExtraBold</vt:lpstr>
      <vt:lpstr>Nunito Regular</vt:lpstr>
      <vt:lpstr>Produkt Extralight</vt:lpstr>
      <vt:lpstr>Produkt Light</vt:lpstr>
      <vt:lpstr>Times Roman</vt:lpstr>
      <vt:lpstr>White</vt:lpstr>
      <vt:lpstr>Chegou a Inteligência Artificial, e agora?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 26</cp:lastModifiedBy>
  <cp:revision>1</cp:revision>
  <dcterms:modified xsi:type="dcterms:W3CDTF">2026-05-05T18:27:59Z</dcterms:modified>
</cp:coreProperties>
</file>