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83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60" r:id="rId20"/>
    <p:sldId id="261" r:id="rId21"/>
    <p:sldId id="262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81A2A-A898-7EC6-2D0D-A68DA53E890E}" v="353" dt="2026-05-04T18:58:10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8D32-A3CB-487E-AB1E-9AAF68D7AC73}" type="datetimeFigureOut">
              <a:t>04/05/2026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F849C-39A9-4710-ADD8-9DAB5D79A1A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68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-2743200"/>
            <a:ext cx="7315200" cy="7315200"/>
          </a:xfrm>
          <a:prstGeom prst="ellipse">
            <a:avLst/>
          </a:prstGeom>
          <a:solidFill>
            <a:srgbClr val="4B2EAA">
              <a:alpha val="30000"/>
            </a:srgbClr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534095" y="3200400"/>
            <a:ext cx="7315200" cy="7315200"/>
          </a:xfrm>
          <a:prstGeom prst="ellipse">
            <a:avLst/>
          </a:prstGeom>
          <a:solidFill>
            <a:srgbClr val="7B3FE4">
              <a:alpha val="25000"/>
            </a:srgbClr>
          </a:solidFill>
          <a:ln w="12700">
            <a:solidFill>
              <a:srgbClr val="7B3FE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22960" y="731520"/>
            <a:ext cx="914400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100" b="1" kern="0" spc="80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TRIA SOFTWARE  </a:t>
            </a:r>
            <a:endParaRPr lang="en-US" sz="1100">
              <a:latin typeface="Calibri"/>
              <a:ea typeface="Calibri"/>
              <a:cs typeface="Calibri"/>
            </a:endParaRPr>
          </a:p>
        </p:txBody>
      </p:sp>
      <p:sp>
        <p:nvSpPr>
          <p:cNvPr id="6" name="Text 4"/>
          <p:cNvSpPr/>
          <p:nvPr/>
        </p:nvSpPr>
        <p:spPr>
          <a:xfrm>
            <a:off x="822960" y="1371600"/>
            <a:ext cx="10515600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9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Nova Arquitetura</a:t>
            </a:r>
            <a:endParaRPr lang="en-US" sz="60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Crescimento</a:t>
            </a:r>
            <a:endParaRPr lang="en-US" sz="60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 Escala</a:t>
            </a:r>
            <a:endParaRPr lang="en-US" sz="6000" dirty="0"/>
          </a:p>
        </p:txBody>
      </p:sp>
      <p:sp>
        <p:nvSpPr>
          <p:cNvPr id="7" name="Shape 5"/>
          <p:cNvSpPr/>
          <p:nvPr/>
        </p:nvSpPr>
        <p:spPr>
          <a:xfrm>
            <a:off x="868680" y="4297680"/>
            <a:ext cx="548640" cy="36576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" y="443484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dados, automação de processos e IA estão gerando escala sustentável e ROI real.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822960" y="6309360"/>
            <a:ext cx="54864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000" kern="0" spc="6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Apresentaçã</a:t>
            </a:r>
            <a:r>
              <a:rPr lang="en-US" sz="1000" kern="0" spc="6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o  ·  2026</a:t>
            </a:r>
            <a:endParaRPr lang="en-US" sz="10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743200" y="2286000"/>
            <a:ext cx="7315200" cy="7315200"/>
          </a:xfrm>
          <a:prstGeom prst="ellipse">
            <a:avLst/>
          </a:prstGeom>
          <a:solidFill>
            <a:srgbClr val="4B2EAA">
              <a:alpha val="35000"/>
            </a:srgbClr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14400" y="91440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1200" dirty="0">
                <a:solidFill>
                  <a:srgbClr val="C8237A"/>
                </a:solidFill>
                <a:latin typeface="Calibri"/>
                <a:ea typeface="Calibri"/>
                <a:cs typeface="Calibri"/>
              </a:rPr>
              <a:t>PARTE  III</a:t>
            </a:r>
            <a:endParaRPr lang="en-US" sz="1400" b="1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822960" cy="8229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834640"/>
            <a:ext cx="100584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Onde está o ROI?</a:t>
            </a:r>
            <a:endParaRPr lang="en-US" sz="7200" dirty="0"/>
          </a:p>
        </p:txBody>
      </p:sp>
      <p:sp>
        <p:nvSpPr>
          <p:cNvPr id="7" name="Shape 4"/>
          <p:cNvSpPr/>
          <p:nvPr/>
        </p:nvSpPr>
        <p:spPr>
          <a:xfrm>
            <a:off x="960120" y="4572000"/>
            <a:ext cx="54864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4754880"/>
            <a:ext cx="10058400" cy="457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Tecnologia</a:t>
            </a:r>
            <a:r>
              <a:rPr lang="en-US" sz="2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não</a:t>
            </a:r>
            <a:r>
              <a:rPr lang="en-US" sz="2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é o </a:t>
            </a:r>
            <a:r>
              <a:rPr lang="en-US" sz="2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fim</a:t>
            </a:r>
            <a:r>
              <a:rPr lang="en-US" sz="2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 É o </a:t>
            </a:r>
            <a:r>
              <a:rPr lang="en-US" sz="2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meio</a:t>
            </a:r>
            <a:r>
              <a:rPr lang="en-US" sz="2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9" name="Text 6"/>
          <p:cNvSpPr/>
          <p:nvPr/>
        </p:nvSpPr>
        <p:spPr>
          <a:xfrm>
            <a:off x="914400" y="5212080"/>
            <a:ext cx="10058400" cy="457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en-US" sz="20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pergunta</a:t>
            </a: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separa</a:t>
            </a: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discurso</a:t>
            </a: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0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estratégia</a:t>
            </a:r>
            <a:r>
              <a:rPr lang="en-US" sz="20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2A26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15</a:t>
            </a:r>
            <a:endParaRPr lang="en-US" sz="900" dirty="0"/>
          </a:p>
        </p:txBody>
      </p:sp>
      <p:pic>
        <p:nvPicPr>
          <p:cNvPr id="14" name="Imagem 13" descr="Logotipo&#10;&#10;O conteúdo gerado por IA pode estar incorreto.">
            <a:extLst>
              <a:ext uri="{FF2B5EF4-FFF2-40B4-BE49-F238E27FC236}">
                <a16:creationId xmlns:a16="http://schemas.microsoft.com/office/drawing/2014/main" id="{6B692873-552E-3C81-5FD4-58202E273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96" y="144607"/>
            <a:ext cx="23812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ERRO NA MEDIÇÃO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371600"/>
            <a:ext cx="105156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Avaliar IA pelo custo da licença</a:t>
            </a:r>
            <a:endParaRPr lang="en-US" sz="36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medir a parte errada.</a:t>
            </a:r>
            <a:endParaRPr lang="en-US" sz="3600" dirty="0"/>
          </a:p>
        </p:txBody>
      </p:sp>
      <p:sp>
        <p:nvSpPr>
          <p:cNvPr id="6" name="Shape 4"/>
          <p:cNvSpPr/>
          <p:nvPr/>
        </p:nvSpPr>
        <p:spPr>
          <a:xfrm>
            <a:off x="822960" y="3657600"/>
            <a:ext cx="1051560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22960" y="3657600"/>
            <a:ext cx="91440" cy="219456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886200"/>
            <a:ext cx="502920" cy="5029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384048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C823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real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097280" y="4526280"/>
            <a:ext cx="100584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vem da ferramenta.</a:t>
            </a: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Vem da transformação da operação.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15</a:t>
            </a:r>
            <a:endParaRPr lang="en-US" sz="900" dirty="0"/>
          </a:p>
        </p:txBody>
      </p:sp>
      <p:pic>
        <p:nvPicPr>
          <p:cNvPr id="15" name="Imagem 14" descr="Logotipo&#10;&#10;O conteúdo gerado por IA pode estar incorreto.">
            <a:extLst>
              <a:ext uri="{FF2B5EF4-FFF2-40B4-BE49-F238E27FC236}">
                <a16:creationId xmlns:a16="http://schemas.microsoft.com/office/drawing/2014/main" id="{A56E202E-F641-7625-ADC9-EB00D289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ROI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32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As 3 </a:t>
            </a:r>
            <a:r>
              <a:rPr lang="en-US" sz="32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alavancas</a:t>
            </a:r>
            <a:r>
              <a:rPr lang="en-US" sz="32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32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sustentam</a:t>
            </a:r>
            <a:r>
              <a:rPr lang="en-US" sz="32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 o ROI real</a:t>
            </a:r>
            <a:endParaRPr lang="en-US" sz="32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 4"/>
          <p:cNvSpPr/>
          <p:nvPr/>
        </p:nvSpPr>
        <p:spPr>
          <a:xfrm>
            <a:off x="822960" y="1691640"/>
            <a:ext cx="1097280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600" i="1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Isoladas</a:t>
            </a:r>
            <a:r>
              <a:rPr lang="en-US" sz="16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i="1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geram</a:t>
            </a:r>
            <a:r>
              <a:rPr lang="en-US" sz="16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i="1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ganho</a:t>
            </a:r>
            <a:r>
              <a:rPr lang="en-US" sz="16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. Juntas, </a:t>
            </a:r>
            <a:r>
              <a:rPr lang="en-US" sz="1600" i="1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transformam</a:t>
            </a:r>
            <a:r>
              <a:rPr lang="en-US" sz="16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600" i="1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empresa</a:t>
            </a:r>
            <a:endParaRPr lang="pt-BR" dirty="0" err="1"/>
          </a:p>
        </p:txBody>
      </p:sp>
      <p:sp>
        <p:nvSpPr>
          <p:cNvPr id="7" name="Shape 5"/>
          <p:cNvSpPr/>
          <p:nvPr/>
        </p:nvSpPr>
        <p:spPr>
          <a:xfrm>
            <a:off x="586588" y="2606040"/>
            <a:ext cx="352044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6588" y="260604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0908" y="288036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4B2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8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88" y="2971800"/>
            <a:ext cx="502920" cy="50292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70804" y="3480460"/>
            <a:ext cx="2971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Eficiência</a:t>
            </a:r>
            <a:endParaRPr lang="en-US" sz="2600" dirty="0"/>
          </a:p>
        </p:txBody>
      </p:sp>
      <p:sp>
        <p:nvSpPr>
          <p:cNvPr id="12" name="Text 9"/>
          <p:cNvSpPr/>
          <p:nvPr/>
        </p:nvSpPr>
        <p:spPr>
          <a:xfrm>
            <a:off x="870804" y="4400006"/>
            <a:ext cx="2961904" cy="113211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endParaRPr lang="en-US" sz="1500" dirty="0">
              <a:solidFill>
                <a:srgbClr val="5F6478"/>
              </a:solidFill>
              <a:latin typeface="Calibri"/>
              <a:ea typeface="Calibri"/>
              <a:cs typeface="Calibri"/>
            </a:endParaRPr>
          </a:p>
          <a:p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Menos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erro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.</a:t>
            </a:r>
            <a:b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</a:b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Menos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retrabalho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.</a:t>
            </a:r>
            <a:b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</a:b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Mais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capacidade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operacional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.</a:t>
            </a:r>
            <a:endParaRPr lang="en-US" sz="15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30000"/>
              </a:lnSpc>
            </a:pPr>
            <a:endParaRPr lang="en-US" sz="1500" dirty="0">
              <a:solidFill>
                <a:srgbClr val="5F6478"/>
              </a:solidFill>
              <a:ea typeface="+mn-lt"/>
              <a:cs typeface="+mn-lt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335628" y="2606040"/>
            <a:ext cx="352044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335628" y="2606040"/>
            <a:ext cx="3520440" cy="73152"/>
          </a:xfrm>
          <a:prstGeom prst="rect">
            <a:avLst/>
          </a:prstGeom>
          <a:solidFill>
            <a:srgbClr val="7B3FE4"/>
          </a:solidFill>
          <a:ln w="12700">
            <a:solidFill>
              <a:srgbClr val="7B3FE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09948" y="288036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7B3F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8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828" y="2971800"/>
            <a:ext cx="502920" cy="50292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4619844" y="3480460"/>
            <a:ext cx="2971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Decisão</a:t>
            </a:r>
            <a:endParaRPr lang="en-US" sz="2600" dirty="0"/>
          </a:p>
        </p:txBody>
      </p:sp>
      <p:sp>
        <p:nvSpPr>
          <p:cNvPr id="19" name="Shape 15"/>
          <p:cNvSpPr/>
          <p:nvPr/>
        </p:nvSpPr>
        <p:spPr>
          <a:xfrm>
            <a:off x="8084668" y="2606040"/>
            <a:ext cx="352044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8084668" y="2606040"/>
            <a:ext cx="3520440" cy="73152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8358988" y="288036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C823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8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868" y="2971800"/>
            <a:ext cx="502920" cy="50292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8358988" y="3480460"/>
            <a:ext cx="2971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</a:t>
            </a:r>
            <a:endParaRPr lang="en-US" sz="2600" dirty="0"/>
          </a:p>
        </p:txBody>
      </p:sp>
      <p:sp>
        <p:nvSpPr>
          <p:cNvPr id="25" name="Shape 20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15</a:t>
            </a:r>
            <a:endParaRPr lang="en-US" sz="900" dirty="0"/>
          </a:p>
        </p:txBody>
      </p:sp>
      <p:pic>
        <p:nvPicPr>
          <p:cNvPr id="29" name="Imagem 28" descr="Logotipo&#10;&#10;O conteúdo gerado por IA pode estar incorreto.">
            <a:extLst>
              <a:ext uri="{FF2B5EF4-FFF2-40B4-BE49-F238E27FC236}">
                <a16:creationId xmlns:a16="http://schemas.microsoft.com/office/drawing/2014/main" id="{382E8A69-8F09-61D6-D3AD-72677C542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  <p:sp>
        <p:nvSpPr>
          <p:cNvPr id="30" name="Text 9">
            <a:extLst>
              <a:ext uri="{FF2B5EF4-FFF2-40B4-BE49-F238E27FC236}">
                <a16:creationId xmlns:a16="http://schemas.microsoft.com/office/drawing/2014/main" id="{7F8DDDCF-7AF7-C20E-2E86-8F97878BA2FF}"/>
              </a:ext>
            </a:extLst>
          </p:cNvPr>
          <p:cNvSpPr/>
          <p:nvPr/>
        </p:nvSpPr>
        <p:spPr>
          <a:xfrm>
            <a:off x="4611530" y="4400005"/>
            <a:ext cx="2961904" cy="113211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endParaRPr lang="en-US" sz="1500" dirty="0">
              <a:solidFill>
                <a:srgbClr val="5F6478"/>
              </a:solidFill>
              <a:latin typeface="Calibri"/>
              <a:ea typeface="Calibri"/>
              <a:cs typeface="Calibri"/>
            </a:endParaRPr>
          </a:p>
          <a:p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Melhor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conversão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 e </a:t>
            </a:r>
            <a:r>
              <a:rPr lang="en-US" sz="1500" dirty="0" err="1">
                <a:solidFill>
                  <a:srgbClr val="5F6478"/>
                </a:solidFill>
                <a:ea typeface="+mn-lt"/>
                <a:cs typeface="+mn-lt"/>
              </a:rPr>
              <a:t>priorização</a:t>
            </a:r>
            <a:r>
              <a:rPr lang="en-US" sz="1500" dirty="0">
                <a:solidFill>
                  <a:srgbClr val="5F6478"/>
                </a:solidFill>
                <a:ea typeface="+mn-lt"/>
                <a:cs typeface="+mn-lt"/>
              </a:rPr>
              <a:t>.</a:t>
            </a:r>
            <a:br>
              <a:rPr lang="en-US" dirty="0"/>
            </a:b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Menos feeling.</a:t>
            </a:r>
            <a:b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</a:b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Melhor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padrão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probabilidade</a:t>
            </a:r>
            <a:endParaRPr lang="en-US" sz="1500">
              <a:solidFill>
                <a:srgbClr val="5F64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30000"/>
              </a:lnSpc>
            </a:pPr>
            <a:endParaRPr lang="en-US" sz="1500" dirty="0">
              <a:solidFill>
                <a:srgbClr val="5F6478"/>
              </a:solidFill>
              <a:ea typeface="+mn-lt"/>
              <a:cs typeface="+mn-lt"/>
            </a:endParaRPr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03E2C470-FCA7-57DD-9895-DABADEA0D6F0}"/>
              </a:ext>
            </a:extLst>
          </p:cNvPr>
          <p:cNvSpPr/>
          <p:nvPr/>
        </p:nvSpPr>
        <p:spPr>
          <a:xfrm>
            <a:off x="8273088" y="4400004"/>
            <a:ext cx="3130137" cy="113211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endParaRPr lang="en-US" sz="1500" dirty="0">
              <a:solidFill>
                <a:srgbClr val="5F6478"/>
              </a:solidFill>
              <a:latin typeface="Calibri"/>
              <a:ea typeface="Calibri"/>
              <a:cs typeface="Calibri"/>
            </a:endParaRPr>
          </a:p>
          <a:p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sem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ruptura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 e com </a:t>
            </a:r>
            <a:r>
              <a:rPr lang="en-US" sz="15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margem</a:t>
            </a:r>
            <a: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.</a:t>
            </a:r>
            <a:br>
              <a:rPr lang="en-US" sz="15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</a:br>
            <a:r>
              <a:rPr lang="en-US" sz="1500" dirty="0" err="1">
                <a:solidFill>
                  <a:srgbClr val="5F6478"/>
                </a:solidFill>
                <a:ea typeface="Calibri"/>
                <a:cs typeface="Calibri"/>
              </a:rPr>
              <a:t>Operação</a:t>
            </a:r>
            <a:r>
              <a:rPr lang="en-US" sz="1500" dirty="0">
                <a:solidFill>
                  <a:srgbClr val="5F6478"/>
                </a:solidFill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ea typeface="Calibri"/>
                <a:cs typeface="Calibri"/>
              </a:rPr>
              <a:t>que</a:t>
            </a:r>
            <a:r>
              <a:rPr lang="en-US" sz="1500" dirty="0">
                <a:solidFill>
                  <a:srgbClr val="5F6478"/>
                </a:solidFill>
                <a:ea typeface="Calibri"/>
                <a:cs typeface="Calibri"/>
              </a:rPr>
              <a:t> </a:t>
            </a:r>
            <a:r>
              <a:rPr lang="en-US" sz="1500" dirty="0" err="1">
                <a:solidFill>
                  <a:srgbClr val="5F6478"/>
                </a:solidFill>
                <a:ea typeface="Calibri"/>
                <a:cs typeface="Calibri"/>
              </a:rPr>
              <a:t>sustenta</a:t>
            </a:r>
            <a:r>
              <a:rPr lang="en-US" sz="1500" dirty="0">
                <a:solidFill>
                  <a:srgbClr val="5F6478"/>
                </a:solidFill>
                <a:ea typeface="Calibri"/>
                <a:cs typeface="Calibri"/>
              </a:rPr>
              <a:t> o </a:t>
            </a:r>
            <a:r>
              <a:rPr lang="en-US" sz="1500" dirty="0" err="1">
                <a:solidFill>
                  <a:srgbClr val="5F6478"/>
                </a:solidFill>
                <a:ea typeface="Calibri"/>
                <a:cs typeface="Calibri"/>
              </a:rPr>
              <a:t>aumento</a:t>
            </a:r>
            <a:r>
              <a:rPr lang="en-US" sz="1500" dirty="0">
                <a:solidFill>
                  <a:srgbClr val="5F6478"/>
                </a:solidFill>
                <a:ea typeface="Calibri"/>
                <a:cs typeface="Calibri"/>
              </a:rPr>
              <a:t> da </a:t>
            </a:r>
            <a:r>
              <a:rPr lang="en-US" sz="1500" dirty="0" err="1">
                <a:solidFill>
                  <a:srgbClr val="5F6478"/>
                </a:solidFill>
                <a:ea typeface="Calibri"/>
                <a:cs typeface="Calibri"/>
              </a:rPr>
              <a:t>demanda</a:t>
            </a:r>
            <a:r>
              <a:rPr lang="en-US" sz="1500" dirty="0">
                <a:solidFill>
                  <a:srgbClr val="5F6478"/>
                </a:solidFill>
                <a:ea typeface="Calibri"/>
                <a:cs typeface="Calibri"/>
              </a:rPr>
              <a:t>.</a:t>
            </a:r>
            <a:endParaRPr lang="en-US" dirty="0"/>
          </a:p>
          <a:p>
            <a:pPr>
              <a:lnSpc>
                <a:spcPct val="130000"/>
              </a:lnSpc>
            </a:pPr>
            <a:endParaRPr lang="en-US" sz="1500" dirty="0">
              <a:solidFill>
                <a:srgbClr val="5F6478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E9E6FF"/>
          </a:solidFill>
          <a:ln w="12700">
            <a:solidFill>
              <a:srgbClr val="E9E6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SÍNTESE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22960" y="1097280"/>
            <a:ext cx="10515600" cy="73152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22960" y="1097280"/>
            <a:ext cx="91440" cy="7315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234440"/>
            <a:ext cx="457200" cy="4572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1097280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 estruturados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43600" y="109728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evitam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erro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22960" y="1965960"/>
            <a:ext cx="10515600" cy="73152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822960" y="1965960"/>
            <a:ext cx="91440" cy="7315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2103120"/>
            <a:ext cx="457200" cy="45720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828800" y="1965960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5943600" y="196596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reduz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custo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822960" y="2834640"/>
            <a:ext cx="10515600" cy="73152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822960" y="2834640"/>
            <a:ext cx="91440" cy="7315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2971800"/>
            <a:ext cx="457200" cy="4572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828800" y="2834640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5943600" y="283464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melhora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0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decisão</a:t>
            </a:r>
            <a:r>
              <a:rPr lang="en-US" sz="20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22" name="Shape 17"/>
          <p:cNvSpPr/>
          <p:nvPr/>
        </p:nvSpPr>
        <p:spPr>
          <a:xfrm>
            <a:off x="868680" y="3840480"/>
            <a:ext cx="73152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822960" y="39776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 não é sobre trabalhar mais.</a:t>
            </a:r>
            <a:endParaRPr lang="en-US" sz="2400" dirty="0"/>
          </a:p>
        </p:txBody>
      </p:sp>
      <p:sp>
        <p:nvSpPr>
          <p:cNvPr id="24" name="Text 19"/>
          <p:cNvSpPr/>
          <p:nvPr/>
        </p:nvSpPr>
        <p:spPr>
          <a:xfrm>
            <a:off x="822960" y="4617720"/>
            <a:ext cx="109728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estruturar dados, automatizar decisões</a:t>
            </a: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transformar IA em vantagem competitiva.</a:t>
            </a:r>
            <a:endParaRPr lang="en-US" sz="2600" dirty="0"/>
          </a:p>
        </p:txBody>
      </p:sp>
      <p:sp>
        <p:nvSpPr>
          <p:cNvPr id="25" name="Shape 20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2A2670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15</a:t>
            </a:r>
            <a:endParaRPr lang="en-US" sz="900" dirty="0"/>
          </a:p>
        </p:txBody>
      </p:sp>
      <p:pic>
        <p:nvPicPr>
          <p:cNvPr id="29" name="Imagem 28" descr="Logotipo&#10;&#10;O conteúdo gerado por IA pode estar incorreto.">
            <a:extLst>
              <a:ext uri="{FF2B5EF4-FFF2-40B4-BE49-F238E27FC236}">
                <a16:creationId xmlns:a16="http://schemas.microsoft.com/office/drawing/2014/main" id="{E73D7654-940D-97C7-0D30-DDEAD378A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596" y="144607"/>
            <a:ext cx="23812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4B2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619695" y="-2743200"/>
            <a:ext cx="8229600" cy="8229600"/>
          </a:xfrm>
          <a:prstGeom prst="ellipse">
            <a:avLst/>
          </a:prstGeom>
          <a:solidFill>
            <a:srgbClr val="7B3FE4">
              <a:alpha val="35000"/>
            </a:srgbClr>
          </a:solidFill>
          <a:ln w="12700">
            <a:solidFill>
              <a:srgbClr val="7B3FE4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822960" y="2194560"/>
            <a:ext cx="100584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Obrigado.</a:t>
            </a:r>
            <a:endParaRPr lang="en-US" sz="9600" dirty="0"/>
          </a:p>
        </p:txBody>
      </p:sp>
      <p:sp>
        <p:nvSpPr>
          <p:cNvPr id="5" name="Shape 3"/>
          <p:cNvSpPr/>
          <p:nvPr/>
        </p:nvSpPr>
        <p:spPr>
          <a:xfrm>
            <a:off x="868680" y="3840480"/>
            <a:ext cx="731520" cy="54864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822960" y="402336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Vamos construir a arquitetura do seu crescimento.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822960" y="51206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kern="0" spc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 SOFTWARE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62544" y="5476504"/>
            <a:ext cx="8334499" cy="37565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triasoftware.com.br  ·  contato@triasoftware.com.br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AA22C4B0-39A7-430F-93E4-5BB2641A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962" y="-174348"/>
            <a:ext cx="3393077" cy="22620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0" y="3291840"/>
            <a:ext cx="12191695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 que softwares.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0" y="3931920"/>
            <a:ext cx="1219169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Soluções que escalam.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5730088" y="4846320"/>
            <a:ext cx="731520" cy="54864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0" y="5029200"/>
            <a:ext cx="1219169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1200" dirty="0">
                <a:solidFill>
                  <a:srgbClr val="7B3F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 SOFTWARE</a:t>
            </a:r>
            <a:endParaRPr lang="en-US" sz="1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25DF2C-3CBC-3428-A289-C9D21129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14" y="1389236"/>
            <a:ext cx="3393077" cy="22620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5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A SEQUÊNCIA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sequência que não pode ser quebrada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296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camada sustenta a próxima. Pular qualquer uma acelera o caos.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55168" y="3017520"/>
            <a:ext cx="1920240" cy="182880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55168" y="3291840"/>
            <a:ext cx="192024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01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6608" y="3794760"/>
            <a:ext cx="17373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</a:t>
            </a:r>
            <a:endParaRPr lang="en-US" sz="22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696" y="3794760"/>
            <a:ext cx="274320" cy="2743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2895448" y="3017520"/>
            <a:ext cx="1920240" cy="1828800"/>
          </a:xfrm>
          <a:prstGeom prst="rect">
            <a:avLst/>
          </a:prstGeom>
          <a:solidFill>
            <a:srgbClr val="7B3FE4"/>
          </a:solidFill>
          <a:ln w="12700">
            <a:solidFill>
              <a:srgbClr val="7B3FE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895448" y="3291840"/>
            <a:ext cx="192024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02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986888" y="3794760"/>
            <a:ext cx="17373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Processos</a:t>
            </a:r>
            <a:endParaRPr lang="en-US" sz="220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76" y="3794760"/>
            <a:ext cx="274320" cy="27432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5135728" y="3017520"/>
            <a:ext cx="1920240" cy="1828800"/>
          </a:xfrm>
          <a:prstGeom prst="rect">
            <a:avLst/>
          </a:prstGeom>
          <a:solidFill>
            <a:srgbClr val="2E63E6"/>
          </a:solidFill>
          <a:ln w="12700">
            <a:solidFill>
              <a:srgbClr val="2E63E6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5135728" y="3291840"/>
            <a:ext cx="192024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03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227168" y="3794760"/>
            <a:ext cx="173736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IA</a:t>
            </a:r>
            <a:endParaRPr lang="en-US" sz="2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Automação</a:t>
            </a:r>
            <a:endParaRPr lang="en-US" sz="2200" dirty="0" err="1">
              <a:ea typeface="Calibri"/>
              <a:cs typeface="Calibri"/>
            </a:endParaRPr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56" y="3794760"/>
            <a:ext cx="274320" cy="27432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7376008" y="3017520"/>
            <a:ext cx="1920240" cy="182880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7376008" y="3291840"/>
            <a:ext cx="192024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04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7467448" y="3794760"/>
            <a:ext cx="173736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Escala</a:t>
            </a:r>
            <a:endParaRPr lang="en-US" sz="2200" dirty="0"/>
          </a:p>
        </p:txBody>
      </p:sp>
      <p:sp>
        <p:nvSpPr>
          <p:cNvPr id="24" name="Text 18"/>
          <p:cNvSpPr/>
          <p:nvPr/>
        </p:nvSpPr>
        <p:spPr>
          <a:xfrm>
            <a:off x="9616288" y="3291840"/>
            <a:ext cx="192024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05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25" name="Text 19"/>
          <p:cNvSpPr/>
          <p:nvPr/>
        </p:nvSpPr>
        <p:spPr>
          <a:xfrm>
            <a:off x="9707728" y="3794760"/>
            <a:ext cx="17373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</a:t>
            </a:r>
            <a:endParaRPr lang="en-US" sz="2200" dirty="0"/>
          </a:p>
        </p:txBody>
      </p:sp>
      <p:sp>
        <p:nvSpPr>
          <p:cNvPr id="26" name="Text 20"/>
          <p:cNvSpPr/>
          <p:nvPr/>
        </p:nvSpPr>
        <p:spPr>
          <a:xfrm>
            <a:off x="822960" y="53949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823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Pular etapas = acelerar o caos.</a:t>
            </a:r>
            <a:endParaRPr lang="en-US" sz="1800" dirty="0"/>
          </a:p>
        </p:txBody>
      </p:sp>
      <p:sp>
        <p:nvSpPr>
          <p:cNvPr id="27" name="Shape 21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15</a:t>
            </a:r>
            <a:endParaRPr lang="en-US" sz="900" dirty="0"/>
          </a:p>
        </p:txBody>
      </p:sp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015D5579-0620-6C34-D75E-46E8C0AFE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6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DADOS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 não são subproduto.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2960" y="160020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7B3F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São construídos.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632308" y="2926080"/>
            <a:ext cx="352044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32308" y="292608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8" y="3291840"/>
            <a:ext cx="502920" cy="50292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06628" y="397764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Intenção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06628" y="4526280"/>
            <a:ext cx="2971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Coletados com propósito de negócio.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335628" y="2926080"/>
            <a:ext cx="352044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335628" y="292608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48" y="3291840"/>
            <a:ext cx="502920" cy="50292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09948" y="397764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Consistência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4609948" y="4526280"/>
            <a:ext cx="2971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Mesmo</a:t>
            </a:r>
            <a:r>
              <a:rPr lang="en-US" sz="1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padrão</a:t>
            </a:r>
            <a:r>
              <a:rPr lang="en-US" sz="1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1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toda</a:t>
            </a:r>
            <a:r>
              <a:rPr lang="en-US" sz="1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 à </a:t>
            </a:r>
            <a:r>
              <a:rPr lang="en-US" sz="1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operação</a:t>
            </a:r>
            <a:r>
              <a:rPr lang="en-US" sz="1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8038948" y="2926080"/>
            <a:ext cx="352044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8038948" y="292608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268" y="3291840"/>
            <a:ext cx="502920" cy="50292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313268" y="397764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Contexto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8313268" y="4526280"/>
            <a:ext cx="2971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Sabem onde, quando e por quê.</a:t>
            </a:r>
            <a:endParaRPr lang="en-US" sz="1400" dirty="0"/>
          </a:p>
        </p:txBody>
      </p:sp>
      <p:sp>
        <p:nvSpPr>
          <p:cNvPr id="22" name="Shape 17"/>
          <p:cNvSpPr/>
          <p:nvPr/>
        </p:nvSpPr>
        <p:spPr>
          <a:xfrm>
            <a:off x="822960" y="5669280"/>
            <a:ext cx="10515600" cy="411480"/>
          </a:xfrm>
          <a:prstGeom prst="rect">
            <a:avLst/>
          </a:prstGeom>
          <a:solidFill>
            <a:srgbClr val="1E1A6B"/>
          </a:solidFill>
          <a:ln w="12700">
            <a:solidFill>
              <a:srgbClr val="1E1A6B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1005840" y="5669280"/>
            <a:ext cx="10332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Dado </a:t>
            </a:r>
            <a:r>
              <a:rPr lang="en-US" i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bom</a:t>
            </a: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não</a:t>
            </a: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acontece</a:t>
            </a: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é </a:t>
            </a:r>
            <a:r>
              <a:rPr lang="en-US" i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projetado</a:t>
            </a:r>
            <a:r>
              <a:rPr lang="en-US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6" name="Text 21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15</a:t>
            </a:r>
            <a:endParaRPr lang="en-US" sz="900" dirty="0"/>
          </a:p>
        </p:txBody>
      </p:sp>
      <p:pic>
        <p:nvPicPr>
          <p:cNvPr id="28" name="Imagem 27" descr="Logotipo&#10;&#10;O conteúdo gerado por IA pode estar incorreto.">
            <a:extLst>
              <a:ext uri="{FF2B5EF4-FFF2-40B4-BE49-F238E27FC236}">
                <a16:creationId xmlns:a16="http://schemas.microsoft.com/office/drawing/2014/main" id="{925628F2-790D-E684-58FA-F68D9B798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7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E9E6FF"/>
          </a:solidFill>
          <a:ln w="12700">
            <a:solidFill>
              <a:srgbClr val="E9E6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ESTRUTURA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1828800"/>
            <a:ext cx="10332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é sobre ferramenta.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914400" y="2651760"/>
            <a:ext cx="103327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sobre realidade.</a:t>
            </a:r>
            <a:endParaRPr lang="en-US" sz="6400" dirty="0"/>
          </a:p>
        </p:txBody>
      </p:sp>
      <p:sp>
        <p:nvSpPr>
          <p:cNvPr id="7" name="Shape 5"/>
          <p:cNvSpPr/>
          <p:nvPr/>
        </p:nvSpPr>
        <p:spPr>
          <a:xfrm>
            <a:off x="883768" y="4572000"/>
            <a:ext cx="3291840" cy="137160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83768" y="4572000"/>
            <a:ext cx="329184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58088" y="48006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58088" y="53035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representam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operação</a:t>
            </a:r>
            <a:endParaRPr lang="en-US" sz="1400" err="1">
              <a:latin typeface="Calibri"/>
              <a:ea typeface="Calibri"/>
              <a:cs typeface="Calibri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449928" y="4572000"/>
            <a:ext cx="3291840" cy="137160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449928" y="4572000"/>
            <a:ext cx="329184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24248" y="48006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Processos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724248" y="53035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funcionam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fato</a:t>
            </a:r>
            <a:endParaRPr lang="en-US" sz="1400" err="1">
              <a:latin typeface="Calibri"/>
              <a:ea typeface="Calibri"/>
              <a:cs typeface="Calibri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016088" y="4572000"/>
            <a:ext cx="3291840" cy="137160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016088" y="4572000"/>
            <a:ext cx="329184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290408" y="48006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Decisões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290408" y="53035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se </a:t>
            </a:r>
            <a:r>
              <a:rPr lang="en-US" sz="14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sustentam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no tempo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2A267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15</a:t>
            </a:r>
            <a:endParaRPr lang="en-US" sz="900" dirty="0"/>
          </a:p>
        </p:txBody>
      </p:sp>
      <p:pic>
        <p:nvPicPr>
          <p:cNvPr id="23" name="Imagem 22" descr="Logotipo&#10;&#10;O conteúdo gerado por IA pode estar incorreto.">
            <a:extLst>
              <a:ext uri="{FF2B5EF4-FFF2-40B4-BE49-F238E27FC236}">
                <a16:creationId xmlns:a16="http://schemas.microsoft.com/office/drawing/2014/main" id="{4AF87DB8-E679-01E7-6486-2D383DD9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96" y="144607"/>
            <a:ext cx="23812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O PROBLEMA INVISÍVEL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188720"/>
            <a:ext cx="10972800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lnSpc>
                <a:spcPct val="115000"/>
              </a:lnSpc>
            </a:pP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Empresas 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estão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adotando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IA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mais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rápido</a:t>
            </a:r>
            <a:endParaRPr lang="en-US" sz="3600" dirty="0" err="1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do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que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estruturam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1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seus</a:t>
            </a:r>
            <a:r>
              <a:rPr lang="en-US" sz="3600" b="1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dados.</a:t>
            </a:r>
            <a:endParaRPr lang="en-US" sz="36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22960" y="3383280"/>
            <a:ext cx="521208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22960" y="3383280"/>
            <a:ext cx="73152" cy="2560320"/>
          </a:xfrm>
          <a:prstGeom prst="rect">
            <a:avLst/>
          </a:prstGeom>
          <a:solidFill>
            <a:srgbClr val="7B3FE4"/>
          </a:solidFill>
          <a:ln w="12700">
            <a:solidFill>
              <a:srgbClr val="7B3FE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9728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7B3FE4"/>
                </a:solidFill>
                <a:latin typeface="Calibri"/>
                <a:ea typeface="Calibri"/>
                <a:cs typeface="Calibri"/>
              </a:rPr>
              <a:t>TECNOLOGIA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97280" y="4023360"/>
            <a:ext cx="475488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Avança rápido.</a:t>
            </a:r>
            <a:endParaRPr lang="en-US" sz="18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Ferramentas acessíveis.</a:t>
            </a:r>
            <a:endParaRPr lang="en-US" sz="18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Modelos cada vez mais poderosos.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309360" y="3383280"/>
            <a:ext cx="5212080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309360" y="3383280"/>
            <a:ext cx="73152" cy="25603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583680" y="3611880"/>
            <a:ext cx="36576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C8237A"/>
                </a:solidFill>
                <a:latin typeface="Calibri"/>
                <a:ea typeface="Calibri"/>
                <a:cs typeface="Calibri"/>
              </a:rPr>
              <a:t>DADOS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583680" y="4023360"/>
            <a:ext cx="475488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Avança devagar.</a:t>
            </a:r>
            <a:endParaRPr lang="en-US" sz="18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Incompletos e inconsistentes.</a:t>
            </a:r>
            <a:endParaRPr lang="en-US" sz="18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Desconectados da operação.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/ 15</a:t>
            </a:r>
            <a:endParaRPr lang="en-US" sz="900" dirty="0"/>
          </a:p>
        </p:txBody>
      </p:sp>
      <p:pic>
        <p:nvPicPr>
          <p:cNvPr id="17" name="Imagem 16" descr="Logotipo&#10;&#10;O conteúdo gerado por IA pode estar incorreto.">
            <a:extLst>
              <a:ext uri="{FF2B5EF4-FFF2-40B4-BE49-F238E27FC236}">
                <a16:creationId xmlns:a16="http://schemas.microsoft.com/office/drawing/2014/main" id="{916C231A-CBFE-9887-E06A-88D75FC5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E9E6FF"/>
          </a:solidFill>
          <a:ln w="12700">
            <a:solidFill>
              <a:srgbClr val="E9E6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A ILUSÃO DA IA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80160"/>
            <a:ext cx="640080" cy="6400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103120"/>
            <a:ext cx="1033272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não gera valor sozinha.</a:t>
            </a:r>
            <a:endParaRPr lang="en-US" sz="4800" dirty="0"/>
          </a:p>
        </p:txBody>
      </p:sp>
      <p:sp>
        <p:nvSpPr>
          <p:cNvPr id="7" name="Shape 4"/>
          <p:cNvSpPr/>
          <p:nvPr/>
        </p:nvSpPr>
        <p:spPr>
          <a:xfrm>
            <a:off x="960120" y="3383280"/>
            <a:ext cx="548640" cy="457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14400" y="3566160"/>
            <a:ext cx="10058400" cy="548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22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Tecnologia</a:t>
            </a:r>
            <a:r>
              <a:rPr lang="en-US" sz="22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sem</a:t>
            </a:r>
            <a:r>
              <a:rPr lang="en-US" sz="22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base </a:t>
            </a:r>
            <a:r>
              <a:rPr lang="en-US" sz="22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não</a:t>
            </a:r>
            <a:r>
              <a:rPr lang="en-US" sz="22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transforma</a:t>
            </a:r>
            <a:r>
              <a:rPr lang="en-US" sz="22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200" i="1" dirty="0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ela</a:t>
            </a:r>
            <a:r>
              <a:rPr lang="en-US" sz="22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frustra.</a:t>
            </a:r>
            <a:endParaRPr lang="en-US" sz="22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92328" y="4572000"/>
            <a:ext cx="3383280" cy="146304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6648" y="47091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 dados</a:t>
            </a:r>
            <a:endParaRPr lang="en-US" sz="2000">
              <a:latin typeface="Calibri"/>
              <a:ea typeface="Calibri"/>
              <a:cs typeface="Calibri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6648" y="5166360"/>
            <a:ext cx="2834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IA chuta com confiança.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404208" y="4572000"/>
            <a:ext cx="3383280" cy="146304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78528" y="47091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processo</a:t>
            </a:r>
            <a:endParaRPr lang="en-US" sz="2000" err="1">
              <a:latin typeface="Calibri"/>
              <a:ea typeface="Calibri"/>
              <a:cs typeface="Calibri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78528" y="5166360"/>
            <a:ext cx="2834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 escala o desordem.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8016088" y="4572000"/>
            <a:ext cx="3383280" cy="1463040"/>
          </a:xfrm>
          <a:prstGeom prst="rect">
            <a:avLst/>
          </a:prstGeom>
          <a:solidFill>
            <a:srgbClr val="1E1A6B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290408" y="4709160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contexto</a:t>
            </a:r>
            <a:endParaRPr lang="en-US" sz="2000" err="1">
              <a:latin typeface="Calibri"/>
              <a:ea typeface="Calibri"/>
              <a:cs typeface="Calibri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290408" y="5166360"/>
            <a:ext cx="2834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i="1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responde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rápido</a:t>
            </a:r>
            <a:r>
              <a:rPr lang="en-US" sz="1400" i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  e </a:t>
            </a:r>
            <a:r>
              <a:rPr lang="en-US" sz="1400" i="1" err="1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errado</a:t>
            </a:r>
            <a:r>
              <a:rPr lang="en-US" sz="1400" i="1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2A267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15</a:t>
            </a:r>
            <a:endParaRPr lang="en-US" sz="900" dirty="0"/>
          </a:p>
        </p:txBody>
      </p:sp>
      <p:pic>
        <p:nvPicPr>
          <p:cNvPr id="21" name="Imagem 20" descr="Logotipo&#10;&#10;O conteúdo gerado por IA pode estar incorreto.">
            <a:extLst>
              <a:ext uri="{FF2B5EF4-FFF2-40B4-BE49-F238E27FC236}">
                <a16:creationId xmlns:a16="http://schemas.microsoft.com/office/drawing/2014/main" id="{46762D42-9889-AAB2-F579-8034BACE2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596" y="144607"/>
            <a:ext cx="23812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O ERRO CRÍTICO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97280"/>
            <a:ext cx="109728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Decisões sendo tomadas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 dados ruins.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822960" y="2743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Quando o dado não representa a realidade, toda decisão acima dele é ficção.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32308" y="3566160"/>
            <a:ext cx="3520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32308" y="3566160"/>
            <a:ext cx="3520440" cy="73152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8" y="3794760"/>
            <a:ext cx="411480" cy="41148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06628" y="4343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Distorção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06628" y="493776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realidade operacional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335628" y="3566160"/>
            <a:ext cx="3520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335628" y="3566160"/>
            <a:ext cx="3520440" cy="73152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48" y="3794760"/>
            <a:ext cx="411480" cy="41148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09948" y="4343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Perda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4609948" y="493776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confiança nas análises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8038948" y="3566160"/>
            <a:ext cx="3520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8038948" y="3566160"/>
            <a:ext cx="3520440" cy="73152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268" y="3794760"/>
            <a:ext cx="411480" cy="41148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313268" y="4343400"/>
            <a:ext cx="2971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Decisões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8313268" y="493776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executadas sobre falsos sinais</a:t>
            </a:r>
            <a:endParaRPr lang="en-US" sz="1400" dirty="0"/>
          </a:p>
        </p:txBody>
      </p:sp>
      <p:sp>
        <p:nvSpPr>
          <p:cNvPr id="22" name="Shape 17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/ 15</a:t>
            </a:r>
            <a:endParaRPr lang="en-US" sz="900" dirty="0"/>
          </a:p>
        </p:txBody>
      </p:sp>
      <p:pic>
        <p:nvPicPr>
          <p:cNvPr id="26" name="Imagem 25" descr="Logotipo&#10;&#10;O conteúdo gerado por IA pode estar incorreto.">
            <a:extLst>
              <a:ext uri="{FF2B5EF4-FFF2-40B4-BE49-F238E27FC236}">
                <a16:creationId xmlns:a16="http://schemas.microsoft.com/office/drawing/2014/main" id="{675952EC-792A-5F40-BCD7-E5675224F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566928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429768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4B2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SEQUÊNCIA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822960" y="77724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sequência que não pode ser quebrada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22960" y="1325880"/>
            <a:ext cx="109728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Cada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camada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sustenta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1400" i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próxima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ciclo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contínuo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1400" i="1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evolução</a:t>
            </a:r>
            <a:r>
              <a:rPr lang="en-US" sz="1400" i="1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.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220870" y="2423160"/>
            <a:ext cx="3749040" cy="3749040"/>
          </a:xfrm>
          <a:prstGeom prst="ellipse">
            <a:avLst/>
          </a:prstGeom>
          <a:ln w="19050">
            <a:solidFill>
              <a:srgbClr val="4B2EAA"/>
            </a:solidFill>
            <a:prstDash val="dash"/>
          </a:ln>
        </p:spPr>
      </p:sp>
      <p:sp>
        <p:nvSpPr>
          <p:cNvPr id="8" name="Shape 6"/>
          <p:cNvSpPr/>
          <p:nvPr/>
        </p:nvSpPr>
        <p:spPr>
          <a:xfrm>
            <a:off x="5409590" y="3611880"/>
            <a:ext cx="1371600" cy="13716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B2EA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09590" y="3886200"/>
            <a:ext cx="1371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CICLO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kern="0" spc="300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CONTÍNUO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 rot="18900000">
            <a:off x="4587025" y="2862466"/>
            <a:ext cx="365760" cy="219456"/>
          </a:xfrm>
          <a:prstGeom prst="rightArrow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 rot="2700000">
            <a:off x="7237996" y="2862466"/>
            <a:ext cx="365760" cy="219456"/>
          </a:xfrm>
          <a:prstGeom prst="rightArrow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 rot="8100000">
            <a:off x="7237996" y="5513438"/>
            <a:ext cx="365760" cy="219456"/>
          </a:xfrm>
          <a:prstGeom prst="rightArrow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 rot="13500000">
            <a:off x="4587025" y="5513438"/>
            <a:ext cx="365760" cy="219456"/>
          </a:xfrm>
          <a:prstGeom prst="rightArrow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3215030" y="3703320"/>
            <a:ext cx="2011680" cy="1188720"/>
          </a:xfrm>
          <a:prstGeom prst="roundRect">
            <a:avLst>
              <a:gd name="adj" fmla="val 7692"/>
            </a:avLst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15030" y="3794760"/>
            <a:ext cx="2011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215030" y="4069080"/>
            <a:ext cx="2011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5089550" y="1828800"/>
            <a:ext cx="2011680" cy="1188720"/>
          </a:xfrm>
          <a:prstGeom prst="roundRect">
            <a:avLst>
              <a:gd name="adj" fmla="val 7692"/>
            </a:avLst>
          </a:prstGeom>
          <a:solidFill>
            <a:srgbClr val="7B3FE4"/>
          </a:solidFill>
          <a:ln w="12700">
            <a:solidFill>
              <a:srgbClr val="7B3FE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089550" y="1920240"/>
            <a:ext cx="2011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89550" y="2194560"/>
            <a:ext cx="2011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Processos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6964070" y="3703320"/>
            <a:ext cx="2011680" cy="1188720"/>
          </a:xfrm>
          <a:prstGeom prst="roundRect">
            <a:avLst>
              <a:gd name="adj" fmla="val 7692"/>
            </a:avLst>
          </a:prstGeom>
          <a:solidFill>
            <a:srgbClr val="2E63E6"/>
          </a:solidFill>
          <a:ln w="12700">
            <a:solidFill>
              <a:srgbClr val="2E63E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64070" y="3794760"/>
            <a:ext cx="2011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964070" y="4069080"/>
            <a:ext cx="2011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/ Automação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5089550" y="5577840"/>
            <a:ext cx="2011680" cy="1188720"/>
          </a:xfrm>
          <a:prstGeom prst="roundRect">
            <a:avLst>
              <a:gd name="adj" fmla="val 7692"/>
            </a:avLst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089550" y="5669280"/>
            <a:ext cx="2011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089550" y="5943600"/>
            <a:ext cx="20116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822960" y="6629400"/>
            <a:ext cx="7315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TRIAS  /  A Nova Arquitetura do Crescimento em Escala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789920" y="6629400"/>
            <a:ext cx="1097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4B2E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592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E1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E9E6FF"/>
          </a:solidFill>
          <a:ln w="12700">
            <a:solidFill>
              <a:srgbClr val="E9E6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E9E6FF"/>
                </a:solidFill>
                <a:latin typeface="Calibri"/>
                <a:ea typeface="Calibri"/>
                <a:cs typeface="Calibri"/>
              </a:rPr>
              <a:t>O RISCO AMPLIADO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1188720"/>
            <a:ext cx="103327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erro agora escala</a:t>
            </a:r>
            <a:endParaRPr lang="en-US" sz="4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automaticamente.</a:t>
            </a:r>
            <a:endParaRPr lang="en-US" sz="4400" dirty="0"/>
          </a:p>
        </p:txBody>
      </p:sp>
      <p:sp>
        <p:nvSpPr>
          <p:cNvPr id="6" name="Shape 4"/>
          <p:cNvSpPr/>
          <p:nvPr/>
        </p:nvSpPr>
        <p:spPr>
          <a:xfrm>
            <a:off x="822960" y="3383280"/>
            <a:ext cx="5212080" cy="2377440"/>
          </a:xfrm>
          <a:prstGeom prst="rect">
            <a:avLst/>
          </a:prstGeom>
          <a:solidFill>
            <a:srgbClr val="0B0B3B"/>
          </a:solidFill>
          <a:ln w="12700">
            <a:solidFill>
              <a:srgbClr val="5F647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5840" y="3566160"/>
            <a:ext cx="457200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8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ANTES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05840" y="4023360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Relatório errado.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1005840" y="4754880"/>
            <a:ext cx="4846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Alguém revisa antes da decisão.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impacto fica contido.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6309360" y="3383280"/>
            <a:ext cx="5212080" cy="2377440"/>
          </a:xfrm>
          <a:prstGeom prst="rect">
            <a:avLst/>
          </a:prstGeom>
          <a:solidFill>
            <a:srgbClr val="4B2EA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492240" y="3566160"/>
            <a:ext cx="4572000" cy="365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800" dirty="0">
                <a:solidFill>
                  <a:srgbClr val="C8237A"/>
                </a:solidFill>
                <a:latin typeface="Calibri"/>
                <a:ea typeface="Calibri"/>
                <a:cs typeface="Calibri"/>
              </a:rPr>
              <a:t>AGORA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92240" y="4023360"/>
            <a:ext cx="4846320" cy="548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2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Decisão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errada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executada</a:t>
            </a:r>
            <a:r>
              <a:rPr lang="en-US" sz="2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6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492240" y="4754880"/>
            <a:ext cx="4846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IA age antes da revisão.</a:t>
            </a:r>
            <a:endParaRPr lang="en-US" sz="14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400" dirty="0">
                <a:solidFill>
                  <a:srgbClr val="E9E6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impacto se multiplica em segundos.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2A267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9AA0B4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9AA0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/ 15</a:t>
            </a:r>
            <a:endParaRPr lang="en-US" sz="900" dirty="0"/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77F9E24F-ECA0-15CB-B65D-EC58D212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596" y="144607"/>
            <a:ext cx="2381250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A NOVA FASE: IA AGÊNTICA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suporte para operação.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296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IA deixa de sugerir e passa a decidir e executar.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22960" y="2926080"/>
            <a:ext cx="4937760" cy="2651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822960" y="2926080"/>
            <a:ext cx="4937760" cy="457200"/>
          </a:xfrm>
          <a:prstGeom prst="rect">
            <a:avLst/>
          </a:prstGeom>
          <a:solidFill>
            <a:srgbClr val="5F6478"/>
          </a:solidFill>
          <a:ln w="12700">
            <a:solidFill>
              <a:srgbClr val="5F6478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92608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ANTES — IA DE SUPORTE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05840" y="3657600"/>
            <a:ext cx="4572000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2000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Sugere</a:t>
            </a:r>
            <a:r>
              <a:rPr lang="en-US" sz="2000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000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Recomenda</a:t>
            </a:r>
            <a:r>
              <a:rPr lang="en-US" sz="2000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000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Espera o </a:t>
            </a:r>
            <a:r>
              <a:rPr lang="en-US" sz="2000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humano</a:t>
            </a:r>
            <a:r>
              <a:rPr lang="en-US" sz="2000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agir</a:t>
            </a:r>
            <a:r>
              <a:rPr lang="en-US" sz="2000" dirty="0">
                <a:solidFill>
                  <a:srgbClr val="0B0B3B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3977640"/>
            <a:ext cx="548640" cy="54864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6583680" y="2926080"/>
            <a:ext cx="4754880" cy="265176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583680" y="2926080"/>
            <a:ext cx="4754880" cy="45720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766560" y="292608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AGORA — IA AGÊNTICA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766560" y="3657600"/>
            <a:ext cx="4480560" cy="16459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Decide.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Executa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Atua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dentro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dos </a:t>
            </a:r>
            <a:r>
              <a:rPr lang="en-US" sz="20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processos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15</a:t>
            </a:r>
            <a:endParaRPr lang="en-US" sz="900" dirty="0"/>
          </a:p>
        </p:txBody>
      </p:sp>
      <p:pic>
        <p:nvPicPr>
          <p:cNvPr id="20" name="Imagem 19" descr="Logotipo&#10;&#10;O conteúdo gerado por IA pode estar incorreto.">
            <a:extLst>
              <a:ext uri="{FF2B5EF4-FFF2-40B4-BE49-F238E27FC236}">
                <a16:creationId xmlns:a16="http://schemas.microsoft.com/office/drawing/2014/main" id="{20E0F656-ABE9-A1FC-D21E-66085C257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EMPRESAS MADURAS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foco mudou.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296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Saem da corrida pela quantidade. Entram na disciplina da qualidade.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22960" y="2834640"/>
            <a:ext cx="41148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" y="2834640"/>
            <a:ext cx="411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</a:t>
            </a:r>
            <a:endParaRPr lang="en-US" sz="22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086100"/>
            <a:ext cx="457200" cy="45720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943600" y="2834640"/>
            <a:ext cx="5394960" cy="9601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943600" y="2834640"/>
            <a:ext cx="73152" cy="9601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943600" y="2834640"/>
            <a:ext cx="5394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Qualidade</a:t>
            </a:r>
            <a:endParaRPr lang="en-US" sz="2400" dirty="0"/>
          </a:p>
        </p:txBody>
      </p:sp>
      <p:sp>
        <p:nvSpPr>
          <p:cNvPr id="13" name="Shape 10"/>
          <p:cNvSpPr/>
          <p:nvPr/>
        </p:nvSpPr>
        <p:spPr>
          <a:xfrm>
            <a:off x="822960" y="3977640"/>
            <a:ext cx="41148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960" y="3977640"/>
            <a:ext cx="411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Acesso</a:t>
            </a:r>
            <a:endParaRPr lang="en-US" sz="22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4229100"/>
            <a:ext cx="457200" cy="45720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5943600" y="3977640"/>
            <a:ext cx="5394960" cy="9601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5943600" y="3977640"/>
            <a:ext cx="73152" cy="9601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5943600" y="3977640"/>
            <a:ext cx="5394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Confiabilidade</a:t>
            </a:r>
            <a:endParaRPr lang="en-US" sz="2400" dirty="0"/>
          </a:p>
        </p:txBody>
      </p:sp>
      <p:sp>
        <p:nvSpPr>
          <p:cNvPr id="19" name="Shape 15"/>
          <p:cNvSpPr/>
          <p:nvPr/>
        </p:nvSpPr>
        <p:spPr>
          <a:xfrm>
            <a:off x="822960" y="5120640"/>
            <a:ext cx="4114800" cy="960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822960" y="5120640"/>
            <a:ext cx="411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</a:t>
            </a:r>
            <a:endParaRPr lang="en-US" sz="22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5372100"/>
            <a:ext cx="457200" cy="457200"/>
          </a:xfrm>
          <a:prstGeom prst="rect">
            <a:avLst/>
          </a:prstGeom>
        </p:spPr>
      </p:pic>
      <p:sp>
        <p:nvSpPr>
          <p:cNvPr id="22" name="Shape 17"/>
          <p:cNvSpPr/>
          <p:nvPr/>
        </p:nvSpPr>
        <p:spPr>
          <a:xfrm>
            <a:off x="5943600" y="5120640"/>
            <a:ext cx="5394960" cy="9601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5943600" y="5120640"/>
            <a:ext cx="73152" cy="960120"/>
          </a:xfrm>
          <a:prstGeom prst="rect">
            <a:avLst/>
          </a:prstGeom>
          <a:solidFill>
            <a:srgbClr val="C8237A"/>
          </a:solidFill>
          <a:ln w="12700">
            <a:solidFill>
              <a:srgbClr val="C8237A"/>
            </a:solidFill>
            <a:prstDash val="solid"/>
          </a:ln>
        </p:spPr>
      </p:sp>
      <p:sp>
        <p:nvSpPr>
          <p:cNvPr id="24" name="Text 19"/>
          <p:cNvSpPr/>
          <p:nvPr/>
        </p:nvSpPr>
        <p:spPr>
          <a:xfrm>
            <a:off x="5943600" y="5120640"/>
            <a:ext cx="5394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Controle</a:t>
            </a:r>
            <a:endParaRPr lang="en-US" sz="2400" dirty="0"/>
          </a:p>
        </p:txBody>
      </p:sp>
      <p:sp>
        <p:nvSpPr>
          <p:cNvPr id="25" name="Shape 20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15</a:t>
            </a:r>
            <a:endParaRPr lang="en-US" sz="900" dirty="0"/>
          </a:p>
        </p:txBody>
      </p:sp>
      <p:pic>
        <p:nvPicPr>
          <p:cNvPr id="29" name="Imagem 28" descr="Logotipo&#10;&#10;O conteúdo gerado por IA pode estar incorreto.">
            <a:extLst>
              <a:ext uri="{FF2B5EF4-FFF2-40B4-BE49-F238E27FC236}">
                <a16:creationId xmlns:a16="http://schemas.microsoft.com/office/drawing/2014/main" id="{0F122856-8FAE-0BB3-2BD2-EFE9139A5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48640" y="640080"/>
            <a:ext cx="320040" cy="45720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012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4B2EAA"/>
                </a:solidFill>
                <a:latin typeface="Calibri"/>
                <a:ea typeface="Calibri"/>
                <a:cs typeface="Calibri"/>
              </a:rPr>
              <a:t>GOVERNANÇA</a:t>
            </a:r>
            <a:endParaRPr lang="en-US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Text 3"/>
          <p:cNvSpPr/>
          <p:nvPr/>
        </p:nvSpPr>
        <p:spPr>
          <a:xfrm>
            <a:off x="822960" y="10058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Governança não é burocracia.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822960" y="169164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a base da confiança que sustenta cada decisão.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32308" y="2743200"/>
            <a:ext cx="35204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32308" y="274320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8" y="3154680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06628" y="3886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Rastreabilidade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906628" y="443484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Quem alterou e quando.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335628" y="2743200"/>
            <a:ext cx="35204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335628" y="274320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48" y="3154680"/>
            <a:ext cx="548640" cy="54864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4609948" y="3886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Padrão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4609948" y="443484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o dado foi estruturado.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8038948" y="2743200"/>
            <a:ext cx="352044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1EE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8038948" y="2743200"/>
            <a:ext cx="3520440" cy="73152"/>
          </a:xfrm>
          <a:prstGeom prst="rect">
            <a:avLst/>
          </a:prstGeom>
          <a:solidFill>
            <a:srgbClr val="4B2EAA"/>
          </a:solidFill>
          <a:ln w="12700">
            <a:solidFill>
              <a:srgbClr val="4B2EAA"/>
            </a:solidFill>
            <a:prstDash val="solid"/>
          </a:ln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268" y="3154680"/>
            <a:ext cx="548640" cy="54864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313268" y="38862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B0B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Confiança</a:t>
            </a:r>
            <a:endParaRPr lang="en-US" sz="2000" dirty="0"/>
          </a:p>
        </p:txBody>
      </p:sp>
      <p:sp>
        <p:nvSpPr>
          <p:cNvPr id="21" name="Text 16"/>
          <p:cNvSpPr/>
          <p:nvPr/>
        </p:nvSpPr>
        <p:spPr>
          <a:xfrm>
            <a:off x="8313268" y="4434840"/>
            <a:ext cx="2971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Decisões sustentadas em evidência.</a:t>
            </a:r>
            <a:endParaRPr lang="en-US" sz="1400" dirty="0"/>
          </a:p>
        </p:txBody>
      </p:sp>
      <p:sp>
        <p:nvSpPr>
          <p:cNvPr id="22" name="Shape 17"/>
          <p:cNvSpPr/>
          <p:nvPr/>
        </p:nvSpPr>
        <p:spPr>
          <a:xfrm>
            <a:off x="548640" y="6355080"/>
            <a:ext cx="11094415" cy="0"/>
          </a:xfrm>
          <a:prstGeom prst="line">
            <a:avLst/>
          </a:prstGeom>
          <a:noFill/>
          <a:ln w="9525">
            <a:solidFill>
              <a:srgbClr val="E2E1EE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TRIA  /  A Nova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Arquitetura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Crescimento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900" kern="0" spc="400" dirty="0" err="1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em</a:t>
            </a:r>
            <a:r>
              <a:rPr lang="en-US" sz="900" kern="0" spc="400" dirty="0">
                <a:solidFill>
                  <a:srgbClr val="5F6478"/>
                </a:solidFill>
                <a:latin typeface="Calibri"/>
                <a:ea typeface="Calibri"/>
                <a:cs typeface="Calibri"/>
              </a:rPr>
              <a:t> Escala</a:t>
            </a:r>
            <a:endParaRPr lang="en-US" sz="900" dirty="0">
              <a:latin typeface="Calibri"/>
              <a:ea typeface="Calibri"/>
              <a:cs typeface="Calibri"/>
            </a:endParaRPr>
          </a:p>
        </p:txBody>
      </p:sp>
      <p:sp>
        <p:nvSpPr>
          <p:cNvPr id="24" name="Text 19"/>
          <p:cNvSpPr/>
          <p:nvPr/>
        </p:nvSpPr>
        <p:spPr>
          <a:xfrm>
            <a:off x="10362895" y="6446520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400" dirty="0">
                <a:solidFill>
                  <a:srgbClr val="5F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15</a:t>
            </a:r>
            <a:endParaRPr lang="en-US" sz="900" dirty="0"/>
          </a:p>
        </p:txBody>
      </p:sp>
      <p:pic>
        <p:nvPicPr>
          <p:cNvPr id="26" name="Imagem 25" descr="Logotipo&#10;&#10;O conteúdo gerado por IA pode estar incorreto.">
            <a:extLst>
              <a:ext uri="{FF2B5EF4-FFF2-40B4-BE49-F238E27FC236}">
                <a16:creationId xmlns:a16="http://schemas.microsoft.com/office/drawing/2014/main" id="{1CA5CB8D-775B-2339-E6A2-6DB016B18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3596" y="104713"/>
            <a:ext cx="2812472" cy="18093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D1F4AB4BE8A4CB74CA5000D7FA531" ma:contentTypeVersion="17" ma:contentTypeDescription="Create a new document." ma:contentTypeScope="" ma:versionID="296a8a2af0c1b9e68e0b5ac152951094">
  <xsd:schema xmlns:xsd="http://www.w3.org/2001/XMLSchema" xmlns:xs="http://www.w3.org/2001/XMLSchema" xmlns:p="http://schemas.microsoft.com/office/2006/metadata/properties" xmlns:ns2="cb410fe6-fb69-40ad-be3f-5aa123701386" xmlns:ns3="7a77ae51-2ca1-4b10-9a7d-80eca3987a98" targetNamespace="http://schemas.microsoft.com/office/2006/metadata/properties" ma:root="true" ma:fieldsID="7808470c792966744e3d67f9fd7beb1b" ns2:_="" ns3:_="">
    <xsd:import namespace="cb410fe6-fb69-40ad-be3f-5aa123701386"/>
    <xsd:import namespace="7a77ae51-2ca1-4b10-9a7d-80eca3987a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10fe6-fb69-40ad-be3f-5aa1237013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8175509-8e47-482c-bba3-bb16ea274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7ae51-2ca1-4b10-9a7d-80eca3987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03bac19-c45b-4f49-80c2-316669ccceb2}" ma:internalName="TaxCatchAll" ma:showField="CatchAllData" ma:web="7a77ae51-2ca1-4b10-9a7d-80eca3987a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77ae51-2ca1-4b10-9a7d-80eca3987a98" xsi:nil="true"/>
    <lcf76f155ced4ddcb4097134ff3c332f xmlns="cb410fe6-fb69-40ad-be3f-5aa1237013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C6AB4C-EDBC-4000-B94D-737202E74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410fe6-fb69-40ad-be3f-5aa123701386"/>
    <ds:schemaRef ds:uri="7a77ae51-2ca1-4b10-9a7d-80eca3987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7916E4-6350-44C5-8647-497DCF713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6A05B-57C5-42DA-9B8C-C9C6C4951A53}">
  <ds:schemaRefs>
    <ds:schemaRef ds:uri="http://schemas.microsoft.com/office/2006/metadata/properties"/>
    <ds:schemaRef ds:uri="http://schemas.microsoft.com/office/infopath/2007/PartnerControls"/>
    <ds:schemaRef ds:uri="7a77ae51-2ca1-4b10-9a7d-80eca3987a98"/>
    <ds:schemaRef ds:uri="cb410fe6-fb69-40ad-be3f-5aa1237013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18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Nova Arquitetura do Crescimento em Escala</dc:title>
  <dc:subject>PptxGenJS Presentation</dc:subject>
  <dc:creator>Trias Software</dc:creator>
  <cp:lastModifiedBy>Trias Software</cp:lastModifiedBy>
  <cp:revision>174</cp:revision>
  <dcterms:created xsi:type="dcterms:W3CDTF">2026-05-04T14:52:16Z</dcterms:created>
  <dcterms:modified xsi:type="dcterms:W3CDTF">2026-05-04T18:59:03Z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0x01010023BD1F4AB4BE8A4CB74CA5000D7FA531</vt:lpwstr>
  </property>
  <property fmtid="{D5CDD505-2E9C-101B-9397-08002B2CF9AE}" pid="3" name="MediaServiceImageTags">
    <vt:lpwstr/>
  </property>
</Properties>
</file>