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59" r:id="rId4"/>
    <p:sldId id="261" r:id="rId5"/>
    <p:sldId id="264" r:id="rId6"/>
    <p:sldId id="270" r:id="rId7"/>
    <p:sldId id="265" r:id="rId8"/>
    <p:sldId id="266" r:id="rId9"/>
    <p:sldId id="267" r:id="rId10"/>
    <p:sldId id="268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473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1585D-86EE-4990-C825-EE9224CEC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192440-860A-6D0D-91DF-08293DC7E9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BA53D4-E6C0-BA61-2C16-7A850AA9D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35D63D-3C61-6B01-58B2-C309C2E874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22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56148-7B7E-CBDA-6EFB-F74F4BF86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B49F4F-99E0-166B-84F6-6CAB6C6F93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C2FDE5-2653-FA08-97E5-458ED16B4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696798-59E7-562C-802B-8259FE544E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88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610278"/>
            <a:ext cx="6400800" cy="6400800"/>
          </a:xfrm>
          <a:prstGeom prst="ellipse">
            <a:avLst/>
          </a:prstGeom>
          <a:solidFill>
            <a:srgbClr val="00C8A0">
              <a:alpha val="8000"/>
            </a:srgbClr>
          </a:solidFill>
          <a:ln w="12700">
            <a:solidFill>
              <a:srgbClr val="00C8A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6858000" y="1371600"/>
            <a:ext cx="4114800" cy="4114800"/>
          </a:xfrm>
          <a:prstGeom prst="ellipse">
            <a:avLst/>
          </a:prstGeom>
          <a:solidFill>
            <a:srgbClr val="1A3A7A">
              <a:alpha val="30000"/>
            </a:srgbClr>
          </a:solidFill>
          <a:ln w="12700">
            <a:solidFill>
              <a:srgbClr val="1A3A7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502920" y="411480"/>
            <a:ext cx="1737360" cy="292608"/>
          </a:xfrm>
          <a:prstGeom prst="roundRect">
            <a:avLst>
              <a:gd name="adj" fmla="val 18750"/>
            </a:avLst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02920" y="411480"/>
            <a:ext cx="1737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081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SHOW 2025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02920" y="96012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Bastidores da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502920" y="16916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Automação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502920" y="2743200"/>
            <a:ext cx="5669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acontece depois que o robô começa a rodar —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o que ninguém conta sobre manter 250 automações funcionando.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370332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Tiago Medeiros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39776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de Automação  ·  Automob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949440" y="822960"/>
            <a:ext cx="1965960" cy="841248"/>
          </a:xfrm>
          <a:prstGeom prst="rect">
            <a:avLst/>
          </a:prstGeom>
          <a:solidFill>
            <a:srgbClr val="152A52"/>
          </a:solidFill>
          <a:ln w="12700">
            <a:solidFill>
              <a:srgbClr val="152A52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3" name="Shape 11"/>
          <p:cNvSpPr/>
          <p:nvPr/>
        </p:nvSpPr>
        <p:spPr>
          <a:xfrm>
            <a:off x="6949440" y="822960"/>
            <a:ext cx="54864" cy="841248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7059168" y="859536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R$ 5mi+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059168" y="128016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Economizados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949440" y="1828800"/>
            <a:ext cx="1965960" cy="841248"/>
          </a:xfrm>
          <a:prstGeom prst="rect">
            <a:avLst/>
          </a:prstGeom>
          <a:solidFill>
            <a:srgbClr val="152A52"/>
          </a:solidFill>
          <a:ln w="12700">
            <a:solidFill>
              <a:srgbClr val="152A52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7" name="Shape 15"/>
          <p:cNvSpPr/>
          <p:nvPr/>
        </p:nvSpPr>
        <p:spPr>
          <a:xfrm>
            <a:off x="6949440" y="1828800"/>
            <a:ext cx="54864" cy="841248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6"/>
          <p:cNvSpPr/>
          <p:nvPr/>
        </p:nvSpPr>
        <p:spPr>
          <a:xfrm>
            <a:off x="7059168" y="1865376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7059168" y="22860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Automações</a:t>
            </a:r>
            <a:r>
              <a:rPr lang="en-US" sz="9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ativas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949440" y="2834640"/>
            <a:ext cx="1965960" cy="841248"/>
          </a:xfrm>
          <a:prstGeom prst="rect">
            <a:avLst/>
          </a:prstGeom>
          <a:solidFill>
            <a:srgbClr val="152A52"/>
          </a:solidFill>
          <a:ln w="12700">
            <a:solidFill>
              <a:srgbClr val="152A52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1" name="Shape 19"/>
          <p:cNvSpPr/>
          <p:nvPr/>
        </p:nvSpPr>
        <p:spPr>
          <a:xfrm>
            <a:off x="6949440" y="2834640"/>
            <a:ext cx="54864" cy="841248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Text 20"/>
          <p:cNvSpPr/>
          <p:nvPr/>
        </p:nvSpPr>
        <p:spPr>
          <a:xfrm>
            <a:off x="7059168" y="2871216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25/mês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059168" y="329184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Pessoas</a:t>
            </a:r>
            <a:r>
              <a:rPr lang="en-US" sz="9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substituídas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949440" y="3840480"/>
            <a:ext cx="1965960" cy="841248"/>
          </a:xfrm>
          <a:prstGeom prst="rect">
            <a:avLst/>
          </a:prstGeom>
          <a:solidFill>
            <a:srgbClr val="152A52"/>
          </a:solidFill>
          <a:ln w="12700">
            <a:solidFill>
              <a:srgbClr val="152A52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5" name="Shape 23"/>
          <p:cNvSpPr/>
          <p:nvPr/>
        </p:nvSpPr>
        <p:spPr>
          <a:xfrm>
            <a:off x="6949440" y="3840480"/>
            <a:ext cx="54864" cy="841248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7059168" y="3877056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anos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059168" y="429768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jornada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13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E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5029200" y="1371600"/>
            <a:ext cx="5486400" cy="5486400"/>
          </a:xfrm>
          <a:prstGeom prst="ellipse">
            <a:avLst/>
          </a:prstGeom>
          <a:solidFill>
            <a:srgbClr val="1A3A7A">
              <a:alpha val="40000"/>
            </a:srgbClr>
          </a:solidFill>
          <a:ln w="12700">
            <a:solidFill>
              <a:srgbClr val="1A3A7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822960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Obrigado.</a:t>
            </a:r>
            <a:endParaRPr lang="en-US" sz="8200" dirty="0"/>
          </a:p>
        </p:txBody>
      </p:sp>
      <p:sp>
        <p:nvSpPr>
          <p:cNvPr id="6" name="Shape 4"/>
          <p:cNvSpPr/>
          <p:nvPr/>
        </p:nvSpPr>
        <p:spPr>
          <a:xfrm>
            <a:off x="502920" y="2670048"/>
            <a:ext cx="3657600" cy="27432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02920" y="278892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Tiago Michiles  ·  Automob  ·  Tech Show 2026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22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110BA1-86C5-4676-49EA-BB19C6B12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FBE9BB8-AB7F-515B-031F-06903F257B42}"/>
              </a:ext>
            </a:extLst>
          </p:cNvPr>
          <p:cNvSpPr/>
          <p:nvPr/>
        </p:nvSpPr>
        <p:spPr>
          <a:xfrm>
            <a:off x="5486400" y="-914400"/>
            <a:ext cx="4572000" cy="4572000"/>
          </a:xfrm>
          <a:prstGeom prst="ellipse">
            <a:avLst/>
          </a:prstGeom>
          <a:solidFill>
            <a:srgbClr val="1A3A7A">
              <a:alpha val="35000"/>
            </a:srgbClr>
          </a:solidFill>
          <a:ln w="12700">
            <a:solidFill>
              <a:srgbClr val="1A3A7A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517E3A9-C375-2CEB-02D2-78FA683391C1}"/>
              </a:ext>
            </a:extLst>
          </p:cNvPr>
          <p:cNvSpPr/>
          <p:nvPr/>
        </p:nvSpPr>
        <p:spPr>
          <a:xfrm>
            <a:off x="411480" y="18288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EMPRESA</a:t>
            </a:r>
            <a:endParaRPr lang="en-US" sz="9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5E52E1D-77DC-C34C-3142-8FD7FD7481F1}"/>
              </a:ext>
            </a:extLst>
          </p:cNvPr>
          <p:cNvSpPr/>
          <p:nvPr/>
        </p:nvSpPr>
        <p:spPr>
          <a:xfrm>
            <a:off x="339634" y="288036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é a Automob</a:t>
            </a:r>
            <a:endParaRPr lang="en-US" sz="36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ED648E4-B434-5D00-1334-F9D7AEF99B0A}"/>
              </a:ext>
            </a:extLst>
          </p:cNvPr>
          <p:cNvSpPr/>
          <p:nvPr/>
        </p:nvSpPr>
        <p:spPr>
          <a:xfrm>
            <a:off x="301751" y="982982"/>
            <a:ext cx="8940219" cy="978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 Automob é parte do Grupo </a:t>
            </a:r>
            <a:r>
              <a:rPr lang="pt-BR" sz="12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Simpar</a:t>
            </a:r>
            <a:r>
              <a:rPr lang="pt-BR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cuja trajetória começou em 1956 com a Transportadora Júlio Simões. O braço de concessionárias iniciou com a Original Autos e, ao longo dos anos, incorporou   Fiat, Volkswagen/MAN, Ford, Komatsu e Valtra, além de expandir para máquinas e equipamentos agrícolas. A empresa é considerada o maior grupo de concessionárias do Brasil, atuando em 12 estados brasileiros com 35 a 37 marcas de veículos leves e pesados. </a:t>
            </a:r>
            <a:br>
              <a:rPr lang="pt-BR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pt-BR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>
              <a:solidFill>
                <a:srgbClr val="8FA3B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3" name="Shape 3">
            <a:extLst>
              <a:ext uri="{FF2B5EF4-FFF2-40B4-BE49-F238E27FC236}">
                <a16:creationId xmlns:a16="http://schemas.microsoft.com/office/drawing/2014/main" id="{09B25790-08B6-BD07-3F50-5C183BE09D57}"/>
              </a:ext>
            </a:extLst>
          </p:cNvPr>
          <p:cNvSpPr/>
          <p:nvPr/>
        </p:nvSpPr>
        <p:spPr>
          <a:xfrm>
            <a:off x="411480" y="1965960"/>
            <a:ext cx="4160520" cy="3127248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Shape 4">
            <a:extLst>
              <a:ext uri="{FF2B5EF4-FFF2-40B4-BE49-F238E27FC236}">
                <a16:creationId xmlns:a16="http://schemas.microsoft.com/office/drawing/2014/main" id="{AB5B4DE2-2C18-AF8E-D26A-2A4FD27AF8AE}"/>
              </a:ext>
            </a:extLst>
          </p:cNvPr>
          <p:cNvSpPr/>
          <p:nvPr/>
        </p:nvSpPr>
        <p:spPr>
          <a:xfrm>
            <a:off x="411480" y="1965960"/>
            <a:ext cx="4160520" cy="36576"/>
          </a:xfrm>
          <a:prstGeom prst="rect">
            <a:avLst/>
          </a:prstGeom>
          <a:solidFill>
            <a:srgbClr val="E84545"/>
          </a:solidFill>
          <a:ln w="12700">
            <a:solidFill>
              <a:srgbClr val="E8454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Text 5">
            <a:extLst>
              <a:ext uri="{FF2B5EF4-FFF2-40B4-BE49-F238E27FC236}">
                <a16:creationId xmlns:a16="http://schemas.microsoft.com/office/drawing/2014/main" id="{82F8C4BC-11AD-FA79-0AE5-709B0D3DFCCC}"/>
              </a:ext>
            </a:extLst>
          </p:cNvPr>
          <p:cNvSpPr/>
          <p:nvPr/>
        </p:nvSpPr>
        <p:spPr>
          <a:xfrm>
            <a:off x="502920" y="2029968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E8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SISTEMAS</a:t>
            </a:r>
            <a:endParaRPr lang="en-US" sz="800" dirty="0"/>
          </a:p>
        </p:txBody>
      </p:sp>
      <p:sp>
        <p:nvSpPr>
          <p:cNvPr id="46" name="Shape 6">
            <a:extLst>
              <a:ext uri="{FF2B5EF4-FFF2-40B4-BE49-F238E27FC236}">
                <a16:creationId xmlns:a16="http://schemas.microsoft.com/office/drawing/2014/main" id="{774C65CA-35CA-986B-18AE-22401936E303}"/>
              </a:ext>
            </a:extLst>
          </p:cNvPr>
          <p:cNvSpPr/>
          <p:nvPr/>
        </p:nvSpPr>
        <p:spPr>
          <a:xfrm>
            <a:off x="502920" y="236829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Text 7">
            <a:extLst>
              <a:ext uri="{FF2B5EF4-FFF2-40B4-BE49-F238E27FC236}">
                <a16:creationId xmlns:a16="http://schemas.microsoft.com/office/drawing/2014/main" id="{2B0F2611-4D8B-2E7B-B430-0B0AF391B21E}"/>
              </a:ext>
            </a:extLst>
          </p:cNvPr>
          <p:cNvSpPr/>
          <p:nvPr/>
        </p:nvSpPr>
        <p:spPr>
          <a:xfrm>
            <a:off x="502920" y="236829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legado — Sist. A</a:t>
            </a:r>
            <a:endParaRPr lang="en-US" sz="850" dirty="0"/>
          </a:p>
        </p:txBody>
      </p:sp>
      <p:sp>
        <p:nvSpPr>
          <p:cNvPr id="48" name="Shape 8">
            <a:extLst>
              <a:ext uri="{FF2B5EF4-FFF2-40B4-BE49-F238E27FC236}">
                <a16:creationId xmlns:a16="http://schemas.microsoft.com/office/drawing/2014/main" id="{5AEFA172-3384-CCBD-7CA1-33B39658A6FA}"/>
              </a:ext>
            </a:extLst>
          </p:cNvPr>
          <p:cNvSpPr/>
          <p:nvPr/>
        </p:nvSpPr>
        <p:spPr>
          <a:xfrm>
            <a:off x="502920" y="287121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9" name="Text 9">
            <a:extLst>
              <a:ext uri="{FF2B5EF4-FFF2-40B4-BE49-F238E27FC236}">
                <a16:creationId xmlns:a16="http://schemas.microsoft.com/office/drawing/2014/main" id="{0DF5F3E3-433D-9CE3-9B1E-76F0A2A62610}"/>
              </a:ext>
            </a:extLst>
          </p:cNvPr>
          <p:cNvSpPr/>
          <p:nvPr/>
        </p:nvSpPr>
        <p:spPr>
          <a:xfrm>
            <a:off x="502920" y="287121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— Sist. B</a:t>
            </a:r>
            <a:endParaRPr lang="en-US" sz="850" dirty="0"/>
          </a:p>
        </p:txBody>
      </p:sp>
      <p:sp>
        <p:nvSpPr>
          <p:cNvPr id="50" name="Shape 10">
            <a:extLst>
              <a:ext uri="{FF2B5EF4-FFF2-40B4-BE49-F238E27FC236}">
                <a16:creationId xmlns:a16="http://schemas.microsoft.com/office/drawing/2014/main" id="{D9746FCD-4DA4-0107-F8BC-F2BEA9E4AED8}"/>
              </a:ext>
            </a:extLst>
          </p:cNvPr>
          <p:cNvSpPr/>
          <p:nvPr/>
        </p:nvSpPr>
        <p:spPr>
          <a:xfrm>
            <a:off x="502920" y="337413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Text 11">
            <a:extLst>
              <a:ext uri="{FF2B5EF4-FFF2-40B4-BE49-F238E27FC236}">
                <a16:creationId xmlns:a16="http://schemas.microsoft.com/office/drawing/2014/main" id="{95D61160-5801-9B0E-05B1-B72C641F91D5}"/>
              </a:ext>
            </a:extLst>
          </p:cNvPr>
          <p:cNvSpPr/>
          <p:nvPr/>
        </p:nvSpPr>
        <p:spPr>
          <a:xfrm>
            <a:off x="502920" y="337413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 de frotas — C</a:t>
            </a:r>
            <a:endParaRPr lang="en-US" sz="850" dirty="0"/>
          </a:p>
        </p:txBody>
      </p:sp>
      <p:sp>
        <p:nvSpPr>
          <p:cNvPr id="52" name="Shape 12">
            <a:extLst>
              <a:ext uri="{FF2B5EF4-FFF2-40B4-BE49-F238E27FC236}">
                <a16:creationId xmlns:a16="http://schemas.microsoft.com/office/drawing/2014/main" id="{D0F9079A-FC1B-1FAF-4709-C7C3341B8AA5}"/>
              </a:ext>
            </a:extLst>
          </p:cNvPr>
          <p:cNvSpPr/>
          <p:nvPr/>
        </p:nvSpPr>
        <p:spPr>
          <a:xfrm>
            <a:off x="502920" y="387705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13">
            <a:extLst>
              <a:ext uri="{FF2B5EF4-FFF2-40B4-BE49-F238E27FC236}">
                <a16:creationId xmlns:a16="http://schemas.microsoft.com/office/drawing/2014/main" id="{1FCBD079-34BE-AB7E-FC51-05DAD7DB928C}"/>
              </a:ext>
            </a:extLst>
          </p:cNvPr>
          <p:cNvSpPr/>
          <p:nvPr/>
        </p:nvSpPr>
        <p:spPr>
          <a:xfrm>
            <a:off x="502920" y="387705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Contratos — Sist. D</a:t>
            </a:r>
            <a:endParaRPr lang="en-US" sz="850" dirty="0"/>
          </a:p>
        </p:txBody>
      </p:sp>
      <p:sp>
        <p:nvSpPr>
          <p:cNvPr id="54" name="Shape 14">
            <a:extLst>
              <a:ext uri="{FF2B5EF4-FFF2-40B4-BE49-F238E27FC236}">
                <a16:creationId xmlns:a16="http://schemas.microsoft.com/office/drawing/2014/main" id="{4622AC42-6ADF-7117-D6C2-6AE7B0BEE7F1}"/>
              </a:ext>
            </a:extLst>
          </p:cNvPr>
          <p:cNvSpPr/>
          <p:nvPr/>
        </p:nvSpPr>
        <p:spPr>
          <a:xfrm>
            <a:off x="502920" y="437997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5" name="Text 15">
            <a:extLst>
              <a:ext uri="{FF2B5EF4-FFF2-40B4-BE49-F238E27FC236}">
                <a16:creationId xmlns:a16="http://schemas.microsoft.com/office/drawing/2014/main" id="{22C97399-6F87-531A-582B-BF8A8A37D7DD}"/>
              </a:ext>
            </a:extLst>
          </p:cNvPr>
          <p:cNvSpPr/>
          <p:nvPr/>
        </p:nvSpPr>
        <p:spPr>
          <a:xfrm>
            <a:off x="502920" y="437997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Faturamento — E</a:t>
            </a:r>
            <a:endParaRPr lang="en-US" sz="850" dirty="0"/>
          </a:p>
        </p:txBody>
      </p:sp>
      <p:sp>
        <p:nvSpPr>
          <p:cNvPr id="56" name="Shape 16">
            <a:extLst>
              <a:ext uri="{FF2B5EF4-FFF2-40B4-BE49-F238E27FC236}">
                <a16:creationId xmlns:a16="http://schemas.microsoft.com/office/drawing/2014/main" id="{BA81BF4E-505C-5F0A-2F25-2ED9CAE3BC22}"/>
              </a:ext>
            </a:extLst>
          </p:cNvPr>
          <p:cNvSpPr/>
          <p:nvPr/>
        </p:nvSpPr>
        <p:spPr>
          <a:xfrm>
            <a:off x="2514600" y="236829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7" name="Text 17">
            <a:extLst>
              <a:ext uri="{FF2B5EF4-FFF2-40B4-BE49-F238E27FC236}">
                <a16:creationId xmlns:a16="http://schemas.microsoft.com/office/drawing/2014/main" id="{3C092A1B-B8C1-DF8A-82C6-4AE535C70606}"/>
              </a:ext>
            </a:extLst>
          </p:cNvPr>
          <p:cNvSpPr/>
          <p:nvPr/>
        </p:nvSpPr>
        <p:spPr>
          <a:xfrm>
            <a:off x="2514600" y="236829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 — Sist. F</a:t>
            </a:r>
            <a:endParaRPr lang="en-US" sz="850" dirty="0"/>
          </a:p>
        </p:txBody>
      </p:sp>
      <p:sp>
        <p:nvSpPr>
          <p:cNvPr id="58" name="Shape 18">
            <a:extLst>
              <a:ext uri="{FF2B5EF4-FFF2-40B4-BE49-F238E27FC236}">
                <a16:creationId xmlns:a16="http://schemas.microsoft.com/office/drawing/2014/main" id="{4CF3F51C-8E51-E727-EA7E-16C4E8C4E3A7}"/>
              </a:ext>
            </a:extLst>
          </p:cNvPr>
          <p:cNvSpPr/>
          <p:nvPr/>
        </p:nvSpPr>
        <p:spPr>
          <a:xfrm>
            <a:off x="2514600" y="287121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9" name="Text 19">
            <a:extLst>
              <a:ext uri="{FF2B5EF4-FFF2-40B4-BE49-F238E27FC236}">
                <a16:creationId xmlns:a16="http://schemas.microsoft.com/office/drawing/2014/main" id="{12682457-3203-7DA1-3223-E8E2E52FD00B}"/>
              </a:ext>
            </a:extLst>
          </p:cNvPr>
          <p:cNvSpPr/>
          <p:nvPr/>
        </p:nvSpPr>
        <p:spPr>
          <a:xfrm>
            <a:off x="2514600" y="287121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Estoque peças — G</a:t>
            </a:r>
            <a:endParaRPr lang="en-US" sz="850" dirty="0"/>
          </a:p>
        </p:txBody>
      </p:sp>
      <p:sp>
        <p:nvSpPr>
          <p:cNvPr id="60" name="Shape 20">
            <a:extLst>
              <a:ext uri="{FF2B5EF4-FFF2-40B4-BE49-F238E27FC236}">
                <a16:creationId xmlns:a16="http://schemas.microsoft.com/office/drawing/2014/main" id="{43FD5B07-04CD-40B6-0762-6A304678C767}"/>
              </a:ext>
            </a:extLst>
          </p:cNvPr>
          <p:cNvSpPr/>
          <p:nvPr/>
        </p:nvSpPr>
        <p:spPr>
          <a:xfrm>
            <a:off x="2514600" y="337413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1" name="Text 21">
            <a:extLst>
              <a:ext uri="{FF2B5EF4-FFF2-40B4-BE49-F238E27FC236}">
                <a16:creationId xmlns:a16="http://schemas.microsoft.com/office/drawing/2014/main" id="{5AD6D281-C75C-54EF-51FF-52E5C224B512}"/>
              </a:ext>
            </a:extLst>
          </p:cNvPr>
          <p:cNvSpPr/>
          <p:nvPr/>
        </p:nvSpPr>
        <p:spPr>
          <a:xfrm>
            <a:off x="2514600" y="337413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cliente — H</a:t>
            </a:r>
            <a:endParaRPr lang="en-US" sz="850" dirty="0"/>
          </a:p>
        </p:txBody>
      </p:sp>
      <p:sp>
        <p:nvSpPr>
          <p:cNvPr id="62" name="Shape 22">
            <a:extLst>
              <a:ext uri="{FF2B5EF4-FFF2-40B4-BE49-F238E27FC236}">
                <a16:creationId xmlns:a16="http://schemas.microsoft.com/office/drawing/2014/main" id="{253BC5B3-C08C-98AB-7B76-70AC507F419B}"/>
              </a:ext>
            </a:extLst>
          </p:cNvPr>
          <p:cNvSpPr/>
          <p:nvPr/>
        </p:nvSpPr>
        <p:spPr>
          <a:xfrm>
            <a:off x="2514600" y="387705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3" name="Text 23">
            <a:extLst>
              <a:ext uri="{FF2B5EF4-FFF2-40B4-BE49-F238E27FC236}">
                <a16:creationId xmlns:a16="http://schemas.microsoft.com/office/drawing/2014/main" id="{DF9EF296-2873-30FF-24B9-26BD2BBBE1B4}"/>
              </a:ext>
            </a:extLst>
          </p:cNvPr>
          <p:cNvSpPr/>
          <p:nvPr/>
        </p:nvSpPr>
        <p:spPr>
          <a:xfrm>
            <a:off x="2514600" y="387705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dezenas de Excel</a:t>
            </a:r>
            <a:endParaRPr lang="en-US" sz="850" dirty="0"/>
          </a:p>
        </p:txBody>
      </p:sp>
      <p:sp>
        <p:nvSpPr>
          <p:cNvPr id="64" name="Shape 24">
            <a:extLst>
              <a:ext uri="{FF2B5EF4-FFF2-40B4-BE49-F238E27FC236}">
                <a16:creationId xmlns:a16="http://schemas.microsoft.com/office/drawing/2014/main" id="{0282921E-F421-174B-97FC-8667A8ADE4A2}"/>
              </a:ext>
            </a:extLst>
          </p:cNvPr>
          <p:cNvSpPr/>
          <p:nvPr/>
        </p:nvSpPr>
        <p:spPr>
          <a:xfrm>
            <a:off x="2514600" y="4379976"/>
            <a:ext cx="1901952" cy="384048"/>
          </a:xfrm>
          <a:prstGeom prst="rect">
            <a:avLst/>
          </a:prstGeom>
          <a:solidFill>
            <a:srgbClr val="1A0E0E"/>
          </a:solidFill>
          <a:ln w="12700">
            <a:solidFill>
              <a:srgbClr val="3A1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5" name="Text 25">
            <a:extLst>
              <a:ext uri="{FF2B5EF4-FFF2-40B4-BE49-F238E27FC236}">
                <a16:creationId xmlns:a16="http://schemas.microsoft.com/office/drawing/2014/main" id="{ABAA8E55-95F4-81C9-F9A3-E173659EF1CB}"/>
              </a:ext>
            </a:extLst>
          </p:cNvPr>
          <p:cNvSpPr/>
          <p:nvPr/>
        </p:nvSpPr>
        <p:spPr>
          <a:xfrm>
            <a:off x="2514600" y="4379976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C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Sistemas por marca…</a:t>
            </a:r>
            <a:endParaRPr lang="en-US" sz="850" dirty="0"/>
          </a:p>
        </p:txBody>
      </p:sp>
      <p:sp>
        <p:nvSpPr>
          <p:cNvPr id="66" name="Shape 26">
            <a:extLst>
              <a:ext uri="{FF2B5EF4-FFF2-40B4-BE49-F238E27FC236}">
                <a16:creationId xmlns:a16="http://schemas.microsoft.com/office/drawing/2014/main" id="{B800C6E2-5AC1-33DF-76E6-12153A0AA78B}"/>
              </a:ext>
            </a:extLst>
          </p:cNvPr>
          <p:cNvSpPr/>
          <p:nvPr/>
        </p:nvSpPr>
        <p:spPr>
          <a:xfrm>
            <a:off x="4736592" y="1965960"/>
            <a:ext cx="4160520" cy="3127248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7" name="Shape 27">
            <a:extLst>
              <a:ext uri="{FF2B5EF4-FFF2-40B4-BE49-F238E27FC236}">
                <a16:creationId xmlns:a16="http://schemas.microsoft.com/office/drawing/2014/main" id="{B955127A-BF63-55F9-A269-64BD411B72A5}"/>
              </a:ext>
            </a:extLst>
          </p:cNvPr>
          <p:cNvSpPr/>
          <p:nvPr/>
        </p:nvSpPr>
        <p:spPr>
          <a:xfrm>
            <a:off x="4736592" y="1965960"/>
            <a:ext cx="416052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8" name="Text 28">
            <a:extLst>
              <a:ext uri="{FF2B5EF4-FFF2-40B4-BE49-F238E27FC236}">
                <a16:creationId xmlns:a16="http://schemas.microsoft.com/office/drawing/2014/main" id="{F5D5B044-DC05-E766-8C24-9206F4A7C648}"/>
              </a:ext>
            </a:extLst>
          </p:cNvPr>
          <p:cNvSpPr/>
          <p:nvPr/>
        </p:nvSpPr>
        <p:spPr>
          <a:xfrm>
            <a:off x="4828032" y="2029968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MARCAS — REGRAS DIFERENTES POR MARCA</a:t>
            </a:r>
            <a:endParaRPr lang="en-US" sz="800" dirty="0"/>
          </a:p>
        </p:txBody>
      </p:sp>
      <p:sp>
        <p:nvSpPr>
          <p:cNvPr id="69" name="Shape 29">
            <a:extLst>
              <a:ext uri="{FF2B5EF4-FFF2-40B4-BE49-F238E27FC236}">
                <a16:creationId xmlns:a16="http://schemas.microsoft.com/office/drawing/2014/main" id="{FFFFBB25-3C5E-D956-EF3F-560728B6D8B2}"/>
              </a:ext>
            </a:extLst>
          </p:cNvPr>
          <p:cNvSpPr/>
          <p:nvPr/>
        </p:nvSpPr>
        <p:spPr>
          <a:xfrm>
            <a:off x="4828032" y="236829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0" name="Text 30">
            <a:extLst>
              <a:ext uri="{FF2B5EF4-FFF2-40B4-BE49-F238E27FC236}">
                <a16:creationId xmlns:a16="http://schemas.microsoft.com/office/drawing/2014/main" id="{0933C873-518C-D807-BF51-1E502259E37A}"/>
              </a:ext>
            </a:extLst>
          </p:cNvPr>
          <p:cNvSpPr/>
          <p:nvPr/>
        </p:nvSpPr>
        <p:spPr>
          <a:xfrm>
            <a:off x="4828032" y="23682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Toyota</a:t>
            </a:r>
            <a:endParaRPr lang="en-US" sz="750" dirty="0"/>
          </a:p>
        </p:txBody>
      </p:sp>
      <p:sp>
        <p:nvSpPr>
          <p:cNvPr id="71" name="Shape 31">
            <a:extLst>
              <a:ext uri="{FF2B5EF4-FFF2-40B4-BE49-F238E27FC236}">
                <a16:creationId xmlns:a16="http://schemas.microsoft.com/office/drawing/2014/main" id="{F2CAE97E-2AB5-79EB-4A77-4269959A292C}"/>
              </a:ext>
            </a:extLst>
          </p:cNvPr>
          <p:cNvSpPr/>
          <p:nvPr/>
        </p:nvSpPr>
        <p:spPr>
          <a:xfrm>
            <a:off x="5614416" y="236829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2" name="Text 32">
            <a:extLst>
              <a:ext uri="{FF2B5EF4-FFF2-40B4-BE49-F238E27FC236}">
                <a16:creationId xmlns:a16="http://schemas.microsoft.com/office/drawing/2014/main" id="{704FDEC5-E906-DEED-76E1-C11B49ED12EB}"/>
              </a:ext>
            </a:extLst>
          </p:cNvPr>
          <p:cNvSpPr/>
          <p:nvPr/>
        </p:nvSpPr>
        <p:spPr>
          <a:xfrm>
            <a:off x="5614416" y="23682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Honda</a:t>
            </a:r>
            <a:endParaRPr lang="en-US" sz="750" dirty="0"/>
          </a:p>
        </p:txBody>
      </p:sp>
      <p:sp>
        <p:nvSpPr>
          <p:cNvPr id="73" name="Shape 33">
            <a:extLst>
              <a:ext uri="{FF2B5EF4-FFF2-40B4-BE49-F238E27FC236}">
                <a16:creationId xmlns:a16="http://schemas.microsoft.com/office/drawing/2014/main" id="{108C6568-B41E-7843-BDE8-09A118826E93}"/>
              </a:ext>
            </a:extLst>
          </p:cNvPr>
          <p:cNvSpPr/>
          <p:nvPr/>
        </p:nvSpPr>
        <p:spPr>
          <a:xfrm>
            <a:off x="6400800" y="236829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4" name="Text 34">
            <a:extLst>
              <a:ext uri="{FF2B5EF4-FFF2-40B4-BE49-F238E27FC236}">
                <a16:creationId xmlns:a16="http://schemas.microsoft.com/office/drawing/2014/main" id="{A8B82F72-24F9-D9D3-FBA3-8E67B3CEF01E}"/>
              </a:ext>
            </a:extLst>
          </p:cNvPr>
          <p:cNvSpPr/>
          <p:nvPr/>
        </p:nvSpPr>
        <p:spPr>
          <a:xfrm>
            <a:off x="6400800" y="23682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VW</a:t>
            </a:r>
            <a:endParaRPr lang="en-US" sz="750" dirty="0"/>
          </a:p>
        </p:txBody>
      </p:sp>
      <p:sp>
        <p:nvSpPr>
          <p:cNvPr id="75" name="Shape 35">
            <a:extLst>
              <a:ext uri="{FF2B5EF4-FFF2-40B4-BE49-F238E27FC236}">
                <a16:creationId xmlns:a16="http://schemas.microsoft.com/office/drawing/2014/main" id="{76D6B65A-0C62-ED77-1AD5-256422312554}"/>
              </a:ext>
            </a:extLst>
          </p:cNvPr>
          <p:cNvSpPr/>
          <p:nvPr/>
        </p:nvSpPr>
        <p:spPr>
          <a:xfrm>
            <a:off x="7187184" y="236829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6" name="Text 36">
            <a:extLst>
              <a:ext uri="{FF2B5EF4-FFF2-40B4-BE49-F238E27FC236}">
                <a16:creationId xmlns:a16="http://schemas.microsoft.com/office/drawing/2014/main" id="{D3FE88B5-C785-4412-3622-F4F270887F3A}"/>
              </a:ext>
            </a:extLst>
          </p:cNvPr>
          <p:cNvSpPr/>
          <p:nvPr/>
        </p:nvSpPr>
        <p:spPr>
          <a:xfrm>
            <a:off x="7187184" y="23682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Ford</a:t>
            </a:r>
            <a:endParaRPr lang="en-US" sz="750" dirty="0"/>
          </a:p>
        </p:txBody>
      </p:sp>
      <p:sp>
        <p:nvSpPr>
          <p:cNvPr id="77" name="Shape 37">
            <a:extLst>
              <a:ext uri="{FF2B5EF4-FFF2-40B4-BE49-F238E27FC236}">
                <a16:creationId xmlns:a16="http://schemas.microsoft.com/office/drawing/2014/main" id="{29F65A9C-C578-0D83-868F-4CE494CEFE67}"/>
              </a:ext>
            </a:extLst>
          </p:cNvPr>
          <p:cNvSpPr/>
          <p:nvPr/>
        </p:nvSpPr>
        <p:spPr>
          <a:xfrm>
            <a:off x="7973568" y="236829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8" name="Text 38">
            <a:extLst>
              <a:ext uri="{FF2B5EF4-FFF2-40B4-BE49-F238E27FC236}">
                <a16:creationId xmlns:a16="http://schemas.microsoft.com/office/drawing/2014/main" id="{1B1F36C0-0564-B8B5-8B21-645B5AA074D7}"/>
              </a:ext>
            </a:extLst>
          </p:cNvPr>
          <p:cNvSpPr/>
          <p:nvPr/>
        </p:nvSpPr>
        <p:spPr>
          <a:xfrm>
            <a:off x="7973568" y="23682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Chevrolet</a:t>
            </a:r>
            <a:endParaRPr lang="en-US" sz="750" dirty="0"/>
          </a:p>
        </p:txBody>
      </p:sp>
      <p:sp>
        <p:nvSpPr>
          <p:cNvPr id="79" name="Shape 39">
            <a:extLst>
              <a:ext uri="{FF2B5EF4-FFF2-40B4-BE49-F238E27FC236}">
                <a16:creationId xmlns:a16="http://schemas.microsoft.com/office/drawing/2014/main" id="{B294AC1D-5056-4FCE-8407-59FB04D836E9}"/>
              </a:ext>
            </a:extLst>
          </p:cNvPr>
          <p:cNvSpPr/>
          <p:nvPr/>
        </p:nvSpPr>
        <p:spPr>
          <a:xfrm>
            <a:off x="4828032" y="2816352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0" name="Text 40">
            <a:extLst>
              <a:ext uri="{FF2B5EF4-FFF2-40B4-BE49-F238E27FC236}">
                <a16:creationId xmlns:a16="http://schemas.microsoft.com/office/drawing/2014/main" id="{42C8811D-81AD-B3FD-4555-494CCF31C152}"/>
              </a:ext>
            </a:extLst>
          </p:cNvPr>
          <p:cNvSpPr/>
          <p:nvPr/>
        </p:nvSpPr>
        <p:spPr>
          <a:xfrm>
            <a:off x="4828032" y="281635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Fiat</a:t>
            </a:r>
            <a:endParaRPr lang="en-US" sz="750" dirty="0"/>
          </a:p>
        </p:txBody>
      </p:sp>
      <p:sp>
        <p:nvSpPr>
          <p:cNvPr id="81" name="Shape 41">
            <a:extLst>
              <a:ext uri="{FF2B5EF4-FFF2-40B4-BE49-F238E27FC236}">
                <a16:creationId xmlns:a16="http://schemas.microsoft.com/office/drawing/2014/main" id="{DB2D3119-2273-2123-6341-9AFD38F2B0D1}"/>
              </a:ext>
            </a:extLst>
          </p:cNvPr>
          <p:cNvSpPr/>
          <p:nvPr/>
        </p:nvSpPr>
        <p:spPr>
          <a:xfrm>
            <a:off x="5614416" y="2816352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2" name="Text 42">
            <a:extLst>
              <a:ext uri="{FF2B5EF4-FFF2-40B4-BE49-F238E27FC236}">
                <a16:creationId xmlns:a16="http://schemas.microsoft.com/office/drawing/2014/main" id="{C2B5C7BC-D2E7-E7BD-E8E3-E5C0BA1B0956}"/>
              </a:ext>
            </a:extLst>
          </p:cNvPr>
          <p:cNvSpPr/>
          <p:nvPr/>
        </p:nvSpPr>
        <p:spPr>
          <a:xfrm>
            <a:off x="5614416" y="281635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Renault</a:t>
            </a:r>
            <a:endParaRPr lang="en-US" sz="750" dirty="0"/>
          </a:p>
        </p:txBody>
      </p:sp>
      <p:sp>
        <p:nvSpPr>
          <p:cNvPr id="83" name="Shape 43">
            <a:extLst>
              <a:ext uri="{FF2B5EF4-FFF2-40B4-BE49-F238E27FC236}">
                <a16:creationId xmlns:a16="http://schemas.microsoft.com/office/drawing/2014/main" id="{B9B9CF68-3E96-D405-320C-EA4C6EE5220A}"/>
              </a:ext>
            </a:extLst>
          </p:cNvPr>
          <p:cNvSpPr/>
          <p:nvPr/>
        </p:nvSpPr>
        <p:spPr>
          <a:xfrm>
            <a:off x="6400800" y="2816352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4" name="Text 44">
            <a:extLst>
              <a:ext uri="{FF2B5EF4-FFF2-40B4-BE49-F238E27FC236}">
                <a16:creationId xmlns:a16="http://schemas.microsoft.com/office/drawing/2014/main" id="{15E07A6B-F64C-0CF9-357E-C27880D369B3}"/>
              </a:ext>
            </a:extLst>
          </p:cNvPr>
          <p:cNvSpPr/>
          <p:nvPr/>
        </p:nvSpPr>
        <p:spPr>
          <a:xfrm>
            <a:off x="6400800" y="281635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Hyundai</a:t>
            </a:r>
            <a:endParaRPr lang="en-US" sz="750" dirty="0"/>
          </a:p>
        </p:txBody>
      </p:sp>
      <p:sp>
        <p:nvSpPr>
          <p:cNvPr id="85" name="Shape 45">
            <a:extLst>
              <a:ext uri="{FF2B5EF4-FFF2-40B4-BE49-F238E27FC236}">
                <a16:creationId xmlns:a16="http://schemas.microsoft.com/office/drawing/2014/main" id="{D277B478-B9FF-064B-66E8-67A87C13504B}"/>
              </a:ext>
            </a:extLst>
          </p:cNvPr>
          <p:cNvSpPr/>
          <p:nvPr/>
        </p:nvSpPr>
        <p:spPr>
          <a:xfrm>
            <a:off x="7187184" y="2816352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6" name="Text 46">
            <a:extLst>
              <a:ext uri="{FF2B5EF4-FFF2-40B4-BE49-F238E27FC236}">
                <a16:creationId xmlns:a16="http://schemas.microsoft.com/office/drawing/2014/main" id="{6C51F35E-0022-3D25-B521-CA15705C3D4E}"/>
              </a:ext>
            </a:extLst>
          </p:cNvPr>
          <p:cNvSpPr/>
          <p:nvPr/>
        </p:nvSpPr>
        <p:spPr>
          <a:xfrm>
            <a:off x="7187184" y="281635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Kia</a:t>
            </a:r>
            <a:endParaRPr lang="en-US" sz="750" dirty="0"/>
          </a:p>
        </p:txBody>
      </p:sp>
      <p:sp>
        <p:nvSpPr>
          <p:cNvPr id="87" name="Shape 47">
            <a:extLst>
              <a:ext uri="{FF2B5EF4-FFF2-40B4-BE49-F238E27FC236}">
                <a16:creationId xmlns:a16="http://schemas.microsoft.com/office/drawing/2014/main" id="{B5250955-F388-2B75-F17B-D71958520123}"/>
              </a:ext>
            </a:extLst>
          </p:cNvPr>
          <p:cNvSpPr/>
          <p:nvPr/>
        </p:nvSpPr>
        <p:spPr>
          <a:xfrm>
            <a:off x="7973568" y="2816352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8" name="Text 48">
            <a:extLst>
              <a:ext uri="{FF2B5EF4-FFF2-40B4-BE49-F238E27FC236}">
                <a16:creationId xmlns:a16="http://schemas.microsoft.com/office/drawing/2014/main" id="{49F6B2F6-DDD0-5BFF-0A04-F0511604FC04}"/>
              </a:ext>
            </a:extLst>
          </p:cNvPr>
          <p:cNvSpPr/>
          <p:nvPr/>
        </p:nvSpPr>
        <p:spPr>
          <a:xfrm>
            <a:off x="7973568" y="281635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Jeep</a:t>
            </a:r>
            <a:endParaRPr lang="en-US" sz="750" dirty="0"/>
          </a:p>
        </p:txBody>
      </p:sp>
      <p:sp>
        <p:nvSpPr>
          <p:cNvPr id="89" name="Shape 49">
            <a:extLst>
              <a:ext uri="{FF2B5EF4-FFF2-40B4-BE49-F238E27FC236}">
                <a16:creationId xmlns:a16="http://schemas.microsoft.com/office/drawing/2014/main" id="{E66F7101-17C1-F04F-A339-3E9E92E29710}"/>
              </a:ext>
            </a:extLst>
          </p:cNvPr>
          <p:cNvSpPr/>
          <p:nvPr/>
        </p:nvSpPr>
        <p:spPr>
          <a:xfrm>
            <a:off x="4828032" y="3264408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0" name="Text 50">
            <a:extLst>
              <a:ext uri="{FF2B5EF4-FFF2-40B4-BE49-F238E27FC236}">
                <a16:creationId xmlns:a16="http://schemas.microsoft.com/office/drawing/2014/main" id="{1CE5CE2A-B623-D92D-F563-AE07EB93AAB5}"/>
              </a:ext>
            </a:extLst>
          </p:cNvPr>
          <p:cNvSpPr/>
          <p:nvPr/>
        </p:nvSpPr>
        <p:spPr>
          <a:xfrm>
            <a:off x="4828032" y="32644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BMW</a:t>
            </a:r>
            <a:endParaRPr lang="en-US" sz="750" dirty="0"/>
          </a:p>
        </p:txBody>
      </p:sp>
      <p:sp>
        <p:nvSpPr>
          <p:cNvPr id="91" name="Shape 51">
            <a:extLst>
              <a:ext uri="{FF2B5EF4-FFF2-40B4-BE49-F238E27FC236}">
                <a16:creationId xmlns:a16="http://schemas.microsoft.com/office/drawing/2014/main" id="{DAC58CC8-2EB8-B91F-0806-06756E7C9DF7}"/>
              </a:ext>
            </a:extLst>
          </p:cNvPr>
          <p:cNvSpPr/>
          <p:nvPr/>
        </p:nvSpPr>
        <p:spPr>
          <a:xfrm>
            <a:off x="5614416" y="3264408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2" name="Text 52">
            <a:extLst>
              <a:ext uri="{FF2B5EF4-FFF2-40B4-BE49-F238E27FC236}">
                <a16:creationId xmlns:a16="http://schemas.microsoft.com/office/drawing/2014/main" id="{1B6208A2-993F-8F62-3C3C-907071D2BB85}"/>
              </a:ext>
            </a:extLst>
          </p:cNvPr>
          <p:cNvSpPr/>
          <p:nvPr/>
        </p:nvSpPr>
        <p:spPr>
          <a:xfrm>
            <a:off x="5614416" y="32644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Mercedes</a:t>
            </a:r>
            <a:endParaRPr lang="en-US" sz="750" dirty="0"/>
          </a:p>
        </p:txBody>
      </p:sp>
      <p:sp>
        <p:nvSpPr>
          <p:cNvPr id="93" name="Shape 53">
            <a:extLst>
              <a:ext uri="{FF2B5EF4-FFF2-40B4-BE49-F238E27FC236}">
                <a16:creationId xmlns:a16="http://schemas.microsoft.com/office/drawing/2014/main" id="{5FCB5ECD-AA09-7498-F166-BEEE68E5A77A}"/>
              </a:ext>
            </a:extLst>
          </p:cNvPr>
          <p:cNvSpPr/>
          <p:nvPr/>
        </p:nvSpPr>
        <p:spPr>
          <a:xfrm>
            <a:off x="6400800" y="3264408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4" name="Text 54">
            <a:extLst>
              <a:ext uri="{FF2B5EF4-FFF2-40B4-BE49-F238E27FC236}">
                <a16:creationId xmlns:a16="http://schemas.microsoft.com/office/drawing/2014/main" id="{87486F75-0AC2-8C0E-94DC-149FFEED3881}"/>
              </a:ext>
            </a:extLst>
          </p:cNvPr>
          <p:cNvSpPr/>
          <p:nvPr/>
        </p:nvSpPr>
        <p:spPr>
          <a:xfrm>
            <a:off x="6400800" y="32644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</a:t>
            </a:r>
            <a:endParaRPr lang="en-US" sz="750" dirty="0"/>
          </a:p>
        </p:txBody>
      </p:sp>
      <p:sp>
        <p:nvSpPr>
          <p:cNvPr id="95" name="Shape 55">
            <a:extLst>
              <a:ext uri="{FF2B5EF4-FFF2-40B4-BE49-F238E27FC236}">
                <a16:creationId xmlns:a16="http://schemas.microsoft.com/office/drawing/2014/main" id="{A1F5C00B-CFB6-006A-2A42-BB16A13B58DF}"/>
              </a:ext>
            </a:extLst>
          </p:cNvPr>
          <p:cNvSpPr/>
          <p:nvPr/>
        </p:nvSpPr>
        <p:spPr>
          <a:xfrm>
            <a:off x="7187184" y="3264408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6" name="Text 56">
            <a:extLst>
              <a:ext uri="{FF2B5EF4-FFF2-40B4-BE49-F238E27FC236}">
                <a16:creationId xmlns:a16="http://schemas.microsoft.com/office/drawing/2014/main" id="{370BF606-DB9B-EB81-AFB8-FB76BE6FAA2D}"/>
              </a:ext>
            </a:extLst>
          </p:cNvPr>
          <p:cNvSpPr/>
          <p:nvPr/>
        </p:nvSpPr>
        <p:spPr>
          <a:xfrm>
            <a:off x="7187184" y="32644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Peugeot</a:t>
            </a:r>
            <a:endParaRPr lang="en-US" sz="750" dirty="0"/>
          </a:p>
        </p:txBody>
      </p:sp>
      <p:sp>
        <p:nvSpPr>
          <p:cNvPr id="97" name="Shape 57">
            <a:extLst>
              <a:ext uri="{FF2B5EF4-FFF2-40B4-BE49-F238E27FC236}">
                <a16:creationId xmlns:a16="http://schemas.microsoft.com/office/drawing/2014/main" id="{EC3085A6-CC49-0FFF-DE28-73D3F991DA68}"/>
              </a:ext>
            </a:extLst>
          </p:cNvPr>
          <p:cNvSpPr/>
          <p:nvPr/>
        </p:nvSpPr>
        <p:spPr>
          <a:xfrm>
            <a:off x="7973568" y="3264408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8" name="Text 58">
            <a:extLst>
              <a:ext uri="{FF2B5EF4-FFF2-40B4-BE49-F238E27FC236}">
                <a16:creationId xmlns:a16="http://schemas.microsoft.com/office/drawing/2014/main" id="{A19FC7CA-BCBC-9D0F-0A8C-7E08346E36DC}"/>
              </a:ext>
            </a:extLst>
          </p:cNvPr>
          <p:cNvSpPr/>
          <p:nvPr/>
        </p:nvSpPr>
        <p:spPr>
          <a:xfrm>
            <a:off x="7973568" y="32644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Citroën</a:t>
            </a:r>
            <a:endParaRPr lang="en-US" sz="750" dirty="0"/>
          </a:p>
        </p:txBody>
      </p:sp>
      <p:sp>
        <p:nvSpPr>
          <p:cNvPr id="99" name="Shape 59">
            <a:extLst>
              <a:ext uri="{FF2B5EF4-FFF2-40B4-BE49-F238E27FC236}">
                <a16:creationId xmlns:a16="http://schemas.microsoft.com/office/drawing/2014/main" id="{553F0D49-BFA6-ADAD-7189-F678A06FF463}"/>
              </a:ext>
            </a:extLst>
          </p:cNvPr>
          <p:cNvSpPr/>
          <p:nvPr/>
        </p:nvSpPr>
        <p:spPr>
          <a:xfrm>
            <a:off x="4828032" y="3712464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0" name="Text 60">
            <a:extLst>
              <a:ext uri="{FF2B5EF4-FFF2-40B4-BE49-F238E27FC236}">
                <a16:creationId xmlns:a16="http://schemas.microsoft.com/office/drawing/2014/main" id="{100CBA88-8C27-6008-0854-C7E213D06FBD}"/>
              </a:ext>
            </a:extLst>
          </p:cNvPr>
          <p:cNvSpPr/>
          <p:nvPr/>
        </p:nvSpPr>
        <p:spPr>
          <a:xfrm>
            <a:off x="4828032" y="371246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Nissan</a:t>
            </a:r>
            <a:endParaRPr lang="en-US" sz="750" dirty="0"/>
          </a:p>
        </p:txBody>
      </p:sp>
      <p:sp>
        <p:nvSpPr>
          <p:cNvPr id="101" name="Shape 61">
            <a:extLst>
              <a:ext uri="{FF2B5EF4-FFF2-40B4-BE49-F238E27FC236}">
                <a16:creationId xmlns:a16="http://schemas.microsoft.com/office/drawing/2014/main" id="{97DFCCDA-47DD-038E-295F-A995221D2A04}"/>
              </a:ext>
            </a:extLst>
          </p:cNvPr>
          <p:cNvSpPr/>
          <p:nvPr/>
        </p:nvSpPr>
        <p:spPr>
          <a:xfrm>
            <a:off x="5614416" y="3712464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2" name="Text 62">
            <a:extLst>
              <a:ext uri="{FF2B5EF4-FFF2-40B4-BE49-F238E27FC236}">
                <a16:creationId xmlns:a16="http://schemas.microsoft.com/office/drawing/2014/main" id="{EF14E6A2-29FD-CE39-FF9C-A8A58D28427F}"/>
              </a:ext>
            </a:extLst>
          </p:cNvPr>
          <p:cNvSpPr/>
          <p:nvPr/>
        </p:nvSpPr>
        <p:spPr>
          <a:xfrm>
            <a:off x="5614416" y="371246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Mitsubishi</a:t>
            </a:r>
            <a:endParaRPr lang="en-US" sz="750" dirty="0"/>
          </a:p>
        </p:txBody>
      </p:sp>
      <p:sp>
        <p:nvSpPr>
          <p:cNvPr id="103" name="Shape 63">
            <a:extLst>
              <a:ext uri="{FF2B5EF4-FFF2-40B4-BE49-F238E27FC236}">
                <a16:creationId xmlns:a16="http://schemas.microsoft.com/office/drawing/2014/main" id="{C44E8045-EE60-2E83-0EDB-5032674E3229}"/>
              </a:ext>
            </a:extLst>
          </p:cNvPr>
          <p:cNvSpPr/>
          <p:nvPr/>
        </p:nvSpPr>
        <p:spPr>
          <a:xfrm>
            <a:off x="6400800" y="3712464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4" name="Text 64">
            <a:extLst>
              <a:ext uri="{FF2B5EF4-FFF2-40B4-BE49-F238E27FC236}">
                <a16:creationId xmlns:a16="http://schemas.microsoft.com/office/drawing/2014/main" id="{7412AD8A-80C0-89C4-4A76-F0835766AE62}"/>
              </a:ext>
            </a:extLst>
          </p:cNvPr>
          <p:cNvSpPr/>
          <p:nvPr/>
        </p:nvSpPr>
        <p:spPr>
          <a:xfrm>
            <a:off x="6400800" y="371246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Rover</a:t>
            </a:r>
            <a:endParaRPr lang="en-US" sz="750" dirty="0"/>
          </a:p>
        </p:txBody>
      </p:sp>
      <p:sp>
        <p:nvSpPr>
          <p:cNvPr id="105" name="Shape 65">
            <a:extLst>
              <a:ext uri="{FF2B5EF4-FFF2-40B4-BE49-F238E27FC236}">
                <a16:creationId xmlns:a16="http://schemas.microsoft.com/office/drawing/2014/main" id="{DB7F6BEB-71F3-2304-7AB9-F0339F8B6531}"/>
              </a:ext>
            </a:extLst>
          </p:cNvPr>
          <p:cNvSpPr/>
          <p:nvPr/>
        </p:nvSpPr>
        <p:spPr>
          <a:xfrm>
            <a:off x="7187184" y="3712464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6" name="Text 66">
            <a:extLst>
              <a:ext uri="{FF2B5EF4-FFF2-40B4-BE49-F238E27FC236}">
                <a16:creationId xmlns:a16="http://schemas.microsoft.com/office/drawing/2014/main" id="{A9B4FFA9-4E5D-D8FA-E2A9-0CA8668F711A}"/>
              </a:ext>
            </a:extLst>
          </p:cNvPr>
          <p:cNvSpPr/>
          <p:nvPr/>
        </p:nvSpPr>
        <p:spPr>
          <a:xfrm>
            <a:off x="7187184" y="371246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Volvo</a:t>
            </a:r>
            <a:endParaRPr lang="en-US" sz="750" dirty="0"/>
          </a:p>
        </p:txBody>
      </p:sp>
      <p:sp>
        <p:nvSpPr>
          <p:cNvPr id="107" name="Shape 67">
            <a:extLst>
              <a:ext uri="{FF2B5EF4-FFF2-40B4-BE49-F238E27FC236}">
                <a16:creationId xmlns:a16="http://schemas.microsoft.com/office/drawing/2014/main" id="{0F6F76A5-D809-4411-B82F-6CCE6CE09F5A}"/>
              </a:ext>
            </a:extLst>
          </p:cNvPr>
          <p:cNvSpPr/>
          <p:nvPr/>
        </p:nvSpPr>
        <p:spPr>
          <a:xfrm>
            <a:off x="7973568" y="3712464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8" name="Text 68">
            <a:extLst>
              <a:ext uri="{FF2B5EF4-FFF2-40B4-BE49-F238E27FC236}">
                <a16:creationId xmlns:a16="http://schemas.microsoft.com/office/drawing/2014/main" id="{0482A32C-FA62-44B4-9E79-385A90CCA4DD}"/>
              </a:ext>
            </a:extLst>
          </p:cNvPr>
          <p:cNvSpPr/>
          <p:nvPr/>
        </p:nvSpPr>
        <p:spPr>
          <a:xfrm>
            <a:off x="7973568" y="371246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Suzuki</a:t>
            </a:r>
            <a:endParaRPr lang="en-US" sz="750" dirty="0"/>
          </a:p>
        </p:txBody>
      </p:sp>
      <p:sp>
        <p:nvSpPr>
          <p:cNvPr id="109" name="Shape 69">
            <a:extLst>
              <a:ext uri="{FF2B5EF4-FFF2-40B4-BE49-F238E27FC236}">
                <a16:creationId xmlns:a16="http://schemas.microsoft.com/office/drawing/2014/main" id="{77C4C8BB-B241-963C-AEA8-7F684FA2BFAC}"/>
              </a:ext>
            </a:extLst>
          </p:cNvPr>
          <p:cNvSpPr/>
          <p:nvPr/>
        </p:nvSpPr>
        <p:spPr>
          <a:xfrm>
            <a:off x="4828032" y="4160520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0" name="Text 70">
            <a:extLst>
              <a:ext uri="{FF2B5EF4-FFF2-40B4-BE49-F238E27FC236}">
                <a16:creationId xmlns:a16="http://schemas.microsoft.com/office/drawing/2014/main" id="{EB96463F-1248-63C6-BFC9-4CBC549A5F7C}"/>
              </a:ext>
            </a:extLst>
          </p:cNvPr>
          <p:cNvSpPr/>
          <p:nvPr/>
        </p:nvSpPr>
        <p:spPr>
          <a:xfrm>
            <a:off x="4828032" y="41605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</a:t>
            </a:r>
            <a:endParaRPr lang="en-US" sz="750" dirty="0"/>
          </a:p>
        </p:txBody>
      </p:sp>
      <p:sp>
        <p:nvSpPr>
          <p:cNvPr id="111" name="Shape 71">
            <a:extLst>
              <a:ext uri="{FF2B5EF4-FFF2-40B4-BE49-F238E27FC236}">
                <a16:creationId xmlns:a16="http://schemas.microsoft.com/office/drawing/2014/main" id="{438D84F9-ECDE-1C40-A52A-7054238B8505}"/>
              </a:ext>
            </a:extLst>
          </p:cNvPr>
          <p:cNvSpPr/>
          <p:nvPr/>
        </p:nvSpPr>
        <p:spPr>
          <a:xfrm>
            <a:off x="5614416" y="4160520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2" name="Text 72">
            <a:extLst>
              <a:ext uri="{FF2B5EF4-FFF2-40B4-BE49-F238E27FC236}">
                <a16:creationId xmlns:a16="http://schemas.microsoft.com/office/drawing/2014/main" id="{7E5C45E2-E271-5603-F077-D4453725C43A}"/>
              </a:ext>
            </a:extLst>
          </p:cNvPr>
          <p:cNvSpPr/>
          <p:nvPr/>
        </p:nvSpPr>
        <p:spPr>
          <a:xfrm>
            <a:off x="5614416" y="41605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Porsche</a:t>
            </a:r>
            <a:endParaRPr lang="en-US" sz="750" dirty="0"/>
          </a:p>
        </p:txBody>
      </p:sp>
      <p:sp>
        <p:nvSpPr>
          <p:cNvPr id="113" name="Shape 73">
            <a:extLst>
              <a:ext uri="{FF2B5EF4-FFF2-40B4-BE49-F238E27FC236}">
                <a16:creationId xmlns:a16="http://schemas.microsoft.com/office/drawing/2014/main" id="{F97281D4-569A-46C6-A884-FB83B7014CE8}"/>
              </a:ext>
            </a:extLst>
          </p:cNvPr>
          <p:cNvSpPr/>
          <p:nvPr/>
        </p:nvSpPr>
        <p:spPr>
          <a:xfrm>
            <a:off x="6400800" y="4160520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4" name="Text 74">
            <a:extLst>
              <a:ext uri="{FF2B5EF4-FFF2-40B4-BE49-F238E27FC236}">
                <a16:creationId xmlns:a16="http://schemas.microsoft.com/office/drawing/2014/main" id="{80D28B99-2CF5-3B28-1EC4-EC8910B3BD29}"/>
              </a:ext>
            </a:extLst>
          </p:cNvPr>
          <p:cNvSpPr/>
          <p:nvPr/>
        </p:nvSpPr>
        <p:spPr>
          <a:xfrm>
            <a:off x="6400800" y="41605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BYD</a:t>
            </a:r>
            <a:endParaRPr lang="en-US" sz="750" dirty="0"/>
          </a:p>
        </p:txBody>
      </p:sp>
      <p:sp>
        <p:nvSpPr>
          <p:cNvPr id="115" name="Shape 75">
            <a:extLst>
              <a:ext uri="{FF2B5EF4-FFF2-40B4-BE49-F238E27FC236}">
                <a16:creationId xmlns:a16="http://schemas.microsoft.com/office/drawing/2014/main" id="{8F7EFD5F-2056-2B5B-4570-153F719B67D1}"/>
              </a:ext>
            </a:extLst>
          </p:cNvPr>
          <p:cNvSpPr/>
          <p:nvPr/>
        </p:nvSpPr>
        <p:spPr>
          <a:xfrm>
            <a:off x="7187184" y="4160520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6" name="Text 76">
            <a:extLst>
              <a:ext uri="{FF2B5EF4-FFF2-40B4-BE49-F238E27FC236}">
                <a16:creationId xmlns:a16="http://schemas.microsoft.com/office/drawing/2014/main" id="{515CCDDE-66A2-559A-1A76-6F2177787AF5}"/>
              </a:ext>
            </a:extLst>
          </p:cNvPr>
          <p:cNvSpPr/>
          <p:nvPr/>
        </p:nvSpPr>
        <p:spPr>
          <a:xfrm>
            <a:off x="7187184" y="41605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</a:t>
            </a:r>
            <a:endParaRPr lang="en-US" sz="750" dirty="0"/>
          </a:p>
        </p:txBody>
      </p:sp>
      <p:sp>
        <p:nvSpPr>
          <p:cNvPr id="117" name="Shape 77">
            <a:extLst>
              <a:ext uri="{FF2B5EF4-FFF2-40B4-BE49-F238E27FC236}">
                <a16:creationId xmlns:a16="http://schemas.microsoft.com/office/drawing/2014/main" id="{03AADBB7-215E-871B-0625-237E8A6CFFCB}"/>
              </a:ext>
            </a:extLst>
          </p:cNvPr>
          <p:cNvSpPr/>
          <p:nvPr/>
        </p:nvSpPr>
        <p:spPr>
          <a:xfrm>
            <a:off x="7973568" y="4160520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8" name="Text 78">
            <a:extLst>
              <a:ext uri="{FF2B5EF4-FFF2-40B4-BE49-F238E27FC236}">
                <a16:creationId xmlns:a16="http://schemas.microsoft.com/office/drawing/2014/main" id="{41791320-E2BD-2C29-D326-BDD21803E69D}"/>
              </a:ext>
            </a:extLst>
          </p:cNvPr>
          <p:cNvSpPr/>
          <p:nvPr/>
        </p:nvSpPr>
        <p:spPr>
          <a:xfrm>
            <a:off x="7973568" y="41605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Chery</a:t>
            </a:r>
            <a:endParaRPr lang="en-US" sz="750" dirty="0"/>
          </a:p>
        </p:txBody>
      </p:sp>
      <p:sp>
        <p:nvSpPr>
          <p:cNvPr id="119" name="Shape 79">
            <a:extLst>
              <a:ext uri="{FF2B5EF4-FFF2-40B4-BE49-F238E27FC236}">
                <a16:creationId xmlns:a16="http://schemas.microsoft.com/office/drawing/2014/main" id="{372662DD-0EF7-84B0-1973-96B5FC3E937A}"/>
              </a:ext>
            </a:extLst>
          </p:cNvPr>
          <p:cNvSpPr/>
          <p:nvPr/>
        </p:nvSpPr>
        <p:spPr>
          <a:xfrm>
            <a:off x="4828032" y="460857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0" name="Text 80">
            <a:extLst>
              <a:ext uri="{FF2B5EF4-FFF2-40B4-BE49-F238E27FC236}">
                <a16:creationId xmlns:a16="http://schemas.microsoft.com/office/drawing/2014/main" id="{600B278A-AB47-610F-8A10-CA2757450AB3}"/>
              </a:ext>
            </a:extLst>
          </p:cNvPr>
          <p:cNvSpPr/>
          <p:nvPr/>
        </p:nvSpPr>
        <p:spPr>
          <a:xfrm>
            <a:off x="4828032" y="460857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GWM</a:t>
            </a:r>
            <a:endParaRPr lang="en-US" sz="750" dirty="0"/>
          </a:p>
        </p:txBody>
      </p:sp>
      <p:sp>
        <p:nvSpPr>
          <p:cNvPr id="121" name="Shape 81">
            <a:extLst>
              <a:ext uri="{FF2B5EF4-FFF2-40B4-BE49-F238E27FC236}">
                <a16:creationId xmlns:a16="http://schemas.microsoft.com/office/drawing/2014/main" id="{55C11286-B92C-39FB-3CC4-FBD231673361}"/>
              </a:ext>
            </a:extLst>
          </p:cNvPr>
          <p:cNvSpPr/>
          <p:nvPr/>
        </p:nvSpPr>
        <p:spPr>
          <a:xfrm>
            <a:off x="5614416" y="460857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2" name="Text 82">
            <a:extLst>
              <a:ext uri="{FF2B5EF4-FFF2-40B4-BE49-F238E27FC236}">
                <a16:creationId xmlns:a16="http://schemas.microsoft.com/office/drawing/2014/main" id="{FC262561-258B-B8E9-023E-E215DC9E48F4}"/>
              </a:ext>
            </a:extLst>
          </p:cNvPr>
          <p:cNvSpPr/>
          <p:nvPr/>
        </p:nvSpPr>
        <p:spPr>
          <a:xfrm>
            <a:off x="5614416" y="460857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</a:t>
            </a:r>
            <a:endParaRPr lang="en-US" sz="750" dirty="0"/>
          </a:p>
        </p:txBody>
      </p:sp>
      <p:sp>
        <p:nvSpPr>
          <p:cNvPr id="123" name="Shape 83">
            <a:extLst>
              <a:ext uri="{FF2B5EF4-FFF2-40B4-BE49-F238E27FC236}">
                <a16:creationId xmlns:a16="http://schemas.microsoft.com/office/drawing/2014/main" id="{DC1F9781-9DE2-6DF3-1942-395216747C7C}"/>
              </a:ext>
            </a:extLst>
          </p:cNvPr>
          <p:cNvSpPr/>
          <p:nvPr/>
        </p:nvSpPr>
        <p:spPr>
          <a:xfrm>
            <a:off x="6400800" y="460857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4" name="Text 84">
            <a:extLst>
              <a:ext uri="{FF2B5EF4-FFF2-40B4-BE49-F238E27FC236}">
                <a16:creationId xmlns:a16="http://schemas.microsoft.com/office/drawing/2014/main" id="{B13B8D1E-469E-9661-EEEF-D95D49A5C10D}"/>
              </a:ext>
            </a:extLst>
          </p:cNvPr>
          <p:cNvSpPr/>
          <p:nvPr/>
        </p:nvSpPr>
        <p:spPr>
          <a:xfrm>
            <a:off x="6400800" y="460857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Dodge</a:t>
            </a:r>
            <a:endParaRPr lang="en-US" sz="750" dirty="0"/>
          </a:p>
        </p:txBody>
      </p:sp>
      <p:sp>
        <p:nvSpPr>
          <p:cNvPr id="125" name="Shape 85">
            <a:extLst>
              <a:ext uri="{FF2B5EF4-FFF2-40B4-BE49-F238E27FC236}">
                <a16:creationId xmlns:a16="http://schemas.microsoft.com/office/drawing/2014/main" id="{F3D33BE3-E5CA-5A88-EC53-1253DF33322A}"/>
              </a:ext>
            </a:extLst>
          </p:cNvPr>
          <p:cNvSpPr/>
          <p:nvPr/>
        </p:nvSpPr>
        <p:spPr>
          <a:xfrm>
            <a:off x="7187184" y="460857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6" name="Text 86">
            <a:extLst>
              <a:ext uri="{FF2B5EF4-FFF2-40B4-BE49-F238E27FC236}">
                <a16:creationId xmlns:a16="http://schemas.microsoft.com/office/drawing/2014/main" id="{F3CF9FC7-CEA9-5B63-5ABC-5D37CBFD0A15}"/>
              </a:ext>
            </a:extLst>
          </p:cNvPr>
          <p:cNvSpPr/>
          <p:nvPr/>
        </p:nvSpPr>
        <p:spPr>
          <a:xfrm>
            <a:off x="7187184" y="460857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Chrysler</a:t>
            </a:r>
            <a:endParaRPr lang="en-US" sz="750" dirty="0"/>
          </a:p>
        </p:txBody>
      </p:sp>
      <p:sp>
        <p:nvSpPr>
          <p:cNvPr id="127" name="Shape 87">
            <a:extLst>
              <a:ext uri="{FF2B5EF4-FFF2-40B4-BE49-F238E27FC236}">
                <a16:creationId xmlns:a16="http://schemas.microsoft.com/office/drawing/2014/main" id="{C3797D87-7588-9713-A222-40E82700408E}"/>
              </a:ext>
            </a:extLst>
          </p:cNvPr>
          <p:cNvSpPr/>
          <p:nvPr/>
        </p:nvSpPr>
        <p:spPr>
          <a:xfrm>
            <a:off x="7973568" y="4608576"/>
            <a:ext cx="731520" cy="347472"/>
          </a:xfrm>
          <a:prstGeom prst="rect">
            <a:avLst/>
          </a:prstGeom>
          <a:solidFill>
            <a:srgbClr val="1A140A"/>
          </a:solidFill>
          <a:ln w="12700">
            <a:solidFill>
              <a:srgbClr val="3A2A0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8" name="Text 88">
            <a:extLst>
              <a:ext uri="{FF2B5EF4-FFF2-40B4-BE49-F238E27FC236}">
                <a16:creationId xmlns:a16="http://schemas.microsoft.com/office/drawing/2014/main" id="{1938D4A8-2B6B-23DC-79AF-6766D9D1D624}"/>
              </a:ext>
            </a:extLst>
          </p:cNvPr>
          <p:cNvSpPr/>
          <p:nvPr/>
        </p:nvSpPr>
        <p:spPr>
          <a:xfrm>
            <a:off x="7973568" y="460857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8A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Alfa Romeo</a:t>
            </a:r>
            <a:endParaRPr lang="en-US" sz="750" dirty="0"/>
          </a:p>
        </p:txBody>
      </p:sp>
    </p:spTree>
    <p:extLst>
      <p:ext uri="{BB962C8B-B14F-4D97-AF65-F5344CB8AC3E}">
        <p14:creationId xmlns:p14="http://schemas.microsoft.com/office/powerpoint/2010/main" val="127654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487680"/>
            <a:ext cx="4572000" cy="4572000"/>
          </a:xfrm>
          <a:prstGeom prst="ellipse">
            <a:avLst/>
          </a:prstGeom>
          <a:solidFill>
            <a:srgbClr val="1A3A7A">
              <a:alpha val="25000"/>
            </a:srgbClr>
          </a:solidFill>
          <a:ln w="12700">
            <a:solidFill>
              <a:srgbClr val="1A3A7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DIA A DIA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64820" y="1616529"/>
            <a:ext cx="3474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158 horas.</a:t>
            </a:r>
            <a:endParaRPr lang="en-US" sz="50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</a:t>
            </a:r>
            <a:r>
              <a:rPr lang="en-US" sz="5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</a:t>
            </a: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5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dias</a:t>
            </a: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5000" dirty="0"/>
          </a:p>
          <a:p>
            <a:pPr marL="0" indent="0" algn="ctr">
              <a:lnSpc>
                <a:spcPct val="110000"/>
              </a:lnSpc>
              <a:buNone/>
            </a:pP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342900" y="4246735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Equivalente</a:t>
            </a:r>
            <a:r>
              <a:rPr lang="en-US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25 </a:t>
            </a:r>
            <a:r>
              <a:rPr lang="en-US" sz="12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pessoas</a:t>
            </a:r>
            <a:r>
              <a:rPr lang="en-US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trabalho manual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profissional de </a:t>
            </a:r>
            <a:r>
              <a:rPr lang="en-US" sz="12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operação</a:t>
            </a:r>
            <a:r>
              <a:rPr lang="en-US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são</a:t>
            </a:r>
            <a:r>
              <a:rPr lang="en-US" sz="12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80mil horas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251960" y="548640"/>
            <a:ext cx="36576" cy="4206240"/>
          </a:xfrm>
          <a:prstGeom prst="rect">
            <a:avLst/>
          </a:prstGeom>
          <a:solidFill>
            <a:srgbClr val="152A52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4434840" y="502920"/>
            <a:ext cx="4389120" cy="98755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4526280" y="5943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74920" y="57607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 entre sistemas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74920" y="886968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extraídos de um sistema, colados em outro. Manual. Todo dia, por várias pessoas, sem controle de erro.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434840" y="1618488"/>
            <a:ext cx="4389120" cy="98755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4526280" y="17099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074920" y="16916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 mudando sem aviso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74920" y="2002536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marcas, 35 portais. Atualização de layout à noite = equipe inteira parada no dia seguinte.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434840" y="2734056"/>
            <a:ext cx="4389120" cy="98755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4526280" y="282549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074920" y="280720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como 'sistema'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74920" y="311810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Planilhas gigantes substituindo integração. Quem sabia operar virava gargalo. Quando saía, levava o conhecimento.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434840" y="3849624"/>
            <a:ext cx="4389120" cy="98755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526280" y="394106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074920" y="392277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Retrabalho constante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74920" y="423367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Erros de digitação, dados inconsistentes. Cada divergência = horas de investigação e reconciliação manual.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DESAFIOS REAIS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943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ninguem conta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2920" y="126187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Fazer o </a:t>
            </a:r>
            <a:r>
              <a:rPr lang="en-US" sz="13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robô</a:t>
            </a:r>
            <a:r>
              <a:rPr lang="en-US" sz="13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funcionar hoje e facil. O dificil e o que vem depois.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691640"/>
            <a:ext cx="4187952" cy="1536192"/>
          </a:xfrm>
          <a:prstGeom prst="rect">
            <a:avLst/>
          </a:prstGeom>
          <a:solidFill>
            <a:srgbClr val="1A0808"/>
          </a:solidFill>
          <a:ln w="12700">
            <a:solidFill>
              <a:srgbClr val="3A101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11480" y="1691640"/>
            <a:ext cx="54864" cy="1536192"/>
          </a:xfrm>
          <a:prstGeom prst="rect">
            <a:avLst/>
          </a:prstGeom>
          <a:solidFill>
            <a:srgbClr val="E84545"/>
          </a:solidFill>
          <a:ln w="12700">
            <a:solidFill>
              <a:srgbClr val="E8454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E8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130552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05840" y="176479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 que mudam sem avisar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005840" y="214884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marcas com portais proprios. Uma atualizacao de layout a noite quebra o robo. Sem monitoramento, so descobrimos no dia seguinte — operacao parada.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782312" y="1691640"/>
            <a:ext cx="4187952" cy="1536192"/>
          </a:xfrm>
          <a:prstGeom prst="rect">
            <a:avLst/>
          </a:prstGeom>
          <a:solidFill>
            <a:srgbClr val="081A14"/>
          </a:solidFill>
          <a:ln w="12700">
            <a:solidFill>
              <a:srgbClr val="103A2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4782312" y="1691640"/>
            <a:ext cx="54864" cy="1536192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0"/>
          <p:cNvSpPr/>
          <p:nvPr/>
        </p:nvSpPr>
        <p:spPr>
          <a:xfrm>
            <a:off x="4919472" y="178308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2130552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376672" y="176479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Infraestrutura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5376672" y="214884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Servidores, VMs, licencas, equipe de suporte. R$ 100 mil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 para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manter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operacao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Esse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numero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raramente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aparece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 ROI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inicial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apresentado</a:t>
            </a: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411480" y="3355848"/>
            <a:ext cx="4187952" cy="1536192"/>
          </a:xfrm>
          <a:prstGeom prst="rect">
            <a:avLst/>
          </a:prstGeom>
          <a:solidFill>
            <a:srgbClr val="1A1208"/>
          </a:solidFill>
          <a:ln w="12700">
            <a:solidFill>
              <a:srgbClr val="3A2A1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Shape 14"/>
          <p:cNvSpPr/>
          <p:nvPr/>
        </p:nvSpPr>
        <p:spPr>
          <a:xfrm>
            <a:off x="411480" y="3355848"/>
            <a:ext cx="54864" cy="153619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5"/>
          <p:cNvSpPr/>
          <p:nvPr/>
        </p:nvSpPr>
        <p:spPr>
          <a:xfrm>
            <a:off x="548640" y="3447288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79476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005840" y="34290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Resistencia das equipes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1005840" y="381304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Medo de ser substituido travou projetos. Quem nao documentava o processo garantia sua indispensabilidade. Quebrar isso exigiu meses de trabalho cultural.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782312" y="3355848"/>
            <a:ext cx="4187952" cy="1536192"/>
          </a:xfrm>
          <a:prstGeom prst="rect">
            <a:avLst/>
          </a:prstGeom>
          <a:solidFill>
            <a:srgbClr val="1A1A08"/>
          </a:solidFill>
          <a:ln w="12700">
            <a:solidFill>
              <a:srgbClr val="3A3A1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Shape 19"/>
          <p:cNvSpPr/>
          <p:nvPr/>
        </p:nvSpPr>
        <p:spPr>
          <a:xfrm>
            <a:off x="4782312" y="3355848"/>
            <a:ext cx="54864" cy="1536192"/>
          </a:xfrm>
          <a:prstGeom prst="rect">
            <a:avLst/>
          </a:prstGeom>
          <a:solidFill>
            <a:srgbClr val="F5B942"/>
          </a:solidFill>
          <a:ln w="12700">
            <a:solidFill>
              <a:srgbClr val="F5B94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0"/>
          <p:cNvSpPr/>
          <p:nvPr/>
        </p:nvSpPr>
        <p:spPr>
          <a:xfrm>
            <a:off x="4919472" y="3447288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9472" y="3794760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376672" y="34290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Manutencao e suporte continuos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5376672" y="381304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 em producao precisa de dono, monitoramento 24/7, plano de contingencia e ciclo de revisao. Isso nao vem junto com nenhuma ferramenta de automacao.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1A3A7A">
              <a:alpha val="28000"/>
            </a:srgbClr>
          </a:solidFill>
          <a:ln w="12700">
            <a:solidFill>
              <a:srgbClr val="1A3A7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MONITORAMENTO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Nao basta ver se esta ON ou OFF.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411480" y="1325880"/>
            <a:ext cx="8412480" cy="749808"/>
          </a:xfrm>
          <a:prstGeom prst="rect">
            <a:avLst/>
          </a:prstGeom>
          <a:solidFill>
            <a:srgbClr val="0E1A10"/>
          </a:solidFill>
          <a:ln w="1270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594360" y="1463040"/>
            <a:ext cx="822960" cy="420624"/>
          </a:xfrm>
          <a:prstGeom prst="rect">
            <a:avLst/>
          </a:prstGeom>
          <a:solidFill>
            <a:srgbClr val="00A882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822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81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 ✓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508760" y="1463040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≠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029968" y="1463040"/>
            <a:ext cx="1481328" cy="420624"/>
          </a:xfrm>
          <a:prstGeom prst="rect">
            <a:avLst/>
          </a:prstGeom>
          <a:solidFill>
            <a:srgbClr val="2A1010"/>
          </a:solidFill>
          <a:ln w="12700">
            <a:solidFill>
              <a:srgbClr val="E8454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Text 8"/>
          <p:cNvSpPr/>
          <p:nvPr/>
        </p:nvSpPr>
        <p:spPr>
          <a:xfrm>
            <a:off x="2029968" y="146304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E8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FUNCIONANDO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749040" y="1444752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status ON so diz que o processo iniciou. Nao diz se esta na velocidade certa, entregou o resultado esperado, ou vai terminar antes do prazo.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" y="2240280"/>
            <a:ext cx="2724912" cy="2633472"/>
          </a:xfrm>
          <a:prstGeom prst="rect">
            <a:avLst/>
          </a:prstGeom>
          <a:solidFill>
            <a:srgbClr val="1A0808"/>
          </a:solidFill>
          <a:ln w="12700">
            <a:solidFill>
              <a:srgbClr val="3A1010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3" name="Shape 11"/>
          <p:cNvSpPr/>
          <p:nvPr/>
        </p:nvSpPr>
        <p:spPr>
          <a:xfrm>
            <a:off x="411480" y="2240280"/>
            <a:ext cx="2724912" cy="45720"/>
          </a:xfrm>
          <a:prstGeom prst="rect">
            <a:avLst/>
          </a:prstGeom>
          <a:solidFill>
            <a:srgbClr val="E84545"/>
          </a:solidFill>
          <a:ln w="12700">
            <a:solidFill>
              <a:srgbClr val="E8454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521208" y="233172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E8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1 — BASICO (INSUFICIENTE)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521208" y="2670048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Monitorar ON / OFF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21208" y="315468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 se o robo esta rodando ou travado. Nao detecta lentidao, resultado errado ou degradacao de performance. A maioria das empresas para aqui.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319272" y="2240280"/>
            <a:ext cx="2724912" cy="2633472"/>
          </a:xfrm>
          <a:prstGeom prst="rect">
            <a:avLst/>
          </a:prstGeom>
          <a:solidFill>
            <a:srgbClr val="1A1208"/>
          </a:solidFill>
          <a:ln w="12700">
            <a:solidFill>
              <a:srgbClr val="3A2810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8" name="Shape 16"/>
          <p:cNvSpPr/>
          <p:nvPr/>
        </p:nvSpPr>
        <p:spPr>
          <a:xfrm>
            <a:off x="3319272" y="2240280"/>
            <a:ext cx="2724912" cy="457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3429000" y="233172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2 — INTERMEDIARIO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429000" y="2670048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Monitorar tempo de execucao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429000" y="315468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Mede quanto tempo cada tarefa leva. Se o robo que processa em 2 min passa para 18 min, o alerta dispara — mesmo que esteja tecnicamente 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227064" y="2240280"/>
            <a:ext cx="2724912" cy="2633472"/>
          </a:xfrm>
          <a:prstGeom prst="rect">
            <a:avLst/>
          </a:prstGeom>
          <a:solidFill>
            <a:srgbClr val="081A14"/>
          </a:solidFill>
          <a:ln w="12700">
            <a:solidFill>
              <a:srgbClr val="103A2A"/>
            </a:solidFill>
            <a:prstDash val="solid"/>
          </a:ln>
          <a:effectLst>
            <a:outerShdw blurRad="228600" dist="508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3" name="Shape 21"/>
          <p:cNvSpPr/>
          <p:nvPr/>
        </p:nvSpPr>
        <p:spPr>
          <a:xfrm>
            <a:off x="6227064" y="2240280"/>
            <a:ext cx="2724912" cy="45720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Text 22"/>
          <p:cNvSpPr/>
          <p:nvPr/>
        </p:nvSpPr>
        <p:spPr>
          <a:xfrm>
            <a:off x="6336792" y="233172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3 — O QUE FAZEMOS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6336792" y="2670048"/>
            <a:ext cx="2514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Monitorar resultado + SLA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36792" y="315468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 se o dado esta correto, se o volume foi atingido, e notifica antes do prazo da operacao ser comprometido. Alerta por velocidade, nao so por falha.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11480" y="4663440"/>
            <a:ext cx="8412480" cy="384048"/>
          </a:xfrm>
          <a:prstGeom prst="rect">
            <a:avLst/>
          </a:prstGeom>
          <a:solidFill>
            <a:srgbClr val="1A1408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2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4709160"/>
            <a:ext cx="256032" cy="256032"/>
          </a:xfrm>
          <a:prstGeom prst="rect">
            <a:avLst/>
          </a:prstGeom>
        </p:spPr>
      </p:pic>
      <p:sp>
        <p:nvSpPr>
          <p:cNvPr id="29" name="Text 26"/>
          <p:cNvSpPr/>
          <p:nvPr/>
        </p:nvSpPr>
        <p:spPr>
          <a:xfrm>
            <a:off x="914400" y="4709160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real: robo de importacao de contratos estava ON — processando 1 registro/min em vez de 40. Sem alerta de velocidade, 300 contratos represados em 6 horas.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22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87A4AF-BB6D-ACD5-A543-915FEF032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0A4FF94-85BD-0DAB-A610-22C0EC68BDFC}"/>
              </a:ext>
            </a:extLst>
          </p:cNvPr>
          <p:cNvSpPr/>
          <p:nvPr/>
        </p:nvSpPr>
        <p:spPr>
          <a:xfrm>
            <a:off x="502920" y="34747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REALIDADE OPERACIONAL</a:t>
            </a:r>
            <a:endParaRPr lang="en-US" sz="9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34CF85F-DE29-6794-9B5A-349F06010957}"/>
              </a:ext>
            </a:extLst>
          </p:cNvPr>
          <p:cNvSpPr/>
          <p:nvPr/>
        </p:nvSpPr>
        <p:spPr>
          <a:xfrm>
            <a:off x="502920" y="5943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Nao basta criar.</a:t>
            </a:r>
            <a:endParaRPr lang="en-US" sz="36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99591D8-CB0E-3854-0D00-549DFD98923F}"/>
              </a:ext>
            </a:extLst>
          </p:cNvPr>
          <p:cNvSpPr/>
          <p:nvPr/>
        </p:nvSpPr>
        <p:spPr>
          <a:xfrm>
            <a:off x="50292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Precisa suportar toda a operacao.</a:t>
            </a:r>
            <a:endParaRPr lang="en-US" sz="2800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BD7560E6-D555-1861-8E85-4F154C00F2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63" y="1943753"/>
            <a:ext cx="256032" cy="256032"/>
          </a:xfrm>
          <a:prstGeom prst="rect">
            <a:avLst/>
          </a:prstGeom>
        </p:spPr>
      </p:pic>
      <p:sp>
        <p:nvSpPr>
          <p:cNvPr id="14" name="Text 10">
            <a:extLst>
              <a:ext uri="{FF2B5EF4-FFF2-40B4-BE49-F238E27FC236}">
                <a16:creationId xmlns:a16="http://schemas.microsoft.com/office/drawing/2014/main" id="{8F63083A-7C8B-2B6B-0839-BE6DD6EA472D}"/>
              </a:ext>
            </a:extLst>
          </p:cNvPr>
          <p:cNvSpPr/>
          <p:nvPr/>
        </p:nvSpPr>
        <p:spPr>
          <a:xfrm>
            <a:off x="1046335" y="1877786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Servidores dedicados para os robos rodarem com estabilidade</a:t>
            </a:r>
            <a:endParaRPr lang="en-US" sz="1050" dirty="0"/>
          </a:p>
        </p:txBody>
      </p:sp>
      <p:pic>
        <p:nvPicPr>
          <p:cNvPr id="15" name="Image 2" descr="preencoded.png">
            <a:extLst>
              <a:ext uri="{FF2B5EF4-FFF2-40B4-BE49-F238E27FC236}">
                <a16:creationId xmlns:a16="http://schemas.microsoft.com/office/drawing/2014/main" id="{8E293756-F23C-E514-EBD2-0044A9609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63" y="2419241"/>
            <a:ext cx="256032" cy="256032"/>
          </a:xfrm>
          <a:prstGeom prst="rect">
            <a:avLst/>
          </a:prstGeom>
        </p:spPr>
      </p:pic>
      <p:sp>
        <p:nvSpPr>
          <p:cNvPr id="16" name="Text 11">
            <a:extLst>
              <a:ext uri="{FF2B5EF4-FFF2-40B4-BE49-F238E27FC236}">
                <a16:creationId xmlns:a16="http://schemas.microsoft.com/office/drawing/2014/main" id="{7435E4FD-1800-9D24-26D3-C33E44907858}"/>
              </a:ext>
            </a:extLst>
          </p:cNvPr>
          <p:cNvSpPr/>
          <p:nvPr/>
        </p:nvSpPr>
        <p:spPr>
          <a:xfrm>
            <a:off x="1046335" y="2410097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Maquinas virtuais por automacao — cada robo tem seu ambiente</a:t>
            </a:r>
            <a:endParaRPr lang="en-US" sz="1050" dirty="0"/>
          </a:p>
        </p:txBody>
      </p:sp>
      <p:pic>
        <p:nvPicPr>
          <p:cNvPr id="17" name="Image 3" descr="preencoded.png">
            <a:extLst>
              <a:ext uri="{FF2B5EF4-FFF2-40B4-BE49-F238E27FC236}">
                <a16:creationId xmlns:a16="http://schemas.microsoft.com/office/drawing/2014/main" id="{2DA71683-D780-9B9F-7FEB-C34CECB19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63" y="2894729"/>
            <a:ext cx="256032" cy="256032"/>
          </a:xfrm>
          <a:prstGeom prst="rect">
            <a:avLst/>
          </a:prstGeom>
        </p:spPr>
      </p:pic>
      <p:sp>
        <p:nvSpPr>
          <p:cNvPr id="18" name="Text 12">
            <a:extLst>
              <a:ext uri="{FF2B5EF4-FFF2-40B4-BE49-F238E27FC236}">
                <a16:creationId xmlns:a16="http://schemas.microsoft.com/office/drawing/2014/main" id="{4E783F03-B1DA-B346-EABE-324A90F52DD2}"/>
              </a:ext>
            </a:extLst>
          </p:cNvPr>
          <p:cNvSpPr/>
          <p:nvPr/>
        </p:nvSpPr>
        <p:spPr>
          <a:xfrm>
            <a:off x="1046335" y="2885585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Licencas de plataforma RPA para 220 processos ativos</a:t>
            </a:r>
            <a:endParaRPr lang="en-US" sz="1050" dirty="0"/>
          </a:p>
        </p:txBody>
      </p:sp>
      <p:pic>
        <p:nvPicPr>
          <p:cNvPr id="19" name="Image 4" descr="preencoded.png">
            <a:extLst>
              <a:ext uri="{FF2B5EF4-FFF2-40B4-BE49-F238E27FC236}">
                <a16:creationId xmlns:a16="http://schemas.microsoft.com/office/drawing/2014/main" id="{7B3D6188-5661-9BE3-583E-4030A4A4F4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63" y="3370217"/>
            <a:ext cx="256032" cy="256032"/>
          </a:xfrm>
          <a:prstGeom prst="rect">
            <a:avLst/>
          </a:prstGeom>
        </p:spPr>
      </p:pic>
      <p:sp>
        <p:nvSpPr>
          <p:cNvPr id="20" name="Text 13">
            <a:extLst>
              <a:ext uri="{FF2B5EF4-FFF2-40B4-BE49-F238E27FC236}">
                <a16:creationId xmlns:a16="http://schemas.microsoft.com/office/drawing/2014/main" id="{44C7511C-8B14-BDF5-02E4-E7719FF05F08}"/>
              </a:ext>
            </a:extLst>
          </p:cNvPr>
          <p:cNvSpPr/>
          <p:nvPr/>
        </p:nvSpPr>
        <p:spPr>
          <a:xfrm>
            <a:off x="1046335" y="3361073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 de suporte e monitoramento 24/7</a:t>
            </a:r>
            <a:endParaRPr lang="en-US" sz="1050" dirty="0"/>
          </a:p>
        </p:txBody>
      </p:sp>
      <p:pic>
        <p:nvPicPr>
          <p:cNvPr id="21" name="Image 5" descr="preencoded.png">
            <a:extLst>
              <a:ext uri="{FF2B5EF4-FFF2-40B4-BE49-F238E27FC236}">
                <a16:creationId xmlns:a16="http://schemas.microsoft.com/office/drawing/2014/main" id="{CCACA77A-722D-27CB-3514-E51F91D5F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63" y="3845705"/>
            <a:ext cx="256032" cy="256032"/>
          </a:xfrm>
          <a:prstGeom prst="rect">
            <a:avLst/>
          </a:prstGeom>
        </p:spPr>
      </p:pic>
      <p:sp>
        <p:nvSpPr>
          <p:cNvPr id="22" name="Text 14">
            <a:extLst>
              <a:ext uri="{FF2B5EF4-FFF2-40B4-BE49-F238E27FC236}">
                <a16:creationId xmlns:a16="http://schemas.microsoft.com/office/drawing/2014/main" id="{BC8B177A-00D7-0361-A542-CCBD20C4F2EA}"/>
              </a:ext>
            </a:extLst>
          </p:cNvPr>
          <p:cNvSpPr/>
          <p:nvPr/>
        </p:nvSpPr>
        <p:spPr>
          <a:xfrm>
            <a:off x="1046335" y="3836561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Atualizacoes quando sistemas e sites das marcas mudam</a:t>
            </a:r>
            <a:endParaRPr lang="en-US" sz="1050" dirty="0"/>
          </a:p>
        </p:txBody>
      </p:sp>
      <p:pic>
        <p:nvPicPr>
          <p:cNvPr id="23" name="Image 6" descr="preencoded.png">
            <a:extLst>
              <a:ext uri="{FF2B5EF4-FFF2-40B4-BE49-F238E27FC236}">
                <a16:creationId xmlns:a16="http://schemas.microsoft.com/office/drawing/2014/main" id="{1A6B7757-FB56-BA26-7FA8-96BB34380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423" y="4425696"/>
            <a:ext cx="256032" cy="256032"/>
          </a:xfrm>
          <a:prstGeom prst="rect">
            <a:avLst/>
          </a:prstGeom>
        </p:spPr>
      </p:pic>
      <p:sp>
        <p:nvSpPr>
          <p:cNvPr id="24" name="Text 15">
            <a:extLst>
              <a:ext uri="{FF2B5EF4-FFF2-40B4-BE49-F238E27FC236}">
                <a16:creationId xmlns:a16="http://schemas.microsoft.com/office/drawing/2014/main" id="{BF0C03CB-2ABC-C0E7-4572-4ACB9CA0938C}"/>
              </a:ext>
            </a:extLst>
          </p:cNvPr>
          <p:cNvSpPr/>
          <p:nvPr/>
        </p:nvSpPr>
        <p:spPr>
          <a:xfrm>
            <a:off x="954895" y="4416552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 de testes e homologacao para novas automacoes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231667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0"/>
            <a:ext cx="7315200" cy="7315200"/>
          </a:xfrm>
          <a:prstGeom prst="ellipse">
            <a:avLst/>
          </a:prstGeom>
          <a:solidFill>
            <a:srgbClr val="00C8A0">
              <a:alpha val="6000"/>
            </a:srgbClr>
          </a:solidFill>
          <a:ln w="12700">
            <a:solidFill>
              <a:srgbClr val="00C8A0">
                <a:alpha val="6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2286000" y="29260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— 2 ANOS DE AUTOMACAO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32104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R$ 5.000.000±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457200" y="1901952"/>
            <a:ext cx="8321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economizados em 2 anos de automacao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395728"/>
            <a:ext cx="8046720" cy="27432"/>
          </a:xfrm>
          <a:prstGeom prst="rect">
            <a:avLst/>
          </a:prstGeom>
          <a:solidFill>
            <a:srgbClr val="152A52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411480" y="2578608"/>
            <a:ext cx="2724912" cy="226771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Shape 6"/>
          <p:cNvSpPr/>
          <p:nvPr/>
        </p:nvSpPr>
        <p:spPr>
          <a:xfrm>
            <a:off x="411480" y="2578608"/>
            <a:ext cx="2724912" cy="54864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411480" y="2697480"/>
            <a:ext cx="27249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411480" y="35204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Automacões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21208" y="3858768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producao hoje, ativas e monitoradas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319272" y="2578608"/>
            <a:ext cx="2724912" cy="226771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Shape 11"/>
          <p:cNvSpPr/>
          <p:nvPr/>
        </p:nvSpPr>
        <p:spPr>
          <a:xfrm>
            <a:off x="3319272" y="2578608"/>
            <a:ext cx="2724912" cy="54864"/>
          </a:xfrm>
          <a:prstGeom prst="rect">
            <a:avLst/>
          </a:prstGeom>
          <a:solidFill>
            <a:srgbClr val="F5B942"/>
          </a:solidFill>
          <a:ln w="12700">
            <a:solidFill>
              <a:srgbClr val="F5B94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3319272" y="2697480"/>
            <a:ext cx="27249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4200" dirty="0"/>
          </a:p>
        </p:txBody>
      </p:sp>
      <p:sp>
        <p:nvSpPr>
          <p:cNvPr id="15" name="Text 13"/>
          <p:cNvSpPr/>
          <p:nvPr/>
        </p:nvSpPr>
        <p:spPr>
          <a:xfrm>
            <a:off x="3319272" y="35204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Pessoas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429000" y="3858768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trabalho substituido — analistas plenos e seniors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227064" y="2578608"/>
            <a:ext cx="2724912" cy="2267712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Shape 16"/>
          <p:cNvSpPr/>
          <p:nvPr/>
        </p:nvSpPr>
        <p:spPr>
          <a:xfrm>
            <a:off x="6227064" y="2578608"/>
            <a:ext cx="2724912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6227064" y="2697480"/>
            <a:ext cx="27249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R$ 100k±</a:t>
            </a:r>
            <a:endParaRPr lang="en-US" sz="4200" dirty="0"/>
          </a:p>
        </p:txBody>
      </p:sp>
      <p:sp>
        <p:nvSpPr>
          <p:cNvPr id="20" name="Text 18"/>
          <p:cNvSpPr/>
          <p:nvPr/>
        </p:nvSpPr>
        <p:spPr>
          <a:xfrm>
            <a:off x="6227064" y="35204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anual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36792" y="3858768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servidores, maquinas, licencas e suporte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LICOES APRENDIDAS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5943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aprendemos em 2 anos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11480" y="1371600"/>
            <a:ext cx="8394192" cy="658368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411480" y="1371600"/>
            <a:ext cx="54864" cy="658368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548640" y="1408176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15568" y="142646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 antes de automatizar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15568" y="1719072"/>
            <a:ext cx="7543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voce nao consegue explicar o processo sem ajuda, o robo vai executar a incerteza em escala.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11480" y="2103120"/>
            <a:ext cx="8394192" cy="658368"/>
          </a:xfrm>
          <a:prstGeom prst="rect">
            <a:avLst/>
          </a:prstGeom>
          <a:solidFill>
            <a:srgbClr val="0B1630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411480" y="2103120"/>
            <a:ext cx="54864" cy="658368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548640" y="2139696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15568" y="215798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Crie o passaporte de cada robo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15568" y="2450592"/>
            <a:ext cx="7543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criou, o que faz, quem chama quando falha, quando revisar. Parece burocracia — e governanca.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2834640"/>
            <a:ext cx="8394192" cy="658368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Shape 13"/>
          <p:cNvSpPr/>
          <p:nvPr/>
        </p:nvSpPr>
        <p:spPr>
          <a:xfrm>
            <a:off x="411480" y="2834640"/>
            <a:ext cx="54864" cy="658368"/>
          </a:xfrm>
          <a:prstGeom prst="rect">
            <a:avLst/>
          </a:prstGeom>
          <a:solidFill>
            <a:srgbClr val="F5B942"/>
          </a:solidFill>
          <a:ln w="12700">
            <a:solidFill>
              <a:srgbClr val="F5B94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Text 14"/>
          <p:cNvSpPr/>
          <p:nvPr/>
        </p:nvSpPr>
        <p:spPr>
          <a:xfrm>
            <a:off x="548640" y="2871216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15568" y="301142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RPA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11480" y="3566160"/>
            <a:ext cx="8394192" cy="658368"/>
          </a:xfrm>
          <a:prstGeom prst="rect">
            <a:avLst/>
          </a:prstGeom>
          <a:solidFill>
            <a:srgbClr val="0B1630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Shape 18"/>
          <p:cNvSpPr/>
          <p:nvPr/>
        </p:nvSpPr>
        <p:spPr>
          <a:xfrm>
            <a:off x="411480" y="3566160"/>
            <a:ext cx="54864" cy="6583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548640" y="3602736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115568" y="362102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Monitorar ON/OFF nao e suficiente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15568" y="3913632"/>
            <a:ext cx="7543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Meça tempo de execucao, volume processado e resultado. Configure alertas de velocidade antes do prazo ser comprometido.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11480" y="4297680"/>
            <a:ext cx="8394192" cy="658368"/>
          </a:xfrm>
          <a:prstGeom prst="rect">
            <a:avLst/>
          </a:prstGeom>
          <a:solidFill>
            <a:srgbClr val="0D1E3E"/>
          </a:solidFill>
          <a:ln w="12700">
            <a:solidFill>
              <a:srgbClr val="152A5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Shape 23"/>
          <p:cNvSpPr/>
          <p:nvPr/>
        </p:nvSpPr>
        <p:spPr>
          <a:xfrm>
            <a:off x="411480" y="4297680"/>
            <a:ext cx="54864" cy="658368"/>
          </a:xfrm>
          <a:prstGeom prst="rect">
            <a:avLst/>
          </a:prstGeom>
          <a:solidFill>
            <a:srgbClr val="8FA3BF"/>
          </a:solidFill>
          <a:ln w="12700">
            <a:solidFill>
              <a:srgbClr val="8FA3B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548640" y="4334256"/>
            <a:ext cx="502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115568" y="435254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Envolva as pessoas desde o inicio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115568" y="4645152"/>
            <a:ext cx="7543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foi envolvido cedo hoje lidera a transformacao. Automacao libera potencial — nao substitui pessoas.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81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-914400"/>
            <a:ext cx="8229600" cy="8229600"/>
          </a:xfrm>
          <a:prstGeom prst="ellipse">
            <a:avLst/>
          </a:prstGeom>
          <a:solidFill>
            <a:srgbClr val="00C8A0">
              <a:alpha val="5000"/>
            </a:srgbClr>
          </a:solidFill>
          <a:ln w="12700">
            <a:solidFill>
              <a:srgbClr val="00C8A0">
                <a:alpha val="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1828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152A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502920" y="1426464"/>
            <a:ext cx="832104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pt-BR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Você não tem um problema de automação. Você tem um problema de processo que a automação deixou visível.</a:t>
            </a:r>
            <a:endParaRPr lang="en-US" sz="38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474720" y="3429000"/>
            <a:ext cx="2286000" cy="27432"/>
          </a:xfrm>
          <a:prstGeom prst="rect">
            <a:avLst/>
          </a:prstGeom>
          <a:solidFill>
            <a:srgbClr val="00C8A0"/>
          </a:solidFill>
          <a:ln w="12700">
            <a:solidFill>
              <a:srgbClr val="00C8A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02920" y="3566160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Tiago Michiles, Automob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4041648"/>
            <a:ext cx="19933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R$ 5mi+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11480" y="455371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Economizados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587752" y="4041648"/>
            <a:ext cx="19933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587752" y="455371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Automacões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64024" y="4041648"/>
            <a:ext cx="19933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10.000+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764024" y="455371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Funcionários</a:t>
            </a:r>
            <a:r>
              <a:rPr lang="en-US" sz="9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impactados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940296" y="4041648"/>
            <a:ext cx="199339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anos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940296" y="455371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jornada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989</Words>
  <Application>Microsoft Office PowerPoint</Application>
  <PresentationFormat>Apresentação na tela (16:9)</PresentationFormat>
  <Paragraphs>169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Bastidores da Automação — Automob</dc:title>
  <dc:subject>Tech Show 2025</dc:subject>
  <dc:creator>Tiago Medeiros</dc:creator>
  <cp:lastModifiedBy>Tiago Medeiros Michiles</cp:lastModifiedBy>
  <cp:revision>6</cp:revision>
  <dcterms:created xsi:type="dcterms:W3CDTF">2026-05-04T17:54:10Z</dcterms:created>
  <dcterms:modified xsi:type="dcterms:W3CDTF">2026-05-05T14:23:19Z</dcterms:modified>
</cp:coreProperties>
</file>