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6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05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88" d="100"/>
          <a:sy n="88" d="100"/>
        </p:scale>
        <p:origin x="570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03070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590EB-9E60-2003-27C1-E737885116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5BFA022-6F92-D509-1F5C-F74BB5AA65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2932DD5-7770-ABEC-2406-F36AA017DE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4540C2-8316-868C-612E-0903B05EFB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3358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0B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1371600"/>
            <a:ext cx="3657600" cy="3657600"/>
          </a:xfrm>
          <a:prstGeom prst="ellipse">
            <a:avLst/>
          </a:prstGeom>
          <a:solidFill>
            <a:srgbClr val="D946EF">
              <a:alpha val="20000"/>
            </a:srgbClr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-914400" y="4114800"/>
            <a:ext cx="3200400" cy="3200400"/>
          </a:xfrm>
          <a:prstGeom prst="ellipse">
            <a:avLst/>
          </a:prstGeom>
          <a:solidFill>
            <a:srgbClr val="7C3AED">
              <a:alpha val="20000"/>
            </a:srgbClr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" name="Shape 2"/>
          <p:cNvSpPr/>
          <p:nvPr/>
        </p:nvSpPr>
        <p:spPr>
          <a:xfrm>
            <a:off x="457200" y="411480"/>
            <a:ext cx="365760" cy="36576"/>
          </a:xfrm>
          <a:prstGeom prst="rect">
            <a:avLst/>
          </a:prstGeom>
          <a:solidFill>
            <a:srgbClr val="D946EF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5" name="Text 3"/>
          <p:cNvSpPr/>
          <p:nvPr/>
        </p:nvSpPr>
        <p:spPr>
          <a:xfrm>
            <a:off x="914400" y="292608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9D5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TECH · 2026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955280" y="292608"/>
            <a:ext cx="914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E9D5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01</a:t>
            </a:r>
            <a:r>
              <a:rPr lang="en-US" sz="1100" dirty="0">
                <a:solidFill>
                  <a:srgbClr val="B8A8D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  12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470916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4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TECH SHOW · 2026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029200" y="470916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TRIA SOFTWARE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457200" y="914400"/>
            <a:ext cx="5486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E9D5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futuro do desenvolvimento corporativo já começou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57200" y="1371600"/>
            <a:ext cx="64008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5400" b="1" dirty="0">
                <a:solidFill>
                  <a:srgbClr val="FAF7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Low-Code </a:t>
            </a:r>
            <a:r>
              <a:rPr lang="en-US" sz="5400" b="1" dirty="0">
                <a:solidFill>
                  <a:srgbClr val="D946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</a:t>
            </a:r>
            <a:r>
              <a:rPr lang="en-US" sz="5400" b="1" dirty="0">
                <a:solidFill>
                  <a:srgbClr val="FAF7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IA Generativa</a:t>
            </a:r>
            <a:endParaRPr lang="en-US" sz="5400" dirty="0"/>
          </a:p>
        </p:txBody>
      </p:sp>
      <p:sp>
        <p:nvSpPr>
          <p:cNvPr id="11" name="Text 9"/>
          <p:cNvSpPr/>
          <p:nvPr/>
        </p:nvSpPr>
        <p:spPr>
          <a:xfrm>
            <a:off x="457200" y="2743200"/>
            <a:ext cx="6400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E9D5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novo paradigma de desenvolvimento corporativo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457200" y="3474720"/>
            <a:ext cx="6400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⚡ </a:t>
            </a:r>
            <a:r>
              <a:rPr lang="en-US" sz="1200" dirty="0" err="1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Velocidade</a:t>
            </a:r>
            <a:r>
              <a:rPr lang="en-US" sz="12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200" dirty="0" err="1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exponencial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400800" y="1371600"/>
            <a:ext cx="2377440" cy="2377440"/>
          </a:xfrm>
          <a:prstGeom prst="ellipse">
            <a:avLst/>
          </a:prstGeom>
          <a:ln w="12700">
            <a:solidFill>
              <a:srgbClr val="D946EF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4" name="Shape 12"/>
          <p:cNvSpPr/>
          <p:nvPr/>
        </p:nvSpPr>
        <p:spPr>
          <a:xfrm>
            <a:off x="6858000" y="1828800"/>
            <a:ext cx="1463040" cy="1463040"/>
          </a:xfrm>
          <a:prstGeom prst="ellipse">
            <a:avLst/>
          </a:prstGeom>
          <a:solidFill>
            <a:schemeClr val="bg1"/>
          </a:solidFill>
          <a:ln/>
        </p:spPr>
        <p:txBody>
          <a:bodyPr/>
          <a:lstStyle/>
          <a:p>
            <a:endParaRPr lang="pt-BR"/>
          </a:p>
        </p:txBody>
      </p:sp>
      <p:pic>
        <p:nvPicPr>
          <p:cNvPr id="16" name="Imagem 15">
            <a:extLst>
              <a:ext uri="{FF2B5EF4-FFF2-40B4-BE49-F238E27FC236}">
                <a16:creationId xmlns:a16="http://schemas.microsoft.com/office/drawing/2014/main" id="{1F971E15-B6EF-3E98-E5ED-09E6516D8B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/>
        </p:blipFill>
        <p:spPr>
          <a:xfrm>
            <a:off x="6812280" y="1801368"/>
            <a:ext cx="1554480" cy="155448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05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1371600"/>
            <a:ext cx="3657600" cy="3657600"/>
          </a:xfrm>
          <a:prstGeom prst="ellipse">
            <a:avLst/>
          </a:prstGeom>
          <a:solidFill>
            <a:srgbClr val="D946EF">
              <a:alpha val="20000"/>
            </a:srgbClr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-914400" y="4114800"/>
            <a:ext cx="3200400" cy="3200400"/>
          </a:xfrm>
          <a:prstGeom prst="ellipse">
            <a:avLst/>
          </a:prstGeom>
          <a:solidFill>
            <a:srgbClr val="7C3AED">
              <a:alpha val="20000"/>
            </a:srgbClr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" name="Shape 2"/>
          <p:cNvSpPr/>
          <p:nvPr/>
        </p:nvSpPr>
        <p:spPr>
          <a:xfrm>
            <a:off x="457200" y="411480"/>
            <a:ext cx="365760" cy="36576"/>
          </a:xfrm>
          <a:prstGeom prst="rect">
            <a:avLst/>
          </a:prstGeom>
          <a:solidFill>
            <a:srgbClr val="D946EF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5" name="Text 3"/>
          <p:cNvSpPr/>
          <p:nvPr/>
        </p:nvSpPr>
        <p:spPr>
          <a:xfrm>
            <a:off x="914400" y="292608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9D5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RISCOS E DESAFIOS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955280" y="292608"/>
            <a:ext cx="914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E9D5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10</a:t>
            </a:r>
            <a:r>
              <a:rPr lang="en-US" sz="1100" dirty="0">
                <a:solidFill>
                  <a:srgbClr val="B8A8D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  12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57200" y="8229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AF7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Riscos a gerenciar — não a evitar</a:t>
            </a:r>
            <a:endParaRPr lang="en-US" sz="2800" dirty="0"/>
          </a:p>
        </p:txBody>
      </p:sp>
      <p:sp>
        <p:nvSpPr>
          <p:cNvPr id="10" name="Shape 8"/>
          <p:cNvSpPr/>
          <p:nvPr/>
        </p:nvSpPr>
        <p:spPr>
          <a:xfrm>
            <a:off x="457200" y="1645920"/>
            <a:ext cx="4023360" cy="1280160"/>
          </a:xfrm>
          <a:prstGeom prst="roundRect">
            <a:avLst>
              <a:gd name="adj" fmla="val 7143"/>
            </a:avLst>
          </a:prstGeom>
          <a:solidFill>
            <a:srgbClr val="2A0F1F"/>
          </a:solidFill>
          <a:ln w="9525">
            <a:solidFill>
              <a:srgbClr val="F87171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1" name="Text 9"/>
          <p:cNvSpPr/>
          <p:nvPr/>
        </p:nvSpPr>
        <p:spPr>
          <a:xfrm>
            <a:off x="640080" y="178308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871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Shadow IT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640080" y="2286000"/>
            <a:ext cx="3657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 governança, surgem apps fora do radar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663440" y="1645920"/>
            <a:ext cx="4023360" cy="1280160"/>
          </a:xfrm>
          <a:prstGeom prst="roundRect">
            <a:avLst>
              <a:gd name="adj" fmla="val 7143"/>
            </a:avLst>
          </a:prstGeom>
          <a:solidFill>
            <a:srgbClr val="2A0F1F"/>
          </a:solidFill>
          <a:ln w="9525">
            <a:solidFill>
              <a:srgbClr val="F87171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4" name="Text 12"/>
          <p:cNvSpPr/>
          <p:nvPr/>
        </p:nvSpPr>
        <p:spPr>
          <a:xfrm>
            <a:off x="4846320" y="178308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871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Qualidade do dado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4846320" y="2286000"/>
            <a:ext cx="3657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IA amplifica erros se a base for ruim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57200" y="3063240"/>
            <a:ext cx="4023360" cy="1280160"/>
          </a:xfrm>
          <a:prstGeom prst="roundRect">
            <a:avLst>
              <a:gd name="adj" fmla="val 7143"/>
            </a:avLst>
          </a:prstGeom>
          <a:solidFill>
            <a:srgbClr val="2A0F1F"/>
          </a:solidFill>
          <a:ln w="9525">
            <a:solidFill>
              <a:srgbClr val="F87171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7" name="Text 15"/>
          <p:cNvSpPr/>
          <p:nvPr/>
        </p:nvSpPr>
        <p:spPr>
          <a:xfrm>
            <a:off x="640080" y="320040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871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Segurança &amp; LGPD</a:t>
            </a:r>
            <a:endParaRPr lang="en-US" sz="1700" dirty="0"/>
          </a:p>
        </p:txBody>
      </p:sp>
      <p:sp>
        <p:nvSpPr>
          <p:cNvPr id="18" name="Text 16"/>
          <p:cNvSpPr/>
          <p:nvPr/>
        </p:nvSpPr>
        <p:spPr>
          <a:xfrm>
            <a:off x="640080" y="3703320"/>
            <a:ext cx="3657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Permissões, auditoria e PII por design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663440" y="3063240"/>
            <a:ext cx="4023360" cy="1280160"/>
          </a:xfrm>
          <a:prstGeom prst="roundRect">
            <a:avLst>
              <a:gd name="adj" fmla="val 7143"/>
            </a:avLst>
          </a:prstGeom>
          <a:solidFill>
            <a:srgbClr val="2A0F1F"/>
          </a:solidFill>
          <a:ln w="9525">
            <a:solidFill>
              <a:srgbClr val="F87171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0" name="Text 18"/>
          <p:cNvSpPr/>
          <p:nvPr/>
        </p:nvSpPr>
        <p:spPr>
          <a:xfrm>
            <a:off x="4846320" y="320040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871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Lock-in de plataforma</a:t>
            </a:r>
            <a:endParaRPr lang="en-US" sz="1700" dirty="0"/>
          </a:p>
        </p:txBody>
      </p:sp>
      <p:sp>
        <p:nvSpPr>
          <p:cNvPr id="21" name="Text 19"/>
          <p:cNvSpPr/>
          <p:nvPr/>
        </p:nvSpPr>
        <p:spPr>
          <a:xfrm>
            <a:off x="4846320" y="3703320"/>
            <a:ext cx="3657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Avaliar portabilidade e custo total</a:t>
            </a:r>
            <a:endParaRPr lang="en-US" sz="1200" dirty="0"/>
          </a:p>
        </p:txBody>
      </p:sp>
      <p:sp>
        <p:nvSpPr>
          <p:cNvPr id="22" name="Text 5">
            <a:extLst>
              <a:ext uri="{FF2B5EF4-FFF2-40B4-BE49-F238E27FC236}">
                <a16:creationId xmlns:a16="http://schemas.microsoft.com/office/drawing/2014/main" id="{3457AB59-B440-5594-BB61-053FDB568675}"/>
              </a:ext>
            </a:extLst>
          </p:cNvPr>
          <p:cNvSpPr/>
          <p:nvPr/>
        </p:nvSpPr>
        <p:spPr>
          <a:xfrm>
            <a:off x="457200" y="470916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4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TECH SHOW · 2026</a:t>
            </a:r>
            <a:endParaRPr lang="en-US" sz="900" dirty="0"/>
          </a:p>
        </p:txBody>
      </p:sp>
      <p:sp>
        <p:nvSpPr>
          <p:cNvPr id="23" name="Text 6">
            <a:extLst>
              <a:ext uri="{FF2B5EF4-FFF2-40B4-BE49-F238E27FC236}">
                <a16:creationId xmlns:a16="http://schemas.microsoft.com/office/drawing/2014/main" id="{C83109BF-B9DA-4B66-B75A-73A0B6BF55A2}"/>
              </a:ext>
            </a:extLst>
          </p:cNvPr>
          <p:cNvSpPr/>
          <p:nvPr/>
        </p:nvSpPr>
        <p:spPr>
          <a:xfrm>
            <a:off x="5029200" y="470916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TRIA SOFTWARE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05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1371600"/>
            <a:ext cx="3657600" cy="3657600"/>
          </a:xfrm>
          <a:prstGeom prst="ellipse">
            <a:avLst/>
          </a:prstGeom>
          <a:solidFill>
            <a:srgbClr val="D946EF">
              <a:alpha val="20000"/>
            </a:srgbClr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-914400" y="4114800"/>
            <a:ext cx="3200400" cy="3200400"/>
          </a:xfrm>
          <a:prstGeom prst="ellipse">
            <a:avLst/>
          </a:prstGeom>
          <a:solidFill>
            <a:srgbClr val="7C3AED">
              <a:alpha val="20000"/>
            </a:srgbClr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" name="Shape 2"/>
          <p:cNvSpPr/>
          <p:nvPr/>
        </p:nvSpPr>
        <p:spPr>
          <a:xfrm>
            <a:off x="457200" y="411480"/>
            <a:ext cx="365760" cy="36576"/>
          </a:xfrm>
          <a:prstGeom prst="rect">
            <a:avLst/>
          </a:prstGeom>
          <a:solidFill>
            <a:srgbClr val="D946EF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5" name="Text 3"/>
          <p:cNvSpPr/>
          <p:nvPr/>
        </p:nvSpPr>
        <p:spPr>
          <a:xfrm>
            <a:off x="914400" y="292608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9D5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COMO IMPLEMENTAR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955280" y="292608"/>
            <a:ext cx="914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E9D5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11</a:t>
            </a:r>
            <a:r>
              <a:rPr lang="en-US" sz="1100" dirty="0">
                <a:solidFill>
                  <a:srgbClr val="B8A8D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  12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57200" y="8229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AF7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 caminho em 4 movimentos</a:t>
            </a:r>
            <a:endParaRPr lang="en-US" sz="2800" dirty="0"/>
          </a:p>
        </p:txBody>
      </p:sp>
      <p:sp>
        <p:nvSpPr>
          <p:cNvPr id="10" name="Shape 8"/>
          <p:cNvSpPr/>
          <p:nvPr/>
        </p:nvSpPr>
        <p:spPr>
          <a:xfrm>
            <a:off x="457200" y="1691640"/>
            <a:ext cx="502920" cy="502920"/>
          </a:xfrm>
          <a:prstGeom prst="ellipse">
            <a:avLst/>
          </a:prstGeom>
          <a:solidFill>
            <a:srgbClr val="D946EF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1" name="Text 9"/>
          <p:cNvSpPr/>
          <p:nvPr/>
        </p:nvSpPr>
        <p:spPr>
          <a:xfrm>
            <a:off x="457200" y="169164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188720" y="164592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AF7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Diagnóstico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4023360" y="1691640"/>
            <a:ext cx="4754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Mapeie filas, custos e oportunidades de IA + low-code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57200" y="2377440"/>
            <a:ext cx="502920" cy="502920"/>
          </a:xfrm>
          <a:prstGeom prst="ellipse">
            <a:avLst/>
          </a:prstGeom>
          <a:solidFill>
            <a:srgbClr val="D946EF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5" name="Text 13"/>
          <p:cNvSpPr/>
          <p:nvPr/>
        </p:nvSpPr>
        <p:spPr>
          <a:xfrm>
            <a:off x="457200" y="237744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1188720" y="233172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AF7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Piloto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4023360" y="2377440"/>
            <a:ext cx="4754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Caso real, equipe pequena, 30–60 dias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57200" y="3063240"/>
            <a:ext cx="502920" cy="502920"/>
          </a:xfrm>
          <a:prstGeom prst="ellipse">
            <a:avLst/>
          </a:prstGeom>
          <a:solidFill>
            <a:srgbClr val="D946EF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19" name="Text 17"/>
          <p:cNvSpPr/>
          <p:nvPr/>
        </p:nvSpPr>
        <p:spPr>
          <a:xfrm>
            <a:off x="457200" y="306324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1188720" y="301752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AF7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Plataforma &amp; guardrails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4023360" y="3063240"/>
            <a:ext cx="4754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Padrões, segurança, observabilidade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57200" y="3749040"/>
            <a:ext cx="502920" cy="502920"/>
          </a:xfrm>
          <a:prstGeom prst="ellipse">
            <a:avLst/>
          </a:prstGeom>
          <a:solidFill>
            <a:srgbClr val="D946EF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23" name="Text 21"/>
          <p:cNvSpPr/>
          <p:nvPr/>
        </p:nvSpPr>
        <p:spPr>
          <a:xfrm>
            <a:off x="457200" y="374904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1188720" y="370332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AF7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Escala &amp; cidadão dev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4023360" y="3749040"/>
            <a:ext cx="4754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Capacitação, comunidade e governança ativa</a:t>
            </a:r>
            <a:endParaRPr lang="en-US" sz="1200" dirty="0"/>
          </a:p>
        </p:txBody>
      </p:sp>
      <p:sp>
        <p:nvSpPr>
          <p:cNvPr id="26" name="Text 5">
            <a:extLst>
              <a:ext uri="{FF2B5EF4-FFF2-40B4-BE49-F238E27FC236}">
                <a16:creationId xmlns:a16="http://schemas.microsoft.com/office/drawing/2014/main" id="{2E35379C-2EB4-696F-3050-AEFF3AF13158}"/>
              </a:ext>
            </a:extLst>
          </p:cNvPr>
          <p:cNvSpPr/>
          <p:nvPr/>
        </p:nvSpPr>
        <p:spPr>
          <a:xfrm>
            <a:off x="457200" y="470916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4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TECH SHOW · 2026</a:t>
            </a:r>
            <a:endParaRPr lang="en-US" sz="900" dirty="0"/>
          </a:p>
        </p:txBody>
      </p:sp>
      <p:sp>
        <p:nvSpPr>
          <p:cNvPr id="27" name="Text 6">
            <a:extLst>
              <a:ext uri="{FF2B5EF4-FFF2-40B4-BE49-F238E27FC236}">
                <a16:creationId xmlns:a16="http://schemas.microsoft.com/office/drawing/2014/main" id="{D7E873C4-B9F2-792A-6D47-63FB86370816}"/>
              </a:ext>
            </a:extLst>
          </p:cNvPr>
          <p:cNvSpPr/>
          <p:nvPr/>
        </p:nvSpPr>
        <p:spPr>
          <a:xfrm>
            <a:off x="5029200" y="470916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TRIA SOFTWARE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0B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1371600"/>
            <a:ext cx="3657600" cy="3657600"/>
          </a:xfrm>
          <a:prstGeom prst="ellipse">
            <a:avLst/>
          </a:prstGeom>
          <a:solidFill>
            <a:srgbClr val="D946EF">
              <a:alpha val="20000"/>
            </a:srgbClr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-914400" y="4114800"/>
            <a:ext cx="3200400" cy="3200400"/>
          </a:xfrm>
          <a:prstGeom prst="ellipse">
            <a:avLst/>
          </a:prstGeom>
          <a:solidFill>
            <a:srgbClr val="7C3AED">
              <a:alpha val="20000"/>
            </a:srgbClr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" name="Shape 2"/>
          <p:cNvSpPr/>
          <p:nvPr/>
        </p:nvSpPr>
        <p:spPr>
          <a:xfrm>
            <a:off x="457200" y="411480"/>
            <a:ext cx="365760" cy="36576"/>
          </a:xfrm>
          <a:prstGeom prst="rect">
            <a:avLst/>
          </a:prstGeom>
          <a:solidFill>
            <a:srgbClr val="D946EF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5" name="Text 3"/>
          <p:cNvSpPr/>
          <p:nvPr/>
        </p:nvSpPr>
        <p:spPr>
          <a:xfrm>
            <a:off x="914400" y="292608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9D5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ENCERRAMENTO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955280" y="292608"/>
            <a:ext cx="914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E9D5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12</a:t>
            </a:r>
            <a:r>
              <a:rPr lang="en-US" sz="1100" dirty="0">
                <a:solidFill>
                  <a:srgbClr val="B8A8D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</a:t>
            </a:r>
            <a:r>
              <a:rPr lang="en-US" sz="1100">
                <a:solidFill>
                  <a:srgbClr val="B8A8D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  12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57200" y="1554480"/>
            <a:ext cx="822960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FAF7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Quem dominar </a:t>
            </a:r>
            <a:r>
              <a:rPr lang="en-US" sz="4400" b="1" dirty="0">
                <a:solidFill>
                  <a:srgbClr val="D946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IA + Low-Code</a:t>
            </a:r>
            <a:endParaRPr lang="en-US" sz="4400" dirty="0"/>
          </a:p>
          <a:p>
            <a:pPr marL="0" indent="0" algn="ctr">
              <a:buNone/>
            </a:pPr>
            <a:r>
              <a:rPr lang="en-US" sz="4400" b="1" dirty="0">
                <a:solidFill>
                  <a:srgbClr val="FAF7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vai inovar mais rápido.</a:t>
            </a:r>
            <a:endParaRPr lang="en-US" sz="4400" dirty="0"/>
          </a:p>
        </p:txBody>
      </p:sp>
      <p:sp>
        <p:nvSpPr>
          <p:cNvPr id="10" name="Text 8"/>
          <p:cNvSpPr/>
          <p:nvPr/>
        </p:nvSpPr>
        <p:spPr>
          <a:xfrm>
            <a:off x="457200" y="38404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i="1" dirty="0">
                <a:solidFill>
                  <a:srgbClr val="E9D5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Obrigado.</a:t>
            </a:r>
            <a:endParaRPr lang="en-US" sz="1800" dirty="0"/>
          </a:p>
        </p:txBody>
      </p:sp>
      <p:sp>
        <p:nvSpPr>
          <p:cNvPr id="11" name="Text 5">
            <a:extLst>
              <a:ext uri="{FF2B5EF4-FFF2-40B4-BE49-F238E27FC236}">
                <a16:creationId xmlns:a16="http://schemas.microsoft.com/office/drawing/2014/main" id="{C6EB7569-F576-F4D5-D6A6-CCBC4BBD85DD}"/>
              </a:ext>
            </a:extLst>
          </p:cNvPr>
          <p:cNvSpPr/>
          <p:nvPr/>
        </p:nvSpPr>
        <p:spPr>
          <a:xfrm>
            <a:off x="457200" y="470916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4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TECH SHOW · 2026</a:t>
            </a:r>
            <a:endParaRPr lang="en-US" sz="900" dirty="0"/>
          </a:p>
        </p:txBody>
      </p:sp>
      <p:sp>
        <p:nvSpPr>
          <p:cNvPr id="12" name="Text 6">
            <a:extLst>
              <a:ext uri="{FF2B5EF4-FFF2-40B4-BE49-F238E27FC236}">
                <a16:creationId xmlns:a16="http://schemas.microsoft.com/office/drawing/2014/main" id="{2CD19B64-522A-08F5-A611-A51AC56EF3DF}"/>
              </a:ext>
            </a:extLst>
          </p:cNvPr>
          <p:cNvSpPr/>
          <p:nvPr/>
        </p:nvSpPr>
        <p:spPr>
          <a:xfrm>
            <a:off x="5029200" y="470916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TRIA SOFTWARE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A0514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084EF12-8E3F-70ED-1CA9-D3F173022A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CBBD37B3-D613-51D2-2703-12ED9F6446B0}"/>
              </a:ext>
            </a:extLst>
          </p:cNvPr>
          <p:cNvSpPr/>
          <p:nvPr/>
        </p:nvSpPr>
        <p:spPr>
          <a:xfrm>
            <a:off x="7772400" y="-1371600"/>
            <a:ext cx="3657600" cy="3657600"/>
          </a:xfrm>
          <a:prstGeom prst="ellipse">
            <a:avLst/>
          </a:prstGeom>
          <a:solidFill>
            <a:srgbClr val="D946EF">
              <a:alpha val="20000"/>
            </a:srgbClr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0817ACBF-0E63-0C96-F100-1802AB438946}"/>
              </a:ext>
            </a:extLst>
          </p:cNvPr>
          <p:cNvSpPr/>
          <p:nvPr/>
        </p:nvSpPr>
        <p:spPr>
          <a:xfrm>
            <a:off x="-914400" y="4114800"/>
            <a:ext cx="3200400" cy="3200400"/>
          </a:xfrm>
          <a:prstGeom prst="ellipse">
            <a:avLst/>
          </a:prstGeom>
          <a:solidFill>
            <a:srgbClr val="7C3AED">
              <a:alpha val="20000"/>
            </a:srgbClr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" name="Shape 2">
            <a:extLst>
              <a:ext uri="{FF2B5EF4-FFF2-40B4-BE49-F238E27FC236}">
                <a16:creationId xmlns:a16="http://schemas.microsoft.com/office/drawing/2014/main" id="{3103F166-DA2F-745E-98B2-A3D571C4EE3F}"/>
              </a:ext>
            </a:extLst>
          </p:cNvPr>
          <p:cNvSpPr/>
          <p:nvPr/>
        </p:nvSpPr>
        <p:spPr>
          <a:xfrm>
            <a:off x="457200" y="411480"/>
            <a:ext cx="365760" cy="36576"/>
          </a:xfrm>
          <a:prstGeom prst="rect">
            <a:avLst/>
          </a:prstGeom>
          <a:solidFill>
            <a:srgbClr val="D946EF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2CAF65BB-408B-22A0-604F-BD3C92E981EA}"/>
              </a:ext>
            </a:extLst>
          </p:cNvPr>
          <p:cNvSpPr/>
          <p:nvPr/>
        </p:nvSpPr>
        <p:spPr>
          <a:xfrm>
            <a:off x="7955280" y="292608"/>
            <a:ext cx="914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E9D5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</a:t>
            </a:r>
            <a:r>
              <a:rPr lang="en-US" sz="1100" dirty="0">
                <a:solidFill>
                  <a:srgbClr val="B8A8D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  12</a:t>
            </a:r>
            <a:endParaRPr lang="en-US" sz="1100" dirty="0"/>
          </a:p>
        </p:txBody>
      </p:sp>
      <p:sp>
        <p:nvSpPr>
          <p:cNvPr id="7" name="Text 5">
            <a:extLst>
              <a:ext uri="{FF2B5EF4-FFF2-40B4-BE49-F238E27FC236}">
                <a16:creationId xmlns:a16="http://schemas.microsoft.com/office/drawing/2014/main" id="{83E41B27-8172-AA23-5E32-9984F3249F00}"/>
              </a:ext>
            </a:extLst>
          </p:cNvPr>
          <p:cNvSpPr/>
          <p:nvPr/>
        </p:nvSpPr>
        <p:spPr>
          <a:xfrm>
            <a:off x="457200" y="470916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4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TECH SHOW · 2026</a:t>
            </a:r>
            <a:endParaRPr lang="en-US" sz="900" dirty="0"/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41494866-78C2-2F17-8C56-DB25961ADA09}"/>
              </a:ext>
            </a:extLst>
          </p:cNvPr>
          <p:cNvSpPr/>
          <p:nvPr/>
        </p:nvSpPr>
        <p:spPr>
          <a:xfrm>
            <a:off x="5029200" y="470916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TRIA SOFTWARE</a:t>
            </a:r>
            <a:endParaRPr lang="en-US" sz="900" dirty="0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97E6B996-7140-B229-10FB-22D9282645F2}"/>
              </a:ext>
            </a:extLst>
          </p:cNvPr>
          <p:cNvSpPr/>
          <p:nvPr/>
        </p:nvSpPr>
        <p:spPr>
          <a:xfrm>
            <a:off x="378822" y="2208711"/>
            <a:ext cx="2612572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D946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Filipe </a:t>
            </a:r>
            <a:r>
              <a:rPr lang="en-US" sz="3600" b="1" dirty="0">
                <a:solidFill>
                  <a:srgbClr val="FAF7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Soares</a:t>
            </a:r>
            <a:endParaRPr lang="en-US" sz="3600" dirty="0"/>
          </a:p>
        </p:txBody>
      </p:sp>
      <p:sp>
        <p:nvSpPr>
          <p:cNvPr id="10" name="Text 8">
            <a:extLst>
              <a:ext uri="{FF2B5EF4-FFF2-40B4-BE49-F238E27FC236}">
                <a16:creationId xmlns:a16="http://schemas.microsoft.com/office/drawing/2014/main" id="{FED2EBBF-1DB8-ABDB-B6C0-06B70DAEF46F}"/>
              </a:ext>
            </a:extLst>
          </p:cNvPr>
          <p:cNvSpPr/>
          <p:nvPr/>
        </p:nvSpPr>
        <p:spPr>
          <a:xfrm>
            <a:off x="375558" y="3040380"/>
            <a:ext cx="3820884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Head of Customer Success – </a:t>
            </a:r>
            <a:r>
              <a:rPr lang="en-US" sz="1400" dirty="0">
                <a:solidFill>
                  <a:srgbClr val="703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Tria Software</a:t>
            </a:r>
          </a:p>
          <a:p>
            <a:r>
              <a:rPr lang="en-US" sz="1400" i="1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Mais de 16 </a:t>
            </a:r>
            <a:r>
              <a:rPr lang="en-US" sz="1400" i="1" dirty="0" err="1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anos</a:t>
            </a:r>
            <a:r>
              <a:rPr lang="en-US" sz="1400" i="1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i="1" dirty="0" err="1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atuando</a:t>
            </a:r>
            <a:r>
              <a:rPr lang="en-US" sz="1400" i="1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i="1" dirty="0" err="1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</a:t>
            </a:r>
            <a:r>
              <a:rPr lang="en-US" sz="1400" i="1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i="1" dirty="0" err="1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área</a:t>
            </a:r>
            <a:r>
              <a:rPr lang="en-US" sz="1400" i="1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de TI e </a:t>
            </a:r>
            <a:r>
              <a:rPr lang="en-US" sz="1400" i="1" dirty="0" err="1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Gestão</a:t>
            </a:r>
            <a:r>
              <a:rPr lang="en-US" sz="1400" i="1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400" i="1" dirty="0">
              <a:solidFill>
                <a:srgbClr val="7030A0"/>
              </a:solidFill>
            </a:endParaRPr>
          </a:p>
        </p:txBody>
      </p:sp>
      <p:pic>
        <p:nvPicPr>
          <p:cNvPr id="1026" name="Picture 2" descr="Imagem do perfil">
            <a:extLst>
              <a:ext uri="{FF2B5EF4-FFF2-40B4-BE49-F238E27FC236}">
                <a16:creationId xmlns:a16="http://schemas.microsoft.com/office/drawing/2014/main" id="{55A01D07-9E5E-CA7C-2E51-BE56F74EC4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485" y="768096"/>
            <a:ext cx="1905000" cy="19050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EA3C75E8-CD48-ED9E-B666-6AB7D775A6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1877" y="768696"/>
            <a:ext cx="1901461" cy="19044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 7">
            <a:extLst>
              <a:ext uri="{FF2B5EF4-FFF2-40B4-BE49-F238E27FC236}">
                <a16:creationId xmlns:a16="http://schemas.microsoft.com/office/drawing/2014/main" id="{3BFF8A55-03EF-5BA8-A59B-00A9D5958A5A}"/>
              </a:ext>
            </a:extLst>
          </p:cNvPr>
          <p:cNvSpPr/>
          <p:nvPr/>
        </p:nvSpPr>
        <p:spPr>
          <a:xfrm>
            <a:off x="4572000" y="2228088"/>
            <a:ext cx="3526972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D946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Mateus </a:t>
            </a:r>
            <a:r>
              <a:rPr lang="en-US" sz="3600" b="1" dirty="0">
                <a:solidFill>
                  <a:srgbClr val="FAF7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Moreira</a:t>
            </a:r>
            <a:endParaRPr lang="en-US" sz="3600" dirty="0"/>
          </a:p>
        </p:txBody>
      </p:sp>
      <p:sp>
        <p:nvSpPr>
          <p:cNvPr id="24" name="Text 8">
            <a:extLst>
              <a:ext uri="{FF2B5EF4-FFF2-40B4-BE49-F238E27FC236}">
                <a16:creationId xmlns:a16="http://schemas.microsoft.com/office/drawing/2014/main" id="{1E90C5C4-180B-E990-C049-70E86C76362B}"/>
              </a:ext>
            </a:extLst>
          </p:cNvPr>
          <p:cNvSpPr/>
          <p:nvPr/>
        </p:nvSpPr>
        <p:spPr>
          <a:xfrm>
            <a:off x="4591596" y="3006417"/>
            <a:ext cx="3820884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Head of Project e Operation Area – </a:t>
            </a:r>
            <a:r>
              <a:rPr lang="en-US" sz="1400" dirty="0">
                <a:solidFill>
                  <a:srgbClr val="703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Tria Software</a:t>
            </a:r>
          </a:p>
          <a:p>
            <a:r>
              <a:rPr lang="en-US" sz="1400" i="1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Mais de 25 </a:t>
            </a:r>
            <a:r>
              <a:rPr lang="en-US" sz="1400" i="1" dirty="0" err="1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anos</a:t>
            </a:r>
            <a:r>
              <a:rPr lang="en-US" sz="1400" i="1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i="1" dirty="0" err="1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atuando</a:t>
            </a:r>
            <a:r>
              <a:rPr lang="en-US" sz="1400" i="1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i="1" dirty="0" err="1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</a:t>
            </a:r>
            <a:r>
              <a:rPr lang="en-US" sz="1400" i="1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sz="1400" i="1" dirty="0" err="1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área</a:t>
            </a:r>
            <a:r>
              <a:rPr lang="en-US" sz="1400" i="1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de TI e </a:t>
            </a:r>
            <a:r>
              <a:rPr lang="en-US" sz="1400" i="1" dirty="0" err="1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Gestão</a:t>
            </a:r>
            <a:r>
              <a:rPr lang="en-US" sz="1400" i="1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1400" i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522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5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1371600"/>
            <a:ext cx="3657600" cy="3657600"/>
          </a:xfrm>
          <a:prstGeom prst="ellipse">
            <a:avLst/>
          </a:prstGeom>
          <a:solidFill>
            <a:srgbClr val="D946EF">
              <a:alpha val="20000"/>
            </a:srgbClr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-914400" y="4114800"/>
            <a:ext cx="3200400" cy="3200400"/>
          </a:xfrm>
          <a:prstGeom prst="ellipse">
            <a:avLst/>
          </a:prstGeom>
          <a:solidFill>
            <a:srgbClr val="7C3AED">
              <a:alpha val="20000"/>
            </a:srgbClr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" name="Shape 2"/>
          <p:cNvSpPr/>
          <p:nvPr/>
        </p:nvSpPr>
        <p:spPr>
          <a:xfrm>
            <a:off x="457200" y="411480"/>
            <a:ext cx="365760" cy="36576"/>
          </a:xfrm>
          <a:prstGeom prst="rect">
            <a:avLst/>
          </a:prstGeom>
          <a:solidFill>
            <a:srgbClr val="D946EF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5" name="Text 3"/>
          <p:cNvSpPr/>
          <p:nvPr/>
        </p:nvSpPr>
        <p:spPr>
          <a:xfrm>
            <a:off x="914400" y="292608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9D5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CONTEXTO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955280" y="292608"/>
            <a:ext cx="914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E9D5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</a:t>
            </a:r>
            <a:r>
              <a:rPr lang="en-US" sz="1100" dirty="0">
                <a:solidFill>
                  <a:srgbClr val="B8A8D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  12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470916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4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TECH SHOW · 2026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029200" y="470916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TRIA SOFTWARE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457200" y="914400"/>
            <a:ext cx="45720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AF7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</a:t>
            </a:r>
            <a:r>
              <a:rPr lang="en-US" sz="3600" b="1" dirty="0">
                <a:solidFill>
                  <a:srgbClr val="D946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gargalo</a:t>
            </a:r>
            <a:r>
              <a:rPr lang="en-US" sz="3600" b="1" dirty="0">
                <a:solidFill>
                  <a:srgbClr val="FAF7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da TI nunca foi tão visível.</a:t>
            </a:r>
            <a:endParaRPr lang="en-US" sz="3600" dirty="0"/>
          </a:p>
        </p:txBody>
      </p:sp>
      <p:sp>
        <p:nvSpPr>
          <p:cNvPr id="10" name="Text 8"/>
          <p:cNvSpPr/>
          <p:nvPr/>
        </p:nvSpPr>
        <p:spPr>
          <a:xfrm>
            <a:off x="457200" y="2377440"/>
            <a:ext cx="4572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Demanda exponencial encontra capacidade linear. O resultado é um funil que sufoca a inovação.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 rot="5400000">
            <a:off x="5701284" y="1312164"/>
            <a:ext cx="2953512" cy="1828800"/>
          </a:xfrm>
          <a:prstGeom prst="chevron">
            <a:avLst/>
          </a:prstGeom>
          <a:solidFill>
            <a:srgbClr val="7C3AED">
              <a:alpha val="70000"/>
            </a:srgbClr>
          </a:solidFill>
          <a:ln w="12700">
            <a:solidFill>
              <a:srgbClr val="D946EF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2" name="Text 10"/>
          <p:cNvSpPr/>
          <p:nvPr/>
        </p:nvSpPr>
        <p:spPr>
          <a:xfrm>
            <a:off x="5577840" y="1783080"/>
            <a:ext cx="3200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Backlog</a:t>
            </a:r>
            <a:endParaRPr lang="en-US" sz="1600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crescente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457200" y="3749040"/>
            <a:ext cx="2651760" cy="868680"/>
          </a:xfrm>
          <a:prstGeom prst="roundRect">
            <a:avLst>
              <a:gd name="adj" fmla="val 10526"/>
            </a:avLst>
          </a:prstGeom>
          <a:solidFill>
            <a:srgbClr val="150A2A"/>
          </a:solidFill>
          <a:ln w="9525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4" name="Text 12"/>
          <p:cNvSpPr/>
          <p:nvPr/>
        </p:nvSpPr>
        <p:spPr>
          <a:xfrm>
            <a:off x="594360" y="3840480"/>
            <a:ext cx="914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D946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5×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1508760" y="3886200"/>
            <a:ext cx="15087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demanda por software vs. capacidade de entrega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3291840" y="3749040"/>
            <a:ext cx="2651760" cy="868680"/>
          </a:xfrm>
          <a:prstGeom prst="roundRect">
            <a:avLst>
              <a:gd name="adj" fmla="val 10526"/>
            </a:avLst>
          </a:prstGeom>
          <a:solidFill>
            <a:srgbClr val="150A2A"/>
          </a:solidFill>
          <a:ln w="9525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7" name="Text 15"/>
          <p:cNvSpPr/>
          <p:nvPr/>
        </p:nvSpPr>
        <p:spPr>
          <a:xfrm>
            <a:off x="3429000" y="3840480"/>
            <a:ext cx="914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D946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18m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4343400" y="3886200"/>
            <a:ext cx="15087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tempo médio de backlog em grandes empresas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6126480" y="3749040"/>
            <a:ext cx="2651760" cy="868680"/>
          </a:xfrm>
          <a:prstGeom prst="roundRect">
            <a:avLst>
              <a:gd name="adj" fmla="val 10526"/>
            </a:avLst>
          </a:prstGeom>
          <a:solidFill>
            <a:srgbClr val="150A2A"/>
          </a:solidFill>
          <a:ln w="9525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0" name="Text 18"/>
          <p:cNvSpPr/>
          <p:nvPr/>
        </p:nvSpPr>
        <p:spPr>
          <a:xfrm>
            <a:off x="6263640" y="3840480"/>
            <a:ext cx="9144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D946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70%</a:t>
            </a:r>
            <a:endParaRPr lang="en-US" sz="2800" dirty="0"/>
          </a:p>
        </p:txBody>
      </p:sp>
      <p:sp>
        <p:nvSpPr>
          <p:cNvPr id="21" name="Text 19"/>
          <p:cNvSpPr/>
          <p:nvPr/>
        </p:nvSpPr>
        <p:spPr>
          <a:xfrm>
            <a:off x="7178040" y="3886200"/>
            <a:ext cx="15087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dos projetos atrasam ou são descontinuados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5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1371600"/>
            <a:ext cx="3657600" cy="3657600"/>
          </a:xfrm>
          <a:prstGeom prst="ellipse">
            <a:avLst/>
          </a:prstGeom>
          <a:solidFill>
            <a:srgbClr val="D946EF">
              <a:alpha val="20000"/>
            </a:srgbClr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-914400" y="4114800"/>
            <a:ext cx="3200400" cy="3200400"/>
          </a:xfrm>
          <a:prstGeom prst="ellipse">
            <a:avLst/>
          </a:prstGeom>
          <a:solidFill>
            <a:srgbClr val="7C3AED">
              <a:alpha val="20000"/>
            </a:srgbClr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" name="Shape 2"/>
          <p:cNvSpPr/>
          <p:nvPr/>
        </p:nvSpPr>
        <p:spPr>
          <a:xfrm>
            <a:off x="457200" y="411480"/>
            <a:ext cx="365760" cy="36576"/>
          </a:xfrm>
          <a:prstGeom prst="rect">
            <a:avLst/>
          </a:prstGeom>
          <a:solidFill>
            <a:srgbClr val="D946EF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5" name="Text 3"/>
          <p:cNvSpPr/>
          <p:nvPr/>
        </p:nvSpPr>
        <p:spPr>
          <a:xfrm>
            <a:off x="914400" y="292608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9D5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EVOLUÇÃO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955280" y="292608"/>
            <a:ext cx="914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E9D5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</a:t>
            </a:r>
            <a:r>
              <a:rPr lang="en-US" sz="1100" dirty="0">
                <a:solidFill>
                  <a:srgbClr val="B8A8D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  12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470916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4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TECH SHOW · 2026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029200" y="470916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TRIA SOFTWARE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457200" y="82296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AF7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Quatro eras. Uma curva que nunca foi tão íngreme.</a:t>
            </a:r>
            <a:endParaRPr lang="en-US" sz="3200" dirty="0"/>
          </a:p>
        </p:txBody>
      </p:sp>
      <p:sp>
        <p:nvSpPr>
          <p:cNvPr id="10" name="Shape 8"/>
          <p:cNvSpPr/>
          <p:nvPr/>
        </p:nvSpPr>
        <p:spPr>
          <a:xfrm>
            <a:off x="1005840" y="2011680"/>
            <a:ext cx="914400" cy="914400"/>
          </a:xfrm>
          <a:prstGeom prst="roundRect">
            <a:avLst>
              <a:gd name="adj" fmla="val 15000"/>
            </a:avLst>
          </a:prstGeom>
          <a:solidFill>
            <a:srgbClr val="150A2A"/>
          </a:solidFill>
          <a:ln w="19050">
            <a:solidFill>
              <a:srgbClr val="8B7BAA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1" name="Text 9"/>
          <p:cNvSpPr/>
          <p:nvPr/>
        </p:nvSpPr>
        <p:spPr>
          <a:xfrm>
            <a:off x="457200" y="310896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kern="0" spc="200" dirty="0">
                <a:solidFill>
                  <a:srgbClr val="B8A8D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1990s →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457200" y="338328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AF7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Tradicional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457200" y="3794760"/>
            <a:ext cx="2011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Cascata, ciclos longos, especialistas em silos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154680" y="2011680"/>
            <a:ext cx="914400" cy="914400"/>
          </a:xfrm>
          <a:prstGeom prst="roundRect">
            <a:avLst>
              <a:gd name="adj" fmla="val 15000"/>
            </a:avLst>
          </a:prstGeom>
          <a:solidFill>
            <a:srgbClr val="150A2A"/>
          </a:solidFill>
          <a:ln w="19050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5" name="Text 13"/>
          <p:cNvSpPr/>
          <p:nvPr/>
        </p:nvSpPr>
        <p:spPr>
          <a:xfrm>
            <a:off x="2606040" y="310896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kern="0" spc="200" dirty="0">
                <a:solidFill>
                  <a:srgbClr val="B8A8D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2010s →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2606040" y="338328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AF7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Agile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2606040" y="3794760"/>
            <a:ext cx="2011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Sprints, DevOps, entrega contínua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5303520" y="2011680"/>
            <a:ext cx="914400" cy="914400"/>
          </a:xfrm>
          <a:prstGeom prst="roundRect">
            <a:avLst>
              <a:gd name="adj" fmla="val 15000"/>
            </a:avLst>
          </a:prstGeom>
          <a:solidFill>
            <a:srgbClr val="150A2A"/>
          </a:solidFill>
          <a:ln w="19050">
            <a:solidFill>
              <a:srgbClr val="A855F7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9" name="Text 17"/>
          <p:cNvSpPr/>
          <p:nvPr/>
        </p:nvSpPr>
        <p:spPr>
          <a:xfrm>
            <a:off x="4754880" y="310896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kern="0" spc="200" dirty="0">
                <a:solidFill>
                  <a:srgbClr val="B8A8D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2018 →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754880" y="338328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AF7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Low-Code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4754880" y="3794760"/>
            <a:ext cx="2011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Componentes visuais, abstração da complexidade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7452360" y="2011680"/>
            <a:ext cx="914400" cy="914400"/>
          </a:xfrm>
          <a:prstGeom prst="roundRect">
            <a:avLst>
              <a:gd name="adj" fmla="val 15000"/>
            </a:avLst>
          </a:prstGeom>
          <a:solidFill>
            <a:srgbClr val="D946EF"/>
          </a:solidFill>
          <a:ln w="19050">
            <a:solidFill>
              <a:srgbClr val="D946EF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3" name="Text 21"/>
          <p:cNvSpPr/>
          <p:nvPr/>
        </p:nvSpPr>
        <p:spPr>
          <a:xfrm>
            <a:off x="6903720" y="3108960"/>
            <a:ext cx="20116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kern="0" spc="200" dirty="0">
                <a:solidFill>
                  <a:srgbClr val="B8A8D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2024 →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6903720" y="338328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D946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IA Generativa</a:t>
            </a:r>
            <a:endParaRPr lang="en-US" sz="1800" dirty="0"/>
          </a:p>
        </p:txBody>
      </p:sp>
      <p:sp>
        <p:nvSpPr>
          <p:cNvPr id="25" name="Text 23"/>
          <p:cNvSpPr/>
          <p:nvPr/>
        </p:nvSpPr>
        <p:spPr>
          <a:xfrm>
            <a:off x="6903720" y="3794760"/>
            <a:ext cx="2011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Linguagem natural cria sistemas em tempo real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0B3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1371600"/>
            <a:ext cx="3657600" cy="3657600"/>
          </a:xfrm>
          <a:prstGeom prst="ellipse">
            <a:avLst/>
          </a:prstGeom>
          <a:solidFill>
            <a:srgbClr val="D946EF">
              <a:alpha val="20000"/>
            </a:srgbClr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-914400" y="4114800"/>
            <a:ext cx="3200400" cy="3200400"/>
          </a:xfrm>
          <a:prstGeom prst="ellipse">
            <a:avLst/>
          </a:prstGeom>
          <a:solidFill>
            <a:srgbClr val="7C3AED">
              <a:alpha val="20000"/>
            </a:srgbClr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" name="Shape 2"/>
          <p:cNvSpPr/>
          <p:nvPr/>
        </p:nvSpPr>
        <p:spPr>
          <a:xfrm>
            <a:off x="457200" y="411480"/>
            <a:ext cx="365760" cy="36576"/>
          </a:xfrm>
          <a:prstGeom prst="rect">
            <a:avLst/>
          </a:prstGeom>
          <a:solidFill>
            <a:srgbClr val="D946EF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5" name="Text 3"/>
          <p:cNvSpPr/>
          <p:nvPr/>
        </p:nvSpPr>
        <p:spPr>
          <a:xfrm>
            <a:off x="914400" y="292608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9D5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MUDANÇA DE PARADIGMA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955280" y="292608"/>
            <a:ext cx="914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E9D5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05</a:t>
            </a:r>
            <a:r>
              <a:rPr lang="en-US" sz="1100" dirty="0">
                <a:solidFill>
                  <a:srgbClr val="B8A8D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  12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57200" y="12801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dirty="0">
                <a:solidFill>
                  <a:srgbClr val="E9D5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código manual para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457200" y="1828800"/>
            <a:ext cx="822960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800" b="1" dirty="0">
                <a:solidFill>
                  <a:srgbClr val="FAF7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intenção em linguagem natural</a:t>
            </a:r>
            <a:endParaRPr lang="en-US" sz="4800" dirty="0"/>
          </a:p>
        </p:txBody>
      </p:sp>
      <p:sp>
        <p:nvSpPr>
          <p:cNvPr id="11" name="Text 9"/>
          <p:cNvSpPr/>
          <p:nvPr/>
        </p:nvSpPr>
        <p:spPr>
          <a:xfrm>
            <a:off x="457200" y="33832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i="1" dirty="0">
                <a:solidFill>
                  <a:srgbClr val="D946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"Você descreve. A IA + Low-Code constrói."</a:t>
            </a:r>
            <a:endParaRPr lang="en-US" sz="1800" dirty="0"/>
          </a:p>
        </p:txBody>
      </p:sp>
      <p:sp>
        <p:nvSpPr>
          <p:cNvPr id="12" name="Text 5">
            <a:extLst>
              <a:ext uri="{FF2B5EF4-FFF2-40B4-BE49-F238E27FC236}">
                <a16:creationId xmlns:a16="http://schemas.microsoft.com/office/drawing/2014/main" id="{95012783-10D3-4602-E848-6915B8F66E76}"/>
              </a:ext>
            </a:extLst>
          </p:cNvPr>
          <p:cNvSpPr/>
          <p:nvPr/>
        </p:nvSpPr>
        <p:spPr>
          <a:xfrm>
            <a:off x="457200" y="470916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4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TECH SHOW · 2026</a:t>
            </a:r>
            <a:endParaRPr lang="en-US" sz="900" dirty="0"/>
          </a:p>
        </p:txBody>
      </p:sp>
      <p:sp>
        <p:nvSpPr>
          <p:cNvPr id="13" name="Text 6">
            <a:extLst>
              <a:ext uri="{FF2B5EF4-FFF2-40B4-BE49-F238E27FC236}">
                <a16:creationId xmlns:a16="http://schemas.microsoft.com/office/drawing/2014/main" id="{1CA56F87-AC83-387E-5007-1D4F42B09272}"/>
              </a:ext>
            </a:extLst>
          </p:cNvPr>
          <p:cNvSpPr/>
          <p:nvPr/>
        </p:nvSpPr>
        <p:spPr>
          <a:xfrm>
            <a:off x="5029200" y="470916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TRIA SOFTWARE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5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1371600"/>
            <a:ext cx="3657600" cy="3657600"/>
          </a:xfrm>
          <a:prstGeom prst="ellipse">
            <a:avLst/>
          </a:prstGeom>
          <a:solidFill>
            <a:srgbClr val="D946EF">
              <a:alpha val="20000"/>
            </a:srgbClr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-914400" y="4114800"/>
            <a:ext cx="3200400" cy="3200400"/>
          </a:xfrm>
          <a:prstGeom prst="ellipse">
            <a:avLst/>
          </a:prstGeom>
          <a:solidFill>
            <a:srgbClr val="7C3AED">
              <a:alpha val="20000"/>
            </a:srgbClr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" name="Shape 2"/>
          <p:cNvSpPr/>
          <p:nvPr/>
        </p:nvSpPr>
        <p:spPr>
          <a:xfrm>
            <a:off x="457200" y="411480"/>
            <a:ext cx="365760" cy="36576"/>
          </a:xfrm>
          <a:prstGeom prst="rect">
            <a:avLst/>
          </a:prstGeom>
          <a:solidFill>
            <a:srgbClr val="D946EF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5" name="Text 3"/>
          <p:cNvSpPr/>
          <p:nvPr/>
        </p:nvSpPr>
        <p:spPr>
          <a:xfrm>
            <a:off x="914400" y="292608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9D5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IA + LOW-CODE NA PRÁTICA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955280" y="292608"/>
            <a:ext cx="914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E9D5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06</a:t>
            </a:r>
            <a:r>
              <a:rPr lang="en-US" sz="1100" dirty="0">
                <a:solidFill>
                  <a:srgbClr val="B8A8D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  12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57200" y="8229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AF7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Como funciona, na prática</a:t>
            </a:r>
            <a:endParaRPr lang="en-US" sz="3000" dirty="0"/>
          </a:p>
        </p:txBody>
      </p:sp>
      <p:sp>
        <p:nvSpPr>
          <p:cNvPr id="10" name="Shape 8"/>
          <p:cNvSpPr/>
          <p:nvPr/>
        </p:nvSpPr>
        <p:spPr>
          <a:xfrm>
            <a:off x="457200" y="1737360"/>
            <a:ext cx="2011680" cy="2560320"/>
          </a:xfrm>
          <a:prstGeom prst="roundRect">
            <a:avLst>
              <a:gd name="adj" fmla="val 5455"/>
            </a:avLst>
          </a:prstGeom>
          <a:solidFill>
            <a:srgbClr val="150A2A"/>
          </a:solidFill>
          <a:ln w="9525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1" name="Text 9"/>
          <p:cNvSpPr/>
          <p:nvPr/>
        </p:nvSpPr>
        <p:spPr>
          <a:xfrm>
            <a:off x="640080" y="1874520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D946E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01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640080" y="237744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AF7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Descreva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640080" y="2926080"/>
            <a:ext cx="17373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 linguagem natural, conte a intenção do app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2606040" y="1737360"/>
            <a:ext cx="2011680" cy="2560320"/>
          </a:xfrm>
          <a:prstGeom prst="roundRect">
            <a:avLst>
              <a:gd name="adj" fmla="val 5455"/>
            </a:avLst>
          </a:prstGeom>
          <a:solidFill>
            <a:srgbClr val="150A2A"/>
          </a:solidFill>
          <a:ln w="9525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5" name="Text 13"/>
          <p:cNvSpPr/>
          <p:nvPr/>
        </p:nvSpPr>
        <p:spPr>
          <a:xfrm>
            <a:off x="2788920" y="1874520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D946E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02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2788920" y="237744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AF7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Gere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2788920" y="2926080"/>
            <a:ext cx="17373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IA monta telas, dados e fluxos via low-code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754880" y="1737360"/>
            <a:ext cx="2011680" cy="2560320"/>
          </a:xfrm>
          <a:prstGeom prst="roundRect">
            <a:avLst>
              <a:gd name="adj" fmla="val 5455"/>
            </a:avLst>
          </a:prstGeom>
          <a:solidFill>
            <a:srgbClr val="150A2A"/>
          </a:solidFill>
          <a:ln w="9525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9" name="Text 17"/>
          <p:cNvSpPr/>
          <p:nvPr/>
        </p:nvSpPr>
        <p:spPr>
          <a:xfrm>
            <a:off x="4937760" y="1874520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D946E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03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4937760" y="237744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AF7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Refine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4937760" y="2926080"/>
            <a:ext cx="17373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Ajustes visuais e de regra em segundos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6903720" y="1737360"/>
            <a:ext cx="2011680" cy="2560320"/>
          </a:xfrm>
          <a:prstGeom prst="roundRect">
            <a:avLst>
              <a:gd name="adj" fmla="val 5455"/>
            </a:avLst>
          </a:prstGeom>
          <a:solidFill>
            <a:srgbClr val="150A2A"/>
          </a:solidFill>
          <a:ln w="9525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3" name="Text 21"/>
          <p:cNvSpPr/>
          <p:nvPr/>
        </p:nvSpPr>
        <p:spPr>
          <a:xfrm>
            <a:off x="7086600" y="1874520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D946E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04</a:t>
            </a:r>
            <a:endParaRPr lang="en-US" sz="1400" dirty="0"/>
          </a:p>
        </p:txBody>
      </p:sp>
      <p:sp>
        <p:nvSpPr>
          <p:cNvPr id="24" name="Text 22"/>
          <p:cNvSpPr/>
          <p:nvPr/>
        </p:nvSpPr>
        <p:spPr>
          <a:xfrm>
            <a:off x="7086600" y="237744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AF7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Publique</a:t>
            </a:r>
            <a:endParaRPr lang="en-US" sz="2200" dirty="0"/>
          </a:p>
        </p:txBody>
      </p:sp>
      <p:sp>
        <p:nvSpPr>
          <p:cNvPr id="25" name="Text 23"/>
          <p:cNvSpPr/>
          <p:nvPr/>
        </p:nvSpPr>
        <p:spPr>
          <a:xfrm>
            <a:off x="7086600" y="2926080"/>
            <a:ext cx="17373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 contínuo, integrado e governado</a:t>
            </a:r>
            <a:endParaRPr lang="en-US" sz="1100" dirty="0"/>
          </a:p>
        </p:txBody>
      </p:sp>
      <p:sp>
        <p:nvSpPr>
          <p:cNvPr id="26" name="Text 5">
            <a:extLst>
              <a:ext uri="{FF2B5EF4-FFF2-40B4-BE49-F238E27FC236}">
                <a16:creationId xmlns:a16="http://schemas.microsoft.com/office/drawing/2014/main" id="{45E6EEF3-C66D-93FA-9F3B-22B95C7FD176}"/>
              </a:ext>
            </a:extLst>
          </p:cNvPr>
          <p:cNvSpPr/>
          <p:nvPr/>
        </p:nvSpPr>
        <p:spPr>
          <a:xfrm>
            <a:off x="457200" y="470916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4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TECH SHOW · 2026</a:t>
            </a:r>
            <a:endParaRPr lang="en-US" sz="900" dirty="0"/>
          </a:p>
        </p:txBody>
      </p:sp>
      <p:sp>
        <p:nvSpPr>
          <p:cNvPr id="27" name="Text 6">
            <a:extLst>
              <a:ext uri="{FF2B5EF4-FFF2-40B4-BE49-F238E27FC236}">
                <a16:creationId xmlns:a16="http://schemas.microsoft.com/office/drawing/2014/main" id="{B6BC7BEE-2C6B-E6D0-FE97-F15C56CDD950}"/>
              </a:ext>
            </a:extLst>
          </p:cNvPr>
          <p:cNvSpPr/>
          <p:nvPr/>
        </p:nvSpPr>
        <p:spPr>
          <a:xfrm>
            <a:off x="5029200" y="470916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TRIA SOFTWARE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05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1371600"/>
            <a:ext cx="3657600" cy="3657600"/>
          </a:xfrm>
          <a:prstGeom prst="ellipse">
            <a:avLst/>
          </a:prstGeom>
          <a:solidFill>
            <a:srgbClr val="D946EF">
              <a:alpha val="20000"/>
            </a:srgbClr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-914400" y="4114800"/>
            <a:ext cx="3200400" cy="3200400"/>
          </a:xfrm>
          <a:prstGeom prst="ellipse">
            <a:avLst/>
          </a:prstGeom>
          <a:solidFill>
            <a:srgbClr val="7C3AED">
              <a:alpha val="20000"/>
            </a:srgbClr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" name="Shape 2"/>
          <p:cNvSpPr/>
          <p:nvPr/>
        </p:nvSpPr>
        <p:spPr>
          <a:xfrm>
            <a:off x="457200" y="411480"/>
            <a:ext cx="365760" cy="36576"/>
          </a:xfrm>
          <a:prstGeom prst="rect">
            <a:avLst/>
          </a:prstGeom>
          <a:solidFill>
            <a:srgbClr val="D946EF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5" name="Text 3"/>
          <p:cNvSpPr/>
          <p:nvPr/>
        </p:nvSpPr>
        <p:spPr>
          <a:xfrm>
            <a:off x="914400" y="292608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9D5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BENEFÍCIOS PRINCIPAIS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955280" y="292608"/>
            <a:ext cx="914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E9D5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07</a:t>
            </a:r>
            <a:r>
              <a:rPr lang="en-US" sz="1100" dirty="0">
                <a:solidFill>
                  <a:srgbClr val="B8A8D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  12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57200" y="8229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AF7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ganho é exponencial</a:t>
            </a:r>
            <a:endParaRPr lang="en-US" sz="3000" dirty="0"/>
          </a:p>
        </p:txBody>
      </p:sp>
      <p:sp>
        <p:nvSpPr>
          <p:cNvPr id="10" name="Shape 8"/>
          <p:cNvSpPr/>
          <p:nvPr/>
        </p:nvSpPr>
        <p:spPr>
          <a:xfrm>
            <a:off x="457200" y="1554480"/>
            <a:ext cx="2651760" cy="1371600"/>
          </a:xfrm>
          <a:prstGeom prst="roundRect">
            <a:avLst>
              <a:gd name="adj" fmla="val 6667"/>
            </a:avLst>
          </a:prstGeom>
          <a:solidFill>
            <a:srgbClr val="150A2A"/>
          </a:solidFill>
          <a:ln w="9525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1" name="Text 9"/>
          <p:cNvSpPr/>
          <p:nvPr/>
        </p:nvSpPr>
        <p:spPr>
          <a:xfrm>
            <a:off x="640080" y="1691640"/>
            <a:ext cx="2377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D946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10× velocidade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640080" y="2148840"/>
            <a:ext cx="23774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 ideia ao MVP em dias, não meses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291840" y="1554480"/>
            <a:ext cx="2651760" cy="1371600"/>
          </a:xfrm>
          <a:prstGeom prst="roundRect">
            <a:avLst>
              <a:gd name="adj" fmla="val 6667"/>
            </a:avLst>
          </a:prstGeom>
          <a:solidFill>
            <a:srgbClr val="150A2A"/>
          </a:solidFill>
          <a:ln w="9525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4" name="Text 12"/>
          <p:cNvSpPr/>
          <p:nvPr/>
        </p:nvSpPr>
        <p:spPr>
          <a:xfrm>
            <a:off x="3474720" y="1691640"/>
            <a:ext cx="2377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D946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−60% custo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3474720" y="2148840"/>
            <a:ext cx="23774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Menos retrabalho, mais reuso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126480" y="1554480"/>
            <a:ext cx="2651760" cy="1371600"/>
          </a:xfrm>
          <a:prstGeom prst="roundRect">
            <a:avLst>
              <a:gd name="adj" fmla="val 6667"/>
            </a:avLst>
          </a:prstGeom>
          <a:solidFill>
            <a:srgbClr val="150A2A"/>
          </a:solidFill>
          <a:ln w="9525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7" name="Text 15"/>
          <p:cNvSpPr/>
          <p:nvPr/>
        </p:nvSpPr>
        <p:spPr>
          <a:xfrm>
            <a:off x="6309360" y="1691640"/>
            <a:ext cx="2377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D946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+TI estratégica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6309360" y="2148840"/>
            <a:ext cx="23774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 foca em arquitetura e governança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57200" y="3063240"/>
            <a:ext cx="2651760" cy="1371600"/>
          </a:xfrm>
          <a:prstGeom prst="roundRect">
            <a:avLst>
              <a:gd name="adj" fmla="val 6667"/>
            </a:avLst>
          </a:prstGeom>
          <a:solidFill>
            <a:srgbClr val="150A2A"/>
          </a:solidFill>
          <a:ln w="9525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0" name="Text 18"/>
          <p:cNvSpPr/>
          <p:nvPr/>
        </p:nvSpPr>
        <p:spPr>
          <a:xfrm>
            <a:off x="640080" y="3200400"/>
            <a:ext cx="2377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D946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Inovação contínua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640080" y="3657600"/>
            <a:ext cx="23774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Experimentos rápidos, aprendizado real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3291840" y="3063240"/>
            <a:ext cx="2651760" cy="1371600"/>
          </a:xfrm>
          <a:prstGeom prst="roundRect">
            <a:avLst>
              <a:gd name="adj" fmla="val 6667"/>
            </a:avLst>
          </a:prstGeom>
          <a:solidFill>
            <a:srgbClr val="150A2A"/>
          </a:solidFill>
          <a:ln w="9525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3" name="Text 21"/>
          <p:cNvSpPr/>
          <p:nvPr/>
        </p:nvSpPr>
        <p:spPr>
          <a:xfrm>
            <a:off x="3474720" y="3200400"/>
            <a:ext cx="2377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D946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Cidadão dev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3474720" y="3657600"/>
            <a:ext cx="23774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Negócio constrói com supervisão da TI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6126480" y="3063240"/>
            <a:ext cx="2651760" cy="1371600"/>
          </a:xfrm>
          <a:prstGeom prst="roundRect">
            <a:avLst>
              <a:gd name="adj" fmla="val 6667"/>
            </a:avLst>
          </a:prstGeom>
          <a:solidFill>
            <a:srgbClr val="150A2A"/>
          </a:solidFill>
          <a:ln w="9525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6" name="Text 24"/>
          <p:cNvSpPr/>
          <p:nvPr/>
        </p:nvSpPr>
        <p:spPr>
          <a:xfrm>
            <a:off x="6309360" y="3200400"/>
            <a:ext cx="23774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D946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Padronização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6309360" y="3657600"/>
            <a:ext cx="23774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Componentes, segurança e UX consistentes</a:t>
            </a:r>
            <a:endParaRPr lang="en-US" sz="1100" dirty="0"/>
          </a:p>
        </p:txBody>
      </p:sp>
      <p:sp>
        <p:nvSpPr>
          <p:cNvPr id="28" name="Text 5">
            <a:extLst>
              <a:ext uri="{FF2B5EF4-FFF2-40B4-BE49-F238E27FC236}">
                <a16:creationId xmlns:a16="http://schemas.microsoft.com/office/drawing/2014/main" id="{740F2701-9D82-05DC-83DB-1D3707DCB09A}"/>
              </a:ext>
            </a:extLst>
          </p:cNvPr>
          <p:cNvSpPr/>
          <p:nvPr/>
        </p:nvSpPr>
        <p:spPr>
          <a:xfrm>
            <a:off x="457200" y="470916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4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TECH SHOW · 2026</a:t>
            </a:r>
            <a:endParaRPr lang="en-US" sz="900" dirty="0"/>
          </a:p>
        </p:txBody>
      </p:sp>
      <p:sp>
        <p:nvSpPr>
          <p:cNvPr id="29" name="Text 6">
            <a:extLst>
              <a:ext uri="{FF2B5EF4-FFF2-40B4-BE49-F238E27FC236}">
                <a16:creationId xmlns:a16="http://schemas.microsoft.com/office/drawing/2014/main" id="{0D9CE06F-8652-A3F2-566E-65BE098C35A8}"/>
              </a:ext>
            </a:extLst>
          </p:cNvPr>
          <p:cNvSpPr/>
          <p:nvPr/>
        </p:nvSpPr>
        <p:spPr>
          <a:xfrm>
            <a:off x="5029200" y="470916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TRIA SOFTWARE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5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1371600"/>
            <a:ext cx="3657600" cy="3657600"/>
          </a:xfrm>
          <a:prstGeom prst="ellipse">
            <a:avLst/>
          </a:prstGeom>
          <a:solidFill>
            <a:srgbClr val="D946EF">
              <a:alpha val="20000"/>
            </a:srgbClr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-914400" y="4114800"/>
            <a:ext cx="3200400" cy="3200400"/>
          </a:xfrm>
          <a:prstGeom prst="ellipse">
            <a:avLst/>
          </a:prstGeom>
          <a:solidFill>
            <a:srgbClr val="7C3AED">
              <a:alpha val="20000"/>
            </a:srgbClr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" name="Shape 2"/>
          <p:cNvSpPr/>
          <p:nvPr/>
        </p:nvSpPr>
        <p:spPr>
          <a:xfrm>
            <a:off x="457200" y="411480"/>
            <a:ext cx="365760" cy="36576"/>
          </a:xfrm>
          <a:prstGeom prst="rect">
            <a:avLst/>
          </a:prstGeom>
          <a:solidFill>
            <a:srgbClr val="D946EF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5" name="Text 3"/>
          <p:cNvSpPr/>
          <p:nvPr/>
        </p:nvSpPr>
        <p:spPr>
          <a:xfrm>
            <a:off x="914400" y="292608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9D5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IMPACTOS NA TI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955280" y="292608"/>
            <a:ext cx="914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E9D5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08</a:t>
            </a:r>
            <a:r>
              <a:rPr lang="en-US" sz="1100" dirty="0">
                <a:solidFill>
                  <a:srgbClr val="B8A8D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  12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57200" y="8229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AF7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papel da TI muda — para melhor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457200" y="155448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4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754880" y="1554480"/>
            <a:ext cx="39319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400" dirty="0">
                <a:solidFill>
                  <a:srgbClr val="D946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PARA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2011680"/>
            <a:ext cx="3931920" cy="502920"/>
          </a:xfrm>
          <a:prstGeom prst="roundRect">
            <a:avLst>
              <a:gd name="adj" fmla="val 10909"/>
            </a:avLst>
          </a:prstGeom>
          <a:solidFill>
            <a:srgbClr val="150A2A"/>
          </a:solidFill>
          <a:ln w="6350">
            <a:solidFill>
              <a:srgbClr val="3A2A55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3" name="Text 11"/>
          <p:cNvSpPr/>
          <p:nvPr/>
        </p:nvSpPr>
        <p:spPr>
          <a:xfrm>
            <a:off x="640080" y="205740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Construir tudo do zero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4754880" y="2011680"/>
            <a:ext cx="3931920" cy="502920"/>
          </a:xfrm>
          <a:prstGeom prst="roundRect">
            <a:avLst>
              <a:gd name="adj" fmla="val 10909"/>
            </a:avLst>
          </a:prstGeom>
          <a:solidFill>
            <a:srgbClr val="7C3AED">
              <a:alpha val="30000"/>
            </a:srgbClr>
          </a:solidFill>
          <a:ln w="9525">
            <a:solidFill>
              <a:srgbClr val="D946EF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5" name="Text 13"/>
          <p:cNvSpPr/>
          <p:nvPr/>
        </p:nvSpPr>
        <p:spPr>
          <a:xfrm>
            <a:off x="4937760" y="205740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AF7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Curar plataformas e padrões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457200" y="2651760"/>
            <a:ext cx="3931920" cy="502920"/>
          </a:xfrm>
          <a:prstGeom prst="roundRect">
            <a:avLst>
              <a:gd name="adj" fmla="val 10909"/>
            </a:avLst>
          </a:prstGeom>
          <a:solidFill>
            <a:srgbClr val="150A2A"/>
          </a:solidFill>
          <a:ln w="6350">
            <a:solidFill>
              <a:srgbClr val="3A2A55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7" name="Text 15"/>
          <p:cNvSpPr/>
          <p:nvPr/>
        </p:nvSpPr>
        <p:spPr>
          <a:xfrm>
            <a:off x="640080" y="269748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Atender filas de demanda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4754880" y="2651760"/>
            <a:ext cx="3931920" cy="502920"/>
          </a:xfrm>
          <a:prstGeom prst="roundRect">
            <a:avLst>
              <a:gd name="adj" fmla="val 10909"/>
            </a:avLst>
          </a:prstGeom>
          <a:solidFill>
            <a:srgbClr val="7C3AED">
              <a:alpha val="30000"/>
            </a:srgbClr>
          </a:solidFill>
          <a:ln w="9525">
            <a:solidFill>
              <a:srgbClr val="D946EF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9" name="Text 17"/>
          <p:cNvSpPr/>
          <p:nvPr/>
        </p:nvSpPr>
        <p:spPr>
          <a:xfrm>
            <a:off x="4937760" y="269748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AF7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Habilitar áreas de negócio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457200" y="3291840"/>
            <a:ext cx="3931920" cy="502920"/>
          </a:xfrm>
          <a:prstGeom prst="roundRect">
            <a:avLst>
              <a:gd name="adj" fmla="val 10909"/>
            </a:avLst>
          </a:prstGeom>
          <a:solidFill>
            <a:srgbClr val="150A2A"/>
          </a:solidFill>
          <a:ln w="6350">
            <a:solidFill>
              <a:srgbClr val="3A2A55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1" name="Text 19"/>
          <p:cNvSpPr/>
          <p:nvPr/>
        </p:nvSpPr>
        <p:spPr>
          <a:xfrm>
            <a:off x="640080" y="333756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 review manual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4754880" y="3291840"/>
            <a:ext cx="3931920" cy="502920"/>
          </a:xfrm>
          <a:prstGeom prst="roundRect">
            <a:avLst>
              <a:gd name="adj" fmla="val 10909"/>
            </a:avLst>
          </a:prstGeom>
          <a:solidFill>
            <a:srgbClr val="7C3AED">
              <a:alpha val="30000"/>
            </a:srgbClr>
          </a:solidFill>
          <a:ln w="9525">
            <a:solidFill>
              <a:srgbClr val="D946EF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3" name="Text 21"/>
          <p:cNvSpPr/>
          <p:nvPr/>
        </p:nvSpPr>
        <p:spPr>
          <a:xfrm>
            <a:off x="4937760" y="333756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AF7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Governança automatizada e IA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457200" y="3931920"/>
            <a:ext cx="3931920" cy="502920"/>
          </a:xfrm>
          <a:prstGeom prst="roundRect">
            <a:avLst>
              <a:gd name="adj" fmla="val 10909"/>
            </a:avLst>
          </a:prstGeom>
          <a:solidFill>
            <a:srgbClr val="150A2A"/>
          </a:solidFill>
          <a:ln w="6350">
            <a:solidFill>
              <a:srgbClr val="3A2A55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5" name="Text 23"/>
          <p:cNvSpPr/>
          <p:nvPr/>
        </p:nvSpPr>
        <p:spPr>
          <a:xfrm>
            <a:off x="640080" y="397764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Custódia do conhecimento</a:t>
            </a:r>
            <a:endParaRPr lang="en-US" sz="1300" dirty="0"/>
          </a:p>
        </p:txBody>
      </p:sp>
      <p:sp>
        <p:nvSpPr>
          <p:cNvPr id="26" name="Shape 24"/>
          <p:cNvSpPr/>
          <p:nvPr/>
        </p:nvSpPr>
        <p:spPr>
          <a:xfrm>
            <a:off x="4754880" y="3931920"/>
            <a:ext cx="3931920" cy="502920"/>
          </a:xfrm>
          <a:prstGeom prst="roundRect">
            <a:avLst>
              <a:gd name="adj" fmla="val 10909"/>
            </a:avLst>
          </a:prstGeom>
          <a:solidFill>
            <a:srgbClr val="7C3AED">
              <a:alpha val="30000"/>
            </a:srgbClr>
          </a:solidFill>
          <a:ln w="9525">
            <a:solidFill>
              <a:srgbClr val="D946EF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7" name="Text 25"/>
          <p:cNvSpPr/>
          <p:nvPr/>
        </p:nvSpPr>
        <p:spPr>
          <a:xfrm>
            <a:off x="4937760" y="397764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AF7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Ecossistema de cidadão dev</a:t>
            </a:r>
            <a:endParaRPr lang="en-US" sz="1300" dirty="0"/>
          </a:p>
        </p:txBody>
      </p:sp>
      <p:sp>
        <p:nvSpPr>
          <p:cNvPr id="28" name="Text 5">
            <a:extLst>
              <a:ext uri="{FF2B5EF4-FFF2-40B4-BE49-F238E27FC236}">
                <a16:creationId xmlns:a16="http://schemas.microsoft.com/office/drawing/2014/main" id="{F3FBE181-D28B-1E27-6B6B-38F9A0546897}"/>
              </a:ext>
            </a:extLst>
          </p:cNvPr>
          <p:cNvSpPr/>
          <p:nvPr/>
        </p:nvSpPr>
        <p:spPr>
          <a:xfrm>
            <a:off x="457200" y="470916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4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TECH SHOW · 2026</a:t>
            </a:r>
            <a:endParaRPr lang="en-US" sz="900" dirty="0"/>
          </a:p>
        </p:txBody>
      </p:sp>
      <p:sp>
        <p:nvSpPr>
          <p:cNvPr id="29" name="Text 6">
            <a:extLst>
              <a:ext uri="{FF2B5EF4-FFF2-40B4-BE49-F238E27FC236}">
                <a16:creationId xmlns:a16="http://schemas.microsoft.com/office/drawing/2014/main" id="{D0911C29-84C7-60A8-A16B-D905A02EF5EB}"/>
              </a:ext>
            </a:extLst>
          </p:cNvPr>
          <p:cNvSpPr/>
          <p:nvPr/>
        </p:nvSpPr>
        <p:spPr>
          <a:xfrm>
            <a:off x="5029200" y="470916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TRIA SOFTWARE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05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1371600"/>
            <a:ext cx="3657600" cy="3657600"/>
          </a:xfrm>
          <a:prstGeom prst="ellipse">
            <a:avLst/>
          </a:prstGeom>
          <a:solidFill>
            <a:srgbClr val="D946EF">
              <a:alpha val="20000"/>
            </a:srgbClr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3" name="Shape 1"/>
          <p:cNvSpPr/>
          <p:nvPr/>
        </p:nvSpPr>
        <p:spPr>
          <a:xfrm>
            <a:off x="-914400" y="4114800"/>
            <a:ext cx="3200400" cy="3200400"/>
          </a:xfrm>
          <a:prstGeom prst="ellipse">
            <a:avLst/>
          </a:prstGeom>
          <a:solidFill>
            <a:srgbClr val="7C3AED">
              <a:alpha val="20000"/>
            </a:srgbClr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4" name="Shape 2"/>
          <p:cNvSpPr/>
          <p:nvPr/>
        </p:nvSpPr>
        <p:spPr>
          <a:xfrm>
            <a:off x="457200" y="411480"/>
            <a:ext cx="365760" cy="36576"/>
          </a:xfrm>
          <a:prstGeom prst="rect">
            <a:avLst/>
          </a:prstGeom>
          <a:solidFill>
            <a:srgbClr val="D946EF"/>
          </a:solidFill>
          <a:ln/>
        </p:spPr>
        <p:txBody>
          <a:bodyPr/>
          <a:lstStyle/>
          <a:p>
            <a:endParaRPr lang="pt-BR"/>
          </a:p>
        </p:txBody>
      </p:sp>
      <p:sp>
        <p:nvSpPr>
          <p:cNvPr id="5" name="Text 3"/>
          <p:cNvSpPr/>
          <p:nvPr/>
        </p:nvSpPr>
        <p:spPr>
          <a:xfrm>
            <a:off x="914400" y="292608"/>
            <a:ext cx="5486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400" dirty="0">
                <a:solidFill>
                  <a:srgbClr val="E9D5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NOVAS COMPETÊNCIAS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955280" y="292608"/>
            <a:ext cx="9144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1100" b="1" dirty="0">
                <a:solidFill>
                  <a:srgbClr val="E9D5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09</a:t>
            </a:r>
            <a:r>
              <a:rPr lang="en-US" sz="1100" dirty="0">
                <a:solidFill>
                  <a:srgbClr val="B8A8D9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/  12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457200" y="8229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FAF7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skills do novo profissional</a:t>
            </a:r>
            <a:endParaRPr lang="en-US" sz="3000" dirty="0"/>
          </a:p>
        </p:txBody>
      </p:sp>
      <p:sp>
        <p:nvSpPr>
          <p:cNvPr id="10" name="Shape 8"/>
          <p:cNvSpPr/>
          <p:nvPr/>
        </p:nvSpPr>
        <p:spPr>
          <a:xfrm>
            <a:off x="457200" y="1645920"/>
            <a:ext cx="4023360" cy="1371600"/>
          </a:xfrm>
          <a:prstGeom prst="roundRect">
            <a:avLst>
              <a:gd name="adj" fmla="val 6667"/>
            </a:avLst>
          </a:prstGeom>
          <a:solidFill>
            <a:srgbClr val="150A2A"/>
          </a:solidFill>
          <a:ln w="9525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1" name="Text 9"/>
          <p:cNvSpPr/>
          <p:nvPr/>
        </p:nvSpPr>
        <p:spPr>
          <a:xfrm>
            <a:off x="640080" y="178308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D946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design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640080" y="2286000"/>
            <a:ext cx="3657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Traduzir intenção de negócio em instruções claras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663440" y="1645920"/>
            <a:ext cx="4023360" cy="1371600"/>
          </a:xfrm>
          <a:prstGeom prst="roundRect">
            <a:avLst>
              <a:gd name="adj" fmla="val 6667"/>
            </a:avLst>
          </a:prstGeom>
          <a:solidFill>
            <a:srgbClr val="150A2A"/>
          </a:solidFill>
          <a:ln w="9525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4" name="Text 12"/>
          <p:cNvSpPr/>
          <p:nvPr/>
        </p:nvSpPr>
        <p:spPr>
          <a:xfrm>
            <a:off x="4846320" y="178308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D946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Pensamento sistêmico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4846320" y="2286000"/>
            <a:ext cx="3657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Modelar dados, fluxos e integrações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57200" y="3200400"/>
            <a:ext cx="4023360" cy="1371600"/>
          </a:xfrm>
          <a:prstGeom prst="roundRect">
            <a:avLst>
              <a:gd name="adj" fmla="val 6667"/>
            </a:avLst>
          </a:prstGeom>
          <a:solidFill>
            <a:srgbClr val="150A2A"/>
          </a:solidFill>
          <a:ln w="9525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17" name="Text 15"/>
          <p:cNvSpPr/>
          <p:nvPr/>
        </p:nvSpPr>
        <p:spPr>
          <a:xfrm>
            <a:off x="640080" y="333756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D946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Visão de produto</a:t>
            </a:r>
            <a:endParaRPr lang="en-US" sz="1800" dirty="0"/>
          </a:p>
        </p:txBody>
      </p:sp>
      <p:sp>
        <p:nvSpPr>
          <p:cNvPr id="18" name="Text 16"/>
          <p:cNvSpPr/>
          <p:nvPr/>
        </p:nvSpPr>
        <p:spPr>
          <a:xfrm>
            <a:off x="640080" y="3840480"/>
            <a:ext cx="3657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Foco em valor, não em entregáveis técnicos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663440" y="3200400"/>
            <a:ext cx="4023360" cy="1371600"/>
          </a:xfrm>
          <a:prstGeom prst="roundRect">
            <a:avLst>
              <a:gd name="adj" fmla="val 6667"/>
            </a:avLst>
          </a:prstGeom>
          <a:solidFill>
            <a:srgbClr val="150A2A"/>
          </a:solidFill>
          <a:ln w="9525">
            <a:solidFill>
              <a:srgbClr val="7C3AED"/>
            </a:solidFill>
            <a:prstDash val="solid"/>
          </a:ln>
        </p:spPr>
        <p:txBody>
          <a:bodyPr/>
          <a:lstStyle/>
          <a:p>
            <a:endParaRPr lang="pt-BR"/>
          </a:p>
        </p:txBody>
      </p:sp>
      <p:sp>
        <p:nvSpPr>
          <p:cNvPr id="20" name="Text 18"/>
          <p:cNvSpPr/>
          <p:nvPr/>
        </p:nvSpPr>
        <p:spPr>
          <a:xfrm>
            <a:off x="4846320" y="333756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D946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Governança &amp; segurança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4846320" y="3840480"/>
            <a:ext cx="3657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Aplicar guardrails sem travar a velocidade</a:t>
            </a:r>
            <a:endParaRPr lang="en-US" sz="1200" dirty="0"/>
          </a:p>
        </p:txBody>
      </p:sp>
      <p:sp>
        <p:nvSpPr>
          <p:cNvPr id="22" name="Text 5">
            <a:extLst>
              <a:ext uri="{FF2B5EF4-FFF2-40B4-BE49-F238E27FC236}">
                <a16:creationId xmlns:a16="http://schemas.microsoft.com/office/drawing/2014/main" id="{52A24BA1-ADB3-5359-8CE4-0039F97B1568}"/>
              </a:ext>
            </a:extLst>
          </p:cNvPr>
          <p:cNvSpPr/>
          <p:nvPr/>
        </p:nvSpPr>
        <p:spPr>
          <a:xfrm>
            <a:off x="457200" y="470916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00" kern="0" spc="4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TECH SHOW · 2026</a:t>
            </a:r>
            <a:endParaRPr lang="en-US" sz="900" dirty="0"/>
          </a:p>
        </p:txBody>
      </p:sp>
      <p:sp>
        <p:nvSpPr>
          <p:cNvPr id="23" name="Text 6">
            <a:extLst>
              <a:ext uri="{FF2B5EF4-FFF2-40B4-BE49-F238E27FC236}">
                <a16:creationId xmlns:a16="http://schemas.microsoft.com/office/drawing/2014/main" id="{510AD4B5-E335-509E-AEFD-3D96FBACA833}"/>
              </a:ext>
            </a:extLst>
          </p:cNvPr>
          <p:cNvSpPr/>
          <p:nvPr/>
        </p:nvSpPr>
        <p:spPr>
          <a:xfrm>
            <a:off x="5029200" y="4709160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900" kern="0" spc="400" dirty="0">
                <a:solidFill>
                  <a:srgbClr val="B8A8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TRIA SOFTWARE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640</Words>
  <Application>Microsoft Office PowerPoint</Application>
  <PresentationFormat>Apresentação na tela (16:9)</PresentationFormat>
  <Paragraphs>166</Paragraphs>
  <Slides>12</Slides>
  <Notes>12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Consolas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Low-Code + IA Generativa</dc:title>
  <dc:subject>PptxGenJS Presentation</dc:subject>
  <dc:creator>Keynote Executivo</dc:creator>
  <cp:lastModifiedBy>Mateus dos Santos Moreira</cp:lastModifiedBy>
  <cp:revision>2</cp:revision>
  <dcterms:created xsi:type="dcterms:W3CDTF">2026-05-03T16:17:33Z</dcterms:created>
  <dcterms:modified xsi:type="dcterms:W3CDTF">2026-05-03T17:13:06Z</dcterms:modified>
</cp:coreProperties>
</file>