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Manrope" panose="020B0604020202020204" charset="0"/>
      <p:regular r:id="rId16"/>
      <p:bold r:id="rId17"/>
    </p:embeddedFont>
    <p:embeddedFont>
      <p:font typeface="Manrope ExtraBold" panose="020B0604020202020204" charset="0"/>
      <p:bold r:id="rId18"/>
    </p:embeddedFont>
    <p:embeddedFont>
      <p:font typeface="Manrope Medium" panose="020B0604020202020204" charset="0"/>
      <p:regular r:id="rId19"/>
      <p:bold r:id="rId20"/>
    </p:embeddedFont>
    <p:embeddedFont>
      <p:font typeface="Mukta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JS5skKmXM3WcVlujaSkIT3K+L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bom dia, pessoal! 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sou o salazar e fui convidado pela botcity para contar a história de um trabalho feito na stone ao longo do últimos meses, que se transformou nesse case que batizamos como </a:t>
            </a:r>
            <a:r>
              <a:rPr lang="pt-BR" b="1">
                <a:solidFill>
                  <a:schemeClr val="dk1"/>
                </a:solidFill>
              </a:rPr>
              <a:t>agilidade federada</a:t>
            </a:r>
            <a:r>
              <a:rPr lang="pt-BR">
                <a:solidFill>
                  <a:schemeClr val="dk1"/>
                </a:solidFill>
              </a:rPr>
              <a:t>, dado que ele contará um pouco da a história de como utilizando o modelo federado  um time operacional da stone conseguiu se transformar em uma fábrica de automação não ao longo de anos, como normalmente acontece, mas em questão de meses.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para fechar, queria deixar três aprendizados que ficaram muito fortes para mim nesse processo — e que vão além de automação.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o primeiro é: </a:t>
            </a:r>
            <a:r>
              <a:rPr lang="pt-BR" b="1">
                <a:solidFill>
                  <a:schemeClr val="dk1"/>
                </a:solidFill>
              </a:rPr>
              <a:t>santo de casa faz milagre sim.</a:t>
            </a:r>
            <a:br>
              <a:rPr lang="pt-BR" b="1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muitas vezes a gente subestima o próprio time.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mas, com o direcionamento certo e algum suporte — como o do coe de rpa e ferramentas como a BotCity — dá para construir muita coisa dentro de casa.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no nosso caso, quem resolveu o problema foi quem vivia o problema, o que pra mim foi essencial pra agilidade que deu o título desse case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o segundo ponto é: </a:t>
            </a:r>
            <a:r>
              <a:rPr lang="pt-BR" b="1">
                <a:solidFill>
                  <a:schemeClr val="dk1"/>
                </a:solidFill>
              </a:rPr>
              <a:t>automação é investimento de longo praz, não só eficiência momentânea.</a:t>
            </a:r>
            <a:br>
              <a:rPr lang="pt-BR" b="1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cada automação nova continua gerando valor ao longo do tempo, se somando ao resultado das que você já tinha.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então você tem um efeito acumulado: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 o custo é relativamente fixo, mas o valor entregue cresce a cada entrega.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isso muda bastante a forma de enxergar esse tipo de iniciativa.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 o terceiro ponto é: </a:t>
            </a:r>
            <a:r>
              <a:rPr lang="pt-BR" b="1">
                <a:solidFill>
                  <a:schemeClr val="dk1"/>
                </a:solidFill>
              </a:rPr>
              <a:t>começar com o que tem e evoluir conforme der!</a:t>
            </a:r>
            <a:br>
              <a:rPr lang="pt-BR" b="1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no nosso caso, começou com apps script, colab, soluções simples.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 isso foi importante.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porque ajudou a gente a entender o problema, testar caminhos e evoluir no ritmo certo.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talvez, se a gente tivesse tentado começar já com uma estrutura ideal, a gente teria travado ou queimado etapas.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então essa evolução progressiva — começando simples e ganhando maturidade — fez toda a diferença.</a:t>
            </a:r>
            <a:br>
              <a:rPr lang="pt-BR">
                <a:solidFill>
                  <a:schemeClr val="dk1"/>
                </a:solidFill>
              </a:rPr>
            </a:b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no fim, acho que essas três ideias resumem bem o que fez esse case funcionar.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obrigado — e fico à disposição para perguntas.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df53b763c16486e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857250"/>
            <a:ext cx="54864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1df53b763c16486e_68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1df53b763c16486e_68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antes de entrar no case, queria fazer uma rápida contextualização sobre quem está falando e um ponto importante de transparência.</a:t>
            </a:r>
            <a:br>
              <a:rPr lang="pt-BR"/>
            </a:br>
            <a:r>
              <a:rPr lang="pt-BR"/>
              <a:t>eu sou o vinícius salazar. até recentemente, atuei como coordenador de processos na stone — e, por coincidência, essa apresentação acontece exatamente um dia após o meu encerramento de ciclo na empresa.</a:t>
            </a:r>
            <a:br>
              <a:rPr lang="pt-BR"/>
            </a:br>
            <a:r>
              <a:rPr lang="pt-BR"/>
              <a:t>hoje estou seguindo para um novo desafio, mas, com alinhamento e confiança da stone, conseguimos trazer esse case para compartilhar com vocês.</a:t>
            </a:r>
            <a:br>
              <a:rPr lang="pt-BR"/>
            </a:br>
            <a:r>
              <a:rPr lang="pt-BR"/>
              <a:t>junto comigo está o delfino, que também é peça-chave nessa história. ele lidera o coe de rpa da stone, atuando como gerente de automação e integração, e é responsável por sustentar o modelo federado de automação dentro da empresa.</a:t>
            </a:r>
            <a:br>
              <a:rPr lang="pt-BR"/>
            </a:br>
            <a:r>
              <a:rPr lang="pt-BR"/>
              <a:t>então, só deixando claro: o delfino está aqui como representante oficial atual da stone. para dúvidas institucionais ou posições oficiais da empresa, devemos direcionar para ele.</a:t>
            </a:r>
            <a:br>
              <a:rPr lang="pt-BR"/>
            </a:br>
            <a:r>
              <a:rPr lang="pt-BR"/>
              <a:t>eu vou conduzir a apresentação trazendo a visão mais interna de quem liderou e participou diretamente dessa transformação que a gente vai explorar no case, beleza?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antes de entrar na solução, deixa eu contextualizar rapidamente o problema.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a gente está falando do banking da Stone — a conta digital onde o cliente recebe os valores da maquininha e acessa funcionalidades como pix, transferências e cartão.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esse é um negócio que surgiu depois da adquirência e cresceu muito rápido dentro da empresa — tanto em número de clientes quanto em volume financeiro — ganhando relevância estratégica em pouco tempo.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o problema é que esse crescimento veio acompanhado de um modelo operacional pouco escalável.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no início, o funcionamento era bastante manual: times centralizados cuidando de faturamento, conciliação, reembolsos, demandas regulatórias e interface com atendimento.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 o padrão era tão simples como: aumentou a demanda → aumenta o time.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isso funcionou por um tempo, mas criou um efeito colateral claro: crescimento de receita acompanhado de crescimento proporcional de custo operacional — pressionando margem.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 aí vem o ponto de inflexão: em 2024, a gente percebe que esse modelo não se sustentaria no longo prazo.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o desafio passa a ser outro: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 </a:t>
            </a:r>
            <a:r>
              <a:rPr lang="pt-BR" b="1">
                <a:solidFill>
                  <a:schemeClr val="dk1"/>
                </a:solidFill>
              </a:rPr>
              <a:t>como continuar crescendo o negócio sem continuar crescendo o esforço operacional na mesma proporção?</a:t>
            </a:r>
            <a:br>
              <a:rPr lang="pt-BR" b="1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 é exatamente isso que esse case explora — como a gente conseguiu inverter essa lógica e começar a ganhar escala sem aumentar o time.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então vamo se colocar na nossa pele como líderes do time de ops: a gente tinha um time altamente operacional, executando tarefas manuais repetitivas, sem autonomia técnica — sem devs próprios e sem um time de tecnologia dedicado.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ao mesmo tempo, tínhamos uma dependência forte dos squads de produto para resolver qualquer melhoria mais estrutural.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só que esses squads estavam naturalmente focados no core do negócio: estabilidade transacional, evolução do produto, demandas regulatórias, novos lançamentos de produtos e features.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ou seja, na prática, as dores operacionais internas ficavam sempre para depois.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isso criou um gargalo importante: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 </a:t>
            </a:r>
            <a:r>
              <a:rPr lang="pt-BR" b="1">
                <a:solidFill>
                  <a:schemeClr val="dk1"/>
                </a:solidFill>
              </a:rPr>
              <a:t>a operação precisava escalar, mas não tinha alavancas próprias para isso.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foi aí que a gente mudou a pergunta.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em vez de “quando o time de produto vai resolver isso?”, a pergunta passou a ser:</a:t>
            </a:r>
            <a:br>
              <a:rPr lang="pt-BR">
                <a:solidFill>
                  <a:schemeClr val="dk1"/>
                </a:solidFill>
              </a:rPr>
            </a:br>
            <a:r>
              <a:rPr lang="pt-BR" b="1">
                <a:solidFill>
                  <a:schemeClr val="dk1"/>
                </a:solidFill>
              </a:rPr>
              <a:t>como a gente resolve isso com o que a gente tem hoje?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isso levou a dois movimentos iniciais: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t-BR">
                <a:solidFill>
                  <a:schemeClr val="dk1"/>
                </a:solidFill>
              </a:rPr>
              <a:t>entender se era possível automatizar esses processos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t-BR">
                <a:solidFill>
                  <a:schemeClr val="dk1"/>
                </a:solidFill>
              </a:rPr>
              <a:t>mapear dentro do próprio time quem já tinha alguma capacidade de construir soluções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e aí veio um insight importante: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 a solução não começaria com tecnologia — começaria com pessoas.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foi a partir daí que a gente começou a dar os primeiros passos em automação e chegou num conceito que foi fundamental para estruturar o restante da solução — e que eu explico melhor no próximo slide.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existe um conceito no mercado imobiliário chamado </a:t>
            </a:r>
            <a:r>
              <a:rPr lang="pt-BR" i="1">
                <a:solidFill>
                  <a:schemeClr val="dk1"/>
                </a:solidFill>
              </a:rPr>
              <a:t>missing middle</a:t>
            </a:r>
            <a:r>
              <a:rPr lang="pt-BR">
                <a:solidFill>
                  <a:schemeClr val="dk1"/>
                </a:solidFill>
              </a:rPr>
              <a:t>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a lógica é simples: o mercado costuma se organizar nos extremos — de um lado, pequenos construtores, com baixa escala e pouca complexidade; do outro, grandes incorporadoras, com alta escala e alta sofisticação.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mas existe um espaço no meio — empreendimentos de porte intermediário — que muitas vezes fica subexplorado.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esse “meio” exige mais organização do que o pequeno, mas não demanda toda a estrutura dos grandes players. e, justamente por isso, costuma concentrar boas oportunidades pouco exploradas.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quando a gente trouxe esse conceito para o nosso contexto, fez muito sentido.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porque, na prática, a gente também operava nos extremos: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>
                <a:solidFill>
                  <a:schemeClr val="dk1"/>
                </a:solidFill>
              </a:rPr>
              <a:t>ou processos totalmente manuais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>
                <a:solidFill>
                  <a:schemeClr val="dk1"/>
                </a:solidFill>
              </a:rPr>
              <a:t>ou soluções completas via engenharia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 o que faltava era exatamente esse meio do caminho.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 b="1">
                <a:solidFill>
                  <a:schemeClr val="dk1"/>
                </a:solidFill>
              </a:rPr>
              <a:t>um espaço de soluções intermediárias, com nível moderado de complexidade, mas alto potencial de ganho.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foi aí que a gente percebeu que o problema não era só “automatizar” — era ocupar esse espaço que estava vazio.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baseado nesse conceito de </a:t>
            </a:r>
            <a:r>
              <a:rPr lang="pt-BR" i="1">
                <a:solidFill>
                  <a:schemeClr val="dk1"/>
                </a:solidFill>
              </a:rPr>
              <a:t>missing middle</a:t>
            </a:r>
            <a:r>
              <a:rPr lang="pt-BR">
                <a:solidFill>
                  <a:schemeClr val="dk1"/>
                </a:solidFill>
              </a:rPr>
              <a:t>, a gente entendeu que fazia sentido haver uma camada— que no começo nem era um time formal, mas depois acabou se tornando — focada em atacar esse meio que estava vazio.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porque, olhando para os processos, a gente via bem esse cenário de extremos: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tinham coisas muito pequenas, muito pontuais, pouco recorrentes, que não fazia sentido automatizar.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 e tinham coisas enormes, com bastante dor, custo e risco operacional, mas que ainda assim não eram suficientes para competir com as prioridades dos times de produto.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então esse “meio” acabava ficando sem dono.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 gente entendeu que, se conseguissemos atacar esse espaço, isso podia ser a chave para superar aquele nosso desafio inicial: continuar suportando o crescimento exponencial do negócio sem crescer o time.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 partir daí, a gente começou a pensar no modelo.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uma opção seria usar um time de rpa centralizado — inclusive a stone já tinha essa estrutura, com o time do delfino atuando nesse papel, suportando times que não conseguem ou não querem criar suas próprias automações.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mas a gente percebeu alguns contras nisso: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1- já existiam pessoas dentro do nosso próprio time com potencial para construir esse tipo de solução.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2 - isso deixaria o time mais eficiente e mais robusto como um todo.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3 e mais importante - a gente ganharia muita velocidade.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porque, no modelo centralizado, a gente entraria numa fila com toda a companhia, e ainda teria uma curva de aprendizado grande — explicar contexto, sistemas, dados, regras de negócio.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no nosso caso, o time operacional já conhecia tudo isso muito bem.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então, na prática, era muito mais simples ensinar rpa para o time operacional do banking do que ensinar o contexto operacional do banking para um time centralizado de rpa.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e, mesmo sem formalizar isso naquele momento, a gente acabou chegando num modelo federado.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um modelo onde o próprio time constrói as soluções dentro de casa, contando com o apoio de uma estrutura central — como o coe de rpa, também liderado pelo delfino — que entra com boas práticas, governança e ferramentas, como a BotCity, o que foi essencial para a evolução dessa estrutura, como falarei no próximo slide.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então, olhando para essa “evolução das espécies”o, a gente consegue claramente dividir em três fases.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 primeira foi o que eu chamo de fase caseira.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era quando as automações nasciam de forma totalmente individual dentro do time.</a:t>
            </a:r>
            <a:br>
              <a:rPr lang="pt-BR"/>
            </a:br>
            <a:r>
              <a:rPr lang="pt-BR"/>
              <a:t>as próprias pessoas cansadas de executar processos massantes, criavam suas mini automação, usando coisas como apps script do google, workflows do slack, coisas assim.</a:t>
            </a:r>
            <a:br>
              <a:rPr lang="pt-BR"/>
            </a:br>
            <a:r>
              <a:rPr lang="pt-BR"/>
              <a:t>um ponto legal aqui é que as pessoas que mais e melhor faziam isso foram justamente as que viraram nossos operários da “fábrica de automações”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só que era tudo muito atrelado ao indivíduo, sem visibilidade, sem governança.</a:t>
            </a:r>
            <a:br>
              <a:rPr lang="pt-BR"/>
            </a:br>
            <a:r>
              <a:rPr lang="pt-BR"/>
              <a:t> ajudava, mas não escalava, não mudava o jogo — e trazia riscos.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depois a gente evolui para uma segunda fase, que eu chamo de artesanal.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aqui a gente começa a organizar melhor.</a:t>
            </a:r>
            <a:br>
              <a:rPr lang="pt-BR"/>
            </a:br>
            <a:r>
              <a:rPr lang="pt-BR"/>
              <a:t>pega essas automações espalhadas e centraliza num lugar só, define alguns pontos focais dentro do time.</a:t>
            </a:r>
            <a:br>
              <a:rPr lang="pt-BR"/>
            </a:br>
            <a:r>
              <a:rPr lang="pt-BR"/>
              <a:t>começa a ter automações programadas, alguns fluxos mais estruturados — mas ainda muito limitado a processos menores ou partes de processos.</a:t>
            </a:r>
            <a:br>
              <a:rPr lang="pt-BR"/>
            </a:br>
            <a:r>
              <a:rPr lang="pt-BR"/>
              <a:t>a gente até criou um “hub” centralizado usando google colab, mas ainda era algo com bastante dependência de pessoas e pouca governança.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 aí vem a terceira fase, que foi a grande virada.a nossa “revolução industrial”.</a:t>
            </a:r>
            <a:br>
              <a:rPr lang="pt-BR"/>
            </a:br>
            <a:r>
              <a:rPr lang="pt-BR"/>
              <a:t>que é quando a gente passa, de fato, a operar como uma fábrica de automações.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 gente se estrutura como um time, cria uma célula dedicada dentro de ops, e começa a trabalhar com uma visão de escala e governança.</a:t>
            </a:r>
            <a:br>
              <a:rPr lang="pt-BR"/>
            </a:br>
            <a:r>
              <a:rPr lang="pt-BR"/>
              <a:t>passa a ter orquestração, automações multietapas, integração entre fluxos.</a:t>
            </a:r>
            <a:br>
              <a:rPr lang="pt-BR"/>
            </a:br>
            <a:r>
              <a:rPr lang="pt-BR"/>
              <a:t>e aqui o apoio do time do delfino foi fundamental, junto com ferramentas como a BotCity.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porque isso trouxe uma base muito mais sólida: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/>
              <a:t>versionamento com github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/>
              <a:t>integração com apis internas e externas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/>
              <a:t>monitoramento com logs e alertas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/>
              <a:t>gestão segura de credenciais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 isso - com o perdão do clichê de IA - mudou o jogo.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porque a gente sai de um cenário onde uma das maiores preocupações era “como fazer a automação que eu construí rodar”</a:t>
            </a:r>
            <a:br>
              <a:rPr lang="pt-BR"/>
            </a:br>
            <a:r>
              <a:rPr lang="pt-BR"/>
              <a:t>para um cenário onde o foco passa a ser somente construir a automação, ou seja, pensar em como resolver o problema de negócio.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 isso explica a velocidade de entrega.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 fase 2 dessa evolução mais estruturada começou há cerca de um ano — e em poucos meses a gente já tinha várias automações rodando.</a:t>
            </a:r>
            <a:br>
              <a:rPr lang="pt-BR"/>
            </a:br>
            <a:r>
              <a:rPr lang="pt-BR"/>
              <a:t>porém o grande salto veio após o início da fase 3, cerca de apenas 6 meses atrás.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nesse pouco tempo, nós construímos automações robustas diversas como as que vou mostrar, que entregaram resultados concretos e substancias, que também irei mostrar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trazendo agora alguns exemplos do portfólio de automações — são alguns dos principais, mas a gente tem várias outras menores também.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um primeiro exemplo é a devolução de valores do SVR do banco central.</a:t>
            </a:r>
            <a:br>
              <a:rPr lang="pt-BR"/>
            </a:br>
            <a:r>
              <a:rPr lang="pt-BR"/>
              <a:t>SVR é o sistema de valores receber, aquele site onde você entra com o CPF para ver se tem dinheiro esquecido em contas antigas. </a:t>
            </a:r>
            <a:br>
              <a:rPr lang="pt-BR"/>
            </a:br>
            <a:r>
              <a:rPr lang="pt-BR"/>
              <a:t>antes era um processo manual, consumia cerca de 18 horas por mês, e a gente operava muito próximo do SLA regulatório.</a:t>
            </a:r>
            <a:br>
              <a:rPr lang="pt-BR"/>
            </a:br>
            <a:r>
              <a:rPr lang="pt-BR"/>
              <a:t>com a automação, a gente passou a rodar isso diariamente — então hoje o cliente recebe esse valor muito mais rápido, e o processo praticamente não exige mais ação humana.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outro caso é o faturamento de seguros.</a:t>
            </a:r>
            <a:br>
              <a:rPr lang="pt-BR"/>
            </a:br>
            <a:r>
              <a:rPr lang="pt-BR"/>
              <a:t>antes era feito uma vez por mês, acumulava divergência e gerava um esforço grande na virada do mês, com o prazo sempre apertadíssimo.</a:t>
            </a:r>
            <a:br>
              <a:rPr lang="pt-BR"/>
            </a:br>
            <a:r>
              <a:rPr lang="pt-BR"/>
              <a:t>a gente passou a fazer isso diariamente, com validação e correção contínua.</a:t>
            </a:r>
            <a:br>
              <a:rPr lang="pt-BR"/>
            </a:br>
            <a:r>
              <a:rPr lang="pt-BR"/>
              <a:t>isso gerou uma economia de cerca de 450 horas mensais e garantiu um resultado importante: hoje a gente consegue faturar 100% das vezes no primeiro dia útil.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tem também o caso das tratativas e respostas de ordens judiciais</a:t>
            </a:r>
            <a:br>
              <a:rPr lang="pt-BR"/>
            </a:br>
            <a:r>
              <a:rPr lang="pt-BR"/>
              <a:t>era um processo de cerca de 2 horas por dia, e hoje a gente faz em aproximadamente 10 minutos.</a:t>
            </a:r>
            <a:br>
              <a:rPr lang="pt-BR"/>
            </a:br>
            <a:r>
              <a:rPr lang="pt-BR"/>
              <a:t>além do ganho de eficiência, isso praticamente eliminou erros e não atendimentos que antes aconteciam com alguma frequência.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um outro exemplo é o ressarcimento de taxa pix.</a:t>
            </a:r>
            <a:br>
              <a:rPr lang="pt-BR"/>
            </a:br>
            <a:r>
              <a:rPr lang="pt-BR"/>
              <a:t>antes era um cálculo manual em planilha, e hoje o bot faz isso automaticamente, acionado via slack — ou seja, sem mudar a rotina do time.</a:t>
            </a:r>
            <a:br>
              <a:rPr lang="pt-BR"/>
            </a:br>
            <a:r>
              <a:rPr lang="pt-BR"/>
              <a:t>sso trouxe um ganho de cerca de 58 horas mensais e reduziu bastante o risco de erro.</a:t>
            </a:r>
            <a:br>
              <a:rPr lang="pt-BR"/>
            </a:br>
            <a:br>
              <a:rPr lang="pt-BR"/>
            </a:br>
            <a:r>
              <a:rPr lang="pt-BR"/>
              <a:t>e tem também um caso mais recente, usando IA para fazer o que que a gente chama de ticket kille: olhar no detalhe comentários e conversas com clientes nos chamados de atendimento, de forma a entender os contextos e problemas de forma mais profunda.</a:t>
            </a:r>
            <a:br>
              <a:rPr lang="pt-BR"/>
            </a:br>
            <a:r>
              <a:rPr lang="pt-BR"/>
              <a:t>antes a análise era manual e por amostragem — levaria cerca de 5 horas para analisar apenas 100 tickets.</a:t>
            </a:r>
            <a:br>
              <a:rPr lang="pt-BR"/>
            </a:br>
            <a:r>
              <a:rPr lang="pt-BR"/>
              <a:t>hoje a gente consegue analisar volumes muito maiores e ter uma visão completa dos problemas, algo que não seria viável manualmente.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no fim, o ponto aqui é:</a:t>
            </a:r>
            <a:br>
              <a:rPr lang="pt-BR"/>
            </a:br>
            <a:r>
              <a:rPr lang="pt-BR"/>
              <a:t>em poucos meses, a gente conseguiu construir um portfólio bem diverso de automações, atuando em problemas relevantes, com impacto direto em eficiência, qualidade e experiência do cliente.</a:t>
            </a:r>
            <a:br>
              <a:rPr lang="pt-BR"/>
            </a:br>
            <a:r>
              <a:rPr lang="pt-BR"/>
              <a:t>e tudo isso dentro daquele modelo federado, com apoio de ferramentas como a BotCity.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aqui é onde os números falam por si.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no total, a gente construiu um portfólio que gera cerca de 600 horas economizadas por mês — o equivalente a mais ou menos três pessoas e meia.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 isso explica bastante aquele ponto lá do início: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como a gente conseguiu continuar suportando o crescimento do negócio sem crescer o time na mesma proporção — e até reduzindo.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claro que esse resultado não vem só daqui.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existem outras evoluções estruturais, ganhos de eficiência em outras frentes, sinergias ao longo do tempo.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mas esse trabalho teve um papel direto nisso.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em termos financeiros, isso representa quase meio milhão por ano — considerando só economia de homem hora.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porém trago um ponto que considero crucial: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quando a gente fala de automação, é comum focar só em horas e custo.e esses números são muito relevantes. eles impactam e ficam bonitos aqui no slide.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mas os ganhos indiretos são, muitas vezes, ainda mais importantes: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>
                <a:solidFill>
                  <a:schemeClr val="dk1"/>
                </a:solidFill>
              </a:rPr>
              <a:t>mais governança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>
                <a:solidFill>
                  <a:schemeClr val="dk1"/>
                </a:solidFill>
              </a:rPr>
              <a:t>mais segurança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>
                <a:solidFill>
                  <a:schemeClr val="dk1"/>
                </a:solidFill>
              </a:rPr>
              <a:t>menos erro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>
                <a:solidFill>
                  <a:schemeClr val="dk1"/>
                </a:solidFill>
              </a:rPr>
              <a:t>mais previsibilidade de execução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>
                <a:solidFill>
                  <a:schemeClr val="dk1"/>
                </a:solidFill>
              </a:rPr>
              <a:t>e principalmente, liberar o time para atuar em coisas mais estratégicas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então, no fim, o impacto vai muito além do que está sendo medido aqui nesse slide.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/>
              <a:t>queria aproveitar pra fazer um pergunta pra vocês: quantas pessoas vocês acham que tem o time que construiu essas automações todas e conseguiu esses resultados em menos de um ano?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3 1">
  <p:cSld name="TITLE_AND_TWO_COLUMNS_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52" y="231025"/>
            <a:ext cx="185902" cy="1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1">
  <p:cSld name="SECTION_HEADER_1">
    <p:bg>
      <p:bgPr>
        <a:solidFill>
          <a:srgbClr val="E1FAD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52" y="231025"/>
            <a:ext cx="185902" cy="1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1 1">
  <p:cSld name="SECTION_HEADER_2">
    <p:bg>
      <p:bgPr>
        <a:solidFill>
          <a:srgbClr val="E1FADC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52" y="231025"/>
            <a:ext cx="185902" cy="1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3">
  <p:cSld name="TITLE_AND_TWO_COLUMNS_3">
    <p:bg>
      <p:bgPr>
        <a:solidFill>
          <a:srgbClr val="00413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52" y="231025"/>
            <a:ext cx="185902" cy="1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00" cy="2052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497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9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228600" lvl="0" indent="-2286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457200" lvl="1" indent="-2032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685800" lvl="2" indent="-20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914400" lvl="3" indent="-203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1143000" lvl="4" indent="-2032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1371600" lvl="5" indent="-20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1600200" lvl="6" indent="-203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1828800" lvl="7" indent="-2032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2057400" lvl="8" indent="-20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246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228600" lvl="0" indent="-203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400"/>
            </a:lvl1pPr>
            <a:lvl2pPr marL="457200" lvl="1" indent="-1905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200"/>
            </a:lvl2pPr>
            <a:lvl3pPr marL="685800" lvl="2" indent="-1905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200"/>
            </a:lvl3pPr>
            <a:lvl4pPr marL="914400" lvl="3" indent="-1905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4pPr>
            <a:lvl5pPr marL="1143000" lvl="4" indent="-1905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200"/>
            </a:lvl5pPr>
            <a:lvl6pPr marL="1371600" lvl="5" indent="-1905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200"/>
            </a:lvl6pPr>
            <a:lvl7pPr marL="1600200" lvl="6" indent="-1905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7pPr>
            <a:lvl8pPr marL="1828800" lvl="7" indent="-1905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200"/>
            </a:lvl8pPr>
            <a:lvl9pPr marL="2057400" lvl="8" indent="-1905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228600" lvl="0" indent="-203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400"/>
            </a:lvl1pPr>
            <a:lvl2pPr marL="457200" lvl="1" indent="-1905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200"/>
            </a:lvl2pPr>
            <a:lvl3pPr marL="685800" lvl="2" indent="-1905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200"/>
            </a:lvl3pPr>
            <a:lvl4pPr marL="914400" lvl="3" indent="-1905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4pPr>
            <a:lvl5pPr marL="1143000" lvl="4" indent="-1905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200"/>
            </a:lvl5pPr>
            <a:lvl6pPr marL="1371600" lvl="5" indent="-1905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200"/>
            </a:lvl6pPr>
            <a:lvl7pPr marL="1600200" lvl="6" indent="-1905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7pPr>
            <a:lvl8pPr marL="1828800" lvl="7" indent="-1905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200"/>
            </a:lvl8pPr>
            <a:lvl9pPr marL="2057400" lvl="8" indent="-1905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78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80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228600" lvl="0" indent="-1905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1pPr>
            <a:lvl2pPr marL="457200" lvl="1" indent="-1905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200"/>
            </a:lvl2pPr>
            <a:lvl3pPr marL="685800" lvl="2" indent="-1905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200"/>
            </a:lvl3pPr>
            <a:lvl4pPr marL="914400" lvl="3" indent="-1905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4pPr>
            <a:lvl5pPr marL="1143000" lvl="4" indent="-1905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200"/>
            </a:lvl5pPr>
            <a:lvl6pPr marL="1371600" lvl="5" indent="-1905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200"/>
            </a:lvl6pPr>
            <a:lvl7pPr marL="1600200" lvl="6" indent="-1905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7pPr>
            <a:lvl8pPr marL="1828800" lvl="7" indent="-1905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200"/>
            </a:lvl8pPr>
            <a:lvl9pPr marL="2057400" lvl="8" indent="-1905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579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616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228600" lvl="0" indent="-2286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457200" lvl="1" indent="-2032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685800" lvl="2" indent="-20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914400" lvl="3" indent="-203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1143000" lvl="4" indent="-2032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1371600" lvl="5" indent="-20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1600200" lvl="6" indent="-203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1828800" lvl="7" indent="-2032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2057400" lvl="8" indent="-20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254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228600" lvl="0" indent="-114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101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228600" lvl="0" indent="-2286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457200" lvl="1" indent="-2032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685800" lvl="2" indent="-20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914400" lvl="3" indent="-2032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1143000" lvl="4" indent="-2032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1371600" lvl="5" indent="-20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1600200" lvl="6" indent="-2032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1828800" lvl="7" indent="-2032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2057400" lvl="8" indent="-20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782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919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6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5632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52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l="-1168" t="48835" r="21174" b="6185"/>
          <a:stretch/>
        </p:blipFill>
        <p:spPr>
          <a:xfrm>
            <a:off x="3040575" y="0"/>
            <a:ext cx="6106875" cy="34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9460" y="4232764"/>
            <a:ext cx="1473650" cy="2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/>
          <p:nvPr/>
        </p:nvSpPr>
        <p:spPr>
          <a:xfrm>
            <a:off x="846100" y="4463388"/>
            <a:ext cx="982500" cy="2499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D9F2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896673" y="4405800"/>
            <a:ext cx="82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600">
                <a:solidFill>
                  <a:srgbClr val="E9F3F0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DIGITAL TECH SHOW</a:t>
            </a:r>
            <a:endParaRPr sz="600" b="0" i="0" u="none" strike="noStrike" cap="none">
              <a:solidFill>
                <a:srgbClr val="E9F3F0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828600" y="4463388"/>
            <a:ext cx="982500" cy="249900"/>
          </a:xfrm>
          <a:prstGeom prst="roundRect">
            <a:avLst>
              <a:gd name="adj" fmla="val 50000"/>
            </a:avLst>
          </a:prstGeom>
          <a:solidFill>
            <a:srgbClr val="8CEA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1877200" y="4419000"/>
            <a:ext cx="8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 b="0" i="0" u="none" strike="noStrike" cap="none">
                <a:solidFill>
                  <a:srgbClr val="103024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2026</a:t>
            </a:r>
            <a:endParaRPr sz="1000" b="1" i="0" u="none" strike="noStrike" cap="none">
              <a:solidFill>
                <a:srgbClr val="10302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596202" y="4463388"/>
            <a:ext cx="249900" cy="249900"/>
          </a:xfrm>
          <a:prstGeom prst="ellipse">
            <a:avLst/>
          </a:prstGeom>
          <a:noFill/>
          <a:ln w="9525" cap="flat" cmpd="sng">
            <a:solidFill>
              <a:srgbClr val="E9F3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381" y="4539568"/>
            <a:ext cx="97616" cy="9761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 txBox="1"/>
          <p:nvPr/>
        </p:nvSpPr>
        <p:spPr>
          <a:xfrm>
            <a:off x="491725" y="1935775"/>
            <a:ext cx="45408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pt-BR" sz="4600" b="0" i="0" u="none" strike="noStrike" cap="none">
                <a:solidFill>
                  <a:srgbClr val="E9F3F0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Agilidade</a:t>
            </a:r>
            <a:br>
              <a:rPr lang="pt-BR" sz="4600" b="0" i="0" u="none" strike="noStrike" cap="none">
                <a:solidFill>
                  <a:srgbClr val="E9F3F0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</a:br>
            <a:r>
              <a:rPr lang="pt-BR" sz="4600" b="0" i="0" u="none" strike="noStrike" cap="none">
                <a:solidFill>
                  <a:srgbClr val="E9F3F0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Federada</a:t>
            </a:r>
            <a:endParaRPr sz="3400" b="0" i="0" u="none" strike="noStrike" cap="none">
              <a:solidFill>
                <a:srgbClr val="E9F3F0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491716" y="3158000"/>
            <a:ext cx="40080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rgbClr val="E9F3F0"/>
                </a:solidFill>
                <a:latin typeface="Manrope"/>
                <a:ea typeface="Manrope"/>
                <a:cs typeface="Manrope"/>
                <a:sym typeface="Manrope"/>
              </a:rPr>
              <a:t>Como um time operacional se tornou uma </a:t>
            </a:r>
            <a:r>
              <a:rPr lang="pt-BR" sz="1700" b="0" i="0" u="none" strike="noStrike" cap="none">
                <a:solidFill>
                  <a:srgbClr val="E9F3F0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fábrica de automações</a:t>
            </a:r>
            <a:r>
              <a:rPr lang="pt-BR" sz="1700" b="0" i="0" u="none" strike="noStrike" cap="none">
                <a:solidFill>
                  <a:srgbClr val="E9F3F0"/>
                </a:solidFill>
                <a:latin typeface="Manrope"/>
                <a:ea typeface="Manrope"/>
                <a:cs typeface="Manrope"/>
                <a:sym typeface="Manrope"/>
              </a:rPr>
              <a:t> em </a:t>
            </a:r>
            <a:r>
              <a:rPr lang="pt-BR" sz="1700" b="0" i="0" u="none" strike="noStrike" cap="none">
                <a:solidFill>
                  <a:srgbClr val="E9F3F0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meses</a:t>
            </a:r>
            <a:r>
              <a:rPr lang="pt-BR" sz="1700" b="0" i="0" u="none" strike="noStrike" cap="none">
                <a:solidFill>
                  <a:srgbClr val="E9F3F0"/>
                </a:solidFill>
                <a:latin typeface="Manrope"/>
                <a:ea typeface="Manrope"/>
                <a:cs typeface="Manrope"/>
                <a:sym typeface="Manrope"/>
              </a:rPr>
              <a:t>, não anos.</a:t>
            </a:r>
            <a:endParaRPr sz="1700" b="0" i="0" u="none" strike="noStrike" cap="none">
              <a:solidFill>
                <a:srgbClr val="E9F3F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76" name="Google Shape;76;p1"/>
          <p:cNvPicPr preferRelativeResize="0"/>
          <p:nvPr/>
        </p:nvPicPr>
        <p:blipFill rotWithShape="1">
          <a:blip r:embed="rId6">
            <a:alphaModFix/>
          </a:blip>
          <a:srcRect t="39862" b="32382"/>
          <a:stretch/>
        </p:blipFill>
        <p:spPr>
          <a:xfrm>
            <a:off x="7400788" y="4598397"/>
            <a:ext cx="1630975" cy="4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0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>
            <a:off x="3077688" y="821325"/>
            <a:ext cx="2980200" cy="4231800"/>
          </a:xfrm>
          <a:prstGeom prst="roundRect">
            <a:avLst>
              <a:gd name="adj" fmla="val 4254"/>
            </a:avLst>
          </a:prstGeom>
          <a:solidFill>
            <a:srgbClr val="41D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6062100" y="821325"/>
            <a:ext cx="2980200" cy="4231800"/>
          </a:xfrm>
          <a:prstGeom prst="roundRect">
            <a:avLst>
              <a:gd name="adj" fmla="val 4254"/>
            </a:avLst>
          </a:prstGeom>
          <a:solidFill>
            <a:srgbClr val="1030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93275" y="821325"/>
            <a:ext cx="2980200" cy="4231800"/>
          </a:xfrm>
          <a:prstGeom prst="roundRect">
            <a:avLst>
              <a:gd name="adj" fmla="val 4254"/>
            </a:avLst>
          </a:prstGeom>
          <a:solidFill>
            <a:srgbClr val="BCE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481625" y="2408225"/>
            <a:ext cx="247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rgbClr val="103024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Santo de casa</a:t>
            </a:r>
            <a:endParaRPr sz="2500" b="0" i="0" u="none" strike="noStrike" cap="none">
              <a:solidFill>
                <a:srgbClr val="103024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rgbClr val="103024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faz milagre!</a:t>
            </a:r>
            <a:endParaRPr sz="2400" b="0" i="0" u="none" strike="noStrike" cap="none">
              <a:solidFill>
                <a:srgbClr val="103024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481625" y="1110900"/>
            <a:ext cx="561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0" u="none" strike="noStrike" cap="none">
                <a:solidFill>
                  <a:srgbClr val="103024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1</a:t>
            </a:r>
            <a:endParaRPr sz="6000" b="0" i="0" u="none" strike="noStrike" cap="none">
              <a:solidFill>
                <a:srgbClr val="103024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3482000" y="1110900"/>
            <a:ext cx="561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0" u="none" strike="noStrike" cap="none">
                <a:solidFill>
                  <a:srgbClr val="103024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2</a:t>
            </a:r>
            <a:endParaRPr sz="6000" b="0" i="0" u="none" strike="noStrike" cap="none">
              <a:solidFill>
                <a:srgbClr val="103024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6482375" y="1110900"/>
            <a:ext cx="561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0" u="none" strike="noStrike" cap="none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3</a:t>
            </a:r>
            <a:endParaRPr sz="6000" b="0" i="0" u="none" strike="noStrike" cap="none">
              <a:solidFill>
                <a:schemeClr val="l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2557300" y="4721412"/>
            <a:ext cx="397500" cy="21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00112">
            <a:off x="2712199" y="4783309"/>
            <a:ext cx="87700" cy="87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5557675" y="4721412"/>
            <a:ext cx="397500" cy="211500"/>
          </a:xfrm>
          <a:prstGeom prst="roundRect">
            <a:avLst>
              <a:gd name="adj" fmla="val 50000"/>
            </a:avLst>
          </a:prstGeom>
          <a:solidFill>
            <a:srgbClr val="8CEA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00112">
            <a:off x="5712574" y="4783309"/>
            <a:ext cx="87700" cy="87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/>
          <p:nvPr/>
        </p:nvSpPr>
        <p:spPr>
          <a:xfrm>
            <a:off x="8533900" y="4721412"/>
            <a:ext cx="397500" cy="211500"/>
          </a:xfrm>
          <a:prstGeom prst="roundRect">
            <a:avLst>
              <a:gd name="adj" fmla="val 50000"/>
            </a:avLst>
          </a:prstGeom>
          <a:solidFill>
            <a:srgbClr val="D9F2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00112">
            <a:off x="8688799" y="4783309"/>
            <a:ext cx="87700" cy="8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4">
            <a:alphaModFix/>
          </a:blip>
          <a:srcRect l="69873"/>
          <a:stretch/>
        </p:blipFill>
        <p:spPr>
          <a:xfrm>
            <a:off x="8636500" y="63425"/>
            <a:ext cx="397501" cy="2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 txBox="1"/>
          <p:nvPr/>
        </p:nvSpPr>
        <p:spPr>
          <a:xfrm>
            <a:off x="139800" y="202800"/>
            <a:ext cx="61758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4132"/>
                </a:solidFill>
                <a:latin typeface="Mukta"/>
                <a:ea typeface="Mukta"/>
                <a:cs typeface="Mukta"/>
                <a:sym typeface="Mukta"/>
              </a:rPr>
              <a:t>As lições principais</a:t>
            </a:r>
            <a:endParaRPr sz="3000" b="1" i="0" u="none" strike="noStrike" cap="none">
              <a:solidFill>
                <a:srgbClr val="004132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3482000" y="2460075"/>
            <a:ext cx="247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rgbClr val="103024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Automação é investimento!</a:t>
            </a:r>
            <a:endParaRPr sz="2400" b="0" i="0" u="none" strike="noStrike" cap="none">
              <a:solidFill>
                <a:srgbClr val="103024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6315600" y="2408225"/>
            <a:ext cx="2473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Comece com o que tem e evolua conforme der!</a:t>
            </a:r>
            <a:endParaRPr sz="2400" b="0" i="0" u="none" strike="noStrike" cap="none">
              <a:solidFill>
                <a:schemeClr val="l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024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 l="4562" r="4562"/>
          <a:stretch/>
        </p:blipFill>
        <p:spPr>
          <a:xfrm>
            <a:off x="387825" y="343575"/>
            <a:ext cx="6092700" cy="4468500"/>
          </a:xfrm>
          <a:prstGeom prst="roundRect">
            <a:avLst>
              <a:gd name="adj" fmla="val 3644"/>
            </a:avLst>
          </a:prstGeom>
          <a:noFill/>
          <a:ln>
            <a:noFill/>
          </a:ln>
        </p:spPr>
      </p:pic>
      <p:sp>
        <p:nvSpPr>
          <p:cNvPr id="236" name="Google Shape;236;p11"/>
          <p:cNvSpPr txBox="1"/>
          <p:nvPr/>
        </p:nvSpPr>
        <p:spPr>
          <a:xfrm>
            <a:off x="5547925" y="2305000"/>
            <a:ext cx="3596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0" i="0" u="none" strike="noStrike" cap="none">
                <a:solidFill>
                  <a:srgbClr val="D7E1DE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Obrigado!</a:t>
            </a:r>
            <a:endParaRPr sz="5000" b="0" i="0" u="none" strike="noStrike" cap="none">
              <a:solidFill>
                <a:srgbClr val="D7E1DE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9460" y="4232764"/>
            <a:ext cx="1473650" cy="2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5">
            <a:alphaModFix/>
          </a:blip>
          <a:srcRect t="39862" b="32382"/>
          <a:stretch/>
        </p:blipFill>
        <p:spPr>
          <a:xfrm>
            <a:off x="7400788" y="4598397"/>
            <a:ext cx="1630975" cy="4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B2E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365556" y="249674"/>
            <a:ext cx="8298300" cy="20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5A95FF"/>
              </a:buClr>
              <a:buSzPts val="1700"/>
            </a:pPr>
            <a:r>
              <a:rPr lang="pt-BR" sz="850" b="1">
                <a:solidFill>
                  <a:srgbClr val="5A95FF"/>
                </a:solidFill>
                <a:latin typeface="Calibri"/>
                <a:ea typeface="Calibri"/>
                <a:cs typeface="Calibri"/>
                <a:sym typeface="Calibri"/>
              </a:rPr>
              <a:t>PLATAFORMA DE GOVERNANÇA PARA A ERA DA IA.</a:t>
            </a:r>
            <a:endParaRPr sz="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342589" y="554430"/>
            <a:ext cx="82983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5400"/>
            </a:pPr>
            <a:r>
              <a:rPr lang="pt-BR" sz="2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Python é a linguagem da IA.</a:t>
            </a:r>
            <a:endParaRPr sz="2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457200">
              <a:buClr>
                <a:srgbClr val="FFFFFF"/>
              </a:buClr>
              <a:buSzPts val="5400"/>
            </a:pPr>
            <a:r>
              <a:rPr lang="pt-BR" sz="2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BotCity é a plataforma líder de governança de Python.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14"/>
          <p:cNvCxnSpPr/>
          <p:nvPr/>
        </p:nvCxnSpPr>
        <p:spPr>
          <a:xfrm>
            <a:off x="6000750" y="1507689"/>
            <a:ext cx="0" cy="2914650"/>
          </a:xfrm>
          <a:prstGeom prst="straightConnector1">
            <a:avLst/>
          </a:prstGeom>
          <a:noFill/>
          <a:ln w="19050" cap="flat" cmpd="sng">
            <a:solidFill>
              <a:srgbClr val="1B2A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4"/>
          <p:cNvSpPr/>
          <p:nvPr/>
        </p:nvSpPr>
        <p:spPr>
          <a:xfrm>
            <a:off x="342813" y="1745634"/>
            <a:ext cx="5452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3300"/>
            </a:pPr>
            <a:r>
              <a:rPr lang="pt-BR" sz="1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Governança de Processos Core</a:t>
            </a:r>
            <a:endParaRPr sz="1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342900" y="2112356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5A95FF"/>
              </a:buClr>
              <a:buSzPts val="1500"/>
            </a:pPr>
            <a:r>
              <a:rPr lang="pt-BR" sz="750" b="1">
                <a:solidFill>
                  <a:srgbClr val="5A95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2900" y="2290664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1700"/>
            </a:pPr>
            <a:r>
              <a:rPr lang="pt-BR" sz="8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DESCOBRIR</a:t>
            </a:r>
            <a:endParaRPr sz="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42900" y="2489546"/>
            <a:ext cx="1068600" cy="1337400"/>
          </a:xfrm>
          <a:prstGeom prst="roundRect">
            <a:avLst>
              <a:gd name="adj" fmla="val 6418"/>
            </a:avLst>
          </a:prstGeom>
          <a:solidFill>
            <a:srgbClr val="F4F6FB"/>
          </a:solidFill>
          <a:ln w="19050" cap="flat" cmpd="sng">
            <a:solidFill>
              <a:srgbClr val="F4F6FB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7150" dir="5400000" algn="bl" rotWithShape="0">
              <a:srgbClr val="000000">
                <a:alpha val="30199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defTabSz="457200"/>
            <a:endParaRPr sz="700"/>
          </a:p>
        </p:txBody>
      </p:sp>
      <p:pic>
        <p:nvPicPr>
          <p:cNvPr id="63" name="Google Shape;63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44" y="2640422"/>
            <a:ext cx="377191" cy="37719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411480" y="3093050"/>
            <a:ext cx="93135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0A1A52"/>
              </a:buClr>
              <a:buSzPts val="1800"/>
            </a:pPr>
            <a:r>
              <a:rPr lang="pt-BR" sz="900" b="1">
                <a:solidFill>
                  <a:srgbClr val="0A1A52"/>
                </a:solidFill>
                <a:latin typeface="Calibri"/>
                <a:ea typeface="Calibri"/>
                <a:cs typeface="Calibri"/>
                <a:sym typeface="Calibri"/>
              </a:rPr>
              <a:t>Opportunity Hub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425196" y="3367370"/>
            <a:ext cx="903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457200">
              <a:buClr>
                <a:srgbClr val="5A6B96"/>
              </a:buClr>
              <a:buSzPts val="1400"/>
            </a:pPr>
            <a:r>
              <a:rPr lang="pt-BR" sz="700">
                <a:solidFill>
                  <a:srgbClr val="5A6B96"/>
                </a:solidFill>
                <a:latin typeface="Calibri"/>
                <a:ea typeface="Calibri"/>
                <a:cs typeface="Calibri"/>
                <a:sym typeface="Calibri"/>
              </a:rPr>
              <a:t>Capture e priorize oportunidades de automação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1438809" y="2112356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5A95FF"/>
              </a:buClr>
              <a:buSzPts val="1500"/>
            </a:pPr>
            <a:r>
              <a:rPr lang="pt-BR" sz="750" b="1">
                <a:solidFill>
                  <a:srgbClr val="5A95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1438809" y="2290664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1700"/>
            </a:pPr>
            <a:r>
              <a:rPr lang="pt-BR" sz="8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CONSTRUIR</a:t>
            </a:r>
            <a:endParaRPr sz="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438809" y="2489546"/>
            <a:ext cx="1068600" cy="1337400"/>
          </a:xfrm>
          <a:prstGeom prst="roundRect">
            <a:avLst>
              <a:gd name="adj" fmla="val 6418"/>
            </a:avLst>
          </a:prstGeom>
          <a:solidFill>
            <a:srgbClr val="F4F6FB"/>
          </a:solidFill>
          <a:ln w="19050" cap="flat" cmpd="sng">
            <a:solidFill>
              <a:srgbClr val="F4F6FB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7150" dir="5400000" algn="bl" rotWithShape="0">
              <a:srgbClr val="000000">
                <a:alpha val="30199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defTabSz="457200"/>
            <a:endParaRPr sz="700"/>
          </a:p>
        </p:txBody>
      </p:sp>
      <p:pic>
        <p:nvPicPr>
          <p:cNvPr id="69" name="Google Shape;69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4452" y="2640422"/>
            <a:ext cx="377191" cy="3771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1507389" y="3093050"/>
            <a:ext cx="93135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0A1A52"/>
              </a:buClr>
              <a:buSzPts val="1800"/>
            </a:pPr>
            <a:r>
              <a:rPr lang="pt-BR" sz="900" b="1">
                <a:solidFill>
                  <a:srgbClr val="0A1A52"/>
                </a:solidFill>
                <a:latin typeface="Calibri"/>
                <a:ea typeface="Calibri"/>
                <a:cs typeface="Calibri"/>
                <a:sym typeface="Calibri"/>
              </a:rPr>
              <a:t>Studio e Dev Tools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521105" y="3367370"/>
            <a:ext cx="903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457200">
              <a:buClr>
                <a:srgbClr val="5A6B96"/>
              </a:buClr>
              <a:buSzPts val="1400"/>
            </a:pPr>
            <a:r>
              <a:rPr lang="pt-BR" sz="700">
                <a:solidFill>
                  <a:srgbClr val="5A6B96"/>
                </a:solidFill>
                <a:latin typeface="Calibri"/>
                <a:ea typeface="Calibri"/>
                <a:cs typeface="Calibri"/>
                <a:sym typeface="Calibri"/>
              </a:rPr>
              <a:t>Construa bots e agents com frameworks e plugins open source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534717" y="2112356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5A95FF"/>
              </a:buClr>
              <a:buSzPts val="1500"/>
            </a:pPr>
            <a:r>
              <a:rPr lang="pt-BR" sz="750" b="1">
                <a:solidFill>
                  <a:srgbClr val="5A95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534717" y="2290664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1700"/>
            </a:pPr>
            <a:r>
              <a:rPr lang="pt-BR" sz="8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EXECUTAR</a:t>
            </a:r>
            <a:endParaRPr sz="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534717" y="2489546"/>
            <a:ext cx="1068600" cy="1337400"/>
          </a:xfrm>
          <a:prstGeom prst="roundRect">
            <a:avLst>
              <a:gd name="adj" fmla="val 6418"/>
            </a:avLst>
          </a:prstGeom>
          <a:solidFill>
            <a:srgbClr val="F4F6FB"/>
          </a:solidFill>
          <a:ln w="19050" cap="flat" cmpd="sng">
            <a:solidFill>
              <a:srgbClr val="F4F6FB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7150" dir="5400000" algn="bl" rotWithShape="0">
              <a:srgbClr val="000000">
                <a:alpha val="30199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defTabSz="457200"/>
            <a:endParaRPr sz="700"/>
          </a:p>
        </p:txBody>
      </p:sp>
      <p:pic>
        <p:nvPicPr>
          <p:cNvPr id="75" name="Google Shape;75;p1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0360" y="2640422"/>
            <a:ext cx="377191" cy="37719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603297" y="3093050"/>
            <a:ext cx="93135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0A1A52"/>
              </a:buClr>
              <a:buSzPts val="1800"/>
            </a:pPr>
            <a:r>
              <a:rPr lang="pt-BR" sz="900" b="1">
                <a:solidFill>
                  <a:srgbClr val="0A1A52"/>
                </a:solidFill>
                <a:latin typeface="Calibri"/>
                <a:ea typeface="Calibri"/>
                <a:cs typeface="Calibri"/>
                <a:sym typeface="Calibri"/>
              </a:rPr>
              <a:t>Orquestrador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2617013" y="3367370"/>
            <a:ext cx="903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457200">
              <a:buClr>
                <a:srgbClr val="5A6B96"/>
              </a:buClr>
              <a:buSzPts val="1400"/>
            </a:pPr>
            <a:r>
              <a:rPr lang="pt-BR" sz="700">
                <a:solidFill>
                  <a:srgbClr val="5A6B96"/>
                </a:solidFill>
                <a:latin typeface="Calibri"/>
                <a:ea typeface="Calibri"/>
                <a:cs typeface="Calibri"/>
                <a:sym typeface="Calibri"/>
              </a:rPr>
              <a:t>Orquestração e Governança para TI, CoE e Negócios.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630626" y="2112356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5A95FF"/>
              </a:buClr>
              <a:buSzPts val="1500"/>
            </a:pPr>
            <a:r>
              <a:rPr lang="pt-BR" sz="750" b="1">
                <a:solidFill>
                  <a:srgbClr val="5A95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630626" y="2290664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1700"/>
            </a:pPr>
            <a:r>
              <a:rPr lang="pt-BR" sz="8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ANALISAR</a:t>
            </a:r>
            <a:endParaRPr sz="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3630626" y="2489546"/>
            <a:ext cx="1068600" cy="1337400"/>
          </a:xfrm>
          <a:prstGeom prst="roundRect">
            <a:avLst>
              <a:gd name="adj" fmla="val 6418"/>
            </a:avLst>
          </a:prstGeom>
          <a:solidFill>
            <a:srgbClr val="F4F6FB"/>
          </a:solidFill>
          <a:ln w="19050" cap="flat" cmpd="sng">
            <a:solidFill>
              <a:srgbClr val="F4F6FB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7150" dir="5400000" algn="bl" rotWithShape="0">
              <a:srgbClr val="000000">
                <a:alpha val="30199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defTabSz="457200"/>
            <a:endParaRPr sz="700"/>
          </a:p>
        </p:txBody>
      </p:sp>
      <p:pic>
        <p:nvPicPr>
          <p:cNvPr id="81" name="Google Shape;81;p1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6268" y="2640422"/>
            <a:ext cx="377191" cy="37719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3699206" y="3093050"/>
            <a:ext cx="93135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0A1A52"/>
              </a:buClr>
              <a:buSzPts val="1800"/>
            </a:pPr>
            <a:r>
              <a:rPr lang="pt-BR" sz="900" b="1">
                <a:solidFill>
                  <a:srgbClr val="0A1A52"/>
                </a:solidFill>
                <a:latin typeface="Calibri"/>
                <a:ea typeface="Calibri"/>
                <a:cs typeface="Calibri"/>
                <a:sym typeface="Calibri"/>
              </a:rPr>
              <a:t>Insights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3712922" y="3367370"/>
            <a:ext cx="903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457200">
              <a:buClr>
                <a:srgbClr val="5A6B96"/>
              </a:buClr>
              <a:buSzPts val="1400"/>
            </a:pPr>
            <a:r>
              <a:rPr lang="pt-BR" sz="700">
                <a:solidFill>
                  <a:srgbClr val="5A6B96"/>
                </a:solidFill>
                <a:latin typeface="Calibri"/>
                <a:ea typeface="Calibri"/>
                <a:cs typeface="Calibri"/>
                <a:sym typeface="Calibri"/>
              </a:rPr>
              <a:t>Analise e reporte métricas estratégicas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726534" y="2112356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5A95FF"/>
              </a:buClr>
              <a:buSzPts val="1500"/>
            </a:pPr>
            <a:r>
              <a:rPr lang="pt-BR" sz="750" b="1">
                <a:solidFill>
                  <a:srgbClr val="5A95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4726534" y="2290664"/>
            <a:ext cx="1068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1700"/>
            </a:pPr>
            <a:r>
              <a:rPr lang="pt-BR" sz="8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CAPACITAR</a:t>
            </a:r>
            <a:endParaRPr sz="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726534" y="2489546"/>
            <a:ext cx="1068600" cy="1337400"/>
          </a:xfrm>
          <a:prstGeom prst="roundRect">
            <a:avLst>
              <a:gd name="adj" fmla="val 6418"/>
            </a:avLst>
          </a:prstGeom>
          <a:solidFill>
            <a:srgbClr val="F4F6FB"/>
          </a:solidFill>
          <a:ln w="19050" cap="flat" cmpd="sng">
            <a:solidFill>
              <a:srgbClr val="F4F6FB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7150" dir="5400000" algn="bl" rotWithShape="0">
              <a:srgbClr val="000000">
                <a:alpha val="30199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defTabSz="457200"/>
            <a:endParaRPr sz="700"/>
          </a:p>
        </p:txBody>
      </p:sp>
      <p:pic>
        <p:nvPicPr>
          <p:cNvPr id="87" name="Google Shape;87;p14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72177" y="2640422"/>
            <a:ext cx="377191" cy="37719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4795114" y="3093050"/>
            <a:ext cx="93135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0A1A52"/>
              </a:buClr>
              <a:buSzPts val="1800"/>
            </a:pPr>
            <a:r>
              <a:rPr lang="pt-BR" sz="900" b="1">
                <a:solidFill>
                  <a:srgbClr val="0A1A52"/>
                </a:solidFill>
                <a:latin typeface="Calibri"/>
                <a:ea typeface="Calibri"/>
                <a:cs typeface="Calibri"/>
                <a:sym typeface="Calibri"/>
              </a:rPr>
              <a:t>Academy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808830" y="3367370"/>
            <a:ext cx="903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457200">
              <a:buClr>
                <a:srgbClr val="5A6B96"/>
              </a:buClr>
              <a:buSzPts val="1400"/>
            </a:pPr>
            <a:r>
              <a:rPr lang="pt-BR" sz="700">
                <a:solidFill>
                  <a:srgbClr val="5A6B96"/>
                </a:solidFill>
                <a:latin typeface="Calibri"/>
                <a:ea typeface="Calibri"/>
                <a:cs typeface="Calibri"/>
                <a:sym typeface="Calibri"/>
              </a:rPr>
              <a:t>Impulsione o desempenho da equipe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342900" y="3950300"/>
            <a:ext cx="5452200" cy="288000"/>
          </a:xfrm>
          <a:prstGeom prst="roundRect">
            <a:avLst>
              <a:gd name="adj" fmla="val 19048"/>
            </a:avLst>
          </a:prstGeom>
          <a:solidFill>
            <a:srgbClr val="1F6BFF">
              <a:alpha val="74900"/>
            </a:srgbClr>
          </a:solidFill>
          <a:ln w="19050" cap="flat" cmpd="sng">
            <a:solidFill>
              <a:srgbClr val="1F6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defTabSz="457200"/>
            <a:endParaRPr sz="700"/>
          </a:p>
        </p:txBody>
      </p:sp>
      <p:sp>
        <p:nvSpPr>
          <p:cNvPr id="91" name="Google Shape;91;p14"/>
          <p:cNvSpPr/>
          <p:nvPr/>
        </p:nvSpPr>
        <p:spPr>
          <a:xfrm>
            <a:off x="331425" y="3950300"/>
            <a:ext cx="538125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FFFFFF"/>
              </a:buClr>
              <a:buSzPts val="1500"/>
            </a:pPr>
            <a:r>
              <a:rPr lang="pt-BR" sz="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GOVERNANÇA AUDITÁVEL· ORQUESTRAÇÃO INTELIGENTE ·  PYTHON+AI  ·  GANHO DE ESCALA SEM LOCK-IN</a:t>
            </a:r>
            <a:endParaRPr sz="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6206490" y="1734003"/>
            <a:ext cx="25945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3300"/>
            </a:pPr>
            <a:r>
              <a:rPr lang="pt-BR" sz="17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Governança de Scripts em máquinas de usuários</a:t>
            </a:r>
            <a:endParaRPr sz="1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6206490" y="2284572"/>
            <a:ext cx="2594550" cy="2125950"/>
          </a:xfrm>
          <a:prstGeom prst="roundRect">
            <a:avLst>
              <a:gd name="adj" fmla="val 3871"/>
            </a:avLst>
          </a:prstGeom>
          <a:solidFill>
            <a:srgbClr val="0E1E5C"/>
          </a:solidFill>
          <a:ln w="23825" cap="flat" cmpd="sng">
            <a:solidFill>
              <a:srgbClr val="2DD4BF"/>
            </a:solidFill>
            <a:prstDash val="solid"/>
            <a:round/>
            <a:headEnd type="none" w="sm" len="sm"/>
            <a:tailEnd type="none" w="sm" len="sm"/>
          </a:ln>
          <a:effectLst>
            <a:outerShdw blurRad="266700" dist="571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defTabSz="457200"/>
            <a:endParaRPr sz="700"/>
          </a:p>
        </p:txBody>
      </p:sp>
      <p:pic>
        <p:nvPicPr>
          <p:cNvPr id="94" name="Google Shape;94;p14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12230" y="2476596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6823710" y="2435448"/>
            <a:ext cx="187425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3300"/>
            </a:pPr>
            <a:r>
              <a:rPr lang="pt-BR" sz="16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Sentinel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6823710" y="2682336"/>
            <a:ext cx="1874250" cy="15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200">
              <a:buClr>
                <a:srgbClr val="2DD4BF"/>
              </a:buClr>
              <a:buSzPts val="1400"/>
            </a:pPr>
            <a:r>
              <a:rPr lang="pt-BR" sz="700" b="1">
                <a:solidFill>
                  <a:srgbClr val="2DD4BF"/>
                </a:solidFill>
                <a:latin typeface="Calibri"/>
                <a:ea typeface="Calibri"/>
                <a:cs typeface="Calibri"/>
                <a:sym typeface="Calibri"/>
              </a:rPr>
              <a:t>SCRIPTS DE IA · ENDPOINTS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4"/>
          <p:cNvCxnSpPr/>
          <p:nvPr/>
        </p:nvCxnSpPr>
        <p:spPr>
          <a:xfrm>
            <a:off x="6412230" y="2915508"/>
            <a:ext cx="2182950" cy="0"/>
          </a:xfrm>
          <a:prstGeom prst="straightConnector1">
            <a:avLst/>
          </a:prstGeom>
          <a:noFill/>
          <a:ln w="19050" cap="flat" cmpd="sng">
            <a:solidFill>
              <a:srgbClr val="1B2A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8" name="Google Shape;98;p14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25946" y="3059526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6741414" y="3004662"/>
            <a:ext cx="194295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2000"/>
            </a:pPr>
            <a:r>
              <a:rPr lang="pt-BR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Visibilidade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6741414" y="3189828"/>
            <a:ext cx="194295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200">
              <a:buClr>
                <a:srgbClr val="8FB4FF"/>
              </a:buClr>
              <a:buSzPts val="1400"/>
            </a:pPr>
            <a:r>
              <a:rPr lang="pt-BR" sz="700">
                <a:solidFill>
                  <a:srgbClr val="8FB4FF"/>
                </a:solidFill>
                <a:latin typeface="Calibri"/>
                <a:ea typeface="Calibri"/>
                <a:cs typeface="Calibri"/>
                <a:sym typeface="Calibri"/>
              </a:rPr>
              <a:t>Cada script, agente de IA e processo Python em tempo real.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25946" y="3493866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6741414" y="3439002"/>
            <a:ext cx="194295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2000"/>
            </a:pPr>
            <a:r>
              <a:rPr lang="pt-BR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Governança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6741414" y="3624168"/>
            <a:ext cx="194295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200">
              <a:buClr>
                <a:srgbClr val="8FB4FF"/>
              </a:buClr>
              <a:buSzPts val="1400"/>
            </a:pPr>
            <a:r>
              <a:rPr lang="pt-BR" sz="700">
                <a:solidFill>
                  <a:srgbClr val="8FB4FF"/>
                </a:solidFill>
                <a:latin typeface="Calibri"/>
                <a:ea typeface="Calibri"/>
                <a:cs typeface="Calibri"/>
                <a:sym typeface="Calibri"/>
              </a:rPr>
              <a:t>Políticas, conformidade e bibliotecas aprovadas.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4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25946" y="3928206"/>
            <a:ext cx="219456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6741414" y="3873342"/>
            <a:ext cx="194295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FFFFFF"/>
              </a:buClr>
              <a:buSzPts val="2000"/>
            </a:pPr>
            <a:r>
              <a:rPr lang="pt-BR" sz="1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Segurança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6741414" y="4058508"/>
            <a:ext cx="194295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200">
              <a:buClr>
                <a:srgbClr val="8FB4FF"/>
              </a:buClr>
              <a:buSzPts val="1400"/>
            </a:pPr>
            <a:r>
              <a:rPr lang="pt-BR" sz="700">
                <a:solidFill>
                  <a:srgbClr val="8FB4FF"/>
                </a:solidFill>
                <a:latin typeface="Calibri"/>
                <a:ea typeface="Calibri"/>
                <a:cs typeface="Calibri"/>
                <a:sym typeface="Calibri"/>
              </a:rPr>
              <a:t>Detecção de ameaças, bloqueio e auditoria de eventos.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4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96350" y="266657"/>
            <a:ext cx="1298828" cy="3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title="images (1)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47026" y="4453340"/>
            <a:ext cx="514363" cy="51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 title="Z9hBtTiBA97Gijyd_SOC_MoreBKGD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16273" y="4453335"/>
            <a:ext cx="514364" cy="51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title="SOC 2 Type 2 - 2026-03-13T124727.567 (1) (1)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85530" y="4453343"/>
            <a:ext cx="514359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4219" y="4384613"/>
            <a:ext cx="2182951" cy="581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02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/>
        </p:nvSpPr>
        <p:spPr>
          <a:xfrm>
            <a:off x="128100" y="117425"/>
            <a:ext cx="347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0" i="0" u="none" strike="noStrike" cap="none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Quem somos?</a:t>
            </a:r>
            <a:endParaRPr sz="2600" b="0" i="0" u="none" strike="noStrike" cap="none">
              <a:solidFill>
                <a:schemeClr val="l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grpSp>
        <p:nvGrpSpPr>
          <p:cNvPr id="82" name="Google Shape;82;p2"/>
          <p:cNvGrpSpPr/>
          <p:nvPr/>
        </p:nvGrpSpPr>
        <p:grpSpPr>
          <a:xfrm>
            <a:off x="1894475" y="1250500"/>
            <a:ext cx="2106900" cy="3170105"/>
            <a:chOff x="1894475" y="1250500"/>
            <a:chExt cx="2106900" cy="3170105"/>
          </a:xfrm>
        </p:grpSpPr>
        <p:pic>
          <p:nvPicPr>
            <p:cNvPr id="83" name="Google Shape;8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94475" y="1250500"/>
              <a:ext cx="2106900" cy="2106900"/>
            </a:xfrm>
            <a:prstGeom prst="ellipse">
              <a:avLst/>
            </a:prstGeom>
            <a:noFill/>
            <a:ln w="38100" cap="flat" cmpd="sng">
              <a:solidFill>
                <a:srgbClr val="E1FADC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4" name="Google Shape;84;p2"/>
            <p:cNvSpPr txBox="1"/>
            <p:nvPr/>
          </p:nvSpPr>
          <p:spPr>
            <a:xfrm>
              <a:off x="2245325" y="3376330"/>
              <a:ext cx="1405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pt-BR" sz="2600" b="0" i="0" u="none" strike="noStrike" cap="none">
                  <a:solidFill>
                    <a:schemeClr val="lt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Salazar</a:t>
              </a:r>
              <a:endParaRPr sz="2600" b="0" i="0" u="none" strike="noStrike" cap="none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endParaRPr>
            </a:p>
          </p:txBody>
        </p:sp>
        <p:sp>
          <p:nvSpPr>
            <p:cNvPr id="85" name="Google Shape;85;p2"/>
            <p:cNvSpPr txBox="1"/>
            <p:nvPr/>
          </p:nvSpPr>
          <p:spPr>
            <a:xfrm>
              <a:off x="2207525" y="3835605"/>
              <a:ext cx="1480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pt-BR" sz="1300" b="0" i="0" u="none" strike="noStrike" cap="none">
                  <a:solidFill>
                    <a:srgbClr val="FFFF00"/>
                  </a:solidFill>
                  <a:latin typeface="Manrope"/>
                  <a:ea typeface="Manrope"/>
                  <a:cs typeface="Manrope"/>
                  <a:sym typeface="Manrope"/>
                </a:rPr>
                <a:t>Ex</a:t>
              </a:r>
              <a:r>
                <a:rPr lang="pt-BR" sz="13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 Coordenador de Processos</a:t>
              </a:r>
              <a:endParaRPr sz="13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4570525" y="1250500"/>
            <a:ext cx="2106900" cy="3170100"/>
            <a:chOff x="1894475" y="1250500"/>
            <a:chExt cx="2106900" cy="3170100"/>
          </a:xfrm>
        </p:grpSpPr>
        <p:pic>
          <p:nvPicPr>
            <p:cNvPr id="87" name="Google Shape;8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94475" y="1250500"/>
              <a:ext cx="2106900" cy="2106900"/>
            </a:xfrm>
            <a:prstGeom prst="ellipse">
              <a:avLst/>
            </a:prstGeom>
            <a:noFill/>
            <a:ln w="38100" cap="flat" cmpd="sng">
              <a:solidFill>
                <a:srgbClr val="E1FADC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8" name="Google Shape;88;p2"/>
            <p:cNvSpPr txBox="1"/>
            <p:nvPr/>
          </p:nvSpPr>
          <p:spPr>
            <a:xfrm>
              <a:off x="2245325" y="3376330"/>
              <a:ext cx="1405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pt-BR" sz="2600" b="0" i="0" u="none" strike="noStrike" cap="none">
                  <a:solidFill>
                    <a:schemeClr val="lt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Delfino</a:t>
              </a:r>
              <a:endParaRPr sz="2600" b="0" i="0" u="none" strike="noStrike" cap="none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endParaRPr>
            </a:p>
          </p:txBody>
        </p:sp>
        <p:sp>
          <p:nvSpPr>
            <p:cNvPr id="89" name="Google Shape;89;p2"/>
            <p:cNvSpPr txBox="1"/>
            <p:nvPr/>
          </p:nvSpPr>
          <p:spPr>
            <a:xfrm>
              <a:off x="2198375" y="3835600"/>
              <a:ext cx="1499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pt-BR" sz="13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Gerente de Autom. e Integr.</a:t>
              </a:r>
              <a:endParaRPr sz="13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25952" t="13346" r="25952" b="38558"/>
          <a:stretch/>
        </p:blipFill>
        <p:spPr>
          <a:xfrm>
            <a:off x="4543075" y="1222225"/>
            <a:ext cx="2161800" cy="2161800"/>
          </a:xfrm>
          <a:prstGeom prst="ellipse">
            <a:avLst/>
          </a:prstGeom>
          <a:noFill/>
          <a:ln w="38100" cap="flat" cmpd="sng">
            <a:solidFill>
              <a:srgbClr val="E1FA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024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1754400" y="2776904"/>
            <a:ext cx="650400" cy="1573800"/>
          </a:xfrm>
          <a:prstGeom prst="roundRect">
            <a:avLst>
              <a:gd name="adj" fmla="val 50000"/>
            </a:avLst>
          </a:prstGeom>
          <a:solidFill>
            <a:srgbClr val="41D600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2679275" y="2223300"/>
            <a:ext cx="650400" cy="2127900"/>
          </a:xfrm>
          <a:prstGeom prst="roundRect">
            <a:avLst>
              <a:gd name="adj" fmla="val 50000"/>
            </a:avLst>
          </a:prstGeom>
          <a:solidFill>
            <a:srgbClr val="41D600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3604175" y="1513849"/>
            <a:ext cx="650400" cy="2837100"/>
          </a:xfrm>
          <a:prstGeom prst="roundRect">
            <a:avLst>
              <a:gd name="adj" fmla="val 50000"/>
            </a:avLst>
          </a:prstGeom>
          <a:solidFill>
            <a:srgbClr val="41D600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4529325" y="986551"/>
            <a:ext cx="650400" cy="3363900"/>
          </a:xfrm>
          <a:prstGeom prst="roundRect">
            <a:avLst>
              <a:gd name="adj" fmla="val 50000"/>
            </a:avLst>
          </a:prstGeom>
          <a:solidFill>
            <a:srgbClr val="41D600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5453975" y="438924"/>
            <a:ext cx="650400" cy="3911700"/>
          </a:xfrm>
          <a:prstGeom prst="roundRect">
            <a:avLst>
              <a:gd name="adj" fmla="val 50000"/>
            </a:avLst>
          </a:prstGeom>
          <a:solidFill>
            <a:srgbClr val="41D600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highlight>
                <a:srgbClr val="41D6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597277" y="4351036"/>
            <a:ext cx="9477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650" tIns="123650" rIns="123650" bIns="123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7"/>
              <a:buFont typeface="Arial"/>
              <a:buNone/>
            </a:pPr>
            <a:r>
              <a:rPr lang="pt-BR" sz="1488" b="1" i="0" u="none" strike="noStrike" cap="none">
                <a:solidFill>
                  <a:srgbClr val="666D6A"/>
                </a:solidFill>
                <a:latin typeface="Manrope"/>
                <a:ea typeface="Manrope"/>
                <a:cs typeface="Manrope"/>
                <a:sym typeface="Manrope"/>
              </a:rPr>
              <a:t>2021</a:t>
            </a:r>
            <a:endParaRPr sz="1488" b="1" i="0" u="none" strike="noStrike" cap="none">
              <a:solidFill>
                <a:srgbClr val="666D6A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2530459" y="4351036"/>
            <a:ext cx="9477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650" tIns="123650" rIns="123650" bIns="123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7"/>
              <a:buFont typeface="Arial"/>
              <a:buNone/>
            </a:pPr>
            <a:r>
              <a:rPr lang="pt-BR" sz="1488" b="1" i="0" u="none" strike="noStrike" cap="none">
                <a:solidFill>
                  <a:srgbClr val="666D6A"/>
                </a:solidFill>
                <a:latin typeface="Manrope"/>
                <a:ea typeface="Manrope"/>
                <a:cs typeface="Manrope"/>
                <a:sym typeface="Manrope"/>
              </a:rPr>
              <a:t>2022</a:t>
            </a:r>
            <a:endParaRPr sz="947" b="0" i="0" u="none" strike="noStrike" cap="none">
              <a:solidFill>
                <a:srgbClr val="1B7723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455354" y="4351036"/>
            <a:ext cx="9477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650" tIns="123650" rIns="123650" bIns="123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7"/>
              <a:buFont typeface="Arial"/>
              <a:buNone/>
            </a:pPr>
            <a:r>
              <a:rPr lang="pt-BR" sz="1488" b="1" i="0" u="none" strike="noStrike" cap="none">
                <a:solidFill>
                  <a:srgbClr val="666D6A"/>
                </a:solidFill>
                <a:latin typeface="Manrope"/>
                <a:ea typeface="Manrope"/>
                <a:cs typeface="Manrope"/>
                <a:sym typeface="Manrope"/>
              </a:rPr>
              <a:t>2023</a:t>
            </a:r>
            <a:endParaRPr sz="947" b="0" i="0" u="none" strike="noStrike" cap="none">
              <a:solidFill>
                <a:schemeClr val="l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4380251" y="4351036"/>
            <a:ext cx="9477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650" tIns="123650" rIns="123650" bIns="123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7"/>
              <a:buFont typeface="Arial"/>
              <a:buNone/>
            </a:pPr>
            <a:r>
              <a:rPr lang="pt-BR" sz="1488" b="1" i="0" u="none" strike="noStrike" cap="none">
                <a:solidFill>
                  <a:srgbClr val="666D6A"/>
                </a:solidFill>
                <a:latin typeface="Manrope"/>
                <a:ea typeface="Manrope"/>
                <a:cs typeface="Manrope"/>
                <a:sym typeface="Manrope"/>
              </a:rPr>
              <a:t>2024</a:t>
            </a:r>
            <a:endParaRPr sz="947" b="0" i="0" u="none" strike="noStrike" cap="none">
              <a:solidFill>
                <a:srgbClr val="1B7723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305146" y="4351036"/>
            <a:ext cx="9477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650" tIns="123650" rIns="123650" bIns="123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7"/>
              <a:buFont typeface="Arial"/>
              <a:buNone/>
            </a:pPr>
            <a:r>
              <a:rPr lang="pt-BR" sz="1488" b="1" i="0" u="none" strike="noStrike" cap="none">
                <a:solidFill>
                  <a:srgbClr val="666D6A"/>
                </a:solidFill>
                <a:latin typeface="Manrope"/>
                <a:ea typeface="Manrope"/>
                <a:cs typeface="Manrope"/>
                <a:sym typeface="Manrope"/>
              </a:rPr>
              <a:t>2025</a:t>
            </a:r>
            <a:endParaRPr sz="947" b="0" i="0" u="none" strike="noStrike" cap="none">
              <a:solidFill>
                <a:srgbClr val="1B7723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754475" y="3706700"/>
            <a:ext cx="650400" cy="644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679350" y="3464849"/>
            <a:ext cx="650700" cy="885600"/>
          </a:xfrm>
          <a:prstGeom prst="roundRect">
            <a:avLst>
              <a:gd name="adj" fmla="val 50000"/>
            </a:avLst>
          </a:prstGeom>
          <a:solidFill>
            <a:srgbClr val="D7E1DE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3604275" y="2954250"/>
            <a:ext cx="650700" cy="1396500"/>
          </a:xfrm>
          <a:prstGeom prst="roundRect">
            <a:avLst>
              <a:gd name="adj" fmla="val 50000"/>
            </a:avLst>
          </a:prstGeom>
          <a:solidFill>
            <a:srgbClr val="E1FADC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529153" y="3129273"/>
            <a:ext cx="650700" cy="1221600"/>
          </a:xfrm>
          <a:prstGeom prst="roundRect">
            <a:avLst>
              <a:gd name="adj" fmla="val 50000"/>
            </a:avLst>
          </a:prstGeom>
          <a:solidFill>
            <a:srgbClr val="E1FADC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6644375" y="438925"/>
            <a:ext cx="1639800" cy="615600"/>
            <a:chOff x="6791100" y="4059850"/>
            <a:chExt cx="1639800" cy="615600"/>
          </a:xfrm>
        </p:grpSpPr>
        <p:sp>
          <p:nvSpPr>
            <p:cNvPr id="110" name="Google Shape;110;p3"/>
            <p:cNvSpPr/>
            <p:nvPr/>
          </p:nvSpPr>
          <p:spPr>
            <a:xfrm rot="5400000">
              <a:off x="6682050" y="4221400"/>
              <a:ext cx="510600" cy="292500"/>
            </a:xfrm>
            <a:prstGeom prst="roundRect">
              <a:avLst>
                <a:gd name="adj" fmla="val 50000"/>
              </a:avLst>
            </a:prstGeom>
            <a:solidFill>
              <a:srgbClr val="41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1D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7083600" y="4059850"/>
              <a:ext cx="1347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41D600"/>
                  </a:solidFill>
                  <a:latin typeface="Manrope"/>
                  <a:ea typeface="Manrope"/>
                  <a:cs typeface="Manrope"/>
                  <a:sym typeface="Manrope"/>
                </a:rPr>
                <a:t>BANKING </a:t>
              </a:r>
              <a:br>
                <a:rPr lang="pt-BR" sz="1400" b="1" i="0" u="none" strike="noStrike" cap="none">
                  <a:solidFill>
                    <a:srgbClr val="41D600"/>
                  </a:solidFill>
                  <a:latin typeface="Manrope"/>
                  <a:ea typeface="Manrope"/>
                  <a:cs typeface="Manrope"/>
                  <a:sym typeface="Manrope"/>
                </a:rPr>
              </a:br>
              <a:r>
                <a:rPr lang="pt-BR" sz="1400" b="1" i="0" u="none" strike="noStrike" cap="none">
                  <a:solidFill>
                    <a:srgbClr val="41D600"/>
                  </a:solidFill>
                  <a:latin typeface="Manrope"/>
                  <a:ea typeface="Manrope"/>
                  <a:cs typeface="Manrope"/>
                  <a:sym typeface="Manrope"/>
                </a:rPr>
                <a:t>BUSINESS</a:t>
              </a:r>
              <a:endParaRPr sz="1400" b="1" i="0" u="none" strike="noStrike" cap="none">
                <a:solidFill>
                  <a:srgbClr val="41D600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6735750" y="3735600"/>
            <a:ext cx="1639800" cy="615600"/>
            <a:chOff x="6791100" y="4059850"/>
            <a:chExt cx="1639800" cy="615600"/>
          </a:xfrm>
        </p:grpSpPr>
        <p:sp>
          <p:nvSpPr>
            <p:cNvPr id="113" name="Google Shape;113;p3"/>
            <p:cNvSpPr/>
            <p:nvPr/>
          </p:nvSpPr>
          <p:spPr>
            <a:xfrm rot="5400000">
              <a:off x="6682050" y="4221400"/>
              <a:ext cx="510600" cy="292500"/>
            </a:xfrm>
            <a:prstGeom prst="roundRect">
              <a:avLst>
                <a:gd name="adj" fmla="val 50000"/>
              </a:avLst>
            </a:prstGeom>
            <a:solidFill>
              <a:srgbClr val="E1F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1D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7083600" y="4059850"/>
              <a:ext cx="1347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E1FADC"/>
                  </a:solidFill>
                  <a:latin typeface="Manrope"/>
                  <a:ea typeface="Manrope"/>
                  <a:cs typeface="Manrope"/>
                  <a:sym typeface="Manrope"/>
                </a:rPr>
                <a:t>TIME</a:t>
              </a:r>
              <a:br>
                <a:rPr lang="pt-BR" sz="1400" b="1" i="0" u="none" strike="noStrike" cap="none">
                  <a:solidFill>
                    <a:srgbClr val="E1FADC"/>
                  </a:solidFill>
                  <a:latin typeface="Manrope"/>
                  <a:ea typeface="Manrope"/>
                  <a:cs typeface="Manrope"/>
                  <a:sym typeface="Manrope"/>
                </a:rPr>
              </a:br>
              <a:r>
                <a:rPr lang="pt-BR" sz="1400" b="1" i="0" u="none" strike="noStrike" cap="none">
                  <a:solidFill>
                    <a:srgbClr val="E1FADC"/>
                  </a:solidFill>
                  <a:latin typeface="Manrope"/>
                  <a:ea typeface="Manrope"/>
                  <a:cs typeface="Manrope"/>
                  <a:sym typeface="Manrope"/>
                </a:rPr>
                <a:t>OPS</a:t>
              </a:r>
              <a:endParaRPr sz="1400" b="1" i="0" u="none" strike="noStrike" cap="none">
                <a:solidFill>
                  <a:srgbClr val="E1FADC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5454038" y="3518383"/>
            <a:ext cx="650700" cy="832500"/>
          </a:xfrm>
          <a:prstGeom prst="roundRect">
            <a:avLst>
              <a:gd name="adj" fmla="val 50000"/>
            </a:avLst>
          </a:prstGeom>
          <a:solidFill>
            <a:srgbClr val="E1FADC"/>
          </a:solidFill>
          <a:ln>
            <a:noFill/>
          </a:ln>
        </p:spPr>
        <p:txBody>
          <a:bodyPr spcFirstLastPara="1" wrap="square" lIns="123650" tIns="123650" rIns="123650" bIns="123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3"/>
              <a:buFont typeface="Arial"/>
              <a:buNone/>
            </a:pPr>
            <a:endParaRPr sz="189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02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r="7647"/>
          <a:stretch/>
        </p:blipFill>
        <p:spPr>
          <a:xfrm>
            <a:off x="46725" y="0"/>
            <a:ext cx="90972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5375725" y="-125"/>
            <a:ext cx="3064500" cy="5143500"/>
          </a:xfrm>
          <a:prstGeom prst="rect">
            <a:avLst/>
          </a:prstGeom>
          <a:solidFill>
            <a:srgbClr val="103024"/>
          </a:solidFill>
          <a:ln w="9525" cap="flat" cmpd="sng">
            <a:solidFill>
              <a:srgbClr val="1030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72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52000"/>
            <a:ext cx="8839202" cy="3039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1147025" y="782125"/>
            <a:ext cx="6447900" cy="3715200"/>
          </a:xfrm>
          <a:prstGeom prst="rect">
            <a:avLst/>
          </a:prstGeom>
          <a:solidFill>
            <a:srgbClr val="1B7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72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l="68694"/>
          <a:stretch/>
        </p:blipFill>
        <p:spPr>
          <a:xfrm>
            <a:off x="8636500" y="68138"/>
            <a:ext cx="397501" cy="2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261238"/>
            <a:ext cx="8839203" cy="2621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2839525" y="782125"/>
            <a:ext cx="3607800" cy="3715200"/>
          </a:xfrm>
          <a:prstGeom prst="rect">
            <a:avLst/>
          </a:prstGeom>
          <a:solidFill>
            <a:srgbClr val="1B7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02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l="68694"/>
          <a:stretch/>
        </p:blipFill>
        <p:spPr>
          <a:xfrm>
            <a:off x="8636500" y="68138"/>
            <a:ext cx="397501" cy="240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7"/>
          <p:cNvGrpSpPr/>
          <p:nvPr/>
        </p:nvGrpSpPr>
        <p:grpSpPr>
          <a:xfrm>
            <a:off x="3855872" y="3006400"/>
            <a:ext cx="1841900" cy="1237500"/>
            <a:chOff x="7415793" y="1918825"/>
            <a:chExt cx="1047606" cy="1237500"/>
          </a:xfrm>
        </p:grpSpPr>
        <p:sp>
          <p:nvSpPr>
            <p:cNvPr id="141" name="Google Shape;141;p7"/>
            <p:cNvSpPr txBox="1"/>
            <p:nvPr/>
          </p:nvSpPr>
          <p:spPr>
            <a:xfrm>
              <a:off x="7415795" y="2754625"/>
              <a:ext cx="1021500" cy="40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Unificação</a:t>
              </a:r>
              <a:b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</a:br>
              <a: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Programação</a:t>
              </a:r>
              <a:endPara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42" name="Google Shape;142;p7"/>
            <p:cNvSpPr txBox="1"/>
            <p:nvPr/>
          </p:nvSpPr>
          <p:spPr>
            <a:xfrm>
              <a:off x="7415793" y="1918825"/>
              <a:ext cx="514200" cy="56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pt-BR" sz="3600" b="1" i="0" u="none" strike="noStrike" cap="none">
                  <a:solidFill>
                    <a:srgbClr val="FFFFFF"/>
                  </a:solidFill>
                  <a:latin typeface="Manrope"/>
                  <a:ea typeface="Manrope"/>
                  <a:cs typeface="Manrope"/>
                  <a:sym typeface="Manrope"/>
                </a:rPr>
                <a:t>2</a:t>
              </a:r>
              <a:endParaRPr sz="11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7415799" y="2454650"/>
              <a:ext cx="10476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Artesanal</a:t>
              </a:r>
              <a:endParaRPr sz="2000" b="1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 l="4279" t="12234" b="19683"/>
          <a:stretch/>
        </p:blipFill>
        <p:spPr>
          <a:xfrm>
            <a:off x="283225" y="750675"/>
            <a:ext cx="8577550" cy="1853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7"/>
          <p:cNvGrpSpPr/>
          <p:nvPr/>
        </p:nvGrpSpPr>
        <p:grpSpPr>
          <a:xfrm>
            <a:off x="446539" y="3006400"/>
            <a:ext cx="1656161" cy="1237500"/>
            <a:chOff x="7415793" y="1918825"/>
            <a:chExt cx="1021502" cy="1237500"/>
          </a:xfrm>
        </p:grpSpPr>
        <p:sp>
          <p:nvSpPr>
            <p:cNvPr id="146" name="Google Shape;146;p7"/>
            <p:cNvSpPr txBox="1"/>
            <p:nvPr/>
          </p:nvSpPr>
          <p:spPr>
            <a:xfrm>
              <a:off x="7415795" y="2754625"/>
              <a:ext cx="1021500" cy="40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Scripts</a:t>
              </a:r>
              <a:b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</a:br>
              <a: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Workflows</a:t>
              </a:r>
              <a:endPara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7415793" y="1918825"/>
              <a:ext cx="514200" cy="56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pt-BR" sz="3600" b="1" i="0" u="none" strike="noStrike" cap="none">
                  <a:solidFill>
                    <a:srgbClr val="FFFFFF"/>
                  </a:solidFill>
                  <a:latin typeface="Manrope"/>
                  <a:ea typeface="Manrope"/>
                  <a:cs typeface="Manrope"/>
                  <a:sym typeface="Manrope"/>
                </a:rPr>
                <a:t>1</a:t>
              </a:r>
              <a:endParaRPr sz="11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48" name="Google Shape;148;p7"/>
            <p:cNvSpPr txBox="1"/>
            <p:nvPr/>
          </p:nvSpPr>
          <p:spPr>
            <a:xfrm>
              <a:off x="7415796" y="2454650"/>
              <a:ext cx="6972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Caseira</a:t>
              </a:r>
              <a:endParaRPr sz="2000" b="1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6945016" y="3006400"/>
            <a:ext cx="2131249" cy="1569900"/>
            <a:chOff x="7415793" y="1918825"/>
            <a:chExt cx="1047606" cy="1569900"/>
          </a:xfrm>
        </p:grpSpPr>
        <p:sp>
          <p:nvSpPr>
            <p:cNvPr id="150" name="Google Shape;150;p7"/>
            <p:cNvSpPr txBox="1"/>
            <p:nvPr/>
          </p:nvSpPr>
          <p:spPr>
            <a:xfrm>
              <a:off x="7415795" y="2754625"/>
              <a:ext cx="1021500" cy="7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Orquestração</a:t>
              </a:r>
              <a:b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</a:br>
              <a: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Integração</a:t>
              </a:r>
              <a:b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</a:br>
              <a: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Governança</a:t>
              </a:r>
              <a:b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</a:br>
              <a:r>
                <a:rPr lang="pt-BR" sz="1200" b="0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Segurança</a:t>
              </a:r>
              <a:endParaRPr sz="12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51" name="Google Shape;151;p7"/>
            <p:cNvSpPr txBox="1"/>
            <p:nvPr/>
          </p:nvSpPr>
          <p:spPr>
            <a:xfrm>
              <a:off x="7415793" y="1918825"/>
              <a:ext cx="514200" cy="56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pt-BR" sz="3600" b="1" i="0" u="none" strike="noStrike" cap="none">
                  <a:solidFill>
                    <a:srgbClr val="FFFFFF"/>
                  </a:solidFill>
                  <a:latin typeface="Manrope"/>
                  <a:ea typeface="Manrope"/>
                  <a:cs typeface="Manrope"/>
                  <a:sym typeface="Manrope"/>
                </a:rPr>
                <a:t>3</a:t>
              </a:r>
              <a:endParaRPr sz="11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52" name="Google Shape;152;p7"/>
            <p:cNvSpPr txBox="1"/>
            <p:nvPr/>
          </p:nvSpPr>
          <p:spPr>
            <a:xfrm>
              <a:off x="7415799" y="2454650"/>
              <a:ext cx="10476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chemeClr val="lt1"/>
                  </a:solidFill>
                  <a:latin typeface="Manrope"/>
                  <a:ea typeface="Manrope"/>
                  <a:cs typeface="Manrope"/>
                  <a:sym typeface="Manrope"/>
                </a:rPr>
                <a:t>Industrial</a:t>
              </a:r>
              <a:endParaRPr sz="2000" b="1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pic>
        <p:nvPicPr>
          <p:cNvPr id="153" name="Google Shape;153;p7"/>
          <p:cNvPicPr preferRelativeResize="0"/>
          <p:nvPr/>
        </p:nvPicPr>
        <p:blipFill rotWithShape="1">
          <a:blip r:embed="rId5">
            <a:alphaModFix/>
          </a:blip>
          <a:srcRect t="39862" b="32382"/>
          <a:stretch/>
        </p:blipFill>
        <p:spPr>
          <a:xfrm>
            <a:off x="7337648" y="3136525"/>
            <a:ext cx="1346000" cy="3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1D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8"/>
          <p:cNvGrpSpPr/>
          <p:nvPr/>
        </p:nvGrpSpPr>
        <p:grpSpPr>
          <a:xfrm>
            <a:off x="195479" y="1288204"/>
            <a:ext cx="1644011" cy="2567104"/>
            <a:chOff x="418225" y="861450"/>
            <a:chExt cx="2483400" cy="3877800"/>
          </a:xfrm>
        </p:grpSpPr>
        <p:sp>
          <p:nvSpPr>
            <p:cNvPr id="159" name="Google Shape;159;p8"/>
            <p:cNvSpPr/>
            <p:nvPr/>
          </p:nvSpPr>
          <p:spPr>
            <a:xfrm>
              <a:off x="418225" y="861450"/>
              <a:ext cx="2483400" cy="3877800"/>
            </a:xfrm>
            <a:prstGeom prst="roundRect">
              <a:avLst>
                <a:gd name="adj" fmla="val 4254"/>
              </a:avLst>
            </a:prstGeom>
            <a:solidFill>
              <a:srgbClr val="004132"/>
            </a:solidFill>
            <a:ln w="28575" cap="flat" cmpd="sng">
              <a:solidFill>
                <a:srgbClr val="D7E1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525" tIns="60525" rIns="60525" bIns="6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7"/>
                <a:buFont typeface="Arial"/>
                <a:buNone/>
              </a:pPr>
              <a:endParaRPr sz="92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 txBox="1"/>
            <p:nvPr/>
          </p:nvSpPr>
          <p:spPr>
            <a:xfrm>
              <a:off x="526148" y="2766998"/>
              <a:ext cx="2076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25" tIns="60525" rIns="60525" bIns="60525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4"/>
                <a:buFont typeface="Arial"/>
                <a:buNone/>
              </a:pPr>
              <a:r>
                <a:rPr lang="pt-BR" sz="794" b="0" i="0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  <a:t>⏱️18h mensais</a:t>
              </a:r>
              <a:endParaRPr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4"/>
                <a:buFont typeface="Arial"/>
                <a:buNone/>
              </a:pPr>
              <a:r>
                <a:rPr lang="pt-BR" sz="794" b="0" i="0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  <a:t>⚡SLA 1 dia</a:t>
              </a:r>
              <a:br>
                <a:rPr lang="pt-BR" sz="794" b="0" i="0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</a:br>
              <a:r>
                <a:rPr lang="pt-BR" sz="794" b="0" i="0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  <a:t>⚙️ API BACEN</a:t>
              </a:r>
              <a:br>
                <a:rPr lang="pt-BR" sz="794" b="0" i="0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</a:br>
              <a:r>
                <a:rPr lang="pt-BR" sz="794" b="0" i="0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  <a:t>⚙️APIs internas</a:t>
              </a:r>
              <a:endParaRPr sz="463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61" name="Google Shape;161;p8"/>
            <p:cNvSpPr txBox="1"/>
            <p:nvPr/>
          </p:nvSpPr>
          <p:spPr>
            <a:xfrm>
              <a:off x="526147" y="1028881"/>
              <a:ext cx="23094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25" tIns="60525" rIns="60525" bIns="60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35"/>
                <a:buFont typeface="Arial"/>
                <a:buNone/>
              </a:pPr>
              <a:r>
                <a:rPr lang="pt-BR" sz="1935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SVR BACEN</a:t>
              </a:r>
              <a:br>
                <a:rPr lang="pt-BR" sz="1935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</a:br>
              <a:r>
                <a:rPr lang="pt-BR" sz="746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🏷️</a:t>
              </a:r>
              <a:r>
                <a:rPr lang="pt-BR" sz="746" b="0" i="1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  <a:t>BRPA-001</a:t>
              </a:r>
              <a:endParaRPr sz="746" b="0" i="1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grpSp>
          <p:nvGrpSpPr>
            <p:cNvPr id="162" name="Google Shape;162;p8"/>
            <p:cNvGrpSpPr/>
            <p:nvPr/>
          </p:nvGrpSpPr>
          <p:grpSpPr>
            <a:xfrm>
              <a:off x="2313250" y="4375512"/>
              <a:ext cx="397500" cy="211500"/>
              <a:chOff x="2557300" y="4732662"/>
              <a:chExt cx="397500" cy="211500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2557300" y="4732662"/>
                <a:ext cx="397500" cy="2115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525" tIns="60525" rIns="60525" bIns="605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4" name="Google Shape;164;p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2700112">
                <a:off x="2712199" y="4794559"/>
                <a:ext cx="87700" cy="876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5" name="Google Shape;165;p8"/>
            <p:cNvSpPr txBox="1"/>
            <p:nvPr/>
          </p:nvSpPr>
          <p:spPr>
            <a:xfrm>
              <a:off x="526138" y="1837079"/>
              <a:ext cx="2148000" cy="7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25" tIns="60525" rIns="60525" bIns="60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1"/>
                <a:buFont typeface="Arial"/>
                <a:buNone/>
              </a:pPr>
              <a:r>
                <a:rPr lang="pt-BR" sz="881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Devolução automáticas de valores de contas encerradas.</a:t>
              </a:r>
              <a:endParaRPr sz="1390" b="0" i="0" u="none" strike="noStrike" cap="none">
                <a:solidFill>
                  <a:srgbClr val="F3FFF1"/>
                </a:solidFill>
                <a:latin typeface="Manrope ExtraBold"/>
                <a:ea typeface="Manrope ExtraBold"/>
                <a:cs typeface="Manrope ExtraBold"/>
                <a:sym typeface="Manrope ExtraBold"/>
              </a:endParaRPr>
            </a:p>
          </p:txBody>
        </p:sp>
      </p:grpSp>
      <p:grpSp>
        <p:nvGrpSpPr>
          <p:cNvPr id="166" name="Google Shape;166;p8"/>
          <p:cNvGrpSpPr/>
          <p:nvPr/>
        </p:nvGrpSpPr>
        <p:grpSpPr>
          <a:xfrm>
            <a:off x="1972737" y="1288204"/>
            <a:ext cx="1644011" cy="2567104"/>
            <a:chOff x="418225" y="861450"/>
            <a:chExt cx="2483400" cy="3877800"/>
          </a:xfrm>
        </p:grpSpPr>
        <p:sp>
          <p:nvSpPr>
            <p:cNvPr id="167" name="Google Shape;167;p8"/>
            <p:cNvSpPr/>
            <p:nvPr/>
          </p:nvSpPr>
          <p:spPr>
            <a:xfrm>
              <a:off x="418225" y="861450"/>
              <a:ext cx="2483400" cy="3877800"/>
            </a:xfrm>
            <a:prstGeom prst="roundRect">
              <a:avLst>
                <a:gd name="adj" fmla="val 4254"/>
              </a:avLst>
            </a:prstGeom>
            <a:solidFill>
              <a:srgbClr val="38761D"/>
            </a:solidFill>
            <a:ln w="28575" cap="flat" cmpd="sng">
              <a:solidFill>
                <a:srgbClr val="D7E1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525" tIns="60525" rIns="60525" bIns="6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7"/>
                <a:buFont typeface="Arial"/>
                <a:buNone/>
              </a:pPr>
              <a:endParaRPr sz="92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 txBox="1"/>
            <p:nvPr/>
          </p:nvSpPr>
          <p:spPr>
            <a:xfrm>
              <a:off x="526147" y="1028881"/>
              <a:ext cx="23094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25" tIns="60525" rIns="60525" bIns="60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51"/>
                <a:buFont typeface="Arial"/>
                <a:buNone/>
              </a:pPr>
              <a:r>
                <a:rPr lang="pt-BR" sz="1751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Fat. Seguros</a:t>
              </a:r>
              <a:br>
                <a:rPr lang="pt-BR" sz="1935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</a:br>
              <a:r>
                <a:rPr lang="pt-BR" sz="746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🏷️</a:t>
              </a:r>
              <a:r>
                <a:rPr lang="pt-BR" sz="746" b="0" i="1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  <a:t>BRPA-002</a:t>
              </a:r>
              <a:endParaRPr sz="746" b="0" i="1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grpSp>
          <p:nvGrpSpPr>
            <p:cNvPr id="169" name="Google Shape;169;p8"/>
            <p:cNvGrpSpPr/>
            <p:nvPr/>
          </p:nvGrpSpPr>
          <p:grpSpPr>
            <a:xfrm>
              <a:off x="2313250" y="4375512"/>
              <a:ext cx="397500" cy="211500"/>
              <a:chOff x="2557300" y="4732662"/>
              <a:chExt cx="397500" cy="211500"/>
            </a:xfrm>
          </p:grpSpPr>
          <p:sp>
            <p:nvSpPr>
              <p:cNvPr id="170" name="Google Shape;170;p8"/>
              <p:cNvSpPr/>
              <p:nvPr/>
            </p:nvSpPr>
            <p:spPr>
              <a:xfrm>
                <a:off x="2557300" y="4732662"/>
                <a:ext cx="397500" cy="2115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525" tIns="60525" rIns="60525" bIns="605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1" name="Google Shape;171;p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2700112">
                <a:off x="2712199" y="4794559"/>
                <a:ext cx="87700" cy="876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2" name="Google Shape;172;p8"/>
            <p:cNvSpPr txBox="1"/>
            <p:nvPr/>
          </p:nvSpPr>
          <p:spPr>
            <a:xfrm>
              <a:off x="526138" y="1837079"/>
              <a:ext cx="2148000" cy="7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25" tIns="60525" rIns="60525" bIns="60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1"/>
                <a:buFont typeface="Arial"/>
                <a:buNone/>
              </a:pPr>
              <a:r>
                <a:rPr lang="pt-BR" sz="881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Conc. financeira diária e faturamento de seguros.</a:t>
              </a:r>
              <a:endParaRPr sz="1390" b="0" i="0" u="none" strike="noStrike" cap="none">
                <a:solidFill>
                  <a:srgbClr val="F3FFF1"/>
                </a:solidFill>
                <a:latin typeface="Manrope ExtraBold"/>
                <a:ea typeface="Manrope ExtraBold"/>
                <a:cs typeface="Manrope ExtraBold"/>
                <a:sym typeface="Manrope ExtraBold"/>
              </a:endParaRPr>
            </a:p>
          </p:txBody>
        </p:sp>
      </p:grpSp>
      <p:grpSp>
        <p:nvGrpSpPr>
          <p:cNvPr id="173" name="Google Shape;173;p8"/>
          <p:cNvGrpSpPr/>
          <p:nvPr/>
        </p:nvGrpSpPr>
        <p:grpSpPr>
          <a:xfrm>
            <a:off x="3749996" y="1288204"/>
            <a:ext cx="1644011" cy="2567104"/>
            <a:chOff x="418225" y="861450"/>
            <a:chExt cx="2483400" cy="3877800"/>
          </a:xfrm>
        </p:grpSpPr>
        <p:sp>
          <p:nvSpPr>
            <p:cNvPr id="174" name="Google Shape;174;p8"/>
            <p:cNvSpPr/>
            <p:nvPr/>
          </p:nvSpPr>
          <p:spPr>
            <a:xfrm>
              <a:off x="418225" y="861450"/>
              <a:ext cx="2483400" cy="3877800"/>
            </a:xfrm>
            <a:prstGeom prst="roundRect">
              <a:avLst>
                <a:gd name="adj" fmla="val 4254"/>
              </a:avLst>
            </a:prstGeom>
            <a:solidFill>
              <a:srgbClr val="004132"/>
            </a:solidFill>
            <a:ln w="28575" cap="flat" cmpd="sng">
              <a:solidFill>
                <a:srgbClr val="D7E1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525" tIns="60525" rIns="60525" bIns="6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7"/>
                <a:buFont typeface="Arial"/>
                <a:buNone/>
              </a:pPr>
              <a:endParaRPr sz="92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526147" y="1028881"/>
              <a:ext cx="23094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25" tIns="60525" rIns="60525" bIns="60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35"/>
                <a:buFont typeface="Arial"/>
                <a:buNone/>
              </a:pPr>
              <a:r>
                <a:rPr lang="pt-BR" sz="1935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Ordens Jud</a:t>
              </a:r>
              <a:br>
                <a:rPr lang="pt-BR" sz="1935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</a:br>
              <a:r>
                <a:rPr lang="pt-BR" sz="746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🏷️</a:t>
              </a:r>
              <a:r>
                <a:rPr lang="pt-BR" sz="746" b="0" i="1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  <a:t>BRPA-003</a:t>
              </a:r>
              <a:endParaRPr sz="746" b="0" i="1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grpSp>
          <p:nvGrpSpPr>
            <p:cNvPr id="176" name="Google Shape;176;p8"/>
            <p:cNvGrpSpPr/>
            <p:nvPr/>
          </p:nvGrpSpPr>
          <p:grpSpPr>
            <a:xfrm>
              <a:off x="2313250" y="4375512"/>
              <a:ext cx="397500" cy="211500"/>
              <a:chOff x="2557300" y="4732662"/>
              <a:chExt cx="397500" cy="211500"/>
            </a:xfrm>
          </p:grpSpPr>
          <p:sp>
            <p:nvSpPr>
              <p:cNvPr id="177" name="Google Shape;177;p8"/>
              <p:cNvSpPr/>
              <p:nvPr/>
            </p:nvSpPr>
            <p:spPr>
              <a:xfrm>
                <a:off x="2557300" y="4732662"/>
                <a:ext cx="397500" cy="2115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525" tIns="60525" rIns="60525" bIns="605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8" name="Google Shape;178;p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2700112">
                <a:off x="2712199" y="4794559"/>
                <a:ext cx="87700" cy="876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9" name="Google Shape;179;p8"/>
            <p:cNvSpPr txBox="1"/>
            <p:nvPr/>
          </p:nvSpPr>
          <p:spPr>
            <a:xfrm>
              <a:off x="526138" y="1837079"/>
              <a:ext cx="2148000" cy="7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25" tIns="60525" rIns="60525" bIns="60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1"/>
                <a:buFont typeface="Arial"/>
                <a:buNone/>
              </a:pPr>
              <a:r>
                <a:rPr lang="pt-BR" sz="881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Tratamento e resposta diária de Ordens Judiciais.</a:t>
              </a:r>
              <a:endParaRPr sz="1390" b="0" i="0" u="none" strike="noStrike" cap="none">
                <a:solidFill>
                  <a:srgbClr val="F3FFF1"/>
                </a:solidFill>
                <a:latin typeface="Manrope ExtraBold"/>
                <a:ea typeface="Manrope ExtraBold"/>
                <a:cs typeface="Manrope ExtraBold"/>
                <a:sym typeface="Manrope ExtraBold"/>
              </a:endParaRPr>
            </a:p>
          </p:txBody>
        </p:sp>
      </p:grpSp>
      <p:grpSp>
        <p:nvGrpSpPr>
          <p:cNvPr id="180" name="Google Shape;180;p8"/>
          <p:cNvGrpSpPr/>
          <p:nvPr/>
        </p:nvGrpSpPr>
        <p:grpSpPr>
          <a:xfrm>
            <a:off x="5527255" y="1288204"/>
            <a:ext cx="1644011" cy="2567104"/>
            <a:chOff x="418225" y="861450"/>
            <a:chExt cx="2483400" cy="3877800"/>
          </a:xfrm>
        </p:grpSpPr>
        <p:sp>
          <p:nvSpPr>
            <p:cNvPr id="181" name="Google Shape;181;p8"/>
            <p:cNvSpPr/>
            <p:nvPr/>
          </p:nvSpPr>
          <p:spPr>
            <a:xfrm>
              <a:off x="418225" y="861450"/>
              <a:ext cx="2483400" cy="3877800"/>
            </a:xfrm>
            <a:prstGeom prst="roundRect">
              <a:avLst>
                <a:gd name="adj" fmla="val 4254"/>
              </a:avLst>
            </a:prstGeom>
            <a:solidFill>
              <a:srgbClr val="38761D"/>
            </a:solidFill>
            <a:ln w="28575" cap="flat" cmpd="sng">
              <a:solidFill>
                <a:srgbClr val="D7E1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525" tIns="60525" rIns="60525" bIns="6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7"/>
                <a:buFont typeface="Arial"/>
                <a:buNone/>
              </a:pPr>
              <a:endParaRPr sz="92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526147" y="1028881"/>
              <a:ext cx="2309400" cy="8079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0525" tIns="60525" rIns="60525" bIns="60525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35"/>
                <a:buFont typeface="Arial"/>
                <a:buNone/>
              </a:pPr>
              <a:r>
                <a:rPr lang="pt-BR" sz="1935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Taxa PIX</a:t>
              </a:r>
              <a:br>
                <a:rPr lang="pt-BR" sz="1935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</a:br>
              <a:r>
                <a:rPr lang="pt-BR" sz="746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🏷️</a:t>
              </a:r>
              <a:r>
                <a:rPr lang="pt-BR" sz="746" b="0" i="1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  <a:t>BRPA-004</a:t>
              </a:r>
              <a:endParaRPr sz="746" b="0" i="1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2313250" y="4375512"/>
              <a:ext cx="397500" cy="211500"/>
            </a:xfrm>
            <a:prstGeom prst="roundRect">
              <a:avLst>
                <a:gd name="adj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0525" tIns="60525" rIns="60525" bIns="6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526149" y="1837086"/>
              <a:ext cx="2258700" cy="10038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0525" tIns="60525" rIns="60525" bIns="60525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1"/>
                <a:buFont typeface="Arial"/>
                <a:buNone/>
              </a:pPr>
              <a:r>
                <a:rPr lang="pt-BR" sz="881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Cálculo de ressarcimento de valores indevidos de taxa PIX a clientes</a:t>
              </a:r>
              <a:endParaRPr sz="1390" b="0" i="0" u="none" strike="noStrike" cap="none">
                <a:solidFill>
                  <a:srgbClr val="F3FFF1"/>
                </a:solidFill>
                <a:latin typeface="Manrope ExtraBold"/>
                <a:ea typeface="Manrope ExtraBold"/>
                <a:cs typeface="Manrope ExtraBold"/>
                <a:sym typeface="Manrope ExtraBold"/>
              </a:endParaRPr>
            </a:p>
          </p:txBody>
        </p:sp>
      </p:grpSp>
      <p:grpSp>
        <p:nvGrpSpPr>
          <p:cNvPr id="185" name="Google Shape;185;p8"/>
          <p:cNvGrpSpPr/>
          <p:nvPr/>
        </p:nvGrpSpPr>
        <p:grpSpPr>
          <a:xfrm>
            <a:off x="7304513" y="1288204"/>
            <a:ext cx="1644011" cy="2567104"/>
            <a:chOff x="418225" y="861450"/>
            <a:chExt cx="2483400" cy="3877800"/>
          </a:xfrm>
        </p:grpSpPr>
        <p:sp>
          <p:nvSpPr>
            <p:cNvPr id="186" name="Google Shape;186;p8"/>
            <p:cNvSpPr/>
            <p:nvPr/>
          </p:nvSpPr>
          <p:spPr>
            <a:xfrm>
              <a:off x="418225" y="861450"/>
              <a:ext cx="2483400" cy="3877800"/>
            </a:xfrm>
            <a:prstGeom prst="roundRect">
              <a:avLst>
                <a:gd name="adj" fmla="val 4254"/>
              </a:avLst>
            </a:prstGeom>
            <a:solidFill>
              <a:srgbClr val="004132"/>
            </a:solidFill>
            <a:ln w="28575" cap="flat" cmpd="sng">
              <a:solidFill>
                <a:srgbClr val="D7E1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525" tIns="60525" rIns="60525" bIns="6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7"/>
                <a:buFont typeface="Arial"/>
                <a:buNone/>
              </a:pPr>
              <a:endParaRPr sz="92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526147" y="1028881"/>
              <a:ext cx="23094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25" tIns="60525" rIns="60525" bIns="60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35"/>
                <a:buFont typeface="Arial"/>
                <a:buNone/>
              </a:pPr>
              <a:r>
                <a:rPr lang="pt-BR" sz="1935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TK via IA</a:t>
              </a:r>
              <a:br>
                <a:rPr lang="pt-BR" sz="1935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</a:br>
              <a:r>
                <a:rPr lang="pt-BR" sz="746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🏷️</a:t>
              </a:r>
              <a:r>
                <a:rPr lang="pt-BR" sz="746" b="0" i="1" u="none" strike="noStrike" cap="none">
                  <a:solidFill>
                    <a:srgbClr val="F3FFF1"/>
                  </a:solidFill>
                  <a:latin typeface="Manrope"/>
                  <a:ea typeface="Manrope"/>
                  <a:cs typeface="Manrope"/>
                  <a:sym typeface="Manrope"/>
                </a:rPr>
                <a:t>BRPA-005</a:t>
              </a:r>
              <a:endParaRPr sz="746" b="0" i="1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  <p:grpSp>
          <p:nvGrpSpPr>
            <p:cNvPr id="188" name="Google Shape;188;p8"/>
            <p:cNvGrpSpPr/>
            <p:nvPr/>
          </p:nvGrpSpPr>
          <p:grpSpPr>
            <a:xfrm>
              <a:off x="2313250" y="4375512"/>
              <a:ext cx="397500" cy="211500"/>
              <a:chOff x="2557300" y="4732662"/>
              <a:chExt cx="397500" cy="211500"/>
            </a:xfrm>
          </p:grpSpPr>
          <p:sp>
            <p:nvSpPr>
              <p:cNvPr id="189" name="Google Shape;189;p8"/>
              <p:cNvSpPr/>
              <p:nvPr/>
            </p:nvSpPr>
            <p:spPr>
              <a:xfrm>
                <a:off x="2557300" y="4732662"/>
                <a:ext cx="397500" cy="2115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525" tIns="60525" rIns="60525" bIns="605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0" name="Google Shape;190;p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2700112">
                <a:off x="2712199" y="4794559"/>
                <a:ext cx="87700" cy="876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1" name="Google Shape;191;p8"/>
            <p:cNvSpPr txBox="1"/>
            <p:nvPr/>
          </p:nvSpPr>
          <p:spPr>
            <a:xfrm>
              <a:off x="526138" y="1837079"/>
              <a:ext cx="2148000" cy="10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25" tIns="60525" rIns="60525" bIns="60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1"/>
                <a:buFont typeface="Arial"/>
                <a:buNone/>
              </a:pPr>
              <a:r>
                <a:rPr lang="pt-BR" sz="881" b="0" i="0" u="none" strike="noStrike" cap="none">
                  <a:solidFill>
                    <a:srgbClr val="F3FFF1"/>
                  </a:solidFill>
                  <a:latin typeface="Manrope ExtraBold"/>
                  <a:ea typeface="Manrope ExtraBold"/>
                  <a:cs typeface="Manrope ExtraBold"/>
                  <a:sym typeface="Manrope ExtraBold"/>
                </a:rPr>
                <a:t>Ticket Killer: análise e classificação de chamados utilizando Gen AI.</a:t>
              </a:r>
              <a:endParaRPr sz="1390" b="0" i="0" u="none" strike="noStrike" cap="none">
                <a:solidFill>
                  <a:srgbClr val="F3FFF1"/>
                </a:solidFill>
                <a:latin typeface="Manrope ExtraBold"/>
                <a:ea typeface="Manrope ExtraBold"/>
                <a:cs typeface="Manrope ExtraBold"/>
                <a:sym typeface="Manrope ExtraBold"/>
              </a:endParaRPr>
            </a:p>
          </p:txBody>
        </p:sp>
      </p:grpSp>
      <p:sp>
        <p:nvSpPr>
          <p:cNvPr id="192" name="Google Shape;192;p8"/>
          <p:cNvSpPr txBox="1"/>
          <p:nvPr/>
        </p:nvSpPr>
        <p:spPr>
          <a:xfrm>
            <a:off x="2107382" y="2576709"/>
            <a:ext cx="13746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25" tIns="60525" rIns="60525" bIns="605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⏱️450h mensais*</a:t>
            </a:r>
            <a:endParaRPr sz="794" b="0" i="0" u="none" strike="noStrike" cap="none">
              <a:solidFill>
                <a:srgbClr val="F3FFF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⚡Fat 1 dia útil</a:t>
            </a:r>
            <a:b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⚙️ APIs internas/externas</a:t>
            </a:r>
            <a:b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⚙️Framework expansível</a:t>
            </a:r>
            <a:endParaRPr sz="463" b="0" i="0" u="none" strike="noStrike" cap="none">
              <a:solidFill>
                <a:srgbClr val="F3FFF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3884641" y="2576721"/>
            <a:ext cx="13746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25" tIns="60525" rIns="60525" bIns="605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⏱️40h mensais</a:t>
            </a:r>
            <a:endParaRPr sz="794" b="0" i="0" u="none" strike="noStrike" cap="none">
              <a:solidFill>
                <a:srgbClr val="F3FFF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🎯~100% respondidas</a:t>
            </a:r>
            <a:b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⚙️ APIs internas</a:t>
            </a:r>
            <a:b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⚙️Orquestração</a:t>
            </a:r>
            <a:endParaRPr sz="463" b="0" i="0" u="none" strike="noStrike" cap="none">
              <a:solidFill>
                <a:srgbClr val="F3FFF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5661899" y="2576721"/>
            <a:ext cx="13746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25" tIns="60525" rIns="60525" bIns="605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⏱️58h mensais</a:t>
            </a:r>
            <a:endParaRPr sz="794" b="0" i="0" u="none" strike="noStrike" cap="none">
              <a:solidFill>
                <a:srgbClr val="F3FFF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🎯Erro Manual</a:t>
            </a:r>
            <a:b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⚙️ Acion. via Plat. Comun.</a:t>
            </a:r>
            <a:b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⚙️Custo Consulta</a:t>
            </a:r>
            <a:endParaRPr sz="463" b="0" i="0" u="none" strike="noStrike" cap="none">
              <a:solidFill>
                <a:srgbClr val="F3FFF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7439158" y="2658908"/>
            <a:ext cx="13746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25" tIns="60525" rIns="60525" bIns="605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⏱️5h por uso*</a:t>
            </a:r>
            <a:endParaRPr sz="794" b="0" i="0" u="none" strike="noStrike" cap="none">
              <a:solidFill>
                <a:srgbClr val="F3FFF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🎯Árvore Atend.</a:t>
            </a:r>
            <a:b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⚙️ Gen AI</a:t>
            </a:r>
            <a:b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pt-BR" sz="794" b="0" i="0" u="none" strike="noStrike" cap="none">
                <a:solidFill>
                  <a:srgbClr val="F3FFF1"/>
                </a:solidFill>
                <a:latin typeface="Manrope"/>
                <a:ea typeface="Manrope"/>
                <a:cs typeface="Manrope"/>
                <a:sym typeface="Manrope"/>
              </a:rPr>
              <a:t>⚙️Acion. via Plat. Comun.</a:t>
            </a:r>
            <a:endParaRPr sz="463" b="0" i="0" u="none" strike="noStrike" cap="none">
              <a:solidFill>
                <a:srgbClr val="F3FFF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196" name="Google Shape;196;p8"/>
          <p:cNvGrpSpPr/>
          <p:nvPr/>
        </p:nvGrpSpPr>
        <p:grpSpPr>
          <a:xfrm>
            <a:off x="6773455" y="3637114"/>
            <a:ext cx="263145" cy="140013"/>
            <a:chOff x="2557300" y="4732662"/>
            <a:chExt cx="397500" cy="211500"/>
          </a:xfrm>
        </p:grpSpPr>
        <p:sp>
          <p:nvSpPr>
            <p:cNvPr id="197" name="Google Shape;197;p8"/>
            <p:cNvSpPr/>
            <p:nvPr/>
          </p:nvSpPr>
          <p:spPr>
            <a:xfrm>
              <a:off x="2557300" y="4732662"/>
              <a:ext cx="397500" cy="211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525" tIns="60525" rIns="60525" bIns="6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8" name="Google Shape;19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700112">
              <a:off x="2712199" y="4794559"/>
              <a:ext cx="87700" cy="876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950" y="835525"/>
            <a:ext cx="3284050" cy="3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/>
          <p:nvPr/>
        </p:nvSpPr>
        <p:spPr>
          <a:xfrm>
            <a:off x="564550" y="1544100"/>
            <a:ext cx="5331900" cy="2055300"/>
          </a:xfrm>
          <a:prstGeom prst="roundRect">
            <a:avLst>
              <a:gd name="adj" fmla="val 16667"/>
            </a:avLst>
          </a:prstGeom>
          <a:solidFill>
            <a:srgbClr val="41D600"/>
          </a:solidFill>
          <a:ln>
            <a:noFill/>
          </a:ln>
        </p:spPr>
        <p:txBody>
          <a:bodyPr spcFirstLastPara="1" wrap="square" lIns="140225" tIns="140225" rIns="140225" bIns="140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774311" y="2146788"/>
            <a:ext cx="20079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225" tIns="140225" rIns="140225" bIns="140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1"/>
              <a:buFont typeface="Arial"/>
              <a:buNone/>
            </a:pPr>
            <a:r>
              <a:rPr lang="pt-BR" sz="3681" b="0" i="0" u="none" strike="noStrike" cap="none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600</a:t>
            </a:r>
            <a:r>
              <a:rPr lang="pt-BR" sz="2761" b="0" i="0" u="none" strike="noStrike" cap="none" baseline="30000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h</a:t>
            </a:r>
            <a:endParaRPr sz="2761" b="0" i="0" u="none" strike="noStrike" cap="none" baseline="30000">
              <a:solidFill>
                <a:schemeClr val="l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3991576" y="2146788"/>
            <a:ext cx="20079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225" tIns="140225" rIns="140225" bIns="140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1"/>
              <a:buFont typeface="Arial"/>
              <a:buNone/>
            </a:pPr>
            <a:r>
              <a:rPr lang="pt-BR" sz="2761" b="0" i="0" u="none" strike="noStrike" cap="none" baseline="30000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R$</a:t>
            </a:r>
            <a:r>
              <a:rPr lang="pt-BR" sz="3681" b="0" i="0" u="none" strike="noStrike" cap="none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0,5</a:t>
            </a:r>
            <a:r>
              <a:rPr lang="pt-BR" sz="2761" b="0" i="0" u="none" strike="noStrike" cap="none" baseline="30000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MM</a:t>
            </a:r>
            <a:endParaRPr sz="2761" b="0" i="0" u="none" strike="noStrike" cap="none" baseline="30000">
              <a:solidFill>
                <a:schemeClr val="l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2506836" y="2146788"/>
            <a:ext cx="20079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225" tIns="140225" rIns="140225" bIns="140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1"/>
              <a:buFont typeface="Arial"/>
              <a:buNone/>
            </a:pPr>
            <a:r>
              <a:rPr lang="pt-BR" sz="3681" b="0" i="0" u="none" strike="noStrike" cap="none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3,5</a:t>
            </a:r>
            <a:r>
              <a:rPr lang="pt-BR" sz="2761" b="0" i="0" u="none" strike="noStrike" cap="none" baseline="30000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FTE</a:t>
            </a:r>
            <a:endParaRPr sz="2761" b="0" i="0" u="none" strike="noStrike" cap="none" baseline="30000">
              <a:solidFill>
                <a:schemeClr val="l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5023475" y="2497400"/>
            <a:ext cx="826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225" tIns="140225" rIns="140225" bIns="140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4"/>
              <a:buFont typeface="Arial"/>
              <a:buNone/>
            </a:pPr>
            <a:r>
              <a:rPr lang="pt-BR" sz="934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por ano</a:t>
            </a:r>
            <a:endParaRPr sz="934" b="0" i="0" u="none" strike="noStrike" cap="none" baseline="30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1701825" y="2473150"/>
            <a:ext cx="826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225" tIns="140225" rIns="140225" bIns="140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4"/>
              <a:buFont typeface="Arial"/>
              <a:buNone/>
            </a:pPr>
            <a:r>
              <a:rPr lang="pt-BR" sz="934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por mês</a:t>
            </a:r>
            <a:endParaRPr sz="934" b="0" i="0" u="none" strike="noStrike" cap="none" baseline="30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3347</Words>
  <Application>Microsoft Office PowerPoint</Application>
  <PresentationFormat>Apresentação na tela (16:9)</PresentationFormat>
  <Paragraphs>164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Mukta</vt:lpstr>
      <vt:lpstr>Manrope Medium</vt:lpstr>
      <vt:lpstr>Manrope ExtraBold</vt:lpstr>
      <vt:lpstr>Calibri</vt:lpstr>
      <vt:lpstr>Manrope</vt:lpstr>
      <vt:lpstr>Simple Light</vt:lpstr>
      <vt:lpstr>1_Simple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Anna Claudia Del Vecchio</cp:lastModifiedBy>
  <cp:revision>1</cp:revision>
  <dcterms:modified xsi:type="dcterms:W3CDTF">2026-05-06T12:05:01Z</dcterms:modified>
</cp:coreProperties>
</file>