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7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2" r:id="rId4"/>
    <p:sldMasterId id="2147483694" r:id="rId5"/>
    <p:sldMasterId id="2147483706" r:id="rId6"/>
    <p:sldMasterId id="2147483713" r:id="rId7"/>
  </p:sldMasterIdLst>
  <p:notesMasterIdLst>
    <p:notesMasterId r:id="rId38"/>
  </p:notesMasterIdLst>
  <p:sldIdLst>
    <p:sldId id="256" r:id="rId8"/>
    <p:sldId id="357" r:id="rId9"/>
    <p:sldId id="1598" r:id="rId10"/>
    <p:sldId id="373" r:id="rId11"/>
    <p:sldId id="1576" r:id="rId12"/>
    <p:sldId id="1577" r:id="rId13"/>
    <p:sldId id="1578" r:id="rId14"/>
    <p:sldId id="1579" r:id="rId15"/>
    <p:sldId id="1581" r:id="rId16"/>
    <p:sldId id="280" r:id="rId17"/>
    <p:sldId id="283" r:id="rId18"/>
    <p:sldId id="1588" r:id="rId19"/>
    <p:sldId id="1584" r:id="rId20"/>
    <p:sldId id="1583" r:id="rId21"/>
    <p:sldId id="1585" r:id="rId22"/>
    <p:sldId id="1587" r:id="rId23"/>
    <p:sldId id="1590" r:id="rId24"/>
    <p:sldId id="1595" r:id="rId25"/>
    <p:sldId id="1593" r:id="rId26"/>
    <p:sldId id="1600" r:id="rId27"/>
    <p:sldId id="1586" r:id="rId28"/>
    <p:sldId id="1589" r:id="rId29"/>
    <p:sldId id="1591" r:id="rId30"/>
    <p:sldId id="329" r:id="rId31"/>
    <p:sldId id="330" r:id="rId32"/>
    <p:sldId id="1596" r:id="rId33"/>
    <p:sldId id="1604" r:id="rId34"/>
    <p:sldId id="510" r:id="rId35"/>
    <p:sldId id="1603" r:id="rId36"/>
    <p:sldId id="1602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intl-my.sharepoint.com/personal/arma_admin_armaintl_org1/Documents/GeneralOffice/Educ/Content%20Management/Inventory%20for%20Path/01.02_Industry%20Research/01026021_IGMI/2024/Data/IG%20Maturity%20Index%20Survey%202024_newmethodolog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Respondents by Organization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5-4A58-87A8-8391BC6CA85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5-4A58-87A8-8391BC6CA8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'Financial Services'!$N$3:$O$3</c:f>
              <c:strCache>
                <c:ptCount val="2"/>
                <c:pt idx="0">
                  <c:v>Large Organizations</c:v>
                </c:pt>
                <c:pt idx="1">
                  <c:v>Small to Mid-Size Organizations</c:v>
                </c:pt>
              </c:strCache>
            </c:strRef>
          </c:cat>
          <c:val>
            <c:numRef>
              <c:f>'Financial Services'!$N$5:$O$5</c:f>
              <c:numCache>
                <c:formatCode>0.0%</c:formatCode>
                <c:ptCount val="2"/>
                <c:pt idx="0">
                  <c:v>0.68421052631578949</c:v>
                </c:pt>
                <c:pt idx="1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E5-4A58-87A8-8391BC6CA8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3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Architecture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AC0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Services'!$I$5:$I$10</c:f>
              <c:numCache>
                <c:formatCode>0.0%</c:formatCode>
                <c:ptCount val="6"/>
                <c:pt idx="0">
                  <c:v>0</c:v>
                </c:pt>
                <c:pt idx="1">
                  <c:v>5.2631578947368418E-2</c:v>
                </c:pt>
                <c:pt idx="2">
                  <c:v>0.36842105263157893</c:v>
                </c:pt>
                <c:pt idx="3">
                  <c:v>0.42105263157894735</c:v>
                </c:pt>
                <c:pt idx="4">
                  <c:v>0.15789473684210525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C-49CD-82A4-3417E7889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noMultiLvlLbl val="0"/>
      </c:catAx>
      <c:valAx>
        <c:axId val="577073408"/>
        <c:scaling>
          <c:orientation val="minMax"/>
          <c:max val="0.750000000000000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  <c:majorUnit val="0.1500000000000000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Infrastructure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093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Services'!$J$5:$J$10</c:f>
              <c:numCache>
                <c:formatCode>0.0%</c:formatCode>
                <c:ptCount val="6"/>
                <c:pt idx="0">
                  <c:v>5.5555555555555552E-2</c:v>
                </c:pt>
                <c:pt idx="1">
                  <c:v>5.5555555555555552E-2</c:v>
                </c:pt>
                <c:pt idx="2">
                  <c:v>0.16666666666666666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3-49F0-A052-7BFD0F0D84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noMultiLvlLbl val="0"/>
      </c:catAx>
      <c:valAx>
        <c:axId val="577073408"/>
        <c:scaling>
          <c:orientation val="minMax"/>
          <c:max val="0.750000000000000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  <c:majorUnit val="0.1500000000000000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03076851110112"/>
          <c:y val="0.18148296315127788"/>
          <c:w val="0.48108645822978735"/>
          <c:h val="0.75103601301979506"/>
        </c:manualLayout>
      </c:layout>
      <c:radarChart>
        <c:radarStyle val="marker"/>
        <c:varyColors val="0"/>
        <c:ser>
          <c:idx val="0"/>
          <c:order val="0"/>
          <c:tx>
            <c:strRef>
              <c:f>'ECM3'!$C$2</c:f>
              <c:strCache>
                <c:ptCount val="1"/>
                <c:pt idx="0">
                  <c:v> Ciclo 2014 </c:v>
                </c:pt>
              </c:strCache>
            </c:strRef>
          </c:tx>
          <c:spPr>
            <a:ln w="34925" cap="rnd">
              <a:solidFill>
                <a:schemeClr val="accent4">
                  <a:shade val="7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098732311812887E-3"/>
                  <c:y val="0.10513141151727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6A-4BA6-A45B-DA9DE3433981}"/>
                </c:ext>
              </c:extLst>
            </c:dLbl>
            <c:dLbl>
              <c:idx val="1"/>
              <c:layout>
                <c:manualLayout>
                  <c:x val="-3.3759879510572542E-2"/>
                  <c:y val="9.5856870098058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A-4BA6-A45B-DA9DE3433981}"/>
                </c:ext>
              </c:extLst>
            </c:dLbl>
            <c:dLbl>
              <c:idx val="2"/>
              <c:layout>
                <c:manualLayout>
                  <c:x val="-6.1538970370165827E-2"/>
                  <c:y val="5.56572602632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A-4BA6-A45B-DA9DE3433981}"/>
                </c:ext>
              </c:extLst>
            </c:dLbl>
            <c:dLbl>
              <c:idx val="3"/>
              <c:layout>
                <c:manualLayout>
                  <c:x val="-7.3459534489478118E-2"/>
                  <c:y val="1.2366120918267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A-4BA6-A45B-DA9DE3433981}"/>
                </c:ext>
              </c:extLst>
            </c:dLbl>
            <c:dLbl>
              <c:idx val="4"/>
              <c:layout>
                <c:manualLayout>
                  <c:x val="-6.3532570369278299E-2"/>
                  <c:y val="-3.7098362754801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6A-4BA6-A45B-DA9DE3433981}"/>
                </c:ext>
              </c:extLst>
            </c:dLbl>
            <c:dLbl>
              <c:idx val="5"/>
              <c:layout>
                <c:manualLayout>
                  <c:x val="-4.7649427776958783E-2"/>
                  <c:y val="-6.8013665050469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6A-4BA6-A45B-DA9DE3433981}"/>
                </c:ext>
              </c:extLst>
            </c:dLbl>
            <c:dLbl>
              <c:idx val="6"/>
              <c:layout>
                <c:manualLayout>
                  <c:x val="-1.7868535416359615E-2"/>
                  <c:y val="-0.12056967895310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6A-4BA6-A45B-DA9DE3433981}"/>
                </c:ext>
              </c:extLst>
            </c:dLbl>
            <c:dLbl>
              <c:idx val="7"/>
              <c:layout>
                <c:manualLayout>
                  <c:x val="2.9780892360599238E-2"/>
                  <c:y val="-8.656284642787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6A-4BA6-A45B-DA9DE3433981}"/>
                </c:ext>
              </c:extLst>
            </c:dLbl>
            <c:dLbl>
              <c:idx val="8"/>
              <c:layout>
                <c:manualLayout>
                  <c:x val="4.9634820600998657E-2"/>
                  <c:y val="-7.1105195280036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6A-4BA6-A45B-DA9DE3433981}"/>
                </c:ext>
              </c:extLst>
            </c:dLbl>
            <c:dLbl>
              <c:idx val="9"/>
              <c:layout>
                <c:manualLayout>
                  <c:x val="5.9561784721198406E-2"/>
                  <c:y val="-6.18306045913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6A-4BA6-A45B-DA9DE3433981}"/>
                </c:ext>
              </c:extLst>
            </c:dLbl>
            <c:dLbl>
              <c:idx val="10"/>
              <c:layout>
                <c:manualLayout>
                  <c:x val="7.5444927313518068E-2"/>
                  <c:y val="3.0915302295668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6A-4BA6-A45B-DA9DE3433981}"/>
                </c:ext>
              </c:extLst>
            </c:dLbl>
            <c:dLbl>
              <c:idx val="11"/>
              <c:layout>
                <c:manualLayout>
                  <c:x val="5.9549534412390095E-2"/>
                  <c:y val="6.184989264231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6A-4BA6-A45B-DA9DE3433981}"/>
                </c:ext>
              </c:extLst>
            </c:dLbl>
            <c:dLbl>
              <c:idx val="12"/>
              <c:layout>
                <c:manualLayout>
                  <c:x val="7.9415712961597978E-3"/>
                  <c:y val="4.3281423213935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6A-4BA6-A45B-DA9DE3433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'ECM3'!$B$3:$B$15</c:f>
              <c:strCache>
                <c:ptCount val="13"/>
                <c:pt idx="0">
                  <c:v> Expertise de Negócio</c:v>
                </c:pt>
                <c:pt idx="1">
                  <c:v>Expertise de TI</c:v>
                </c:pt>
                <c:pt idx="2">
                  <c:v>Processos</c:v>
                </c:pt>
                <c:pt idx="3">
                  <c:v>Alinhamento</c:v>
                </c:pt>
                <c:pt idx="4">
                  <c:v>Conteúdo / Metadados</c:v>
                </c:pt>
                <c:pt idx="5">
                  <c:v>Ciclo de vida</c:v>
                </c:pt>
                <c:pt idx="6">
                  <c:v>Governança</c:v>
                </c:pt>
                <c:pt idx="7">
                  <c:v>Reuso</c:v>
                </c:pt>
                <c:pt idx="8">
                  <c:v>Encontrabilidade</c:v>
                </c:pt>
                <c:pt idx="9">
                  <c:v>Escopo</c:v>
                </c:pt>
                <c:pt idx="10">
                  <c:v>Alcance</c:v>
                </c:pt>
                <c:pt idx="11">
                  <c:v>Segurança</c:v>
                </c:pt>
                <c:pt idx="12">
                  <c:v>Usabilidade</c:v>
                </c:pt>
              </c:strCache>
            </c:strRef>
          </c:cat>
          <c:val>
            <c:numRef>
              <c:f>'ECM3'!$C$3:$C$15</c:f>
              <c:numCache>
                <c:formatCode>0.0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26A-4BA6-A45B-DA9DE3433981}"/>
            </c:ext>
          </c:extLst>
        </c:ser>
        <c:ser>
          <c:idx val="1"/>
          <c:order val="1"/>
          <c:tx>
            <c:strRef>
              <c:f>'ECM3'!$D$2</c:f>
              <c:strCache>
                <c:ptCount val="1"/>
                <c:pt idx="0">
                  <c:v> Ciclo 2017 </c:v>
                </c:pt>
              </c:strCache>
            </c:strRef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9853928240399494E-3"/>
                  <c:y val="5.56475441322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6A-4BA6-A45B-DA9DE3433981}"/>
                </c:ext>
              </c:extLst>
            </c:dLbl>
            <c:dLbl>
              <c:idx val="1"/>
              <c:layout>
                <c:manualLayout>
                  <c:x val="-1.1920546745426613E-2"/>
                  <c:y val="4.636318372607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6A-4BA6-A45B-DA9DE3433981}"/>
                </c:ext>
              </c:extLst>
            </c:dLbl>
            <c:dLbl>
              <c:idx val="2"/>
              <c:layout>
                <c:manualLayout>
                  <c:x val="-2.7795499536559288E-2"/>
                  <c:y val="3.091530229566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6A-4BA6-A45B-DA9DE3433981}"/>
                </c:ext>
              </c:extLst>
            </c:dLbl>
            <c:dLbl>
              <c:idx val="3"/>
              <c:layout>
                <c:manualLayout>
                  <c:x val="-2.9780892360599238E-2"/>
                  <c:y val="9.2745906887003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6A-4BA6-A45B-DA9DE3433981}"/>
                </c:ext>
              </c:extLst>
            </c:dLbl>
            <c:dLbl>
              <c:idx val="4"/>
              <c:layout>
                <c:manualLayout>
                  <c:x val="-3.176628518463926E-2"/>
                  <c:y val="-2.4732241836534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6A-4BA6-A45B-DA9DE3433981}"/>
                </c:ext>
              </c:extLst>
            </c:dLbl>
            <c:dLbl>
              <c:idx val="5"/>
              <c:layout>
                <c:manualLayout>
                  <c:x val="-1.5883142592319596E-2"/>
                  <c:y val="-3.709836275480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6A-4BA6-A45B-DA9DE3433981}"/>
                </c:ext>
              </c:extLst>
            </c:dLbl>
            <c:dLbl>
              <c:idx val="6"/>
              <c:layout>
                <c:manualLayout>
                  <c:x val="-3.9707856480798989E-3"/>
                  <c:y val="-5.564754413220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6A-4BA6-A45B-DA9DE3433981}"/>
                </c:ext>
              </c:extLst>
            </c:dLbl>
            <c:dLbl>
              <c:idx val="7"/>
              <c:layout>
                <c:manualLayout>
                  <c:x val="5.956178472119775E-3"/>
                  <c:y val="-5.873907436176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6A-4BA6-A45B-DA9DE3433981}"/>
                </c:ext>
              </c:extLst>
            </c:dLbl>
            <c:dLbl>
              <c:idx val="8"/>
              <c:layout>
                <c:manualLayout>
                  <c:x val="2.1839321064439442E-2"/>
                  <c:y val="-4.328142321393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26A-4BA6-A45B-DA9DE3433981}"/>
                </c:ext>
              </c:extLst>
            </c:dLbl>
            <c:dLbl>
              <c:idx val="9"/>
              <c:layout>
                <c:manualLayout>
                  <c:x val="2.9780892360599203E-2"/>
                  <c:y val="-2.1640711606967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6A-4BA6-A45B-DA9DE3433981}"/>
                </c:ext>
              </c:extLst>
            </c:dLbl>
            <c:dLbl>
              <c:idx val="10"/>
              <c:layout>
                <c:manualLayout>
                  <c:x val="3.5737070832719084E-2"/>
                  <c:y val="-5.66773994665697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26A-4BA6-A45B-DA9DE3433981}"/>
                </c:ext>
              </c:extLst>
            </c:dLbl>
            <c:dLbl>
              <c:idx val="11"/>
              <c:layout>
                <c:manualLayout>
                  <c:x val="2.5810106712519341E-2"/>
                  <c:y val="3.400683252523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26A-4BA6-A45B-DA9DE3433981}"/>
                </c:ext>
              </c:extLst>
            </c:dLbl>
            <c:dLbl>
              <c:idx val="12"/>
              <c:layout>
                <c:manualLayout>
                  <c:x val="2.3824713888479319E-2"/>
                  <c:y val="8.965437665743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26A-4BA6-A45B-DA9DE3433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'ECM3'!$B$3:$B$15</c:f>
              <c:strCache>
                <c:ptCount val="13"/>
                <c:pt idx="0">
                  <c:v> Expertise de Negócio</c:v>
                </c:pt>
                <c:pt idx="1">
                  <c:v>Expertise de TI</c:v>
                </c:pt>
                <c:pt idx="2">
                  <c:v>Processos</c:v>
                </c:pt>
                <c:pt idx="3">
                  <c:v>Alinhamento</c:v>
                </c:pt>
                <c:pt idx="4">
                  <c:v>Conteúdo / Metadados</c:v>
                </c:pt>
                <c:pt idx="5">
                  <c:v>Ciclo de vida</c:v>
                </c:pt>
                <c:pt idx="6">
                  <c:v>Governança</c:v>
                </c:pt>
                <c:pt idx="7">
                  <c:v>Reuso</c:v>
                </c:pt>
                <c:pt idx="8">
                  <c:v>Encontrabilidade</c:v>
                </c:pt>
                <c:pt idx="9">
                  <c:v>Escopo</c:v>
                </c:pt>
                <c:pt idx="10">
                  <c:v>Alcance</c:v>
                </c:pt>
                <c:pt idx="11">
                  <c:v>Segurança</c:v>
                </c:pt>
                <c:pt idx="12">
                  <c:v>Usabilidade</c:v>
                </c:pt>
              </c:strCache>
            </c:strRef>
          </c:cat>
          <c:val>
            <c:numRef>
              <c:f>'ECM3'!$D$3:$D$15</c:f>
              <c:numCache>
                <c:formatCode>0.0</c:formatCode>
                <c:ptCount val="13"/>
                <c:pt idx="0">
                  <c:v>3.2947368421052632</c:v>
                </c:pt>
                <c:pt idx="1">
                  <c:v>2.9684210526315793</c:v>
                </c:pt>
                <c:pt idx="2">
                  <c:v>3.3263157894736834</c:v>
                </c:pt>
                <c:pt idx="3">
                  <c:v>3.0052631578947371</c:v>
                </c:pt>
                <c:pt idx="4">
                  <c:v>3.242105263157895</c:v>
                </c:pt>
                <c:pt idx="5">
                  <c:v>2.9315789473684211</c:v>
                </c:pt>
                <c:pt idx="6">
                  <c:v>3.5789473684210535</c:v>
                </c:pt>
                <c:pt idx="7">
                  <c:v>3.1555555555555554</c:v>
                </c:pt>
                <c:pt idx="8">
                  <c:v>2.8166666666666669</c:v>
                </c:pt>
                <c:pt idx="9">
                  <c:v>2.9647058823529413</c:v>
                </c:pt>
                <c:pt idx="10">
                  <c:v>3.1947368421052631</c:v>
                </c:pt>
                <c:pt idx="11">
                  <c:v>3.5473684210526319</c:v>
                </c:pt>
                <c:pt idx="12">
                  <c:v>2.6705882352941179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26A-4BA6-A45B-DA9DE34339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14155736"/>
        <c:axId val="314156128"/>
      </c:radarChart>
      <c:catAx>
        <c:axId val="31415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156128"/>
        <c:crosses val="autoZero"/>
        <c:auto val="1"/>
        <c:lblAlgn val="ctr"/>
        <c:lblOffset val="100"/>
        <c:noMultiLvlLbl val="0"/>
      </c:catAx>
      <c:valAx>
        <c:axId val="314156128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1415573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8632841964927869"/>
          <c:y val="3.76050076415873E-2"/>
          <c:w val="0.21367158035072126"/>
          <c:h val="0.12307143201086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Respondents by Role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ln w="25400"/>
          </c:spPr>
          <c:dPt>
            <c:idx val="0"/>
            <c:bubble3D val="0"/>
            <c:spPr>
              <a:solidFill>
                <a:srgbClr val="1E5D3A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5-4362-9BB6-2516D39B110E}"/>
              </c:ext>
            </c:extLst>
          </c:dPt>
          <c:dPt>
            <c:idx val="1"/>
            <c:bubble3D val="0"/>
            <c:spPr>
              <a:solidFill>
                <a:srgbClr val="1F678C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5-4362-9BB6-2516D39B110E}"/>
              </c:ext>
            </c:extLst>
          </c:dPt>
          <c:dPt>
            <c:idx val="2"/>
            <c:bubble3D val="0"/>
            <c:spPr>
              <a:solidFill>
                <a:srgbClr val="F2743C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5-4362-9BB6-2516D39B110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25-4362-9BB6-2516D39B11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25-4362-9BB6-2516D39B11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25-4362-9BB6-2516D39B110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25-4362-9BB6-2516D39B110E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25-4362-9BB6-2516D39B110E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25-4362-9BB6-2516D39B110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925-4362-9BB6-2516D39B110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925-4362-9BB6-2516D39B110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925-4362-9BB6-2516D39B110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25-4362-9BB6-2516D39B11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25-4362-9BB6-2516D39B110E}"/>
                </c:ext>
              </c:extLst>
            </c:dLbl>
            <c:dLbl>
              <c:idx val="2"/>
              <c:layout>
                <c:manualLayout>
                  <c:x val="-2.20448138737451E-3"/>
                  <c:y val="-1.05530245754602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25-4362-9BB6-2516D39B110E}"/>
                </c:ext>
              </c:extLst>
            </c:dLbl>
            <c:dLbl>
              <c:idx val="3"/>
              <c:layout>
                <c:manualLayout>
                  <c:x val="-0.15087536472411464"/>
                  <c:y val="9.7606759475800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25-4362-9BB6-2516D39B11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25-4362-9BB6-2516D39B11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25-4362-9BB6-2516D39B110E}"/>
                </c:ext>
              </c:extLst>
            </c:dLbl>
            <c:dLbl>
              <c:idx val="6"/>
              <c:layout>
                <c:manualLayout>
                  <c:x val="4.2791517880576647E-2"/>
                  <c:y val="-1.06291864627127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25-4362-9BB6-2516D39B11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25-4362-9BB6-2516D39B110E}"/>
                </c:ext>
              </c:extLst>
            </c:dLbl>
            <c:dLbl>
              <c:idx val="8"/>
              <c:layout>
                <c:manualLayout>
                  <c:x val="3.1530592122530184E-2"/>
                  <c:y val="1.41722486169503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25-4362-9BB6-2516D39B11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335329122704538"/>
                      <c:h val="0.1301826157011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9925-4362-9BB6-2516D39B1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'Financial Services'!$F$41:$F$50</c:f>
              <c:strCache>
                <c:ptCount val="10"/>
                <c:pt idx="0">
                  <c:v>Archiving</c:v>
                </c:pt>
                <c:pt idx="1">
                  <c:v>Compliance</c:v>
                </c:pt>
                <c:pt idx="2">
                  <c:v>Information Governance</c:v>
                </c:pt>
                <c:pt idx="3">
                  <c:v>Information Management</c:v>
                </c:pt>
                <c:pt idx="4">
                  <c:v>Information Security</c:v>
                </c:pt>
                <c:pt idx="5">
                  <c:v>Information Technology</c:v>
                </c:pt>
                <c:pt idx="6">
                  <c:v>Legal</c:v>
                </c:pt>
                <c:pt idx="7">
                  <c:v>Privacy</c:v>
                </c:pt>
                <c:pt idx="8">
                  <c:v>Records Management</c:v>
                </c:pt>
                <c:pt idx="9">
                  <c:v>Other - Please specify</c:v>
                </c:pt>
              </c:strCache>
            </c:strRef>
          </c:cat>
          <c:val>
            <c:numRef>
              <c:f>'Financial Services'!$G$41:$G$50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0.15789473684210525</c:v>
                </c:pt>
                <c:pt idx="3">
                  <c:v>5.2631578947368418E-2</c:v>
                </c:pt>
                <c:pt idx="4">
                  <c:v>0</c:v>
                </c:pt>
                <c:pt idx="5">
                  <c:v>0</c:v>
                </c:pt>
                <c:pt idx="6">
                  <c:v>5.2631578947368418E-2</c:v>
                </c:pt>
                <c:pt idx="7">
                  <c:v>0</c:v>
                </c:pt>
                <c:pt idx="8">
                  <c:v>0.73684210526315785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925-4362-9BB6-2516D39B11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IG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Services'!$K$5:$K$10</c:f>
              <c:numCache>
                <c:formatCode>0.0%</c:formatCode>
                <c:ptCount val="6"/>
                <c:pt idx="0">
                  <c:v>0</c:v>
                </c:pt>
                <c:pt idx="1">
                  <c:v>0.10526315789473684</c:v>
                </c:pt>
                <c:pt idx="2">
                  <c:v>0.26315789473684209</c:v>
                </c:pt>
                <c:pt idx="3">
                  <c:v>0.42105263157894735</c:v>
                </c:pt>
                <c:pt idx="4">
                  <c:v>0.21052631578947367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35-4570-BBD7-F1775A8E5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noMultiLvlLbl val="0"/>
      </c:catAx>
      <c:valAx>
        <c:axId val="57707340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Steering Committee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C62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Services'!$C$5:$C$10</c:f>
              <c:numCache>
                <c:formatCode>0.0%</c:formatCode>
                <c:ptCount val="6"/>
                <c:pt idx="0">
                  <c:v>5.5555555555555552E-2</c:v>
                </c:pt>
                <c:pt idx="1">
                  <c:v>0.27777777777777779</c:v>
                </c:pt>
                <c:pt idx="2">
                  <c:v>0.27777777777777779</c:v>
                </c:pt>
                <c:pt idx="3">
                  <c:v>0.16666666666666666</c:v>
                </c:pt>
                <c:pt idx="4">
                  <c:v>0.22222222222222221</c:v>
                </c:pt>
                <c:pt idx="5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B-49D0-80B5-29182FEAB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noMultiLvlLbl val="0"/>
      </c:catAx>
      <c:valAx>
        <c:axId val="577073408"/>
        <c:scaling>
          <c:orientation val="minMax"/>
          <c:max val="0.7500000000000001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  <c:majorUnit val="0.1500000000000000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Authorities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FB6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Services'!$D$5:$D$10</c:f>
              <c:numCache>
                <c:formatCode>0.0%</c:formatCode>
                <c:ptCount val="6"/>
                <c:pt idx="0">
                  <c:v>0</c:v>
                </c:pt>
                <c:pt idx="1">
                  <c:v>0.10526315789473684</c:v>
                </c:pt>
                <c:pt idx="2">
                  <c:v>0.21052631578947367</c:v>
                </c:pt>
                <c:pt idx="3">
                  <c:v>0.36842105263157893</c:v>
                </c:pt>
                <c:pt idx="4">
                  <c:v>0.31578947368421051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A-4121-B0C7-41E670B898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tickLblSkip val="1"/>
        <c:noMultiLvlLbl val="0"/>
      </c:catAx>
      <c:valAx>
        <c:axId val="577073408"/>
        <c:scaling>
          <c:orientation val="minMax"/>
          <c:max val="0.750000000000000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  <c:majorUnit val="0.1500000000000000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Supports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ED6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Services'!$E$5:$E$10</c:f>
              <c:numCache>
                <c:formatCode>0.0%</c:formatCode>
                <c:ptCount val="6"/>
                <c:pt idx="0">
                  <c:v>0</c:v>
                </c:pt>
                <c:pt idx="1">
                  <c:v>5.2631578947368418E-2</c:v>
                </c:pt>
                <c:pt idx="2">
                  <c:v>0.26315789473684209</c:v>
                </c:pt>
                <c:pt idx="3">
                  <c:v>0.52631578947368418</c:v>
                </c:pt>
                <c:pt idx="4">
                  <c:v>0.15789473684210525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8-489C-ABBC-606BC7A72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noMultiLvlLbl val="0"/>
      </c:catAx>
      <c:valAx>
        <c:axId val="577073408"/>
        <c:scaling>
          <c:orientation val="minMax"/>
          <c:max val="0.750000000000000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  <c:majorUnit val="0.1500000000000000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Procedural Framework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274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Services'!$F$5:$F$10</c:f>
              <c:numCache>
                <c:formatCode>0.0%</c:formatCode>
                <c:ptCount val="6"/>
                <c:pt idx="0">
                  <c:v>0</c:v>
                </c:pt>
                <c:pt idx="1">
                  <c:v>0.10526315789473684</c:v>
                </c:pt>
                <c:pt idx="2">
                  <c:v>0.10526315789473684</c:v>
                </c:pt>
                <c:pt idx="3">
                  <c:v>0.63157894736842102</c:v>
                </c:pt>
                <c:pt idx="4">
                  <c:v>0.10526315789473684</c:v>
                </c:pt>
                <c:pt idx="5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0A-440E-8725-709618CC8A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noMultiLvlLbl val="0"/>
      </c:catAx>
      <c:valAx>
        <c:axId val="577073408"/>
        <c:scaling>
          <c:orientation val="minMax"/>
          <c:max val="0.750000000000000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  <c:majorUnit val="0.1500000000000000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Capabilities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E4D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Services'!$G$5:$G$10</c:f>
              <c:numCache>
                <c:formatCode>0.0%</c:formatCode>
                <c:ptCount val="6"/>
                <c:pt idx="0">
                  <c:v>0</c:v>
                </c:pt>
                <c:pt idx="1">
                  <c:v>0.15789473684210525</c:v>
                </c:pt>
                <c:pt idx="2">
                  <c:v>5.2631578947368418E-2</c:v>
                </c:pt>
                <c:pt idx="3">
                  <c:v>0.42105263157894735</c:v>
                </c:pt>
                <c:pt idx="4">
                  <c:v>0.31578947368421051</c:v>
                </c:pt>
                <c:pt idx="5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E-403E-8238-CB2CD445C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noMultiLvlLbl val="0"/>
      </c:catAx>
      <c:valAx>
        <c:axId val="577073408"/>
        <c:scaling>
          <c:orientation val="minMax"/>
          <c:max val="0.750000000000000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  <c:majorUnit val="0.1500000000000000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Information Lifecycle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837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 Services'!$B$5:$B$10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'Financial Services'!$H$5:$H$10</c:f>
              <c:numCache>
                <c:formatCode>0.0%</c:formatCode>
                <c:ptCount val="6"/>
                <c:pt idx="0">
                  <c:v>5.5555555555555552E-2</c:v>
                </c:pt>
                <c:pt idx="1">
                  <c:v>5.5555555555555552E-2</c:v>
                </c:pt>
                <c:pt idx="2">
                  <c:v>0.27777777777777779</c:v>
                </c:pt>
                <c:pt idx="3">
                  <c:v>0.44444444444444442</c:v>
                </c:pt>
                <c:pt idx="4">
                  <c:v>0.1111111111111111</c:v>
                </c:pt>
                <c:pt idx="5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6-4859-B766-2F76AE73AE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1732713856"/>
        <c:axId val="577073408"/>
      </c:barChart>
      <c:catAx>
        <c:axId val="173271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408"/>
        <c:crosses val="autoZero"/>
        <c:auto val="1"/>
        <c:lblAlgn val="ctr"/>
        <c:lblOffset val="100"/>
        <c:noMultiLvlLbl val="0"/>
      </c:catAx>
      <c:valAx>
        <c:axId val="577073408"/>
        <c:scaling>
          <c:orientation val="minMax"/>
          <c:max val="0.750000000000000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13856"/>
        <c:crosses val="autoZero"/>
        <c:crossBetween val="between"/>
        <c:majorUnit val="0.1500000000000000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5D6F-0AF4-4666-A134-90F7B7E197ED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22A4-9B2D-4E02-8C49-9D6898CC7A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69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E339269B-D55B-46BC-BDE2-EA0303D53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7869" indent="-344011" defTabSz="87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82925" indent="-275209" defTabSz="87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5064" indent="-275209" defTabSz="87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641" indent="-275209" defTabSz="87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86018" indent="-275209" defTabSz="87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81394" indent="-275209" defTabSz="87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76770" indent="-275209" defTabSz="87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72146" indent="-275209" defTabSz="87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7034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6286B-B52F-4F11-9A54-1F388A2F505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87034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AA673EA-7FAF-4929-A7B4-FED04EA20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550" y="903288"/>
            <a:ext cx="8015288" cy="4510087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F3D2CA6-311C-4AA5-A648-E126042EC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AB397-3D91-4D72-9CD7-43C4E4B49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911044-53CA-4A0A-86D5-5CD1203A1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571EB3-372C-4D63-BBA7-06586431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74E0F4-B7F3-4F7D-BB08-BD994C28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F50766-25AF-4076-97C8-38519A11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09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E5CAA-0C4F-4332-8A75-A6B1930A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A2A8AF-824A-4B6A-A153-BC415AF24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031BAD-7C43-4DFF-9D53-90500098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0B3F3-0181-4AA4-809D-E46CCFCB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41C25E-E30B-47AD-9D86-AAC6BCE1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4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3E9546-59FC-4B36-B4F3-09E94179E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C20CCA-3EF9-4C78-A9FD-874C295AA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37D619-B54E-421A-A4D9-28187F93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EE7569-64B3-4E26-BE3F-0D301557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C700F9-2426-4C77-AFA1-CD5EA0BB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26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43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07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5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6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9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265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07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22681-9C02-4806-8007-CC6FD36E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A6087-8AE1-4637-8A45-290A133BB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22D2DB-9F5B-4A11-AC62-CC402C53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31C938-7630-43CF-9264-CB2EAB76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2A1398-8461-481C-87A7-535AD1C3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DBAAAF-C40F-453D-A49E-296A017F9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9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24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6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- Comit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/>
          <p:nvPr/>
        </p:nvSpPr>
        <p:spPr>
          <a:xfrm>
            <a:off x="8691035" y="722847"/>
            <a:ext cx="2781300" cy="28732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67" b="1" dirty="0">
                <a:solidFill>
                  <a:prstClr val="white"/>
                </a:solidFill>
                <a:latin typeface="Segoe UI Light" pitchFamily="34" charset="0"/>
              </a:rPr>
              <a:t>DSC</a:t>
            </a:r>
          </a:p>
        </p:txBody>
      </p:sp>
    </p:spTree>
    <p:extLst>
      <p:ext uri="{BB962C8B-B14F-4D97-AF65-F5344CB8AC3E}">
        <p14:creationId xmlns:p14="http://schemas.microsoft.com/office/powerpoint/2010/main" val="2482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Linh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197768"/>
            <a:ext cx="10849205" cy="8549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9" name="Espaço Reservado para Gráfico 8"/>
          <p:cNvSpPr>
            <a:spLocks noGrp="1"/>
          </p:cNvSpPr>
          <p:nvPr>
            <p:ph type="chart" sz="quarter" idx="13"/>
          </p:nvPr>
        </p:nvSpPr>
        <p:spPr>
          <a:xfrm>
            <a:off x="2255574" y="1268760"/>
            <a:ext cx="7680853" cy="432048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2686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Barra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197768"/>
            <a:ext cx="10849205" cy="8549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7" name="Espaço Reservado para Gráfico 8"/>
          <p:cNvSpPr>
            <a:spLocks noGrp="1"/>
          </p:cNvSpPr>
          <p:nvPr>
            <p:ph type="chart" sz="quarter" idx="13"/>
          </p:nvPr>
        </p:nvSpPr>
        <p:spPr>
          <a:xfrm>
            <a:off x="2255574" y="1268760"/>
            <a:ext cx="7680853" cy="432048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52772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Barr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197768"/>
            <a:ext cx="10849205" cy="8549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7" name="Espaço Reservado para Gráfico 8"/>
          <p:cNvSpPr>
            <a:spLocks noGrp="1"/>
          </p:cNvSpPr>
          <p:nvPr>
            <p:ph type="chart" sz="quarter" idx="13"/>
          </p:nvPr>
        </p:nvSpPr>
        <p:spPr>
          <a:xfrm>
            <a:off x="2255574" y="1268760"/>
            <a:ext cx="7680853" cy="432048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96741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Piz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197768"/>
            <a:ext cx="10849205" cy="8549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7" name="Espaço Reservado para Gráfico 8"/>
          <p:cNvSpPr>
            <a:spLocks noGrp="1"/>
          </p:cNvSpPr>
          <p:nvPr>
            <p:ph type="chart" sz="quarter" idx="13"/>
          </p:nvPr>
        </p:nvSpPr>
        <p:spPr>
          <a:xfrm>
            <a:off x="2255574" y="1268760"/>
            <a:ext cx="7680853" cy="432048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22937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Piz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Gráfico 8"/>
          <p:cNvSpPr>
            <a:spLocks noGrp="1"/>
          </p:cNvSpPr>
          <p:nvPr>
            <p:ph type="chart" sz="quarter" idx="13"/>
          </p:nvPr>
        </p:nvSpPr>
        <p:spPr>
          <a:xfrm>
            <a:off x="2255574" y="1268760"/>
            <a:ext cx="7680853" cy="432048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29833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35515-B925-46AD-AD4D-8B8A54F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2282-CCB4-42BC-8A5D-20384FDBBF78}" type="datetimeFigureOut">
              <a:rPr lang="pt-BR"/>
              <a:pPr>
                <a:defRPr/>
              </a:pPr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3070F-E54B-430C-9922-CFF60234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7CEFE-5A91-4A61-9FF3-711569B1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17460C-E9F9-4DFF-A5EF-BA4E334F51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82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DE03F-F5E6-4441-944E-1A6C8368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0281FB-2215-4222-82BC-F321B9F7D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6F0C64-A720-4A39-A439-83EC3C4C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9636FA-7E2B-4A7E-956C-FB60BA90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5AF984-52D9-4232-92B2-BDCB8D09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733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- Comit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>
            <a:extLst>
              <a:ext uri="{FF2B5EF4-FFF2-40B4-BE49-F238E27FC236}">
                <a16:creationId xmlns:a16="http://schemas.microsoft.com/office/drawing/2014/main" id="{C5EADC86-0FB2-4FC1-B649-D28EBC810E7F}"/>
              </a:ext>
            </a:extLst>
          </p:cNvPr>
          <p:cNvSpPr txBox="1"/>
          <p:nvPr/>
        </p:nvSpPr>
        <p:spPr>
          <a:xfrm>
            <a:off x="8691034" y="722314"/>
            <a:ext cx="2781300" cy="28733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67" b="1" dirty="0">
                <a:solidFill>
                  <a:prstClr val="white"/>
                </a:solidFill>
                <a:latin typeface="Segoe UI Light" pitchFamily="34" charset="0"/>
              </a:rPr>
              <a:t>DSC</a:t>
            </a:r>
          </a:p>
        </p:txBody>
      </p:sp>
    </p:spTree>
    <p:extLst>
      <p:ext uri="{BB962C8B-B14F-4D97-AF65-F5344CB8AC3E}">
        <p14:creationId xmlns:p14="http://schemas.microsoft.com/office/powerpoint/2010/main" val="3546617370"/>
      </p:ext>
    </p:extLst>
  </p:cSld>
  <p:clrMapOvr>
    <a:masterClrMapping/>
  </p:clrMapOvr>
  <p:transition>
    <p:wipe dir="r"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C10F2B-3A59-4BC9-BFE3-EAAD5404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5B74-0DC3-4498-AA78-67E037DF3F07}" type="datetimeFigureOut">
              <a:rPr lang="pt-BR"/>
              <a:pPr>
                <a:defRPr/>
              </a:pPr>
              <a:t>05/05/2026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0B40F5-FBF1-4F8A-B421-D166E5CA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1F2851-AC81-47C4-A83D-4B42A56A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F7DB5F-D315-488A-ACEB-B9EC55B927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5093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m nume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11424" y="341758"/>
            <a:ext cx="6912768" cy="438367"/>
          </a:xfrm>
          <a:prstGeom prst="rect">
            <a:avLst/>
          </a:prstGeom>
        </p:spPr>
        <p:txBody>
          <a:bodyPr/>
          <a:lstStyle>
            <a:lvl1pPr>
              <a:defRPr sz="23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 do slide</a:t>
            </a:r>
          </a:p>
        </p:txBody>
      </p:sp>
      <p:sp>
        <p:nvSpPr>
          <p:cNvPr id="18" name="Espaço Reservado para Texto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6777" y="2"/>
            <a:ext cx="6912769" cy="388127"/>
          </a:xfrm>
          <a:prstGeom prst="rect">
            <a:avLst/>
          </a:prstGeom>
        </p:spPr>
        <p:txBody>
          <a:bodyPr anchor="ctr"/>
          <a:lstStyle>
            <a:lvl1pPr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  <p:pic>
        <p:nvPicPr>
          <p:cNvPr id="14" name="Picture 2" descr="bg white.jpg"/>
          <p:cNvPicPr>
            <a:picLocks noChangeAspect="1"/>
          </p:cNvPicPr>
          <p:nvPr userDrawn="1"/>
        </p:nvPicPr>
        <p:blipFill rotWithShape="1"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7"/>
          <a:stretch/>
        </p:blipFill>
        <p:spPr>
          <a:xfrm>
            <a:off x="1" y="-1"/>
            <a:ext cx="12188483" cy="68580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" y="0"/>
            <a:ext cx="121854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" y="0"/>
            <a:ext cx="12185400" cy="6858000"/>
          </a:xfrm>
          <a:prstGeom prst="rect">
            <a:avLst/>
          </a:prstGeom>
        </p:spPr>
      </p:pic>
      <p:grpSp>
        <p:nvGrpSpPr>
          <p:cNvPr id="7" name="Agrupar 12"/>
          <p:cNvGrpSpPr>
            <a:grpSpLocks noChangeAspect="1"/>
          </p:cNvGrpSpPr>
          <p:nvPr userDrawn="1"/>
        </p:nvGrpSpPr>
        <p:grpSpPr>
          <a:xfrm>
            <a:off x="202285" y="193385"/>
            <a:ext cx="11712000" cy="402204"/>
            <a:chOff x="0" y="0"/>
            <a:chExt cx="8899848" cy="305627"/>
          </a:xfrm>
        </p:grpSpPr>
        <p:pic>
          <p:nvPicPr>
            <p:cNvPr id="8" name="Imagem 9" descr="Image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0479" y="0"/>
              <a:ext cx="879369" cy="3056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Conector reto 10"/>
            <p:cNvSpPr/>
            <p:nvPr/>
          </p:nvSpPr>
          <p:spPr>
            <a:xfrm flipH="1" flipV="1">
              <a:off x="0" y="227580"/>
              <a:ext cx="8053765" cy="1"/>
            </a:xfrm>
            <a:prstGeom prst="line">
              <a:avLst/>
            </a:prstGeom>
            <a:noFill/>
            <a:ln w="12700" cap="flat">
              <a:solidFill>
                <a:srgbClr val="CF112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3300" y="3182782"/>
            <a:ext cx="12185401" cy="492436"/>
          </a:xfrm>
          <a:prstGeom prst="rect">
            <a:avLst/>
          </a:prstGeom>
          <a:solidFill>
            <a:srgbClr val="F8F8F8">
              <a:alpha val="21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ctr">
            <a:sp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349322" y="3182783"/>
            <a:ext cx="11493357" cy="492436"/>
          </a:xfrm>
          <a:prstGeom prst="rect">
            <a:avLst/>
          </a:prstGeom>
          <a:solidFill>
            <a:srgbClr val="F8F8F8"/>
          </a:solidFill>
          <a:ln w="25400" cap="flat">
            <a:noFill/>
            <a:prstDash val="solid"/>
            <a:round/>
          </a:ln>
          <a:effectLst>
            <a:outerShdw blurRad="177800" dist="63500" dir="5400000" algn="t" rotWithShape="0">
              <a:prstClr val="black">
                <a:alpha val="12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ctr">
            <a:sp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58356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4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8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1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25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0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3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8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7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1pPr>
            <a:lvl2pPr marL="354301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2pPr>
            <a:lvl3pPr marL="708603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3pPr>
            <a:lvl4pPr marL="1062905" indent="0">
              <a:buNone/>
              <a:defRPr sz="1078">
                <a:solidFill>
                  <a:schemeClr val="tx1">
                    <a:tint val="75000"/>
                  </a:schemeClr>
                </a:solidFill>
              </a:defRPr>
            </a:lvl4pPr>
            <a:lvl5pPr marL="1417206" indent="0">
              <a:buNone/>
              <a:defRPr sz="1078">
                <a:solidFill>
                  <a:schemeClr val="tx1">
                    <a:tint val="75000"/>
                  </a:schemeClr>
                </a:solidFill>
              </a:defRPr>
            </a:lvl5pPr>
            <a:lvl6pPr marL="1771508" indent="0">
              <a:buNone/>
              <a:defRPr sz="1078">
                <a:solidFill>
                  <a:schemeClr val="tx1">
                    <a:tint val="75000"/>
                  </a:schemeClr>
                </a:solidFill>
              </a:defRPr>
            </a:lvl6pPr>
            <a:lvl7pPr marL="2125809" indent="0">
              <a:buNone/>
              <a:defRPr sz="1078">
                <a:solidFill>
                  <a:schemeClr val="tx1">
                    <a:tint val="75000"/>
                  </a:schemeClr>
                </a:solidFill>
              </a:defRPr>
            </a:lvl7pPr>
            <a:lvl8pPr marL="2480111" indent="0">
              <a:buNone/>
              <a:defRPr sz="1078">
                <a:solidFill>
                  <a:schemeClr val="tx1">
                    <a:tint val="75000"/>
                  </a:schemeClr>
                </a:solidFill>
              </a:defRPr>
            </a:lvl8pPr>
            <a:lvl9pPr marL="2834413" indent="0">
              <a:buNone/>
              <a:defRPr sz="1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168" y="5973763"/>
            <a:ext cx="9224434" cy="16897350"/>
          </a:xfrm>
        </p:spPr>
        <p:txBody>
          <a:bodyPr/>
          <a:lstStyle>
            <a:lvl1pPr>
              <a:defRPr sz="2180"/>
            </a:lvl1pPr>
            <a:lvl2pPr>
              <a:defRPr sz="1875"/>
            </a:lvl2pPr>
            <a:lvl3pPr>
              <a:defRPr sz="1547"/>
            </a:lvl3pPr>
            <a:lvl4pPr>
              <a:defRPr sz="1383"/>
            </a:lvl4pPr>
            <a:lvl5pPr>
              <a:defRPr sz="1383"/>
            </a:lvl5pPr>
            <a:lvl6pPr>
              <a:defRPr sz="1383"/>
            </a:lvl6pPr>
            <a:lvl7pPr>
              <a:defRPr sz="1383"/>
            </a:lvl7pPr>
            <a:lvl8pPr>
              <a:defRPr sz="1383"/>
            </a:lvl8pPr>
            <a:lvl9pPr>
              <a:defRPr sz="1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4803" y="5973763"/>
            <a:ext cx="9224434" cy="16897350"/>
          </a:xfrm>
        </p:spPr>
        <p:txBody>
          <a:bodyPr/>
          <a:lstStyle>
            <a:lvl1pPr>
              <a:defRPr sz="2180"/>
            </a:lvl1pPr>
            <a:lvl2pPr>
              <a:defRPr sz="1875"/>
            </a:lvl2pPr>
            <a:lvl3pPr>
              <a:defRPr sz="1547"/>
            </a:lvl3pPr>
            <a:lvl4pPr>
              <a:defRPr sz="1383"/>
            </a:lvl4pPr>
            <a:lvl5pPr>
              <a:defRPr sz="1383"/>
            </a:lvl5pPr>
            <a:lvl6pPr>
              <a:defRPr sz="1383"/>
            </a:lvl6pPr>
            <a:lvl7pPr>
              <a:defRPr sz="1383"/>
            </a:lvl7pPr>
            <a:lvl8pPr>
              <a:defRPr sz="1383"/>
            </a:lvl8pPr>
            <a:lvl9pPr>
              <a:defRPr sz="1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40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8" cy="63976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4301" indent="0">
              <a:buNone/>
              <a:defRPr sz="1547" b="1"/>
            </a:lvl2pPr>
            <a:lvl3pPr marL="708603" indent="0">
              <a:buNone/>
              <a:defRPr sz="1383" b="1"/>
            </a:lvl3pPr>
            <a:lvl4pPr marL="1062905" indent="0">
              <a:buNone/>
              <a:defRPr sz="1242" b="1"/>
            </a:lvl4pPr>
            <a:lvl5pPr marL="1417206" indent="0">
              <a:buNone/>
              <a:defRPr sz="1242" b="1"/>
            </a:lvl5pPr>
            <a:lvl6pPr marL="1771508" indent="0">
              <a:buNone/>
              <a:defRPr sz="1242" b="1"/>
            </a:lvl6pPr>
            <a:lvl7pPr marL="2125809" indent="0">
              <a:buNone/>
              <a:defRPr sz="1242" b="1"/>
            </a:lvl7pPr>
            <a:lvl8pPr marL="2480111" indent="0">
              <a:buNone/>
              <a:defRPr sz="1242" b="1"/>
            </a:lvl8pPr>
            <a:lvl9pPr marL="2834413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8"/>
            <a:ext cx="5386918" cy="3951288"/>
          </a:xfrm>
        </p:spPr>
        <p:txBody>
          <a:bodyPr/>
          <a:lstStyle>
            <a:lvl1pPr>
              <a:defRPr sz="1875"/>
            </a:lvl1pPr>
            <a:lvl2pPr>
              <a:defRPr sz="1547"/>
            </a:lvl2pPr>
            <a:lvl3pPr>
              <a:defRPr sz="1383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6"/>
            <a:ext cx="5389034" cy="63976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4301" indent="0">
              <a:buNone/>
              <a:defRPr sz="1547" b="1"/>
            </a:lvl2pPr>
            <a:lvl3pPr marL="708603" indent="0">
              <a:buNone/>
              <a:defRPr sz="1383" b="1"/>
            </a:lvl3pPr>
            <a:lvl4pPr marL="1062905" indent="0">
              <a:buNone/>
              <a:defRPr sz="1242" b="1"/>
            </a:lvl4pPr>
            <a:lvl5pPr marL="1417206" indent="0">
              <a:buNone/>
              <a:defRPr sz="1242" b="1"/>
            </a:lvl5pPr>
            <a:lvl6pPr marL="1771508" indent="0">
              <a:buNone/>
              <a:defRPr sz="1242" b="1"/>
            </a:lvl6pPr>
            <a:lvl7pPr marL="2125809" indent="0">
              <a:buNone/>
              <a:defRPr sz="1242" b="1"/>
            </a:lvl7pPr>
            <a:lvl8pPr marL="2480111" indent="0">
              <a:buNone/>
              <a:defRPr sz="1242" b="1"/>
            </a:lvl8pPr>
            <a:lvl9pPr marL="2834413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8"/>
            <a:ext cx="5389034" cy="3951288"/>
          </a:xfrm>
        </p:spPr>
        <p:txBody>
          <a:bodyPr/>
          <a:lstStyle>
            <a:lvl1pPr>
              <a:defRPr sz="1875"/>
            </a:lvl1pPr>
            <a:lvl2pPr>
              <a:defRPr sz="1547"/>
            </a:lvl2pPr>
            <a:lvl3pPr>
              <a:defRPr sz="1383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7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8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6D7ED-5FA0-4E95-9FC5-05D855F4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6F4814-0CF7-4AD1-AB09-E11416FF6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CA3389-E8D6-408A-815C-2F9CA513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C0F059-357D-446C-9A47-4FCFE5F9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DE8154-0597-403F-90F7-942C77C3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A088E0-211E-495F-A1C0-C73B2E59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015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2461"/>
            </a:lvl1pPr>
            <a:lvl2pPr>
              <a:defRPr sz="2180"/>
            </a:lvl2pPr>
            <a:lvl3pPr>
              <a:defRPr sz="1875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078"/>
            </a:lvl1pPr>
            <a:lvl2pPr marL="354301" indent="0">
              <a:buNone/>
              <a:defRPr sz="938"/>
            </a:lvl2pPr>
            <a:lvl3pPr marL="708603" indent="0">
              <a:buNone/>
              <a:defRPr sz="774"/>
            </a:lvl3pPr>
            <a:lvl4pPr marL="1062905" indent="0">
              <a:buNone/>
              <a:defRPr sz="703"/>
            </a:lvl4pPr>
            <a:lvl5pPr marL="1417206" indent="0">
              <a:buNone/>
              <a:defRPr sz="703"/>
            </a:lvl5pPr>
            <a:lvl6pPr marL="1771508" indent="0">
              <a:buNone/>
              <a:defRPr sz="703"/>
            </a:lvl6pPr>
            <a:lvl7pPr marL="2125809" indent="0">
              <a:buNone/>
              <a:defRPr sz="703"/>
            </a:lvl7pPr>
            <a:lvl8pPr marL="2480111" indent="0">
              <a:buNone/>
              <a:defRPr sz="703"/>
            </a:lvl8pPr>
            <a:lvl9pPr marL="2834413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0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5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2461"/>
            </a:lvl1pPr>
            <a:lvl2pPr marL="354301" indent="0">
              <a:buNone/>
              <a:defRPr sz="2180"/>
            </a:lvl2pPr>
            <a:lvl3pPr marL="708603" indent="0">
              <a:buNone/>
              <a:defRPr sz="1875"/>
            </a:lvl3pPr>
            <a:lvl4pPr marL="1062905" indent="0">
              <a:buNone/>
              <a:defRPr sz="1547"/>
            </a:lvl4pPr>
            <a:lvl5pPr marL="1417206" indent="0">
              <a:buNone/>
              <a:defRPr sz="1547"/>
            </a:lvl5pPr>
            <a:lvl6pPr marL="1771508" indent="0">
              <a:buNone/>
              <a:defRPr sz="1547"/>
            </a:lvl6pPr>
            <a:lvl7pPr marL="2125809" indent="0">
              <a:buNone/>
              <a:defRPr sz="1547"/>
            </a:lvl7pPr>
            <a:lvl8pPr marL="2480111" indent="0">
              <a:buNone/>
              <a:defRPr sz="1547"/>
            </a:lvl8pPr>
            <a:lvl9pPr marL="2834413" indent="0">
              <a:buNone/>
              <a:defRPr sz="154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078"/>
            </a:lvl1pPr>
            <a:lvl2pPr marL="354301" indent="0">
              <a:buNone/>
              <a:defRPr sz="938"/>
            </a:lvl2pPr>
            <a:lvl3pPr marL="708603" indent="0">
              <a:buNone/>
              <a:defRPr sz="774"/>
            </a:lvl3pPr>
            <a:lvl4pPr marL="1062905" indent="0">
              <a:buNone/>
              <a:defRPr sz="703"/>
            </a:lvl4pPr>
            <a:lvl5pPr marL="1417206" indent="0">
              <a:buNone/>
              <a:defRPr sz="703"/>
            </a:lvl5pPr>
            <a:lvl6pPr marL="1771508" indent="0">
              <a:buNone/>
              <a:defRPr sz="703"/>
            </a:lvl6pPr>
            <a:lvl7pPr marL="2125809" indent="0">
              <a:buNone/>
              <a:defRPr sz="703"/>
            </a:lvl7pPr>
            <a:lvl8pPr marL="2480111" indent="0">
              <a:buNone/>
              <a:defRPr sz="703"/>
            </a:lvl8pPr>
            <a:lvl9pPr marL="2834413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1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26219" y="1025526"/>
            <a:ext cx="4663016" cy="21845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168" y="1025526"/>
            <a:ext cx="13785851" cy="21845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7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11D42-09F3-43CC-BA67-52171F2D6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D8B79-B44E-43CC-A88D-331B75383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80FDFA-0CD0-467B-8CE7-690F947B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0A61-CF53-401B-8BDA-D9F47269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C410EF-C094-4141-90E2-E95899AB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3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7AF90-9B0D-494A-A594-41220645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F89905-2F0C-4E8B-83D7-3B22CAB3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6A3E85-9FA3-44C8-8E1A-B6133F91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D41FAE-6F7A-4F51-91AD-054089F2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0F8742-9DBC-4089-93A8-C069BBFF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89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5B812-13D9-418C-A944-8B674BD8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210F30-CBA5-4C7C-8607-2442574D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95341D-039B-4C90-9B61-C3CED196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BFC232-55B3-4FEE-AAB0-EEE7BF2C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AF3DDE-02E4-4FA5-B1F6-9402DFF2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35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E78F5-BFCB-47ED-A579-7DCE3E92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C44066-6171-472F-BCFF-68369BF3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642F31-AB96-4DE0-B335-48339F107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55B8FC-166D-4A05-9751-85A924C8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092E2D-3335-4CD0-9419-4172CB72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9A5F9C-B741-43F9-89FA-714D8668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3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D71EB-A87E-4B8B-B9A2-C6A4C1E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B58DE6-FB60-424C-9D76-7A7CF0F3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472AA6-A7AE-4CCC-8656-C7F090119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C76F45-7367-4A10-84B5-52FD6151D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5EF1FF-A9A3-4B40-821D-8D94E98B7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BD8EE3-5761-4DFA-80A2-0F47008A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244382-3AC4-4DEA-817F-4FE61AD4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1C4181-919F-4FA4-944F-6F1F6BDD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1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786BA-6B2D-4B40-A915-EFF9649C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4E3728-3F56-4496-8D13-C4A19E79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D1A0E3-A002-4CAE-AD9E-7B4209DC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5B29D4-1580-4DAB-800F-436CEED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4089-0103-483C-AE6B-729213B4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E2827C-21A9-4AE3-B02D-E5890310B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51E21E-3CA9-4BBA-8780-9E128A5E8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4FF66D-05DC-4AF9-940E-767B216E4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B82163-EAFD-4718-B3B9-CC5E754AF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DA89E1-D7EC-4348-AF71-1A729792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E1900F-E4B4-4149-BEF2-F56F1FFD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85D79D-CAF9-4D3A-B039-6A4CE3CB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044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FFFC3B-1C19-47EB-B433-4451D94B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9A1A98-4921-4708-B089-F87FB86B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E8F2E0-E32A-4653-B0BE-B92C4EEA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74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6F1F7-1C08-4DE4-8841-B0AD64BA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2C0272-7B1E-4950-AF53-0081E2F4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A042DF-2972-4E82-AB5B-A1A677882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11226C-4023-4C01-957D-220DF7D3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6FECBD-CB13-42CF-9E02-387D4D69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FDC18-7FAB-40C0-9D1B-B8A14BA4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45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562F1-64DD-4C2D-96B6-6F1AB514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DE5049-FE65-4C62-BAFD-777562FAF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603F8F-FAEA-4F47-8CE2-9903FA706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351463-1826-4B48-AB15-75888257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7A75CA-93D0-499C-9B94-D7F89AD0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15D652-3D98-466E-8B5B-F794CCEE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2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E5E53-117E-4DD6-8A99-2AC1D0B8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D7B43E-466E-4080-9B44-5D485CDF0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055370-698A-4ADC-886E-6245A36F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0F471E-4D8B-4C1B-A577-E26C602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C6394F-F486-4E44-A860-0A1627FB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3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CE1F20-D294-4563-A2FE-02A45DF3B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FD051A-7A16-494A-AA93-5C07196C3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855754-DB8E-42F9-ADDE-FA1DFFE9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2CFFE1-6D7F-495A-8FA2-64746EBC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A5977D-6095-4B83-8BE2-B5B9352D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82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A9030F-BADE-E48D-E1A8-8F8F4D2E2A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ECF415-EDB5-70BC-DFDA-5B67061B9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26670D-5467-4EA6-A5E3-22CF16F0213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8CABFB-1715-441C-960D-41F518F89B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7947212" cy="16557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7076D-54B6-4526-BEDA-95449793A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68538"/>
            <a:ext cx="11734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2D09-16E7-4C70-B6B3-6040D88A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50" y="6400800"/>
            <a:ext cx="819150" cy="238125"/>
          </a:xfrm>
          <a:prstGeom prst="rect">
            <a:avLst/>
          </a:prstGeom>
        </p:spPr>
        <p:txBody>
          <a:bodyPr/>
          <a:lstStyle/>
          <a:p>
            <a:fld id="{74B64D20-DEA6-4AB1-B45C-2339FA12CFFF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51A337-38DA-4B55-B906-32011A9994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88050"/>
            <a:ext cx="1072987" cy="485775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43C220C-B8FA-4923-A43F-64EB5146E5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39350" y="5487987"/>
            <a:ext cx="1924050" cy="7429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Your logo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325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97817-C978-3D64-0777-07F1014B6F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E33DED-5DC5-474F-A7F4-525540F5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8AB56E-41E9-6951-9F40-C66AFAB909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8CABFB-1715-441C-960D-41F518F89B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1704975"/>
            <a:ext cx="8191500" cy="16557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7076D-54B6-4526-BEDA-95449793A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516313"/>
            <a:ext cx="81915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2D09-16E7-4C70-B6B3-6040D88A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50" y="6400800"/>
            <a:ext cx="819150" cy="23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B64D20-DEA6-4AB1-B45C-2339FA12CFF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51A337-38DA-4B55-B906-32011A9994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88050"/>
            <a:ext cx="1072987" cy="485775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43C220C-B8FA-4923-A43F-64EB5146E5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39350" y="5487987"/>
            <a:ext cx="1924050" cy="7429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Your logo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731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6E88B48-6F6D-B2E6-6FEF-0A8986A7D45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AFAC66-94F4-32F7-11F5-DC578F1D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8ED1A1-324A-6040-8943-0780A886B79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5F024-BF63-44E0-B137-864DCCD1D163}"/>
              </a:ext>
            </a:extLst>
          </p:cNvPr>
          <p:cNvSpPr/>
          <p:nvPr userDrawn="1"/>
        </p:nvSpPr>
        <p:spPr>
          <a:xfrm>
            <a:off x="4735903" y="0"/>
            <a:ext cx="74549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0486-E53C-4DFD-B51B-F696F559E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0" y="457200"/>
            <a:ext cx="5010150" cy="828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E644EF-223B-41EA-8629-CB901DC3D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1" y="1523465"/>
            <a:ext cx="6934200" cy="390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FF7DDA-A874-4E67-AD2B-11DCCAFD3D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88050"/>
            <a:ext cx="1072987" cy="485775"/>
          </a:xfrm>
          <a:prstGeom prst="rect">
            <a:avLst/>
          </a:prstGeom>
        </p:spPr>
      </p:pic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FEEC7B83-B6F8-488E-90D7-88A49AA6B4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39350" y="5487987"/>
            <a:ext cx="1924050" cy="7429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4F02965-AB83-4711-8BB3-1122CBEC6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50" y="6400800"/>
            <a:ext cx="819150" cy="238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666666"/>
                </a:solidFill>
              </a:defRPr>
            </a:lvl1pPr>
          </a:lstStyle>
          <a:p>
            <a:fld id="{74B64D20-DEA6-4AB1-B45C-2339FA12CFFF}" type="slidenum">
              <a:rPr lang="en-US" smtClean="0"/>
              <a:pPr/>
              <a:t>‹nº›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464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73B171-15C9-BF0B-A8B9-DECBF0EAAB5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887083-E745-1218-C422-53B9E6A2E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4975F4-1DFB-FE98-00EB-4F6AA70216A0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4AAF5E1-B94F-46A4-ADA8-4234604683EE}"/>
              </a:ext>
            </a:extLst>
          </p:cNvPr>
          <p:cNvSpPr/>
          <p:nvPr userDrawn="1"/>
        </p:nvSpPr>
        <p:spPr>
          <a:xfrm>
            <a:off x="0" y="1285874"/>
            <a:ext cx="12192000" cy="557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0486-E53C-4DFD-B51B-F696F559E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457200"/>
            <a:ext cx="9390528" cy="828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FF7DDA-A874-4E67-AD2B-11DCCAFD3D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5988050"/>
            <a:ext cx="1072986" cy="4857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E644EF-223B-41EA-8629-CB901DC3D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180" y="1470025"/>
            <a:ext cx="10835640" cy="390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FEEC7B83-B6F8-488E-90D7-88A49AA6B4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39350" y="5487987"/>
            <a:ext cx="1924050" cy="7429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4F02965-AB83-4711-8BB3-1122CBEC6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50" y="6400800"/>
            <a:ext cx="819150" cy="238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666666"/>
                </a:solidFill>
              </a:defRPr>
            </a:lvl1pPr>
          </a:lstStyle>
          <a:p>
            <a:fld id="{74B64D20-DEA6-4AB1-B45C-2339FA12CFFF}" type="slidenum">
              <a:rPr lang="en-US" smtClean="0"/>
              <a:pPr/>
              <a:t>‹nº›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021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B0B44-A86C-64FC-254B-09A67766C85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F071AF-06F5-FDF1-6925-B7C2F2ACD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4472-F75B-982C-5BE9-99E74D5F99E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E8E2C9-8C9D-4FAB-BDB6-4F08BD23168A}"/>
              </a:ext>
            </a:extLst>
          </p:cNvPr>
          <p:cNvSpPr/>
          <p:nvPr userDrawn="1"/>
        </p:nvSpPr>
        <p:spPr>
          <a:xfrm>
            <a:off x="0" y="0"/>
            <a:ext cx="12192000" cy="6856286"/>
          </a:xfrm>
          <a:custGeom>
            <a:avLst/>
            <a:gdLst>
              <a:gd name="connsiteX0" fmla="*/ 6557818 w 12192000"/>
              <a:gd name="connsiteY0" fmla="*/ 378691 h 6856286"/>
              <a:gd name="connsiteX1" fmla="*/ 6557818 w 12192000"/>
              <a:gd name="connsiteY1" fmla="*/ 6474402 h 6856286"/>
              <a:gd name="connsiteX2" fmla="*/ 11711709 w 12192000"/>
              <a:gd name="connsiteY2" fmla="*/ 6474402 h 6856286"/>
              <a:gd name="connsiteX3" fmla="*/ 11711709 w 12192000"/>
              <a:gd name="connsiteY3" fmla="*/ 378691 h 6856286"/>
              <a:gd name="connsiteX4" fmla="*/ 0 w 12192000"/>
              <a:gd name="connsiteY4" fmla="*/ 0 h 6856286"/>
              <a:gd name="connsiteX5" fmla="*/ 12192000 w 12192000"/>
              <a:gd name="connsiteY5" fmla="*/ 0 h 6856286"/>
              <a:gd name="connsiteX6" fmla="*/ 12192000 w 12192000"/>
              <a:gd name="connsiteY6" fmla="*/ 6856286 h 6856286"/>
              <a:gd name="connsiteX7" fmla="*/ 0 w 12192000"/>
              <a:gd name="connsiteY7" fmla="*/ 6856286 h 685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6286">
                <a:moveTo>
                  <a:pt x="6557818" y="378691"/>
                </a:moveTo>
                <a:lnTo>
                  <a:pt x="6557818" y="6474402"/>
                </a:lnTo>
                <a:lnTo>
                  <a:pt x="11711709" y="6474402"/>
                </a:lnTo>
                <a:lnTo>
                  <a:pt x="11711709" y="37869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6286"/>
                </a:lnTo>
                <a:lnTo>
                  <a:pt x="0" y="6856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0486-E53C-4DFD-B51B-F696F559E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4102099" cy="2819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FF7DDA-A874-4E67-AD2B-11DCCAFD3D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5988050"/>
            <a:ext cx="1072986" cy="485775"/>
          </a:xfrm>
          <a:prstGeom prst="rect">
            <a:avLst/>
          </a:prstGeom>
        </p:spPr>
      </p:pic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FEEC7B83-B6F8-488E-90D7-88A49AA6B4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312" y="5859462"/>
            <a:ext cx="1924050" cy="7429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Your logo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13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8A3E3-3979-4B87-99C2-C79656C3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A06FFE-155F-45B9-A9E8-24BF087A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B975DF-D0A2-4323-A2D8-4C3DAF6F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589DAF-2433-4C72-A387-F8110406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8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AA78E-F071-43CD-909A-38B17406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50" y="6035675"/>
            <a:ext cx="819150" cy="365125"/>
          </a:xfrm>
          <a:prstGeom prst="rect">
            <a:avLst/>
          </a:prstGeom>
        </p:spPr>
        <p:txBody>
          <a:bodyPr/>
          <a:lstStyle/>
          <a:p>
            <a:fld id="{74B64D20-DEA6-4AB1-B45C-2339FA12CF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1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AFF175-716E-4F93-B243-3895C7CEE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829B14-CEB2-4E75-A52F-9BB5CD90F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087EDF-A470-4D2D-9B64-6F75E389C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0DBE-5033-4786-A221-FE8B693EB3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8207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252F58-3084-4F11-84A6-75A62FDB2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FB87EB-35BB-4E2B-981C-61E22B274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4986C0-98F0-4524-80FB-5C3272AB5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1F796-567A-4601-9944-49CCC838E5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7588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F1E93F-31A1-4460-B486-9FEE179B2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1D1460-F8CC-4627-9ADC-B987C7CD6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014677-F19C-4A67-B696-733547F7A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CD4E-49DF-4CF6-8F9A-76D487138F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4702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7A96-29EB-4574-9273-1226D9F96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5FB7C-DC38-4210-925D-CDCDA96CB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7A755-E2B1-4BC4-A5B0-9CEFE32CD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D863-BA61-4242-A125-EE968C5157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5757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58AAB7-825F-4FF3-B2AC-86AD22724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683F9-99F9-467E-B0E0-710052D30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F56A02-4D24-482B-BB0A-1A186C8E1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54696-E1F1-46E0-AED9-7293385600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796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E2FED4-2221-47F7-A20D-40EE92890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C59A12-AA51-4551-8976-972B90FFF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230C16-2767-4AE2-9B4A-15F67AE3B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3A6D1-5E0A-42FB-92EA-0DBDE171CA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077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395B6A-BA43-4CEF-A32A-31B2D4AE0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447149-D11B-464A-883D-92E7E27AB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05FA78-7B8F-4FD6-A031-461A82E06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6145-8B6D-4344-B556-EA5536AE0A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8619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5E51A-D2D1-4902-8666-B8C4E5416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83D6F-5AC1-4A74-B05C-CF9F143A4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81ADC-E42D-49A4-A31E-2321786C7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5923-5E7D-437B-97F8-50A771139E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80647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02D11-3F60-4C73-8F6B-34AB6A05C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60DC7-DAC6-4400-9F22-DA86237EA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7D71A-EF03-42BC-8A37-C72C0A4FF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9E32-5F6D-4072-8E66-CBB0381838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697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FD5401-32B8-4317-BA6A-1CFF32F4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5CA6EC-05EF-40EE-A8AE-E51C0E4F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6B87C4-42BA-446A-8574-E23F353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8815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0DA4B1-CBD6-40B0-AED9-DA1F06906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4DBF27-832F-4189-875A-75A27C72D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E1832-0AA3-4C0C-AED9-0BA02749E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3880-D363-4A0C-8E99-54913327F5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052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ED91C-7F6A-4359-B442-93D9D9044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206A99-B1F1-425E-BF8C-F69996922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AE545-AAD8-4E48-A6EE-5DA5FCE84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616E-53D1-49E8-B5F5-E37D1BA97C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653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3A767-5543-4472-9C01-D5288532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7B9839-F491-4B8B-9F18-63FB7B80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FAA655-389C-405B-98EC-5038FEDDA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9263C3-9D88-43DC-8D45-B2D4EA5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DCE10F-58E5-44C6-A133-53F93B6D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D0CF45-A7E6-45FB-9086-B34DD4E6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3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BCFFE-8A67-40C5-BF63-78261A28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60D538-B942-47EA-81DE-24A607869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41B4BF-68EE-430F-93B3-2660E06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3DBFB9-1D71-40FF-B982-B38418DE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4362DA-29F7-49FB-A622-E3C6B7D8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018BE7-0F99-45A0-8E19-FFE5752A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20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70AABC-3A4C-4C78-8267-428FC809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ADF7B9-46C2-40F9-9B93-B3B773D53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1D7A47-58C2-43C6-A419-C338BB546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6184-6805-48FD-BB19-F509E428717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A0042-03F1-4F13-9C21-DC59314B5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A6FCB-04DB-4010-A052-824BB564E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F6532-0646-4549-A46F-9A755B86C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44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031E-E355-4E85-9261-95B2A197C3C5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4776-BC14-4E80-BEF8-8F7002DC4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82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>
            <a:extLst>
              <a:ext uri="{FF2B5EF4-FFF2-40B4-BE49-F238E27FC236}">
                <a16:creationId xmlns:a16="http://schemas.microsoft.com/office/drawing/2014/main" id="{4A42E8D2-CBD3-470F-B925-3E529E8C0B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800" y="198438"/>
            <a:ext cx="108479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934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72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1859C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1859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1859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1859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1859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31859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31859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31859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31859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302305" tIns="151152" rIns="302305" bIns="151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302305" tIns="151152" rIns="302305" bIns="151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302305" tIns="151152" rIns="302305" bIns="151152" rtlCol="0" anchor="ctr"/>
          <a:lstStyle>
            <a:lvl1pPr algn="l">
              <a:defRPr sz="9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3E66-7C32-4A41-B49E-BB564991C77E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302305" tIns="151152" rIns="302305" bIns="151152" rtlCol="0" anchor="ctr"/>
          <a:lstStyle>
            <a:lvl1pPr algn="ctr">
              <a:defRPr sz="9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302305" tIns="151152" rIns="302305" bIns="151152" rtlCol="0" anchor="ctr"/>
          <a:lstStyle>
            <a:lvl1pPr algn="r">
              <a:defRPr sz="9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A4DA-B1D6-48C6-A8DC-716AC272D0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708603" rtl="0" eaLnBrk="1" latinLnBrk="0" hangingPunct="1">
        <a:spcBef>
          <a:spcPct val="0"/>
        </a:spcBef>
        <a:buNone/>
        <a:defRPr sz="3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26" indent="-265726" algn="l" defTabSz="708603" rtl="0" eaLnBrk="1" latinLnBrk="0" hangingPunct="1">
        <a:spcBef>
          <a:spcPct val="20000"/>
        </a:spcBef>
        <a:buFont typeface="Arial" pitchFamily="34" charset="0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1pPr>
      <a:lvl2pPr marL="575740" indent="-221439" algn="l" defTabSz="708603" rtl="0" eaLnBrk="1" latinLnBrk="0" hangingPunct="1">
        <a:spcBef>
          <a:spcPct val="20000"/>
        </a:spcBef>
        <a:buFont typeface="Arial" pitchFamily="34" charset="0"/>
        <a:buChar char="–"/>
        <a:defRPr sz="2180" kern="1200">
          <a:solidFill>
            <a:schemeClr val="tx1"/>
          </a:solidFill>
          <a:latin typeface="+mn-lt"/>
          <a:ea typeface="+mn-ea"/>
          <a:cs typeface="+mn-cs"/>
        </a:defRPr>
      </a:lvl2pPr>
      <a:lvl3pPr marL="885754" indent="-177151" algn="l" defTabSz="708603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40055" indent="-177151" algn="l" defTabSz="708603" rtl="0" eaLnBrk="1" latinLnBrk="0" hangingPunct="1">
        <a:spcBef>
          <a:spcPct val="20000"/>
        </a:spcBef>
        <a:buFont typeface="Arial" pitchFamily="34" charset="0"/>
        <a:buChar char="–"/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594357" indent="-177151" algn="l" defTabSz="708603" rtl="0" eaLnBrk="1" latinLnBrk="0" hangingPunct="1">
        <a:spcBef>
          <a:spcPct val="20000"/>
        </a:spcBef>
        <a:buFont typeface="Arial" pitchFamily="34" charset="0"/>
        <a:buChar char="»"/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1948659" indent="-177151" algn="l" defTabSz="708603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302961" indent="-177151" algn="l" defTabSz="708603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657262" indent="-177151" algn="l" defTabSz="708603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011564" indent="-177151" algn="l" defTabSz="708603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1pPr>
      <a:lvl2pPr marL="354301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2pPr>
      <a:lvl3pPr marL="708603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3pPr>
      <a:lvl4pPr marL="1062905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4pPr>
      <a:lvl5pPr marL="1417206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5pPr>
      <a:lvl6pPr marL="1771508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6pPr>
      <a:lvl7pPr marL="2125809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7pPr>
      <a:lvl8pPr marL="2480111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8pPr>
      <a:lvl9pPr marL="2834413" algn="l" defTabSz="708603" rtl="0" eaLnBrk="1" latinLnBrk="0" hangingPunct="1">
        <a:defRPr sz="13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5D2BE27-4DFA-4A0E-B519-175945BE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C83AAA-73B3-401E-99BB-E04C8203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6FCC83-696F-4483-AB9C-B2F8D777E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AA14-9E52-47E5-962B-ADCD2DF0BFC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5CBE76-4C95-4FAB-BDD6-19C4951B3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24802F-02FB-43ED-B9B7-B8280843D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4B4B-7885-45B7-8584-8FC1F02AA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1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61821-BD4C-4106-9CF7-D7A92A68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117348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51BC8-0292-456C-B01A-21FDCCF3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460500"/>
            <a:ext cx="11734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E27D40-32AC-4CC0-8FD7-EC2347658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50" y="6400800"/>
            <a:ext cx="819150" cy="238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666666"/>
                </a:solidFill>
              </a:defRPr>
            </a:lvl1pPr>
          </a:lstStyle>
          <a:p>
            <a:fld id="{74B64D20-DEA6-4AB1-B45C-2339FA12CF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1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3A3A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̶"/>
        <a:defRPr sz="2400" kern="1200">
          <a:solidFill>
            <a:srgbClr val="3A3A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3A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̶"/>
        <a:defRPr sz="1800" kern="1200">
          <a:solidFill>
            <a:srgbClr val="3A3A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A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4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4032">
          <p15:clr>
            <a:srgbClr val="F26B43"/>
          </p15:clr>
        </p15:guide>
        <p15:guide id="6" orient="horz" pos="28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2958F5-3535-42F1-8366-EE83DB463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AAB4B5-C3E0-4665-AFE0-6BF3B22D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4922FF-5096-4AF9-8FD1-FA59B8BE1C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A239A2-BF5E-4A28-A884-E8104B4EDB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B5563A-367E-403D-8433-A1661360F7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A3C02E-4B38-484A-8A27-5CA4BFF6E5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31" name="Picture 11">
            <a:extLst>
              <a:ext uri="{FF2B5EF4-FFF2-40B4-BE49-F238E27FC236}">
                <a16:creationId xmlns:a16="http://schemas.microsoft.com/office/drawing/2014/main" id="{B27DF766-6442-433F-A898-504CBB99E2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254001"/>
            <a:ext cx="211243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1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walter-koch-msc-2732109" TargetMode="External"/><Relationship Id="rId2" Type="http://schemas.openxmlformats.org/officeDocument/2006/relationships/hyperlink" Target="mailto:walter@imageware.com.br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E62EE-93C4-4FDE-80E0-36A6A7289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30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/>
              <a:t>Você acredita que tem maturidade na gestão da informação?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0FA980-AC85-4A4E-9CF4-BE7CE765C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95923"/>
            <a:ext cx="9144000" cy="1655762"/>
          </a:xfrm>
        </p:spPr>
        <p:txBody>
          <a:bodyPr>
            <a:normAutofit/>
          </a:bodyPr>
          <a:lstStyle/>
          <a:p>
            <a:r>
              <a:rPr lang="pt-BR" sz="3200" dirty="0"/>
              <a:t>Maio 2026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13452A-8DE5-46E8-9A8D-42E664EA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907" y="427285"/>
            <a:ext cx="1479507" cy="112980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A24C343-B4DB-4E96-0C92-536F3CE1FF4D}"/>
              </a:ext>
            </a:extLst>
          </p:cNvPr>
          <p:cNvSpPr txBox="1"/>
          <p:nvPr/>
        </p:nvSpPr>
        <p:spPr>
          <a:xfrm>
            <a:off x="3496648" y="4485886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en-US" sz="3200" dirty="0"/>
              <a:t>Walter W. Koch, </a:t>
            </a:r>
            <a:r>
              <a:rPr lang="pt-BR" altLang="en-US" sz="3200" dirty="0" err="1"/>
              <a:t>MsC</a:t>
            </a:r>
            <a:r>
              <a:rPr lang="pt-BR" altLang="en-US" sz="3200" dirty="0"/>
              <a:t>, AIIM Fellow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463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7BA1DD9-610D-4590-A7F5-87BAF3BC8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22549"/>
              </p:ext>
            </p:extLst>
          </p:nvPr>
        </p:nvGraphicFramePr>
        <p:xfrm>
          <a:off x="1270001" y="825501"/>
          <a:ext cx="9290049" cy="59796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2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Dimensão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Caótico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Incipiente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Estruturado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Operacional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Pró-ativo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86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Informação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Conteúdo/ Metadados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Sem inventário formal; sem classificação formal.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Inventários departamentais e identificação inicial de conteúdo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Inventário corporativo em andamento; estruturação de vocabulários controlados iniciado.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Todos os novos repositórios e tipos de conteúdo registrados; taxonomia global criada.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Difundida a eliminação de conteúdo redundante, obsoleto e trivial; desenvolvimento de folksonomia; revisão contínua dos metadados.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4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Ciclo de vida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Sem gerenciamento do ciclo de vida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Maior parte do conteúdo arquivado casualmente; alguns esforços departamentais de gestão de registros. 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Desenvolvimento de uma temporalidade formal de retenção eletrônica, de gestão de registros e de procedimentos de descarte.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Implementação corporativa de gestão de registros eletrônicos e em papel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Todos os tipos de conteúdo permeiam ciclos de vida formais.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4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Governança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Sem políticas e procedimentos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Políticas dispersas; pouco ou nenhum procedimento formal.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Desenvolvimento de estrutura de governança da informação e estruturação de procedimentos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Políticas e procedimentos amplamente disseminados; responsabilidade corporativa definida.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Revisão e adaptação ativa; Voz do cliente é crítica para os processos de feedback.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9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Reuso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Conteúdo duplicado rotineiramente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Conteúdo ainda duplicado rotineiramente, porém a equipe está ciente do problema.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Análise inicial do conteúdo e sua estruturação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Reproposição de documentos através de sistemas e canais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Componentes de conteúdo reutilizados pelos sistemas e canais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54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Encontrabilidade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Funcionários gastam tempo excessivo pesquisando utilizando-se de diversas ferramentas de busca internas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Índices de pesquisa ajustados e metadados básicos aplicados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Racionalização da tecnologia de busca; análise dos registros de pesquisa e ajustes, alavancando os termos do vocabulário controlado.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Desenvolvimento de aplicações de busca corporativas específicas e/ou federadas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Pesquisa e classificação se torna um serviço central, com variações direcionadas aos diferentes negócios.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8376AF66-9C27-46E5-A194-697938AE663B}"/>
              </a:ext>
            </a:extLst>
          </p:cNvPr>
          <p:cNvSpPr txBox="1">
            <a:spLocks/>
          </p:cNvSpPr>
          <p:nvPr/>
        </p:nvSpPr>
        <p:spPr>
          <a:xfrm>
            <a:off x="476854" y="198439"/>
            <a:ext cx="108479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185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dirty="0"/>
              <a:t>Gestão da Informação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40857F0-C204-412D-B06F-339F9F1E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C09D955-29EA-44AE-B2DD-56E4526C5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27428"/>
              </p:ext>
            </p:extLst>
          </p:nvPr>
        </p:nvGraphicFramePr>
        <p:xfrm>
          <a:off x="1323180" y="1181100"/>
          <a:ext cx="9545639" cy="49403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Nível:</a:t>
                      </a:r>
                      <a:endParaRPr lang="pt-BR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Dimensão: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Não gerenciado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Incipiente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Em formação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Operacional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Proativo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97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Sistemas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Escopo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Sem entendimento dos principais tipos de conteúdos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Algumas implementações básicas de gestão de documentos com fluxos de trabalhos aleatórios.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Identificação dos principais tipos de conteúdo e locais; projetos piloto para mídia rica e BPM.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Priorização dos sistemas com informações críticas para o negócio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Ampla disponibilidade de diversos sistemas de gestão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9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Amplitude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Sem sistemas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Esforços departamentais dispersos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Tentativas iniciais para conjugar ou integrar sistemas entre departamentos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Iniciativas departamentais com sucesso são escaladas para o âmbito corporativo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Encorajar e adotar inovações dos níveis departamentais.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9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Segurança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Sem esquema de segurança implementado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Dependente de sistemas individuais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Projetos formais iniciados para endereçar falhas e redundâncias decorrentes de múltiplas soluções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Existem politicas e procedimentos padronizados e são alavancados pelos sistemas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Segurança é tratada como um serviço centralizado compartilhado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Usabilidade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Falta de sistemas tornam letra morta as considerações dos usuários finais.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Índices de adoção pelos funcionários são medidos mas as insatisfações não são analisadas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Algumas iniciativas utilizando técnicas de Análise de Cenário e de Usuários para direcionar o desenho do projeto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Desenho centrado no usuário apóia todos os desenhos dos sistemas, com coleta formal de avaliações pelo usuário.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Usabilidade é uma diretriz básica em todas as atividades de sistemas.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5D6FB17-B116-49E6-B3FD-07463FDCEA65}"/>
              </a:ext>
            </a:extLst>
          </p:cNvPr>
          <p:cNvSpPr txBox="1">
            <a:spLocks/>
          </p:cNvSpPr>
          <p:nvPr/>
        </p:nvSpPr>
        <p:spPr>
          <a:xfrm>
            <a:off x="476854" y="198439"/>
            <a:ext cx="1084791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1859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1859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dirty="0"/>
              <a:t>Sistemas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A59DCE5-13E5-49A9-B318-13A21655E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B482-CDA5-B1E5-54DB-C09903DD0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D2BAC-A8CD-8589-A36C-471EB170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pt-BR" dirty="0"/>
              <a:t>Modelos de avaliação de </a:t>
            </a:r>
            <a:br>
              <a:rPr lang="pt-BR" dirty="0"/>
            </a:br>
            <a:r>
              <a:rPr lang="pt-BR" dirty="0"/>
              <a:t>maturidade na gestão da informação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D463D-6423-39CD-198C-32E4BA6B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6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</a:t>
            </a:r>
            <a:r>
              <a:rPr lang="en-US" dirty="0"/>
              <a:t>IIM </a:t>
            </a:r>
          </a:p>
          <a:p>
            <a:pPr marL="0" indent="0">
              <a:buNone/>
            </a:pPr>
            <a:r>
              <a:rPr lang="en-US" dirty="0"/>
              <a:t>2018</a:t>
            </a:r>
          </a:p>
          <a:p>
            <a:pPr marL="0" indent="0">
              <a:buNone/>
            </a:pPr>
            <a:r>
              <a:rPr lang="pt-BR" dirty="0"/>
              <a:t>A</a:t>
            </a:r>
            <a:r>
              <a:rPr lang="en-US" dirty="0"/>
              <a:t>IIM Intelligent Information Management Maturity Model 2018</a:t>
            </a:r>
          </a:p>
          <a:p>
            <a:endParaRPr lang="en-US" dirty="0"/>
          </a:p>
          <a:p>
            <a:endParaRPr lang="en-US" dirty="0"/>
          </a:p>
          <a:p>
            <a:endParaRPr lang="pt-BR" dirty="0"/>
          </a:p>
          <a:p>
            <a:endParaRPr lang="pt-BR" dirty="0"/>
          </a:p>
          <a:p>
            <a:pPr lvl="1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23AD7F-02E2-8AAC-0C44-6442F6EB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10536"/>
            <a:ext cx="118882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4E4AF-DD67-4458-98D8-9DC79D49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65724"/>
          </a:xfrm>
        </p:spPr>
        <p:txBody>
          <a:bodyPr>
            <a:normAutofit lnSpcReduction="10000"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Cloud Enablement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iniciativa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organização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funcionalidades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e/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serviços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ambiente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fora do firewall. 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Intelligent Capture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processos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negócio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com workflow para converter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física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formatos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digitais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usando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múltiplos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canais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digitalização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fax,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captura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móvel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etc. 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Repository Neutral Content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armazenar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acessar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conteúdo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um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mais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repositórios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independentes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variedade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sistemas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diferentes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plataformas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tecnológicas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múltiplos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interfaces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usuários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silos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livres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travas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fornecedores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Integrated Collaboration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usando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plataforma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tecnológica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com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política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procedimentos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apropriados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permitem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equipes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áreas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negócio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salvar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pesquisar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compartilhar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acervos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a expertise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conhecimento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 equipe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qualquer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momento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qualquer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local,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qualquer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dispositivo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5301F7-6139-4F16-A7E2-8CD41DC38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782684-9AE0-4500-906A-BEEB2986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AIIM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/>
              <a:t>Intelligent Information Management </a:t>
            </a:r>
            <a:r>
              <a:rPr lang="pt-BR" dirty="0" err="1"/>
              <a:t>Maturity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20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4E4AF-DD67-4458-98D8-9DC79D49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6572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Information Governance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“…é 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especificação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direitos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decisão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estrutura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responsabilização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para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encorajar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comportamento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desejável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avaliação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produção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armazenamento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uso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arquivamento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deleção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Isto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inclui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processos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papéis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padrões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métricas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asseguram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uso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efetivo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eficiente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garantindo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à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organização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uso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efetivo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eficiente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para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alcançar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objetivos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fonte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Gartner) 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Content Services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Entrega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conteúdo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e/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serviços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sob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demanda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independentemente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fonte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para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qualquer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dispositivo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qualquer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lugar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dentro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um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contexto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relevante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sensível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tempo,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seguro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e de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uma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maneira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focada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papel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Cria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consome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informação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permite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humanos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sistemas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automatizados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tomem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ações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suportem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atividades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negócio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organização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Auto-classification and Analytics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“…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usando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regras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definidas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modelos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matemáticos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estatísticos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semânticos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para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automatizar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conteúdo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é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capturado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analizado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governado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longo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ciclo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vida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.”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fonte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AIIM) 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Customer Experience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usuários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finais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“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experiencias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sentem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gratificação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interações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cumulativas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com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serviços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on-line 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produtos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digitais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benefícios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usá-los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incluindo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expectativas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motivações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longo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todas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motivações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ACE94F-AD1C-4ECF-84DA-6D744610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782684-9AE0-4500-906A-BEEB2986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AIIM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/>
              <a:t>Intelligent Information Management </a:t>
            </a:r>
            <a:r>
              <a:rPr lang="pt-BR" dirty="0" err="1"/>
              <a:t>Maturity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51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598B4-FBCB-462A-86AD-C943F2D6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5470" y="160335"/>
            <a:ext cx="5896917" cy="1143000"/>
          </a:xfrm>
        </p:spPr>
        <p:txBody>
          <a:bodyPr/>
          <a:lstStyle/>
          <a:p>
            <a:r>
              <a:rPr lang="pt-BR" dirty="0"/>
              <a:t>DAMA – DMBOK2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73AD27-C1F6-4503-B573-139345B6E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1139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err="1"/>
              <a:t>Lifecycle</a:t>
            </a:r>
            <a:r>
              <a:rPr lang="pt-BR" sz="2800" dirty="0"/>
              <a:t> management</a:t>
            </a:r>
          </a:p>
          <a:p>
            <a:r>
              <a:rPr lang="pt-BR" sz="2800" dirty="0"/>
              <a:t>Plan</a:t>
            </a:r>
          </a:p>
          <a:p>
            <a:r>
              <a:rPr lang="pt-BR" sz="2800" dirty="0" err="1"/>
              <a:t>Content</a:t>
            </a:r>
            <a:r>
              <a:rPr lang="pt-BR" sz="2800" dirty="0"/>
              <a:t> </a:t>
            </a:r>
            <a:r>
              <a:rPr lang="pt-BR" sz="2800" dirty="0" err="1"/>
              <a:t>handling</a:t>
            </a:r>
            <a:r>
              <a:rPr lang="pt-BR" sz="2800" dirty="0"/>
              <a:t> policies</a:t>
            </a:r>
          </a:p>
          <a:p>
            <a:r>
              <a:rPr lang="pt-BR" sz="2800" dirty="0"/>
              <a:t>Information </a:t>
            </a:r>
            <a:r>
              <a:rPr lang="pt-BR" sz="2800" dirty="0" err="1"/>
              <a:t>Architecture</a:t>
            </a:r>
            <a:endParaRPr lang="pt-BR" sz="2800" dirty="0"/>
          </a:p>
          <a:p>
            <a:r>
              <a:rPr lang="pt-BR" sz="2800" dirty="0" err="1"/>
              <a:t>Lifecycle</a:t>
            </a:r>
            <a:r>
              <a:rPr lang="pt-BR" sz="2800" dirty="0"/>
              <a:t> management</a:t>
            </a:r>
          </a:p>
          <a:p>
            <a:r>
              <a:rPr lang="pt-BR" sz="2800" dirty="0" err="1"/>
              <a:t>Content</a:t>
            </a:r>
            <a:r>
              <a:rPr lang="pt-BR" sz="2800" dirty="0"/>
              <a:t> </a:t>
            </a:r>
            <a:r>
              <a:rPr lang="pt-BR" sz="2800" dirty="0" err="1"/>
              <a:t>delivering</a:t>
            </a:r>
            <a:endParaRPr lang="pt-BR" sz="2800" dirty="0"/>
          </a:p>
          <a:p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B9F024-7FF6-4D38-BB80-88D48190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282" y="0"/>
            <a:ext cx="5685483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A4B3F3-6944-43E2-8378-6F7E4AF5B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FDCCA-8DD5-4D30-A2C9-B8823D05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pt-BR" dirty="0"/>
              <a:t>Modelos de avaliação de </a:t>
            </a:r>
            <a:br>
              <a:rPr lang="pt-BR" dirty="0"/>
            </a:br>
            <a:r>
              <a:rPr lang="pt-BR" dirty="0"/>
              <a:t>maturidade na gestão da informação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F83F67-E28B-4C8E-ABDD-6C75436ED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811" y="173609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ARMA International’s Information Governance Maturity Model </a:t>
            </a:r>
          </a:p>
          <a:p>
            <a:pPr marL="0" indent="0" algn="ctr">
              <a:buNone/>
            </a:pPr>
            <a:r>
              <a:rPr lang="en-US" b="1" dirty="0"/>
              <a:t>2020-2025</a:t>
            </a:r>
          </a:p>
          <a:p>
            <a:pPr lvl="1"/>
            <a:r>
              <a:rPr lang="en-US" dirty="0"/>
              <a:t>Principal </a:t>
            </a:r>
            <a:r>
              <a:rPr lang="en-US" dirty="0" err="1"/>
              <a:t>viés</a:t>
            </a:r>
            <a:r>
              <a:rPr lang="en-US" dirty="0"/>
              <a:t> – </a:t>
            </a:r>
            <a:r>
              <a:rPr lang="en-US" dirty="0" err="1"/>
              <a:t>governança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  <a:p>
            <a:endParaRPr lang="pt-BR" dirty="0"/>
          </a:p>
          <a:p>
            <a:pPr lvl="1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EDF5DF-6F52-4F20-9733-7B50A2051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10536"/>
            <a:ext cx="1188823" cy="8718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5BE4E6B-1DE8-A86A-FED8-B0722BBA0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027" y="2649681"/>
            <a:ext cx="4074337" cy="40621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85ECFB-7961-664C-A46B-6C98BD0B5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44" y="2670241"/>
            <a:ext cx="4195123" cy="39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BDDF9-0F53-3007-664B-0E19B426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3F2FB6-F733-E6F5-54F1-1F7C70CF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67EF9A-85C2-9F0E-ADC6-78CFBB71F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020" y="2502057"/>
            <a:ext cx="3193961" cy="16227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5FB616-4C20-4EB0-CF16-95317C66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56" y="5076801"/>
            <a:ext cx="3168203" cy="15905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B2D199-18B0-D72F-581E-2B92A494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137" y="448247"/>
            <a:ext cx="3142445" cy="16162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B99CA8A-AB8D-D393-137C-118304392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12" y="2502057"/>
            <a:ext cx="3219718" cy="16227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1C75890-D1DF-B36A-9AA0-C0BB967D5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474" y="2633729"/>
            <a:ext cx="3039414" cy="159054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1DAF259-3FC3-3E9C-2CC4-A20679FA7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326" y="5157653"/>
            <a:ext cx="3090930" cy="157766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B26CC77-C48B-2471-2270-BB68F3CE3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3368" y="408258"/>
            <a:ext cx="3142445" cy="160342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D8EE80A-992D-B1C4-BECB-23264AD87F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0" y="410536"/>
            <a:ext cx="118882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42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alendário&#10;&#10;O conteúdo gerado por IA pode estar incorreto.">
            <a:extLst>
              <a:ext uri="{FF2B5EF4-FFF2-40B4-BE49-F238E27FC236}">
                <a16:creationId xmlns:a16="http://schemas.microsoft.com/office/drawing/2014/main" id="{5A7817DB-C557-5A66-0748-36CF823B4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83"/>
            <a:ext cx="12192000" cy="67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9EFA11A-6C75-F448-5AE5-1EC8822C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1" y="789709"/>
            <a:ext cx="10297391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68B5C5E-46A9-4065-B492-93B0963CD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2837" y="174006"/>
            <a:ext cx="4913312" cy="857250"/>
          </a:xfrm>
        </p:spPr>
        <p:txBody>
          <a:bodyPr/>
          <a:lstStyle/>
          <a:p>
            <a:pPr eaLnBrk="1" hangingPunct="1"/>
            <a:br>
              <a:rPr lang="pt-BR" altLang="en-US" sz="4800" dirty="0"/>
            </a:br>
            <a:r>
              <a:rPr lang="pt-BR" altLang="en-US" sz="4000" dirty="0"/>
              <a:t>Walter W. Koch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88F52745-1594-4E24-BF6B-417FD0933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2313" y="1519233"/>
            <a:ext cx="10847374" cy="5041380"/>
          </a:xfrm>
          <a:noFill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400" dirty="0">
                <a:cs typeface="Times New Roman" panose="02020603050405020304" pitchFamily="18" charset="0"/>
              </a:rPr>
              <a:t>Com 50 anos de experiência em tecnologias da informação, trabalhou em empresas como o Banco Itaú e IBM da Alemanha.</a:t>
            </a:r>
            <a:endParaRPr lang="pt-BR" altLang="pt-BR" sz="1400" dirty="0"/>
          </a:p>
          <a:p>
            <a:pPr>
              <a:spcBef>
                <a:spcPct val="0"/>
              </a:spcBef>
            </a:pPr>
            <a:r>
              <a:rPr lang="pt-BR" altLang="pt-BR" sz="2400" dirty="0">
                <a:cs typeface="Times New Roman" panose="02020603050405020304" pitchFamily="18" charset="0"/>
              </a:rPr>
              <a:t>Desenvolveu alguns dos maiores projetos de gestão documental do mundo, citando-se entre estes o projeto da Organização Bradesco</a:t>
            </a:r>
            <a:endParaRPr lang="pt-BR" altLang="pt-BR" sz="1400" dirty="0"/>
          </a:p>
          <a:p>
            <a:pPr>
              <a:spcBef>
                <a:spcPct val="0"/>
              </a:spcBef>
            </a:pPr>
            <a:r>
              <a:rPr lang="pt-BR" altLang="pt-BR" sz="2400" dirty="0">
                <a:cs typeface="Times New Roman" panose="02020603050405020304" pitchFamily="18" charset="0"/>
              </a:rPr>
              <a:t>Ministrou cursos para mais de 3.000 profissionais em 20 países.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cs typeface="Times New Roman" panose="02020603050405020304" pitchFamily="18" charset="0"/>
              </a:rPr>
              <a:t>Membro da ABNT no CB 14, onde atua na adaptação das normas ISO relacionadas a sistemas de documentos de arquivo</a:t>
            </a:r>
            <a:endParaRPr lang="pt-BR" altLang="pt-BR" sz="1400" dirty="0"/>
          </a:p>
          <a:p>
            <a:pPr>
              <a:spcBef>
                <a:spcPct val="0"/>
              </a:spcBef>
            </a:pPr>
            <a:r>
              <a:rPr lang="pt-BR" altLang="pt-BR" sz="2400" dirty="0">
                <a:cs typeface="Times New Roman" panose="02020603050405020304" pitchFamily="18" charset="0"/>
              </a:rPr>
              <a:t>Nomeado Fellow da AIIM – </a:t>
            </a:r>
            <a:r>
              <a:rPr lang="pt-BR" altLang="pt-BR" sz="2400" dirty="0" err="1">
                <a:cs typeface="Times New Roman" panose="02020603050405020304" pitchFamily="18" charset="0"/>
              </a:rPr>
              <a:t>Association</a:t>
            </a:r>
            <a:r>
              <a:rPr lang="pt-BR" altLang="pt-BR" sz="2400" dirty="0">
                <a:cs typeface="Times New Roman" panose="02020603050405020304" pitchFamily="18" charset="0"/>
              </a:rPr>
              <a:t> for Intelligent </a:t>
            </a:r>
            <a:r>
              <a:rPr lang="pt-BR" altLang="pt-BR" sz="2400" dirty="0" err="1">
                <a:cs typeface="Times New Roman" panose="02020603050405020304" pitchFamily="18" charset="0"/>
              </a:rPr>
              <a:t>Information</a:t>
            </a:r>
            <a:r>
              <a:rPr lang="pt-BR" altLang="pt-BR" sz="2400" dirty="0">
                <a:cs typeface="Times New Roman" panose="02020603050405020304" pitchFamily="18" charset="0"/>
              </a:rPr>
              <a:t> Management em 2021</a:t>
            </a:r>
          </a:p>
          <a:p>
            <a:pPr eaLnBrk="1" hangingPunct="1">
              <a:defRPr/>
            </a:pPr>
            <a:r>
              <a:rPr lang="pt-BR" altLang="pt-BR" sz="2400" dirty="0">
                <a:cs typeface="Times New Roman" panose="02020603050405020304" pitchFamily="18" charset="0"/>
              </a:rPr>
              <a:t>Participante na elaboração do modelo de requisitos do </a:t>
            </a:r>
            <a:r>
              <a:rPr lang="pt-BR" altLang="pt-BR" sz="2400" dirty="0" err="1">
                <a:cs typeface="Times New Roman" panose="02020603050405020304" pitchFamily="18" charset="0"/>
              </a:rPr>
              <a:t>Conarq</a:t>
            </a:r>
            <a:r>
              <a:rPr lang="pt-BR" altLang="pt-BR" sz="2400" dirty="0">
                <a:cs typeface="Times New Roman" panose="02020603050405020304" pitchFamily="18" charset="0"/>
              </a:rPr>
              <a:t> – </a:t>
            </a:r>
            <a:r>
              <a:rPr lang="pt-BR" altLang="pt-BR" sz="2400" dirty="0" err="1">
                <a:cs typeface="Times New Roman" panose="02020603050405020304" pitchFamily="18" charset="0"/>
              </a:rPr>
              <a:t>eArq</a:t>
            </a:r>
            <a:r>
              <a:rPr lang="pt-BR" altLang="pt-BR" sz="2400" dirty="0">
                <a:cs typeface="Times New Roman" panose="02020603050405020304" pitchFamily="18" charset="0"/>
              </a:rPr>
              <a:t> V.2</a:t>
            </a:r>
          </a:p>
          <a:p>
            <a:pPr>
              <a:defRPr/>
            </a:pPr>
            <a:r>
              <a:rPr lang="pt-BR" altLang="pt-BR" sz="2400" dirty="0" err="1">
                <a:cs typeface="Times New Roman" panose="02020603050405020304" pitchFamily="18" charset="0"/>
              </a:rPr>
              <a:t>Co-autor</a:t>
            </a:r>
            <a:r>
              <a:rPr lang="pt-BR" altLang="pt-BR" sz="2400" dirty="0">
                <a:cs typeface="Times New Roman" panose="02020603050405020304" pitchFamily="18" charset="0"/>
              </a:rPr>
              <a:t> da Prática Recomendada PR1013 - </a:t>
            </a:r>
            <a:r>
              <a:rPr lang="pt-BR" sz="2400" dirty="0">
                <a:cs typeface="Times New Roman" panose="02020603050405020304" pitchFamily="18" charset="0"/>
              </a:rPr>
              <a:t>Digitalização de documentos — Orientações para a garantia da qualidade e da confiabilidade do documento digitalizado</a:t>
            </a:r>
            <a:r>
              <a:rPr lang="pt-BR" altLang="pt-BR" sz="2400" dirty="0">
                <a:cs typeface="Times New Roman" panose="02020603050405020304" pitchFamily="18" charset="0"/>
              </a:rPr>
              <a:t> da ABNT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0945-E2E5-D1F0-CB99-F4716FB0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D70B7-3B0A-6FDA-698B-CA76CA27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pt-BR" dirty="0"/>
              <a:t>Avaliações correlatas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E12991-2BCC-D702-BD24-EF81D0B6C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Governança da informação</a:t>
            </a:r>
          </a:p>
          <a:p>
            <a:r>
              <a:rPr lang="pt-BR" dirty="0"/>
              <a:t>Qualidade de dados</a:t>
            </a:r>
          </a:p>
          <a:p>
            <a:r>
              <a:rPr lang="pt-BR" sz="3200" dirty="0"/>
              <a:t>Gestão processos de negócio (BPM)</a:t>
            </a:r>
          </a:p>
          <a:p>
            <a:r>
              <a:rPr lang="pt-BR" dirty="0"/>
              <a:t>... Muitas mais</a:t>
            </a:r>
          </a:p>
          <a:p>
            <a:endParaRPr lang="pt-BR" sz="3200" dirty="0"/>
          </a:p>
          <a:p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85034B-90FB-E593-E9DB-A1105F2B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EBC6-C522-462B-8E5E-62211AB3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2"/>
            <a:ext cx="10972800" cy="1143000"/>
          </a:xfrm>
        </p:spPr>
        <p:txBody>
          <a:bodyPr>
            <a:normAutofit/>
          </a:bodyPr>
          <a:lstStyle/>
          <a:p>
            <a:r>
              <a:rPr lang="pt-BR" sz="5400" dirty="0"/>
              <a:t>Qual a melhor?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E3A7EF-7A45-440C-BE8A-8B8AB364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 sua!</a:t>
            </a:r>
          </a:p>
          <a:p>
            <a:r>
              <a:rPr lang="pt-BR" sz="3200" dirty="0"/>
              <a:t>Quais pontos de avaliação são os mais aderentes à sua realidade?</a:t>
            </a:r>
          </a:p>
          <a:p>
            <a:r>
              <a:rPr lang="pt-BR" sz="3200" dirty="0"/>
              <a:t>Faça uma híbrida</a:t>
            </a:r>
          </a:p>
          <a:p>
            <a:r>
              <a:rPr lang="pt-BR" sz="3200" dirty="0"/>
              <a:t>Benchmarking</a:t>
            </a:r>
          </a:p>
          <a:p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44B22B-C59B-445C-9EDB-996BA4F1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46730-5E63-7059-F101-E1EFCB2C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0F97FC-A5CB-4EE0-DED8-EC50D8B7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F82E75-81BF-0AD6-280D-F3E66D4ED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8" y="1690688"/>
            <a:ext cx="11543664" cy="50037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B03F62-4094-5BB3-647A-A5DBA130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410536"/>
            <a:ext cx="118882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0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38E53-0C1C-1FE6-0ADE-D2B3D587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F7FB01-70D7-E785-48ED-F81F1B2C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EBC540-847F-B78F-2DDD-0D2DC3C8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87" y="105845"/>
            <a:ext cx="8945149" cy="661707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8A5ADC-55EA-109E-12FB-641224C50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410536"/>
            <a:ext cx="118882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656C5-D83A-60DA-2EA3-972DDB694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4EE5-E77B-E4B5-2A55-858B267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SERVICES</a:t>
            </a:r>
            <a:br>
              <a:rPr lang="en-US" dirty="0"/>
            </a:br>
            <a:r>
              <a:rPr lang="en-US" sz="2700" i="1" dirty="0"/>
              <a:t>As found on pages 40-41 in the report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17D6-D1DA-4D50-A02D-40121D90E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64D20-DEA6-4AB1-B45C-2339FA12CF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F6FF10-CB55-4DAB-AA25-B65878AFFDD8}"/>
              </a:ext>
            </a:extLst>
          </p:cNvPr>
          <p:cNvGraphicFramePr>
            <a:graphicFrameLocks/>
          </p:cNvGraphicFramePr>
          <p:nvPr/>
        </p:nvGraphicFramePr>
        <p:xfrm>
          <a:off x="-406956" y="1427688"/>
          <a:ext cx="4596490" cy="315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C44623-11A9-4DC3-BBBA-33C54D76C14F}"/>
              </a:ext>
            </a:extLst>
          </p:cNvPr>
          <p:cNvGraphicFramePr>
            <a:graphicFrameLocks/>
          </p:cNvGraphicFramePr>
          <p:nvPr/>
        </p:nvGraphicFramePr>
        <p:xfrm>
          <a:off x="1376830" y="3429000"/>
          <a:ext cx="5455726" cy="373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4EF5B0-512B-41F8-822D-F692AAFE8D48}"/>
              </a:ext>
            </a:extLst>
          </p:cNvPr>
          <p:cNvGraphicFramePr>
            <a:graphicFrameLocks/>
          </p:cNvGraphicFramePr>
          <p:nvPr/>
        </p:nvGraphicFramePr>
        <p:xfrm>
          <a:off x="5265250" y="1427688"/>
          <a:ext cx="2334367" cy="228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21F5016-580F-4E05-8BA2-3ECB6DD9F71D}"/>
              </a:ext>
            </a:extLst>
          </p:cNvPr>
          <p:cNvGraphicFramePr>
            <a:graphicFrameLocks/>
          </p:cNvGraphicFramePr>
          <p:nvPr/>
        </p:nvGraphicFramePr>
        <p:xfrm>
          <a:off x="8154789" y="1813449"/>
          <a:ext cx="3593547" cy="170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DDEC9FC-6A37-4A18-8058-D2FC41D1A561}"/>
              </a:ext>
            </a:extLst>
          </p:cNvPr>
          <p:cNvGraphicFramePr>
            <a:graphicFrameLocks/>
          </p:cNvGraphicFramePr>
          <p:nvPr/>
        </p:nvGraphicFramePr>
        <p:xfrm>
          <a:off x="8154789" y="4044982"/>
          <a:ext cx="3604187" cy="170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1537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7413-509A-7400-874F-52B5D5101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D787-91A4-C884-36B9-649E9AF0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SERVICES</a:t>
            </a:r>
            <a:br>
              <a:rPr lang="en-US" dirty="0"/>
            </a:br>
            <a:r>
              <a:rPr lang="en-US" sz="2700" i="1" dirty="0"/>
              <a:t>As found on pages 40-41 in the report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EB089-F3C1-D330-1D33-E7121E22A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64D20-DEA6-4AB1-B45C-2339FA12CF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DBDBEC1-B073-4E11-8A61-390531F9BA54}"/>
              </a:ext>
            </a:extLst>
          </p:cNvPr>
          <p:cNvGraphicFramePr>
            <a:graphicFrameLocks/>
          </p:cNvGraphicFramePr>
          <p:nvPr/>
        </p:nvGraphicFramePr>
        <p:xfrm>
          <a:off x="260108" y="1856592"/>
          <a:ext cx="3688441" cy="170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110B18D-2EFE-4B06-8F38-F57DF34522E2}"/>
              </a:ext>
            </a:extLst>
          </p:cNvPr>
          <p:cNvGraphicFramePr>
            <a:graphicFrameLocks/>
          </p:cNvGraphicFramePr>
          <p:nvPr/>
        </p:nvGraphicFramePr>
        <p:xfrm>
          <a:off x="4251913" y="1856592"/>
          <a:ext cx="3746443" cy="170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20AE22-F4E0-4D21-817A-B71E22C30DC6}"/>
              </a:ext>
            </a:extLst>
          </p:cNvPr>
          <p:cNvGraphicFramePr>
            <a:graphicFrameLocks/>
          </p:cNvGraphicFramePr>
          <p:nvPr/>
        </p:nvGraphicFramePr>
        <p:xfrm>
          <a:off x="8524123" y="1856592"/>
          <a:ext cx="3590168" cy="168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AC3A962-752C-4867-8BB4-0999481804B4}"/>
              </a:ext>
            </a:extLst>
          </p:cNvPr>
          <p:cNvGraphicFramePr>
            <a:graphicFrameLocks/>
          </p:cNvGraphicFramePr>
          <p:nvPr/>
        </p:nvGraphicFramePr>
        <p:xfrm>
          <a:off x="228601" y="4010298"/>
          <a:ext cx="3627278" cy="169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536BFC1-BF66-4AB4-979D-AFF3D952985F}"/>
              </a:ext>
            </a:extLst>
          </p:cNvPr>
          <p:cNvGraphicFramePr>
            <a:graphicFrameLocks/>
          </p:cNvGraphicFramePr>
          <p:nvPr/>
        </p:nvGraphicFramePr>
        <p:xfrm>
          <a:off x="4282938" y="4019823"/>
          <a:ext cx="3725002" cy="168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CEBDDD7-0A99-4EE9-B1AF-5C5AA0EBCC3F}"/>
              </a:ext>
            </a:extLst>
          </p:cNvPr>
          <p:cNvGraphicFramePr>
            <a:graphicFrameLocks/>
          </p:cNvGraphicFramePr>
          <p:nvPr/>
        </p:nvGraphicFramePr>
        <p:xfrm>
          <a:off x="8435000" y="4019823"/>
          <a:ext cx="3757000" cy="168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407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DF468-93C6-C559-F967-A389F6C2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042747-E2CD-C4E1-3375-C2E4E329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6C9D85-F104-5FEC-6CA8-CC6E4BE7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333375"/>
            <a:ext cx="7867650" cy="61912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89D6E58-5935-ADB1-668D-D65DBF75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1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39739-B31F-6124-01EA-C2ECEC75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980A0-6FCC-FEF6-C520-625431C0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/>
              <a:t>Não pare!!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75461-C2FD-0DA9-8F41-28A9DB2C2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Reavaliações periódicas do modelo de maturidade</a:t>
            </a:r>
          </a:p>
          <a:p>
            <a:r>
              <a:rPr lang="pt-BR" sz="3200" dirty="0"/>
              <a:t>Avaliações periódicas da maturidade</a:t>
            </a:r>
          </a:p>
          <a:p>
            <a:r>
              <a:rPr lang="pt-BR" sz="3200" dirty="0"/>
              <a:t>Evolução?</a:t>
            </a:r>
          </a:p>
          <a:p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427CAC-4EE8-56DE-A92E-888A89CC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0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834947" y="507705"/>
          <a:ext cx="9121013" cy="584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17"/>
          <p:cNvSpPr txBox="1"/>
          <p:nvPr/>
        </p:nvSpPr>
        <p:spPr>
          <a:xfrm>
            <a:off x="507930" y="757375"/>
            <a:ext cx="10877028" cy="51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>
              <a:defRPr sz="2000" b="1">
                <a:solidFill>
                  <a:srgbClr val="808080"/>
                </a:solidFill>
              </a:defRPr>
            </a:lvl1pPr>
          </a:lstStyle>
          <a:p>
            <a:pPr>
              <a:tabLst>
                <a:tab pos="1667892" algn="l"/>
              </a:tabLst>
            </a:pPr>
            <a:r>
              <a:rPr lang="en-US" sz="2533" dirty="0">
                <a:solidFill>
                  <a:srgbClr val="00539F">
                    <a:lumMod val="7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MODELO DE MATURIDADE EM ECM</a:t>
            </a:r>
          </a:p>
        </p:txBody>
      </p:sp>
    </p:spTree>
    <p:extLst>
      <p:ext uri="{BB962C8B-B14F-4D97-AF65-F5344CB8AC3E}">
        <p14:creationId xmlns:p14="http://schemas.microsoft.com/office/powerpoint/2010/main" val="518294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65760-AD19-DFD2-8964-153E10FA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/>
              <a:t>Não pare!!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7D2AEE-5707-15C8-BCFC-EE050F94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ISO TC 46 e TC 171</a:t>
            </a:r>
          </a:p>
          <a:p>
            <a:r>
              <a:rPr lang="pt-BR" sz="3200" dirty="0"/>
              <a:t>Novas metas / realinhamentos</a:t>
            </a:r>
          </a:p>
          <a:p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B2CAE5-DD63-2E0B-B93B-1C6A1D1D2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7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E684B-6928-0059-33AD-5CA4848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evolução tecnológica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D57657-0670-283A-C06D-597E4397A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Década de 1980 – </a:t>
            </a:r>
            <a:r>
              <a:rPr lang="pt-BR" dirty="0" err="1"/>
              <a:t>document</a:t>
            </a:r>
            <a:r>
              <a:rPr lang="pt-BR" dirty="0"/>
              <a:t> </a:t>
            </a:r>
            <a:r>
              <a:rPr lang="pt-BR" dirty="0" err="1"/>
              <a:t>imaging</a:t>
            </a:r>
            <a:endParaRPr lang="pt-BR" dirty="0"/>
          </a:p>
          <a:p>
            <a:r>
              <a:rPr lang="pt-BR" dirty="0"/>
              <a:t>Década de 1990 – </a:t>
            </a:r>
            <a:r>
              <a:rPr lang="pt-BR" dirty="0" err="1"/>
              <a:t>document</a:t>
            </a:r>
            <a:r>
              <a:rPr lang="pt-BR" dirty="0"/>
              <a:t> management</a:t>
            </a:r>
          </a:p>
          <a:p>
            <a:r>
              <a:rPr lang="pt-BR" dirty="0"/>
              <a:t>Década de 2000 – </a:t>
            </a:r>
            <a:r>
              <a:rPr lang="pt-BR" dirty="0" err="1"/>
              <a:t>content</a:t>
            </a:r>
            <a:r>
              <a:rPr lang="pt-BR" dirty="0"/>
              <a:t> management</a:t>
            </a:r>
          </a:p>
          <a:p>
            <a:r>
              <a:rPr lang="pt-BR" dirty="0"/>
              <a:t>Década de 2010 – </a:t>
            </a:r>
            <a:r>
              <a:rPr lang="pt-BR" dirty="0" err="1"/>
              <a:t>content</a:t>
            </a:r>
            <a:r>
              <a:rPr lang="pt-BR" dirty="0"/>
              <a:t> </a:t>
            </a:r>
            <a:r>
              <a:rPr lang="pt-BR" dirty="0" err="1"/>
              <a:t>services</a:t>
            </a:r>
            <a:r>
              <a:rPr lang="pt-BR" dirty="0"/>
              <a:t>/cloud</a:t>
            </a:r>
          </a:p>
          <a:p>
            <a:r>
              <a:rPr lang="pt-BR" dirty="0"/>
              <a:t>Década de 2020 – inteligência artificial</a:t>
            </a:r>
          </a:p>
        </p:txBody>
      </p:sp>
    </p:spTree>
    <p:extLst>
      <p:ext uri="{BB962C8B-B14F-4D97-AF65-F5344CB8AC3E}">
        <p14:creationId xmlns:p14="http://schemas.microsoft.com/office/powerpoint/2010/main" val="35717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6CD67-DAD5-02FB-2F05-1F8769A3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/>
              <a:t>Obrigado!!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6514C4-8444-CC9F-11BF-C3B58C64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>
                <a:hlinkClick r:id="rId2"/>
              </a:rPr>
              <a:t>walter@imageware.com.br</a:t>
            </a:r>
            <a:endParaRPr lang="pt-BR" sz="4400" dirty="0"/>
          </a:p>
          <a:p>
            <a:pPr marL="0" indent="0">
              <a:buNone/>
            </a:pPr>
            <a:r>
              <a:rPr lang="pt-BR" sz="4400" b="1" dirty="0">
                <a:hlinkClick r:id="rId3"/>
              </a:rPr>
              <a:t>linkedin.com/in/walter-koch-msc-2732109</a:t>
            </a:r>
            <a:endParaRPr lang="pt-BR" sz="4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020C36-D46E-1FA1-9129-0D5D9C731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7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FDCCA-8DD5-4D30-A2C9-B8823D05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pt-BR" dirty="0"/>
              <a:t>Modelos de avaliação de </a:t>
            </a:r>
            <a:br>
              <a:rPr lang="pt-BR" dirty="0"/>
            </a:br>
            <a:r>
              <a:rPr lang="pt-BR" dirty="0"/>
              <a:t>maturidade na gestão da informação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F83F67-E28B-4C8E-ABDD-6C75436ED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811" y="17360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/>
              <a:t>ECM3 </a:t>
            </a:r>
          </a:p>
          <a:p>
            <a:pPr marL="0" indent="0">
              <a:buNone/>
            </a:pPr>
            <a:r>
              <a:rPr lang="pt-BR" sz="3600" dirty="0"/>
              <a:t>Enterprise </a:t>
            </a:r>
            <a:r>
              <a:rPr lang="pt-BR" sz="3600" dirty="0" err="1"/>
              <a:t>Content</a:t>
            </a:r>
            <a:r>
              <a:rPr lang="pt-BR" sz="3600" dirty="0"/>
              <a:t> Management </a:t>
            </a:r>
            <a:r>
              <a:rPr lang="pt-BR" sz="3600" dirty="0" err="1"/>
              <a:t>Maturity</a:t>
            </a:r>
            <a:r>
              <a:rPr lang="pt-BR" sz="3600" dirty="0"/>
              <a:t> Model</a:t>
            </a:r>
          </a:p>
          <a:p>
            <a:pPr marL="0" indent="0">
              <a:buNone/>
            </a:pPr>
            <a:r>
              <a:rPr lang="pt-BR" sz="3600" dirty="0"/>
              <a:t>2009</a:t>
            </a:r>
          </a:p>
          <a:p>
            <a:pPr marL="0" indent="0">
              <a:buNone/>
            </a:pPr>
            <a:r>
              <a:rPr lang="pt-BR" sz="3600" dirty="0"/>
              <a:t>3 pilares</a:t>
            </a:r>
          </a:p>
          <a:p>
            <a:pPr marL="0" indent="0">
              <a:buNone/>
            </a:pPr>
            <a:r>
              <a:rPr lang="pt-BR" sz="3600" dirty="0"/>
              <a:t>13 dimensões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EDF5DF-6F52-4F20-9733-7B50A2051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10536"/>
            <a:ext cx="118882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41958" y="85917"/>
            <a:ext cx="5354242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 dirty="0">
                <a:solidFill>
                  <a:prstClr val="white"/>
                </a:solidFill>
                <a:latin typeface="Segoe UI Light" pitchFamily="34" charset="0"/>
              </a:rPr>
              <a:t>Planejamento Estratégico GCC</a:t>
            </a:r>
          </a:p>
          <a:p>
            <a:pPr>
              <a:defRPr/>
            </a:pPr>
            <a:r>
              <a:rPr lang="pt-BR" b="1" dirty="0">
                <a:solidFill>
                  <a:prstClr val="white"/>
                </a:solidFill>
                <a:latin typeface="Segoe UI Light" pitchFamily="34" charset="0"/>
              </a:rPr>
              <a:t>Modelo de Maturidade em ECM</a:t>
            </a:r>
          </a:p>
        </p:txBody>
      </p:sp>
      <p:sp>
        <p:nvSpPr>
          <p:cNvPr id="34" name="Retângulo 33">
            <a:hlinkClick r:id="" action="ppaction://noaction"/>
          </p:cNvPr>
          <p:cNvSpPr/>
          <p:nvPr/>
        </p:nvSpPr>
        <p:spPr>
          <a:xfrm>
            <a:off x="5966274" y="1529457"/>
            <a:ext cx="1508244" cy="959849"/>
          </a:xfrm>
          <a:prstGeom prst="rect">
            <a:avLst/>
          </a:prstGeom>
          <a:solidFill>
            <a:srgbClr val="87EA64"/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20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Proativo</a:t>
            </a:r>
          </a:p>
        </p:txBody>
      </p:sp>
      <p:sp>
        <p:nvSpPr>
          <p:cNvPr id="35" name="Retângulo 34">
            <a:hlinkClick r:id="" action="ppaction://noaction"/>
          </p:cNvPr>
          <p:cNvSpPr/>
          <p:nvPr/>
        </p:nvSpPr>
        <p:spPr>
          <a:xfrm>
            <a:off x="5212152" y="2525254"/>
            <a:ext cx="2262366" cy="959849"/>
          </a:xfrm>
          <a:prstGeom prst="rect">
            <a:avLst/>
          </a:prstGeom>
          <a:solidFill>
            <a:srgbClr val="D9F571"/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20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Operacional</a:t>
            </a:r>
          </a:p>
        </p:txBody>
      </p:sp>
      <p:sp>
        <p:nvSpPr>
          <p:cNvPr id="36" name="Retângulo 35">
            <a:hlinkClick r:id="" action="ppaction://noaction"/>
          </p:cNvPr>
          <p:cNvSpPr/>
          <p:nvPr/>
        </p:nvSpPr>
        <p:spPr>
          <a:xfrm>
            <a:off x="4458030" y="3521051"/>
            <a:ext cx="3016488" cy="959849"/>
          </a:xfrm>
          <a:prstGeom prst="rect">
            <a:avLst/>
          </a:prstGeom>
          <a:solidFill>
            <a:srgbClr val="FFCC66"/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20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Estruturado</a:t>
            </a:r>
          </a:p>
        </p:txBody>
      </p:sp>
      <p:sp>
        <p:nvSpPr>
          <p:cNvPr id="37" name="Retângulo 36">
            <a:hlinkClick r:id="" action="ppaction://noaction"/>
          </p:cNvPr>
          <p:cNvSpPr/>
          <p:nvPr/>
        </p:nvSpPr>
        <p:spPr>
          <a:xfrm>
            <a:off x="3703908" y="4516847"/>
            <a:ext cx="3770610" cy="959849"/>
          </a:xfrm>
          <a:prstGeom prst="rect">
            <a:avLst/>
          </a:prstGeom>
          <a:solidFill>
            <a:srgbClr val="F79646"/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20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Incipiente</a:t>
            </a:r>
          </a:p>
        </p:txBody>
      </p:sp>
      <p:sp>
        <p:nvSpPr>
          <p:cNvPr id="39" name="Retângulo 38">
            <a:hlinkClick r:id="" action="ppaction://noaction"/>
          </p:cNvPr>
          <p:cNvSpPr/>
          <p:nvPr/>
        </p:nvSpPr>
        <p:spPr>
          <a:xfrm>
            <a:off x="2949786" y="5512645"/>
            <a:ext cx="4524732" cy="959849"/>
          </a:xfrm>
          <a:prstGeom prst="rect">
            <a:avLst/>
          </a:prstGeom>
          <a:solidFill>
            <a:srgbClr val="F79646">
              <a:lumMod val="75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20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Não gerenciado</a:t>
            </a:r>
          </a:p>
        </p:txBody>
      </p:sp>
      <p:pic>
        <p:nvPicPr>
          <p:cNvPr id="40" name="Picture 2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92901" y="1529457"/>
            <a:ext cx="2736000" cy="49392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1" name="Retângulo 40"/>
          <p:cNvSpPr/>
          <p:nvPr/>
        </p:nvSpPr>
        <p:spPr>
          <a:xfrm>
            <a:off x="2105418" y="5558417"/>
            <a:ext cx="9737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pt-BR" sz="44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1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866356" y="4571538"/>
            <a:ext cx="9737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pt-BR" sz="44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2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3601055" y="3584658"/>
            <a:ext cx="9737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pt-BR" sz="44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3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348874" y="2597778"/>
            <a:ext cx="9737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pt-BR" sz="44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4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5109813" y="1610897"/>
            <a:ext cx="9737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pt-BR" sz="4400" b="1" kern="0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5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7289316" y="5512644"/>
            <a:ext cx="2739587" cy="959849"/>
          </a:xfrm>
          <a:prstGeom prst="rect">
            <a:avLst/>
          </a:prstGeom>
          <a:solidFill>
            <a:srgbClr val="E46C0A">
              <a:alpha val="40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000" b="1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7289316" y="4516848"/>
            <a:ext cx="2739587" cy="959849"/>
          </a:xfrm>
          <a:prstGeom prst="rect">
            <a:avLst/>
          </a:prstGeom>
          <a:solidFill>
            <a:srgbClr val="F79646">
              <a:alpha val="40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000" b="1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7289316" y="3521052"/>
            <a:ext cx="2739587" cy="959849"/>
          </a:xfrm>
          <a:prstGeom prst="rect">
            <a:avLst/>
          </a:prstGeom>
          <a:solidFill>
            <a:srgbClr val="FFCC66">
              <a:alpha val="40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000" b="1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7289316" y="2525257"/>
            <a:ext cx="2739587" cy="959849"/>
          </a:xfrm>
          <a:prstGeom prst="rect">
            <a:avLst/>
          </a:prstGeom>
          <a:solidFill>
            <a:srgbClr val="D9F571">
              <a:alpha val="40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000" b="1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7289316" y="1529457"/>
            <a:ext cx="2739587" cy="959849"/>
          </a:xfrm>
          <a:prstGeom prst="rect">
            <a:avLst/>
          </a:prstGeom>
          <a:solidFill>
            <a:srgbClr val="87EA64">
              <a:alpha val="40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000" b="1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960791" y="1362329"/>
            <a:ext cx="3489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</a:rPr>
              <a:t>Pilares X Níveis </a:t>
            </a:r>
          </a:p>
          <a:p>
            <a:pPr>
              <a:defRPr/>
            </a:pPr>
            <a:r>
              <a:rPr lang="pt-B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</a:rPr>
              <a:t>de Maturidade</a:t>
            </a:r>
          </a:p>
        </p:txBody>
      </p:sp>
      <p:sp>
        <p:nvSpPr>
          <p:cNvPr id="52" name="Retângulo 51"/>
          <p:cNvSpPr/>
          <p:nvPr/>
        </p:nvSpPr>
        <p:spPr bwMode="auto">
          <a:xfrm>
            <a:off x="5966274" y="2475611"/>
            <a:ext cx="4160406" cy="47985"/>
          </a:xfrm>
          <a:prstGeom prst="rect">
            <a:avLst/>
          </a:prstGeom>
          <a:solidFill>
            <a:sysClr val="window" lastClr="FFFFFF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3" name="Retângulo 52"/>
          <p:cNvSpPr/>
          <p:nvPr/>
        </p:nvSpPr>
        <p:spPr bwMode="auto">
          <a:xfrm>
            <a:off x="5159896" y="3473065"/>
            <a:ext cx="4968000" cy="47985"/>
          </a:xfrm>
          <a:prstGeom prst="rect">
            <a:avLst/>
          </a:prstGeom>
          <a:solidFill>
            <a:sysClr val="window" lastClr="FFFFFF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4" name="Retângulo 53"/>
          <p:cNvSpPr/>
          <p:nvPr/>
        </p:nvSpPr>
        <p:spPr bwMode="auto">
          <a:xfrm>
            <a:off x="4348965" y="4456921"/>
            <a:ext cx="5796000" cy="47985"/>
          </a:xfrm>
          <a:prstGeom prst="rect">
            <a:avLst/>
          </a:prstGeom>
          <a:solidFill>
            <a:sysClr val="window" lastClr="FFFFFF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5" name="Retângulo 54"/>
          <p:cNvSpPr/>
          <p:nvPr/>
        </p:nvSpPr>
        <p:spPr bwMode="auto">
          <a:xfrm>
            <a:off x="3618252" y="5470712"/>
            <a:ext cx="6516000" cy="47985"/>
          </a:xfrm>
          <a:prstGeom prst="rect">
            <a:avLst/>
          </a:prstGeom>
          <a:solidFill>
            <a:sysClr val="window" lastClr="FFFFFF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6" name="Retângulo 55"/>
          <p:cNvSpPr/>
          <p:nvPr/>
        </p:nvSpPr>
        <p:spPr bwMode="auto">
          <a:xfrm rot="5400000">
            <a:off x="5534911" y="3974103"/>
            <a:ext cx="5326356" cy="36000"/>
          </a:xfrm>
          <a:prstGeom prst="rect">
            <a:avLst/>
          </a:prstGeom>
          <a:solidFill>
            <a:sysClr val="window" lastClr="FFFFFF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7" name="Retângulo 56"/>
          <p:cNvSpPr/>
          <p:nvPr/>
        </p:nvSpPr>
        <p:spPr bwMode="auto">
          <a:xfrm rot="5400000">
            <a:off x="6468634" y="3978819"/>
            <a:ext cx="5326356" cy="36000"/>
          </a:xfrm>
          <a:prstGeom prst="rect">
            <a:avLst/>
          </a:prstGeom>
          <a:solidFill>
            <a:sysClr val="window" lastClr="FFFFFF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8" name="Retângulo 57"/>
          <p:cNvSpPr/>
          <p:nvPr/>
        </p:nvSpPr>
        <p:spPr bwMode="auto">
          <a:xfrm flipV="1">
            <a:off x="8211596" y="1518740"/>
            <a:ext cx="900000" cy="493287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vert270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Informação</a:t>
            </a:r>
          </a:p>
        </p:txBody>
      </p:sp>
      <p:sp>
        <p:nvSpPr>
          <p:cNvPr id="59" name="Retângulo 58"/>
          <p:cNvSpPr/>
          <p:nvPr/>
        </p:nvSpPr>
        <p:spPr bwMode="auto">
          <a:xfrm flipV="1">
            <a:off x="9137336" y="1518740"/>
            <a:ext cx="900000" cy="493287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vert270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Sistemas</a:t>
            </a:r>
          </a:p>
        </p:txBody>
      </p:sp>
      <p:sp>
        <p:nvSpPr>
          <p:cNvPr id="60" name="Retângulo 59"/>
          <p:cNvSpPr/>
          <p:nvPr/>
        </p:nvSpPr>
        <p:spPr bwMode="auto">
          <a:xfrm flipV="1">
            <a:off x="7285856" y="1518740"/>
            <a:ext cx="900000" cy="493287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vert270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Pessoas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7680178" y="6437137"/>
            <a:ext cx="2446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pt-BR" sz="1000" b="1" i="1" dirty="0">
                <a:solidFill>
                  <a:prstClr val="black"/>
                </a:solidFill>
                <a:latin typeface="Calibri" pitchFamily="34" charset="0"/>
              </a:rPr>
              <a:t>Fonte: ECM3 </a:t>
            </a:r>
            <a:r>
              <a:rPr lang="pt-BR" sz="1000" b="1" i="1" dirty="0" err="1">
                <a:solidFill>
                  <a:prstClr val="black"/>
                </a:solidFill>
                <a:latin typeface="Calibri" pitchFamily="34" charset="0"/>
              </a:rPr>
              <a:t>Maturity</a:t>
            </a:r>
            <a:r>
              <a:rPr lang="pt-BR" sz="10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t-BR" sz="1000" b="1" i="1" dirty="0" err="1">
                <a:solidFill>
                  <a:prstClr val="black"/>
                </a:solidFill>
                <a:latin typeface="Calibri" pitchFamily="34" charset="0"/>
              </a:rPr>
              <a:t>Model</a:t>
            </a:r>
            <a:r>
              <a:rPr lang="pt-BR" sz="1000" b="1" i="1" dirty="0">
                <a:solidFill>
                  <a:prstClr val="black"/>
                </a:solidFill>
                <a:latin typeface="Calibri" pitchFamily="34" charset="0"/>
              </a:rPr>
              <a:t> – </a:t>
            </a:r>
            <a:r>
              <a:rPr lang="pt-BR" sz="1000" b="1" i="1" dirty="0" err="1">
                <a:solidFill>
                  <a:prstClr val="black"/>
                </a:solidFill>
                <a:latin typeface="Calibri" pitchFamily="34" charset="0"/>
              </a:rPr>
              <a:t>Version</a:t>
            </a:r>
            <a:r>
              <a:rPr lang="pt-BR" sz="1000" b="1" i="1" dirty="0">
                <a:solidFill>
                  <a:prstClr val="black"/>
                </a:solidFill>
                <a:latin typeface="Calibri" pitchFamily="34" charset="0"/>
              </a:rPr>
              <a:t> 2.0</a:t>
            </a:r>
          </a:p>
        </p:txBody>
      </p:sp>
      <p:pic>
        <p:nvPicPr>
          <p:cNvPr id="6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303" y="1191992"/>
            <a:ext cx="893555" cy="50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F308F2A-E319-4D32-A440-10BC3AF4C785}"/>
              </a:ext>
            </a:extLst>
          </p:cNvPr>
          <p:cNvSpPr/>
          <p:nvPr/>
        </p:nvSpPr>
        <p:spPr>
          <a:xfrm>
            <a:off x="3713874" y="261841"/>
            <a:ext cx="3696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black"/>
                </a:solidFill>
                <a:latin typeface="Calibri"/>
              </a:rPr>
              <a:t>Maturidade em ECM</a:t>
            </a:r>
            <a:endParaRPr lang="pt-BR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77EAE3-9208-4E25-A93B-7607B6D4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41958" y="85917"/>
            <a:ext cx="5354242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 dirty="0">
                <a:solidFill>
                  <a:prstClr val="white"/>
                </a:solidFill>
                <a:latin typeface="Segoe UI Light" pitchFamily="34" charset="0"/>
              </a:rPr>
              <a:t>Planejamento Estratégico GCC</a:t>
            </a:r>
          </a:p>
          <a:p>
            <a:pPr>
              <a:defRPr/>
            </a:pPr>
            <a:r>
              <a:rPr lang="pt-BR" b="1" dirty="0">
                <a:solidFill>
                  <a:prstClr val="white"/>
                </a:solidFill>
                <a:latin typeface="Segoe UI Light" pitchFamily="34" charset="0"/>
              </a:rPr>
              <a:t>Modelo de Maturidade ECM3</a:t>
            </a:r>
          </a:p>
        </p:txBody>
      </p:sp>
      <p:sp>
        <p:nvSpPr>
          <p:cNvPr id="42" name="Retângulo de cantos arredondados 41"/>
          <p:cNvSpPr/>
          <p:nvPr/>
        </p:nvSpPr>
        <p:spPr bwMode="auto">
          <a:xfrm>
            <a:off x="2351764" y="1317538"/>
            <a:ext cx="7488832" cy="5086995"/>
          </a:xfrm>
          <a:prstGeom prst="roundRect">
            <a:avLst>
              <a:gd name="adj" fmla="val 4606"/>
            </a:avLst>
          </a:prstGeom>
          <a:solidFill>
            <a:srgbClr val="E1E2A8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44" name="Retângulo de cantos arredondados 43"/>
          <p:cNvSpPr/>
          <p:nvPr/>
        </p:nvSpPr>
        <p:spPr bwMode="auto">
          <a:xfrm>
            <a:off x="2607984" y="1802821"/>
            <a:ext cx="6976392" cy="4176464"/>
          </a:xfrm>
          <a:prstGeom prst="roundRect">
            <a:avLst>
              <a:gd name="adj" fmla="val 4606"/>
            </a:avLst>
          </a:prstGeom>
          <a:solidFill>
            <a:srgbClr val="4F81BD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sp>
        <p:nvSpPr>
          <p:cNvPr id="45" name="Retângulo de cantos arredondados 44"/>
          <p:cNvSpPr/>
          <p:nvPr/>
        </p:nvSpPr>
        <p:spPr bwMode="auto">
          <a:xfrm>
            <a:off x="2808107" y="2000642"/>
            <a:ext cx="2081077" cy="3780822"/>
          </a:xfrm>
          <a:prstGeom prst="roundRect">
            <a:avLst>
              <a:gd name="adj" fmla="val 4606"/>
            </a:avLst>
          </a:prstGeom>
          <a:solidFill>
            <a:srgbClr val="4F81BD">
              <a:lumMod val="40000"/>
              <a:lumOff val="6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sp>
        <p:nvSpPr>
          <p:cNvPr id="46" name="Retângulo de cantos arredondados 45"/>
          <p:cNvSpPr/>
          <p:nvPr/>
        </p:nvSpPr>
        <p:spPr bwMode="auto">
          <a:xfrm>
            <a:off x="5067791" y="2000642"/>
            <a:ext cx="2081077" cy="3780822"/>
          </a:xfrm>
          <a:prstGeom prst="roundRect">
            <a:avLst>
              <a:gd name="adj" fmla="val 4606"/>
            </a:avLst>
          </a:prstGeom>
          <a:solidFill>
            <a:srgbClr val="4F81BD">
              <a:lumMod val="40000"/>
              <a:lumOff val="6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sp>
        <p:nvSpPr>
          <p:cNvPr id="47" name="Retângulo de cantos arredondados 46"/>
          <p:cNvSpPr/>
          <p:nvPr/>
        </p:nvSpPr>
        <p:spPr bwMode="auto">
          <a:xfrm>
            <a:off x="7327476" y="2000642"/>
            <a:ext cx="2081077" cy="3780822"/>
          </a:xfrm>
          <a:prstGeom prst="roundRect">
            <a:avLst>
              <a:gd name="adj" fmla="val 4606"/>
            </a:avLst>
          </a:prstGeom>
          <a:solidFill>
            <a:srgbClr val="4F81BD">
              <a:lumMod val="40000"/>
              <a:lumOff val="6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200" kern="0" dirty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sp>
        <p:nvSpPr>
          <p:cNvPr id="48" name="Retângulo de cantos arredondados 47"/>
          <p:cNvSpPr/>
          <p:nvPr/>
        </p:nvSpPr>
        <p:spPr bwMode="auto">
          <a:xfrm>
            <a:off x="3000881" y="2485338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1F497D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tângulo de cantos arredondados 48"/>
          <p:cNvSpPr/>
          <p:nvPr/>
        </p:nvSpPr>
        <p:spPr bwMode="auto">
          <a:xfrm>
            <a:off x="3000881" y="3138358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1F497D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tângulo de cantos arredondados 49"/>
          <p:cNvSpPr/>
          <p:nvPr/>
        </p:nvSpPr>
        <p:spPr bwMode="auto">
          <a:xfrm>
            <a:off x="3000881" y="3794543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1F497D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tângulo de cantos arredondados 50"/>
          <p:cNvSpPr/>
          <p:nvPr/>
        </p:nvSpPr>
        <p:spPr bwMode="auto">
          <a:xfrm>
            <a:off x="3000881" y="4448375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1F497D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tângulo de cantos arredondados 51"/>
          <p:cNvSpPr/>
          <p:nvPr/>
        </p:nvSpPr>
        <p:spPr bwMode="auto">
          <a:xfrm>
            <a:off x="5260565" y="2483716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EEECE1">
              <a:lumMod val="25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tângulo de cantos arredondados 52"/>
          <p:cNvSpPr/>
          <p:nvPr/>
        </p:nvSpPr>
        <p:spPr bwMode="auto">
          <a:xfrm>
            <a:off x="5260565" y="3139130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EEECE1">
              <a:lumMod val="25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tângulo de cantos arredondados 53"/>
          <p:cNvSpPr/>
          <p:nvPr/>
        </p:nvSpPr>
        <p:spPr bwMode="auto">
          <a:xfrm>
            <a:off x="5260565" y="3794543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EEECE1">
              <a:lumMod val="25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tângulo de cantos arredondados 54"/>
          <p:cNvSpPr/>
          <p:nvPr/>
        </p:nvSpPr>
        <p:spPr bwMode="auto">
          <a:xfrm>
            <a:off x="5260565" y="4449958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EEECE1">
              <a:lumMod val="25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tângulo de cantos arredondados 55"/>
          <p:cNvSpPr/>
          <p:nvPr/>
        </p:nvSpPr>
        <p:spPr bwMode="auto">
          <a:xfrm>
            <a:off x="5260565" y="5105373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EEECE1">
              <a:lumMod val="25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tângulo de cantos arredondados 56"/>
          <p:cNvSpPr/>
          <p:nvPr/>
        </p:nvSpPr>
        <p:spPr bwMode="auto">
          <a:xfrm>
            <a:off x="7520250" y="2496779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9BBB59">
              <a:lumMod val="5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tângulo de cantos arredondados 57"/>
          <p:cNvSpPr/>
          <p:nvPr/>
        </p:nvSpPr>
        <p:spPr bwMode="auto">
          <a:xfrm>
            <a:off x="7520250" y="3150995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9BBB59">
              <a:lumMod val="5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tângulo de cantos arredondados 58"/>
          <p:cNvSpPr/>
          <p:nvPr/>
        </p:nvSpPr>
        <p:spPr bwMode="auto">
          <a:xfrm>
            <a:off x="7520250" y="3807607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9BBB59">
              <a:lumMod val="5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tângulo de cantos arredondados 59"/>
          <p:cNvSpPr/>
          <p:nvPr/>
        </p:nvSpPr>
        <p:spPr bwMode="auto">
          <a:xfrm>
            <a:off x="7520250" y="4463021"/>
            <a:ext cx="1695518" cy="559757"/>
          </a:xfrm>
          <a:prstGeom prst="roundRect">
            <a:avLst>
              <a:gd name="adj" fmla="val 4606"/>
            </a:avLst>
          </a:prstGeom>
          <a:solidFill>
            <a:srgbClr val="9BBB59">
              <a:lumMod val="5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t-BR" sz="1400" kern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3000364" y="2486610"/>
            <a:ext cx="169656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Conhecimento empresarial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3000364" y="3188181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Conhecimento de TI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3000364" y="3842763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Processos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3000364" y="4496596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Alinhamento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5260048" y="2486610"/>
            <a:ext cx="169656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Conteúdo/ </a:t>
            </a:r>
            <a:r>
              <a:rPr lang="pt-BR" sz="1400" b="1" dirty="0" err="1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metadados</a:t>
            </a:r>
            <a:endParaRPr lang="pt-BR" sz="1400" b="1" dirty="0">
              <a:solidFill>
                <a:prstClr val="white"/>
              </a:solidFill>
              <a:effectLst>
                <a:outerShdw blurRad="50800" dist="38100" dir="1200000" algn="tl">
                  <a:prstClr val="black">
                    <a:alpha val="92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5260048" y="3201044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Profundidade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5260048" y="3866624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Governança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5260048" y="4520454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Reuso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7515722" y="2558693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Escopo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7515722" y="3212910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Amplitude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7515722" y="3866624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Segurança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7515722" y="4520454"/>
            <a:ext cx="16965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Usabilidade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5208324" y="5165018"/>
            <a:ext cx="1800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400" b="1" dirty="0" err="1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Encontrabilidade</a:t>
            </a:r>
            <a:endParaRPr lang="pt-BR" sz="1400" b="1" dirty="0">
              <a:solidFill>
                <a:prstClr val="white"/>
              </a:solidFill>
              <a:effectLst>
                <a:outerShdw blurRad="50800" dist="38100" dir="1200000" algn="tl">
                  <a:prstClr val="black">
                    <a:alpha val="92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2999840" y="2021307"/>
            <a:ext cx="1696563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Humano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5259524" y="2021307"/>
            <a:ext cx="1696563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Informação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7515199" y="2021307"/>
            <a:ext cx="1696563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Sistema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4194262" y="6001047"/>
            <a:ext cx="3803847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Dimensões da Maturidade</a:t>
            </a:r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2070" y="1339370"/>
            <a:ext cx="757619" cy="4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B9F80AE4-3C9F-4104-ACAE-A8AB338220B8}"/>
              </a:ext>
            </a:extLst>
          </p:cNvPr>
          <p:cNvSpPr/>
          <p:nvPr/>
        </p:nvSpPr>
        <p:spPr>
          <a:xfrm>
            <a:off x="3713874" y="261841"/>
            <a:ext cx="3696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black"/>
                </a:solidFill>
                <a:latin typeface="Calibri"/>
              </a:rPr>
              <a:t>Maturidade em ECM</a:t>
            </a:r>
            <a:endParaRPr lang="pt-BR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797683-89B4-4FAB-A804-FD4D0A7D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41958" y="85917"/>
            <a:ext cx="5354242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 dirty="0">
                <a:solidFill>
                  <a:prstClr val="white"/>
                </a:solidFill>
                <a:latin typeface="Segoe UI Light" pitchFamily="34" charset="0"/>
              </a:rPr>
              <a:t>Planejamento Estratégico GCC</a:t>
            </a:r>
          </a:p>
          <a:p>
            <a:pPr>
              <a:defRPr/>
            </a:pPr>
            <a:r>
              <a:rPr lang="pt-BR" b="1" dirty="0">
                <a:solidFill>
                  <a:prstClr val="white"/>
                </a:solidFill>
                <a:latin typeface="Segoe UI Light" pitchFamily="34" charset="0"/>
              </a:rPr>
              <a:t>Modelo de Maturidade em ECM - GCC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3149079" y="5750114"/>
            <a:ext cx="7128000" cy="623807"/>
          </a:xfrm>
          <a:prstGeom prst="rect">
            <a:avLst/>
          </a:prstGeom>
          <a:solidFill>
            <a:srgbClr val="4F81BD">
              <a:lumMod val="50000"/>
            </a:srgbClr>
          </a:solidFill>
          <a:ln w="55000" cap="flat" cmpd="thickThin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pt-BR" sz="10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8" name="Retângulo 107"/>
          <p:cNvSpPr/>
          <p:nvPr/>
        </p:nvSpPr>
        <p:spPr>
          <a:xfrm>
            <a:off x="1920393" y="5750114"/>
            <a:ext cx="1195200" cy="623807"/>
          </a:xfrm>
          <a:prstGeom prst="rect">
            <a:avLst/>
          </a:prstGeom>
          <a:solidFill>
            <a:srgbClr val="4F81BD">
              <a:lumMod val="50000"/>
            </a:srgbClr>
          </a:solidFill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200" kern="0" dirty="0">
                <a:solidFill>
                  <a:prstClr val="white"/>
                </a:solidFill>
                <a:latin typeface="Arial"/>
              </a:rPr>
              <a:t>Níveis de Maturidade</a:t>
            </a:r>
          </a:p>
        </p:txBody>
      </p:sp>
      <p:sp>
        <p:nvSpPr>
          <p:cNvPr id="109" name="Retângulo 108">
            <a:hlinkClick r:id="" action="ppaction://noaction"/>
          </p:cNvPr>
          <p:cNvSpPr/>
          <p:nvPr/>
        </p:nvSpPr>
        <p:spPr>
          <a:xfrm>
            <a:off x="4600627" y="5798099"/>
            <a:ext cx="1386000" cy="527837"/>
          </a:xfrm>
          <a:prstGeom prst="rect">
            <a:avLst/>
          </a:prstGeom>
          <a:solidFill>
            <a:srgbClr val="F79646"/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Nível 2</a:t>
            </a:r>
          </a:p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Incipiente</a:t>
            </a:r>
          </a:p>
        </p:txBody>
      </p:sp>
      <p:sp>
        <p:nvSpPr>
          <p:cNvPr id="110" name="Retângulo 109">
            <a:hlinkClick r:id="" action="ppaction://noaction"/>
          </p:cNvPr>
          <p:cNvSpPr/>
          <p:nvPr/>
        </p:nvSpPr>
        <p:spPr>
          <a:xfrm>
            <a:off x="6021353" y="5798099"/>
            <a:ext cx="1386000" cy="527837"/>
          </a:xfrm>
          <a:prstGeom prst="rect">
            <a:avLst/>
          </a:prstGeom>
          <a:solidFill>
            <a:srgbClr val="FFCC66"/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Nível 3</a:t>
            </a:r>
          </a:p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Em formação</a:t>
            </a:r>
          </a:p>
        </p:txBody>
      </p:sp>
      <p:sp>
        <p:nvSpPr>
          <p:cNvPr id="111" name="Retângulo 110">
            <a:hlinkClick r:id="" action="ppaction://noaction"/>
          </p:cNvPr>
          <p:cNvSpPr/>
          <p:nvPr/>
        </p:nvSpPr>
        <p:spPr>
          <a:xfrm>
            <a:off x="7442079" y="5798099"/>
            <a:ext cx="1386000" cy="527837"/>
          </a:xfrm>
          <a:prstGeom prst="rect">
            <a:avLst/>
          </a:prstGeom>
          <a:solidFill>
            <a:srgbClr val="D9F571"/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Nível 4</a:t>
            </a:r>
          </a:p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Operacional</a:t>
            </a:r>
          </a:p>
        </p:txBody>
      </p:sp>
      <p:sp>
        <p:nvSpPr>
          <p:cNvPr id="112" name="Retângulo 111">
            <a:hlinkClick r:id="" action="ppaction://noaction"/>
          </p:cNvPr>
          <p:cNvSpPr/>
          <p:nvPr/>
        </p:nvSpPr>
        <p:spPr>
          <a:xfrm>
            <a:off x="8862805" y="5798099"/>
            <a:ext cx="1386000" cy="527837"/>
          </a:xfrm>
          <a:prstGeom prst="rect">
            <a:avLst/>
          </a:prstGeom>
          <a:solidFill>
            <a:srgbClr val="87EA64"/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Nível 5</a:t>
            </a:r>
          </a:p>
          <a:p>
            <a:pPr algn="ctr">
              <a:defRPr/>
            </a:pPr>
            <a:r>
              <a:rPr lang="pt-BR" sz="1100" b="1" kern="0" dirty="0" err="1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Pró-ativo</a:t>
            </a:r>
            <a:endParaRPr lang="pt-BR" sz="1100" b="1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113" name="Retângulo 112">
            <a:hlinkClick r:id="" action="ppaction://noaction"/>
          </p:cNvPr>
          <p:cNvSpPr/>
          <p:nvPr/>
        </p:nvSpPr>
        <p:spPr>
          <a:xfrm>
            <a:off x="3179901" y="5798099"/>
            <a:ext cx="1386000" cy="527837"/>
          </a:xfrm>
          <a:prstGeom prst="rect">
            <a:avLst/>
          </a:prstGeom>
          <a:solidFill>
            <a:srgbClr val="F79646">
              <a:lumMod val="75000"/>
            </a:srgbClr>
          </a:solidFill>
          <a:ln w="3175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Nível 1</a:t>
            </a:r>
          </a:p>
          <a:p>
            <a:pPr algn="ctr">
              <a:defRPr/>
            </a:pPr>
            <a:r>
              <a:rPr lang="pt-BR" sz="11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t>Não gerenciado</a:t>
            </a:r>
          </a:p>
        </p:txBody>
      </p:sp>
      <p:sp>
        <p:nvSpPr>
          <p:cNvPr id="114" name="Retângulo 113"/>
          <p:cNvSpPr/>
          <p:nvPr/>
        </p:nvSpPr>
        <p:spPr>
          <a:xfrm>
            <a:off x="1919626" y="1239244"/>
            <a:ext cx="1194792" cy="239926"/>
          </a:xfrm>
          <a:prstGeom prst="rect">
            <a:avLst/>
          </a:prstGeom>
          <a:solidFill>
            <a:srgbClr val="4F81BD">
              <a:lumMod val="75000"/>
            </a:srgbClr>
          </a:solidFill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200" kern="0" dirty="0">
                <a:solidFill>
                  <a:prstClr val="white"/>
                </a:solidFill>
                <a:latin typeface="Arial"/>
              </a:rPr>
              <a:t>Categorias</a:t>
            </a:r>
          </a:p>
        </p:txBody>
      </p:sp>
      <p:sp>
        <p:nvSpPr>
          <p:cNvPr id="115" name="Retângulo 114"/>
          <p:cNvSpPr/>
          <p:nvPr/>
        </p:nvSpPr>
        <p:spPr>
          <a:xfrm>
            <a:off x="3148310" y="1239244"/>
            <a:ext cx="7128000" cy="239926"/>
          </a:xfrm>
          <a:prstGeom prst="rect">
            <a:avLst/>
          </a:prstGeom>
          <a:solidFill>
            <a:srgbClr val="4F81BD">
              <a:lumMod val="75000"/>
            </a:srgbClr>
          </a:solidFill>
          <a:ln w="55000" cap="flat" cmpd="thickThin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pt-BR" sz="1200" kern="0" dirty="0">
                <a:solidFill>
                  <a:prstClr val="white"/>
                </a:solidFill>
                <a:latin typeface="Arial"/>
              </a:rPr>
              <a:t>Atributos da Maturidade</a:t>
            </a:r>
          </a:p>
        </p:txBody>
      </p:sp>
      <p:sp>
        <p:nvSpPr>
          <p:cNvPr id="116" name="Retângulo 115"/>
          <p:cNvSpPr/>
          <p:nvPr/>
        </p:nvSpPr>
        <p:spPr>
          <a:xfrm>
            <a:off x="1920395" y="1514091"/>
            <a:ext cx="1194792" cy="1295600"/>
          </a:xfrm>
          <a:prstGeom prst="rect">
            <a:avLst/>
          </a:prstGeom>
          <a:solidFill>
            <a:srgbClr val="4F81BD"/>
          </a:solidFill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400" b="1" kern="0" dirty="0">
                <a:solidFill>
                  <a:prstClr val="white"/>
                </a:solidFill>
                <a:latin typeface="Arial"/>
              </a:rPr>
              <a:t>Pessoas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3149078" y="1514091"/>
            <a:ext cx="7128000" cy="1295600"/>
          </a:xfrm>
          <a:prstGeom prst="rect">
            <a:avLst/>
          </a:prstGeom>
          <a:solidFill>
            <a:srgbClr val="4F81BD"/>
          </a:solidFill>
          <a:ln w="55000" cap="flat" cmpd="thickThin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pt-BR" sz="12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8" name="Retângulo 117"/>
          <p:cNvSpPr/>
          <p:nvPr/>
        </p:nvSpPr>
        <p:spPr>
          <a:xfrm>
            <a:off x="3149081" y="1462465"/>
            <a:ext cx="71233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prstClr val="white"/>
                </a:solidFill>
                <a:latin typeface="Calibri" pitchFamily="34" charset="0"/>
              </a:rPr>
              <a:t>Nesta categoria serão considerados atributos referentes às pessoas envolvidas, analisando: 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o grau de compreensão de funcionários e executivos com relação aos conceitos de ECM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a habilidade em explorar de forma adequada os novos sistemas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até que ponto os processos de negócios estão sendo orientados a conteúdo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a extensão da colaboração, compreensão e sincronismo entre Negócios e TI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1920395" y="4406378"/>
            <a:ext cx="1194792" cy="1295600"/>
          </a:xfrm>
          <a:prstGeom prst="rect">
            <a:avLst/>
          </a:prstGeom>
          <a:solidFill>
            <a:srgbClr val="4F81BD"/>
          </a:solidFill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400" b="1" kern="0" dirty="0">
                <a:solidFill>
                  <a:prstClr val="white"/>
                </a:solidFill>
                <a:latin typeface="Arial"/>
              </a:rPr>
              <a:t>Sistemas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3149078" y="4406378"/>
            <a:ext cx="7128000" cy="1295600"/>
          </a:xfrm>
          <a:prstGeom prst="rect">
            <a:avLst/>
          </a:prstGeom>
          <a:solidFill>
            <a:srgbClr val="4F81BD"/>
          </a:solidFill>
          <a:ln w="55000" cap="flat" cmpd="thickThin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pt-BR" sz="10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1" name="Retângulo 120"/>
          <p:cNvSpPr/>
          <p:nvPr/>
        </p:nvSpPr>
        <p:spPr>
          <a:xfrm>
            <a:off x="3143764" y="4368808"/>
            <a:ext cx="712331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prstClr val="white"/>
                </a:solidFill>
                <a:latin typeface="Calibri" pitchFamily="34" charset="0"/>
              </a:rPr>
              <a:t>São avaliados do ponto de vista de Sistemas: 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quais capacidades funcionais de ECM estão sendo adotadas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a abrangência organizacional dos sistemas de gestão de conteúdo – departamental/corporativo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o alinhamento do acesso aos conteúdos com as diretrizes de segurança 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a usabilidade e atendimentos das necessidades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9131581" y="4432573"/>
            <a:ext cx="1116000" cy="2879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Escopo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1920395" y="2842028"/>
            <a:ext cx="1194792" cy="1535526"/>
          </a:xfrm>
          <a:prstGeom prst="rect">
            <a:avLst/>
          </a:prstGeom>
          <a:solidFill>
            <a:srgbClr val="4F81BD"/>
          </a:solidFill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pt-BR" sz="1400" b="1" kern="0" dirty="0">
                <a:solidFill>
                  <a:prstClr val="white"/>
                </a:solidFill>
                <a:latin typeface="Arial"/>
              </a:rPr>
              <a:t>Informação</a:t>
            </a:r>
            <a:endParaRPr lang="pt-BR" sz="1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4" name="Retângulo 123"/>
          <p:cNvSpPr/>
          <p:nvPr/>
        </p:nvSpPr>
        <p:spPr>
          <a:xfrm>
            <a:off x="3149078" y="2842028"/>
            <a:ext cx="7128000" cy="1535526"/>
          </a:xfrm>
          <a:prstGeom prst="rect">
            <a:avLst/>
          </a:prstGeom>
          <a:solidFill>
            <a:srgbClr val="4F81BD"/>
          </a:solidFill>
          <a:ln w="55000" cap="flat" cmpd="thickThin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pt-BR" sz="10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5" name="Retângulo 124"/>
          <p:cNvSpPr/>
          <p:nvPr/>
        </p:nvSpPr>
        <p:spPr>
          <a:xfrm>
            <a:off x="3114418" y="2773557"/>
            <a:ext cx="71579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prstClr val="white"/>
                </a:solidFill>
                <a:latin typeface="Calibri" pitchFamily="34" charset="0"/>
              </a:rPr>
              <a:t>Esta categoria analisa os atributos referentes a como a informação está sendo tratada: 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até que ponto os conteúdos e </a:t>
            </a:r>
            <a:r>
              <a:rPr lang="pt-BR" sz="1400" dirty="0" err="1">
                <a:solidFill>
                  <a:prstClr val="white"/>
                </a:solidFill>
                <a:latin typeface="Calibri" pitchFamily="34" charset="0"/>
              </a:rPr>
              <a:t>metadados</a:t>
            </a: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 têm sido analisados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quanto do Ciclo de Vida do Conteúdo está sendo gerenciado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qual a extensão de políticas e procedimentos sobre a gestão de informações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realização de oportunidades de reuso de conteúdos</a:t>
            </a:r>
          </a:p>
          <a:p>
            <a:pPr marL="266700" indent="-174625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Calibri" pitchFamily="34" charset="0"/>
              </a:rPr>
              <a:t>habilidade em encontrar o conteúdo certo no momento certo</a:t>
            </a:r>
          </a:p>
        </p:txBody>
      </p:sp>
      <p:sp>
        <p:nvSpPr>
          <p:cNvPr id="126" name="Retângulo 125"/>
          <p:cNvSpPr/>
          <p:nvPr/>
        </p:nvSpPr>
        <p:spPr>
          <a:xfrm>
            <a:off x="9131581" y="2861526"/>
            <a:ext cx="1116000" cy="27351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>
              <a:defRPr/>
            </a:pPr>
            <a:r>
              <a:rPr lang="pt-BR" sz="950" kern="0" spc="-30" dirty="0">
                <a:solidFill>
                  <a:prstClr val="white"/>
                </a:solidFill>
                <a:latin typeface="Arial"/>
              </a:rPr>
              <a:t>Conteúdo/</a:t>
            </a:r>
            <a:r>
              <a:rPr lang="pt-BR" sz="950" kern="0" spc="-30" dirty="0" err="1">
                <a:solidFill>
                  <a:prstClr val="white"/>
                </a:solidFill>
                <a:latin typeface="Arial"/>
              </a:rPr>
              <a:t>Metadados</a:t>
            </a:r>
            <a:endParaRPr lang="pt-BR" sz="950" kern="0" spc="-3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7" name="Retângulo 126"/>
          <p:cNvSpPr/>
          <p:nvPr/>
        </p:nvSpPr>
        <p:spPr>
          <a:xfrm>
            <a:off x="9131581" y="3763843"/>
            <a:ext cx="1116000" cy="27351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Reuso</a:t>
            </a:r>
          </a:p>
        </p:txBody>
      </p:sp>
      <p:sp>
        <p:nvSpPr>
          <p:cNvPr id="128" name="Retângulo 127"/>
          <p:cNvSpPr/>
          <p:nvPr/>
        </p:nvSpPr>
        <p:spPr>
          <a:xfrm>
            <a:off x="9131581" y="1541481"/>
            <a:ext cx="1116000" cy="2879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>
              <a:defRPr/>
            </a:pPr>
            <a:r>
              <a:rPr lang="pt-BR" sz="950" kern="0" spc="-40" dirty="0">
                <a:solidFill>
                  <a:prstClr val="white"/>
                </a:solidFill>
                <a:latin typeface="Arial"/>
              </a:rPr>
              <a:t>Expertise no Negócio</a:t>
            </a:r>
          </a:p>
        </p:txBody>
      </p:sp>
      <p:sp>
        <p:nvSpPr>
          <p:cNvPr id="129" name="CaixaDeTexto 128"/>
          <p:cNvSpPr txBox="1"/>
          <p:nvPr/>
        </p:nvSpPr>
        <p:spPr>
          <a:xfrm>
            <a:off x="8335260" y="6282670"/>
            <a:ext cx="2012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pt-BR" sz="1000" b="1" i="1" dirty="0">
                <a:solidFill>
                  <a:prstClr val="black"/>
                </a:solidFill>
                <a:latin typeface="Calibri" pitchFamily="34" charset="0"/>
              </a:rPr>
              <a:t>Baseado no ECM3 </a:t>
            </a:r>
            <a:r>
              <a:rPr lang="pt-BR" sz="1000" b="1" i="1" dirty="0" err="1">
                <a:solidFill>
                  <a:prstClr val="black"/>
                </a:solidFill>
                <a:latin typeface="Calibri" pitchFamily="34" charset="0"/>
              </a:rPr>
              <a:t>Maturity</a:t>
            </a:r>
            <a:r>
              <a:rPr lang="pt-BR" sz="10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t-BR" sz="1000" b="1" i="1" dirty="0" err="1">
                <a:solidFill>
                  <a:prstClr val="black"/>
                </a:solidFill>
                <a:latin typeface="Calibri" pitchFamily="34" charset="0"/>
              </a:rPr>
              <a:t>Model</a:t>
            </a:r>
            <a:endParaRPr lang="pt-BR" sz="10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0" name="Retângulo 129"/>
          <p:cNvSpPr/>
          <p:nvPr/>
        </p:nvSpPr>
        <p:spPr>
          <a:xfrm>
            <a:off x="9131581" y="1855298"/>
            <a:ext cx="1116000" cy="2879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Expertise em TI</a:t>
            </a:r>
          </a:p>
        </p:txBody>
      </p:sp>
      <p:sp>
        <p:nvSpPr>
          <p:cNvPr id="131" name="Retângulo 130"/>
          <p:cNvSpPr/>
          <p:nvPr/>
        </p:nvSpPr>
        <p:spPr>
          <a:xfrm>
            <a:off x="9131581" y="2169114"/>
            <a:ext cx="1116000" cy="2879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Processo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9131581" y="2482930"/>
            <a:ext cx="1116000" cy="2879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Alinhamento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9131581" y="3162298"/>
            <a:ext cx="1116000" cy="27351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Profundidade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9131581" y="3463071"/>
            <a:ext cx="1116000" cy="27351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Governança</a:t>
            </a:r>
          </a:p>
        </p:txBody>
      </p:sp>
      <p:sp>
        <p:nvSpPr>
          <p:cNvPr id="135" name="Retângulo 134"/>
          <p:cNvSpPr/>
          <p:nvPr/>
        </p:nvSpPr>
        <p:spPr>
          <a:xfrm>
            <a:off x="9131581" y="4064614"/>
            <a:ext cx="1116000" cy="27351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 err="1">
                <a:solidFill>
                  <a:prstClr val="white"/>
                </a:solidFill>
                <a:latin typeface="Arial"/>
              </a:rPr>
              <a:t>Encontrabilidade</a:t>
            </a:r>
            <a:endParaRPr lang="pt-BR" sz="9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6" name="Retângulo 135"/>
          <p:cNvSpPr/>
          <p:nvPr/>
        </p:nvSpPr>
        <p:spPr>
          <a:xfrm>
            <a:off x="9131581" y="4746389"/>
            <a:ext cx="1116000" cy="2879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Abrangência</a:t>
            </a:r>
          </a:p>
        </p:txBody>
      </p:sp>
      <p:sp>
        <p:nvSpPr>
          <p:cNvPr id="137" name="Retângulo 136"/>
          <p:cNvSpPr/>
          <p:nvPr/>
        </p:nvSpPr>
        <p:spPr>
          <a:xfrm>
            <a:off x="9131581" y="5060205"/>
            <a:ext cx="1116000" cy="2879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Segurança</a:t>
            </a:r>
          </a:p>
        </p:txBody>
      </p:sp>
      <p:sp>
        <p:nvSpPr>
          <p:cNvPr id="138" name="Retângulo 137"/>
          <p:cNvSpPr/>
          <p:nvPr/>
        </p:nvSpPr>
        <p:spPr>
          <a:xfrm>
            <a:off x="9131581" y="5374022"/>
            <a:ext cx="1116000" cy="2879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pt-BR" sz="950" kern="0" dirty="0">
                <a:solidFill>
                  <a:prstClr val="white"/>
                </a:solidFill>
                <a:latin typeface="Arial"/>
              </a:rPr>
              <a:t>Usabilidade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36C4927-1CEA-48A4-813D-4597310EDA10}"/>
              </a:ext>
            </a:extLst>
          </p:cNvPr>
          <p:cNvSpPr/>
          <p:nvPr/>
        </p:nvSpPr>
        <p:spPr>
          <a:xfrm>
            <a:off x="3713874" y="261841"/>
            <a:ext cx="3696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black"/>
                </a:solidFill>
                <a:latin typeface="Calibri"/>
              </a:rPr>
              <a:t>Maturidade em ECM</a:t>
            </a:r>
            <a:endParaRPr lang="pt-BR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A516D7-47E7-471B-B09B-665DC6AC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41958" y="85917"/>
            <a:ext cx="5354242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 dirty="0">
                <a:solidFill>
                  <a:prstClr val="white"/>
                </a:solidFill>
                <a:latin typeface="Segoe UI Light" pitchFamily="34" charset="0"/>
              </a:rPr>
              <a:t>Planejamento Estratégico GCC</a:t>
            </a:r>
          </a:p>
          <a:p>
            <a:pPr>
              <a:defRPr/>
            </a:pPr>
            <a:r>
              <a:rPr lang="pt-BR" b="1" dirty="0">
                <a:solidFill>
                  <a:prstClr val="white"/>
                </a:solidFill>
                <a:latin typeface="Segoe UI Light" pitchFamily="34" charset="0"/>
              </a:rPr>
              <a:t>Níveis de Maturidade</a:t>
            </a:r>
          </a:p>
        </p:txBody>
      </p:sp>
      <p:sp>
        <p:nvSpPr>
          <p:cNvPr id="56" name="Retângulo de cantos arredondados 55"/>
          <p:cNvSpPr/>
          <p:nvPr/>
        </p:nvSpPr>
        <p:spPr bwMode="auto">
          <a:xfrm>
            <a:off x="1846576" y="2729675"/>
            <a:ext cx="8568952" cy="871812"/>
          </a:xfrm>
          <a:prstGeom prst="roundRect">
            <a:avLst>
              <a:gd name="adj" fmla="val 4606"/>
            </a:avLst>
          </a:prstGeom>
          <a:solidFill>
            <a:srgbClr val="D9F571"/>
          </a:solidFill>
          <a:ln w="3175" cap="flat" cmpd="thickThin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12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Retângulo de cantos arredondados 56"/>
          <p:cNvSpPr/>
          <p:nvPr/>
        </p:nvSpPr>
        <p:spPr bwMode="auto">
          <a:xfrm>
            <a:off x="1846576" y="1415022"/>
            <a:ext cx="8568952" cy="1260812"/>
          </a:xfrm>
          <a:prstGeom prst="roundRect">
            <a:avLst>
              <a:gd name="adj" fmla="val 4606"/>
            </a:avLst>
          </a:prstGeom>
          <a:solidFill>
            <a:srgbClr val="87EA64"/>
          </a:solidFill>
          <a:ln w="3175" cap="flat" cmpd="thickThin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12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Retângulo de cantos arredondados 57"/>
          <p:cNvSpPr/>
          <p:nvPr/>
        </p:nvSpPr>
        <p:spPr bwMode="auto">
          <a:xfrm>
            <a:off x="1846576" y="3655327"/>
            <a:ext cx="8568952" cy="1055674"/>
          </a:xfrm>
          <a:prstGeom prst="roundRect">
            <a:avLst>
              <a:gd name="adj" fmla="val 4606"/>
            </a:avLst>
          </a:prstGeom>
          <a:solidFill>
            <a:srgbClr val="FFCC66"/>
          </a:solidFill>
          <a:ln w="3175" cap="flat" cmpd="thickThin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12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tângulo de cantos arredondados 58"/>
          <p:cNvSpPr/>
          <p:nvPr/>
        </p:nvSpPr>
        <p:spPr bwMode="auto">
          <a:xfrm>
            <a:off x="1846576" y="4764843"/>
            <a:ext cx="8568952" cy="671793"/>
          </a:xfrm>
          <a:prstGeom prst="roundRect">
            <a:avLst>
              <a:gd name="adj" fmla="val 4606"/>
            </a:avLst>
          </a:prstGeom>
          <a:solidFill>
            <a:srgbClr val="F79646"/>
          </a:solidFill>
          <a:ln w="3175" cap="flat" cmpd="thickThin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12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Retângulo de cantos arredondados 59"/>
          <p:cNvSpPr/>
          <p:nvPr/>
        </p:nvSpPr>
        <p:spPr bwMode="auto">
          <a:xfrm>
            <a:off x="1846576" y="5490478"/>
            <a:ext cx="8568952" cy="863733"/>
          </a:xfrm>
          <a:prstGeom prst="roundRect">
            <a:avLst>
              <a:gd name="adj" fmla="val 4606"/>
            </a:avLst>
          </a:prstGeom>
          <a:solidFill>
            <a:srgbClr val="F79646">
              <a:lumMod val="75000"/>
            </a:srgbClr>
          </a:solidFill>
          <a:ln w="3175" cap="flat" cmpd="thickThin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12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1809842" y="5385990"/>
            <a:ext cx="86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2207021" y="5553126"/>
            <a:ext cx="126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6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Não gerenciado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809842" y="4581128"/>
            <a:ext cx="86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2207021" y="4874206"/>
            <a:ext cx="1260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6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Incipiente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809842" y="3550976"/>
            <a:ext cx="86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2207021" y="3797121"/>
            <a:ext cx="126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6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Em formação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1809842" y="2544162"/>
            <a:ext cx="86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119247" y="2944151"/>
            <a:ext cx="14355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600" b="1" dirty="0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Operacional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1809842" y="1430064"/>
            <a:ext cx="86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2207021" y="1830052"/>
            <a:ext cx="1260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pt-BR" sz="1600" b="1" dirty="0" err="1">
                <a:solidFill>
                  <a:prstClr val="white"/>
                </a:solidFill>
                <a:effectLst>
                  <a:outerShdw blurRad="50800" dist="38100" dir="1200000" algn="tl">
                    <a:prstClr val="black">
                      <a:alpha val="9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Pró-ativo</a:t>
            </a:r>
            <a:endParaRPr lang="pt-BR" sz="1600" b="1" dirty="0">
              <a:solidFill>
                <a:prstClr val="white"/>
              </a:solidFill>
              <a:effectLst>
                <a:outerShdw blurRad="50800" dist="38100" dir="1200000" algn="tl">
                  <a:prstClr val="black">
                    <a:alpha val="92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3381959" y="5491590"/>
            <a:ext cx="7106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organização não tem uma gestão de conteúdo formal. Discos compartilhados e discos locais servem para o armazenamento de documentos, resultando em dados redundantes, dificuldade para encontrar conteúdo, alto nível de retrabalho e frustração dos usuários.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3381959" y="4781900"/>
            <a:ext cx="7106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Abordagens funcionais e projetos surgem para gerenciar alguns conjuntos de conteúdo. Várias tecnologias e produtos redundantes são utilizados, não na sua plenitude e são aplicados insuficientemente.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3381959" y="3612514"/>
            <a:ext cx="7106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organização inventariou seu conteúdo e desenvolveu planos, políticas e procedimentos mas está no processo de implementação há alguns anos. Múltiplos projetos estão em andamento mas correm o risco de conflitar e falhar por falta de uma estratégia mais ampla. Inicia-se a incorporação de noções de ILM – gestão do ciclo de vida da informação.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3381959" y="2728774"/>
            <a:ext cx="7106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 conteúdo é gerenciado através da organização – apesar de estar em diversos sistemas. As temporalidades aplicáveis estão sendo gerenciadas em conteúdo eletrônico crítico. A organização também identificou qual conteúdo não gerenciar e abriu espaço para a gestão de conteúdo colaborativo e de redes sociais também.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3381959" y="1368530"/>
            <a:ext cx="7106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funcionalidade de gestão de conteúdo está disponível amplamente como um serviço compartilhado e é identificado no contexto de maiores esforços orientados a serviços. A organização pode incorporar novas tecnologias de conteúdo (por exemplo, DAM) à medida do necessário, plugando em uma arquitetura flexível para atender aos negócios. Entendimento sólido dos principais pontos relacionados à gestão da informação e fatores críticos para o negócio permitem a organização disponibilizar novos serviços de forma mais ágil.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31AF9B6-F644-4770-889C-418A3BB87BB0}"/>
              </a:ext>
            </a:extLst>
          </p:cNvPr>
          <p:cNvSpPr/>
          <p:nvPr/>
        </p:nvSpPr>
        <p:spPr>
          <a:xfrm>
            <a:off x="3713874" y="261841"/>
            <a:ext cx="3696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black"/>
                </a:solidFill>
                <a:latin typeface="Calibri"/>
              </a:rPr>
              <a:t>Maturidade em ECM</a:t>
            </a:r>
            <a:endParaRPr lang="pt-BR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19D7A3-9EAF-4306-9A64-83DDC240C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2CAA10B2-8461-4DDA-9A53-2EACBD25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4" y="-161710"/>
            <a:ext cx="10847917" cy="1143000"/>
          </a:xfrm>
        </p:spPr>
        <p:txBody>
          <a:bodyPr/>
          <a:lstStyle/>
          <a:p>
            <a:r>
              <a:rPr lang="pt-BR" altLang="pt-BR" dirty="0"/>
              <a:t>Humana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4774F00-DC04-4071-BBA6-6DAD1C584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89727"/>
              </p:ext>
            </p:extLst>
          </p:nvPr>
        </p:nvGraphicFramePr>
        <p:xfrm>
          <a:off x="1427427" y="929809"/>
          <a:ext cx="8856662" cy="57297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6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3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Nível:</a:t>
                      </a:r>
                      <a:endParaRPr lang="pt-BR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Dimensão: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000">
                          <a:effectLst/>
                        </a:rPr>
                        <a:t>Não gerenciado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000">
                          <a:effectLst/>
                        </a:rPr>
                        <a:t>Incipiente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000">
                          <a:effectLst/>
                        </a:rPr>
                        <a:t>Em formação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000">
                          <a:effectLst/>
                        </a:rPr>
                        <a:t>Operacional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000">
                          <a:effectLst/>
                        </a:rPr>
                        <a:t>Proativo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17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Humana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Conhecimento de TI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Sem experiência de administração formal de repositórios e de sistemas de fluxo de trabalho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Lutando com a implementação de alguns primeiros sistemas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Versões mais avançadas de implementação dos sistemas, com foco no conteúdo crítico para os negócios.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 gestão dos repositórios e sistemas de automação de fluxo de trabalho (workflow) é uma competência básica de TI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Experimentação proativa e aprendizado sobre tecnologias emergentes de conteúdo.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Conhecimento Empresarial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Ignorância sobre o valor e papel de ECM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Aumenta o senso de consciência sobre a falta do gerenciamento dos serviços.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Planos de Comunicação incluem atualizações dos principais envolvidos sobre o valor agregado ao negócio por ECM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Patrocínio dos executivos para o ECM como uma prática; análise de processos e de conteúdo são competências básicas.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 gestão de conteúdo é definida como uma competência básica dos funcionários e faz parte de suas avaliações por RH.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9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Processo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Nenhum ou poucos procedimentos padronizados sobre conteúdo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Análise dos processos básicos levando a alguns fluxos de trabalho aleatórios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Modelagem inicial de processos interdepartamentais para preparação de sua automação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Processos automatizados extrapolam sistemas e departamentos 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Tratamento da exceção robusto e experimentação dentro do modelo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Alinhamento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Pontos chave dos processos de negócio não são bem compreendidos pelos estrategistas de TI resultando em falhas na parte de ECM do portfólio de TI.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Falhas ainda existem entre a tecnologia e os principais processos de negócio; as métricas de TI não são avaliadas pelos resultados dos negócios.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Tanto TI como Negócio compreendem seus papéis no gerenciamento da informação e suas respectivas estratégias não são mais desenvolvidas no vácuo.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Execução de estratégias de TI e estratégias empresariais se tornam mais coesas, mas ainda permanece o modelo de queda de braço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Desenvolvimento de estratégias entre TI e Negócio é feita de forma colaborativa e simultânea com revisões frequentes utilizando métricas apropriadas. 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5" marR="570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CABCD752-F1A0-4A46-820F-5815190F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93" y="116134"/>
            <a:ext cx="1479507" cy="11298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Education">
      <a:dk1>
        <a:srgbClr val="31353F"/>
      </a:dk1>
      <a:lt1>
        <a:srgbClr val="FFFFFF"/>
      </a:lt1>
      <a:dk2>
        <a:srgbClr val="0B3857"/>
      </a:dk2>
      <a:lt2>
        <a:srgbClr val="76B4E2"/>
      </a:lt2>
      <a:accent1>
        <a:srgbClr val="5F4F8C"/>
      </a:accent1>
      <a:accent2>
        <a:srgbClr val="68C7C7"/>
      </a:accent2>
      <a:accent3>
        <a:srgbClr val="7F6DB1"/>
      </a:accent3>
      <a:accent4>
        <a:srgbClr val="1D78BD"/>
      </a:accent4>
      <a:accent5>
        <a:srgbClr val="EA5A4B"/>
      </a:accent5>
      <a:accent6>
        <a:srgbClr val="00B27B"/>
      </a:accent6>
      <a:hlink>
        <a:srgbClr val="F26522"/>
      </a:hlink>
      <a:folHlink>
        <a:srgbClr val="419299"/>
      </a:folHlink>
    </a:clrScheme>
    <a:fontScheme name="ARMA Standard">
      <a:majorFont>
        <a:latin typeface="Tw Cen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buFont typeface="Wingdings" panose="05000000000000000000" pitchFamily="2" charset="2"/>
          <a:buNone/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binar PPT Template" id="{D0A9A035-456D-4ED7-A635-96DFF166D9B3}" vid="{1EDC3BD7-9500-46A7-A41A-6760C6869DC4}"/>
    </a:ext>
  </a:extLst>
</a:theme>
</file>

<file path=ppt/theme/theme7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12569</TotalTime>
  <Words>2201</Words>
  <Application>Microsoft Office PowerPoint</Application>
  <PresentationFormat>Widescreen</PresentationFormat>
  <Paragraphs>306</Paragraphs>
  <Slides>30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30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Segoe UI Light</vt:lpstr>
      <vt:lpstr>Times New Roman</vt:lpstr>
      <vt:lpstr>Tw Cen MT</vt:lpstr>
      <vt:lpstr>Wingdings</vt:lpstr>
      <vt:lpstr>Tema do Office</vt:lpstr>
      <vt:lpstr>2_Tema do Office</vt:lpstr>
      <vt:lpstr>Personalizar design</vt:lpstr>
      <vt:lpstr>Office Theme</vt:lpstr>
      <vt:lpstr>1_Tema do Office</vt:lpstr>
      <vt:lpstr>1_Office Theme</vt:lpstr>
      <vt:lpstr>Design padrão</vt:lpstr>
      <vt:lpstr>Você acredita que tem maturidade na gestão da informação?</vt:lpstr>
      <vt:lpstr> Walter W. Koch</vt:lpstr>
      <vt:lpstr>A evolução tecnológica</vt:lpstr>
      <vt:lpstr>Modelos de avaliação de  maturidade na gestão da informação</vt:lpstr>
      <vt:lpstr>Apresentação do PowerPoint</vt:lpstr>
      <vt:lpstr>Apresentação do PowerPoint</vt:lpstr>
      <vt:lpstr>Apresentação do PowerPoint</vt:lpstr>
      <vt:lpstr>Apresentação do PowerPoint</vt:lpstr>
      <vt:lpstr>Humana</vt:lpstr>
      <vt:lpstr>Apresentação do PowerPoint</vt:lpstr>
      <vt:lpstr>Apresentação do PowerPoint</vt:lpstr>
      <vt:lpstr>Modelos de avaliação de  maturidade na gestão da informação</vt:lpstr>
      <vt:lpstr>AIIM  Intelligent Information Management Maturity Model </vt:lpstr>
      <vt:lpstr>AIIM  Intelligent Information Management Maturity Model </vt:lpstr>
      <vt:lpstr>DAMA – DMBOK2</vt:lpstr>
      <vt:lpstr>Modelos de avaliação de  maturidade na gestão da informação</vt:lpstr>
      <vt:lpstr>Apresentação do PowerPoint</vt:lpstr>
      <vt:lpstr>Apresentação do PowerPoint</vt:lpstr>
      <vt:lpstr>Apresentação do PowerPoint</vt:lpstr>
      <vt:lpstr>Avaliações correlatas</vt:lpstr>
      <vt:lpstr>Qual a melhor?</vt:lpstr>
      <vt:lpstr>Apresentação do PowerPoint</vt:lpstr>
      <vt:lpstr>Apresentação do PowerPoint</vt:lpstr>
      <vt:lpstr>FINANCIAL SERVICES As found on pages 40-41 in the report</vt:lpstr>
      <vt:lpstr>FINANCIAL SERVICES As found on pages 40-41 in the report</vt:lpstr>
      <vt:lpstr>Apresentação do PowerPoint</vt:lpstr>
      <vt:lpstr>Não pare!!</vt:lpstr>
      <vt:lpstr>Apresentação do PowerPoint</vt:lpstr>
      <vt:lpstr>Não pare!!</vt:lpstr>
      <vt:lpstr>Obrigado!!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Walter Koch</dc:creator>
  <cp:lastModifiedBy>Walter Koch</cp:lastModifiedBy>
  <cp:revision>54</cp:revision>
  <dcterms:created xsi:type="dcterms:W3CDTF">2020-08-04T15:09:17Z</dcterms:created>
  <dcterms:modified xsi:type="dcterms:W3CDTF">2026-05-05T11:56:46Z</dcterms:modified>
</cp:coreProperties>
</file>