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sldIdLst>
    <p:sldId id="726" r:id="rId2"/>
    <p:sldId id="2076138812" r:id="rId3"/>
    <p:sldId id="259" r:id="rId4"/>
    <p:sldId id="265" r:id="rId5"/>
    <p:sldId id="287" r:id="rId6"/>
    <p:sldId id="289" r:id="rId7"/>
    <p:sldId id="285" r:id="rId8"/>
    <p:sldId id="271" r:id="rId9"/>
    <p:sldId id="719" r:id="rId10"/>
  </p:sldIdLst>
  <p:sldSz cx="12192000" cy="6858000"/>
  <p:notesSz cx="6858000" cy="9144000"/>
  <p:embeddedFontLst>
    <p:embeddedFont>
      <p:font typeface="Inter" panose="020B0502030000000004" pitchFamily="34" charset="0"/>
      <p:regular r:id="rId12"/>
      <p:bold r:id="rId13"/>
    </p:embeddedFont>
    <p:embeddedFont>
      <p:font typeface="Inter Bold" panose="020B0502030000000004" pitchFamily="34" charset="0"/>
      <p:bold r:id="rId14"/>
    </p:embeddedFont>
    <p:embeddedFont>
      <p:font typeface="Nunito Sans" pitchFamily="2" charset="0"/>
      <p:regular r:id="rId15"/>
      <p:bold r:id="rId16"/>
      <p:italic r:id="rId17"/>
      <p:boldItalic r:id="rId18"/>
    </p:embeddedFont>
    <p:embeddedFont>
      <p:font typeface="Oswald" panose="00000500000000000000" pitchFamily="2" charset="0"/>
      <p:regular r:id="rId19"/>
      <p:bold r:id="rId20"/>
    </p:embeddedFont>
    <p:embeddedFont>
      <p:font typeface="Oswald Bold" panose="00000800000000000000" charset="0"/>
      <p:regular r:id="rId21"/>
      <p:bold r:id="rId22"/>
    </p:embeddedFont>
    <p:embeddedFont>
      <p:font typeface="Oswald Medium" panose="00000600000000000000" pitchFamily="2" charset="0"/>
      <p:regular r:id="rId23"/>
    </p:embeddedFont>
    <p:embeddedFont>
      <p:font typeface="Raleway" pitchFamily="2" charset="0"/>
      <p:regular r:id="rId24"/>
      <p:bold r:id="rId25"/>
      <p:italic r:id="rId26"/>
      <p:boldItalic r:id="rId27"/>
    </p:embeddedFont>
    <p:embeddedFont>
      <p:font typeface="Raleway Black" pitchFamily="2" charset="0"/>
      <p:bold r:id="rId28"/>
      <p:boldItalic r:id="rId29"/>
    </p:embeddedFont>
    <p:embeddedFont>
      <p:font typeface="Raleway Light" pitchFamily="2" charset="0"/>
      <p:regular r:id="rId30"/>
      <p:italic r:id="rId31"/>
    </p:embeddedFont>
    <p:embeddedFont>
      <p:font typeface="Rubik" panose="020B0604020202020204" charset="0"/>
      <p:regular r:id="rId32"/>
      <p:bold r:id="rId33"/>
      <p:italic r:id="rId34"/>
      <p:boldItalic r:id="rId3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0CF"/>
    <a:srgbClr val="CC0099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1" autoAdjust="0"/>
    <p:restoredTop sz="92218" autoAdjust="0"/>
  </p:normalViewPr>
  <p:slideViewPr>
    <p:cSldViewPr snapToGrid="0">
      <p:cViewPr varScale="1">
        <p:scale>
          <a:sx n="60" d="100"/>
          <a:sy n="60" d="100"/>
        </p:scale>
        <p:origin x="6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9" Type="http://schemas.openxmlformats.org/officeDocument/2006/relationships/tableStyles" Target="tableStyles.xml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font" Target="fonts/font2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a Valadão" userId="0ea12f376c5e5e27" providerId="LiveId" clId="{D38D49D8-A1EC-4AE3-A5E7-1A61B41E1A7D}"/>
    <pc:docChg chg="undo custSel addSld delSld">
      <pc:chgData name="Adriana Valadão" userId="0ea12f376c5e5e27" providerId="LiveId" clId="{D38D49D8-A1EC-4AE3-A5E7-1A61B41E1A7D}" dt="2026-05-06T02:09:00.844" v="4" actId="47"/>
      <pc:docMkLst>
        <pc:docMk/>
      </pc:docMkLst>
      <pc:sldChg chg="del">
        <pc:chgData name="Adriana Valadão" userId="0ea12f376c5e5e27" providerId="LiveId" clId="{D38D49D8-A1EC-4AE3-A5E7-1A61B41E1A7D}" dt="2026-05-06T02:01:24.194" v="0" actId="47"/>
        <pc:sldMkLst>
          <pc:docMk/>
          <pc:sldMk cId="1847090698" sldId="258"/>
        </pc:sldMkLst>
      </pc:sldChg>
      <pc:sldChg chg="add del">
        <pc:chgData name="Adriana Valadão" userId="0ea12f376c5e5e27" providerId="LiveId" clId="{D38D49D8-A1EC-4AE3-A5E7-1A61B41E1A7D}" dt="2026-05-06T02:09:00.844" v="4" actId="47"/>
        <pc:sldMkLst>
          <pc:docMk/>
          <pc:sldMk cId="0" sldId="259"/>
        </pc:sldMkLst>
      </pc:sldChg>
      <pc:sldChg chg="del">
        <pc:chgData name="Adriana Valadão" userId="0ea12f376c5e5e27" providerId="LiveId" clId="{D38D49D8-A1EC-4AE3-A5E7-1A61B41E1A7D}" dt="2026-05-06T02:02:02.269" v="1" actId="47"/>
        <pc:sldMkLst>
          <pc:docMk/>
          <pc:sldMk cId="0" sldId="261"/>
        </pc:sldMkLst>
      </pc:sldChg>
      <pc:sldChg chg="del">
        <pc:chgData name="Adriana Valadão" userId="0ea12f376c5e5e27" providerId="LiveId" clId="{D38D49D8-A1EC-4AE3-A5E7-1A61B41E1A7D}" dt="2026-05-06T02:02:02.269" v="1" actId="47"/>
        <pc:sldMkLst>
          <pc:docMk/>
          <pc:sldMk cId="0" sldId="262"/>
        </pc:sldMkLst>
      </pc:sldChg>
      <pc:sldChg chg="del">
        <pc:chgData name="Adriana Valadão" userId="0ea12f376c5e5e27" providerId="LiveId" clId="{D38D49D8-A1EC-4AE3-A5E7-1A61B41E1A7D}" dt="2026-05-06T02:02:31.734" v="2" actId="47"/>
        <pc:sldMkLst>
          <pc:docMk/>
          <pc:sldMk cId="2697333020" sldId="278"/>
        </pc:sldMkLst>
      </pc:sldChg>
      <pc:sldChg chg="del">
        <pc:chgData name="Adriana Valadão" userId="0ea12f376c5e5e27" providerId="LiveId" clId="{D38D49D8-A1EC-4AE3-A5E7-1A61B41E1A7D}" dt="2026-05-06T02:02:31.734" v="2" actId="47"/>
        <pc:sldMkLst>
          <pc:docMk/>
          <pc:sldMk cId="3169412788" sldId="279"/>
        </pc:sldMkLst>
      </pc:sldChg>
      <pc:sldChg chg="del">
        <pc:chgData name="Adriana Valadão" userId="0ea12f376c5e5e27" providerId="LiveId" clId="{D38D49D8-A1EC-4AE3-A5E7-1A61B41E1A7D}" dt="2026-05-06T02:02:31.734" v="2" actId="47"/>
        <pc:sldMkLst>
          <pc:docMk/>
          <pc:sldMk cId="0" sldId="280"/>
        </pc:sldMkLst>
      </pc:sldChg>
      <pc:sldChg chg="del">
        <pc:chgData name="Adriana Valadão" userId="0ea12f376c5e5e27" providerId="LiveId" clId="{D38D49D8-A1EC-4AE3-A5E7-1A61B41E1A7D}" dt="2026-05-06T02:02:31.734" v="2" actId="47"/>
        <pc:sldMkLst>
          <pc:docMk/>
          <pc:sldMk cId="0" sldId="281"/>
        </pc:sldMkLst>
      </pc:sldChg>
      <pc:sldChg chg="del">
        <pc:chgData name="Adriana Valadão" userId="0ea12f376c5e5e27" providerId="LiveId" clId="{D38D49D8-A1EC-4AE3-A5E7-1A61B41E1A7D}" dt="2026-05-06T02:02:31.734" v="2" actId="47"/>
        <pc:sldMkLst>
          <pc:docMk/>
          <pc:sldMk cId="627412929" sldId="291"/>
        </pc:sldMkLst>
      </pc:sldChg>
      <pc:sldChg chg="del">
        <pc:chgData name="Adriana Valadão" userId="0ea12f376c5e5e27" providerId="LiveId" clId="{D38D49D8-A1EC-4AE3-A5E7-1A61B41E1A7D}" dt="2026-05-06T02:02:31.734" v="2" actId="47"/>
        <pc:sldMkLst>
          <pc:docMk/>
          <pc:sldMk cId="4062205577" sldId="297"/>
        </pc:sldMkLst>
      </pc:sldChg>
      <pc:sldChg chg="del">
        <pc:chgData name="Adriana Valadão" userId="0ea12f376c5e5e27" providerId="LiveId" clId="{D38D49D8-A1EC-4AE3-A5E7-1A61B41E1A7D}" dt="2026-05-06T02:01:24.194" v="0" actId="47"/>
        <pc:sldMkLst>
          <pc:docMk/>
          <pc:sldMk cId="952471477" sldId="524"/>
        </pc:sldMkLst>
      </pc:sldChg>
      <pc:sldChg chg="del">
        <pc:chgData name="Adriana Valadão" userId="0ea12f376c5e5e27" providerId="LiveId" clId="{D38D49D8-A1EC-4AE3-A5E7-1A61B41E1A7D}" dt="2026-05-06T02:01:24.194" v="0" actId="47"/>
        <pc:sldMkLst>
          <pc:docMk/>
          <pc:sldMk cId="10601609" sldId="4229"/>
        </pc:sldMkLst>
      </pc:sldChg>
      <pc:sldChg chg="del">
        <pc:chgData name="Adriana Valadão" userId="0ea12f376c5e5e27" providerId="LiveId" clId="{D38D49D8-A1EC-4AE3-A5E7-1A61B41E1A7D}" dt="2026-05-06T02:01:24.194" v="0" actId="47"/>
        <pc:sldMkLst>
          <pc:docMk/>
          <pc:sldMk cId="2475775425" sldId="2076138794"/>
        </pc:sldMkLst>
      </pc:sldChg>
      <pc:sldChg chg="del">
        <pc:chgData name="Adriana Valadão" userId="0ea12f376c5e5e27" providerId="LiveId" clId="{D38D49D8-A1EC-4AE3-A5E7-1A61B41E1A7D}" dt="2026-05-06T02:02:31.734" v="2" actId="47"/>
        <pc:sldMkLst>
          <pc:docMk/>
          <pc:sldMk cId="1541020061" sldId="2076138801"/>
        </pc:sldMkLst>
      </pc:sldChg>
      <pc:sldChg chg="del">
        <pc:chgData name="Adriana Valadão" userId="0ea12f376c5e5e27" providerId="LiveId" clId="{D38D49D8-A1EC-4AE3-A5E7-1A61B41E1A7D}" dt="2026-05-06T02:02:31.734" v="2" actId="47"/>
        <pc:sldMkLst>
          <pc:docMk/>
          <pc:sldMk cId="2043637331" sldId="2076138802"/>
        </pc:sldMkLst>
      </pc:sldChg>
      <pc:sldChg chg="del">
        <pc:chgData name="Adriana Valadão" userId="0ea12f376c5e5e27" providerId="LiveId" clId="{D38D49D8-A1EC-4AE3-A5E7-1A61B41E1A7D}" dt="2026-05-06T02:02:31.734" v="2" actId="47"/>
        <pc:sldMkLst>
          <pc:docMk/>
          <pc:sldMk cId="4029012972" sldId="2076138803"/>
        </pc:sldMkLst>
      </pc:sldChg>
      <pc:sldChg chg="del">
        <pc:chgData name="Adriana Valadão" userId="0ea12f376c5e5e27" providerId="LiveId" clId="{D38D49D8-A1EC-4AE3-A5E7-1A61B41E1A7D}" dt="2026-05-06T02:02:31.734" v="2" actId="47"/>
        <pc:sldMkLst>
          <pc:docMk/>
          <pc:sldMk cId="3850518493" sldId="2076138808"/>
        </pc:sldMkLst>
      </pc:sldChg>
      <pc:sldChg chg="del">
        <pc:chgData name="Adriana Valadão" userId="0ea12f376c5e5e27" providerId="LiveId" clId="{D38D49D8-A1EC-4AE3-A5E7-1A61B41E1A7D}" dt="2026-05-06T02:02:31.734" v="2" actId="47"/>
        <pc:sldMkLst>
          <pc:docMk/>
          <pc:sldMk cId="0" sldId="2076138814"/>
        </pc:sldMkLst>
      </pc:sldChg>
      <pc:sldChg chg="del">
        <pc:chgData name="Adriana Valadão" userId="0ea12f376c5e5e27" providerId="LiveId" clId="{D38D49D8-A1EC-4AE3-A5E7-1A61B41E1A7D}" dt="2026-05-06T02:02:31.734" v="2" actId="47"/>
        <pc:sldMkLst>
          <pc:docMk/>
          <pc:sldMk cId="0" sldId="2076138817"/>
        </pc:sldMkLst>
      </pc:sldChg>
      <pc:sldChg chg="del">
        <pc:chgData name="Adriana Valadão" userId="0ea12f376c5e5e27" providerId="LiveId" clId="{D38D49D8-A1EC-4AE3-A5E7-1A61B41E1A7D}" dt="2026-05-06T02:01:24.194" v="0" actId="47"/>
        <pc:sldMkLst>
          <pc:docMk/>
          <pc:sldMk cId="0" sldId="2076138818"/>
        </pc:sldMkLst>
      </pc:sldChg>
      <pc:sldChg chg="del">
        <pc:chgData name="Adriana Valadão" userId="0ea12f376c5e5e27" providerId="LiveId" clId="{D38D49D8-A1EC-4AE3-A5E7-1A61B41E1A7D}" dt="2026-05-06T02:02:31.734" v="2" actId="47"/>
        <pc:sldMkLst>
          <pc:docMk/>
          <pc:sldMk cId="3594889089" sldId="2076138819"/>
        </pc:sldMkLst>
      </pc:sldChg>
      <pc:sldChg chg="del">
        <pc:chgData name="Adriana Valadão" userId="0ea12f376c5e5e27" providerId="LiveId" clId="{D38D49D8-A1EC-4AE3-A5E7-1A61B41E1A7D}" dt="2026-05-06T02:02:31.734" v="2" actId="47"/>
        <pc:sldMkLst>
          <pc:docMk/>
          <pc:sldMk cId="1488068991" sldId="2076138822"/>
        </pc:sldMkLst>
      </pc:sldChg>
      <pc:sldChg chg="del">
        <pc:chgData name="Adriana Valadão" userId="0ea12f376c5e5e27" providerId="LiveId" clId="{D38D49D8-A1EC-4AE3-A5E7-1A61B41E1A7D}" dt="2026-05-06T02:02:31.734" v="2" actId="47"/>
        <pc:sldMkLst>
          <pc:docMk/>
          <pc:sldMk cId="4159131023" sldId="2076138823"/>
        </pc:sldMkLst>
      </pc:sldChg>
      <pc:sldChg chg="del">
        <pc:chgData name="Adriana Valadão" userId="0ea12f376c5e5e27" providerId="LiveId" clId="{D38D49D8-A1EC-4AE3-A5E7-1A61B41E1A7D}" dt="2026-05-06T02:02:31.734" v="2" actId="47"/>
        <pc:sldMkLst>
          <pc:docMk/>
          <pc:sldMk cId="3164133360" sldId="2076138825"/>
        </pc:sldMkLst>
      </pc:sldChg>
      <pc:sldChg chg="del">
        <pc:chgData name="Adriana Valadão" userId="0ea12f376c5e5e27" providerId="LiveId" clId="{D38D49D8-A1EC-4AE3-A5E7-1A61B41E1A7D}" dt="2026-05-06T02:02:31.734" v="2" actId="47"/>
        <pc:sldMkLst>
          <pc:docMk/>
          <pc:sldMk cId="376374110" sldId="2076138826"/>
        </pc:sldMkLst>
      </pc:sldChg>
      <pc:sldChg chg="del">
        <pc:chgData name="Adriana Valadão" userId="0ea12f376c5e5e27" providerId="LiveId" clId="{D38D49D8-A1EC-4AE3-A5E7-1A61B41E1A7D}" dt="2026-05-06T02:02:31.734" v="2" actId="47"/>
        <pc:sldMkLst>
          <pc:docMk/>
          <pc:sldMk cId="808939998" sldId="2076138827"/>
        </pc:sldMkLst>
      </pc:sldChg>
      <pc:sldChg chg="del">
        <pc:chgData name="Adriana Valadão" userId="0ea12f376c5e5e27" providerId="LiveId" clId="{D38D49D8-A1EC-4AE3-A5E7-1A61B41E1A7D}" dt="2026-05-06T02:02:31.734" v="2" actId="47"/>
        <pc:sldMkLst>
          <pc:docMk/>
          <pc:sldMk cId="2116847014" sldId="2076138828"/>
        </pc:sldMkLst>
      </pc:sldChg>
      <pc:sldMasterChg chg="delSldLayout">
        <pc:chgData name="Adriana Valadão" userId="0ea12f376c5e5e27" providerId="LiveId" clId="{D38D49D8-A1EC-4AE3-A5E7-1A61B41E1A7D}" dt="2026-05-06T02:02:31.734" v="2" actId="47"/>
        <pc:sldMasterMkLst>
          <pc:docMk/>
          <pc:sldMasterMk cId="802995723" sldId="2147483660"/>
        </pc:sldMasterMkLst>
        <pc:sldLayoutChg chg="del">
          <pc:chgData name="Adriana Valadão" userId="0ea12f376c5e5e27" providerId="LiveId" clId="{D38D49D8-A1EC-4AE3-A5E7-1A61B41E1A7D}" dt="2026-05-06T02:02:31.734" v="2" actId="47"/>
          <pc:sldLayoutMkLst>
            <pc:docMk/>
            <pc:sldMasterMk cId="802995723" sldId="2147483660"/>
            <pc:sldLayoutMk cId="1002377556" sldId="2147483663"/>
          </pc:sldLayoutMkLst>
        </pc:sldLayoutChg>
        <pc:sldLayoutChg chg="del">
          <pc:chgData name="Adriana Valadão" userId="0ea12f376c5e5e27" providerId="LiveId" clId="{D38D49D8-A1EC-4AE3-A5E7-1A61B41E1A7D}" dt="2026-05-06T02:02:31.734" v="2" actId="47"/>
          <pc:sldLayoutMkLst>
            <pc:docMk/>
            <pc:sldMasterMk cId="802995723" sldId="2147483660"/>
            <pc:sldLayoutMk cId="1713089486" sldId="2147483670"/>
          </pc:sldLayoutMkLst>
        </pc:sldLayoutChg>
        <pc:sldLayoutChg chg="del">
          <pc:chgData name="Adriana Valadão" userId="0ea12f376c5e5e27" providerId="LiveId" clId="{D38D49D8-A1EC-4AE3-A5E7-1A61B41E1A7D}" dt="2026-05-06T02:02:31.734" v="2" actId="47"/>
          <pc:sldLayoutMkLst>
            <pc:docMk/>
            <pc:sldMasterMk cId="802995723" sldId="2147483660"/>
            <pc:sldLayoutMk cId="3945741443" sldId="2147483672"/>
          </pc:sldLayoutMkLst>
        </pc:sldLayoutChg>
        <pc:sldLayoutChg chg="del">
          <pc:chgData name="Adriana Valadão" userId="0ea12f376c5e5e27" providerId="LiveId" clId="{D38D49D8-A1EC-4AE3-A5E7-1A61B41E1A7D}" dt="2026-05-06T02:02:31.734" v="2" actId="47"/>
          <pc:sldLayoutMkLst>
            <pc:docMk/>
            <pc:sldMasterMk cId="802995723" sldId="2147483660"/>
            <pc:sldLayoutMk cId="1950360372" sldId="2147483673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C0B-4080-9D53-C734D06433DC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C0B-4080-9D53-C734D06433DC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C0B-4080-9D53-C734D06433DC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C0B-4080-9D53-C734D06433DC}"/>
              </c:ext>
            </c:extLst>
          </c:dPt>
          <c:dPt>
            <c:idx val="4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C0B-4080-9D53-C734D06433DC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C0B-4080-9D53-C734D06433DC}"/>
              </c:ext>
            </c:extLst>
          </c:dPt>
          <c:dPt>
            <c:idx val="6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C0B-4080-9D53-C734D06433DC}"/>
              </c:ext>
            </c:extLst>
          </c:dPt>
          <c:dPt>
            <c:idx val="7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C0B-4080-9D53-C734D06433DC}"/>
              </c:ext>
            </c:extLst>
          </c:dPt>
          <c:dPt>
            <c:idx val="8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FC0B-4080-9D53-C734D06433DC}"/>
              </c:ext>
            </c:extLst>
          </c:dPt>
          <c:dPt>
            <c:idx val="9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C0B-4080-9D53-C734D06433DC}"/>
              </c:ext>
            </c:extLst>
          </c:dPt>
          <c:dPt>
            <c:idx val="1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FC0B-4080-9D53-C734D06433DC}"/>
              </c:ext>
            </c:extLst>
          </c:dPt>
          <c:dPt>
            <c:idx val="1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FC0B-4080-9D53-C734D06433DC}"/>
              </c:ext>
            </c:extLst>
          </c:dPt>
          <c:dPt>
            <c:idx val="1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FC0B-4080-9D53-C734D06433DC}"/>
              </c:ext>
            </c:extLst>
          </c:dPt>
          <c:dPt>
            <c:idx val="1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FC0B-4080-9D53-C734D06433DC}"/>
              </c:ext>
            </c:extLst>
          </c:dPt>
          <c:dPt>
            <c:idx val="14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FC0B-4080-9D53-C734D06433DC}"/>
              </c:ext>
            </c:extLst>
          </c:dPt>
          <c:dPt>
            <c:idx val="1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FC0B-4080-9D53-C734D06433DC}"/>
              </c:ext>
            </c:extLst>
          </c:dPt>
          <c:dPt>
            <c:idx val="16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FC0B-4080-9D53-C734D06433DC}"/>
              </c:ext>
            </c:extLst>
          </c:dPt>
          <c:dPt>
            <c:idx val="17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FC0B-4080-9D53-C734D06433DC}"/>
              </c:ext>
            </c:extLst>
          </c:dPt>
          <c:dPt>
            <c:idx val="18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FC0B-4080-9D53-C734D06433DC}"/>
              </c:ext>
            </c:extLst>
          </c:dPt>
          <c:dPt>
            <c:idx val="19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FC0B-4080-9D53-C734D06433DC}"/>
              </c:ext>
            </c:extLst>
          </c:dPt>
          <c:val>
            <c:numLit>
              <c:formatCode>General</c:formatCode>
              <c:ptCount val="20"/>
              <c:pt idx="0">
                <c:v>1</c:v>
              </c:pt>
              <c:pt idx="1">
                <c:v>1</c:v>
              </c:pt>
              <c:pt idx="2">
                <c:v>1</c:v>
              </c:pt>
              <c:pt idx="3">
                <c:v>1</c:v>
              </c:pt>
              <c:pt idx="4">
                <c:v>1</c:v>
              </c:pt>
              <c:pt idx="5">
                <c:v>1</c:v>
              </c:pt>
              <c:pt idx="6">
                <c:v>1</c:v>
              </c:pt>
              <c:pt idx="7">
                <c:v>1</c:v>
              </c:pt>
              <c:pt idx="8">
                <c:v>1</c:v>
              </c:pt>
              <c:pt idx="9">
                <c:v>1</c:v>
              </c:pt>
              <c:pt idx="10">
                <c:v>1</c:v>
              </c:pt>
              <c:pt idx="11">
                <c:v>1</c:v>
              </c:pt>
              <c:pt idx="12">
                <c:v>1</c:v>
              </c:pt>
              <c:pt idx="13">
                <c:v>1</c:v>
              </c:pt>
              <c:pt idx="14">
                <c:v>1</c:v>
              </c:pt>
              <c:pt idx="15">
                <c:v>1</c:v>
              </c:pt>
              <c:pt idx="16">
                <c:v>1</c:v>
              </c:pt>
              <c:pt idx="17">
                <c:v>1</c:v>
              </c:pt>
              <c:pt idx="18">
                <c:v>1</c:v>
              </c:pt>
              <c:pt idx="19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28-FC0B-4080-9D53-C734D06433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doughnutChart>
        <c:varyColors val="1"/>
        <c:ser>
          <c:idx val="1"/>
          <c:order val="1"/>
          <c:tx>
            <c:strRef>
              <c:f>'Pie Chart'!$A$1</c:f>
              <c:strCache>
                <c:ptCount val="1"/>
                <c:pt idx="0">
                  <c:v>Level%</c:v>
                </c:pt>
              </c:strCache>
            </c:strRef>
          </c:tx>
          <c:dPt>
            <c:idx val="0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A-FC0B-4080-9D53-C734D06433DC}"/>
              </c:ext>
            </c:extLst>
          </c:dPt>
          <c:dPt>
            <c:idx val="1"/>
            <c:bubble3D val="0"/>
            <c:spPr>
              <a:solidFill>
                <a:schemeClr val="bg1">
                  <a:alpha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C-FC0B-4080-9D53-C734D06433DC}"/>
              </c:ext>
            </c:extLst>
          </c:dPt>
          <c:dLbls>
            <c:dLbl>
              <c:idx val="0"/>
              <c:layout>
                <c:manualLayout>
                  <c:x val="-0.11003761799680266"/>
                  <c:y val="-0.2863635907963371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accent1"/>
                        </a:solidFill>
                        <a:latin typeface="Montserrat Medium" panose="00000600000000000000" pitchFamily="50" charset="-52"/>
                        <a:ea typeface="+mn-ea"/>
                        <a:cs typeface="+mn-cs"/>
                      </a:defRPr>
                    </a:pPr>
                    <a:fld id="{62A23F4A-F96E-4B98-BBE8-27E2CF9556A3}" type="VALUE">
                      <a:rPr lang="en-US" sz="2400">
                        <a:latin typeface="Inter" panose="020B0604020202020204" charset="0"/>
                        <a:ea typeface="Inter" panose="020B0604020202020204" charset="0"/>
                      </a:rPr>
                      <a:pPr>
                        <a:defRPr sz="2400" b="1">
                          <a:solidFill>
                            <a:schemeClr val="accent1"/>
                          </a:solidFill>
                          <a:latin typeface="Montserrat Medium" panose="00000600000000000000" pitchFamily="50" charset="-52"/>
                        </a:defRPr>
                      </a:pPr>
                      <a:t>[VALOR]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accent1"/>
                      </a:solidFill>
                      <a:latin typeface="Montserrat Medium" panose="00000600000000000000" pitchFamily="50" charset="-52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8246385771992217"/>
                      <c:h val="0.4075300772021435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A-FC0B-4080-9D53-C734D06433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val>
            <c:numRef>
              <c:f>'Pie Chart'!$B$1:$C$1</c:f>
              <c:numCache>
                <c:formatCode>0%</c:formatCode>
                <c:ptCount val="2"/>
                <c:pt idx="0">
                  <c:v>0.84499999999999997</c:v>
                </c:pt>
                <c:pt idx="1">
                  <c:v>0.15500000000000003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FC0B-4080-9D53-C734D06433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76200"/>
          </c:spPr>
          <c:dPt>
            <c:idx val="0"/>
            <c:bubble3D val="0"/>
            <c:spPr>
              <a:solidFill>
                <a:schemeClr val="accent2"/>
              </a:solidFill>
              <a:ln w="762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680-4971-97EE-40F4B7DA185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762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680-4971-97EE-40F4B7DA1851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762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680-4971-97EE-40F4B7DA1851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762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680-4971-97EE-40F4B7DA1851}"/>
              </c:ext>
            </c:extLst>
          </c:dPt>
          <c:dLbls>
            <c:dLbl>
              <c:idx val="0"/>
              <c:layout>
                <c:manualLayout>
                  <c:x val="1.4091924173464263E-2"/>
                  <c:y val="-3.550345010467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80-4971-97EE-40F4B7DA18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Satisfeito</c:v>
                </c:pt>
                <c:pt idx="1">
                  <c:v>Engajado</c:v>
                </c:pt>
                <c:pt idx="2">
                  <c:v>Motivado</c:v>
                </c:pt>
                <c:pt idx="3">
                  <c:v>Frustrado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0.44</c:v>
                </c:pt>
                <c:pt idx="1">
                  <c:v>0.27</c:v>
                </c:pt>
                <c:pt idx="2">
                  <c:v>0.105</c:v>
                </c:pt>
                <c:pt idx="3">
                  <c:v>0.10100000000000001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680-4971-97EE-40F4B7DA18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36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302349667463874"/>
          <c:y val="0.30276216043086573"/>
          <c:w val="0.19056786484962468"/>
          <c:h val="0.635179757510102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60130-E19D-4515-8BA4-F86A0367473F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BE903-8B6E-4801-8333-853E3F1358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3678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27208-B305-9A64-BC27-529421817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AA8065-DDFC-919D-7798-EE2D67EF10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67025A-A035-8725-4129-A2011A222DC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25C10B3-5539-CB52-A758-CD392DCF4E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5502481-DD1F-2408-FC31-C93267739C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16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54B53A-D344-8076-304C-43100887AE3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5440A-E7C1-2578-6D94-B15C01C121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384676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E83BD-77C8-22F0-10CC-914B0BC2B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49ABBA-D665-0C23-AC2D-ACC0400E98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C1D10-A946-1323-8182-D764B3E1818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3E24A3C-0740-8534-6D1F-F571A91FD2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1E9AF9C-3B25-8CDA-F79B-7049D522D3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16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770C6-2414-2893-3DF2-16DFF2A0499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530F9-3BE9-509B-01AF-E752508D17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40096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DEB51-C61A-4ADD-A33D-B9C51F8DDA9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4458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068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9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06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098B9A-075F-2EC5-B2EE-505F02183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00F810-373D-B76A-8D19-6BFE7BC7DD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76ED3C-D81C-A270-EF29-7C4CCC9C6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DAE1-B521-4359-9D2C-A68EF6079E4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A0D7D8-E7B4-9055-94EE-32F26A270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99E797-C796-4320-568B-3CAA34564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A4CE-B112-4394-BB08-72F2D4163C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3480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99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F45523A-3CF6-4F2C-973E-33E8F0A6D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636"/>
            <a:ext cx="12192000" cy="703363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1E685DC-5E2A-45B2-C0EE-DEF30AC5D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8" y="1529557"/>
            <a:ext cx="4820135" cy="489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reveal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44AA1-C503-0E06-538D-C53686419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Agrupar 29">
            <a:extLst>
              <a:ext uri="{FF2B5EF4-FFF2-40B4-BE49-F238E27FC236}">
                <a16:creationId xmlns:a16="http://schemas.microsoft.com/office/drawing/2014/main" id="{A0E15117-CCD9-A2F2-2F23-7C490CE7FD09}"/>
              </a:ext>
            </a:extLst>
          </p:cNvPr>
          <p:cNvGrpSpPr/>
          <p:nvPr/>
        </p:nvGrpSpPr>
        <p:grpSpPr>
          <a:xfrm>
            <a:off x="6536635" y="590351"/>
            <a:ext cx="5206170" cy="5554484"/>
            <a:chOff x="6536635" y="590351"/>
            <a:chExt cx="5206170" cy="5554484"/>
          </a:xfrm>
        </p:grpSpPr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7C7F2BA9-F2D3-D859-1E57-E7BA8FF4417F}"/>
                </a:ext>
              </a:extLst>
            </p:cNvPr>
            <p:cNvCxnSpPr/>
            <p:nvPr/>
          </p:nvCxnSpPr>
          <p:spPr>
            <a:xfrm flipH="1">
              <a:off x="6536635" y="2117558"/>
              <a:ext cx="1933596" cy="0"/>
            </a:xfrm>
            <a:prstGeom prst="line">
              <a:avLst/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A4E38DC1-F644-03E3-A239-128B1E6F3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91284" y="1500646"/>
              <a:ext cx="4751521" cy="4644189"/>
            </a:xfrm>
            <a:prstGeom prst="rect">
              <a:avLst/>
            </a:prstGeom>
          </p:spPr>
        </p:pic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D5F4DA0C-E8F0-A76B-27D9-C060B874ABD3}"/>
                </a:ext>
              </a:extLst>
            </p:cNvPr>
            <p:cNvSpPr txBox="1"/>
            <p:nvPr/>
          </p:nvSpPr>
          <p:spPr>
            <a:xfrm>
              <a:off x="6536635" y="986928"/>
              <a:ext cx="1764227" cy="8537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738"/>
                </a:lnSpc>
              </a:pPr>
              <a:r>
                <a:rPr lang="pt-BR" sz="1241" noProof="0" dirty="0">
                  <a:solidFill>
                    <a:srgbClr val="666B6F"/>
                  </a:solidFill>
                  <a:latin typeface="+mj-lt"/>
                  <a:ea typeface="Canva Sans"/>
                  <a:cs typeface="Canva Sans"/>
                  <a:sym typeface="Canva Sans"/>
                </a:rPr>
                <a:t>Avaliação de capacidade, riscos e prontidão organizacional para mudanças</a:t>
              </a:r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805BF00E-9E64-C0CB-7B07-5EDEB7069561}"/>
                </a:ext>
              </a:extLst>
            </p:cNvPr>
            <p:cNvSpPr txBox="1"/>
            <p:nvPr/>
          </p:nvSpPr>
          <p:spPr>
            <a:xfrm>
              <a:off x="6536635" y="590351"/>
              <a:ext cx="2835773" cy="216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08"/>
                </a:lnSpc>
              </a:pPr>
              <a:r>
                <a:rPr lang="pt-BR" sz="1291" b="1" noProof="0" dirty="0">
                  <a:solidFill>
                    <a:srgbClr val="565B5E"/>
                  </a:solidFill>
                  <a:latin typeface="+mj-lt"/>
                  <a:ea typeface="Canva Sans Medium"/>
                  <a:cs typeface="Canva Sans Medium"/>
                  <a:sym typeface="Canva Sans Medium"/>
                </a:rPr>
                <a:t>Diagnóstico de Maturidade Digital</a:t>
              </a:r>
            </a:p>
          </p:txBody>
        </p:sp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084E38A-2CC3-B6CE-42ED-A2E7AB89D9E9}"/>
              </a:ext>
            </a:extLst>
          </p:cNvPr>
          <p:cNvSpPr txBox="1"/>
          <p:nvPr/>
        </p:nvSpPr>
        <p:spPr>
          <a:xfrm>
            <a:off x="449194" y="2384258"/>
            <a:ext cx="524002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noProof="0" dirty="0">
                <a:latin typeface="+mj-lt"/>
              </a:rPr>
              <a:t>Ausência de Retorno das Iniciativas Digitais </a:t>
            </a:r>
            <a:endParaRPr lang="pt-BR" sz="1400" noProof="0" dirty="0">
              <a:latin typeface="+mj-lt"/>
            </a:endParaRPr>
          </a:p>
          <a:p>
            <a:r>
              <a:rPr lang="pt-BR" sz="1400" noProof="0" dirty="0">
                <a:latin typeface="+mj-lt"/>
              </a:rPr>
              <a:t>Projetos digitais não geram resultado porque o time não tem maturidade para adotá-los. Baixa fluência digital impede ganho de produtividade, ROI e impacto real — nosso diagnóstico revela e corrige isso.</a:t>
            </a:r>
          </a:p>
          <a:p>
            <a:endParaRPr lang="pt-BR" sz="1400" noProof="0" dirty="0">
              <a:latin typeface="+mj-lt"/>
            </a:endParaRPr>
          </a:p>
          <a:p>
            <a:r>
              <a:rPr lang="pt-BR" sz="1400" b="1" noProof="0" dirty="0">
                <a:latin typeface="+mj-lt"/>
              </a:rPr>
              <a:t>Falta de talentos para liderar transformação digital</a:t>
            </a:r>
            <a:endParaRPr lang="pt-BR" sz="1400" noProof="0" dirty="0">
              <a:latin typeface="+mj-lt"/>
            </a:endParaRPr>
          </a:p>
          <a:p>
            <a:r>
              <a:rPr lang="pt-BR" sz="1400" noProof="0" dirty="0">
                <a:latin typeface="+mj-lt"/>
              </a:rPr>
              <a:t>A empresa não identifica quem tem perfil, fluência digital e capacidade de conduzir iniciativas de IA. Sem líderes preparados, projetos travam. Nosso diagnóstico revela e desenvolve esses talentos.</a:t>
            </a:r>
          </a:p>
          <a:p>
            <a:r>
              <a:rPr lang="pt-BR" sz="1400" noProof="0" dirty="0">
                <a:latin typeface="+mj-lt"/>
              </a:rPr>
              <a:t> </a:t>
            </a:r>
          </a:p>
          <a:p>
            <a:r>
              <a:rPr lang="pt-BR" sz="1400" b="1" noProof="0" dirty="0">
                <a:latin typeface="+mj-lt"/>
              </a:rPr>
              <a:t>Baixa produtividade dos colaboradores</a:t>
            </a:r>
            <a:endParaRPr lang="pt-BR" sz="1400" noProof="0" dirty="0">
              <a:latin typeface="+mj-lt"/>
            </a:endParaRPr>
          </a:p>
          <a:p>
            <a:r>
              <a:rPr lang="pt-BR" sz="1400" noProof="0" dirty="0">
                <a:latin typeface="+mj-lt"/>
              </a:rPr>
              <a:t>Tarefas manuais, pouca fluência digital e uso limitado de IA reduzem eficiência e aumentam retrabalho. Nosso diagnóstico identifica os gaps e mostra exatamente onde a produtividade está sendo perdida.</a:t>
            </a:r>
          </a:p>
          <a:p>
            <a:endParaRPr lang="pt-BR" sz="1400" noProof="0" dirty="0">
              <a:latin typeface="+mj-lt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7BF8FD9-35E6-1A0A-511A-F28DAA8386C2}"/>
              </a:ext>
            </a:extLst>
          </p:cNvPr>
          <p:cNvSpPr txBox="1"/>
          <p:nvPr/>
        </p:nvSpPr>
        <p:spPr>
          <a:xfrm>
            <a:off x="449194" y="325208"/>
            <a:ext cx="458915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pt-BR" sz="3600" spc="-150" noProof="0" dirty="0">
                <a:latin typeface="Oswald Medium" panose="00000600000000000000" pitchFamily="2" charset="0"/>
                <a:ea typeface="Lato" pitchFamily="2" charset="0"/>
                <a:cs typeface="Lato" panose="00000500000000000000" pitchFamily="2" charset="-79"/>
              </a:rPr>
              <a:t>Maior dor da Transformação Digital</a:t>
            </a:r>
          </a:p>
          <a:p>
            <a:pPr algn="l">
              <a:spcBef>
                <a:spcPts val="0"/>
              </a:spcBef>
            </a:pPr>
            <a:r>
              <a:rPr lang="pt-BR" sz="2000" spc="-150" dirty="0">
                <a:latin typeface="Oswald Medium" panose="00000600000000000000" pitchFamily="2" charset="0"/>
                <a:ea typeface="Lato" pitchFamily="2" charset="0"/>
                <a:cs typeface="Lato" panose="00000500000000000000" pitchFamily="2" charset="-79"/>
              </a:rPr>
              <a:t>Resistência e Prontidão dos Colaboradores</a:t>
            </a:r>
            <a:endParaRPr lang="pt-BR" sz="2000" spc="-150" noProof="0" dirty="0">
              <a:latin typeface="Oswald Medium" panose="00000600000000000000" pitchFamily="2" charset="0"/>
              <a:ea typeface="Lato" pitchFamily="2" charset="0"/>
              <a:cs typeface="Lato" panose="00000500000000000000" pitchFamily="2" charset="-79"/>
            </a:endParaRP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DF0139F3-19DC-F4E1-8B6E-5AA1C6F24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t="28475" r="14152" b="32634"/>
          <a:stretch>
            <a:fillRect/>
          </a:stretch>
        </p:blipFill>
        <p:spPr>
          <a:xfrm>
            <a:off x="10868708" y="6173277"/>
            <a:ext cx="1125584" cy="60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0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1200" noProof="0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1200" noProof="0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767537"/>
            <a:ext cx="12192000" cy="374879"/>
            <a:chOff x="0" y="0"/>
            <a:chExt cx="24384000" cy="749757"/>
          </a:xfrm>
        </p:grpSpPr>
        <p:sp>
          <p:nvSpPr>
            <p:cNvPr id="8" name="Freeform 8" descr="image.png"/>
            <p:cNvSpPr/>
            <p:nvPr/>
          </p:nvSpPr>
          <p:spPr>
            <a:xfrm>
              <a:off x="0" y="0"/>
              <a:ext cx="24384000" cy="749808"/>
            </a:xfrm>
            <a:custGeom>
              <a:avLst/>
              <a:gdLst/>
              <a:ahLst/>
              <a:cxnLst/>
              <a:rect l="l" t="t" r="r" b="b"/>
              <a:pathLst>
                <a:path w="24384000" h="749808">
                  <a:moveTo>
                    <a:pt x="0" y="0"/>
                  </a:moveTo>
                  <a:lnTo>
                    <a:pt x="24384000" y="0"/>
                  </a:lnTo>
                  <a:lnTo>
                    <a:pt x="24384000" y="749808"/>
                  </a:lnTo>
                  <a:lnTo>
                    <a:pt x="0" y="749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5765" b="-75758"/>
              </a:stretch>
            </a:blipFill>
          </p:spPr>
          <p:txBody>
            <a:bodyPr/>
            <a:lstStyle/>
            <a:p>
              <a:endParaRPr lang="pt-BR" sz="1200" noProof="0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02548" y="1620462"/>
            <a:ext cx="10986941" cy="4936827"/>
            <a:chOff x="0" y="0"/>
            <a:chExt cx="21973883" cy="9873653"/>
          </a:xfrm>
        </p:grpSpPr>
        <p:sp>
          <p:nvSpPr>
            <p:cNvPr id="10" name="Freeform 10" descr="Interface gráfica do usuário, Texto, Aplicativo  O conteúdo gerado por IA pode estar incorreto."/>
            <p:cNvSpPr/>
            <p:nvPr/>
          </p:nvSpPr>
          <p:spPr>
            <a:xfrm>
              <a:off x="0" y="0"/>
              <a:ext cx="21973921" cy="9873615"/>
            </a:xfrm>
            <a:custGeom>
              <a:avLst/>
              <a:gdLst/>
              <a:ahLst/>
              <a:cxnLst/>
              <a:rect l="l" t="t" r="r" b="b"/>
              <a:pathLst>
                <a:path w="21973921" h="9873615">
                  <a:moveTo>
                    <a:pt x="0" y="0"/>
                  </a:moveTo>
                  <a:lnTo>
                    <a:pt x="21973921" y="0"/>
                  </a:lnTo>
                  <a:lnTo>
                    <a:pt x="21973921" y="9873615"/>
                  </a:lnTo>
                  <a:lnTo>
                    <a:pt x="0" y="9873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9220" r="-1" b="-5014"/>
              </a:stretch>
            </a:blipFill>
          </p:spPr>
          <p:txBody>
            <a:bodyPr/>
            <a:lstStyle/>
            <a:p>
              <a:endParaRPr lang="pt-BR" sz="1200" noProof="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19237" y="5769864"/>
            <a:ext cx="7841139" cy="681235"/>
            <a:chOff x="0" y="0"/>
            <a:chExt cx="15682278" cy="1362469"/>
          </a:xfrm>
        </p:grpSpPr>
        <p:sp>
          <p:nvSpPr>
            <p:cNvPr id="12" name="Freeform 12"/>
            <p:cNvSpPr/>
            <p:nvPr/>
          </p:nvSpPr>
          <p:spPr>
            <a:xfrm>
              <a:off x="10541" y="10541"/>
              <a:ext cx="15661132" cy="1341374"/>
            </a:xfrm>
            <a:custGeom>
              <a:avLst/>
              <a:gdLst/>
              <a:ahLst/>
              <a:cxnLst/>
              <a:rect l="l" t="t" r="r" b="b"/>
              <a:pathLst>
                <a:path w="15661132" h="1341374">
                  <a:moveTo>
                    <a:pt x="0" y="0"/>
                  </a:moveTo>
                  <a:lnTo>
                    <a:pt x="15661132" y="0"/>
                  </a:lnTo>
                  <a:lnTo>
                    <a:pt x="15661132" y="1341374"/>
                  </a:lnTo>
                  <a:lnTo>
                    <a:pt x="0" y="13413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1200" noProof="0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15682213" cy="1362456"/>
            </a:xfrm>
            <a:custGeom>
              <a:avLst/>
              <a:gdLst/>
              <a:ahLst/>
              <a:cxnLst/>
              <a:rect l="l" t="t" r="r" b="b"/>
              <a:pathLst>
                <a:path w="15682213" h="1362456">
                  <a:moveTo>
                    <a:pt x="10541" y="0"/>
                  </a:moveTo>
                  <a:lnTo>
                    <a:pt x="15671673" y="0"/>
                  </a:lnTo>
                  <a:cubicBezTo>
                    <a:pt x="15677514" y="0"/>
                    <a:pt x="15682213" y="4699"/>
                    <a:pt x="15682213" y="10541"/>
                  </a:cubicBezTo>
                  <a:lnTo>
                    <a:pt x="15682213" y="1351915"/>
                  </a:lnTo>
                  <a:cubicBezTo>
                    <a:pt x="15682213" y="1357757"/>
                    <a:pt x="15677514" y="1362456"/>
                    <a:pt x="15671673" y="1362456"/>
                  </a:cubicBezTo>
                  <a:lnTo>
                    <a:pt x="10541" y="1362456"/>
                  </a:lnTo>
                  <a:cubicBezTo>
                    <a:pt x="4699" y="1362456"/>
                    <a:pt x="0" y="1357757"/>
                    <a:pt x="0" y="1351915"/>
                  </a:cubicBezTo>
                  <a:lnTo>
                    <a:pt x="0" y="10541"/>
                  </a:lnTo>
                  <a:cubicBezTo>
                    <a:pt x="0" y="4699"/>
                    <a:pt x="4699" y="0"/>
                    <a:pt x="10541" y="0"/>
                  </a:cubicBezTo>
                  <a:moveTo>
                    <a:pt x="10541" y="21209"/>
                  </a:moveTo>
                  <a:lnTo>
                    <a:pt x="10541" y="10541"/>
                  </a:lnTo>
                  <a:lnTo>
                    <a:pt x="21082" y="10541"/>
                  </a:lnTo>
                  <a:lnTo>
                    <a:pt x="21082" y="1351915"/>
                  </a:lnTo>
                  <a:lnTo>
                    <a:pt x="10541" y="1351915"/>
                  </a:lnTo>
                  <a:lnTo>
                    <a:pt x="10541" y="1341374"/>
                  </a:lnTo>
                  <a:lnTo>
                    <a:pt x="15671673" y="1341374"/>
                  </a:lnTo>
                  <a:lnTo>
                    <a:pt x="15671673" y="1351915"/>
                  </a:lnTo>
                  <a:lnTo>
                    <a:pt x="15661132" y="1351915"/>
                  </a:lnTo>
                  <a:lnTo>
                    <a:pt x="15661132" y="10541"/>
                  </a:lnTo>
                  <a:lnTo>
                    <a:pt x="15671673" y="10541"/>
                  </a:lnTo>
                  <a:lnTo>
                    <a:pt x="15671673" y="21082"/>
                  </a:lnTo>
                  <a:lnTo>
                    <a:pt x="10541" y="210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1200" noProof="0" dirty="0"/>
            </a:p>
          </p:txBody>
        </p:sp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BA80CB1D-CC45-46A0-26A9-777DC5E43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t="28475" r="14152" b="32634"/>
          <a:stretch>
            <a:fillRect/>
          </a:stretch>
        </p:blipFill>
        <p:spPr>
          <a:xfrm>
            <a:off x="10868708" y="6173277"/>
            <a:ext cx="1125584" cy="602231"/>
          </a:xfrm>
          <a:prstGeom prst="rect">
            <a:avLst/>
          </a:prstGeom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40912FC7-63B7-AD14-7579-66D1F19E70AB}"/>
              </a:ext>
            </a:extLst>
          </p:cNvPr>
          <p:cNvGrpSpPr/>
          <p:nvPr/>
        </p:nvGrpSpPr>
        <p:grpSpPr>
          <a:xfrm>
            <a:off x="866293" y="333953"/>
            <a:ext cx="10723215" cy="968910"/>
            <a:chOff x="866293" y="333953"/>
            <a:chExt cx="10723215" cy="968910"/>
          </a:xfrm>
        </p:grpSpPr>
        <p:sp>
          <p:nvSpPr>
            <p:cNvPr id="6" name="TextBox 6"/>
            <p:cNvSpPr txBox="1"/>
            <p:nvPr/>
          </p:nvSpPr>
          <p:spPr>
            <a:xfrm>
              <a:off x="1873819" y="333953"/>
              <a:ext cx="8129727" cy="698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pt-BR" sz="2333" noProof="0" dirty="0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Nossa força de trabalho tem a fluência tecnológica necessária para </a:t>
              </a:r>
            </a:p>
            <a:p>
              <a:pPr algn="ctr">
                <a:lnSpc>
                  <a:spcPts val="2800"/>
                </a:lnSpc>
              </a:pPr>
              <a:r>
                <a:rPr lang="pt-BR" sz="2333" noProof="0" dirty="0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capturar valor da transformação digital e IA?</a:t>
              </a:r>
            </a:p>
          </p:txBody>
        </p: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6DFB35C4-F8A0-9D8D-9AF3-F0D5EBF8DD53}"/>
                </a:ext>
              </a:extLst>
            </p:cNvPr>
            <p:cNvCxnSpPr>
              <a:cxnSpLocks/>
            </p:cNvCxnSpPr>
            <p:nvPr/>
          </p:nvCxnSpPr>
          <p:spPr>
            <a:xfrm>
              <a:off x="866293" y="1302863"/>
              <a:ext cx="1072321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62663" y="1896553"/>
            <a:ext cx="11878306" cy="2806035"/>
          </a:xfrm>
          <a:custGeom>
            <a:avLst/>
            <a:gdLst/>
            <a:ahLst/>
            <a:cxnLst/>
            <a:rect l="l" t="t" r="r" b="b"/>
            <a:pathLst>
              <a:path w="17817459" h="4209052">
                <a:moveTo>
                  <a:pt x="0" y="0"/>
                </a:moveTo>
                <a:lnTo>
                  <a:pt x="17817459" y="0"/>
                </a:lnTo>
                <a:lnTo>
                  <a:pt x="17817459" y="4209052"/>
                </a:lnTo>
                <a:lnTo>
                  <a:pt x="0" y="4209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sz="1200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-52853" y="355068"/>
            <a:ext cx="12093822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1"/>
              </a:lnSpc>
            </a:pPr>
            <a:r>
              <a:rPr lang="pt-BR" sz="2800" noProof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Distribuição dos Colaboradores por Nível de Prontidão Digital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59578" y="1511139"/>
            <a:ext cx="5257098" cy="263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1"/>
              </a:lnSpc>
            </a:pPr>
            <a:r>
              <a:rPr lang="pt-BR" sz="1733" b="1" noProof="0" dirty="0">
                <a:solidFill>
                  <a:srgbClr val="1C4F73"/>
                </a:solidFill>
                <a:latin typeface="Oswald Bold"/>
                <a:ea typeface="Oswald Bold"/>
                <a:cs typeface="Oswald Bold"/>
                <a:sym typeface="Oswald Bold"/>
              </a:rPr>
              <a:t>230 colaboradores responderam o questionário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9852" y="5318073"/>
            <a:ext cx="2649726" cy="71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5"/>
              </a:lnSpc>
              <a:spcBef>
                <a:spcPct val="0"/>
              </a:spcBef>
            </a:pPr>
            <a:r>
              <a:rPr lang="pt-BR" sz="1200" noProof="0" dirty="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Colaboradores requerem capacitação prioritária antes de qualquer projeto e/ou iniciativas em I.A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70870" y="5362523"/>
            <a:ext cx="3117411" cy="959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5"/>
              </a:lnSpc>
              <a:spcBef>
                <a:spcPct val="0"/>
              </a:spcBef>
            </a:pPr>
            <a:r>
              <a:rPr lang="pt-BR" sz="1200" noProof="0" dirty="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Colaboradores que dominam as ferramentas de I.A usadas no dia a dia, mas colocam a companhia em risco por uso sem governança e </a:t>
            </a:r>
            <a:r>
              <a:rPr lang="pt-BR" sz="1200" noProof="0" dirty="0" err="1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letramaneto</a:t>
            </a:r>
            <a:r>
              <a:rPr lang="pt-BR" sz="1200" noProof="0" dirty="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em I.A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49017" y="5362523"/>
            <a:ext cx="2388989" cy="959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5"/>
              </a:lnSpc>
              <a:spcBef>
                <a:spcPct val="0"/>
              </a:spcBef>
            </a:pPr>
            <a:r>
              <a:rPr lang="pt-BR" sz="1200" noProof="0" dirty="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Colaboradores com alta fluência digital. Potencial bloqueado por falta de estrutura e precisam de projetos e desafios  estratégicos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14644" y="5362523"/>
            <a:ext cx="2128251" cy="959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5"/>
              </a:lnSpc>
              <a:spcBef>
                <a:spcPct val="0"/>
              </a:spcBef>
            </a:pPr>
            <a:r>
              <a:rPr lang="pt-BR" sz="1200" noProof="0" dirty="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Colaboradores prontos para liberar projetos de jornada digital e </a:t>
            </a:r>
            <a:r>
              <a:rPr lang="pt-BR" sz="1200" noProof="0" dirty="0" err="1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mentorar</a:t>
            </a:r>
            <a:r>
              <a:rPr lang="pt-BR" sz="1200" noProof="0" dirty="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outros colaboradores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9852" y="4721157"/>
            <a:ext cx="2649726" cy="527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pt-BR" sz="1466" b="1" noProof="0" dirty="0">
                <a:solidFill>
                  <a:srgbClr val="194E70"/>
                </a:solidFill>
                <a:latin typeface="Inter Bold"/>
                <a:ea typeface="Inter Bold"/>
                <a:cs typeface="Inter Bold"/>
                <a:sym typeface="Inter Bold"/>
              </a:rPr>
              <a:t>10% FUNDACIONAL</a:t>
            </a:r>
          </a:p>
          <a:p>
            <a:pPr algn="ctr">
              <a:lnSpc>
                <a:spcPts val="1935"/>
              </a:lnSpc>
              <a:spcBef>
                <a:spcPct val="0"/>
              </a:spcBef>
            </a:pPr>
            <a:r>
              <a:rPr lang="pt-BR" sz="1200" b="1" noProof="0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13 COLABORADORES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22916" y="4721157"/>
            <a:ext cx="2649726" cy="527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pt-BR" sz="1466" b="1" noProof="0" dirty="0">
                <a:solidFill>
                  <a:srgbClr val="194E70"/>
                </a:solidFill>
                <a:latin typeface="Inter Bold"/>
                <a:ea typeface="Inter Bold"/>
                <a:cs typeface="Inter Bold"/>
                <a:sym typeface="Inter Bold"/>
              </a:rPr>
              <a:t>61,3% OPERACIONAL</a:t>
            </a:r>
          </a:p>
          <a:p>
            <a:pPr algn="ctr">
              <a:lnSpc>
                <a:spcPts val="1935"/>
              </a:lnSpc>
              <a:spcBef>
                <a:spcPct val="0"/>
              </a:spcBef>
            </a:pPr>
            <a:r>
              <a:rPr lang="pt-BR" sz="1200" b="1" noProof="0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141 COLABORADORES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88280" y="4721157"/>
            <a:ext cx="2649726" cy="527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pt-BR" sz="1466" b="1" noProof="0" dirty="0">
                <a:solidFill>
                  <a:srgbClr val="194E70"/>
                </a:solidFill>
                <a:latin typeface="Inter Bold"/>
                <a:ea typeface="Inter Bold"/>
                <a:cs typeface="Inter Bold"/>
                <a:sym typeface="Inter Bold"/>
              </a:rPr>
              <a:t>22,7% AVANÇADO</a:t>
            </a:r>
          </a:p>
          <a:p>
            <a:pPr algn="ctr">
              <a:lnSpc>
                <a:spcPts val="1935"/>
              </a:lnSpc>
              <a:spcBef>
                <a:spcPct val="0"/>
              </a:spcBef>
            </a:pPr>
            <a:r>
              <a:rPr lang="pt-BR" sz="1200" b="1" noProof="0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52 COLABORADORES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53906" y="4721157"/>
            <a:ext cx="2649726" cy="527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pt-BR" sz="1466" b="1" noProof="0" dirty="0">
                <a:solidFill>
                  <a:srgbClr val="194E70"/>
                </a:solidFill>
                <a:latin typeface="Inter Bold"/>
                <a:ea typeface="Inter Bold"/>
                <a:cs typeface="Inter Bold"/>
                <a:sym typeface="Inter Bold"/>
              </a:rPr>
              <a:t>6% EMBAIXADOR</a:t>
            </a:r>
          </a:p>
          <a:p>
            <a:pPr algn="ctr">
              <a:lnSpc>
                <a:spcPts val="1935"/>
              </a:lnSpc>
              <a:spcBef>
                <a:spcPct val="0"/>
              </a:spcBef>
            </a:pPr>
            <a:r>
              <a:rPr lang="pt-BR" sz="1200" b="1" noProof="0" dirty="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13 COLABORADORES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5BC91E6A-EC62-8530-C92F-30D43CEEE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t="28475" r="14152" b="32634"/>
          <a:stretch>
            <a:fillRect/>
          </a:stretch>
        </p:blipFill>
        <p:spPr>
          <a:xfrm>
            <a:off x="10868708" y="6173277"/>
            <a:ext cx="1125584" cy="602231"/>
          </a:xfrm>
          <a:prstGeom prst="rect">
            <a:avLst/>
          </a:prstGeom>
        </p:spPr>
      </p:pic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176CEC88-7C33-FC90-9A60-3115C1FA893D}"/>
              </a:ext>
            </a:extLst>
          </p:cNvPr>
          <p:cNvCxnSpPr>
            <a:cxnSpLocks/>
          </p:cNvCxnSpPr>
          <p:nvPr/>
        </p:nvCxnSpPr>
        <p:spPr>
          <a:xfrm>
            <a:off x="672912" y="963498"/>
            <a:ext cx="109690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3E4E4-5211-8993-7869-A15913CE9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8441F101-269F-7F67-203D-FD14C86AC145}"/>
              </a:ext>
            </a:extLst>
          </p:cNvPr>
          <p:cNvSpPr txBox="1"/>
          <p:nvPr/>
        </p:nvSpPr>
        <p:spPr>
          <a:xfrm>
            <a:off x="-91357" y="287321"/>
            <a:ext cx="12192000" cy="48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2"/>
              </a:lnSpc>
            </a:pPr>
            <a:r>
              <a:rPr lang="pt-BR" sz="3200" noProof="0" dirty="0">
                <a:solidFill>
                  <a:srgbClr val="000000"/>
                </a:solidFill>
                <a:latin typeface="Oswald"/>
              </a:rPr>
              <a:t>Pessoas no centro da Jornada Digital</a:t>
            </a:r>
            <a:endParaRPr lang="pt-BR" sz="3250" noProof="0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E1848C4E-158F-637D-B8E1-4ECF7E3FE1B3}"/>
              </a:ext>
            </a:extLst>
          </p:cNvPr>
          <p:cNvSpPr txBox="1"/>
          <p:nvPr/>
        </p:nvSpPr>
        <p:spPr>
          <a:xfrm>
            <a:off x="6219855" y="4779546"/>
            <a:ext cx="5154267" cy="1206677"/>
          </a:xfrm>
          <a:prstGeom prst="rect">
            <a:avLst/>
          </a:prstGeom>
          <a:noFill/>
        </p:spPr>
        <p:txBody>
          <a:bodyPr wrap="square" lIns="18288" tIns="18288" rIns="18288" bIns="18288" anchor="t">
            <a:spAutoFit/>
          </a:bodyPr>
          <a:lstStyle/>
          <a:p>
            <a:pPr algn="ctr"/>
            <a:r>
              <a:rPr lang="pt-BR" sz="1867" b="1" noProof="0" dirty="0">
                <a:solidFill>
                  <a:srgbClr val="000000"/>
                </a:solidFill>
                <a:latin typeface="Inter"/>
                <a:ea typeface="Inter"/>
              </a:rPr>
              <a:t>As respostas abertas confirmam: </a:t>
            </a:r>
          </a:p>
          <a:p>
            <a:pPr algn="ctr"/>
            <a:endParaRPr lang="pt-BR" sz="1333" b="1" noProof="0" dirty="0">
              <a:solidFill>
                <a:srgbClr val="000000"/>
              </a:solidFill>
              <a:latin typeface="Inter"/>
              <a:ea typeface="Inter"/>
            </a:endParaRPr>
          </a:p>
          <a:p>
            <a:pPr algn="ctr"/>
            <a:r>
              <a:rPr lang="pt-BR" sz="1467" noProof="0" dirty="0">
                <a:solidFill>
                  <a:srgbClr val="000000"/>
                </a:solidFill>
                <a:latin typeface="Inter"/>
                <a:ea typeface="Inter"/>
              </a:rPr>
              <a:t>a força de trabalho está aberta ao digital — o desafio agora é transformar predisposição em capacidade organizada.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B9738BA-4044-371E-2796-054A1961F84F}"/>
              </a:ext>
            </a:extLst>
          </p:cNvPr>
          <p:cNvGrpSpPr/>
          <p:nvPr/>
        </p:nvGrpSpPr>
        <p:grpSpPr>
          <a:xfrm>
            <a:off x="5858309" y="1619962"/>
            <a:ext cx="2781774" cy="2910549"/>
            <a:chOff x="19124204" y="-4002548"/>
            <a:chExt cx="4172661" cy="4365824"/>
          </a:xfrm>
        </p:grpSpPr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262106F1-3D4D-04CD-A350-5F77B29E0F32}"/>
                </a:ext>
              </a:extLst>
            </p:cNvPr>
            <p:cNvSpPr/>
            <p:nvPr/>
          </p:nvSpPr>
          <p:spPr>
            <a:xfrm>
              <a:off x="19206725" y="-3902724"/>
              <a:ext cx="4090140" cy="4266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DCE1E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noProof="0" dirty="0"/>
            </a:p>
          </p:txBody>
        </p:sp>
        <p:graphicFrame>
          <p:nvGraphicFramePr>
            <p:cNvPr id="23" name="Chart 13">
              <a:extLst>
                <a:ext uri="{FF2B5EF4-FFF2-40B4-BE49-F238E27FC236}">
                  <a16:creationId xmlns:a16="http://schemas.microsoft.com/office/drawing/2014/main" id="{DB73BFBF-308F-40C4-B2E8-94BA40885F4E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9124204" y="-4002548"/>
            <a:ext cx="1858419" cy="17200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0D52CBC1-3180-573B-C285-4734B4FA3D68}"/>
                </a:ext>
              </a:extLst>
            </p:cNvPr>
            <p:cNvGrpSpPr/>
            <p:nvPr/>
          </p:nvGrpSpPr>
          <p:grpSpPr>
            <a:xfrm>
              <a:off x="20650200" y="-3646794"/>
              <a:ext cx="2478119" cy="1654668"/>
              <a:chOff x="2357875" y="2423917"/>
              <a:chExt cx="2478119" cy="1727266"/>
            </a:xfrm>
          </p:grpSpPr>
          <p:sp>
            <p:nvSpPr>
              <p:cNvPr id="24" name="TextBox 6">
                <a:extLst>
                  <a:ext uri="{FF2B5EF4-FFF2-40B4-BE49-F238E27FC236}">
                    <a16:creationId xmlns:a16="http://schemas.microsoft.com/office/drawing/2014/main" id="{6972B3DE-E0E5-0047-46C4-1FFA275144C0}"/>
                  </a:ext>
                </a:extLst>
              </p:cNvPr>
              <p:cNvSpPr txBox="1"/>
              <p:nvPr/>
            </p:nvSpPr>
            <p:spPr>
              <a:xfrm>
                <a:off x="2397933" y="2423917"/>
                <a:ext cx="2438061" cy="346983"/>
              </a:xfrm>
              <a:prstGeom prst="rect">
                <a:avLst/>
              </a:prstGeom>
              <a:noFill/>
            </p:spPr>
            <p:txBody>
              <a:bodyPr wrap="square" lIns="18288" tIns="18288" rIns="18288" bIns="18288" anchor="t">
                <a:spAutoFit/>
              </a:bodyPr>
              <a:lstStyle/>
              <a:p>
                <a:pPr algn="l"/>
                <a:r>
                  <a:rPr lang="pt-BR" sz="1200" b="1" noProof="0" dirty="0">
                    <a:solidFill>
                      <a:srgbClr val="000000"/>
                    </a:solidFill>
                    <a:latin typeface="Inter"/>
                    <a:ea typeface="Inter"/>
                  </a:rPr>
                  <a:t>Sentimento Positivo</a:t>
                </a:r>
              </a:p>
            </p:txBody>
          </p:sp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1D591B8C-FB33-9C0D-9DEF-7FDC9420A801}"/>
                  </a:ext>
                </a:extLst>
              </p:cNvPr>
              <p:cNvSpPr txBox="1"/>
              <p:nvPr/>
            </p:nvSpPr>
            <p:spPr>
              <a:xfrm>
                <a:off x="2357875" y="2657831"/>
                <a:ext cx="2438061" cy="14933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933" noProof="0" dirty="0">
                    <a:solidFill>
                      <a:srgbClr val="000000"/>
                    </a:solidFill>
                    <a:latin typeface="Inter"/>
                    <a:ea typeface="Inter"/>
                  </a:rPr>
                  <a:t>Indica o tom geral da percepção do colaborador diante do tema analisado, podendo ser positivo, neutro ou negativo</a:t>
                </a:r>
              </a:p>
            </p:txBody>
          </p:sp>
        </p:grp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D029244D-4942-227A-19EF-03030CDE7A8A}"/>
                </a:ext>
              </a:extLst>
            </p:cNvPr>
            <p:cNvSpPr txBox="1"/>
            <p:nvPr/>
          </p:nvSpPr>
          <p:spPr>
            <a:xfrm>
              <a:off x="20784919" y="-1902900"/>
              <a:ext cx="2232000" cy="609398"/>
            </a:xfrm>
            <a:prstGeom prst="rect">
              <a:avLst/>
            </a:prstGeom>
            <a:noFill/>
          </p:spPr>
          <p:txBody>
            <a:bodyPr wrap="square" lIns="18288" tIns="18288" rIns="18288" bIns="18288" anchor="t">
              <a:spAutoFit/>
            </a:bodyPr>
            <a:lstStyle/>
            <a:p>
              <a:pPr algn="l"/>
              <a:r>
                <a:rPr lang="pt-BR" sz="1200" b="1" noProof="0" dirty="0">
                  <a:solidFill>
                    <a:srgbClr val="000000"/>
                  </a:solidFill>
                  <a:latin typeface="Inter"/>
                  <a:ea typeface="Inter"/>
                </a:rPr>
                <a:t>Comportamento Engajado</a:t>
              </a: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E80B90C1-DD9C-24C2-C7D5-DAC921B3DF52}"/>
                </a:ext>
              </a:extLst>
            </p:cNvPr>
            <p:cNvSpPr txBox="1"/>
            <p:nvPr/>
          </p:nvSpPr>
          <p:spPr>
            <a:xfrm>
              <a:off x="19510717" y="-1931556"/>
              <a:ext cx="1258481" cy="1040093"/>
            </a:xfrm>
            <a:prstGeom prst="rect">
              <a:avLst/>
            </a:prstGeom>
            <a:noFill/>
          </p:spPr>
          <p:txBody>
            <a:bodyPr wrap="square" lIns="18288" tIns="18288" rIns="18288" bIns="18288" anchor="t">
              <a:spAutoFit/>
            </a:bodyPr>
            <a:lstStyle/>
            <a:p>
              <a:pPr algn="l"/>
              <a:r>
                <a:rPr lang="pt-BR" sz="2133" b="1" noProof="0" dirty="0">
                  <a:solidFill>
                    <a:srgbClr val="4F81BD"/>
                  </a:solidFill>
                  <a:latin typeface="Inter" panose="020B0604020202020204" charset="0"/>
                  <a:ea typeface="Inter" panose="020B0604020202020204" charset="0"/>
                </a:rPr>
                <a:t>91,5%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821E1E36-277F-6774-6072-3161BF9F6E84}"/>
                </a:ext>
              </a:extLst>
            </p:cNvPr>
            <p:cNvSpPr txBox="1"/>
            <p:nvPr/>
          </p:nvSpPr>
          <p:spPr>
            <a:xfrm>
              <a:off x="19968725" y="-992939"/>
              <a:ext cx="3119537" cy="12152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933" noProof="0" dirty="0">
                  <a:solidFill>
                    <a:srgbClr val="000000"/>
                  </a:solidFill>
                  <a:latin typeface="Inter"/>
                  <a:ea typeface="Inter"/>
                </a:rPr>
                <a:t>Os respondentes demonstram altíssima predisposição à adoção de IA e ferramentas digitais. A resistência explicita a mudança é estatisticamente insignificante</a:t>
              </a:r>
            </a:p>
          </p:txBody>
        </p: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DA8E016E-E7CC-5241-45A8-AC4A10D78DC8}"/>
                </a:ext>
              </a:extLst>
            </p:cNvPr>
            <p:cNvCxnSpPr/>
            <p:nvPr/>
          </p:nvCxnSpPr>
          <p:spPr>
            <a:xfrm>
              <a:off x="19816325" y="-827121"/>
              <a:ext cx="0" cy="93114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FA453376-4DB0-8E38-3A11-16D1ECF83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80783" y="-1302894"/>
              <a:ext cx="360000" cy="379356"/>
            </a:xfrm>
            <a:custGeom>
              <a:avLst/>
              <a:gdLst>
                <a:gd name="T0" fmla="*/ 51 w 137"/>
                <a:gd name="T1" fmla="*/ 15 h 143"/>
                <a:gd name="T2" fmla="*/ 120 w 137"/>
                <a:gd name="T3" fmla="*/ 57 h 143"/>
                <a:gd name="T4" fmla="*/ 137 w 137"/>
                <a:gd name="T5" fmla="*/ 92 h 143"/>
                <a:gd name="T6" fmla="*/ 123 w 137"/>
                <a:gd name="T7" fmla="*/ 92 h 143"/>
                <a:gd name="T8" fmla="*/ 123 w 137"/>
                <a:gd name="T9" fmla="*/ 115 h 143"/>
                <a:gd name="T10" fmla="*/ 115 w 137"/>
                <a:gd name="T11" fmla="*/ 123 h 143"/>
                <a:gd name="T12" fmla="*/ 100 w 137"/>
                <a:gd name="T13" fmla="*/ 123 h 143"/>
                <a:gd name="T14" fmla="*/ 100 w 137"/>
                <a:gd name="T15" fmla="*/ 143 h 143"/>
                <a:gd name="T16" fmla="*/ 36 w 137"/>
                <a:gd name="T17" fmla="*/ 143 h 143"/>
                <a:gd name="T18" fmla="*/ 36 w 137"/>
                <a:gd name="T19" fmla="*/ 122 h 143"/>
                <a:gd name="T20" fmla="*/ 30 w 137"/>
                <a:gd name="T21" fmla="*/ 108 h 143"/>
                <a:gd name="T22" fmla="*/ 77 w 137"/>
                <a:gd name="T23" fmla="*/ 65 h 143"/>
                <a:gd name="T24" fmla="*/ 77 w 137"/>
                <a:gd name="T25" fmla="*/ 55 h 143"/>
                <a:gd name="T26" fmla="*/ 66 w 137"/>
                <a:gd name="T27" fmla="*/ 51 h 143"/>
                <a:gd name="T28" fmla="*/ 64 w 137"/>
                <a:gd name="T29" fmla="*/ 47 h 143"/>
                <a:gd name="T30" fmla="*/ 69 w 137"/>
                <a:gd name="T31" fmla="*/ 36 h 143"/>
                <a:gd name="T32" fmla="*/ 62 w 137"/>
                <a:gd name="T33" fmla="*/ 29 h 143"/>
                <a:gd name="T34" fmla="*/ 51 w 137"/>
                <a:gd name="T35" fmla="*/ 34 h 143"/>
                <a:gd name="T36" fmla="*/ 47 w 137"/>
                <a:gd name="T37" fmla="*/ 32 h 143"/>
                <a:gd name="T38" fmla="*/ 43 w 137"/>
                <a:gd name="T39" fmla="*/ 21 h 143"/>
                <a:gd name="T40" fmla="*/ 33 w 137"/>
                <a:gd name="T41" fmla="*/ 21 h 143"/>
                <a:gd name="T42" fmla="*/ 29 w 137"/>
                <a:gd name="T43" fmla="*/ 32 h 143"/>
                <a:gd name="T44" fmla="*/ 25 w 137"/>
                <a:gd name="T45" fmla="*/ 34 h 143"/>
                <a:gd name="T46" fmla="*/ 14 w 137"/>
                <a:gd name="T47" fmla="*/ 29 h 143"/>
                <a:gd name="T48" fmla="*/ 7 w 137"/>
                <a:gd name="T49" fmla="*/ 36 h 143"/>
                <a:gd name="T50" fmla="*/ 12 w 137"/>
                <a:gd name="T51" fmla="*/ 47 h 143"/>
                <a:gd name="T52" fmla="*/ 11 w 137"/>
                <a:gd name="T53" fmla="*/ 51 h 143"/>
                <a:gd name="T54" fmla="*/ 0 w 137"/>
                <a:gd name="T55" fmla="*/ 55 h 143"/>
                <a:gd name="T56" fmla="*/ 0 w 137"/>
                <a:gd name="T57" fmla="*/ 65 h 143"/>
                <a:gd name="T58" fmla="*/ 11 w 137"/>
                <a:gd name="T59" fmla="*/ 69 h 143"/>
                <a:gd name="T60" fmla="*/ 12 w 137"/>
                <a:gd name="T61" fmla="*/ 73 h 143"/>
                <a:gd name="T62" fmla="*/ 7 w 137"/>
                <a:gd name="T63" fmla="*/ 84 h 143"/>
                <a:gd name="T64" fmla="*/ 14 w 137"/>
                <a:gd name="T65" fmla="*/ 90 h 143"/>
                <a:gd name="T66" fmla="*/ 25 w 137"/>
                <a:gd name="T67" fmla="*/ 86 h 143"/>
                <a:gd name="T68" fmla="*/ 29 w 137"/>
                <a:gd name="T69" fmla="*/ 87 h 143"/>
                <a:gd name="T70" fmla="*/ 33 w 137"/>
                <a:gd name="T71" fmla="*/ 98 h 143"/>
                <a:gd name="T72" fmla="*/ 43 w 137"/>
                <a:gd name="T73" fmla="*/ 98 h 143"/>
                <a:gd name="T74" fmla="*/ 47 w 137"/>
                <a:gd name="T75" fmla="*/ 87 h 143"/>
                <a:gd name="T76" fmla="*/ 51 w 137"/>
                <a:gd name="T77" fmla="*/ 86 h 143"/>
                <a:gd name="T78" fmla="*/ 62 w 137"/>
                <a:gd name="T79" fmla="*/ 90 h 143"/>
                <a:gd name="T80" fmla="*/ 69 w 137"/>
                <a:gd name="T81" fmla="*/ 84 h 143"/>
                <a:gd name="T82" fmla="*/ 64 w 137"/>
                <a:gd name="T83" fmla="*/ 73 h 143"/>
                <a:gd name="T84" fmla="*/ 66 w 137"/>
                <a:gd name="T85" fmla="*/ 69 h 143"/>
                <a:gd name="T86" fmla="*/ 77 w 137"/>
                <a:gd name="T87" fmla="*/ 65 h 143"/>
                <a:gd name="T88" fmla="*/ 38 w 137"/>
                <a:gd name="T89" fmla="*/ 44 h 143"/>
                <a:gd name="T90" fmla="*/ 22 w 137"/>
                <a:gd name="T91" fmla="*/ 60 h 143"/>
                <a:gd name="T92" fmla="*/ 38 w 137"/>
                <a:gd name="T93" fmla="*/ 76 h 143"/>
                <a:gd name="T94" fmla="*/ 54 w 137"/>
                <a:gd name="T95" fmla="*/ 60 h 143"/>
                <a:gd name="T96" fmla="*/ 38 w 137"/>
                <a:gd name="T97" fmla="*/ 44 h 143"/>
                <a:gd name="T98" fmla="*/ 100 w 137"/>
                <a:gd name="T99" fmla="*/ 123 h 143"/>
                <a:gd name="T100" fmla="*/ 91 w 137"/>
                <a:gd name="T101" fmla="*/ 12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7" h="143">
                  <a:moveTo>
                    <a:pt x="51" y="15"/>
                  </a:moveTo>
                  <a:cubicBezTo>
                    <a:pt x="127" y="0"/>
                    <a:pt x="120" y="57"/>
                    <a:pt x="120" y="57"/>
                  </a:cubicBezTo>
                  <a:cubicBezTo>
                    <a:pt x="137" y="92"/>
                    <a:pt x="137" y="92"/>
                    <a:pt x="137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20"/>
                    <a:pt x="120" y="123"/>
                    <a:pt x="115" y="123"/>
                  </a:cubicBezTo>
                  <a:cubicBezTo>
                    <a:pt x="100" y="123"/>
                    <a:pt x="100" y="123"/>
                    <a:pt x="100" y="123"/>
                  </a:cubicBezTo>
                  <a:cubicBezTo>
                    <a:pt x="100" y="143"/>
                    <a:pt x="100" y="143"/>
                    <a:pt x="100" y="143"/>
                  </a:cubicBezTo>
                  <a:moveTo>
                    <a:pt x="36" y="143"/>
                  </a:moveTo>
                  <a:cubicBezTo>
                    <a:pt x="36" y="122"/>
                    <a:pt x="36" y="122"/>
                    <a:pt x="36" y="122"/>
                  </a:cubicBezTo>
                  <a:cubicBezTo>
                    <a:pt x="30" y="108"/>
                    <a:pt x="30" y="108"/>
                    <a:pt x="30" y="108"/>
                  </a:cubicBezTo>
                  <a:moveTo>
                    <a:pt x="77" y="65"/>
                  </a:moveTo>
                  <a:cubicBezTo>
                    <a:pt x="77" y="55"/>
                    <a:pt x="77" y="55"/>
                    <a:pt x="77" y="55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5" y="49"/>
                    <a:pt x="65" y="48"/>
                    <a:pt x="64" y="47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0" y="33"/>
                    <a:pt x="49" y="33"/>
                    <a:pt x="47" y="32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8" y="33"/>
                    <a:pt x="26" y="33"/>
                    <a:pt x="25" y="34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8"/>
                    <a:pt x="11" y="49"/>
                    <a:pt x="11" y="51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2" y="72"/>
                    <a:pt x="12" y="73"/>
                  </a:cubicBezTo>
                  <a:cubicBezTo>
                    <a:pt x="7" y="84"/>
                    <a:pt x="7" y="84"/>
                    <a:pt x="7" y="84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25" y="86"/>
                    <a:pt x="25" y="86"/>
                    <a:pt x="25" y="86"/>
                  </a:cubicBezTo>
                  <a:cubicBezTo>
                    <a:pt x="26" y="86"/>
                    <a:pt x="28" y="87"/>
                    <a:pt x="29" y="87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43" y="98"/>
                    <a:pt x="43" y="98"/>
                    <a:pt x="43" y="9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9" y="87"/>
                    <a:pt x="50" y="86"/>
                    <a:pt x="51" y="86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64" y="73"/>
                    <a:pt x="64" y="73"/>
                    <a:pt x="64" y="73"/>
                  </a:cubicBezTo>
                  <a:cubicBezTo>
                    <a:pt x="65" y="72"/>
                    <a:pt x="65" y="70"/>
                    <a:pt x="66" y="69"/>
                  </a:cubicBezTo>
                  <a:lnTo>
                    <a:pt x="77" y="65"/>
                  </a:lnTo>
                  <a:close/>
                  <a:moveTo>
                    <a:pt x="38" y="44"/>
                  </a:moveTo>
                  <a:cubicBezTo>
                    <a:pt x="29" y="44"/>
                    <a:pt x="22" y="51"/>
                    <a:pt x="22" y="60"/>
                  </a:cubicBezTo>
                  <a:cubicBezTo>
                    <a:pt x="22" y="69"/>
                    <a:pt x="29" y="76"/>
                    <a:pt x="38" y="76"/>
                  </a:cubicBezTo>
                  <a:cubicBezTo>
                    <a:pt x="47" y="76"/>
                    <a:pt x="54" y="69"/>
                    <a:pt x="54" y="60"/>
                  </a:cubicBezTo>
                  <a:cubicBezTo>
                    <a:pt x="54" y="51"/>
                    <a:pt x="47" y="44"/>
                    <a:pt x="38" y="44"/>
                  </a:cubicBezTo>
                  <a:close/>
                  <a:moveTo>
                    <a:pt x="100" y="123"/>
                  </a:moveTo>
                  <a:cubicBezTo>
                    <a:pt x="91" y="123"/>
                    <a:pt x="91" y="123"/>
                    <a:pt x="91" y="123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pt-BR" sz="1200" b="1" noProof="0" dirty="0"/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EEEDC17B-7508-656B-5F45-C3E7B1DF7426}"/>
              </a:ext>
            </a:extLst>
          </p:cNvPr>
          <p:cNvGrpSpPr/>
          <p:nvPr/>
        </p:nvGrpSpPr>
        <p:grpSpPr>
          <a:xfrm>
            <a:off x="8853438" y="1682501"/>
            <a:ext cx="2726760" cy="2844000"/>
            <a:chOff x="23429953" y="-3898343"/>
            <a:chExt cx="4090140" cy="4266000"/>
          </a:xfrm>
        </p:grpSpPr>
        <p:sp>
          <p:nvSpPr>
            <p:cNvPr id="22" name="Rounded Rectangle 4">
              <a:extLst>
                <a:ext uri="{FF2B5EF4-FFF2-40B4-BE49-F238E27FC236}">
                  <a16:creationId xmlns:a16="http://schemas.microsoft.com/office/drawing/2014/main" id="{37D47076-79FA-5132-945B-AFC688F2D50F}"/>
                </a:ext>
              </a:extLst>
            </p:cNvPr>
            <p:cNvSpPr/>
            <p:nvPr/>
          </p:nvSpPr>
          <p:spPr>
            <a:xfrm>
              <a:off x="23429953" y="-3898343"/>
              <a:ext cx="4090140" cy="4266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DCE1E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noProof="0" dirty="0"/>
            </a:p>
          </p:txBody>
        </p:sp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CAC57543-9305-FF6B-0A55-D76792480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3653" t="1421" r="5665" b="21835"/>
            <a:stretch>
              <a:fillRect/>
            </a:stretch>
          </p:blipFill>
          <p:spPr>
            <a:xfrm>
              <a:off x="24415728" y="-3786518"/>
              <a:ext cx="1957092" cy="1504979"/>
            </a:xfrm>
            <a:prstGeom prst="rect">
              <a:avLst/>
            </a:prstGeom>
          </p:spPr>
        </p:pic>
        <p:sp>
          <p:nvSpPr>
            <p:cNvPr id="38" name="TextBox 6">
              <a:extLst>
                <a:ext uri="{FF2B5EF4-FFF2-40B4-BE49-F238E27FC236}">
                  <a16:creationId xmlns:a16="http://schemas.microsoft.com/office/drawing/2014/main" id="{BDC8E284-B61A-2457-4E72-A0A669C3EDBD}"/>
                </a:ext>
              </a:extLst>
            </p:cNvPr>
            <p:cNvSpPr txBox="1"/>
            <p:nvPr/>
          </p:nvSpPr>
          <p:spPr>
            <a:xfrm>
              <a:off x="24373607" y="-2163371"/>
              <a:ext cx="2232000" cy="332399"/>
            </a:xfrm>
            <a:prstGeom prst="rect">
              <a:avLst/>
            </a:prstGeom>
            <a:noFill/>
          </p:spPr>
          <p:txBody>
            <a:bodyPr wrap="square" lIns="18288" tIns="18288" rIns="18288" bIns="18288" anchor="t">
              <a:spAutoFit/>
            </a:bodyPr>
            <a:lstStyle/>
            <a:p>
              <a:pPr algn="l"/>
              <a:r>
                <a:rPr lang="pt-BR" sz="1200" b="1" noProof="0" dirty="0">
                  <a:solidFill>
                    <a:srgbClr val="000000"/>
                  </a:solidFill>
                  <a:latin typeface="Inter"/>
                  <a:ea typeface="Inter"/>
                </a:rPr>
                <a:t>Intensidade Média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A4212F24-04DD-0E46-3D60-E6D96CC641B4}"/>
                </a:ext>
              </a:extLst>
            </p:cNvPr>
            <p:cNvSpPr txBox="1"/>
            <p:nvPr/>
          </p:nvSpPr>
          <p:spPr>
            <a:xfrm>
              <a:off x="23626325" y="-1861749"/>
              <a:ext cx="3657600" cy="7845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933" noProof="0" dirty="0">
                  <a:solidFill>
                    <a:srgbClr val="000000"/>
                  </a:solidFill>
                  <a:latin typeface="Inter"/>
                  <a:ea typeface="Inter"/>
                </a:rPr>
                <a:t>Escala de 0 a 100 que indica o quanto a resposta está emocionalmente carregada.</a:t>
              </a:r>
            </a:p>
          </p:txBody>
        </p:sp>
        <p:sp>
          <p:nvSpPr>
            <p:cNvPr id="62" name="TextBox 6">
              <a:extLst>
                <a:ext uri="{FF2B5EF4-FFF2-40B4-BE49-F238E27FC236}">
                  <a16:creationId xmlns:a16="http://schemas.microsoft.com/office/drawing/2014/main" id="{C0174FE0-9CB5-59DA-C21D-7A82F3BB14E8}"/>
                </a:ext>
              </a:extLst>
            </p:cNvPr>
            <p:cNvSpPr txBox="1"/>
            <p:nvPr/>
          </p:nvSpPr>
          <p:spPr>
            <a:xfrm>
              <a:off x="24105703" y="-1171622"/>
              <a:ext cx="3119537" cy="332399"/>
            </a:xfrm>
            <a:prstGeom prst="rect">
              <a:avLst/>
            </a:prstGeom>
            <a:noFill/>
          </p:spPr>
          <p:txBody>
            <a:bodyPr wrap="square" lIns="18288" tIns="18288" rIns="18288" bIns="18288" anchor="t">
              <a:spAutoFit/>
            </a:bodyPr>
            <a:lstStyle/>
            <a:p>
              <a:pPr algn="l"/>
              <a:r>
                <a:rPr lang="pt-BR" sz="1200" b="1" noProof="0" dirty="0">
                  <a:solidFill>
                    <a:srgbClr val="000000"/>
                  </a:solidFill>
                  <a:latin typeface="Inter"/>
                  <a:ea typeface="Inter"/>
                </a:rPr>
                <a:t>Tema Central: Tecnologia</a:t>
              </a:r>
            </a:p>
          </p:txBody>
        </p:sp>
        <p:sp>
          <p:nvSpPr>
            <p:cNvPr id="64" name="Freeform 21">
              <a:extLst>
                <a:ext uri="{FF2B5EF4-FFF2-40B4-BE49-F238E27FC236}">
                  <a16:creationId xmlns:a16="http://schemas.microsoft.com/office/drawing/2014/main" id="{82913B90-8849-DDE0-FF9D-96CDE6347F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25490" y="-737070"/>
              <a:ext cx="360000" cy="396000"/>
            </a:xfrm>
            <a:custGeom>
              <a:avLst/>
              <a:gdLst>
                <a:gd name="T0" fmla="*/ 51 w 137"/>
                <a:gd name="T1" fmla="*/ 15 h 143"/>
                <a:gd name="T2" fmla="*/ 120 w 137"/>
                <a:gd name="T3" fmla="*/ 57 h 143"/>
                <a:gd name="T4" fmla="*/ 137 w 137"/>
                <a:gd name="T5" fmla="*/ 92 h 143"/>
                <a:gd name="T6" fmla="*/ 123 w 137"/>
                <a:gd name="T7" fmla="*/ 92 h 143"/>
                <a:gd name="T8" fmla="*/ 123 w 137"/>
                <a:gd name="T9" fmla="*/ 115 h 143"/>
                <a:gd name="T10" fmla="*/ 115 w 137"/>
                <a:gd name="T11" fmla="*/ 123 h 143"/>
                <a:gd name="T12" fmla="*/ 100 w 137"/>
                <a:gd name="T13" fmla="*/ 123 h 143"/>
                <a:gd name="T14" fmla="*/ 100 w 137"/>
                <a:gd name="T15" fmla="*/ 143 h 143"/>
                <a:gd name="T16" fmla="*/ 36 w 137"/>
                <a:gd name="T17" fmla="*/ 143 h 143"/>
                <a:gd name="T18" fmla="*/ 36 w 137"/>
                <a:gd name="T19" fmla="*/ 122 h 143"/>
                <a:gd name="T20" fmla="*/ 30 w 137"/>
                <a:gd name="T21" fmla="*/ 108 h 143"/>
                <a:gd name="T22" fmla="*/ 77 w 137"/>
                <a:gd name="T23" fmla="*/ 65 h 143"/>
                <a:gd name="T24" fmla="*/ 77 w 137"/>
                <a:gd name="T25" fmla="*/ 55 h 143"/>
                <a:gd name="T26" fmla="*/ 66 w 137"/>
                <a:gd name="T27" fmla="*/ 51 h 143"/>
                <a:gd name="T28" fmla="*/ 64 w 137"/>
                <a:gd name="T29" fmla="*/ 47 h 143"/>
                <a:gd name="T30" fmla="*/ 69 w 137"/>
                <a:gd name="T31" fmla="*/ 36 h 143"/>
                <a:gd name="T32" fmla="*/ 62 w 137"/>
                <a:gd name="T33" fmla="*/ 29 h 143"/>
                <a:gd name="T34" fmla="*/ 51 w 137"/>
                <a:gd name="T35" fmla="*/ 34 h 143"/>
                <a:gd name="T36" fmla="*/ 47 w 137"/>
                <a:gd name="T37" fmla="*/ 32 h 143"/>
                <a:gd name="T38" fmla="*/ 43 w 137"/>
                <a:gd name="T39" fmla="*/ 21 h 143"/>
                <a:gd name="T40" fmla="*/ 33 w 137"/>
                <a:gd name="T41" fmla="*/ 21 h 143"/>
                <a:gd name="T42" fmla="*/ 29 w 137"/>
                <a:gd name="T43" fmla="*/ 32 h 143"/>
                <a:gd name="T44" fmla="*/ 25 w 137"/>
                <a:gd name="T45" fmla="*/ 34 h 143"/>
                <a:gd name="T46" fmla="*/ 14 w 137"/>
                <a:gd name="T47" fmla="*/ 29 h 143"/>
                <a:gd name="T48" fmla="*/ 7 w 137"/>
                <a:gd name="T49" fmla="*/ 36 h 143"/>
                <a:gd name="T50" fmla="*/ 12 w 137"/>
                <a:gd name="T51" fmla="*/ 47 h 143"/>
                <a:gd name="T52" fmla="*/ 11 w 137"/>
                <a:gd name="T53" fmla="*/ 51 h 143"/>
                <a:gd name="T54" fmla="*/ 0 w 137"/>
                <a:gd name="T55" fmla="*/ 55 h 143"/>
                <a:gd name="T56" fmla="*/ 0 w 137"/>
                <a:gd name="T57" fmla="*/ 65 h 143"/>
                <a:gd name="T58" fmla="*/ 11 w 137"/>
                <a:gd name="T59" fmla="*/ 69 h 143"/>
                <a:gd name="T60" fmla="*/ 12 w 137"/>
                <a:gd name="T61" fmla="*/ 73 h 143"/>
                <a:gd name="T62" fmla="*/ 7 w 137"/>
                <a:gd name="T63" fmla="*/ 84 h 143"/>
                <a:gd name="T64" fmla="*/ 14 w 137"/>
                <a:gd name="T65" fmla="*/ 90 h 143"/>
                <a:gd name="T66" fmla="*/ 25 w 137"/>
                <a:gd name="T67" fmla="*/ 86 h 143"/>
                <a:gd name="T68" fmla="*/ 29 w 137"/>
                <a:gd name="T69" fmla="*/ 87 h 143"/>
                <a:gd name="T70" fmla="*/ 33 w 137"/>
                <a:gd name="T71" fmla="*/ 98 h 143"/>
                <a:gd name="T72" fmla="*/ 43 w 137"/>
                <a:gd name="T73" fmla="*/ 98 h 143"/>
                <a:gd name="T74" fmla="*/ 47 w 137"/>
                <a:gd name="T75" fmla="*/ 87 h 143"/>
                <a:gd name="T76" fmla="*/ 51 w 137"/>
                <a:gd name="T77" fmla="*/ 86 h 143"/>
                <a:gd name="T78" fmla="*/ 62 w 137"/>
                <a:gd name="T79" fmla="*/ 90 h 143"/>
                <a:gd name="T80" fmla="*/ 69 w 137"/>
                <a:gd name="T81" fmla="*/ 84 h 143"/>
                <a:gd name="T82" fmla="*/ 64 w 137"/>
                <a:gd name="T83" fmla="*/ 73 h 143"/>
                <a:gd name="T84" fmla="*/ 66 w 137"/>
                <a:gd name="T85" fmla="*/ 69 h 143"/>
                <a:gd name="T86" fmla="*/ 77 w 137"/>
                <a:gd name="T87" fmla="*/ 65 h 143"/>
                <a:gd name="T88" fmla="*/ 38 w 137"/>
                <a:gd name="T89" fmla="*/ 44 h 143"/>
                <a:gd name="T90" fmla="*/ 22 w 137"/>
                <a:gd name="T91" fmla="*/ 60 h 143"/>
                <a:gd name="T92" fmla="*/ 38 w 137"/>
                <a:gd name="T93" fmla="*/ 76 h 143"/>
                <a:gd name="T94" fmla="*/ 54 w 137"/>
                <a:gd name="T95" fmla="*/ 60 h 143"/>
                <a:gd name="T96" fmla="*/ 38 w 137"/>
                <a:gd name="T97" fmla="*/ 44 h 143"/>
                <a:gd name="T98" fmla="*/ 100 w 137"/>
                <a:gd name="T99" fmla="*/ 123 h 143"/>
                <a:gd name="T100" fmla="*/ 91 w 137"/>
                <a:gd name="T101" fmla="*/ 12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7" h="143">
                  <a:moveTo>
                    <a:pt x="51" y="15"/>
                  </a:moveTo>
                  <a:cubicBezTo>
                    <a:pt x="127" y="0"/>
                    <a:pt x="120" y="57"/>
                    <a:pt x="120" y="57"/>
                  </a:cubicBezTo>
                  <a:cubicBezTo>
                    <a:pt x="137" y="92"/>
                    <a:pt x="137" y="92"/>
                    <a:pt x="137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20"/>
                    <a:pt x="120" y="123"/>
                    <a:pt x="115" y="123"/>
                  </a:cubicBezTo>
                  <a:cubicBezTo>
                    <a:pt x="100" y="123"/>
                    <a:pt x="100" y="123"/>
                    <a:pt x="100" y="123"/>
                  </a:cubicBezTo>
                  <a:cubicBezTo>
                    <a:pt x="100" y="143"/>
                    <a:pt x="100" y="143"/>
                    <a:pt x="100" y="143"/>
                  </a:cubicBezTo>
                  <a:moveTo>
                    <a:pt x="36" y="143"/>
                  </a:moveTo>
                  <a:cubicBezTo>
                    <a:pt x="36" y="122"/>
                    <a:pt x="36" y="122"/>
                    <a:pt x="36" y="122"/>
                  </a:cubicBezTo>
                  <a:cubicBezTo>
                    <a:pt x="30" y="108"/>
                    <a:pt x="30" y="108"/>
                    <a:pt x="30" y="108"/>
                  </a:cubicBezTo>
                  <a:moveTo>
                    <a:pt x="77" y="65"/>
                  </a:moveTo>
                  <a:cubicBezTo>
                    <a:pt x="77" y="55"/>
                    <a:pt x="77" y="55"/>
                    <a:pt x="77" y="55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5" y="49"/>
                    <a:pt x="65" y="48"/>
                    <a:pt x="64" y="47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0" y="33"/>
                    <a:pt x="49" y="33"/>
                    <a:pt x="47" y="32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8" y="33"/>
                    <a:pt x="26" y="33"/>
                    <a:pt x="25" y="34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8"/>
                    <a:pt x="11" y="49"/>
                    <a:pt x="11" y="51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2" y="72"/>
                    <a:pt x="12" y="73"/>
                  </a:cubicBezTo>
                  <a:cubicBezTo>
                    <a:pt x="7" y="84"/>
                    <a:pt x="7" y="84"/>
                    <a:pt x="7" y="84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25" y="86"/>
                    <a:pt x="25" y="86"/>
                    <a:pt x="25" y="86"/>
                  </a:cubicBezTo>
                  <a:cubicBezTo>
                    <a:pt x="26" y="86"/>
                    <a:pt x="28" y="87"/>
                    <a:pt x="29" y="87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43" y="98"/>
                    <a:pt x="43" y="98"/>
                    <a:pt x="43" y="9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9" y="87"/>
                    <a:pt x="50" y="86"/>
                    <a:pt x="51" y="86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64" y="73"/>
                    <a:pt x="64" y="73"/>
                    <a:pt x="64" y="73"/>
                  </a:cubicBezTo>
                  <a:cubicBezTo>
                    <a:pt x="65" y="72"/>
                    <a:pt x="65" y="70"/>
                    <a:pt x="66" y="69"/>
                  </a:cubicBezTo>
                  <a:lnTo>
                    <a:pt x="77" y="65"/>
                  </a:lnTo>
                  <a:close/>
                  <a:moveTo>
                    <a:pt x="38" y="44"/>
                  </a:moveTo>
                  <a:cubicBezTo>
                    <a:pt x="29" y="44"/>
                    <a:pt x="22" y="51"/>
                    <a:pt x="22" y="60"/>
                  </a:cubicBezTo>
                  <a:cubicBezTo>
                    <a:pt x="22" y="69"/>
                    <a:pt x="29" y="76"/>
                    <a:pt x="38" y="76"/>
                  </a:cubicBezTo>
                  <a:cubicBezTo>
                    <a:pt x="47" y="76"/>
                    <a:pt x="54" y="69"/>
                    <a:pt x="54" y="60"/>
                  </a:cubicBezTo>
                  <a:cubicBezTo>
                    <a:pt x="54" y="51"/>
                    <a:pt x="47" y="44"/>
                    <a:pt x="38" y="44"/>
                  </a:cubicBezTo>
                  <a:close/>
                  <a:moveTo>
                    <a:pt x="100" y="123"/>
                  </a:moveTo>
                  <a:cubicBezTo>
                    <a:pt x="91" y="123"/>
                    <a:pt x="91" y="123"/>
                    <a:pt x="91" y="123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pt-BR" sz="1200" b="1" noProof="0" dirty="0"/>
            </a:p>
          </p:txBody>
        </p:sp>
        <p:sp>
          <p:nvSpPr>
            <p:cNvPr id="65" name="CaixaDeTexto 64">
              <a:extLst>
                <a:ext uri="{FF2B5EF4-FFF2-40B4-BE49-F238E27FC236}">
                  <a16:creationId xmlns:a16="http://schemas.microsoft.com/office/drawing/2014/main" id="{26EBEF99-9E2A-A4E9-991C-F9E69B3F6031}"/>
                </a:ext>
              </a:extLst>
            </p:cNvPr>
            <p:cNvSpPr txBox="1"/>
            <p:nvPr/>
          </p:nvSpPr>
          <p:spPr>
            <a:xfrm>
              <a:off x="24148639" y="-677400"/>
              <a:ext cx="3119537" cy="7845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933" noProof="0" dirty="0">
                  <a:solidFill>
                    <a:srgbClr val="000000"/>
                  </a:solidFill>
                  <a:latin typeface="Inter"/>
                  <a:ea typeface="Inter"/>
                </a:rPr>
                <a:t>Visão pragmática voltada para produtividade, agilidade e qualidade</a:t>
              </a:r>
            </a:p>
          </p:txBody>
        </p:sp>
      </p:grpSp>
      <p:sp>
        <p:nvSpPr>
          <p:cNvPr id="50" name="Rounded Rectangle 16">
            <a:extLst>
              <a:ext uri="{FF2B5EF4-FFF2-40B4-BE49-F238E27FC236}">
                <a16:creationId xmlns:a16="http://schemas.microsoft.com/office/drawing/2014/main" id="{A0A9EE2D-616A-6066-3A1F-F4D5CD1EB167}"/>
              </a:ext>
            </a:extLst>
          </p:cNvPr>
          <p:cNvSpPr/>
          <p:nvPr/>
        </p:nvSpPr>
        <p:spPr>
          <a:xfrm>
            <a:off x="411533" y="1425259"/>
            <a:ext cx="5230368" cy="4470179"/>
          </a:xfrm>
          <a:prstGeom prst="roundRect">
            <a:avLst/>
          </a:prstGeom>
          <a:noFill/>
          <a:ln>
            <a:solidFill>
              <a:srgbClr val="E7EA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noProof="0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51" name="TextBox 19">
            <a:extLst>
              <a:ext uri="{FF2B5EF4-FFF2-40B4-BE49-F238E27FC236}">
                <a16:creationId xmlns:a16="http://schemas.microsoft.com/office/drawing/2014/main" id="{74ACACB0-5B41-2F70-9C1B-F9CFEE72D6CD}"/>
              </a:ext>
            </a:extLst>
          </p:cNvPr>
          <p:cNvSpPr txBox="1"/>
          <p:nvPr/>
        </p:nvSpPr>
        <p:spPr>
          <a:xfrm>
            <a:off x="612701" y="1748416"/>
            <a:ext cx="2865120" cy="283154"/>
          </a:xfrm>
          <a:prstGeom prst="rect">
            <a:avLst/>
          </a:prstGeom>
          <a:noFill/>
        </p:spPr>
        <p:txBody>
          <a:bodyPr wrap="square" lIns="18288" tIns="18288" rIns="18288" bIns="18288" anchor="t">
            <a:spAutoFit/>
          </a:bodyPr>
          <a:lstStyle/>
          <a:p>
            <a:pPr algn="l"/>
            <a:r>
              <a:rPr lang="pt-BR" sz="1600" noProof="0" dirty="0">
                <a:solidFill>
                  <a:srgbClr val="4F6A7D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pt-BR" sz="1600" b="1" noProof="0" dirty="0">
                <a:latin typeface="Inter" panose="020B0502030000000004" pitchFamily="34" charset="0"/>
                <a:ea typeface="Inter" panose="020B0502030000000004" pitchFamily="34" charset="0"/>
              </a:rPr>
              <a:t>Leitura das pessoas</a:t>
            </a:r>
          </a:p>
        </p:txBody>
      </p:sp>
      <p:sp>
        <p:nvSpPr>
          <p:cNvPr id="52" name="Rectangle 21">
            <a:extLst>
              <a:ext uri="{FF2B5EF4-FFF2-40B4-BE49-F238E27FC236}">
                <a16:creationId xmlns:a16="http://schemas.microsoft.com/office/drawing/2014/main" id="{C558FBA2-98E6-F385-2C01-4E827E8094A7}"/>
              </a:ext>
            </a:extLst>
          </p:cNvPr>
          <p:cNvSpPr/>
          <p:nvPr/>
        </p:nvSpPr>
        <p:spPr>
          <a:xfrm>
            <a:off x="612701" y="2119230"/>
            <a:ext cx="4815840" cy="12192"/>
          </a:xfrm>
          <a:prstGeom prst="rect">
            <a:avLst/>
          </a:prstGeom>
          <a:solidFill>
            <a:srgbClr val="DCE0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noProof="0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53" name="Rectangle 24">
            <a:extLst>
              <a:ext uri="{FF2B5EF4-FFF2-40B4-BE49-F238E27FC236}">
                <a16:creationId xmlns:a16="http://schemas.microsoft.com/office/drawing/2014/main" id="{3562C795-8D20-3BBB-A501-AF089BB99972}"/>
              </a:ext>
            </a:extLst>
          </p:cNvPr>
          <p:cNvSpPr/>
          <p:nvPr/>
        </p:nvSpPr>
        <p:spPr>
          <a:xfrm>
            <a:off x="718123" y="2313124"/>
            <a:ext cx="30480" cy="31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noProof="0" dirty="0">
              <a:solidFill>
                <a:schemeClr val="tx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54" name="TextBox 25">
            <a:extLst>
              <a:ext uri="{FF2B5EF4-FFF2-40B4-BE49-F238E27FC236}">
                <a16:creationId xmlns:a16="http://schemas.microsoft.com/office/drawing/2014/main" id="{3E2A4E03-9BC8-1EAF-FEE2-F1DD8801BE6A}"/>
              </a:ext>
            </a:extLst>
          </p:cNvPr>
          <p:cNvSpPr txBox="1"/>
          <p:nvPr/>
        </p:nvSpPr>
        <p:spPr>
          <a:xfrm>
            <a:off x="816385" y="2312748"/>
            <a:ext cx="4370832" cy="221599"/>
          </a:xfrm>
          <a:prstGeom prst="rect">
            <a:avLst/>
          </a:prstGeom>
          <a:noFill/>
        </p:spPr>
        <p:txBody>
          <a:bodyPr wrap="square" lIns="18288" tIns="18288" rIns="18288" bIns="18288" anchor="t">
            <a:spAutoFit/>
          </a:bodyPr>
          <a:lstStyle/>
          <a:p>
            <a:pPr algn="l"/>
            <a:r>
              <a:rPr lang="pt-BR" sz="1200" b="1" noProof="0" dirty="0">
                <a:latin typeface="Inter" panose="020B0502030000000004" pitchFamily="34" charset="0"/>
                <a:ea typeface="Inter" panose="020B0502030000000004" pitchFamily="34" charset="0"/>
              </a:rPr>
              <a:t>Base favorável à mudança</a:t>
            </a:r>
          </a:p>
        </p:txBody>
      </p:sp>
      <p:sp>
        <p:nvSpPr>
          <p:cNvPr id="55" name="TextBox 26">
            <a:extLst>
              <a:ext uri="{FF2B5EF4-FFF2-40B4-BE49-F238E27FC236}">
                <a16:creationId xmlns:a16="http://schemas.microsoft.com/office/drawing/2014/main" id="{208DCB92-B1DE-B5B3-88E9-39AF4030D1E1}"/>
              </a:ext>
            </a:extLst>
          </p:cNvPr>
          <p:cNvSpPr txBox="1"/>
          <p:nvPr/>
        </p:nvSpPr>
        <p:spPr>
          <a:xfrm>
            <a:off x="826061" y="2546684"/>
            <a:ext cx="4370832" cy="259080"/>
          </a:xfrm>
          <a:prstGeom prst="rect">
            <a:avLst/>
          </a:prstGeom>
          <a:noFill/>
        </p:spPr>
        <p:txBody>
          <a:bodyPr wrap="square" lIns="18288" tIns="18288" rIns="18288" bIns="18288" anchor="t">
            <a:noAutofit/>
          </a:bodyPr>
          <a:lstStyle/>
          <a:p>
            <a:pPr algn="l"/>
            <a:r>
              <a:rPr lang="pt-BR" sz="1067" noProof="0" dirty="0">
                <a:latin typeface="Inter" panose="020B0502030000000004" pitchFamily="34" charset="0"/>
                <a:ea typeface="Inter" panose="020B0502030000000004" pitchFamily="34" charset="0"/>
              </a:rPr>
              <a:t>Predomina uma visão positiva sobre o momento da empresa e sobre o potencial das iniciativas digitais.</a:t>
            </a:r>
          </a:p>
        </p:txBody>
      </p:sp>
      <p:sp>
        <p:nvSpPr>
          <p:cNvPr id="56" name="Rectangle 28">
            <a:extLst>
              <a:ext uri="{FF2B5EF4-FFF2-40B4-BE49-F238E27FC236}">
                <a16:creationId xmlns:a16="http://schemas.microsoft.com/office/drawing/2014/main" id="{AC9A7E9A-5F0D-F5F0-D0FA-FFEABEFB60D1}"/>
              </a:ext>
            </a:extLst>
          </p:cNvPr>
          <p:cNvSpPr/>
          <p:nvPr/>
        </p:nvSpPr>
        <p:spPr>
          <a:xfrm>
            <a:off x="722429" y="3133020"/>
            <a:ext cx="30480" cy="31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noProof="0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57" name="TextBox 29">
            <a:extLst>
              <a:ext uri="{FF2B5EF4-FFF2-40B4-BE49-F238E27FC236}">
                <a16:creationId xmlns:a16="http://schemas.microsoft.com/office/drawing/2014/main" id="{DD8B8E9C-F64A-01BD-ED09-D395074A79C8}"/>
              </a:ext>
            </a:extLst>
          </p:cNvPr>
          <p:cNvSpPr txBox="1"/>
          <p:nvPr/>
        </p:nvSpPr>
        <p:spPr>
          <a:xfrm>
            <a:off x="841301" y="3144477"/>
            <a:ext cx="4370832" cy="221599"/>
          </a:xfrm>
          <a:prstGeom prst="rect">
            <a:avLst/>
          </a:prstGeom>
          <a:noFill/>
        </p:spPr>
        <p:txBody>
          <a:bodyPr wrap="square" lIns="18288" tIns="18288" rIns="18288" bIns="18288" anchor="t">
            <a:spAutoFit/>
          </a:bodyPr>
          <a:lstStyle/>
          <a:p>
            <a:pPr algn="l"/>
            <a:r>
              <a:rPr lang="pt-BR" sz="1200" b="1" noProof="0" dirty="0">
                <a:latin typeface="Inter" panose="020B0502030000000004" pitchFamily="34" charset="0"/>
                <a:ea typeface="Inter" panose="020B0502030000000004" pitchFamily="34" charset="0"/>
              </a:rPr>
              <a:t>Engajamento acima de resistência</a:t>
            </a:r>
          </a:p>
        </p:txBody>
      </p:sp>
      <p:sp>
        <p:nvSpPr>
          <p:cNvPr id="58" name="TextBox 30">
            <a:extLst>
              <a:ext uri="{FF2B5EF4-FFF2-40B4-BE49-F238E27FC236}">
                <a16:creationId xmlns:a16="http://schemas.microsoft.com/office/drawing/2014/main" id="{D27560DE-C402-8DFE-EBA0-A61D19E056E7}"/>
              </a:ext>
            </a:extLst>
          </p:cNvPr>
          <p:cNvSpPr txBox="1"/>
          <p:nvPr/>
        </p:nvSpPr>
        <p:spPr>
          <a:xfrm>
            <a:off x="841301" y="3395314"/>
            <a:ext cx="4602480" cy="259080"/>
          </a:xfrm>
          <a:prstGeom prst="rect">
            <a:avLst/>
          </a:prstGeom>
          <a:noFill/>
        </p:spPr>
        <p:txBody>
          <a:bodyPr wrap="square" lIns="18288" tIns="18288" rIns="18288" bIns="18288" anchor="t">
            <a:noAutofit/>
          </a:bodyPr>
          <a:lstStyle/>
          <a:p>
            <a:r>
              <a:rPr lang="pt-BR" sz="1067" noProof="0" dirty="0">
                <a:latin typeface="Inter" panose="020B0502030000000004" pitchFamily="34" charset="0"/>
                <a:ea typeface="Inter" panose="020B0502030000000004" pitchFamily="34" charset="0"/>
              </a:rPr>
              <a:t>A maior parte das respostas mostra intenção de contribuir, aprender e aplicar tecnologia no trabalho real.</a:t>
            </a:r>
          </a:p>
        </p:txBody>
      </p:sp>
      <p:sp>
        <p:nvSpPr>
          <p:cNvPr id="59" name="Rectangle 32">
            <a:extLst>
              <a:ext uri="{FF2B5EF4-FFF2-40B4-BE49-F238E27FC236}">
                <a16:creationId xmlns:a16="http://schemas.microsoft.com/office/drawing/2014/main" id="{415F5CAA-256B-A0D4-838D-E7DE3492EE89}"/>
              </a:ext>
            </a:extLst>
          </p:cNvPr>
          <p:cNvSpPr/>
          <p:nvPr/>
        </p:nvSpPr>
        <p:spPr>
          <a:xfrm>
            <a:off x="722429" y="4040899"/>
            <a:ext cx="30480" cy="31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noProof="0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60" name="TextBox 33">
            <a:extLst>
              <a:ext uri="{FF2B5EF4-FFF2-40B4-BE49-F238E27FC236}">
                <a16:creationId xmlns:a16="http://schemas.microsoft.com/office/drawing/2014/main" id="{35E8522F-85E2-837E-2DA1-95E6E97BD7BC}"/>
              </a:ext>
            </a:extLst>
          </p:cNvPr>
          <p:cNvSpPr txBox="1"/>
          <p:nvPr/>
        </p:nvSpPr>
        <p:spPr>
          <a:xfrm>
            <a:off x="826061" y="4022611"/>
            <a:ext cx="4370832" cy="221599"/>
          </a:xfrm>
          <a:prstGeom prst="rect">
            <a:avLst/>
          </a:prstGeom>
          <a:noFill/>
        </p:spPr>
        <p:txBody>
          <a:bodyPr wrap="square" lIns="18288" tIns="18288" rIns="18288" bIns="18288" anchor="t">
            <a:spAutoFit/>
          </a:bodyPr>
          <a:lstStyle/>
          <a:p>
            <a:pPr algn="l"/>
            <a:r>
              <a:rPr lang="pt-BR" sz="1200" b="1" noProof="0" dirty="0">
                <a:latin typeface="Inter" panose="020B0502030000000004" pitchFamily="34" charset="0"/>
                <a:ea typeface="Inter" panose="020B0502030000000004" pitchFamily="34" charset="0"/>
              </a:rPr>
              <a:t>IA já é comportamento espontâneo</a:t>
            </a:r>
          </a:p>
        </p:txBody>
      </p:sp>
      <p:sp>
        <p:nvSpPr>
          <p:cNvPr id="61" name="TextBox 34">
            <a:extLst>
              <a:ext uri="{FF2B5EF4-FFF2-40B4-BE49-F238E27FC236}">
                <a16:creationId xmlns:a16="http://schemas.microsoft.com/office/drawing/2014/main" id="{FC2A77C5-B21F-5639-2CCE-9124349F226E}"/>
              </a:ext>
            </a:extLst>
          </p:cNvPr>
          <p:cNvSpPr txBox="1"/>
          <p:nvPr/>
        </p:nvSpPr>
        <p:spPr>
          <a:xfrm>
            <a:off x="826061" y="4301803"/>
            <a:ext cx="4370832" cy="266192"/>
          </a:xfrm>
          <a:prstGeom prst="rect">
            <a:avLst/>
          </a:prstGeom>
          <a:noFill/>
        </p:spPr>
        <p:txBody>
          <a:bodyPr wrap="square" lIns="18288" tIns="18288" rIns="18288" bIns="18288" anchor="t">
            <a:normAutofit/>
          </a:bodyPr>
          <a:lstStyle/>
          <a:p>
            <a:pPr algn="l"/>
            <a:r>
              <a:rPr lang="pt-BR" sz="733" noProof="0" dirty="0">
                <a:latin typeface="Inter" panose="020B0502030000000004" pitchFamily="34" charset="0"/>
                <a:ea typeface="Inter" panose="020B0502030000000004" pitchFamily="34" charset="0"/>
              </a:rPr>
              <a:t>O uso de ferramentas digitais e IA aparece como prática disseminada — sinal de prontidão para adoção em escala.</a:t>
            </a:r>
          </a:p>
        </p:txBody>
      </p:sp>
      <p:sp>
        <p:nvSpPr>
          <p:cNvPr id="66" name="Rectangle 36">
            <a:extLst>
              <a:ext uri="{FF2B5EF4-FFF2-40B4-BE49-F238E27FC236}">
                <a16:creationId xmlns:a16="http://schemas.microsoft.com/office/drawing/2014/main" id="{8ACE248C-ED5B-9D0F-70A9-1490600681E7}"/>
              </a:ext>
            </a:extLst>
          </p:cNvPr>
          <p:cNvSpPr/>
          <p:nvPr/>
        </p:nvSpPr>
        <p:spPr>
          <a:xfrm>
            <a:off x="737669" y="4850443"/>
            <a:ext cx="30480" cy="31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noProof="0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67" name="TextBox 37">
            <a:extLst>
              <a:ext uri="{FF2B5EF4-FFF2-40B4-BE49-F238E27FC236}">
                <a16:creationId xmlns:a16="http://schemas.microsoft.com/office/drawing/2014/main" id="{8D5BAF06-A53E-1FE6-EAFE-53D36439C17B}"/>
              </a:ext>
            </a:extLst>
          </p:cNvPr>
          <p:cNvSpPr txBox="1"/>
          <p:nvPr/>
        </p:nvSpPr>
        <p:spPr>
          <a:xfrm>
            <a:off x="841301" y="4832155"/>
            <a:ext cx="4370832" cy="201145"/>
          </a:xfrm>
          <a:prstGeom prst="rect">
            <a:avLst/>
          </a:prstGeom>
          <a:noFill/>
        </p:spPr>
        <p:txBody>
          <a:bodyPr wrap="square" lIns="18288" tIns="18288" rIns="18288" bIns="18288" anchor="t">
            <a:spAutoFit/>
          </a:bodyPr>
          <a:lstStyle/>
          <a:p>
            <a:pPr algn="l"/>
            <a:r>
              <a:rPr lang="pt-BR" sz="1067" b="1" noProof="0" dirty="0">
                <a:latin typeface="Inter" panose="020B0502030000000004" pitchFamily="34" charset="0"/>
                <a:ea typeface="Inter" panose="020B0502030000000004" pitchFamily="34" charset="0"/>
              </a:rPr>
              <a:t>Transformação como melhoria do trabalho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id="{EC19B3E6-C5C0-2E08-883F-9C86494FF934}"/>
              </a:ext>
            </a:extLst>
          </p:cNvPr>
          <p:cNvSpPr txBox="1"/>
          <p:nvPr/>
        </p:nvSpPr>
        <p:spPr>
          <a:xfrm>
            <a:off x="826061" y="5091843"/>
            <a:ext cx="4370832" cy="282361"/>
          </a:xfrm>
          <a:prstGeom prst="rect">
            <a:avLst/>
          </a:prstGeom>
          <a:noFill/>
        </p:spPr>
        <p:txBody>
          <a:bodyPr wrap="square" lIns="18288" tIns="18288" rIns="18288" bIns="18288" anchor="t">
            <a:noAutofit/>
          </a:bodyPr>
          <a:lstStyle/>
          <a:p>
            <a:pPr algn="l"/>
            <a:r>
              <a:rPr lang="pt-BR" sz="1067" noProof="0" dirty="0">
                <a:latin typeface="Inter" panose="020B0502030000000004" pitchFamily="34" charset="0"/>
                <a:ea typeface="Inter" panose="020B0502030000000004" pitchFamily="34" charset="0"/>
              </a:rPr>
              <a:t>Os colaboradores falam de produtividade, agilidade, qualidade e automação, e não apenas de tecnologia pela tecnologia.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00AD9647-B730-3D7B-5999-883C8A506662}"/>
              </a:ext>
            </a:extLst>
          </p:cNvPr>
          <p:cNvCxnSpPr>
            <a:cxnSpLocks/>
          </p:cNvCxnSpPr>
          <p:nvPr/>
        </p:nvCxnSpPr>
        <p:spPr>
          <a:xfrm>
            <a:off x="631467" y="817192"/>
            <a:ext cx="109690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B32FECF6-1F8E-8E0D-0333-EEA26F5DB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t="28475" r="14152" b="32634"/>
          <a:stretch>
            <a:fillRect/>
          </a:stretch>
        </p:blipFill>
        <p:spPr>
          <a:xfrm>
            <a:off x="10868708" y="6173277"/>
            <a:ext cx="1125584" cy="60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78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B5C11-91B1-0E95-11FC-42D6644EE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1F4D6D9E-9DD1-9D17-91D1-8C9F1697E32A}"/>
              </a:ext>
            </a:extLst>
          </p:cNvPr>
          <p:cNvSpPr txBox="1"/>
          <p:nvPr/>
        </p:nvSpPr>
        <p:spPr>
          <a:xfrm>
            <a:off x="-162530" y="238705"/>
            <a:ext cx="12192000" cy="48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2"/>
              </a:lnSpc>
            </a:pPr>
            <a:r>
              <a:rPr lang="pt-BR" sz="3200" noProof="0" dirty="0">
                <a:solidFill>
                  <a:srgbClr val="000000"/>
                </a:solidFill>
                <a:latin typeface="Oswald"/>
              </a:rPr>
              <a:t>Pessoas no centro da Jornada Digital</a:t>
            </a:r>
            <a:endParaRPr lang="pt-BR" sz="3250" noProof="0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93" name="Agrupar 92">
            <a:extLst>
              <a:ext uri="{FF2B5EF4-FFF2-40B4-BE49-F238E27FC236}">
                <a16:creationId xmlns:a16="http://schemas.microsoft.com/office/drawing/2014/main" id="{13B68702-3F68-3C93-0CF5-42036F51EB81}"/>
              </a:ext>
            </a:extLst>
          </p:cNvPr>
          <p:cNvGrpSpPr/>
          <p:nvPr/>
        </p:nvGrpSpPr>
        <p:grpSpPr>
          <a:xfrm>
            <a:off x="4130026" y="1663261"/>
            <a:ext cx="3470159" cy="3648749"/>
            <a:chOff x="9220200" y="1487100"/>
            <a:chExt cx="4090140" cy="4266000"/>
          </a:xfrm>
        </p:grpSpPr>
        <p:sp>
          <p:nvSpPr>
            <p:cNvPr id="68" name="Rounded Rectangle 4">
              <a:extLst>
                <a:ext uri="{FF2B5EF4-FFF2-40B4-BE49-F238E27FC236}">
                  <a16:creationId xmlns:a16="http://schemas.microsoft.com/office/drawing/2014/main" id="{46ADF4D2-8CED-9367-8C52-5AAFAFFBBDF6}"/>
                </a:ext>
              </a:extLst>
            </p:cNvPr>
            <p:cNvSpPr/>
            <p:nvPr/>
          </p:nvSpPr>
          <p:spPr>
            <a:xfrm>
              <a:off x="9220200" y="1487100"/>
              <a:ext cx="4090140" cy="4266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DCE1E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noProof="0" dirty="0"/>
            </a:p>
          </p:txBody>
        </p:sp>
        <p:sp>
          <p:nvSpPr>
            <p:cNvPr id="70" name="TextBox 6">
              <a:extLst>
                <a:ext uri="{FF2B5EF4-FFF2-40B4-BE49-F238E27FC236}">
                  <a16:creationId xmlns:a16="http://schemas.microsoft.com/office/drawing/2014/main" id="{2CE1AFD2-AEB0-F133-DBB8-56D077F52406}"/>
                </a:ext>
              </a:extLst>
            </p:cNvPr>
            <p:cNvSpPr txBox="1"/>
            <p:nvPr/>
          </p:nvSpPr>
          <p:spPr>
            <a:xfrm>
              <a:off x="10129006" y="2641219"/>
              <a:ext cx="2929415" cy="259086"/>
            </a:xfrm>
            <a:prstGeom prst="rect">
              <a:avLst/>
            </a:prstGeom>
            <a:noFill/>
          </p:spPr>
          <p:txBody>
            <a:bodyPr wrap="square" lIns="18288" tIns="18288" rIns="18288" bIns="18288" anchor="t">
              <a:spAutoFit/>
            </a:bodyPr>
            <a:lstStyle/>
            <a:p>
              <a:pPr algn="l"/>
              <a:r>
                <a:rPr lang="pt-BR" sz="1200" b="1" noProof="0" dirty="0">
                  <a:solidFill>
                    <a:srgbClr val="C00000"/>
                  </a:solidFill>
                  <a:latin typeface="Inter"/>
                  <a:ea typeface="Inter"/>
                </a:rPr>
                <a:t>Alertas Estratégicos</a:t>
              </a:r>
            </a:p>
          </p:txBody>
        </p:sp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5948B1A4-B2B8-C20A-60CF-8F9F3833B02D}"/>
                </a:ext>
              </a:extLst>
            </p:cNvPr>
            <p:cNvCxnSpPr/>
            <p:nvPr/>
          </p:nvCxnSpPr>
          <p:spPr>
            <a:xfrm>
              <a:off x="9651279" y="5172091"/>
              <a:ext cx="0" cy="4680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 21">
              <a:extLst>
                <a:ext uri="{FF2B5EF4-FFF2-40B4-BE49-F238E27FC236}">
                  <a16:creationId xmlns:a16="http://schemas.microsoft.com/office/drawing/2014/main" id="{427BC000-F92C-1552-108F-4CA842B53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15737" y="4675444"/>
              <a:ext cx="360000" cy="396000"/>
            </a:xfrm>
            <a:custGeom>
              <a:avLst/>
              <a:gdLst>
                <a:gd name="T0" fmla="*/ 51 w 137"/>
                <a:gd name="T1" fmla="*/ 15 h 143"/>
                <a:gd name="T2" fmla="*/ 120 w 137"/>
                <a:gd name="T3" fmla="*/ 57 h 143"/>
                <a:gd name="T4" fmla="*/ 137 w 137"/>
                <a:gd name="T5" fmla="*/ 92 h 143"/>
                <a:gd name="T6" fmla="*/ 123 w 137"/>
                <a:gd name="T7" fmla="*/ 92 h 143"/>
                <a:gd name="T8" fmla="*/ 123 w 137"/>
                <a:gd name="T9" fmla="*/ 115 h 143"/>
                <a:gd name="T10" fmla="*/ 115 w 137"/>
                <a:gd name="T11" fmla="*/ 123 h 143"/>
                <a:gd name="T12" fmla="*/ 100 w 137"/>
                <a:gd name="T13" fmla="*/ 123 h 143"/>
                <a:gd name="T14" fmla="*/ 100 w 137"/>
                <a:gd name="T15" fmla="*/ 143 h 143"/>
                <a:gd name="T16" fmla="*/ 36 w 137"/>
                <a:gd name="T17" fmla="*/ 143 h 143"/>
                <a:gd name="T18" fmla="*/ 36 w 137"/>
                <a:gd name="T19" fmla="*/ 122 h 143"/>
                <a:gd name="T20" fmla="*/ 30 w 137"/>
                <a:gd name="T21" fmla="*/ 108 h 143"/>
                <a:gd name="T22" fmla="*/ 77 w 137"/>
                <a:gd name="T23" fmla="*/ 65 h 143"/>
                <a:gd name="T24" fmla="*/ 77 w 137"/>
                <a:gd name="T25" fmla="*/ 55 h 143"/>
                <a:gd name="T26" fmla="*/ 66 w 137"/>
                <a:gd name="T27" fmla="*/ 51 h 143"/>
                <a:gd name="T28" fmla="*/ 64 w 137"/>
                <a:gd name="T29" fmla="*/ 47 h 143"/>
                <a:gd name="T30" fmla="*/ 69 w 137"/>
                <a:gd name="T31" fmla="*/ 36 h 143"/>
                <a:gd name="T32" fmla="*/ 62 w 137"/>
                <a:gd name="T33" fmla="*/ 29 h 143"/>
                <a:gd name="T34" fmla="*/ 51 w 137"/>
                <a:gd name="T35" fmla="*/ 34 h 143"/>
                <a:gd name="T36" fmla="*/ 47 w 137"/>
                <a:gd name="T37" fmla="*/ 32 h 143"/>
                <a:gd name="T38" fmla="*/ 43 w 137"/>
                <a:gd name="T39" fmla="*/ 21 h 143"/>
                <a:gd name="T40" fmla="*/ 33 w 137"/>
                <a:gd name="T41" fmla="*/ 21 h 143"/>
                <a:gd name="T42" fmla="*/ 29 w 137"/>
                <a:gd name="T43" fmla="*/ 32 h 143"/>
                <a:gd name="T44" fmla="*/ 25 w 137"/>
                <a:gd name="T45" fmla="*/ 34 h 143"/>
                <a:gd name="T46" fmla="*/ 14 w 137"/>
                <a:gd name="T47" fmla="*/ 29 h 143"/>
                <a:gd name="T48" fmla="*/ 7 w 137"/>
                <a:gd name="T49" fmla="*/ 36 h 143"/>
                <a:gd name="T50" fmla="*/ 12 w 137"/>
                <a:gd name="T51" fmla="*/ 47 h 143"/>
                <a:gd name="T52" fmla="*/ 11 w 137"/>
                <a:gd name="T53" fmla="*/ 51 h 143"/>
                <a:gd name="T54" fmla="*/ 0 w 137"/>
                <a:gd name="T55" fmla="*/ 55 h 143"/>
                <a:gd name="T56" fmla="*/ 0 w 137"/>
                <a:gd name="T57" fmla="*/ 65 h 143"/>
                <a:gd name="T58" fmla="*/ 11 w 137"/>
                <a:gd name="T59" fmla="*/ 69 h 143"/>
                <a:gd name="T60" fmla="*/ 12 w 137"/>
                <a:gd name="T61" fmla="*/ 73 h 143"/>
                <a:gd name="T62" fmla="*/ 7 w 137"/>
                <a:gd name="T63" fmla="*/ 84 h 143"/>
                <a:gd name="T64" fmla="*/ 14 w 137"/>
                <a:gd name="T65" fmla="*/ 90 h 143"/>
                <a:gd name="T66" fmla="*/ 25 w 137"/>
                <a:gd name="T67" fmla="*/ 86 h 143"/>
                <a:gd name="T68" fmla="*/ 29 w 137"/>
                <a:gd name="T69" fmla="*/ 87 h 143"/>
                <a:gd name="T70" fmla="*/ 33 w 137"/>
                <a:gd name="T71" fmla="*/ 98 h 143"/>
                <a:gd name="T72" fmla="*/ 43 w 137"/>
                <a:gd name="T73" fmla="*/ 98 h 143"/>
                <a:gd name="T74" fmla="*/ 47 w 137"/>
                <a:gd name="T75" fmla="*/ 87 h 143"/>
                <a:gd name="T76" fmla="*/ 51 w 137"/>
                <a:gd name="T77" fmla="*/ 86 h 143"/>
                <a:gd name="T78" fmla="*/ 62 w 137"/>
                <a:gd name="T79" fmla="*/ 90 h 143"/>
                <a:gd name="T80" fmla="*/ 69 w 137"/>
                <a:gd name="T81" fmla="*/ 84 h 143"/>
                <a:gd name="T82" fmla="*/ 64 w 137"/>
                <a:gd name="T83" fmla="*/ 73 h 143"/>
                <a:gd name="T84" fmla="*/ 66 w 137"/>
                <a:gd name="T85" fmla="*/ 69 h 143"/>
                <a:gd name="T86" fmla="*/ 77 w 137"/>
                <a:gd name="T87" fmla="*/ 65 h 143"/>
                <a:gd name="T88" fmla="*/ 38 w 137"/>
                <a:gd name="T89" fmla="*/ 44 h 143"/>
                <a:gd name="T90" fmla="*/ 22 w 137"/>
                <a:gd name="T91" fmla="*/ 60 h 143"/>
                <a:gd name="T92" fmla="*/ 38 w 137"/>
                <a:gd name="T93" fmla="*/ 76 h 143"/>
                <a:gd name="T94" fmla="*/ 54 w 137"/>
                <a:gd name="T95" fmla="*/ 60 h 143"/>
                <a:gd name="T96" fmla="*/ 38 w 137"/>
                <a:gd name="T97" fmla="*/ 44 h 143"/>
                <a:gd name="T98" fmla="*/ 100 w 137"/>
                <a:gd name="T99" fmla="*/ 123 h 143"/>
                <a:gd name="T100" fmla="*/ 91 w 137"/>
                <a:gd name="T101" fmla="*/ 12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7" h="143">
                  <a:moveTo>
                    <a:pt x="51" y="15"/>
                  </a:moveTo>
                  <a:cubicBezTo>
                    <a:pt x="127" y="0"/>
                    <a:pt x="120" y="57"/>
                    <a:pt x="120" y="57"/>
                  </a:cubicBezTo>
                  <a:cubicBezTo>
                    <a:pt x="137" y="92"/>
                    <a:pt x="137" y="92"/>
                    <a:pt x="137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20"/>
                    <a:pt x="120" y="123"/>
                    <a:pt x="115" y="123"/>
                  </a:cubicBezTo>
                  <a:cubicBezTo>
                    <a:pt x="100" y="123"/>
                    <a:pt x="100" y="123"/>
                    <a:pt x="100" y="123"/>
                  </a:cubicBezTo>
                  <a:cubicBezTo>
                    <a:pt x="100" y="143"/>
                    <a:pt x="100" y="143"/>
                    <a:pt x="100" y="143"/>
                  </a:cubicBezTo>
                  <a:moveTo>
                    <a:pt x="36" y="143"/>
                  </a:moveTo>
                  <a:cubicBezTo>
                    <a:pt x="36" y="122"/>
                    <a:pt x="36" y="122"/>
                    <a:pt x="36" y="122"/>
                  </a:cubicBezTo>
                  <a:cubicBezTo>
                    <a:pt x="30" y="108"/>
                    <a:pt x="30" y="108"/>
                    <a:pt x="30" y="108"/>
                  </a:cubicBezTo>
                  <a:moveTo>
                    <a:pt x="77" y="65"/>
                  </a:moveTo>
                  <a:cubicBezTo>
                    <a:pt x="77" y="55"/>
                    <a:pt x="77" y="55"/>
                    <a:pt x="77" y="55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5" y="49"/>
                    <a:pt x="65" y="48"/>
                    <a:pt x="64" y="47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0" y="33"/>
                    <a:pt x="49" y="33"/>
                    <a:pt x="47" y="32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8" y="33"/>
                    <a:pt x="26" y="33"/>
                    <a:pt x="25" y="34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48"/>
                    <a:pt x="11" y="49"/>
                    <a:pt x="11" y="51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1" y="70"/>
                    <a:pt x="12" y="72"/>
                    <a:pt x="12" y="73"/>
                  </a:cubicBezTo>
                  <a:cubicBezTo>
                    <a:pt x="7" y="84"/>
                    <a:pt x="7" y="84"/>
                    <a:pt x="7" y="84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25" y="86"/>
                    <a:pt x="25" y="86"/>
                    <a:pt x="25" y="86"/>
                  </a:cubicBezTo>
                  <a:cubicBezTo>
                    <a:pt x="26" y="86"/>
                    <a:pt x="28" y="87"/>
                    <a:pt x="29" y="87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43" y="98"/>
                    <a:pt x="43" y="98"/>
                    <a:pt x="43" y="9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9" y="87"/>
                    <a:pt x="50" y="86"/>
                    <a:pt x="51" y="86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64" y="73"/>
                    <a:pt x="64" y="73"/>
                    <a:pt x="64" y="73"/>
                  </a:cubicBezTo>
                  <a:cubicBezTo>
                    <a:pt x="65" y="72"/>
                    <a:pt x="65" y="70"/>
                    <a:pt x="66" y="69"/>
                  </a:cubicBezTo>
                  <a:lnTo>
                    <a:pt x="77" y="65"/>
                  </a:lnTo>
                  <a:close/>
                  <a:moveTo>
                    <a:pt x="38" y="44"/>
                  </a:moveTo>
                  <a:cubicBezTo>
                    <a:pt x="29" y="44"/>
                    <a:pt x="22" y="51"/>
                    <a:pt x="22" y="60"/>
                  </a:cubicBezTo>
                  <a:cubicBezTo>
                    <a:pt x="22" y="69"/>
                    <a:pt x="29" y="76"/>
                    <a:pt x="38" y="76"/>
                  </a:cubicBezTo>
                  <a:cubicBezTo>
                    <a:pt x="47" y="76"/>
                    <a:pt x="54" y="69"/>
                    <a:pt x="54" y="60"/>
                  </a:cubicBezTo>
                  <a:cubicBezTo>
                    <a:pt x="54" y="51"/>
                    <a:pt x="47" y="44"/>
                    <a:pt x="38" y="44"/>
                  </a:cubicBezTo>
                  <a:close/>
                  <a:moveTo>
                    <a:pt x="100" y="123"/>
                  </a:moveTo>
                  <a:cubicBezTo>
                    <a:pt x="91" y="123"/>
                    <a:pt x="91" y="123"/>
                    <a:pt x="91" y="123"/>
                  </a:cubicBezTo>
                </a:path>
              </a:pathLst>
            </a:cu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pt-BR" sz="1200" b="1" noProof="0" dirty="0"/>
            </a:p>
          </p:txBody>
        </p:sp>
        <p:sp>
          <p:nvSpPr>
            <p:cNvPr id="74" name="CaixaDeTexto 73">
              <a:extLst>
                <a:ext uri="{FF2B5EF4-FFF2-40B4-BE49-F238E27FC236}">
                  <a16:creationId xmlns:a16="http://schemas.microsoft.com/office/drawing/2014/main" id="{3E293F24-F559-FBE8-D56F-AD0183F6F254}"/>
                </a:ext>
              </a:extLst>
            </p:cNvPr>
            <p:cNvSpPr txBox="1"/>
            <p:nvPr/>
          </p:nvSpPr>
          <p:spPr>
            <a:xfrm>
              <a:off x="9938886" y="4735113"/>
              <a:ext cx="3119536" cy="875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067" noProof="0" dirty="0">
                  <a:solidFill>
                    <a:srgbClr val="000000"/>
                  </a:solidFill>
                  <a:latin typeface="Inter"/>
                  <a:ea typeface="Inter"/>
                </a:rPr>
                <a:t>O risco organizacional não está na rejeição, mas na fricção operacional ligada diretamente aos sistemas e dados.</a:t>
              </a:r>
            </a:p>
          </p:txBody>
        </p:sp>
        <p:sp>
          <p:nvSpPr>
            <p:cNvPr id="82" name="TextBox 6">
              <a:extLst>
                <a:ext uri="{FF2B5EF4-FFF2-40B4-BE49-F238E27FC236}">
                  <a16:creationId xmlns:a16="http://schemas.microsoft.com/office/drawing/2014/main" id="{D7C14146-1C48-7332-7F3C-B1F949755A35}"/>
                </a:ext>
              </a:extLst>
            </p:cNvPr>
            <p:cNvSpPr txBox="1"/>
            <p:nvPr/>
          </p:nvSpPr>
          <p:spPr>
            <a:xfrm>
              <a:off x="10552689" y="1588058"/>
              <a:ext cx="2232000" cy="834835"/>
            </a:xfrm>
            <a:prstGeom prst="rect">
              <a:avLst/>
            </a:prstGeom>
            <a:noFill/>
          </p:spPr>
          <p:txBody>
            <a:bodyPr wrap="square" lIns="18288" tIns="18288" rIns="18288" bIns="18288" anchor="t">
              <a:spAutoFit/>
            </a:bodyPr>
            <a:lstStyle/>
            <a:p>
              <a:pPr algn="l"/>
              <a:r>
                <a:rPr lang="pt-BR" sz="4400" b="1" noProof="0" dirty="0">
                  <a:solidFill>
                    <a:srgbClr val="C00000"/>
                  </a:solidFill>
                  <a:latin typeface="Inter"/>
                  <a:ea typeface="Inter"/>
                </a:rPr>
                <a:t>14</a:t>
              </a:r>
            </a:p>
          </p:txBody>
        </p:sp>
        <p:sp>
          <p:nvSpPr>
            <p:cNvPr id="83" name="Fluxograma: Processo Alternativo 82">
              <a:extLst>
                <a:ext uri="{FF2B5EF4-FFF2-40B4-BE49-F238E27FC236}">
                  <a16:creationId xmlns:a16="http://schemas.microsoft.com/office/drawing/2014/main" id="{C36C67E5-E374-8875-32C4-14FCF3221FA9}"/>
                </a:ext>
              </a:extLst>
            </p:cNvPr>
            <p:cNvSpPr/>
            <p:nvPr/>
          </p:nvSpPr>
          <p:spPr>
            <a:xfrm>
              <a:off x="9666628" y="3784220"/>
              <a:ext cx="3211172" cy="742127"/>
            </a:xfrm>
            <a:prstGeom prst="flowChartAlternate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noProof="0" dirty="0"/>
            </a:p>
          </p:txBody>
        </p:sp>
        <p:sp>
          <p:nvSpPr>
            <p:cNvPr id="84" name="Fluxograma: Processo Alternativo 83">
              <a:extLst>
                <a:ext uri="{FF2B5EF4-FFF2-40B4-BE49-F238E27FC236}">
                  <a16:creationId xmlns:a16="http://schemas.microsoft.com/office/drawing/2014/main" id="{622772C4-6952-6E60-24E4-8B37E38EF0A3}"/>
                </a:ext>
              </a:extLst>
            </p:cNvPr>
            <p:cNvSpPr/>
            <p:nvPr/>
          </p:nvSpPr>
          <p:spPr>
            <a:xfrm>
              <a:off x="9787453" y="3871265"/>
              <a:ext cx="700473" cy="578297"/>
            </a:xfrm>
            <a:prstGeom prst="flowChartAlternateProcess">
              <a:avLst/>
            </a:prstGeom>
            <a:solidFill>
              <a:srgbClr val="C00000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133" b="1" noProof="0" dirty="0">
                  <a:latin typeface="Inter" panose="020B0604020202020204" charset="0"/>
                  <a:ea typeface="Inter" panose="020B0604020202020204" charset="0"/>
                </a:rPr>
                <a:t>11</a:t>
              </a:r>
            </a:p>
          </p:txBody>
        </p:sp>
        <p:sp>
          <p:nvSpPr>
            <p:cNvPr id="71" name="TextBox 6">
              <a:extLst>
                <a:ext uri="{FF2B5EF4-FFF2-40B4-BE49-F238E27FC236}">
                  <a16:creationId xmlns:a16="http://schemas.microsoft.com/office/drawing/2014/main" id="{67F09E16-84C5-1418-137E-0ADF521B2876}"/>
                </a:ext>
              </a:extLst>
            </p:cNvPr>
            <p:cNvSpPr txBox="1"/>
            <p:nvPr/>
          </p:nvSpPr>
          <p:spPr>
            <a:xfrm>
              <a:off x="10608751" y="3956336"/>
              <a:ext cx="2232000" cy="2351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288" tIns="18288" rIns="18288" bIns="18288" anchor="t">
              <a:spAutoFit/>
            </a:bodyPr>
            <a:lstStyle/>
            <a:p>
              <a:pPr algn="l"/>
              <a:r>
                <a:rPr lang="pt-BR" sz="1067" b="1" noProof="0" dirty="0">
                  <a:latin typeface="Inter"/>
                  <a:ea typeface="Inter"/>
                </a:rPr>
                <a:t>Isolados em Dados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6B94A13F-5C63-9621-1EEB-858FD10ECA9A}"/>
                </a:ext>
              </a:extLst>
            </p:cNvPr>
            <p:cNvSpPr txBox="1"/>
            <p:nvPr/>
          </p:nvSpPr>
          <p:spPr>
            <a:xfrm>
              <a:off x="9521906" y="3055578"/>
              <a:ext cx="3657600" cy="491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067" noProof="0" dirty="0">
                  <a:solidFill>
                    <a:srgbClr val="000000"/>
                  </a:solidFill>
                  <a:latin typeface="Inter"/>
                  <a:ea typeface="Inter"/>
                </a:rPr>
                <a:t>Não é apenas uma reclamação. É um indício claro de barreira operacional sistêmica.</a:t>
              </a:r>
            </a:p>
          </p:txBody>
        </p:sp>
      </p:grpSp>
      <p:grpSp>
        <p:nvGrpSpPr>
          <p:cNvPr id="94" name="Agrupar 93">
            <a:extLst>
              <a:ext uri="{FF2B5EF4-FFF2-40B4-BE49-F238E27FC236}">
                <a16:creationId xmlns:a16="http://schemas.microsoft.com/office/drawing/2014/main" id="{2AE8C61B-BDEF-677C-A1C9-9061FCA63B5A}"/>
              </a:ext>
            </a:extLst>
          </p:cNvPr>
          <p:cNvGrpSpPr/>
          <p:nvPr/>
        </p:nvGrpSpPr>
        <p:grpSpPr>
          <a:xfrm>
            <a:off x="216454" y="1663261"/>
            <a:ext cx="4532260" cy="3648749"/>
            <a:chOff x="13269813" y="1487100"/>
            <a:chExt cx="5181902" cy="4266000"/>
          </a:xfrm>
        </p:grpSpPr>
        <p:sp>
          <p:nvSpPr>
            <p:cNvPr id="41" name="Rounded Rectangle 4">
              <a:extLst>
                <a:ext uri="{FF2B5EF4-FFF2-40B4-BE49-F238E27FC236}">
                  <a16:creationId xmlns:a16="http://schemas.microsoft.com/office/drawing/2014/main" id="{EA6A8D37-E2E5-FEE0-ADF1-B232DB0F5043}"/>
                </a:ext>
              </a:extLst>
            </p:cNvPr>
            <p:cNvSpPr/>
            <p:nvPr/>
          </p:nvSpPr>
          <p:spPr>
            <a:xfrm>
              <a:off x="13479686" y="1487100"/>
              <a:ext cx="4090140" cy="4266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DCE1E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noProof="0" dirty="0"/>
            </a:p>
          </p:txBody>
        </p:sp>
        <p:sp>
          <p:nvSpPr>
            <p:cNvPr id="42" name="TextBox 6">
              <a:extLst>
                <a:ext uri="{FF2B5EF4-FFF2-40B4-BE49-F238E27FC236}">
                  <a16:creationId xmlns:a16="http://schemas.microsoft.com/office/drawing/2014/main" id="{1CEA8A97-3949-DF86-A7E7-E92718502B11}"/>
                </a:ext>
              </a:extLst>
            </p:cNvPr>
            <p:cNvSpPr txBox="1"/>
            <p:nvPr/>
          </p:nvSpPr>
          <p:spPr>
            <a:xfrm>
              <a:off x="14324470" y="1581303"/>
              <a:ext cx="2232000" cy="259086"/>
            </a:xfrm>
            <a:prstGeom prst="rect">
              <a:avLst/>
            </a:prstGeom>
            <a:noFill/>
          </p:spPr>
          <p:txBody>
            <a:bodyPr wrap="square" lIns="18288" tIns="18288" rIns="18288" bIns="18288" anchor="t">
              <a:spAutoFit/>
            </a:bodyPr>
            <a:lstStyle/>
            <a:p>
              <a:pPr algn="l"/>
              <a:r>
                <a:rPr lang="pt-BR" sz="1200" b="1" noProof="0" dirty="0">
                  <a:latin typeface="Inter"/>
                  <a:ea typeface="Inter"/>
                </a:rPr>
                <a:t>Mapa das Emoções</a:t>
              </a: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9D19DC01-ED47-0E99-CE7E-713723584643}"/>
                </a:ext>
              </a:extLst>
            </p:cNvPr>
            <p:cNvSpPr txBox="1"/>
            <p:nvPr/>
          </p:nvSpPr>
          <p:spPr>
            <a:xfrm>
              <a:off x="13674732" y="4605877"/>
              <a:ext cx="3682690" cy="683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000000"/>
                  </a:solidFill>
                  <a:latin typeface="Inter"/>
                  <a:ea typeface="Inter"/>
                </a:defRPr>
              </a:lvl1pPr>
            </a:lstStyle>
            <a:p>
              <a:r>
                <a:rPr lang="pt-BR" sz="1067" noProof="0" dirty="0"/>
                <a:t>Identificação de emoções predominantes presentes nas respostas, mostrando como o colaborador vivencia a situação relatada.</a:t>
              </a:r>
            </a:p>
          </p:txBody>
        </p:sp>
        <p:graphicFrame>
          <p:nvGraphicFramePr>
            <p:cNvPr id="36" name="Chart 3">
              <a:extLst>
                <a:ext uri="{FF2B5EF4-FFF2-40B4-BE49-F238E27FC236}">
                  <a16:creationId xmlns:a16="http://schemas.microsoft.com/office/drawing/2014/main" id="{B9C7E147-A3E2-2027-802D-9465951ECE7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87057826"/>
                </p:ext>
              </p:extLst>
            </p:nvPr>
          </p:nvGraphicFramePr>
          <p:xfrm>
            <a:off x="13269813" y="1821028"/>
            <a:ext cx="5181902" cy="28039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75" name="Rounded Rectangle 16">
            <a:extLst>
              <a:ext uri="{FF2B5EF4-FFF2-40B4-BE49-F238E27FC236}">
                <a16:creationId xmlns:a16="http://schemas.microsoft.com/office/drawing/2014/main" id="{C9C1DB06-826F-6788-CD00-F740947D69B2}"/>
              </a:ext>
            </a:extLst>
          </p:cNvPr>
          <p:cNvSpPr/>
          <p:nvPr/>
        </p:nvSpPr>
        <p:spPr>
          <a:xfrm>
            <a:off x="7875219" y="1092200"/>
            <a:ext cx="4100327" cy="4978400"/>
          </a:xfrm>
          <a:prstGeom prst="roundRect">
            <a:avLst/>
          </a:prstGeom>
          <a:noFill/>
          <a:ln>
            <a:solidFill>
              <a:srgbClr val="E7EA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noProof="0" dirty="0"/>
          </a:p>
        </p:txBody>
      </p:sp>
      <p:sp>
        <p:nvSpPr>
          <p:cNvPr id="76" name="TextBox 19">
            <a:extLst>
              <a:ext uri="{FF2B5EF4-FFF2-40B4-BE49-F238E27FC236}">
                <a16:creationId xmlns:a16="http://schemas.microsoft.com/office/drawing/2014/main" id="{DB8B9349-A35F-F8E8-2055-C2535623595C}"/>
              </a:ext>
            </a:extLst>
          </p:cNvPr>
          <p:cNvSpPr txBox="1"/>
          <p:nvPr/>
        </p:nvSpPr>
        <p:spPr>
          <a:xfrm>
            <a:off x="8186115" y="1548931"/>
            <a:ext cx="2865120" cy="283154"/>
          </a:xfrm>
          <a:prstGeom prst="rect">
            <a:avLst/>
          </a:prstGeom>
          <a:noFill/>
        </p:spPr>
        <p:txBody>
          <a:bodyPr wrap="square" lIns="18288" tIns="18288" rIns="18288" bIns="18288" anchor="t">
            <a:spAutoFit/>
          </a:bodyPr>
          <a:lstStyle/>
          <a:p>
            <a:pPr algn="l"/>
            <a:r>
              <a:rPr lang="pt-BR" sz="1600" noProof="0" dirty="0">
                <a:solidFill>
                  <a:srgbClr val="4F6A7D"/>
                </a:solidFill>
                <a:latin typeface="Inter" panose="020B0604020202020204" charset="0"/>
                <a:ea typeface="Inter" panose="020B0604020202020204" charset="0"/>
              </a:rPr>
              <a:t> </a:t>
            </a:r>
            <a:r>
              <a:rPr lang="pt-BR" sz="1600" b="1" noProof="0" dirty="0">
                <a:latin typeface="Inter" panose="020B0604020202020204" charset="0"/>
                <a:ea typeface="Inter" panose="020B0604020202020204" charset="0"/>
              </a:rPr>
              <a:t>Pontos de atenção</a:t>
            </a:r>
          </a:p>
        </p:txBody>
      </p:sp>
      <p:sp>
        <p:nvSpPr>
          <p:cNvPr id="77" name="Rectangle 21">
            <a:extLst>
              <a:ext uri="{FF2B5EF4-FFF2-40B4-BE49-F238E27FC236}">
                <a16:creationId xmlns:a16="http://schemas.microsoft.com/office/drawing/2014/main" id="{43BE3D16-7F77-24AA-C292-532E1A89C807}"/>
              </a:ext>
            </a:extLst>
          </p:cNvPr>
          <p:cNvSpPr/>
          <p:nvPr/>
        </p:nvSpPr>
        <p:spPr>
          <a:xfrm>
            <a:off x="8076387" y="1862035"/>
            <a:ext cx="3715597" cy="30479"/>
          </a:xfrm>
          <a:prstGeom prst="rect">
            <a:avLst/>
          </a:prstGeom>
          <a:solidFill>
            <a:srgbClr val="DCE0E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noProof="0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78" name="Rectangle 24">
            <a:extLst>
              <a:ext uri="{FF2B5EF4-FFF2-40B4-BE49-F238E27FC236}">
                <a16:creationId xmlns:a16="http://schemas.microsoft.com/office/drawing/2014/main" id="{57A312D2-B34D-33F0-ECC0-781E08C5C18C}"/>
              </a:ext>
            </a:extLst>
          </p:cNvPr>
          <p:cNvSpPr/>
          <p:nvPr/>
        </p:nvSpPr>
        <p:spPr>
          <a:xfrm>
            <a:off x="8164920" y="2116035"/>
            <a:ext cx="30480" cy="31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noProof="0" dirty="0">
              <a:solidFill>
                <a:schemeClr val="tx1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79" name="TextBox 25">
            <a:extLst>
              <a:ext uri="{FF2B5EF4-FFF2-40B4-BE49-F238E27FC236}">
                <a16:creationId xmlns:a16="http://schemas.microsoft.com/office/drawing/2014/main" id="{FE50CAB3-3786-C948-155D-454D31EE6C02}"/>
              </a:ext>
            </a:extLst>
          </p:cNvPr>
          <p:cNvSpPr txBox="1"/>
          <p:nvPr/>
        </p:nvSpPr>
        <p:spPr>
          <a:xfrm>
            <a:off x="8268552" y="2065133"/>
            <a:ext cx="3706994" cy="221599"/>
          </a:xfrm>
          <a:prstGeom prst="rect">
            <a:avLst/>
          </a:prstGeom>
          <a:noFill/>
        </p:spPr>
        <p:txBody>
          <a:bodyPr wrap="square" lIns="18288" tIns="18288" rIns="18288" bIns="18288" anchor="t">
            <a:spAutoFit/>
          </a:bodyPr>
          <a:lstStyle/>
          <a:p>
            <a:r>
              <a:rPr lang="pt-BR" sz="1200" b="1" noProof="0" dirty="0">
                <a:latin typeface="Inter" panose="020B0604020202020204" charset="0"/>
                <a:ea typeface="Inter" panose="020B0604020202020204" charset="0"/>
              </a:rPr>
              <a:t>Frustração concentrada em dados e integração</a:t>
            </a:r>
          </a:p>
        </p:txBody>
      </p:sp>
      <p:sp>
        <p:nvSpPr>
          <p:cNvPr id="80" name="TextBox 26">
            <a:extLst>
              <a:ext uri="{FF2B5EF4-FFF2-40B4-BE49-F238E27FC236}">
                <a16:creationId xmlns:a16="http://schemas.microsoft.com/office/drawing/2014/main" id="{3E7B153A-240F-B54C-4B32-986E95EC7A39}"/>
              </a:ext>
            </a:extLst>
          </p:cNvPr>
          <p:cNvSpPr txBox="1"/>
          <p:nvPr/>
        </p:nvSpPr>
        <p:spPr>
          <a:xfrm>
            <a:off x="8249408" y="2373119"/>
            <a:ext cx="3542577" cy="376673"/>
          </a:xfrm>
          <a:prstGeom prst="rect">
            <a:avLst/>
          </a:prstGeom>
          <a:noFill/>
        </p:spPr>
        <p:txBody>
          <a:bodyPr wrap="square" lIns="18288" tIns="18288" rIns="18288" bIns="18288" anchor="t">
            <a:noAutofit/>
          </a:bodyPr>
          <a:lstStyle/>
          <a:p>
            <a:pPr algn="l"/>
            <a:r>
              <a:rPr lang="pt-BR" sz="1067" noProof="0" dirty="0">
                <a:latin typeface="Inter" panose="020B0604020202020204" charset="0"/>
                <a:ea typeface="Inter" panose="020B0604020202020204" charset="0"/>
              </a:rPr>
              <a:t>Os alertas surgem quando falta acesso, confiabilidade ou conexão entre sistemas, gerando retrabalho e insegurança.</a:t>
            </a:r>
          </a:p>
        </p:txBody>
      </p:sp>
      <p:sp>
        <p:nvSpPr>
          <p:cNvPr id="81" name="Rectangle 28">
            <a:extLst>
              <a:ext uri="{FF2B5EF4-FFF2-40B4-BE49-F238E27FC236}">
                <a16:creationId xmlns:a16="http://schemas.microsoft.com/office/drawing/2014/main" id="{3F9559C6-3C88-054A-2C45-6CDB18640968}"/>
              </a:ext>
            </a:extLst>
          </p:cNvPr>
          <p:cNvSpPr/>
          <p:nvPr/>
        </p:nvSpPr>
        <p:spPr>
          <a:xfrm>
            <a:off x="8192669" y="3073833"/>
            <a:ext cx="30480" cy="31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noProof="0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85" name="TextBox 29">
            <a:extLst>
              <a:ext uri="{FF2B5EF4-FFF2-40B4-BE49-F238E27FC236}">
                <a16:creationId xmlns:a16="http://schemas.microsoft.com/office/drawing/2014/main" id="{8907A470-2B2C-52A2-CF23-4FFCE93396F4}"/>
              </a:ext>
            </a:extLst>
          </p:cNvPr>
          <p:cNvSpPr txBox="1"/>
          <p:nvPr/>
        </p:nvSpPr>
        <p:spPr>
          <a:xfrm>
            <a:off x="8277629" y="3086768"/>
            <a:ext cx="3495164" cy="221599"/>
          </a:xfrm>
          <a:prstGeom prst="rect">
            <a:avLst/>
          </a:prstGeom>
          <a:noFill/>
        </p:spPr>
        <p:txBody>
          <a:bodyPr wrap="square" lIns="18288" tIns="18288" rIns="18288" bIns="18288" anchor="t">
            <a:spAutoFit/>
          </a:bodyPr>
          <a:lstStyle/>
          <a:p>
            <a:r>
              <a:rPr lang="pt-BR" sz="1200" b="1" noProof="0" dirty="0">
                <a:latin typeface="Inter" panose="020B0604020202020204" charset="0"/>
                <a:ea typeface="Inter" panose="020B0604020202020204" charset="0"/>
              </a:rPr>
              <a:t>Perfis mais proativos podem perder tração</a:t>
            </a:r>
          </a:p>
        </p:txBody>
      </p:sp>
      <p:sp>
        <p:nvSpPr>
          <p:cNvPr id="86" name="TextBox 30">
            <a:extLst>
              <a:ext uri="{FF2B5EF4-FFF2-40B4-BE49-F238E27FC236}">
                <a16:creationId xmlns:a16="http://schemas.microsoft.com/office/drawing/2014/main" id="{E8A51C07-5D67-FA40-6229-AC072810D83E}"/>
              </a:ext>
            </a:extLst>
          </p:cNvPr>
          <p:cNvSpPr txBox="1"/>
          <p:nvPr/>
        </p:nvSpPr>
        <p:spPr>
          <a:xfrm>
            <a:off x="8308109" y="3395180"/>
            <a:ext cx="3464684" cy="295655"/>
          </a:xfrm>
          <a:prstGeom prst="rect">
            <a:avLst/>
          </a:prstGeom>
          <a:noFill/>
        </p:spPr>
        <p:txBody>
          <a:bodyPr wrap="square" lIns="18288" tIns="18288" rIns="18288" bIns="18288" anchor="t">
            <a:noAutofit/>
          </a:bodyPr>
          <a:lstStyle/>
          <a:p>
            <a:r>
              <a:rPr lang="pt-BR" sz="1067" noProof="0" dirty="0">
                <a:latin typeface="Inter" panose="020B0604020202020204" charset="0"/>
                <a:ea typeface="Inter" panose="020B0604020202020204" charset="0"/>
              </a:rPr>
              <a:t>Sem canais, priorização e projetos aplicados, a energia dos mais maduros digitalmente pode virar cansaço ou acomodação.</a:t>
            </a:r>
          </a:p>
        </p:txBody>
      </p:sp>
      <p:sp>
        <p:nvSpPr>
          <p:cNvPr id="87" name="Rectangle 32">
            <a:extLst>
              <a:ext uri="{FF2B5EF4-FFF2-40B4-BE49-F238E27FC236}">
                <a16:creationId xmlns:a16="http://schemas.microsoft.com/office/drawing/2014/main" id="{3FBE6386-3A07-8FB4-5B6F-F28444C0E263}"/>
              </a:ext>
            </a:extLst>
          </p:cNvPr>
          <p:cNvSpPr/>
          <p:nvPr/>
        </p:nvSpPr>
        <p:spPr>
          <a:xfrm>
            <a:off x="8131216" y="4070891"/>
            <a:ext cx="30480" cy="31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noProof="0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88" name="TextBox 33">
            <a:extLst>
              <a:ext uri="{FF2B5EF4-FFF2-40B4-BE49-F238E27FC236}">
                <a16:creationId xmlns:a16="http://schemas.microsoft.com/office/drawing/2014/main" id="{77F70096-36D2-257A-9620-5E7F0EE6E668}"/>
              </a:ext>
            </a:extLst>
          </p:cNvPr>
          <p:cNvSpPr txBox="1"/>
          <p:nvPr/>
        </p:nvSpPr>
        <p:spPr>
          <a:xfrm>
            <a:off x="8260651" y="3989919"/>
            <a:ext cx="3599503" cy="221599"/>
          </a:xfrm>
          <a:prstGeom prst="rect">
            <a:avLst/>
          </a:prstGeom>
          <a:noFill/>
        </p:spPr>
        <p:txBody>
          <a:bodyPr wrap="square" lIns="18288" tIns="18288" rIns="18288" bIns="18288" anchor="t">
            <a:spAutoFit/>
          </a:bodyPr>
          <a:lstStyle/>
          <a:p>
            <a:r>
              <a:rPr lang="pt-BR" sz="1200" b="1" noProof="0" dirty="0">
                <a:latin typeface="Inter" panose="020B0604020202020204" charset="0"/>
                <a:ea typeface="Inter" panose="020B0604020202020204" charset="0"/>
              </a:rPr>
              <a:t>Shadow AI reflete iniciativa sem governança</a:t>
            </a:r>
          </a:p>
        </p:txBody>
      </p:sp>
      <p:sp>
        <p:nvSpPr>
          <p:cNvPr id="89" name="TextBox 34">
            <a:extLst>
              <a:ext uri="{FF2B5EF4-FFF2-40B4-BE49-F238E27FC236}">
                <a16:creationId xmlns:a16="http://schemas.microsoft.com/office/drawing/2014/main" id="{C0FC4A61-97F6-9AA2-513A-9134406183A3}"/>
              </a:ext>
            </a:extLst>
          </p:cNvPr>
          <p:cNvSpPr txBox="1"/>
          <p:nvPr/>
        </p:nvSpPr>
        <p:spPr>
          <a:xfrm>
            <a:off x="8243763" y="4302441"/>
            <a:ext cx="3599503" cy="259828"/>
          </a:xfrm>
          <a:prstGeom prst="rect">
            <a:avLst/>
          </a:prstGeom>
          <a:noFill/>
        </p:spPr>
        <p:txBody>
          <a:bodyPr wrap="square" lIns="18288" tIns="18288" rIns="18288" bIns="18288" anchor="t">
            <a:noAutofit/>
          </a:bodyPr>
          <a:lstStyle/>
          <a:p>
            <a:r>
              <a:rPr lang="pt-BR" sz="1067" noProof="0" dirty="0">
                <a:latin typeface="Inter" panose="020B0604020202020204" charset="0"/>
                <a:ea typeface="Inter" panose="020B0604020202020204" charset="0"/>
              </a:rPr>
              <a:t>A leitura humana é de proatividade sem baliza institucional; a resposta deve combinar proteção de dados e orientação prática.</a:t>
            </a:r>
          </a:p>
        </p:txBody>
      </p:sp>
      <p:sp>
        <p:nvSpPr>
          <p:cNvPr id="90" name="Rectangle 36">
            <a:extLst>
              <a:ext uri="{FF2B5EF4-FFF2-40B4-BE49-F238E27FC236}">
                <a16:creationId xmlns:a16="http://schemas.microsoft.com/office/drawing/2014/main" id="{FDE54E11-9A0A-C4B2-363C-B7A418171AF6}"/>
              </a:ext>
            </a:extLst>
          </p:cNvPr>
          <p:cNvSpPr/>
          <p:nvPr/>
        </p:nvSpPr>
        <p:spPr>
          <a:xfrm>
            <a:off x="8170875" y="4990788"/>
            <a:ext cx="30480" cy="31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noProof="0" dirty="0"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91" name="TextBox 37">
            <a:extLst>
              <a:ext uri="{FF2B5EF4-FFF2-40B4-BE49-F238E27FC236}">
                <a16:creationId xmlns:a16="http://schemas.microsoft.com/office/drawing/2014/main" id="{24C79587-08D0-0D84-9F10-7BF6C5E90497}"/>
              </a:ext>
            </a:extLst>
          </p:cNvPr>
          <p:cNvSpPr txBox="1"/>
          <p:nvPr/>
        </p:nvSpPr>
        <p:spPr>
          <a:xfrm>
            <a:off x="8243763" y="4945388"/>
            <a:ext cx="3223775" cy="201145"/>
          </a:xfrm>
          <a:prstGeom prst="rect">
            <a:avLst/>
          </a:prstGeom>
          <a:noFill/>
        </p:spPr>
        <p:txBody>
          <a:bodyPr wrap="square" lIns="18288" tIns="18288" rIns="18288" bIns="18288" anchor="t">
            <a:spAutoFit/>
          </a:bodyPr>
          <a:lstStyle/>
          <a:p>
            <a:pPr algn="l"/>
            <a:r>
              <a:rPr lang="pt-BR" sz="1067" b="1" noProof="0" dirty="0">
                <a:latin typeface="Inter" panose="020B0604020202020204" charset="0"/>
                <a:ea typeface="Inter" panose="020B0604020202020204" charset="0"/>
              </a:rPr>
              <a:t>Liderança é fator de conversão</a:t>
            </a:r>
          </a:p>
        </p:txBody>
      </p:sp>
      <p:sp>
        <p:nvSpPr>
          <p:cNvPr id="92" name="TextBox 38">
            <a:extLst>
              <a:ext uri="{FF2B5EF4-FFF2-40B4-BE49-F238E27FC236}">
                <a16:creationId xmlns:a16="http://schemas.microsoft.com/office/drawing/2014/main" id="{AA7FEC15-F506-94F4-8A52-959356BE0493}"/>
              </a:ext>
            </a:extLst>
          </p:cNvPr>
          <p:cNvSpPr txBox="1"/>
          <p:nvPr/>
        </p:nvSpPr>
        <p:spPr>
          <a:xfrm>
            <a:off x="8238746" y="5188593"/>
            <a:ext cx="3438518" cy="282361"/>
          </a:xfrm>
          <a:prstGeom prst="rect">
            <a:avLst/>
          </a:prstGeom>
          <a:noFill/>
        </p:spPr>
        <p:txBody>
          <a:bodyPr wrap="square" lIns="18288" tIns="18288" rIns="18288" bIns="18288" anchor="t">
            <a:noAutofit/>
          </a:bodyPr>
          <a:lstStyle/>
          <a:p>
            <a:r>
              <a:rPr lang="pt-BR" sz="1067" noProof="0" dirty="0">
                <a:latin typeface="Inter" panose="020B0604020202020204" charset="0"/>
                <a:ea typeface="Inter" panose="020B0604020202020204" charset="0"/>
              </a:rPr>
              <a:t>O principal risco não parece ser adesão da base, mas a falta de coordenação para transformar vontade em capacidade organizacional.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AB008B6F-8513-D423-EF8E-B61BD6C4FA6B}"/>
              </a:ext>
            </a:extLst>
          </p:cNvPr>
          <p:cNvCxnSpPr>
            <a:cxnSpLocks/>
          </p:cNvCxnSpPr>
          <p:nvPr/>
        </p:nvCxnSpPr>
        <p:spPr>
          <a:xfrm>
            <a:off x="631467" y="833234"/>
            <a:ext cx="109690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D119E9E3-B90F-7B51-9487-56A5ECC0D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t="28475" r="14152" b="32634"/>
          <a:stretch>
            <a:fillRect/>
          </a:stretch>
        </p:blipFill>
        <p:spPr>
          <a:xfrm>
            <a:off x="10868708" y="6173277"/>
            <a:ext cx="1125584" cy="60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58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3403"/>
            <a:ext cx="12192000" cy="549831"/>
          </a:xfrm>
          <a:prstGeom prst="rect">
            <a:avLst/>
          </a:prstGeom>
          <a:noFill/>
        </p:spPr>
        <p:txBody>
          <a:bodyPr wrap="square" lIns="18288" tIns="18288" rIns="18288" bIns="18288" anchor="t">
            <a:spAutoFit/>
          </a:bodyPr>
          <a:lstStyle/>
          <a:p>
            <a:pPr algn="ctr"/>
            <a:r>
              <a:rPr lang="pt-BR" sz="3333" noProof="0" dirty="0">
                <a:solidFill>
                  <a:srgbClr val="000000"/>
                </a:solidFill>
                <a:latin typeface="Oswald"/>
              </a:rPr>
              <a:t>O Paradoxo da Liderança</a:t>
            </a:r>
          </a:p>
        </p:txBody>
      </p:sp>
      <p:pic>
        <p:nvPicPr>
          <p:cNvPr id="64" name="Imagem 63">
            <a:extLst>
              <a:ext uri="{FF2B5EF4-FFF2-40B4-BE49-F238E27FC236}">
                <a16:creationId xmlns:a16="http://schemas.microsoft.com/office/drawing/2014/main" id="{F985877E-6959-1C25-1D7A-3F363C2C72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665" b="19262"/>
          <a:stretch>
            <a:fillRect/>
          </a:stretch>
        </p:blipFill>
        <p:spPr>
          <a:xfrm>
            <a:off x="2399456" y="4101597"/>
            <a:ext cx="7393088" cy="2435824"/>
          </a:xfrm>
          <a:prstGeom prst="rect">
            <a:avLst/>
          </a:prstGeom>
        </p:spPr>
      </p:pic>
      <p:sp>
        <p:nvSpPr>
          <p:cNvPr id="65" name="TextBox 8">
            <a:extLst>
              <a:ext uri="{FF2B5EF4-FFF2-40B4-BE49-F238E27FC236}">
                <a16:creationId xmlns:a16="http://schemas.microsoft.com/office/drawing/2014/main" id="{877D6F8A-14CC-A3E6-4FDE-5E4C6F3C4400}"/>
              </a:ext>
            </a:extLst>
          </p:cNvPr>
          <p:cNvSpPr txBox="1"/>
          <p:nvPr/>
        </p:nvSpPr>
        <p:spPr>
          <a:xfrm>
            <a:off x="852905" y="1830893"/>
            <a:ext cx="10185400" cy="21270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083"/>
              </a:lnSpc>
            </a:pPr>
            <a:r>
              <a:rPr lang="pt-BR" sz="1300" noProof="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 empresa </a:t>
            </a:r>
            <a:r>
              <a:rPr lang="pt-BR" sz="1300" b="1" noProof="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não enfrenta um problema de adesão</a:t>
            </a:r>
            <a:r>
              <a:rPr lang="pt-BR" sz="1300" noProof="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: seus colaboradores já demonstram abertura, curiosidade e uso espontâneo de tecnologia. O desafio está em </a:t>
            </a:r>
            <a:r>
              <a:rPr lang="pt-BR" sz="1300" b="1" noProof="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transformar essa intenção positiva em capacidade operacional estruturada</a:t>
            </a:r>
            <a:r>
              <a:rPr lang="pt-BR" sz="1300" noProof="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</a:p>
          <a:p>
            <a:pPr algn="just">
              <a:lnSpc>
                <a:spcPts val="2083"/>
              </a:lnSpc>
            </a:pPr>
            <a:endParaRPr lang="pt-BR" sz="1300" noProof="0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just">
              <a:lnSpc>
                <a:spcPts val="2083"/>
              </a:lnSpc>
            </a:pPr>
            <a:r>
              <a:rPr lang="pt-BR" sz="1300" noProof="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 diagnóstico mostra um </a:t>
            </a:r>
            <a:r>
              <a:rPr lang="pt-BR" sz="1300" b="1" noProof="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desalinhamento entre a prontidão da força de trabalho e as condições oferecidas</a:t>
            </a:r>
            <a:r>
              <a:rPr lang="pt-BR" sz="1300" noProof="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pela organização para converter esse potencial em valor. </a:t>
            </a:r>
          </a:p>
          <a:p>
            <a:pPr algn="just">
              <a:lnSpc>
                <a:spcPts val="2083"/>
              </a:lnSpc>
            </a:pPr>
            <a:endParaRPr lang="pt-BR" sz="1300" b="1" noProof="0" dirty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  <a:p>
            <a:pPr algn="just">
              <a:lnSpc>
                <a:spcPts val="2083"/>
              </a:lnSpc>
            </a:pPr>
            <a:r>
              <a:rPr lang="pt-BR" sz="1300" b="1" noProof="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Há energia para avançar</a:t>
            </a:r>
            <a:r>
              <a:rPr lang="pt-BR" sz="1300" noProof="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mas ainda </a:t>
            </a:r>
            <a:r>
              <a:rPr lang="pt-BR" sz="1300" b="1" noProof="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faltam direção, governança, integração e contexto para escalar</a:t>
            </a:r>
            <a:r>
              <a:rPr lang="pt-BR" sz="1300" noProof="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 Nesse cenário, a </a:t>
            </a:r>
            <a:r>
              <a:rPr lang="pt-BR" sz="1300" b="1" noProof="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liderança é a ponte capaz de transformar </a:t>
            </a:r>
            <a:r>
              <a:rPr lang="pt-BR" sz="1300" noProof="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disposição individual em </a:t>
            </a:r>
            <a:r>
              <a:rPr lang="pt-BR" sz="1300" b="1" noProof="0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execução consistente e prontidão digital em vantagem competitiva.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C4F8BAE5-7A64-7CBE-3720-323AF44AD019}"/>
              </a:ext>
            </a:extLst>
          </p:cNvPr>
          <p:cNvSpPr txBox="1"/>
          <p:nvPr/>
        </p:nvSpPr>
        <p:spPr>
          <a:xfrm>
            <a:off x="852905" y="1389792"/>
            <a:ext cx="10185400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300" noProof="0" dirty="0">
                <a:latin typeface="Inter" panose="020B0604020202020204" charset="0"/>
                <a:ea typeface="Inter" panose="020B0604020202020204" charset="0"/>
              </a:rPr>
              <a:t>O desalinhamento crítico entre a prontidão das pessoas e a capacidade da organização de convertê-la em escala.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BA53E34-0025-DC3F-F8FE-09E3652FD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t="28475" r="14152" b="32634"/>
          <a:stretch>
            <a:fillRect/>
          </a:stretch>
        </p:blipFill>
        <p:spPr>
          <a:xfrm>
            <a:off x="10868708" y="6173277"/>
            <a:ext cx="1125584" cy="602231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7B406C50-6DC5-DC5D-BC4F-FB6BA9658B1C}"/>
              </a:ext>
            </a:extLst>
          </p:cNvPr>
          <p:cNvCxnSpPr>
            <a:cxnSpLocks/>
          </p:cNvCxnSpPr>
          <p:nvPr/>
        </p:nvCxnSpPr>
        <p:spPr>
          <a:xfrm>
            <a:off x="631467" y="865318"/>
            <a:ext cx="109690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1200" noProof="0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46113" y="0"/>
            <a:ext cx="12192000" cy="6858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1200" noProof="0" dirty="0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202492" y="6400064"/>
            <a:ext cx="158750" cy="158750"/>
            <a:chOff x="0" y="0"/>
            <a:chExt cx="317500" cy="317500"/>
          </a:xfrm>
        </p:grpSpPr>
        <p:sp>
          <p:nvSpPr>
            <p:cNvPr id="26" name="Freeform 26" descr="preencoded.png"/>
            <p:cNvSpPr/>
            <p:nvPr/>
          </p:nvSpPr>
          <p:spPr>
            <a:xfrm>
              <a:off x="0" y="0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  <a:lnTo>
                    <a:pt x="0" y="317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 sz="1200" noProof="0" dirty="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154476" y="6300407"/>
            <a:ext cx="1938134" cy="491331"/>
            <a:chOff x="0" y="0"/>
            <a:chExt cx="3876269" cy="982662"/>
          </a:xfrm>
        </p:grpSpPr>
        <p:sp>
          <p:nvSpPr>
            <p:cNvPr id="29" name="Freeform 29" descr="Uma imagem contendo Texto  O conteúdo gerado por IA pode estar incorreto."/>
            <p:cNvSpPr/>
            <p:nvPr/>
          </p:nvSpPr>
          <p:spPr>
            <a:xfrm>
              <a:off x="0" y="0"/>
              <a:ext cx="3876294" cy="982726"/>
            </a:xfrm>
            <a:custGeom>
              <a:avLst/>
              <a:gdLst/>
              <a:ahLst/>
              <a:cxnLst/>
              <a:rect l="l" t="t" r="r" b="b"/>
              <a:pathLst>
                <a:path w="3876294" h="982726">
                  <a:moveTo>
                    <a:pt x="0" y="0"/>
                  </a:moveTo>
                  <a:lnTo>
                    <a:pt x="3876294" y="0"/>
                  </a:lnTo>
                  <a:lnTo>
                    <a:pt x="3876294" y="982726"/>
                  </a:lnTo>
                  <a:lnTo>
                    <a:pt x="0" y="982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6"/>
              </a:stretch>
            </a:blipFill>
          </p:spPr>
          <p:txBody>
            <a:bodyPr/>
            <a:lstStyle/>
            <a:p>
              <a:endParaRPr lang="pt-BR" sz="1200" noProof="0" dirty="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367324" y="4469396"/>
            <a:ext cx="4455291" cy="1097723"/>
            <a:chOff x="0" y="0"/>
            <a:chExt cx="8037766" cy="188838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037830" cy="1888363"/>
            </a:xfrm>
            <a:custGeom>
              <a:avLst/>
              <a:gdLst/>
              <a:ahLst/>
              <a:cxnLst/>
              <a:rect l="l" t="t" r="r" b="b"/>
              <a:pathLst>
                <a:path w="8037830" h="1888363">
                  <a:moveTo>
                    <a:pt x="0" y="0"/>
                  </a:moveTo>
                  <a:lnTo>
                    <a:pt x="8037830" y="0"/>
                  </a:lnTo>
                  <a:lnTo>
                    <a:pt x="8037830" y="1888363"/>
                  </a:lnTo>
                  <a:lnTo>
                    <a:pt x="0" y="1888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654" t="-91031" r="-140059" b="-617781"/>
              </a:stretch>
            </a:blipFill>
          </p:spPr>
          <p:txBody>
            <a:bodyPr/>
            <a:lstStyle/>
            <a:p>
              <a:endParaRPr lang="pt-BR" sz="1200" noProof="0" dirty="0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378347" y="1117863"/>
            <a:ext cx="6828889" cy="5182544"/>
            <a:chOff x="0" y="0"/>
            <a:chExt cx="9388594" cy="751823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388498" cy="7518160"/>
            </a:xfrm>
            <a:custGeom>
              <a:avLst/>
              <a:gdLst/>
              <a:ahLst/>
              <a:cxnLst/>
              <a:rect l="l" t="t" r="r" b="b"/>
              <a:pathLst>
                <a:path w="9388498" h="7518160">
                  <a:moveTo>
                    <a:pt x="0" y="0"/>
                  </a:moveTo>
                  <a:lnTo>
                    <a:pt x="9388498" y="0"/>
                  </a:lnTo>
                  <a:lnTo>
                    <a:pt x="9388498" y="7518160"/>
                  </a:lnTo>
                  <a:lnTo>
                    <a:pt x="0" y="7518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716" r="-716"/>
              </a:stretch>
            </a:blipFill>
          </p:spPr>
          <p:txBody>
            <a:bodyPr/>
            <a:lstStyle/>
            <a:p>
              <a:endParaRPr lang="pt-BR" sz="1200" noProof="0" dirty="0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7585513" y="1491969"/>
            <a:ext cx="4018915" cy="21777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noProof="0" dirty="0">
                <a:solidFill>
                  <a:srgbClr val="000000"/>
                </a:solidFill>
                <a:latin typeface="+mj-lt"/>
                <a:ea typeface="Oswald"/>
                <a:cs typeface="Oswald"/>
                <a:sym typeface="Oswald"/>
              </a:rPr>
              <a:t>432  menções a ferramentas de IA não auditadas, com colaboradores inserindo dados sensíveis (margens, KPIs, informações de clientes) em plataformas externas não controladas pela empresa. — Sem Qualquer Política Corporativa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6113" y="297402"/>
            <a:ext cx="12099773" cy="394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pt-BR" sz="2583" noProof="0" dirty="0" err="1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IAs</a:t>
            </a:r>
            <a:r>
              <a:rPr lang="pt-BR" sz="2583" noProof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 Utilizadas pelos colaboradores</a:t>
            </a:r>
          </a:p>
        </p:txBody>
      </p: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7C015CD4-123E-6194-DBCB-63724D0EF739}"/>
              </a:ext>
            </a:extLst>
          </p:cNvPr>
          <p:cNvCxnSpPr>
            <a:cxnSpLocks/>
          </p:cNvCxnSpPr>
          <p:nvPr/>
        </p:nvCxnSpPr>
        <p:spPr>
          <a:xfrm>
            <a:off x="631467" y="865318"/>
            <a:ext cx="109690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A35F006-610F-4D26-B768-4C603452A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6" y="-32660"/>
            <a:ext cx="12184724" cy="6858001"/>
          </a:xfrm>
          <a:prstGeom prst="rect">
            <a:avLst/>
          </a:prstGeom>
        </p:spPr>
      </p:pic>
      <p:sp>
        <p:nvSpPr>
          <p:cNvPr id="2" name="Rectangle 22">
            <a:extLst>
              <a:ext uri="{FF2B5EF4-FFF2-40B4-BE49-F238E27FC236}">
                <a16:creationId xmlns:a16="http://schemas.microsoft.com/office/drawing/2014/main" id="{4EAE2975-1BD4-0081-8F95-9E4420E1A339}"/>
              </a:ext>
            </a:extLst>
          </p:cNvPr>
          <p:cNvSpPr/>
          <p:nvPr/>
        </p:nvSpPr>
        <p:spPr>
          <a:xfrm>
            <a:off x="7276" y="-32660"/>
            <a:ext cx="12211685" cy="6858000"/>
          </a:xfrm>
          <a:prstGeom prst="rect">
            <a:avLst/>
          </a:prstGeom>
          <a:solidFill>
            <a:srgbClr val="242C35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3" tIns="22856" rIns="45713" bIns="22856" spcCol="0" rtlCol="0" anchor="ctr"/>
          <a:lstStyle/>
          <a:p>
            <a:pPr algn="ctr"/>
            <a:endParaRPr lang="pt-BR" sz="900" noProof="0" dirty="0">
              <a:latin typeface="Raleway Light" panose="020B0403030101060003" pitchFamily="34" charset="0"/>
              <a:cs typeface="Lato Light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82490" y="998892"/>
            <a:ext cx="7080610" cy="473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noProof="0" dirty="0">
              <a:solidFill>
                <a:schemeClr val="bg1"/>
              </a:solidFill>
              <a:latin typeface="Rubik" panose="020B0604020202020204" charset="0"/>
              <a:ea typeface="Lato Black" panose="020B0A02040204020203" pitchFamily="34" charset="0"/>
              <a:cs typeface="Rubik" panose="020B0604020202020204" charset="0"/>
            </a:endParaRPr>
          </a:p>
          <a:p>
            <a:endParaRPr lang="pt-BR" sz="2400" noProof="0" dirty="0">
              <a:solidFill>
                <a:schemeClr val="bg1"/>
              </a:solidFill>
              <a:latin typeface="Rubik" panose="020B0604020202020204" charset="0"/>
              <a:ea typeface="Lato Black" panose="020B0A02040204020203" pitchFamily="34" charset="0"/>
              <a:cs typeface="Rubik" panose="020B0604020202020204" charset="0"/>
            </a:endParaRPr>
          </a:p>
          <a:p>
            <a:endParaRPr lang="pt-BR" sz="2400" noProof="0" dirty="0">
              <a:solidFill>
                <a:schemeClr val="bg1"/>
              </a:solidFill>
              <a:latin typeface="Rubik" panose="020B0604020202020204" charset="0"/>
              <a:ea typeface="Lato Black" panose="020B0A02040204020203" pitchFamily="34" charset="0"/>
              <a:cs typeface="Rubik" panose="020B0604020202020204" charset="0"/>
            </a:endParaRPr>
          </a:p>
          <a:p>
            <a:endParaRPr lang="pt-BR" sz="5750" b="1" noProof="0" dirty="0">
              <a:solidFill>
                <a:schemeClr val="bg1"/>
              </a:solidFill>
              <a:latin typeface="Raleway Black" panose="020B0A03030101060003" pitchFamily="34" charset="0"/>
              <a:ea typeface="Lato Black" panose="020B0A02040204020203" pitchFamily="34" charset="0"/>
              <a:cs typeface="Lato Black" charset="0"/>
            </a:endParaRPr>
          </a:p>
          <a:p>
            <a:endParaRPr lang="pt-BR" sz="2400" b="1" noProof="0" dirty="0">
              <a:solidFill>
                <a:schemeClr val="bg1"/>
              </a:solidFill>
              <a:latin typeface="Raleway" panose="020B0604020202020204" charset="0"/>
              <a:ea typeface="Lato Black" panose="020B0A02040204020203" pitchFamily="34" charset="0"/>
              <a:cs typeface="Lato Black" charset="0"/>
            </a:endParaRPr>
          </a:p>
          <a:p>
            <a:endParaRPr lang="pt-BR" sz="2400" b="1" noProof="0" dirty="0">
              <a:solidFill>
                <a:schemeClr val="bg1"/>
              </a:solidFill>
              <a:latin typeface="Raleway" panose="020B0604020202020204" charset="0"/>
              <a:ea typeface="Lato Black" panose="020B0A02040204020203" pitchFamily="34" charset="0"/>
              <a:cs typeface="Lato Black" charset="0"/>
            </a:endParaRPr>
          </a:p>
          <a:p>
            <a:pPr algn="ctr"/>
            <a:r>
              <a:rPr lang="pt-BR" sz="2400" i="1" noProof="0" dirty="0">
                <a:solidFill>
                  <a:schemeClr val="bg1"/>
                </a:solidFill>
                <a:latin typeface="+mj-lt"/>
                <a:ea typeface="Lato Black" panose="020B0A02040204020203" pitchFamily="34" charset="0"/>
                <a:cs typeface="Lato Black" charset="0"/>
              </a:rPr>
              <a:t>Adriana Valadão</a:t>
            </a:r>
          </a:p>
          <a:p>
            <a:pPr algn="ctr"/>
            <a:r>
              <a:rPr lang="pt-BR" sz="2400" i="1" noProof="0" dirty="0">
                <a:solidFill>
                  <a:schemeClr val="bg1"/>
                </a:solidFill>
                <a:latin typeface="+mj-lt"/>
                <a:ea typeface="Lato Black" panose="020B0A02040204020203" pitchFamily="34" charset="0"/>
                <a:cs typeface="Lato Black" charset="0"/>
              </a:rPr>
              <a:t>CEO – Head de AI </a:t>
            </a:r>
            <a:r>
              <a:rPr lang="pt-BR" sz="2400" i="1" noProof="0" dirty="0" err="1">
                <a:solidFill>
                  <a:schemeClr val="bg1"/>
                </a:solidFill>
                <a:latin typeface="+mj-lt"/>
                <a:ea typeface="Lato Black" panose="020B0A02040204020203" pitchFamily="34" charset="0"/>
                <a:cs typeface="Lato Black" charset="0"/>
              </a:rPr>
              <a:t>and</a:t>
            </a:r>
            <a:r>
              <a:rPr lang="pt-BR" sz="2400" i="1" noProof="0" dirty="0">
                <a:solidFill>
                  <a:schemeClr val="bg1"/>
                </a:solidFill>
                <a:latin typeface="+mj-lt"/>
                <a:ea typeface="Lato Black" panose="020B0A02040204020203" pitchFamily="34" charset="0"/>
                <a:cs typeface="Lato Black" charset="0"/>
              </a:rPr>
              <a:t> Business </a:t>
            </a:r>
            <a:r>
              <a:rPr lang="pt-BR" sz="2400" i="1" noProof="0" dirty="0" err="1">
                <a:solidFill>
                  <a:schemeClr val="bg1"/>
                </a:solidFill>
                <a:latin typeface="+mj-lt"/>
                <a:ea typeface="Lato Black" panose="020B0A02040204020203" pitchFamily="34" charset="0"/>
                <a:cs typeface="Lato Black" charset="0"/>
              </a:rPr>
              <a:t>Transformation</a:t>
            </a:r>
            <a:endParaRPr lang="pt-BR" sz="2400" i="1" noProof="0" dirty="0">
              <a:solidFill>
                <a:schemeClr val="bg1"/>
              </a:solidFill>
              <a:latin typeface="+mj-lt"/>
              <a:ea typeface="Lato Black" panose="020B0A02040204020203" pitchFamily="34" charset="0"/>
              <a:cs typeface="Lato Black" charset="0"/>
            </a:endParaRPr>
          </a:p>
          <a:p>
            <a:pPr algn="ctr"/>
            <a:r>
              <a:rPr lang="pt-BR" sz="2400" i="1" noProof="0" dirty="0">
                <a:solidFill>
                  <a:schemeClr val="bg1"/>
                </a:solidFill>
                <a:latin typeface="+mj-lt"/>
                <a:ea typeface="Lato Black" panose="020B0A02040204020203" pitchFamily="34" charset="0"/>
                <a:cs typeface="Lato Black" charset="0"/>
              </a:rPr>
              <a:t>adriana@b3i.ai</a:t>
            </a:r>
          </a:p>
          <a:p>
            <a:pPr algn="ctr"/>
            <a:r>
              <a:rPr lang="pt-BR" sz="2400" i="1" noProof="0" dirty="0">
                <a:solidFill>
                  <a:schemeClr val="bg1"/>
                </a:solidFill>
                <a:latin typeface="+mj-lt"/>
                <a:ea typeface="Lato Black" panose="020B0A02040204020203" pitchFamily="34" charset="0"/>
                <a:cs typeface="Lato Black" charset="0"/>
              </a:rPr>
              <a:t>Celular : 11 97704-5810 </a:t>
            </a:r>
          </a:p>
          <a:p>
            <a:endParaRPr lang="pt-BR" sz="2800" b="1" noProof="0" dirty="0">
              <a:latin typeface="Raleway Black" panose="020B0A03030101060003" pitchFamily="34" charset="0"/>
              <a:ea typeface="Lato Black" panose="020B0A02040204020203" pitchFamily="34" charset="0"/>
              <a:cs typeface="Lato Black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8810969-11B4-F546-572B-63F126249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784" y="947786"/>
            <a:ext cx="2380021" cy="241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915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Lato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Lato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Lato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Lato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00 Main light">
    <a:dk1>
      <a:srgbClr val="414042"/>
    </a:dk1>
    <a:lt1>
      <a:sysClr val="window" lastClr="FFFFFF"/>
    </a:lt1>
    <a:dk2>
      <a:srgbClr val="58595B"/>
    </a:dk2>
    <a:lt2>
      <a:srgbClr val="FFFFFF"/>
    </a:lt2>
    <a:accent1>
      <a:srgbClr val="FE2635"/>
    </a:accent1>
    <a:accent2>
      <a:srgbClr val="FFD000"/>
    </a:accent2>
    <a:accent3>
      <a:srgbClr val="00CEE8"/>
    </a:accent3>
    <a:accent4>
      <a:srgbClr val="03A9F4"/>
    </a:accent4>
    <a:accent5>
      <a:srgbClr val="065381"/>
    </a:accent5>
    <a:accent6>
      <a:srgbClr val="BD114D"/>
    </a:accent6>
    <a:hlink>
      <a:srgbClr val="F33B48"/>
    </a:hlink>
    <a:folHlink>
      <a:srgbClr val="FFC000"/>
    </a:folHlink>
  </a:clrScheme>
  <a:fontScheme name="Custom 4">
    <a:majorFont>
      <a:latin typeface="Montserrat"/>
      <a:ea typeface=""/>
      <a:cs typeface=""/>
    </a:majorFont>
    <a:minorFont>
      <a:latin typeface="Montserra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1465</TotalTime>
  <Words>850</Words>
  <Application>Microsoft Office PowerPoint</Application>
  <PresentationFormat>Widescreen</PresentationFormat>
  <Paragraphs>106</Paragraphs>
  <Slides>9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22" baseType="lpstr">
      <vt:lpstr>Inter Bold</vt:lpstr>
      <vt:lpstr>Oswald Medium</vt:lpstr>
      <vt:lpstr>Raleway</vt:lpstr>
      <vt:lpstr>Rubik</vt:lpstr>
      <vt:lpstr>Oswald Bold</vt:lpstr>
      <vt:lpstr>Inter</vt:lpstr>
      <vt:lpstr>Raleway Black</vt:lpstr>
      <vt:lpstr>Raleway Light</vt:lpstr>
      <vt:lpstr>Arial</vt:lpstr>
      <vt:lpstr>Nunito Sans</vt:lpstr>
      <vt:lpstr>Oswald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Adriana Valadão</dc:creator>
  <cp:lastModifiedBy>Adriana Valadão</cp:lastModifiedBy>
  <cp:revision>1720</cp:revision>
  <dcterms:created xsi:type="dcterms:W3CDTF">2020-09-24T19:10:24Z</dcterms:created>
  <dcterms:modified xsi:type="dcterms:W3CDTF">2026-05-06T11:56:52Z</dcterms:modified>
</cp:coreProperties>
</file>