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10287000" cx="18288000"/>
  <p:notesSz cx="6858000" cy="9144000"/>
  <p:embeddedFontLst>
    <p:embeddedFont>
      <p:font typeface="Asap Condensed"/>
      <p:regular r:id="rId35"/>
      <p:bold r:id="rId36"/>
      <p:italic r:id="rId37"/>
      <p:boldItalic r:id="rId38"/>
    </p:embeddedFont>
    <p:embeddedFont>
      <p:font typeface="Quattrocento"/>
      <p:regular r:id="rId39"/>
      <p:bold r:id="rId40"/>
    </p:embeddedFont>
    <p:embeddedFont>
      <p:font typeface="Arimo"/>
      <p:regular r:id="rId41"/>
      <p:bold r:id="rId42"/>
      <p:italic r:id="rId43"/>
      <p:boldItalic r:id="rId44"/>
    </p:embeddedFont>
    <p:embeddedFont>
      <p:font typeface="Questrial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6" roundtripDataSignature="AMtx7mjNy1PKaAive/9j4K3zDzKl8RN3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Quattrocento-bold.fntdata"/><Relationship Id="rId20" Type="http://schemas.openxmlformats.org/officeDocument/2006/relationships/slide" Target="slides/slide15.xml"/><Relationship Id="rId42" Type="http://schemas.openxmlformats.org/officeDocument/2006/relationships/font" Target="fonts/Arimo-bold.fntdata"/><Relationship Id="rId41" Type="http://schemas.openxmlformats.org/officeDocument/2006/relationships/font" Target="fonts/Arimo-regular.fntdata"/><Relationship Id="rId22" Type="http://schemas.openxmlformats.org/officeDocument/2006/relationships/slide" Target="slides/slide17.xml"/><Relationship Id="rId44" Type="http://schemas.openxmlformats.org/officeDocument/2006/relationships/font" Target="fonts/Arimo-boldItalic.fntdata"/><Relationship Id="rId21" Type="http://schemas.openxmlformats.org/officeDocument/2006/relationships/slide" Target="slides/slide16.xml"/><Relationship Id="rId43" Type="http://schemas.openxmlformats.org/officeDocument/2006/relationships/font" Target="fonts/Arimo-italic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Questrial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sapCondensed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sapCondensed-italic.fntdata"/><Relationship Id="rId14" Type="http://schemas.openxmlformats.org/officeDocument/2006/relationships/slide" Target="slides/slide9.xml"/><Relationship Id="rId36" Type="http://schemas.openxmlformats.org/officeDocument/2006/relationships/font" Target="fonts/AsapCondensed-bold.fntdata"/><Relationship Id="rId17" Type="http://schemas.openxmlformats.org/officeDocument/2006/relationships/slide" Target="slides/slide12.xml"/><Relationship Id="rId39" Type="http://schemas.openxmlformats.org/officeDocument/2006/relationships/font" Target="fonts/Quattrocento-regular.fntdata"/><Relationship Id="rId16" Type="http://schemas.openxmlformats.org/officeDocument/2006/relationships/slide" Target="slides/slide11.xml"/><Relationship Id="rId38" Type="http://schemas.openxmlformats.org/officeDocument/2006/relationships/font" Target="fonts/AsapCondense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30ad21fd3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3630ad21fd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833a70c5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3833a70c57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bbd6f85b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38bbd6f85b0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33a70c57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0" name="Google Shape;240;g3833a70c57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33a70c57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g3833a70c57e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2" name="Google Shape;2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9c8915d7c5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9c8915d7c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bbd6f85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38bbd6f85b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33a70c5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g3833a70c57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67afc95f0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8" name="Google Shape;328;g3767afc95f0_0_2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767afc95f0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g3767afc95f0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646fc8fd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g3646fc8fd0a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67afc95f0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g3767afc95f0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833a70c57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4" name="Google Shape;374;g3833a70c57e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833a70c57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5" name="Google Shape;385;g3833a70c57e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8bbd6f85b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g38bbd6f85b0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33a70c57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g3833a70c57e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bbd6f85b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g38bbd6f85b0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ea062e86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g36ea062e861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e809440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36e809440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6ed2a7a3f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g36ed2a7a3f2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67afc95f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g3767afc95f0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67afc95f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g3767afc95f0_0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e8094402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g36e80944021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hyperlink" Target="https://www.uol.com.br/tilt/colunas/diogo-cortiz/2025/07/06/ia-diagnostico-medico.htm?cmpid=copiaecola" TargetMode="External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1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5.png"/><Relationship Id="rId8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11" Type="http://schemas.openxmlformats.org/officeDocument/2006/relationships/image" Target="../media/image37.png"/><Relationship Id="rId10" Type="http://schemas.openxmlformats.org/officeDocument/2006/relationships/image" Target="../media/image41.png"/><Relationship Id="rId12" Type="http://schemas.openxmlformats.org/officeDocument/2006/relationships/image" Target="../media/image38.jpg"/><Relationship Id="rId9" Type="http://schemas.openxmlformats.org/officeDocument/2006/relationships/image" Target="../media/image3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0.jpg"/><Relationship Id="rId8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jpg"/><Relationship Id="rId8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3630ad21fd3_0_14" title="Apresentação Institucional de proposta comercial nas cores laranja, amarelo e branc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1" t="-78777"/>
            </a:stretch>
          </a:blipFill>
          <a:ln>
            <a:noFill/>
          </a:ln>
        </p:spPr>
      </p:sp>
      <p:sp>
        <p:nvSpPr>
          <p:cNvPr id="185" name="Google Shape;185;p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3"/>
          <p:cNvSpPr txBox="1"/>
          <p:nvPr/>
        </p:nvSpPr>
        <p:spPr>
          <a:xfrm>
            <a:off x="783726" y="9572700"/>
            <a:ext cx="7607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sng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IA acerta diagnóstico 4x mais que médico: o que mudará no futuro? - 06/07/2025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 txBox="1"/>
          <p:nvPr/>
        </p:nvSpPr>
        <p:spPr>
          <a:xfrm>
            <a:off x="6167100" y="1231300"/>
            <a:ext cx="11079600" cy="70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Microsoft apresentou o MAI-DxO, IA que acerta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85%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dos diagnósticos e supera médicos  em </a:t>
            </a: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complexidade, </a:t>
            </a:r>
            <a:endParaRPr b="0" i="0" sz="80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  <a:p>
            <a:pPr indent="0" lvl="0" marL="0" marR="0" rtl="0" algn="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velocidade e precisão</a:t>
            </a:r>
            <a:r>
              <a:rPr b="0" i="0" lang="en-US" sz="80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.</a:t>
            </a:r>
            <a:endParaRPr b="0" i="0" sz="8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"/>
          <p:cNvPicPr preferRelativeResize="0"/>
          <p:nvPr/>
        </p:nvPicPr>
        <p:blipFill rotWithShape="1">
          <a:blip r:embed="rId8">
            <a:alphaModFix/>
          </a:blip>
          <a:srcRect b="3374" l="43300" r="0" t="7830"/>
          <a:stretch/>
        </p:blipFill>
        <p:spPr>
          <a:xfrm>
            <a:off x="818838" y="3054825"/>
            <a:ext cx="5394300" cy="60333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1" t="-78777"/>
            </a:stretch>
          </a:blipFill>
          <a:ln>
            <a:noFill/>
          </a:ln>
        </p:spPr>
      </p:sp>
      <p:sp>
        <p:nvSpPr>
          <p:cNvPr id="196" name="Google Shape;196;p6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6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6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6"/>
          <p:cNvSpPr txBox="1"/>
          <p:nvPr/>
        </p:nvSpPr>
        <p:spPr>
          <a:xfrm>
            <a:off x="982625" y="2602900"/>
            <a:ext cx="16434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Criatividade para o cliente certo</a:t>
            </a:r>
            <a:endParaRPr b="0" i="0" sz="15000" u="none" cap="none" strike="noStrike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02" name="Google Shape;20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50875" y="6556625"/>
            <a:ext cx="4271576" cy="427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2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833a70c57e_0_9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209" name="Google Shape;209;g3833a70c57e_0_9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g3833a70c57e_0_9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g3833a70c57e_0_9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g3833a70c57e_0_9"/>
          <p:cNvSpPr/>
          <p:nvPr/>
        </p:nvSpPr>
        <p:spPr>
          <a:xfrm>
            <a:off x="9757904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g3833a70c57e_0_9"/>
          <p:cNvSpPr/>
          <p:nvPr/>
        </p:nvSpPr>
        <p:spPr>
          <a:xfrm>
            <a:off x="535589" y="2226963"/>
            <a:ext cx="7994501" cy="5833070"/>
          </a:xfrm>
          <a:custGeom>
            <a:rect b="b" l="l" r="r" t="t"/>
            <a:pathLst>
              <a:path extrusionOk="0" h="4504301" w="6760677">
                <a:moveTo>
                  <a:pt x="0" y="0"/>
                </a:moveTo>
                <a:lnTo>
                  <a:pt x="6760677" y="0"/>
                </a:lnTo>
                <a:lnTo>
                  <a:pt x="6760677" y="4504301"/>
                </a:lnTo>
                <a:lnTo>
                  <a:pt x="0" y="4504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g3833a70c57e_0_9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8bbd6f85b0_0_124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7" t="-78767"/>
            </a:stretch>
          </a:blipFill>
          <a:ln>
            <a:noFill/>
          </a:ln>
        </p:spPr>
      </p:sp>
      <p:sp>
        <p:nvSpPr>
          <p:cNvPr id="220" name="Google Shape;220;g38bbd6f85b0_0_124"/>
          <p:cNvSpPr/>
          <p:nvPr/>
        </p:nvSpPr>
        <p:spPr>
          <a:xfrm rot="3010565">
            <a:off x="8945634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g38bbd6f85b0_0_124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g38bbd6f85b0_0_124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g38bbd6f85b0_0_124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38bbd6f85b0_0_124"/>
          <p:cNvPicPr preferRelativeResize="0"/>
          <p:nvPr/>
        </p:nvPicPr>
        <p:blipFill rotWithShape="1">
          <a:blip r:embed="rId7">
            <a:alphaModFix/>
          </a:blip>
          <a:srcRect b="12498" l="6265" r="6588" t="1891"/>
          <a:stretch/>
        </p:blipFill>
        <p:spPr>
          <a:xfrm>
            <a:off x="1667600" y="1343775"/>
            <a:ext cx="8245870" cy="78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8bbd6f85b0_0_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88318" y="1343775"/>
            <a:ext cx="7138101" cy="784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0" l="0" r="-47723" t="-78765"/>
            </a:stretch>
          </a:blipFill>
          <a:ln>
            <a:noFill/>
          </a:ln>
        </p:spPr>
      </p:sp>
      <p:sp>
        <p:nvSpPr>
          <p:cNvPr id="231" name="Google Shape;231;p8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8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8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8"/>
          <p:cNvSpPr txBox="1"/>
          <p:nvPr/>
        </p:nvSpPr>
        <p:spPr>
          <a:xfrm>
            <a:off x="260711" y="2840552"/>
            <a:ext cx="177666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Liderança e Networking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36" name="Google Shape;236;p8" title="Black White Simple Dark Arts QR Code Square Business Card.png"/>
          <p:cNvPicPr preferRelativeResize="0"/>
          <p:nvPr/>
        </p:nvPicPr>
        <p:blipFill rotWithShape="1">
          <a:blip r:embed="rId7">
            <a:alphaModFix/>
          </a:blip>
          <a:srcRect b="19671" l="0" r="0" t="21501"/>
          <a:stretch/>
        </p:blipFill>
        <p:spPr>
          <a:xfrm>
            <a:off x="454200" y="7182850"/>
            <a:ext cx="5246899" cy="30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3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833a70c57e_0_19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7" l="0" r="-47717" t="-78772"/>
            </a:stretch>
          </a:blipFill>
          <a:ln>
            <a:noFill/>
          </a:ln>
        </p:spPr>
      </p:sp>
      <p:sp>
        <p:nvSpPr>
          <p:cNvPr id="243" name="Google Shape;243;g3833a70c57e_0_19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g3833a70c57e_0_19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g3833a70c57e_0_19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g3833a70c57e_0_19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833a70c57e_0_19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833a70c57e_0_19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3833a70c57e_0_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1968" y="2709837"/>
            <a:ext cx="9085900" cy="51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833a70c57e_0_19"/>
          <p:cNvPicPr preferRelativeResize="0"/>
          <p:nvPr/>
        </p:nvPicPr>
        <p:blipFill rotWithShape="1">
          <a:blip r:embed="rId8">
            <a:alphaModFix/>
          </a:blip>
          <a:srcRect b="0" l="12070" r="16546" t="0"/>
          <a:stretch/>
        </p:blipFill>
        <p:spPr>
          <a:xfrm>
            <a:off x="10985305" y="3346370"/>
            <a:ext cx="5847026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833a70c57e_0_19"/>
          <p:cNvSpPr txBox="1"/>
          <p:nvPr/>
        </p:nvSpPr>
        <p:spPr>
          <a:xfrm>
            <a:off x="-31267" y="906757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107 Bilhões dólares</a:t>
            </a:r>
            <a:endParaRPr b="1" i="0" sz="5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1968</a:t>
            </a:r>
            <a:endParaRPr b="1" i="0" sz="5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1" i="0" sz="5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252" name="Google Shape;252;g3833a70c57e_0_19"/>
          <p:cNvSpPr txBox="1"/>
          <p:nvPr/>
        </p:nvSpPr>
        <p:spPr>
          <a:xfrm>
            <a:off x="8938561" y="902820"/>
            <a:ext cx="9596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4.4 Trilhões dólares</a:t>
            </a:r>
            <a:endParaRPr b="1" i="0" sz="5100" u="none" cap="none" strike="noStrike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6AA84F"/>
                </a:solidFill>
                <a:latin typeface="Quattrocento"/>
                <a:ea typeface="Quattrocento"/>
                <a:cs typeface="Quattrocento"/>
                <a:sym typeface="Quattrocento"/>
              </a:rPr>
              <a:t>Fundação: 1993</a:t>
            </a:r>
            <a:endParaRPr b="1" i="0" sz="5100" u="none" cap="none" strike="noStrike">
              <a:solidFill>
                <a:srgbClr val="6AA84F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t/>
            </a:r>
            <a:endParaRPr b="1" i="0" sz="5100" u="none" cap="none" strike="noStrike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833a70c57e_0_3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7" l="0" r="-47717" t="-78772"/>
            </a:stretch>
          </a:blipFill>
          <a:ln>
            <a:noFill/>
          </a:ln>
        </p:spPr>
      </p:sp>
      <p:sp>
        <p:nvSpPr>
          <p:cNvPr id="258" name="Google Shape;258;g3833a70c57e_0_33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g3833a70c57e_0_33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g3833a70c57e_0_33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g3833a70c57e_0_33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833a70c57e_0_33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833a70c57e_0_33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g3833a70c57e_0_33"/>
          <p:cNvPicPr preferRelativeResize="0"/>
          <p:nvPr/>
        </p:nvPicPr>
        <p:blipFill rotWithShape="1">
          <a:blip r:embed="rId7">
            <a:alphaModFix/>
          </a:blip>
          <a:srcRect b="1622" l="0" r="0" t="0"/>
          <a:stretch/>
        </p:blipFill>
        <p:spPr>
          <a:xfrm>
            <a:off x="4042138" y="829615"/>
            <a:ext cx="8162601" cy="891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/>
          <p:nvPr/>
        </p:nvSpPr>
        <p:spPr>
          <a:xfrm rot="10800000">
            <a:off x="0" y="-23695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1" t="-78777"/>
            </a:stretch>
          </a:blipFill>
          <a:ln>
            <a:noFill/>
          </a:ln>
        </p:spPr>
      </p:sp>
      <p:sp>
        <p:nvSpPr>
          <p:cNvPr id="270" name="Google Shape;270;p10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0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0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3" name="Google Shape;273;p10"/>
          <p:cNvGrpSpPr/>
          <p:nvPr/>
        </p:nvGrpSpPr>
        <p:grpSpPr>
          <a:xfrm>
            <a:off x="1265601" y="2799497"/>
            <a:ext cx="15576300" cy="3740400"/>
            <a:chOff x="0" y="-11628"/>
            <a:chExt cx="20768400" cy="4987200"/>
          </a:xfrm>
        </p:grpSpPr>
        <p:sp>
          <p:nvSpPr>
            <p:cNvPr id="274" name="Google Shape;274;p10"/>
            <p:cNvSpPr txBox="1"/>
            <p:nvPr/>
          </p:nvSpPr>
          <p:spPr>
            <a:xfrm>
              <a:off x="0" y="-11628"/>
              <a:ext cx="20768400" cy="498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b="1" i="0" lang="en-US" sz="13500" u="none" cap="none" strike="noStrike">
                  <a:solidFill>
                    <a:srgbClr val="EE4D28"/>
                  </a:solidFill>
                  <a:latin typeface="Quattrocento"/>
                  <a:ea typeface="Quattrocento"/>
                  <a:cs typeface="Quattrocento"/>
                  <a:sym typeface="Quattrocento"/>
                </a:rPr>
                <a:t>Comunicação e pensamento crítico</a:t>
              </a:r>
              <a:endParaRPr b="0" i="0" sz="1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 txBox="1"/>
            <p:nvPr/>
          </p:nvSpPr>
          <p:spPr>
            <a:xfrm>
              <a:off x="0" y="2829319"/>
              <a:ext cx="207684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1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137450" y="334050"/>
            <a:ext cx="17832600" cy="25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93"/>
              <a:buFont typeface="Arial"/>
              <a:buNone/>
            </a:pPr>
            <a:r>
              <a:t/>
            </a:r>
            <a:endParaRPr b="1" i="0" sz="18093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8822" y="6805881"/>
            <a:ext cx="7067175" cy="35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4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1" t="-78777"/>
            </a:stretch>
          </a:blipFill>
          <a:ln>
            <a:noFill/>
          </a:ln>
        </p:spPr>
      </p:sp>
      <p:sp>
        <p:nvSpPr>
          <p:cNvPr id="285" name="Google Shape;285;p13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13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13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13"/>
          <p:cNvSpPr txBox="1"/>
          <p:nvPr/>
        </p:nvSpPr>
        <p:spPr>
          <a:xfrm>
            <a:off x="270876" y="9851529"/>
            <a:ext cx="64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1"/>
              <a:buFont typeface="Arial"/>
              <a:buNone/>
            </a:pPr>
            <a:r>
              <a:rPr b="0" i="0" lang="en-US" sz="1381" u="none" cap="none" strike="noStrik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(GRAMMARLY + THE HARRIS POLL, BASEADO EM DADOS DE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"/>
          <p:cNvSpPr txBox="1"/>
          <p:nvPr/>
        </p:nvSpPr>
        <p:spPr>
          <a:xfrm>
            <a:off x="1609590" y="5258529"/>
            <a:ext cx="150447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</a:pPr>
            <a:r>
              <a:rPr b="0" i="0" lang="en-US" sz="12800" u="none" cap="none" strike="noStrike">
                <a:solidFill>
                  <a:srgbClr val="FF5757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7,5 HORAS POR SEMANA</a:t>
            </a:r>
            <a:endParaRPr b="0" i="0" sz="12800" u="none" cap="none" strike="noStrike">
              <a:solidFill>
                <a:srgbClr val="FF5757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3295540" y="7111161"/>
            <a:ext cx="1640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COM FALHAS DE COMUNICAÇÃO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794520" y="4386467"/>
            <a:ext cx="12194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COLABORADORES PERDEM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313150" y="489275"/>
            <a:ext cx="4431200" cy="44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39c8915d7c5_0_4" title="comunicação pnr slide .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bbd6f85b0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67"/>
            </a:stretch>
          </a:blipFill>
          <a:ln>
            <a:noFill/>
          </a:ln>
        </p:spPr>
      </p:sp>
      <p:sp>
        <p:nvSpPr>
          <p:cNvPr id="90" name="Google Shape;90;g38bbd6f85b0_0_0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g38bbd6f85b0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g38bbd6f85b0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g38bbd6f85b0_0_0"/>
          <p:cNvSpPr txBox="1"/>
          <p:nvPr/>
        </p:nvSpPr>
        <p:spPr>
          <a:xfrm>
            <a:off x="900352" y="9597595"/>
            <a:ext cx="1523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/>
              <a:t>https://online.hbs.edu/blog/post/why-do-strategic-plans-fail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38bbd6f85b0_0_0"/>
          <p:cNvSpPr txBox="1"/>
          <p:nvPr/>
        </p:nvSpPr>
        <p:spPr>
          <a:xfrm>
            <a:off x="808475" y="1181600"/>
            <a:ext cx="11115000" cy="59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99"/>
              <a:buFont typeface="Arial"/>
              <a:buNone/>
            </a:pPr>
            <a:r>
              <a:rPr b="0" i="0" lang="en-US" sz="8099" u="none" cap="none" strike="noStrike">
                <a:solidFill>
                  <a:schemeClr val="accent6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90%</a:t>
            </a:r>
            <a:r>
              <a:rPr lang="en-US" sz="8099">
                <a:latin typeface="Asap Condensed"/>
                <a:ea typeface="Asap Condensed"/>
                <a:cs typeface="Asap Condensed"/>
                <a:sym typeface="Asap Condensed"/>
              </a:rPr>
              <a:t> das organizações não conseguem executar suas estratégias com sucesso</a:t>
            </a:r>
            <a:endParaRPr b="0" i="0" sz="80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95" name="Google Shape;95;g38bbd6f85b0_0_0"/>
          <p:cNvPicPr preferRelativeResize="0"/>
          <p:nvPr/>
        </p:nvPicPr>
        <p:blipFill rotWithShape="1">
          <a:blip r:embed="rId7">
            <a:alphaModFix/>
          </a:blip>
          <a:srcRect b="0" l="5240" r="0" t="0"/>
          <a:stretch/>
        </p:blipFill>
        <p:spPr>
          <a:xfrm>
            <a:off x="10766425" y="4750425"/>
            <a:ext cx="7870051" cy="553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33a70c57e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03" name="Google Shape;303;g3833a70c57e_0_0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g3833a70c57e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g3833a70c57e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g3833a70c57e_0_0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3833a70c57e_0_0"/>
          <p:cNvPicPr preferRelativeResize="0"/>
          <p:nvPr/>
        </p:nvPicPr>
        <p:blipFill rotWithShape="1">
          <a:blip r:embed="rId7">
            <a:alphaModFix/>
          </a:blip>
          <a:srcRect b="2341" l="0" r="0" t="8594"/>
          <a:stretch/>
        </p:blipFill>
        <p:spPr>
          <a:xfrm>
            <a:off x="1585872" y="1615475"/>
            <a:ext cx="13875224" cy="71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1" t="-78777"/>
            </a:stretch>
          </a:blipFill>
          <a:ln>
            <a:noFill/>
          </a:ln>
        </p:spPr>
      </p:sp>
      <p:sp>
        <p:nvSpPr>
          <p:cNvPr id="313" name="Google Shape;313;p15"/>
          <p:cNvSpPr/>
          <p:nvPr/>
        </p:nvSpPr>
        <p:spPr>
          <a:xfrm rot="3007081">
            <a:off x="8949227" y="5649441"/>
            <a:ext cx="10663992" cy="11045566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15"/>
          <p:cNvSpPr/>
          <p:nvPr/>
        </p:nvSpPr>
        <p:spPr>
          <a:xfrm rot="10134322">
            <a:off x="-2529068" y="-4689660"/>
            <a:ext cx="12090101" cy="9430279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15"/>
          <p:cNvSpPr/>
          <p:nvPr/>
        </p:nvSpPr>
        <p:spPr>
          <a:xfrm rot="1153337">
            <a:off x="14713252" y="8909971"/>
            <a:ext cx="4209637" cy="305599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5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5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5"/>
          <p:cNvSpPr txBox="1"/>
          <p:nvPr/>
        </p:nvSpPr>
        <p:spPr>
          <a:xfrm>
            <a:off x="606300" y="3056722"/>
            <a:ext cx="170754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Antifragilidade</a:t>
            </a:r>
            <a:endParaRPr b="0" i="0" sz="1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5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grpSp>
        <p:nvGrpSpPr>
          <p:cNvPr id="321" name="Google Shape;321;p15"/>
          <p:cNvGrpSpPr/>
          <p:nvPr/>
        </p:nvGrpSpPr>
        <p:grpSpPr>
          <a:xfrm>
            <a:off x="1059990" y="6673571"/>
            <a:ext cx="4372799" cy="2946461"/>
            <a:chOff x="3041031" y="4630439"/>
            <a:chExt cx="1083717" cy="730226"/>
          </a:xfrm>
        </p:grpSpPr>
        <p:sp>
          <p:nvSpPr>
            <p:cNvPr id="322" name="Google Shape;322;p15"/>
            <p:cNvSpPr/>
            <p:nvPr/>
          </p:nvSpPr>
          <p:spPr>
            <a:xfrm>
              <a:off x="3041031" y="4630439"/>
              <a:ext cx="1083717" cy="730226"/>
            </a:xfrm>
            <a:custGeom>
              <a:rect b="b" l="l" r="r" t="t"/>
              <a:pathLst>
                <a:path extrusionOk="0" h="6296" w="9344">
                  <a:moveTo>
                    <a:pt x="6153" y="0"/>
                  </a:moveTo>
                  <a:cubicBezTo>
                    <a:pt x="5508" y="0"/>
                    <a:pt x="4822" y="102"/>
                    <a:pt x="4234" y="279"/>
                  </a:cubicBezTo>
                  <a:cubicBezTo>
                    <a:pt x="1" y="795"/>
                    <a:pt x="1112" y="6295"/>
                    <a:pt x="4560" y="6295"/>
                  </a:cubicBezTo>
                  <a:cubicBezTo>
                    <a:pt x="4985" y="6295"/>
                    <a:pt x="5447" y="6214"/>
                    <a:pt x="5936" y="6027"/>
                  </a:cubicBezTo>
                  <a:cubicBezTo>
                    <a:pt x="7428" y="5599"/>
                    <a:pt x="9344" y="2195"/>
                    <a:pt x="8276" y="703"/>
                  </a:cubicBezTo>
                  <a:cubicBezTo>
                    <a:pt x="7903" y="204"/>
                    <a:pt x="7067" y="0"/>
                    <a:pt x="6153" y="0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  <a:effectLst>
              <a:outerShdw blurRad="230597" rotWithShape="0" algn="bl">
                <a:srgbClr val="000000">
                  <a:alpha val="20000"/>
                </a:srgbClr>
              </a:outerShdw>
            </a:effectLst>
          </p:spPr>
          <p:txBody>
            <a:bodyPr anchorCtr="0" anchor="ctr" bIns="491850" lIns="491850" spcFirstLastPara="1" rIns="491850" wrap="square" tIns="491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33"/>
                <a:buFont typeface="Arial"/>
                <a:buNone/>
              </a:pPr>
              <a:r>
                <a:t/>
              </a:r>
              <a:endParaRPr b="0" i="0" sz="75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3" name="Google Shape;323;p15"/>
            <p:cNvGrpSpPr/>
            <p:nvPr/>
          </p:nvGrpSpPr>
          <p:grpSpPr>
            <a:xfrm>
              <a:off x="3323226" y="4736969"/>
              <a:ext cx="585930" cy="524154"/>
              <a:chOff x="-4570325" y="2405775"/>
              <a:chExt cx="294600" cy="293825"/>
            </a:xfrm>
          </p:grpSpPr>
          <p:sp>
            <p:nvSpPr>
              <p:cNvPr id="324" name="Google Shape;324;p15"/>
              <p:cNvSpPr/>
              <p:nvPr/>
            </p:nvSpPr>
            <p:spPr>
              <a:xfrm>
                <a:off x="-4570325" y="2405775"/>
                <a:ext cx="294600" cy="293825"/>
              </a:xfrm>
              <a:custGeom>
                <a:rect b="b" l="l" r="r" t="t"/>
                <a:pathLst>
                  <a:path extrusionOk="0" h="11753" w="11784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30597" rotWithShape="0" algn="bl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491850" lIns="491850" spcFirstLastPara="1" rIns="491850" wrap="square" tIns="491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33"/>
                  <a:buFont typeface="Arial"/>
                  <a:buNone/>
                </a:pPr>
                <a:r>
                  <a:t/>
                </a:r>
                <a:endParaRPr b="0" i="0" sz="753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-4478175" y="2439650"/>
                <a:ext cx="103975" cy="120525"/>
              </a:xfrm>
              <a:custGeom>
                <a:rect b="b" l="l" r="r" t="t"/>
                <a:pathLst>
                  <a:path extrusionOk="0" h="4821" w="4159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30597" rotWithShape="0" algn="bl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491850" lIns="491850" spcFirstLastPara="1" rIns="491850" wrap="square" tIns="4918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33"/>
                  <a:buFont typeface="Arial"/>
                  <a:buNone/>
                </a:pPr>
                <a:r>
                  <a:t/>
                </a:r>
                <a:endParaRPr b="0" i="0" sz="753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67afc95f0_0_22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31" name="Google Shape;331;g3767afc95f0_0_22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g3767afc95f0_0_22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g3767afc95f0_0_22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g3767afc95f0_0_22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3767afc95f0_0_226"/>
          <p:cNvPicPr preferRelativeResize="0"/>
          <p:nvPr/>
        </p:nvPicPr>
        <p:blipFill rotWithShape="1">
          <a:blip r:embed="rId7">
            <a:alphaModFix/>
          </a:blip>
          <a:srcRect b="57243" l="0" r="0" t="0"/>
          <a:stretch/>
        </p:blipFill>
        <p:spPr>
          <a:xfrm>
            <a:off x="2856307" y="1334085"/>
            <a:ext cx="12412651" cy="771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67afc95f0_0_21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41" name="Google Shape;341;g3767afc95f0_0_21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g3767afc95f0_0_21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g3767afc95f0_0_21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g3767afc95f0_0_21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g3767afc95f0_0_2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95450" y="446298"/>
            <a:ext cx="8452949" cy="12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646fc8fd0a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7" l="0" r="-47717" t="-78772"/>
            </a:stretch>
          </a:blipFill>
          <a:ln>
            <a:noFill/>
          </a:ln>
        </p:spPr>
      </p:sp>
      <p:sp>
        <p:nvSpPr>
          <p:cNvPr id="351" name="Google Shape;351;g3646fc8fd0a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g3646fc8fd0a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g3646fc8fd0a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g3646fc8fd0a_0_46"/>
          <p:cNvSpPr txBox="1"/>
          <p:nvPr/>
        </p:nvSpPr>
        <p:spPr>
          <a:xfrm>
            <a:off x="1455708" y="3373936"/>
            <a:ext cx="155763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646fc8fd0a_0_46"/>
          <p:cNvSpPr txBox="1"/>
          <p:nvPr/>
        </p:nvSpPr>
        <p:spPr>
          <a:xfrm>
            <a:off x="1028700" y="5547047"/>
            <a:ext cx="854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646fc8fd0a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646fc8fd0a_0_46"/>
          <p:cNvSpPr txBox="1"/>
          <p:nvPr/>
        </p:nvSpPr>
        <p:spPr>
          <a:xfrm>
            <a:off x="250140" y="652700"/>
            <a:ext cx="9484500" cy="3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Viacom (Paramount) comprou em 1997 por U$ 8.4 Bilhões </a:t>
            </a:r>
            <a:endParaRPr b="1" i="0" sz="5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1155CC"/>
                </a:solidFill>
                <a:latin typeface="Quattrocento"/>
                <a:ea typeface="Quattrocento"/>
                <a:cs typeface="Quattrocento"/>
                <a:sym typeface="Quattrocento"/>
              </a:rPr>
              <a:t>Em 2000, recusou a compra da Netflix por U$ 50 milhões</a:t>
            </a:r>
            <a:endParaRPr b="1" i="0" sz="5100" u="none" cap="none" strike="noStrike">
              <a:solidFill>
                <a:srgbClr val="1155CC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sp>
        <p:nvSpPr>
          <p:cNvPr id="358" name="Google Shape;358;g3646fc8fd0a_0_46"/>
          <p:cNvSpPr txBox="1"/>
          <p:nvPr/>
        </p:nvSpPr>
        <p:spPr>
          <a:xfrm>
            <a:off x="10253306" y="965350"/>
            <a:ext cx="75099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Valor: U$ 570 Bilhões</a:t>
            </a:r>
            <a:endParaRPr b="1" i="0" sz="5100" u="none" cap="none" strike="noStrike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FF0000"/>
              </a:solidFill>
              <a:latin typeface="Quattrocento"/>
              <a:ea typeface="Quattrocento"/>
              <a:cs typeface="Quattrocento"/>
              <a:sym typeface="Quattrocento"/>
            </a:endParaRPr>
          </a:p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1" i="0" lang="en-US" sz="5100" u="none" cap="none" strike="noStrike">
                <a:solidFill>
                  <a:srgbClr val="FF0000"/>
                </a:solidFill>
                <a:latin typeface="Quattrocento"/>
                <a:ea typeface="Quattrocento"/>
                <a:cs typeface="Quattrocento"/>
                <a:sym typeface="Quattrocento"/>
              </a:rPr>
              <a:t>Em 2019, a Disney acabou com a parceria</a:t>
            </a:r>
            <a:endParaRPr b="1" i="0" sz="5100" u="none" cap="none" strike="noStrike">
              <a:solidFill>
                <a:srgbClr val="EE4D28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  <p:pic>
        <p:nvPicPr>
          <p:cNvPr id="359" name="Google Shape;359;g3646fc8fd0a_0_46"/>
          <p:cNvPicPr preferRelativeResize="0"/>
          <p:nvPr/>
        </p:nvPicPr>
        <p:blipFill rotWithShape="1">
          <a:blip r:embed="rId7">
            <a:alphaModFix/>
          </a:blip>
          <a:srcRect b="19802" l="0" r="0" t="-630"/>
          <a:stretch/>
        </p:blipFill>
        <p:spPr>
          <a:xfrm>
            <a:off x="1272355" y="4319445"/>
            <a:ext cx="7509850" cy="4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3646fc8fd0a_0_46"/>
          <p:cNvPicPr preferRelativeResize="0"/>
          <p:nvPr/>
        </p:nvPicPr>
        <p:blipFill rotWithShape="1">
          <a:blip r:embed="rId8">
            <a:alphaModFix/>
          </a:blip>
          <a:srcRect b="6040" l="8888" r="6623" t="0"/>
          <a:stretch/>
        </p:blipFill>
        <p:spPr>
          <a:xfrm>
            <a:off x="10860225" y="4319425"/>
            <a:ext cx="6534925" cy="40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67afc95f0_0_29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66" name="Google Shape;366;g3767afc95f0_0_296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g3767afc95f0_0_29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g3767afc95f0_0_29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g3767afc95f0_0_29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767afc95f0_0_296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Invista em autoconhecimento</a:t>
            </a: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O que você gosta de fazer e faz bem?</a:t>
            </a:r>
            <a:endParaRPr b="0" i="0" sz="5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767afc95f0_0_296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27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7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33a70c57e_0_8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77" name="Google Shape;377;g3833a70c57e_0_85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g3833a70c57e_0_85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g3833a70c57e_0_85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g3833a70c57e_0_8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833a70c57e_0_85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Defina valor na visão do cliente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 para n</a:t>
            </a:r>
            <a:r>
              <a:rPr b="0" i="0" lang="en-US" sz="5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ão </a:t>
            </a: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se apegar ao que gosta</a:t>
            </a:r>
            <a:endParaRPr b="0" i="0" sz="5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3833a70c57e_0_85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27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7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833a70c57e_0_95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388" name="Google Shape;388;g3833a70c57e_0_95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g3833a70c57e_0_95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g3833a70c57e_0_95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g3833a70c57e_0_95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833a70c57e_0_95"/>
          <p:cNvSpPr/>
          <p:nvPr/>
        </p:nvSpPr>
        <p:spPr>
          <a:xfrm>
            <a:off x="2900775" y="3508725"/>
            <a:ext cx="8459700" cy="5635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 sz="6100">
                <a:latin typeface="Calibri"/>
                <a:ea typeface="Calibri"/>
                <a:cs typeface="Calibri"/>
                <a:sym typeface="Calibri"/>
              </a:rPr>
              <a:t>Antifragilidade nas </a:t>
            </a:r>
            <a:r>
              <a:rPr b="1" i="0" lang="en-US" sz="6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mudanças </a:t>
            </a:r>
            <a:endParaRPr b="1" i="0" sz="6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Aumente seu repertório com </a:t>
            </a:r>
            <a:r>
              <a:rPr b="0" i="0" lang="en-US" sz="5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eventos, cursos e </a:t>
            </a:r>
            <a:r>
              <a:rPr lang="en-US" sz="5200">
                <a:latin typeface="Calibri"/>
                <a:ea typeface="Calibri"/>
                <a:cs typeface="Calibri"/>
                <a:sym typeface="Calibri"/>
              </a:rPr>
              <a:t>livros</a:t>
            </a:r>
            <a:endParaRPr b="0" i="0" sz="5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3833a70c57e_0_95"/>
          <p:cNvSpPr/>
          <p:nvPr/>
        </p:nvSpPr>
        <p:spPr>
          <a:xfrm>
            <a:off x="0" y="766563"/>
            <a:ext cx="182880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27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7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Quais os 3 passos para aplicar as 5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bbd6f85b0_0_114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27" t="-78767"/>
            </a:stretch>
          </a:blipFill>
          <a:ln>
            <a:noFill/>
          </a:ln>
        </p:spPr>
      </p:sp>
      <p:sp>
        <p:nvSpPr>
          <p:cNvPr id="399" name="Google Shape;399;g38bbd6f85b0_0_114"/>
          <p:cNvSpPr/>
          <p:nvPr/>
        </p:nvSpPr>
        <p:spPr>
          <a:xfrm rot="3010565">
            <a:off x="8945634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g38bbd6f85b0_0_114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g38bbd6f85b0_0_114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g38bbd6f85b0_0_114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8bbd6f85b0_0_114"/>
          <p:cNvSpPr/>
          <p:nvPr/>
        </p:nvSpPr>
        <p:spPr>
          <a:xfrm>
            <a:off x="456750" y="194675"/>
            <a:ext cx="17374500" cy="2013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30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US" sz="5700">
                <a:solidFill>
                  <a:srgbClr val="51443C"/>
                </a:solidFill>
              </a:rPr>
              <a:t>Livros no Stand para evoluir as suas Smart Skills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g38bbd6f85b0_0_114" title="9786560960152-482x643.jpg"/>
          <p:cNvPicPr preferRelativeResize="0"/>
          <p:nvPr/>
        </p:nvPicPr>
        <p:blipFill rotWithShape="1">
          <a:blip r:embed="rId7">
            <a:alphaModFix/>
          </a:blip>
          <a:srcRect b="0" l="3852" r="3528" t="0"/>
          <a:stretch/>
        </p:blipFill>
        <p:spPr>
          <a:xfrm>
            <a:off x="11506723" y="1321525"/>
            <a:ext cx="3594250" cy="51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8bbd6f85b0_0_114" title="9786560960176-482x643.jpg"/>
          <p:cNvPicPr preferRelativeResize="0"/>
          <p:nvPr/>
        </p:nvPicPr>
        <p:blipFill rotWithShape="1">
          <a:blip r:embed="rId8">
            <a:alphaModFix/>
          </a:blip>
          <a:srcRect b="0" l="3246" r="2936" t="0"/>
          <a:stretch/>
        </p:blipFill>
        <p:spPr>
          <a:xfrm>
            <a:off x="627250" y="1379712"/>
            <a:ext cx="3833226" cy="54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8bbd6f85b0_0_114" title="9786560960602-750x1000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90973" y="4404459"/>
            <a:ext cx="4131276" cy="550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8bbd6f85b0_0_114" title="Captura de tela 2025-08-27 134034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85448" y="3758300"/>
            <a:ext cx="4045800" cy="591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8bbd6f85b0_0_114" title="9786560960688-750x100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60699" y="1212700"/>
            <a:ext cx="4045800" cy="53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8bbd6f85b0_0_114" title="9786588431665-482x643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44950" y="4403025"/>
            <a:ext cx="4131275" cy="551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33a70c57e_0_134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415" name="Google Shape;415;g3833a70c57e_0_134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g3833a70c57e_0_134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g3833a70c57e_0_134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g3833a70c57e_0_134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833a70c57e_0_134"/>
          <p:cNvSpPr/>
          <p:nvPr/>
        </p:nvSpPr>
        <p:spPr>
          <a:xfrm>
            <a:off x="0" y="451645"/>
            <a:ext cx="18288000" cy="11211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27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7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Mensagem final e </a:t>
            </a:r>
            <a:r>
              <a:rPr b="1" lang="en-US" sz="5700">
                <a:solidFill>
                  <a:srgbClr val="51443C"/>
                </a:solidFill>
              </a:rPr>
              <a:t>contato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3833a70c57e_0_1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10400" y="1656850"/>
            <a:ext cx="9067199" cy="8222601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bbd6f85b0_0_1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89" l="0" r="-47719" t="-78767"/>
            </a:stretch>
          </a:blipFill>
          <a:ln>
            <a:noFill/>
          </a:ln>
        </p:spPr>
      </p:sp>
      <p:sp>
        <p:nvSpPr>
          <p:cNvPr id="101" name="Google Shape;101;g38bbd6f85b0_0_10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g38bbd6f85b0_0_1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g38bbd6f85b0_0_1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g38bbd6f85b0_0_10"/>
          <p:cNvSpPr txBox="1"/>
          <p:nvPr/>
        </p:nvSpPr>
        <p:spPr>
          <a:xfrm>
            <a:off x="900352" y="9597595"/>
            <a:ext cx="1523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/>
              <a:t>https://hbr.org/2005/10/the-office-of-strategy-management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8bbd6f85b0_0_10"/>
          <p:cNvSpPr txBox="1"/>
          <p:nvPr/>
        </p:nvSpPr>
        <p:spPr>
          <a:xfrm>
            <a:off x="808475" y="1181600"/>
            <a:ext cx="11115000" cy="59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99"/>
              <a:buFont typeface="Arial"/>
              <a:buNone/>
            </a:pPr>
            <a:r>
              <a:rPr b="0" i="0" lang="en-US" sz="8099" u="none" cap="none" strike="noStrike">
                <a:solidFill>
                  <a:schemeClr val="accent6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95%</a:t>
            </a:r>
            <a:r>
              <a:rPr lang="en-US" sz="8099">
                <a:latin typeface="Asap Condensed"/>
                <a:ea typeface="Asap Condensed"/>
                <a:cs typeface="Asap Condensed"/>
                <a:sym typeface="Asap Condensed"/>
              </a:rPr>
              <a:t> dos funcionários  desconhecem ou não compreendem a estratégia das suas empresas</a:t>
            </a:r>
            <a:endParaRPr b="0" i="0" sz="80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</p:spTree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ea062e861_0_32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0" l="0" r="-47723" t="-78765"/>
            </a:stretch>
          </a:blipFill>
          <a:ln>
            <a:noFill/>
          </a:ln>
        </p:spPr>
      </p:sp>
      <p:sp>
        <p:nvSpPr>
          <p:cNvPr id="111" name="Google Shape;111;g36ea062e861_0_32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g36ea062e861_0_32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g36ea062e861_0_32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g36ea062e861_0_32"/>
          <p:cNvSpPr txBox="1"/>
          <p:nvPr/>
        </p:nvSpPr>
        <p:spPr>
          <a:xfrm>
            <a:off x="236950" y="9715500"/>
            <a:ext cx="1523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https://www.gartner.com/en/newsroom/press-releases/2025-06-10-gartner-predicts-50-percent-of-organizations-will-abandon-plans-to-reduce-customer-service-workforce-due-to-ai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6ea062e861_0_32"/>
          <p:cNvSpPr txBox="1"/>
          <p:nvPr/>
        </p:nvSpPr>
        <p:spPr>
          <a:xfrm>
            <a:off x="808475" y="717575"/>
            <a:ext cx="12238500" cy="3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99"/>
              <a:buFont typeface="Arial"/>
              <a:buNone/>
            </a:pP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Gartner prevê que </a:t>
            </a:r>
            <a:r>
              <a:rPr b="0" i="0" lang="en-US" sz="7299" u="none" cap="none" strike="noStrike">
                <a:solidFill>
                  <a:srgbClr val="FF914D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50%</a:t>
            </a:r>
            <a:r>
              <a:rPr b="0" i="0" lang="en-US" sz="7299" u="none" cap="none" strike="noStrike">
                <a:solidFill>
                  <a:srgbClr val="000000"/>
                </a:solidFill>
                <a:latin typeface="Asap Condensed"/>
                <a:ea typeface="Asap Condensed"/>
                <a:cs typeface="Asap Condensed"/>
                <a:sym typeface="Asap Condensed"/>
              </a:rPr>
              <a:t> das empresas abandonarão planos de substituição de pessoas por IA no atendimento ao cliente</a:t>
            </a:r>
            <a:endParaRPr b="0" i="0" sz="7299" u="none" cap="none" strike="noStrike">
              <a:solidFill>
                <a:srgbClr val="000000"/>
              </a:solidFill>
              <a:latin typeface="Asap Condensed"/>
              <a:ea typeface="Asap Condensed"/>
              <a:cs typeface="Asap Condensed"/>
              <a:sym typeface="Asap Condensed"/>
            </a:endParaRPr>
          </a:p>
        </p:txBody>
      </p:sp>
      <p:pic>
        <p:nvPicPr>
          <p:cNvPr id="116" name="Google Shape;116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08850" y="5424725"/>
            <a:ext cx="7296300" cy="3771600"/>
          </a:xfrm>
          <a:prstGeom prst="ellipse">
            <a:avLst/>
          </a:prstGeom>
          <a:noFill/>
          <a:ln cap="flat" cmpd="sng" w="228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g36ea062e861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7056" y="5216549"/>
            <a:ext cx="7698900" cy="3979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e80944021_0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0" l="0" r="-47723" t="-78765"/>
            </a:stretch>
          </a:blipFill>
          <a:ln>
            <a:noFill/>
          </a:ln>
        </p:spPr>
      </p:sp>
      <p:sp>
        <p:nvSpPr>
          <p:cNvPr id="123" name="Google Shape;123;g36e80944021_0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g36e80944021_0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g36e80944021_0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g36e80944021_0_0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https://forbes.com.br/forbes-tech/2025/07/40-dos-projetos-com-agentes-de-ia-serao-cancelados-ate-2027-segundo-gartner/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g36e80944021_0_0"/>
          <p:cNvGrpSpPr/>
          <p:nvPr/>
        </p:nvGrpSpPr>
        <p:grpSpPr>
          <a:xfrm>
            <a:off x="2458858" y="1754012"/>
            <a:ext cx="13370290" cy="6778976"/>
            <a:chOff x="3663025" y="2294959"/>
            <a:chExt cx="10961949" cy="5697097"/>
          </a:xfrm>
        </p:grpSpPr>
        <p:pic>
          <p:nvPicPr>
            <p:cNvPr id="128" name="Google Shape;128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62403" l="0" r="0" t="24864"/>
            <a:stretch/>
          </p:blipFill>
          <p:spPr>
            <a:xfrm>
              <a:off x="3663025" y="2294959"/>
              <a:ext cx="10961949" cy="15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g36e80944021_0_0" title="Imagem do WhatsApp de 2025-07-10 à(s) 09.19.38_c29e3037.jpg"/>
            <p:cNvPicPr preferRelativeResize="0"/>
            <p:nvPr/>
          </p:nvPicPr>
          <p:blipFill rotWithShape="1">
            <a:blip r:embed="rId7">
              <a:alphaModFix/>
            </a:blip>
            <a:srcRect b="15538" l="0" r="0" t="51300"/>
            <a:stretch/>
          </p:blipFill>
          <p:spPr>
            <a:xfrm>
              <a:off x="3663025" y="3875529"/>
              <a:ext cx="10961949" cy="41165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" name="Google Shape;130;g36e80944021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42600" y="4892600"/>
            <a:ext cx="5336325" cy="53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ed2a7a3f2_0_46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0" l="0" r="-47723" t="-78765"/>
            </a:stretch>
          </a:blipFill>
          <a:ln>
            <a:noFill/>
          </a:ln>
        </p:spPr>
      </p:sp>
      <p:sp>
        <p:nvSpPr>
          <p:cNvPr id="136" name="Google Shape;136;g36ed2a7a3f2_0_46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g36ed2a7a3f2_0_46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g36ed2a7a3f2_0_46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g36ed2a7a3f2_0_46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g36ed2a7a3f2_0_46"/>
          <p:cNvGrpSpPr/>
          <p:nvPr/>
        </p:nvGrpSpPr>
        <p:grpSpPr>
          <a:xfrm>
            <a:off x="973676" y="501563"/>
            <a:ext cx="15402625" cy="8971199"/>
            <a:chOff x="1442688" y="657900"/>
            <a:chExt cx="15402625" cy="8971199"/>
          </a:xfrm>
        </p:grpSpPr>
        <p:pic>
          <p:nvPicPr>
            <p:cNvPr id="141" name="Google Shape;141;g36ed2a7a3f2_0_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42688" y="657900"/>
              <a:ext cx="15402625" cy="8971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g36ed2a7a3f2_0_46"/>
            <p:cNvSpPr/>
            <p:nvPr/>
          </p:nvSpPr>
          <p:spPr>
            <a:xfrm>
              <a:off x="7670950" y="8119126"/>
              <a:ext cx="4408800" cy="4377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g36ed2a7a3f2_0_46"/>
            <p:cNvSpPr/>
            <p:nvPr/>
          </p:nvSpPr>
          <p:spPr>
            <a:xfrm>
              <a:off x="1792675" y="8584199"/>
              <a:ext cx="10439400" cy="10449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67afc95f0_0_1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149" name="Google Shape;149;g3767afc95f0_0_1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g3767afc95f0_0_1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g3767afc95f0_0_1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g3767afc95f0_0_107"/>
          <p:cNvSpPr txBox="1"/>
          <p:nvPr/>
        </p:nvSpPr>
        <p:spPr>
          <a:xfrm>
            <a:off x="0" y="194687"/>
            <a:ext cx="11661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3767afc95f0_0_107"/>
          <p:cNvSpPr/>
          <p:nvPr/>
        </p:nvSpPr>
        <p:spPr>
          <a:xfrm>
            <a:off x="1399913" y="2728088"/>
            <a:ext cx="51750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6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0" i="0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omos 50% da genética e 50% do ambiente (Epigenética)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767afc95f0_0_107"/>
          <p:cNvSpPr/>
          <p:nvPr/>
        </p:nvSpPr>
        <p:spPr>
          <a:xfrm>
            <a:off x="6936879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0" i="0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Skills e Soft Skills não são suficientes na carreira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767afc95f0_0_107"/>
          <p:cNvSpPr/>
          <p:nvPr/>
        </p:nvSpPr>
        <p:spPr>
          <a:xfrm>
            <a:off x="12233994" y="2728088"/>
            <a:ext cx="4935300" cy="5769000"/>
          </a:xfrm>
          <a:prstGeom prst="roundRect">
            <a:avLst>
              <a:gd fmla="val 16667" name="adj"/>
            </a:avLst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6500" lIns="93000" spcFirstLastPara="1" rIns="93000" wrap="square" tIns="465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100"/>
              </a:spcBef>
              <a:spcAft>
                <a:spcPts val="300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0" i="0" lang="en-US" sz="6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Skill adaptável é o terceiro elemento</a:t>
            </a:r>
            <a:endParaRPr b="0" i="0" sz="6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767afc95f0_0_107"/>
          <p:cNvSpPr/>
          <p:nvPr/>
        </p:nvSpPr>
        <p:spPr>
          <a:xfrm>
            <a:off x="0" y="766538"/>
            <a:ext cx="18288000" cy="10305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28575">
              <a:srgbClr val="000000">
                <a:alpha val="48627"/>
              </a:srgbClr>
            </a:outerShdw>
          </a:effectLst>
        </p:spPr>
        <p:txBody>
          <a:bodyPr anchorCtr="0" anchor="t" bIns="59675" lIns="59675" spcFirstLastPara="1" rIns="59675" wrap="square" tIns="59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US" sz="5700" u="none" cap="none" strike="noStrike">
                <a:solidFill>
                  <a:srgbClr val="51443C"/>
                </a:solidFill>
                <a:latin typeface="Arial"/>
                <a:ea typeface="Arial"/>
                <a:cs typeface="Arial"/>
                <a:sym typeface="Arial"/>
              </a:rPr>
              <a:t>Qual relação das novas carreiras e Smart Skills?</a:t>
            </a:r>
            <a:endParaRPr b="1" i="0" sz="5700" u="none" cap="none" strike="noStrike">
              <a:solidFill>
                <a:srgbClr val="5144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767afc95f0_0_107"/>
          <p:cNvSpPr txBox="1"/>
          <p:nvPr/>
        </p:nvSpPr>
        <p:spPr>
          <a:xfrm>
            <a:off x="-31267" y="9263205"/>
            <a:ext cx="182880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Fonte: MUNIZ, Antonio. </a:t>
            </a:r>
            <a:r>
              <a:rPr b="1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Smart Skills: </a:t>
            </a:r>
            <a:r>
              <a:rPr b="0" i="0" lang="en-US" sz="2700" u="none" cap="none" strike="noStrike">
                <a:solidFill>
                  <a:srgbClr val="52443B"/>
                </a:solidFill>
                <a:latin typeface="Calibri"/>
                <a:ea typeface="Calibri"/>
                <a:cs typeface="Calibri"/>
                <a:sym typeface="Calibri"/>
              </a:rPr>
              <a:t>Rio de Janeiro: Editora Brasport, 2024</a:t>
            </a:r>
            <a:endParaRPr b="0" i="0" sz="2700" u="none" cap="none" strike="noStrike">
              <a:solidFill>
                <a:srgbClr val="5244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67afc95f0_0_207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6" l="0" r="-47725" t="-78766"/>
            </a:stretch>
          </a:blipFill>
          <a:ln>
            <a:noFill/>
          </a:ln>
        </p:spPr>
      </p:sp>
      <p:sp>
        <p:nvSpPr>
          <p:cNvPr id="163" name="Google Shape;163;g3767afc95f0_0_207"/>
          <p:cNvSpPr/>
          <p:nvPr/>
        </p:nvSpPr>
        <p:spPr>
          <a:xfrm rot="3010565">
            <a:off x="8945633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g3767afc95f0_0_207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g3767afc95f0_0_207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g3767afc95f0_0_207"/>
          <p:cNvSpPr txBox="1"/>
          <p:nvPr/>
        </p:nvSpPr>
        <p:spPr>
          <a:xfrm>
            <a:off x="236950" y="9715500"/>
            <a:ext cx="1053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767afc95f0_0_207"/>
          <p:cNvSpPr txBox="1"/>
          <p:nvPr/>
        </p:nvSpPr>
        <p:spPr>
          <a:xfrm>
            <a:off x="1425558" y="1044337"/>
            <a:ext cx="15576300" cy="3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Como as 5 </a:t>
            </a:r>
            <a:r>
              <a:rPr b="1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Skills</a:t>
            </a:r>
            <a:r>
              <a:rPr b="0" i="0" lang="en-US" sz="84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 potencializam resultado$ nas carreiras e empresas?</a:t>
            </a:r>
            <a:endParaRPr b="0" i="0" sz="84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3767afc95f0_0_207"/>
          <p:cNvPicPr preferRelativeResize="0"/>
          <p:nvPr/>
        </p:nvPicPr>
        <p:blipFill rotWithShape="1">
          <a:blip r:embed="rId7">
            <a:alphaModFix/>
          </a:blip>
          <a:srcRect b="0" l="2780" r="2977" t="0"/>
          <a:stretch/>
        </p:blipFill>
        <p:spPr>
          <a:xfrm>
            <a:off x="4231543" y="5470800"/>
            <a:ext cx="3146625" cy="44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e80944021_2_0"/>
          <p:cNvSpPr/>
          <p:nvPr/>
        </p:nvSpPr>
        <p:spPr>
          <a:xfrm rot="10800000"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90" l="0" r="-47723" t="-78765"/>
            </a:stretch>
          </a:blipFill>
          <a:ln>
            <a:noFill/>
          </a:ln>
        </p:spPr>
      </p:sp>
      <p:sp>
        <p:nvSpPr>
          <p:cNvPr id="174" name="Google Shape;174;g36e80944021_2_0"/>
          <p:cNvSpPr/>
          <p:nvPr/>
        </p:nvSpPr>
        <p:spPr>
          <a:xfrm rot="3010565">
            <a:off x="8945632" y="5647189"/>
            <a:ext cx="10656825" cy="11038142"/>
          </a:xfrm>
          <a:custGeom>
            <a:rect b="b" l="l" r="r" t="t"/>
            <a:pathLst>
              <a:path extrusionOk="0" h="11045566" w="10663992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g36e80944021_2_0"/>
          <p:cNvSpPr/>
          <p:nvPr/>
        </p:nvSpPr>
        <p:spPr>
          <a:xfrm rot="10134872">
            <a:off x="-2543724" y="-4700411"/>
            <a:ext cx="12104374" cy="9441412"/>
          </a:xfrm>
          <a:custGeom>
            <a:rect b="b" l="l" r="r" t="t"/>
            <a:pathLst>
              <a:path extrusionOk="0" h="9430279" w="12090101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8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g36e80944021_2_0"/>
          <p:cNvSpPr/>
          <p:nvPr/>
        </p:nvSpPr>
        <p:spPr>
          <a:xfrm rot="1154972">
            <a:off x="14711638" y="8911262"/>
            <a:ext cx="4213687" cy="3058938"/>
          </a:xfrm>
          <a:custGeom>
            <a:rect b="b" l="l" r="r" t="t"/>
            <a:pathLst>
              <a:path extrusionOk="0" h="3055998" w="4209637">
                <a:moveTo>
                  <a:pt x="0" y="0"/>
                </a:moveTo>
                <a:lnTo>
                  <a:pt x="4209636" y="0"/>
                </a:lnTo>
                <a:lnTo>
                  <a:pt x="4209636" y="3055997"/>
                </a:lnTo>
                <a:lnTo>
                  <a:pt x="0" y="30559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g36e80944021_2_0"/>
          <p:cNvSpPr/>
          <p:nvPr/>
        </p:nvSpPr>
        <p:spPr>
          <a:xfrm>
            <a:off x="15408940" y="7510231"/>
            <a:ext cx="2560957" cy="2560957"/>
          </a:xfrm>
          <a:custGeom>
            <a:rect b="b" l="l" r="r" t="t"/>
            <a:pathLst>
              <a:path extrusionOk="0" h="2560957" w="2560957">
                <a:moveTo>
                  <a:pt x="0" y="0"/>
                </a:moveTo>
                <a:lnTo>
                  <a:pt x="2560957" y="0"/>
                </a:lnTo>
                <a:lnTo>
                  <a:pt x="2560957" y="2560958"/>
                </a:lnTo>
                <a:lnTo>
                  <a:pt x="0" y="2560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g36e80944021_2_0"/>
          <p:cNvSpPr txBox="1"/>
          <p:nvPr/>
        </p:nvSpPr>
        <p:spPr>
          <a:xfrm>
            <a:off x="1355858" y="3078297"/>
            <a:ext cx="15576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b="1" i="0" lang="en-US" sz="15000" u="none" cap="none" strike="noStrike">
                <a:solidFill>
                  <a:srgbClr val="EE4D28"/>
                </a:solidFill>
                <a:latin typeface="Quattrocento"/>
                <a:ea typeface="Quattrocento"/>
                <a:cs typeface="Quattrocento"/>
                <a:sym typeface="Quattrocento"/>
              </a:rPr>
              <a:t>Curiosidade tecnológica</a:t>
            </a:r>
            <a:endParaRPr b="1" i="0" sz="15000" u="none" cap="none" strike="noStrike">
              <a:solidFill>
                <a:srgbClr val="EE4D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36e80944021_2_0"/>
          <p:cNvSpPr txBox="1"/>
          <p:nvPr/>
        </p:nvSpPr>
        <p:spPr>
          <a:xfrm>
            <a:off x="-629175" y="348000"/>
            <a:ext cx="13550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Quattrocento"/>
                <a:ea typeface="Quattrocento"/>
                <a:cs typeface="Quattrocento"/>
                <a:sym typeface="Quattrocento"/>
              </a:rPr>
              <a:t>SMART SKILL </a:t>
            </a:r>
            <a:r>
              <a:rPr b="0" i="0" lang="en-US" sz="10000" u="none" cap="none" strike="noStrike">
                <a:solidFill>
                  <a:schemeClr val="dk1"/>
                </a:solidFill>
                <a:latin typeface="Quattrocento"/>
                <a:ea typeface="Quattrocento"/>
                <a:cs typeface="Quattrocento"/>
                <a:sym typeface="Quattrocento"/>
              </a:rPr>
              <a:t>1</a:t>
            </a:r>
            <a:endParaRPr b="0" i="0" sz="10000" u="none" cap="none" strike="noStrike">
              <a:solidFill>
                <a:schemeClr val="dk1"/>
              </a:solidFill>
              <a:latin typeface="Quattrocento"/>
              <a:ea typeface="Quattrocento"/>
              <a:cs typeface="Quattrocento"/>
              <a:sym typeface="Quattrocento"/>
            </a:endParaRPr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