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6"/>
  </p:notesMasterIdLst>
  <p:sldIdLst>
    <p:sldId id="275" r:id="rId5"/>
    <p:sldId id="1313" r:id="rId6"/>
    <p:sldId id="1340" r:id="rId7"/>
    <p:sldId id="1328" r:id="rId8"/>
    <p:sldId id="1326" r:id="rId9"/>
    <p:sldId id="1315" r:id="rId10"/>
    <p:sldId id="269" r:id="rId11"/>
    <p:sldId id="1318" r:id="rId12"/>
    <p:sldId id="1317" r:id="rId13"/>
    <p:sldId id="1341" r:id="rId14"/>
    <p:sldId id="1325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101A49"/>
    <a:srgbClr val="999DB0"/>
    <a:srgbClr val="FFFFFF"/>
    <a:srgbClr val="DA2CD7"/>
    <a:srgbClr val="4292B6"/>
    <a:srgbClr val="505253"/>
    <a:srgbClr val="4394B8"/>
    <a:srgbClr val="99CC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851DC3-BB22-4D10-5EBB-42A9CCA73A3A}" v="576" dt="2025-09-24T21:46:45.411"/>
    <p1510:client id="{A1E2CDB1-7EDF-262E-0C8C-81DCED83FD5B}" v="62" dt="2025-09-25T19:01:17.290"/>
    <p1510:client id="{CA697651-D408-46FD-8546-A396D52292E1}" v="114" dt="2025-09-25T20:10:37.5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190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23EE9-AFDF-4197-BE14-ED891D8158E4}" type="datetimeFigureOut">
              <a:rPr lang="pt-BR" smtClean="0"/>
              <a:t>23/10/2025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BBD16-380F-4FE6-90E8-BDDE0A8C1D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7647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A3A07-50B8-CC35-FCDF-7A429FA05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051629-DD49-9735-579D-DEE49323D9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11644D-E8C4-976C-BD4B-2B98D1F5D8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DEB1B-DA73-6443-4995-5DC3DE220F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BBD16-380F-4FE6-90E8-BDDE0A8C1D82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0172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358C1-CED0-FC38-A552-C330DFAF8C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C09327-D14E-4F88-0FCF-1C19E668DA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C347D-92A3-A66E-DA47-136056129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23/10/2025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C134E-E155-DE9D-4B7F-B8DA0593A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MV3 - Tecnologia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83861-8D3B-7CA8-A982-DA51EB61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388428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5889E-4738-F90D-737A-273CE26C1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BA90C1-9FFE-DC86-99E1-86CAB36FE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1C291-7907-28E9-EBFF-FE4681DA7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23/10/2025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7FBEB-D6DC-7D80-BA69-8A95A8AFE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MV3 - Tecnologia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DF531-ABC1-6687-7FEF-F66053703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5565992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C85FBB-51B1-5594-19EC-795AFC5C44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FDB1F2-FFFA-3D8C-FFC5-5939A3217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75C62-8C3F-E7BE-9D33-C32AFA106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23/10/2025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1D666-082B-41DC-F249-1BD9D0DF4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MV3 - Tecnologia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C7DCE-E15E-9DD1-4500-20A0D9EB9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4072590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 flipV="1">
            <a:off x="143573" y="784524"/>
            <a:ext cx="11917107" cy="3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V="1">
            <a:off x="137446" y="6292220"/>
            <a:ext cx="11917107" cy="3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93B83"/>
                </a:solidFill>
              </a:defRPr>
            </a:lvl1pPr>
          </a:lstStyle>
          <a:p>
            <a:fld id="{2605804C-AD73-48B8-BF65-8596AE223909}" type="datetime1">
              <a:rPr lang="pt-BR" smtClean="0"/>
              <a:t>23/10/2025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93B83"/>
                </a:solidFill>
              </a:defRPr>
            </a:lvl1pPr>
          </a:lstStyle>
          <a:p>
            <a:r>
              <a:rPr lang="en-US"/>
              <a:t>MV3 - Tecnologia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93B83"/>
                </a:solidFill>
              </a:defRPr>
            </a:lvl1pPr>
          </a:lstStyle>
          <a:p>
            <a:fld id="{AB9E72B3-41BC-4563-AAEC-9DA20A1DBAB9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C9A8F03F-69E6-B7C4-F0BE-FFFE7B0400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511" y="0"/>
            <a:ext cx="1602000" cy="78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23408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 1 1">
  <p:cSld name="CUSTOM_1_1_1_1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" name="Google Shape;1119;p1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1120" name="Google Shape;1120;p133"/>
          <p:cNvSpPr txBox="1">
            <a:spLocks noGrp="1"/>
          </p:cNvSpPr>
          <p:nvPr>
            <p:ph type="title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pic>
        <p:nvPicPr>
          <p:cNvPr id="1121" name="Google Shape;1121;p133"/>
          <p:cNvPicPr preferRelativeResize="0"/>
          <p:nvPr/>
        </p:nvPicPr>
        <p:blipFill rotWithShape="1">
          <a:blip r:embed="rId3">
            <a:alphaModFix/>
          </a:blip>
          <a:srcRect l="20159"/>
          <a:stretch/>
        </p:blipFill>
        <p:spPr>
          <a:xfrm>
            <a:off x="1" y="1"/>
            <a:ext cx="12191999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1811053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.5 - TEXT">
  <p:cSld name="CUSTOM_7_1">
    <p:spTree>
      <p:nvGrpSpPr>
        <p:cNvPr id="1" name="Shape 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" name="Google Shape;2539;p299"/>
          <p:cNvPicPr preferRelativeResize="0"/>
          <p:nvPr/>
        </p:nvPicPr>
        <p:blipFill rotWithShape="1">
          <a:blip r:embed="rId2">
            <a:alphaModFix/>
          </a:blip>
          <a:srcRect l="20159"/>
          <a:stretch/>
        </p:blipFill>
        <p:spPr>
          <a:xfrm>
            <a:off x="1" y="1"/>
            <a:ext cx="1219199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0" name="Google Shape;2540;p2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933" y="405701"/>
            <a:ext cx="879200" cy="457201"/>
          </a:xfrm>
          <a:prstGeom prst="rect">
            <a:avLst/>
          </a:prstGeom>
          <a:noFill/>
          <a:ln>
            <a:noFill/>
          </a:ln>
        </p:spPr>
      </p:pic>
      <p:sp>
        <p:nvSpPr>
          <p:cNvPr id="2541" name="Google Shape;2541;p299"/>
          <p:cNvSpPr txBox="1">
            <a:spLocks noGrp="1"/>
          </p:cNvSpPr>
          <p:nvPr>
            <p:ph type="subTitle" idx="1"/>
          </p:nvPr>
        </p:nvSpPr>
        <p:spPr>
          <a:xfrm>
            <a:off x="3158907" y="3325867"/>
            <a:ext cx="2678400" cy="1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Inter Light"/>
              <a:buNone/>
              <a:defRPr sz="12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42" name="Google Shape;2542;p299"/>
          <p:cNvSpPr txBox="1">
            <a:spLocks noGrp="1"/>
          </p:cNvSpPr>
          <p:nvPr>
            <p:ph type="subTitle" idx="2"/>
          </p:nvPr>
        </p:nvSpPr>
        <p:spPr>
          <a:xfrm>
            <a:off x="3158907" y="2536667"/>
            <a:ext cx="8492400" cy="6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Inter Light"/>
              <a:buNone/>
              <a:defRPr sz="12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43" name="Google Shape;2543;p299"/>
          <p:cNvSpPr txBox="1">
            <a:spLocks noGrp="1"/>
          </p:cNvSpPr>
          <p:nvPr>
            <p:ph type="subTitle" idx="3"/>
          </p:nvPr>
        </p:nvSpPr>
        <p:spPr>
          <a:xfrm>
            <a:off x="3158907" y="5453867"/>
            <a:ext cx="8492400" cy="6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Inter Light"/>
              <a:buNone/>
              <a:defRPr sz="12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44" name="Google Shape;2544;p299"/>
          <p:cNvSpPr txBox="1">
            <a:spLocks noGrp="1"/>
          </p:cNvSpPr>
          <p:nvPr>
            <p:ph type="subTitle" idx="4"/>
          </p:nvPr>
        </p:nvSpPr>
        <p:spPr>
          <a:xfrm>
            <a:off x="608933" y="6400800"/>
            <a:ext cx="11042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1067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1067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1067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1067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1067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1067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1067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1067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1067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2545" name="Google Shape;2545;p299"/>
          <p:cNvSpPr txBox="1">
            <a:spLocks noGrp="1"/>
          </p:cNvSpPr>
          <p:nvPr>
            <p:ph type="subTitle" idx="5"/>
          </p:nvPr>
        </p:nvSpPr>
        <p:spPr>
          <a:xfrm>
            <a:off x="6089785" y="3325867"/>
            <a:ext cx="2650000" cy="1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Inter Light"/>
              <a:buNone/>
              <a:defRPr sz="12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46" name="Google Shape;2546;p299"/>
          <p:cNvSpPr txBox="1">
            <a:spLocks noGrp="1"/>
          </p:cNvSpPr>
          <p:nvPr>
            <p:ph type="subTitle" idx="6"/>
          </p:nvPr>
        </p:nvSpPr>
        <p:spPr>
          <a:xfrm>
            <a:off x="9000309" y="3325867"/>
            <a:ext cx="2650000" cy="1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Inter Light"/>
              <a:buNone/>
              <a:defRPr sz="12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47" name="Google Shape;2547;p299"/>
          <p:cNvSpPr txBox="1">
            <a:spLocks noGrp="1"/>
          </p:cNvSpPr>
          <p:nvPr>
            <p:ph type="title"/>
          </p:nvPr>
        </p:nvSpPr>
        <p:spPr>
          <a:xfrm>
            <a:off x="608933" y="3112000"/>
            <a:ext cx="19472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icksand"/>
              <a:buNone/>
              <a:defRPr sz="24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48" name="Google Shape;2548;p299"/>
          <p:cNvSpPr txBox="1">
            <a:spLocks noGrp="1"/>
          </p:cNvSpPr>
          <p:nvPr>
            <p:ph type="title" idx="7"/>
          </p:nvPr>
        </p:nvSpPr>
        <p:spPr>
          <a:xfrm>
            <a:off x="3158800" y="1230933"/>
            <a:ext cx="84924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None/>
              <a:defRPr sz="1867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0626638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CUSTOM_1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277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23F4C-31C6-E796-FC36-460E3FC61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508CD-F4A4-5640-7A60-3402FE57E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8C15C-2830-56DE-450A-BC48EFB00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23/10/2025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9E05C-264E-C604-2C03-DCDD07CBF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MV3 - Tecnologia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7504F-5D08-E13D-CA6E-2FF9CDE2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5989751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D1972-C6CC-CA05-5A71-CDBCA5D82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96B29-BC2F-A6AC-B84C-0E47B1D50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AEFB3-3196-9CFF-6EC0-CBF10CC42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23/10/2025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9A232-6579-93A6-9BDD-B6F2692A7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MV3 - Tecnologia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517B8-84B0-2FE9-B29A-D810B6ED3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7301552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78093-35DB-A716-6890-A3E217B56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BA627-F58B-4FA5-B634-EB4E689ADA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D0DB5-36F5-DC4D-EA7C-0EE258179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8A2DE4-BE3C-9C8C-C22C-221DD8D2C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23/10/2025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F7E303-909A-9AC4-222C-CB12B53D3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MV3 - Tecnologia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AC640-5EAC-E66F-96EC-5B05B734C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8399577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C6488-931F-A727-D1B8-4830AC81E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1B4B7-F5C4-5DB8-3523-9C24C5A5B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76995D-4A6B-116B-25E8-A9DBDEF77D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91738-95D7-4CBF-AE17-EDF5098B0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E61F2B-CBFE-22E0-D880-22838E1596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BDF0CD-8141-7ECB-DE39-555B240E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23/10/2025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679A5D-DB1B-197C-50C4-8DC8E3691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MV3 - Tecnologia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E02E9D-E077-2060-7905-296520BA0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7175767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CA18E-A266-F123-884A-DE74B0DD3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494515-EBF7-9AFE-90B9-C31429177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23/10/2025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3DF1C0-B30B-5451-BA5B-94405D230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MV3 - Tecnologia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F04344-585F-06B8-BC24-12D3C7F4D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3798965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19045C-BA5C-B72F-BD48-BF0249659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23/10/2025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28C991-000D-D62F-D9BC-47B5682FB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MV3 - Tecnologia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357D15-CE15-C77D-236F-0AE1E2D91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1512559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5EE22-2A11-F9AD-CA58-0D6368819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48F36-4FEB-B70D-4F32-7D061F191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E73E32-5F62-F5E2-8302-E8E9D08F71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1C42A-E3FC-2B7E-33C1-25552E883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23/10/2025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2440CE-2339-07A3-364D-99F3E3FA0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MV3 - Tecnologia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CF15D-FF9B-B1FB-83C1-AE9A19E9D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1266796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BB1CF-5D8A-4437-006B-2D6A948B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F47D43-F4E2-9CF4-FE11-FE94E3FDA6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CC1D36-D1CE-C7C0-72BF-C8037A6A5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EAFBCE-F9C9-6AD6-433A-F6780BC6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23/10/2025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2DF18-137D-96B0-F0E2-96547F7E2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MV3 - Tecnologia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30FEBE-D0C3-6805-F3EB-C2066FF7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8193965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7B10E8-23CC-72FE-9740-1E64414F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123EFB-DD5C-F462-BF03-A10A47DAA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C51BF-69E9-595B-8E9D-8E5AF39098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548233-A450-46C4-975E-FE0C6C8EB3E8}" type="datetimeFigureOut">
              <a:rPr lang="pt-BR" smtClean="0"/>
              <a:t>23/10/2025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C8BD4-9D0C-2158-E7E6-90330E3628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pt-BR"/>
              <a:t>MV3 - Tecnologia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E6574-52FC-B302-73F2-6238030082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860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3" r:id="rId13"/>
    <p:sldLayoutId id="2147483674" r:id="rId14"/>
    <p:sldLayoutId id="2147483675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9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4.png"/><Relationship Id="rId5" Type="http://schemas.openxmlformats.org/officeDocument/2006/relationships/image" Target="../media/image104.png"/><Relationship Id="rId4" Type="http://schemas.openxmlformats.org/officeDocument/2006/relationships/image" Target="../media/image10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microsoft.com/office/2007/relationships/hdphoto" Target="../media/hdphoto4.wdp"/><Relationship Id="rId17" Type="http://schemas.openxmlformats.org/officeDocument/2006/relationships/image" Target="../media/image9.png"/><Relationship Id="rId2" Type="http://schemas.openxmlformats.org/officeDocument/2006/relationships/image" Target="../media/image15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image" Target="../media/image44.jpeg"/><Relationship Id="rId26" Type="http://schemas.openxmlformats.org/officeDocument/2006/relationships/image" Target="../media/image52.png"/><Relationship Id="rId39" Type="http://schemas.openxmlformats.org/officeDocument/2006/relationships/image" Target="../media/image64.png"/><Relationship Id="rId21" Type="http://schemas.openxmlformats.org/officeDocument/2006/relationships/image" Target="../media/image47.jpeg"/><Relationship Id="rId34" Type="http://schemas.openxmlformats.org/officeDocument/2006/relationships/image" Target="../media/image59.png"/><Relationship Id="rId42" Type="http://schemas.openxmlformats.org/officeDocument/2006/relationships/image" Target="../media/image67.png"/><Relationship Id="rId47" Type="http://schemas.openxmlformats.org/officeDocument/2006/relationships/image" Target="../media/image72.png"/><Relationship Id="rId50" Type="http://schemas.openxmlformats.org/officeDocument/2006/relationships/image" Target="../media/image75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2.png"/><Relationship Id="rId29" Type="http://schemas.openxmlformats.org/officeDocument/2006/relationships/image" Target="../media/image55.jpe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32" Type="http://schemas.microsoft.com/office/2007/relationships/hdphoto" Target="../media/hdphoto5.wdp"/><Relationship Id="rId37" Type="http://schemas.openxmlformats.org/officeDocument/2006/relationships/image" Target="../media/image62.png"/><Relationship Id="rId40" Type="http://schemas.openxmlformats.org/officeDocument/2006/relationships/image" Target="../media/image65.png"/><Relationship Id="rId45" Type="http://schemas.openxmlformats.org/officeDocument/2006/relationships/image" Target="../media/image70.png"/><Relationship Id="rId5" Type="http://schemas.openxmlformats.org/officeDocument/2006/relationships/image" Target="../media/image31.png"/><Relationship Id="rId15" Type="http://schemas.openxmlformats.org/officeDocument/2006/relationships/image" Target="../media/image41.jpe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36" Type="http://schemas.openxmlformats.org/officeDocument/2006/relationships/image" Target="../media/image61.png"/><Relationship Id="rId49" Type="http://schemas.openxmlformats.org/officeDocument/2006/relationships/image" Target="../media/image74.png"/><Relationship Id="rId10" Type="http://schemas.openxmlformats.org/officeDocument/2006/relationships/image" Target="../media/image36.jpeg"/><Relationship Id="rId19" Type="http://schemas.openxmlformats.org/officeDocument/2006/relationships/image" Target="../media/image45.jpeg"/><Relationship Id="rId31" Type="http://schemas.openxmlformats.org/officeDocument/2006/relationships/image" Target="../media/image57.png"/><Relationship Id="rId44" Type="http://schemas.openxmlformats.org/officeDocument/2006/relationships/image" Target="../media/image69.png"/><Relationship Id="rId52" Type="http://schemas.openxmlformats.org/officeDocument/2006/relationships/image" Target="../media/image9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jpeg"/><Relationship Id="rId27" Type="http://schemas.openxmlformats.org/officeDocument/2006/relationships/image" Target="../media/image53.png"/><Relationship Id="rId30" Type="http://schemas.openxmlformats.org/officeDocument/2006/relationships/image" Target="../media/image56.png"/><Relationship Id="rId35" Type="http://schemas.openxmlformats.org/officeDocument/2006/relationships/image" Target="../media/image60.png"/><Relationship Id="rId43" Type="http://schemas.openxmlformats.org/officeDocument/2006/relationships/image" Target="../media/image68.png"/><Relationship Id="rId48" Type="http://schemas.openxmlformats.org/officeDocument/2006/relationships/image" Target="../media/image73.png"/><Relationship Id="rId8" Type="http://schemas.openxmlformats.org/officeDocument/2006/relationships/image" Target="../media/image34.jpeg"/><Relationship Id="rId51" Type="http://schemas.openxmlformats.org/officeDocument/2006/relationships/image" Target="../media/image76.png"/><Relationship Id="rId3" Type="http://schemas.openxmlformats.org/officeDocument/2006/relationships/image" Target="../media/image29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jpeg"/><Relationship Id="rId33" Type="http://schemas.openxmlformats.org/officeDocument/2006/relationships/image" Target="../media/image58.png"/><Relationship Id="rId38" Type="http://schemas.openxmlformats.org/officeDocument/2006/relationships/image" Target="../media/image63.png"/><Relationship Id="rId46" Type="http://schemas.openxmlformats.org/officeDocument/2006/relationships/image" Target="../media/image71.png"/><Relationship Id="rId20" Type="http://schemas.openxmlformats.org/officeDocument/2006/relationships/image" Target="../media/image46.png"/><Relationship Id="rId41" Type="http://schemas.openxmlformats.org/officeDocument/2006/relationships/image" Target="../media/image6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9.png"/><Relationship Id="rId4" Type="http://schemas.openxmlformats.org/officeDocument/2006/relationships/image" Target="../media/image79.png"/><Relationship Id="rId9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png"/><Relationship Id="rId7" Type="http://schemas.openxmlformats.org/officeDocument/2006/relationships/image" Target="../media/image8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brain&#10;&#10;Description automatically generated with medium confidence">
            <a:extLst>
              <a:ext uri="{FF2B5EF4-FFF2-40B4-BE49-F238E27FC236}">
                <a16:creationId xmlns:a16="http://schemas.microsoft.com/office/drawing/2014/main" id="{300B8E10-153D-890F-C093-DEC0C99CA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1" b="-187"/>
          <a:stretch>
            <a:fillRect/>
          </a:stretch>
        </p:blipFill>
        <p:spPr>
          <a:xfrm rot="10800000">
            <a:off x="6077413" y="0"/>
            <a:ext cx="6123883" cy="6870817"/>
          </a:xfrm>
          <a:prstGeom prst="rect">
            <a:avLst/>
          </a:prstGeom>
        </p:spPr>
      </p:pic>
      <p:pic>
        <p:nvPicPr>
          <p:cNvPr id="3" name="Picture 3" descr="A blue and black brain&#10;&#10;Description automatically generated with medium confidence">
            <a:extLst>
              <a:ext uri="{FF2B5EF4-FFF2-40B4-BE49-F238E27FC236}">
                <a16:creationId xmlns:a16="http://schemas.microsoft.com/office/drawing/2014/main" id="{BB06F965-0920-3F03-19E2-7FE716FE9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1" b="-187"/>
          <a:stretch>
            <a:fillRect/>
          </a:stretch>
        </p:blipFill>
        <p:spPr>
          <a:xfrm>
            <a:off x="9291" y="0"/>
            <a:ext cx="6244688" cy="6870817"/>
          </a:xfrm>
          <a:prstGeom prst="rect">
            <a:avLst/>
          </a:prstGeom>
        </p:spPr>
      </p:pic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1E458D06-E91E-4156-BEA5-DD8628788BA2}"/>
              </a:ext>
            </a:extLst>
          </p:cNvPr>
          <p:cNvSpPr/>
          <p:nvPr/>
        </p:nvSpPr>
        <p:spPr>
          <a:xfrm>
            <a:off x="-1497150" y="-362383"/>
            <a:ext cx="15501689" cy="6657637"/>
          </a:xfrm>
          <a:custGeom>
            <a:avLst/>
            <a:gdLst>
              <a:gd name="connsiteX0" fmla="*/ 2273575 w 31003378"/>
              <a:gd name="connsiteY0" fmla="*/ 12516716 h 13315273"/>
              <a:gd name="connsiteX1" fmla="*/ 27895825 w 31003378"/>
              <a:gd name="connsiteY1" fmla="*/ 4630016 h 13315273"/>
              <a:gd name="connsiteX2" fmla="*/ 27667225 w 31003378"/>
              <a:gd name="connsiteY2" fmla="*/ 553316 h 13315273"/>
              <a:gd name="connsiteX3" fmla="*/ 1759225 w 31003378"/>
              <a:gd name="connsiteY3" fmla="*/ 1353416 h 13315273"/>
              <a:gd name="connsiteX4" fmla="*/ 2330725 w 31003378"/>
              <a:gd name="connsiteY4" fmla="*/ 12516716 h 13315273"/>
              <a:gd name="connsiteX5" fmla="*/ 2368825 w 31003378"/>
              <a:gd name="connsiteY5" fmla="*/ 12421466 h 13315273"/>
              <a:gd name="connsiteX6" fmla="*/ 2616475 w 31003378"/>
              <a:gd name="connsiteY6" fmla="*/ 12440516 h 13315273"/>
              <a:gd name="connsiteX7" fmla="*/ 2654575 w 31003378"/>
              <a:gd name="connsiteY7" fmla="*/ 12326216 h 13315273"/>
              <a:gd name="connsiteX8" fmla="*/ 2654575 w 31003378"/>
              <a:gd name="connsiteY8" fmla="*/ 12211916 h 13315273"/>
              <a:gd name="connsiteX9" fmla="*/ 2654575 w 31003378"/>
              <a:gd name="connsiteY9" fmla="*/ 13297766 h 1331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3378" h="13315273">
                <a:moveTo>
                  <a:pt x="2273575" y="12516716"/>
                </a:moveTo>
                <a:cubicBezTo>
                  <a:pt x="12968562" y="9570316"/>
                  <a:pt x="23663550" y="6623916"/>
                  <a:pt x="27895825" y="4630016"/>
                </a:cubicBezTo>
                <a:cubicBezTo>
                  <a:pt x="32128100" y="2636116"/>
                  <a:pt x="32023325" y="1099416"/>
                  <a:pt x="27667225" y="553316"/>
                </a:cubicBezTo>
                <a:cubicBezTo>
                  <a:pt x="23311125" y="7216"/>
                  <a:pt x="5981975" y="-640484"/>
                  <a:pt x="1759225" y="1353416"/>
                </a:cubicBezTo>
                <a:cubicBezTo>
                  <a:pt x="-2463525" y="3347316"/>
                  <a:pt x="2229125" y="10672041"/>
                  <a:pt x="2330725" y="12516716"/>
                </a:cubicBezTo>
                <a:cubicBezTo>
                  <a:pt x="2432325" y="14361391"/>
                  <a:pt x="2321200" y="12434166"/>
                  <a:pt x="2368825" y="12421466"/>
                </a:cubicBezTo>
                <a:cubicBezTo>
                  <a:pt x="2416450" y="12408766"/>
                  <a:pt x="2568850" y="12456391"/>
                  <a:pt x="2616475" y="12440516"/>
                </a:cubicBezTo>
                <a:cubicBezTo>
                  <a:pt x="2664100" y="12424641"/>
                  <a:pt x="2648225" y="12364316"/>
                  <a:pt x="2654575" y="12326216"/>
                </a:cubicBezTo>
                <a:cubicBezTo>
                  <a:pt x="2660925" y="12288116"/>
                  <a:pt x="2654575" y="12211916"/>
                  <a:pt x="2654575" y="12211916"/>
                </a:cubicBezTo>
                <a:cubicBezTo>
                  <a:pt x="2654575" y="12373841"/>
                  <a:pt x="2619650" y="13081866"/>
                  <a:pt x="2654575" y="13297766"/>
                </a:cubicBezTo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64F2AD78-4BD6-4ADF-BFC0-EBC0A36AF1F3}"/>
              </a:ext>
            </a:extLst>
          </p:cNvPr>
          <p:cNvGrpSpPr/>
          <p:nvPr/>
        </p:nvGrpSpPr>
        <p:grpSpPr>
          <a:xfrm>
            <a:off x="-10561" y="-2"/>
            <a:ext cx="6327999" cy="6443664"/>
            <a:chOff x="615584" y="-1034400"/>
            <a:chExt cx="5251942" cy="68580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CC56373-8BAF-4DB8-981B-2EDA77CD244C}"/>
                </a:ext>
              </a:extLst>
            </p:cNvPr>
            <p:cNvSpPr/>
            <p:nvPr/>
          </p:nvSpPr>
          <p:spPr>
            <a:xfrm>
              <a:off x="615584" y="-1034400"/>
              <a:ext cx="5251942" cy="6858001"/>
            </a:xfrm>
            <a:prstGeom prst="rect">
              <a:avLst/>
            </a:prstGeom>
            <a:solidFill>
              <a:schemeClr val="lt1">
                <a:alpha val="9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3">
              <a:extLst>
                <a:ext uri="{FF2B5EF4-FFF2-40B4-BE49-F238E27FC236}">
                  <a16:creationId xmlns:a16="http://schemas.microsoft.com/office/drawing/2014/main" id="{B0C10E40-0168-4DE5-ACEC-0C46C563EDE1}"/>
                </a:ext>
              </a:extLst>
            </p:cNvPr>
            <p:cNvSpPr txBox="1"/>
            <p:nvPr/>
          </p:nvSpPr>
          <p:spPr>
            <a:xfrm>
              <a:off x="794467" y="361700"/>
              <a:ext cx="4925024" cy="22602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3200" b="1" dirty="0">
                  <a:latin typeface="Roboto"/>
                  <a:ea typeface="+mn-lt"/>
                  <a:cs typeface="+mn-lt"/>
                </a:rPr>
                <a:t>Power Automate como solução de Hiperautomação</a:t>
              </a:r>
            </a:p>
            <a:p>
              <a:endParaRPr lang="pt-BR" sz="1200" dirty="0">
                <a:latin typeface="Roboto"/>
                <a:ea typeface="+mn-lt"/>
                <a:cs typeface="+mn-lt"/>
              </a:endParaRPr>
            </a:p>
            <a:p>
              <a:r>
                <a:rPr lang="pt-BR" sz="2800" dirty="0">
                  <a:latin typeface="Roboto"/>
                  <a:ea typeface="+mn-lt"/>
                  <a:cs typeface="+mn-lt"/>
                </a:rPr>
                <a:t>Cases de Sucesso e Melhores Práticas de Implementação</a:t>
              </a:r>
              <a:endParaRPr lang="pt-BR" sz="2800" dirty="0">
                <a:latin typeface="Aptos"/>
                <a:ea typeface="Roboto"/>
                <a:cs typeface="Aptos Serif"/>
              </a:endParaRPr>
            </a:p>
          </p:txBody>
        </p:sp>
      </p:grpSp>
      <p:sp>
        <p:nvSpPr>
          <p:cNvPr id="16" name="Retângulo 15">
            <a:extLst>
              <a:ext uri="{FF2B5EF4-FFF2-40B4-BE49-F238E27FC236}">
                <a16:creationId xmlns:a16="http://schemas.microsoft.com/office/drawing/2014/main" id="{7A405ADE-2B3C-4C19-B6AB-26285DF2A350}"/>
              </a:ext>
            </a:extLst>
          </p:cNvPr>
          <p:cNvSpPr/>
          <p:nvPr/>
        </p:nvSpPr>
        <p:spPr>
          <a:xfrm>
            <a:off x="9293" y="6452955"/>
            <a:ext cx="12188825" cy="4143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>
                <a:solidFill>
                  <a:schemeClr val="tx1"/>
                </a:solidFill>
              </a:rPr>
              <a:t>www.mv3.com.br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8C1115C-5ACF-4854-8475-24CDA42B99E8}"/>
              </a:ext>
            </a:extLst>
          </p:cNvPr>
          <p:cNvSpPr/>
          <p:nvPr/>
        </p:nvSpPr>
        <p:spPr>
          <a:xfrm>
            <a:off x="1909499" y="5955366"/>
            <a:ext cx="2525051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pt-BR" dirty="0">
                <a:latin typeface="Roboto"/>
                <a:ea typeface="Roboto"/>
                <a:cs typeface="Aptos Serif"/>
              </a:rPr>
              <a:t>23 de Outubro de 2025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53BAE4-99D5-E72D-1169-39BB643FF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58000"/>
                    </a14:imgEffect>
                    <a14:imgEffect>
                      <a14:brightnessContrast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167" y="614708"/>
            <a:ext cx="4303601" cy="117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39C08AE8-185E-BCB2-4C0E-084A40F586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676" y="4320632"/>
            <a:ext cx="3104071" cy="151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41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A4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F45D9A-7D86-4522-F898-AA354B3A9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AECB05-05B6-87E6-D1D4-0F224C61A9C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3AF1E-15E8-41F9-89E2-CC3D2A816395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3A3AB9-C32A-EFB4-DAE1-82A693DA807E}"/>
              </a:ext>
            </a:extLst>
          </p:cNvPr>
          <p:cNvSpPr txBox="1"/>
          <p:nvPr/>
        </p:nvSpPr>
        <p:spPr>
          <a:xfrm>
            <a:off x="3644041" y="731648"/>
            <a:ext cx="4810932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Case 2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Empresa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Setor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Marítimo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C75D4BD-37F3-F50C-9A61-28E57815D510}"/>
              </a:ext>
            </a:extLst>
          </p:cNvPr>
          <p:cNvGrpSpPr/>
          <p:nvPr/>
        </p:nvGrpSpPr>
        <p:grpSpPr>
          <a:xfrm>
            <a:off x="320728" y="1439410"/>
            <a:ext cx="11496480" cy="4656306"/>
            <a:chOff x="4495887" y="1303940"/>
            <a:chExt cx="11309264" cy="4656306"/>
          </a:xfrm>
        </p:grpSpPr>
        <p:grpSp>
          <p:nvGrpSpPr>
            <p:cNvPr id="2048" name="Group 2047">
              <a:extLst>
                <a:ext uri="{FF2B5EF4-FFF2-40B4-BE49-F238E27FC236}">
                  <a16:creationId xmlns:a16="http://schemas.microsoft.com/office/drawing/2014/main" id="{31BA9607-8EF4-1A3D-CEF6-4ABAFCD1E363}"/>
                </a:ext>
              </a:extLst>
            </p:cNvPr>
            <p:cNvGrpSpPr/>
            <p:nvPr/>
          </p:nvGrpSpPr>
          <p:grpSpPr>
            <a:xfrm>
              <a:off x="4495887" y="1303940"/>
              <a:ext cx="11309264" cy="4656306"/>
              <a:chOff x="3603860" y="1669383"/>
              <a:chExt cx="13748829" cy="5398495"/>
            </a:xfrm>
          </p:grpSpPr>
          <p:sp>
            <p:nvSpPr>
              <p:cNvPr id="2051" name="Shape">
                <a:extLst>
                  <a:ext uri="{FF2B5EF4-FFF2-40B4-BE49-F238E27FC236}">
                    <a16:creationId xmlns:a16="http://schemas.microsoft.com/office/drawing/2014/main" id="{61CA8AAA-2560-79F0-A123-9C06143D14E8}"/>
                  </a:ext>
                </a:extLst>
              </p:cNvPr>
              <p:cNvSpPr/>
              <p:nvPr/>
            </p:nvSpPr>
            <p:spPr>
              <a:xfrm>
                <a:off x="3603860" y="1672599"/>
                <a:ext cx="1562824" cy="1548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880" y="0"/>
                    </a:moveTo>
                    <a:cubicBezTo>
                      <a:pt x="1293" y="0"/>
                      <a:pt x="0" y="1288"/>
                      <a:pt x="0" y="2880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880" y="0"/>
                    </a:lnTo>
                    <a:close/>
                  </a:path>
                </a:pathLst>
              </a:custGeom>
              <a:solidFill>
                <a:srgbClr val="4472C4">
                  <a:lumMod val="75000"/>
                </a:srgb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2" name="Shape">
                <a:extLst>
                  <a:ext uri="{FF2B5EF4-FFF2-40B4-BE49-F238E27FC236}">
                    <a16:creationId xmlns:a16="http://schemas.microsoft.com/office/drawing/2014/main" id="{BF6B41B7-9AC4-AA7E-2B26-E94FC9CA3A48}"/>
                  </a:ext>
                </a:extLst>
              </p:cNvPr>
              <p:cNvSpPr/>
              <p:nvPr/>
            </p:nvSpPr>
            <p:spPr>
              <a:xfrm>
                <a:off x="3697756" y="1745364"/>
                <a:ext cx="13654933" cy="53225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66" y="0"/>
                    </a:moveTo>
                    <a:lnTo>
                      <a:pt x="2034" y="0"/>
                    </a:lnTo>
                    <a:cubicBezTo>
                      <a:pt x="913" y="0"/>
                      <a:pt x="0" y="598"/>
                      <a:pt x="0" y="1338"/>
                    </a:cubicBezTo>
                    <a:lnTo>
                      <a:pt x="0" y="20262"/>
                    </a:lnTo>
                    <a:cubicBezTo>
                      <a:pt x="0" y="20999"/>
                      <a:pt x="909" y="21600"/>
                      <a:pt x="2034" y="21600"/>
                    </a:cubicBezTo>
                    <a:lnTo>
                      <a:pt x="19566" y="21600"/>
                    </a:lnTo>
                    <a:cubicBezTo>
                      <a:pt x="20687" y="21600"/>
                      <a:pt x="21600" y="21002"/>
                      <a:pt x="21600" y="20262"/>
                    </a:cubicBezTo>
                    <a:lnTo>
                      <a:pt x="21600" y="1335"/>
                    </a:lnTo>
                    <a:cubicBezTo>
                      <a:pt x="21600" y="598"/>
                      <a:pt x="20691" y="0"/>
                      <a:pt x="19566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054" name="Group 2053">
                <a:extLst>
                  <a:ext uri="{FF2B5EF4-FFF2-40B4-BE49-F238E27FC236}">
                    <a16:creationId xmlns:a16="http://schemas.microsoft.com/office/drawing/2014/main" id="{7840AB34-A796-6F78-8F7A-14550CEF5CC5}"/>
                  </a:ext>
                </a:extLst>
              </p:cNvPr>
              <p:cNvGrpSpPr/>
              <p:nvPr/>
            </p:nvGrpSpPr>
            <p:grpSpPr>
              <a:xfrm>
                <a:off x="4162259" y="2152584"/>
                <a:ext cx="6125650" cy="4125073"/>
                <a:chOff x="1535927" y="2152584"/>
                <a:chExt cx="6125650" cy="4125073"/>
              </a:xfrm>
            </p:grpSpPr>
            <p:sp>
              <p:nvSpPr>
                <p:cNvPr id="2057" name="TextBox 23">
                  <a:extLst>
                    <a:ext uri="{FF2B5EF4-FFF2-40B4-BE49-F238E27FC236}">
                      <a16:creationId xmlns:a16="http://schemas.microsoft.com/office/drawing/2014/main" id="{4084715E-B457-AAB9-7DBC-4172085C5A59}"/>
                    </a:ext>
                  </a:extLst>
                </p:cNvPr>
                <p:cNvSpPr txBox="1"/>
                <p:nvPr/>
              </p:nvSpPr>
              <p:spPr>
                <a:xfrm>
                  <a:off x="2242289" y="2152584"/>
                  <a:ext cx="5419288" cy="749353"/>
                </a:xfrm>
                <a:prstGeom prst="rect">
                  <a:avLst/>
                </a:prstGeom>
                <a:noFill/>
              </p:spPr>
              <p:txBody>
                <a:bodyPr wrap="square" lIns="0" rIns="0" rtlCol="0" anchor="b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Extração de Comprovantes de Pagamentos do Banco Bradesco</a:t>
                  </a:r>
                  <a:endParaRPr kumimoji="0" lang="en-US" sz="18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TextBox 24">
                  <a:extLst>
                    <a:ext uri="{FF2B5EF4-FFF2-40B4-BE49-F238E27FC236}">
                      <a16:creationId xmlns:a16="http://schemas.microsoft.com/office/drawing/2014/main" id="{8F00BEF3-D941-8B7A-6B4D-AC9559C91503}"/>
                    </a:ext>
                  </a:extLst>
                </p:cNvPr>
                <p:cNvSpPr txBox="1"/>
                <p:nvPr/>
              </p:nvSpPr>
              <p:spPr>
                <a:xfrm>
                  <a:off x="1535927" y="3387300"/>
                  <a:ext cx="5681347" cy="2890357"/>
                </a:xfrm>
                <a:prstGeom prst="rect">
                  <a:avLst/>
                </a:prstGeom>
                <a:noFill/>
              </p:spPr>
              <p:txBody>
                <a:bodyPr wrap="square" lIns="0" rIns="0" rtlCol="0" anchor="t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300" b="1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AS IS –</a:t>
                  </a:r>
                  <a:r>
                    <a:rPr kumimoji="0" lang="pt-BR" sz="13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Devido a clausulas de contrato e legislação, a empresa precisa disponibilizar mensalmente todos os comprovantes de pagamentos dos funcionários, afim de comprovar que a companhia não possui nenhuma pendência trabalhista. Este processo levava cerca de </a:t>
                  </a:r>
                  <a:r>
                    <a:rPr kumimoji="0" lang="pt-BR" sz="1300" b="1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 dias úteis</a:t>
                  </a:r>
                  <a:r>
                    <a:rPr kumimoji="0" lang="pt-BR" sz="13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para ser realizado, com o esforço de </a:t>
                  </a:r>
                  <a:r>
                    <a:rPr lang="pt-BR" sz="1300" b="1" noProof="1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Calibri" panose="020F0502020204030204"/>
                    </a:rPr>
                    <a:t>3</a:t>
                  </a:r>
                  <a:r>
                    <a:rPr kumimoji="0" lang="pt-BR" sz="1300" b="1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pessoas</a:t>
                  </a:r>
                  <a:r>
                    <a:rPr kumimoji="0" lang="pt-BR" sz="13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.</a:t>
                  </a:r>
                </a:p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3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300" b="1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TO BE -</a:t>
                  </a:r>
                  <a:r>
                    <a:rPr kumimoji="0" lang="pt-BR" sz="13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Para suprir esta necessidade, criamos fluxos automatizados por robôs que realizam o acesso ao site do banco, realizam os filtros necessários dos dias de pagamento, confirmam se aquele comprovante é referente a um funcionário ou a uma empresa através da leitura do PDF, e realizando o salvamento do arquivo informando o nome e CPF do funcionário.</a:t>
                  </a:r>
                </a:p>
              </p:txBody>
            </p:sp>
          </p:grpSp>
          <p:sp>
            <p:nvSpPr>
              <p:cNvPr id="2055" name="Freeform: Shape 2054">
                <a:extLst>
                  <a:ext uri="{FF2B5EF4-FFF2-40B4-BE49-F238E27FC236}">
                    <a16:creationId xmlns:a16="http://schemas.microsoft.com/office/drawing/2014/main" id="{74BEF912-2228-AA60-054D-84C3B7487F59}"/>
                  </a:ext>
                </a:extLst>
              </p:cNvPr>
              <p:cNvSpPr/>
              <p:nvPr/>
            </p:nvSpPr>
            <p:spPr>
              <a:xfrm>
                <a:off x="3697756" y="1745364"/>
                <a:ext cx="1465038" cy="1475722"/>
              </a:xfrm>
              <a:custGeom>
                <a:avLst/>
                <a:gdLst>
                  <a:gd name="connsiteX0" fmla="*/ 207883 w 1308687"/>
                  <a:gd name="connsiteY0" fmla="*/ 0 h 1308687"/>
                  <a:gd name="connsiteX1" fmla="*/ 1308687 w 1308687"/>
                  <a:gd name="connsiteY1" fmla="*/ 0 h 1308687"/>
                  <a:gd name="connsiteX2" fmla="*/ 0 w 1308687"/>
                  <a:gd name="connsiteY2" fmla="*/ 1308687 h 1308687"/>
                  <a:gd name="connsiteX3" fmla="*/ 0 w 1308687"/>
                  <a:gd name="connsiteY3" fmla="*/ 207881 h 1308687"/>
                  <a:gd name="connsiteX4" fmla="*/ 207883 w 1308687"/>
                  <a:gd name="connsiteY4" fmla="*/ 0 h 1308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8687" h="1308687">
                    <a:moveTo>
                      <a:pt x="207883" y="0"/>
                    </a:moveTo>
                    <a:lnTo>
                      <a:pt x="1308687" y="0"/>
                    </a:lnTo>
                    <a:lnTo>
                      <a:pt x="0" y="1308687"/>
                    </a:lnTo>
                    <a:lnTo>
                      <a:pt x="0" y="207881"/>
                    </a:lnTo>
                    <a:cubicBezTo>
                      <a:pt x="0" y="92910"/>
                      <a:pt x="93312" y="0"/>
                      <a:pt x="207883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24000"/>
                </a:sysClr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6" name="Shape">
                <a:extLst>
                  <a:ext uri="{FF2B5EF4-FFF2-40B4-BE49-F238E27FC236}">
                    <a16:creationId xmlns:a16="http://schemas.microsoft.com/office/drawing/2014/main" id="{3820947A-9EC2-E37F-965F-3F1CB94F2EC3}"/>
                  </a:ext>
                </a:extLst>
              </p:cNvPr>
              <p:cNvSpPr/>
              <p:nvPr/>
            </p:nvSpPr>
            <p:spPr>
              <a:xfrm>
                <a:off x="3603860" y="1669383"/>
                <a:ext cx="1558935" cy="15589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880" y="0"/>
                    </a:moveTo>
                    <a:cubicBezTo>
                      <a:pt x="1293" y="0"/>
                      <a:pt x="0" y="1288"/>
                      <a:pt x="0" y="2880"/>
                    </a:cubicBezTo>
                    <a:lnTo>
                      <a:pt x="0" y="21600"/>
                    </a:lnTo>
                    <a:lnTo>
                      <a:pt x="21600" y="0"/>
                    </a:lnTo>
                    <a:lnTo>
                      <a:pt x="2880" y="0"/>
                    </a:lnTo>
                    <a:close/>
                  </a:path>
                </a:pathLst>
              </a:custGeom>
              <a:solidFill>
                <a:srgbClr val="4472C4">
                  <a:lumMod val="60000"/>
                  <a:lumOff val="40000"/>
                </a:srgb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049" name="Picture 2048" descr="A white line on a black background&#10;&#10;Description automatically generated">
              <a:extLst>
                <a:ext uri="{FF2B5EF4-FFF2-40B4-BE49-F238E27FC236}">
                  <a16:creationId xmlns:a16="http://schemas.microsoft.com/office/drawing/2014/main" id="{51C083F5-CC7D-0651-41CC-464B2EFC9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9743" y="1441065"/>
              <a:ext cx="565200" cy="565200"/>
            </a:xfrm>
            <a:prstGeom prst="rect">
              <a:avLst/>
            </a:prstGeom>
          </p:spPr>
        </p:pic>
      </p:grpSp>
      <p:grpSp>
        <p:nvGrpSpPr>
          <p:cNvPr id="2071" name="Group 2070">
            <a:extLst>
              <a:ext uri="{FF2B5EF4-FFF2-40B4-BE49-F238E27FC236}">
                <a16:creationId xmlns:a16="http://schemas.microsoft.com/office/drawing/2014/main" id="{571A02DA-D1B7-8E7E-9EB5-7AE0760568B9}"/>
              </a:ext>
            </a:extLst>
          </p:cNvPr>
          <p:cNvGrpSpPr>
            <a:grpSpLocks noChangeAspect="1"/>
          </p:cNvGrpSpPr>
          <p:nvPr/>
        </p:nvGrpSpPr>
        <p:grpSpPr>
          <a:xfrm>
            <a:off x="6168093" y="1965178"/>
            <a:ext cx="2378387" cy="774748"/>
            <a:chOff x="7126649" y="1736631"/>
            <a:chExt cx="2451205" cy="811686"/>
          </a:xfrm>
        </p:grpSpPr>
        <p:pic>
          <p:nvPicPr>
            <p:cNvPr id="2061" name="Picture 2060" descr="A group of people with black background&#10;&#10;Description automatically generated">
              <a:extLst>
                <a:ext uri="{FF2B5EF4-FFF2-40B4-BE49-F238E27FC236}">
                  <a16:creationId xmlns:a16="http://schemas.microsoft.com/office/drawing/2014/main" id="{0115BCE3-F70A-5B39-562B-61266BE4A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6649" y="1736631"/>
              <a:ext cx="811686" cy="811686"/>
            </a:xfrm>
            <a:prstGeom prst="rect">
              <a:avLst/>
            </a:prstGeom>
          </p:spPr>
        </p:pic>
        <p:sp>
          <p:nvSpPr>
            <p:cNvPr id="2062" name="TextBox 24">
              <a:extLst>
                <a:ext uri="{FF2B5EF4-FFF2-40B4-BE49-F238E27FC236}">
                  <a16:creationId xmlns:a16="http://schemas.microsoft.com/office/drawing/2014/main" id="{C635C2ED-A94B-F6DA-39A2-1A79F54EBAB5}"/>
                </a:ext>
              </a:extLst>
            </p:cNvPr>
            <p:cNvSpPr txBox="1"/>
            <p:nvPr/>
          </p:nvSpPr>
          <p:spPr>
            <a:xfrm>
              <a:off x="8100169" y="1947185"/>
              <a:ext cx="1477685" cy="40011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rPr>
                <a:t>3 Usuários</a:t>
              </a:r>
              <a:endParaRPr kumimoji="0" lang="pt-BR" sz="20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70" name="Group 2069">
            <a:extLst>
              <a:ext uri="{FF2B5EF4-FFF2-40B4-BE49-F238E27FC236}">
                <a16:creationId xmlns:a16="http://schemas.microsoft.com/office/drawing/2014/main" id="{80134BEC-00EC-0A27-57CE-FE8223C9D58E}"/>
              </a:ext>
            </a:extLst>
          </p:cNvPr>
          <p:cNvGrpSpPr>
            <a:grpSpLocks noChangeAspect="1"/>
          </p:cNvGrpSpPr>
          <p:nvPr/>
        </p:nvGrpSpPr>
        <p:grpSpPr>
          <a:xfrm>
            <a:off x="6068968" y="3061728"/>
            <a:ext cx="2556009" cy="960536"/>
            <a:chOff x="7029137" y="2833181"/>
            <a:chExt cx="2820116" cy="1077330"/>
          </a:xfrm>
        </p:grpSpPr>
        <p:pic>
          <p:nvPicPr>
            <p:cNvPr id="2064" name="Picture 2063" descr="A blue clock with a black background&#10;&#10;Description automatically generated">
              <a:extLst>
                <a:ext uri="{FF2B5EF4-FFF2-40B4-BE49-F238E27FC236}">
                  <a16:creationId xmlns:a16="http://schemas.microsoft.com/office/drawing/2014/main" id="{B7E74B52-F3CC-770A-B9D8-8E39F0677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9137" y="2833181"/>
              <a:ext cx="1077330" cy="1077330"/>
            </a:xfrm>
            <a:prstGeom prst="rect">
              <a:avLst/>
            </a:prstGeom>
          </p:spPr>
        </p:pic>
        <p:sp>
          <p:nvSpPr>
            <p:cNvPr id="2065" name="TextBox 24">
              <a:extLst>
                <a:ext uri="{FF2B5EF4-FFF2-40B4-BE49-F238E27FC236}">
                  <a16:creationId xmlns:a16="http://schemas.microsoft.com/office/drawing/2014/main" id="{7DE62610-689F-605B-4B77-724D705F804C}"/>
                </a:ext>
              </a:extLst>
            </p:cNvPr>
            <p:cNvSpPr txBox="1"/>
            <p:nvPr/>
          </p:nvSpPr>
          <p:spPr>
            <a:xfrm>
              <a:off x="8181069" y="3141013"/>
              <a:ext cx="1668184" cy="40011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rPr>
                <a:t>8 Dias Úteis</a:t>
              </a:r>
              <a:endParaRPr kumimoji="0" lang="pt-BR" sz="20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8EB3E2F4-7ACD-A527-4B15-E8A72D6FABEC}"/>
              </a:ext>
            </a:extLst>
          </p:cNvPr>
          <p:cNvGrpSpPr>
            <a:grpSpLocks noChangeAspect="1"/>
          </p:cNvGrpSpPr>
          <p:nvPr/>
        </p:nvGrpSpPr>
        <p:grpSpPr>
          <a:xfrm>
            <a:off x="9258273" y="1951509"/>
            <a:ext cx="2378387" cy="774748"/>
            <a:chOff x="7126649" y="1736631"/>
            <a:chExt cx="2451205" cy="811686"/>
          </a:xfrm>
        </p:grpSpPr>
        <p:pic>
          <p:nvPicPr>
            <p:cNvPr id="1043" name="Picture 1042" descr="A group of people with black background&#10;&#10;Description automatically generated">
              <a:extLst>
                <a:ext uri="{FF2B5EF4-FFF2-40B4-BE49-F238E27FC236}">
                  <a16:creationId xmlns:a16="http://schemas.microsoft.com/office/drawing/2014/main" id="{08F63F63-86BB-BA7F-C2C6-CA91FD379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6649" y="1736631"/>
              <a:ext cx="811686" cy="811686"/>
            </a:xfrm>
            <a:prstGeom prst="rect">
              <a:avLst/>
            </a:prstGeom>
          </p:spPr>
        </p:pic>
        <p:sp>
          <p:nvSpPr>
            <p:cNvPr id="1044" name="TextBox 24">
              <a:extLst>
                <a:ext uri="{FF2B5EF4-FFF2-40B4-BE49-F238E27FC236}">
                  <a16:creationId xmlns:a16="http://schemas.microsoft.com/office/drawing/2014/main" id="{DD29037E-E30F-ABDE-2027-7EB92071C24D}"/>
                </a:ext>
              </a:extLst>
            </p:cNvPr>
            <p:cNvSpPr txBox="1"/>
            <p:nvPr/>
          </p:nvSpPr>
          <p:spPr>
            <a:xfrm>
              <a:off x="8100169" y="1947185"/>
              <a:ext cx="1477685" cy="419186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rPr>
                <a:t>0 Usuários</a:t>
              </a:r>
              <a:endParaRPr kumimoji="0" lang="pt-BR" sz="20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42E20693-D5FB-5959-A0AE-674C12BBDCF3}"/>
              </a:ext>
            </a:extLst>
          </p:cNvPr>
          <p:cNvGrpSpPr>
            <a:grpSpLocks noChangeAspect="1"/>
          </p:cNvGrpSpPr>
          <p:nvPr/>
        </p:nvGrpSpPr>
        <p:grpSpPr>
          <a:xfrm>
            <a:off x="9159148" y="3048059"/>
            <a:ext cx="2556009" cy="960536"/>
            <a:chOff x="7029137" y="2833181"/>
            <a:chExt cx="2820116" cy="1077330"/>
          </a:xfrm>
        </p:grpSpPr>
        <p:pic>
          <p:nvPicPr>
            <p:cNvPr id="1046" name="Picture 1045" descr="A blue clock with a black background&#10;&#10;Description automatically generated">
              <a:extLst>
                <a:ext uri="{FF2B5EF4-FFF2-40B4-BE49-F238E27FC236}">
                  <a16:creationId xmlns:a16="http://schemas.microsoft.com/office/drawing/2014/main" id="{2611C0DA-10F9-979E-66ED-34A78753D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9137" y="2833181"/>
              <a:ext cx="1077330" cy="1077330"/>
            </a:xfrm>
            <a:prstGeom prst="rect">
              <a:avLst/>
            </a:prstGeom>
          </p:spPr>
        </p:pic>
        <p:sp>
          <p:nvSpPr>
            <p:cNvPr id="1047" name="TextBox 24">
              <a:extLst>
                <a:ext uri="{FF2B5EF4-FFF2-40B4-BE49-F238E27FC236}">
                  <a16:creationId xmlns:a16="http://schemas.microsoft.com/office/drawing/2014/main" id="{F1A3C185-A5C2-9950-C86C-7422E4FDAA5B}"/>
                </a:ext>
              </a:extLst>
            </p:cNvPr>
            <p:cNvSpPr txBox="1"/>
            <p:nvPr/>
          </p:nvSpPr>
          <p:spPr>
            <a:xfrm>
              <a:off x="8181069" y="3141013"/>
              <a:ext cx="1668184" cy="44876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rPr>
                <a:t>1 Dia Útil</a:t>
              </a:r>
              <a:endParaRPr kumimoji="0" lang="pt-BR" sz="20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E9BCB243-A755-2E8B-D516-30BD4DE865FA}"/>
              </a:ext>
            </a:extLst>
          </p:cNvPr>
          <p:cNvGrpSpPr>
            <a:grpSpLocks noChangeAspect="1"/>
          </p:cNvGrpSpPr>
          <p:nvPr/>
        </p:nvGrpSpPr>
        <p:grpSpPr>
          <a:xfrm>
            <a:off x="8846988" y="4353668"/>
            <a:ext cx="2866801" cy="1020058"/>
            <a:chOff x="7029137" y="4063255"/>
            <a:chExt cx="3318504" cy="1200329"/>
          </a:xfrm>
        </p:grpSpPr>
        <p:pic>
          <p:nvPicPr>
            <p:cNvPr id="1049" name="Picture 1048" descr="A blue line on a black background&#10;&#10;Description automatically generated">
              <a:extLst>
                <a:ext uri="{FF2B5EF4-FFF2-40B4-BE49-F238E27FC236}">
                  <a16:creationId xmlns:a16="http://schemas.microsoft.com/office/drawing/2014/main" id="{8A5230F3-9FB4-ACF3-3F3E-1E8707259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9137" y="4124755"/>
              <a:ext cx="1077330" cy="1077331"/>
            </a:xfrm>
            <a:prstGeom prst="rect">
              <a:avLst/>
            </a:prstGeom>
          </p:spPr>
        </p:pic>
        <p:sp>
          <p:nvSpPr>
            <p:cNvPr id="1050" name="TextBox 24">
              <a:extLst>
                <a:ext uri="{FF2B5EF4-FFF2-40B4-BE49-F238E27FC236}">
                  <a16:creationId xmlns:a16="http://schemas.microsoft.com/office/drawing/2014/main" id="{ADB1526B-13E1-32B1-F10A-65FE4BE25973}"/>
                </a:ext>
              </a:extLst>
            </p:cNvPr>
            <p:cNvSpPr txBox="1"/>
            <p:nvPr/>
          </p:nvSpPr>
          <p:spPr>
            <a:xfrm>
              <a:off x="8181068" y="4063255"/>
              <a:ext cx="2166573" cy="120032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rPr>
                <a:t>+ 20.000 Comprovantes Baixados</a:t>
              </a:r>
              <a:endParaRPr kumimoji="0" lang="pt-BR" sz="20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51" name="Arrow: Chevron 1050">
            <a:extLst>
              <a:ext uri="{FF2B5EF4-FFF2-40B4-BE49-F238E27FC236}">
                <a16:creationId xmlns:a16="http://schemas.microsoft.com/office/drawing/2014/main" id="{5FF4D7E1-A580-B6D3-0742-8CDD456B4EFE}"/>
              </a:ext>
            </a:extLst>
          </p:cNvPr>
          <p:cNvSpPr/>
          <p:nvPr/>
        </p:nvSpPr>
        <p:spPr>
          <a:xfrm>
            <a:off x="8537261" y="2067081"/>
            <a:ext cx="392855" cy="570910"/>
          </a:xfrm>
          <a:prstGeom prst="chevron">
            <a:avLst/>
          </a:prstGeom>
          <a:solidFill>
            <a:srgbClr val="4292B6"/>
          </a:solidFill>
          <a:ln>
            <a:solidFill>
              <a:srgbClr val="3C85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52" name="Arrow: Chevron 1051">
            <a:extLst>
              <a:ext uri="{FF2B5EF4-FFF2-40B4-BE49-F238E27FC236}">
                <a16:creationId xmlns:a16="http://schemas.microsoft.com/office/drawing/2014/main" id="{5EDD2ECC-FA03-5918-220F-C826633ECAC0}"/>
              </a:ext>
            </a:extLst>
          </p:cNvPr>
          <p:cNvSpPr/>
          <p:nvPr/>
        </p:nvSpPr>
        <p:spPr>
          <a:xfrm>
            <a:off x="8537261" y="3237119"/>
            <a:ext cx="392855" cy="570910"/>
          </a:xfrm>
          <a:prstGeom prst="chevron">
            <a:avLst/>
          </a:prstGeom>
          <a:solidFill>
            <a:srgbClr val="4292B6"/>
          </a:solidFill>
          <a:ln>
            <a:solidFill>
              <a:srgbClr val="3C85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2B2F928-7B1E-4B1B-B96B-649585DCECE6}"/>
              </a:ext>
            </a:extLst>
          </p:cNvPr>
          <p:cNvGrpSpPr/>
          <p:nvPr/>
        </p:nvGrpSpPr>
        <p:grpSpPr>
          <a:xfrm>
            <a:off x="6600136" y="4247111"/>
            <a:ext cx="1883981" cy="1310913"/>
            <a:chOff x="7083856" y="4434000"/>
            <a:chExt cx="1883981" cy="1310913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A1C0C32A-F744-10C6-36AC-B88D8963A0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8" r="80462" b="19583"/>
            <a:stretch/>
          </p:blipFill>
          <p:spPr bwMode="auto">
            <a:xfrm>
              <a:off x="7499836" y="4434000"/>
              <a:ext cx="1052023" cy="851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24">
              <a:extLst>
                <a:ext uri="{FF2B5EF4-FFF2-40B4-BE49-F238E27FC236}">
                  <a16:creationId xmlns:a16="http://schemas.microsoft.com/office/drawing/2014/main" id="{4235CBCD-6457-60DE-84D3-DAC5D94812F5}"/>
                </a:ext>
              </a:extLst>
            </p:cNvPr>
            <p:cNvSpPr txBox="1"/>
            <p:nvPr/>
          </p:nvSpPr>
          <p:spPr>
            <a:xfrm>
              <a:off x="7083856" y="5344803"/>
              <a:ext cx="1883981" cy="40011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Power Automate</a:t>
              </a:r>
              <a:endParaRPr kumimoji="0" lang="pt-BR" sz="20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2441CB73-3F39-3F32-6C9F-B70397098E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326" y="204749"/>
            <a:ext cx="1588966" cy="45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06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A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3AF1E-15E8-41F9-89E2-CC3D2A816395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08764" y="789183"/>
            <a:ext cx="1574470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Serif"/>
                <a:cs typeface="Aptos Serif"/>
              </a:rPr>
              <a:t>Dúvidas</a:t>
            </a:r>
            <a:endParaRPr lang="pt-BR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Serif"/>
              <a:cs typeface="Aptos Serif"/>
            </a:endParaRPr>
          </a:p>
        </p:txBody>
      </p:sp>
      <p:pic>
        <p:nvPicPr>
          <p:cNvPr id="2" name="Imagem 1" descr="A person with question marks above his head&#10;&#10;Description automatically generated">
            <a:extLst>
              <a:ext uri="{FF2B5EF4-FFF2-40B4-BE49-F238E27FC236}">
                <a16:creationId xmlns:a16="http://schemas.microsoft.com/office/drawing/2014/main" id="{0A8D7938-B5CE-4C26-2F1A-A2A0EB597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662" y="1495254"/>
            <a:ext cx="3114675" cy="311467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CEA1FF5-C402-DFF3-4FB4-A415E58BB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606" y="5232679"/>
            <a:ext cx="2330807" cy="663506"/>
          </a:xfrm>
          <a:prstGeom prst="rect">
            <a:avLst/>
          </a:prstGeom>
        </p:spPr>
      </p:pic>
      <p:pic>
        <p:nvPicPr>
          <p:cNvPr id="12" name="Picture 2" descr="Ícone&#10;&#10;O conteúdo gerado por IA pode estar incorreto.">
            <a:extLst>
              <a:ext uri="{FF2B5EF4-FFF2-40B4-BE49-F238E27FC236}">
                <a16:creationId xmlns:a16="http://schemas.microsoft.com/office/drawing/2014/main" id="{F343E8F9-1B77-22F6-58A7-BC2618D45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655" y="5229298"/>
            <a:ext cx="2606508" cy="66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AC5AF97-5EE7-E8F6-733E-EC9145A4344C}"/>
              </a:ext>
            </a:extLst>
          </p:cNvPr>
          <p:cNvSpPr txBox="1"/>
          <p:nvPr/>
        </p:nvSpPr>
        <p:spPr>
          <a:xfrm>
            <a:off x="662817" y="177905"/>
            <a:ext cx="10871860" cy="27699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200" dirty="0">
                <a:solidFill>
                  <a:srgbClr val="FFFFFF"/>
                </a:solidFill>
                <a:latin typeface="Roboto"/>
                <a:ea typeface="+mn-lt"/>
                <a:cs typeface="+mn-lt"/>
              </a:rPr>
              <a:t>Power Automate como solução de Hiperautomação: Cases de Sucesso e Melhores Práticas de Implementação</a:t>
            </a:r>
          </a:p>
        </p:txBody>
      </p:sp>
    </p:spTree>
    <p:extLst>
      <p:ext uri="{BB962C8B-B14F-4D97-AF65-F5344CB8AC3E}">
        <p14:creationId xmlns:p14="http://schemas.microsoft.com/office/powerpoint/2010/main" val="3587943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A4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75F8A7-9132-3435-3676-8A7DA0469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luz, água, pendurado, grande&#10;&#10;O conteúdo gerado por IA pode estar incorreto.">
            <a:extLst>
              <a:ext uri="{FF2B5EF4-FFF2-40B4-BE49-F238E27FC236}">
                <a16:creationId xmlns:a16="http://schemas.microsoft.com/office/drawing/2014/main" id="{9395F082-2899-DF0B-F9EF-8E2E44D84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123" y="1486218"/>
            <a:ext cx="2516782" cy="246790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0A820C-12AE-FEB5-2017-F4DB756ECA9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3AF1E-15E8-41F9-89E2-CC3D2A816395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1881BD2-E638-C737-7C90-80A426668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736" y="5655858"/>
            <a:ext cx="2330807" cy="663506"/>
          </a:xfrm>
          <a:prstGeom prst="rect">
            <a:avLst/>
          </a:prstGeom>
        </p:spPr>
      </p:pic>
      <p:pic>
        <p:nvPicPr>
          <p:cNvPr id="6" name="Imagem 5" descr="Uma imagem contendo luz, água, pendurado, grande&#10;&#10;O conteúdo gerado por IA pode estar incorreto.">
            <a:extLst>
              <a:ext uri="{FF2B5EF4-FFF2-40B4-BE49-F238E27FC236}">
                <a16:creationId xmlns:a16="http://schemas.microsoft.com/office/drawing/2014/main" id="{52D55BDE-8301-8D02-DD3A-154D09F7B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647" y="1482964"/>
            <a:ext cx="2516782" cy="246790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7011F63-ECD8-E684-C2EC-0BE4519AF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536" y="1581019"/>
            <a:ext cx="2277120" cy="2225902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739;p210">
            <a:extLst>
              <a:ext uri="{FF2B5EF4-FFF2-40B4-BE49-F238E27FC236}">
                <a16:creationId xmlns:a16="http://schemas.microsoft.com/office/drawing/2014/main" id="{F1121A8E-5ACC-EC4C-F746-16CD404067EE}"/>
              </a:ext>
            </a:extLst>
          </p:cNvPr>
          <p:cNvSpPr txBox="1"/>
          <p:nvPr/>
        </p:nvSpPr>
        <p:spPr>
          <a:xfrm>
            <a:off x="8055168" y="4032768"/>
            <a:ext cx="2050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800" b="1">
                <a:solidFill>
                  <a:srgbClr val="FFFFFF"/>
                </a:solidFill>
                <a:latin typeface="Roboto"/>
                <a:ea typeface="Roboto"/>
                <a:cs typeface="Roboto"/>
                <a:sym typeface="Inter"/>
              </a:rPr>
              <a:t>Victor Eiras</a:t>
            </a:r>
            <a:endParaRPr lang="en" sz="1800" b="1">
              <a:solidFill>
                <a:srgbClr val="FFFFFF"/>
              </a:solidFill>
              <a:latin typeface="Roboto"/>
              <a:ea typeface="Roboto"/>
              <a:cs typeface="Roboto"/>
            </a:endParaRPr>
          </a:p>
          <a:p>
            <a:r>
              <a:rPr lang="en" sz="1200" err="1">
                <a:solidFill>
                  <a:srgbClr val="FFFFFF"/>
                </a:solidFill>
                <a:latin typeface="Roboto"/>
                <a:ea typeface="Roboto"/>
                <a:cs typeface="Roboto"/>
                <a:sym typeface="Inter"/>
              </a:rPr>
              <a:t>Gerente</a:t>
            </a: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Inter"/>
              </a:rPr>
              <a:t> Técnico</a:t>
            </a:r>
            <a:endParaRPr lang="en" sz="1200" err="1">
              <a:solidFill>
                <a:srgbClr val="FFFFFF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9" name="Google Shape;1739;p210">
            <a:extLst>
              <a:ext uri="{FF2B5EF4-FFF2-40B4-BE49-F238E27FC236}">
                <a16:creationId xmlns:a16="http://schemas.microsoft.com/office/drawing/2014/main" id="{A897FCB6-10B9-FF0B-B25A-33D28C4C2032}"/>
              </a:ext>
            </a:extLst>
          </p:cNvPr>
          <p:cNvSpPr txBox="1"/>
          <p:nvPr/>
        </p:nvSpPr>
        <p:spPr>
          <a:xfrm>
            <a:off x="3621655" y="4011424"/>
            <a:ext cx="206498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8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Inter"/>
              </a:rPr>
              <a:t>Emerson Alvares</a:t>
            </a:r>
            <a:endParaRPr lang="en" sz="1800" b="1" dirty="0">
              <a:solidFill>
                <a:srgbClr val="FFFFFF"/>
              </a:solidFill>
              <a:latin typeface="Roboto"/>
              <a:ea typeface="Roboto"/>
              <a:cs typeface="Roboto"/>
            </a:endParaRPr>
          </a:p>
          <a:p>
            <a:r>
              <a:rPr lang="en" sz="12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Inter"/>
              </a:rPr>
              <a:t>Gerente de Projetos e Negócios</a:t>
            </a:r>
            <a:endParaRPr lang="en" dirty="0"/>
          </a:p>
        </p:txBody>
      </p:sp>
      <p:sp>
        <p:nvSpPr>
          <p:cNvPr id="11" name="CaixaDeTexto 3">
            <a:extLst>
              <a:ext uri="{FF2B5EF4-FFF2-40B4-BE49-F238E27FC236}">
                <a16:creationId xmlns:a16="http://schemas.microsoft.com/office/drawing/2014/main" id="{BD70F963-9562-4AA4-DC66-7A895CC13952}"/>
              </a:ext>
            </a:extLst>
          </p:cNvPr>
          <p:cNvSpPr txBox="1"/>
          <p:nvPr/>
        </p:nvSpPr>
        <p:spPr>
          <a:xfrm>
            <a:off x="662817" y="177905"/>
            <a:ext cx="10871860" cy="27699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200" dirty="0">
                <a:solidFill>
                  <a:srgbClr val="FFFFFF"/>
                </a:solidFill>
                <a:latin typeface="Roboto"/>
                <a:ea typeface="+mn-lt"/>
                <a:cs typeface="+mn-lt"/>
              </a:rPr>
              <a:t>Power Automate como solução de Hiperautomação: Cases de Sucesso e Melhores Práticas de Implementação</a:t>
            </a:r>
          </a:p>
        </p:txBody>
      </p:sp>
      <p:pic>
        <p:nvPicPr>
          <p:cNvPr id="16" name="Picture 2" descr="Ícone&#10;&#10;O conteúdo gerado por IA pode estar incorreto.">
            <a:extLst>
              <a:ext uri="{FF2B5EF4-FFF2-40B4-BE49-F238E27FC236}">
                <a16:creationId xmlns:a16="http://schemas.microsoft.com/office/drawing/2014/main" id="{CAFDEE34-75D6-7197-9F71-F044E798B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154" y="5656078"/>
            <a:ext cx="2606508" cy="66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92251C1A-F701-FE18-CC65-384D8B255A8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00767" y="3595851"/>
            <a:ext cx="1346628" cy="1335498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BCC58292-D92A-54F4-7138-75F79B1859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4544" y="1577596"/>
            <a:ext cx="2278800" cy="22788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B2A0987-6DB7-F7EC-063F-B3180044D89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977" y="3534698"/>
            <a:ext cx="1346475" cy="13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00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A4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26D057-27B4-13B1-EAB9-E8E720FA6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C12CB1-DBE7-0C20-D022-D9EAB62F1F5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3AF1E-15E8-41F9-89E2-CC3D2A816395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2EAFE5-01D2-21F4-9908-ED86D989318C}"/>
              </a:ext>
            </a:extLst>
          </p:cNvPr>
          <p:cNvSpPr txBox="1"/>
          <p:nvPr/>
        </p:nvSpPr>
        <p:spPr>
          <a:xfrm>
            <a:off x="4569876" y="295263"/>
            <a:ext cx="2560316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Serif"/>
                <a:cs typeface="Aptos Serif"/>
              </a:rPr>
              <a:t> </a:t>
            </a:r>
            <a:r>
              <a:rPr kumimoji="0" lang="pt-BR" sz="2400" b="1" dirty="0">
                <a:solidFill>
                  <a:srgbClr val="FFFFFF"/>
                </a:solidFill>
                <a:latin typeface="Roboto"/>
                <a:ea typeface="Roboto"/>
                <a:cs typeface="Aptos Serif"/>
              </a:rPr>
              <a:t>Hiperautomação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60C76A7D-5F01-CD70-6E92-F95F36D32F69}"/>
              </a:ext>
            </a:extLst>
          </p:cNvPr>
          <p:cNvGrpSpPr/>
          <p:nvPr/>
        </p:nvGrpSpPr>
        <p:grpSpPr>
          <a:xfrm>
            <a:off x="702369" y="4518871"/>
            <a:ext cx="10811227" cy="1833385"/>
            <a:chOff x="581595" y="4146788"/>
            <a:chExt cx="11429782" cy="197178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55158C5-0D23-F495-15C8-B300CEDEFC57}"/>
                </a:ext>
              </a:extLst>
            </p:cNvPr>
            <p:cNvSpPr/>
            <p:nvPr/>
          </p:nvSpPr>
          <p:spPr>
            <a:xfrm>
              <a:off x="581595" y="4146788"/>
              <a:ext cx="11429782" cy="1971789"/>
            </a:xfrm>
            <a:prstGeom prst="rect">
              <a:avLst/>
            </a:prstGeom>
            <a:solidFill>
              <a:srgbClr val="FFFFF7"/>
            </a:solidFill>
            <a:ln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AutoShape 4" descr="Logo da Cosmobots">
              <a:extLst>
                <a:ext uri="{FF2B5EF4-FFF2-40B4-BE49-F238E27FC236}">
                  <a16:creationId xmlns:a16="http://schemas.microsoft.com/office/drawing/2014/main" id="{A6C3A7CB-BB0A-2DEC-CF32-9BFF2FA2A0E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915445" y="4384911"/>
              <a:ext cx="134672" cy="13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pt-BR" sz="1800"/>
            </a:p>
          </p:txBody>
        </p:sp>
        <p:pic>
          <p:nvPicPr>
            <p:cNvPr id="32" name="Picture 14" descr="Ver a imagem de origem">
              <a:extLst>
                <a:ext uri="{FF2B5EF4-FFF2-40B4-BE49-F238E27FC236}">
                  <a16:creationId xmlns:a16="http://schemas.microsoft.com/office/drawing/2014/main" id="{4E66681B-16F3-21C3-69D5-E387507740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617" y="4405619"/>
              <a:ext cx="1409376" cy="479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6" name="Agrupar 5">
              <a:extLst>
                <a:ext uri="{FF2B5EF4-FFF2-40B4-BE49-F238E27FC236}">
                  <a16:creationId xmlns:a16="http://schemas.microsoft.com/office/drawing/2014/main" id="{A1D616D6-9728-6088-BC80-6C871F6299DA}"/>
                </a:ext>
              </a:extLst>
            </p:cNvPr>
            <p:cNvGrpSpPr/>
            <p:nvPr/>
          </p:nvGrpSpPr>
          <p:grpSpPr>
            <a:xfrm>
              <a:off x="9544677" y="4358635"/>
              <a:ext cx="1640828" cy="619907"/>
              <a:chOff x="18079604" y="4202230"/>
              <a:chExt cx="3712700" cy="1402662"/>
            </a:xfrm>
          </p:grpSpPr>
          <p:pic>
            <p:nvPicPr>
              <p:cNvPr id="50" name="Imagem 2">
                <a:extLst>
                  <a:ext uri="{FF2B5EF4-FFF2-40B4-BE49-F238E27FC236}">
                    <a16:creationId xmlns:a16="http://schemas.microsoft.com/office/drawing/2014/main" id="{E9273FA9-BCAF-7F34-2E88-35545B6043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16" t="30679" b="23290"/>
              <a:stretch/>
            </p:blipFill>
            <p:spPr>
              <a:xfrm>
                <a:off x="18079604" y="4202230"/>
                <a:ext cx="3152586" cy="696320"/>
              </a:xfrm>
              <a:prstGeom prst="rect">
                <a:avLst/>
              </a:prstGeom>
            </p:spPr>
          </p:pic>
          <p:pic>
            <p:nvPicPr>
              <p:cNvPr id="51" name="Picture 2" descr="Fortra™’s Alert Logic Managed Detection and Response - Cybersecurity ...">
                <a:extLst>
                  <a:ext uri="{FF2B5EF4-FFF2-40B4-BE49-F238E27FC236}">
                    <a16:creationId xmlns:a16="http://schemas.microsoft.com/office/drawing/2014/main" id="{A44B45F0-F613-6063-BA1D-1E26877C64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42141" y="5000428"/>
                <a:ext cx="3550163" cy="60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4" name="Picture 2" descr="Instabase Logo Vector PNG, SVG Free Download - Logowik.com">
              <a:extLst>
                <a:ext uri="{FF2B5EF4-FFF2-40B4-BE49-F238E27FC236}">
                  <a16:creationId xmlns:a16="http://schemas.microsoft.com/office/drawing/2014/main" id="{3F522595-35C8-05C7-BD1A-3B7C102F30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7" t="40140" r="8523" b="40596"/>
            <a:stretch/>
          </p:blipFill>
          <p:spPr bwMode="auto">
            <a:xfrm>
              <a:off x="3357988" y="5317245"/>
              <a:ext cx="2548390" cy="437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Automation Anywhere – Digination">
              <a:extLst>
                <a:ext uri="{FF2B5EF4-FFF2-40B4-BE49-F238E27FC236}">
                  <a16:creationId xmlns:a16="http://schemas.microsoft.com/office/drawing/2014/main" id="{C8121F44-38FB-B963-97A3-E1CE75A79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1618" y="4319895"/>
              <a:ext cx="1886107" cy="679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7529E7BC-3411-E152-DB9A-98DFD45357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618" y="5224232"/>
              <a:ext cx="1640526" cy="560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BotCity | Carreiras - Vagas by INTERA">
              <a:extLst>
                <a:ext uri="{FF2B5EF4-FFF2-40B4-BE49-F238E27FC236}">
                  <a16:creationId xmlns:a16="http://schemas.microsoft.com/office/drawing/2014/main" id="{49B489FA-F96B-A023-2F75-FAC17D9D09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3516" y="5341432"/>
              <a:ext cx="2006391" cy="424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Business Process Automation – Optimum – Modern Software Solutions and ...">
              <a:extLst>
                <a:ext uri="{FF2B5EF4-FFF2-40B4-BE49-F238E27FC236}">
                  <a16:creationId xmlns:a16="http://schemas.microsoft.com/office/drawing/2014/main" id="{06EA3F8A-A38A-8086-3107-C9235DDA1F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843" y="4267309"/>
              <a:ext cx="2796368" cy="790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366CBDD2-0BCB-78F8-F6DB-6997C5903A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8464" y="5252820"/>
              <a:ext cx="2182705" cy="646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51E73473-8031-D63A-F20F-2071954845FF}"/>
              </a:ext>
            </a:extLst>
          </p:cNvPr>
          <p:cNvGrpSpPr/>
          <p:nvPr/>
        </p:nvGrpSpPr>
        <p:grpSpPr>
          <a:xfrm>
            <a:off x="570828" y="1172205"/>
            <a:ext cx="10558412" cy="1774823"/>
            <a:chOff x="659251" y="2202894"/>
            <a:chExt cx="10558412" cy="1774823"/>
          </a:xfrm>
        </p:grpSpPr>
        <p:sp>
          <p:nvSpPr>
            <p:cNvPr id="2" name="CaixaDeTexto 26">
              <a:extLst>
                <a:ext uri="{FF2B5EF4-FFF2-40B4-BE49-F238E27FC236}">
                  <a16:creationId xmlns:a16="http://schemas.microsoft.com/office/drawing/2014/main" id="{33042FF5-0392-E3EB-3F1C-B3F64680C9D5}"/>
                </a:ext>
              </a:extLst>
            </p:cNvPr>
            <p:cNvSpPr txBox="1"/>
            <p:nvPr/>
          </p:nvSpPr>
          <p:spPr>
            <a:xfrm>
              <a:off x="1740275" y="3441855"/>
              <a:ext cx="2332481" cy="46788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pt-BR" dirty="0" err="1">
                  <a:solidFill>
                    <a:srgbClr val="FFFFFF"/>
                  </a:solidFill>
                  <a:latin typeface="Roboto"/>
                  <a:ea typeface="Roboto"/>
                  <a:cs typeface="Roboto"/>
                </a:rPr>
                <a:t>ChatBot</a:t>
              </a:r>
              <a:r>
                <a:rPr lang="pt-BR" dirty="0">
                  <a:solidFill>
                    <a:srgbClr val="FFFFFF"/>
                  </a:solidFill>
                  <a:latin typeface="Roboto"/>
                  <a:ea typeface="Roboto"/>
                  <a:cs typeface="Roboto"/>
                </a:rPr>
                <a:t> / AI </a:t>
              </a:r>
              <a:r>
                <a:rPr lang="pt-BR" dirty="0" err="1">
                  <a:solidFill>
                    <a:srgbClr val="FFFFFF"/>
                  </a:solidFill>
                  <a:latin typeface="Roboto"/>
                  <a:ea typeface="Roboto"/>
                  <a:cs typeface="Roboto"/>
                </a:rPr>
                <a:t>Agents</a:t>
              </a:r>
              <a:endParaRPr lang="pt-BR" dirty="0">
                <a:solidFill>
                  <a:srgbClr val="FFFFFF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0" name="CaixaDeTexto 26">
              <a:extLst>
                <a:ext uri="{FF2B5EF4-FFF2-40B4-BE49-F238E27FC236}">
                  <a16:creationId xmlns:a16="http://schemas.microsoft.com/office/drawing/2014/main" id="{953F7907-DDD7-B05C-2F83-7254F9446C50}"/>
                </a:ext>
              </a:extLst>
            </p:cNvPr>
            <p:cNvSpPr txBox="1"/>
            <p:nvPr/>
          </p:nvSpPr>
          <p:spPr>
            <a:xfrm>
              <a:off x="7848248" y="2202894"/>
              <a:ext cx="3369415" cy="88338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dirty="0">
                  <a:solidFill>
                    <a:srgbClr val="FFFFFF"/>
                  </a:solidFill>
                  <a:latin typeface="Roboto"/>
                  <a:ea typeface="Roboto"/>
                  <a:cs typeface="Roboto"/>
                </a:rPr>
                <a:t>IDP – </a:t>
              </a:r>
              <a:r>
                <a:rPr lang="pt-BR" dirty="0" err="1">
                  <a:solidFill>
                    <a:srgbClr val="FFFFFF"/>
                  </a:solidFill>
                  <a:latin typeface="Roboto"/>
                  <a:ea typeface="Roboto"/>
                  <a:cs typeface="Roboto"/>
                </a:rPr>
                <a:t>Intelligent</a:t>
              </a:r>
              <a:r>
                <a:rPr lang="pt-BR" dirty="0">
                  <a:solidFill>
                    <a:srgbClr val="FFFFFF"/>
                  </a:solidFill>
                  <a:latin typeface="Roboto"/>
                  <a:ea typeface="Roboto"/>
                  <a:cs typeface="Roboto"/>
                </a:rPr>
                <a:t> </a:t>
              </a:r>
              <a:r>
                <a:rPr lang="pt-BR" dirty="0" err="1">
                  <a:solidFill>
                    <a:srgbClr val="FFFFFF"/>
                  </a:solidFill>
                  <a:latin typeface="Roboto"/>
                  <a:ea typeface="Roboto"/>
                  <a:cs typeface="Roboto"/>
                </a:rPr>
                <a:t>Document</a:t>
              </a:r>
              <a:r>
                <a:rPr lang="pt-BR" dirty="0">
                  <a:solidFill>
                    <a:srgbClr val="FFFFFF"/>
                  </a:solidFill>
                  <a:latin typeface="Roboto"/>
                  <a:ea typeface="Roboto"/>
                  <a:cs typeface="Roboto"/>
                </a:rPr>
                <a:t> </a:t>
              </a:r>
              <a:r>
                <a:rPr lang="pt-BR" dirty="0" err="1">
                  <a:solidFill>
                    <a:srgbClr val="FFFFFF"/>
                  </a:solidFill>
                  <a:latin typeface="Roboto"/>
                  <a:ea typeface="Roboto"/>
                  <a:cs typeface="Roboto"/>
                </a:rPr>
                <a:t>Processing</a:t>
              </a:r>
              <a:endParaRPr lang="pt-BR" dirty="0">
                <a:solidFill>
                  <a:srgbClr val="FFFFFF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FE2C576A-BACF-F151-A274-7071809BA410}"/>
                </a:ext>
              </a:extLst>
            </p:cNvPr>
            <p:cNvSpPr txBox="1"/>
            <p:nvPr/>
          </p:nvSpPr>
          <p:spPr>
            <a:xfrm>
              <a:off x="7848248" y="3348194"/>
              <a:ext cx="2735729" cy="50962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2000" dirty="0">
                  <a:solidFill>
                    <a:srgbClr val="FFFFFF"/>
                  </a:solidFill>
                  <a:latin typeface="Roboto"/>
                  <a:ea typeface="Roboto"/>
                  <a:cs typeface="Roboto"/>
                </a:rPr>
                <a:t>BPA &amp; BPM</a:t>
              </a:r>
            </a:p>
          </p:txBody>
        </p:sp>
        <p:sp>
          <p:nvSpPr>
            <p:cNvPr id="11" name="CaixaDeTexto 26">
              <a:extLst>
                <a:ext uri="{FF2B5EF4-FFF2-40B4-BE49-F238E27FC236}">
                  <a16:creationId xmlns:a16="http://schemas.microsoft.com/office/drawing/2014/main" id="{7B43FF72-795D-4054-AE5C-0D1C7F43A1E5}"/>
                </a:ext>
              </a:extLst>
            </p:cNvPr>
            <p:cNvSpPr txBox="1"/>
            <p:nvPr/>
          </p:nvSpPr>
          <p:spPr>
            <a:xfrm>
              <a:off x="659251" y="2202894"/>
              <a:ext cx="3480581" cy="88338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pt-BR" dirty="0">
                  <a:solidFill>
                    <a:srgbClr val="FFFFFF"/>
                  </a:solidFill>
                  <a:latin typeface="Roboto"/>
                  <a:ea typeface="Roboto"/>
                  <a:cs typeface="Roboto"/>
                </a:rPr>
                <a:t>RPA – </a:t>
              </a:r>
              <a:r>
                <a:rPr lang="pt-BR" dirty="0" err="1">
                  <a:solidFill>
                    <a:srgbClr val="FFFFFF"/>
                  </a:solidFill>
                  <a:latin typeface="Roboto"/>
                  <a:ea typeface="Roboto"/>
                  <a:cs typeface="Roboto"/>
                </a:rPr>
                <a:t>Robotic</a:t>
              </a:r>
              <a:r>
                <a:rPr lang="pt-BR" dirty="0">
                  <a:solidFill>
                    <a:srgbClr val="FFFFFF"/>
                  </a:solidFill>
                  <a:latin typeface="Roboto"/>
                  <a:ea typeface="Roboto"/>
                  <a:cs typeface="Roboto"/>
                </a:rPr>
                <a:t> </a:t>
              </a:r>
              <a:r>
                <a:rPr lang="pt-BR" dirty="0" err="1">
                  <a:solidFill>
                    <a:srgbClr val="FFFFFF"/>
                  </a:solidFill>
                  <a:latin typeface="Roboto"/>
                  <a:ea typeface="Roboto"/>
                  <a:cs typeface="Roboto"/>
                </a:rPr>
                <a:t>Process</a:t>
              </a:r>
              <a:r>
                <a:rPr lang="pt-BR" dirty="0">
                  <a:solidFill>
                    <a:srgbClr val="FFFFFF"/>
                  </a:solidFill>
                  <a:latin typeface="Roboto"/>
                  <a:ea typeface="Roboto"/>
                  <a:cs typeface="Roboto"/>
                </a:rPr>
                <a:t> Automation</a:t>
              </a:r>
            </a:p>
          </p:txBody>
        </p:sp>
        <p:pic>
          <p:nvPicPr>
            <p:cNvPr id="14" name="Imagem 13" descr="A blue and black logo&#10;&#10;Description automatically generated">
              <a:extLst>
                <a:ext uri="{FF2B5EF4-FFF2-40B4-BE49-F238E27FC236}">
                  <a16:creationId xmlns:a16="http://schemas.microsoft.com/office/drawing/2014/main" id="{D00286FB-F776-B3F1-96AB-580C9CF44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85698" y="2530554"/>
              <a:ext cx="1416684" cy="1379626"/>
            </a:xfrm>
            <a:prstGeom prst="rect">
              <a:avLst/>
            </a:prstGeom>
          </p:spPr>
        </p:pic>
        <p:pic>
          <p:nvPicPr>
            <p:cNvPr id="34" name="Imagem 33" descr="A blue and black logo&#10;&#10;Description automatically generated">
              <a:extLst>
                <a:ext uri="{FF2B5EF4-FFF2-40B4-BE49-F238E27FC236}">
                  <a16:creationId xmlns:a16="http://schemas.microsoft.com/office/drawing/2014/main" id="{A7D74965-F340-B59D-7D06-3727938CC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18149" y="2339129"/>
              <a:ext cx="610915" cy="610915"/>
            </a:xfrm>
            <a:prstGeom prst="rect">
              <a:avLst/>
            </a:prstGeom>
          </p:spPr>
        </p:pic>
        <p:pic>
          <p:nvPicPr>
            <p:cNvPr id="35" name="Imagem 34" descr="A blue and black logo&#10;&#10;Description automatically generated">
              <a:extLst>
                <a:ext uri="{FF2B5EF4-FFF2-40B4-BE49-F238E27FC236}">
                  <a16:creationId xmlns:a16="http://schemas.microsoft.com/office/drawing/2014/main" id="{112F32D4-30DE-7C88-2C48-603B48874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318149" y="3356736"/>
              <a:ext cx="589135" cy="620981"/>
            </a:xfrm>
            <a:prstGeom prst="rect">
              <a:avLst/>
            </a:prstGeom>
          </p:spPr>
        </p:pic>
        <p:pic>
          <p:nvPicPr>
            <p:cNvPr id="37" name="Imagem 36" descr="A blue line drawing of a diagram&#10;&#10;Description automatically generated">
              <a:extLst>
                <a:ext uri="{FF2B5EF4-FFF2-40B4-BE49-F238E27FC236}">
                  <a16:creationId xmlns:a16="http://schemas.microsoft.com/office/drawing/2014/main" id="{3FB2D1B4-57E9-BFEB-3954-5B176E914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059016" y="2337358"/>
              <a:ext cx="588619" cy="588619"/>
            </a:xfrm>
            <a:prstGeom prst="rect">
              <a:avLst/>
            </a:prstGeom>
          </p:spPr>
        </p:pic>
        <p:pic>
          <p:nvPicPr>
            <p:cNvPr id="39" name="Imagem 38" descr="A hand holding a gear&#10;&#10;Description automatically generated">
              <a:extLst>
                <a:ext uri="{FF2B5EF4-FFF2-40B4-BE49-F238E27FC236}">
                  <a16:creationId xmlns:a16="http://schemas.microsoft.com/office/drawing/2014/main" id="{1D50B671-14E9-1E9A-1493-2CD816B77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080796" y="3282834"/>
              <a:ext cx="620981" cy="620981"/>
            </a:xfrm>
            <a:prstGeom prst="rect">
              <a:avLst/>
            </a:prstGeom>
          </p:spPr>
        </p:pic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BF930E9A-4006-FB32-B1D8-7EC93E5745D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6326" y="204749"/>
            <a:ext cx="1588966" cy="454514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0E3B4A7B-1F1D-7776-1205-435DCFB05EC7}"/>
              </a:ext>
            </a:extLst>
          </p:cNvPr>
          <p:cNvSpPr txBox="1"/>
          <p:nvPr/>
        </p:nvSpPr>
        <p:spPr>
          <a:xfrm>
            <a:off x="702369" y="3376564"/>
            <a:ext cx="108112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pt-BR" sz="20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Consultoria especializada em Hiperautomação com o objetivo de oferecer a melhor solução tecnológica, buscando melhores resultados, produtividade e eficiência aos clientes.</a:t>
            </a:r>
          </a:p>
        </p:txBody>
      </p:sp>
    </p:spTree>
    <p:extLst>
      <p:ext uri="{BB962C8B-B14F-4D97-AF65-F5344CB8AC3E}">
        <p14:creationId xmlns:p14="http://schemas.microsoft.com/office/powerpoint/2010/main" val="1848130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A4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C6686F-05A6-EEB6-4648-83A45A2A2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34DEE-AC3E-8C95-1D01-2C0E869A6AD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3AF1E-15E8-41F9-89E2-CC3D2A816395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882C3D-C8CE-5A02-8C76-5A5F4B450E70}"/>
              </a:ext>
            </a:extLst>
          </p:cNvPr>
          <p:cNvSpPr txBox="1"/>
          <p:nvPr/>
        </p:nvSpPr>
        <p:spPr>
          <a:xfrm>
            <a:off x="1817114" y="881185"/>
            <a:ext cx="8558753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lang="pt-BR" sz="2400">
                <a:solidFill>
                  <a:schemeClr val="bg1"/>
                </a:solidFill>
                <a:latin typeface="Roboto"/>
                <a:ea typeface="+mn-lt"/>
                <a:cs typeface="+mn-lt"/>
              </a:rPr>
              <a:t>Nós somos a consultoria escolhida por mais de 60 empresas</a:t>
            </a:r>
            <a:endParaRPr lang="pt-BR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7C2BFD0-86A6-432E-B5A3-73651F67058E}"/>
              </a:ext>
            </a:extLst>
          </p:cNvPr>
          <p:cNvGrpSpPr>
            <a:grpSpLocks noChangeAspect="1"/>
          </p:cNvGrpSpPr>
          <p:nvPr/>
        </p:nvGrpSpPr>
        <p:grpSpPr>
          <a:xfrm>
            <a:off x="360083" y="1458128"/>
            <a:ext cx="11471834" cy="4674778"/>
            <a:chOff x="224649" y="2072592"/>
            <a:chExt cx="23928351" cy="9750814"/>
          </a:xfrm>
        </p:grpSpPr>
        <p:sp>
          <p:nvSpPr>
            <p:cNvPr id="7" name="Rectangle 14">
              <a:extLst>
                <a:ext uri="{FF2B5EF4-FFF2-40B4-BE49-F238E27FC236}">
                  <a16:creationId xmlns:a16="http://schemas.microsoft.com/office/drawing/2014/main" id="{19D74D9D-D067-0ABF-4E87-672D9202611D}"/>
                </a:ext>
              </a:extLst>
            </p:cNvPr>
            <p:cNvSpPr/>
            <p:nvPr/>
          </p:nvSpPr>
          <p:spPr>
            <a:xfrm>
              <a:off x="224649" y="2072592"/>
              <a:ext cx="23928351" cy="9750814"/>
            </a:xfrm>
            <a:prstGeom prst="rect">
              <a:avLst/>
            </a:prstGeom>
            <a:solidFill>
              <a:srgbClr val="FFFFF7"/>
            </a:solidFill>
            <a:ln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8" name="Imagem 39">
              <a:extLst>
                <a:ext uri="{FF2B5EF4-FFF2-40B4-BE49-F238E27FC236}">
                  <a16:creationId xmlns:a16="http://schemas.microsoft.com/office/drawing/2014/main" id="{CAE18239-57F5-FB73-7A5D-7C46CC2CD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46999" y="3803120"/>
              <a:ext cx="1390237" cy="1470028"/>
            </a:xfrm>
            <a:prstGeom prst="rect">
              <a:avLst/>
            </a:prstGeom>
          </p:spPr>
        </p:pic>
        <p:pic>
          <p:nvPicPr>
            <p:cNvPr id="9" name="Imagem 15">
              <a:extLst>
                <a:ext uri="{FF2B5EF4-FFF2-40B4-BE49-F238E27FC236}">
                  <a16:creationId xmlns:a16="http://schemas.microsoft.com/office/drawing/2014/main" id="{97E6F346-631C-3D50-F10E-8AA1973BA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54263" y="2528571"/>
              <a:ext cx="1420844" cy="1166854"/>
            </a:xfrm>
            <a:prstGeom prst="rect">
              <a:avLst/>
            </a:prstGeom>
          </p:spPr>
        </p:pic>
        <p:pic>
          <p:nvPicPr>
            <p:cNvPr id="10" name="Imagem 16">
              <a:extLst>
                <a:ext uri="{FF2B5EF4-FFF2-40B4-BE49-F238E27FC236}">
                  <a16:creationId xmlns:a16="http://schemas.microsoft.com/office/drawing/2014/main" id="{B02F0E96-9882-6A32-DCFB-05707C953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200" t="77801" r="66440" b="8774"/>
            <a:stretch/>
          </p:blipFill>
          <p:spPr>
            <a:xfrm>
              <a:off x="19653078" y="7292289"/>
              <a:ext cx="2403484" cy="1458170"/>
            </a:xfrm>
            <a:prstGeom prst="rect">
              <a:avLst/>
            </a:prstGeom>
          </p:spPr>
        </p:pic>
        <p:pic>
          <p:nvPicPr>
            <p:cNvPr id="11" name="Imagem 19">
              <a:extLst>
                <a:ext uri="{FF2B5EF4-FFF2-40B4-BE49-F238E27FC236}">
                  <a16:creationId xmlns:a16="http://schemas.microsoft.com/office/drawing/2014/main" id="{B9043C73-E114-4262-F65F-CDE79682F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3933" y="4040635"/>
              <a:ext cx="3008994" cy="1167961"/>
            </a:xfrm>
            <a:prstGeom prst="rect">
              <a:avLst/>
            </a:prstGeom>
          </p:spPr>
        </p:pic>
        <p:pic>
          <p:nvPicPr>
            <p:cNvPr id="53" name="Imagem 3">
              <a:extLst>
                <a:ext uri="{FF2B5EF4-FFF2-40B4-BE49-F238E27FC236}">
                  <a16:creationId xmlns:a16="http://schemas.microsoft.com/office/drawing/2014/main" id="{80742403-3EBB-9796-D671-31C7138828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145"/>
            <a:stretch/>
          </p:blipFill>
          <p:spPr>
            <a:xfrm>
              <a:off x="711911" y="10159687"/>
              <a:ext cx="2036952" cy="1269772"/>
            </a:xfrm>
            <a:prstGeom prst="rect">
              <a:avLst/>
            </a:prstGeom>
          </p:spPr>
        </p:pic>
        <p:pic>
          <p:nvPicPr>
            <p:cNvPr id="54" name="Imagem 4" descr="Uma imagem contendo clip-art&#10;&#10;Descrição gerada automaticamente">
              <a:extLst>
                <a:ext uri="{FF2B5EF4-FFF2-40B4-BE49-F238E27FC236}">
                  <a16:creationId xmlns:a16="http://schemas.microsoft.com/office/drawing/2014/main" id="{2EF09098-EF24-A4C5-5358-B101C09CD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3513" y="5930178"/>
              <a:ext cx="2730208" cy="688229"/>
            </a:xfrm>
            <a:prstGeom prst="rect">
              <a:avLst/>
            </a:prstGeom>
          </p:spPr>
        </p:pic>
        <p:pic>
          <p:nvPicPr>
            <p:cNvPr id="55" name="Picture 2" descr="Resultado de imagem para zurich logo">
              <a:extLst>
                <a:ext uri="{FF2B5EF4-FFF2-40B4-BE49-F238E27FC236}">
                  <a16:creationId xmlns:a16="http://schemas.microsoft.com/office/drawing/2014/main" id="{CD379337-A02C-6D1E-9F2D-EFAA039E44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6303" y="5733913"/>
              <a:ext cx="1553051" cy="1096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Imagem 40">
              <a:extLst>
                <a:ext uri="{FF2B5EF4-FFF2-40B4-BE49-F238E27FC236}">
                  <a16:creationId xmlns:a16="http://schemas.microsoft.com/office/drawing/2014/main" id="{2C91DFB5-1A9D-8F53-999F-61339CDF9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8773" y="9044905"/>
              <a:ext cx="2487938" cy="899637"/>
            </a:xfrm>
            <a:prstGeom prst="rect">
              <a:avLst/>
            </a:prstGeom>
          </p:spPr>
        </p:pic>
        <p:pic>
          <p:nvPicPr>
            <p:cNvPr id="57" name="Picture 2" descr="Home page - Mirae Asset">
              <a:extLst>
                <a:ext uri="{FF2B5EF4-FFF2-40B4-BE49-F238E27FC236}">
                  <a16:creationId xmlns:a16="http://schemas.microsoft.com/office/drawing/2014/main" id="{739C6F17-25D9-BB7E-C730-6F5DB51D9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3019" y="10303733"/>
              <a:ext cx="2989101" cy="980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4" descr="Vitreo">
              <a:extLst>
                <a:ext uri="{FF2B5EF4-FFF2-40B4-BE49-F238E27FC236}">
                  <a16:creationId xmlns:a16="http://schemas.microsoft.com/office/drawing/2014/main" id="{A1F07C25-8CBF-1BC9-9087-8EFE774148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63172" y="2836439"/>
              <a:ext cx="2111387" cy="538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6" descr="Trademaster - Solução de crédito B2B para a Indústria ...">
              <a:extLst>
                <a:ext uri="{FF2B5EF4-FFF2-40B4-BE49-F238E27FC236}">
                  <a16:creationId xmlns:a16="http://schemas.microsoft.com/office/drawing/2014/main" id="{F6CAF615-7689-116F-1617-7B9F0EBA34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2947" y="10556664"/>
              <a:ext cx="3406659" cy="705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Ver a imagem de origem">
              <a:extLst>
                <a:ext uri="{FF2B5EF4-FFF2-40B4-BE49-F238E27FC236}">
                  <a16:creationId xmlns:a16="http://schemas.microsoft.com/office/drawing/2014/main" id="{5857A714-ABD7-B7C5-7A52-3C339D8BE6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0601" y="8869917"/>
              <a:ext cx="2991349" cy="1042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6" descr="Ver a imagem de origem">
              <a:extLst>
                <a:ext uri="{FF2B5EF4-FFF2-40B4-BE49-F238E27FC236}">
                  <a16:creationId xmlns:a16="http://schemas.microsoft.com/office/drawing/2014/main" id="{4CC70159-9EDD-CD2E-89D2-639B6F8636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17412" y="10250783"/>
              <a:ext cx="1934240" cy="1394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8" descr="Ver a imagem de origem">
              <a:extLst>
                <a:ext uri="{FF2B5EF4-FFF2-40B4-BE49-F238E27FC236}">
                  <a16:creationId xmlns:a16="http://schemas.microsoft.com/office/drawing/2014/main" id="{22863814-5FAD-37E0-6BBC-0526CE07F3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4351" y="4183683"/>
              <a:ext cx="1011043" cy="1069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2" descr="Ver a imagem de origem">
              <a:extLst>
                <a:ext uri="{FF2B5EF4-FFF2-40B4-BE49-F238E27FC236}">
                  <a16:creationId xmlns:a16="http://schemas.microsoft.com/office/drawing/2014/main" id="{706CA326-DC35-F92C-38AB-E98E46920C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83" t="30786" r="16119" b="28199"/>
            <a:stretch/>
          </p:blipFill>
          <p:spPr bwMode="auto">
            <a:xfrm>
              <a:off x="21318351" y="10405510"/>
              <a:ext cx="2409397" cy="879935"/>
            </a:xfrm>
            <a:prstGeom prst="rect">
              <a:avLst/>
            </a:prstGeom>
            <a:noFill/>
            <a:ln w="76200">
              <a:noFill/>
            </a:ln>
          </p:spPr>
        </p:pic>
        <p:pic>
          <p:nvPicPr>
            <p:cNvPr id="64" name="Picture 14" descr="Ver a imagem de origem">
              <a:extLst>
                <a:ext uri="{FF2B5EF4-FFF2-40B4-BE49-F238E27FC236}">
                  <a16:creationId xmlns:a16="http://schemas.microsoft.com/office/drawing/2014/main" id="{3C7E8F3C-BF2B-2152-0CDC-8411C862A8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37751" y="4025669"/>
              <a:ext cx="1989191" cy="1128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 descr="Ver a imagem de origem">
              <a:extLst>
                <a:ext uri="{FF2B5EF4-FFF2-40B4-BE49-F238E27FC236}">
                  <a16:creationId xmlns:a16="http://schemas.microsoft.com/office/drawing/2014/main" id="{21607968-42C4-D732-FB88-1CC207A49A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205"/>
            <a:stretch/>
          </p:blipFill>
          <p:spPr bwMode="auto">
            <a:xfrm>
              <a:off x="10400035" y="10224215"/>
              <a:ext cx="2263221" cy="1320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12" descr="Ver a imagem de origem">
              <a:extLst>
                <a:ext uri="{FF2B5EF4-FFF2-40B4-BE49-F238E27FC236}">
                  <a16:creationId xmlns:a16="http://schemas.microsoft.com/office/drawing/2014/main" id="{0EB66788-49D1-254E-2D51-F9D77A1D16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46386" y="5802558"/>
              <a:ext cx="1623438" cy="948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9">
              <a:extLst>
                <a:ext uri="{FF2B5EF4-FFF2-40B4-BE49-F238E27FC236}">
                  <a16:creationId xmlns:a16="http://schemas.microsoft.com/office/drawing/2014/main" id="{CF33D6C7-242B-732B-B980-646D69DF61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4694" y="5175734"/>
              <a:ext cx="2334161" cy="1875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Ver a imagem de origem">
              <a:extLst>
                <a:ext uri="{FF2B5EF4-FFF2-40B4-BE49-F238E27FC236}">
                  <a16:creationId xmlns:a16="http://schemas.microsoft.com/office/drawing/2014/main" id="{1B030B63-25B0-9F7B-0959-454DCA0E01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048" b="24291"/>
            <a:stretch/>
          </p:blipFill>
          <p:spPr bwMode="auto">
            <a:xfrm>
              <a:off x="10586068" y="8982183"/>
              <a:ext cx="2854558" cy="1032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2" descr="OceanPact Serviços Marítimos S.A. | Registro Público de Emissões">
              <a:extLst>
                <a:ext uri="{FF2B5EF4-FFF2-40B4-BE49-F238E27FC236}">
                  <a16:creationId xmlns:a16="http://schemas.microsoft.com/office/drawing/2014/main" id="{3B436D2D-38A5-4D7B-EBCB-DBD6D29802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77792" y="3825306"/>
              <a:ext cx="2775643" cy="1536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4" descr="Assessoria de Investimentos | Lifetime">
              <a:extLst>
                <a:ext uri="{FF2B5EF4-FFF2-40B4-BE49-F238E27FC236}">
                  <a16:creationId xmlns:a16="http://schemas.microsoft.com/office/drawing/2014/main" id="{C2AC6710-AC61-2749-4F09-1FCA3C4FCD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475" y="7159611"/>
              <a:ext cx="7032085" cy="138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" descr="Grupo Unimetal | LinkedIn">
              <a:extLst>
                <a:ext uri="{FF2B5EF4-FFF2-40B4-BE49-F238E27FC236}">
                  <a16:creationId xmlns:a16="http://schemas.microsoft.com/office/drawing/2014/main" id="{BCBB2011-7239-8292-B1D0-DAC2AFD48A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54" b="36576"/>
            <a:stretch/>
          </p:blipFill>
          <p:spPr bwMode="auto">
            <a:xfrm>
              <a:off x="17829297" y="10426035"/>
              <a:ext cx="2991349" cy="1008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Empiricus Portugal - Kenoby">
              <a:extLst>
                <a:ext uri="{FF2B5EF4-FFF2-40B4-BE49-F238E27FC236}">
                  <a16:creationId xmlns:a16="http://schemas.microsoft.com/office/drawing/2014/main" id="{789ECC81-81C0-9E47-593E-986C67170A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2041" y="5849522"/>
              <a:ext cx="2865248" cy="897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Imagem 13">
              <a:extLst>
                <a:ext uri="{FF2B5EF4-FFF2-40B4-BE49-F238E27FC236}">
                  <a16:creationId xmlns:a16="http://schemas.microsoft.com/office/drawing/2014/main" id="{F188E87A-2D21-96CF-1958-F6BC4EBD68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t="29590" b="30627"/>
            <a:stretch/>
          </p:blipFill>
          <p:spPr>
            <a:xfrm>
              <a:off x="19645172" y="2717574"/>
              <a:ext cx="1927618" cy="890810"/>
            </a:xfrm>
            <a:prstGeom prst="rect">
              <a:avLst/>
            </a:prstGeom>
          </p:spPr>
        </p:pic>
        <p:pic>
          <p:nvPicPr>
            <p:cNvPr id="74" name="Picture 2" descr="Smart Fit Logo – PNG e Vetor – Download de Logo">
              <a:extLst>
                <a:ext uri="{FF2B5EF4-FFF2-40B4-BE49-F238E27FC236}">
                  <a16:creationId xmlns:a16="http://schemas.microsoft.com/office/drawing/2014/main" id="{1824113B-929A-DCE3-EDE7-50F090EE1A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76" t="17455" r="23925" b="15984"/>
            <a:stretch/>
          </p:blipFill>
          <p:spPr bwMode="auto">
            <a:xfrm>
              <a:off x="22369665" y="2405445"/>
              <a:ext cx="985478" cy="1336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4" descr="Vórtx · GitHub">
              <a:extLst>
                <a:ext uri="{FF2B5EF4-FFF2-40B4-BE49-F238E27FC236}">
                  <a16:creationId xmlns:a16="http://schemas.microsoft.com/office/drawing/2014/main" id="{AC61441F-C03A-2100-22AC-9FFD917794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4945" y="2204806"/>
              <a:ext cx="1553051" cy="1642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Logo Banco Original – Logos PNG">
              <a:extLst>
                <a:ext uri="{FF2B5EF4-FFF2-40B4-BE49-F238E27FC236}">
                  <a16:creationId xmlns:a16="http://schemas.microsoft.com/office/drawing/2014/main" id="{BCF2D17A-003C-C2F8-D8E2-E7ABFA62C4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80" b="35613"/>
            <a:stretch/>
          </p:blipFill>
          <p:spPr bwMode="auto">
            <a:xfrm>
              <a:off x="2608688" y="2529918"/>
              <a:ext cx="2626724" cy="963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Imagem 31">
              <a:extLst>
                <a:ext uri="{FF2B5EF4-FFF2-40B4-BE49-F238E27FC236}">
                  <a16:creationId xmlns:a16="http://schemas.microsoft.com/office/drawing/2014/main" id="{7940F2C2-0C33-32A8-2F6B-8EA3AEF21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0093" b="15556" l="15104" r="23854">
                          <a14:foregroundMark x1="15000" y1="10556" x2="17656" y2="13889"/>
                          <a14:foregroundMark x1="17656" y1="13889" x2="20990" y2="13981"/>
                          <a14:foregroundMark x1="20990" y1="13981" x2="17708" y2="11667"/>
                          <a14:foregroundMark x1="17708" y1="11667" x2="16927" y2="14722"/>
                          <a14:foregroundMark x1="23854" y1="15556" x2="23854" y2="15556"/>
                          <a14:foregroundMark x1="17135" y1="13333" x2="17135" y2="13333"/>
                          <a14:foregroundMark x1="16979" y1="13796" x2="16979" y2="13796"/>
                          <a14:foregroundMark x1="15260" y1="13333" x2="15365" y2="13889"/>
                          <a14:foregroundMark x1="15417" y1="12963" x2="15937" y2="14259"/>
                          <a14:foregroundMark x1="15885" y1="13148" x2="16771" y2="14444"/>
                          <a14:foregroundMark x1="16458" y1="13148" x2="17396" y2="13889"/>
                          <a14:foregroundMark x1="16927" y1="13796" x2="16458" y2="13426"/>
                          <a14:foregroundMark x1="19167" y1="13889" x2="21198" y2="14074"/>
                          <a14:foregroundMark x1="21042" y1="14074" x2="18385" y2="14074"/>
                          <a14:foregroundMark x1="20208" y1="13426" x2="20729" y2="14074"/>
                        </a14:backgroundRemoval>
                      </a14:imgEffect>
                    </a14:imgLayer>
                  </a14:imgProps>
                </a:ext>
              </a:extLst>
            </a:blip>
            <a:srcRect l="14453" t="9545" r="78446" b="84305"/>
            <a:stretch/>
          </p:blipFill>
          <p:spPr>
            <a:xfrm>
              <a:off x="13979351" y="2495255"/>
              <a:ext cx="2282436" cy="1175792"/>
            </a:xfrm>
            <a:prstGeom prst="rect">
              <a:avLst/>
            </a:prstGeom>
          </p:spPr>
        </p:pic>
        <p:pic>
          <p:nvPicPr>
            <p:cNvPr id="78" name="Picture 6" descr="Carrefour Logo PNG Vector (SVG) Free Download">
              <a:extLst>
                <a:ext uri="{FF2B5EF4-FFF2-40B4-BE49-F238E27FC236}">
                  <a16:creationId xmlns:a16="http://schemas.microsoft.com/office/drawing/2014/main" id="{7EA09EF8-A3C2-C4B3-93AE-656C6729D8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20537" y="7475944"/>
              <a:ext cx="1390237" cy="975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" descr="PSI – Segurança da Informação | GRECA Asfaltos">
              <a:extLst>
                <a:ext uri="{FF2B5EF4-FFF2-40B4-BE49-F238E27FC236}">
                  <a16:creationId xmlns:a16="http://schemas.microsoft.com/office/drawing/2014/main" id="{D909D5EE-29D5-7EB1-1122-4CF3BE70CC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9" r="55077"/>
            <a:stretch/>
          </p:blipFill>
          <p:spPr bwMode="auto">
            <a:xfrm>
              <a:off x="20864044" y="5735939"/>
              <a:ext cx="3044284" cy="1135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4" descr="Unifique Internet | Planos de internet Unifique | Atendimento">
              <a:extLst>
                <a:ext uri="{FF2B5EF4-FFF2-40B4-BE49-F238E27FC236}">
                  <a16:creationId xmlns:a16="http://schemas.microsoft.com/office/drawing/2014/main" id="{F453F43D-EB73-3A9B-1A13-3893438EFB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10" t="24305" r="29345" b="31055"/>
            <a:stretch/>
          </p:blipFill>
          <p:spPr bwMode="auto">
            <a:xfrm>
              <a:off x="264536" y="7312691"/>
              <a:ext cx="2588339" cy="1054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1" name="Agrupar 46">
              <a:extLst>
                <a:ext uri="{FF2B5EF4-FFF2-40B4-BE49-F238E27FC236}">
                  <a16:creationId xmlns:a16="http://schemas.microsoft.com/office/drawing/2014/main" id="{8B6D4310-09CD-9A5A-83E1-1008A291CFF8}"/>
                </a:ext>
              </a:extLst>
            </p:cNvPr>
            <p:cNvGrpSpPr/>
            <p:nvPr/>
          </p:nvGrpSpPr>
          <p:grpSpPr>
            <a:xfrm>
              <a:off x="7684169" y="4169653"/>
              <a:ext cx="3170032" cy="1071662"/>
              <a:chOff x="7851802" y="11364229"/>
              <a:chExt cx="3170032" cy="1059946"/>
            </a:xfrm>
          </p:grpSpPr>
          <p:pic>
            <p:nvPicPr>
              <p:cNvPr id="96" name="Picture 8" descr="Sobre A Atuação Do Serviço Nacional De Aprendizagem Rural Senar - EDUCA">
                <a:extLst>
                  <a:ext uri="{FF2B5EF4-FFF2-40B4-BE49-F238E27FC236}">
                    <a16:creationId xmlns:a16="http://schemas.microsoft.com/office/drawing/2014/main" id="{C6B0DE00-F91E-C8DC-EBA6-DAC34001CF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706" t="38608" r="25976" b="48551"/>
              <a:stretch/>
            </p:blipFill>
            <p:spPr bwMode="auto">
              <a:xfrm>
                <a:off x="9176509" y="11553340"/>
                <a:ext cx="1845325" cy="5527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8" descr="Sobre A Atuação Do Serviço Nacional De Aprendizagem Rural Senar - EDUCA">
                <a:extLst>
                  <a:ext uri="{FF2B5EF4-FFF2-40B4-BE49-F238E27FC236}">
                    <a16:creationId xmlns:a16="http://schemas.microsoft.com/office/drawing/2014/main" id="{CFD85AC1-5209-F16B-7B1F-9569ABD68E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847" t="36818" r="56653" b="38559"/>
              <a:stretch/>
            </p:blipFill>
            <p:spPr bwMode="auto">
              <a:xfrm>
                <a:off x="7851802" y="11364229"/>
                <a:ext cx="1247696" cy="10599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2" name="Picture 2" descr="Associação Brasileira das Empresas Geradoras de Energia Elétrica">
              <a:extLst>
                <a:ext uri="{FF2B5EF4-FFF2-40B4-BE49-F238E27FC236}">
                  <a16:creationId xmlns:a16="http://schemas.microsoft.com/office/drawing/2014/main" id="{3E77A2B3-1AC2-8086-CD01-481AF47B90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517" y="4388055"/>
              <a:ext cx="2639475" cy="59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Oportunidades">
              <a:extLst>
                <a:ext uri="{FF2B5EF4-FFF2-40B4-BE49-F238E27FC236}">
                  <a16:creationId xmlns:a16="http://schemas.microsoft.com/office/drawing/2014/main" id="{FEBBDCC3-A348-F3E0-1EF5-C9FCA2F21E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19819" y="8656340"/>
              <a:ext cx="2991349" cy="1542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Imagem 7">
              <a:extLst>
                <a:ext uri="{FF2B5EF4-FFF2-40B4-BE49-F238E27FC236}">
                  <a16:creationId xmlns:a16="http://schemas.microsoft.com/office/drawing/2014/main" id="{FB7969C8-3788-5E09-E148-AFD17378E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644900" y="8988108"/>
              <a:ext cx="2556622" cy="956434"/>
            </a:xfrm>
            <a:prstGeom prst="rect">
              <a:avLst/>
            </a:prstGeom>
          </p:spPr>
        </p:pic>
        <p:pic>
          <p:nvPicPr>
            <p:cNvPr id="85" name="Picture 4" descr="Logo Komatsu – Logos PNG">
              <a:extLst>
                <a:ext uri="{FF2B5EF4-FFF2-40B4-BE49-F238E27FC236}">
                  <a16:creationId xmlns:a16="http://schemas.microsoft.com/office/drawing/2014/main" id="{0B58A963-A373-4A33-E628-4044835E5C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276" b="33806"/>
            <a:stretch>
              <a:fillRect/>
            </a:stretch>
          </p:blipFill>
          <p:spPr bwMode="auto">
            <a:xfrm>
              <a:off x="20142422" y="8911697"/>
              <a:ext cx="3215359" cy="96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Imagem 48">
              <a:extLst>
                <a:ext uri="{FF2B5EF4-FFF2-40B4-BE49-F238E27FC236}">
                  <a16:creationId xmlns:a16="http://schemas.microsoft.com/office/drawing/2014/main" id="{40F357A0-B862-DE67-618D-F7FF5E8AE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14090975" y="9021446"/>
              <a:ext cx="2379793" cy="732244"/>
            </a:xfrm>
            <a:prstGeom prst="rect">
              <a:avLst/>
            </a:prstGeom>
          </p:spPr>
        </p:pic>
        <p:pic>
          <p:nvPicPr>
            <p:cNvPr id="87" name="Picture 8" descr="Home - Altomar">
              <a:extLst>
                <a:ext uri="{FF2B5EF4-FFF2-40B4-BE49-F238E27FC236}">
                  <a16:creationId xmlns:a16="http://schemas.microsoft.com/office/drawing/2014/main" id="{019A6B8A-D7E3-8EC1-C4E0-539ED7561A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6022" y="5822515"/>
              <a:ext cx="3290392" cy="96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Imagem 51">
              <a:extLst>
                <a:ext uri="{FF2B5EF4-FFF2-40B4-BE49-F238E27FC236}">
                  <a16:creationId xmlns:a16="http://schemas.microsoft.com/office/drawing/2014/main" id="{175E96AE-865F-9DB5-EA33-4666B62C9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15590042" y="10314683"/>
              <a:ext cx="1537885" cy="1060610"/>
            </a:xfrm>
            <a:prstGeom prst="rect">
              <a:avLst/>
            </a:prstGeom>
          </p:spPr>
        </p:pic>
        <p:pic>
          <p:nvPicPr>
            <p:cNvPr id="89" name="Picture 10" descr="Canal de denúncia - Diefra">
              <a:extLst>
                <a:ext uri="{FF2B5EF4-FFF2-40B4-BE49-F238E27FC236}">
                  <a16:creationId xmlns:a16="http://schemas.microsoft.com/office/drawing/2014/main" id="{FCA50A60-9EEF-2B12-0AB9-BB7D2C3A5A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341" y="5955847"/>
              <a:ext cx="2514052" cy="524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Imagem 53">
              <a:extLst>
                <a:ext uri="{FF2B5EF4-FFF2-40B4-BE49-F238E27FC236}">
                  <a16:creationId xmlns:a16="http://schemas.microsoft.com/office/drawing/2014/main" id="{B63E41E0-BA15-4CF6-6400-272840755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11531645" y="4381190"/>
              <a:ext cx="2595517" cy="590048"/>
            </a:xfrm>
            <a:prstGeom prst="rect">
              <a:avLst/>
            </a:prstGeom>
          </p:spPr>
        </p:pic>
        <p:pic>
          <p:nvPicPr>
            <p:cNvPr id="91" name="Imagem 11">
              <a:extLst>
                <a:ext uri="{FF2B5EF4-FFF2-40B4-BE49-F238E27FC236}">
                  <a16:creationId xmlns:a16="http://schemas.microsoft.com/office/drawing/2014/main" id="{41ECB8EB-E443-BE71-80C0-10BA36466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/>
            <a:srcRect r="22672" b="304"/>
            <a:stretch>
              <a:fillRect/>
            </a:stretch>
          </p:blipFill>
          <p:spPr>
            <a:xfrm>
              <a:off x="16688353" y="7553848"/>
              <a:ext cx="2813751" cy="687276"/>
            </a:xfrm>
            <a:prstGeom prst="rect">
              <a:avLst/>
            </a:prstGeom>
          </p:spPr>
        </p:pic>
        <p:pic>
          <p:nvPicPr>
            <p:cNvPr id="92" name="Imagem 15">
              <a:extLst>
                <a:ext uri="{FF2B5EF4-FFF2-40B4-BE49-F238E27FC236}">
                  <a16:creationId xmlns:a16="http://schemas.microsoft.com/office/drawing/2014/main" id="{06AB27C2-B766-E899-08CC-DDA5577C4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/>
            <a:srcRect l="25100" t="18672" r="26417" b="16993"/>
            <a:stretch>
              <a:fillRect/>
            </a:stretch>
          </p:blipFill>
          <p:spPr>
            <a:xfrm>
              <a:off x="10109387" y="7080880"/>
              <a:ext cx="2218775" cy="1594993"/>
            </a:xfrm>
            <a:prstGeom prst="rect">
              <a:avLst/>
            </a:prstGeom>
          </p:spPr>
        </p:pic>
        <p:pic>
          <p:nvPicPr>
            <p:cNvPr id="93" name="Imagem 17">
              <a:extLst>
                <a:ext uri="{FF2B5EF4-FFF2-40B4-BE49-F238E27FC236}">
                  <a16:creationId xmlns:a16="http://schemas.microsoft.com/office/drawing/2014/main" id="{D47CA8FC-E423-BA03-3B48-E529551D5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5892170" y="2707573"/>
              <a:ext cx="2811131" cy="708346"/>
            </a:xfrm>
            <a:prstGeom prst="rect">
              <a:avLst/>
            </a:prstGeom>
          </p:spPr>
        </p:pic>
        <p:pic>
          <p:nvPicPr>
            <p:cNvPr id="94" name="Imagem 25">
              <a:extLst>
                <a:ext uri="{FF2B5EF4-FFF2-40B4-BE49-F238E27FC236}">
                  <a16:creationId xmlns:a16="http://schemas.microsoft.com/office/drawing/2014/main" id="{7B93613B-AF5E-1B91-538F-9D6B4996B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>
              <a:off x="832578" y="2600620"/>
              <a:ext cx="1135731" cy="1135731"/>
            </a:xfrm>
            <a:prstGeom prst="rect">
              <a:avLst/>
            </a:prstGeom>
          </p:spPr>
        </p:pic>
        <p:pic>
          <p:nvPicPr>
            <p:cNvPr id="95" name="Imagem 47">
              <a:extLst>
                <a:ext uri="{FF2B5EF4-FFF2-40B4-BE49-F238E27FC236}">
                  <a16:creationId xmlns:a16="http://schemas.microsoft.com/office/drawing/2014/main" id="{735275FF-0DC0-F39E-81A8-567853C19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/>
            <a:stretch>
              <a:fillRect/>
            </a:stretch>
          </p:blipFill>
          <p:spPr>
            <a:xfrm>
              <a:off x="12372551" y="7226195"/>
              <a:ext cx="4022103" cy="1251208"/>
            </a:xfrm>
            <a:prstGeom prst="rect">
              <a:avLst/>
            </a:prstGeom>
          </p:spPr>
        </p:pic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12578B6B-E58E-EAD0-DFE4-913B16AD155E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246326" y="204749"/>
            <a:ext cx="1588966" cy="45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25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A4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75F8A7-9132-3435-3676-8A7DA0469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0A820C-12AE-FEB5-2017-F4DB756ECA9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3AF1E-15E8-41F9-89E2-CC3D2A816395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4" descr="Power Pages - Northware | Microsoft Partner">
            <a:extLst>
              <a:ext uri="{FF2B5EF4-FFF2-40B4-BE49-F238E27FC236}">
                <a16:creationId xmlns:a16="http://schemas.microsoft.com/office/drawing/2014/main" id="{EE20A5EF-C691-A3C2-C360-475951EE9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343" y="3247434"/>
            <a:ext cx="930121" cy="88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8127B4A-C40E-C024-73A4-CCD7E880F7B2}"/>
              </a:ext>
            </a:extLst>
          </p:cNvPr>
          <p:cNvSpPr txBox="1"/>
          <p:nvPr/>
        </p:nvSpPr>
        <p:spPr>
          <a:xfrm>
            <a:off x="677341" y="4305806"/>
            <a:ext cx="1949374" cy="11372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b="1" kern="100">
                <a:solidFill>
                  <a:srgbClr val="FFFFFF"/>
                </a:solidFill>
                <a:effectLst/>
                <a:latin typeface="Roboto"/>
                <a:ea typeface="Roboto"/>
                <a:cs typeface="Roboto"/>
              </a:rPr>
              <a:t>Power Apps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kern="10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Para</a:t>
            </a:r>
            <a:r>
              <a:rPr lang="pt-BR" sz="1400" kern="100">
                <a:solidFill>
                  <a:srgbClr val="FFFFFF"/>
                </a:solidFill>
                <a:effectLst/>
                <a:latin typeface="Roboto"/>
                <a:ea typeface="Roboto"/>
                <a:cs typeface="Roboto"/>
              </a:rPr>
              <a:t> desenvolvimento de aplicações web e móveis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2FFC472-C8A7-DD48-A4A3-B62BE1804EEC}"/>
              </a:ext>
            </a:extLst>
          </p:cNvPr>
          <p:cNvSpPr txBox="1"/>
          <p:nvPr/>
        </p:nvSpPr>
        <p:spPr>
          <a:xfrm>
            <a:off x="2790791" y="4342383"/>
            <a:ext cx="1811727" cy="1142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b="1" kern="100" dirty="0">
                <a:solidFill>
                  <a:srgbClr val="FFFFFF"/>
                </a:solidFill>
                <a:effectLst/>
                <a:latin typeface="Roboto"/>
                <a:ea typeface="Roboto"/>
                <a:cs typeface="Roboto"/>
              </a:rPr>
              <a:t>Power Automate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kern="100" dirty="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Para automação de processos e fluxos de trabalho (RPA)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689C8C0-FAF4-729D-DEC6-A46505AB92CE}"/>
              </a:ext>
            </a:extLst>
          </p:cNvPr>
          <p:cNvSpPr txBox="1"/>
          <p:nvPr/>
        </p:nvSpPr>
        <p:spPr>
          <a:xfrm>
            <a:off x="5138942" y="4363314"/>
            <a:ext cx="2140299" cy="11750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b="1" kern="100">
                <a:solidFill>
                  <a:srgbClr val="FFFFFF"/>
                </a:solidFill>
                <a:effectLst/>
                <a:latin typeface="Roboto"/>
                <a:ea typeface="Roboto"/>
                <a:cs typeface="Roboto"/>
              </a:rPr>
              <a:t>Power </a:t>
            </a:r>
            <a:r>
              <a:rPr lang="pt-BR" sz="1600" b="1" kern="100" err="1">
                <a:solidFill>
                  <a:srgbClr val="FFFFFF"/>
                </a:solidFill>
                <a:effectLst/>
                <a:latin typeface="Roboto"/>
                <a:ea typeface="Roboto"/>
                <a:cs typeface="Roboto"/>
              </a:rPr>
              <a:t>Copilot</a:t>
            </a:r>
            <a:r>
              <a:rPr lang="pt-BR" sz="1600" b="1" kern="100">
                <a:solidFill>
                  <a:srgbClr val="FFFFFF"/>
                </a:solidFill>
                <a:effectLst/>
                <a:latin typeface="Roboto"/>
                <a:ea typeface="Roboto"/>
                <a:cs typeface="Roboto"/>
              </a:rPr>
              <a:t> Studio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kern="10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Para </a:t>
            </a:r>
            <a:r>
              <a:rPr lang="pt-BR" sz="1400" kern="100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ChatBots</a:t>
            </a:r>
            <a:r>
              <a:rPr lang="pt-BR" sz="1400" kern="10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e Agentes Virtuais de conversação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CD704D8-9F93-1A61-7206-F271F7F0337E}"/>
              </a:ext>
            </a:extLst>
          </p:cNvPr>
          <p:cNvSpPr txBox="1"/>
          <p:nvPr/>
        </p:nvSpPr>
        <p:spPr>
          <a:xfrm>
            <a:off x="7409169" y="4303584"/>
            <a:ext cx="1799494" cy="1142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b="1" kern="100">
                <a:solidFill>
                  <a:srgbClr val="FFFFFF"/>
                </a:solidFill>
                <a:effectLst/>
                <a:latin typeface="Roboto"/>
                <a:ea typeface="Roboto"/>
                <a:cs typeface="Roboto"/>
              </a:rPr>
              <a:t>Power BI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kern="10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Para exploração, análise, indicadores e relatório de dados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85F9DA0-A819-7716-1AB5-36451E13B9D2}"/>
              </a:ext>
            </a:extLst>
          </p:cNvPr>
          <p:cNvSpPr txBox="1"/>
          <p:nvPr/>
        </p:nvSpPr>
        <p:spPr>
          <a:xfrm>
            <a:off x="9283924" y="4302837"/>
            <a:ext cx="2140299" cy="1372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b="1" kern="100">
                <a:solidFill>
                  <a:srgbClr val="FFFFFF"/>
                </a:solidFill>
                <a:effectLst/>
                <a:latin typeface="Roboto"/>
                <a:ea typeface="Roboto"/>
                <a:cs typeface="Roboto"/>
              </a:rPr>
              <a:t>Power Pages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kern="10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Para desenvolvimento com maior segurança dos dados em sites de negócios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2380D7D-C451-4A80-3D0E-D1B20ACF2904}"/>
              </a:ext>
            </a:extLst>
          </p:cNvPr>
          <p:cNvSpPr txBox="1"/>
          <p:nvPr/>
        </p:nvSpPr>
        <p:spPr>
          <a:xfrm>
            <a:off x="573282" y="1060563"/>
            <a:ext cx="11276422" cy="4103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MV3 Tecnologia</a:t>
            </a:r>
            <a:r>
              <a:rPr lang="pt-BR" sz="200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é especializada no conjunto mais completo de ferramentas </a:t>
            </a:r>
            <a:r>
              <a:rPr lang="pt-BR" sz="2000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Low-code</a:t>
            </a:r>
            <a:r>
              <a:rPr lang="pt-BR" sz="200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integradas!</a:t>
            </a:r>
            <a:endParaRPr lang="pt-BR" sz="1200">
              <a:solidFill>
                <a:srgbClr val="FFFFFF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5D7EE0B7-C5FC-B43F-18F1-B93496867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433" y="3179132"/>
            <a:ext cx="1027744" cy="91492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59CD197A-F829-EFC1-476F-FE42005E0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>
            <a:off x="1161058" y="3123500"/>
            <a:ext cx="1164566" cy="1112450"/>
          </a:xfrm>
          <a:prstGeom prst="rect">
            <a:avLst/>
          </a:prstGeom>
        </p:spPr>
      </p:pic>
      <p:pic>
        <p:nvPicPr>
          <p:cNvPr id="18" name="Imagem 17" descr="Uma imagem contendo luz, relógio&#10;&#10;O conteúdo gerado por IA pode estar incorreto.">
            <a:extLst>
              <a:ext uri="{FF2B5EF4-FFF2-40B4-BE49-F238E27FC236}">
                <a16:creationId xmlns:a16="http://schemas.microsoft.com/office/drawing/2014/main" id="{2A93E0B3-53BE-79B7-77CE-4061EBEC95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4175" y="3176448"/>
            <a:ext cx="1061050" cy="1031805"/>
          </a:xfrm>
          <a:prstGeom prst="rect">
            <a:avLst/>
          </a:prstGeom>
        </p:spPr>
      </p:pic>
      <p:pic>
        <p:nvPicPr>
          <p:cNvPr id="19" name="Imagem 18" descr="File:New Power BI Logo.svg - Wikimedia Commons">
            <a:extLst>
              <a:ext uri="{FF2B5EF4-FFF2-40B4-BE49-F238E27FC236}">
                <a16:creationId xmlns:a16="http://schemas.microsoft.com/office/drawing/2014/main" id="{EFE28586-CAB7-69C1-9B94-A976A1A5A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5710" y="3126018"/>
            <a:ext cx="1136171" cy="1006776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CDFCAAA7-AC32-BA37-DDC1-626C3AA8B806}"/>
              </a:ext>
            </a:extLst>
          </p:cNvPr>
          <p:cNvGrpSpPr/>
          <p:nvPr/>
        </p:nvGrpSpPr>
        <p:grpSpPr>
          <a:xfrm>
            <a:off x="4305743" y="1803033"/>
            <a:ext cx="3578888" cy="1321962"/>
            <a:chOff x="4538059" y="569981"/>
            <a:chExt cx="3551011" cy="1526401"/>
          </a:xfrm>
        </p:grpSpPr>
        <p:pic>
          <p:nvPicPr>
            <p:cNvPr id="2" name="Imagem 1" descr="Microsoft Power Platform - American Staffing Association">
              <a:extLst>
                <a:ext uri="{FF2B5EF4-FFF2-40B4-BE49-F238E27FC236}">
                  <a16:creationId xmlns:a16="http://schemas.microsoft.com/office/drawing/2014/main" id="{448F315C-8E8B-1DB6-645C-9BC7D70AB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119000"/>
                      </a14:imgEffect>
                      <a14:imgEffect>
                        <a14:brightnessContrast bright="85000"/>
                      </a14:imgEffect>
                    </a14:imgLayer>
                  </a14:imgProps>
                </a:ext>
              </a:extLst>
            </a:blip>
            <a:srcRect l="-2529" t="885" r="2815" b="-223"/>
            <a:stretch>
              <a:fillRect/>
            </a:stretch>
          </p:blipFill>
          <p:spPr>
            <a:xfrm>
              <a:off x="4550874" y="569981"/>
              <a:ext cx="3538196" cy="1526401"/>
            </a:xfrm>
            <a:prstGeom prst="rect">
              <a:avLst/>
            </a:prstGeom>
          </p:spPr>
        </p:pic>
        <p:pic>
          <p:nvPicPr>
            <p:cNvPr id="4" name="Imagem 3" descr="Microsoft Power Platform - American Staffing Association">
              <a:extLst>
                <a:ext uri="{FF2B5EF4-FFF2-40B4-BE49-F238E27FC236}">
                  <a16:creationId xmlns:a16="http://schemas.microsoft.com/office/drawing/2014/main" id="{4D9D6D67-C7AD-589E-0447-A92CBF6BD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119000"/>
                      </a14:imgEffect>
                      <a14:imgEffect>
                        <a14:brightnessContrast/>
                      </a14:imgEffect>
                    </a14:imgLayer>
                  </a14:imgProps>
                </a:ext>
              </a:extLst>
            </a:blip>
            <a:srcRect l="-2717" t="15244" r="69895" b="15854"/>
            <a:stretch>
              <a:fillRect/>
            </a:stretch>
          </p:blipFill>
          <p:spPr>
            <a:xfrm>
              <a:off x="4538059" y="771546"/>
              <a:ext cx="1164634" cy="1061585"/>
            </a:xfrm>
            <a:prstGeom prst="rect">
              <a:avLst/>
            </a:prstGeom>
          </p:spPr>
        </p:pic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0B8B04F0-2475-BBA3-2ABE-F3940B99CE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326" y="204749"/>
            <a:ext cx="1588966" cy="45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4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A4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75F8A7-9132-3435-3676-8A7DA0469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0A820C-12AE-FEB5-2017-F4DB756ECA9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3AF1E-15E8-41F9-89E2-CC3D2A816395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E2C55-0E11-2670-C9A5-F23A352AACAA}"/>
              </a:ext>
            </a:extLst>
          </p:cNvPr>
          <p:cNvSpPr txBox="1"/>
          <p:nvPr/>
        </p:nvSpPr>
        <p:spPr>
          <a:xfrm>
            <a:off x="4925838" y="518384"/>
            <a:ext cx="2604944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/>
                <a:ea typeface="Roboto Black"/>
                <a:cs typeface="Aptos Serif"/>
              </a:rPr>
              <a:t>Power Automate</a:t>
            </a:r>
            <a:endParaRPr lang="pt-BR" b="1" dirty="0">
              <a:solidFill>
                <a:schemeClr val="bg1"/>
              </a:solidFill>
              <a:latin typeface="Aptos" panose="02110004020202020204"/>
              <a:ea typeface="Roboto Black"/>
              <a:cs typeface="Aptos Serif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FABF781-FDCD-C25A-34B4-B1AF44DFAD3C}"/>
              </a:ext>
            </a:extLst>
          </p:cNvPr>
          <p:cNvGrpSpPr/>
          <p:nvPr/>
        </p:nvGrpSpPr>
        <p:grpSpPr>
          <a:xfrm>
            <a:off x="1064994" y="1088663"/>
            <a:ext cx="10098355" cy="4687183"/>
            <a:chOff x="1046822" y="1059908"/>
            <a:chExt cx="10098355" cy="468718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590F300-13AB-6D9D-D49C-44B9AEF2CC2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46822" y="1059908"/>
              <a:ext cx="10098355" cy="4687183"/>
              <a:chOff x="1420766" y="1386762"/>
              <a:chExt cx="9366782" cy="4347621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CFC9F4B3-6077-C034-A779-DBCE65E130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08" r="80462" b="19583"/>
              <a:stretch/>
            </p:blipFill>
            <p:spPr bwMode="auto">
              <a:xfrm>
                <a:off x="5248608" y="1386762"/>
                <a:ext cx="1734532" cy="14033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Circle">
                <a:extLst>
                  <a:ext uri="{FF2B5EF4-FFF2-40B4-BE49-F238E27FC236}">
                    <a16:creationId xmlns:a16="http://schemas.microsoft.com/office/drawing/2014/main" id="{8DB39E4A-7774-1F47-8188-17B291EAA881}"/>
                  </a:ext>
                </a:extLst>
              </p:cNvPr>
              <p:cNvSpPr/>
              <p:nvPr/>
            </p:nvSpPr>
            <p:spPr>
              <a:xfrm>
                <a:off x="7277936" y="4263060"/>
                <a:ext cx="1471319" cy="1471323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>
                <a:miter lim="400000"/>
              </a:ln>
              <a:effectLst/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2800">
                  <a:solidFill>
                    <a:srgbClr val="FFFFFF"/>
                  </a:solidFill>
                  <a:latin typeface="Roboto Black"/>
                  <a:ea typeface="Roboto Black"/>
                  <a:cs typeface="Roboto Black"/>
                </a:endParaRPr>
              </a:p>
            </p:txBody>
          </p:sp>
          <p:sp>
            <p:nvSpPr>
              <p:cNvPr id="10" name="Shape">
                <a:extLst>
                  <a:ext uri="{FF2B5EF4-FFF2-40B4-BE49-F238E27FC236}">
                    <a16:creationId xmlns:a16="http://schemas.microsoft.com/office/drawing/2014/main" id="{A3049DDC-BE2F-A345-52C7-06D0B34D82AD}"/>
                  </a:ext>
                </a:extLst>
              </p:cNvPr>
              <p:cNvSpPr/>
              <p:nvPr/>
            </p:nvSpPr>
            <p:spPr>
              <a:xfrm>
                <a:off x="2134211" y="2271620"/>
                <a:ext cx="7923579" cy="1855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805" y="273"/>
                    </a:moveTo>
                    <a:lnTo>
                      <a:pt x="5058" y="273"/>
                    </a:lnTo>
                    <a:cubicBezTo>
                      <a:pt x="2306" y="273"/>
                      <a:pt x="64" y="9845"/>
                      <a:pt x="64" y="21600"/>
                    </a:cubicBezTo>
                    <a:lnTo>
                      <a:pt x="0" y="21600"/>
                    </a:lnTo>
                    <a:cubicBezTo>
                      <a:pt x="0" y="9682"/>
                      <a:pt x="2267" y="0"/>
                      <a:pt x="5058" y="0"/>
                    </a:cubicBezTo>
                    <a:lnTo>
                      <a:pt x="7805" y="0"/>
                    </a:lnTo>
                    <a:lnTo>
                      <a:pt x="7805" y="273"/>
                    </a:lnTo>
                    <a:close/>
                    <a:moveTo>
                      <a:pt x="5556" y="21573"/>
                    </a:moveTo>
                    <a:lnTo>
                      <a:pt x="5620" y="21573"/>
                    </a:lnTo>
                    <a:cubicBezTo>
                      <a:pt x="5620" y="13718"/>
                      <a:pt x="7115" y="7309"/>
                      <a:pt x="8961" y="7309"/>
                    </a:cubicBezTo>
                    <a:lnTo>
                      <a:pt x="9031" y="7309"/>
                    </a:lnTo>
                    <a:lnTo>
                      <a:pt x="9031" y="7036"/>
                    </a:lnTo>
                    <a:lnTo>
                      <a:pt x="8961" y="7036"/>
                    </a:lnTo>
                    <a:cubicBezTo>
                      <a:pt x="7083" y="7064"/>
                      <a:pt x="5556" y="13582"/>
                      <a:pt x="5556" y="21573"/>
                    </a:cubicBezTo>
                    <a:close/>
                    <a:moveTo>
                      <a:pt x="10768" y="21573"/>
                    </a:moveTo>
                    <a:lnTo>
                      <a:pt x="10832" y="21573"/>
                    </a:lnTo>
                    <a:lnTo>
                      <a:pt x="10832" y="9300"/>
                    </a:lnTo>
                    <a:lnTo>
                      <a:pt x="10768" y="9300"/>
                    </a:lnTo>
                    <a:lnTo>
                      <a:pt x="10768" y="21573"/>
                    </a:lnTo>
                    <a:close/>
                    <a:moveTo>
                      <a:pt x="16542" y="0"/>
                    </a:moveTo>
                    <a:lnTo>
                      <a:pt x="13795" y="0"/>
                    </a:lnTo>
                    <a:lnTo>
                      <a:pt x="13795" y="273"/>
                    </a:lnTo>
                    <a:lnTo>
                      <a:pt x="16542" y="273"/>
                    </a:lnTo>
                    <a:cubicBezTo>
                      <a:pt x="19294" y="273"/>
                      <a:pt x="21536" y="9845"/>
                      <a:pt x="21536" y="21600"/>
                    </a:cubicBezTo>
                    <a:lnTo>
                      <a:pt x="21600" y="21600"/>
                    </a:lnTo>
                    <a:cubicBezTo>
                      <a:pt x="21594" y="9682"/>
                      <a:pt x="19326" y="0"/>
                      <a:pt x="16542" y="0"/>
                    </a:cubicBezTo>
                    <a:close/>
                    <a:moveTo>
                      <a:pt x="12639" y="7064"/>
                    </a:moveTo>
                    <a:lnTo>
                      <a:pt x="12569" y="7064"/>
                    </a:lnTo>
                    <a:lnTo>
                      <a:pt x="12569" y="7336"/>
                    </a:lnTo>
                    <a:lnTo>
                      <a:pt x="12639" y="7336"/>
                    </a:lnTo>
                    <a:cubicBezTo>
                      <a:pt x="14479" y="7336"/>
                      <a:pt x="15980" y="13718"/>
                      <a:pt x="15980" y="21600"/>
                    </a:cubicBezTo>
                    <a:lnTo>
                      <a:pt x="16044" y="21600"/>
                    </a:lnTo>
                    <a:cubicBezTo>
                      <a:pt x="16044" y="13582"/>
                      <a:pt x="14517" y="7064"/>
                      <a:pt x="12639" y="7064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  <a:lumOff val="5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>
                  <a:latin typeface="Roboto Black"/>
                  <a:ea typeface="Roboto Black"/>
                  <a:cs typeface="Roboto Black"/>
                </a:endParaRPr>
              </a:p>
            </p:txBody>
          </p:sp>
          <p:sp>
            <p:nvSpPr>
              <p:cNvPr id="11" name="Circle">
                <a:extLst>
                  <a:ext uri="{FF2B5EF4-FFF2-40B4-BE49-F238E27FC236}">
                    <a16:creationId xmlns:a16="http://schemas.microsoft.com/office/drawing/2014/main" id="{86B982CB-0C6E-4B88-9FD3-165489515BA3}"/>
                  </a:ext>
                </a:extLst>
              </p:cNvPr>
              <p:cNvSpPr/>
              <p:nvPr/>
            </p:nvSpPr>
            <p:spPr>
              <a:xfrm>
                <a:off x="1420766" y="4263060"/>
                <a:ext cx="1471323" cy="1471323"/>
              </a:xfrm>
              <a:prstGeom prst="ellipse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12700">
                <a:miter lim="400000"/>
              </a:ln>
              <a:effectLst/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2800">
                  <a:solidFill>
                    <a:srgbClr val="FFFFFF"/>
                  </a:solidFill>
                  <a:latin typeface="Roboto Black"/>
                  <a:ea typeface="Roboto Black"/>
                  <a:cs typeface="Roboto Black"/>
                </a:endParaRPr>
              </a:p>
            </p:txBody>
          </p:sp>
          <p:sp>
            <p:nvSpPr>
              <p:cNvPr id="12" name="Circle">
                <a:extLst>
                  <a:ext uri="{FF2B5EF4-FFF2-40B4-BE49-F238E27FC236}">
                    <a16:creationId xmlns:a16="http://schemas.microsoft.com/office/drawing/2014/main" id="{D8C4BCF3-C6DB-E231-CE52-2D3ADC532446}"/>
                  </a:ext>
                </a:extLst>
              </p:cNvPr>
              <p:cNvSpPr/>
              <p:nvPr/>
            </p:nvSpPr>
            <p:spPr>
              <a:xfrm>
                <a:off x="3459061" y="4263060"/>
                <a:ext cx="1471323" cy="1471323"/>
              </a:xfrm>
              <a:prstGeom prst="ellipse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 w="12700">
                <a:miter lim="400000"/>
              </a:ln>
              <a:effectLst/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2800">
                  <a:solidFill>
                    <a:srgbClr val="FFFFFF"/>
                  </a:solidFill>
                  <a:latin typeface="Roboto Black"/>
                  <a:ea typeface="Roboto Black"/>
                  <a:cs typeface="Roboto Black"/>
                </a:endParaRPr>
              </a:p>
            </p:txBody>
          </p:sp>
          <p:sp>
            <p:nvSpPr>
              <p:cNvPr id="13" name="Circle">
                <a:extLst>
                  <a:ext uri="{FF2B5EF4-FFF2-40B4-BE49-F238E27FC236}">
                    <a16:creationId xmlns:a16="http://schemas.microsoft.com/office/drawing/2014/main" id="{ED287CEE-1C56-5659-E196-5144E4C627F8}"/>
                  </a:ext>
                </a:extLst>
              </p:cNvPr>
              <p:cNvSpPr/>
              <p:nvPr/>
            </p:nvSpPr>
            <p:spPr>
              <a:xfrm>
                <a:off x="5380213" y="4263060"/>
                <a:ext cx="1471323" cy="1471323"/>
              </a:xfrm>
              <a:prstGeom prst="ellipse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 w="12700">
                <a:miter lim="400000"/>
              </a:ln>
              <a:effectLst/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2800">
                  <a:solidFill>
                    <a:srgbClr val="FFFFFF"/>
                  </a:solidFill>
                  <a:latin typeface="Roboto Black"/>
                  <a:ea typeface="Roboto Black"/>
                  <a:cs typeface="Roboto Black"/>
                </a:endParaRPr>
              </a:p>
            </p:txBody>
          </p:sp>
          <p:sp>
            <p:nvSpPr>
              <p:cNvPr id="14" name="Circle">
                <a:extLst>
                  <a:ext uri="{FF2B5EF4-FFF2-40B4-BE49-F238E27FC236}">
                    <a16:creationId xmlns:a16="http://schemas.microsoft.com/office/drawing/2014/main" id="{0A718E1F-A6E1-6EFB-0C96-9F697D5182AA}"/>
                  </a:ext>
                </a:extLst>
              </p:cNvPr>
              <p:cNvSpPr/>
              <p:nvPr/>
            </p:nvSpPr>
            <p:spPr>
              <a:xfrm>
                <a:off x="9316231" y="4263060"/>
                <a:ext cx="1471317" cy="1471323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>
                <a:miter lim="400000"/>
              </a:ln>
              <a:effectLst/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2800">
                  <a:solidFill>
                    <a:srgbClr val="FFFFFF"/>
                  </a:solidFill>
                  <a:latin typeface="Roboto Black"/>
                  <a:ea typeface="Roboto Black"/>
                  <a:cs typeface="Roboto Black"/>
                </a:endParaRPr>
              </a:p>
            </p:txBody>
          </p:sp>
          <p:sp>
            <p:nvSpPr>
              <p:cNvPr id="15" name="TextBox 17">
                <a:extLst>
                  <a:ext uri="{FF2B5EF4-FFF2-40B4-BE49-F238E27FC236}">
                    <a16:creationId xmlns:a16="http://schemas.microsoft.com/office/drawing/2014/main" id="{AB0D424B-058F-3145-BC8A-77978AE4EC31}"/>
                  </a:ext>
                </a:extLst>
              </p:cNvPr>
              <p:cNvSpPr txBox="1"/>
              <p:nvPr/>
            </p:nvSpPr>
            <p:spPr>
              <a:xfrm>
                <a:off x="1639941" y="4977526"/>
                <a:ext cx="1032970" cy="485315"/>
              </a:xfrm>
              <a:prstGeom prst="rect">
                <a:avLst/>
              </a:prstGeom>
              <a:noFill/>
            </p:spPr>
            <p:txBody>
              <a:bodyPr wrap="square" lIns="0" tIns="45720" rIns="0" bIns="4572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noProof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oboto"/>
                    <a:ea typeface="Roboto"/>
                    <a:cs typeface="Aptos Serif"/>
                  </a:rPr>
                  <a:t>Plataforma na Nuvem</a:t>
                </a:r>
              </a:p>
            </p:txBody>
          </p:sp>
          <p:sp>
            <p:nvSpPr>
              <p:cNvPr id="16" name="TextBox 18">
                <a:extLst>
                  <a:ext uri="{FF2B5EF4-FFF2-40B4-BE49-F238E27FC236}">
                    <a16:creationId xmlns:a16="http://schemas.microsoft.com/office/drawing/2014/main" id="{0F8E96B4-C3D2-2BE8-613A-6413F88B7529}"/>
                  </a:ext>
                </a:extLst>
              </p:cNvPr>
              <p:cNvSpPr txBox="1"/>
              <p:nvPr/>
            </p:nvSpPr>
            <p:spPr>
              <a:xfrm>
                <a:off x="3668422" y="4907540"/>
                <a:ext cx="1032970" cy="685152"/>
              </a:xfrm>
              <a:prstGeom prst="rect">
                <a:avLst/>
              </a:prstGeom>
              <a:noFill/>
            </p:spPr>
            <p:txBody>
              <a:bodyPr wrap="square" lIns="0" tIns="45720" rIns="0" bIns="4572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noProof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oboto"/>
                    <a:ea typeface="Roboto Black"/>
                    <a:cs typeface="Roboto Black"/>
                  </a:rPr>
                  <a:t>Integração Nativa com Microsoft 365</a:t>
                </a:r>
              </a:p>
            </p:txBody>
          </p:sp>
          <p:sp>
            <p:nvSpPr>
              <p:cNvPr id="17" name="TextBox 19">
                <a:extLst>
                  <a:ext uri="{FF2B5EF4-FFF2-40B4-BE49-F238E27FC236}">
                    <a16:creationId xmlns:a16="http://schemas.microsoft.com/office/drawing/2014/main" id="{DC6B3493-13BC-9255-BBCA-815519D0CF38}"/>
                  </a:ext>
                </a:extLst>
              </p:cNvPr>
              <p:cNvSpPr txBox="1"/>
              <p:nvPr/>
            </p:nvSpPr>
            <p:spPr>
              <a:xfrm>
                <a:off x="5579756" y="5046243"/>
                <a:ext cx="1032970" cy="485315"/>
              </a:xfrm>
              <a:prstGeom prst="rect">
                <a:avLst/>
              </a:prstGeom>
              <a:noFill/>
            </p:spPr>
            <p:txBody>
              <a:bodyPr wrap="square" lIns="0" tIns="45720" rIns="0" bIns="4572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noProof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oboto"/>
                    <a:ea typeface="Roboto Black"/>
                    <a:cs typeface="Roboto Black"/>
                  </a:rPr>
                  <a:t>Atualizações Frequentes</a:t>
                </a:r>
              </a:p>
            </p:txBody>
          </p:sp>
          <p:sp>
            <p:nvSpPr>
              <p:cNvPr id="18" name="TextBox 20">
                <a:extLst>
                  <a:ext uri="{FF2B5EF4-FFF2-40B4-BE49-F238E27FC236}">
                    <a16:creationId xmlns:a16="http://schemas.microsoft.com/office/drawing/2014/main" id="{3D6B0B71-270F-92B8-EB76-2DEE576801F2}"/>
                  </a:ext>
                </a:extLst>
              </p:cNvPr>
              <p:cNvSpPr txBox="1"/>
              <p:nvPr/>
            </p:nvSpPr>
            <p:spPr>
              <a:xfrm>
                <a:off x="7477476" y="5065864"/>
                <a:ext cx="1032970" cy="485315"/>
              </a:xfrm>
              <a:prstGeom prst="rect">
                <a:avLst/>
              </a:prstGeom>
              <a:noFill/>
            </p:spPr>
            <p:txBody>
              <a:bodyPr wrap="square" lIns="0" tIns="45720" rIns="0" bIns="4572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noProof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oboto"/>
                    <a:ea typeface="Roboto Black"/>
                    <a:cs typeface="Roboto Black"/>
                  </a:rPr>
                  <a:t>Inteligência Artificial</a:t>
                </a:r>
              </a:p>
            </p:txBody>
          </p:sp>
          <p:sp>
            <p:nvSpPr>
              <p:cNvPr id="23" name="TextBox 26">
                <a:extLst>
                  <a:ext uri="{FF2B5EF4-FFF2-40B4-BE49-F238E27FC236}">
                    <a16:creationId xmlns:a16="http://schemas.microsoft.com/office/drawing/2014/main" id="{0EC5A9EB-59D2-BB24-DB58-678F401C08FB}"/>
                  </a:ext>
                </a:extLst>
              </p:cNvPr>
              <p:cNvSpPr txBox="1"/>
              <p:nvPr/>
            </p:nvSpPr>
            <p:spPr>
              <a:xfrm>
                <a:off x="9515771" y="5165782"/>
                <a:ext cx="1032970" cy="285480"/>
              </a:xfrm>
              <a:prstGeom prst="rect">
                <a:avLst/>
              </a:prstGeom>
              <a:noFill/>
            </p:spPr>
            <p:txBody>
              <a:bodyPr wrap="square" lIns="0" tIns="45720" rIns="0" bIns="4572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noProof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oboto"/>
                    <a:ea typeface="Roboto Black"/>
                    <a:cs typeface="Roboto Black"/>
                  </a:rPr>
                  <a:t>Menor Custo</a:t>
                </a:r>
              </a:p>
            </p:txBody>
          </p:sp>
        </p:grpSp>
        <p:pic>
          <p:nvPicPr>
            <p:cNvPr id="8" name="Picture 7" descr="A blue cloud on a black background&#10;&#10;Description automatically generated">
              <a:extLst>
                <a:ext uri="{FF2B5EF4-FFF2-40B4-BE49-F238E27FC236}">
                  <a16:creationId xmlns:a16="http://schemas.microsoft.com/office/drawing/2014/main" id="{029A8C95-5F11-1E7B-8509-E212906FA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125" y="4277791"/>
              <a:ext cx="633632" cy="633632"/>
            </a:xfrm>
            <a:prstGeom prst="rect">
              <a:avLst/>
            </a:prstGeom>
          </p:spPr>
        </p:pic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2B1F9AB1-D593-7D36-CBA9-A7FF9E9A4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702" y="4309871"/>
            <a:ext cx="517796" cy="56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blue circular arrows pointing to the center&#10;&#10;Description automatically generated">
            <a:extLst>
              <a:ext uri="{FF2B5EF4-FFF2-40B4-BE49-F238E27FC236}">
                <a16:creationId xmlns:a16="http://schemas.microsoft.com/office/drawing/2014/main" id="{ACB929E2-B866-566F-55E5-E52935D50B5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0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372" y="4417113"/>
            <a:ext cx="504520" cy="504520"/>
          </a:xfrm>
          <a:prstGeom prst="rect">
            <a:avLst/>
          </a:prstGeom>
        </p:spPr>
      </p:pic>
      <p:pic>
        <p:nvPicPr>
          <p:cNvPr id="2053" name="Picture 2052" descr="A blue hexagon with a hexagon and a hexagon with a hexagon and a hexagon with a hexagon with a hexagon and a hexa&#10;&#10;Description automatically generated">
            <a:extLst>
              <a:ext uri="{FF2B5EF4-FFF2-40B4-BE49-F238E27FC236}">
                <a16:creationId xmlns:a16="http://schemas.microsoft.com/office/drawing/2014/main" id="{CF830D31-AD28-EBA7-3585-A075FE1A2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040" y="4327180"/>
            <a:ext cx="714719" cy="714719"/>
          </a:xfrm>
          <a:prstGeom prst="rect">
            <a:avLst/>
          </a:prstGeom>
        </p:spPr>
      </p:pic>
      <p:pic>
        <p:nvPicPr>
          <p:cNvPr id="2059" name="Picture 2058" descr="A hand holding a coin&#10;&#10;Description automatically generated">
            <a:extLst>
              <a:ext uri="{FF2B5EF4-FFF2-40B4-BE49-F238E27FC236}">
                <a16:creationId xmlns:a16="http://schemas.microsoft.com/office/drawing/2014/main" id="{15B4F70D-790E-7929-78D7-44A722E9F0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261" y="4307716"/>
            <a:ext cx="753948" cy="75394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D31DDEB-0A4C-0CFF-BD96-9518DE6E6A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326" y="204749"/>
            <a:ext cx="1588966" cy="45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6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A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3AF1E-15E8-41F9-89E2-CC3D2A816395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63631" y="556568"/>
            <a:ext cx="291377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"/>
                <a:cs typeface="Aptos Serif"/>
              </a:rPr>
              <a:t>Melhores Práticas</a:t>
            </a:r>
          </a:p>
        </p:txBody>
      </p:sp>
      <p:sp>
        <p:nvSpPr>
          <p:cNvPr id="12" name="TextBox 24">
            <a:extLst>
              <a:ext uri="{FF2B5EF4-FFF2-40B4-BE49-F238E27FC236}">
                <a16:creationId xmlns:a16="http://schemas.microsoft.com/office/drawing/2014/main" id="{19C3A001-1FA1-C42D-3D7F-72B01D6BBEFC}"/>
              </a:ext>
            </a:extLst>
          </p:cNvPr>
          <p:cNvSpPr txBox="1"/>
          <p:nvPr/>
        </p:nvSpPr>
        <p:spPr>
          <a:xfrm>
            <a:off x="2516108" y="1510245"/>
            <a:ext cx="52926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>
                <a:solidFill>
                  <a:srgbClr val="FFFFFF"/>
                </a:solidFill>
                <a:latin typeface="Aptos Serif"/>
                <a:ea typeface="Roboto"/>
                <a:cs typeface="Aptos Serif"/>
              </a:rPr>
              <a:t>01</a:t>
            </a:r>
          </a:p>
        </p:txBody>
      </p:sp>
      <p:sp>
        <p:nvSpPr>
          <p:cNvPr id="14" name="TextBox 25">
            <a:extLst>
              <a:ext uri="{FF2B5EF4-FFF2-40B4-BE49-F238E27FC236}">
                <a16:creationId xmlns:a16="http://schemas.microsoft.com/office/drawing/2014/main" id="{622D1693-7CC5-62EB-EADC-0898DD6B4A88}"/>
              </a:ext>
            </a:extLst>
          </p:cNvPr>
          <p:cNvSpPr txBox="1"/>
          <p:nvPr/>
        </p:nvSpPr>
        <p:spPr>
          <a:xfrm>
            <a:off x="2516108" y="2541693"/>
            <a:ext cx="529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>
                <a:solidFill>
                  <a:srgbClr val="FFFFFF"/>
                </a:solidFill>
                <a:latin typeface="Aptos Serif"/>
                <a:ea typeface="Roboto"/>
                <a:cs typeface="Aptos Serif"/>
              </a:rPr>
              <a:t>02</a:t>
            </a:r>
          </a:p>
        </p:txBody>
      </p:sp>
      <p:sp>
        <p:nvSpPr>
          <p:cNvPr id="16" name="TextBox 26">
            <a:extLst>
              <a:ext uri="{FF2B5EF4-FFF2-40B4-BE49-F238E27FC236}">
                <a16:creationId xmlns:a16="http://schemas.microsoft.com/office/drawing/2014/main" id="{29F1E579-7BD8-0C99-A2B2-5CC937272A98}"/>
              </a:ext>
            </a:extLst>
          </p:cNvPr>
          <p:cNvSpPr txBox="1"/>
          <p:nvPr/>
        </p:nvSpPr>
        <p:spPr>
          <a:xfrm>
            <a:off x="2403485" y="3759849"/>
            <a:ext cx="620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>
                <a:solidFill>
                  <a:srgbClr val="FFFFFF"/>
                </a:solidFill>
                <a:latin typeface="Aptos Serif"/>
                <a:ea typeface="Roboto"/>
                <a:cs typeface="Aptos Serif"/>
              </a:rPr>
              <a:t>03</a:t>
            </a:r>
          </a:p>
        </p:txBody>
      </p:sp>
      <p:sp>
        <p:nvSpPr>
          <p:cNvPr id="18" name="TextBox 27">
            <a:extLst>
              <a:ext uri="{FF2B5EF4-FFF2-40B4-BE49-F238E27FC236}">
                <a16:creationId xmlns:a16="http://schemas.microsoft.com/office/drawing/2014/main" id="{DA09B8BF-0B08-1F50-618B-DFF3CADEBFBF}"/>
              </a:ext>
            </a:extLst>
          </p:cNvPr>
          <p:cNvSpPr txBox="1"/>
          <p:nvPr/>
        </p:nvSpPr>
        <p:spPr>
          <a:xfrm>
            <a:off x="2472037" y="5171846"/>
            <a:ext cx="564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>
                <a:solidFill>
                  <a:srgbClr val="FFFFFF"/>
                </a:solidFill>
                <a:latin typeface="Aptos Serif"/>
                <a:ea typeface="Roboto"/>
                <a:cs typeface="Aptos Serif"/>
              </a:rPr>
              <a:t>04</a:t>
            </a:r>
          </a:p>
        </p:txBody>
      </p:sp>
      <p:sp>
        <p:nvSpPr>
          <p:cNvPr id="20" name="TextBox 32">
            <a:extLst>
              <a:ext uri="{FF2B5EF4-FFF2-40B4-BE49-F238E27FC236}">
                <a16:creationId xmlns:a16="http://schemas.microsoft.com/office/drawing/2014/main" id="{033B9D91-3F4A-8170-581A-0242469F71E8}"/>
              </a:ext>
            </a:extLst>
          </p:cNvPr>
          <p:cNvSpPr txBox="1"/>
          <p:nvPr/>
        </p:nvSpPr>
        <p:spPr>
          <a:xfrm>
            <a:off x="368878" y="1509091"/>
            <a:ext cx="2153642" cy="553998"/>
          </a:xfrm>
          <a:prstGeom prst="rect">
            <a:avLst/>
          </a:prstGeom>
          <a:noFill/>
        </p:spPr>
        <p:txBody>
          <a:bodyPr wrap="square" lIns="0" tIns="45720" rIns="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000" noProof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Todos os dados que serão processados, são inseridos em uma tabela de fila única vinculados ao robô que irá executar.</a:t>
            </a:r>
          </a:p>
        </p:txBody>
      </p:sp>
      <p:sp>
        <p:nvSpPr>
          <p:cNvPr id="22" name="TextBox 33">
            <a:extLst>
              <a:ext uri="{FF2B5EF4-FFF2-40B4-BE49-F238E27FC236}">
                <a16:creationId xmlns:a16="http://schemas.microsoft.com/office/drawing/2014/main" id="{52838439-6BDB-B55D-E7A9-17ED425A7E0C}"/>
              </a:ext>
            </a:extLst>
          </p:cNvPr>
          <p:cNvSpPr txBox="1"/>
          <p:nvPr/>
        </p:nvSpPr>
        <p:spPr>
          <a:xfrm>
            <a:off x="368878" y="2468888"/>
            <a:ext cx="2153642" cy="707886"/>
          </a:xfrm>
          <a:prstGeom prst="rect">
            <a:avLst/>
          </a:prstGeom>
          <a:noFill/>
        </p:spPr>
        <p:txBody>
          <a:bodyPr wrap="square" lIns="0" tIns="45720" rIns="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000" noProof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Com a utilização do </a:t>
            </a:r>
            <a:r>
              <a:rPr lang="en-US" sz="1000" i="1" noProof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guideline</a:t>
            </a:r>
            <a:r>
              <a:rPr lang="en-US" sz="1000" noProof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todos os códigos seguem uma mesma linha, o que facilita consideralvemente a sustentação dos robôs.</a:t>
            </a:r>
          </a:p>
        </p:txBody>
      </p:sp>
      <p:sp>
        <p:nvSpPr>
          <p:cNvPr id="24" name="TextBox 34">
            <a:extLst>
              <a:ext uri="{FF2B5EF4-FFF2-40B4-BE49-F238E27FC236}">
                <a16:creationId xmlns:a16="http://schemas.microsoft.com/office/drawing/2014/main" id="{A1AB579C-7C5E-5E17-0F5C-535244836A3C}"/>
              </a:ext>
            </a:extLst>
          </p:cNvPr>
          <p:cNvSpPr txBox="1"/>
          <p:nvPr/>
        </p:nvSpPr>
        <p:spPr>
          <a:xfrm>
            <a:off x="347711" y="3635060"/>
            <a:ext cx="2153642" cy="861774"/>
          </a:xfrm>
          <a:prstGeom prst="rect">
            <a:avLst/>
          </a:prstGeom>
          <a:noFill/>
        </p:spPr>
        <p:txBody>
          <a:bodyPr wrap="square" lIns="0" tIns="45720" rIns="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000" noProof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Utilizando o sistema de gerenciamento dos dados em fila, e com a possibilidade de execução dos robôs em paralelo, conseguimos utilizar melhor as máquinas disponibilizadas.</a:t>
            </a:r>
          </a:p>
        </p:txBody>
      </p:sp>
      <p:sp>
        <p:nvSpPr>
          <p:cNvPr id="26" name="TextBox 35">
            <a:extLst>
              <a:ext uri="{FF2B5EF4-FFF2-40B4-BE49-F238E27FC236}">
                <a16:creationId xmlns:a16="http://schemas.microsoft.com/office/drawing/2014/main" id="{596F6EA4-DBFF-116D-49DC-DB45987D36D8}"/>
              </a:ext>
            </a:extLst>
          </p:cNvPr>
          <p:cNvSpPr txBox="1"/>
          <p:nvPr/>
        </p:nvSpPr>
        <p:spPr>
          <a:xfrm>
            <a:off x="345973" y="5108825"/>
            <a:ext cx="2153641" cy="707886"/>
          </a:xfrm>
          <a:prstGeom prst="rect">
            <a:avLst/>
          </a:prstGeom>
          <a:noFill/>
        </p:spPr>
        <p:txBody>
          <a:bodyPr wrap="square" lIns="0" tIns="45720" rIns="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000" noProof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Com todos os dados concentrados em um mesmo local de forma padronizada, conseguimos integrar facilmente com ferramentas de BI.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A926405-0DDE-F548-D8D6-9277EBC7B213}"/>
              </a:ext>
            </a:extLst>
          </p:cNvPr>
          <p:cNvGrpSpPr>
            <a:grpSpLocks noChangeAspect="1"/>
          </p:cNvGrpSpPr>
          <p:nvPr/>
        </p:nvGrpSpPr>
        <p:grpSpPr>
          <a:xfrm>
            <a:off x="2994765" y="1212745"/>
            <a:ext cx="5978981" cy="5434839"/>
            <a:chOff x="3624499" y="1349061"/>
            <a:chExt cx="4917930" cy="4471163"/>
          </a:xfrm>
        </p:grpSpPr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DCFAC6D5-EDA8-3F64-7B34-A253340FAB7D}"/>
                </a:ext>
              </a:extLst>
            </p:cNvPr>
            <p:cNvSpPr/>
            <p:nvPr/>
          </p:nvSpPr>
          <p:spPr>
            <a:xfrm>
              <a:off x="6130631" y="4258259"/>
              <a:ext cx="2223458" cy="1357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600"/>
                    <a:pt x="7570" y="14051"/>
                    <a:pt x="21600" y="14051"/>
                  </a:cubicBezTo>
                  <a:lnTo>
                    <a:pt x="21600" y="0"/>
                  </a:lnTo>
                  <a:cubicBezTo>
                    <a:pt x="7570" y="0"/>
                    <a:pt x="0" y="6722"/>
                    <a:pt x="0" y="6722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99CCFF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Aptos Serif"/>
                <a:ea typeface="Roboto"/>
                <a:cs typeface="Aptos Serif"/>
              </a:endParaRPr>
            </a:p>
          </p:txBody>
        </p:sp>
        <p:sp>
          <p:nvSpPr>
            <p:cNvPr id="28" name="Shape">
              <a:extLst>
                <a:ext uri="{FF2B5EF4-FFF2-40B4-BE49-F238E27FC236}">
                  <a16:creationId xmlns:a16="http://schemas.microsoft.com/office/drawing/2014/main" id="{D635D2E6-8D8B-2EF9-15BC-7557396F2E4B}"/>
                </a:ext>
              </a:extLst>
            </p:cNvPr>
            <p:cNvSpPr/>
            <p:nvPr/>
          </p:nvSpPr>
          <p:spPr>
            <a:xfrm>
              <a:off x="6130631" y="3323162"/>
              <a:ext cx="2223458" cy="1271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600"/>
                    <a:pt x="7570" y="14420"/>
                    <a:pt x="21600" y="14420"/>
                  </a:cubicBezTo>
                  <a:lnTo>
                    <a:pt x="21600" y="0"/>
                  </a:lnTo>
                  <a:cubicBezTo>
                    <a:pt x="7570" y="0"/>
                    <a:pt x="0" y="7180"/>
                    <a:pt x="0" y="718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0099FF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Aptos Serif"/>
                <a:ea typeface="Roboto"/>
                <a:cs typeface="Aptos Serif"/>
              </a:endParaRPr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F288E65F-383D-0441-0B45-B580A8D14488}"/>
                </a:ext>
              </a:extLst>
            </p:cNvPr>
            <p:cNvSpPr/>
            <p:nvPr/>
          </p:nvSpPr>
          <p:spPr>
            <a:xfrm>
              <a:off x="6130631" y="1349061"/>
              <a:ext cx="2223458" cy="1406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600"/>
                    <a:pt x="7570" y="14311"/>
                    <a:pt x="21600" y="14311"/>
                  </a:cubicBezTo>
                  <a:lnTo>
                    <a:pt x="21600" y="0"/>
                  </a:lnTo>
                  <a:cubicBezTo>
                    <a:pt x="7570" y="0"/>
                    <a:pt x="0" y="7289"/>
                    <a:pt x="0" y="7289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33CCFF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Aptos Serif"/>
                <a:ea typeface="Roboto"/>
                <a:cs typeface="Aptos Serif"/>
              </a:endParaRPr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DF50E4A8-FA5D-F428-D795-02965F887548}"/>
                </a:ext>
              </a:extLst>
            </p:cNvPr>
            <p:cNvSpPr/>
            <p:nvPr/>
          </p:nvSpPr>
          <p:spPr>
            <a:xfrm>
              <a:off x="6130631" y="2353430"/>
              <a:ext cx="2223458" cy="1319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600"/>
                    <a:pt x="7570" y="14683"/>
                    <a:pt x="21600" y="14683"/>
                  </a:cubicBezTo>
                  <a:lnTo>
                    <a:pt x="21600" y="0"/>
                  </a:lnTo>
                  <a:cubicBezTo>
                    <a:pt x="7570" y="0"/>
                    <a:pt x="0" y="7767"/>
                    <a:pt x="0" y="7767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0099CC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Aptos Serif"/>
                <a:ea typeface="Roboto"/>
                <a:cs typeface="Aptos Serif"/>
              </a:endParaRPr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65B45D1D-DB14-5F92-8398-5194D2B58DBB}"/>
                </a:ext>
              </a:extLst>
            </p:cNvPr>
            <p:cNvSpPr/>
            <p:nvPr/>
          </p:nvSpPr>
          <p:spPr>
            <a:xfrm>
              <a:off x="3810199" y="4258259"/>
              <a:ext cx="2223458" cy="1357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21600"/>
                    <a:pt x="14030" y="14051"/>
                    <a:pt x="0" y="14051"/>
                  </a:cubicBezTo>
                  <a:lnTo>
                    <a:pt x="0" y="0"/>
                  </a:lnTo>
                  <a:cubicBezTo>
                    <a:pt x="14030" y="0"/>
                    <a:pt x="21600" y="6722"/>
                    <a:pt x="21600" y="6722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3399FF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Aptos Serif"/>
                <a:ea typeface="Roboto"/>
                <a:cs typeface="Aptos Serif"/>
              </a:endParaRPr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9401586D-0ED1-A93B-3385-3E4674C604FD}"/>
                </a:ext>
              </a:extLst>
            </p:cNvPr>
            <p:cNvSpPr/>
            <p:nvPr/>
          </p:nvSpPr>
          <p:spPr>
            <a:xfrm>
              <a:off x="3810199" y="3323162"/>
              <a:ext cx="2223458" cy="1271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21600"/>
                    <a:pt x="14030" y="14420"/>
                    <a:pt x="0" y="14420"/>
                  </a:cubicBezTo>
                  <a:lnTo>
                    <a:pt x="0" y="0"/>
                  </a:lnTo>
                  <a:cubicBezTo>
                    <a:pt x="14030" y="0"/>
                    <a:pt x="21600" y="7180"/>
                    <a:pt x="21600" y="718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0066CC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Aptos Serif"/>
                <a:ea typeface="Roboto"/>
                <a:cs typeface="Aptos Serif"/>
              </a:endParaRPr>
            </a:p>
          </p:txBody>
        </p:sp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3072CF60-2C4B-7CC7-4237-BABA8BD2BEA2}"/>
                </a:ext>
              </a:extLst>
            </p:cNvPr>
            <p:cNvSpPr/>
            <p:nvPr/>
          </p:nvSpPr>
          <p:spPr>
            <a:xfrm>
              <a:off x="3810199" y="1349061"/>
              <a:ext cx="2223458" cy="1406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21600"/>
                    <a:pt x="14030" y="14311"/>
                    <a:pt x="0" y="14311"/>
                  </a:cubicBezTo>
                  <a:lnTo>
                    <a:pt x="0" y="0"/>
                  </a:lnTo>
                  <a:cubicBezTo>
                    <a:pt x="14030" y="0"/>
                    <a:pt x="21600" y="7289"/>
                    <a:pt x="21600" y="7289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66CCFF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Aptos Serif"/>
                <a:ea typeface="Roboto"/>
                <a:cs typeface="Aptos Serif"/>
              </a:endParaRPr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A83EBC06-243D-E3DD-FF24-D67B93B7F7B6}"/>
                </a:ext>
              </a:extLst>
            </p:cNvPr>
            <p:cNvSpPr/>
            <p:nvPr/>
          </p:nvSpPr>
          <p:spPr>
            <a:xfrm>
              <a:off x="3810199" y="2353430"/>
              <a:ext cx="2223458" cy="1319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21600"/>
                    <a:pt x="14030" y="14683"/>
                    <a:pt x="0" y="14683"/>
                  </a:cubicBezTo>
                  <a:lnTo>
                    <a:pt x="0" y="0"/>
                  </a:lnTo>
                  <a:cubicBezTo>
                    <a:pt x="14030" y="0"/>
                    <a:pt x="21600" y="7767"/>
                    <a:pt x="21600" y="7767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00CCFF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Aptos Serif"/>
                <a:ea typeface="Roboto"/>
                <a:cs typeface="Aptos Serif"/>
              </a:endParaRPr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404708AA-E1BD-327E-2FF6-7FE0B7BFA86D}"/>
                </a:ext>
              </a:extLst>
            </p:cNvPr>
            <p:cNvSpPr/>
            <p:nvPr/>
          </p:nvSpPr>
          <p:spPr>
            <a:xfrm>
              <a:off x="3624499" y="1660764"/>
              <a:ext cx="4917930" cy="4159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17"/>
                  </a:moveTo>
                  <a:cubicBezTo>
                    <a:pt x="21600" y="504"/>
                    <a:pt x="21372" y="144"/>
                    <a:pt x="21068" y="0"/>
                  </a:cubicBezTo>
                  <a:lnTo>
                    <a:pt x="21068" y="3237"/>
                  </a:lnTo>
                  <a:cubicBezTo>
                    <a:pt x="21068" y="3309"/>
                    <a:pt x="21052" y="3363"/>
                    <a:pt x="21022" y="3417"/>
                  </a:cubicBezTo>
                  <a:cubicBezTo>
                    <a:pt x="21052" y="3471"/>
                    <a:pt x="21068" y="3525"/>
                    <a:pt x="21068" y="3597"/>
                  </a:cubicBezTo>
                  <a:lnTo>
                    <a:pt x="21068" y="8255"/>
                  </a:lnTo>
                  <a:cubicBezTo>
                    <a:pt x="21068" y="8327"/>
                    <a:pt x="21052" y="8381"/>
                    <a:pt x="21022" y="8435"/>
                  </a:cubicBezTo>
                  <a:cubicBezTo>
                    <a:pt x="21052" y="8489"/>
                    <a:pt x="21068" y="8543"/>
                    <a:pt x="21068" y="8615"/>
                  </a:cubicBezTo>
                  <a:lnTo>
                    <a:pt x="21068" y="13021"/>
                  </a:lnTo>
                  <a:cubicBezTo>
                    <a:pt x="21068" y="13093"/>
                    <a:pt x="21052" y="13147"/>
                    <a:pt x="21022" y="13201"/>
                  </a:cubicBezTo>
                  <a:cubicBezTo>
                    <a:pt x="21052" y="13255"/>
                    <a:pt x="21068" y="13309"/>
                    <a:pt x="21068" y="13381"/>
                  </a:cubicBezTo>
                  <a:lnTo>
                    <a:pt x="21068" y="17967"/>
                  </a:lnTo>
                  <a:cubicBezTo>
                    <a:pt x="21068" y="18165"/>
                    <a:pt x="20931" y="18327"/>
                    <a:pt x="20763" y="18327"/>
                  </a:cubicBezTo>
                  <a:cubicBezTo>
                    <a:pt x="14572" y="18327"/>
                    <a:pt x="11180" y="20719"/>
                    <a:pt x="11150" y="20737"/>
                  </a:cubicBezTo>
                  <a:cubicBezTo>
                    <a:pt x="11104" y="20773"/>
                    <a:pt x="11043" y="20791"/>
                    <a:pt x="10998" y="20791"/>
                  </a:cubicBezTo>
                  <a:cubicBezTo>
                    <a:pt x="10952" y="20791"/>
                    <a:pt x="10891" y="20773"/>
                    <a:pt x="10846" y="20737"/>
                  </a:cubicBezTo>
                  <a:cubicBezTo>
                    <a:pt x="10830" y="20719"/>
                    <a:pt x="10815" y="20719"/>
                    <a:pt x="10800" y="20701"/>
                  </a:cubicBezTo>
                  <a:cubicBezTo>
                    <a:pt x="10785" y="20719"/>
                    <a:pt x="10770" y="20737"/>
                    <a:pt x="10754" y="20737"/>
                  </a:cubicBezTo>
                  <a:cubicBezTo>
                    <a:pt x="10709" y="20773"/>
                    <a:pt x="10663" y="20791"/>
                    <a:pt x="10602" y="20791"/>
                  </a:cubicBezTo>
                  <a:cubicBezTo>
                    <a:pt x="10541" y="20791"/>
                    <a:pt x="10496" y="20773"/>
                    <a:pt x="10450" y="20737"/>
                  </a:cubicBezTo>
                  <a:cubicBezTo>
                    <a:pt x="10435" y="20737"/>
                    <a:pt x="9583" y="20125"/>
                    <a:pt x="7986" y="19532"/>
                  </a:cubicBezTo>
                  <a:cubicBezTo>
                    <a:pt x="6510" y="18974"/>
                    <a:pt x="4061" y="18327"/>
                    <a:pt x="837" y="18327"/>
                  </a:cubicBezTo>
                  <a:cubicBezTo>
                    <a:pt x="669" y="18327"/>
                    <a:pt x="532" y="18165"/>
                    <a:pt x="532" y="17967"/>
                  </a:cubicBezTo>
                  <a:lnTo>
                    <a:pt x="532" y="13381"/>
                  </a:lnTo>
                  <a:cubicBezTo>
                    <a:pt x="532" y="13309"/>
                    <a:pt x="548" y="13255"/>
                    <a:pt x="578" y="13201"/>
                  </a:cubicBezTo>
                  <a:cubicBezTo>
                    <a:pt x="548" y="13147"/>
                    <a:pt x="532" y="13093"/>
                    <a:pt x="532" y="13021"/>
                  </a:cubicBezTo>
                  <a:lnTo>
                    <a:pt x="532" y="8615"/>
                  </a:lnTo>
                  <a:cubicBezTo>
                    <a:pt x="532" y="8543"/>
                    <a:pt x="548" y="8489"/>
                    <a:pt x="578" y="8435"/>
                  </a:cubicBezTo>
                  <a:cubicBezTo>
                    <a:pt x="548" y="8381"/>
                    <a:pt x="532" y="8327"/>
                    <a:pt x="532" y="8255"/>
                  </a:cubicBezTo>
                  <a:lnTo>
                    <a:pt x="532" y="3597"/>
                  </a:lnTo>
                  <a:cubicBezTo>
                    <a:pt x="532" y="3525"/>
                    <a:pt x="548" y="3471"/>
                    <a:pt x="578" y="3417"/>
                  </a:cubicBezTo>
                  <a:cubicBezTo>
                    <a:pt x="548" y="3363"/>
                    <a:pt x="532" y="3309"/>
                    <a:pt x="532" y="3237"/>
                  </a:cubicBezTo>
                  <a:lnTo>
                    <a:pt x="532" y="0"/>
                  </a:lnTo>
                  <a:cubicBezTo>
                    <a:pt x="228" y="144"/>
                    <a:pt x="0" y="504"/>
                    <a:pt x="0" y="917"/>
                  </a:cubicBezTo>
                  <a:lnTo>
                    <a:pt x="0" y="5755"/>
                  </a:lnTo>
                  <a:cubicBezTo>
                    <a:pt x="0" y="5809"/>
                    <a:pt x="0" y="5881"/>
                    <a:pt x="15" y="5935"/>
                  </a:cubicBezTo>
                  <a:cubicBezTo>
                    <a:pt x="0" y="5989"/>
                    <a:pt x="0" y="6061"/>
                    <a:pt x="0" y="6115"/>
                  </a:cubicBezTo>
                  <a:lnTo>
                    <a:pt x="0" y="10773"/>
                  </a:lnTo>
                  <a:cubicBezTo>
                    <a:pt x="0" y="10827"/>
                    <a:pt x="0" y="10899"/>
                    <a:pt x="15" y="10953"/>
                  </a:cubicBezTo>
                  <a:cubicBezTo>
                    <a:pt x="0" y="11007"/>
                    <a:pt x="0" y="11079"/>
                    <a:pt x="0" y="11133"/>
                  </a:cubicBezTo>
                  <a:lnTo>
                    <a:pt x="0" y="15539"/>
                  </a:lnTo>
                  <a:cubicBezTo>
                    <a:pt x="0" y="15593"/>
                    <a:pt x="0" y="15665"/>
                    <a:pt x="15" y="15719"/>
                  </a:cubicBezTo>
                  <a:cubicBezTo>
                    <a:pt x="0" y="15773"/>
                    <a:pt x="0" y="15845"/>
                    <a:pt x="0" y="15899"/>
                  </a:cubicBezTo>
                  <a:lnTo>
                    <a:pt x="0" y="18147"/>
                  </a:lnTo>
                  <a:cubicBezTo>
                    <a:pt x="0" y="18686"/>
                    <a:pt x="380" y="19136"/>
                    <a:pt x="837" y="19136"/>
                  </a:cubicBezTo>
                  <a:cubicBezTo>
                    <a:pt x="6815" y="19136"/>
                    <a:pt x="10115" y="21420"/>
                    <a:pt x="10176" y="21456"/>
                  </a:cubicBezTo>
                  <a:cubicBezTo>
                    <a:pt x="10313" y="21546"/>
                    <a:pt x="10465" y="21600"/>
                    <a:pt x="10602" y="21600"/>
                  </a:cubicBezTo>
                  <a:cubicBezTo>
                    <a:pt x="10663" y="21600"/>
                    <a:pt x="10739" y="21582"/>
                    <a:pt x="10800" y="21564"/>
                  </a:cubicBezTo>
                  <a:cubicBezTo>
                    <a:pt x="10861" y="21582"/>
                    <a:pt x="10922" y="21600"/>
                    <a:pt x="10983" y="21600"/>
                  </a:cubicBezTo>
                  <a:cubicBezTo>
                    <a:pt x="11135" y="21600"/>
                    <a:pt x="11287" y="21546"/>
                    <a:pt x="11408" y="21456"/>
                  </a:cubicBezTo>
                  <a:cubicBezTo>
                    <a:pt x="11439" y="21438"/>
                    <a:pt x="14755" y="19136"/>
                    <a:pt x="20748" y="19136"/>
                  </a:cubicBezTo>
                  <a:cubicBezTo>
                    <a:pt x="21205" y="19136"/>
                    <a:pt x="21585" y="18686"/>
                    <a:pt x="21585" y="18147"/>
                  </a:cubicBezTo>
                  <a:lnTo>
                    <a:pt x="21585" y="15899"/>
                  </a:lnTo>
                  <a:cubicBezTo>
                    <a:pt x="21585" y="15845"/>
                    <a:pt x="21585" y="15773"/>
                    <a:pt x="21570" y="15719"/>
                  </a:cubicBezTo>
                  <a:cubicBezTo>
                    <a:pt x="21585" y="15665"/>
                    <a:pt x="21585" y="15593"/>
                    <a:pt x="21585" y="15539"/>
                  </a:cubicBezTo>
                  <a:lnTo>
                    <a:pt x="21585" y="11133"/>
                  </a:lnTo>
                  <a:cubicBezTo>
                    <a:pt x="21585" y="11079"/>
                    <a:pt x="21585" y="11007"/>
                    <a:pt x="21570" y="10953"/>
                  </a:cubicBezTo>
                  <a:cubicBezTo>
                    <a:pt x="21585" y="10899"/>
                    <a:pt x="21585" y="10827"/>
                    <a:pt x="21585" y="10773"/>
                  </a:cubicBezTo>
                  <a:lnTo>
                    <a:pt x="21585" y="6115"/>
                  </a:lnTo>
                  <a:cubicBezTo>
                    <a:pt x="21585" y="6061"/>
                    <a:pt x="21585" y="5989"/>
                    <a:pt x="21570" y="5935"/>
                  </a:cubicBezTo>
                  <a:cubicBezTo>
                    <a:pt x="21585" y="5881"/>
                    <a:pt x="21585" y="5809"/>
                    <a:pt x="21585" y="5755"/>
                  </a:cubicBezTo>
                  <a:lnTo>
                    <a:pt x="21585" y="91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Aptos Serif"/>
                <a:ea typeface="Roboto"/>
                <a:cs typeface="Aptos Serif"/>
              </a:endParaRPr>
            </a:p>
          </p:txBody>
        </p:sp>
        <p:sp>
          <p:nvSpPr>
            <p:cNvPr id="36" name="TextBox 12">
              <a:extLst>
                <a:ext uri="{FF2B5EF4-FFF2-40B4-BE49-F238E27FC236}">
                  <a16:creationId xmlns:a16="http://schemas.microsoft.com/office/drawing/2014/main" id="{FF4D8189-FD54-8E42-90CF-653A50A20FA1}"/>
                </a:ext>
              </a:extLst>
            </p:cNvPr>
            <p:cNvSpPr txBox="1"/>
            <p:nvPr/>
          </p:nvSpPr>
          <p:spPr>
            <a:xfrm>
              <a:off x="6858278" y="1542858"/>
              <a:ext cx="1476333" cy="60768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400" b="1" err="1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Possibilidade</a:t>
              </a:r>
              <a:r>
                <a:rPr lang="en-US" sz="1400" b="1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 de </a:t>
              </a:r>
              <a:r>
                <a:rPr lang="en-US" sz="1400" b="1" err="1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Execuções</a:t>
              </a:r>
              <a:r>
                <a:rPr lang="en-US" sz="1400" b="1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sz="1400" b="1" err="1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em</a:t>
              </a:r>
              <a:r>
                <a:rPr lang="en-US" sz="1400" b="1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sz="1400" b="1" err="1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Paralelo</a:t>
              </a:r>
              <a:endParaRPr lang="en-US" sz="1400" b="1">
                <a:solidFill>
                  <a:schemeClr val="bg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7" name="TextBox 16">
              <a:extLst>
                <a:ext uri="{FF2B5EF4-FFF2-40B4-BE49-F238E27FC236}">
                  <a16:creationId xmlns:a16="http://schemas.microsoft.com/office/drawing/2014/main" id="{6E67F0FE-F968-0C02-3464-327B1B265BA7}"/>
                </a:ext>
              </a:extLst>
            </p:cNvPr>
            <p:cNvSpPr txBox="1"/>
            <p:nvPr/>
          </p:nvSpPr>
          <p:spPr>
            <a:xfrm>
              <a:off x="3813783" y="1631926"/>
              <a:ext cx="1427758" cy="43044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>
                  <a:solidFill>
                    <a:srgbClr val="FFFFFF"/>
                  </a:solidFill>
                  <a:latin typeface="Calibri"/>
                  <a:ea typeface="Calibri"/>
                  <a:cs typeface="Calibri"/>
                </a:rPr>
                <a:t>Controle de Fila a </a:t>
              </a:r>
              <a:r>
                <a:rPr lang="en-US" sz="1400" b="1" err="1">
                  <a:solidFill>
                    <a:srgbClr val="FFFFFF"/>
                  </a:solidFill>
                  <a:latin typeface="Calibri"/>
                  <a:ea typeface="Calibri"/>
                  <a:cs typeface="Calibri"/>
                </a:rPr>
                <a:t>Nível</a:t>
              </a:r>
              <a:r>
                <a:rPr lang="en-US" sz="1400" b="1">
                  <a:solidFill>
                    <a:srgbClr val="FFFFFF"/>
                  </a:solidFill>
                  <a:latin typeface="Calibri"/>
                  <a:ea typeface="Calibri"/>
                  <a:cs typeface="Calibri"/>
                </a:rPr>
                <a:t> de Dados</a:t>
              </a:r>
            </a:p>
          </p:txBody>
        </p:sp>
        <p:sp>
          <p:nvSpPr>
            <p:cNvPr id="38" name="TextBox 13">
              <a:extLst>
                <a:ext uri="{FF2B5EF4-FFF2-40B4-BE49-F238E27FC236}">
                  <a16:creationId xmlns:a16="http://schemas.microsoft.com/office/drawing/2014/main" id="{2B27F4CB-8D91-16E5-1658-BDA9C45DA348}"/>
                </a:ext>
              </a:extLst>
            </p:cNvPr>
            <p:cNvSpPr txBox="1"/>
            <p:nvPr/>
          </p:nvSpPr>
          <p:spPr>
            <a:xfrm>
              <a:off x="6865220" y="2611294"/>
              <a:ext cx="1476333" cy="43044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400" b="1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Maior </a:t>
              </a:r>
              <a:r>
                <a:rPr lang="en-US" sz="1400" b="1" err="1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Estabilidade</a:t>
              </a:r>
              <a:r>
                <a:rPr lang="en-US" sz="1400" b="1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sz="1400" b="1" err="1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nas</a:t>
              </a:r>
              <a:r>
                <a:rPr lang="en-US" sz="1400" b="1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sz="1400" b="1" err="1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Execuções</a:t>
              </a:r>
              <a:endParaRPr lang="en-US" sz="1400" b="1">
                <a:solidFill>
                  <a:schemeClr val="bg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9" name="TextBox 17">
              <a:extLst>
                <a:ext uri="{FF2B5EF4-FFF2-40B4-BE49-F238E27FC236}">
                  <a16:creationId xmlns:a16="http://schemas.microsoft.com/office/drawing/2014/main" id="{1514FCC1-BF06-EDD6-7269-FBFF0209ADC9}"/>
                </a:ext>
              </a:extLst>
            </p:cNvPr>
            <p:cNvSpPr txBox="1"/>
            <p:nvPr/>
          </p:nvSpPr>
          <p:spPr>
            <a:xfrm>
              <a:off x="3822735" y="2633060"/>
              <a:ext cx="1482549" cy="43044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>
                  <a:solidFill>
                    <a:srgbClr val="FFFFFF"/>
                  </a:solidFill>
                  <a:latin typeface="Calibri"/>
                  <a:ea typeface="Calibri"/>
                  <a:cs typeface="Calibri"/>
                </a:rPr>
                <a:t>Facilidade de Sustentação</a:t>
              </a:r>
            </a:p>
          </p:txBody>
        </p:sp>
        <p:sp>
          <p:nvSpPr>
            <p:cNvPr id="40" name="TextBox 14">
              <a:extLst>
                <a:ext uri="{FF2B5EF4-FFF2-40B4-BE49-F238E27FC236}">
                  <a16:creationId xmlns:a16="http://schemas.microsoft.com/office/drawing/2014/main" id="{D2EEAC85-ED83-3A4E-BFAC-EA38F9D92962}"/>
                </a:ext>
              </a:extLst>
            </p:cNvPr>
            <p:cNvSpPr txBox="1"/>
            <p:nvPr/>
          </p:nvSpPr>
          <p:spPr>
            <a:xfrm>
              <a:off x="6651586" y="3565293"/>
              <a:ext cx="1702503" cy="43044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400" b="1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Facilidade de Transição de Desenvolvedores</a:t>
              </a:r>
            </a:p>
          </p:txBody>
        </p:sp>
        <p:sp>
          <p:nvSpPr>
            <p:cNvPr id="41" name="TextBox 18">
              <a:extLst>
                <a:ext uri="{FF2B5EF4-FFF2-40B4-BE49-F238E27FC236}">
                  <a16:creationId xmlns:a16="http://schemas.microsoft.com/office/drawing/2014/main" id="{BFBCCD8A-6E15-3070-E55B-459929B8F525}"/>
                </a:ext>
              </a:extLst>
            </p:cNvPr>
            <p:cNvSpPr txBox="1"/>
            <p:nvPr/>
          </p:nvSpPr>
          <p:spPr>
            <a:xfrm>
              <a:off x="3796705" y="3523291"/>
              <a:ext cx="1285984" cy="43044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Melhor Utilização dos Bots</a:t>
              </a:r>
            </a:p>
          </p:txBody>
        </p:sp>
        <p:sp>
          <p:nvSpPr>
            <p:cNvPr id="42" name="TextBox 15">
              <a:extLst>
                <a:ext uri="{FF2B5EF4-FFF2-40B4-BE49-F238E27FC236}">
                  <a16:creationId xmlns:a16="http://schemas.microsoft.com/office/drawing/2014/main" id="{28865015-8FC9-8FB2-5D27-0832674DD433}"/>
                </a:ext>
              </a:extLst>
            </p:cNvPr>
            <p:cNvSpPr txBox="1"/>
            <p:nvPr/>
          </p:nvSpPr>
          <p:spPr>
            <a:xfrm>
              <a:off x="6856847" y="4563690"/>
              <a:ext cx="1455470" cy="43044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400" b="1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Reutilização de Códigos</a:t>
              </a:r>
            </a:p>
          </p:txBody>
        </p:sp>
        <p:sp>
          <p:nvSpPr>
            <p:cNvPr id="43" name="TextBox 19">
              <a:extLst>
                <a:ext uri="{FF2B5EF4-FFF2-40B4-BE49-F238E27FC236}">
                  <a16:creationId xmlns:a16="http://schemas.microsoft.com/office/drawing/2014/main" id="{1A085A07-C3B0-3B8B-92F1-7CB8DB28008C}"/>
                </a:ext>
              </a:extLst>
            </p:cNvPr>
            <p:cNvSpPr txBox="1"/>
            <p:nvPr/>
          </p:nvSpPr>
          <p:spPr>
            <a:xfrm>
              <a:off x="3784170" y="4522883"/>
              <a:ext cx="1815761" cy="43044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Fácil Integração com Ferramentas de BI</a:t>
              </a:r>
            </a:p>
          </p:txBody>
        </p:sp>
      </p:grpSp>
      <p:sp>
        <p:nvSpPr>
          <p:cNvPr id="53" name="TextBox 32">
            <a:extLst>
              <a:ext uri="{FF2B5EF4-FFF2-40B4-BE49-F238E27FC236}">
                <a16:creationId xmlns:a16="http://schemas.microsoft.com/office/drawing/2014/main" id="{ECF8BD60-1496-FF97-1B60-148F8E8D8D8F}"/>
              </a:ext>
            </a:extLst>
          </p:cNvPr>
          <p:cNvSpPr txBox="1"/>
          <p:nvPr/>
        </p:nvSpPr>
        <p:spPr>
          <a:xfrm>
            <a:off x="9506497" y="1432146"/>
            <a:ext cx="2231959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000" noProof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Com o gerenciamento dos dados utilizando a fila, todos os robôs são construídos para, caso necessário, manter diversas execuções em paralelo.</a:t>
            </a:r>
          </a:p>
        </p:txBody>
      </p:sp>
      <p:sp>
        <p:nvSpPr>
          <p:cNvPr id="54" name="TextBox 33">
            <a:extLst>
              <a:ext uri="{FF2B5EF4-FFF2-40B4-BE49-F238E27FC236}">
                <a16:creationId xmlns:a16="http://schemas.microsoft.com/office/drawing/2014/main" id="{AC31CB1E-A2EC-7146-58A2-7D63BF78DEB8}"/>
              </a:ext>
            </a:extLst>
          </p:cNvPr>
          <p:cNvSpPr txBox="1"/>
          <p:nvPr/>
        </p:nvSpPr>
        <p:spPr>
          <a:xfrm>
            <a:off x="9495913" y="2513652"/>
            <a:ext cx="2226077" cy="86177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000" noProof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Diversos padrões utilizados agregam segurança as execuções dos robôs, como validações de carregamento, formas de mapear elementos e tratativas de erro genéricas.</a:t>
            </a:r>
          </a:p>
        </p:txBody>
      </p:sp>
      <p:sp>
        <p:nvSpPr>
          <p:cNvPr id="55" name="TextBox 34">
            <a:extLst>
              <a:ext uri="{FF2B5EF4-FFF2-40B4-BE49-F238E27FC236}">
                <a16:creationId xmlns:a16="http://schemas.microsoft.com/office/drawing/2014/main" id="{C814B485-A646-DF21-DA91-6E6FB4846415}"/>
              </a:ext>
            </a:extLst>
          </p:cNvPr>
          <p:cNvSpPr txBox="1"/>
          <p:nvPr/>
        </p:nvSpPr>
        <p:spPr>
          <a:xfrm>
            <a:off x="9488292" y="3678394"/>
            <a:ext cx="2276032" cy="86177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000" noProof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Todos os desenvolvedores são iniciados e treinados com o </a:t>
            </a:r>
            <a:r>
              <a:rPr lang="en-US" sz="1000" i="1" noProof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guideline</a:t>
            </a:r>
            <a:r>
              <a:rPr lang="en-US" sz="1000" noProof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de desenvolvimento, sendo assim, quando há necessidade de substituição o processo é mais prático e rápido.</a:t>
            </a:r>
          </a:p>
        </p:txBody>
      </p:sp>
      <p:sp>
        <p:nvSpPr>
          <p:cNvPr id="56" name="TextBox 35">
            <a:extLst>
              <a:ext uri="{FF2B5EF4-FFF2-40B4-BE49-F238E27FC236}">
                <a16:creationId xmlns:a16="http://schemas.microsoft.com/office/drawing/2014/main" id="{13AFA0B8-0791-D0D8-A9A9-E3B4F6A26B3D}"/>
              </a:ext>
            </a:extLst>
          </p:cNvPr>
          <p:cNvSpPr txBox="1"/>
          <p:nvPr/>
        </p:nvSpPr>
        <p:spPr>
          <a:xfrm>
            <a:off x="9473008" y="5023728"/>
            <a:ext cx="2276032" cy="1015663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000" noProof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Com o </a:t>
            </a:r>
            <a:r>
              <a:rPr lang="en-US" sz="1000" i="1" noProof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guideline</a:t>
            </a:r>
            <a:r>
              <a:rPr lang="en-US" sz="1000" noProof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criamos diversos </a:t>
            </a:r>
            <a:r>
              <a:rPr lang="en-US" sz="1000" i="1" noProof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scripts</a:t>
            </a:r>
            <a:r>
              <a:rPr lang="en-US" sz="1000" noProof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que são reutilizados para adiantar o desenvolvimento, com a ajuda deles mesmo com segurança conseguimos manter um desenvolvimento rápido dos robôs.</a:t>
            </a:r>
          </a:p>
        </p:txBody>
      </p:sp>
      <p:sp>
        <p:nvSpPr>
          <p:cNvPr id="57" name="TextBox 24">
            <a:extLst>
              <a:ext uri="{FF2B5EF4-FFF2-40B4-BE49-F238E27FC236}">
                <a16:creationId xmlns:a16="http://schemas.microsoft.com/office/drawing/2014/main" id="{C4688388-EE53-8D83-1D38-D9F516569AC4}"/>
              </a:ext>
            </a:extLst>
          </p:cNvPr>
          <p:cNvSpPr txBox="1"/>
          <p:nvPr/>
        </p:nvSpPr>
        <p:spPr>
          <a:xfrm>
            <a:off x="8938892" y="1508920"/>
            <a:ext cx="54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>
                <a:solidFill>
                  <a:srgbClr val="FFFFFF"/>
                </a:solidFill>
                <a:latin typeface="Aptos Serif"/>
                <a:ea typeface="Roboto"/>
                <a:cs typeface="Aptos Serif"/>
              </a:rPr>
              <a:t>05</a:t>
            </a:r>
          </a:p>
        </p:txBody>
      </p:sp>
      <p:sp>
        <p:nvSpPr>
          <p:cNvPr id="58" name="TextBox 25">
            <a:extLst>
              <a:ext uri="{FF2B5EF4-FFF2-40B4-BE49-F238E27FC236}">
                <a16:creationId xmlns:a16="http://schemas.microsoft.com/office/drawing/2014/main" id="{F9CDBE8D-CF0D-1A7E-564D-0A19636110F6}"/>
              </a:ext>
            </a:extLst>
          </p:cNvPr>
          <p:cNvSpPr txBox="1"/>
          <p:nvPr/>
        </p:nvSpPr>
        <p:spPr>
          <a:xfrm>
            <a:off x="8893563" y="2720286"/>
            <a:ext cx="620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>
                <a:solidFill>
                  <a:srgbClr val="FFFFFF"/>
                </a:solidFill>
                <a:latin typeface="Aptos Serif"/>
                <a:ea typeface="Roboto"/>
                <a:cs typeface="Aptos Serif"/>
              </a:rPr>
              <a:t>06</a:t>
            </a:r>
          </a:p>
        </p:txBody>
      </p:sp>
      <p:sp>
        <p:nvSpPr>
          <p:cNvPr id="59" name="TextBox 26">
            <a:extLst>
              <a:ext uri="{FF2B5EF4-FFF2-40B4-BE49-F238E27FC236}">
                <a16:creationId xmlns:a16="http://schemas.microsoft.com/office/drawing/2014/main" id="{20853572-07AF-C8C1-1FBD-B3E40BB7EDA9}"/>
              </a:ext>
            </a:extLst>
          </p:cNvPr>
          <p:cNvSpPr txBox="1"/>
          <p:nvPr/>
        </p:nvSpPr>
        <p:spPr>
          <a:xfrm>
            <a:off x="8868603" y="3922666"/>
            <a:ext cx="628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>
                <a:solidFill>
                  <a:srgbClr val="FFFFFF"/>
                </a:solidFill>
                <a:latin typeface="Aptos Serif"/>
                <a:ea typeface="Roboto"/>
                <a:cs typeface="Aptos Serif"/>
              </a:rPr>
              <a:t>07</a:t>
            </a:r>
          </a:p>
        </p:txBody>
      </p:sp>
      <p:sp>
        <p:nvSpPr>
          <p:cNvPr id="60" name="TextBox 27">
            <a:extLst>
              <a:ext uri="{FF2B5EF4-FFF2-40B4-BE49-F238E27FC236}">
                <a16:creationId xmlns:a16="http://schemas.microsoft.com/office/drawing/2014/main" id="{8C725A55-4177-042F-2784-80FB0CEDADE5}"/>
              </a:ext>
            </a:extLst>
          </p:cNvPr>
          <p:cNvSpPr txBox="1"/>
          <p:nvPr/>
        </p:nvSpPr>
        <p:spPr>
          <a:xfrm>
            <a:off x="8841903" y="5308104"/>
            <a:ext cx="628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>
                <a:solidFill>
                  <a:srgbClr val="FFFFFF"/>
                </a:solidFill>
                <a:latin typeface="Aptos Serif"/>
                <a:ea typeface="Roboto"/>
                <a:cs typeface="Aptos Serif"/>
              </a:rPr>
              <a:t>08</a:t>
            </a:r>
          </a:p>
        </p:txBody>
      </p:sp>
      <p:pic>
        <p:nvPicPr>
          <p:cNvPr id="65" name="Picture 64" descr="A blue and black square with black background&#10;&#10;Description automatically generated">
            <a:extLst>
              <a:ext uri="{FF2B5EF4-FFF2-40B4-BE49-F238E27FC236}">
                <a16:creationId xmlns:a16="http://schemas.microsoft.com/office/drawing/2014/main" id="{D1F04FF6-0C01-0BFB-D46B-6EF9F96CEBB6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830" y="1788964"/>
            <a:ext cx="755133" cy="755133"/>
          </a:xfrm>
          <a:prstGeom prst="rect">
            <a:avLst/>
          </a:prstGeom>
        </p:spPr>
      </p:pic>
      <p:pic>
        <p:nvPicPr>
          <p:cNvPr id="67" name="Picture 66" descr="A white outline of gears and arrows&#10;&#10;Description automatically generated">
            <a:extLst>
              <a:ext uri="{FF2B5EF4-FFF2-40B4-BE49-F238E27FC236}">
                <a16:creationId xmlns:a16="http://schemas.microsoft.com/office/drawing/2014/main" id="{67647A00-B99D-F2DD-C398-14118D476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244" y="1812075"/>
            <a:ext cx="668869" cy="697624"/>
          </a:xfrm>
          <a:prstGeom prst="rect">
            <a:avLst/>
          </a:prstGeom>
        </p:spPr>
      </p:pic>
      <p:pic>
        <p:nvPicPr>
          <p:cNvPr id="69" name="Picture 68" descr="A person with headset and computer&#10;&#10;Description automatically generated">
            <a:extLst>
              <a:ext uri="{FF2B5EF4-FFF2-40B4-BE49-F238E27FC236}">
                <a16:creationId xmlns:a16="http://schemas.microsoft.com/office/drawing/2014/main" id="{9960DF2B-05AE-0CF5-E204-02FAA61B1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162" y="2979163"/>
            <a:ext cx="683247" cy="643910"/>
          </a:xfrm>
          <a:prstGeom prst="rect">
            <a:avLst/>
          </a:prstGeom>
        </p:spPr>
      </p:pic>
      <p:pic>
        <p:nvPicPr>
          <p:cNvPr id="71" name="Picture 70" descr="A white circle with arrows around it and a check mark in it&#10;&#10;Description automatically generated">
            <a:extLst>
              <a:ext uri="{FF2B5EF4-FFF2-40B4-BE49-F238E27FC236}">
                <a16:creationId xmlns:a16="http://schemas.microsoft.com/office/drawing/2014/main" id="{5EAF42A8-C8FA-362B-A6CE-B38DBC65C2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112" y="2953520"/>
            <a:ext cx="755133" cy="755133"/>
          </a:xfrm>
          <a:prstGeom prst="rect">
            <a:avLst/>
          </a:prstGeom>
        </p:spPr>
      </p:pic>
      <p:pic>
        <p:nvPicPr>
          <p:cNvPr id="73" name="Picture 72" descr="A white line drawing of a clock&#10;&#10;Description automatically generated">
            <a:extLst>
              <a:ext uri="{FF2B5EF4-FFF2-40B4-BE49-F238E27FC236}">
                <a16:creationId xmlns:a16="http://schemas.microsoft.com/office/drawing/2014/main" id="{F081DADA-4FB2-E128-EB6C-E6E896101B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43" y="4121499"/>
            <a:ext cx="697624" cy="712001"/>
          </a:xfrm>
          <a:prstGeom prst="rect">
            <a:avLst/>
          </a:prstGeom>
        </p:spPr>
      </p:pic>
      <p:pic>
        <p:nvPicPr>
          <p:cNvPr id="75" name="Picture 74" descr="A black and white circle with two people&#10;&#10;Description automatically generated">
            <a:extLst>
              <a:ext uri="{FF2B5EF4-FFF2-40B4-BE49-F238E27FC236}">
                <a16:creationId xmlns:a16="http://schemas.microsoft.com/office/drawing/2014/main" id="{9BC85D22-9BFE-4D8E-577F-C6B37C45DC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34" y="4071577"/>
            <a:ext cx="712001" cy="769511"/>
          </a:xfrm>
          <a:prstGeom prst="rect">
            <a:avLst/>
          </a:prstGeom>
        </p:spPr>
      </p:pic>
      <p:pic>
        <p:nvPicPr>
          <p:cNvPr id="77" name="Picture 76" descr="A white line drawing of a graph on a computer screen&#10;&#10;Description automatically generated">
            <a:extLst>
              <a:ext uri="{FF2B5EF4-FFF2-40B4-BE49-F238E27FC236}">
                <a16:creationId xmlns:a16="http://schemas.microsoft.com/office/drawing/2014/main" id="{D7A511CD-0B1E-1BB5-2055-7D01FC4F9C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777" y="5404310"/>
            <a:ext cx="600777" cy="668869"/>
          </a:xfrm>
          <a:prstGeom prst="rect">
            <a:avLst/>
          </a:prstGeom>
        </p:spPr>
      </p:pic>
      <p:pic>
        <p:nvPicPr>
          <p:cNvPr id="79" name="Picture 78" descr="A white gear with arrows around it&#10;&#10;Description automatically generated">
            <a:extLst>
              <a:ext uri="{FF2B5EF4-FFF2-40B4-BE49-F238E27FC236}">
                <a16:creationId xmlns:a16="http://schemas.microsoft.com/office/drawing/2014/main" id="{A2FCAA2F-F63C-5EA3-C181-B409EB75D9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74" y="5293085"/>
            <a:ext cx="755133" cy="76951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8B3B65F-C2FA-ACA8-29C5-D671F380E0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326" y="204749"/>
            <a:ext cx="1588966" cy="45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15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A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3AF1E-15E8-41F9-89E2-CC3D2A816395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46987" y="540873"/>
            <a:ext cx="1515158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DashBots</a:t>
            </a:r>
            <a:endParaRPr lang="pt-BR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166" y="1550461"/>
            <a:ext cx="3230943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O </a:t>
            </a:r>
            <a:r>
              <a:rPr kumimoji="0" lang="pt-BR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DashBots</a:t>
            </a: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é uma plataforma de orquestração de fluxos </a:t>
            </a:r>
            <a:r>
              <a:rPr kumimoji="0" lang="pt-BR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RPAs</a:t>
            </a: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, se integrando diretamente com as ferramentas, permite a consulta do histórico de execuções e seus respectivos resultados finais (sucesso ou erro), o tempo de duração e em quais máquinas foram executados.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378" y="5274721"/>
            <a:ext cx="1152961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defRPr/>
            </a:pP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Dentre outras funcionalidades</a:t>
            </a:r>
            <a:r>
              <a:rPr lang="pt-BR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,</a:t>
            </a: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como extração de relatórios de execução, relatórios de consumo de máquinas, integração usuário x robô, </a:t>
            </a:r>
            <a:r>
              <a:rPr lang="pt-BR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acompanhamento das</a:t>
            </a: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execuções atuais, vale destacar o gerenciamento de fila, que permite definir prioridades entre os robôs, mantê-los em fila ou não, e até redirecionar automaticamente para uma máquina disponível.</a:t>
            </a:r>
            <a:endParaRPr lang="pt-BR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B90992-ED26-8634-1072-5A27EA4163B3}"/>
              </a:ext>
            </a:extLst>
          </p:cNvPr>
          <p:cNvGrpSpPr/>
          <p:nvPr/>
        </p:nvGrpSpPr>
        <p:grpSpPr>
          <a:xfrm>
            <a:off x="3684846" y="1294890"/>
            <a:ext cx="7999294" cy="3785383"/>
            <a:chOff x="3795648" y="2183674"/>
            <a:chExt cx="8143067" cy="37997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13689" r="2422" b="5324"/>
            <a:stretch/>
          </p:blipFill>
          <p:spPr>
            <a:xfrm>
              <a:off x="3795648" y="2183674"/>
              <a:ext cx="8143067" cy="379976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0E277C6-12CE-D88F-4825-14BA18FDBAEF}"/>
                </a:ext>
              </a:extLst>
            </p:cNvPr>
            <p:cNvSpPr/>
            <p:nvPr/>
          </p:nvSpPr>
          <p:spPr>
            <a:xfrm>
              <a:off x="3884023" y="2192384"/>
              <a:ext cx="923108" cy="2174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endParaRPr>
            </a:p>
          </p:txBody>
        </p:sp>
      </p:grpSp>
      <p:pic>
        <p:nvPicPr>
          <p:cNvPr id="11" name="Imagem 10">
            <a:extLst>
              <a:ext uri="{FF2B5EF4-FFF2-40B4-BE49-F238E27FC236}">
                <a16:creationId xmlns:a16="http://schemas.microsoft.com/office/drawing/2014/main" id="{338B44D1-0077-DFEC-5E65-E66453978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26" y="204749"/>
            <a:ext cx="1588966" cy="45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72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A4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75F8A7-9132-3435-3676-8A7DA0469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0A820C-12AE-FEB5-2017-F4DB756ECA9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3AF1E-15E8-41F9-89E2-CC3D2A816395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E2C55-0E11-2670-C9A5-F23A352AACAA}"/>
              </a:ext>
            </a:extLst>
          </p:cNvPr>
          <p:cNvSpPr txBox="1"/>
          <p:nvPr/>
        </p:nvSpPr>
        <p:spPr>
          <a:xfrm>
            <a:off x="2664018" y="750761"/>
            <a:ext cx="6670416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Case 1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Empresa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Setor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de Bem Estar / Fitness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A6F5B04-41B4-E073-6291-31E28DF18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26" y="204749"/>
            <a:ext cx="1588966" cy="454514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CB514813-5569-C0C5-7921-1B07DD18F919}"/>
              </a:ext>
            </a:extLst>
          </p:cNvPr>
          <p:cNvGrpSpPr/>
          <p:nvPr/>
        </p:nvGrpSpPr>
        <p:grpSpPr>
          <a:xfrm>
            <a:off x="419817" y="1647964"/>
            <a:ext cx="11417966" cy="4611299"/>
            <a:chOff x="387017" y="1133614"/>
            <a:chExt cx="11417966" cy="4611299"/>
          </a:xfrm>
        </p:grpSpPr>
        <p:grpSp>
          <p:nvGrpSpPr>
            <p:cNvPr id="11" name="Group 2047">
              <a:extLst>
                <a:ext uri="{FF2B5EF4-FFF2-40B4-BE49-F238E27FC236}">
                  <a16:creationId xmlns:a16="http://schemas.microsoft.com/office/drawing/2014/main" id="{5933E5BF-3678-51E4-62FF-2FD687F906E9}"/>
                </a:ext>
              </a:extLst>
            </p:cNvPr>
            <p:cNvGrpSpPr/>
            <p:nvPr/>
          </p:nvGrpSpPr>
          <p:grpSpPr>
            <a:xfrm>
              <a:off x="387017" y="1133614"/>
              <a:ext cx="11417966" cy="4590771"/>
              <a:chOff x="3697756" y="1745783"/>
              <a:chExt cx="13654933" cy="5322514"/>
            </a:xfrm>
          </p:grpSpPr>
          <p:sp>
            <p:nvSpPr>
              <p:cNvPr id="42" name="Shape">
                <a:extLst>
                  <a:ext uri="{FF2B5EF4-FFF2-40B4-BE49-F238E27FC236}">
                    <a16:creationId xmlns:a16="http://schemas.microsoft.com/office/drawing/2014/main" id="{79CA565A-AF17-174A-35AD-04343B1A1B20}"/>
                  </a:ext>
                </a:extLst>
              </p:cNvPr>
              <p:cNvSpPr/>
              <p:nvPr/>
            </p:nvSpPr>
            <p:spPr>
              <a:xfrm>
                <a:off x="3697756" y="1745783"/>
                <a:ext cx="13654933" cy="53225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66" y="0"/>
                    </a:moveTo>
                    <a:lnTo>
                      <a:pt x="2034" y="0"/>
                    </a:lnTo>
                    <a:cubicBezTo>
                      <a:pt x="913" y="0"/>
                      <a:pt x="0" y="598"/>
                      <a:pt x="0" y="1338"/>
                    </a:cubicBezTo>
                    <a:lnTo>
                      <a:pt x="0" y="20262"/>
                    </a:lnTo>
                    <a:cubicBezTo>
                      <a:pt x="0" y="20999"/>
                      <a:pt x="909" y="21600"/>
                      <a:pt x="2034" y="21600"/>
                    </a:cubicBezTo>
                    <a:lnTo>
                      <a:pt x="19566" y="21600"/>
                    </a:lnTo>
                    <a:cubicBezTo>
                      <a:pt x="20687" y="21600"/>
                      <a:pt x="21600" y="21002"/>
                      <a:pt x="21600" y="20262"/>
                    </a:cubicBezTo>
                    <a:lnTo>
                      <a:pt x="21600" y="1335"/>
                    </a:lnTo>
                    <a:cubicBezTo>
                      <a:pt x="21600" y="598"/>
                      <a:pt x="20691" y="0"/>
                      <a:pt x="19566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oup 2053">
                <a:extLst>
                  <a:ext uri="{FF2B5EF4-FFF2-40B4-BE49-F238E27FC236}">
                    <a16:creationId xmlns:a16="http://schemas.microsoft.com/office/drawing/2014/main" id="{EDB3FA4B-8245-6899-FA14-506FA3480B22}"/>
                  </a:ext>
                </a:extLst>
              </p:cNvPr>
              <p:cNvGrpSpPr/>
              <p:nvPr/>
            </p:nvGrpSpPr>
            <p:grpSpPr>
              <a:xfrm>
                <a:off x="4214773" y="2152584"/>
                <a:ext cx="6073136" cy="4359728"/>
                <a:chOff x="1588441" y="2152584"/>
                <a:chExt cx="6073136" cy="4359728"/>
              </a:xfrm>
            </p:grpSpPr>
            <p:sp>
              <p:nvSpPr>
                <p:cNvPr id="45" name="TextBox 23">
                  <a:extLst>
                    <a:ext uri="{FF2B5EF4-FFF2-40B4-BE49-F238E27FC236}">
                      <a16:creationId xmlns:a16="http://schemas.microsoft.com/office/drawing/2014/main" id="{3AB70932-8CC3-A49E-968F-B40062540B0E}"/>
                    </a:ext>
                  </a:extLst>
                </p:cNvPr>
                <p:cNvSpPr txBox="1"/>
                <p:nvPr/>
              </p:nvSpPr>
              <p:spPr>
                <a:xfrm>
                  <a:off x="2242289" y="2152584"/>
                  <a:ext cx="5419288" cy="749353"/>
                </a:xfrm>
                <a:prstGeom prst="rect">
                  <a:avLst/>
                </a:prstGeom>
                <a:noFill/>
              </p:spPr>
              <p:txBody>
                <a:bodyPr wrap="square" lIns="0" rIns="0" rtlCol="0" anchor="b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Escrituração de Notas Fiscais em Diversas Prefeituras</a:t>
                  </a:r>
                  <a:endParaRPr kumimoji="0" lang="en-US" sz="18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TextBox 24">
                  <a:extLst>
                    <a:ext uri="{FF2B5EF4-FFF2-40B4-BE49-F238E27FC236}">
                      <a16:creationId xmlns:a16="http://schemas.microsoft.com/office/drawing/2014/main" id="{322614D3-A00B-F699-553F-B5EBAB4F84AC}"/>
                    </a:ext>
                  </a:extLst>
                </p:cNvPr>
                <p:cNvSpPr txBox="1"/>
                <p:nvPr/>
              </p:nvSpPr>
              <p:spPr>
                <a:xfrm>
                  <a:off x="1588441" y="3158068"/>
                  <a:ext cx="5681347" cy="3354244"/>
                </a:xfrm>
                <a:prstGeom prst="rect">
                  <a:avLst/>
                </a:prstGeom>
                <a:noFill/>
              </p:spPr>
              <p:txBody>
                <a:bodyPr wrap="square" lIns="0" rIns="0" rtlCol="0" anchor="t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300" b="1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AS IS –</a:t>
                  </a:r>
                  <a:r>
                    <a:rPr kumimoji="0" lang="pt-BR" sz="13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Por obrigação do governo, a empresa precisa escriturar todas as notas recebidas de outras prefeituras que não a que o CNPJ está cadastrado. O volume de escrituração é de cerca de </a:t>
                  </a:r>
                  <a:r>
                    <a:rPr kumimoji="0" lang="pt-BR" sz="1300" b="1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9.000 notas fiscais</a:t>
                  </a:r>
                  <a:r>
                    <a:rPr kumimoji="0" lang="pt-BR" sz="13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mensais, diluído entre </a:t>
                  </a:r>
                  <a:r>
                    <a:rPr kumimoji="0" lang="pt-BR" sz="1300" b="1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 usuários</a:t>
                  </a:r>
                  <a:r>
                    <a:rPr kumimoji="0" lang="pt-BR" sz="130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, que realizam essa atividade durante todo o mês, durante </a:t>
                  </a:r>
                  <a:r>
                    <a:rPr kumimoji="0" lang="pt-BR" sz="1300" b="1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 horas por dia</a:t>
                  </a:r>
                  <a:r>
                    <a:rPr kumimoji="0" lang="pt-BR" sz="130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. Devido ao alto volume, e diferentes demandas, o processo não era feito por completo.</a:t>
                  </a:r>
                  <a:endParaRPr kumimoji="0" lang="pt-BR" sz="13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3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300" b="1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TO BE -</a:t>
                  </a:r>
                  <a:r>
                    <a:rPr kumimoji="0" lang="pt-BR" sz="13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Para suprir esta necessidade, criamos fluxos automatizados por robôs que realizam o acesso ao site das prefeituras e realiza a escrituração da nota. Porém para que este processo seja feito, utilizamos </a:t>
                  </a:r>
                  <a:r>
                    <a:rPr kumimoji="0" lang="pt-BR" sz="1300" b="1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Inteligência Aritifical</a:t>
                  </a:r>
                  <a:r>
                    <a:rPr kumimoji="0" lang="pt-BR" sz="13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atrelada a </a:t>
                  </a:r>
                  <a:r>
                    <a:rPr kumimoji="0" lang="pt-BR" sz="1300" b="1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OCR</a:t>
                  </a:r>
                  <a:r>
                    <a:rPr kumimoji="0" lang="pt-BR" sz="13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para extrair todos os dados necessários do arquivo PDF da nota fiscal, dessa forma conseguimos confrontar com os dados do sistema e então partir para escrituração de fato.</a:t>
                  </a:r>
                </a:p>
              </p:txBody>
            </p:sp>
          </p:grpSp>
        </p:grpSp>
        <p:grpSp>
          <p:nvGrpSpPr>
            <p:cNvPr id="12" name="Group 2070">
              <a:extLst>
                <a:ext uri="{FF2B5EF4-FFF2-40B4-BE49-F238E27FC236}">
                  <a16:creationId xmlns:a16="http://schemas.microsoft.com/office/drawing/2014/main" id="{A1C6C020-EA39-5CAE-810A-DDA7360F92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53716" y="1576989"/>
              <a:ext cx="2378387" cy="774748"/>
              <a:chOff x="7126649" y="1736631"/>
              <a:chExt cx="2451205" cy="811686"/>
            </a:xfrm>
          </p:grpSpPr>
          <p:pic>
            <p:nvPicPr>
              <p:cNvPr id="40" name="Picture 2060" descr="A group of people with black background&#10;&#10;Description automatically generated">
                <a:extLst>
                  <a:ext uri="{FF2B5EF4-FFF2-40B4-BE49-F238E27FC236}">
                    <a16:creationId xmlns:a16="http://schemas.microsoft.com/office/drawing/2014/main" id="{CC8BE68B-0804-C952-BFE5-6944DBA19C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6649" y="1736631"/>
                <a:ext cx="811686" cy="811686"/>
              </a:xfrm>
              <a:prstGeom prst="rect">
                <a:avLst/>
              </a:prstGeom>
            </p:spPr>
          </p:pic>
          <p:sp>
            <p:nvSpPr>
              <p:cNvPr id="41" name="TextBox 24">
                <a:extLst>
                  <a:ext uri="{FF2B5EF4-FFF2-40B4-BE49-F238E27FC236}">
                    <a16:creationId xmlns:a16="http://schemas.microsoft.com/office/drawing/2014/main" id="{09016A5D-F42F-4090-3216-B82BF5C80E78}"/>
                  </a:ext>
                </a:extLst>
              </p:cNvPr>
              <p:cNvSpPr txBox="1"/>
              <p:nvPr/>
            </p:nvSpPr>
            <p:spPr>
              <a:xfrm>
                <a:off x="8100169" y="1947185"/>
                <a:ext cx="1477685" cy="419186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 panose="020F0502020204030204"/>
                  </a:rPr>
                  <a:t>5 Usuários</a:t>
                </a:r>
                <a:endParaRPr kumimoji="0" lang="pt-BR" sz="2000" b="1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069">
              <a:extLst>
                <a:ext uri="{FF2B5EF4-FFF2-40B4-BE49-F238E27FC236}">
                  <a16:creationId xmlns:a16="http://schemas.microsoft.com/office/drawing/2014/main" id="{9E5824D7-2321-4229-ECAD-D571F80231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54591" y="2435414"/>
              <a:ext cx="2556009" cy="960536"/>
              <a:chOff x="7029137" y="2833181"/>
              <a:chExt cx="2820116" cy="1077330"/>
            </a:xfrm>
          </p:grpSpPr>
          <p:pic>
            <p:nvPicPr>
              <p:cNvPr id="38" name="Picture 2063" descr="A blue clock with a black background&#10;&#10;Description automatically generated">
                <a:extLst>
                  <a:ext uri="{FF2B5EF4-FFF2-40B4-BE49-F238E27FC236}">
                    <a16:creationId xmlns:a16="http://schemas.microsoft.com/office/drawing/2014/main" id="{6C79A4F0-E289-5CFB-3A66-D67125DF6B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29137" y="2833181"/>
                <a:ext cx="1077330" cy="1077330"/>
              </a:xfrm>
              <a:prstGeom prst="rect">
                <a:avLst/>
              </a:prstGeom>
            </p:spPr>
          </p:pic>
          <p:sp>
            <p:nvSpPr>
              <p:cNvPr id="39" name="TextBox 24">
                <a:extLst>
                  <a:ext uri="{FF2B5EF4-FFF2-40B4-BE49-F238E27FC236}">
                    <a16:creationId xmlns:a16="http://schemas.microsoft.com/office/drawing/2014/main" id="{F8CE0B15-A434-6337-33D3-DDBA677DBF92}"/>
                  </a:ext>
                </a:extLst>
              </p:cNvPr>
              <p:cNvSpPr txBox="1"/>
              <p:nvPr/>
            </p:nvSpPr>
            <p:spPr>
              <a:xfrm>
                <a:off x="8181069" y="3141013"/>
                <a:ext cx="1668184" cy="448760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 panose="020F0502020204030204"/>
                  </a:rPr>
                  <a:t>15 Dias</a:t>
                </a:r>
                <a:endParaRPr kumimoji="0" lang="pt-BR" sz="2000" b="1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041">
              <a:extLst>
                <a:ext uri="{FF2B5EF4-FFF2-40B4-BE49-F238E27FC236}">
                  <a16:creationId xmlns:a16="http://schemas.microsoft.com/office/drawing/2014/main" id="{4519B6D3-5BEE-2397-90A5-94F14717113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43896" y="1563320"/>
              <a:ext cx="2378387" cy="774748"/>
              <a:chOff x="7126649" y="1736631"/>
              <a:chExt cx="2451205" cy="811686"/>
            </a:xfrm>
          </p:grpSpPr>
          <p:pic>
            <p:nvPicPr>
              <p:cNvPr id="36" name="Picture 1042" descr="A group of people with black background&#10;&#10;Description automatically generated">
                <a:extLst>
                  <a:ext uri="{FF2B5EF4-FFF2-40B4-BE49-F238E27FC236}">
                    <a16:creationId xmlns:a16="http://schemas.microsoft.com/office/drawing/2014/main" id="{199BE91F-2FD6-1262-A003-BD7BF8E55B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6649" y="1736631"/>
                <a:ext cx="811686" cy="811686"/>
              </a:xfrm>
              <a:prstGeom prst="rect">
                <a:avLst/>
              </a:prstGeom>
            </p:spPr>
          </p:pic>
          <p:sp>
            <p:nvSpPr>
              <p:cNvPr id="37" name="TextBox 24">
                <a:extLst>
                  <a:ext uri="{FF2B5EF4-FFF2-40B4-BE49-F238E27FC236}">
                    <a16:creationId xmlns:a16="http://schemas.microsoft.com/office/drawing/2014/main" id="{763AEF05-5299-0545-EBD6-60E29420183B}"/>
                  </a:ext>
                </a:extLst>
              </p:cNvPr>
              <p:cNvSpPr txBox="1"/>
              <p:nvPr/>
            </p:nvSpPr>
            <p:spPr>
              <a:xfrm>
                <a:off x="8100169" y="1947185"/>
                <a:ext cx="1477685" cy="419186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 panose="020F0502020204030204"/>
                  </a:rPr>
                  <a:t>0 Usuários</a:t>
                </a:r>
                <a:endParaRPr kumimoji="0" lang="pt-BR" sz="2000" b="1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044">
              <a:extLst>
                <a:ext uri="{FF2B5EF4-FFF2-40B4-BE49-F238E27FC236}">
                  <a16:creationId xmlns:a16="http://schemas.microsoft.com/office/drawing/2014/main" id="{06881D2B-872D-5B99-9D70-66619838B00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44771" y="2421745"/>
              <a:ext cx="2556009" cy="960536"/>
              <a:chOff x="7029137" y="2833181"/>
              <a:chExt cx="2820116" cy="1077330"/>
            </a:xfrm>
          </p:grpSpPr>
          <p:pic>
            <p:nvPicPr>
              <p:cNvPr id="34" name="Picture 1045" descr="A blue clock with a black background&#10;&#10;Description automatically generated">
                <a:extLst>
                  <a:ext uri="{FF2B5EF4-FFF2-40B4-BE49-F238E27FC236}">
                    <a16:creationId xmlns:a16="http://schemas.microsoft.com/office/drawing/2014/main" id="{97528AE4-8027-8DF7-72DE-A4A6D73D63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29137" y="2833181"/>
                <a:ext cx="1077330" cy="1077330"/>
              </a:xfrm>
              <a:prstGeom prst="rect">
                <a:avLst/>
              </a:prstGeom>
            </p:spPr>
          </p:pic>
          <p:sp>
            <p:nvSpPr>
              <p:cNvPr id="35" name="TextBox 24">
                <a:extLst>
                  <a:ext uri="{FF2B5EF4-FFF2-40B4-BE49-F238E27FC236}">
                    <a16:creationId xmlns:a16="http://schemas.microsoft.com/office/drawing/2014/main" id="{62B6F678-5AB9-B319-160C-675270F5D273}"/>
                  </a:ext>
                </a:extLst>
              </p:cNvPr>
              <p:cNvSpPr txBox="1"/>
              <p:nvPr/>
            </p:nvSpPr>
            <p:spPr>
              <a:xfrm>
                <a:off x="8181069" y="3141013"/>
                <a:ext cx="1668184" cy="448760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 panose="020F0502020204030204"/>
                  </a:rPr>
                  <a:t>10 Dias</a:t>
                </a:r>
                <a:endParaRPr kumimoji="0" lang="pt-BR" sz="2000" b="1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Arrow: Chevron 1050">
              <a:extLst>
                <a:ext uri="{FF2B5EF4-FFF2-40B4-BE49-F238E27FC236}">
                  <a16:creationId xmlns:a16="http://schemas.microsoft.com/office/drawing/2014/main" id="{EB67100A-09A2-66C6-FDE2-ECF22E8796EC}"/>
                </a:ext>
              </a:extLst>
            </p:cNvPr>
            <p:cNvSpPr/>
            <p:nvPr/>
          </p:nvSpPr>
          <p:spPr>
            <a:xfrm>
              <a:off x="8522884" y="1678892"/>
              <a:ext cx="392855" cy="570910"/>
            </a:xfrm>
            <a:prstGeom prst="chevron">
              <a:avLst/>
            </a:prstGeom>
            <a:solidFill>
              <a:srgbClr val="4292B6"/>
            </a:solidFill>
            <a:ln>
              <a:solidFill>
                <a:srgbClr val="3C85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7" name="Arrow: Chevron 1051">
              <a:extLst>
                <a:ext uri="{FF2B5EF4-FFF2-40B4-BE49-F238E27FC236}">
                  <a16:creationId xmlns:a16="http://schemas.microsoft.com/office/drawing/2014/main" id="{B5D6FA92-D22E-0011-071F-71BB4952AEDF}"/>
                </a:ext>
              </a:extLst>
            </p:cNvPr>
            <p:cNvSpPr/>
            <p:nvPr/>
          </p:nvSpPr>
          <p:spPr>
            <a:xfrm>
              <a:off x="8522884" y="2610805"/>
              <a:ext cx="392855" cy="570910"/>
            </a:xfrm>
            <a:prstGeom prst="chevron">
              <a:avLst/>
            </a:prstGeom>
            <a:solidFill>
              <a:srgbClr val="4292B6"/>
            </a:solidFill>
            <a:ln>
              <a:solidFill>
                <a:srgbClr val="3C85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grpSp>
          <p:nvGrpSpPr>
            <p:cNvPr id="20" name="Group 2088">
              <a:extLst>
                <a:ext uri="{FF2B5EF4-FFF2-40B4-BE49-F238E27FC236}">
                  <a16:creationId xmlns:a16="http://schemas.microsoft.com/office/drawing/2014/main" id="{3CF0951B-2F79-2911-A3F1-DBAEE2057B3D}"/>
                </a:ext>
              </a:extLst>
            </p:cNvPr>
            <p:cNvGrpSpPr/>
            <p:nvPr/>
          </p:nvGrpSpPr>
          <p:grpSpPr>
            <a:xfrm>
              <a:off x="6153716" y="3477661"/>
              <a:ext cx="2223428" cy="830997"/>
              <a:chOff x="6119171" y="4046306"/>
              <a:chExt cx="2223428" cy="830997"/>
            </a:xfrm>
          </p:grpSpPr>
          <p:sp>
            <p:nvSpPr>
              <p:cNvPr id="32" name="TextBox 24">
                <a:extLst>
                  <a:ext uri="{FF2B5EF4-FFF2-40B4-BE49-F238E27FC236}">
                    <a16:creationId xmlns:a16="http://schemas.microsoft.com/office/drawing/2014/main" id="{BB66E06B-E138-687B-9EA6-E5AFF520EBF4}"/>
                  </a:ext>
                </a:extLst>
              </p:cNvPr>
              <p:cNvSpPr txBox="1"/>
              <p:nvPr/>
            </p:nvSpPr>
            <p:spPr>
              <a:xfrm>
                <a:off x="7013919" y="4046306"/>
                <a:ext cx="1328680" cy="830997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Não se fazia a escrituração de todas as notas.</a:t>
                </a:r>
                <a:endParaRPr kumimoji="0" lang="pt-BR" sz="1600" b="1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3" name="Picture 2087" descr="A paper with dollar bills and a black background&#10;&#10;Description automatically generated">
                <a:extLst>
                  <a:ext uri="{FF2B5EF4-FFF2-40B4-BE49-F238E27FC236}">
                    <a16:creationId xmlns:a16="http://schemas.microsoft.com/office/drawing/2014/main" id="{4C533EFE-4B80-25F0-8DBD-2AE960C3A7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19171" y="4063734"/>
                <a:ext cx="799948" cy="799948"/>
              </a:xfrm>
              <a:prstGeom prst="rect">
                <a:avLst/>
              </a:prstGeom>
            </p:spPr>
          </p:pic>
        </p:grpSp>
        <p:sp>
          <p:nvSpPr>
            <p:cNvPr id="21" name="Arrow: Chevron 2089">
              <a:extLst>
                <a:ext uri="{FF2B5EF4-FFF2-40B4-BE49-F238E27FC236}">
                  <a16:creationId xmlns:a16="http://schemas.microsoft.com/office/drawing/2014/main" id="{7088784B-A34F-D7FE-1E38-78983501C79F}"/>
                </a:ext>
              </a:extLst>
            </p:cNvPr>
            <p:cNvSpPr/>
            <p:nvPr/>
          </p:nvSpPr>
          <p:spPr>
            <a:xfrm>
              <a:off x="8522884" y="3609608"/>
              <a:ext cx="392855" cy="570910"/>
            </a:xfrm>
            <a:prstGeom prst="chevron">
              <a:avLst/>
            </a:prstGeom>
            <a:solidFill>
              <a:srgbClr val="4292B6"/>
            </a:solidFill>
            <a:ln>
              <a:solidFill>
                <a:srgbClr val="3C85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grpSp>
          <p:nvGrpSpPr>
            <p:cNvPr id="22" name="Group 2090">
              <a:extLst>
                <a:ext uri="{FF2B5EF4-FFF2-40B4-BE49-F238E27FC236}">
                  <a16:creationId xmlns:a16="http://schemas.microsoft.com/office/drawing/2014/main" id="{8C212C64-9FE7-0E35-D2E7-0505B4C974DA}"/>
                </a:ext>
              </a:extLst>
            </p:cNvPr>
            <p:cNvGrpSpPr/>
            <p:nvPr/>
          </p:nvGrpSpPr>
          <p:grpSpPr>
            <a:xfrm>
              <a:off x="9243896" y="3498585"/>
              <a:ext cx="2456884" cy="817376"/>
              <a:chOff x="6119171" y="4046306"/>
              <a:chExt cx="2456884" cy="817376"/>
            </a:xfrm>
          </p:grpSpPr>
          <p:sp>
            <p:nvSpPr>
              <p:cNvPr id="29" name="TextBox 24">
                <a:extLst>
                  <a:ext uri="{FF2B5EF4-FFF2-40B4-BE49-F238E27FC236}">
                    <a16:creationId xmlns:a16="http://schemas.microsoft.com/office/drawing/2014/main" id="{76B1C8AF-B80D-772F-18F6-04A6974FD676}"/>
                  </a:ext>
                </a:extLst>
              </p:cNvPr>
              <p:cNvSpPr txBox="1"/>
              <p:nvPr/>
            </p:nvSpPr>
            <p:spPr>
              <a:xfrm>
                <a:off x="7013919" y="4046306"/>
                <a:ext cx="1562136" cy="707886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Notas Mensais</a:t>
                </a:r>
                <a:endParaRPr kumimoji="0" lang="pt-BR" sz="2000" b="1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0" name="Picture 2092" descr="A paper with dollar bills and a black background&#10;&#10;Description automatically generated">
                <a:extLst>
                  <a:ext uri="{FF2B5EF4-FFF2-40B4-BE49-F238E27FC236}">
                    <a16:creationId xmlns:a16="http://schemas.microsoft.com/office/drawing/2014/main" id="{0293B609-39E4-EC5C-E012-5683DC73E5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19171" y="4063734"/>
                <a:ext cx="799948" cy="799948"/>
              </a:xfrm>
              <a:prstGeom prst="rect">
                <a:avLst/>
              </a:prstGeom>
            </p:spPr>
          </p:pic>
        </p:grpSp>
        <p:grpSp>
          <p:nvGrpSpPr>
            <p:cNvPr id="23" name="Group 6">
              <a:extLst>
                <a:ext uri="{FF2B5EF4-FFF2-40B4-BE49-F238E27FC236}">
                  <a16:creationId xmlns:a16="http://schemas.microsoft.com/office/drawing/2014/main" id="{F3AB212A-13EE-2CAE-DB38-EC9D001F5042}"/>
                </a:ext>
              </a:extLst>
            </p:cNvPr>
            <p:cNvGrpSpPr/>
            <p:nvPr/>
          </p:nvGrpSpPr>
          <p:grpSpPr>
            <a:xfrm>
              <a:off x="9167800" y="4394383"/>
              <a:ext cx="930378" cy="1345044"/>
              <a:chOff x="8254122" y="4412923"/>
              <a:chExt cx="930378" cy="1345044"/>
            </a:xfrm>
          </p:grpSpPr>
          <p:pic>
            <p:nvPicPr>
              <p:cNvPr id="27" name="Picture 2095" descr="A blue and white logo&#10;&#10;Description automatically generated">
                <a:extLst>
                  <a:ext uri="{FF2B5EF4-FFF2-40B4-BE49-F238E27FC236}">
                    <a16:creationId xmlns:a16="http://schemas.microsoft.com/office/drawing/2014/main" id="{4736BC35-7D1D-E68D-A69D-2884F832D1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4122" y="4412923"/>
                <a:ext cx="930378" cy="930378"/>
              </a:xfrm>
              <a:prstGeom prst="rect">
                <a:avLst/>
              </a:prstGeom>
            </p:spPr>
          </p:pic>
          <p:sp>
            <p:nvSpPr>
              <p:cNvPr id="28" name="TextBox 24">
                <a:extLst>
                  <a:ext uri="{FF2B5EF4-FFF2-40B4-BE49-F238E27FC236}">
                    <a16:creationId xmlns:a16="http://schemas.microsoft.com/office/drawing/2014/main" id="{793ECD36-8176-9F8D-C474-60FE290B1FCA}"/>
                  </a:ext>
                </a:extLst>
              </p:cNvPr>
              <p:cNvSpPr txBox="1"/>
              <p:nvPr/>
            </p:nvSpPr>
            <p:spPr>
              <a:xfrm>
                <a:off x="8333339" y="5357857"/>
                <a:ext cx="771944" cy="400110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IA</a:t>
                </a:r>
                <a:endParaRPr kumimoji="0" lang="pt-BR" sz="2000" b="1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8">
              <a:extLst>
                <a:ext uri="{FF2B5EF4-FFF2-40B4-BE49-F238E27FC236}">
                  <a16:creationId xmlns:a16="http://schemas.microsoft.com/office/drawing/2014/main" id="{07FADD84-0A44-F103-C84E-19EA4D027F3D}"/>
                </a:ext>
              </a:extLst>
            </p:cNvPr>
            <p:cNvGrpSpPr/>
            <p:nvPr/>
          </p:nvGrpSpPr>
          <p:grpSpPr>
            <a:xfrm>
              <a:off x="7083856" y="4434000"/>
              <a:ext cx="1883981" cy="1310913"/>
              <a:chOff x="7083856" y="4434000"/>
              <a:chExt cx="1883981" cy="1310913"/>
            </a:xfrm>
          </p:grpSpPr>
          <p:pic>
            <p:nvPicPr>
              <p:cNvPr id="25" name="Picture 4">
                <a:extLst>
                  <a:ext uri="{FF2B5EF4-FFF2-40B4-BE49-F238E27FC236}">
                    <a16:creationId xmlns:a16="http://schemas.microsoft.com/office/drawing/2014/main" id="{28DBC462-99C1-9EB3-5016-32C5239550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08" r="80462" b="19583"/>
              <a:stretch/>
            </p:blipFill>
            <p:spPr bwMode="auto">
              <a:xfrm>
                <a:off x="7499836" y="4434000"/>
                <a:ext cx="1052023" cy="851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4">
                <a:extLst>
                  <a:ext uri="{FF2B5EF4-FFF2-40B4-BE49-F238E27FC236}">
                    <a16:creationId xmlns:a16="http://schemas.microsoft.com/office/drawing/2014/main" id="{B61E9462-D16B-197A-A196-8E782DB2AE7B}"/>
                  </a:ext>
                </a:extLst>
              </p:cNvPr>
              <p:cNvSpPr txBox="1"/>
              <p:nvPr/>
            </p:nvSpPr>
            <p:spPr>
              <a:xfrm>
                <a:off x="7083856" y="5344803"/>
                <a:ext cx="1883981" cy="400110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Power Automate</a:t>
                </a:r>
                <a:endParaRPr kumimoji="0" lang="pt-BR" sz="2000" b="1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7" name="Shape">
            <a:extLst>
              <a:ext uri="{FF2B5EF4-FFF2-40B4-BE49-F238E27FC236}">
                <a16:creationId xmlns:a16="http://schemas.microsoft.com/office/drawing/2014/main" id="{21F7BFC6-6790-B44B-54FC-561681EE75BF}"/>
              </a:ext>
            </a:extLst>
          </p:cNvPr>
          <p:cNvSpPr/>
          <p:nvPr/>
        </p:nvSpPr>
        <p:spPr>
          <a:xfrm>
            <a:off x="367503" y="1530349"/>
            <a:ext cx="1303548" cy="13446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80" y="0"/>
                </a:moveTo>
                <a:cubicBezTo>
                  <a:pt x="1293" y="0"/>
                  <a:pt x="0" y="1288"/>
                  <a:pt x="0" y="2880"/>
                </a:cubicBezTo>
                <a:lnTo>
                  <a:pt x="0" y="21600"/>
                </a:lnTo>
                <a:lnTo>
                  <a:pt x="21600" y="0"/>
                </a:lnTo>
                <a:lnTo>
                  <a:pt x="2880" y="0"/>
                </a:lnTo>
                <a:close/>
              </a:path>
            </a:pathLst>
          </a:custGeom>
          <a:solidFill>
            <a:srgbClr val="4472C4">
              <a:lumMod val="60000"/>
              <a:lumOff val="4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Picture 2048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F3957CAF-9300-B843-B4A2-513F4E196D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8" y="1667474"/>
            <a:ext cx="574556" cy="5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82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4aade2d-5cfd-47b1-8990-788df21239f9" xsi:nil="true"/>
    <lcf76f155ced4ddcb4097134ff3c332f xmlns="508fc11c-416c-47c9-a446-979435cee59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8177E65C811D348A4779E6312E3B251" ma:contentTypeVersion="14" ma:contentTypeDescription="Crie um novo documento." ma:contentTypeScope="" ma:versionID="e3635f074b00fc7506e848211b8bbeca">
  <xsd:schema xmlns:xsd="http://www.w3.org/2001/XMLSchema" xmlns:xs="http://www.w3.org/2001/XMLSchema" xmlns:p="http://schemas.microsoft.com/office/2006/metadata/properties" xmlns:ns2="508fc11c-416c-47c9-a446-979435cee597" xmlns:ns3="04aade2d-5cfd-47b1-8990-788df21239f9" targetNamespace="http://schemas.microsoft.com/office/2006/metadata/properties" ma:root="true" ma:fieldsID="20a38f709664bc07d984efdc4d6ad5a8" ns2:_="" ns3:_="">
    <xsd:import namespace="508fc11c-416c-47c9-a446-979435cee597"/>
    <xsd:import namespace="04aade2d-5cfd-47b1-8990-788df21239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8fc11c-416c-47c9-a446-979435cee5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6365149f-4af8-494f-b280-18b4f38460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aade2d-5cfd-47b1-8990-788df21239f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d208842f-2df7-45f5-8bf8-dd8c43672895}" ma:internalName="TaxCatchAll" ma:showField="CatchAllData" ma:web="04aade2d-5cfd-47b1-8990-788df21239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CEAFF8-5830-4892-82AC-E6E6C312F076}">
  <ds:schemaRefs>
    <ds:schemaRef ds:uri="http://schemas.microsoft.com/office/2006/documentManagement/types"/>
    <ds:schemaRef ds:uri="http://purl.org/dc/terms/"/>
    <ds:schemaRef ds:uri="04aade2d-5cfd-47b1-8990-788df21239f9"/>
    <ds:schemaRef ds:uri="http://purl.org/dc/dcmitype/"/>
    <ds:schemaRef ds:uri="http://www.w3.org/XML/1998/namespace"/>
    <ds:schemaRef ds:uri="508fc11c-416c-47c9-a446-979435cee597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D33F008-9B0D-466E-A118-5A980EFDA675}">
  <ds:schemaRefs>
    <ds:schemaRef ds:uri="04aade2d-5cfd-47b1-8990-788df21239f9"/>
    <ds:schemaRef ds:uri="508fc11c-416c-47c9-a446-979435cee59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3CC7C60-150C-4D57-A7EB-EDC9C0FE9F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910</Words>
  <Application>Microsoft Office PowerPoint</Application>
  <PresentationFormat>Widescreen</PresentationFormat>
  <Paragraphs>100</Paragraphs>
  <Slides>11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22" baseType="lpstr">
      <vt:lpstr>Aptos</vt:lpstr>
      <vt:lpstr>Aptos Display</vt:lpstr>
      <vt:lpstr>Aptos Serif</vt:lpstr>
      <vt:lpstr>Arial</vt:lpstr>
      <vt:lpstr>Calibri</vt:lpstr>
      <vt:lpstr>Inter Light</vt:lpstr>
      <vt:lpstr>Quicksand</vt:lpstr>
      <vt:lpstr>Quicksand SemiBold</vt:lpstr>
      <vt:lpstr>Roboto</vt:lpstr>
      <vt:lpstr>Roboto Black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 Noronha Eiras</dc:creator>
  <cp:lastModifiedBy>Paulo Mota</cp:lastModifiedBy>
  <cp:revision>4</cp:revision>
  <dcterms:created xsi:type="dcterms:W3CDTF">2024-03-26T12:16:36Z</dcterms:created>
  <dcterms:modified xsi:type="dcterms:W3CDTF">2025-10-23T22:29:33Z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0x010100F8177E65C811D348A4779E6312E3B251</vt:lpwstr>
  </property>
  <property fmtid="{D5CDD505-2E9C-101B-9397-08002B2CF9AE}" pid="3" name="MediaServiceImageTags">
    <vt:lpwstr/>
  </property>
</Properties>
</file>