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sldIdLst>
    <p:sldId id="4313" r:id="rId5"/>
    <p:sldId id="4303" r:id="rId6"/>
    <p:sldId id="4214" r:id="rId7"/>
    <p:sldId id="4210" r:id="rId8"/>
    <p:sldId id="4310" r:id="rId9"/>
    <p:sldId id="4311" r:id="rId10"/>
    <p:sldId id="4248" r:id="rId11"/>
    <p:sldId id="295" r:id="rId12"/>
  </p:sldIdLst>
  <p:sldSz cx="18288000" cy="10287000"/>
  <p:notesSz cx="6858000" cy="9144000"/>
  <p:embeddedFontLst>
    <p:embeddedFont>
      <p:font typeface="Montserrat" pitchFamily="2" charset="0"/>
      <p:regular r:id="rId14"/>
      <p:bold r:id="rId15"/>
      <p:italic r:id="rId16"/>
      <p:boldItalic r:id="rId17"/>
    </p:embeddedFont>
    <p:embeddedFont>
      <p:font typeface="Poppins" panose="020B0502040504020204" pitchFamily="34" charset="0"/>
      <p:regular r:id="rId18"/>
      <p:bold r:id="rId19"/>
      <p:italic r:id="rId20"/>
      <p:boldItalic r:id="rId21"/>
    </p:embeddedFont>
    <p:embeddedFont>
      <p:font typeface="Poppins Bold" pitchFamily="2" charset="0"/>
      <p:regular r:id="rId22"/>
      <p:bold r:id="rId23"/>
    </p:embeddedFont>
    <p:embeddedFont>
      <p:font typeface="Poppins Semi-Bold" pitchFamily="2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4E888E-BFD5-5562-35B7-B3B6DAA62B4D}" name="Felipe Jensen" initials="FJ" userId="S::felipe.jensen@rmsa.com.br::5a581c0e-4b4e-4f95-af5b-5108f076e3c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E4F"/>
    <a:srgbClr val="D4B48B"/>
    <a:srgbClr val="E6E6E6"/>
    <a:srgbClr val="A9906F"/>
    <a:srgbClr val="EFEFEF"/>
    <a:srgbClr val="EDEDED"/>
    <a:srgbClr val="CBCBCB"/>
    <a:srgbClr val="7F7466"/>
    <a:srgbClr val="8CBAD4"/>
    <a:srgbClr val="C0A3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notesMaster" Target="notesMasters/notesMaster1.xml" /><Relationship Id="rId18" Type="http://schemas.openxmlformats.org/officeDocument/2006/relationships/font" Target="fonts/font5.fntdata" /><Relationship Id="rId26" Type="http://schemas.openxmlformats.org/officeDocument/2006/relationships/viewProps" Target="viewProps.xml" /><Relationship Id="rId3" Type="http://schemas.openxmlformats.org/officeDocument/2006/relationships/customXml" Target="../customXml/item3.xml" /><Relationship Id="rId21" Type="http://schemas.openxmlformats.org/officeDocument/2006/relationships/font" Target="fonts/font8.fntdata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font" Target="fonts/font4.fntdata" /><Relationship Id="rId25" Type="http://schemas.openxmlformats.org/officeDocument/2006/relationships/presProps" Target="presProps.xml" /><Relationship Id="rId2" Type="http://schemas.openxmlformats.org/officeDocument/2006/relationships/customXml" Target="../customXml/item2.xml" /><Relationship Id="rId16" Type="http://schemas.openxmlformats.org/officeDocument/2006/relationships/font" Target="fonts/font3.fntdata" /><Relationship Id="rId20" Type="http://schemas.openxmlformats.org/officeDocument/2006/relationships/font" Target="fonts/font7.fntdata" /><Relationship Id="rId29" Type="http://schemas.microsoft.com/office/2018/10/relationships/authors" Target="author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font" Target="fonts/font11.fntdata" /><Relationship Id="rId5" Type="http://schemas.openxmlformats.org/officeDocument/2006/relationships/slide" Target="slides/slide1.xml" /><Relationship Id="rId15" Type="http://schemas.openxmlformats.org/officeDocument/2006/relationships/font" Target="fonts/font2.fntdata" /><Relationship Id="rId23" Type="http://schemas.openxmlformats.org/officeDocument/2006/relationships/font" Target="fonts/font10.fntdata" /><Relationship Id="rId28" Type="http://schemas.openxmlformats.org/officeDocument/2006/relationships/tableStyles" Target="tableStyles.xml" /><Relationship Id="rId10" Type="http://schemas.openxmlformats.org/officeDocument/2006/relationships/slide" Target="slides/slide6.xml" /><Relationship Id="rId19" Type="http://schemas.openxmlformats.org/officeDocument/2006/relationships/font" Target="fonts/font6.fntdata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font" Target="fonts/font1.fntdata" /><Relationship Id="rId22" Type="http://schemas.openxmlformats.org/officeDocument/2006/relationships/font" Target="fonts/font9.fntdata" /><Relationship Id="rId27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8BDD4-E265-4DF0-B98E-CFAA9A9066BC}" type="datetimeFigureOut">
              <a:rPr lang="pt-BR" smtClean="0"/>
              <a:t>26/09/2025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6CF59-35EE-4D99-B027-8208CDDE96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911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6CF59-35EE-4D99-B027-8208CDDE962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508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6CF59-35EE-4D99-B027-8208CDDE962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508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Lembrar de – 1) Caso Chat API; e 2) Bright Data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6CF59-35EE-4D99-B027-8208CDDE962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3550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F3080-2186-B150-39E3-4DFA60D5C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1046AF6-481F-108A-4106-92CBED9F31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358966B-87EB-C72D-9C6A-A9D62D7A6B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AQUI COLOCAR DECISÕES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560ABBA-42A6-8D0D-A2DA-180458E183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6CF59-35EE-4D99-B027-8208CDDE962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936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ECC27-B06A-37FC-A0E2-4E26E66B2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5F14A8D-BE40-F996-A2E1-E1A38DF29A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2DA68F7-2FB9-037E-1B0F-AF24390106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Lembrar de – 1) Caso Chat API; e 2) Bright Data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33429C5-5AF2-902B-559F-237A0666FB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6CF59-35EE-4D99-B027-8208CDDE962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8255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55489-7312-4191-7CC4-5A557DEEF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B6EFC3A-B9E1-C4D0-30A8-2552B6C68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43D57A1-13FC-5C43-A1CD-F51177789E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AQUI COLOCAR DECISÕES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93B0372-B61B-C38D-17DD-E845A9021C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6CF59-35EE-4D99-B027-8208CDDE962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4144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B8F01-CD01-B432-7733-1CC326C41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17FBE82-8774-0AD2-2AFC-3F0964B533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6F3F480-44E0-C1F3-DA5A-20BB1D779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84075AE-6763-5A2D-844E-D57B002DDD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6CF59-35EE-4D99-B027-8208CDDE962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939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Relationship Id="rId5" Type="http://schemas.microsoft.com/office/2007/relationships/hdphoto" Target="../media/hdphoto1.wdp" /><Relationship Id="rId4" Type="http://schemas.openxmlformats.org/officeDocument/2006/relationships/image" Target="../media/image6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Relationship Id="rId5" Type="http://schemas.microsoft.com/office/2007/relationships/hdphoto" Target="../media/hdphoto1.wdp" /><Relationship Id="rId4" Type="http://schemas.openxmlformats.org/officeDocument/2006/relationships/image" Target="../media/image6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0.png" /><Relationship Id="rId4" Type="http://schemas.openxmlformats.org/officeDocument/2006/relationships/image" Target="../media/image9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2.jpeg" /><Relationship Id="rId5" Type="http://schemas.openxmlformats.org/officeDocument/2006/relationships/image" Target="../media/image9.png" /><Relationship Id="rId4" Type="http://schemas.openxmlformats.org/officeDocument/2006/relationships/image" Target="../media/image11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90C76-3FA3-437A-F9BA-C13908359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Ícone&#10;&#10;O conteúdo gerado por IA pode estar incorreto.">
            <a:extLst>
              <a:ext uri="{FF2B5EF4-FFF2-40B4-BE49-F238E27FC236}">
                <a16:creationId xmlns:a16="http://schemas.microsoft.com/office/drawing/2014/main" id="{3D46594B-32C5-DD1A-A019-3402382FD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sp>
        <p:nvSpPr>
          <p:cNvPr id="4" name="Freeform 4">
            <a:extLst>
              <a:ext uri="{FF2B5EF4-FFF2-40B4-BE49-F238E27FC236}">
                <a16:creationId xmlns:a16="http://schemas.microsoft.com/office/drawing/2014/main" id="{A9FB2B47-6CC8-283B-E476-82E97232A883}"/>
              </a:ext>
            </a:extLst>
          </p:cNvPr>
          <p:cNvSpPr/>
          <p:nvPr/>
        </p:nvSpPr>
        <p:spPr>
          <a:xfrm>
            <a:off x="6489289" y="2829240"/>
            <a:ext cx="5309422" cy="2426302"/>
          </a:xfrm>
          <a:custGeom>
            <a:avLst/>
            <a:gdLst/>
            <a:ahLst/>
            <a:cxnLst/>
            <a:rect l="l" t="t" r="r" b="b"/>
            <a:pathLst>
              <a:path w="5876161" h="2685291">
                <a:moveTo>
                  <a:pt x="0" y="0"/>
                </a:moveTo>
                <a:lnTo>
                  <a:pt x="5876160" y="0"/>
                </a:lnTo>
                <a:lnTo>
                  <a:pt x="5876160" y="2685291"/>
                </a:lnTo>
                <a:lnTo>
                  <a:pt x="0" y="26852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A908B5D7-5711-7F07-3E2D-49AAD86699C1}"/>
              </a:ext>
            </a:extLst>
          </p:cNvPr>
          <p:cNvSpPr txBox="1"/>
          <p:nvPr/>
        </p:nvSpPr>
        <p:spPr>
          <a:xfrm>
            <a:off x="3834216" y="6057900"/>
            <a:ext cx="11137490" cy="12683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78"/>
              </a:lnSpc>
            </a:pPr>
            <a:r>
              <a:rPr lang="en-US" sz="3600" b="1">
                <a:solidFill>
                  <a:srgbClr val="EDEDED"/>
                </a:solidFill>
                <a:latin typeface="Poppins"/>
                <a:ea typeface="Poppins Semi-Bold"/>
                <a:cs typeface="Poppins"/>
                <a:sym typeface="Poppins"/>
              </a:rPr>
              <a:t>Risco </a:t>
            </a:r>
            <a:r>
              <a:rPr lang="en-US" sz="3600" b="1" err="1">
                <a:solidFill>
                  <a:srgbClr val="EDEDED"/>
                </a:solidFill>
                <a:latin typeface="Poppins"/>
                <a:ea typeface="Poppins Semi-Bold"/>
                <a:cs typeface="Poppins"/>
                <a:sym typeface="Poppins"/>
              </a:rPr>
              <a:t>Jurídico</a:t>
            </a:r>
            <a:r>
              <a:rPr lang="en-US" sz="3600" b="1">
                <a:solidFill>
                  <a:srgbClr val="EDEDED"/>
                </a:solidFill>
                <a:latin typeface="Poppins"/>
                <a:ea typeface="Poppins Semi-Bold"/>
                <a:cs typeface="Poppins"/>
                <a:sym typeface="Poppins"/>
              </a:rPr>
              <a:t> de RPAs e IAs</a:t>
            </a:r>
          </a:p>
          <a:p>
            <a:pPr algn="ctr">
              <a:lnSpc>
                <a:spcPts val="5178"/>
              </a:lnSpc>
            </a:pPr>
            <a:r>
              <a:rPr lang="en-US" sz="3200" b="1">
                <a:solidFill>
                  <a:srgbClr val="D4B48B"/>
                </a:solidFill>
                <a:latin typeface="Montserrat" panose="00000500000000000000" pitchFamily="2" charset="0"/>
                <a:ea typeface="Poppins Semi-Bold"/>
                <a:cs typeface="Poppins"/>
                <a:sym typeface="Poppins"/>
              </a:rPr>
              <a:t>Redes </a:t>
            </a:r>
            <a:r>
              <a:rPr lang="en-US" sz="3200" b="1" err="1">
                <a:solidFill>
                  <a:srgbClr val="D4B48B"/>
                </a:solidFill>
                <a:latin typeface="Montserrat" panose="00000500000000000000" pitchFamily="2" charset="0"/>
                <a:ea typeface="Poppins Semi-Bold"/>
                <a:cs typeface="Poppins"/>
                <a:sym typeface="Poppins"/>
              </a:rPr>
              <a:t>Sociais</a:t>
            </a:r>
            <a:endParaRPr lang="en-US" sz="3200" b="1">
              <a:solidFill>
                <a:srgbClr val="D4B48B"/>
              </a:solidFill>
              <a:latin typeface="Montserrat" panose="00000500000000000000" pitchFamily="2" charset="0"/>
              <a:ea typeface="Poppins Semi-Bold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780326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90C76-3FA3-437A-F9BA-C13908359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Ícone&#10;&#10;O conteúdo gerado por IA pode estar incorreto.">
            <a:extLst>
              <a:ext uri="{FF2B5EF4-FFF2-40B4-BE49-F238E27FC236}">
                <a16:creationId xmlns:a16="http://schemas.microsoft.com/office/drawing/2014/main" id="{3D46594B-32C5-DD1A-A019-3402382FD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sp>
        <p:nvSpPr>
          <p:cNvPr id="4" name="Freeform 4">
            <a:extLst>
              <a:ext uri="{FF2B5EF4-FFF2-40B4-BE49-F238E27FC236}">
                <a16:creationId xmlns:a16="http://schemas.microsoft.com/office/drawing/2014/main" id="{A9FB2B47-6CC8-283B-E476-82E97232A883}"/>
              </a:ext>
            </a:extLst>
          </p:cNvPr>
          <p:cNvSpPr/>
          <p:nvPr/>
        </p:nvSpPr>
        <p:spPr>
          <a:xfrm>
            <a:off x="6489289" y="2829240"/>
            <a:ext cx="5309422" cy="2426302"/>
          </a:xfrm>
          <a:custGeom>
            <a:avLst/>
            <a:gdLst/>
            <a:ahLst/>
            <a:cxnLst/>
            <a:rect l="l" t="t" r="r" b="b"/>
            <a:pathLst>
              <a:path w="5876161" h="2685291">
                <a:moveTo>
                  <a:pt x="0" y="0"/>
                </a:moveTo>
                <a:lnTo>
                  <a:pt x="5876160" y="0"/>
                </a:lnTo>
                <a:lnTo>
                  <a:pt x="5876160" y="2685291"/>
                </a:lnTo>
                <a:lnTo>
                  <a:pt x="0" y="26852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A908B5D7-5711-7F07-3E2D-49AAD86699C1}"/>
              </a:ext>
            </a:extLst>
          </p:cNvPr>
          <p:cNvSpPr txBox="1"/>
          <p:nvPr/>
        </p:nvSpPr>
        <p:spPr>
          <a:xfrm>
            <a:off x="3834216" y="6057900"/>
            <a:ext cx="11137490" cy="12683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78"/>
              </a:lnSpc>
            </a:pPr>
            <a:r>
              <a:rPr lang="en-US" sz="3600" b="1" err="1">
                <a:solidFill>
                  <a:srgbClr val="EDEDED"/>
                </a:solidFill>
                <a:latin typeface="Poppins"/>
                <a:ea typeface="Poppins Semi-Bold"/>
                <a:cs typeface="Poppins"/>
                <a:sym typeface="Poppins"/>
              </a:rPr>
              <a:t>Regulação</a:t>
            </a:r>
            <a:r>
              <a:rPr lang="en-US" sz="3600" b="1">
                <a:solidFill>
                  <a:srgbClr val="EDEDED"/>
                </a:solidFill>
                <a:latin typeface="Poppins"/>
                <a:ea typeface="Poppins Semi-Bold"/>
                <a:cs typeface="Poppins"/>
                <a:sym typeface="Poppins"/>
              </a:rPr>
              <a:t> </a:t>
            </a:r>
            <a:r>
              <a:rPr lang="en-US" sz="3600" b="1" err="1">
                <a:solidFill>
                  <a:srgbClr val="EDEDED"/>
                </a:solidFill>
                <a:latin typeface="Poppins"/>
                <a:ea typeface="Poppins Semi-Bold"/>
                <a:cs typeface="Poppins"/>
                <a:sym typeface="Poppins"/>
              </a:rPr>
              <a:t>Jurídica</a:t>
            </a:r>
            <a:r>
              <a:rPr lang="en-US" sz="3600" b="1">
                <a:solidFill>
                  <a:srgbClr val="EDEDED"/>
                </a:solidFill>
                <a:latin typeface="Poppins"/>
                <a:ea typeface="Poppins Semi-Bold"/>
                <a:cs typeface="Poppins"/>
                <a:sym typeface="Poppins"/>
              </a:rPr>
              <a:t> de RPAs e IAs</a:t>
            </a:r>
          </a:p>
          <a:p>
            <a:pPr algn="ctr">
              <a:lnSpc>
                <a:spcPts val="5178"/>
              </a:lnSpc>
            </a:pPr>
            <a:r>
              <a:rPr lang="en-US" sz="3200" b="1">
                <a:solidFill>
                  <a:srgbClr val="D4B48B"/>
                </a:solidFill>
                <a:latin typeface="Montserrat" panose="00000500000000000000" pitchFamily="2" charset="0"/>
                <a:ea typeface="Poppins Semi-Bold"/>
                <a:cs typeface="Poppins"/>
                <a:sym typeface="Poppins"/>
              </a:rPr>
              <a:t>Redes </a:t>
            </a:r>
            <a:r>
              <a:rPr lang="en-US" sz="3200" b="1" err="1">
                <a:solidFill>
                  <a:srgbClr val="D4B48B"/>
                </a:solidFill>
                <a:latin typeface="Montserrat" panose="00000500000000000000" pitchFamily="2" charset="0"/>
                <a:ea typeface="Poppins Semi-Bold"/>
                <a:cs typeface="Poppins"/>
                <a:sym typeface="Poppins"/>
              </a:rPr>
              <a:t>Sociais</a:t>
            </a:r>
            <a:endParaRPr lang="en-US" sz="3200" b="1">
              <a:solidFill>
                <a:srgbClr val="D4B48B"/>
              </a:solidFill>
              <a:latin typeface="Montserrat" panose="00000500000000000000" pitchFamily="2" charset="0"/>
              <a:ea typeface="Poppins Semi-Bold"/>
              <a:cs typeface="Poppins"/>
              <a:sym typeface="Poppin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36FA049-A290-37F2-0087-CAD31A137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69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A475C">
                <a:alpha val="100000"/>
                <a:lumMod val="94000"/>
              </a:srgbClr>
            </a:gs>
            <a:gs pos="100000">
              <a:srgbClr val="0B2633">
                <a:alpha val="100000"/>
              </a:srgb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4E581F-AECC-5F99-422E-21185BC5F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9DD386C-D586-9714-C8CC-DD0FDE2D02DF}"/>
              </a:ext>
            </a:extLst>
          </p:cNvPr>
          <p:cNvSpPr/>
          <p:nvPr/>
        </p:nvSpPr>
        <p:spPr>
          <a:xfrm>
            <a:off x="0" y="-79534"/>
            <a:ext cx="18288000" cy="10343674"/>
          </a:xfrm>
          <a:custGeom>
            <a:avLst/>
            <a:gdLst/>
            <a:ahLst/>
            <a:cxnLst/>
            <a:rect l="l" t="t" r="r" b="b"/>
            <a:pathLst>
              <a:path w="18288000" h="10343674">
                <a:moveTo>
                  <a:pt x="0" y="0"/>
                </a:moveTo>
                <a:lnTo>
                  <a:pt x="18288000" y="0"/>
                </a:lnTo>
                <a:lnTo>
                  <a:pt x="18288000" y="10343674"/>
                </a:lnTo>
                <a:lnTo>
                  <a:pt x="0" y="103436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</a:blip>
            <a:stretch>
              <a:fillRect t="-63594" b="-10161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C61617DC-C962-52D2-3ED1-B26E85C80D95}"/>
              </a:ext>
            </a:extLst>
          </p:cNvPr>
          <p:cNvSpPr/>
          <p:nvPr/>
        </p:nvSpPr>
        <p:spPr>
          <a:xfrm>
            <a:off x="-1" y="2491056"/>
            <a:ext cx="5943601" cy="0"/>
          </a:xfrm>
          <a:prstGeom prst="line">
            <a:avLst/>
          </a:prstGeom>
          <a:ln w="38100" cap="flat">
            <a:solidFill>
              <a:srgbClr val="D4B48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DC6F744-BD8B-1576-3805-1229E17C620D}"/>
              </a:ext>
            </a:extLst>
          </p:cNvPr>
          <p:cNvSpPr txBox="1"/>
          <p:nvPr/>
        </p:nvSpPr>
        <p:spPr>
          <a:xfrm>
            <a:off x="4827017" y="2171700"/>
            <a:ext cx="8633965" cy="6632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302"/>
              </a:lnSpc>
              <a:defRPr/>
            </a:pPr>
            <a:r>
              <a:rPr lang="pt-BR" sz="3600" b="1">
                <a:solidFill>
                  <a:prstClr val="white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RESPONSABILIZAÇÃO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C9DEAA6-E844-3044-491B-A6E419FEB985}"/>
              </a:ext>
            </a:extLst>
          </p:cNvPr>
          <p:cNvSpPr txBox="1"/>
          <p:nvPr/>
        </p:nvSpPr>
        <p:spPr>
          <a:xfrm>
            <a:off x="2032944" y="4471544"/>
            <a:ext cx="5588146" cy="432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>
                <a:solidFill>
                  <a:srgbClr val="D4B48B"/>
                </a:solidFill>
                <a:latin typeface="Montserrat" panose="00000500000000000000" pitchFamily="2" charset="0"/>
                <a:ea typeface="Muli Bold"/>
                <a:cs typeface="Muli Bold"/>
                <a:sym typeface="Muli Bold"/>
              </a:rPr>
              <a:t>DESRESPEITO AOS TERMOS</a:t>
            </a:r>
            <a:r>
              <a:rPr kumimoji="0" lang="pt-BR" sz="2800" b="1" i="0" u="none" strike="noStrike" kern="1200" cap="none" spc="0" normalizeH="0" baseline="0" noProof="0">
                <a:ln>
                  <a:noFill/>
                </a:ln>
                <a:solidFill>
                  <a:srgbClr val="D4B48B"/>
                </a:solidFill>
                <a:effectLst/>
                <a:uLnTx/>
                <a:uFillTx/>
                <a:latin typeface="Montserrat" panose="00000500000000000000" pitchFamily="2" charset="0"/>
                <a:ea typeface="Muli Bold"/>
                <a:cs typeface="Muli Bold"/>
                <a:sym typeface="Muli Bold"/>
              </a:rPr>
              <a:t>​</a:t>
            </a: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88E2E2B7-3706-1DF3-F203-FD4B88983540}"/>
              </a:ext>
            </a:extLst>
          </p:cNvPr>
          <p:cNvSpPr/>
          <p:nvPr/>
        </p:nvSpPr>
        <p:spPr>
          <a:xfrm flipV="1">
            <a:off x="1666263" y="4194957"/>
            <a:ext cx="0" cy="3600987"/>
          </a:xfrm>
          <a:prstGeom prst="line">
            <a:avLst/>
          </a:prstGeom>
          <a:ln w="38100" cap="flat">
            <a:solidFill>
              <a:srgbClr val="FBFAF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57140068-636B-4A81-CC1F-DD8C264BE26B}"/>
              </a:ext>
            </a:extLst>
          </p:cNvPr>
          <p:cNvSpPr txBox="1"/>
          <p:nvPr/>
        </p:nvSpPr>
        <p:spPr>
          <a:xfrm>
            <a:off x="2032943" y="5203449"/>
            <a:ext cx="6794593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801" lvl="1" indent="-215900">
              <a:buFont typeface="Arial"/>
              <a:buChar char="•"/>
              <a:defRPr/>
            </a:pPr>
            <a:r>
              <a:rPr lang="pt-BR" sz="2400">
                <a:solidFill>
                  <a:srgbClr val="F8F8F8"/>
                </a:solidFill>
                <a:latin typeface="Montserrat"/>
                <a:ea typeface="Montserrat"/>
                <a:cs typeface="Montserrat"/>
                <a:sym typeface="Montserrat"/>
              </a:rPr>
              <a:t>Interpretação completamente subjetiva;</a:t>
            </a:r>
          </a:p>
          <a:p>
            <a:pPr marL="431801" lvl="1" indent="-215900">
              <a:buFont typeface="Arial"/>
              <a:buChar char="•"/>
              <a:defRPr/>
            </a:pPr>
            <a:endParaRPr lang="pt-BR" sz="2400">
              <a:solidFill>
                <a:srgbClr val="F8F8F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31801" lvl="1" indent="-215900">
              <a:buFont typeface="Arial"/>
              <a:buChar char="•"/>
              <a:defRPr/>
            </a:pPr>
            <a:r>
              <a:rPr lang="pt-BR" sz="2400">
                <a:solidFill>
                  <a:srgbClr val="F8F8F8"/>
                </a:solidFill>
                <a:latin typeface="Montserrat"/>
                <a:ea typeface="Montserrat"/>
                <a:cs typeface="Montserrat"/>
                <a:sym typeface="Montserrat"/>
              </a:rPr>
              <a:t>Penalização administrativa;</a:t>
            </a:r>
          </a:p>
          <a:p>
            <a:pPr marL="431801" lvl="1" indent="-215900">
              <a:buFont typeface="Arial"/>
              <a:buChar char="•"/>
              <a:defRPr/>
            </a:pPr>
            <a:endParaRPr lang="pt-BR" sz="2400">
              <a:solidFill>
                <a:srgbClr val="F8F8F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31801" lvl="1" indent="-215900">
              <a:buFont typeface="Arial"/>
              <a:buChar char="•"/>
              <a:defRPr/>
            </a:pPr>
            <a:r>
              <a:rPr lang="pt-BR" sz="2400">
                <a:solidFill>
                  <a:srgbClr val="F8F8F8"/>
                </a:solidFill>
                <a:latin typeface="Montserrat"/>
                <a:ea typeface="Montserrat"/>
                <a:cs typeface="Montserrat"/>
                <a:sym typeface="Montserrat"/>
              </a:rPr>
              <a:t>Empresa não tem interesse em fazer nada além disso.</a:t>
            </a: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94A6A86A-0C87-6CAC-3976-EAD7E4C920C8}"/>
              </a:ext>
            </a:extLst>
          </p:cNvPr>
          <p:cNvSpPr/>
          <p:nvPr/>
        </p:nvSpPr>
        <p:spPr>
          <a:xfrm>
            <a:off x="16153546" y="476098"/>
            <a:ext cx="1724916" cy="1286433"/>
          </a:xfrm>
          <a:custGeom>
            <a:avLst/>
            <a:gdLst/>
            <a:ahLst/>
            <a:cxnLst/>
            <a:rect l="l" t="t" r="r" b="b"/>
            <a:pathLst>
              <a:path w="1724916" h="1286433">
                <a:moveTo>
                  <a:pt x="0" y="0"/>
                </a:moveTo>
                <a:lnTo>
                  <a:pt x="1724916" y="0"/>
                </a:lnTo>
                <a:lnTo>
                  <a:pt x="1724916" y="1286433"/>
                </a:lnTo>
                <a:lnTo>
                  <a:pt x="0" y="12864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39C88AE6-8248-C690-AB28-430225FA5268}"/>
              </a:ext>
            </a:extLst>
          </p:cNvPr>
          <p:cNvSpPr txBox="1"/>
          <p:nvPr/>
        </p:nvSpPr>
        <p:spPr>
          <a:xfrm>
            <a:off x="5322326" y="2907247"/>
            <a:ext cx="7643345" cy="432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>
                <a:solidFill>
                  <a:srgbClr val="D4B48B"/>
                </a:solidFill>
                <a:latin typeface="Montserrat" panose="00000500000000000000" pitchFamily="50" charset="0"/>
                <a:ea typeface="Muli Bold"/>
                <a:cs typeface="Muli Bold"/>
                <a:sym typeface="Muli Bold"/>
              </a:rPr>
              <a:t>QUANDO E COMO “O VILÃO” ATUA</a:t>
            </a:r>
            <a:endParaRPr kumimoji="0" lang="pt-BR" sz="2800" i="0" u="none" strike="noStrike" kern="1200" cap="none" spc="0" normalizeH="0" baseline="0" noProof="0">
              <a:ln>
                <a:noFill/>
              </a:ln>
              <a:solidFill>
                <a:srgbClr val="D4B48B"/>
              </a:solidFill>
              <a:effectLst/>
              <a:uLnTx/>
              <a:uFillTx/>
              <a:latin typeface="Montserrat" panose="00000500000000000000" pitchFamily="50" charset="0"/>
              <a:ea typeface="Muli Bold"/>
              <a:cs typeface="Muli Bold"/>
              <a:sym typeface="Muli Bold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BD13E7E2-A48B-37DF-C4DA-61940B2DF2C5}"/>
              </a:ext>
            </a:extLst>
          </p:cNvPr>
          <p:cNvSpPr txBox="1"/>
          <p:nvPr/>
        </p:nvSpPr>
        <p:spPr>
          <a:xfrm>
            <a:off x="9560901" y="4471544"/>
            <a:ext cx="6575481" cy="430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>
                <a:solidFill>
                  <a:srgbClr val="D4B48B"/>
                </a:solidFill>
                <a:latin typeface="Montserrat" panose="00000500000000000000" pitchFamily="2" charset="0"/>
                <a:ea typeface="Muli Bold"/>
                <a:cs typeface="Muli Bold"/>
                <a:sym typeface="Muli Bold"/>
              </a:rPr>
              <a:t>DESRESPEITO AOS INTERESSES​</a:t>
            </a:r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CEB2D3F5-52C8-1060-5A5A-B80FDDEE901C}"/>
              </a:ext>
            </a:extLst>
          </p:cNvPr>
          <p:cNvSpPr/>
          <p:nvPr/>
        </p:nvSpPr>
        <p:spPr>
          <a:xfrm flipV="1">
            <a:off x="9194221" y="4194957"/>
            <a:ext cx="0" cy="3600987"/>
          </a:xfrm>
          <a:prstGeom prst="line">
            <a:avLst/>
          </a:prstGeom>
          <a:ln w="38100" cap="flat">
            <a:solidFill>
              <a:srgbClr val="FBFAF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927AFA08-25E5-F29E-C88A-6664DDDB7123}"/>
              </a:ext>
            </a:extLst>
          </p:cNvPr>
          <p:cNvSpPr txBox="1"/>
          <p:nvPr/>
        </p:nvSpPr>
        <p:spPr>
          <a:xfrm>
            <a:off x="9560901" y="5203449"/>
            <a:ext cx="7359805" cy="2174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801" lvl="1" indent="-215900">
              <a:lnSpc>
                <a:spcPts val="2800"/>
              </a:lnSpc>
              <a:buFont typeface="Arial"/>
              <a:buChar char="•"/>
              <a:defRPr/>
            </a:pPr>
            <a:r>
              <a:rPr lang="pt-BR" sz="2400">
                <a:solidFill>
                  <a:srgbClr val="F8F8F8"/>
                </a:solidFill>
                <a:latin typeface="Montserrat"/>
                <a:ea typeface="Montserrat"/>
                <a:cs typeface="Montserrat"/>
                <a:sym typeface="Montserrat"/>
              </a:rPr>
              <a:t>Empresa atuará de forma bastante proativa;</a:t>
            </a:r>
          </a:p>
          <a:p>
            <a:pPr marL="431801" lvl="1" indent="-215900">
              <a:buFont typeface="Arial"/>
              <a:buChar char="•"/>
              <a:defRPr/>
            </a:pPr>
            <a:endParaRPr lang="pt-BR" sz="2400">
              <a:solidFill>
                <a:srgbClr val="F8F8F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31801" lvl="1" indent="-215900">
              <a:lnSpc>
                <a:spcPts val="2800"/>
              </a:lnSpc>
              <a:buFont typeface="Arial"/>
              <a:buChar char="•"/>
              <a:defRPr/>
            </a:pPr>
            <a:r>
              <a:rPr lang="pt-BR" sz="2400">
                <a:solidFill>
                  <a:srgbClr val="F8F8F8"/>
                </a:solidFill>
                <a:latin typeface="Montserrat"/>
                <a:ea typeface="Montserrat"/>
                <a:cs typeface="Montserrat"/>
                <a:sym typeface="Montserrat"/>
              </a:rPr>
              <a:t>Buscará tanto notificar quanto ajuizar ações;</a:t>
            </a:r>
          </a:p>
          <a:p>
            <a:pPr marL="431801" lvl="1" indent="-215900">
              <a:buFont typeface="Arial"/>
              <a:buChar char="•"/>
              <a:defRPr/>
            </a:pPr>
            <a:endParaRPr lang="pt-BR" sz="2400">
              <a:solidFill>
                <a:srgbClr val="F8F8F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31801" lvl="1" indent="-215900">
              <a:lnSpc>
                <a:spcPts val="2800"/>
              </a:lnSpc>
              <a:buFont typeface="Arial"/>
              <a:buChar char="•"/>
              <a:defRPr/>
            </a:pPr>
            <a:r>
              <a:rPr lang="pt-BR" sz="2400">
                <a:solidFill>
                  <a:srgbClr val="F8F8F8"/>
                </a:solidFill>
                <a:latin typeface="Montserrat"/>
                <a:ea typeface="Montserrat"/>
                <a:cs typeface="Montserrat"/>
                <a:sym typeface="Montserrat"/>
              </a:rPr>
              <a:t>Isso, mesmo quando a legislação for contrária à ela.</a:t>
            </a:r>
          </a:p>
        </p:txBody>
      </p:sp>
    </p:spTree>
    <p:extLst>
      <p:ext uri="{BB962C8B-B14F-4D97-AF65-F5344CB8AC3E}">
        <p14:creationId xmlns:p14="http://schemas.microsoft.com/office/powerpoint/2010/main" val="1758675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23780C-5365-FD35-AD90-9D76F6AB9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">
            <a:extLst>
              <a:ext uri="{FF2B5EF4-FFF2-40B4-BE49-F238E27FC236}">
                <a16:creationId xmlns:a16="http://schemas.microsoft.com/office/drawing/2014/main" id="{B96A7712-D9C8-2ADC-3B24-9E98DD1D1EA4}"/>
              </a:ext>
            </a:extLst>
          </p:cNvPr>
          <p:cNvSpPr/>
          <p:nvPr/>
        </p:nvSpPr>
        <p:spPr>
          <a:xfrm>
            <a:off x="0" y="-79534"/>
            <a:ext cx="18288000" cy="10343674"/>
          </a:xfrm>
          <a:custGeom>
            <a:avLst/>
            <a:gdLst/>
            <a:ahLst/>
            <a:cxnLst/>
            <a:rect l="l" t="t" r="r" b="b"/>
            <a:pathLst>
              <a:path w="18288000" h="10343674">
                <a:moveTo>
                  <a:pt x="0" y="0"/>
                </a:moveTo>
                <a:lnTo>
                  <a:pt x="18288000" y="0"/>
                </a:lnTo>
                <a:lnTo>
                  <a:pt x="18288000" y="10343674"/>
                </a:lnTo>
                <a:lnTo>
                  <a:pt x="0" y="103436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</a:blip>
            <a:stretch>
              <a:fillRect t="-63594" b="-10161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A7EEAAF0-E53F-6DF0-39EC-3DAE7BA0C898}"/>
              </a:ext>
            </a:extLst>
          </p:cNvPr>
          <p:cNvSpPr/>
          <p:nvPr/>
        </p:nvSpPr>
        <p:spPr>
          <a:xfrm>
            <a:off x="16153546" y="476098"/>
            <a:ext cx="1724916" cy="1286433"/>
          </a:xfrm>
          <a:custGeom>
            <a:avLst/>
            <a:gdLst/>
            <a:ahLst/>
            <a:cxnLst/>
            <a:rect l="l" t="t" r="r" b="b"/>
            <a:pathLst>
              <a:path w="1724916" h="1286433">
                <a:moveTo>
                  <a:pt x="0" y="0"/>
                </a:moveTo>
                <a:lnTo>
                  <a:pt x="1724916" y="0"/>
                </a:lnTo>
                <a:lnTo>
                  <a:pt x="1724916" y="1286433"/>
                </a:lnTo>
                <a:lnTo>
                  <a:pt x="0" y="1286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FB0D7899-5103-A1F9-3409-8161D5A12562}"/>
              </a:ext>
            </a:extLst>
          </p:cNvPr>
          <p:cNvSpPr txBox="1"/>
          <p:nvPr/>
        </p:nvSpPr>
        <p:spPr>
          <a:xfrm>
            <a:off x="2032944" y="3491277"/>
            <a:ext cx="5588146" cy="432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>
                <a:solidFill>
                  <a:srgbClr val="D4B48B"/>
                </a:solidFill>
                <a:latin typeface="Montserrat" panose="00000500000000000000" pitchFamily="2" charset="0"/>
                <a:ea typeface="Muli Bold"/>
                <a:cs typeface="Muli Bold"/>
                <a:sym typeface="Muli Bold"/>
              </a:rPr>
              <a:t>RESPEITANDO OS TERMOS ​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BEEFAA0A-4E80-E593-241F-A9319284E019}"/>
              </a:ext>
            </a:extLst>
          </p:cNvPr>
          <p:cNvSpPr txBox="1"/>
          <p:nvPr/>
        </p:nvSpPr>
        <p:spPr>
          <a:xfrm>
            <a:off x="2032943" y="4223182"/>
            <a:ext cx="6794593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801" lvl="1" indent="-215900">
              <a:buFont typeface="Arial"/>
              <a:buChar char="•"/>
              <a:defRPr/>
            </a:pPr>
            <a:r>
              <a:rPr lang="pt-BR" sz="2400">
                <a:solidFill>
                  <a:srgbClr val="133E4F"/>
                </a:solidFill>
                <a:latin typeface="Montserrat"/>
                <a:ea typeface="Montserrat"/>
                <a:cs typeface="Montserrat"/>
                <a:sym typeface="Montserrat"/>
              </a:rPr>
              <a:t>Leia atentamente o que constar nos termos da plataforma que o API estará relacionado</a:t>
            </a:r>
          </a:p>
          <a:p>
            <a:pPr marL="431801" lvl="1" indent="-215900">
              <a:buFont typeface="Arial"/>
              <a:buChar char="•"/>
              <a:defRPr/>
            </a:pPr>
            <a:endParaRPr lang="pt-BR" sz="2400">
              <a:solidFill>
                <a:srgbClr val="133E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31801" lvl="1" indent="-215900">
              <a:buFont typeface="Arial"/>
              <a:buChar char="•"/>
              <a:defRPr/>
            </a:pPr>
            <a:r>
              <a:rPr lang="pt-BR" sz="2400">
                <a:solidFill>
                  <a:srgbClr val="133E4F"/>
                </a:solidFill>
                <a:latin typeface="Montserrat"/>
                <a:ea typeface="Montserrat"/>
                <a:cs typeface="Montserrat"/>
                <a:sym typeface="Montserrat"/>
              </a:rPr>
              <a:t>Estude o mercado e outras ferramentas disponibilizadas</a:t>
            </a:r>
          </a:p>
          <a:p>
            <a:pPr marL="431801" lvl="1" indent="-215900">
              <a:buFont typeface="Arial"/>
              <a:buChar char="•"/>
              <a:defRPr/>
            </a:pPr>
            <a:endParaRPr lang="pt-BR" sz="2400">
              <a:solidFill>
                <a:srgbClr val="133E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31801" lvl="1" indent="-215900">
              <a:buFont typeface="Arial"/>
              <a:buChar char="•"/>
              <a:defRPr/>
            </a:pPr>
            <a:r>
              <a:rPr lang="pt-BR" sz="2400">
                <a:solidFill>
                  <a:srgbClr val="133E4F"/>
                </a:solidFill>
                <a:latin typeface="Montserrat"/>
                <a:ea typeface="Montserrat"/>
                <a:cs typeface="Montserrat"/>
                <a:sym typeface="Montserrat"/>
              </a:rPr>
              <a:t>Tenha ciência dos pontos de maior interesse para a empresa</a:t>
            </a:r>
          </a:p>
          <a:p>
            <a:pPr marL="431801" lvl="1" indent="-215900">
              <a:buFont typeface="Arial"/>
              <a:buChar char="•"/>
              <a:defRPr/>
            </a:pPr>
            <a:endParaRPr lang="pt-BR" sz="2400">
              <a:solidFill>
                <a:srgbClr val="133E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31801" lvl="1" indent="-215900">
              <a:buFont typeface="Arial"/>
              <a:buChar char="•"/>
              <a:defRPr/>
            </a:pPr>
            <a:r>
              <a:rPr lang="pt-BR" sz="2400">
                <a:solidFill>
                  <a:srgbClr val="133E4F"/>
                </a:solidFill>
                <a:latin typeface="Montserrat"/>
                <a:ea typeface="Montserrat"/>
                <a:cs typeface="Montserrat"/>
                <a:sym typeface="Montserrat"/>
              </a:rPr>
              <a:t>Exija que os usuários respeitem os termos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419124-52F0-5AD9-C2F6-2D6E156D655A}"/>
              </a:ext>
            </a:extLst>
          </p:cNvPr>
          <p:cNvSpPr txBox="1"/>
          <p:nvPr/>
        </p:nvSpPr>
        <p:spPr>
          <a:xfrm>
            <a:off x="9560901" y="3491277"/>
            <a:ext cx="6575481" cy="430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>
                <a:solidFill>
                  <a:srgbClr val="D4B48B"/>
                </a:solidFill>
                <a:latin typeface="Montserrat" panose="00000500000000000000" pitchFamily="2" charset="0"/>
                <a:ea typeface="Muli Bold"/>
                <a:cs typeface="Muli Bold"/>
                <a:sym typeface="Muli Bold"/>
              </a:rPr>
              <a:t>TRANSPARÊNCIA</a:t>
            </a: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9E73DF7E-81E6-B3F5-9ACD-0B2831C4F54C}"/>
              </a:ext>
            </a:extLst>
          </p:cNvPr>
          <p:cNvSpPr/>
          <p:nvPr/>
        </p:nvSpPr>
        <p:spPr>
          <a:xfrm flipV="1">
            <a:off x="9194221" y="3214689"/>
            <a:ext cx="0" cy="5440475"/>
          </a:xfrm>
          <a:prstGeom prst="line">
            <a:avLst/>
          </a:prstGeom>
          <a:ln w="38100" cap="flat">
            <a:solidFill>
              <a:srgbClr val="133E4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46E4C8-CF34-A6A7-022B-85B8208935DE}"/>
              </a:ext>
            </a:extLst>
          </p:cNvPr>
          <p:cNvSpPr txBox="1"/>
          <p:nvPr/>
        </p:nvSpPr>
        <p:spPr>
          <a:xfrm>
            <a:off x="9560901" y="4223182"/>
            <a:ext cx="7359805" cy="394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801" lvl="1" indent="-215900">
              <a:lnSpc>
                <a:spcPts val="2800"/>
              </a:lnSpc>
              <a:buFont typeface="Arial"/>
              <a:buChar char="•"/>
              <a:defRPr/>
            </a:pPr>
            <a:r>
              <a:rPr lang="pt-BR" sz="2400">
                <a:solidFill>
                  <a:srgbClr val="133E4F"/>
                </a:solidFill>
                <a:latin typeface="Montserrat"/>
                <a:ea typeface="Montserrat"/>
                <a:cs typeface="Montserrat"/>
                <a:sym typeface="Montserrat"/>
              </a:rPr>
              <a:t>Deixe claro aos usuários que o API não garante ausência de penalização administrativa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  <a:defRPr/>
            </a:pPr>
            <a:endParaRPr lang="pt-BR" sz="2400">
              <a:solidFill>
                <a:srgbClr val="133E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31801" lvl="1" indent="-215900">
              <a:lnSpc>
                <a:spcPts val="2800"/>
              </a:lnSpc>
              <a:buFont typeface="Arial"/>
              <a:buChar char="•"/>
              <a:defRPr/>
            </a:pPr>
            <a:r>
              <a:rPr lang="pt-BR" sz="2400">
                <a:solidFill>
                  <a:srgbClr val="133E4F"/>
                </a:solidFill>
                <a:latin typeface="Montserrat"/>
                <a:ea typeface="Montserrat"/>
                <a:cs typeface="Montserrat"/>
                <a:sym typeface="Montserrat"/>
              </a:rPr>
              <a:t>Estabeleça em contrato de maneira bastante clara as limitações do que se está ofertando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  <a:defRPr/>
            </a:pPr>
            <a:endParaRPr lang="pt-BR" sz="2400">
              <a:solidFill>
                <a:srgbClr val="133E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31801" lvl="1" indent="-215900">
              <a:lnSpc>
                <a:spcPts val="2800"/>
              </a:lnSpc>
              <a:buFont typeface="Arial"/>
              <a:buChar char="•"/>
              <a:defRPr/>
            </a:pPr>
            <a:r>
              <a:rPr lang="pt-BR" sz="2400">
                <a:solidFill>
                  <a:srgbClr val="133E4F"/>
                </a:solidFill>
                <a:latin typeface="Montserrat"/>
                <a:ea typeface="Montserrat"/>
                <a:cs typeface="Montserrat"/>
                <a:sym typeface="Montserrat"/>
              </a:rPr>
              <a:t>Tenha documentação de desenvolvimento revisada por juristas com este intuito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  <a:defRPr/>
            </a:pPr>
            <a:endParaRPr lang="pt-BR" sz="2400">
              <a:solidFill>
                <a:srgbClr val="133E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31801" lvl="1" indent="-215900">
              <a:lnSpc>
                <a:spcPts val="2800"/>
              </a:lnSpc>
              <a:buFont typeface="Arial"/>
              <a:buChar char="•"/>
              <a:defRPr/>
            </a:pPr>
            <a:r>
              <a:rPr lang="pt-BR" sz="2400">
                <a:solidFill>
                  <a:srgbClr val="133E4F"/>
                </a:solidFill>
                <a:latin typeface="Montserrat"/>
                <a:ea typeface="Montserrat"/>
                <a:cs typeface="Montserrat"/>
                <a:sym typeface="Montserrat"/>
              </a:rPr>
              <a:t>Não prometa o que não possa cumprir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C51173C9-B79D-7A43-70B2-81A9AAC40D89}"/>
              </a:ext>
            </a:extLst>
          </p:cNvPr>
          <p:cNvSpPr txBox="1"/>
          <p:nvPr/>
        </p:nvSpPr>
        <p:spPr>
          <a:xfrm>
            <a:off x="5322326" y="2178722"/>
            <a:ext cx="7643345" cy="432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>
                <a:solidFill>
                  <a:srgbClr val="D4B48B"/>
                </a:solidFill>
                <a:latin typeface="Montserrat" panose="00000500000000000000" pitchFamily="50" charset="0"/>
                <a:ea typeface="Muli Bold"/>
                <a:cs typeface="Muli Bold"/>
                <a:sym typeface="Muli Bold"/>
              </a:rPr>
              <a:t>DOMANDO “A FERA”</a:t>
            </a:r>
          </a:p>
        </p:txBody>
      </p:sp>
      <p:sp>
        <p:nvSpPr>
          <p:cNvPr id="18" name="AutoShape 3">
            <a:extLst>
              <a:ext uri="{FF2B5EF4-FFF2-40B4-BE49-F238E27FC236}">
                <a16:creationId xmlns:a16="http://schemas.microsoft.com/office/drawing/2014/main" id="{C4E2CC8F-322C-BE87-0806-A784B14DFAA1}"/>
              </a:ext>
            </a:extLst>
          </p:cNvPr>
          <p:cNvSpPr/>
          <p:nvPr/>
        </p:nvSpPr>
        <p:spPr>
          <a:xfrm>
            <a:off x="-1" y="1762531"/>
            <a:ext cx="5943601" cy="0"/>
          </a:xfrm>
          <a:prstGeom prst="line">
            <a:avLst/>
          </a:prstGeom>
          <a:ln w="38100" cap="flat">
            <a:solidFill>
              <a:srgbClr val="D4B48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4C5A1C77-3B6A-CD6C-630F-FDD1EED58EBC}"/>
              </a:ext>
            </a:extLst>
          </p:cNvPr>
          <p:cNvSpPr txBox="1"/>
          <p:nvPr/>
        </p:nvSpPr>
        <p:spPr>
          <a:xfrm>
            <a:off x="4827017" y="1443175"/>
            <a:ext cx="8633965" cy="639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302"/>
              </a:lnSpc>
              <a:defRPr/>
            </a:pPr>
            <a:r>
              <a:rPr lang="pt-BR" sz="3600" b="1">
                <a:solidFill>
                  <a:srgbClr val="133E4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DIMINUINDO OS RISCOS</a:t>
            </a:r>
          </a:p>
        </p:txBody>
      </p:sp>
      <p:sp>
        <p:nvSpPr>
          <p:cNvPr id="21" name="AutoShape 8">
            <a:extLst>
              <a:ext uri="{FF2B5EF4-FFF2-40B4-BE49-F238E27FC236}">
                <a16:creationId xmlns:a16="http://schemas.microsoft.com/office/drawing/2014/main" id="{4F1B7742-58F3-CBA0-E074-A92D47859C40}"/>
              </a:ext>
            </a:extLst>
          </p:cNvPr>
          <p:cNvSpPr/>
          <p:nvPr/>
        </p:nvSpPr>
        <p:spPr>
          <a:xfrm flipV="1">
            <a:off x="1666263" y="3214689"/>
            <a:ext cx="0" cy="5440475"/>
          </a:xfrm>
          <a:prstGeom prst="line">
            <a:avLst/>
          </a:prstGeom>
          <a:ln w="38100" cap="flat">
            <a:solidFill>
              <a:srgbClr val="133E4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228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A475C">
                <a:alpha val="100000"/>
                <a:lumMod val="94000"/>
              </a:srgbClr>
            </a:gs>
            <a:gs pos="100000">
              <a:srgbClr val="0B2633">
                <a:alpha val="100000"/>
              </a:srgb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5A4E34-D26E-7DA3-F34A-F0E63CD8D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7E65186-A644-29D6-3CCB-17D4014B709D}"/>
              </a:ext>
            </a:extLst>
          </p:cNvPr>
          <p:cNvSpPr/>
          <p:nvPr/>
        </p:nvSpPr>
        <p:spPr>
          <a:xfrm>
            <a:off x="0" y="-79534"/>
            <a:ext cx="18288000" cy="10343674"/>
          </a:xfrm>
          <a:custGeom>
            <a:avLst/>
            <a:gdLst/>
            <a:ahLst/>
            <a:cxnLst/>
            <a:rect l="l" t="t" r="r" b="b"/>
            <a:pathLst>
              <a:path w="18288000" h="10343674">
                <a:moveTo>
                  <a:pt x="0" y="0"/>
                </a:moveTo>
                <a:lnTo>
                  <a:pt x="18288000" y="0"/>
                </a:lnTo>
                <a:lnTo>
                  <a:pt x="18288000" y="10343674"/>
                </a:lnTo>
                <a:lnTo>
                  <a:pt x="0" y="103436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</a:blip>
            <a:stretch>
              <a:fillRect t="-63594" b="-10161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0DD42D5D-FAE7-C17A-9EC2-D72112593DBA}"/>
              </a:ext>
            </a:extLst>
          </p:cNvPr>
          <p:cNvSpPr/>
          <p:nvPr/>
        </p:nvSpPr>
        <p:spPr>
          <a:xfrm>
            <a:off x="-1" y="1762531"/>
            <a:ext cx="5943601" cy="0"/>
          </a:xfrm>
          <a:prstGeom prst="line">
            <a:avLst/>
          </a:prstGeom>
          <a:ln w="38100" cap="flat">
            <a:solidFill>
              <a:srgbClr val="D4B48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1A79B18-03CE-1EAC-03FC-6A932A512943}"/>
              </a:ext>
            </a:extLst>
          </p:cNvPr>
          <p:cNvSpPr txBox="1"/>
          <p:nvPr/>
        </p:nvSpPr>
        <p:spPr>
          <a:xfrm>
            <a:off x="4827017" y="1443175"/>
            <a:ext cx="8633965" cy="6632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302"/>
              </a:lnSpc>
              <a:defRPr/>
            </a:pPr>
            <a:r>
              <a:rPr lang="pt-BR" sz="3600" b="1">
                <a:solidFill>
                  <a:prstClr val="white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RESPONSABILIZAÇÃO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2E8114B-00B6-765D-EA08-C4D343C8F229}"/>
              </a:ext>
            </a:extLst>
          </p:cNvPr>
          <p:cNvSpPr txBox="1"/>
          <p:nvPr/>
        </p:nvSpPr>
        <p:spPr>
          <a:xfrm>
            <a:off x="2032943" y="3527704"/>
            <a:ext cx="6794593" cy="430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>
                <a:solidFill>
                  <a:srgbClr val="D4B48B"/>
                </a:solidFill>
                <a:latin typeface="Montserrat" panose="00000500000000000000" pitchFamily="2" charset="0"/>
                <a:ea typeface="Muli Bold"/>
                <a:cs typeface="Muli Bold"/>
                <a:sym typeface="Muli Bold"/>
              </a:rPr>
              <a:t>ROBOTIC PROCESS AUTOMATION​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EA3659E3-9E92-E68B-42B4-DAC2988994AA}"/>
              </a:ext>
            </a:extLst>
          </p:cNvPr>
          <p:cNvSpPr txBox="1"/>
          <p:nvPr/>
        </p:nvSpPr>
        <p:spPr>
          <a:xfrm>
            <a:off x="2032943" y="4259609"/>
            <a:ext cx="6794593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801" lvl="1" indent="-215900">
              <a:buFont typeface="Arial"/>
              <a:buChar char="•"/>
              <a:defRPr/>
            </a:pPr>
            <a:r>
              <a:rPr lang="pt-BR" sz="2400">
                <a:solidFill>
                  <a:srgbClr val="F8F8F8"/>
                </a:solidFill>
                <a:latin typeface="Montserrat"/>
                <a:ea typeface="Montserrat"/>
                <a:cs typeface="Montserrat"/>
                <a:sym typeface="Montserrat"/>
              </a:rPr>
              <a:t>O uso não é arriscado por si só, mas em razão da escalabilidade de possíveis equívocos</a:t>
            </a:r>
          </a:p>
          <a:p>
            <a:pPr marL="431801" lvl="1" indent="-215900">
              <a:buFont typeface="Arial"/>
              <a:buChar char="•"/>
              <a:defRPr/>
            </a:pPr>
            <a:endParaRPr lang="pt-BR" sz="2400">
              <a:solidFill>
                <a:srgbClr val="F8F8F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31801" lvl="1" indent="-215900">
              <a:buFont typeface="Arial"/>
              <a:buChar char="•"/>
              <a:defRPr/>
            </a:pPr>
            <a:r>
              <a:rPr lang="pt-BR" sz="2400">
                <a:solidFill>
                  <a:srgbClr val="F8F8F8"/>
                </a:solidFill>
                <a:latin typeface="Montserrat"/>
                <a:ea typeface="Montserrat"/>
                <a:cs typeface="Montserrat"/>
                <a:sym typeface="Montserrat"/>
              </a:rPr>
              <a:t>Há uma boa probabilidade de que o “vilão” busque uma penalidade administrativa</a:t>
            </a: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082A9A16-4401-96FC-3BB9-A94FB9F0A8DD}"/>
              </a:ext>
            </a:extLst>
          </p:cNvPr>
          <p:cNvSpPr/>
          <p:nvPr/>
        </p:nvSpPr>
        <p:spPr>
          <a:xfrm>
            <a:off x="16153546" y="476098"/>
            <a:ext cx="1724916" cy="1286433"/>
          </a:xfrm>
          <a:custGeom>
            <a:avLst/>
            <a:gdLst/>
            <a:ahLst/>
            <a:cxnLst/>
            <a:rect l="l" t="t" r="r" b="b"/>
            <a:pathLst>
              <a:path w="1724916" h="1286433">
                <a:moveTo>
                  <a:pt x="0" y="0"/>
                </a:moveTo>
                <a:lnTo>
                  <a:pt x="1724916" y="0"/>
                </a:lnTo>
                <a:lnTo>
                  <a:pt x="1724916" y="1286433"/>
                </a:lnTo>
                <a:lnTo>
                  <a:pt x="0" y="12864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3995CE44-80F2-63A7-DE8D-19E7CFE5DB4A}"/>
              </a:ext>
            </a:extLst>
          </p:cNvPr>
          <p:cNvSpPr txBox="1"/>
          <p:nvPr/>
        </p:nvSpPr>
        <p:spPr>
          <a:xfrm>
            <a:off x="5322326" y="2178722"/>
            <a:ext cx="7643345" cy="432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>
                <a:solidFill>
                  <a:srgbClr val="D4B48B"/>
                </a:solidFill>
                <a:latin typeface="Montserrat" panose="00000500000000000000" pitchFamily="50" charset="0"/>
                <a:ea typeface="Muli Bold"/>
                <a:cs typeface="Muli Bold"/>
                <a:sym typeface="Muli Bold"/>
              </a:rPr>
              <a:t>USA DE </a:t>
            </a:r>
            <a:r>
              <a:rPr lang="pt-BR" sz="2800" err="1">
                <a:solidFill>
                  <a:srgbClr val="D4B48B"/>
                </a:solidFill>
                <a:latin typeface="Montserrat" panose="00000500000000000000" pitchFamily="50" charset="0"/>
                <a:ea typeface="Muli Bold"/>
                <a:cs typeface="Muli Bold"/>
                <a:sym typeface="Muli Bold"/>
              </a:rPr>
              <a:t>RPAs</a:t>
            </a:r>
            <a:r>
              <a:rPr lang="pt-BR" sz="2800">
                <a:solidFill>
                  <a:srgbClr val="D4B48B"/>
                </a:solidFill>
                <a:latin typeface="Montserrat" panose="00000500000000000000" pitchFamily="50" charset="0"/>
                <a:ea typeface="Muli Bold"/>
                <a:cs typeface="Muli Bold"/>
                <a:sym typeface="Muli Bold"/>
              </a:rPr>
              <a:t> e </a:t>
            </a:r>
            <a:r>
              <a:rPr lang="pt-BR" sz="2800" err="1">
                <a:solidFill>
                  <a:srgbClr val="D4B48B"/>
                </a:solidFill>
                <a:latin typeface="Montserrat" panose="00000500000000000000" pitchFamily="50" charset="0"/>
                <a:ea typeface="Muli Bold"/>
                <a:cs typeface="Muli Bold"/>
                <a:sym typeface="Muli Bold"/>
              </a:rPr>
              <a:t>IAs</a:t>
            </a:r>
            <a:endParaRPr lang="pt-BR" sz="2800">
              <a:solidFill>
                <a:srgbClr val="D4B48B"/>
              </a:solidFill>
              <a:latin typeface="Montserrat" panose="00000500000000000000" pitchFamily="50" charset="0"/>
              <a:ea typeface="Muli Bold"/>
              <a:cs typeface="Muli Bold"/>
              <a:sym typeface="Muli Bold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7AB42BC4-3161-F6B4-1F29-05CEE5B9FA81}"/>
              </a:ext>
            </a:extLst>
          </p:cNvPr>
          <p:cNvSpPr txBox="1"/>
          <p:nvPr/>
        </p:nvSpPr>
        <p:spPr>
          <a:xfrm>
            <a:off x="9560901" y="3527704"/>
            <a:ext cx="6575481" cy="430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>
                <a:solidFill>
                  <a:srgbClr val="D4B48B"/>
                </a:solidFill>
                <a:latin typeface="Montserrat" panose="00000500000000000000" pitchFamily="2" charset="0"/>
                <a:ea typeface="Muli Bold"/>
                <a:cs typeface="Muli Bold"/>
                <a:sym typeface="Muli Bold"/>
              </a:rPr>
              <a:t>ARTIFICIAL INTELLIGENCE​</a:t>
            </a:r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682F744A-A1F7-6275-D99A-26BE4CA6654F}"/>
              </a:ext>
            </a:extLst>
          </p:cNvPr>
          <p:cNvSpPr/>
          <p:nvPr/>
        </p:nvSpPr>
        <p:spPr>
          <a:xfrm flipV="1">
            <a:off x="9194221" y="3251116"/>
            <a:ext cx="0" cy="5155520"/>
          </a:xfrm>
          <a:prstGeom prst="line">
            <a:avLst/>
          </a:prstGeom>
          <a:ln w="38100" cap="flat">
            <a:solidFill>
              <a:srgbClr val="FBFAF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69B1A52D-010C-B4E3-1073-BD0E6986832F}"/>
              </a:ext>
            </a:extLst>
          </p:cNvPr>
          <p:cNvSpPr txBox="1"/>
          <p:nvPr/>
        </p:nvSpPr>
        <p:spPr>
          <a:xfrm>
            <a:off x="9560901" y="4259609"/>
            <a:ext cx="7359805" cy="2174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801" lvl="1" indent="-215900">
              <a:lnSpc>
                <a:spcPts val="2800"/>
              </a:lnSpc>
              <a:buFont typeface="Arial"/>
              <a:buChar char="•"/>
              <a:defRPr/>
            </a:pPr>
            <a:r>
              <a:rPr lang="pt-BR" sz="2400">
                <a:solidFill>
                  <a:srgbClr val="F8F8F8"/>
                </a:solidFill>
                <a:latin typeface="Montserrat"/>
                <a:ea typeface="Montserrat"/>
                <a:cs typeface="Montserrat"/>
                <a:sym typeface="Montserrat"/>
              </a:rPr>
              <a:t>Ausência de certeza de resultado, mesmo com amplo treinamento, tornando o uso mais arriscado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  <a:defRPr/>
            </a:pPr>
            <a:endParaRPr lang="pt-BR" sz="2400">
              <a:solidFill>
                <a:srgbClr val="F8F8F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31801" lvl="1" indent="-215900">
              <a:lnSpc>
                <a:spcPts val="2800"/>
              </a:lnSpc>
              <a:buFont typeface="Arial"/>
              <a:buChar char="•"/>
              <a:defRPr/>
            </a:pPr>
            <a:r>
              <a:rPr lang="pt-BR" sz="2400">
                <a:solidFill>
                  <a:srgbClr val="F8F8F8"/>
                </a:solidFill>
                <a:latin typeface="Montserrat"/>
                <a:ea typeface="Montserrat"/>
                <a:cs typeface="Montserrat"/>
                <a:sym typeface="Montserrat"/>
              </a:rPr>
              <a:t>O uso de inteligências artificiais pode causar demandas de: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7DBB8616-C477-B6D4-C644-20057F5BED9C}"/>
              </a:ext>
            </a:extLst>
          </p:cNvPr>
          <p:cNvSpPr txBox="1"/>
          <p:nvPr/>
        </p:nvSpPr>
        <p:spPr>
          <a:xfrm>
            <a:off x="10061208" y="6675857"/>
            <a:ext cx="7359805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801" lvl="1" indent="-215900">
              <a:lnSpc>
                <a:spcPts val="2800"/>
              </a:lnSpc>
              <a:buFont typeface="Arial"/>
              <a:buChar char="•"/>
              <a:defRPr/>
            </a:pPr>
            <a:r>
              <a:rPr lang="pt-BR" sz="2400">
                <a:solidFill>
                  <a:srgbClr val="F8F8F8"/>
                </a:solidFill>
                <a:latin typeface="Montserrat"/>
                <a:ea typeface="Montserrat"/>
                <a:cs typeface="Montserrat"/>
                <a:sym typeface="Montserrat"/>
              </a:rPr>
              <a:t>Donos de propriedades intelectuais e autorais</a:t>
            </a:r>
          </a:p>
          <a:p>
            <a:pPr marL="431801" lvl="1" indent="-215900">
              <a:lnSpc>
                <a:spcPts val="2800"/>
              </a:lnSpc>
              <a:buFont typeface="Arial"/>
              <a:buChar char="•"/>
              <a:defRPr/>
            </a:pPr>
            <a:r>
              <a:rPr lang="pt-BR" sz="2400">
                <a:solidFill>
                  <a:srgbClr val="F8F8F8"/>
                </a:solidFill>
                <a:latin typeface="Montserrat"/>
                <a:ea typeface="Montserrat"/>
                <a:cs typeface="Montserrat"/>
                <a:sym typeface="Montserrat"/>
              </a:rPr>
              <a:t>Assunção de culpa em situações relacionadas a terceiros</a:t>
            </a: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2DAF9B55-AD8D-153B-EF75-A7231D400E47}"/>
              </a:ext>
            </a:extLst>
          </p:cNvPr>
          <p:cNvSpPr/>
          <p:nvPr/>
        </p:nvSpPr>
        <p:spPr>
          <a:xfrm flipV="1">
            <a:off x="1666263" y="3251116"/>
            <a:ext cx="0" cy="5155520"/>
          </a:xfrm>
          <a:prstGeom prst="line">
            <a:avLst/>
          </a:prstGeom>
          <a:ln w="38100" cap="flat">
            <a:solidFill>
              <a:srgbClr val="FBFAF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318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50444-6EB5-5A04-0F85-70BB332C4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">
            <a:extLst>
              <a:ext uri="{FF2B5EF4-FFF2-40B4-BE49-F238E27FC236}">
                <a16:creationId xmlns:a16="http://schemas.microsoft.com/office/drawing/2014/main" id="{888FC417-031C-59F0-8924-2649DA32714A}"/>
              </a:ext>
            </a:extLst>
          </p:cNvPr>
          <p:cNvSpPr/>
          <p:nvPr/>
        </p:nvSpPr>
        <p:spPr>
          <a:xfrm>
            <a:off x="0" y="-79534"/>
            <a:ext cx="18288000" cy="10343674"/>
          </a:xfrm>
          <a:custGeom>
            <a:avLst/>
            <a:gdLst/>
            <a:ahLst/>
            <a:cxnLst/>
            <a:rect l="l" t="t" r="r" b="b"/>
            <a:pathLst>
              <a:path w="18288000" h="10343674">
                <a:moveTo>
                  <a:pt x="0" y="0"/>
                </a:moveTo>
                <a:lnTo>
                  <a:pt x="18288000" y="0"/>
                </a:lnTo>
                <a:lnTo>
                  <a:pt x="18288000" y="10343674"/>
                </a:lnTo>
                <a:lnTo>
                  <a:pt x="0" y="103436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</a:blip>
            <a:stretch>
              <a:fillRect t="-63594" b="-10161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0BB55D27-AFC8-91EB-6447-B785FE72562C}"/>
              </a:ext>
            </a:extLst>
          </p:cNvPr>
          <p:cNvSpPr/>
          <p:nvPr/>
        </p:nvSpPr>
        <p:spPr>
          <a:xfrm>
            <a:off x="16153546" y="476098"/>
            <a:ext cx="1724916" cy="1286433"/>
          </a:xfrm>
          <a:custGeom>
            <a:avLst/>
            <a:gdLst/>
            <a:ahLst/>
            <a:cxnLst/>
            <a:rect l="l" t="t" r="r" b="b"/>
            <a:pathLst>
              <a:path w="1724916" h="1286433">
                <a:moveTo>
                  <a:pt x="0" y="0"/>
                </a:moveTo>
                <a:lnTo>
                  <a:pt x="1724916" y="0"/>
                </a:lnTo>
                <a:lnTo>
                  <a:pt x="1724916" y="1286433"/>
                </a:lnTo>
                <a:lnTo>
                  <a:pt x="0" y="1286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43FD64C6-F1C7-3951-8D06-29E8AF8E9415}"/>
              </a:ext>
            </a:extLst>
          </p:cNvPr>
          <p:cNvSpPr txBox="1"/>
          <p:nvPr/>
        </p:nvSpPr>
        <p:spPr>
          <a:xfrm>
            <a:off x="2032943" y="3803358"/>
            <a:ext cx="7161277" cy="434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0"/>
              </a:lnSpc>
              <a:defRPr/>
            </a:pPr>
            <a:r>
              <a:rPr lang="pt-BR" sz="2800" b="1">
                <a:solidFill>
                  <a:srgbClr val="D4B48B"/>
                </a:solidFill>
                <a:latin typeface="Montserrat"/>
                <a:ea typeface="Muli Bold"/>
                <a:cs typeface="Muli Bold"/>
                <a:sym typeface="Muli Bold"/>
              </a:rPr>
              <a:t>RELATÓRIO OPERAÇÕES DIGITAIS</a:t>
            </a:r>
            <a:endParaRPr lang="pt-BR" sz="2800" b="1">
              <a:solidFill>
                <a:srgbClr val="D4B48B"/>
              </a:solidFill>
              <a:latin typeface="Montserrat" panose="00000500000000000000" pitchFamily="2" charset="0"/>
              <a:ea typeface="Muli Bold"/>
              <a:cs typeface="Muli Bold"/>
              <a:sym typeface="Muli Bold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9BD23A48-87EE-EAB9-8891-DA5F4916BA81}"/>
              </a:ext>
            </a:extLst>
          </p:cNvPr>
          <p:cNvSpPr txBox="1"/>
          <p:nvPr/>
        </p:nvSpPr>
        <p:spPr>
          <a:xfrm>
            <a:off x="2032943" y="5089954"/>
            <a:ext cx="679459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800" lvl="1" indent="-215900">
              <a:buFont typeface="Arial"/>
              <a:buChar char="•"/>
              <a:defRPr/>
            </a:pPr>
            <a:r>
              <a:rPr lang="pt-BR" sz="2400">
                <a:solidFill>
                  <a:srgbClr val="133E4F"/>
                </a:solidFill>
                <a:latin typeface="Montserrat"/>
                <a:ea typeface="Montserrat"/>
                <a:cs typeface="Montserrat"/>
                <a:sym typeface="Montserrat"/>
              </a:rPr>
              <a:t>Conciliação da solução digital com os Termos de Serviços</a:t>
            </a:r>
            <a:endParaRPr lang="pt-BR"/>
          </a:p>
          <a:p>
            <a:pPr marL="431800" lvl="1" indent="-215900">
              <a:buFont typeface="Arial"/>
              <a:buChar char="•"/>
              <a:defRPr/>
            </a:pPr>
            <a:endParaRPr lang="pt-BR" sz="2400">
              <a:solidFill>
                <a:srgbClr val="133E4F"/>
              </a:solidFill>
              <a:latin typeface="Montserrat"/>
              <a:ea typeface="Montserrat"/>
              <a:cs typeface="Montserrat"/>
            </a:endParaRPr>
          </a:p>
          <a:p>
            <a:pPr marL="431800" lvl="1" indent="-215900">
              <a:buFont typeface="Arial"/>
              <a:buChar char="•"/>
              <a:defRPr/>
            </a:pPr>
            <a:r>
              <a:rPr lang="pt-BR" sz="2400">
                <a:solidFill>
                  <a:srgbClr val="133E4F"/>
                </a:solidFill>
                <a:latin typeface="Montserrat"/>
                <a:ea typeface="Montserrat"/>
                <a:cs typeface="Montserrat"/>
                <a:sym typeface="Montserrat"/>
              </a:rPr>
              <a:t>Parâmetros de conformidade e mitigação para a solução digital</a:t>
            </a:r>
            <a:endParaRPr lang="pt-BR" sz="2400">
              <a:solidFill>
                <a:srgbClr val="133E4F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978BB-DC3B-EA10-58C6-9F38F0CBED30}"/>
              </a:ext>
            </a:extLst>
          </p:cNvPr>
          <p:cNvSpPr txBox="1"/>
          <p:nvPr/>
        </p:nvSpPr>
        <p:spPr>
          <a:xfrm>
            <a:off x="9812703" y="3803358"/>
            <a:ext cx="6575481" cy="430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>
                <a:solidFill>
                  <a:srgbClr val="D4B48B"/>
                </a:solidFill>
                <a:latin typeface="Montserrat" panose="00000500000000000000" pitchFamily="2" charset="0"/>
                <a:ea typeface="Muli Bold"/>
                <a:cs typeface="Muli Bold"/>
                <a:sym typeface="Muli Bold"/>
              </a:rPr>
              <a:t>REESTRUTURAÇÃO CONTRATUAL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DE3FDC-0E9E-D884-60C8-07A5B053FC2B}"/>
              </a:ext>
            </a:extLst>
          </p:cNvPr>
          <p:cNvSpPr txBox="1"/>
          <p:nvPr/>
        </p:nvSpPr>
        <p:spPr>
          <a:xfrm>
            <a:off x="9812703" y="5089954"/>
            <a:ext cx="7359805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800" lvl="1" indent="-215900">
              <a:lnSpc>
                <a:spcPts val="2800"/>
              </a:lnSpc>
              <a:buFont typeface="Arial"/>
              <a:buChar char="•"/>
              <a:defRPr/>
            </a:pPr>
            <a:r>
              <a:rPr lang="pt-BR" sz="2400">
                <a:solidFill>
                  <a:srgbClr val="133E4F"/>
                </a:solidFill>
                <a:latin typeface="Montserrat"/>
                <a:ea typeface="Montserrat"/>
                <a:cs typeface="Montserrat"/>
                <a:sym typeface="Montserrat"/>
              </a:rPr>
              <a:t>Criação de estrutura contratual específica</a:t>
            </a:r>
            <a:endParaRPr lang="pt-BR"/>
          </a:p>
          <a:p>
            <a:pPr marL="431800" lvl="1" indent="-215900">
              <a:lnSpc>
                <a:spcPts val="2800"/>
              </a:lnSpc>
              <a:buFont typeface="Arial"/>
              <a:buChar char="•"/>
              <a:defRPr/>
            </a:pPr>
            <a:endParaRPr lang="pt-BR" sz="2400">
              <a:solidFill>
                <a:srgbClr val="133E4F"/>
              </a:solidFill>
              <a:latin typeface="Montserrat"/>
              <a:ea typeface="Montserrat"/>
              <a:cs typeface="Montserrat"/>
            </a:endParaRPr>
          </a:p>
          <a:p>
            <a:pPr marL="431800" lvl="1" indent="-215900">
              <a:lnSpc>
                <a:spcPts val="2800"/>
              </a:lnSpc>
              <a:buFont typeface="Arial"/>
              <a:buChar char="•"/>
              <a:defRPr/>
            </a:pPr>
            <a:endParaRPr lang="pt-BR" sz="2400">
              <a:solidFill>
                <a:srgbClr val="133E4F"/>
              </a:solidFill>
              <a:latin typeface="Montserrat"/>
              <a:ea typeface="Montserrat"/>
              <a:cs typeface="Montserrat"/>
            </a:endParaRPr>
          </a:p>
          <a:p>
            <a:pPr marL="431800" lvl="1" indent="-215900">
              <a:lnSpc>
                <a:spcPts val="2800"/>
              </a:lnSpc>
              <a:buFont typeface="Arial"/>
              <a:buChar char="•"/>
              <a:defRPr/>
            </a:pPr>
            <a:r>
              <a:rPr lang="pt-BR" sz="2400">
                <a:solidFill>
                  <a:srgbClr val="133E4F"/>
                </a:solidFill>
                <a:latin typeface="Montserrat"/>
                <a:ea typeface="Montserrat"/>
                <a:cs typeface="Montserrat"/>
                <a:sym typeface="Montserrat"/>
              </a:rPr>
              <a:t>Estudo de operações e criações conforme equipes multidisciplinares</a:t>
            </a:r>
            <a:endParaRPr lang="pt-BR" sz="2400">
              <a:solidFill>
                <a:srgbClr val="133E4F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4BF83A57-8308-E308-F69C-4FEA3C357923}"/>
              </a:ext>
            </a:extLst>
          </p:cNvPr>
          <p:cNvSpPr txBox="1"/>
          <p:nvPr/>
        </p:nvSpPr>
        <p:spPr>
          <a:xfrm>
            <a:off x="5322326" y="2490803"/>
            <a:ext cx="7643345" cy="439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defRPr/>
            </a:pPr>
            <a:r>
              <a:rPr lang="pt-BR" sz="2800" b="1">
                <a:solidFill>
                  <a:srgbClr val="D4B48B"/>
                </a:solidFill>
                <a:latin typeface="Montserrat"/>
                <a:sym typeface="Muli Bold"/>
              </a:rPr>
              <a:t>DATA-BASED DECISIONS</a:t>
            </a:r>
            <a:endParaRPr lang="pt-BR" b="1">
              <a:ea typeface="Calibri"/>
              <a:cs typeface="Calibri"/>
            </a:endParaRPr>
          </a:p>
        </p:txBody>
      </p:sp>
      <p:sp>
        <p:nvSpPr>
          <p:cNvPr id="18" name="AutoShape 3">
            <a:extLst>
              <a:ext uri="{FF2B5EF4-FFF2-40B4-BE49-F238E27FC236}">
                <a16:creationId xmlns:a16="http://schemas.microsoft.com/office/drawing/2014/main" id="{8D8275BC-1C04-768F-9AB7-7FB15B23FC6C}"/>
              </a:ext>
            </a:extLst>
          </p:cNvPr>
          <p:cNvSpPr/>
          <p:nvPr/>
        </p:nvSpPr>
        <p:spPr>
          <a:xfrm>
            <a:off x="-1" y="2074612"/>
            <a:ext cx="5943601" cy="0"/>
          </a:xfrm>
          <a:prstGeom prst="line">
            <a:avLst/>
          </a:prstGeom>
          <a:ln w="38100" cap="flat">
            <a:solidFill>
              <a:srgbClr val="D4B48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DF9C9FFB-5D19-49F8-032A-1F8BA7448561}"/>
              </a:ext>
            </a:extLst>
          </p:cNvPr>
          <p:cNvSpPr txBox="1"/>
          <p:nvPr/>
        </p:nvSpPr>
        <p:spPr>
          <a:xfrm>
            <a:off x="4827017" y="1755256"/>
            <a:ext cx="8633965" cy="639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302"/>
              </a:lnSpc>
              <a:defRPr/>
            </a:pPr>
            <a:r>
              <a:rPr lang="pt-BR" sz="3600" b="1">
                <a:solidFill>
                  <a:srgbClr val="133E4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O QUE FIZEMOS</a:t>
            </a:r>
          </a:p>
        </p:txBody>
      </p:sp>
      <p:sp>
        <p:nvSpPr>
          <p:cNvPr id="21" name="AutoShape 8">
            <a:extLst>
              <a:ext uri="{FF2B5EF4-FFF2-40B4-BE49-F238E27FC236}">
                <a16:creationId xmlns:a16="http://schemas.microsoft.com/office/drawing/2014/main" id="{85A2D160-34C4-EAAB-5FAA-E4CFA8DDD43E}"/>
              </a:ext>
            </a:extLst>
          </p:cNvPr>
          <p:cNvSpPr/>
          <p:nvPr/>
        </p:nvSpPr>
        <p:spPr>
          <a:xfrm flipV="1">
            <a:off x="1666263" y="3526769"/>
            <a:ext cx="0" cy="4579211"/>
          </a:xfrm>
          <a:prstGeom prst="line">
            <a:avLst/>
          </a:prstGeom>
          <a:ln w="38100" cap="flat">
            <a:solidFill>
              <a:srgbClr val="133E4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8">
            <a:extLst>
              <a:ext uri="{FF2B5EF4-FFF2-40B4-BE49-F238E27FC236}">
                <a16:creationId xmlns:a16="http://schemas.microsoft.com/office/drawing/2014/main" id="{90248C0E-DD09-27EB-A03B-3A6DA314DE8E}"/>
              </a:ext>
            </a:extLst>
          </p:cNvPr>
          <p:cNvSpPr/>
          <p:nvPr/>
        </p:nvSpPr>
        <p:spPr>
          <a:xfrm flipV="1">
            <a:off x="9460466" y="3526769"/>
            <a:ext cx="0" cy="4579211"/>
          </a:xfrm>
          <a:prstGeom prst="line">
            <a:avLst/>
          </a:prstGeom>
          <a:ln w="38100" cap="flat">
            <a:solidFill>
              <a:srgbClr val="133E4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310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92F03-78CD-7E58-11A8-FC08448E6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Padrão do plano de fundo&#10;&#10;O conteúdo gerado por IA pode estar incorreto.">
            <a:extLst>
              <a:ext uri="{FF2B5EF4-FFF2-40B4-BE49-F238E27FC236}">
                <a16:creationId xmlns:a16="http://schemas.microsoft.com/office/drawing/2014/main" id="{B4844E34-DD90-DB1C-AB77-CC3C6C02C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pic>
        <p:nvPicPr>
          <p:cNvPr id="8" name="Imagem 7" descr="Código QR&#10;&#10;O conteúdo gerado por IA pode estar incorreto.">
            <a:extLst>
              <a:ext uri="{FF2B5EF4-FFF2-40B4-BE49-F238E27FC236}">
                <a16:creationId xmlns:a16="http://schemas.microsoft.com/office/drawing/2014/main" id="{FDE90250-4DF9-4790-BEE9-DA2F4CC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206" y="2949537"/>
            <a:ext cx="4180108" cy="4180108"/>
          </a:xfrm>
          <a:prstGeom prst="rect">
            <a:avLst/>
          </a:prstGeom>
        </p:spPr>
      </p:pic>
      <p:pic>
        <p:nvPicPr>
          <p:cNvPr id="6" name="Imagem 5" descr="Imagem em preto e branco&#10;&#10;Descrição gerada automaticamente">
            <a:extLst>
              <a:ext uri="{FF2B5EF4-FFF2-40B4-BE49-F238E27FC236}">
                <a16:creationId xmlns:a16="http://schemas.microsoft.com/office/drawing/2014/main" id="{C196384B-6459-FD00-4BBD-5378F26BB4C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5799" flipH="1">
            <a:off x="-6519309" y="-3059981"/>
            <a:ext cx="11613263" cy="1262360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C9394BF-CE06-199A-A78F-1D872EE8D1DD}"/>
              </a:ext>
            </a:extLst>
          </p:cNvPr>
          <p:cNvSpPr txBox="1"/>
          <p:nvPr/>
        </p:nvSpPr>
        <p:spPr>
          <a:xfrm>
            <a:off x="2387703" y="2493518"/>
            <a:ext cx="7144918" cy="4108817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pPr algn="ctr"/>
            <a:r>
              <a:rPr lang="pt-BR" sz="3300" b="1">
                <a:solidFill>
                  <a:srgbClr val="F0EFED"/>
                </a:solidFill>
                <a:latin typeface="Montserrat"/>
              </a:rPr>
              <a:t>Diagnóstico Online:</a:t>
            </a:r>
            <a:endParaRPr lang="pt-BR" sz="4800">
              <a:solidFill>
                <a:srgbClr val="D4B48B"/>
              </a:solidFill>
              <a:latin typeface="Aptos" panose="02110004020202020204"/>
            </a:endParaRPr>
          </a:p>
          <a:p>
            <a:pPr algn="ctr"/>
            <a:br>
              <a:rPr lang="pt-BR" sz="3300" b="1">
                <a:latin typeface="Montserrat"/>
              </a:rPr>
            </a:br>
            <a:r>
              <a:rPr lang="pt-BR" sz="4800" b="1">
                <a:solidFill>
                  <a:srgbClr val="D4B48B"/>
                </a:solidFill>
                <a:latin typeface="Montserrat"/>
              </a:rPr>
              <a:t>Grau de Maturidade do Gestão de Contratos da sua empresa</a:t>
            </a:r>
            <a:endParaRPr lang="pt-BR" sz="2700"/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B266FA21-4F6E-D052-AE34-7AEAB7C3B7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728" y="7459498"/>
            <a:ext cx="4940867" cy="81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49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C35B9-E2A5-C34A-ED90-53BAFA3E4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Padrão do plano de fundo&#10;&#10;O conteúdo gerado por IA pode estar incorreto.">
            <a:extLst>
              <a:ext uri="{FF2B5EF4-FFF2-40B4-BE49-F238E27FC236}">
                <a16:creationId xmlns:a16="http://schemas.microsoft.com/office/drawing/2014/main" id="{49F2E264-C266-7D78-0B55-EB538C280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655B19ED-AE1C-37CD-2543-DF4812B988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917" y="2061094"/>
            <a:ext cx="6057909" cy="1002063"/>
          </a:xfrm>
          <a:prstGeom prst="rect">
            <a:avLst/>
          </a:prstGeom>
        </p:spPr>
      </p:pic>
      <p:pic>
        <p:nvPicPr>
          <p:cNvPr id="9" name="Imagem 8" descr="Imagem em preto e branco&#10;&#10;Descrição gerada automaticamente">
            <a:extLst>
              <a:ext uri="{FF2B5EF4-FFF2-40B4-BE49-F238E27FC236}">
                <a16:creationId xmlns:a16="http://schemas.microsoft.com/office/drawing/2014/main" id="{5EE79EBD-6E90-603D-E3FB-D94BE7E0879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5799" flipH="1">
            <a:off x="-6519309" y="-3059981"/>
            <a:ext cx="11613263" cy="1262360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571DCDD-C99D-13AB-D868-16296BE9B3E1}"/>
              </a:ext>
            </a:extLst>
          </p:cNvPr>
          <p:cNvSpPr txBox="1"/>
          <p:nvPr/>
        </p:nvSpPr>
        <p:spPr>
          <a:xfrm>
            <a:off x="8759390" y="6309879"/>
            <a:ext cx="470026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 algn="r">
              <a:defRPr sz="2800">
                <a:solidFill>
                  <a:srgbClr val="EDE9E1"/>
                </a:solidFill>
                <a:latin typeface="Barlow" panose="00000500000000000000" pitchFamily="2" charset="0"/>
              </a:defRPr>
            </a:lvl1pPr>
          </a:lstStyle>
          <a:p>
            <a:pPr algn="l"/>
            <a:r>
              <a:rPr lang="pt-BR" sz="2400"/>
              <a:t>Rua Gabriel de Lara, 95 – Batel </a:t>
            </a:r>
          </a:p>
          <a:p>
            <a:pPr algn="l"/>
            <a:r>
              <a:rPr lang="pt-BR" sz="2400"/>
              <a:t>Curitiba – Paraná </a:t>
            </a:r>
          </a:p>
          <a:p>
            <a:pPr algn="l"/>
            <a:r>
              <a:rPr lang="pt-BR" sz="2400"/>
              <a:t>80440-200</a:t>
            </a:r>
          </a:p>
          <a:p>
            <a:pPr algn="l"/>
            <a:r>
              <a:rPr lang="pt-BR" sz="2400"/>
              <a:t>(41) 3029-9936  </a:t>
            </a:r>
          </a:p>
          <a:p>
            <a:pPr algn="l"/>
            <a:r>
              <a:rPr lang="pt-BR" sz="2400"/>
              <a:t>www.rmsa.com.br</a:t>
            </a:r>
          </a:p>
        </p:txBody>
      </p:sp>
      <p:pic>
        <p:nvPicPr>
          <p:cNvPr id="11" name="Imagem 10" descr="Código QR&#10;&#10;O conteúdo gerado por IA pode estar incorreto.">
            <a:extLst>
              <a:ext uri="{FF2B5EF4-FFF2-40B4-BE49-F238E27FC236}">
                <a16:creationId xmlns:a16="http://schemas.microsoft.com/office/drawing/2014/main" id="{4EBC050F-DE62-DD48-CD8C-86A01CB7D4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398" y="6249981"/>
            <a:ext cx="2062896" cy="2058787"/>
          </a:xfrm>
          <a:prstGeom prst="rect">
            <a:avLst/>
          </a:prstGeom>
        </p:spPr>
      </p:pic>
      <p:sp>
        <p:nvSpPr>
          <p:cNvPr id="2" name="TextBox 12">
            <a:extLst>
              <a:ext uri="{FF2B5EF4-FFF2-40B4-BE49-F238E27FC236}">
                <a16:creationId xmlns:a16="http://schemas.microsoft.com/office/drawing/2014/main" id="{1797B284-A3AC-8655-B58C-DBC5E37C7C96}"/>
              </a:ext>
            </a:extLst>
          </p:cNvPr>
          <p:cNvSpPr txBox="1"/>
          <p:nvPr/>
        </p:nvSpPr>
        <p:spPr>
          <a:xfrm>
            <a:off x="7222756" y="4226201"/>
            <a:ext cx="3842488" cy="36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Leonardo </a:t>
            </a:r>
            <a:r>
              <a:rPr lang="en-US" sz="2400" b="1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Relvas</a:t>
            </a:r>
            <a:endParaRPr lang="en-US" sz="2400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43DBE346-617A-819C-9483-F3B7037D9BF7}"/>
              </a:ext>
            </a:extLst>
          </p:cNvPr>
          <p:cNvSpPr txBox="1"/>
          <p:nvPr/>
        </p:nvSpPr>
        <p:spPr>
          <a:xfrm>
            <a:off x="6896105" y="4729629"/>
            <a:ext cx="4515342" cy="313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leonardo.relvas@rmsa.com.br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61086E6B-975D-2CE2-2093-13F143F6C370}"/>
              </a:ext>
            </a:extLst>
          </p:cNvPr>
          <p:cNvSpPr txBox="1"/>
          <p:nvPr/>
        </p:nvSpPr>
        <p:spPr>
          <a:xfrm>
            <a:off x="2579160" y="4222305"/>
            <a:ext cx="3842488" cy="36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Cristiano </a:t>
            </a:r>
            <a:r>
              <a:rPr lang="en-US" sz="2400" b="1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Roveda</a:t>
            </a:r>
            <a:endParaRPr lang="en-US" sz="2400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32514F6C-7187-CD9A-12E6-D90D83A3BBA2}"/>
              </a:ext>
            </a:extLst>
          </p:cNvPr>
          <p:cNvSpPr txBox="1"/>
          <p:nvPr/>
        </p:nvSpPr>
        <p:spPr>
          <a:xfrm>
            <a:off x="2252509" y="4725733"/>
            <a:ext cx="4515342" cy="313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roveda@rmsa.com.br</a:t>
            </a:r>
          </a:p>
        </p:txBody>
      </p:sp>
      <p:sp>
        <p:nvSpPr>
          <p:cNvPr id="13" name="AutoShape 56">
            <a:extLst>
              <a:ext uri="{FF2B5EF4-FFF2-40B4-BE49-F238E27FC236}">
                <a16:creationId xmlns:a16="http://schemas.microsoft.com/office/drawing/2014/main" id="{FD55AF62-6C9D-F821-DB47-368C78E46E7C}"/>
              </a:ext>
            </a:extLst>
          </p:cNvPr>
          <p:cNvSpPr/>
          <p:nvPr/>
        </p:nvSpPr>
        <p:spPr>
          <a:xfrm>
            <a:off x="2579160" y="4640914"/>
            <a:ext cx="3842487" cy="0"/>
          </a:xfrm>
          <a:prstGeom prst="line">
            <a:avLst/>
          </a:prstGeom>
          <a:ln w="12700" cap="flat">
            <a:solidFill>
              <a:srgbClr val="D4B48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4" name="AutoShape 56">
            <a:extLst>
              <a:ext uri="{FF2B5EF4-FFF2-40B4-BE49-F238E27FC236}">
                <a16:creationId xmlns:a16="http://schemas.microsoft.com/office/drawing/2014/main" id="{8DD8A76D-3FAF-E420-E2FB-4A57FB7CE21A}"/>
              </a:ext>
            </a:extLst>
          </p:cNvPr>
          <p:cNvSpPr/>
          <p:nvPr/>
        </p:nvSpPr>
        <p:spPr>
          <a:xfrm>
            <a:off x="7222756" y="4640914"/>
            <a:ext cx="3842487" cy="0"/>
          </a:xfrm>
          <a:prstGeom prst="line">
            <a:avLst/>
          </a:prstGeom>
          <a:ln w="12700" cap="flat">
            <a:solidFill>
              <a:srgbClr val="D4B48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239FE28F-43B3-4B8C-6CB7-7723C0FE9334}"/>
              </a:ext>
            </a:extLst>
          </p:cNvPr>
          <p:cNvSpPr txBox="1"/>
          <p:nvPr/>
        </p:nvSpPr>
        <p:spPr>
          <a:xfrm>
            <a:off x="11866352" y="4226201"/>
            <a:ext cx="3842488" cy="36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Felipe Jensen</a:t>
            </a: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99EBCDB2-7A7F-0EC3-CBF1-947D4E759A98}"/>
              </a:ext>
            </a:extLst>
          </p:cNvPr>
          <p:cNvSpPr txBox="1"/>
          <p:nvPr/>
        </p:nvSpPr>
        <p:spPr>
          <a:xfrm>
            <a:off x="11539701" y="4729629"/>
            <a:ext cx="4515342" cy="313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felipe.jensen@rmsa.com.br</a:t>
            </a:r>
          </a:p>
        </p:txBody>
      </p:sp>
      <p:sp>
        <p:nvSpPr>
          <p:cNvPr id="16" name="AutoShape 56">
            <a:extLst>
              <a:ext uri="{FF2B5EF4-FFF2-40B4-BE49-F238E27FC236}">
                <a16:creationId xmlns:a16="http://schemas.microsoft.com/office/drawing/2014/main" id="{32DC7809-8C91-D320-E897-42F1912CF677}"/>
              </a:ext>
            </a:extLst>
          </p:cNvPr>
          <p:cNvSpPr/>
          <p:nvPr/>
        </p:nvSpPr>
        <p:spPr>
          <a:xfrm>
            <a:off x="11866352" y="4640914"/>
            <a:ext cx="3842487" cy="0"/>
          </a:xfrm>
          <a:prstGeom prst="line">
            <a:avLst/>
          </a:prstGeom>
          <a:ln w="12700" cap="flat">
            <a:solidFill>
              <a:srgbClr val="D4B48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890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eriodoInicio xmlns="915fca40-2249-4c9e-836c-de9e806dbec6" xsi:nil="true"/>
    <MigrationWizIdSecurityGroups xmlns="a0e5cbdd-084f-41ba-bb8f-3c848542f02d" xsi:nil="true"/>
    <Cliente xmlns="2a376f97-97c9-436b-a876-cf8f795a03ae">449</Cliente>
    <MovimentarDocumento xmlns="2a376f97-97c9-436b-a876-cf8f795a03ae">Não</MovimentarDocumento>
    <MigrationWizIdDocumentLibraryPermissions xmlns="a0e5cbdd-084f-41ba-bb8f-3c848542f02d" xsi:nil="true"/>
    <MigrationWizIdPermissionLevels xmlns="a0e5cbdd-084f-41ba-bb8f-3c848542f02d" xsi:nil="true"/>
    <Setor xmlns="2a376f97-97c9-436b-a876-cf8f795a03ae">25</Setor>
    <NumeroDocumento xmlns="915fca40-2249-4c9e-836c-de9e806dbec6" xsi:nil="true"/>
    <MigrationWizId xmlns="a0e5cbdd-084f-41ba-bb8f-3c848542f02d" xsi:nil="true"/>
    <MigrationWizIdPermissions xmlns="a0e5cbdd-084f-41ba-bb8f-3c848542f02d" xsi:nil="true"/>
    <TipoOperacao xmlns="2a376f97-97c9-436b-a876-cf8f795a03ae" xsi:nil="true"/>
    <Responsavel xmlns="2a376f97-97c9-436b-a876-cf8f795a03ae">
      <UserInfo>
        <DisplayName>Leonardo Relvas</DisplayName>
        <AccountId>96</AccountId>
        <AccountType/>
      </UserInfo>
    </Responsavel>
    <TipoDocumento xmlns="2a376f97-97c9-436b-a876-cf8f795a03ae" xsi:nil="true"/>
    <PalavraChave xmlns="915fca40-2249-4c9e-836c-de9e806dbec6">apresentação congresso ia pr rex 2025</PalavraChav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ontrato" ma:contentTypeID="0x010100F7BD3DBA32DFC347839D9BA3C24C28FA05010023BB68460679AC4AAAF0A6A3406C45A2" ma:contentTypeVersion="23" ma:contentTypeDescription="Este tipo de conteúdo é utilizado dentro do sistema para determinar as colunas de site que todos os documentos classificados como Contrato terão." ma:contentTypeScope="" ma:versionID="f9f4e9b88fd8b068c50234ca2839532d">
  <xsd:schema xmlns:xsd="http://www.w3.org/2001/XMLSchema" xmlns:xs="http://www.w3.org/2001/XMLSchema" xmlns:p="http://schemas.microsoft.com/office/2006/metadata/properties" xmlns:ns2="2a376f97-97c9-436b-a876-cf8f795a03ae" xmlns:ns3="915fca40-2249-4c9e-836c-de9e806dbec6" xmlns:ns4="a0e5cbdd-084f-41ba-bb8f-3c848542f02d" targetNamespace="http://schemas.microsoft.com/office/2006/metadata/properties" ma:root="true" ma:fieldsID="7c78bd65e35410358a6d468a2df701bc" ns2:_="" ns3:_="" ns4:_="">
    <xsd:import namespace="2a376f97-97c9-436b-a876-cf8f795a03ae"/>
    <xsd:import namespace="915fca40-2249-4c9e-836c-de9e806dbec6"/>
    <xsd:import namespace="a0e5cbdd-084f-41ba-bb8f-3c848542f02d"/>
    <xsd:element name="properties">
      <xsd:complexType>
        <xsd:sequence>
          <xsd:element name="documentManagement">
            <xsd:complexType>
              <xsd:all>
                <xsd:element ref="ns2:Setor"/>
                <xsd:element ref="ns2:Cliente"/>
                <xsd:element ref="ns2:Responsavel" minOccurs="0"/>
                <xsd:element ref="ns3:PeriodoInicio" minOccurs="0"/>
                <xsd:element ref="ns3:PalavraChave"/>
                <xsd:element ref="ns3:NumeroDocumento" minOccurs="0"/>
                <xsd:element ref="ns4:MigrationWizId" minOccurs="0"/>
                <xsd:element ref="ns4:MigrationWizIdPermissions" minOccurs="0"/>
                <xsd:element ref="ns4:MigrationWizIdPermissionLevels" minOccurs="0"/>
                <xsd:element ref="ns4:MigrationWizIdDocumentLibraryPermissions" minOccurs="0"/>
                <xsd:element ref="ns4:MigrationWizIdSecurityGroups" minOccurs="0"/>
                <xsd:element ref="ns2:TipoDocumento" minOccurs="0"/>
                <xsd:element ref="ns2:TipoDocumento_x003a_ID" minOccurs="0"/>
                <xsd:element ref="ns2:MovimentarDocumento"/>
                <xsd:element ref="ns2:TipoOperaca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376f97-97c9-436b-a876-cf8f795a03ae" elementFormDefault="qualified">
    <xsd:import namespace="http://schemas.microsoft.com/office/2006/documentManagement/types"/>
    <xsd:import namespace="http://schemas.microsoft.com/office/infopath/2007/PartnerControls"/>
    <xsd:element name="Setor" ma:index="1" ma:displayName="Setor" ma:description="Este campo identifica para o time da RMSA a qual dos setores da empresa este documento pertence." ma:list="{966d75f9-83a5-4000-ae5a-806ab9d2dc44}" ma:internalName="Setor" ma:readOnly="false" ma:showField="LinkTitleNoMenu" ma:web="2a376f97-97c9-436b-a876-cf8f795a03ae">
      <xsd:simpleType>
        <xsd:restriction base="dms:Lookup"/>
      </xsd:simpleType>
    </xsd:element>
    <xsd:element name="Cliente" ma:index="2" ma:displayName="Cliente" ma:description="Este campo identifica para o time da RMSA o cliente ao qual este documento está associado." ma:indexed="true" ma:list="{cf93133d-d918-4e31-b75f-88935720dd1e}" ma:internalName="Cliente" ma:readOnly="false" ma:showField="LinkTitleNoMenu" ma:web="2a376f97-97c9-436b-a876-cf8f795a03ae">
      <xsd:simpleType>
        <xsd:restriction base="dms:Lookup"/>
      </xsd:simpleType>
    </xsd:element>
    <xsd:element name="Responsavel" ma:index="3" nillable="true" ma:displayName="Responsável" ma:description="Este campo identifica para o time da RMSA a pessoa que irá se responsabilizar pela gestão deste documento." ma:list="UserInfo" ma:SharePointGroup="0" ma:internalName="Responsavel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ipoDocumento" ma:index="19" nillable="true" ma:displayName="Tipo de Documento" ma:description="Esse campo é utilizado para determinar a sigla que o documento irá receber quando for renomeado." ma:hidden="true" ma:list="{c5368dce-3cb9-4403-93c8-2999d839d38a}" ma:internalName="TipoDocumento" ma:readOnly="false" ma:showField="Title" ma:web="2a376f97-97c9-436b-a876-cf8f795a03ae">
      <xsd:simpleType>
        <xsd:restriction base="dms:Lookup"/>
      </xsd:simpleType>
    </xsd:element>
    <xsd:element name="TipoDocumento_x003a_ID" ma:index="20" nillable="true" ma:displayName="TipoDocumento:ID" ma:list="{c5368dce-3cb9-4403-93c8-2999d839d38a}" ma:internalName="TipoDocumento_x003A_ID" ma:readOnly="true" ma:showField="ID" ma:web="2a376f97-97c9-436b-a876-cf8f795a03ae">
      <xsd:simpleType>
        <xsd:restriction base="dms:Lookup"/>
      </xsd:simpleType>
    </xsd:element>
    <xsd:element name="MovimentarDocumento" ma:index="21" ma:displayName="Movimentar?" ma:default="Não" ma:description="Dentro desta biblioteca, existe um fluxo Power Automate que movimenta os documentos dela para a sua biblioteca final. Durante esse processo, esse fluxo usa o valor do campo desse campo para identificar se o documento pode ser movimentado ou não. Apenas documentos cujo valor deste campo é igual a sim podem ser movimentados." ma:format="Dropdown" ma:internalName="MovimentarDocumento">
      <xsd:simpleType>
        <xsd:restriction base="dms:Choice">
          <xsd:enumeration value="Sim"/>
          <xsd:enumeration value="Não"/>
        </xsd:restriction>
      </xsd:simpleType>
    </xsd:element>
    <xsd:element name="TipoOperacao" ma:index="22" nillable="true" ma:displayName="Tipo de Operação" ma:description="A coluna 'Tipo de Operação' tem como objetivo categorizar as diversas operações ou serviços prestados, com foco em estratégias tributárias, sucessórias, patrimoniais, internacionais, e outras áreas específicas. Cada tipo reflete uma abordagem única para a resolução de questões fiscais, sucessórias, de reestruturação e oportunidades de negócios, de acordo com as necessidades do cliente." ma:format="Dropdown" ma:internalName="TipoOperacao">
      <xsd:simpleType>
        <xsd:restriction base="dms:Choice">
          <xsd:enumeration value="Reestruturação Tributária"/>
          <xsd:enumeration value="Reestruturação Sucessória"/>
          <xsd:enumeration value="Reestruturação Patrimonial"/>
          <xsd:enumeration value="Estrutura Internacional"/>
          <xsd:enumeration value="Oportunidades Tributárias"/>
          <xsd:enumeration value="Gestão de Passivos"/>
          <xsd:enumeration value="Contencioso"/>
          <xsd:enumeration value="M&amp;A"/>
          <xsd:enumeration value="Outro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5fca40-2249-4c9e-836c-de9e806dbec6" elementFormDefault="qualified">
    <xsd:import namespace="http://schemas.microsoft.com/office/2006/documentManagement/types"/>
    <xsd:import namespace="http://schemas.microsoft.com/office/infopath/2007/PartnerControls"/>
    <xsd:element name="PeriodoInicio" ma:index="4" nillable="true" ma:displayName="Data de Referência" ma:description="Este campo identifica o início do período de vigência do documento." ma:format="DateOnly" ma:internalName="PeriodoInicio">
      <xsd:simpleType>
        <xsd:restriction base="dms:DateTime"/>
      </xsd:simpleType>
    </xsd:element>
    <xsd:element name="PalavraChave" ma:index="5" ma:displayName="Palavra Chave" ma:description="Este campo é utilizado dentro do sistema para que o time da RMSA possa classificar os documentos do sistema com algumas tags de busca. A única função deste campo é a de permitir que o time da RMSA possa buscar documentos por palavras chave." ma:internalName="PalavraChave" ma:readOnly="false">
      <xsd:simpleType>
        <xsd:restriction base="dms:Text">
          <xsd:maxLength value="100"/>
        </xsd:restriction>
      </xsd:simpleType>
    </xsd:element>
    <xsd:element name="NumeroDocumento" ma:index="6" nillable="true" ma:displayName="Número do Documento" ma:description="Este campo armazena o identificador único deste documento no portal. Este valor é gerado de forma automática por um processo automatizado." ma:indexed="true" ma:internalName="NumeroDocumento" ma:readOnly="false">
      <xsd:simpleType>
        <xsd:restriction base="dms:Text">
          <xsd:maxLength value="10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e5cbdd-084f-41ba-bb8f-3c848542f02d" elementFormDefault="qualified">
    <xsd:import namespace="http://schemas.microsoft.com/office/2006/documentManagement/types"/>
    <xsd:import namespace="http://schemas.microsoft.com/office/infopath/2007/PartnerControls"/>
    <xsd:element name="MigrationWizId" ma:index="7" nillable="true" ma:displayName="MigrationWizId" ma:internalName="MigrationWizId">
      <xsd:simpleType>
        <xsd:restriction base="dms:Text"/>
      </xsd:simpleType>
    </xsd:element>
    <xsd:element name="MigrationWizIdPermissions" ma:index="8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9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0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1" nillable="true" ma:displayName="MigrationWizIdSecurityGroups" ma:internalName="MigrationWizIdSecurityGroup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Tipo de Conteúdo"/>
        <xsd:element ref="dc:title" minOccurs="0" maxOccurs="1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A158E7-0706-4F9E-A35F-BD961450F7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E2C87F-A97D-40D1-84A7-0DA3E4EC3EC2}">
  <ds:schemaRefs>
    <ds:schemaRef ds:uri="http://schemas.microsoft.com/office/2006/metadata/properties"/>
    <ds:schemaRef ds:uri="http://www.w3.org/2000/xmlns/"/>
    <ds:schemaRef ds:uri="915fca40-2249-4c9e-836c-de9e806dbec6"/>
    <ds:schemaRef ds:uri="http://www.w3.org/2001/XMLSchema-instance"/>
    <ds:schemaRef ds:uri="a0e5cbdd-084f-41ba-bb8f-3c848542f02d"/>
    <ds:schemaRef ds:uri="2a376f97-97c9-436b-a876-cf8f795a03ae"/>
  </ds:schemaRefs>
</ds:datastoreItem>
</file>

<file path=customXml/itemProps3.xml><?xml version="1.0" encoding="utf-8"?>
<ds:datastoreItem xmlns:ds="http://schemas.openxmlformats.org/officeDocument/2006/customXml" ds:itemID="{17DEF9C0-AA04-40E1-9DDB-53E5E8B061A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2a376f97-97c9-436b-a876-cf8f795a03ae"/>
    <ds:schemaRef ds:uri="915fca40-2249-4c9e-836c-de9e806dbec6"/>
    <ds:schemaRef ds:uri="a0e5cbdd-084f-41ba-bb8f-3c848542f02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Personalizar</PresentationFormat>
  <Slides>8</Slides>
  <Notes>7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Apresentação CLientes</dc:title>
  <dc:creator>Felipe Jensen</dc:creator>
  <cp:lastModifiedBy>Leonardo Relvas</cp:lastModifiedBy>
  <cp:revision>2</cp:revision>
  <dcterms:created xsi:type="dcterms:W3CDTF">2006-08-16T00:00:00Z</dcterms:created>
  <dcterms:modified xsi:type="dcterms:W3CDTF">2025-09-26T18:42:38Z</dcterms:modified>
  <dc:identifier>DAGYQpUG3jI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0x010100F7BD3DBA32DFC347839D9BA3C24C28FA05010023BB68460679AC4AAAF0A6A3406C45A2</vt:lpwstr>
  </property>
</Properties>
</file>