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10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89403-7C32-421C-A924-A63DEB61F34E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928E-CCFA-4240-86B8-D010609F7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6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Apresentacao_RPA_APRTech_Knapp_Case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36904"/>
            <a:ext cx="10363200" cy="1470025"/>
          </a:xfrm>
        </p:spPr>
        <p:txBody>
          <a:bodyPr/>
          <a:lstStyle/>
          <a:p>
            <a:r>
              <a:rPr b="1" dirty="0">
                <a:solidFill>
                  <a:srgbClr val="0A2D5F"/>
                </a:solidFill>
              </a:rPr>
              <a:t>RPA: </a:t>
            </a:r>
            <a:r>
              <a:rPr b="1" dirty="0" err="1">
                <a:solidFill>
                  <a:srgbClr val="0A2D5F"/>
                </a:solidFill>
              </a:rPr>
              <a:t>Libertando</a:t>
            </a:r>
            <a:r>
              <a:rPr b="1" dirty="0">
                <a:solidFill>
                  <a:srgbClr val="0A2D5F"/>
                </a:solidFill>
              </a:rPr>
              <a:t> </a:t>
            </a:r>
            <a:r>
              <a:rPr b="1" dirty="0" err="1">
                <a:solidFill>
                  <a:srgbClr val="0A2D5F"/>
                </a:solidFill>
              </a:rPr>
              <a:t>Pessoas</a:t>
            </a:r>
            <a:r>
              <a:rPr b="1" dirty="0">
                <a:solidFill>
                  <a:srgbClr val="0A2D5F"/>
                </a:solidFill>
              </a:rPr>
              <a:t>, </a:t>
            </a:r>
            <a:r>
              <a:rPr b="1" dirty="0" err="1">
                <a:solidFill>
                  <a:srgbClr val="0A2D5F"/>
                </a:solidFill>
              </a:rPr>
              <a:t>Potencializando</a:t>
            </a:r>
            <a:r>
              <a:rPr b="1" dirty="0">
                <a:solidFill>
                  <a:srgbClr val="0A2D5F"/>
                </a:solidFill>
              </a:rPr>
              <a:t> Empresas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1DA1179-78B3-C1D4-F6F0-4AC6E5E7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9832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74920D-4907-9A1A-F7DC-312A72BEAFB3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 dirty="0">
                <a:solidFill>
                  <a:srgbClr val="0A2D5F"/>
                </a:solidFill>
              </a:rPr>
              <a:t>Apresentação/Contato</a:t>
            </a:r>
            <a:endParaRPr sz="3400" b="1" dirty="0">
              <a:solidFill>
                <a:srgbClr val="0A2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3187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Luciano Raitz</a:t>
            </a:r>
          </a:p>
          <a:p>
            <a:r>
              <a:rPr lang="pt-BR" sz="2800" dirty="0"/>
              <a:t>Formado em Ciências da Computação</a:t>
            </a:r>
          </a:p>
          <a:p>
            <a:r>
              <a:rPr lang="pt-BR" sz="2800" dirty="0"/>
              <a:t>Pós-Graduado e Tecnologia de Aplicações WEB</a:t>
            </a:r>
          </a:p>
          <a:p>
            <a:r>
              <a:rPr lang="pt-BR" sz="2800" dirty="0"/>
              <a:t>Fundador e CEO do </a:t>
            </a:r>
            <a:r>
              <a:rPr lang="pt-BR" sz="2800" b="1" dirty="0"/>
              <a:t>IALL </a:t>
            </a:r>
            <a:r>
              <a:rPr lang="pt-BR" sz="2800" b="1" dirty="0" err="1"/>
              <a:t>Group</a:t>
            </a:r>
            <a:r>
              <a:rPr lang="pt-BR" sz="2800" dirty="0"/>
              <a:t> (APR Tech, DGL Serv, Dominium Tech)</a:t>
            </a:r>
          </a:p>
          <a:p>
            <a:r>
              <a:rPr lang="pt-BR" sz="2800" dirty="0"/>
              <a:t>Defensor de que a tecnologia deve </a:t>
            </a:r>
            <a:r>
              <a:rPr lang="pt-BR" sz="2800" b="1" dirty="0"/>
              <a:t>libertar pessoas</a:t>
            </a:r>
            <a:r>
              <a:rPr lang="pt-BR" sz="2800" dirty="0"/>
              <a:t> para inovação e crescimento</a:t>
            </a:r>
          </a:p>
          <a:p>
            <a:endParaRPr sz="2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8DF8D58-3464-3D13-12FD-46A71DD7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A9D800-FDC7-132F-A351-100C45D05A66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02B8973-C1D0-CB6E-390F-D7C93425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005" y="1863976"/>
            <a:ext cx="2085395" cy="2806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1AEC-4000-9F77-3733-DC4511C80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F917-3A19-1404-805E-A623A30E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05" y="3932903"/>
            <a:ext cx="2423255" cy="147483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t-BR" b="1" dirty="0"/>
              <a:t>dglserv.com.br </a:t>
            </a:r>
          </a:p>
          <a:p>
            <a:pPr marL="0" indent="0" algn="ctr">
              <a:buNone/>
            </a:pPr>
            <a:r>
              <a:rPr lang="pt-BR" b="1" dirty="0"/>
              <a:t>SOLUÇÕES BI</a:t>
            </a:r>
            <a:endParaRPr lang="pt-BR" sz="2000" b="1" dirty="0"/>
          </a:p>
          <a:p>
            <a:pPr marL="0" indent="0" algn="ctr">
              <a:buNone/>
            </a:pPr>
            <a:r>
              <a:rPr lang="pt-BR" dirty="0"/>
              <a:t>Unidades:</a:t>
            </a:r>
          </a:p>
          <a:p>
            <a:pPr marL="0" indent="0" algn="ctr">
              <a:buNone/>
            </a:pPr>
            <a:r>
              <a:rPr lang="pt-BR" dirty="0"/>
              <a:t> Curitiba/PR – Blumenau/SC</a:t>
            </a:r>
            <a:endParaRPr lang="pt-BR" sz="2000" dirty="0"/>
          </a:p>
          <a:p>
            <a:pPr marL="0" indent="0">
              <a:buNone/>
            </a:pPr>
            <a:br>
              <a:rPr lang="pt-BR" sz="2000" dirty="0"/>
            </a:br>
            <a:endParaRPr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805FF5-B939-8D2D-7C25-BFAE4F02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63B5517-AB8C-783A-E39C-13136A1A0507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41FC263F-E6A3-EFD2-E0C3-3393E21D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50" y="731835"/>
            <a:ext cx="1736059" cy="1646429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DA55905D-1E63-6658-6E0D-237AEFE50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32" y="2889778"/>
            <a:ext cx="2423255" cy="864868"/>
          </a:xfrm>
          <a:prstGeom prst="rect">
            <a:avLst/>
          </a:prstGeom>
        </p:spPr>
      </p:pic>
      <p:pic>
        <p:nvPicPr>
          <p:cNvPr id="15" name="Imagem 14" descr="Logotipo&#10;&#10;O conteúdo gerado por IA pode estar incorreto.">
            <a:extLst>
              <a:ext uri="{FF2B5EF4-FFF2-40B4-BE49-F238E27FC236}">
                <a16:creationId xmlns:a16="http://schemas.microsoft.com/office/drawing/2014/main" id="{993AF815-2446-8518-15A1-0B2FA9A4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24" y="2918885"/>
            <a:ext cx="2423255" cy="806654"/>
          </a:xfrm>
          <a:prstGeom prst="rect">
            <a:avLst/>
          </a:prstGeom>
        </p:spPr>
      </p:pic>
      <p:pic>
        <p:nvPicPr>
          <p:cNvPr id="17" name="Imagem 16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86FF9BE8-8692-1C45-2815-8C5F70C3B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086" y="2995710"/>
            <a:ext cx="3441290" cy="65300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86776B-47DF-148F-9D6D-18A6B010F7E6}"/>
              </a:ext>
            </a:extLst>
          </p:cNvPr>
          <p:cNvSpPr txBox="1">
            <a:spLocks/>
          </p:cNvSpPr>
          <p:nvPr/>
        </p:nvSpPr>
        <p:spPr>
          <a:xfrm>
            <a:off x="4884372" y="3932901"/>
            <a:ext cx="2423255" cy="1474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b="1" dirty="0"/>
              <a:t>aprtech.com.br </a:t>
            </a:r>
          </a:p>
          <a:p>
            <a:pPr marL="0" indent="0" algn="ctr">
              <a:buFont typeface="Arial"/>
              <a:buNone/>
            </a:pPr>
            <a:r>
              <a:rPr lang="pt-BR" b="1" dirty="0"/>
              <a:t>SOLUÇÕES RPA</a:t>
            </a:r>
            <a:endParaRPr lang="pt-BR" sz="2000" b="1" dirty="0"/>
          </a:p>
          <a:p>
            <a:pPr marL="0" indent="0" algn="ctr">
              <a:buFont typeface="Arial"/>
              <a:buNone/>
            </a:pPr>
            <a:r>
              <a:rPr lang="pt-BR" dirty="0"/>
              <a:t>Unidades:</a:t>
            </a:r>
          </a:p>
          <a:p>
            <a:pPr marL="0" indent="0" algn="ctr">
              <a:buFont typeface="Arial"/>
              <a:buNone/>
            </a:pPr>
            <a:r>
              <a:rPr lang="pt-BR" dirty="0"/>
              <a:t> Curitiba/PR – Blumenau/SC</a:t>
            </a:r>
            <a:endParaRPr lang="pt-BR" sz="2000" dirty="0"/>
          </a:p>
          <a:p>
            <a:pPr marL="0" indent="0">
              <a:buFont typeface="Arial"/>
              <a:buNone/>
            </a:pPr>
            <a:br>
              <a:rPr lang="pt-BR" sz="2000" dirty="0"/>
            </a:br>
            <a:endParaRPr lang="pt-BR" sz="20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E69EF-2AEA-B4CD-D64C-A72245F59AB7}"/>
              </a:ext>
            </a:extLst>
          </p:cNvPr>
          <p:cNvSpPr txBox="1">
            <a:spLocks/>
          </p:cNvSpPr>
          <p:nvPr/>
        </p:nvSpPr>
        <p:spPr>
          <a:xfrm>
            <a:off x="8937529" y="3932902"/>
            <a:ext cx="2423255" cy="1474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b="1" dirty="0"/>
              <a:t>www.dominium.tech </a:t>
            </a:r>
          </a:p>
          <a:p>
            <a:pPr marL="0" indent="0" algn="ctr">
              <a:buNone/>
            </a:pPr>
            <a:r>
              <a:rPr lang="pt-BR" b="1" dirty="0"/>
              <a:t>SOLUÇÕES </a:t>
            </a:r>
          </a:p>
          <a:p>
            <a:pPr marL="0" indent="0" algn="ctr">
              <a:buNone/>
            </a:pPr>
            <a:r>
              <a:rPr lang="pt-BR" b="1" dirty="0"/>
              <a:t>TELEFONIA IP PBX / BI / RPA</a:t>
            </a:r>
            <a:endParaRPr lang="pt-BR" sz="2000" b="1" dirty="0"/>
          </a:p>
          <a:p>
            <a:pPr marL="0" indent="0" algn="ctr">
              <a:buFont typeface="Arial"/>
              <a:buNone/>
            </a:pPr>
            <a:r>
              <a:rPr lang="pt-BR" dirty="0"/>
              <a:t>Unidade:</a:t>
            </a:r>
          </a:p>
          <a:p>
            <a:pPr marL="0" indent="0" algn="ctr">
              <a:buFont typeface="Arial"/>
              <a:buNone/>
            </a:pPr>
            <a:r>
              <a:rPr lang="pt-BR" dirty="0"/>
              <a:t> Florida/EUA</a:t>
            </a:r>
            <a:endParaRPr lang="pt-BR" sz="2000" dirty="0"/>
          </a:p>
          <a:p>
            <a:pPr marL="0" indent="0">
              <a:buFont typeface="Arial"/>
              <a:buNone/>
            </a:pP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6512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FA298-36A1-95F3-81D5-7F1781B7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B180-28EE-ED3A-28ED-2ED5B0ED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 dirty="0">
                <a:solidFill>
                  <a:srgbClr val="0A2D5F"/>
                </a:solidFill>
              </a:rPr>
              <a:t>O Desafio na Empresa</a:t>
            </a:r>
            <a:endParaRPr sz="3400" b="1" dirty="0">
              <a:solidFill>
                <a:srgbClr val="0A2D5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B247-7C30-5384-03BB-C66D3091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Tarefas repetitivas, baseadas em regras, </a:t>
            </a:r>
          </a:p>
          <a:p>
            <a:pPr marL="457200" lvl="1" indent="0">
              <a:buNone/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consomem tempo e energia, gerando rotatividade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Pressão por produtividade e redução de custos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Equipes sobrecarregadas e pouco tempo para inovação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Retrabalho e erros manuais que geram prejuízo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Dificuldade de integrar múltiplos sistemas e portais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Impacto no colaborador: menos tempo para a própria evolução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endParaRPr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EC295E-8BFE-2BF3-616F-23147B0C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C639A46-2AE5-4975-9D30-5852D5965235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  <p:pic>
        <p:nvPicPr>
          <p:cNvPr id="19" name="Gráfico 18" descr="Toque de alarme com preenchimento sólido">
            <a:extLst>
              <a:ext uri="{FF2B5EF4-FFF2-40B4-BE49-F238E27FC236}">
                <a16:creationId xmlns:a16="http://schemas.microsoft.com/office/drawing/2014/main" id="{B2BBAADD-4553-D384-05EA-4CAD739C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3714" y="1924667"/>
            <a:ext cx="2089355" cy="208935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91D36F-0CC3-53C9-5C23-58FC54B9F657}"/>
              </a:ext>
            </a:extLst>
          </p:cNvPr>
          <p:cNvSpPr txBox="1"/>
          <p:nvPr/>
        </p:nvSpPr>
        <p:spPr>
          <a:xfrm>
            <a:off x="9931417" y="3829356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Tempo é $</a:t>
            </a:r>
          </a:p>
        </p:txBody>
      </p:sp>
    </p:spTree>
    <p:extLst>
      <p:ext uri="{BB962C8B-B14F-4D97-AF65-F5344CB8AC3E}">
        <p14:creationId xmlns:p14="http://schemas.microsoft.com/office/powerpoint/2010/main" val="260204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 dirty="0">
                <a:solidFill>
                  <a:srgbClr val="0A2D5F"/>
                </a:solidFill>
              </a:rPr>
              <a:t>Solução RPA + IA + BPO Digital</a:t>
            </a:r>
            <a:endParaRPr sz="3400" b="1" dirty="0">
              <a:solidFill>
                <a:srgbClr val="0A2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369"/>
            <a:ext cx="7462684" cy="3011127"/>
          </a:xfrm>
        </p:spPr>
        <p:txBody>
          <a:bodyPr>
            <a:normAutofit/>
          </a:bodyPr>
          <a:lstStyle/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RPA: Automação de processos repetitivos e manuais.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Robôs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digitais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operam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24/7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erros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IA: leitura de documentos, reconhecimento de padrões, apoio em decisões</a:t>
            </a:r>
            <a:endParaRPr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BPO Digital: não só tecnologia, mas entrega completa do processo com SLA, monitoramento e gestão</a:t>
            </a:r>
            <a:endParaRPr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7792CC-2CA8-CECA-78F3-BFCAF36B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E3FE2A-609A-099A-08D2-4A09D44CEDB8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  <p:pic>
        <p:nvPicPr>
          <p:cNvPr id="13" name="Imagem 12" descr="Texto&#10;&#10;O conteúdo gerado por IA pode estar incorreto.">
            <a:extLst>
              <a:ext uri="{FF2B5EF4-FFF2-40B4-BE49-F238E27FC236}">
                <a16:creationId xmlns:a16="http://schemas.microsoft.com/office/drawing/2014/main" id="{A87AF134-CB52-FFCC-D091-AC091E39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05" y="3513802"/>
            <a:ext cx="5231989" cy="3487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 b="1" dirty="0">
                <a:solidFill>
                  <a:srgbClr val="0A2D5F"/>
                </a:solidFill>
              </a:rPr>
              <a:t>Mais Tempo para o </a:t>
            </a:r>
            <a:r>
              <a:rPr sz="3400" b="1" dirty="0" err="1">
                <a:solidFill>
                  <a:srgbClr val="0A2D5F"/>
                </a:solidFill>
              </a:rPr>
              <a:t>que</a:t>
            </a:r>
            <a:r>
              <a:rPr sz="3400" b="1" dirty="0">
                <a:solidFill>
                  <a:srgbClr val="0A2D5F"/>
                </a:solidFill>
              </a:rPr>
              <a:t> </a:t>
            </a:r>
            <a:r>
              <a:rPr sz="3400" b="1" dirty="0" err="1">
                <a:solidFill>
                  <a:srgbClr val="0A2D5F"/>
                </a:solidFill>
              </a:rPr>
              <a:t>Importa</a:t>
            </a:r>
            <a:endParaRPr sz="3400" b="1" dirty="0">
              <a:solidFill>
                <a:srgbClr val="0A2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5277"/>
            <a:ext cx="10972800" cy="4090887"/>
          </a:xfrm>
        </p:spPr>
        <p:txBody>
          <a:bodyPr/>
          <a:lstStyle/>
          <a:p>
            <a:pPr>
              <a:defRPr sz="2200">
                <a:solidFill>
                  <a:srgbClr val="0A2D5F"/>
                </a:solidFill>
              </a:defRPr>
            </a:pPr>
            <a:r>
              <a:rPr lang="pt-BR" b="1" dirty="0"/>
              <a:t>Para as Pessoas</a:t>
            </a:r>
            <a:r>
              <a:rPr lang="pt-BR" dirty="0"/>
              <a:t>: mais tempo para inovação e tarefas estratégicas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b="1" dirty="0"/>
              <a:t>Para as Empresas</a:t>
            </a:r>
            <a:r>
              <a:rPr lang="pt-BR" dirty="0"/>
              <a:t>: redução de custos, escalabilidade, menos erros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b="1" dirty="0"/>
              <a:t>Para os Clientes</a:t>
            </a:r>
            <a:r>
              <a:rPr lang="pt-BR" dirty="0"/>
              <a:t>: experiência mais ágil, confiável e transparente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D64151-3732-D920-2167-6BDB72E2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4E14E2B-8F37-EF44-D0CA-7DE06EE1FEF2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  <p:pic>
        <p:nvPicPr>
          <p:cNvPr id="13" name="Gráfico 12" descr="Inteligência artificial estrutura de tópicos">
            <a:extLst>
              <a:ext uri="{FF2B5EF4-FFF2-40B4-BE49-F238E27FC236}">
                <a16:creationId xmlns:a16="http://schemas.microsoft.com/office/drawing/2014/main" id="{EE57A246-F557-DEA4-DC2D-184ABB031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4386" y="2113936"/>
            <a:ext cx="2059858" cy="2059858"/>
          </a:xfrm>
          <a:prstGeom prst="rect">
            <a:avLst/>
          </a:prstGeom>
          <a:effectLst>
            <a:reflection endPos="0" dir="5400000" sy="-100000" algn="bl" rotWithShape="0"/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 dirty="0">
                <a:solidFill>
                  <a:srgbClr val="0A2D5F"/>
                </a:solidFill>
              </a:rPr>
              <a:t>Aplicação</a:t>
            </a:r>
            <a:endParaRPr sz="3400" b="1" dirty="0">
              <a:solidFill>
                <a:srgbClr val="0A2D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/>
              <a:t>Empresa de Serviço (Grande número de colaboradores)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/>
              <a:t>Área de Saúde (sincronização com operadoras)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dirty="0"/>
              <a:t>Fiscal (Contabilidades, </a:t>
            </a:r>
            <a:r>
              <a:rPr lang="pt-BR" dirty="0" err="1"/>
              <a:t>CND´s</a:t>
            </a:r>
            <a:r>
              <a:rPr lang="pt-BR" dirty="0"/>
              <a:t>)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046164-53F0-578A-6411-96102F29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6FDD9C-5732-5229-11C9-3EFB23B1242D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>
                <a:solidFill>
                  <a:srgbClr val="0A2D5F"/>
                </a:solidFill>
              </a:rPr>
              <a:t>O Próximo Passo é Agora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sz="2200" dirty="0"/>
              <a:t>APR Tech com plataforma própria com </a:t>
            </a:r>
            <a:r>
              <a:rPr lang="pt-BR" sz="2200" b="1" dirty="0"/>
              <a:t>orquestração </a:t>
            </a:r>
            <a:r>
              <a:rPr lang="pt-BR" sz="2200" b="1" dirty="0" err="1"/>
              <a:t>RaaS</a:t>
            </a:r>
            <a:r>
              <a:rPr lang="pt-BR" sz="2200" b="1" dirty="0"/>
              <a:t> e monitoramento 24/7</a:t>
            </a:r>
            <a:r>
              <a:rPr lang="pt-BR" sz="2200" dirty="0"/>
              <a:t>.</a:t>
            </a:r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sz="2200" dirty="0"/>
          </a:p>
          <a:p>
            <a:pPr>
              <a:defRPr sz="2200">
                <a:solidFill>
                  <a:srgbClr val="0A2D5F"/>
                </a:solidFill>
              </a:defRPr>
            </a:pPr>
            <a:r>
              <a:rPr lang="pt-BR" sz="2200" b="1" dirty="0"/>
              <a:t>Time especializado</a:t>
            </a:r>
            <a:r>
              <a:rPr lang="pt-BR" sz="2200" dirty="0"/>
              <a:t>: não só tecnologia, mas </a:t>
            </a:r>
            <a:r>
              <a:rPr lang="pt-BR" sz="2200" b="1" dirty="0"/>
              <a:t>entrega + operação + BPO,</a:t>
            </a:r>
            <a:r>
              <a:rPr lang="pt-BR" sz="2200" dirty="0"/>
              <a:t> sem custos com “</a:t>
            </a:r>
            <a:r>
              <a:rPr lang="pt-BR" b="1" dirty="0"/>
              <a:t>Ferramentas Studio</a:t>
            </a:r>
            <a:r>
              <a:rPr lang="pt-BR" sz="2200" dirty="0"/>
              <a:t>”</a:t>
            </a: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>
              <a:defRPr sz="2200">
                <a:solidFill>
                  <a:srgbClr val="0A2D5F"/>
                </a:solidFill>
              </a:defRPr>
            </a:pPr>
            <a:endParaRPr lang="pt-BR" dirty="0"/>
          </a:p>
          <a:p>
            <a:pPr marL="0" indent="0">
              <a:buNone/>
              <a:defRPr sz="2200">
                <a:solidFill>
                  <a:srgbClr val="0A2D5F"/>
                </a:solidFill>
              </a:defRPr>
            </a:pPr>
            <a:r>
              <a:rPr lang="pt-BR" dirty="0"/>
              <a:t>				“RPA, não é só sobre tecnologia. É sobre liberar o potencial humano e 					acelerar o crescimento do negócio.”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51CF12-166E-518F-0579-F98C87F9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FD5F60-06F2-21FD-3890-4167CB74A320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56D1-FFE9-A98D-28FC-5D80A10DF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8C2F-1271-0373-238C-CF7E32FF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b="1" dirty="0">
                <a:solidFill>
                  <a:srgbClr val="0A2D5F"/>
                </a:solidFill>
              </a:rPr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CF0E8-3047-E50F-D38D-9E188983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sz="6600" b="1" dirty="0">
                <a:hlinkClick r:id="rId2" action="ppaction://hlinkpres?slideindex=1&amp;slidetitle="/>
              </a:rPr>
              <a:t>KNAPP</a:t>
            </a:r>
            <a:endParaRPr lang="pt-BR" sz="3600" b="1" dirty="0"/>
          </a:p>
          <a:p>
            <a:pPr marL="0" indent="0" algn="ctr">
              <a:buNone/>
            </a:pPr>
            <a:r>
              <a:rPr lang="PT-br" sz="3600" b="1" dirty="0"/>
              <a:t>MARCELO BUENO GABRIEL</a:t>
            </a:r>
            <a:endParaRPr lang="PT-br" sz="3600" dirty="0"/>
          </a:p>
          <a:p>
            <a:pPr marL="0" indent="0" algn="ctr">
              <a:buNone/>
            </a:pPr>
            <a:r>
              <a:rPr lang="PT-br" sz="4000" dirty="0"/>
              <a:t>COORDENADOR DE TI</a:t>
            </a:r>
            <a:endParaRPr lang="pt-BR" sz="36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B416F6E-BAEB-23DE-B40D-619DCB44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404" y="0"/>
            <a:ext cx="1768825" cy="497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065DFC-68FC-3FB0-1228-288576CB021F}"/>
              </a:ext>
            </a:extLst>
          </p:cNvPr>
          <p:cNvSpPr txBox="1"/>
          <p:nvPr/>
        </p:nvSpPr>
        <p:spPr>
          <a:xfrm>
            <a:off x="373624" y="6422611"/>
            <a:ext cx="4286865" cy="369332"/>
          </a:xfrm>
          <a:prstGeom prst="rect">
            <a:avLst/>
          </a:prstGeom>
          <a:solidFill>
            <a:srgbClr val="0047BB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@solucaoaprtech        aprtech.com.br</a:t>
            </a:r>
          </a:p>
        </p:txBody>
      </p:sp>
    </p:spTree>
    <p:extLst>
      <p:ext uri="{BB962C8B-B14F-4D97-AF65-F5344CB8AC3E}">
        <p14:creationId xmlns:p14="http://schemas.microsoft.com/office/powerpoint/2010/main" val="307681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427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RPA: Libertando Pessoas, Potencializando Empresas</vt:lpstr>
      <vt:lpstr>Apresentação/Contato</vt:lpstr>
      <vt:lpstr>Apresentação do PowerPoint</vt:lpstr>
      <vt:lpstr>O Desafio na Empresa</vt:lpstr>
      <vt:lpstr>Solução RPA + IA + BPO Digital</vt:lpstr>
      <vt:lpstr>Mais Tempo para o que Importa</vt:lpstr>
      <vt:lpstr>Aplicação</vt:lpstr>
      <vt:lpstr>O Próximo Passo é Agora</vt:lpstr>
      <vt:lpstr>CASE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Luciano Raitz</dc:creator>
  <cp:keywords/>
  <dc:description>generated using python-pptx</dc:description>
  <cp:lastModifiedBy>Luciano Raitz</cp:lastModifiedBy>
  <cp:revision>11</cp:revision>
  <dcterms:created xsi:type="dcterms:W3CDTF">2013-01-27T09:14:16Z</dcterms:created>
  <dcterms:modified xsi:type="dcterms:W3CDTF">2025-09-26T14:15:14Z</dcterms:modified>
  <cp:category/>
</cp:coreProperties>
</file>