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24384000" cy="7315200"/>
  <p:notesSz cx="6858000" cy="9144000"/>
  <p:embeddedFontLst>
    <p:embeddedFont>
      <p:font typeface="CA Saygon Text" panose="020B0604020202020204" charset="0"/>
      <p:regular r:id="rId18"/>
    </p:embeddedFont>
    <p:embeddedFont>
      <p:font typeface="Calibri (MS)" panose="020B0604020202020204" charset="0"/>
      <p:regular r:id="rId19"/>
    </p:embeddedFont>
    <p:embeddedFont>
      <p:font typeface="Calibri (MS) Bold" panose="020B0604020202020204" charset="0"/>
      <p:regular r:id="rId20"/>
    </p:embeddedFont>
    <p:embeddedFont>
      <p:font typeface="Montserrat" panose="00000500000000000000" pitchFamily="2" charset="0"/>
      <p:regular r:id="rId21"/>
    </p:embeddedFont>
    <p:embeddedFont>
      <p:font typeface="Montserrat Bold" panose="00000800000000000000" charset="0"/>
      <p:regular r:id="rId22"/>
    </p:embeddedFont>
    <p:embeddedFont>
      <p:font typeface="Montserrat Light" panose="020F0502020204030204" pitchFamily="2" charset="0"/>
      <p:regular r:id="rId23"/>
    </p:embeddedFont>
    <p:embeddedFont>
      <p:font typeface="Montserrat Semi-Bold" panose="020B0604020202020204" charset="0"/>
      <p:regular r:id="rId24"/>
    </p:embeddedFont>
    <p:embeddedFont>
      <p:font typeface="Montserrat Ultra-Bold" panose="020B0604020202020204" charset="0"/>
      <p:regular r:id="rId25"/>
    </p:embeddedFont>
    <p:embeddedFont>
      <p:font typeface="Open Sans" panose="020B0606030504020204" pitchFamily="34" charset="0"/>
      <p:regular r:id="rId26"/>
    </p:embeddedFont>
    <p:embeddedFont>
      <p:font typeface="Open Sa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884" y="9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12" Type="http://schemas.openxmlformats.org/officeDocument/2006/relationships/slide" Target="slide10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slide" Target="slide13.xml"/><Relationship Id="rId5" Type="http://schemas.openxmlformats.org/officeDocument/2006/relationships/image" Target="../media/image47.png"/><Relationship Id="rId10" Type="http://schemas.openxmlformats.org/officeDocument/2006/relationships/image" Target="../media/image41.svg"/><Relationship Id="rId4" Type="http://schemas.openxmlformats.org/officeDocument/2006/relationships/image" Target="../media/image46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48.svg"/><Relationship Id="rId12" Type="http://schemas.openxmlformats.org/officeDocument/2006/relationships/slide" Target="slide13.xml"/><Relationship Id="rId2" Type="http://schemas.openxmlformats.org/officeDocument/2006/relationships/image" Target="../media/image50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54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1.xml"/><Relationship Id="rId18" Type="http://schemas.openxmlformats.org/officeDocument/2006/relationships/image" Target="../media/image43.svg"/><Relationship Id="rId3" Type="http://schemas.openxmlformats.org/officeDocument/2006/relationships/image" Target="../media/image57.png"/><Relationship Id="rId7" Type="http://schemas.openxmlformats.org/officeDocument/2006/relationships/image" Target="../media/image48.svg"/><Relationship Id="rId12" Type="http://schemas.openxmlformats.org/officeDocument/2006/relationships/slide" Target="slide13.xml"/><Relationship Id="rId17" Type="http://schemas.openxmlformats.org/officeDocument/2006/relationships/image" Target="../media/image42.png"/><Relationship Id="rId2" Type="http://schemas.openxmlformats.org/officeDocument/2006/relationships/image" Target="../media/image56.jpe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58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30.png"/><Relationship Id="rId5" Type="http://schemas.openxmlformats.org/officeDocument/2006/relationships/image" Target="../media/image66.png"/><Relationship Id="rId10" Type="http://schemas.openxmlformats.org/officeDocument/2006/relationships/hyperlink" Target="mailto:priscilla.guimaraes@tecmobile.com.br" TargetMode="External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2" Type="http://schemas.openxmlformats.org/officeDocument/2006/relationships/image" Target="../media/image32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svg"/><Relationship Id="rId17" Type="http://schemas.openxmlformats.org/officeDocument/2006/relationships/image" Target="../media/image99.sv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19" Type="http://schemas.openxmlformats.org/officeDocument/2006/relationships/image" Target="../media/image30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3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svg"/><Relationship Id="rId10" Type="http://schemas.openxmlformats.org/officeDocument/2006/relationships/image" Target="../media/image23.jpe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1.xml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slide" Target="slide1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2" y="-5176726"/>
            <a:ext cx="24374475" cy="13710642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609084" y="1469156"/>
            <a:ext cx="7006615" cy="2290842"/>
            <a:chOff x="0" y="0"/>
            <a:chExt cx="4744640" cy="15512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44593" cy="1551305"/>
            </a:xfrm>
            <a:custGeom>
              <a:avLst/>
              <a:gdLst/>
              <a:ahLst/>
              <a:cxnLst/>
              <a:rect l="l" t="t" r="r" b="b"/>
              <a:pathLst>
                <a:path w="4744593" h="1551305">
                  <a:moveTo>
                    <a:pt x="0" y="0"/>
                  </a:moveTo>
                  <a:lnTo>
                    <a:pt x="4744593" y="0"/>
                  </a:lnTo>
                  <a:lnTo>
                    <a:pt x="4744593" y="1551305"/>
                  </a:lnTo>
                  <a:lnTo>
                    <a:pt x="0" y="1551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83672" y="-2465573"/>
            <a:ext cx="7043767" cy="7869458"/>
            <a:chOff x="0" y="0"/>
            <a:chExt cx="6138435" cy="685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38418" cy="6858000"/>
            </a:xfrm>
            <a:custGeom>
              <a:avLst/>
              <a:gdLst/>
              <a:ahLst/>
              <a:cxnLst/>
              <a:rect l="l" t="t" r="r" b="b"/>
              <a:pathLst>
                <a:path w="6138418" h="6858000">
                  <a:moveTo>
                    <a:pt x="0" y="0"/>
                  </a:moveTo>
                  <a:lnTo>
                    <a:pt x="6138418" y="0"/>
                  </a:lnTo>
                  <a:lnTo>
                    <a:pt x="613841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937799" y="4336028"/>
            <a:ext cx="8508402" cy="647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1"/>
              </a:lnSpc>
            </a:pPr>
            <a:r>
              <a:rPr lang="en-US" sz="30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Notebooks, desktops, tablets, smartphones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7385" y="4947556"/>
            <a:ext cx="5290014" cy="647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1"/>
              </a:lnSpc>
            </a:pPr>
            <a:r>
              <a:rPr lang="en-US" sz="303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 periféricos por assinatura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2" y="-5399336"/>
            <a:ext cx="24374475" cy="13710642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" r="-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5581183" y="-6278155"/>
            <a:ext cx="13574045" cy="14273161"/>
          </a:xfrm>
          <a:custGeom>
            <a:avLst/>
            <a:gdLst/>
            <a:ahLst/>
            <a:cxnLst/>
            <a:rect l="l" t="t" r="r" b="b"/>
            <a:pathLst>
              <a:path w="13574045" h="14273161">
                <a:moveTo>
                  <a:pt x="0" y="0"/>
                </a:moveTo>
                <a:lnTo>
                  <a:pt x="13574045" y="0"/>
                </a:lnTo>
                <a:lnTo>
                  <a:pt x="13574045" y="14273161"/>
                </a:lnTo>
                <a:lnTo>
                  <a:pt x="0" y="14273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20610200" y="1124772"/>
            <a:ext cx="2384184" cy="5065655"/>
            <a:chOff x="0" y="0"/>
            <a:chExt cx="3178912" cy="6754207"/>
          </a:xfrm>
        </p:grpSpPr>
        <p:sp>
          <p:nvSpPr>
            <p:cNvPr id="6" name="Freeform 6"/>
            <p:cNvSpPr/>
            <p:nvPr/>
          </p:nvSpPr>
          <p:spPr>
            <a:xfrm>
              <a:off x="1099702" y="5038065"/>
              <a:ext cx="970974" cy="1149014"/>
            </a:xfrm>
            <a:custGeom>
              <a:avLst/>
              <a:gdLst/>
              <a:ahLst/>
              <a:cxnLst/>
              <a:rect l="l" t="t" r="r" b="b"/>
              <a:pathLst>
                <a:path w="970974" h="1149014">
                  <a:moveTo>
                    <a:pt x="0" y="0"/>
                  </a:moveTo>
                  <a:lnTo>
                    <a:pt x="970974" y="0"/>
                  </a:lnTo>
                  <a:lnTo>
                    <a:pt x="970974" y="1149014"/>
                  </a:lnTo>
                  <a:lnTo>
                    <a:pt x="0" y="114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5286" y="2549214"/>
              <a:ext cx="1291581" cy="1227801"/>
            </a:xfrm>
            <a:custGeom>
              <a:avLst/>
              <a:gdLst/>
              <a:ahLst/>
              <a:cxnLst/>
              <a:rect l="l" t="t" r="r" b="b"/>
              <a:pathLst>
                <a:path w="1291581" h="1227801">
                  <a:moveTo>
                    <a:pt x="0" y="0"/>
                  </a:moveTo>
                  <a:lnTo>
                    <a:pt x="1291581" y="0"/>
                  </a:lnTo>
                  <a:lnTo>
                    <a:pt x="1291581" y="1227801"/>
                  </a:lnTo>
                  <a:lnTo>
                    <a:pt x="0" y="122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41822" y="0"/>
              <a:ext cx="1288128" cy="1287860"/>
            </a:xfrm>
            <a:custGeom>
              <a:avLst/>
              <a:gdLst/>
              <a:ahLst/>
              <a:cxnLst/>
              <a:rect l="l" t="t" r="r" b="b"/>
              <a:pathLst>
                <a:path w="1288128" h="1287860">
                  <a:moveTo>
                    <a:pt x="0" y="0"/>
                  </a:moveTo>
                  <a:lnTo>
                    <a:pt x="1288128" y="0"/>
                  </a:lnTo>
                  <a:lnTo>
                    <a:pt x="1288128" y="1287860"/>
                  </a:lnTo>
                  <a:lnTo>
                    <a:pt x="0" y="128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84304" y="6336430"/>
              <a:ext cx="2210295" cy="41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25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PROTEÇÃO TOTAL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5964" y="3853248"/>
              <a:ext cx="2906975" cy="41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25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SOFTWARE DE GESTÃO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70069"/>
              <a:ext cx="3178912" cy="41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255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PLATAFORMA DE GESTÃO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542447" y="6576876"/>
            <a:ext cx="903873" cy="509030"/>
            <a:chOff x="0" y="0"/>
            <a:chExt cx="452113" cy="254615"/>
          </a:xfrm>
        </p:grpSpPr>
        <p:sp>
          <p:nvSpPr>
            <p:cNvPr id="13" name="Freeform 13">
              <a:hlinkClick r:id="rId11" action="ppaction://hlinksldjump"/>
            </p:cNvPr>
            <p:cNvSpPr/>
            <p:nvPr/>
          </p:nvSpPr>
          <p:spPr>
            <a:xfrm>
              <a:off x="0" y="-508"/>
              <a:ext cx="452120" cy="255524"/>
            </a:xfrm>
            <a:custGeom>
              <a:avLst/>
              <a:gdLst/>
              <a:ahLst/>
              <a:cxnLst/>
              <a:rect l="l" t="t" r="r" b="b"/>
              <a:pathLst>
                <a:path w="452120" h="255524">
                  <a:moveTo>
                    <a:pt x="6350" y="60960"/>
                  </a:moveTo>
                  <a:lnTo>
                    <a:pt x="322072" y="60960"/>
                  </a:lnTo>
                  <a:lnTo>
                    <a:pt x="322072" y="67310"/>
                  </a:lnTo>
                  <a:lnTo>
                    <a:pt x="315722" y="67310"/>
                  </a:lnTo>
                  <a:lnTo>
                    <a:pt x="315722" y="6858"/>
                  </a:lnTo>
                  <a:cubicBezTo>
                    <a:pt x="315722" y="4318"/>
                    <a:pt x="317246" y="2032"/>
                    <a:pt x="319659" y="1016"/>
                  </a:cubicBezTo>
                  <a:cubicBezTo>
                    <a:pt x="322072" y="0"/>
                    <a:pt x="324739" y="508"/>
                    <a:pt x="326517" y="2286"/>
                  </a:cubicBezTo>
                  <a:lnTo>
                    <a:pt x="450215" y="123190"/>
                  </a:lnTo>
                  <a:cubicBezTo>
                    <a:pt x="451485" y="124333"/>
                    <a:pt x="452120" y="125984"/>
                    <a:pt x="452120" y="127762"/>
                  </a:cubicBezTo>
                  <a:cubicBezTo>
                    <a:pt x="452120" y="129540"/>
                    <a:pt x="451485" y="131064"/>
                    <a:pt x="450215" y="132334"/>
                  </a:cubicBezTo>
                  <a:lnTo>
                    <a:pt x="326517" y="253238"/>
                  </a:lnTo>
                  <a:cubicBezTo>
                    <a:pt x="324739" y="255016"/>
                    <a:pt x="321945" y="255524"/>
                    <a:pt x="319659" y="254508"/>
                  </a:cubicBezTo>
                  <a:cubicBezTo>
                    <a:pt x="317373" y="253492"/>
                    <a:pt x="315722" y="251206"/>
                    <a:pt x="315722" y="248666"/>
                  </a:cubicBezTo>
                  <a:lnTo>
                    <a:pt x="315722" y="188341"/>
                  </a:lnTo>
                  <a:lnTo>
                    <a:pt x="322072" y="188341"/>
                  </a:lnTo>
                  <a:lnTo>
                    <a:pt x="322072" y="194691"/>
                  </a:lnTo>
                  <a:lnTo>
                    <a:pt x="6350" y="194691"/>
                  </a:lnTo>
                  <a:cubicBezTo>
                    <a:pt x="2794" y="194691"/>
                    <a:pt x="0" y="191897"/>
                    <a:pt x="0" y="188341"/>
                  </a:cubicBezTo>
                  <a:lnTo>
                    <a:pt x="0" y="67310"/>
                  </a:lnTo>
                  <a:cubicBezTo>
                    <a:pt x="0" y="63754"/>
                    <a:pt x="2794" y="60960"/>
                    <a:pt x="6350" y="60960"/>
                  </a:cubicBezTo>
                  <a:moveTo>
                    <a:pt x="6350" y="73660"/>
                  </a:moveTo>
                  <a:lnTo>
                    <a:pt x="6350" y="67310"/>
                  </a:lnTo>
                  <a:lnTo>
                    <a:pt x="12700" y="67310"/>
                  </a:lnTo>
                  <a:lnTo>
                    <a:pt x="12700" y="188214"/>
                  </a:lnTo>
                  <a:lnTo>
                    <a:pt x="6350" y="188214"/>
                  </a:lnTo>
                  <a:lnTo>
                    <a:pt x="6350" y="181864"/>
                  </a:lnTo>
                  <a:lnTo>
                    <a:pt x="322072" y="181864"/>
                  </a:lnTo>
                  <a:cubicBezTo>
                    <a:pt x="325628" y="181864"/>
                    <a:pt x="328422" y="184658"/>
                    <a:pt x="328422" y="188214"/>
                  </a:cubicBezTo>
                  <a:lnTo>
                    <a:pt x="328422" y="248666"/>
                  </a:lnTo>
                  <a:lnTo>
                    <a:pt x="322072" y="248666"/>
                  </a:lnTo>
                  <a:lnTo>
                    <a:pt x="317627" y="244094"/>
                  </a:lnTo>
                  <a:lnTo>
                    <a:pt x="441325" y="123190"/>
                  </a:lnTo>
                  <a:lnTo>
                    <a:pt x="445770" y="127762"/>
                  </a:lnTo>
                  <a:lnTo>
                    <a:pt x="441325" y="132334"/>
                  </a:lnTo>
                  <a:lnTo>
                    <a:pt x="317627" y="11430"/>
                  </a:lnTo>
                  <a:lnTo>
                    <a:pt x="322072" y="6858"/>
                  </a:lnTo>
                  <a:lnTo>
                    <a:pt x="328422" y="6858"/>
                  </a:lnTo>
                  <a:lnTo>
                    <a:pt x="328422" y="67310"/>
                  </a:lnTo>
                  <a:cubicBezTo>
                    <a:pt x="328422" y="70866"/>
                    <a:pt x="325628" y="73660"/>
                    <a:pt x="322072" y="73660"/>
                  </a:cubicBezTo>
                  <a:lnTo>
                    <a:pt x="6350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581183" y="-85060"/>
            <a:ext cx="7750408" cy="8004487"/>
            <a:chOff x="0" y="0"/>
            <a:chExt cx="2870522" cy="29646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70522" cy="2964625"/>
            </a:xfrm>
            <a:custGeom>
              <a:avLst/>
              <a:gdLst/>
              <a:ahLst/>
              <a:cxnLst/>
              <a:rect l="l" t="t" r="r" b="b"/>
              <a:pathLst>
                <a:path w="2870522" h="2964625">
                  <a:moveTo>
                    <a:pt x="0" y="0"/>
                  </a:moveTo>
                  <a:lnTo>
                    <a:pt x="2870522" y="0"/>
                  </a:lnTo>
                  <a:lnTo>
                    <a:pt x="2870522" y="2964625"/>
                  </a:lnTo>
                  <a:lnTo>
                    <a:pt x="0" y="2964625"/>
                  </a:lnTo>
                  <a:close/>
                </a:path>
              </a:pathLst>
            </a:custGeom>
            <a:solidFill>
              <a:srgbClr val="003A4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870522" cy="299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31592" y="-344643"/>
            <a:ext cx="5823637" cy="8004487"/>
            <a:chOff x="0" y="0"/>
            <a:chExt cx="2156902" cy="29646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56902" cy="2964625"/>
            </a:xfrm>
            <a:custGeom>
              <a:avLst/>
              <a:gdLst/>
              <a:ahLst/>
              <a:cxnLst/>
              <a:rect l="l" t="t" r="r" b="b"/>
              <a:pathLst>
                <a:path w="2156902" h="2964625">
                  <a:moveTo>
                    <a:pt x="0" y="0"/>
                  </a:moveTo>
                  <a:lnTo>
                    <a:pt x="2156902" y="0"/>
                  </a:lnTo>
                  <a:lnTo>
                    <a:pt x="2156902" y="2964625"/>
                  </a:lnTo>
                  <a:lnTo>
                    <a:pt x="0" y="2964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156902" cy="299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37104" y="3038328"/>
            <a:ext cx="3186755" cy="15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7"/>
              </a:lnSpc>
            </a:pPr>
            <a:r>
              <a:rPr lang="en-US" sz="365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Pacote </a:t>
            </a:r>
          </a:p>
          <a:p>
            <a:pPr algn="l">
              <a:lnSpc>
                <a:spcPts val="7190"/>
              </a:lnSpc>
            </a:pPr>
            <a:r>
              <a:rPr lang="en-US" sz="428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Básico: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28340" y="5313590"/>
            <a:ext cx="4273530" cy="106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8"/>
              </a:lnSpc>
            </a:pPr>
            <a:r>
              <a:rPr lang="en-US" sz="2399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12" action="ppaction://hlinksldjump"/>
              </a:rPr>
              <a:t>Possibilidade de </a:t>
            </a: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2" action="ppaction://hlinksldjump"/>
              </a:rPr>
              <a:t>arrendamento mercantil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28340" y="2289318"/>
            <a:ext cx="4963660" cy="106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1"/>
              </a:lnSpc>
            </a:pPr>
            <a:r>
              <a:rPr lang="en-US" sz="2399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12" action="ppaction://hlinksldjump"/>
              </a:rPr>
              <a:t>Garantia do Hardware durante o período da locação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28340" y="3774636"/>
            <a:ext cx="4603801" cy="106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1"/>
              </a:lnSpc>
            </a:pPr>
            <a:r>
              <a:rPr lang="en-US" sz="2399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12" action="ppaction://hlinksldjump"/>
              </a:rPr>
              <a:t>Troca de equipamentos com defeito em </a:t>
            </a:r>
            <a:r>
              <a:rPr lang="en-US" sz="23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2" action="ppaction://hlinksldjump"/>
              </a:rPr>
              <a:t>até 24hrs úteis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16158" y="3040700"/>
            <a:ext cx="3186992" cy="65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7"/>
              </a:lnSpc>
            </a:pPr>
            <a:r>
              <a:rPr lang="en-US" sz="2399">
                <a:solidFill>
                  <a:srgbClr val="003A46"/>
                </a:solidFill>
                <a:latin typeface="Montserrat"/>
                <a:ea typeface="Montserrat"/>
                <a:cs typeface="Montserrat"/>
                <a:sym typeface="Montserrat"/>
              </a:rPr>
              <a:t>Softwares de gestão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16155" y="3856549"/>
            <a:ext cx="3186992" cy="65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7"/>
              </a:lnSpc>
            </a:pPr>
            <a:r>
              <a:rPr lang="en-US" sz="2399">
                <a:solidFill>
                  <a:srgbClr val="003A46"/>
                </a:solidFill>
                <a:latin typeface="Montserrat"/>
                <a:ea typeface="Montserrat"/>
                <a:cs typeface="Montserrat"/>
                <a:sym typeface="Montserrat"/>
              </a:rPr>
              <a:t>Proteção Total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28340" y="1313110"/>
            <a:ext cx="4963660" cy="49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1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Aluguel de Hardware</a:t>
            </a:r>
          </a:p>
        </p:txBody>
      </p:sp>
      <p:sp>
        <p:nvSpPr>
          <p:cNvPr id="27" name="Freeform 27" descr="Selo Tick1 estrutura de tópicos"/>
          <p:cNvSpPr/>
          <p:nvPr/>
        </p:nvSpPr>
        <p:spPr>
          <a:xfrm>
            <a:off x="6545557" y="1458802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 descr="Selo Tick1 estrutura de tópicos"/>
          <p:cNvSpPr/>
          <p:nvPr/>
        </p:nvSpPr>
        <p:spPr>
          <a:xfrm>
            <a:off x="6545557" y="2706104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0"/>
                </a:lnTo>
                <a:lnTo>
                  <a:pt x="0" y="371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 descr="Selo Tick1 estrutura de tópicos"/>
          <p:cNvSpPr/>
          <p:nvPr/>
        </p:nvSpPr>
        <p:spPr>
          <a:xfrm>
            <a:off x="6545557" y="4191422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 descr="Selo Tick1 estrutura de tópicos"/>
          <p:cNvSpPr/>
          <p:nvPr/>
        </p:nvSpPr>
        <p:spPr>
          <a:xfrm>
            <a:off x="6545557" y="5546252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 descr="Selo Tick1 estrutura de tópicos"/>
          <p:cNvSpPr/>
          <p:nvPr/>
        </p:nvSpPr>
        <p:spPr>
          <a:xfrm>
            <a:off x="14297632" y="4142299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 descr="Selo Tick1 estrutura de tópicos"/>
          <p:cNvSpPr/>
          <p:nvPr/>
        </p:nvSpPr>
        <p:spPr>
          <a:xfrm>
            <a:off x="14297632" y="3320896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TextBox 33"/>
          <p:cNvSpPr txBox="1"/>
          <p:nvPr/>
        </p:nvSpPr>
        <p:spPr>
          <a:xfrm>
            <a:off x="14916158" y="2470083"/>
            <a:ext cx="1905266" cy="42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2240" b="1">
                <a:solidFill>
                  <a:srgbClr val="003A4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OPCIONAIS: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67" y="-5430255"/>
            <a:ext cx="24400104" cy="13725058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" r="-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286219" y="-5430255"/>
            <a:ext cx="13715490" cy="14415229"/>
            <a:chOff x="0" y="0"/>
            <a:chExt cx="6853219" cy="72028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53174" cy="7202805"/>
            </a:xfrm>
            <a:custGeom>
              <a:avLst/>
              <a:gdLst/>
              <a:ahLst/>
              <a:cxnLst/>
              <a:rect l="l" t="t" r="r" b="b"/>
              <a:pathLst>
                <a:path w="6853174" h="7202805">
                  <a:moveTo>
                    <a:pt x="0" y="0"/>
                  </a:moveTo>
                  <a:lnTo>
                    <a:pt x="6853174" y="0"/>
                  </a:lnTo>
                  <a:lnTo>
                    <a:pt x="6853174" y="7202805"/>
                  </a:lnTo>
                  <a:lnTo>
                    <a:pt x="0" y="7202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" r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487608" y="731520"/>
            <a:ext cx="2491046" cy="5852160"/>
            <a:chOff x="0" y="0"/>
            <a:chExt cx="3321395" cy="7802880"/>
          </a:xfrm>
        </p:grpSpPr>
        <p:sp>
          <p:nvSpPr>
            <p:cNvPr id="7" name="Freeform 7"/>
            <p:cNvSpPr/>
            <p:nvPr/>
          </p:nvSpPr>
          <p:spPr>
            <a:xfrm>
              <a:off x="1068411" y="0"/>
              <a:ext cx="1076888" cy="1037142"/>
            </a:xfrm>
            <a:custGeom>
              <a:avLst/>
              <a:gdLst/>
              <a:ahLst/>
              <a:cxnLst/>
              <a:rect l="l" t="t" r="r" b="b"/>
              <a:pathLst>
                <a:path w="1076888" h="1037142">
                  <a:moveTo>
                    <a:pt x="0" y="0"/>
                  </a:moveTo>
                  <a:lnTo>
                    <a:pt x="1076888" y="0"/>
                  </a:lnTo>
                  <a:lnTo>
                    <a:pt x="1076888" y="1037142"/>
                  </a:lnTo>
                  <a:lnTo>
                    <a:pt x="0" y="103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86472" y="6359593"/>
              <a:ext cx="820376" cy="970801"/>
            </a:xfrm>
            <a:custGeom>
              <a:avLst/>
              <a:gdLst/>
              <a:ahLst/>
              <a:cxnLst/>
              <a:rect l="l" t="t" r="r" b="b"/>
              <a:pathLst>
                <a:path w="820376" h="970801">
                  <a:moveTo>
                    <a:pt x="0" y="0"/>
                  </a:moveTo>
                  <a:lnTo>
                    <a:pt x="820375" y="0"/>
                  </a:lnTo>
                  <a:lnTo>
                    <a:pt x="820375" y="970801"/>
                  </a:lnTo>
                  <a:lnTo>
                    <a:pt x="0" y="970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56006" y="4256764"/>
              <a:ext cx="1091256" cy="1037368"/>
            </a:xfrm>
            <a:custGeom>
              <a:avLst/>
              <a:gdLst/>
              <a:ahLst/>
              <a:cxnLst/>
              <a:rect l="l" t="t" r="r" b="b"/>
              <a:pathLst>
                <a:path w="1091256" h="1037368">
                  <a:moveTo>
                    <a:pt x="0" y="0"/>
                  </a:moveTo>
                  <a:lnTo>
                    <a:pt x="1091256" y="0"/>
                  </a:lnTo>
                  <a:lnTo>
                    <a:pt x="1091256" y="1037368"/>
                  </a:lnTo>
                  <a:lnTo>
                    <a:pt x="0" y="1037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22059" y="2102935"/>
              <a:ext cx="1088338" cy="1088112"/>
            </a:xfrm>
            <a:custGeom>
              <a:avLst/>
              <a:gdLst/>
              <a:ahLst/>
              <a:cxnLst/>
              <a:rect l="l" t="t" r="r" b="b"/>
              <a:pathLst>
                <a:path w="1088338" h="1088112">
                  <a:moveTo>
                    <a:pt x="0" y="0"/>
                  </a:moveTo>
                  <a:lnTo>
                    <a:pt x="1088338" y="0"/>
                  </a:lnTo>
                  <a:lnTo>
                    <a:pt x="1088338" y="1088112"/>
                  </a:lnTo>
                  <a:lnTo>
                    <a:pt x="0" y="1088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56701" y="7450562"/>
              <a:ext cx="1777727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PROTEÇÃO TOTAL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7044" y="5386144"/>
              <a:ext cx="2286862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SOFTWARE DE GESTÃO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94605" y="3368230"/>
              <a:ext cx="2516679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PLATAFORMA DE GESTÃO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16657"/>
              <a:ext cx="3321395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TROCA GARANTIDA EM 24 HORAS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073347" y="5781183"/>
            <a:ext cx="339085" cy="190961"/>
            <a:chOff x="0" y="0"/>
            <a:chExt cx="452113" cy="254615"/>
          </a:xfrm>
        </p:grpSpPr>
        <p:sp>
          <p:nvSpPr>
            <p:cNvPr id="16" name="Freeform 16">
              <a:hlinkClick r:id="rId12" action="ppaction://hlinksldjump"/>
            </p:cNvPr>
            <p:cNvSpPr/>
            <p:nvPr/>
          </p:nvSpPr>
          <p:spPr>
            <a:xfrm>
              <a:off x="0" y="-508"/>
              <a:ext cx="452120" cy="255524"/>
            </a:xfrm>
            <a:custGeom>
              <a:avLst/>
              <a:gdLst/>
              <a:ahLst/>
              <a:cxnLst/>
              <a:rect l="l" t="t" r="r" b="b"/>
              <a:pathLst>
                <a:path w="452120" h="255524">
                  <a:moveTo>
                    <a:pt x="6350" y="60960"/>
                  </a:moveTo>
                  <a:lnTo>
                    <a:pt x="322072" y="60960"/>
                  </a:lnTo>
                  <a:lnTo>
                    <a:pt x="322072" y="67310"/>
                  </a:lnTo>
                  <a:lnTo>
                    <a:pt x="315722" y="67310"/>
                  </a:lnTo>
                  <a:lnTo>
                    <a:pt x="315722" y="6858"/>
                  </a:lnTo>
                  <a:cubicBezTo>
                    <a:pt x="315722" y="4318"/>
                    <a:pt x="317246" y="2032"/>
                    <a:pt x="319659" y="1016"/>
                  </a:cubicBezTo>
                  <a:cubicBezTo>
                    <a:pt x="322072" y="0"/>
                    <a:pt x="324739" y="508"/>
                    <a:pt x="326517" y="2286"/>
                  </a:cubicBezTo>
                  <a:lnTo>
                    <a:pt x="450215" y="123190"/>
                  </a:lnTo>
                  <a:cubicBezTo>
                    <a:pt x="451485" y="124333"/>
                    <a:pt x="452120" y="125984"/>
                    <a:pt x="452120" y="127762"/>
                  </a:cubicBezTo>
                  <a:cubicBezTo>
                    <a:pt x="452120" y="129540"/>
                    <a:pt x="451485" y="131064"/>
                    <a:pt x="450215" y="132334"/>
                  </a:cubicBezTo>
                  <a:lnTo>
                    <a:pt x="326517" y="253238"/>
                  </a:lnTo>
                  <a:cubicBezTo>
                    <a:pt x="324739" y="255016"/>
                    <a:pt x="321945" y="255524"/>
                    <a:pt x="319659" y="254508"/>
                  </a:cubicBezTo>
                  <a:cubicBezTo>
                    <a:pt x="317373" y="253492"/>
                    <a:pt x="315722" y="251206"/>
                    <a:pt x="315722" y="248666"/>
                  </a:cubicBezTo>
                  <a:lnTo>
                    <a:pt x="315722" y="188341"/>
                  </a:lnTo>
                  <a:lnTo>
                    <a:pt x="322072" y="188341"/>
                  </a:lnTo>
                  <a:lnTo>
                    <a:pt x="322072" y="194691"/>
                  </a:lnTo>
                  <a:lnTo>
                    <a:pt x="6350" y="194691"/>
                  </a:lnTo>
                  <a:cubicBezTo>
                    <a:pt x="2794" y="194691"/>
                    <a:pt x="0" y="191897"/>
                    <a:pt x="0" y="188341"/>
                  </a:cubicBezTo>
                  <a:lnTo>
                    <a:pt x="0" y="67310"/>
                  </a:lnTo>
                  <a:cubicBezTo>
                    <a:pt x="0" y="63754"/>
                    <a:pt x="2794" y="60960"/>
                    <a:pt x="6350" y="60960"/>
                  </a:cubicBezTo>
                  <a:moveTo>
                    <a:pt x="6350" y="73660"/>
                  </a:moveTo>
                  <a:lnTo>
                    <a:pt x="6350" y="67310"/>
                  </a:lnTo>
                  <a:lnTo>
                    <a:pt x="12700" y="67310"/>
                  </a:lnTo>
                  <a:lnTo>
                    <a:pt x="12700" y="188214"/>
                  </a:lnTo>
                  <a:lnTo>
                    <a:pt x="6350" y="188214"/>
                  </a:lnTo>
                  <a:lnTo>
                    <a:pt x="6350" y="181864"/>
                  </a:lnTo>
                  <a:lnTo>
                    <a:pt x="322072" y="181864"/>
                  </a:lnTo>
                  <a:cubicBezTo>
                    <a:pt x="325628" y="181864"/>
                    <a:pt x="328422" y="184658"/>
                    <a:pt x="328422" y="188214"/>
                  </a:cubicBezTo>
                  <a:lnTo>
                    <a:pt x="328422" y="248666"/>
                  </a:lnTo>
                  <a:lnTo>
                    <a:pt x="322072" y="248666"/>
                  </a:lnTo>
                  <a:lnTo>
                    <a:pt x="317627" y="244094"/>
                  </a:lnTo>
                  <a:lnTo>
                    <a:pt x="441325" y="123190"/>
                  </a:lnTo>
                  <a:lnTo>
                    <a:pt x="445770" y="127762"/>
                  </a:lnTo>
                  <a:lnTo>
                    <a:pt x="441325" y="132334"/>
                  </a:lnTo>
                  <a:lnTo>
                    <a:pt x="317627" y="11430"/>
                  </a:lnTo>
                  <a:lnTo>
                    <a:pt x="322072" y="6858"/>
                  </a:lnTo>
                  <a:lnTo>
                    <a:pt x="328422" y="6858"/>
                  </a:lnTo>
                  <a:lnTo>
                    <a:pt x="328422" y="67310"/>
                  </a:lnTo>
                  <a:cubicBezTo>
                    <a:pt x="328422" y="70866"/>
                    <a:pt x="325628" y="73660"/>
                    <a:pt x="322072" y="73660"/>
                  </a:cubicBezTo>
                  <a:lnTo>
                    <a:pt x="6350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91519" y="2614915"/>
            <a:ext cx="1823873" cy="135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6"/>
              </a:lnSpc>
            </a:pPr>
            <a:r>
              <a:rPr lang="en-US" sz="308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Pacote </a:t>
            </a:r>
          </a:p>
          <a:p>
            <a:pPr algn="l">
              <a:lnSpc>
                <a:spcPts val="6090"/>
              </a:lnSpc>
            </a:pPr>
            <a:r>
              <a:rPr lang="en-US" sz="362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Gestão: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82784" y="180872"/>
            <a:ext cx="3704964" cy="318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Equipamentos saem configurados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82784" y="870267"/>
            <a:ext cx="4373637" cy="8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Acesso 8x5 ao whatsapp de suporte </a:t>
            </a:r>
          </a:p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técnico SLA de atendimento em </a:t>
            </a:r>
          </a:p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contrato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82784" y="2044462"/>
            <a:ext cx="3938610" cy="56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Suporte de </a:t>
            </a: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HW N1/N2 - 1º </a:t>
            </a:r>
          </a:p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atendimento 20 min / 2hrs solução</a:t>
            </a:r>
            <a:r>
              <a:rPr lang="en-US" sz="1668" b="1">
                <a:solidFill>
                  <a:srgbClr val="0000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83850" y="2963722"/>
            <a:ext cx="4409241" cy="56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Visita de especialista in loco caso </a:t>
            </a:r>
          </a:p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necessário em até 24 horas úteis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82784" y="3842521"/>
            <a:ext cx="3314997" cy="56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Troca de equipamentos com </a:t>
            </a:r>
          </a:p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defeito em até 24hrs úteis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82784" y="4320250"/>
            <a:ext cx="1809090" cy="44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2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Gestão </a:t>
            </a: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Logística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82784" y="5341619"/>
            <a:ext cx="3386203" cy="56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Gestão e entrega dos </a:t>
            </a: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Kits On </a:t>
            </a:r>
          </a:p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Boarding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82784" y="6193035"/>
            <a:ext cx="3993128" cy="8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Kits mochila, mouse, mousepad e </a:t>
            </a:r>
          </a:p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teclado (Notebooks) - Capinha e </a:t>
            </a:r>
          </a:p>
          <a:p>
            <a:pPr algn="l">
              <a:lnSpc>
                <a:spcPts val="2303"/>
              </a:lnSpc>
            </a:pPr>
            <a:r>
              <a:rPr lang="en-US" sz="166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Película (Smartphones)</a:t>
            </a:r>
          </a:p>
        </p:txBody>
      </p:sp>
      <p:sp>
        <p:nvSpPr>
          <p:cNvPr id="26" name="Freeform 26" descr="Selo Tick1 estrutura de tópicos"/>
          <p:cNvSpPr/>
          <p:nvPr/>
        </p:nvSpPr>
        <p:spPr>
          <a:xfrm>
            <a:off x="6603505" y="234201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 descr="Selo Tick1 estrutura de tópicos"/>
          <p:cNvSpPr/>
          <p:nvPr/>
        </p:nvSpPr>
        <p:spPr>
          <a:xfrm>
            <a:off x="6603505" y="1128958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8"/>
                </a:lnTo>
                <a:lnTo>
                  <a:pt x="0" y="401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 descr="Selo Tick1 estrutura de tópicos"/>
          <p:cNvSpPr/>
          <p:nvPr/>
        </p:nvSpPr>
        <p:spPr>
          <a:xfrm>
            <a:off x="6603503" y="2173134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 descr="Selo Tick1 estrutura de tópicos"/>
          <p:cNvSpPr/>
          <p:nvPr/>
        </p:nvSpPr>
        <p:spPr>
          <a:xfrm>
            <a:off x="6603503" y="3082974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 descr="Selo Tick1 estrutura de tópicos"/>
          <p:cNvSpPr/>
          <p:nvPr/>
        </p:nvSpPr>
        <p:spPr>
          <a:xfrm>
            <a:off x="6603503" y="3960911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 descr="Selo Tick1 estrutura de tópicos"/>
          <p:cNvSpPr/>
          <p:nvPr/>
        </p:nvSpPr>
        <p:spPr>
          <a:xfrm>
            <a:off x="6603503" y="4721187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 descr="Selo Tick1 estrutura de tópicos"/>
          <p:cNvSpPr/>
          <p:nvPr/>
        </p:nvSpPr>
        <p:spPr>
          <a:xfrm>
            <a:off x="6603503" y="5481463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33" descr="Selo Tick1 estrutura de tópicos"/>
          <p:cNvSpPr/>
          <p:nvPr/>
        </p:nvSpPr>
        <p:spPr>
          <a:xfrm>
            <a:off x="6603503" y="6455121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TextBox 34"/>
          <p:cNvSpPr txBox="1"/>
          <p:nvPr/>
        </p:nvSpPr>
        <p:spPr>
          <a:xfrm>
            <a:off x="14314059" y="2643429"/>
            <a:ext cx="3557474" cy="58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249" b="1">
                <a:solidFill>
                  <a:srgbClr val="2F2F2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OPCIONAIS: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275163" y="3049178"/>
            <a:ext cx="3362009" cy="70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7"/>
              </a:lnSpc>
            </a:pPr>
            <a:r>
              <a:rPr lang="en-US" sz="253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Softwares de gestão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75161" y="3866975"/>
            <a:ext cx="3362009" cy="700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7"/>
              </a:lnSpc>
            </a:pPr>
            <a:r>
              <a:rPr lang="en-US" sz="2530">
                <a:solidFill>
                  <a:srgbClr val="2F2F2F"/>
                </a:solidFill>
                <a:latin typeface="Montserrat"/>
                <a:ea typeface="Montserrat"/>
                <a:cs typeface="Montserrat"/>
                <a:sym typeface="Montserrat"/>
              </a:rPr>
              <a:t>Proteção Total</a:t>
            </a:r>
          </a:p>
        </p:txBody>
      </p:sp>
      <p:sp>
        <p:nvSpPr>
          <p:cNvPr id="37" name="Freeform 37" descr="Selo Tick1 estrutura de tópicos"/>
          <p:cNvSpPr/>
          <p:nvPr/>
        </p:nvSpPr>
        <p:spPr>
          <a:xfrm>
            <a:off x="13734591" y="3450242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38" descr="Selo Tick1 estrutura de tópicos"/>
          <p:cNvSpPr/>
          <p:nvPr/>
        </p:nvSpPr>
        <p:spPr>
          <a:xfrm>
            <a:off x="13734591" y="4203746"/>
            <a:ext cx="401399" cy="401399"/>
          </a:xfrm>
          <a:custGeom>
            <a:avLst/>
            <a:gdLst/>
            <a:ahLst/>
            <a:cxnLst/>
            <a:rect l="l" t="t" r="r" b="b"/>
            <a:pathLst>
              <a:path w="401399" h="401399">
                <a:moveTo>
                  <a:pt x="0" y="0"/>
                </a:moveTo>
                <a:lnTo>
                  <a:pt x="401399" y="0"/>
                </a:lnTo>
                <a:lnTo>
                  <a:pt x="401399" y="401399"/>
                </a:lnTo>
                <a:lnTo>
                  <a:pt x="0" y="401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9" name="Group 39"/>
          <p:cNvGrpSpPr/>
          <p:nvPr/>
        </p:nvGrpSpPr>
        <p:grpSpPr>
          <a:xfrm>
            <a:off x="618955" y="5034115"/>
            <a:ext cx="1693078" cy="626225"/>
            <a:chOff x="0" y="0"/>
            <a:chExt cx="1989192" cy="735749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89201" cy="735711"/>
            </a:xfrm>
            <a:custGeom>
              <a:avLst/>
              <a:gdLst/>
              <a:ahLst/>
              <a:cxnLst/>
              <a:rect l="l" t="t" r="r" b="b"/>
              <a:pathLst>
                <a:path w="1989201" h="735711">
                  <a:moveTo>
                    <a:pt x="0" y="0"/>
                  </a:moveTo>
                  <a:lnTo>
                    <a:pt x="1989201" y="0"/>
                  </a:lnTo>
                  <a:lnTo>
                    <a:pt x="1989201" y="735711"/>
                  </a:lnTo>
                  <a:lnTo>
                    <a:pt x="0" y="735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107" b="-1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084494" y="4768615"/>
            <a:ext cx="1925500" cy="1075374"/>
            <a:chOff x="0" y="0"/>
            <a:chExt cx="2262264" cy="126345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62251" cy="1263396"/>
            </a:xfrm>
            <a:custGeom>
              <a:avLst/>
              <a:gdLst/>
              <a:ahLst/>
              <a:cxnLst/>
              <a:rect l="l" t="t" r="r" b="b"/>
              <a:pathLst>
                <a:path w="2262251" h="1263396">
                  <a:moveTo>
                    <a:pt x="0" y="0"/>
                  </a:moveTo>
                  <a:lnTo>
                    <a:pt x="2262251" y="0"/>
                  </a:lnTo>
                  <a:lnTo>
                    <a:pt x="2262251" y="1263396"/>
                  </a:lnTo>
                  <a:lnTo>
                    <a:pt x="0" y="1263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402" y="-5654089"/>
            <a:ext cx="24517639" cy="13791172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" r="-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89897" y="-6125782"/>
            <a:ext cx="13798586" cy="14734554"/>
            <a:chOff x="0" y="0"/>
            <a:chExt cx="6861687" cy="73271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61683" cy="7327138"/>
            </a:xfrm>
            <a:custGeom>
              <a:avLst/>
              <a:gdLst/>
              <a:ahLst/>
              <a:cxnLst/>
              <a:rect l="l" t="t" r="r" b="b"/>
              <a:pathLst>
                <a:path w="6861683" h="7327138">
                  <a:moveTo>
                    <a:pt x="0" y="0"/>
                  </a:moveTo>
                  <a:lnTo>
                    <a:pt x="6861683" y="0"/>
                  </a:lnTo>
                  <a:lnTo>
                    <a:pt x="6861683" y="7327138"/>
                  </a:lnTo>
                  <a:lnTo>
                    <a:pt x="0" y="732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" r="-1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620853" y="708213"/>
            <a:ext cx="2491046" cy="5852160"/>
            <a:chOff x="0" y="0"/>
            <a:chExt cx="3321395" cy="7802880"/>
          </a:xfrm>
        </p:grpSpPr>
        <p:sp>
          <p:nvSpPr>
            <p:cNvPr id="7" name="Freeform 7"/>
            <p:cNvSpPr/>
            <p:nvPr/>
          </p:nvSpPr>
          <p:spPr>
            <a:xfrm>
              <a:off x="1068411" y="0"/>
              <a:ext cx="1076888" cy="1037142"/>
            </a:xfrm>
            <a:custGeom>
              <a:avLst/>
              <a:gdLst/>
              <a:ahLst/>
              <a:cxnLst/>
              <a:rect l="l" t="t" r="r" b="b"/>
              <a:pathLst>
                <a:path w="1076888" h="1037142">
                  <a:moveTo>
                    <a:pt x="0" y="0"/>
                  </a:moveTo>
                  <a:lnTo>
                    <a:pt x="1076888" y="0"/>
                  </a:lnTo>
                  <a:lnTo>
                    <a:pt x="1076888" y="1037142"/>
                  </a:lnTo>
                  <a:lnTo>
                    <a:pt x="0" y="103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86472" y="6359593"/>
              <a:ext cx="820376" cy="970801"/>
            </a:xfrm>
            <a:custGeom>
              <a:avLst/>
              <a:gdLst/>
              <a:ahLst/>
              <a:cxnLst/>
              <a:rect l="l" t="t" r="r" b="b"/>
              <a:pathLst>
                <a:path w="820376" h="970801">
                  <a:moveTo>
                    <a:pt x="0" y="0"/>
                  </a:moveTo>
                  <a:lnTo>
                    <a:pt x="820375" y="0"/>
                  </a:lnTo>
                  <a:lnTo>
                    <a:pt x="820375" y="970801"/>
                  </a:lnTo>
                  <a:lnTo>
                    <a:pt x="0" y="970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56006" y="4256764"/>
              <a:ext cx="1091256" cy="1037368"/>
            </a:xfrm>
            <a:custGeom>
              <a:avLst/>
              <a:gdLst/>
              <a:ahLst/>
              <a:cxnLst/>
              <a:rect l="l" t="t" r="r" b="b"/>
              <a:pathLst>
                <a:path w="1091256" h="1037368">
                  <a:moveTo>
                    <a:pt x="0" y="0"/>
                  </a:moveTo>
                  <a:lnTo>
                    <a:pt x="1091256" y="0"/>
                  </a:lnTo>
                  <a:lnTo>
                    <a:pt x="1091256" y="1037368"/>
                  </a:lnTo>
                  <a:lnTo>
                    <a:pt x="0" y="1037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22059" y="2102935"/>
              <a:ext cx="1088338" cy="1088112"/>
            </a:xfrm>
            <a:custGeom>
              <a:avLst/>
              <a:gdLst/>
              <a:ahLst/>
              <a:cxnLst/>
              <a:rect l="l" t="t" r="r" b="b"/>
              <a:pathLst>
                <a:path w="1088338" h="1088112">
                  <a:moveTo>
                    <a:pt x="0" y="0"/>
                  </a:moveTo>
                  <a:lnTo>
                    <a:pt x="1088338" y="0"/>
                  </a:lnTo>
                  <a:lnTo>
                    <a:pt x="1088338" y="1088112"/>
                  </a:lnTo>
                  <a:lnTo>
                    <a:pt x="0" y="1088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56701" y="7450562"/>
              <a:ext cx="1777727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PROTEÇÃO TOTAL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7044" y="5386144"/>
              <a:ext cx="2286862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SOFTWARE DE GESTÃO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94605" y="3368230"/>
              <a:ext cx="2516679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PLATAFORMA DE GESTÃO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16657"/>
              <a:ext cx="3321395" cy="35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81"/>
                </a:lnSpc>
              </a:pPr>
              <a:r>
                <a:rPr lang="en-US" sz="106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TROCA GARANTIDA EM 24 HORAS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75992" y="2887438"/>
            <a:ext cx="2984700" cy="135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sz="307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Pacote </a:t>
            </a:r>
          </a:p>
          <a:p>
            <a:pPr algn="l">
              <a:lnSpc>
                <a:spcPts val="6073"/>
              </a:lnSpc>
            </a:pPr>
            <a:r>
              <a:rPr lang="en-US" sz="361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Premium+: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75855" y="2779629"/>
            <a:ext cx="2594983" cy="42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6"/>
              </a:lnSpc>
            </a:pPr>
            <a:r>
              <a:rPr lang="en-US" sz="1640" b="1">
                <a:solidFill>
                  <a:srgbClr val="025B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OPCIONAIS: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75855" y="3363690"/>
            <a:ext cx="2452402" cy="110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5"/>
              </a:lnSpc>
            </a:pPr>
            <a:r>
              <a:rPr lang="en-US" sz="1846">
                <a:solidFill>
                  <a:srgbClr val="474A49"/>
                </a:solidFill>
                <a:latin typeface="Montserrat"/>
                <a:ea typeface="Montserrat"/>
                <a:cs typeface="Montserrat"/>
                <a:sym typeface="Montserrat"/>
              </a:rPr>
              <a:t>Softwares de gestão Proteção Total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6073347" y="5781183"/>
            <a:ext cx="339085" cy="190961"/>
            <a:chOff x="0" y="0"/>
            <a:chExt cx="452113" cy="254615"/>
          </a:xfrm>
        </p:grpSpPr>
        <p:sp>
          <p:nvSpPr>
            <p:cNvPr id="19" name="Freeform 19">
              <a:hlinkClick r:id="rId12" action="ppaction://hlinksldjump"/>
            </p:cNvPr>
            <p:cNvSpPr/>
            <p:nvPr/>
          </p:nvSpPr>
          <p:spPr>
            <a:xfrm>
              <a:off x="0" y="-508"/>
              <a:ext cx="452120" cy="255524"/>
            </a:xfrm>
            <a:custGeom>
              <a:avLst/>
              <a:gdLst/>
              <a:ahLst/>
              <a:cxnLst/>
              <a:rect l="l" t="t" r="r" b="b"/>
              <a:pathLst>
                <a:path w="452120" h="255524">
                  <a:moveTo>
                    <a:pt x="6350" y="60960"/>
                  </a:moveTo>
                  <a:lnTo>
                    <a:pt x="322072" y="60960"/>
                  </a:lnTo>
                  <a:lnTo>
                    <a:pt x="322072" y="67310"/>
                  </a:lnTo>
                  <a:lnTo>
                    <a:pt x="315722" y="67310"/>
                  </a:lnTo>
                  <a:lnTo>
                    <a:pt x="315722" y="6858"/>
                  </a:lnTo>
                  <a:cubicBezTo>
                    <a:pt x="315722" y="4318"/>
                    <a:pt x="317246" y="2032"/>
                    <a:pt x="319659" y="1016"/>
                  </a:cubicBezTo>
                  <a:cubicBezTo>
                    <a:pt x="322072" y="0"/>
                    <a:pt x="324739" y="508"/>
                    <a:pt x="326517" y="2286"/>
                  </a:cubicBezTo>
                  <a:lnTo>
                    <a:pt x="450215" y="123190"/>
                  </a:lnTo>
                  <a:cubicBezTo>
                    <a:pt x="451485" y="124333"/>
                    <a:pt x="452120" y="125984"/>
                    <a:pt x="452120" y="127762"/>
                  </a:cubicBezTo>
                  <a:cubicBezTo>
                    <a:pt x="452120" y="129540"/>
                    <a:pt x="451485" y="131064"/>
                    <a:pt x="450215" y="132334"/>
                  </a:cubicBezTo>
                  <a:lnTo>
                    <a:pt x="326517" y="253238"/>
                  </a:lnTo>
                  <a:cubicBezTo>
                    <a:pt x="324739" y="255016"/>
                    <a:pt x="321945" y="255524"/>
                    <a:pt x="319659" y="254508"/>
                  </a:cubicBezTo>
                  <a:cubicBezTo>
                    <a:pt x="317373" y="253492"/>
                    <a:pt x="315722" y="251206"/>
                    <a:pt x="315722" y="248666"/>
                  </a:cubicBezTo>
                  <a:lnTo>
                    <a:pt x="315722" y="188341"/>
                  </a:lnTo>
                  <a:lnTo>
                    <a:pt x="322072" y="188341"/>
                  </a:lnTo>
                  <a:lnTo>
                    <a:pt x="322072" y="194691"/>
                  </a:lnTo>
                  <a:lnTo>
                    <a:pt x="6350" y="194691"/>
                  </a:lnTo>
                  <a:cubicBezTo>
                    <a:pt x="2794" y="194691"/>
                    <a:pt x="0" y="191897"/>
                    <a:pt x="0" y="188341"/>
                  </a:cubicBezTo>
                  <a:lnTo>
                    <a:pt x="0" y="67310"/>
                  </a:lnTo>
                  <a:cubicBezTo>
                    <a:pt x="0" y="63754"/>
                    <a:pt x="2794" y="60960"/>
                    <a:pt x="6350" y="60960"/>
                  </a:cubicBezTo>
                  <a:moveTo>
                    <a:pt x="6350" y="73660"/>
                  </a:moveTo>
                  <a:lnTo>
                    <a:pt x="6350" y="67310"/>
                  </a:lnTo>
                  <a:lnTo>
                    <a:pt x="12700" y="67310"/>
                  </a:lnTo>
                  <a:lnTo>
                    <a:pt x="12700" y="188214"/>
                  </a:lnTo>
                  <a:lnTo>
                    <a:pt x="6350" y="188214"/>
                  </a:lnTo>
                  <a:lnTo>
                    <a:pt x="6350" y="181864"/>
                  </a:lnTo>
                  <a:lnTo>
                    <a:pt x="322072" y="181864"/>
                  </a:lnTo>
                  <a:cubicBezTo>
                    <a:pt x="325628" y="181864"/>
                    <a:pt x="328422" y="184658"/>
                    <a:pt x="328422" y="188214"/>
                  </a:cubicBezTo>
                  <a:lnTo>
                    <a:pt x="328422" y="248666"/>
                  </a:lnTo>
                  <a:lnTo>
                    <a:pt x="322072" y="248666"/>
                  </a:lnTo>
                  <a:lnTo>
                    <a:pt x="317627" y="244094"/>
                  </a:lnTo>
                  <a:lnTo>
                    <a:pt x="441325" y="123190"/>
                  </a:lnTo>
                  <a:lnTo>
                    <a:pt x="445770" y="127762"/>
                  </a:lnTo>
                  <a:lnTo>
                    <a:pt x="441325" y="132334"/>
                  </a:lnTo>
                  <a:lnTo>
                    <a:pt x="317627" y="11430"/>
                  </a:lnTo>
                  <a:lnTo>
                    <a:pt x="322072" y="6858"/>
                  </a:lnTo>
                  <a:lnTo>
                    <a:pt x="328422" y="6858"/>
                  </a:lnTo>
                  <a:lnTo>
                    <a:pt x="328422" y="67310"/>
                  </a:lnTo>
                  <a:cubicBezTo>
                    <a:pt x="328422" y="70866"/>
                    <a:pt x="325628" y="73660"/>
                    <a:pt x="322072" y="73660"/>
                  </a:cubicBezTo>
                  <a:lnTo>
                    <a:pt x="6350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038167" y="118714"/>
            <a:ext cx="2613538" cy="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Aluguel do Hardware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38167" y="719700"/>
            <a:ext cx="2806180" cy="40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Garantia do Hardware durante o </a:t>
            </a:r>
          </a:p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período da locação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38167" y="1392944"/>
            <a:ext cx="3220527" cy="20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Equipamentos saem configurados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38167" y="1856670"/>
            <a:ext cx="3220527" cy="61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Acesso </a:t>
            </a: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8x5 ao whatsapp</a:t>
            </a: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 de suporte </a:t>
            </a:r>
          </a:p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técnico SLA de atendimento em </a:t>
            </a:r>
          </a:p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contrato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38167" y="2739430"/>
            <a:ext cx="3220527" cy="40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Suporte de </a:t>
            </a: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HW N1/N2 – 1º </a:t>
            </a:r>
          </a:p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atendimento 20 min/ 2hrs solução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38167" y="3412673"/>
            <a:ext cx="3220527" cy="40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Visita de especialista in loco caso </a:t>
            </a:r>
          </a:p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necessário em até 24 horas úteis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38167" y="4085917"/>
            <a:ext cx="3220527" cy="40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Troca de equipamentos com </a:t>
            </a:r>
          </a:p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defeito em até 24hrs úteis</a:t>
            </a: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38167" y="4625810"/>
            <a:ext cx="1356798" cy="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Gestão </a:t>
            </a: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Logística</a:t>
            </a: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38167" y="5226796"/>
            <a:ext cx="2664190" cy="40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Gestão e entrega dos</a:t>
            </a: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 Kits On </a:t>
            </a:r>
          </a:p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Boarding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38167" y="6363765"/>
            <a:ext cx="3086010" cy="61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Kits mochila, mouse, mousepad e </a:t>
            </a:r>
          </a:p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teclado (Notebooks) - Capinha e </a:t>
            </a:r>
          </a:p>
          <a:p>
            <a:pPr algn="l">
              <a:lnSpc>
                <a:spcPts val="1718"/>
              </a:lnSpc>
            </a:pP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Película (Smartphones)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38167" y="5900039"/>
            <a:ext cx="2159828" cy="20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18"/>
              </a:lnSpc>
            </a:pPr>
            <a:r>
              <a:rPr lang="en-US" sz="12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4" action="ppaction://hlinksldjump"/>
              </a:rPr>
              <a:t>Gestão</a:t>
            </a:r>
            <a:r>
              <a:rPr lang="en-US" sz="12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4" action="ppaction://hlinksldjump"/>
              </a:rPr>
              <a:t> completa do TI </a:t>
            </a:r>
          </a:p>
        </p:txBody>
      </p:sp>
      <p:sp>
        <p:nvSpPr>
          <p:cNvPr id="31" name="Freeform 31" descr="Selo Tick1 estrutura de tópicos"/>
          <p:cNvSpPr/>
          <p:nvPr/>
        </p:nvSpPr>
        <p:spPr>
          <a:xfrm>
            <a:off x="7469672" y="213806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 descr="Selo Tick1 estrutura de tópicos"/>
          <p:cNvSpPr/>
          <p:nvPr/>
        </p:nvSpPr>
        <p:spPr>
          <a:xfrm>
            <a:off x="7469672" y="784245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33" descr="Selo Tick1 estrutura de tópicos"/>
          <p:cNvSpPr/>
          <p:nvPr/>
        </p:nvSpPr>
        <p:spPr>
          <a:xfrm>
            <a:off x="7469672" y="1352730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Freeform 34" descr="Selo Tick1 estrutura de tópicos"/>
          <p:cNvSpPr/>
          <p:nvPr/>
        </p:nvSpPr>
        <p:spPr>
          <a:xfrm>
            <a:off x="7469824" y="2025973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5" descr="Selo Tick1 estrutura de tópicos"/>
          <p:cNvSpPr/>
          <p:nvPr/>
        </p:nvSpPr>
        <p:spPr>
          <a:xfrm>
            <a:off x="7469672" y="2803975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36" descr="Selo Tick1 estrutura de tópicos"/>
          <p:cNvSpPr/>
          <p:nvPr/>
        </p:nvSpPr>
        <p:spPr>
          <a:xfrm>
            <a:off x="7473723" y="3452030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37" descr="Selo Tick1 estrutura de tópicos"/>
          <p:cNvSpPr/>
          <p:nvPr/>
        </p:nvSpPr>
        <p:spPr>
          <a:xfrm>
            <a:off x="7473723" y="4150462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38" descr="Selo Tick1 estrutura de tópicos"/>
          <p:cNvSpPr/>
          <p:nvPr/>
        </p:nvSpPr>
        <p:spPr>
          <a:xfrm>
            <a:off x="7473723" y="4722700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39" descr="Selo Tick1 estrutura de tópicos"/>
          <p:cNvSpPr/>
          <p:nvPr/>
        </p:nvSpPr>
        <p:spPr>
          <a:xfrm>
            <a:off x="7473723" y="5318384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0"/>
                </a:lnTo>
                <a:lnTo>
                  <a:pt x="0" y="299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40" descr="Selo Tick1 estrutura de tópicos"/>
          <p:cNvSpPr/>
          <p:nvPr/>
        </p:nvSpPr>
        <p:spPr>
          <a:xfrm>
            <a:off x="7469672" y="5859826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1"/>
                </a:lnTo>
                <a:lnTo>
                  <a:pt x="0" y="2995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41" descr="Selo Tick1 estrutura de tópicos"/>
          <p:cNvSpPr/>
          <p:nvPr/>
        </p:nvSpPr>
        <p:spPr>
          <a:xfrm>
            <a:off x="7473723" y="6511822"/>
            <a:ext cx="299571" cy="299571"/>
          </a:xfrm>
          <a:custGeom>
            <a:avLst/>
            <a:gdLst/>
            <a:ahLst/>
            <a:cxnLst/>
            <a:rect l="l" t="t" r="r" b="b"/>
            <a:pathLst>
              <a:path w="299571" h="299571">
                <a:moveTo>
                  <a:pt x="0" y="0"/>
                </a:moveTo>
                <a:lnTo>
                  <a:pt x="299571" y="0"/>
                </a:lnTo>
                <a:lnTo>
                  <a:pt x="299571" y="299570"/>
                </a:lnTo>
                <a:lnTo>
                  <a:pt x="0" y="299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42" descr="Selo Tick1 estrutura de tópicos"/>
          <p:cNvSpPr/>
          <p:nvPr/>
        </p:nvSpPr>
        <p:spPr>
          <a:xfrm>
            <a:off x="14150020" y="3601815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0" y="0"/>
                </a:lnTo>
                <a:lnTo>
                  <a:pt x="371170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43" descr="Selo Tick1 estrutura de tópicos"/>
          <p:cNvSpPr/>
          <p:nvPr/>
        </p:nvSpPr>
        <p:spPr>
          <a:xfrm>
            <a:off x="14150020" y="4150462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0" y="0"/>
                </a:lnTo>
                <a:lnTo>
                  <a:pt x="371170" y="371170"/>
                </a:lnTo>
                <a:lnTo>
                  <a:pt x="0" y="371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73003" y="2300797"/>
            <a:ext cx="2540704" cy="88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9"/>
              </a:lnSpc>
            </a:pPr>
            <a:r>
              <a:rPr lang="en-US" sz="4481" b="1">
                <a:solidFill>
                  <a:srgbClr val="2B2B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 Hub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73003" y="3384048"/>
            <a:ext cx="4564817" cy="122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0"/>
              </a:lnSpc>
            </a:pPr>
            <a:r>
              <a:rPr lang="en-US" sz="2987">
                <a:solidFill>
                  <a:srgbClr val="2B2B2B"/>
                </a:solidFill>
                <a:latin typeface="Montserrat"/>
                <a:ea typeface="Montserrat"/>
                <a:cs typeface="Montserrat"/>
                <a:sym typeface="Montserrat"/>
              </a:rPr>
              <a:t>Plataforma de gestão</a:t>
            </a:r>
          </a:p>
          <a:p>
            <a:pPr algn="l">
              <a:lnSpc>
                <a:spcPts val="5020"/>
              </a:lnSpc>
            </a:pPr>
            <a:r>
              <a:rPr lang="en-US" sz="2987">
                <a:solidFill>
                  <a:srgbClr val="2B2B2B"/>
                </a:solidFill>
                <a:latin typeface="Montserrat"/>
                <a:ea typeface="Montserrat"/>
                <a:cs typeface="Montserrat"/>
                <a:sym typeface="Montserrat"/>
              </a:rPr>
              <a:t>em tempo real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371138" y="488444"/>
            <a:ext cx="5023300" cy="6637270"/>
            <a:chOff x="0" y="0"/>
            <a:chExt cx="1860481" cy="2458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0481" cy="2458248"/>
            </a:xfrm>
            <a:custGeom>
              <a:avLst/>
              <a:gdLst/>
              <a:ahLst/>
              <a:cxnLst/>
              <a:rect l="l" t="t" r="r" b="b"/>
              <a:pathLst>
                <a:path w="1860481" h="2458248">
                  <a:moveTo>
                    <a:pt x="121755" y="0"/>
                  </a:moveTo>
                  <a:lnTo>
                    <a:pt x="1738726" y="0"/>
                  </a:lnTo>
                  <a:cubicBezTo>
                    <a:pt x="1771018" y="0"/>
                    <a:pt x="1801987" y="12828"/>
                    <a:pt x="1824820" y="35661"/>
                  </a:cubicBezTo>
                  <a:cubicBezTo>
                    <a:pt x="1847654" y="58495"/>
                    <a:pt x="1860481" y="89464"/>
                    <a:pt x="1860481" y="121755"/>
                  </a:cubicBezTo>
                  <a:lnTo>
                    <a:pt x="1860481" y="2336493"/>
                  </a:lnTo>
                  <a:cubicBezTo>
                    <a:pt x="1860481" y="2403736"/>
                    <a:pt x="1805970" y="2458248"/>
                    <a:pt x="1738726" y="2458248"/>
                  </a:cubicBezTo>
                  <a:lnTo>
                    <a:pt x="121755" y="2458248"/>
                  </a:lnTo>
                  <a:cubicBezTo>
                    <a:pt x="89464" y="2458248"/>
                    <a:pt x="58495" y="2445420"/>
                    <a:pt x="35661" y="2422587"/>
                  </a:cubicBezTo>
                  <a:cubicBezTo>
                    <a:pt x="12828" y="2399753"/>
                    <a:pt x="0" y="2368784"/>
                    <a:pt x="0" y="2336493"/>
                  </a:cubicBezTo>
                  <a:lnTo>
                    <a:pt x="0" y="121755"/>
                  </a:lnTo>
                  <a:cubicBezTo>
                    <a:pt x="0" y="89464"/>
                    <a:pt x="12828" y="58495"/>
                    <a:pt x="35661" y="35661"/>
                  </a:cubicBezTo>
                  <a:cubicBezTo>
                    <a:pt x="58495" y="12828"/>
                    <a:pt x="89464" y="0"/>
                    <a:pt x="121755" y="0"/>
                  </a:cubicBezTo>
                  <a:close/>
                </a:path>
              </a:pathLst>
            </a:custGeom>
            <a:solidFill>
              <a:srgbClr val="00A2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860481" cy="247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294556" y="1009123"/>
            <a:ext cx="9323557" cy="5296953"/>
          </a:xfrm>
          <a:custGeom>
            <a:avLst/>
            <a:gdLst/>
            <a:ahLst/>
            <a:cxnLst/>
            <a:rect l="l" t="t" r="r" b="b"/>
            <a:pathLst>
              <a:path w="9323557" h="5296953">
                <a:moveTo>
                  <a:pt x="0" y="0"/>
                </a:moveTo>
                <a:lnTo>
                  <a:pt x="9323557" y="0"/>
                </a:lnTo>
                <a:lnTo>
                  <a:pt x="9323557" y="5296954"/>
                </a:lnTo>
                <a:lnTo>
                  <a:pt x="0" y="5296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609" t="-24545" r="-3508" b="-3890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3290042" y="1178519"/>
            <a:ext cx="7332585" cy="4681749"/>
            <a:chOff x="0" y="0"/>
            <a:chExt cx="5771059" cy="3684737"/>
          </a:xfrm>
        </p:grpSpPr>
        <p:sp>
          <p:nvSpPr>
            <p:cNvPr id="9" name="Freeform 9" descr="Tela de celular com aplicativo aberto  O conteúdo gerado por IA pode estar incorreto."/>
            <p:cNvSpPr/>
            <p:nvPr/>
          </p:nvSpPr>
          <p:spPr>
            <a:xfrm>
              <a:off x="0" y="0"/>
              <a:ext cx="5771007" cy="3684778"/>
            </a:xfrm>
            <a:custGeom>
              <a:avLst/>
              <a:gdLst/>
              <a:ahLst/>
              <a:cxnLst/>
              <a:rect l="l" t="t" r="r" b="b"/>
              <a:pathLst>
                <a:path w="5771007" h="3684778">
                  <a:moveTo>
                    <a:pt x="0" y="0"/>
                  </a:moveTo>
                  <a:lnTo>
                    <a:pt x="5771007" y="0"/>
                  </a:lnTo>
                  <a:lnTo>
                    <a:pt x="5771007" y="3684778"/>
                  </a:lnTo>
                  <a:lnTo>
                    <a:pt x="0" y="3684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62" r="-1063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472144" y="-4073894"/>
            <a:ext cx="7921730" cy="7880973"/>
          </a:xfrm>
          <a:custGeom>
            <a:avLst/>
            <a:gdLst/>
            <a:ahLst/>
            <a:cxnLst/>
            <a:rect l="l" t="t" r="r" b="b"/>
            <a:pathLst>
              <a:path w="7921730" h="7880973">
                <a:moveTo>
                  <a:pt x="0" y="0"/>
                </a:moveTo>
                <a:lnTo>
                  <a:pt x="7921730" y="0"/>
                </a:lnTo>
                <a:lnTo>
                  <a:pt x="7921730" y="7880973"/>
                </a:lnTo>
                <a:lnTo>
                  <a:pt x="0" y="7880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988" r="-122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8355411" y="3845004"/>
            <a:ext cx="6721508" cy="4922145"/>
          </a:xfrm>
          <a:custGeom>
            <a:avLst/>
            <a:gdLst/>
            <a:ahLst/>
            <a:cxnLst/>
            <a:rect l="l" t="t" r="r" b="b"/>
            <a:pathLst>
              <a:path w="6721508" h="4922145">
                <a:moveTo>
                  <a:pt x="0" y="0"/>
                </a:moveTo>
                <a:lnTo>
                  <a:pt x="6721508" y="0"/>
                </a:lnTo>
                <a:lnTo>
                  <a:pt x="6721508" y="4922145"/>
                </a:lnTo>
                <a:lnTo>
                  <a:pt x="0" y="4922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156" r="-6366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-1736763" y="917887"/>
            <a:ext cx="2194560" cy="6023693"/>
            <a:chOff x="0" y="0"/>
            <a:chExt cx="812800" cy="22309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2230998"/>
            </a:xfrm>
            <a:custGeom>
              <a:avLst/>
              <a:gdLst/>
              <a:ahLst/>
              <a:cxnLst/>
              <a:rect l="l" t="t" r="r" b="b"/>
              <a:pathLst>
                <a:path w="812800" h="2230998">
                  <a:moveTo>
                    <a:pt x="278694" y="0"/>
                  </a:moveTo>
                  <a:lnTo>
                    <a:pt x="534106" y="0"/>
                  </a:lnTo>
                  <a:cubicBezTo>
                    <a:pt x="608020" y="0"/>
                    <a:pt x="678907" y="29362"/>
                    <a:pt x="731172" y="81628"/>
                  </a:cubicBezTo>
                  <a:cubicBezTo>
                    <a:pt x="783438" y="133893"/>
                    <a:pt x="812800" y="204780"/>
                    <a:pt x="812800" y="278694"/>
                  </a:cubicBezTo>
                  <a:lnTo>
                    <a:pt x="812800" y="1952303"/>
                  </a:lnTo>
                  <a:cubicBezTo>
                    <a:pt x="812800" y="2026217"/>
                    <a:pt x="783438" y="2097105"/>
                    <a:pt x="731172" y="2149370"/>
                  </a:cubicBezTo>
                  <a:cubicBezTo>
                    <a:pt x="678907" y="2201635"/>
                    <a:pt x="608020" y="2230998"/>
                    <a:pt x="534106" y="2230998"/>
                  </a:cubicBezTo>
                  <a:lnTo>
                    <a:pt x="278694" y="2230998"/>
                  </a:lnTo>
                  <a:cubicBezTo>
                    <a:pt x="204780" y="2230998"/>
                    <a:pt x="133893" y="2201635"/>
                    <a:pt x="81628" y="2149370"/>
                  </a:cubicBezTo>
                  <a:cubicBezTo>
                    <a:pt x="29362" y="2097105"/>
                    <a:pt x="0" y="2026217"/>
                    <a:pt x="0" y="1952303"/>
                  </a:cubicBezTo>
                  <a:lnTo>
                    <a:pt x="0" y="278694"/>
                  </a:lnTo>
                  <a:cubicBezTo>
                    <a:pt x="0" y="204780"/>
                    <a:pt x="29362" y="133893"/>
                    <a:pt x="81628" y="81628"/>
                  </a:cubicBezTo>
                  <a:cubicBezTo>
                    <a:pt x="133893" y="29362"/>
                    <a:pt x="204780" y="0"/>
                    <a:pt x="278694" y="0"/>
                  </a:cubicBezTo>
                  <a:close/>
                </a:path>
              </a:pathLst>
            </a:custGeom>
            <a:solidFill>
              <a:srgbClr val="00A2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2250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274850" y="5991910"/>
            <a:ext cx="745735" cy="916189"/>
            <a:chOff x="0" y="0"/>
            <a:chExt cx="332937" cy="4090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2994" cy="409067"/>
            </a:xfrm>
            <a:custGeom>
              <a:avLst/>
              <a:gdLst/>
              <a:ahLst/>
              <a:cxnLst/>
              <a:rect l="l" t="t" r="r" b="b"/>
              <a:pathLst>
                <a:path w="332994" h="409067">
                  <a:moveTo>
                    <a:pt x="0" y="0"/>
                  </a:moveTo>
                  <a:lnTo>
                    <a:pt x="332994" y="0"/>
                  </a:lnTo>
                  <a:lnTo>
                    <a:pt x="332994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7" b="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006" y="-4370750"/>
            <a:ext cx="24890013" cy="14000632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-2707095" y="3657600"/>
            <a:ext cx="8210957" cy="10118982"/>
          </a:xfrm>
          <a:custGeom>
            <a:avLst/>
            <a:gdLst/>
            <a:ahLst/>
            <a:cxnLst/>
            <a:rect l="l" t="t" r="r" b="b"/>
            <a:pathLst>
              <a:path w="8210957" h="10118982">
                <a:moveTo>
                  <a:pt x="0" y="0"/>
                </a:moveTo>
                <a:lnTo>
                  <a:pt x="8210957" y="0"/>
                </a:lnTo>
                <a:lnTo>
                  <a:pt x="8210957" y="10118982"/>
                </a:lnTo>
                <a:lnTo>
                  <a:pt x="0" y="1011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7693664" y="-7887746"/>
            <a:ext cx="9049124" cy="11152008"/>
          </a:xfrm>
          <a:custGeom>
            <a:avLst/>
            <a:gdLst/>
            <a:ahLst/>
            <a:cxnLst/>
            <a:rect l="l" t="t" r="r" b="b"/>
            <a:pathLst>
              <a:path w="9049124" h="11152008">
                <a:moveTo>
                  <a:pt x="0" y="0"/>
                </a:moveTo>
                <a:lnTo>
                  <a:pt x="9049124" y="0"/>
                </a:lnTo>
                <a:lnTo>
                  <a:pt x="9049124" y="11152008"/>
                </a:lnTo>
                <a:lnTo>
                  <a:pt x="0" y="11152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8258129" y="1824353"/>
            <a:ext cx="2107455" cy="3572"/>
            <a:chOff x="0" y="0"/>
            <a:chExt cx="2809940" cy="47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0002" cy="4826"/>
            </a:xfrm>
            <a:custGeom>
              <a:avLst/>
              <a:gdLst/>
              <a:ahLst/>
              <a:cxnLst/>
              <a:rect l="l" t="t" r="r" b="b"/>
              <a:pathLst>
                <a:path w="2810002" h="4826">
                  <a:moveTo>
                    <a:pt x="0" y="0"/>
                  </a:moveTo>
                  <a:lnTo>
                    <a:pt x="2810002" y="0"/>
                  </a:lnTo>
                  <a:lnTo>
                    <a:pt x="2810002" y="4826"/>
                  </a:lnTo>
                  <a:lnTo>
                    <a:pt x="0" y="4826"/>
                  </a:lnTo>
                  <a:close/>
                </a:path>
              </a:pathLst>
            </a:custGeom>
            <a:solidFill>
              <a:srgbClr val="26C0D8">
                <a:alpha val="5490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61711" y="3200660"/>
            <a:ext cx="2257556" cy="3822338"/>
            <a:chOff x="0" y="0"/>
            <a:chExt cx="1849679" cy="31317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9628" cy="3131693"/>
            </a:xfrm>
            <a:custGeom>
              <a:avLst/>
              <a:gdLst/>
              <a:ahLst/>
              <a:cxnLst/>
              <a:rect l="l" t="t" r="r" b="b"/>
              <a:pathLst>
                <a:path w="1849628" h="3131693">
                  <a:moveTo>
                    <a:pt x="0" y="0"/>
                  </a:moveTo>
                  <a:lnTo>
                    <a:pt x="1849628" y="0"/>
                  </a:lnTo>
                  <a:lnTo>
                    <a:pt x="1849628" y="3131693"/>
                  </a:lnTo>
                  <a:lnTo>
                    <a:pt x="0" y="3131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 b="-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09718" y="429192"/>
            <a:ext cx="2328169" cy="3358104"/>
            <a:chOff x="0" y="0"/>
            <a:chExt cx="2136991" cy="30823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029" cy="3082290"/>
            </a:xfrm>
            <a:custGeom>
              <a:avLst/>
              <a:gdLst/>
              <a:ahLst/>
              <a:cxnLst/>
              <a:rect l="l" t="t" r="r" b="b"/>
              <a:pathLst>
                <a:path w="2137029" h="3082290">
                  <a:moveTo>
                    <a:pt x="0" y="0"/>
                  </a:moveTo>
                  <a:lnTo>
                    <a:pt x="2137029" y="0"/>
                  </a:lnTo>
                  <a:lnTo>
                    <a:pt x="2137029" y="3082290"/>
                  </a:lnTo>
                  <a:lnTo>
                    <a:pt x="0" y="3082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 b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290135" y="6144363"/>
            <a:ext cx="715166" cy="878635"/>
            <a:chOff x="0" y="0"/>
            <a:chExt cx="296556" cy="364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6545" cy="364363"/>
            </a:xfrm>
            <a:custGeom>
              <a:avLst/>
              <a:gdLst/>
              <a:ahLst/>
              <a:cxnLst/>
              <a:rect l="l" t="t" r="r" b="b"/>
              <a:pathLst>
                <a:path w="296545" h="364363">
                  <a:moveTo>
                    <a:pt x="0" y="0"/>
                  </a:moveTo>
                  <a:lnTo>
                    <a:pt x="296545" y="0"/>
                  </a:lnTo>
                  <a:lnTo>
                    <a:pt x="296545" y="364363"/>
                  </a:lnTo>
                  <a:lnTo>
                    <a:pt x="0" y="364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3" b="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43456" y="4667034"/>
            <a:ext cx="2503714" cy="745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9"/>
              </a:lnSpc>
            </a:pPr>
            <a:r>
              <a:rPr lang="en-US" sz="2042">
                <a:solidFill>
                  <a:srgbClr val="01B1FF"/>
                </a:solidFill>
                <a:latin typeface="Montserrat"/>
                <a:ea typeface="Montserrat"/>
                <a:cs typeface="Montserrat"/>
                <a:sym typeface="Montserrat"/>
              </a:rPr>
              <a:t>Quem é o seu contato de apoio?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22231" y="1291575"/>
            <a:ext cx="3487486" cy="69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68"/>
              </a:lnSpc>
            </a:pPr>
            <a:r>
              <a:rPr lang="en-US" sz="265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Priscilla Guimarães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42043" y="4679529"/>
            <a:ext cx="2746509" cy="5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5"/>
              </a:lnSpc>
            </a:pPr>
            <a:r>
              <a:rPr lang="en-US" sz="262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Marisa Garrido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67254" y="2022519"/>
            <a:ext cx="4953475" cy="12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1"/>
              </a:lnSpc>
            </a:pPr>
            <a:r>
              <a:rPr lang="en-US" sz="199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Gerente de Customer Success</a:t>
            </a:r>
          </a:p>
          <a:p>
            <a:pPr algn="r">
              <a:lnSpc>
                <a:spcPts val="3351"/>
              </a:lnSpc>
            </a:pPr>
            <a:r>
              <a:rPr lang="en-US" sz="1994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0" tooltip="mailto:priscilla.guimaraes@tecmobile.com.br"/>
              </a:rPr>
              <a:t>priscilla.guimaraes@tecmobile.com.br </a:t>
            </a:r>
          </a:p>
          <a:p>
            <a:pPr algn="r">
              <a:lnSpc>
                <a:spcPts val="3351"/>
              </a:lnSpc>
            </a:pPr>
            <a:r>
              <a:rPr lang="en-US" sz="1994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(11) 9 9748-2702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555945" y="5519478"/>
            <a:ext cx="4567210" cy="39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197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Especialista em Customer Success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74941" y="602287"/>
            <a:ext cx="4972777" cy="240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7"/>
              </a:lnSpc>
            </a:pPr>
            <a:r>
              <a:rPr lang="en-US" sz="191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Canal exclusivo para acompanhar de perto as necessidades da sua empresa: </a:t>
            </a:r>
          </a:p>
          <a:p>
            <a:pPr algn="l">
              <a:lnSpc>
                <a:spcPts val="2637"/>
              </a:lnSpc>
            </a:pPr>
            <a:endParaRPr lang="en-US" sz="191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37"/>
              </a:lnSpc>
            </a:pPr>
            <a:r>
              <a:rPr lang="en-US" sz="191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Garantir maior</a:t>
            </a:r>
            <a:r>
              <a:rPr lang="en-US" sz="191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integração</a:t>
            </a:r>
            <a:r>
              <a:rPr lang="en-US" sz="191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 a </a:t>
            </a:r>
            <a:r>
              <a:rPr lang="en-US" sz="191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melhor experiência</a:t>
            </a:r>
            <a:r>
              <a:rPr lang="en-US" sz="191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com nossos serviços, alinhando suas necessidades com as nossas soluções.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6282" y="579120"/>
            <a:ext cx="4009937" cy="160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36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Success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723248" y="3667471"/>
            <a:ext cx="9962421" cy="7295458"/>
          </a:xfrm>
          <a:custGeom>
            <a:avLst/>
            <a:gdLst/>
            <a:ahLst/>
            <a:cxnLst/>
            <a:rect l="l" t="t" r="r" b="b"/>
            <a:pathLst>
              <a:path w="9962421" h="7295458">
                <a:moveTo>
                  <a:pt x="0" y="0"/>
                </a:moveTo>
                <a:lnTo>
                  <a:pt x="9962422" y="0"/>
                </a:lnTo>
                <a:lnTo>
                  <a:pt x="9962422" y="7295458"/>
                </a:lnTo>
                <a:lnTo>
                  <a:pt x="0" y="7295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4156" r="-636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19277165" y="3492862"/>
            <a:ext cx="10083283" cy="7295458"/>
          </a:xfrm>
          <a:custGeom>
            <a:avLst/>
            <a:gdLst/>
            <a:ahLst/>
            <a:cxnLst/>
            <a:rect l="l" t="t" r="r" b="b"/>
            <a:pathLst>
              <a:path w="10083283" h="7295458">
                <a:moveTo>
                  <a:pt x="0" y="0"/>
                </a:moveTo>
                <a:lnTo>
                  <a:pt x="10083283" y="0"/>
                </a:lnTo>
                <a:lnTo>
                  <a:pt x="10083283" y="7295458"/>
                </a:lnTo>
                <a:lnTo>
                  <a:pt x="0" y="72954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2428" r="-6290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0264" y="-1811906"/>
            <a:ext cx="25668700" cy="5861126"/>
            <a:chOff x="0" y="0"/>
            <a:chExt cx="15017245" cy="3429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17245" cy="3429000"/>
            </a:xfrm>
            <a:custGeom>
              <a:avLst/>
              <a:gdLst/>
              <a:ahLst/>
              <a:cxnLst/>
              <a:rect l="l" t="t" r="r" b="b"/>
              <a:pathLst>
                <a:path w="15017245" h="3429000">
                  <a:moveTo>
                    <a:pt x="0" y="0"/>
                  </a:moveTo>
                  <a:lnTo>
                    <a:pt x="15017245" y="0"/>
                  </a:lnTo>
                  <a:lnTo>
                    <a:pt x="15017245" y="3429000"/>
                  </a:lnTo>
                  <a:lnTo>
                    <a:pt x="0" y="3429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3151" b="-7315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946538" y="5643895"/>
            <a:ext cx="2316641" cy="939785"/>
            <a:chOff x="0" y="0"/>
            <a:chExt cx="1353050" cy="5488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3058" cy="548894"/>
            </a:xfrm>
            <a:custGeom>
              <a:avLst/>
              <a:gdLst/>
              <a:ahLst/>
              <a:cxnLst/>
              <a:rect l="l" t="t" r="r" b="b"/>
              <a:pathLst>
                <a:path w="1353058" h="548894">
                  <a:moveTo>
                    <a:pt x="0" y="0"/>
                  </a:moveTo>
                  <a:lnTo>
                    <a:pt x="1353058" y="0"/>
                  </a:lnTo>
                  <a:lnTo>
                    <a:pt x="1353058" y="548894"/>
                  </a:lnTo>
                  <a:lnTo>
                    <a:pt x="0" y="548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3" b="-12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16119" y="5830764"/>
            <a:ext cx="2821343" cy="674774"/>
            <a:chOff x="0" y="0"/>
            <a:chExt cx="1647825" cy="3941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7825" cy="394081"/>
            </a:xfrm>
            <a:custGeom>
              <a:avLst/>
              <a:gdLst/>
              <a:ahLst/>
              <a:cxnLst/>
              <a:rect l="l" t="t" r="r" b="b"/>
              <a:pathLst>
                <a:path w="1647825" h="394081">
                  <a:moveTo>
                    <a:pt x="0" y="0"/>
                  </a:moveTo>
                  <a:lnTo>
                    <a:pt x="1647825" y="0"/>
                  </a:lnTo>
                  <a:lnTo>
                    <a:pt x="1647825" y="394081"/>
                  </a:lnTo>
                  <a:lnTo>
                    <a:pt x="0" y="394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6" b="-9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98755" y="2104328"/>
            <a:ext cx="1935115" cy="644945"/>
            <a:chOff x="0" y="0"/>
            <a:chExt cx="984394" cy="3280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4377" cy="328041"/>
            </a:xfrm>
            <a:custGeom>
              <a:avLst/>
              <a:gdLst/>
              <a:ahLst/>
              <a:cxnLst/>
              <a:rect l="l" t="t" r="r" b="b"/>
              <a:pathLst>
                <a:path w="984377" h="328041">
                  <a:moveTo>
                    <a:pt x="0" y="0"/>
                  </a:moveTo>
                  <a:lnTo>
                    <a:pt x="984377" y="0"/>
                  </a:lnTo>
                  <a:lnTo>
                    <a:pt x="984377" y="328041"/>
                  </a:lnTo>
                  <a:lnTo>
                    <a:pt x="0" y="328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4" r="-1" b="-5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672480" y="1826645"/>
            <a:ext cx="1200469" cy="1200339"/>
          </a:xfrm>
          <a:custGeom>
            <a:avLst/>
            <a:gdLst/>
            <a:ahLst/>
            <a:cxnLst/>
            <a:rect l="l" t="t" r="r" b="b"/>
            <a:pathLst>
              <a:path w="1200469" h="1200339">
                <a:moveTo>
                  <a:pt x="0" y="0"/>
                </a:moveTo>
                <a:lnTo>
                  <a:pt x="1200469" y="0"/>
                </a:lnTo>
                <a:lnTo>
                  <a:pt x="1200469" y="1200338"/>
                </a:lnTo>
                <a:lnTo>
                  <a:pt x="0" y="1200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1266239" y="2104335"/>
            <a:ext cx="2425775" cy="644991"/>
          </a:xfrm>
          <a:custGeom>
            <a:avLst/>
            <a:gdLst/>
            <a:ahLst/>
            <a:cxnLst/>
            <a:rect l="l" t="t" r="r" b="b"/>
            <a:pathLst>
              <a:path w="2425775" h="644991">
                <a:moveTo>
                  <a:pt x="0" y="0"/>
                </a:moveTo>
                <a:lnTo>
                  <a:pt x="2425775" y="0"/>
                </a:lnTo>
                <a:lnTo>
                  <a:pt x="2425775" y="644990"/>
                </a:lnTo>
                <a:lnTo>
                  <a:pt x="0" y="644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4687370" y="2246220"/>
            <a:ext cx="2358118" cy="361009"/>
          </a:xfrm>
          <a:custGeom>
            <a:avLst/>
            <a:gdLst/>
            <a:ahLst/>
            <a:cxnLst/>
            <a:rect l="l" t="t" r="r" b="b"/>
            <a:pathLst>
              <a:path w="2358118" h="361009">
                <a:moveTo>
                  <a:pt x="0" y="0"/>
                </a:moveTo>
                <a:lnTo>
                  <a:pt x="2358118" y="0"/>
                </a:lnTo>
                <a:lnTo>
                  <a:pt x="2358118" y="361008"/>
                </a:lnTo>
                <a:lnTo>
                  <a:pt x="0" y="361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8092846" y="1795847"/>
            <a:ext cx="676571" cy="831235"/>
          </a:xfrm>
          <a:custGeom>
            <a:avLst/>
            <a:gdLst/>
            <a:ahLst/>
            <a:cxnLst/>
            <a:rect l="l" t="t" r="r" b="b"/>
            <a:pathLst>
              <a:path w="676571" h="831235">
                <a:moveTo>
                  <a:pt x="0" y="0"/>
                </a:moveTo>
                <a:lnTo>
                  <a:pt x="676571" y="0"/>
                </a:lnTo>
                <a:lnTo>
                  <a:pt x="676571" y="831235"/>
                </a:lnTo>
                <a:lnTo>
                  <a:pt x="0" y="831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885652" y="598170"/>
            <a:ext cx="2496865" cy="75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3"/>
              </a:lnSpc>
            </a:pPr>
            <a:r>
              <a:rPr lang="en-US" sz="288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HARDWARE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78400" y="4484490"/>
            <a:ext cx="3427200" cy="55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4"/>
              </a:lnSpc>
            </a:pPr>
            <a:r>
              <a:rPr lang="en-US" sz="286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PROCESSADORES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2100898" y="717551"/>
            <a:ext cx="2080483" cy="3544395"/>
            <a:chOff x="0" y="0"/>
            <a:chExt cx="2773977" cy="4725860"/>
          </a:xfrm>
        </p:grpSpPr>
        <p:sp>
          <p:nvSpPr>
            <p:cNvPr id="17" name="Freeform 17"/>
            <p:cNvSpPr/>
            <p:nvPr/>
          </p:nvSpPr>
          <p:spPr>
            <a:xfrm>
              <a:off x="16891" y="16891"/>
              <a:ext cx="2740152" cy="4692015"/>
            </a:xfrm>
            <a:custGeom>
              <a:avLst/>
              <a:gdLst/>
              <a:ahLst/>
              <a:cxnLst/>
              <a:rect l="l" t="t" r="r" b="b"/>
              <a:pathLst>
                <a:path w="2740152" h="4692015">
                  <a:moveTo>
                    <a:pt x="0" y="0"/>
                  </a:moveTo>
                  <a:lnTo>
                    <a:pt x="2740152" y="0"/>
                  </a:lnTo>
                  <a:lnTo>
                    <a:pt x="2740152" y="4692015"/>
                  </a:lnTo>
                  <a:lnTo>
                    <a:pt x="0" y="4692015"/>
                  </a:lnTo>
                  <a:close/>
                </a:path>
              </a:pathLst>
            </a:custGeom>
            <a:solidFill>
              <a:srgbClr val="090B0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773934" cy="4725797"/>
            </a:xfrm>
            <a:custGeom>
              <a:avLst/>
              <a:gdLst/>
              <a:ahLst/>
              <a:cxnLst/>
              <a:rect l="l" t="t" r="r" b="b"/>
              <a:pathLst>
                <a:path w="2773934" h="4725797">
                  <a:moveTo>
                    <a:pt x="16891" y="0"/>
                  </a:moveTo>
                  <a:lnTo>
                    <a:pt x="2757043" y="0"/>
                  </a:lnTo>
                  <a:cubicBezTo>
                    <a:pt x="2766441" y="0"/>
                    <a:pt x="2773934" y="7620"/>
                    <a:pt x="2773934" y="16891"/>
                  </a:cubicBezTo>
                  <a:lnTo>
                    <a:pt x="2773934" y="4708906"/>
                  </a:lnTo>
                  <a:cubicBezTo>
                    <a:pt x="2773934" y="4718304"/>
                    <a:pt x="2766314" y="4725797"/>
                    <a:pt x="2757043" y="4725797"/>
                  </a:cubicBezTo>
                  <a:lnTo>
                    <a:pt x="16891" y="4725797"/>
                  </a:lnTo>
                  <a:cubicBezTo>
                    <a:pt x="7493" y="4725797"/>
                    <a:pt x="0" y="4718177"/>
                    <a:pt x="0" y="4708906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4708906"/>
                  </a:lnTo>
                  <a:lnTo>
                    <a:pt x="16891" y="4708906"/>
                  </a:lnTo>
                  <a:lnTo>
                    <a:pt x="16891" y="4692015"/>
                  </a:lnTo>
                  <a:lnTo>
                    <a:pt x="2757043" y="4692015"/>
                  </a:lnTo>
                  <a:lnTo>
                    <a:pt x="2757043" y="4708906"/>
                  </a:lnTo>
                  <a:lnTo>
                    <a:pt x="2740152" y="4708906"/>
                  </a:lnTo>
                  <a:lnTo>
                    <a:pt x="2740152" y="16891"/>
                  </a:lnTo>
                  <a:lnTo>
                    <a:pt x="2757043" y="16891"/>
                  </a:lnTo>
                  <a:lnTo>
                    <a:pt x="275704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90B0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4762" y="4049220"/>
            <a:ext cx="6420423" cy="3265980"/>
          </a:xfrm>
          <a:custGeom>
            <a:avLst/>
            <a:gdLst/>
            <a:ahLst/>
            <a:cxnLst/>
            <a:rect l="l" t="t" r="r" b="b"/>
            <a:pathLst>
              <a:path w="6420423" h="3265980">
                <a:moveTo>
                  <a:pt x="0" y="0"/>
                </a:moveTo>
                <a:lnTo>
                  <a:pt x="6420424" y="0"/>
                </a:lnTo>
                <a:lnTo>
                  <a:pt x="6420424" y="3265980"/>
                </a:lnTo>
                <a:lnTo>
                  <a:pt x="0" y="32659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oup 20"/>
          <p:cNvGrpSpPr/>
          <p:nvPr/>
        </p:nvGrpSpPr>
        <p:grpSpPr>
          <a:xfrm>
            <a:off x="23274850" y="5991910"/>
            <a:ext cx="745735" cy="916189"/>
            <a:chOff x="0" y="0"/>
            <a:chExt cx="332937" cy="4090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2994" cy="409067"/>
            </a:xfrm>
            <a:custGeom>
              <a:avLst/>
              <a:gdLst/>
              <a:ahLst/>
              <a:cxnLst/>
              <a:rect l="l" t="t" r="r" b="b"/>
              <a:pathLst>
                <a:path w="332994" h="409067">
                  <a:moveTo>
                    <a:pt x="0" y="0"/>
                  </a:moveTo>
                  <a:lnTo>
                    <a:pt x="332994" y="0"/>
                  </a:lnTo>
                  <a:lnTo>
                    <a:pt x="332994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17" b="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3623" y="-378607"/>
            <a:ext cx="9253848" cy="5080250"/>
          </a:xfrm>
          <a:custGeom>
            <a:avLst/>
            <a:gdLst/>
            <a:ahLst/>
            <a:cxnLst/>
            <a:rect l="l" t="t" r="r" b="b"/>
            <a:pathLst>
              <a:path w="9253848" h="5080250">
                <a:moveTo>
                  <a:pt x="0" y="0"/>
                </a:moveTo>
                <a:lnTo>
                  <a:pt x="9253848" y="0"/>
                </a:lnTo>
                <a:lnTo>
                  <a:pt x="9253848" y="5080251"/>
                </a:lnTo>
                <a:lnTo>
                  <a:pt x="0" y="5080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8026318" y="1220734"/>
            <a:ext cx="3303148" cy="3236418"/>
          </a:xfrm>
          <a:custGeom>
            <a:avLst/>
            <a:gdLst/>
            <a:ahLst/>
            <a:cxnLst/>
            <a:rect l="l" t="t" r="r" b="b"/>
            <a:pathLst>
              <a:path w="3303148" h="3236418">
                <a:moveTo>
                  <a:pt x="0" y="0"/>
                </a:moveTo>
                <a:lnTo>
                  <a:pt x="3303149" y="0"/>
                </a:lnTo>
                <a:lnTo>
                  <a:pt x="3303149" y="3236418"/>
                </a:lnTo>
                <a:lnTo>
                  <a:pt x="0" y="323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0503680" y="2346807"/>
            <a:ext cx="2443996" cy="3503339"/>
          </a:xfrm>
          <a:custGeom>
            <a:avLst/>
            <a:gdLst/>
            <a:ahLst/>
            <a:cxnLst/>
            <a:rect l="l" t="t" r="r" b="b"/>
            <a:pathLst>
              <a:path w="2443996" h="3503339">
                <a:moveTo>
                  <a:pt x="0" y="0"/>
                </a:moveTo>
                <a:lnTo>
                  <a:pt x="2443996" y="0"/>
                </a:lnTo>
                <a:lnTo>
                  <a:pt x="2443996" y="3503339"/>
                </a:lnTo>
                <a:lnTo>
                  <a:pt x="0" y="350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8676938" y="1683540"/>
            <a:ext cx="3772630" cy="4375139"/>
          </a:xfrm>
          <a:custGeom>
            <a:avLst/>
            <a:gdLst/>
            <a:ahLst/>
            <a:cxnLst/>
            <a:rect l="l" t="t" r="r" b="b"/>
            <a:pathLst>
              <a:path w="3772630" h="4375139">
                <a:moveTo>
                  <a:pt x="0" y="0"/>
                </a:moveTo>
                <a:lnTo>
                  <a:pt x="3772631" y="0"/>
                </a:lnTo>
                <a:lnTo>
                  <a:pt x="3772631" y="4375138"/>
                </a:lnTo>
                <a:lnTo>
                  <a:pt x="0" y="4375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7459737" y="-492566"/>
            <a:ext cx="6283905" cy="7168500"/>
          </a:xfrm>
          <a:custGeom>
            <a:avLst/>
            <a:gdLst/>
            <a:ahLst/>
            <a:cxnLst/>
            <a:rect l="l" t="t" r="r" b="b"/>
            <a:pathLst>
              <a:path w="6283905" h="7168500">
                <a:moveTo>
                  <a:pt x="0" y="0"/>
                </a:moveTo>
                <a:lnTo>
                  <a:pt x="6283905" y="0"/>
                </a:lnTo>
                <a:lnTo>
                  <a:pt x="6283905" y="7168499"/>
                </a:lnTo>
                <a:lnTo>
                  <a:pt x="0" y="7168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5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AutoShape 7"/>
          <p:cNvSpPr/>
          <p:nvPr/>
        </p:nvSpPr>
        <p:spPr>
          <a:xfrm>
            <a:off x="23367021" y="837035"/>
            <a:ext cx="0" cy="0"/>
          </a:xfrm>
          <a:prstGeom prst="line">
            <a:avLst/>
          </a:prstGeom>
          <a:ln w="28575" cap="flat">
            <a:solidFill>
              <a:srgbClr val="E3E3E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9819694" y="5716686"/>
            <a:ext cx="1084367" cy="1276216"/>
          </a:xfrm>
          <a:custGeom>
            <a:avLst/>
            <a:gdLst/>
            <a:ahLst/>
            <a:cxnLst/>
            <a:rect l="l" t="t" r="r" b="b"/>
            <a:pathLst>
              <a:path w="1084367" h="1276216">
                <a:moveTo>
                  <a:pt x="0" y="0"/>
                </a:moveTo>
                <a:lnTo>
                  <a:pt x="1084367" y="0"/>
                </a:lnTo>
                <a:lnTo>
                  <a:pt x="1084367" y="1276216"/>
                </a:lnTo>
                <a:lnTo>
                  <a:pt x="0" y="12762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20128322" y="6083702"/>
            <a:ext cx="475453" cy="592231"/>
          </a:xfrm>
          <a:custGeom>
            <a:avLst/>
            <a:gdLst/>
            <a:ahLst/>
            <a:cxnLst/>
            <a:rect l="l" t="t" r="r" b="b"/>
            <a:pathLst>
              <a:path w="475453" h="592231">
                <a:moveTo>
                  <a:pt x="0" y="0"/>
                </a:moveTo>
                <a:lnTo>
                  <a:pt x="475453" y="0"/>
                </a:lnTo>
                <a:lnTo>
                  <a:pt x="475453" y="592231"/>
                </a:lnTo>
                <a:lnTo>
                  <a:pt x="0" y="592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7463908" y="-492566"/>
            <a:ext cx="6283905" cy="5207655"/>
          </a:xfrm>
          <a:custGeom>
            <a:avLst/>
            <a:gdLst/>
            <a:ahLst/>
            <a:cxnLst/>
            <a:rect l="l" t="t" r="r" b="b"/>
            <a:pathLst>
              <a:path w="6283905" h="5207655">
                <a:moveTo>
                  <a:pt x="0" y="0"/>
                </a:moveTo>
                <a:lnTo>
                  <a:pt x="6283905" y="0"/>
                </a:lnTo>
                <a:lnTo>
                  <a:pt x="6283905" y="5207654"/>
                </a:lnTo>
                <a:lnTo>
                  <a:pt x="0" y="5207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508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055111" y="4921371"/>
            <a:ext cx="497271" cy="497271"/>
          </a:xfrm>
          <a:custGeom>
            <a:avLst/>
            <a:gdLst/>
            <a:ahLst/>
            <a:cxnLst/>
            <a:rect l="l" t="t" r="r" b="b"/>
            <a:pathLst>
              <a:path w="497271" h="497271">
                <a:moveTo>
                  <a:pt x="0" y="0"/>
                </a:moveTo>
                <a:lnTo>
                  <a:pt x="497271" y="0"/>
                </a:lnTo>
                <a:lnTo>
                  <a:pt x="497271" y="497271"/>
                </a:lnTo>
                <a:lnTo>
                  <a:pt x="0" y="4972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3057221" y="5705446"/>
            <a:ext cx="495161" cy="495161"/>
          </a:xfrm>
          <a:custGeom>
            <a:avLst/>
            <a:gdLst/>
            <a:ahLst/>
            <a:cxnLst/>
            <a:rect l="l" t="t" r="r" b="b"/>
            <a:pathLst>
              <a:path w="495161" h="495161">
                <a:moveTo>
                  <a:pt x="0" y="0"/>
                </a:moveTo>
                <a:lnTo>
                  <a:pt x="495161" y="0"/>
                </a:lnTo>
                <a:lnTo>
                  <a:pt x="495161" y="495162"/>
                </a:lnTo>
                <a:lnTo>
                  <a:pt x="0" y="4951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3055111" y="1329379"/>
            <a:ext cx="3979598" cy="101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4"/>
              </a:lnSpc>
            </a:pPr>
            <a:r>
              <a:rPr lang="en-US" sz="5989" b="1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Obrigado</a:t>
            </a:r>
            <a:r>
              <a:rPr lang="en-US" sz="5989" b="1">
                <a:solidFill>
                  <a:srgbClr val="26262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55111" y="3546264"/>
            <a:ext cx="365730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26262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Nosso contatos: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53894" y="4721346"/>
            <a:ext cx="4825630" cy="69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62626"/>
                </a:solidFill>
                <a:latin typeface="CA Saygon Text"/>
                <a:ea typeface="CA Saygon Text"/>
                <a:cs typeface="CA Saygon Text"/>
                <a:sym typeface="CA Saygon Text"/>
              </a:rPr>
              <a:t>www.tecmobile.com.br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53894" y="5504367"/>
            <a:ext cx="3335002" cy="69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262626"/>
                </a:solidFill>
                <a:latin typeface="CA Saygon Text"/>
                <a:ea typeface="CA Saygon Text"/>
                <a:cs typeface="CA Saygon Text"/>
                <a:sym typeface="CA Saygon Text"/>
              </a:rPr>
              <a:t>tecmobilebrasil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18444" y="3324064"/>
            <a:ext cx="270028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262626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WhatsApp: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25836" y="3805869"/>
            <a:ext cx="3511296" cy="3511296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-10800000">
            <a:off x="-3209273" y="3314970"/>
            <a:ext cx="7781364" cy="5698275"/>
          </a:xfrm>
          <a:custGeom>
            <a:avLst/>
            <a:gdLst/>
            <a:ahLst/>
            <a:cxnLst/>
            <a:rect l="l" t="t" r="r" b="b"/>
            <a:pathLst>
              <a:path w="7781364" h="5698275">
                <a:moveTo>
                  <a:pt x="0" y="0"/>
                </a:moveTo>
                <a:lnTo>
                  <a:pt x="7781364" y="0"/>
                </a:lnTo>
                <a:lnTo>
                  <a:pt x="7781364" y="5698275"/>
                </a:lnTo>
                <a:lnTo>
                  <a:pt x="0" y="56982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44156" r="-636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 rot="5400000">
            <a:off x="5914189" y="-2680148"/>
            <a:ext cx="8776226" cy="6426810"/>
          </a:xfrm>
          <a:custGeom>
            <a:avLst/>
            <a:gdLst/>
            <a:ahLst/>
            <a:cxnLst/>
            <a:rect l="l" t="t" r="r" b="b"/>
            <a:pathLst>
              <a:path w="8776226" h="6426810">
                <a:moveTo>
                  <a:pt x="0" y="0"/>
                </a:moveTo>
                <a:lnTo>
                  <a:pt x="8776226" y="0"/>
                </a:lnTo>
                <a:lnTo>
                  <a:pt x="8776226" y="6426811"/>
                </a:lnTo>
                <a:lnTo>
                  <a:pt x="0" y="642681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44156" r="-63669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2" y="-5176726"/>
            <a:ext cx="24374475" cy="13710642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583672" y="-2465573"/>
            <a:ext cx="7043767" cy="7869458"/>
            <a:chOff x="0" y="0"/>
            <a:chExt cx="6138435" cy="6858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38418" cy="6858000"/>
            </a:xfrm>
            <a:custGeom>
              <a:avLst/>
              <a:gdLst/>
              <a:ahLst/>
              <a:cxnLst/>
              <a:rect l="l" t="t" r="r" b="b"/>
              <a:pathLst>
                <a:path w="6138418" h="6858000">
                  <a:moveTo>
                    <a:pt x="0" y="0"/>
                  </a:moveTo>
                  <a:lnTo>
                    <a:pt x="6138418" y="0"/>
                  </a:lnTo>
                  <a:lnTo>
                    <a:pt x="613841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46978" y="2989372"/>
            <a:ext cx="7690043" cy="126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2"/>
              </a:lnSpc>
            </a:pPr>
            <a:r>
              <a:rPr lang="en-US" sz="357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Como implementar IA na prática em pequenas empresas ?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762" y="0"/>
            <a:ext cx="24384000" cy="731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BCCAA-E4F0-1CB9-EF6A-F324B6C4F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7DD36E4-EA96-D325-9094-14DE90F11CAB}"/>
              </a:ext>
            </a:extLst>
          </p:cNvPr>
          <p:cNvGrpSpPr/>
          <p:nvPr/>
        </p:nvGrpSpPr>
        <p:grpSpPr>
          <a:xfrm>
            <a:off x="13400" y="-4876800"/>
            <a:ext cx="24374475" cy="13710642"/>
            <a:chOff x="0" y="0"/>
            <a:chExt cx="12192000" cy="6858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6F0335-8EFE-6260-B195-1F33DF60CA3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2D641AA-8E22-3F1C-9D68-8D8B7E22BDAE}"/>
              </a:ext>
            </a:extLst>
          </p:cNvPr>
          <p:cNvGrpSpPr/>
          <p:nvPr/>
        </p:nvGrpSpPr>
        <p:grpSpPr>
          <a:xfrm>
            <a:off x="-1583672" y="-2465573"/>
            <a:ext cx="7043767" cy="7869458"/>
            <a:chOff x="0" y="0"/>
            <a:chExt cx="6138435" cy="6858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A41B667-59BC-7A0F-01BC-C9E8F9ACBB1B}"/>
                </a:ext>
              </a:extLst>
            </p:cNvPr>
            <p:cNvSpPr/>
            <p:nvPr/>
          </p:nvSpPr>
          <p:spPr>
            <a:xfrm>
              <a:off x="0" y="0"/>
              <a:ext cx="6138418" cy="6858000"/>
            </a:xfrm>
            <a:custGeom>
              <a:avLst/>
              <a:gdLst/>
              <a:ahLst/>
              <a:cxnLst/>
              <a:rect l="l" t="t" r="r" b="b"/>
              <a:pathLst>
                <a:path w="6138418" h="6858000">
                  <a:moveTo>
                    <a:pt x="0" y="0"/>
                  </a:moveTo>
                  <a:lnTo>
                    <a:pt x="6138418" y="0"/>
                  </a:lnTo>
                  <a:lnTo>
                    <a:pt x="613841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81B20E6A-256E-6C27-67AE-3E35FF54F734}"/>
              </a:ext>
            </a:extLst>
          </p:cNvPr>
          <p:cNvSpPr txBox="1"/>
          <p:nvPr/>
        </p:nvSpPr>
        <p:spPr>
          <a:xfrm>
            <a:off x="5460075" y="2078097"/>
            <a:ext cx="11963400" cy="3159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2"/>
              </a:lnSpc>
            </a:pP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Vamos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ver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prática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implementar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hoje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um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processo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com IA</a:t>
            </a:r>
            <a:b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sua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empresa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tem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processos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definidos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você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já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tem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76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3576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prompts</a:t>
            </a:r>
          </a:p>
        </p:txBody>
      </p:sp>
    </p:spTree>
    <p:extLst>
      <p:ext uri="{BB962C8B-B14F-4D97-AF65-F5344CB8AC3E}">
        <p14:creationId xmlns:p14="http://schemas.microsoft.com/office/powerpoint/2010/main" val="21861698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2" y="-4724400"/>
            <a:ext cx="24374475" cy="13710642"/>
            <a:chOff x="0" y="0"/>
            <a:chExt cx="12192000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583672" y="-2465573"/>
            <a:ext cx="7043767" cy="7869458"/>
            <a:chOff x="0" y="0"/>
            <a:chExt cx="6138435" cy="6858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38418" cy="6858000"/>
            </a:xfrm>
            <a:custGeom>
              <a:avLst/>
              <a:gdLst/>
              <a:ahLst/>
              <a:cxnLst/>
              <a:rect l="l" t="t" r="r" b="b"/>
              <a:pathLst>
                <a:path w="6138418" h="6858000">
                  <a:moveTo>
                    <a:pt x="0" y="0"/>
                  </a:moveTo>
                  <a:lnTo>
                    <a:pt x="6138418" y="0"/>
                  </a:lnTo>
                  <a:lnTo>
                    <a:pt x="613841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95400" y="-3048000"/>
            <a:ext cx="22250400" cy="99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Objetivo:</a:t>
            </a:r>
            <a:r>
              <a:rPr lang="pt-BR" sz="3600" dirty="0">
                <a:solidFill>
                  <a:schemeClr val="bg1"/>
                </a:solidFill>
              </a:rPr>
              <a:t> Avaliar empresas para contratos de locação a partir de 12 meses, com foco em </a:t>
            </a:r>
            <a:r>
              <a:rPr lang="pt-BR" sz="3600" b="1" dirty="0">
                <a:solidFill>
                  <a:schemeClr val="bg1"/>
                </a:solidFill>
              </a:rPr>
              <a:t>prevenção de fraudes</a:t>
            </a:r>
            <a:r>
              <a:rPr lang="pt-BR" sz="3600" dirty="0">
                <a:solidFill>
                  <a:schemeClr val="bg1"/>
                </a:solidFill>
              </a:rPr>
              <a:t> e </a:t>
            </a:r>
            <a:r>
              <a:rPr lang="pt-BR" sz="3600" b="1" dirty="0">
                <a:solidFill>
                  <a:schemeClr val="bg1"/>
                </a:solidFill>
              </a:rPr>
              <a:t>capacidade financeira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Etapa 1 – Prevenção de Fraudes</a:t>
            </a:r>
          </a:p>
          <a:p>
            <a:r>
              <a:rPr lang="pt-BR" sz="3600" dirty="0">
                <a:solidFill>
                  <a:schemeClr val="bg1"/>
                </a:solidFill>
              </a:rPr>
              <a:t>Validar </a:t>
            </a:r>
            <a:r>
              <a:rPr lang="pt-BR" sz="3600" b="1" dirty="0">
                <a:solidFill>
                  <a:schemeClr val="bg1"/>
                </a:solidFill>
              </a:rPr>
              <a:t>identidade e idoneidade</a:t>
            </a:r>
            <a:r>
              <a:rPr lang="pt-BR" sz="3600" dirty="0">
                <a:solidFill>
                  <a:schemeClr val="bg1"/>
                </a:solidFill>
              </a:rPr>
              <a:t> da empresa e dos sócios.</a:t>
            </a:r>
          </a:p>
          <a:p>
            <a:r>
              <a:rPr lang="pt-BR" sz="3600" dirty="0">
                <a:solidFill>
                  <a:schemeClr val="bg1"/>
                </a:solidFill>
              </a:rPr>
              <a:t>Verificar alterações recentes do </a:t>
            </a:r>
            <a:r>
              <a:rPr lang="pt-BR" sz="3600" b="1" dirty="0">
                <a:solidFill>
                  <a:schemeClr val="bg1"/>
                </a:solidFill>
              </a:rPr>
              <a:t>contrato social</a:t>
            </a:r>
            <a:r>
              <a:rPr lang="pt-BR" sz="3600" dirty="0">
                <a:solidFill>
                  <a:schemeClr val="bg1"/>
                </a:solidFill>
              </a:rPr>
              <a:t> e dados divergentes (endereço, contato, telefone).</a:t>
            </a:r>
          </a:p>
          <a:p>
            <a:r>
              <a:rPr lang="pt-BR" sz="3600" dirty="0">
                <a:solidFill>
                  <a:schemeClr val="bg1"/>
                </a:solidFill>
              </a:rPr>
              <a:t>Checar </a:t>
            </a:r>
            <a:r>
              <a:rPr lang="pt-BR" sz="3600" b="1" dirty="0">
                <a:solidFill>
                  <a:schemeClr val="bg1"/>
                </a:solidFill>
              </a:rPr>
              <a:t>Google Earth</a:t>
            </a:r>
            <a:r>
              <a:rPr lang="pt-BR" sz="3600" dirty="0">
                <a:solidFill>
                  <a:schemeClr val="bg1"/>
                </a:solidFill>
              </a:rPr>
              <a:t>, </a:t>
            </a:r>
            <a:r>
              <a:rPr lang="pt-BR" sz="3600" b="1" dirty="0">
                <a:solidFill>
                  <a:schemeClr val="bg1"/>
                </a:solidFill>
              </a:rPr>
              <a:t>LinkedIn</a:t>
            </a:r>
            <a:r>
              <a:rPr lang="pt-BR" sz="3600" dirty="0">
                <a:solidFill>
                  <a:schemeClr val="bg1"/>
                </a:solidFill>
              </a:rPr>
              <a:t>, redes sociais e alertas de fraude.</a:t>
            </a:r>
          </a:p>
          <a:p>
            <a:r>
              <a:rPr lang="pt-BR" sz="3600" dirty="0">
                <a:solidFill>
                  <a:schemeClr val="bg1"/>
                </a:solidFill>
              </a:rPr>
              <a:t>Analisar </a:t>
            </a:r>
            <a:r>
              <a:rPr lang="pt-BR" sz="3600" b="1" dirty="0">
                <a:solidFill>
                  <a:schemeClr val="bg1"/>
                </a:solidFill>
              </a:rPr>
              <a:t>domínio do site</a:t>
            </a:r>
            <a:r>
              <a:rPr lang="pt-BR" sz="3600" dirty="0">
                <a:solidFill>
                  <a:schemeClr val="bg1"/>
                </a:solidFill>
              </a:rPr>
              <a:t>: data de criação, hospedagem e domínios semelhantes.</a:t>
            </a:r>
          </a:p>
          <a:p>
            <a:r>
              <a:rPr lang="pt-BR" sz="3600" dirty="0">
                <a:solidFill>
                  <a:schemeClr val="bg1"/>
                </a:solidFill>
              </a:rPr>
              <a:t>Cruzar dados de </a:t>
            </a:r>
            <a:r>
              <a:rPr lang="pt-BR" sz="3600" b="1" dirty="0">
                <a:solidFill>
                  <a:schemeClr val="bg1"/>
                </a:solidFill>
              </a:rPr>
              <a:t>nº de funcionários x nº de equipamentos</a:t>
            </a:r>
            <a:r>
              <a:rPr lang="pt-BR" sz="3600" dirty="0">
                <a:solidFill>
                  <a:schemeClr val="bg1"/>
                </a:solidFill>
              </a:rPr>
              <a:t> para indícios de inconsistência.</a:t>
            </a:r>
          </a:p>
          <a:p>
            <a:r>
              <a:rPr lang="pt-BR" sz="3600" dirty="0">
                <a:solidFill>
                  <a:schemeClr val="bg1"/>
                </a:solidFill>
              </a:rPr>
              <a:t>Levantar </a:t>
            </a:r>
            <a:r>
              <a:rPr lang="pt-BR" sz="3600" b="1" dirty="0">
                <a:solidFill>
                  <a:schemeClr val="bg1"/>
                </a:solidFill>
              </a:rPr>
              <a:t>processos cíveis e criminais</a:t>
            </a:r>
            <a:r>
              <a:rPr lang="pt-BR" sz="3600" dirty="0">
                <a:solidFill>
                  <a:schemeClr val="bg1"/>
                </a:solidFill>
              </a:rPr>
              <a:t> em âmbito estadual e federal.</a:t>
            </a:r>
          </a:p>
          <a:p>
            <a:endParaRPr lang="pt-BR" sz="3600" b="1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Etapa 2 – Análise Financeira</a:t>
            </a:r>
          </a:p>
          <a:p>
            <a:r>
              <a:rPr lang="pt-BR" sz="3600" dirty="0">
                <a:solidFill>
                  <a:schemeClr val="bg1"/>
                </a:solidFill>
              </a:rPr>
              <a:t>Examinar </a:t>
            </a:r>
            <a:r>
              <a:rPr lang="pt-BR" sz="3600" b="1" dirty="0">
                <a:solidFill>
                  <a:schemeClr val="bg1"/>
                </a:solidFill>
              </a:rPr>
              <a:t>balanços, DRE, demonstrações financeiras</a:t>
            </a:r>
            <a:r>
              <a:rPr lang="pt-BR" sz="3600" dirty="0">
                <a:solidFill>
                  <a:schemeClr val="bg1"/>
                </a:solidFill>
              </a:rPr>
              <a:t> e histórico da empresa.</a:t>
            </a:r>
          </a:p>
          <a:p>
            <a:r>
              <a:rPr lang="pt-BR" sz="3600" dirty="0">
                <a:solidFill>
                  <a:schemeClr val="bg1"/>
                </a:solidFill>
              </a:rPr>
              <a:t>Pesquisar restrições em </a:t>
            </a:r>
            <a:r>
              <a:rPr lang="pt-BR" sz="3600" b="1" dirty="0">
                <a:solidFill>
                  <a:schemeClr val="bg1"/>
                </a:solidFill>
              </a:rPr>
              <a:t>SPC, SERASA</a:t>
            </a:r>
            <a:r>
              <a:rPr lang="pt-BR" sz="3600" dirty="0">
                <a:solidFill>
                  <a:schemeClr val="bg1"/>
                </a:solidFill>
              </a:rPr>
              <a:t> e bancos de dados públicos.</a:t>
            </a:r>
          </a:p>
          <a:p>
            <a:r>
              <a:rPr lang="pt-BR" sz="3600" dirty="0">
                <a:solidFill>
                  <a:schemeClr val="bg1"/>
                </a:solidFill>
              </a:rPr>
              <a:t>Avaliar </a:t>
            </a:r>
            <a:r>
              <a:rPr lang="pt-BR" sz="3600" b="1" dirty="0">
                <a:solidFill>
                  <a:schemeClr val="bg1"/>
                </a:solidFill>
              </a:rPr>
              <a:t>capacidade de pagamento</a:t>
            </a:r>
            <a:r>
              <a:rPr lang="pt-BR" sz="3600" dirty="0">
                <a:solidFill>
                  <a:schemeClr val="bg1"/>
                </a:solidFill>
              </a:rPr>
              <a:t> e saúde financeira dos sócios.</a:t>
            </a:r>
          </a:p>
          <a:p>
            <a:endParaRPr lang="pt-BR" sz="3600" b="1" dirty="0">
              <a:solidFill>
                <a:schemeClr val="bg1"/>
              </a:solidFill>
            </a:endParaRPr>
          </a:p>
          <a:p>
            <a:r>
              <a:rPr lang="pt-BR" sz="3600" b="1" dirty="0">
                <a:solidFill>
                  <a:schemeClr val="bg1"/>
                </a:solidFill>
              </a:rPr>
              <a:t>Resultado Final</a:t>
            </a:r>
          </a:p>
          <a:p>
            <a:r>
              <a:rPr lang="pt-BR" sz="3600" b="1" dirty="0">
                <a:solidFill>
                  <a:schemeClr val="bg1"/>
                </a:solidFill>
              </a:rPr>
              <a:t>Recomendação de crédito</a:t>
            </a:r>
            <a:r>
              <a:rPr lang="pt-BR" sz="3600" dirty="0">
                <a:solidFill>
                  <a:schemeClr val="bg1"/>
                </a:solidFill>
              </a:rPr>
              <a:t>: aprovação, aprovação com ressalvas ou negativa, com justificativa clara e objetiva.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1175" y="2798609"/>
            <a:ext cx="4492039" cy="4329691"/>
          </a:xfrm>
          <a:custGeom>
            <a:avLst/>
            <a:gdLst/>
            <a:ahLst/>
            <a:cxnLst/>
            <a:rect l="l" t="t" r="r" b="b"/>
            <a:pathLst>
              <a:path w="4492039" h="4329691">
                <a:moveTo>
                  <a:pt x="0" y="0"/>
                </a:moveTo>
                <a:lnTo>
                  <a:pt x="4492039" y="0"/>
                </a:lnTo>
                <a:lnTo>
                  <a:pt x="4492039" y="4329691"/>
                </a:lnTo>
                <a:lnTo>
                  <a:pt x="0" y="4329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613709" y="4791735"/>
            <a:ext cx="4491973" cy="2827264"/>
          </a:xfrm>
          <a:custGeom>
            <a:avLst/>
            <a:gdLst/>
            <a:ahLst/>
            <a:cxnLst/>
            <a:rect l="l" t="t" r="r" b="b"/>
            <a:pathLst>
              <a:path w="4491973" h="2827264">
                <a:moveTo>
                  <a:pt x="0" y="0"/>
                </a:moveTo>
                <a:lnTo>
                  <a:pt x="4491972" y="0"/>
                </a:lnTo>
                <a:lnTo>
                  <a:pt x="4491972" y="2827264"/>
                </a:lnTo>
                <a:lnTo>
                  <a:pt x="0" y="2827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0090423" y="-367294"/>
            <a:ext cx="4703412" cy="3251962"/>
          </a:xfrm>
          <a:custGeom>
            <a:avLst/>
            <a:gdLst/>
            <a:ahLst/>
            <a:cxnLst/>
            <a:rect l="l" t="t" r="r" b="b"/>
            <a:pathLst>
              <a:path w="4703412" h="3251962">
                <a:moveTo>
                  <a:pt x="0" y="0"/>
                </a:moveTo>
                <a:lnTo>
                  <a:pt x="4703412" y="0"/>
                </a:lnTo>
                <a:lnTo>
                  <a:pt x="4703412" y="3251962"/>
                </a:lnTo>
                <a:lnTo>
                  <a:pt x="0" y="3251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7367588" y="430101"/>
            <a:ext cx="4703342" cy="4533354"/>
          </a:xfrm>
          <a:custGeom>
            <a:avLst/>
            <a:gdLst/>
            <a:ahLst/>
            <a:cxnLst/>
            <a:rect l="l" t="t" r="r" b="b"/>
            <a:pathLst>
              <a:path w="4703342" h="4533354">
                <a:moveTo>
                  <a:pt x="0" y="0"/>
                </a:moveTo>
                <a:lnTo>
                  <a:pt x="4703341" y="0"/>
                </a:lnTo>
                <a:lnTo>
                  <a:pt x="4703341" y="4533354"/>
                </a:lnTo>
                <a:lnTo>
                  <a:pt x="0" y="45333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743643" y="839981"/>
            <a:ext cx="6572132" cy="151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7"/>
              </a:lnSpc>
            </a:pPr>
            <a:r>
              <a:rPr lang="en-US" sz="3180" b="1">
                <a:solidFill>
                  <a:srgbClr val="2B2B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Escaneie o QR Code</a:t>
            </a:r>
          </a:p>
          <a:p>
            <a:pPr algn="l">
              <a:lnSpc>
                <a:spcPts val="3817"/>
              </a:lnSpc>
            </a:pPr>
            <a:r>
              <a:rPr lang="en-US" sz="3180" b="1">
                <a:solidFill>
                  <a:srgbClr val="2B2B2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 receba o prompt para sua análise de crédito!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532537" y="2356902"/>
            <a:ext cx="4345728" cy="4202475"/>
            <a:chOff x="0" y="0"/>
            <a:chExt cx="3864187" cy="3736808"/>
          </a:xfrm>
        </p:grpSpPr>
        <p:sp>
          <p:nvSpPr>
            <p:cNvPr id="8" name="Freeform 8"/>
            <p:cNvSpPr/>
            <p:nvPr/>
          </p:nvSpPr>
          <p:spPr>
            <a:xfrm>
              <a:off x="16891" y="16891"/>
              <a:ext cx="3830320" cy="3703066"/>
            </a:xfrm>
            <a:custGeom>
              <a:avLst/>
              <a:gdLst/>
              <a:ahLst/>
              <a:cxnLst/>
              <a:rect l="l" t="t" r="r" b="b"/>
              <a:pathLst>
                <a:path w="3830320" h="3703066">
                  <a:moveTo>
                    <a:pt x="0" y="617220"/>
                  </a:moveTo>
                  <a:cubicBezTo>
                    <a:pt x="0" y="276352"/>
                    <a:pt x="276352" y="0"/>
                    <a:pt x="617347" y="0"/>
                  </a:cubicBezTo>
                  <a:lnTo>
                    <a:pt x="3212973" y="0"/>
                  </a:lnTo>
                  <a:cubicBezTo>
                    <a:pt x="3553968" y="0"/>
                    <a:pt x="3830320" y="276352"/>
                    <a:pt x="3830320" y="617220"/>
                  </a:cubicBezTo>
                  <a:lnTo>
                    <a:pt x="3830320" y="3085846"/>
                  </a:lnTo>
                  <a:cubicBezTo>
                    <a:pt x="3830320" y="3426714"/>
                    <a:pt x="3553968" y="3703066"/>
                    <a:pt x="3212973" y="3703066"/>
                  </a:cubicBezTo>
                  <a:lnTo>
                    <a:pt x="617347" y="3703066"/>
                  </a:lnTo>
                  <a:cubicBezTo>
                    <a:pt x="276352" y="3703066"/>
                    <a:pt x="0" y="3426714"/>
                    <a:pt x="0" y="3085846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864102" cy="3736848"/>
            </a:xfrm>
            <a:custGeom>
              <a:avLst/>
              <a:gdLst/>
              <a:ahLst/>
              <a:cxnLst/>
              <a:rect l="l" t="t" r="r" b="b"/>
              <a:pathLst>
                <a:path w="3864102" h="3736848">
                  <a:moveTo>
                    <a:pt x="0" y="634111"/>
                  </a:moveTo>
                  <a:cubicBezTo>
                    <a:pt x="0" y="283845"/>
                    <a:pt x="283972" y="0"/>
                    <a:pt x="634238" y="0"/>
                  </a:cubicBezTo>
                  <a:lnTo>
                    <a:pt x="3229864" y="0"/>
                  </a:lnTo>
                  <a:lnTo>
                    <a:pt x="3229864" y="16891"/>
                  </a:lnTo>
                  <a:lnTo>
                    <a:pt x="3229864" y="0"/>
                  </a:lnTo>
                  <a:cubicBezTo>
                    <a:pt x="3580130" y="0"/>
                    <a:pt x="3864102" y="283845"/>
                    <a:pt x="3864102" y="634111"/>
                  </a:cubicBezTo>
                  <a:lnTo>
                    <a:pt x="3847211" y="634111"/>
                  </a:lnTo>
                  <a:lnTo>
                    <a:pt x="3864102" y="634111"/>
                  </a:lnTo>
                  <a:lnTo>
                    <a:pt x="3864102" y="3102737"/>
                  </a:lnTo>
                  <a:lnTo>
                    <a:pt x="3847211" y="3102737"/>
                  </a:lnTo>
                  <a:lnTo>
                    <a:pt x="3864102" y="3102737"/>
                  </a:lnTo>
                  <a:cubicBezTo>
                    <a:pt x="3864102" y="3453003"/>
                    <a:pt x="3580130" y="3736848"/>
                    <a:pt x="3229864" y="3736848"/>
                  </a:cubicBezTo>
                  <a:lnTo>
                    <a:pt x="3229864" y="3719830"/>
                  </a:lnTo>
                  <a:lnTo>
                    <a:pt x="3229864" y="3736721"/>
                  </a:lnTo>
                  <a:lnTo>
                    <a:pt x="634238" y="3736721"/>
                  </a:lnTo>
                  <a:lnTo>
                    <a:pt x="634238" y="3719830"/>
                  </a:lnTo>
                  <a:lnTo>
                    <a:pt x="634238" y="3736721"/>
                  </a:lnTo>
                  <a:cubicBezTo>
                    <a:pt x="283972" y="3736848"/>
                    <a:pt x="0" y="3452876"/>
                    <a:pt x="0" y="3102737"/>
                  </a:cubicBezTo>
                  <a:lnTo>
                    <a:pt x="0" y="634111"/>
                  </a:lnTo>
                  <a:lnTo>
                    <a:pt x="16891" y="634111"/>
                  </a:lnTo>
                  <a:lnTo>
                    <a:pt x="0" y="634111"/>
                  </a:lnTo>
                  <a:moveTo>
                    <a:pt x="33909" y="634111"/>
                  </a:moveTo>
                  <a:lnTo>
                    <a:pt x="33909" y="3102737"/>
                  </a:lnTo>
                  <a:lnTo>
                    <a:pt x="16891" y="3102737"/>
                  </a:lnTo>
                  <a:lnTo>
                    <a:pt x="33909" y="3102737"/>
                  </a:lnTo>
                  <a:cubicBezTo>
                    <a:pt x="33909" y="3434207"/>
                    <a:pt x="302768" y="3702939"/>
                    <a:pt x="634365" y="3702939"/>
                  </a:cubicBezTo>
                  <a:lnTo>
                    <a:pt x="3229864" y="3702939"/>
                  </a:lnTo>
                  <a:cubicBezTo>
                    <a:pt x="3561461" y="3702939"/>
                    <a:pt x="3830320" y="3434207"/>
                    <a:pt x="3830320" y="3102737"/>
                  </a:cubicBezTo>
                  <a:lnTo>
                    <a:pt x="3830320" y="634111"/>
                  </a:lnTo>
                  <a:cubicBezTo>
                    <a:pt x="3830320" y="302641"/>
                    <a:pt x="3561461" y="33909"/>
                    <a:pt x="3229864" y="33909"/>
                  </a:cubicBezTo>
                  <a:lnTo>
                    <a:pt x="634238" y="33909"/>
                  </a:lnTo>
                  <a:lnTo>
                    <a:pt x="634238" y="16891"/>
                  </a:lnTo>
                  <a:lnTo>
                    <a:pt x="634238" y="33909"/>
                  </a:lnTo>
                  <a:cubicBezTo>
                    <a:pt x="302641" y="33909"/>
                    <a:pt x="33909" y="302641"/>
                    <a:pt x="33909" y="634111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3274850" y="5991910"/>
            <a:ext cx="745735" cy="916189"/>
            <a:chOff x="0" y="0"/>
            <a:chExt cx="332937" cy="4090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2994" cy="409067"/>
            </a:xfrm>
            <a:custGeom>
              <a:avLst/>
              <a:gdLst/>
              <a:ahLst/>
              <a:cxnLst/>
              <a:rect l="l" t="t" r="r" b="b"/>
              <a:pathLst>
                <a:path w="332994" h="409067">
                  <a:moveTo>
                    <a:pt x="0" y="0"/>
                  </a:moveTo>
                  <a:lnTo>
                    <a:pt x="332994" y="0"/>
                  </a:lnTo>
                  <a:lnTo>
                    <a:pt x="332994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17" b="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876720" y="2629459"/>
            <a:ext cx="3657362" cy="3657362"/>
          </a:xfrm>
          <a:custGeom>
            <a:avLst/>
            <a:gdLst/>
            <a:ahLst/>
            <a:cxnLst/>
            <a:rect l="l" t="t" r="r" b="b"/>
            <a:pathLst>
              <a:path w="3657362" h="3657362">
                <a:moveTo>
                  <a:pt x="0" y="0"/>
                </a:moveTo>
                <a:lnTo>
                  <a:pt x="3657362" y="0"/>
                </a:lnTo>
                <a:lnTo>
                  <a:pt x="3657362" y="3657362"/>
                </a:lnTo>
                <a:lnTo>
                  <a:pt x="0" y="36573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1143" y="539969"/>
            <a:ext cx="3273203" cy="1973534"/>
            <a:chOff x="0" y="0"/>
            <a:chExt cx="3068621" cy="1850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8574" cy="1850263"/>
            </a:xfrm>
            <a:custGeom>
              <a:avLst/>
              <a:gdLst/>
              <a:ahLst/>
              <a:cxnLst/>
              <a:rect l="l" t="t" r="r" b="b"/>
              <a:pathLst>
                <a:path w="3068574" h="1850263">
                  <a:moveTo>
                    <a:pt x="187833" y="0"/>
                  </a:moveTo>
                  <a:cubicBezTo>
                    <a:pt x="84074" y="0"/>
                    <a:pt x="0" y="84074"/>
                    <a:pt x="0" y="187833"/>
                  </a:cubicBezTo>
                  <a:lnTo>
                    <a:pt x="0" y="1662430"/>
                  </a:lnTo>
                  <a:cubicBezTo>
                    <a:pt x="0" y="1766189"/>
                    <a:pt x="84074" y="1850263"/>
                    <a:pt x="187833" y="1850263"/>
                  </a:cubicBezTo>
                  <a:lnTo>
                    <a:pt x="2880741" y="1850263"/>
                  </a:lnTo>
                  <a:cubicBezTo>
                    <a:pt x="2984500" y="1850263"/>
                    <a:pt x="3068574" y="1766189"/>
                    <a:pt x="3068574" y="1662430"/>
                  </a:cubicBezTo>
                  <a:lnTo>
                    <a:pt x="3068574" y="187833"/>
                  </a:lnTo>
                  <a:cubicBezTo>
                    <a:pt x="3068574" y="84074"/>
                    <a:pt x="2984500" y="0"/>
                    <a:pt x="2880741" y="0"/>
                  </a:cubicBezTo>
                  <a:close/>
                </a:path>
              </a:pathLst>
            </a:custGeom>
            <a:blipFill>
              <a:blip r:embed="rId2"/>
              <a:stretch>
                <a:fillRect t="-5284" r="-1" b="-528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4762" y="0"/>
            <a:ext cx="5482071" cy="3128425"/>
          </a:xfrm>
          <a:custGeom>
            <a:avLst/>
            <a:gdLst/>
            <a:ahLst/>
            <a:cxnLst/>
            <a:rect l="l" t="t" r="r" b="b"/>
            <a:pathLst>
              <a:path w="5482071" h="3128425">
                <a:moveTo>
                  <a:pt x="0" y="0"/>
                </a:moveTo>
                <a:lnTo>
                  <a:pt x="5482072" y="0"/>
                </a:lnTo>
                <a:lnTo>
                  <a:pt x="5482072" y="3128425"/>
                </a:lnTo>
                <a:lnTo>
                  <a:pt x="0" y="3128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9993742" y="3353132"/>
            <a:ext cx="4825263" cy="3962068"/>
          </a:xfrm>
          <a:custGeom>
            <a:avLst/>
            <a:gdLst/>
            <a:ahLst/>
            <a:cxnLst/>
            <a:rect l="l" t="t" r="r" b="b"/>
            <a:pathLst>
              <a:path w="4825263" h="3962068">
                <a:moveTo>
                  <a:pt x="0" y="0"/>
                </a:moveTo>
                <a:lnTo>
                  <a:pt x="4825263" y="0"/>
                </a:lnTo>
                <a:lnTo>
                  <a:pt x="4825263" y="3962068"/>
                </a:lnTo>
                <a:lnTo>
                  <a:pt x="0" y="3962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409455" y="0"/>
            <a:ext cx="3969783" cy="3425897"/>
          </a:xfrm>
          <a:custGeom>
            <a:avLst/>
            <a:gdLst/>
            <a:ahLst/>
            <a:cxnLst/>
            <a:rect l="l" t="t" r="r" b="b"/>
            <a:pathLst>
              <a:path w="3969783" h="3425897">
                <a:moveTo>
                  <a:pt x="0" y="0"/>
                </a:moveTo>
                <a:lnTo>
                  <a:pt x="3969783" y="0"/>
                </a:lnTo>
                <a:lnTo>
                  <a:pt x="3969783" y="3425897"/>
                </a:lnTo>
                <a:lnTo>
                  <a:pt x="0" y="3425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2779918" y="565081"/>
            <a:ext cx="4780041" cy="6529105"/>
            <a:chOff x="0" y="0"/>
            <a:chExt cx="4481279" cy="61210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81322" cy="6121019"/>
            </a:xfrm>
            <a:custGeom>
              <a:avLst/>
              <a:gdLst/>
              <a:ahLst/>
              <a:cxnLst/>
              <a:rect l="l" t="t" r="r" b="b"/>
              <a:pathLst>
                <a:path w="4481322" h="6121019">
                  <a:moveTo>
                    <a:pt x="0" y="0"/>
                  </a:moveTo>
                  <a:lnTo>
                    <a:pt x="4481322" y="0"/>
                  </a:lnTo>
                  <a:lnTo>
                    <a:pt x="4481322" y="6121019"/>
                  </a:lnTo>
                  <a:lnTo>
                    <a:pt x="0" y="6121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199"/>
              </a:blip>
              <a:stretch>
                <a:fillRect l="-17" r="-1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66022" y="321764"/>
            <a:ext cx="3376650" cy="2035934"/>
            <a:chOff x="0" y="0"/>
            <a:chExt cx="3165603" cy="19086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65729" cy="1908810"/>
            </a:xfrm>
            <a:custGeom>
              <a:avLst/>
              <a:gdLst/>
              <a:ahLst/>
              <a:cxnLst/>
              <a:rect l="l" t="t" r="r" b="b"/>
              <a:pathLst>
                <a:path w="3165729" h="1908810">
                  <a:moveTo>
                    <a:pt x="193802" y="0"/>
                  </a:moveTo>
                  <a:lnTo>
                    <a:pt x="2971927" y="0"/>
                  </a:lnTo>
                  <a:cubicBezTo>
                    <a:pt x="3078988" y="0"/>
                    <a:pt x="3165729" y="86741"/>
                    <a:pt x="3165729" y="193802"/>
                  </a:cubicBezTo>
                  <a:lnTo>
                    <a:pt x="3165729" y="1715008"/>
                  </a:lnTo>
                  <a:cubicBezTo>
                    <a:pt x="3165729" y="1822069"/>
                    <a:pt x="3078988" y="1908810"/>
                    <a:pt x="2971927" y="1908810"/>
                  </a:cubicBezTo>
                  <a:lnTo>
                    <a:pt x="193802" y="1908810"/>
                  </a:lnTo>
                  <a:cubicBezTo>
                    <a:pt x="86741" y="1908683"/>
                    <a:pt x="0" y="1821942"/>
                    <a:pt x="0" y="1715008"/>
                  </a:cubicBezTo>
                  <a:lnTo>
                    <a:pt x="0" y="193802"/>
                  </a:lnTo>
                  <a:cubicBezTo>
                    <a:pt x="0" y="86741"/>
                    <a:pt x="86741" y="0"/>
                    <a:pt x="193802" y="0"/>
                  </a:cubicBezTo>
                  <a:close/>
                </a:path>
              </a:pathLst>
            </a:custGeom>
            <a:solidFill>
              <a:srgbClr val="01B1FF">
                <a:alpha val="63922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5405" y="530563"/>
            <a:ext cx="4685193" cy="6434274"/>
            <a:chOff x="0" y="0"/>
            <a:chExt cx="4392359" cy="60321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92422" cy="6032119"/>
            </a:xfrm>
            <a:custGeom>
              <a:avLst/>
              <a:gdLst/>
              <a:ahLst/>
              <a:cxnLst/>
              <a:rect l="l" t="t" r="r" b="b"/>
              <a:pathLst>
                <a:path w="4392422" h="6032119">
                  <a:moveTo>
                    <a:pt x="169926" y="0"/>
                  </a:moveTo>
                  <a:lnTo>
                    <a:pt x="4222496" y="0"/>
                  </a:lnTo>
                  <a:cubicBezTo>
                    <a:pt x="4316349" y="0"/>
                    <a:pt x="4392422" y="76073"/>
                    <a:pt x="4392422" y="169926"/>
                  </a:cubicBezTo>
                  <a:lnTo>
                    <a:pt x="4392422" y="5862193"/>
                  </a:lnTo>
                  <a:cubicBezTo>
                    <a:pt x="4392422" y="5956046"/>
                    <a:pt x="4316349" y="6032119"/>
                    <a:pt x="4222496" y="6032119"/>
                  </a:cubicBezTo>
                  <a:lnTo>
                    <a:pt x="169926" y="6032119"/>
                  </a:lnTo>
                  <a:cubicBezTo>
                    <a:pt x="76073" y="6032119"/>
                    <a:pt x="0" y="5956046"/>
                    <a:pt x="0" y="5862193"/>
                  </a:cubicBezTo>
                  <a:lnTo>
                    <a:pt x="0" y="169926"/>
                  </a:lnTo>
                  <a:cubicBezTo>
                    <a:pt x="0" y="76073"/>
                    <a:pt x="76073" y="0"/>
                    <a:pt x="1699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91145" y="2841361"/>
            <a:ext cx="3273153" cy="1973483"/>
            <a:chOff x="0" y="0"/>
            <a:chExt cx="3068575" cy="18501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68574" cy="1850136"/>
            </a:xfrm>
            <a:custGeom>
              <a:avLst/>
              <a:gdLst/>
              <a:ahLst/>
              <a:cxnLst/>
              <a:rect l="l" t="t" r="r" b="b"/>
              <a:pathLst>
                <a:path w="3068574" h="1850136">
                  <a:moveTo>
                    <a:pt x="187833" y="0"/>
                  </a:moveTo>
                  <a:cubicBezTo>
                    <a:pt x="84074" y="0"/>
                    <a:pt x="0" y="84074"/>
                    <a:pt x="0" y="187833"/>
                  </a:cubicBezTo>
                  <a:lnTo>
                    <a:pt x="0" y="1662303"/>
                  </a:lnTo>
                  <a:cubicBezTo>
                    <a:pt x="0" y="1766062"/>
                    <a:pt x="84074" y="1850136"/>
                    <a:pt x="187833" y="1850136"/>
                  </a:cubicBezTo>
                  <a:lnTo>
                    <a:pt x="2880741" y="1850136"/>
                  </a:lnTo>
                  <a:cubicBezTo>
                    <a:pt x="2984500" y="1850136"/>
                    <a:pt x="3068574" y="1766062"/>
                    <a:pt x="3068574" y="1662303"/>
                  </a:cubicBezTo>
                  <a:lnTo>
                    <a:pt x="3068574" y="187833"/>
                  </a:lnTo>
                  <a:cubicBezTo>
                    <a:pt x="3068574" y="84074"/>
                    <a:pt x="2984500" y="0"/>
                    <a:pt x="2880741" y="0"/>
                  </a:cubicBezTo>
                  <a:close/>
                </a:path>
              </a:pathLst>
            </a:custGeom>
            <a:blipFill>
              <a:blip r:embed="rId10"/>
              <a:stretch>
                <a:fillRect t="-5285" b="-528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91143" y="5142755"/>
            <a:ext cx="3273305" cy="1973635"/>
            <a:chOff x="0" y="0"/>
            <a:chExt cx="3068717" cy="18502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68701" cy="1850263"/>
            </a:xfrm>
            <a:custGeom>
              <a:avLst/>
              <a:gdLst/>
              <a:ahLst/>
              <a:cxnLst/>
              <a:rect l="l" t="t" r="r" b="b"/>
              <a:pathLst>
                <a:path w="3068701" h="1850263">
                  <a:moveTo>
                    <a:pt x="187833" y="0"/>
                  </a:moveTo>
                  <a:cubicBezTo>
                    <a:pt x="84074" y="0"/>
                    <a:pt x="0" y="84074"/>
                    <a:pt x="0" y="187833"/>
                  </a:cubicBezTo>
                  <a:lnTo>
                    <a:pt x="0" y="1662430"/>
                  </a:lnTo>
                  <a:cubicBezTo>
                    <a:pt x="0" y="1766189"/>
                    <a:pt x="84074" y="1850263"/>
                    <a:pt x="187833" y="1850263"/>
                  </a:cubicBezTo>
                  <a:lnTo>
                    <a:pt x="2880868" y="1850263"/>
                  </a:lnTo>
                  <a:cubicBezTo>
                    <a:pt x="2984627" y="1850263"/>
                    <a:pt x="3068701" y="1766189"/>
                    <a:pt x="3068701" y="1662430"/>
                  </a:cubicBezTo>
                  <a:lnTo>
                    <a:pt x="3068701" y="187833"/>
                  </a:lnTo>
                  <a:cubicBezTo>
                    <a:pt x="3068701" y="84074"/>
                    <a:pt x="2984627" y="0"/>
                    <a:pt x="2880868" y="0"/>
                  </a:cubicBezTo>
                  <a:close/>
                </a:path>
              </a:pathLst>
            </a:custGeom>
            <a:blipFill>
              <a:blip r:embed="rId11"/>
              <a:stretch>
                <a:fillRect t="-5283" b="-528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566022" y="4925187"/>
            <a:ext cx="3376650" cy="2035930"/>
            <a:chOff x="0" y="0"/>
            <a:chExt cx="3165603" cy="19086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65729" cy="1908683"/>
            </a:xfrm>
            <a:custGeom>
              <a:avLst/>
              <a:gdLst/>
              <a:ahLst/>
              <a:cxnLst/>
              <a:rect l="l" t="t" r="r" b="b"/>
              <a:pathLst>
                <a:path w="3165729" h="1908683">
                  <a:moveTo>
                    <a:pt x="191897" y="0"/>
                  </a:moveTo>
                  <a:lnTo>
                    <a:pt x="2973832" y="0"/>
                  </a:lnTo>
                  <a:cubicBezTo>
                    <a:pt x="3079877" y="0"/>
                    <a:pt x="3165729" y="85852"/>
                    <a:pt x="3165729" y="191770"/>
                  </a:cubicBezTo>
                  <a:lnTo>
                    <a:pt x="3165729" y="1716786"/>
                  </a:lnTo>
                  <a:cubicBezTo>
                    <a:pt x="3165729" y="1822704"/>
                    <a:pt x="3079750" y="1908556"/>
                    <a:pt x="2973832" y="1908556"/>
                  </a:cubicBezTo>
                  <a:lnTo>
                    <a:pt x="191897" y="1908556"/>
                  </a:lnTo>
                  <a:cubicBezTo>
                    <a:pt x="85979" y="1908683"/>
                    <a:pt x="0" y="1822704"/>
                    <a:pt x="0" y="1716786"/>
                  </a:cubicBezTo>
                  <a:lnTo>
                    <a:pt x="0" y="191770"/>
                  </a:lnTo>
                  <a:cubicBezTo>
                    <a:pt x="0" y="85852"/>
                    <a:pt x="85979" y="0"/>
                    <a:pt x="191897" y="0"/>
                  </a:cubicBezTo>
                  <a:close/>
                </a:path>
              </a:pathLst>
            </a:custGeom>
            <a:solidFill>
              <a:srgbClr val="E3E3E3">
                <a:alpha val="71373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60082" y="2606330"/>
            <a:ext cx="3410203" cy="2056167"/>
            <a:chOff x="0" y="0"/>
            <a:chExt cx="3197059" cy="19276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97098" cy="1927733"/>
            </a:xfrm>
            <a:custGeom>
              <a:avLst/>
              <a:gdLst/>
              <a:ahLst/>
              <a:cxnLst/>
              <a:rect l="l" t="t" r="r" b="b"/>
              <a:pathLst>
                <a:path w="3197098" h="1927733">
                  <a:moveTo>
                    <a:pt x="195707" y="0"/>
                  </a:moveTo>
                  <a:lnTo>
                    <a:pt x="3001391" y="0"/>
                  </a:lnTo>
                  <a:cubicBezTo>
                    <a:pt x="3109468" y="0"/>
                    <a:pt x="3197098" y="87630"/>
                    <a:pt x="3197098" y="195707"/>
                  </a:cubicBezTo>
                  <a:lnTo>
                    <a:pt x="3197098" y="1732026"/>
                  </a:lnTo>
                  <a:cubicBezTo>
                    <a:pt x="3197098" y="1840103"/>
                    <a:pt x="3109468" y="1927733"/>
                    <a:pt x="3001391" y="1927733"/>
                  </a:cubicBezTo>
                  <a:lnTo>
                    <a:pt x="195707" y="1927733"/>
                  </a:lnTo>
                  <a:cubicBezTo>
                    <a:pt x="87630" y="1927606"/>
                    <a:pt x="0" y="1840103"/>
                    <a:pt x="0" y="1732026"/>
                  </a:cubicBezTo>
                  <a:lnTo>
                    <a:pt x="0" y="195707"/>
                  </a:lnTo>
                  <a:cubicBezTo>
                    <a:pt x="0" y="87630"/>
                    <a:pt x="87630" y="0"/>
                    <a:pt x="195707" y="0"/>
                  </a:cubicBezTo>
                  <a:close/>
                </a:path>
              </a:pathLst>
            </a:custGeom>
            <a:solidFill>
              <a:srgbClr val="003E5A">
                <a:alpha val="71373"/>
              </a:srgbClr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51897" y="6229476"/>
            <a:ext cx="924897" cy="265116"/>
            <a:chOff x="0" y="0"/>
            <a:chExt cx="867089" cy="2485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67029" cy="248539"/>
            </a:xfrm>
            <a:custGeom>
              <a:avLst/>
              <a:gdLst/>
              <a:ahLst/>
              <a:cxnLst/>
              <a:rect l="l" t="t" r="r" b="b"/>
              <a:pathLst>
                <a:path w="867029" h="248539">
                  <a:moveTo>
                    <a:pt x="0" y="0"/>
                  </a:moveTo>
                  <a:lnTo>
                    <a:pt x="867029" y="0"/>
                  </a:lnTo>
                  <a:lnTo>
                    <a:pt x="867029" y="248539"/>
                  </a:lnTo>
                  <a:lnTo>
                    <a:pt x="0" y="24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283" r="-6" b="-128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192704" y="5966896"/>
            <a:ext cx="1170871" cy="811395"/>
            <a:chOff x="0" y="0"/>
            <a:chExt cx="1097689" cy="76068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97661" cy="760730"/>
            </a:xfrm>
            <a:custGeom>
              <a:avLst/>
              <a:gdLst/>
              <a:ahLst/>
              <a:cxnLst/>
              <a:rect l="l" t="t" r="r" b="b"/>
              <a:pathLst>
                <a:path w="1097661" h="760730">
                  <a:moveTo>
                    <a:pt x="0" y="0"/>
                  </a:moveTo>
                  <a:lnTo>
                    <a:pt x="1097661" y="0"/>
                  </a:lnTo>
                  <a:lnTo>
                    <a:pt x="1097661" y="760730"/>
                  </a:lnTo>
                  <a:lnTo>
                    <a:pt x="0" y="760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098" r="-2" b="-109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107631" y="6086645"/>
            <a:ext cx="2023812" cy="281904"/>
          </a:xfrm>
          <a:custGeom>
            <a:avLst/>
            <a:gdLst/>
            <a:ahLst/>
            <a:cxnLst/>
            <a:rect l="l" t="t" r="r" b="b"/>
            <a:pathLst>
              <a:path w="2023812" h="281904">
                <a:moveTo>
                  <a:pt x="0" y="0"/>
                </a:moveTo>
                <a:lnTo>
                  <a:pt x="2023813" y="0"/>
                </a:lnTo>
                <a:lnTo>
                  <a:pt x="2023813" y="281903"/>
                </a:lnTo>
                <a:lnTo>
                  <a:pt x="0" y="2819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6" name="Group 26"/>
          <p:cNvGrpSpPr/>
          <p:nvPr/>
        </p:nvGrpSpPr>
        <p:grpSpPr>
          <a:xfrm>
            <a:off x="13922202" y="5942017"/>
            <a:ext cx="1202267" cy="5203"/>
            <a:chOff x="0" y="0"/>
            <a:chExt cx="1127123" cy="48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27125" cy="4826"/>
            </a:xfrm>
            <a:custGeom>
              <a:avLst/>
              <a:gdLst/>
              <a:ahLst/>
              <a:cxnLst/>
              <a:rect l="l" t="t" r="r" b="b"/>
              <a:pathLst>
                <a:path w="1127125" h="4826">
                  <a:moveTo>
                    <a:pt x="0" y="0"/>
                  </a:moveTo>
                  <a:lnTo>
                    <a:pt x="1127125" y="0"/>
                  </a:lnTo>
                  <a:lnTo>
                    <a:pt x="1127125" y="4826"/>
                  </a:lnTo>
                  <a:lnTo>
                    <a:pt x="0" y="4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5072" b="-1613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3274850" y="5991910"/>
            <a:ext cx="745735" cy="916189"/>
            <a:chOff x="0" y="0"/>
            <a:chExt cx="332937" cy="40903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2994" cy="409067"/>
            </a:xfrm>
            <a:custGeom>
              <a:avLst/>
              <a:gdLst/>
              <a:ahLst/>
              <a:cxnLst/>
              <a:rect l="l" t="t" r="r" b="b"/>
              <a:pathLst>
                <a:path w="332994" h="409067">
                  <a:moveTo>
                    <a:pt x="0" y="0"/>
                  </a:moveTo>
                  <a:lnTo>
                    <a:pt x="332994" y="0"/>
                  </a:lnTo>
                  <a:lnTo>
                    <a:pt x="332994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r="17" b="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160048" y="3190547"/>
            <a:ext cx="1977135" cy="117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9"/>
              </a:lnSpc>
            </a:pPr>
            <a:r>
              <a:rPr lang="en-US" sz="2560">
                <a:solidFill>
                  <a:srgbClr val="01B1FF"/>
                </a:solidFill>
                <a:latin typeface="Montserrat"/>
                <a:ea typeface="Montserrat"/>
                <a:cs typeface="Montserrat"/>
                <a:sym typeface="Montserrat"/>
              </a:rPr>
              <a:t>Nosso foco </a:t>
            </a:r>
          </a:p>
          <a:p>
            <a:pPr algn="l">
              <a:lnSpc>
                <a:spcPts val="2899"/>
              </a:lnSpc>
            </a:pPr>
            <a:r>
              <a:rPr lang="en-US" sz="2560">
                <a:solidFill>
                  <a:srgbClr val="01B1FF"/>
                </a:solidFill>
                <a:latin typeface="Montserrat"/>
                <a:ea typeface="Montserrat"/>
                <a:cs typeface="Montserrat"/>
                <a:sym typeface="Montserrat"/>
              </a:rPr>
              <a:t>é o </a:t>
            </a:r>
            <a:r>
              <a:rPr lang="en-US" sz="2560" b="1">
                <a:solidFill>
                  <a:srgbClr val="01B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sucesso </a:t>
            </a:r>
          </a:p>
          <a:p>
            <a:pPr algn="l">
              <a:lnSpc>
                <a:spcPts val="3523"/>
              </a:lnSpc>
            </a:pPr>
            <a:r>
              <a:rPr lang="en-US" sz="2560" b="1">
                <a:solidFill>
                  <a:srgbClr val="01B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 cliente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00600" y="812217"/>
            <a:ext cx="2312828" cy="46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7"/>
              </a:lnSpc>
            </a:pPr>
            <a:r>
              <a:rPr lang="en-US" sz="256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de 20.000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095302" y="1379406"/>
            <a:ext cx="2318126" cy="264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4"/>
              </a:lnSpc>
            </a:pPr>
            <a:r>
              <a:rPr lang="en-US" sz="142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equipamentos alugados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95302" y="1603342"/>
            <a:ext cx="1732690" cy="321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34"/>
              </a:lnSpc>
            </a:pPr>
            <a:r>
              <a:rPr lang="en-US" sz="142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 todo o Brasil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926089" y="3335185"/>
            <a:ext cx="2709436" cy="124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42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Empresa mais bem avaliada do segmento. Reconhecida pela qualidade, eficiência e competitividade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894889" y="2800227"/>
            <a:ext cx="1964804" cy="62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sz="24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Nota 4,8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045450" y="5673271"/>
            <a:ext cx="2519752" cy="33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0"/>
              </a:lnSpc>
            </a:pPr>
            <a:r>
              <a:rPr lang="en-US" sz="1280">
                <a:solidFill>
                  <a:srgbClr val="003E5A"/>
                </a:solidFill>
                <a:latin typeface="Montserrat"/>
                <a:ea typeface="Montserrat"/>
                <a:cs typeface="Montserrat"/>
                <a:sym typeface="Montserrat"/>
              </a:rPr>
              <a:t>Investidos em equipamentos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050762" y="5217581"/>
            <a:ext cx="3136860" cy="55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133" b="1">
                <a:solidFill>
                  <a:srgbClr val="003E5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Dezenas de milhões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080061" y="1048994"/>
            <a:ext cx="2213971" cy="28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3"/>
              </a:lnSpc>
            </a:pPr>
            <a:r>
              <a:rPr lang="en-US" sz="99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DECLARAÇÃO DE CAPACIDADE TÉCNICA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922205" y="5263366"/>
            <a:ext cx="577735" cy="16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Atenciosamente.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922204" y="1638203"/>
            <a:ext cx="1185507" cy="16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São Paulo, 25 de fevereiro de 2021.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922204" y="5585550"/>
            <a:ext cx="2358075" cy="411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5"/>
              </a:lnSpc>
            </a:pP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BLOOMIN’ BRANDS INTERNATIONAL (Rede Outback de Restaurantes)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594"/>
              </a:lnSpc>
            </a:pP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MARIO HENRIQUE STEFFANONI BERNARDES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1067"/>
              </a:lnSpc>
            </a:pPr>
            <a:r>
              <a:rPr lang="en-US" sz="568">
                <a:solidFill>
                  <a:srgbClr val="0563C1"/>
                </a:solidFill>
                <a:latin typeface="Calibri (MS)"/>
                <a:ea typeface="Calibri (MS)"/>
                <a:cs typeface="Calibri (MS)"/>
                <a:sym typeface="Calibri (MS)"/>
              </a:rPr>
              <a:t>mbernardes@bloominbrands.com.br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922205" y="1854003"/>
            <a:ext cx="2838371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Eu, </a:t>
            </a: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MARIO HENRIQUE STEFFANONI BERNARDES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declaro, para os devidos fins e a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614331" y="2048283"/>
            <a:ext cx="3153260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quem possa interessar, na qualidade de </a:t>
            </a: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Digital Products Manager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da </a:t>
            </a: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BLOOMIN’ BRANDS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614331" y="2242567"/>
            <a:ext cx="3136881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INTERNATIONAL (Rede de Restaurantes Outback e Abbracio) 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 CNPJ n° 17.261.661/0001-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614331" y="2437065"/>
            <a:ext cx="3153467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73 e endereço a Avenida das Nações Unidas, 12.901, Brooklin, São Paulo, Capital, que utilizamos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614329" y="2631351"/>
            <a:ext cx="3152320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 forma ininterrupta nos últimos 02 (dois) anos, os serviços de aluguel de tablets e suporte em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614331" y="2824762"/>
            <a:ext cx="3152045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geral para esses dispositivos, junto à empresa </a:t>
            </a: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TEC MOBILE SOLUÇÕES EM TABLETS E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614329" y="3019047"/>
            <a:ext cx="3151964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SOFTWARE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inscrita no CNPJ n° 15.544.339/0001-26, com razão social Elô Gaivota Locação e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614331" y="3213327"/>
            <a:ext cx="3152167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Comércio de Equipamentos Eletrônicos e Serviços Ltda EPP, com endereço à Avenida Portugal,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14331" y="3407612"/>
            <a:ext cx="1695937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141, sala 11, Cep. 09040-010, Centro, Santo André.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922202" y="3601892"/>
            <a:ext cx="2838995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Os referidos serviços vêm sendo prestados em considerável volume com tendência de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614329" y="3795455"/>
            <a:ext cx="3153290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aumento substancial em toda nossa rede com atuação em vários estados do Brasil e, </a:t>
            </a: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até a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614329" y="3989735"/>
            <a:ext cx="3152075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presente data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atesto que </a:t>
            </a: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 mencionados serviços são executados a contento e 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614329" y="4184020"/>
            <a:ext cx="3145573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rigorosamente conforme o contratado, não havendo nada que desabone a referida empresa</a:t>
            </a: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922204" y="4378300"/>
            <a:ext cx="2836623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 coloco à disposição para as empresas que estejam em processo de avaliação da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614331" y="4572586"/>
            <a:ext cx="3152091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capacidade técnica da Tec Mobile para que possam me contatar por e.mail, se necessitarem de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614331" y="4765997"/>
            <a:ext cx="669195" cy="29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informações extras.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295933" y="6103525"/>
            <a:ext cx="3272967" cy="19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9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Signature:</a:t>
            </a:r>
            <a:r>
              <a:rPr lang="en-US" sz="995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Mario Henrique S Bernardes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666853" y="6233388"/>
            <a:ext cx="1016804" cy="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"/>
              </a:lnSpc>
            </a:pPr>
            <a:r>
              <a:rPr lang="en-US" sz="284">
                <a:solidFill>
                  <a:srgbClr val="0093BE"/>
                </a:solidFill>
                <a:latin typeface="Open Sans"/>
                <a:ea typeface="Open Sans"/>
                <a:cs typeface="Open Sans"/>
                <a:sym typeface="Open Sans"/>
              </a:rPr>
              <a:t>Mario Henrique S Bernardes (Feb 25, 2021 15:56 GMT-3)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428767" y="6147053"/>
            <a:ext cx="1408003" cy="46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2"/>
              </a:lnSpc>
            </a:pPr>
            <a:r>
              <a:rPr lang="en-US" sz="5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Email:</a:t>
            </a:r>
            <a:r>
              <a:rPr lang="en-US" sz="56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mbernardes@bloominbrands.com.br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3945770" y="5544461"/>
            <a:ext cx="633869" cy="2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"/>
              </a:lnSpc>
            </a:pPr>
            <a:r>
              <a:rPr lang="en-US" sz="42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Mario</a:t>
            </a:r>
            <a:r>
              <a:rPr lang="en-US" sz="4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Henrique</a:t>
            </a:r>
            <a:r>
              <a:rPr lang="en-US" sz="4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42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2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Bernardes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3692908" y="6331162"/>
            <a:ext cx="565532" cy="16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"/>
              </a:lnSpc>
            </a:pPr>
            <a:r>
              <a:rPr lang="en-US" sz="56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(11)</a:t>
            </a:r>
            <a:r>
              <a:rPr lang="en-US" sz="5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6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5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6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8943-8550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97120" y="0"/>
            <a:ext cx="6975401" cy="7315200"/>
            <a:chOff x="0" y="0"/>
            <a:chExt cx="25834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83482" cy="2709333"/>
            </a:xfrm>
            <a:custGeom>
              <a:avLst/>
              <a:gdLst/>
              <a:ahLst/>
              <a:cxnLst/>
              <a:rect l="l" t="t" r="r" b="b"/>
              <a:pathLst>
                <a:path w="2583482" h="2709333">
                  <a:moveTo>
                    <a:pt x="0" y="0"/>
                  </a:moveTo>
                  <a:lnTo>
                    <a:pt x="2583482" y="0"/>
                  </a:lnTo>
                  <a:lnTo>
                    <a:pt x="25834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7B0F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583482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62341" y="-1175211"/>
            <a:ext cx="7315200" cy="5356904"/>
          </a:xfrm>
          <a:custGeom>
            <a:avLst/>
            <a:gdLst/>
            <a:ahLst/>
            <a:cxnLst/>
            <a:rect l="l" t="t" r="r" b="b"/>
            <a:pathLst>
              <a:path w="7315200" h="5356904">
                <a:moveTo>
                  <a:pt x="0" y="0"/>
                </a:moveTo>
                <a:lnTo>
                  <a:pt x="7315200" y="0"/>
                </a:lnTo>
                <a:lnTo>
                  <a:pt x="7315200" y="5356904"/>
                </a:lnTo>
                <a:lnTo>
                  <a:pt x="0" y="5356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156" r="-6366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3958652" y="-1828684"/>
            <a:ext cx="14735748" cy="13842801"/>
            <a:chOff x="0" y="0"/>
            <a:chExt cx="19647664" cy="18457068"/>
          </a:xfrm>
        </p:grpSpPr>
        <p:grpSp>
          <p:nvGrpSpPr>
            <p:cNvPr id="7" name="Group 7"/>
            <p:cNvGrpSpPr/>
            <p:nvPr/>
          </p:nvGrpSpPr>
          <p:grpSpPr>
            <a:xfrm>
              <a:off x="2307931" y="2438246"/>
              <a:ext cx="17339733" cy="9753600"/>
              <a:chOff x="0" y="0"/>
              <a:chExt cx="12192000" cy="6858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192000" cy="6858000"/>
              </a:xfrm>
              <a:custGeom>
                <a:avLst/>
                <a:gdLst/>
                <a:ahLst/>
                <a:cxnLst/>
                <a:rect l="l" t="t" r="r" b="b"/>
                <a:pathLst>
                  <a:path w="12192000" h="6858000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6858000"/>
                    </a:lnTo>
                    <a:lnTo>
                      <a:pt x="0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8" r="-8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522476" y="0"/>
              <a:ext cx="6257231" cy="3731819"/>
              <a:chOff x="0" y="0"/>
              <a:chExt cx="1738120" cy="10366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38120" cy="1036616"/>
              </a:xfrm>
              <a:custGeom>
                <a:avLst/>
                <a:gdLst/>
                <a:ahLst/>
                <a:cxnLst/>
                <a:rect l="l" t="t" r="r" b="b"/>
                <a:pathLst>
                  <a:path w="1738120" h="1036616">
                    <a:moveTo>
                      <a:pt x="0" y="0"/>
                    </a:moveTo>
                    <a:lnTo>
                      <a:pt x="1738120" y="0"/>
                    </a:lnTo>
                    <a:lnTo>
                      <a:pt x="1738120" y="1036616"/>
                    </a:lnTo>
                    <a:lnTo>
                      <a:pt x="0" y="1036616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76200"/>
                <a:ext cx="1738120" cy="11128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5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665575" y="2145607"/>
              <a:ext cx="6257231" cy="8226184"/>
              <a:chOff x="0" y="0"/>
              <a:chExt cx="1738120" cy="22850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38120" cy="2285051"/>
              </a:xfrm>
              <a:custGeom>
                <a:avLst/>
                <a:gdLst/>
                <a:ahLst/>
                <a:cxnLst/>
                <a:rect l="l" t="t" r="r" b="b"/>
                <a:pathLst>
                  <a:path w="1738120" h="2285051">
                    <a:moveTo>
                      <a:pt x="0" y="0"/>
                    </a:moveTo>
                    <a:lnTo>
                      <a:pt x="1738120" y="0"/>
                    </a:lnTo>
                    <a:lnTo>
                      <a:pt x="1738120" y="2285051"/>
                    </a:lnTo>
                    <a:lnTo>
                      <a:pt x="0" y="2285051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1738120" cy="2361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5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10230885"/>
              <a:ext cx="6257231" cy="8226184"/>
              <a:chOff x="0" y="0"/>
              <a:chExt cx="1738120" cy="22850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38120" cy="2285051"/>
              </a:xfrm>
              <a:custGeom>
                <a:avLst/>
                <a:gdLst/>
                <a:ahLst/>
                <a:cxnLst/>
                <a:rect l="l" t="t" r="r" b="b"/>
                <a:pathLst>
                  <a:path w="1738120" h="2285051">
                    <a:moveTo>
                      <a:pt x="0" y="0"/>
                    </a:moveTo>
                    <a:lnTo>
                      <a:pt x="1738120" y="0"/>
                    </a:lnTo>
                    <a:lnTo>
                      <a:pt x="1738120" y="2285051"/>
                    </a:lnTo>
                    <a:lnTo>
                      <a:pt x="0" y="2285051"/>
                    </a:lnTo>
                    <a:close/>
                  </a:path>
                </a:pathLst>
              </a:custGeom>
              <a:solidFill>
                <a:srgbClr val="F1F1F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1738120" cy="23612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5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6305114" y="2746243"/>
            <a:ext cx="2845440" cy="2177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6"/>
              </a:lnSpc>
            </a:pPr>
            <a:r>
              <a:rPr lang="en-US" sz="24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Como eu </a:t>
            </a:r>
            <a:r>
              <a:rPr lang="en-US" sz="241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analiso se a locação traz ganho financeiro </a:t>
            </a:r>
            <a:r>
              <a:rPr lang="en-US" sz="241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minha empresa?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63415" y="6125586"/>
            <a:ext cx="745735" cy="916189"/>
            <a:chOff x="0" y="0"/>
            <a:chExt cx="332937" cy="4090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2994" cy="409067"/>
            </a:xfrm>
            <a:custGeom>
              <a:avLst/>
              <a:gdLst/>
              <a:ahLst/>
              <a:cxnLst/>
              <a:rect l="l" t="t" r="r" b="b"/>
              <a:pathLst>
                <a:path w="332994" h="409067">
                  <a:moveTo>
                    <a:pt x="0" y="0"/>
                  </a:moveTo>
                  <a:lnTo>
                    <a:pt x="332994" y="0"/>
                  </a:lnTo>
                  <a:lnTo>
                    <a:pt x="332994" y="409067"/>
                  </a:lnTo>
                  <a:lnTo>
                    <a:pt x="0" y="40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17" b="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2" y="-1429220"/>
            <a:ext cx="24374475" cy="9672971"/>
            <a:chOff x="0" y="0"/>
            <a:chExt cx="22374661" cy="8879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74661" cy="8879348"/>
            </a:xfrm>
            <a:custGeom>
              <a:avLst/>
              <a:gdLst/>
              <a:ahLst/>
              <a:cxnLst/>
              <a:rect l="l" t="t" r="r" b="b"/>
              <a:pathLst>
                <a:path w="22374661" h="8879348">
                  <a:moveTo>
                    <a:pt x="0" y="0"/>
                  </a:moveTo>
                  <a:lnTo>
                    <a:pt x="22374661" y="0"/>
                  </a:lnTo>
                  <a:lnTo>
                    <a:pt x="22374661" y="8879348"/>
                  </a:lnTo>
                  <a:lnTo>
                    <a:pt x="0" y="887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0858" b="-2085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34981" y="-3173102"/>
            <a:ext cx="12998258" cy="13661405"/>
            <a:chOff x="0" y="0"/>
            <a:chExt cx="6853219" cy="72028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53174" cy="7202805"/>
            </a:xfrm>
            <a:custGeom>
              <a:avLst/>
              <a:gdLst/>
              <a:ahLst/>
              <a:cxnLst/>
              <a:rect l="l" t="t" r="r" b="b"/>
              <a:pathLst>
                <a:path w="6853174" h="7202805">
                  <a:moveTo>
                    <a:pt x="0" y="0"/>
                  </a:moveTo>
                  <a:lnTo>
                    <a:pt x="6853174" y="0"/>
                  </a:lnTo>
                  <a:lnTo>
                    <a:pt x="6853174" y="7202805"/>
                  </a:lnTo>
                  <a:lnTo>
                    <a:pt x="0" y="7202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" r="-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035088" y="621039"/>
            <a:ext cx="2481087" cy="6073123"/>
            <a:chOff x="0" y="0"/>
            <a:chExt cx="3308116" cy="8097497"/>
          </a:xfrm>
        </p:grpSpPr>
        <p:sp>
          <p:nvSpPr>
            <p:cNvPr id="7" name="Freeform 7"/>
            <p:cNvSpPr/>
            <p:nvPr/>
          </p:nvSpPr>
          <p:spPr>
            <a:xfrm>
              <a:off x="1097023" y="0"/>
              <a:ext cx="1114091" cy="1072972"/>
            </a:xfrm>
            <a:custGeom>
              <a:avLst/>
              <a:gdLst/>
              <a:ahLst/>
              <a:cxnLst/>
              <a:rect l="l" t="t" r="r" b="b"/>
              <a:pathLst>
                <a:path w="1114091" h="1072972">
                  <a:moveTo>
                    <a:pt x="0" y="0"/>
                  </a:moveTo>
                  <a:lnTo>
                    <a:pt x="1114091" y="0"/>
                  </a:lnTo>
                  <a:lnTo>
                    <a:pt x="1114091" y="1072972"/>
                  </a:lnTo>
                  <a:lnTo>
                    <a:pt x="0" y="1072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29711" y="6579604"/>
              <a:ext cx="848715" cy="1004337"/>
            </a:xfrm>
            <a:custGeom>
              <a:avLst/>
              <a:gdLst/>
              <a:ahLst/>
              <a:cxnLst/>
              <a:rect l="l" t="t" r="r" b="b"/>
              <a:pathLst>
                <a:path w="848715" h="1004337">
                  <a:moveTo>
                    <a:pt x="0" y="0"/>
                  </a:moveTo>
                  <a:lnTo>
                    <a:pt x="848715" y="0"/>
                  </a:lnTo>
                  <a:lnTo>
                    <a:pt x="848715" y="1004338"/>
                  </a:lnTo>
                  <a:lnTo>
                    <a:pt x="0" y="1004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84189" y="4403822"/>
              <a:ext cx="1128951" cy="1073206"/>
            </a:xfrm>
            <a:custGeom>
              <a:avLst/>
              <a:gdLst/>
              <a:ahLst/>
              <a:cxnLst/>
              <a:rect l="l" t="t" r="r" b="b"/>
              <a:pathLst>
                <a:path w="1128951" h="1073206">
                  <a:moveTo>
                    <a:pt x="0" y="0"/>
                  </a:moveTo>
                  <a:lnTo>
                    <a:pt x="1128952" y="0"/>
                  </a:lnTo>
                  <a:lnTo>
                    <a:pt x="1128952" y="1073206"/>
                  </a:lnTo>
                  <a:lnTo>
                    <a:pt x="0" y="10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55979" y="2175585"/>
              <a:ext cx="1125937" cy="1125703"/>
            </a:xfrm>
            <a:custGeom>
              <a:avLst/>
              <a:gdLst/>
              <a:ahLst/>
              <a:cxnLst/>
              <a:rect l="l" t="t" r="r" b="b"/>
              <a:pathLst>
                <a:path w="1125937" h="1125703">
                  <a:moveTo>
                    <a:pt x="0" y="0"/>
                  </a:moveTo>
                  <a:lnTo>
                    <a:pt x="1125937" y="0"/>
                  </a:lnTo>
                  <a:lnTo>
                    <a:pt x="1125937" y="1125703"/>
                  </a:lnTo>
                  <a:lnTo>
                    <a:pt x="0" y="1125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29806" y="7725127"/>
              <a:ext cx="1978139" cy="372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43"/>
                </a:lnSpc>
              </a:pPr>
              <a:r>
                <a:rPr lang="en-US" sz="1097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PROTEÇÃO TOTAL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37180" y="5588835"/>
              <a:ext cx="2563387" cy="372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43"/>
                </a:lnSpc>
              </a:pPr>
              <a:r>
                <a:rPr lang="en-US" sz="1097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SOFTWARE DE GESTÃO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96630" y="3452479"/>
              <a:ext cx="2845038" cy="372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43"/>
                </a:lnSpc>
              </a:pPr>
              <a:r>
                <a:rPr lang="en-US" sz="1097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PLATAFORMA DE GESTÃO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242740"/>
              <a:ext cx="3308116" cy="372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43"/>
                </a:lnSpc>
              </a:pPr>
              <a:r>
                <a:rPr lang="en-US" sz="1097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TROCA GARANTIDA EM 24 HORAS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651895" y="6583680"/>
            <a:ext cx="898675" cy="506103"/>
            <a:chOff x="0" y="0"/>
            <a:chExt cx="452113" cy="254615"/>
          </a:xfrm>
        </p:grpSpPr>
        <p:sp>
          <p:nvSpPr>
            <p:cNvPr id="16" name="Freeform 16">
              <a:hlinkClick r:id="rId12" action="ppaction://hlinksldjump"/>
            </p:cNvPr>
            <p:cNvSpPr/>
            <p:nvPr/>
          </p:nvSpPr>
          <p:spPr>
            <a:xfrm>
              <a:off x="0" y="-508"/>
              <a:ext cx="452120" cy="255524"/>
            </a:xfrm>
            <a:custGeom>
              <a:avLst/>
              <a:gdLst/>
              <a:ahLst/>
              <a:cxnLst/>
              <a:rect l="l" t="t" r="r" b="b"/>
              <a:pathLst>
                <a:path w="452120" h="255524">
                  <a:moveTo>
                    <a:pt x="6350" y="60960"/>
                  </a:moveTo>
                  <a:lnTo>
                    <a:pt x="322072" y="60960"/>
                  </a:lnTo>
                  <a:lnTo>
                    <a:pt x="322072" y="67310"/>
                  </a:lnTo>
                  <a:lnTo>
                    <a:pt x="315722" y="67310"/>
                  </a:lnTo>
                  <a:lnTo>
                    <a:pt x="315722" y="6858"/>
                  </a:lnTo>
                  <a:cubicBezTo>
                    <a:pt x="315722" y="4318"/>
                    <a:pt x="317246" y="2032"/>
                    <a:pt x="319659" y="1016"/>
                  </a:cubicBezTo>
                  <a:cubicBezTo>
                    <a:pt x="322072" y="0"/>
                    <a:pt x="324739" y="508"/>
                    <a:pt x="326517" y="2286"/>
                  </a:cubicBezTo>
                  <a:lnTo>
                    <a:pt x="450215" y="123190"/>
                  </a:lnTo>
                  <a:cubicBezTo>
                    <a:pt x="451485" y="124333"/>
                    <a:pt x="452120" y="125984"/>
                    <a:pt x="452120" y="127762"/>
                  </a:cubicBezTo>
                  <a:cubicBezTo>
                    <a:pt x="452120" y="129540"/>
                    <a:pt x="451485" y="131064"/>
                    <a:pt x="450215" y="132334"/>
                  </a:cubicBezTo>
                  <a:lnTo>
                    <a:pt x="326517" y="253238"/>
                  </a:lnTo>
                  <a:cubicBezTo>
                    <a:pt x="324739" y="255016"/>
                    <a:pt x="321945" y="255524"/>
                    <a:pt x="319659" y="254508"/>
                  </a:cubicBezTo>
                  <a:cubicBezTo>
                    <a:pt x="317373" y="253492"/>
                    <a:pt x="315722" y="251206"/>
                    <a:pt x="315722" y="248666"/>
                  </a:cubicBezTo>
                  <a:lnTo>
                    <a:pt x="315722" y="188341"/>
                  </a:lnTo>
                  <a:lnTo>
                    <a:pt x="322072" y="188341"/>
                  </a:lnTo>
                  <a:lnTo>
                    <a:pt x="322072" y="194691"/>
                  </a:lnTo>
                  <a:lnTo>
                    <a:pt x="6350" y="194691"/>
                  </a:lnTo>
                  <a:cubicBezTo>
                    <a:pt x="2794" y="194691"/>
                    <a:pt x="0" y="191897"/>
                    <a:pt x="0" y="188341"/>
                  </a:cubicBezTo>
                  <a:lnTo>
                    <a:pt x="0" y="67310"/>
                  </a:lnTo>
                  <a:cubicBezTo>
                    <a:pt x="0" y="63754"/>
                    <a:pt x="2794" y="60960"/>
                    <a:pt x="6350" y="60960"/>
                  </a:cubicBezTo>
                  <a:moveTo>
                    <a:pt x="6350" y="73660"/>
                  </a:moveTo>
                  <a:lnTo>
                    <a:pt x="6350" y="67310"/>
                  </a:lnTo>
                  <a:lnTo>
                    <a:pt x="12700" y="67310"/>
                  </a:lnTo>
                  <a:lnTo>
                    <a:pt x="12700" y="188214"/>
                  </a:lnTo>
                  <a:lnTo>
                    <a:pt x="6350" y="188214"/>
                  </a:lnTo>
                  <a:lnTo>
                    <a:pt x="6350" y="181864"/>
                  </a:lnTo>
                  <a:lnTo>
                    <a:pt x="322072" y="181864"/>
                  </a:lnTo>
                  <a:cubicBezTo>
                    <a:pt x="325628" y="181864"/>
                    <a:pt x="328422" y="184658"/>
                    <a:pt x="328422" y="188214"/>
                  </a:cubicBezTo>
                  <a:lnTo>
                    <a:pt x="328422" y="248666"/>
                  </a:lnTo>
                  <a:lnTo>
                    <a:pt x="322072" y="248666"/>
                  </a:lnTo>
                  <a:lnTo>
                    <a:pt x="317627" y="244094"/>
                  </a:lnTo>
                  <a:lnTo>
                    <a:pt x="441325" y="123190"/>
                  </a:lnTo>
                  <a:lnTo>
                    <a:pt x="445770" y="127762"/>
                  </a:lnTo>
                  <a:lnTo>
                    <a:pt x="441325" y="132334"/>
                  </a:lnTo>
                  <a:lnTo>
                    <a:pt x="317627" y="11430"/>
                  </a:lnTo>
                  <a:lnTo>
                    <a:pt x="322072" y="6858"/>
                  </a:lnTo>
                  <a:lnTo>
                    <a:pt x="328422" y="6858"/>
                  </a:lnTo>
                  <a:lnTo>
                    <a:pt x="328422" y="67310"/>
                  </a:lnTo>
                  <a:cubicBezTo>
                    <a:pt x="328422" y="70866"/>
                    <a:pt x="325628" y="73660"/>
                    <a:pt x="322072" y="73660"/>
                  </a:cubicBezTo>
                  <a:lnTo>
                    <a:pt x="6350" y="73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8437" y="2781293"/>
            <a:ext cx="3151206" cy="159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5"/>
              </a:lnSpc>
            </a:pPr>
            <a:r>
              <a:rPr lang="en-US" sz="363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Pacote </a:t>
            </a:r>
          </a:p>
          <a:p>
            <a:pPr algn="l">
              <a:lnSpc>
                <a:spcPts val="7183"/>
              </a:lnSpc>
            </a:pPr>
            <a:r>
              <a:rPr lang="en-US" sz="427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Premium: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28298" y="190924"/>
            <a:ext cx="2792993" cy="36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7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Aluguel do Hardware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28298" y="825299"/>
            <a:ext cx="2998863" cy="45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Garantia do Hardware durante o </a:t>
            </a:r>
          </a:p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período da locação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28298" y="1542358"/>
            <a:ext cx="3441660" cy="22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Equipamentos saem configurados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28298" y="2032591"/>
            <a:ext cx="3749702" cy="67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Acesso </a:t>
            </a: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8x5 ao whatsapp</a:t>
            </a: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 de suporte </a:t>
            </a:r>
          </a:p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técnico SLA de atendimento em </a:t>
            </a:r>
          </a:p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contrato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28298" y="2976476"/>
            <a:ext cx="3441660" cy="45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Suporte de </a:t>
            </a: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HW N1/N2 – 1º </a:t>
            </a:r>
          </a:p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atendimento 20 min/ 2hrs solução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28298" y="3693534"/>
            <a:ext cx="3441660" cy="45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Visita de especialista in loco caso </a:t>
            </a:r>
          </a:p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necessário em até 24 horas úteis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628298" y="4410593"/>
            <a:ext cx="3441660" cy="45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Troca de equipamentos com </a:t>
            </a:r>
          </a:p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defeito em até 24hrs úteis</a:t>
            </a: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28298" y="4984777"/>
            <a:ext cx="1449961" cy="36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27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Gestão </a:t>
            </a: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Logística</a:t>
            </a: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28298" y="5619153"/>
            <a:ext cx="2847123" cy="45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3" action="ppaction://hlinksldjump"/>
              </a:rPr>
              <a:t>Gestão e entrega dos</a:t>
            </a: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 Kits On </a:t>
            </a:r>
          </a:p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Boarding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28298" y="6336211"/>
            <a:ext cx="3297906" cy="678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Kits mochila, mouse, mousepad e </a:t>
            </a:r>
          </a:p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teclado (Notebooks) - Capinha e </a:t>
            </a:r>
          </a:p>
          <a:p>
            <a:pPr algn="just">
              <a:lnSpc>
                <a:spcPts val="1836"/>
              </a:lnSpc>
            </a:pPr>
            <a:r>
              <a:rPr lang="en-US" sz="133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13" action="ppaction://hlinksldjump"/>
              </a:rPr>
              <a:t>Película (Smartphones)</a:t>
            </a:r>
          </a:p>
        </p:txBody>
      </p:sp>
      <p:sp>
        <p:nvSpPr>
          <p:cNvPr id="28" name="Freeform 28" descr="Selo Tick1 estrutura de tópicos"/>
          <p:cNvSpPr/>
          <p:nvPr/>
        </p:nvSpPr>
        <p:spPr>
          <a:xfrm>
            <a:off x="6891979" y="300365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29" descr="Selo Tick1 estrutura de tópicos"/>
          <p:cNvSpPr/>
          <p:nvPr/>
        </p:nvSpPr>
        <p:spPr>
          <a:xfrm>
            <a:off x="6891979" y="904645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30" descr="Selo Tick1 estrutura de tópicos"/>
          <p:cNvSpPr/>
          <p:nvPr/>
        </p:nvSpPr>
        <p:spPr>
          <a:xfrm>
            <a:off x="6891979" y="1508291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 descr="Selo Tick1 estrutura de tópicos"/>
          <p:cNvSpPr/>
          <p:nvPr/>
        </p:nvSpPr>
        <p:spPr>
          <a:xfrm>
            <a:off x="6891979" y="2225350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32" descr="Selo Tick1 estrutura de tópicos"/>
          <p:cNvSpPr/>
          <p:nvPr/>
        </p:nvSpPr>
        <p:spPr>
          <a:xfrm>
            <a:off x="6891979" y="3055821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Freeform 33" descr="Selo Tick1 estrutura de tópicos"/>
          <p:cNvSpPr/>
          <p:nvPr/>
        </p:nvSpPr>
        <p:spPr>
          <a:xfrm>
            <a:off x="6891979" y="3772880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Freeform 34" descr="Selo Tick1 estrutura de tópicos"/>
          <p:cNvSpPr/>
          <p:nvPr/>
        </p:nvSpPr>
        <p:spPr>
          <a:xfrm>
            <a:off x="6891979" y="4489939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5" name="Freeform 35" descr="Selo Tick1 estrutura de tópicos"/>
          <p:cNvSpPr/>
          <p:nvPr/>
        </p:nvSpPr>
        <p:spPr>
          <a:xfrm>
            <a:off x="6891979" y="5094219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1"/>
                </a:lnTo>
                <a:lnTo>
                  <a:pt x="0" y="3216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36" descr="Selo Tick1 estrutura de tópicos"/>
          <p:cNvSpPr/>
          <p:nvPr/>
        </p:nvSpPr>
        <p:spPr>
          <a:xfrm>
            <a:off x="6891979" y="5698498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7" name="Freeform 37" descr="Selo Tick1 estrutura de tópicos"/>
          <p:cNvSpPr/>
          <p:nvPr/>
        </p:nvSpPr>
        <p:spPr>
          <a:xfrm>
            <a:off x="6891979" y="6528970"/>
            <a:ext cx="321682" cy="321682"/>
          </a:xfrm>
          <a:custGeom>
            <a:avLst/>
            <a:gdLst/>
            <a:ahLst/>
            <a:cxnLst/>
            <a:rect l="l" t="t" r="r" b="b"/>
            <a:pathLst>
              <a:path w="321682" h="321682">
                <a:moveTo>
                  <a:pt x="0" y="0"/>
                </a:moveTo>
                <a:lnTo>
                  <a:pt x="321682" y="0"/>
                </a:lnTo>
                <a:lnTo>
                  <a:pt x="321682" y="321682"/>
                </a:lnTo>
                <a:lnTo>
                  <a:pt x="0" y="32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TextBox 38"/>
          <p:cNvSpPr txBox="1"/>
          <p:nvPr/>
        </p:nvSpPr>
        <p:spPr>
          <a:xfrm>
            <a:off x="14277989" y="2614026"/>
            <a:ext cx="1905266" cy="42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2240" b="1">
                <a:solidFill>
                  <a:srgbClr val="003A4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OPCIONAIS: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277989" y="3278102"/>
            <a:ext cx="2998287" cy="62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2"/>
              </a:lnSpc>
            </a:pPr>
            <a:r>
              <a:rPr lang="en-US" sz="2257">
                <a:solidFill>
                  <a:srgbClr val="003A46"/>
                </a:solidFill>
                <a:latin typeface="Montserrat"/>
                <a:ea typeface="Montserrat"/>
                <a:cs typeface="Montserrat"/>
                <a:sym typeface="Montserrat"/>
              </a:rPr>
              <a:t>Softwares de gestão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277989" y="3939474"/>
            <a:ext cx="2998287" cy="62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2"/>
              </a:lnSpc>
            </a:pPr>
            <a:r>
              <a:rPr lang="en-US" sz="2257">
                <a:solidFill>
                  <a:srgbClr val="003A46"/>
                </a:solidFill>
                <a:latin typeface="Montserrat"/>
                <a:ea typeface="Montserrat"/>
                <a:cs typeface="Montserrat"/>
                <a:sym typeface="Montserrat"/>
              </a:rPr>
              <a:t>Proteção Total</a:t>
            </a:r>
          </a:p>
        </p:txBody>
      </p:sp>
      <p:sp>
        <p:nvSpPr>
          <p:cNvPr id="41" name="Freeform 41" descr="Selo Tick1 estrutura de tópicos"/>
          <p:cNvSpPr/>
          <p:nvPr/>
        </p:nvSpPr>
        <p:spPr>
          <a:xfrm>
            <a:off x="13599516" y="3550251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1"/>
                </a:lnTo>
                <a:lnTo>
                  <a:pt x="0" y="3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42" descr="Selo Tick1 estrutura de tópicos"/>
          <p:cNvSpPr/>
          <p:nvPr/>
        </p:nvSpPr>
        <p:spPr>
          <a:xfrm>
            <a:off x="13599516" y="4225229"/>
            <a:ext cx="371171" cy="371171"/>
          </a:xfrm>
          <a:custGeom>
            <a:avLst/>
            <a:gdLst/>
            <a:ahLst/>
            <a:cxnLst/>
            <a:rect l="l" t="t" r="r" b="b"/>
            <a:pathLst>
              <a:path w="371171" h="371171">
                <a:moveTo>
                  <a:pt x="0" y="0"/>
                </a:moveTo>
                <a:lnTo>
                  <a:pt x="371171" y="0"/>
                </a:lnTo>
                <a:lnTo>
                  <a:pt x="371171" y="371170"/>
                </a:lnTo>
                <a:lnTo>
                  <a:pt x="0" y="3711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1041</Words>
  <Application>Microsoft Office PowerPoint</Application>
  <PresentationFormat>Personalizar</PresentationFormat>
  <Paragraphs>175</Paragraphs>
  <Slides>16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9" baseType="lpstr">
      <vt:lpstr>Open Sans</vt:lpstr>
      <vt:lpstr>CA Saygon Text</vt:lpstr>
      <vt:lpstr>Montserrat Light</vt:lpstr>
      <vt:lpstr>Montserrat Ultra-Bold</vt:lpstr>
      <vt:lpstr>Calibri (MS)</vt:lpstr>
      <vt:lpstr>Open Sans Italics</vt:lpstr>
      <vt:lpstr>Calibri</vt:lpstr>
      <vt:lpstr>Calibri (MS) Bold</vt:lpstr>
      <vt:lpstr>Montserrat Semi-Bold</vt:lpstr>
      <vt:lpstr>Arial</vt:lpstr>
      <vt:lpstr>Montserrat</vt:lpstr>
      <vt:lpstr>Montserrat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Resolvemos Tudo relacionado à aquisação e gestão de hardware</dc:title>
  <cp:lastModifiedBy>Evandro Barros</cp:lastModifiedBy>
  <cp:revision>2</cp:revision>
  <dcterms:created xsi:type="dcterms:W3CDTF">2006-08-16T00:00:00Z</dcterms:created>
  <dcterms:modified xsi:type="dcterms:W3CDTF">2025-08-19T18:53:00Z</dcterms:modified>
  <dc:identifier>DAGwJp1EHt8</dc:identifier>
</cp:coreProperties>
</file>