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Rubik" panose="020B0604020202020204" charset="-79"/>
      <p:regular r:id="rId17"/>
      <p:bold r:id="rId18"/>
      <p:italic r:id="rId19"/>
      <p:boldItalic r:id="rId20"/>
    </p:embeddedFont>
    <p:embeddedFont>
      <p:font typeface="Rubik ExtraBold" panose="020B0604020202020204" charset="-79"/>
      <p:bold r:id="rId21"/>
      <p:boldItalic r:id="rId22"/>
    </p:embeddedFont>
    <p:embeddedFont>
      <p:font typeface="Rubik Light" panose="020B0604020202020204" charset="-79"/>
      <p:regular r:id="rId23"/>
      <p:bold r:id="rId24"/>
      <p:italic r:id="rId25"/>
      <p:boldItalic r:id="rId26"/>
    </p:embeddedFont>
    <p:embeddedFont>
      <p:font typeface="Rubik Medium" panose="020B0604020202020204" charset="-79"/>
      <p:regular r:id="rId27"/>
      <p:bold r:id="rId28"/>
      <p:italic r:id="rId29"/>
      <p:boldItalic r:id="rId30"/>
    </p:embeddedFont>
    <p:embeddedFont>
      <p:font typeface="Rubik SemiBold" panose="020B0604020202020204" charset="-79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hBLSHLVI5BMGHubYr5ynNYa6w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6480980265_0_4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6480980265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6480980265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36480980265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g36480980265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6480980265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36480980265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/>
              <a:t>SLIDE DE CASES PARA FINANCE</a:t>
            </a:r>
            <a:endParaRPr/>
          </a:p>
        </p:txBody>
      </p:sp>
      <p:sp>
        <p:nvSpPr>
          <p:cNvPr id="410" name="Google Shape;410;g36480980265_0_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480980265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g3648098026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480980265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36480980265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g36480980265_0_2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480980265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6480980265_0_2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/>
              <a:t>SLIDE DE CASES PARA FINANCE</a:t>
            </a:r>
            <a:endParaRPr/>
          </a:p>
        </p:txBody>
      </p:sp>
      <p:sp>
        <p:nvSpPr>
          <p:cNvPr id="188" name="Google Shape;188;g36480980265_0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48098026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36480980265_0_3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/>
              <a:t>SLIDE DE CASES PARA FINANCE</a:t>
            </a:r>
            <a:endParaRPr/>
          </a:p>
        </p:txBody>
      </p:sp>
      <p:sp>
        <p:nvSpPr>
          <p:cNvPr id="202" name="Google Shape;202;g36480980265_0_3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inity6 full gradient header">
  <p:cSld name="infinity6 full gradient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oogle Shape;47;p18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48" name="Google Shape;48;p18" descr="Google Shape;3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8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1">
  <p:cSld name="infinity6 hot gradient #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9" descr="Google Shape;4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2 header">
  <p:cSld name="infinity6 hot gradient #2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0" descr="Google Shape;4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20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8" name="Google Shape;58;p20" descr="Google Shape;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0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achievement header">
  <p:cSld name="infinity6 blue achievement header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21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64" name="Google Shape;64;p21" descr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1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5 header">
  <p:cSld name="infinity6 hot gradient #5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2" descr="Google Shape;5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22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71" name="Google Shape;71;p22" descr="Google Shape;5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2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2">
  <p:cSld name="infinity6 hot gradient #2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3" descr="Google Shape;6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cold gradient #1">
  <p:cSld name="infinity6 cold gradient #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4" descr="Google Shape;6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cold gradient #3">
  <p:cSld name="infinity6 cold gradient #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5" descr="Google Shape;6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infinity full color">
  <p:cSld name="infinity6 blue infinity full color">
    <p:bg>
      <p:bgPr>
        <a:solidFill>
          <a:schemeClr val="accent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achievement full color">
  <p:cSld name="infinity6 blue achievement full color">
    <p:bg>
      <p:bgPr>
        <a:solidFill>
          <a:schemeClr val="accen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cold gradient #5">
  <p:cSld name="infinity6 cold gradient #5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0" descr="Google Shape;6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limitless full color">
  <p:cSld name="infinity6 blue limitless full color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yellow growth full color">
  <p:cSld name="infinity6 yellow growth full color">
    <p:bg>
      <p:bgPr>
        <a:solidFill>
          <a:schemeClr val="accent4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ambition orange full color">
  <p:cSld name="infinity6 ambition orange full color">
    <p:bg>
      <p:bgPr>
        <a:solidFill>
          <a:schemeClr val="accent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1 header">
  <p:cSld name="infinity6 hot gradient #1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1" descr="Google Shape;7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31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97" name="Google Shape;97;p31" descr="Google Shape;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1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4 header">
  <p:cSld name="infinity6 hot gradient #4 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2" descr="Google Shape;8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32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04" name="Google Shape;104;p32" descr="Google Shape;8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2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6 header">
  <p:cSld name="infinity6 hot gradient #6 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3" descr="Google Shape;8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33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11" name="Google Shape;111;p33" descr="Google Shape;8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3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13" name="Google Shape;113;p33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limitless header">
  <p:cSld name="infinity6 blue limitless header">
    <p:bg>
      <p:bgPr>
        <a:solidFill>
          <a:schemeClr val="accent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Google Shape;116;p34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17" name="Google Shape;117;p34" descr="Google Shape;9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4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19" name="Google Shape;119;p34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yellow growth header">
  <p:cSld name="infinity6 yellow growth header">
    <p:bg>
      <p:bgPr>
        <a:solidFill>
          <a:schemeClr val="accent4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Google Shape;122;p35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3" name="Google Shape;123;p35" descr="Google Shape;9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5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ambition orange header">
  <p:cSld name="infinity6 ambition orange header">
    <p:bg>
      <p:bgPr>
        <a:solidFill>
          <a:schemeClr val="accent3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36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9" name="Google Shape;129;p36" descr="Google Shape;10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6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31" name="Google Shape;131;p36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blue infinity header">
  <p:cSld name="infinity6 blue infinity header">
    <p:bg>
      <p:bgPr>
        <a:solidFill>
          <a:schemeClr val="accent5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37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35" name="Google Shape;135;p37" descr="Google Shape;10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7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37" name="Google Shape;137;p37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inity6 full gradient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off white future header">
  <p:cSld name="infinity6 off white future header">
    <p:bg>
      <p:bgPr>
        <a:solidFill>
          <a:schemeClr val="accent6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Google Shape;140;p38"/>
          <p:cNvCxnSpPr/>
          <p:nvPr/>
        </p:nvCxnSpPr>
        <p:spPr>
          <a:xfrm rot="10800000">
            <a:off x="-1" y="434537"/>
            <a:ext cx="12192001" cy="1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41" name="Google Shape;141;p38" descr="Google Shape;11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8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143" name="Google Shape;143;p38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infinity6 white full header">
  <p:cSld name="1_infinity6 white full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12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9" name="Google Shape;19;p12" descr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2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cold gradient #2">
  <p:cSld name="infinity6 cold gradient #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3" descr="Google Shape;1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_WITH_CAPTION_TEXT" type="objTx">
  <p:cSld name="OBJECT_WITH_CAPTIO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ubik"/>
              <a:buNone/>
              <a:defRPr sz="32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  <a:defRPr sz="32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  <a:defRPr sz="32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  <a:defRPr sz="32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  <a:defRPr sz="32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  <a:defRPr sz="32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white full header">
  <p:cSld name="infinity6 white full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32;p15"/>
          <p:cNvCxnSpPr/>
          <p:nvPr/>
        </p:nvCxnSpPr>
        <p:spPr>
          <a:xfrm rot="10800000">
            <a:off x="-1" y="434537"/>
            <a:ext cx="12192001" cy="1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33" name="Google Shape;33;p15" descr="Google Shape;2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5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"/>
              <a:buNone/>
              <a:defRPr sz="13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hot gradient #3 header">
  <p:cSld name="infinity6 hot gradient #3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6" descr="Google Shape;3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16"/>
          <p:cNvCxnSpPr/>
          <p:nvPr/>
        </p:nvCxnSpPr>
        <p:spPr>
          <a:xfrm rot="10800000">
            <a:off x="-1" y="434517"/>
            <a:ext cx="12192001" cy="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40" name="Google Shape;40;p16" descr="Google Shape;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4" cy="4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6"/>
          <p:cNvSpPr txBox="1"/>
          <p:nvPr/>
        </p:nvSpPr>
        <p:spPr>
          <a:xfrm>
            <a:off x="177512" y="40591"/>
            <a:ext cx="1204120" cy="28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123320" y="178723"/>
            <a:ext cx="1447801" cy="27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ubik"/>
              <a:buNone/>
              <a:defRPr sz="13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finity6 off white future full color">
  <p:cSld name="infinity6 off white future full color">
    <p:bg>
      <p:bgPr>
        <a:solidFill>
          <a:schemeClr val="accent6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8" descr="Google Shape;11;p2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63.png"/><Relationship Id="rId5" Type="http://schemas.openxmlformats.org/officeDocument/2006/relationships/image" Target="../media/image12.png"/><Relationship Id="rId10" Type="http://schemas.openxmlformats.org/officeDocument/2006/relationships/image" Target="../media/image62.jpg"/><Relationship Id="rId4" Type="http://schemas.openxmlformats.org/officeDocument/2006/relationships/notesSlide" Target="../notesSlides/notesSlide10.xml"/><Relationship Id="rId9" Type="http://schemas.openxmlformats.org/officeDocument/2006/relationships/hyperlink" Target="http://drive.google.com/file/d/1fAyCr1e3VsszXRSWW1z_GY3i-QyyUrIx/view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12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gif"/><Relationship Id="rId7" Type="http://schemas.openxmlformats.org/officeDocument/2006/relationships/image" Target="../media/image5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60.png"/><Relationship Id="rId5" Type="http://schemas.openxmlformats.org/officeDocument/2006/relationships/image" Target="../media/image12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" descr="Google Shape;122;p32"/>
          <p:cNvPicPr preferRelativeResize="0"/>
          <p:nvPr/>
        </p:nvPicPr>
        <p:blipFill rotWithShape="1">
          <a:blip r:embed="rId3">
            <a:alphaModFix/>
          </a:blip>
          <a:srcRect l="28758"/>
          <a:stretch/>
        </p:blipFill>
        <p:spPr>
          <a:xfrm>
            <a:off x="-1" y="783850"/>
            <a:ext cx="12200603" cy="518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"/>
          <p:cNvSpPr/>
          <p:nvPr/>
        </p:nvSpPr>
        <p:spPr>
          <a:xfrm>
            <a:off x="5475" y="5787599"/>
            <a:ext cx="12192001" cy="10704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"/>
          <p:cNvSpPr txBox="1"/>
          <p:nvPr/>
        </p:nvSpPr>
        <p:spPr>
          <a:xfrm>
            <a:off x="335274" y="1485874"/>
            <a:ext cx="5253352" cy="2515814"/>
          </a:xfrm>
          <a:prstGeom prst="rect">
            <a:avLst/>
          </a:prstGeom>
          <a:noFill/>
          <a:ln>
            <a:noFill/>
          </a:ln>
          <a:effectLst>
            <a:outerShdw blurRad="304800" dist="238125" rotWithShape="0">
              <a:srgbClr val="000000">
                <a:alpha val="26666"/>
              </a:srgbClr>
            </a:outerShdw>
          </a:effectLst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Rubik"/>
              <a:buNone/>
            </a:pPr>
            <a:r>
              <a:rPr lang="en-US" sz="38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Indústria Inteligente, Varejo Conectado: </a:t>
            </a:r>
            <a:endParaRPr/>
          </a:p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Rubik"/>
              <a:buNone/>
            </a:pPr>
            <a:r>
              <a:rPr lang="en-US" sz="38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O Futuro da Farma Guiado por IA</a:t>
            </a:r>
            <a:endParaRPr/>
          </a:p>
        </p:txBody>
      </p:sp>
      <p:sp>
        <p:nvSpPr>
          <p:cNvPr id="153" name="Google Shape;153;p1"/>
          <p:cNvSpPr txBox="1"/>
          <p:nvPr/>
        </p:nvSpPr>
        <p:spPr>
          <a:xfrm>
            <a:off x="6403599" y="5943050"/>
            <a:ext cx="2258700" cy="7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ubik SemiBold"/>
              <a:buNone/>
            </a:pPr>
            <a:r>
              <a:rPr lang="en-US" sz="1800">
                <a:solidFill>
                  <a:srgbClr val="FFFFFF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Renato Sozzi</a:t>
            </a:r>
            <a:endParaRPr sz="1400" b="1" i="0" u="none" strike="noStrike" cap="none">
              <a:solidFill>
                <a:schemeClr val="accent5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 Light"/>
              <a:buNone/>
            </a:pPr>
            <a:r>
              <a:rPr lang="en-US" sz="160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CRO</a:t>
            </a:r>
            <a:r>
              <a:rPr lang="en-US" sz="1600" b="0" i="0" u="none" strike="noStrike" cap="none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 infinity6</a:t>
            </a:r>
            <a:endParaRPr/>
          </a:p>
        </p:txBody>
      </p:sp>
      <p:grpSp>
        <p:nvGrpSpPr>
          <p:cNvPr id="154" name="Google Shape;154;p1"/>
          <p:cNvGrpSpPr/>
          <p:nvPr/>
        </p:nvGrpSpPr>
        <p:grpSpPr>
          <a:xfrm>
            <a:off x="10103511" y="5991561"/>
            <a:ext cx="1630597" cy="569828"/>
            <a:chOff x="0" y="-1"/>
            <a:chExt cx="1630595" cy="569827"/>
          </a:xfrm>
        </p:grpSpPr>
        <p:pic>
          <p:nvPicPr>
            <p:cNvPr id="155" name="Google Shape;155;p1" descr="Logo EMS_RGB.pngGoogle Shape;132;p32"/>
            <p:cNvPicPr preferRelativeResize="0"/>
            <p:nvPr/>
          </p:nvPicPr>
          <p:blipFill rotWithShape="1">
            <a:blip r:embed="rId4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" descr="Logo-color-white.pngGoogle Shape;133;p32"/>
            <p:cNvPicPr preferRelativeResize="0"/>
            <p:nvPr/>
          </p:nvPicPr>
          <p:blipFill rotWithShape="1">
            <a:blip r:embed="rId5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1" descr="Logo-color-white.pngGoogle Shape;134;p32"/>
            <p:cNvPicPr preferRelativeResize="0"/>
            <p:nvPr/>
          </p:nvPicPr>
          <p:blipFill rotWithShape="1">
            <a:blip r:embed="rId5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" name="Google Shape;158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3900" y="4445525"/>
            <a:ext cx="2115876" cy="2115876"/>
          </a:xfrm>
          <a:prstGeom prst="rect">
            <a:avLst/>
          </a:prstGeom>
          <a:noFill/>
          <a:ln w="1143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6480980265_0_430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g36480980265_0_430"/>
          <p:cNvGrpSpPr/>
          <p:nvPr/>
        </p:nvGrpSpPr>
        <p:grpSpPr>
          <a:xfrm>
            <a:off x="166975" y="135711"/>
            <a:ext cx="1630594" cy="569828"/>
            <a:chOff x="0" y="-1"/>
            <a:chExt cx="1630594" cy="569828"/>
          </a:xfrm>
        </p:grpSpPr>
        <p:pic>
          <p:nvPicPr>
            <p:cNvPr id="372" name="Google Shape;372;g36480980265_0_430" descr="Logo EMS_RGB.pngGoogle Shape;264;p36"/>
            <p:cNvPicPr preferRelativeResize="0"/>
            <p:nvPr/>
          </p:nvPicPr>
          <p:blipFill rotWithShape="1">
            <a:blip r:embed="rId5">
              <a:alphaModFix/>
            </a:blip>
            <a:srcRect t="11903" b="14115"/>
            <a:stretch/>
          </p:blipFill>
          <p:spPr>
            <a:xfrm>
              <a:off x="0" y="17616"/>
              <a:ext cx="970474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g36480980265_0_430" descr="Logo-color-white.pngGoogle Shape;265;p36"/>
            <p:cNvPicPr preferRelativeResize="0"/>
            <p:nvPr/>
          </p:nvPicPr>
          <p:blipFill rotWithShape="1">
            <a:blip r:embed="rId6">
              <a:alphaModFix/>
            </a:blip>
            <a:srcRect l="2180" t="12613" r="71738" b="26066"/>
            <a:stretch/>
          </p:blipFill>
          <p:spPr>
            <a:xfrm>
              <a:off x="985762" y="-1"/>
              <a:ext cx="604252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g36480980265_0_430" descr="Logo-color-white.pngGoogle Shape;266;p36"/>
            <p:cNvPicPr preferRelativeResize="0"/>
            <p:nvPr/>
          </p:nvPicPr>
          <p:blipFill rotWithShape="1">
            <a:blip r:embed="rId6">
              <a:alphaModFix/>
            </a:blip>
            <a:srcRect l="27554" t="14722" r="950" b="23957"/>
            <a:stretch/>
          </p:blipFill>
          <p:spPr>
            <a:xfrm>
              <a:off x="945185" y="403049"/>
              <a:ext cx="685409" cy="1667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g36480980265_0_430"/>
          <p:cNvSpPr txBox="1"/>
          <p:nvPr/>
        </p:nvSpPr>
        <p:spPr>
          <a:xfrm>
            <a:off x="402824" y="1044725"/>
            <a:ext cx="10763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 Medium"/>
              <a:buNone/>
            </a:pPr>
            <a:r>
              <a:rPr lang="en-US" sz="3100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O Pedido Inteligente é para todas as farmácias do Brasil</a:t>
            </a: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  </a:t>
            </a:r>
            <a:endParaRPr/>
          </a:p>
        </p:txBody>
      </p:sp>
      <p:pic>
        <p:nvPicPr>
          <p:cNvPr id="376" name="Google Shape;376;g36480980265_0_4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36480980265_0_4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86800" y="2260950"/>
            <a:ext cx="3343699" cy="393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36480980265_0_430" title="Video Mercado Farma.mp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1766525"/>
            <a:ext cx="80772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eo Mercado Farma">
            <a:hlinkClick r:id="" action="ppaction://media"/>
            <a:extLst>
              <a:ext uri="{FF2B5EF4-FFF2-40B4-BE49-F238E27FC236}">
                <a16:creationId xmlns:a16="http://schemas.microsoft.com/office/drawing/2014/main" id="{DA40D144-0BA8-86C6-6A1D-A938FC18E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1501" y="1766525"/>
            <a:ext cx="8068099" cy="4552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6"/>
          <p:cNvSpPr txBox="1"/>
          <p:nvPr/>
        </p:nvSpPr>
        <p:spPr>
          <a:xfrm>
            <a:off x="402824" y="1044725"/>
            <a:ext cx="10763152" cy="105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 Medium"/>
              <a:buNone/>
            </a:pP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O diferencial está em como as decisões passam a ser tomadas </a:t>
            </a:r>
            <a:r>
              <a:rPr lang="en-US" sz="31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integralmente orientadas à inteligência</a:t>
            </a: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.</a:t>
            </a:r>
            <a:endParaRPr/>
          </a:p>
        </p:txBody>
      </p:sp>
      <p:grpSp>
        <p:nvGrpSpPr>
          <p:cNvPr id="385" name="Google Shape;385;p6"/>
          <p:cNvGrpSpPr/>
          <p:nvPr/>
        </p:nvGrpSpPr>
        <p:grpSpPr>
          <a:xfrm>
            <a:off x="166975" y="135711"/>
            <a:ext cx="1630596" cy="569828"/>
            <a:chOff x="0" y="-1"/>
            <a:chExt cx="1630595" cy="569827"/>
          </a:xfrm>
        </p:grpSpPr>
        <p:pic>
          <p:nvPicPr>
            <p:cNvPr id="386" name="Google Shape;386;p6" descr="Logo EMS_RGB.pngGoogle Shape;299;p37"/>
            <p:cNvPicPr preferRelativeResize="0"/>
            <p:nvPr/>
          </p:nvPicPr>
          <p:blipFill rotWithShape="1">
            <a:blip r:embed="rId3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6" descr="Logo-color-white.pngGoogle Shape;300;p37"/>
            <p:cNvPicPr preferRelativeResize="0"/>
            <p:nvPr/>
          </p:nvPicPr>
          <p:blipFill rotWithShape="1">
            <a:blip r:embed="rId4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6" descr="Logo-color-white.pngGoogle Shape;301;p37"/>
            <p:cNvPicPr preferRelativeResize="0"/>
            <p:nvPr/>
          </p:nvPicPr>
          <p:blipFill rotWithShape="1">
            <a:blip r:embed="rId4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9" name="Google Shape;389;p6"/>
          <p:cNvSpPr txBox="1"/>
          <p:nvPr/>
        </p:nvSpPr>
        <p:spPr>
          <a:xfrm>
            <a:off x="687399" y="3638000"/>
            <a:ext cx="3345602" cy="1871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141414"/>
                </a:solidFill>
                <a:latin typeface="Rubik"/>
                <a:ea typeface="Rubik"/>
                <a:cs typeface="Rubik"/>
                <a:sym typeface="Rubik"/>
              </a:rPr>
              <a:t>Cultura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41414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600"/>
              <a:buFont typeface="Rubik Light"/>
              <a:buNone/>
            </a:pPr>
            <a:r>
              <a:rPr lang="en-US" sz="1600" b="0" i="0" u="none" strike="noStrike" cap="none">
                <a:solidFill>
                  <a:srgbClr val="141414"/>
                </a:solidFill>
                <a:latin typeface="Rubik Light"/>
                <a:ea typeface="Rubik Light"/>
                <a:cs typeface="Rubik Light"/>
                <a:sym typeface="Rubik Light"/>
              </a:rPr>
              <a:t>Mentalidade de decisões baseadas em evidência, onde cada ação é guiada por dados comportamentais, previsões inteligentes e foco em acurácia. </a:t>
            </a:r>
            <a:endParaRPr/>
          </a:p>
        </p:txBody>
      </p:sp>
      <p:sp>
        <p:nvSpPr>
          <p:cNvPr id="390" name="Google Shape;390;p6"/>
          <p:cNvSpPr txBox="1"/>
          <p:nvPr/>
        </p:nvSpPr>
        <p:spPr>
          <a:xfrm>
            <a:off x="8005999" y="3637999"/>
            <a:ext cx="3463500" cy="224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Adaptabilidade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Light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IA viva, que aprende, se adapta e melhora todos os dias, ajustando-se com base nos resultados e incorporando novas variáveis de mercado, comportamento e contexto competitivo.</a:t>
            </a:r>
            <a:endParaRPr/>
          </a:p>
        </p:txBody>
      </p:sp>
      <p:sp>
        <p:nvSpPr>
          <p:cNvPr id="391" name="Google Shape;391;p6"/>
          <p:cNvSpPr txBox="1"/>
          <p:nvPr/>
        </p:nvSpPr>
        <p:spPr>
          <a:xfrm>
            <a:off x="4189324" y="3638000"/>
            <a:ext cx="3463500" cy="224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Inteligência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 Light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Deixa de ser uma ferramenta isolada para se tornar parte estrutural do processo decisório, garantindo mais precisão, velocidade e consistência nas decisões do dia a dia.</a:t>
            </a:r>
            <a:endParaRPr/>
          </a:p>
        </p:txBody>
      </p:sp>
      <p:pic>
        <p:nvPicPr>
          <p:cNvPr id="392" name="Google Shape;392;p6" descr="Google Shape;305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225" y="2688188"/>
            <a:ext cx="838500" cy="8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" descr="Google Shape;306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5700" y="2688188"/>
            <a:ext cx="838501" cy="8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" descr="Google Shape;307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63949" y="2688188"/>
            <a:ext cx="838501" cy="8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6480980265_0_128"/>
          <p:cNvSpPr txBox="1"/>
          <p:nvPr/>
        </p:nvSpPr>
        <p:spPr>
          <a:xfrm>
            <a:off x="6200976" y="2767280"/>
            <a:ext cx="46431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sz="80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2" name="Google Shape;402;g36480980265_0_128"/>
          <p:cNvSpPr txBox="1"/>
          <p:nvPr/>
        </p:nvSpPr>
        <p:spPr>
          <a:xfrm>
            <a:off x="6200975" y="4149000"/>
            <a:ext cx="4176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ubik"/>
              <a:buNone/>
            </a:pPr>
            <a:r>
              <a:rPr lang="en-US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Como empresas líderes alcançaram resultados notáveis com nossas soluções de IA.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g36480980265_0_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7432" y="866537"/>
            <a:ext cx="2413001" cy="2413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36480980265_0_128"/>
          <p:cNvSpPr/>
          <p:nvPr/>
        </p:nvSpPr>
        <p:spPr>
          <a:xfrm>
            <a:off x="1492238" y="0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5" name="Google Shape;405;g36480980265_0_128"/>
          <p:cNvSpPr/>
          <p:nvPr/>
        </p:nvSpPr>
        <p:spPr>
          <a:xfrm>
            <a:off x="3265984" y="25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6" name="Google Shape;406;g36480980265_0_128"/>
          <p:cNvSpPr/>
          <p:nvPr/>
        </p:nvSpPr>
        <p:spPr>
          <a:xfrm>
            <a:off x="5039709" y="-12"/>
            <a:ext cx="1756200" cy="43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480980265_0_139"/>
          <p:cNvSpPr/>
          <p:nvPr/>
        </p:nvSpPr>
        <p:spPr>
          <a:xfrm>
            <a:off x="-11700" y="4686383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36480980265_0_139"/>
          <p:cNvSpPr/>
          <p:nvPr/>
        </p:nvSpPr>
        <p:spPr>
          <a:xfrm>
            <a:off x="-11700" y="3993229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36480980265_0_139"/>
          <p:cNvSpPr/>
          <p:nvPr/>
        </p:nvSpPr>
        <p:spPr>
          <a:xfrm>
            <a:off x="-11700" y="2604097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5" name="Google Shape;415;g36480980265_0_139"/>
          <p:cNvCxnSpPr/>
          <p:nvPr/>
        </p:nvCxnSpPr>
        <p:spPr>
          <a:xfrm rot="10800000">
            <a:off x="0" y="433268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6" name="Google Shape;416;g36480980265_0_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1" cy="4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36480980265_0_139"/>
          <p:cNvSpPr txBox="1"/>
          <p:nvPr/>
        </p:nvSpPr>
        <p:spPr>
          <a:xfrm>
            <a:off x="120207" y="-26825"/>
            <a:ext cx="13539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b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endParaRPr sz="13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18" name="Google Shape;418;g36480980265_0_139"/>
          <p:cNvSpPr txBox="1"/>
          <p:nvPr/>
        </p:nvSpPr>
        <p:spPr>
          <a:xfrm>
            <a:off x="338600" y="624600"/>
            <a:ext cx="11250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Da ambição à execução: principais casos de negócios.</a:t>
            </a:r>
            <a:endParaRPr sz="2200" b="1">
              <a:solidFill>
                <a:schemeClr val="dk1"/>
              </a:solidFill>
            </a:endParaRPr>
          </a:p>
        </p:txBody>
      </p:sp>
      <p:sp>
        <p:nvSpPr>
          <p:cNvPr id="419" name="Google Shape;419;g36480980265_0_139"/>
          <p:cNvSpPr/>
          <p:nvPr/>
        </p:nvSpPr>
        <p:spPr>
          <a:xfrm>
            <a:off x="-11700" y="3299180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36480980265_0_139"/>
          <p:cNvSpPr txBox="1"/>
          <p:nvPr/>
        </p:nvSpPr>
        <p:spPr>
          <a:xfrm>
            <a:off x="4070850" y="3384222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Recomendação de ofertas de crédito para inadimplentes.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21" name="Google Shape;421;g36480980265_0_139"/>
          <p:cNvSpPr txBox="1"/>
          <p:nvPr/>
        </p:nvSpPr>
        <p:spPr>
          <a:xfrm>
            <a:off x="4070850" y="2693789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Recomendação de sortimento sell-out e mix por metas para distribuidores.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22" name="Google Shape;422;g36480980265_0_139"/>
          <p:cNvSpPr txBox="1"/>
          <p:nvPr/>
        </p:nvSpPr>
        <p:spPr>
          <a:xfrm>
            <a:off x="4070850" y="4073732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Forecast farma e recomendação de mix / sortimento para sell-out. 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3" name="Google Shape;423;g36480980265_0_139"/>
          <p:cNvSpPr txBox="1"/>
          <p:nvPr/>
        </p:nvSpPr>
        <p:spPr>
          <a:xfrm>
            <a:off x="4070850" y="4765125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Recomendação de cross-sell, ticket médio e descoberta para consultoras. 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4" name="Google Shape;424;g36480980265_0_139"/>
          <p:cNvSpPr/>
          <p:nvPr/>
        </p:nvSpPr>
        <p:spPr>
          <a:xfrm>
            <a:off x="-11700" y="5377043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36480980265_0_139"/>
          <p:cNvSpPr txBox="1"/>
          <p:nvPr/>
        </p:nvSpPr>
        <p:spPr>
          <a:xfrm>
            <a:off x="4070850" y="5480872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Forecast de demanda de mercado e recomendação de mix para consultoras.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6" name="Google Shape;426;g36480980265_0_139"/>
          <p:cNvSpPr/>
          <p:nvPr/>
        </p:nvSpPr>
        <p:spPr>
          <a:xfrm>
            <a:off x="-11700" y="6069195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36480980265_0_139"/>
          <p:cNvSpPr txBox="1"/>
          <p:nvPr/>
        </p:nvSpPr>
        <p:spPr>
          <a:xfrm>
            <a:off x="4070850" y="6173025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Forecast de demanda de mercado e precificação dinâmica para aftermarket.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8" name="Google Shape;428;g36480980265_0_139"/>
          <p:cNvSpPr/>
          <p:nvPr/>
        </p:nvSpPr>
        <p:spPr>
          <a:xfrm>
            <a:off x="1525251" y="0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sz="14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9" name="Google Shape;429;g36480980265_0_139"/>
          <p:cNvSpPr/>
          <p:nvPr/>
        </p:nvSpPr>
        <p:spPr>
          <a:xfrm>
            <a:off x="3305523" y="75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0" name="Google Shape;430;g36480980265_0_139"/>
          <p:cNvSpPr/>
          <p:nvPr/>
        </p:nvSpPr>
        <p:spPr>
          <a:xfrm>
            <a:off x="-11700" y="1917772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36480980265_0_139"/>
          <p:cNvSpPr txBox="1"/>
          <p:nvPr/>
        </p:nvSpPr>
        <p:spPr>
          <a:xfrm>
            <a:off x="4070850" y="2007454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Forecast demanda N3M e 12 modelos de recomendação sell-out e sell-in. 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2" name="Google Shape;432;g36480980265_0_139"/>
          <p:cNvSpPr/>
          <p:nvPr/>
        </p:nvSpPr>
        <p:spPr>
          <a:xfrm>
            <a:off x="-11700" y="1230941"/>
            <a:ext cx="12215400" cy="66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36480980265_0_139"/>
          <p:cNvSpPr txBox="1"/>
          <p:nvPr/>
        </p:nvSpPr>
        <p:spPr>
          <a:xfrm>
            <a:off x="4070850" y="1303624"/>
            <a:ext cx="78960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Recomendação não logada orientada a cross sell e descoberta de produtos.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34" name="Google Shape;434;g36480980265_0_139"/>
          <p:cNvSpPr txBox="1"/>
          <p:nvPr/>
        </p:nvSpPr>
        <p:spPr>
          <a:xfrm>
            <a:off x="309876" y="1226741"/>
            <a:ext cx="348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marca de moda mais tradicional da América Latina</a:t>
            </a:r>
            <a:endParaRPr sz="16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5" name="Google Shape;435;g36480980265_0_139"/>
          <p:cNvSpPr txBox="1"/>
          <p:nvPr/>
        </p:nvSpPr>
        <p:spPr>
          <a:xfrm>
            <a:off x="309876" y="3989029"/>
            <a:ext cx="3327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Uma das 5 maiores empresas farmacêuticas brasileiras</a:t>
            </a:r>
            <a:endParaRPr/>
          </a:p>
        </p:txBody>
      </p:sp>
      <p:sp>
        <p:nvSpPr>
          <p:cNvPr id="436" name="Google Shape;436;g36480980265_0_139"/>
          <p:cNvSpPr txBox="1"/>
          <p:nvPr/>
        </p:nvSpPr>
        <p:spPr>
          <a:xfrm>
            <a:off x="309876" y="1913572"/>
            <a:ext cx="3673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maior indústria farma da América Latina, líder no segmento</a:t>
            </a:r>
            <a:endParaRPr/>
          </a:p>
        </p:txBody>
      </p:sp>
      <p:sp>
        <p:nvSpPr>
          <p:cNvPr id="437" name="Google Shape;437;g36480980265_0_139"/>
          <p:cNvSpPr txBox="1"/>
          <p:nvPr/>
        </p:nvSpPr>
        <p:spPr>
          <a:xfrm>
            <a:off x="309876" y="2617010"/>
            <a:ext cx="355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Um dos maiores laboratórios farmacêuticos do Brasil</a:t>
            </a:r>
            <a:endParaRPr/>
          </a:p>
        </p:txBody>
      </p:sp>
      <p:sp>
        <p:nvSpPr>
          <p:cNvPr id="438" name="Google Shape;438;g36480980265_0_139"/>
          <p:cNvSpPr txBox="1"/>
          <p:nvPr/>
        </p:nvSpPr>
        <p:spPr>
          <a:xfrm>
            <a:off x="309876" y="3294463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Um dos principais líderes globais em educação</a:t>
            </a:r>
            <a:endParaRPr/>
          </a:p>
        </p:txBody>
      </p:sp>
      <p:sp>
        <p:nvSpPr>
          <p:cNvPr id="439" name="Google Shape;439;g36480980265_0_139"/>
          <p:cNvSpPr txBox="1"/>
          <p:nvPr/>
        </p:nvSpPr>
        <p:spPr>
          <a:xfrm>
            <a:off x="309876" y="46835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maior multinacional brasileira de cosméticos</a:t>
            </a:r>
            <a:endParaRPr/>
          </a:p>
        </p:txBody>
      </p:sp>
      <p:sp>
        <p:nvSpPr>
          <p:cNvPr id="440" name="Google Shape;440;g36480980265_0_139"/>
          <p:cNvSpPr txBox="1"/>
          <p:nvPr/>
        </p:nvSpPr>
        <p:spPr>
          <a:xfrm>
            <a:off x="309876" y="5404338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Terceira maior empresa de cosméticos do Brasil</a:t>
            </a:r>
            <a:endParaRPr/>
          </a:p>
        </p:txBody>
      </p:sp>
      <p:sp>
        <p:nvSpPr>
          <p:cNvPr id="441" name="Google Shape;441;g36480980265_0_139"/>
          <p:cNvSpPr txBox="1"/>
          <p:nvPr/>
        </p:nvSpPr>
        <p:spPr>
          <a:xfrm>
            <a:off x="309876" y="607264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Terceira maior empresa do setor de aviação global</a:t>
            </a:r>
            <a:endParaRPr/>
          </a:p>
        </p:txBody>
      </p:sp>
      <p:sp>
        <p:nvSpPr>
          <p:cNvPr id="442" name="Google Shape;442;g36480980265_0_139"/>
          <p:cNvSpPr/>
          <p:nvPr/>
        </p:nvSpPr>
        <p:spPr>
          <a:xfrm>
            <a:off x="5085798" y="75"/>
            <a:ext cx="1756200" cy="43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"/>
          <p:cNvSpPr txBox="1"/>
          <p:nvPr/>
        </p:nvSpPr>
        <p:spPr>
          <a:xfrm>
            <a:off x="1331260" y="2408983"/>
            <a:ext cx="6566150" cy="145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r" rtl="0">
              <a:lnSpc>
                <a:spcPct val="5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Rubik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obrigado!</a:t>
            </a:r>
            <a:endParaRPr/>
          </a:p>
        </p:txBody>
      </p:sp>
      <p:sp>
        <p:nvSpPr>
          <p:cNvPr id="448" name="Google Shape;448;p7"/>
          <p:cNvSpPr txBox="1"/>
          <p:nvPr/>
        </p:nvSpPr>
        <p:spPr>
          <a:xfrm>
            <a:off x="1331260" y="3762273"/>
            <a:ext cx="6566150" cy="45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ubik"/>
              <a:buNone/>
            </a:pPr>
            <a:r>
              <a:rPr lang="en-US" sz="25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#</a:t>
            </a:r>
            <a:r>
              <a:rPr lang="en-US" sz="25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scaled</a:t>
            </a:r>
            <a:r>
              <a:rPr lang="en-US" sz="25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business</a:t>
            </a:r>
            <a:r>
              <a:rPr lang="en-US" sz="25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AI</a:t>
            </a:r>
            <a:endParaRPr/>
          </a:p>
        </p:txBody>
      </p:sp>
      <p:sp>
        <p:nvSpPr>
          <p:cNvPr id="449" name="Google Shape;449;p7"/>
          <p:cNvSpPr txBox="1"/>
          <p:nvPr/>
        </p:nvSpPr>
        <p:spPr>
          <a:xfrm>
            <a:off x="5282559" y="4426079"/>
            <a:ext cx="2614851" cy="65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ubik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ems.com.br</a:t>
            </a:r>
            <a:r>
              <a:rPr lang="en-US" sz="18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18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infinity6.ai</a:t>
            </a:r>
            <a:endParaRPr/>
          </a:p>
        </p:txBody>
      </p:sp>
      <p:pic>
        <p:nvPicPr>
          <p:cNvPr id="450" name="Google Shape;450;p7" descr="Google Shape;31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993014" y="4540975"/>
            <a:ext cx="345509" cy="34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7" descr="Logo EMS_RGB.pngGoogle Shape;317;p38"/>
          <p:cNvPicPr preferRelativeResize="0"/>
          <p:nvPr/>
        </p:nvPicPr>
        <p:blipFill rotWithShape="1">
          <a:blip r:embed="rId5">
            <a:alphaModFix/>
          </a:blip>
          <a:srcRect t="11903" b="14115"/>
          <a:stretch/>
        </p:blipFill>
        <p:spPr>
          <a:xfrm>
            <a:off x="9530474" y="1114477"/>
            <a:ext cx="2084698" cy="1091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7"/>
          <p:cNvGrpSpPr/>
          <p:nvPr/>
        </p:nvGrpSpPr>
        <p:grpSpPr>
          <a:xfrm>
            <a:off x="9912858" y="2928261"/>
            <a:ext cx="1472340" cy="1224039"/>
            <a:chOff x="-1" y="0"/>
            <a:chExt cx="1472340" cy="1224039"/>
          </a:xfrm>
        </p:grpSpPr>
        <p:pic>
          <p:nvPicPr>
            <p:cNvPr id="453" name="Google Shape;453;p7" descr="Logo-color-white.pngGoogle Shape;319;p38"/>
            <p:cNvPicPr preferRelativeResize="0"/>
            <p:nvPr/>
          </p:nvPicPr>
          <p:blipFill rotWithShape="1">
            <a:blip r:embed="rId6">
              <a:alphaModFix/>
            </a:blip>
            <a:srcRect l="2180" t="12613" r="71739" b="26066"/>
            <a:stretch/>
          </p:blipFill>
          <p:spPr>
            <a:xfrm>
              <a:off x="87164" y="0"/>
              <a:ext cx="1298014" cy="865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7" descr="Logo-color-white.pngGoogle Shape;320;p38"/>
            <p:cNvPicPr preferRelativeResize="0"/>
            <p:nvPr/>
          </p:nvPicPr>
          <p:blipFill rotWithShape="1">
            <a:blip r:embed="rId6">
              <a:alphaModFix/>
            </a:blip>
            <a:srcRect l="27553" t="14722" r="948" b="23957"/>
            <a:stretch/>
          </p:blipFill>
          <p:spPr>
            <a:xfrm>
              <a:off x="-1" y="865786"/>
              <a:ext cx="1472340" cy="3582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5" name="Google Shape;455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23550" y="51171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480980265_0_8"/>
          <p:cNvSpPr/>
          <p:nvPr/>
        </p:nvSpPr>
        <p:spPr>
          <a:xfrm>
            <a:off x="1492238" y="0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65" name="Google Shape;165;g36480980265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2785" y="1541897"/>
            <a:ext cx="3335700" cy="97754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6480980265_0_8"/>
          <p:cNvSpPr txBox="1"/>
          <p:nvPr/>
        </p:nvSpPr>
        <p:spPr>
          <a:xfrm>
            <a:off x="1185675" y="2419958"/>
            <a:ext cx="4284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9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Ajudamos empresas a extrair o máximo valor de seus dados com motores de IA proprietários e especialistas que prevêem, personalizam e impulsionam crescimento.</a:t>
            </a:r>
            <a:endParaRPr sz="1900" b="1" i="0" u="none" strike="noStrike" cap="none">
              <a:solidFill>
                <a:srgbClr val="001B38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7" name="Google Shape;167;g36480980265_0_8"/>
          <p:cNvSpPr/>
          <p:nvPr/>
        </p:nvSpPr>
        <p:spPr>
          <a:xfrm>
            <a:off x="3265984" y="25"/>
            <a:ext cx="1756200" cy="43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8" name="Google Shape;168;g36480980265_0_8"/>
          <p:cNvSpPr txBox="1"/>
          <p:nvPr/>
        </p:nvSpPr>
        <p:spPr>
          <a:xfrm>
            <a:off x="1490475" y="4421200"/>
            <a:ext cx="6751500" cy="18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100% API-first e cloud-native</a:t>
            </a:r>
            <a:endParaRPr sz="17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Resultados concretos em semanas, não meses</a:t>
            </a:r>
            <a:endParaRPr sz="17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IA pronta para escalar decisões comerciais com agilidade</a:t>
            </a:r>
            <a:endParaRPr sz="17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Casos validados nos setores financeiro, varejista e industrial</a:t>
            </a:r>
            <a:endParaRPr sz="17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69" name="Google Shape;169;g36480980265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4403" y="4509822"/>
            <a:ext cx="265450" cy="2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6480980265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4400" y="4964672"/>
            <a:ext cx="265450" cy="2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36480980265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4400" y="5419525"/>
            <a:ext cx="265450" cy="2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6480980265_0_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64400" y="5874375"/>
            <a:ext cx="265450" cy="26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6480980265_0_282"/>
          <p:cNvSpPr txBox="1"/>
          <p:nvPr/>
        </p:nvSpPr>
        <p:spPr>
          <a:xfrm>
            <a:off x="6200975" y="2767275"/>
            <a:ext cx="5060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Soluções</a:t>
            </a:r>
            <a:endParaRPr sz="80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9" name="Google Shape;179;g36480980265_0_282"/>
          <p:cNvSpPr txBox="1"/>
          <p:nvPr/>
        </p:nvSpPr>
        <p:spPr>
          <a:xfrm>
            <a:off x="6200975" y="4149000"/>
            <a:ext cx="4176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ubik"/>
              <a:buNone/>
            </a:pPr>
            <a:r>
              <a:rPr lang="en-US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Conjunto abrangente de soluções impulsionadas por IA projetadas para transformar as operações do seu negócio e acelerar o crescimento.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36480980265_0_2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7432" y="866537"/>
            <a:ext cx="2413001" cy="241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6480980265_0_282"/>
          <p:cNvSpPr/>
          <p:nvPr/>
        </p:nvSpPr>
        <p:spPr>
          <a:xfrm>
            <a:off x="1492238" y="0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2" name="Google Shape;182;g36480980265_0_282"/>
          <p:cNvSpPr/>
          <p:nvPr/>
        </p:nvSpPr>
        <p:spPr>
          <a:xfrm>
            <a:off x="3265984" y="25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3" name="Google Shape;183;g36480980265_0_282"/>
          <p:cNvSpPr/>
          <p:nvPr/>
        </p:nvSpPr>
        <p:spPr>
          <a:xfrm>
            <a:off x="6813762" y="0"/>
            <a:ext cx="1756200" cy="43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Soluções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4" name="Google Shape;184;g36480980265_0_282"/>
          <p:cNvSpPr/>
          <p:nvPr/>
        </p:nvSpPr>
        <p:spPr>
          <a:xfrm>
            <a:off x="5040037" y="25"/>
            <a:ext cx="1756200" cy="433200"/>
          </a:xfrm>
          <a:prstGeom prst="rect">
            <a:avLst/>
          </a:prstGeom>
          <a:solidFill>
            <a:schemeClr val="l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g36480980265_0_294"/>
          <p:cNvCxnSpPr/>
          <p:nvPr/>
        </p:nvCxnSpPr>
        <p:spPr>
          <a:xfrm rot="10800000">
            <a:off x="0" y="433268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1" name="Google Shape;191;g36480980265_0_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1612" y="0"/>
            <a:ext cx="596381" cy="4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6480980265_0_294"/>
          <p:cNvSpPr txBox="1"/>
          <p:nvPr/>
        </p:nvSpPr>
        <p:spPr>
          <a:xfrm>
            <a:off x="120207" y="-26825"/>
            <a:ext cx="13539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b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endParaRPr sz="13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3" name="Google Shape;193;g36480980265_0_294"/>
          <p:cNvSpPr txBox="1"/>
          <p:nvPr/>
        </p:nvSpPr>
        <p:spPr>
          <a:xfrm>
            <a:off x="646300" y="871550"/>
            <a:ext cx="10650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IA com impacto real de negócios</a:t>
            </a:r>
            <a:endParaRPr sz="4500"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94" name="Google Shape;194;g36480980265_0_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325" y="1883650"/>
            <a:ext cx="9989356" cy="48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6480980265_0_294"/>
          <p:cNvSpPr/>
          <p:nvPr/>
        </p:nvSpPr>
        <p:spPr>
          <a:xfrm>
            <a:off x="1525251" y="0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sz="14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6" name="Google Shape;196;g36480980265_0_294"/>
          <p:cNvSpPr/>
          <p:nvPr/>
        </p:nvSpPr>
        <p:spPr>
          <a:xfrm>
            <a:off x="3305523" y="75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7" name="Google Shape;197;g36480980265_0_294"/>
          <p:cNvSpPr/>
          <p:nvPr/>
        </p:nvSpPr>
        <p:spPr>
          <a:xfrm>
            <a:off x="6859852" y="75"/>
            <a:ext cx="1756200" cy="43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Soluções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8" name="Google Shape;198;g36480980265_0_294"/>
          <p:cNvSpPr/>
          <p:nvPr/>
        </p:nvSpPr>
        <p:spPr>
          <a:xfrm>
            <a:off x="5079577" y="75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36480980265_0_307" title="Captura de Tela 2025-07-01 às 18.00.5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351" y="1779900"/>
            <a:ext cx="3521840" cy="2495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g36480980265_0_307"/>
          <p:cNvCxnSpPr/>
          <p:nvPr/>
        </p:nvCxnSpPr>
        <p:spPr>
          <a:xfrm rot="10800000">
            <a:off x="0" y="433268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6" name="Google Shape;206;g36480980265_0_3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61612" y="0"/>
            <a:ext cx="596381" cy="4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36480980265_0_307"/>
          <p:cNvSpPr txBox="1"/>
          <p:nvPr/>
        </p:nvSpPr>
        <p:spPr>
          <a:xfrm>
            <a:off x="120207" y="-26825"/>
            <a:ext cx="13539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92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infinity6 </a:t>
            </a:r>
            <a:br>
              <a:rPr lang="en-US" sz="1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endParaRPr sz="13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8" name="Google Shape;208;g36480980265_0_307"/>
          <p:cNvSpPr txBox="1"/>
          <p:nvPr/>
        </p:nvSpPr>
        <p:spPr>
          <a:xfrm>
            <a:off x="646300" y="871550"/>
            <a:ext cx="11511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Soluções de inteligência aplicada</a:t>
            </a:r>
            <a:endParaRPr sz="4500"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9" name="Google Shape;209;g36480980265_0_307"/>
          <p:cNvSpPr/>
          <p:nvPr/>
        </p:nvSpPr>
        <p:spPr>
          <a:xfrm>
            <a:off x="1525251" y="0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Desafio</a:t>
            </a:r>
            <a:endParaRPr sz="1400" b="1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0" name="Google Shape;210;g36480980265_0_307"/>
          <p:cNvSpPr/>
          <p:nvPr/>
        </p:nvSpPr>
        <p:spPr>
          <a:xfrm>
            <a:off x="3305523" y="75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Quem Somos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11" name="Google Shape;211;g36480980265_0_3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713" y="1799350"/>
            <a:ext cx="7003819" cy="480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6480980265_0_3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1400" y="4275150"/>
            <a:ext cx="3547900" cy="240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6480980265_0_307"/>
          <p:cNvSpPr/>
          <p:nvPr/>
        </p:nvSpPr>
        <p:spPr>
          <a:xfrm>
            <a:off x="6859852" y="75"/>
            <a:ext cx="1756200" cy="43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Soluções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4" name="Google Shape;214;g36480980265_0_307"/>
          <p:cNvSpPr/>
          <p:nvPr/>
        </p:nvSpPr>
        <p:spPr>
          <a:xfrm>
            <a:off x="5079577" y="75"/>
            <a:ext cx="1756200" cy="433200"/>
          </a:xfrm>
          <a:prstGeom prst="rect">
            <a:avLst/>
          </a:prstGeom>
          <a:solidFill>
            <a:schemeClr val="dk1">
              <a:alpha val="1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Cases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" descr="Google Shape;14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08399"/>
            <a:ext cx="12192000" cy="402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"/>
          <p:cNvSpPr txBox="1"/>
          <p:nvPr/>
        </p:nvSpPr>
        <p:spPr>
          <a:xfrm>
            <a:off x="380999" y="4861693"/>
            <a:ext cx="9687352" cy="56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Rubik"/>
              <a:buNone/>
            </a:pPr>
            <a:r>
              <a:rPr lang="en-US" sz="31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Líder de mercado e maior farmacêutica do Brasil.  </a:t>
            </a:r>
            <a:endParaRPr/>
          </a:p>
        </p:txBody>
      </p:sp>
      <p:grpSp>
        <p:nvGrpSpPr>
          <p:cNvPr id="222" name="Google Shape;222;p2"/>
          <p:cNvGrpSpPr/>
          <p:nvPr/>
        </p:nvGrpSpPr>
        <p:grpSpPr>
          <a:xfrm>
            <a:off x="166975" y="135711"/>
            <a:ext cx="1630596" cy="569828"/>
            <a:chOff x="0" y="-1"/>
            <a:chExt cx="1630595" cy="569827"/>
          </a:xfrm>
        </p:grpSpPr>
        <p:pic>
          <p:nvPicPr>
            <p:cNvPr id="223" name="Google Shape;223;p2" descr="Logo EMS_RGB.pngGoogle Shape;145;p33"/>
            <p:cNvPicPr preferRelativeResize="0"/>
            <p:nvPr/>
          </p:nvPicPr>
          <p:blipFill rotWithShape="1">
            <a:blip r:embed="rId4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" descr="Logo-color-white.pngGoogle Shape;146;p33"/>
            <p:cNvPicPr preferRelativeResize="0"/>
            <p:nvPr/>
          </p:nvPicPr>
          <p:blipFill rotWithShape="1">
            <a:blip r:embed="rId5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" descr="Logo-color-white.pngGoogle Shape;147;p33"/>
            <p:cNvPicPr preferRelativeResize="0"/>
            <p:nvPr/>
          </p:nvPicPr>
          <p:blipFill rotWithShape="1">
            <a:blip r:embed="rId5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6" name="Google Shape;226;p2"/>
          <p:cNvSpPr txBox="1"/>
          <p:nvPr/>
        </p:nvSpPr>
        <p:spPr>
          <a:xfrm>
            <a:off x="2918953" y="6128558"/>
            <a:ext cx="1477801" cy="39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colaboradores</a:t>
            </a:r>
            <a:endParaRPr/>
          </a:p>
        </p:txBody>
      </p:sp>
      <p:sp>
        <p:nvSpPr>
          <p:cNvPr id="227" name="Google Shape;227;p2"/>
          <p:cNvSpPr txBox="1"/>
          <p:nvPr/>
        </p:nvSpPr>
        <p:spPr>
          <a:xfrm>
            <a:off x="2792802" y="5412983"/>
            <a:ext cx="1730101" cy="84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6300</a:t>
            </a:r>
            <a:endParaRPr/>
          </a:p>
        </p:txBody>
      </p:sp>
      <p:sp>
        <p:nvSpPr>
          <p:cNvPr id="228" name="Google Shape;228;p2"/>
          <p:cNvSpPr txBox="1"/>
          <p:nvPr/>
        </p:nvSpPr>
        <p:spPr>
          <a:xfrm>
            <a:off x="4852753" y="6128558"/>
            <a:ext cx="1815000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medicamentos produzidos / ano</a:t>
            </a:r>
            <a:endParaRPr/>
          </a:p>
        </p:txBody>
      </p:sp>
      <p:sp>
        <p:nvSpPr>
          <p:cNvPr id="229" name="Google Shape;229;p2"/>
          <p:cNvSpPr txBox="1"/>
          <p:nvPr/>
        </p:nvSpPr>
        <p:spPr>
          <a:xfrm>
            <a:off x="4895203" y="5412983"/>
            <a:ext cx="1730101" cy="84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+1 Bi</a:t>
            </a:r>
            <a:endParaRPr/>
          </a:p>
        </p:txBody>
      </p:sp>
      <p:sp>
        <p:nvSpPr>
          <p:cNvPr id="230" name="Google Shape;230;p2"/>
          <p:cNvSpPr txBox="1"/>
          <p:nvPr/>
        </p:nvSpPr>
        <p:spPr>
          <a:xfrm>
            <a:off x="6990777" y="6128558"/>
            <a:ext cx="20199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países com produtos comercializados</a:t>
            </a:r>
            <a:endParaRPr/>
          </a:p>
        </p:txBody>
      </p:sp>
      <p:sp>
        <p:nvSpPr>
          <p:cNvPr id="231" name="Google Shape;231;p2"/>
          <p:cNvSpPr txBox="1"/>
          <p:nvPr/>
        </p:nvSpPr>
        <p:spPr>
          <a:xfrm>
            <a:off x="7012678" y="5412971"/>
            <a:ext cx="1730101" cy="84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+40</a:t>
            </a:r>
            <a:endParaRPr/>
          </a:p>
        </p:txBody>
      </p:sp>
      <p:sp>
        <p:nvSpPr>
          <p:cNvPr id="232" name="Google Shape;232;p2"/>
          <p:cNvSpPr txBox="1"/>
          <p:nvPr/>
        </p:nvSpPr>
        <p:spPr>
          <a:xfrm>
            <a:off x="9333703" y="6128558"/>
            <a:ext cx="2080800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anos consecutivos na liderança de genéricos</a:t>
            </a:r>
            <a:endParaRPr/>
          </a:p>
        </p:txBody>
      </p:sp>
      <p:sp>
        <p:nvSpPr>
          <p:cNvPr id="233" name="Google Shape;233;p2"/>
          <p:cNvSpPr txBox="1"/>
          <p:nvPr/>
        </p:nvSpPr>
        <p:spPr>
          <a:xfrm>
            <a:off x="9509052" y="5412983"/>
            <a:ext cx="1730101" cy="84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12</a:t>
            </a:r>
            <a:endParaRPr/>
          </a:p>
        </p:txBody>
      </p:sp>
      <p:sp>
        <p:nvSpPr>
          <p:cNvPr id="234" name="Google Shape;234;p2"/>
          <p:cNvSpPr txBox="1"/>
          <p:nvPr/>
        </p:nvSpPr>
        <p:spPr>
          <a:xfrm>
            <a:off x="816552" y="6128558"/>
            <a:ext cx="14778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anos de fundação</a:t>
            </a:r>
            <a:endParaRPr/>
          </a:p>
        </p:txBody>
      </p:sp>
      <p:sp>
        <p:nvSpPr>
          <p:cNvPr id="235" name="Google Shape;235;p2"/>
          <p:cNvSpPr txBox="1"/>
          <p:nvPr/>
        </p:nvSpPr>
        <p:spPr>
          <a:xfrm>
            <a:off x="690403" y="5412983"/>
            <a:ext cx="1730101" cy="84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+60</a:t>
            </a:r>
            <a:endParaRPr/>
          </a:p>
        </p:txBody>
      </p:sp>
      <p:pic>
        <p:nvPicPr>
          <p:cNvPr id="236" name="Google Shape;23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"/>
          <p:cNvSpPr/>
          <p:nvPr/>
        </p:nvSpPr>
        <p:spPr>
          <a:xfrm>
            <a:off x="6994125" y="2321349"/>
            <a:ext cx="4960800" cy="4802101"/>
          </a:xfrm>
          <a:prstGeom prst="roundRect">
            <a:avLst>
              <a:gd name="adj" fmla="val 6559"/>
            </a:avLst>
          </a:prstGeom>
          <a:solidFill>
            <a:schemeClr val="accent2">
              <a:alpha val="20784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"/>
          <p:cNvSpPr/>
          <p:nvPr/>
        </p:nvSpPr>
        <p:spPr>
          <a:xfrm>
            <a:off x="3204899" y="3140399"/>
            <a:ext cx="4081202" cy="3983101"/>
          </a:xfrm>
          <a:prstGeom prst="roundRect">
            <a:avLst>
              <a:gd name="adj" fmla="val 6559"/>
            </a:avLst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166974" y="4033999"/>
            <a:ext cx="3315901" cy="3089401"/>
          </a:xfrm>
          <a:prstGeom prst="roundRect">
            <a:avLst>
              <a:gd name="adj" fmla="val 655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 txBox="1"/>
          <p:nvPr/>
        </p:nvSpPr>
        <p:spPr>
          <a:xfrm>
            <a:off x="402825" y="1044725"/>
            <a:ext cx="8557550" cy="105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 Medium"/>
              <a:buNone/>
            </a:pP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Mentalidade de </a:t>
            </a:r>
            <a:r>
              <a:rPr lang="en-US" sz="31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churn iminente</a:t>
            </a: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: cada contato é uma oportunidade de fidelização.  </a:t>
            </a:r>
            <a:endParaRPr/>
          </a:p>
        </p:txBody>
      </p:sp>
      <p:grpSp>
        <p:nvGrpSpPr>
          <p:cNvPr id="246" name="Google Shape;246;p3"/>
          <p:cNvGrpSpPr/>
          <p:nvPr/>
        </p:nvGrpSpPr>
        <p:grpSpPr>
          <a:xfrm>
            <a:off x="166975" y="135711"/>
            <a:ext cx="1630596" cy="569828"/>
            <a:chOff x="0" y="-1"/>
            <a:chExt cx="1630595" cy="569827"/>
          </a:xfrm>
        </p:grpSpPr>
        <p:pic>
          <p:nvPicPr>
            <p:cNvPr id="247" name="Google Shape;247;p3" descr="Logo EMS_RGB.pngGoogle Shape;170;p34"/>
            <p:cNvPicPr preferRelativeResize="0"/>
            <p:nvPr/>
          </p:nvPicPr>
          <p:blipFill rotWithShape="1">
            <a:blip r:embed="rId3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3" descr="Logo-color-white.pngGoogle Shape;171;p34"/>
            <p:cNvPicPr preferRelativeResize="0"/>
            <p:nvPr/>
          </p:nvPicPr>
          <p:blipFill rotWithShape="1">
            <a:blip r:embed="rId4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3" descr="Logo-color-white.pngGoogle Shape;172;p34"/>
            <p:cNvPicPr preferRelativeResize="0"/>
            <p:nvPr/>
          </p:nvPicPr>
          <p:blipFill rotWithShape="1">
            <a:blip r:embed="rId4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0" name="Google Shape;250;p3"/>
          <p:cNvSpPr txBox="1"/>
          <p:nvPr/>
        </p:nvSpPr>
        <p:spPr>
          <a:xfrm>
            <a:off x="202674" y="4419001"/>
            <a:ext cx="3244502" cy="217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ubik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Relacionamento como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ubik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Diferencial Estratégico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Tornar cada touchpoint uma máquina inteligente de vendas.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Posicionamento da indústria como </a:t>
            </a:r>
            <a:r>
              <a:rPr lang="en-US" sz="1600" b="0" i="1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trusted advisor</a:t>
            </a:r>
            <a:r>
              <a:rPr lang="en-US" sz="16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do PDV.</a:t>
            </a:r>
            <a:endParaRPr/>
          </a:p>
        </p:txBody>
      </p:sp>
      <p:sp>
        <p:nvSpPr>
          <p:cNvPr id="251" name="Google Shape;251;p3"/>
          <p:cNvSpPr txBox="1"/>
          <p:nvPr/>
        </p:nvSpPr>
        <p:spPr>
          <a:xfrm>
            <a:off x="7417259" y="2853875"/>
            <a:ext cx="4344001" cy="114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Omnicanalidade com Decisão Unificada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Integração total entre representantes, canais digitais e marketplace com mesma base de inteligência.</a:t>
            </a:r>
            <a:endParaRPr/>
          </a:p>
        </p:txBody>
      </p:sp>
      <p:sp>
        <p:nvSpPr>
          <p:cNvPr id="252" name="Google Shape;252;p3"/>
          <p:cNvSpPr txBox="1"/>
          <p:nvPr/>
        </p:nvSpPr>
        <p:spPr>
          <a:xfrm>
            <a:off x="3496571" y="3655502"/>
            <a:ext cx="3549301" cy="263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Inteligência Comercial Ativa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Predição de ativação / market share, cross sell, churn e recompra.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Ofertas e argumentos adaptados em tempo real com base em perfis de compra, histórico de transações, contexto local e regional, eventos do PDV, pesquisas de mercado…</a:t>
            </a:r>
            <a:endParaRPr/>
          </a:p>
        </p:txBody>
      </p:sp>
      <p:sp>
        <p:nvSpPr>
          <p:cNvPr id="253" name="Google Shape;253;p3"/>
          <p:cNvSpPr txBox="1"/>
          <p:nvPr/>
        </p:nvSpPr>
        <p:spPr>
          <a:xfrm>
            <a:off x="7417255" y="4337853"/>
            <a:ext cx="4254301" cy="94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Pensamento Holístico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Pensamento focado no grupo, não apenas orientado à BU.</a:t>
            </a:r>
            <a:endParaRPr/>
          </a:p>
        </p:txBody>
      </p:sp>
      <p:sp>
        <p:nvSpPr>
          <p:cNvPr id="254" name="Google Shape;254;p3"/>
          <p:cNvSpPr txBox="1"/>
          <p:nvPr/>
        </p:nvSpPr>
        <p:spPr>
          <a:xfrm>
            <a:off x="7417259" y="5699702"/>
            <a:ext cx="4391701" cy="90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Automatização com Relevância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ubik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IVAs, workflows e humanos trabalhando com a mesma visão e recomendações da IA.</a:t>
            </a:r>
            <a:endParaRPr/>
          </a:p>
        </p:txBody>
      </p:sp>
      <p:pic>
        <p:nvPicPr>
          <p:cNvPr id="255" name="Google Shape;255;p3" descr="infinity6_CMYK_color_symbol_72dpi.pngGoogle Shape;17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7223" y="3120708"/>
            <a:ext cx="964778" cy="70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"/>
          <p:cNvSpPr/>
          <p:nvPr/>
        </p:nvSpPr>
        <p:spPr>
          <a:xfrm>
            <a:off x="849000" y="2217475"/>
            <a:ext cx="7903200" cy="4485900"/>
          </a:xfrm>
          <a:prstGeom prst="rect">
            <a:avLst/>
          </a:prstGeom>
          <a:solidFill>
            <a:schemeClr val="accent2">
              <a:alpha val="12549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406275" y="2778024"/>
            <a:ext cx="6761399" cy="3801002"/>
          </a:xfrm>
          <a:prstGeom prst="rect">
            <a:avLst/>
          </a:prstGeom>
          <a:solidFill>
            <a:srgbClr val="A0D3EF">
              <a:alpha val="59607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1651624" y="3271549"/>
            <a:ext cx="5881201" cy="3177601"/>
          </a:xfrm>
          <a:prstGeom prst="rect">
            <a:avLst/>
          </a:prstGeom>
          <a:solidFill>
            <a:srgbClr val="A0D3E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1933050" y="3804525"/>
            <a:ext cx="4921801" cy="2536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214850" y="4305975"/>
            <a:ext cx="3910501" cy="19194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 txBox="1"/>
          <p:nvPr/>
        </p:nvSpPr>
        <p:spPr>
          <a:xfrm>
            <a:off x="402824" y="1044725"/>
            <a:ext cx="10979752" cy="105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 Medium"/>
              <a:buNone/>
            </a:pP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Da previsão de demanda ao autosserviço: </a:t>
            </a:r>
            <a:endParaRPr/>
          </a:p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"/>
              <a:buNone/>
            </a:pPr>
            <a:r>
              <a:rPr lang="en-US" sz="31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a IA é o elo que conecta toda a jornada</a:t>
            </a: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.</a:t>
            </a:r>
            <a:endParaRPr/>
          </a:p>
        </p:txBody>
      </p:sp>
      <p:grpSp>
        <p:nvGrpSpPr>
          <p:cNvPr id="268" name="Google Shape;268;p4"/>
          <p:cNvGrpSpPr/>
          <p:nvPr/>
        </p:nvGrpSpPr>
        <p:grpSpPr>
          <a:xfrm>
            <a:off x="166975" y="135711"/>
            <a:ext cx="1630596" cy="569828"/>
            <a:chOff x="0" y="-1"/>
            <a:chExt cx="1630595" cy="569827"/>
          </a:xfrm>
        </p:grpSpPr>
        <p:pic>
          <p:nvPicPr>
            <p:cNvPr id="269" name="Google Shape;269;p4" descr="Logo EMS_RGB.pngGoogle Shape;193;p35"/>
            <p:cNvPicPr preferRelativeResize="0"/>
            <p:nvPr/>
          </p:nvPicPr>
          <p:blipFill rotWithShape="1">
            <a:blip r:embed="rId3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4" descr="Logo-color-white.pngGoogle Shape;194;p35"/>
            <p:cNvPicPr preferRelativeResize="0"/>
            <p:nvPr/>
          </p:nvPicPr>
          <p:blipFill rotWithShape="1">
            <a:blip r:embed="rId4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4" descr="Logo-color-white.pngGoogle Shape;195;p35"/>
            <p:cNvPicPr preferRelativeResize="0"/>
            <p:nvPr/>
          </p:nvPicPr>
          <p:blipFill rotWithShape="1">
            <a:blip r:embed="rId4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4"/>
          <p:cNvSpPr txBox="1"/>
          <p:nvPr/>
        </p:nvSpPr>
        <p:spPr>
          <a:xfrm>
            <a:off x="2399108" y="4603943"/>
            <a:ext cx="666601" cy="4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CLEANED DATA</a:t>
            </a:r>
            <a:endParaRPr/>
          </a:p>
        </p:txBody>
      </p:sp>
      <p:sp>
        <p:nvSpPr>
          <p:cNvPr id="273" name="Google Shape;273;p4"/>
          <p:cNvSpPr txBox="1"/>
          <p:nvPr/>
        </p:nvSpPr>
        <p:spPr>
          <a:xfrm>
            <a:off x="4685217" y="4603943"/>
            <a:ext cx="832801" cy="4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TRANSFORMED DATA</a:t>
            </a:r>
            <a:endParaRPr/>
          </a:p>
        </p:txBody>
      </p:sp>
      <p:sp>
        <p:nvSpPr>
          <p:cNvPr id="274" name="Google Shape;274;p4"/>
          <p:cNvSpPr txBox="1"/>
          <p:nvPr/>
        </p:nvSpPr>
        <p:spPr>
          <a:xfrm>
            <a:off x="3154738" y="4603943"/>
            <a:ext cx="607501" cy="4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UNIFIED  DATA</a:t>
            </a:r>
            <a:endParaRPr/>
          </a:p>
        </p:txBody>
      </p:sp>
      <p:sp>
        <p:nvSpPr>
          <p:cNvPr id="275" name="Google Shape;275;p4"/>
          <p:cNvSpPr txBox="1"/>
          <p:nvPr/>
        </p:nvSpPr>
        <p:spPr>
          <a:xfrm>
            <a:off x="3895497" y="4603943"/>
            <a:ext cx="806401" cy="4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SEGMENTED  DATA</a:t>
            </a:r>
            <a:endParaRPr/>
          </a:p>
        </p:txBody>
      </p:sp>
      <p:pic>
        <p:nvPicPr>
          <p:cNvPr id="276" name="Google Shape;276;p4" descr="Google Shape;200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700000">
            <a:off x="3304590" y="4382094"/>
            <a:ext cx="307796" cy="30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" descr="Google Shape;201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5646" y="4352942"/>
            <a:ext cx="366100" cy="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" descr="Google Shape;202;p35"/>
          <p:cNvPicPr preferRelativeResize="0"/>
          <p:nvPr/>
        </p:nvPicPr>
        <p:blipFill rotWithShape="1">
          <a:blip r:embed="rId7">
            <a:alphaModFix amt="64999"/>
          </a:blip>
          <a:srcRect/>
          <a:stretch/>
        </p:blipFill>
        <p:spPr>
          <a:xfrm>
            <a:off x="4881588" y="4315962"/>
            <a:ext cx="440060" cy="44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" descr="Google Shape;203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99975" y="4397540"/>
            <a:ext cx="276901" cy="2769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"/>
          <p:cNvSpPr/>
          <p:nvPr/>
        </p:nvSpPr>
        <p:spPr>
          <a:xfrm>
            <a:off x="2323100" y="5053900"/>
            <a:ext cx="3240001" cy="10101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"/>
          <p:cNvSpPr txBox="1"/>
          <p:nvPr/>
        </p:nvSpPr>
        <p:spPr>
          <a:xfrm>
            <a:off x="3693157" y="5081134"/>
            <a:ext cx="1073101" cy="28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BEHAVIORAL DATA</a:t>
            </a:r>
            <a:endParaRPr/>
          </a:p>
        </p:txBody>
      </p:sp>
      <p:sp>
        <p:nvSpPr>
          <p:cNvPr id="282" name="Google Shape;282;p4"/>
          <p:cNvSpPr txBox="1"/>
          <p:nvPr/>
        </p:nvSpPr>
        <p:spPr>
          <a:xfrm>
            <a:off x="3693157" y="5376347"/>
            <a:ext cx="1073101" cy="28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PRODUCTS DATA</a:t>
            </a:r>
            <a:endParaRPr/>
          </a:p>
        </p:txBody>
      </p:sp>
      <p:sp>
        <p:nvSpPr>
          <p:cNvPr id="283" name="Google Shape;283;p4"/>
          <p:cNvSpPr txBox="1"/>
          <p:nvPr/>
        </p:nvSpPr>
        <p:spPr>
          <a:xfrm>
            <a:off x="4737224" y="5330325"/>
            <a:ext cx="806401" cy="3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TRANSACTIONAL </a:t>
            </a:r>
            <a:b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&amp; POS DATA</a:t>
            </a:r>
            <a:endParaRPr/>
          </a:p>
        </p:txBody>
      </p:sp>
      <p:sp>
        <p:nvSpPr>
          <p:cNvPr id="284" name="Google Shape;284;p4"/>
          <p:cNvSpPr txBox="1"/>
          <p:nvPr/>
        </p:nvSpPr>
        <p:spPr>
          <a:xfrm>
            <a:off x="4756894" y="5081134"/>
            <a:ext cx="772201" cy="28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CRM DATA</a:t>
            </a:r>
            <a:endParaRPr/>
          </a:p>
        </p:txBody>
      </p:sp>
      <p:pic>
        <p:nvPicPr>
          <p:cNvPr id="285" name="Google Shape;285;p4" descr="Google Shape;209;p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2827" y="5098313"/>
            <a:ext cx="236576" cy="23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" descr="Google Shape;210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96785" y="5387209"/>
            <a:ext cx="255545" cy="25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" descr="Google Shape;211;p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65379" y="5407173"/>
            <a:ext cx="208738" cy="20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" descr="Google Shape;212;p3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57821" y="5094240"/>
            <a:ext cx="230401" cy="23040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"/>
          <p:cNvSpPr txBox="1"/>
          <p:nvPr/>
        </p:nvSpPr>
        <p:spPr>
          <a:xfrm>
            <a:off x="3716611" y="5665806"/>
            <a:ext cx="914101" cy="3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DEMOGRAPHIC DATA</a:t>
            </a:r>
            <a:endParaRPr/>
          </a:p>
        </p:txBody>
      </p:sp>
      <p:sp>
        <p:nvSpPr>
          <p:cNvPr id="290" name="Google Shape;290;p4"/>
          <p:cNvSpPr txBox="1"/>
          <p:nvPr/>
        </p:nvSpPr>
        <p:spPr>
          <a:xfrm>
            <a:off x="4788449" y="5665799"/>
            <a:ext cx="806401" cy="3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Rubik"/>
              <a:buNone/>
            </a:pPr>
            <a:r>
              <a:rPr lang="en-US" sz="6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MARKET DATA (IQVIA, CLOSEUP)</a:t>
            </a:r>
            <a:endParaRPr/>
          </a:p>
        </p:txBody>
      </p:sp>
      <p:pic>
        <p:nvPicPr>
          <p:cNvPr id="291" name="Google Shape;291;p4" descr="Google Shape;215;p3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57826" y="5732181"/>
            <a:ext cx="236576" cy="23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" descr="Google Shape;216;p3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92824" y="5732169"/>
            <a:ext cx="236576" cy="23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"/>
          <p:cNvSpPr txBox="1"/>
          <p:nvPr/>
        </p:nvSpPr>
        <p:spPr>
          <a:xfrm>
            <a:off x="2288771" y="5704206"/>
            <a:ext cx="978301" cy="29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rPr>
              <a:t>DADOS EXÓGENOS</a:t>
            </a:r>
            <a:endParaRPr/>
          </a:p>
        </p:txBody>
      </p:sp>
      <p:sp>
        <p:nvSpPr>
          <p:cNvPr id="294" name="Google Shape;294;p4"/>
          <p:cNvSpPr txBox="1"/>
          <p:nvPr/>
        </p:nvSpPr>
        <p:spPr>
          <a:xfrm>
            <a:off x="2288771" y="5188199"/>
            <a:ext cx="1203301" cy="29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ubik"/>
              <a:buNone/>
            </a:pPr>
            <a:r>
              <a:rPr lang="en-US" sz="7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DADOS PROPRIETÁRIOS</a:t>
            </a:r>
            <a:endParaRPr/>
          </a:p>
        </p:txBody>
      </p:sp>
      <p:sp>
        <p:nvSpPr>
          <p:cNvPr id="295" name="Google Shape;295;p4"/>
          <p:cNvSpPr txBox="1"/>
          <p:nvPr/>
        </p:nvSpPr>
        <p:spPr>
          <a:xfrm rot="-5400000">
            <a:off x="5273118" y="5301249"/>
            <a:ext cx="1073101" cy="53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ubik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BEHAVIOR LAYER</a:t>
            </a:r>
            <a:endParaRPr/>
          </a:p>
        </p:txBody>
      </p:sp>
      <p:sp>
        <p:nvSpPr>
          <p:cNvPr id="296" name="Google Shape;296;p4"/>
          <p:cNvSpPr txBox="1"/>
          <p:nvPr/>
        </p:nvSpPr>
        <p:spPr>
          <a:xfrm rot="-5400000">
            <a:off x="5826399" y="5189800"/>
            <a:ext cx="1296001" cy="53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ubik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INTELLIGENCE LAYER </a:t>
            </a:r>
            <a:endParaRPr/>
          </a:p>
        </p:txBody>
      </p:sp>
      <p:pic>
        <p:nvPicPr>
          <p:cNvPr id="297" name="Google Shape;297;p4" descr="infinity6_CMYK_white_symbol_72dpi.pngGoogle Shape;221;p3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09114" y="3882166"/>
            <a:ext cx="508473" cy="36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 descr="Google Shape;222;p35"/>
          <p:cNvPicPr preferRelativeResize="0"/>
          <p:nvPr/>
        </p:nvPicPr>
        <p:blipFill rotWithShape="1">
          <a:blip r:embed="rId16">
            <a:alphaModFix/>
          </a:blip>
          <a:srcRect b="57071"/>
          <a:stretch/>
        </p:blipFill>
        <p:spPr>
          <a:xfrm>
            <a:off x="2800674" y="3899358"/>
            <a:ext cx="914101" cy="320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4"/>
          <p:cNvGrpSpPr/>
          <p:nvPr/>
        </p:nvGrpSpPr>
        <p:grpSpPr>
          <a:xfrm>
            <a:off x="3776217" y="3899356"/>
            <a:ext cx="1096800" cy="365328"/>
            <a:chOff x="0" y="0"/>
            <a:chExt cx="1096798" cy="365326"/>
          </a:xfrm>
        </p:grpSpPr>
        <p:sp>
          <p:nvSpPr>
            <p:cNvPr id="300" name="Google Shape;300;p4"/>
            <p:cNvSpPr txBox="1"/>
            <p:nvPr/>
          </p:nvSpPr>
          <p:spPr>
            <a:xfrm>
              <a:off x="222598" y="4675"/>
              <a:ext cx="874200" cy="360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spAutoFit/>
            </a:bodyPr>
            <a:lstStyle/>
            <a:p>
              <a:pPr marL="0" marR="0" lvl="0" indent="0" algn="l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ubik ExtraBold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Previsio</a:t>
              </a:r>
              <a:endParaRPr/>
            </a:p>
          </p:txBody>
        </p:sp>
        <p:pic>
          <p:nvPicPr>
            <p:cNvPr id="301" name="Google Shape;301;p4" descr="Google Shape;225;p35"/>
            <p:cNvPicPr preferRelativeResize="0"/>
            <p:nvPr/>
          </p:nvPicPr>
          <p:blipFill rotWithShape="1">
            <a:blip r:embed="rId16">
              <a:alphaModFix/>
            </a:blip>
            <a:srcRect r="65950" b="57071"/>
            <a:stretch/>
          </p:blipFill>
          <p:spPr>
            <a:xfrm>
              <a:off x="0" y="0"/>
              <a:ext cx="311257" cy="3209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2" name="Google Shape;302;p4"/>
          <p:cNvSpPr txBox="1"/>
          <p:nvPr/>
        </p:nvSpPr>
        <p:spPr>
          <a:xfrm>
            <a:off x="5067306" y="3904024"/>
            <a:ext cx="1283101" cy="360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ubik ExtraBold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ElasticPrice</a:t>
            </a:r>
            <a:endParaRPr/>
          </a:p>
        </p:txBody>
      </p:sp>
      <p:pic>
        <p:nvPicPr>
          <p:cNvPr id="303" name="Google Shape;303;p4" descr="Google Shape;227;p35"/>
          <p:cNvPicPr preferRelativeResize="0"/>
          <p:nvPr/>
        </p:nvPicPr>
        <p:blipFill rotWithShape="1">
          <a:blip r:embed="rId16">
            <a:alphaModFix/>
          </a:blip>
          <a:srcRect r="65950" b="57071"/>
          <a:stretch/>
        </p:blipFill>
        <p:spPr>
          <a:xfrm>
            <a:off x="4846330" y="3899356"/>
            <a:ext cx="311257" cy="32092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"/>
          <p:cNvSpPr txBox="1"/>
          <p:nvPr/>
        </p:nvSpPr>
        <p:spPr>
          <a:xfrm rot="-5400000">
            <a:off x="6548849" y="5189800"/>
            <a:ext cx="1296001" cy="53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ubik"/>
              <a:buNone/>
            </a:pPr>
            <a:r>
              <a:rPr lang="en-US" sz="12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TOOLING LAYER </a:t>
            </a:r>
            <a:endParaRPr/>
          </a:p>
        </p:txBody>
      </p:sp>
      <p:sp>
        <p:nvSpPr>
          <p:cNvPr id="305" name="Google Shape;305;p4"/>
          <p:cNvSpPr txBox="1"/>
          <p:nvPr/>
        </p:nvSpPr>
        <p:spPr>
          <a:xfrm rot="-5400000">
            <a:off x="7191354" y="5189800"/>
            <a:ext cx="1296001" cy="53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ubik"/>
              <a:buNone/>
            </a:pPr>
            <a:r>
              <a:rPr lang="en-US" sz="12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CHANNEL LAYER </a:t>
            </a:r>
            <a:endParaRPr/>
          </a:p>
        </p:txBody>
      </p:sp>
      <p:pic>
        <p:nvPicPr>
          <p:cNvPr id="306" name="Google Shape;306;p4" descr="Google Shape;230;p3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886800" y="2885013"/>
            <a:ext cx="292504" cy="29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" descr="Google Shape;231;p3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222156" y="2885431"/>
            <a:ext cx="291662" cy="291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" descr="Google Shape;232;p3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555736" y="2885013"/>
            <a:ext cx="292504" cy="292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"/>
          <p:cNvSpPr txBox="1"/>
          <p:nvPr/>
        </p:nvSpPr>
        <p:spPr>
          <a:xfrm>
            <a:off x="2131441" y="2885025"/>
            <a:ext cx="1234200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REPRESENTANTES</a:t>
            </a:r>
            <a:endParaRPr/>
          </a:p>
        </p:txBody>
      </p:sp>
      <p:sp>
        <p:nvSpPr>
          <p:cNvPr id="310" name="Google Shape;310;p4"/>
          <p:cNvSpPr txBox="1"/>
          <p:nvPr/>
        </p:nvSpPr>
        <p:spPr>
          <a:xfrm>
            <a:off x="5475980" y="2885025"/>
            <a:ext cx="1569001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WHATSAPP, SMS, E-MAIL</a:t>
            </a:r>
            <a:endParaRPr/>
          </a:p>
        </p:txBody>
      </p:sp>
      <p:sp>
        <p:nvSpPr>
          <p:cNvPr id="311" name="Google Shape;311;p4"/>
          <p:cNvSpPr txBox="1"/>
          <p:nvPr/>
        </p:nvSpPr>
        <p:spPr>
          <a:xfrm>
            <a:off x="3805316" y="2885025"/>
            <a:ext cx="1172701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DISTRIBUIDORES</a:t>
            </a:r>
            <a:endParaRPr/>
          </a:p>
        </p:txBody>
      </p:sp>
      <p:pic>
        <p:nvPicPr>
          <p:cNvPr id="312" name="Google Shape;312;p4" descr="Google Shape;236;p3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073299" y="3379554"/>
            <a:ext cx="291677" cy="29167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"/>
          <p:cNvSpPr txBox="1"/>
          <p:nvPr/>
        </p:nvSpPr>
        <p:spPr>
          <a:xfrm>
            <a:off x="2337532" y="3379554"/>
            <a:ext cx="1234200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FORECAST</a:t>
            </a:r>
            <a:endParaRPr/>
          </a:p>
        </p:txBody>
      </p:sp>
      <p:sp>
        <p:nvSpPr>
          <p:cNvPr id="314" name="Google Shape;314;p4"/>
          <p:cNvSpPr txBox="1"/>
          <p:nvPr/>
        </p:nvSpPr>
        <p:spPr>
          <a:xfrm>
            <a:off x="3930515" y="3379554"/>
            <a:ext cx="1234201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ROTEIRIZAÇÃO</a:t>
            </a:r>
            <a:endParaRPr/>
          </a:p>
        </p:txBody>
      </p:sp>
      <p:pic>
        <p:nvPicPr>
          <p:cNvPr id="315" name="Google Shape;315;p4" descr="Google Shape;239;p3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667664" y="3379554"/>
            <a:ext cx="311251" cy="31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" descr="Google Shape;240;p3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334427" y="3379554"/>
            <a:ext cx="291676" cy="29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" descr="Google Shape;241;p3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493706" y="3379554"/>
            <a:ext cx="366101" cy="31426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"/>
          <p:cNvSpPr txBox="1"/>
          <p:nvPr/>
        </p:nvSpPr>
        <p:spPr>
          <a:xfrm>
            <a:off x="5762882" y="3379554"/>
            <a:ext cx="1234200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CONVERSACIONAIS</a:t>
            </a:r>
            <a:endParaRPr/>
          </a:p>
        </p:txBody>
      </p:sp>
      <p:sp>
        <p:nvSpPr>
          <p:cNvPr id="319" name="Google Shape;319;p4"/>
          <p:cNvSpPr txBox="1"/>
          <p:nvPr/>
        </p:nvSpPr>
        <p:spPr>
          <a:xfrm rot="-5400000">
            <a:off x="7607000" y="4995850"/>
            <a:ext cx="1683900" cy="53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ubik"/>
              <a:buNone/>
            </a:pPr>
            <a:r>
              <a:rPr lang="en-US" sz="12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DIGITAL LAST MILE LAYER </a:t>
            </a:r>
            <a:endParaRPr/>
          </a:p>
        </p:txBody>
      </p:sp>
      <p:pic>
        <p:nvPicPr>
          <p:cNvPr id="320" name="Google Shape;320;p4" descr="image-removebg-preview.pngGoogle Shape;244;p35"/>
          <p:cNvPicPr preferRelativeResize="0"/>
          <p:nvPr/>
        </p:nvPicPr>
        <p:blipFill rotWithShape="1">
          <a:blip r:embed="rId24">
            <a:alphaModFix/>
          </a:blip>
          <a:srcRect l="21236" t="28180" r="20866" b="27586"/>
          <a:stretch/>
        </p:blipFill>
        <p:spPr>
          <a:xfrm>
            <a:off x="1622760" y="2265022"/>
            <a:ext cx="607502" cy="46411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"/>
          <p:cNvSpPr txBox="1"/>
          <p:nvPr/>
        </p:nvSpPr>
        <p:spPr>
          <a:xfrm>
            <a:off x="2179299" y="2349974"/>
            <a:ext cx="4171201" cy="3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ubik"/>
              <a:buNone/>
            </a:pPr>
            <a:r>
              <a:rPr lang="en-US" sz="9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MAIOR PLATAFORMA DE AUTOSSERVIÇO DO MERCADO FARMACÊUTICO</a:t>
            </a:r>
            <a:endParaRPr/>
          </a:p>
        </p:txBody>
      </p:sp>
      <p:cxnSp>
        <p:nvCxnSpPr>
          <p:cNvPr id="322" name="Google Shape;322;p4"/>
          <p:cNvCxnSpPr/>
          <p:nvPr/>
        </p:nvCxnSpPr>
        <p:spPr>
          <a:xfrm>
            <a:off x="7288949" y="3538999"/>
            <a:ext cx="1979602" cy="1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323" name="Google Shape;323;p4" descr="like_6282153.pngGoogle Shape;247;p3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390699" y="5372949"/>
            <a:ext cx="501842" cy="50185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"/>
          <p:cNvSpPr txBox="1"/>
          <p:nvPr/>
        </p:nvSpPr>
        <p:spPr>
          <a:xfrm>
            <a:off x="9868482" y="5316075"/>
            <a:ext cx="17013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Recomendações personalizadas</a:t>
            </a:r>
            <a:endParaRPr/>
          </a:p>
        </p:txBody>
      </p:sp>
      <p:pic>
        <p:nvPicPr>
          <p:cNvPr id="325" name="Google Shape;325;p4" descr="snowflake_6557473.pngGoogle Shape;249;p35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390699" y="3977899"/>
            <a:ext cx="501842" cy="5018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"/>
          <p:cNvSpPr txBox="1"/>
          <p:nvPr/>
        </p:nvSpPr>
        <p:spPr>
          <a:xfrm>
            <a:off x="9868482" y="3921024"/>
            <a:ext cx="17013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Relevância de Produtos</a:t>
            </a:r>
            <a:endParaRPr/>
          </a:p>
        </p:txBody>
      </p:sp>
      <p:pic>
        <p:nvPicPr>
          <p:cNvPr id="327" name="Google Shape;327;p4" descr="location_6557365.pngGoogle Shape;251;p3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390699" y="4653969"/>
            <a:ext cx="501843" cy="50185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"/>
          <p:cNvSpPr txBox="1"/>
          <p:nvPr/>
        </p:nvSpPr>
        <p:spPr>
          <a:xfrm>
            <a:off x="9868482" y="4597093"/>
            <a:ext cx="17013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Aumento da demanda regional</a:t>
            </a:r>
            <a:endParaRPr/>
          </a:p>
        </p:txBody>
      </p:sp>
      <p:pic>
        <p:nvPicPr>
          <p:cNvPr id="329" name="Google Shape;329;p4" descr="objective_6557191.pngGoogle Shape;253;p35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9390699" y="3288062"/>
            <a:ext cx="501843" cy="50185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"/>
          <p:cNvSpPr txBox="1"/>
          <p:nvPr/>
        </p:nvSpPr>
        <p:spPr>
          <a:xfrm>
            <a:off x="9868482" y="3231188"/>
            <a:ext cx="2182501" cy="6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ubik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Tendências e comportamentos reais</a:t>
            </a:r>
            <a:endParaRPr/>
          </a:p>
        </p:txBody>
      </p:sp>
      <p:pic>
        <p:nvPicPr>
          <p:cNvPr id="331" name="Google Shape;331;p4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" descr="image5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2874" y="3405407"/>
            <a:ext cx="3023401" cy="170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" descr="Google Shape;260;p36"/>
          <p:cNvPicPr preferRelativeResize="0"/>
          <p:nvPr/>
        </p:nvPicPr>
        <p:blipFill rotWithShape="1">
          <a:blip r:embed="rId4">
            <a:alphaModFix amt="22000"/>
          </a:blip>
          <a:srcRect/>
          <a:stretch/>
        </p:blipFill>
        <p:spPr>
          <a:xfrm>
            <a:off x="1075106" y="5572500"/>
            <a:ext cx="945901" cy="74275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"/>
          <p:cNvSpPr/>
          <p:nvPr/>
        </p:nvSpPr>
        <p:spPr>
          <a:xfrm>
            <a:off x="0" y="0"/>
            <a:ext cx="12192000" cy="83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5"/>
          <p:cNvGrpSpPr/>
          <p:nvPr/>
        </p:nvGrpSpPr>
        <p:grpSpPr>
          <a:xfrm>
            <a:off x="166975" y="135711"/>
            <a:ext cx="1630596" cy="569828"/>
            <a:chOff x="0" y="-1"/>
            <a:chExt cx="1630595" cy="569827"/>
          </a:xfrm>
        </p:grpSpPr>
        <p:pic>
          <p:nvPicPr>
            <p:cNvPr id="340" name="Google Shape;340;p5" descr="Logo EMS_RGB.pngGoogle Shape;264;p36"/>
            <p:cNvPicPr preferRelativeResize="0"/>
            <p:nvPr/>
          </p:nvPicPr>
          <p:blipFill rotWithShape="1">
            <a:blip r:embed="rId5">
              <a:alphaModFix/>
            </a:blip>
            <a:srcRect t="11903" b="14115"/>
            <a:stretch/>
          </p:blipFill>
          <p:spPr>
            <a:xfrm>
              <a:off x="0" y="17616"/>
              <a:ext cx="970475" cy="50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5" descr="Logo-color-white.pngGoogle Shape;265;p36"/>
            <p:cNvPicPr preferRelativeResize="0"/>
            <p:nvPr/>
          </p:nvPicPr>
          <p:blipFill rotWithShape="1">
            <a:blip r:embed="rId6">
              <a:alphaModFix/>
            </a:blip>
            <a:srcRect l="2180" t="12613" r="71739" b="26066"/>
            <a:stretch/>
          </p:blipFill>
          <p:spPr>
            <a:xfrm>
              <a:off x="985762" y="-1"/>
              <a:ext cx="604253" cy="40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5" descr="Logo-color-white.pngGoogle Shape;266;p36"/>
            <p:cNvPicPr preferRelativeResize="0"/>
            <p:nvPr/>
          </p:nvPicPr>
          <p:blipFill rotWithShape="1">
            <a:blip r:embed="rId6">
              <a:alphaModFix/>
            </a:blip>
            <a:srcRect l="27553" t="14722" r="948" b="23957"/>
            <a:stretch/>
          </p:blipFill>
          <p:spPr>
            <a:xfrm>
              <a:off x="945185" y="403049"/>
              <a:ext cx="685410" cy="166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3" name="Google Shape;343;p5"/>
          <p:cNvSpPr txBox="1"/>
          <p:nvPr/>
        </p:nvSpPr>
        <p:spPr>
          <a:xfrm>
            <a:off x="402824" y="1044725"/>
            <a:ext cx="10763152" cy="105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 Medium"/>
              <a:buNone/>
            </a:pP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Decisões orientadas à performance do varejo: </a:t>
            </a:r>
            <a:endParaRPr/>
          </a:p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Rubik"/>
              <a:buNone/>
            </a:pPr>
            <a:r>
              <a:rPr lang="en-US" sz="3100" b="1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mix certo, no momento certo e no ponto certo</a:t>
            </a:r>
            <a:r>
              <a:rPr lang="en-US" sz="31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.  </a:t>
            </a:r>
            <a:endParaRPr/>
          </a:p>
        </p:txBody>
      </p:sp>
      <p:sp>
        <p:nvSpPr>
          <p:cNvPr id="344" name="Google Shape;344;p5"/>
          <p:cNvSpPr txBox="1"/>
          <p:nvPr/>
        </p:nvSpPr>
        <p:spPr>
          <a:xfrm>
            <a:off x="1241612" y="2409038"/>
            <a:ext cx="1526701" cy="47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Rubik ExtraBold"/>
              <a:buNone/>
            </a:pPr>
            <a:r>
              <a:rPr lang="en-US" sz="1900" b="0" i="0" u="none" strike="noStrike" cap="none">
                <a:solidFill>
                  <a:schemeClr val="accen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FORECAST</a:t>
            </a:r>
            <a:endParaRPr/>
          </a:p>
        </p:txBody>
      </p:sp>
      <p:sp>
        <p:nvSpPr>
          <p:cNvPr id="345" name="Google Shape;345;p5"/>
          <p:cNvSpPr txBox="1"/>
          <p:nvPr/>
        </p:nvSpPr>
        <p:spPr>
          <a:xfrm>
            <a:off x="2097901" y="4601671"/>
            <a:ext cx="1306501" cy="43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Rubik"/>
              <a:buNone/>
            </a:pPr>
            <a:r>
              <a:rPr lang="en-US" sz="17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1.6k </a:t>
            </a:r>
            <a:r>
              <a:rPr lang="en-US" sz="10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SKUs</a:t>
            </a:r>
            <a:endParaRPr/>
          </a:p>
        </p:txBody>
      </p:sp>
      <p:sp>
        <p:nvSpPr>
          <p:cNvPr id="346" name="Google Shape;346;p5"/>
          <p:cNvSpPr txBox="1"/>
          <p:nvPr/>
        </p:nvSpPr>
        <p:spPr>
          <a:xfrm>
            <a:off x="2097901" y="4837588"/>
            <a:ext cx="1228801" cy="43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Rubik"/>
              <a:buNone/>
            </a:pPr>
            <a:r>
              <a:rPr lang="en-US" sz="17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98k </a:t>
            </a:r>
            <a:r>
              <a:rPr lang="en-US" sz="10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PDVs</a:t>
            </a:r>
            <a:endParaRPr/>
          </a:p>
        </p:txBody>
      </p:sp>
      <p:pic>
        <p:nvPicPr>
          <p:cNvPr id="347" name="Google Shape;347;p5" descr="Google Shape;271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7834" y="3362952"/>
            <a:ext cx="2056354" cy="13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" descr="Google Shape;272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6650" y="4167887"/>
            <a:ext cx="1146601" cy="139081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"/>
          <p:cNvSpPr txBox="1"/>
          <p:nvPr/>
        </p:nvSpPr>
        <p:spPr>
          <a:xfrm>
            <a:off x="1263388" y="5760799"/>
            <a:ext cx="2772300" cy="42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80%</a:t>
            </a:r>
            <a:r>
              <a:rPr lang="en-US" sz="16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 precisão de forecast</a:t>
            </a:r>
            <a:endParaRPr/>
          </a:p>
        </p:txBody>
      </p:sp>
      <p:sp>
        <p:nvSpPr>
          <p:cNvPr id="350" name="Google Shape;350;p5"/>
          <p:cNvSpPr txBox="1"/>
          <p:nvPr/>
        </p:nvSpPr>
        <p:spPr>
          <a:xfrm>
            <a:off x="4556476" y="2409038"/>
            <a:ext cx="3023401" cy="47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Rubik ExtraBold"/>
              <a:buNone/>
            </a:pPr>
            <a:r>
              <a:rPr lang="en-US" sz="1900" b="0" i="0" u="none" strike="noStrike" cap="none">
                <a:solidFill>
                  <a:schemeClr val="accen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SALES INTELLIGENCE</a:t>
            </a:r>
            <a:endParaRPr/>
          </a:p>
        </p:txBody>
      </p:sp>
      <p:sp>
        <p:nvSpPr>
          <p:cNvPr id="351" name="Google Shape;351;p5"/>
          <p:cNvSpPr txBox="1"/>
          <p:nvPr/>
        </p:nvSpPr>
        <p:spPr>
          <a:xfrm>
            <a:off x="4778174" y="5760799"/>
            <a:ext cx="3425701" cy="42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+23%</a:t>
            </a:r>
            <a:r>
              <a:rPr lang="en-US" sz="16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 aumento no ticket médio</a:t>
            </a:r>
            <a:endParaRPr/>
          </a:p>
        </p:txBody>
      </p:sp>
      <p:sp>
        <p:nvSpPr>
          <p:cNvPr id="352" name="Google Shape;352;p5"/>
          <p:cNvSpPr txBox="1"/>
          <p:nvPr/>
        </p:nvSpPr>
        <p:spPr>
          <a:xfrm>
            <a:off x="7385649" y="5760799"/>
            <a:ext cx="3835801" cy="42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ubik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+36%</a:t>
            </a:r>
            <a:r>
              <a:rPr lang="en-US" sz="16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 conversão de novos SKUs</a:t>
            </a:r>
            <a:endParaRPr/>
          </a:p>
        </p:txBody>
      </p:sp>
      <p:pic>
        <p:nvPicPr>
          <p:cNvPr id="353" name="Google Shape;353;p5" descr="video-dist.gifGoogle Shape;277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50631" y="3395154"/>
            <a:ext cx="1146601" cy="184980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"/>
          <p:cNvSpPr txBox="1"/>
          <p:nvPr/>
        </p:nvSpPr>
        <p:spPr>
          <a:xfrm>
            <a:off x="9642850" y="5305474"/>
            <a:ext cx="1630501" cy="37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 Medium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Vendas diretas</a:t>
            </a:r>
            <a:endParaRPr/>
          </a:p>
        </p:txBody>
      </p:sp>
      <p:sp>
        <p:nvSpPr>
          <p:cNvPr id="355" name="Google Shape;355;p5"/>
          <p:cNvSpPr txBox="1"/>
          <p:nvPr/>
        </p:nvSpPr>
        <p:spPr>
          <a:xfrm>
            <a:off x="6588098" y="5305474"/>
            <a:ext cx="1479601" cy="37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 Medium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Representantes</a:t>
            </a:r>
            <a:endParaRPr/>
          </a:p>
        </p:txBody>
      </p:sp>
      <p:sp>
        <p:nvSpPr>
          <p:cNvPr id="356" name="Google Shape;356;p5"/>
          <p:cNvSpPr txBox="1"/>
          <p:nvPr/>
        </p:nvSpPr>
        <p:spPr>
          <a:xfrm>
            <a:off x="8123994" y="5284859"/>
            <a:ext cx="1399801" cy="37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 Medium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Distribuidores</a:t>
            </a:r>
            <a:endParaRPr/>
          </a:p>
        </p:txBody>
      </p:sp>
      <p:sp>
        <p:nvSpPr>
          <p:cNvPr id="357" name="Google Shape;357;p5"/>
          <p:cNvSpPr txBox="1"/>
          <p:nvPr/>
        </p:nvSpPr>
        <p:spPr>
          <a:xfrm>
            <a:off x="4945524" y="5305474"/>
            <a:ext cx="13065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Rubik Medium"/>
              <a:buNone/>
            </a:pPr>
            <a:r>
              <a:rPr lang="en-US" sz="13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Auto</a:t>
            </a:r>
            <a:r>
              <a:rPr lang="en-US" sz="1300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 S</a:t>
            </a:r>
            <a:r>
              <a:rPr lang="en-US" sz="1300" b="0" i="0" u="none" strike="noStrike" cap="none">
                <a:solidFill>
                  <a:schemeClr val="accent5"/>
                </a:solidFill>
                <a:latin typeface="Rubik Medium"/>
                <a:ea typeface="Rubik Medium"/>
                <a:cs typeface="Rubik Medium"/>
                <a:sym typeface="Rubik Medium"/>
              </a:rPr>
              <a:t>erviço</a:t>
            </a:r>
            <a:endParaRPr/>
          </a:p>
        </p:txBody>
      </p:sp>
      <p:sp>
        <p:nvSpPr>
          <p:cNvPr id="358" name="Google Shape;358;p5"/>
          <p:cNvSpPr txBox="1"/>
          <p:nvPr/>
        </p:nvSpPr>
        <p:spPr>
          <a:xfrm>
            <a:off x="4771002" y="2701226"/>
            <a:ext cx="2711701" cy="51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ubik"/>
              <a:buNone/>
            </a:pPr>
            <a:r>
              <a:rPr lang="en-US" sz="10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Tornar cada touchpoint uma máquina inteligente de vendas.</a:t>
            </a:r>
            <a:endParaRPr/>
          </a:p>
        </p:txBody>
      </p:sp>
      <p:sp>
        <p:nvSpPr>
          <p:cNvPr id="359" name="Google Shape;359;p5"/>
          <p:cNvSpPr txBox="1"/>
          <p:nvPr/>
        </p:nvSpPr>
        <p:spPr>
          <a:xfrm>
            <a:off x="2097901" y="5038304"/>
            <a:ext cx="1228801" cy="43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Rubik"/>
              <a:buNone/>
            </a:pPr>
            <a:r>
              <a:rPr lang="en-US" sz="17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8 </a:t>
            </a:r>
            <a:r>
              <a:rPr lang="en-US" sz="10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BUs</a:t>
            </a:r>
            <a:endParaRPr/>
          </a:p>
        </p:txBody>
      </p:sp>
      <p:sp>
        <p:nvSpPr>
          <p:cNvPr id="360" name="Google Shape;360;p5"/>
          <p:cNvSpPr txBox="1"/>
          <p:nvPr/>
        </p:nvSpPr>
        <p:spPr>
          <a:xfrm>
            <a:off x="1331640" y="2701226"/>
            <a:ext cx="2635801" cy="51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ubik"/>
              <a:buNone/>
            </a:pPr>
            <a:r>
              <a:rPr lang="en-US" sz="1000" b="0" i="0" u="none" strike="noStrike" cap="none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Reduzir rupturas, melhor definição de metas comerciais, eficiência do supply. </a:t>
            </a:r>
            <a:endParaRPr/>
          </a:p>
        </p:txBody>
      </p:sp>
      <p:pic>
        <p:nvPicPr>
          <p:cNvPr id="361" name="Google Shape;361;p5" descr="Google Shape;285;p36"/>
          <p:cNvPicPr preferRelativeResize="0"/>
          <p:nvPr/>
        </p:nvPicPr>
        <p:blipFill rotWithShape="1">
          <a:blip r:embed="rId4">
            <a:alphaModFix amt="22000"/>
          </a:blip>
          <a:srcRect/>
          <a:stretch/>
        </p:blipFill>
        <p:spPr>
          <a:xfrm>
            <a:off x="4582216" y="5577366"/>
            <a:ext cx="945901" cy="74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" descr="Google Shape;286;p36"/>
          <p:cNvPicPr preferRelativeResize="0"/>
          <p:nvPr/>
        </p:nvPicPr>
        <p:blipFill rotWithShape="1">
          <a:blip r:embed="rId4">
            <a:alphaModFix amt="22000"/>
          </a:blip>
          <a:srcRect/>
          <a:stretch/>
        </p:blipFill>
        <p:spPr>
          <a:xfrm>
            <a:off x="7845012" y="5577366"/>
            <a:ext cx="945901" cy="74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" descr="Google Shape;287;p36"/>
          <p:cNvPicPr preferRelativeResize="0"/>
          <p:nvPr/>
        </p:nvPicPr>
        <p:blipFill rotWithShape="1">
          <a:blip r:embed="rId10">
            <a:alphaModFix/>
          </a:blip>
          <a:srcRect r="1"/>
          <a:stretch/>
        </p:blipFill>
        <p:spPr>
          <a:xfrm>
            <a:off x="4600204" y="3395153"/>
            <a:ext cx="1997076" cy="18498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14" y="0"/>
                </a:moveTo>
                <a:cubicBezTo>
                  <a:pt x="409" y="0"/>
                  <a:pt x="0" y="442"/>
                  <a:pt x="0" y="987"/>
                </a:cubicBezTo>
                <a:lnTo>
                  <a:pt x="0" y="20613"/>
                </a:lnTo>
                <a:cubicBezTo>
                  <a:pt x="0" y="21158"/>
                  <a:pt x="409" y="21600"/>
                  <a:pt x="914" y="21600"/>
                </a:cubicBezTo>
                <a:lnTo>
                  <a:pt x="20686" y="21600"/>
                </a:lnTo>
                <a:cubicBezTo>
                  <a:pt x="21191" y="21600"/>
                  <a:pt x="21600" y="21158"/>
                  <a:pt x="21600" y="20613"/>
                </a:cubicBezTo>
                <a:lnTo>
                  <a:pt x="21600" y="987"/>
                </a:lnTo>
                <a:cubicBezTo>
                  <a:pt x="21600" y="442"/>
                  <a:pt x="21191" y="0"/>
                  <a:pt x="20686" y="0"/>
                </a:cubicBezTo>
                <a:lnTo>
                  <a:pt x="914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64" name="Google Shape;364;p5" descr="Google Shape;288;p36"/>
          <p:cNvPicPr preferRelativeResize="0"/>
          <p:nvPr/>
        </p:nvPicPr>
        <p:blipFill rotWithShape="1">
          <a:blip r:embed="rId11">
            <a:alphaModFix/>
          </a:blip>
          <a:srcRect r="1"/>
          <a:stretch/>
        </p:blipFill>
        <p:spPr>
          <a:xfrm>
            <a:off x="6838149" y="3360053"/>
            <a:ext cx="979488" cy="1920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214" y="0"/>
                </a:moveTo>
                <a:cubicBezTo>
                  <a:pt x="989" y="0"/>
                  <a:pt x="0" y="505"/>
                  <a:pt x="0" y="1130"/>
                </a:cubicBezTo>
                <a:lnTo>
                  <a:pt x="0" y="20466"/>
                </a:lnTo>
                <a:cubicBezTo>
                  <a:pt x="0" y="21091"/>
                  <a:pt x="989" y="21600"/>
                  <a:pt x="2214" y="21600"/>
                </a:cubicBezTo>
                <a:lnTo>
                  <a:pt x="19386" y="21600"/>
                </a:lnTo>
                <a:cubicBezTo>
                  <a:pt x="20611" y="21600"/>
                  <a:pt x="21600" y="21091"/>
                  <a:pt x="21600" y="20466"/>
                </a:cubicBezTo>
                <a:lnTo>
                  <a:pt x="21600" y="1130"/>
                </a:lnTo>
                <a:cubicBezTo>
                  <a:pt x="21600" y="505"/>
                  <a:pt x="20611" y="0"/>
                  <a:pt x="19386" y="0"/>
                </a:cubicBezTo>
                <a:lnTo>
                  <a:pt x="2214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65" name="Google Shape;365;p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323550" y="87900"/>
            <a:ext cx="2630349" cy="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nfinity6">
  <a:themeElements>
    <a:clrScheme name="infinity6">
      <a:dk1>
        <a:srgbClr val="001B38"/>
      </a:dk1>
      <a:lt1>
        <a:srgbClr val="FFFFFF"/>
      </a:lt1>
      <a:dk2>
        <a:srgbClr val="A7A7A7"/>
      </a:dk2>
      <a:lt2>
        <a:srgbClr val="535353"/>
      </a:lt2>
      <a:accent1>
        <a:srgbClr val="1C75BC"/>
      </a:accent1>
      <a:accent2>
        <a:srgbClr val="2CA6DE"/>
      </a:accent2>
      <a:accent3>
        <a:srgbClr val="F15922"/>
      </a:accent3>
      <a:accent4>
        <a:srgbClr val="F99D1C"/>
      </a:accent4>
      <a:accent5>
        <a:srgbClr val="001B38"/>
      </a:accent5>
      <a:accent6>
        <a:srgbClr val="EFE7D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finity6">
  <a:themeElements>
    <a:clrScheme name="infinity6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C75BC"/>
      </a:accent1>
      <a:accent2>
        <a:srgbClr val="2CA6DE"/>
      </a:accent2>
      <a:accent3>
        <a:srgbClr val="F15922"/>
      </a:accent3>
      <a:accent4>
        <a:srgbClr val="F99D1C"/>
      </a:accent4>
      <a:accent5>
        <a:srgbClr val="001B38"/>
      </a:accent5>
      <a:accent6>
        <a:srgbClr val="EFE7D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</Words>
  <Application>Microsoft Office PowerPoint</Application>
  <PresentationFormat>Widescreen</PresentationFormat>
  <Paragraphs>148</Paragraphs>
  <Slides>14</Slides>
  <Notes>14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Rubik</vt:lpstr>
      <vt:lpstr>Rubik SemiBold</vt:lpstr>
      <vt:lpstr>Rubik Medium</vt:lpstr>
      <vt:lpstr>Arial</vt:lpstr>
      <vt:lpstr>Rubik Light</vt:lpstr>
      <vt:lpstr>Rubik ExtraBold</vt:lpstr>
      <vt:lpstr>infinity6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SUPPORT</cp:lastModifiedBy>
  <cp:revision>1</cp:revision>
  <dcterms:modified xsi:type="dcterms:W3CDTF">2025-08-19T13:45:50Z</dcterms:modified>
</cp:coreProperties>
</file>