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Staatliches" charset="1" panose="00000000000000000000"/>
      <p:regular r:id="rId25"/>
    </p:embeddedFont>
    <p:embeddedFont>
      <p:font typeface="Canva Sans Bold" charset="1" panose="020B0803030501040103"/>
      <p:regular r:id="rId26"/>
    </p:embeddedFont>
    <p:embeddedFont>
      <p:font typeface="Canva Sans" charset="1" panose="020B0503030501040103"/>
      <p:regular r:id="rId27"/>
    </p:embeddedFont>
    <p:embeddedFont>
      <p:font typeface="Agrandir" charset="1" panose="00000500000000000000"/>
      <p:regular r:id="rId28"/>
    </p:embeddedFont>
    <p:embeddedFont>
      <p:font typeface="Bernoru" charset="1" panose="00000A00000000000000"/>
      <p:regular r:id="rId29"/>
    </p:embeddedFont>
    <p:embeddedFont>
      <p:font typeface="Agrandir Bold" charset="1" panose="00000800000000000000"/>
      <p:regular r:id="rId30"/>
    </p:embeddedFont>
    <p:embeddedFont>
      <p:font typeface="Gotham Light" charset="1" panose="00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11" Target="../media/image45.png" Type="http://schemas.openxmlformats.org/officeDocument/2006/relationships/image"/><Relationship Id="rId12" Target="../media/image46.svg" Type="http://schemas.openxmlformats.org/officeDocument/2006/relationships/imag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15" Target="../media/image49.png" Type="http://schemas.openxmlformats.org/officeDocument/2006/relationships/image"/><Relationship Id="rId16" Target="../media/image5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png" Type="http://schemas.openxmlformats.org/officeDocument/2006/relationships/image"/><Relationship Id="rId12" Target="../media/image5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62.jpeg" Type="http://schemas.openxmlformats.org/officeDocument/2006/relationships/image"/><Relationship Id="rId5" Target="../media/image6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70.svg" Type="http://schemas.openxmlformats.org/officeDocument/2006/relationships/image"/><Relationship Id="rId12" Target="../media/image71.png" Type="http://schemas.openxmlformats.org/officeDocument/2006/relationships/image"/><Relationship Id="rId13" Target="../media/image72.svg" Type="http://schemas.openxmlformats.org/officeDocument/2006/relationships/image"/><Relationship Id="rId14" Target="../media/image73.png" Type="http://schemas.openxmlformats.org/officeDocument/2006/relationships/image"/><Relationship Id="rId15" Target="../media/image74.svg" Type="http://schemas.openxmlformats.org/officeDocument/2006/relationships/image"/><Relationship Id="rId16" Target="../media/image75.png" Type="http://schemas.openxmlformats.org/officeDocument/2006/relationships/image"/><Relationship Id="rId17" Target="../media/image76.svg" Type="http://schemas.openxmlformats.org/officeDocument/2006/relationships/image"/><Relationship Id="rId18" Target="../media/image77.png" Type="http://schemas.openxmlformats.org/officeDocument/2006/relationships/image"/><Relationship Id="rId19" Target="../media/image7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4.png" Type="http://schemas.openxmlformats.org/officeDocument/2006/relationships/image"/><Relationship Id="rId5" Target="../media/image63.png" Type="http://schemas.openxmlformats.org/officeDocument/2006/relationships/image"/><Relationship Id="rId6" Target="../media/image65.jpeg" Type="http://schemas.openxmlformats.org/officeDocument/2006/relationships/image"/><Relationship Id="rId7" Target="../media/image66.pn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png" Type="http://schemas.openxmlformats.org/officeDocument/2006/relationships/image"/><Relationship Id="rId12" Target="../media/image86.png" Type="http://schemas.openxmlformats.org/officeDocument/2006/relationships/image"/><Relationship Id="rId13" Target="../media/image87.png" Type="http://schemas.openxmlformats.org/officeDocument/2006/relationships/image"/><Relationship Id="rId14" Target="../media/image88.png" Type="http://schemas.openxmlformats.org/officeDocument/2006/relationships/image"/><Relationship Id="rId15" Target="../media/image89.svg" Type="http://schemas.openxmlformats.org/officeDocument/2006/relationships/image"/><Relationship Id="rId16" Target="../media/image90.png" Type="http://schemas.openxmlformats.org/officeDocument/2006/relationships/image"/><Relationship Id="rId17" Target="../media/image91.svg" Type="http://schemas.openxmlformats.org/officeDocument/2006/relationships/image"/><Relationship Id="rId18" Target="../media/image92.png" Type="http://schemas.openxmlformats.org/officeDocument/2006/relationships/image"/><Relationship Id="rId19" Target="../media/image93.svg" Type="http://schemas.openxmlformats.org/officeDocument/2006/relationships/image"/><Relationship Id="rId2" Target="../media/image79.png" Type="http://schemas.openxmlformats.org/officeDocument/2006/relationships/image"/><Relationship Id="rId20" Target="../media/image94.png" Type="http://schemas.openxmlformats.org/officeDocument/2006/relationships/image"/><Relationship Id="rId21" Target="../media/image95.svg" Type="http://schemas.openxmlformats.org/officeDocument/2006/relationships/image"/><Relationship Id="rId3" Target="../media/image80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81.png" Type="http://schemas.openxmlformats.org/officeDocument/2006/relationships/image"/><Relationship Id="rId7" Target="../media/image82.png" Type="http://schemas.openxmlformats.org/officeDocument/2006/relationships/image"/><Relationship Id="rId8" Target="../media/image83.pn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9.png" Type="http://schemas.openxmlformats.org/officeDocument/2006/relationships/image"/><Relationship Id="rId11" Target="../media/image66.png" Type="http://schemas.openxmlformats.org/officeDocument/2006/relationships/image"/><Relationship Id="rId12" Target="../media/image100.png" Type="http://schemas.openxmlformats.org/officeDocument/2006/relationships/image"/><Relationship Id="rId13" Target="../media/image85.png" Type="http://schemas.openxmlformats.org/officeDocument/2006/relationships/image"/><Relationship Id="rId14" Target="../media/image101.png" Type="http://schemas.openxmlformats.org/officeDocument/2006/relationships/image"/><Relationship Id="rId15" Target="../media/image102.svg" Type="http://schemas.openxmlformats.org/officeDocument/2006/relationships/image"/><Relationship Id="rId16" Target="../media/image103.png" Type="http://schemas.openxmlformats.org/officeDocument/2006/relationships/image"/><Relationship Id="rId17" Target="../media/image104.svg" Type="http://schemas.openxmlformats.org/officeDocument/2006/relationships/image"/><Relationship Id="rId18" Target="../media/image105.png" Type="http://schemas.openxmlformats.org/officeDocument/2006/relationships/image"/><Relationship Id="rId19" Target="../media/image106.svg" Type="http://schemas.openxmlformats.org/officeDocument/2006/relationships/image"/><Relationship Id="rId2" Target="../media/image79.png" Type="http://schemas.openxmlformats.org/officeDocument/2006/relationships/image"/><Relationship Id="rId20" Target="../media/image107.png" Type="http://schemas.openxmlformats.org/officeDocument/2006/relationships/image"/><Relationship Id="rId21" Target="../media/image108.svg" Type="http://schemas.openxmlformats.org/officeDocument/2006/relationships/image"/><Relationship Id="rId3" Target="../media/image80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96.png" Type="http://schemas.openxmlformats.org/officeDocument/2006/relationships/image"/><Relationship Id="rId7" Target="../media/image97.png" Type="http://schemas.openxmlformats.org/officeDocument/2006/relationships/image"/><Relationship Id="rId8" Target="../media/image98.pn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5.png" Type="http://schemas.openxmlformats.org/officeDocument/2006/relationships/image"/><Relationship Id="rId11" Target="../media/image116.svg" Type="http://schemas.openxmlformats.org/officeDocument/2006/relationships/image"/><Relationship Id="rId12" Target="../media/image117.png" Type="http://schemas.openxmlformats.org/officeDocument/2006/relationships/image"/><Relationship Id="rId13" Target="../media/image118.svg" Type="http://schemas.openxmlformats.org/officeDocument/2006/relationships/image"/><Relationship Id="rId14" Target="../media/image119.png" Type="http://schemas.openxmlformats.org/officeDocument/2006/relationships/image"/><Relationship Id="rId15" Target="../media/image120.svg" Type="http://schemas.openxmlformats.org/officeDocument/2006/relationships/image"/><Relationship Id="rId16" Target="../media/image121.png" Type="http://schemas.openxmlformats.org/officeDocument/2006/relationships/image"/><Relationship Id="rId17" Target="../media/image122.svg" Type="http://schemas.openxmlformats.org/officeDocument/2006/relationships/image"/><Relationship Id="rId18" Target="../media/image123.png" Type="http://schemas.openxmlformats.org/officeDocument/2006/relationships/image"/><Relationship Id="rId19" Target="../media/image124.svg" Type="http://schemas.openxmlformats.org/officeDocument/2006/relationships/image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109.png" Type="http://schemas.openxmlformats.org/officeDocument/2006/relationships/image"/><Relationship Id="rId5" Target="../media/image110.svg" Type="http://schemas.openxmlformats.org/officeDocument/2006/relationships/image"/><Relationship Id="rId6" Target="../media/image111.png" Type="http://schemas.openxmlformats.org/officeDocument/2006/relationships/image"/><Relationship Id="rId7" Target="../media/image112.svg" Type="http://schemas.openxmlformats.org/officeDocument/2006/relationships/image"/><Relationship Id="rId8" Target="../media/image113.png" Type="http://schemas.openxmlformats.org/officeDocument/2006/relationships/image"/><Relationship Id="rId9" Target="../media/image11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1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56364" y="-3142574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074000" y="-61723"/>
            <a:ext cx="12746936" cy="10348723"/>
          </a:xfrm>
          <a:custGeom>
            <a:avLst/>
            <a:gdLst/>
            <a:ahLst/>
            <a:cxnLst/>
            <a:rect r="r" b="b" t="t" l="l"/>
            <a:pathLst>
              <a:path h="10348723" w="12746936">
                <a:moveTo>
                  <a:pt x="0" y="0"/>
                </a:moveTo>
                <a:lnTo>
                  <a:pt x="12746936" y="0"/>
                </a:lnTo>
                <a:lnTo>
                  <a:pt x="12746936" y="10348723"/>
                </a:lnTo>
                <a:lnTo>
                  <a:pt x="0" y="1034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8" r="-4437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462221" y="4151133"/>
            <a:ext cx="8496803" cy="2951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3"/>
              </a:lnSpc>
            </a:pPr>
            <a:r>
              <a:rPr lang="en-US" sz="8794" spc="-483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A NOVA ERA DA CONSULTORIA COM INTELIGÊNCIA ARTIFICIAL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557287" y="2683329"/>
            <a:ext cx="980230" cy="967977"/>
          </a:xfrm>
          <a:custGeom>
            <a:avLst/>
            <a:gdLst/>
            <a:ahLst/>
            <a:cxnLst/>
            <a:rect r="r" b="b" t="t" l="l"/>
            <a:pathLst>
              <a:path h="967977" w="980230">
                <a:moveTo>
                  <a:pt x="0" y="0"/>
                </a:moveTo>
                <a:lnTo>
                  <a:pt x="980230" y="0"/>
                </a:lnTo>
                <a:lnTo>
                  <a:pt x="980230" y="967977"/>
                </a:lnTo>
                <a:lnTo>
                  <a:pt x="0" y="967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10329" y="-2528245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76434" y="4318639"/>
            <a:ext cx="6502220" cy="3695363"/>
          </a:xfrm>
          <a:custGeom>
            <a:avLst/>
            <a:gdLst/>
            <a:ahLst/>
            <a:cxnLst/>
            <a:rect r="r" b="b" t="t" l="l"/>
            <a:pathLst>
              <a:path h="3695363" w="6502220">
                <a:moveTo>
                  <a:pt x="0" y="0"/>
                </a:moveTo>
                <a:lnTo>
                  <a:pt x="6502221" y="0"/>
                </a:lnTo>
                <a:lnTo>
                  <a:pt x="6502221" y="3695363"/>
                </a:lnTo>
                <a:lnTo>
                  <a:pt x="0" y="3695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98" t="-24548" r="-21900" b="-1568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123553" y="4241557"/>
            <a:ext cx="3830135" cy="3849526"/>
            <a:chOff x="0" y="0"/>
            <a:chExt cx="1008760" cy="10138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8760" cy="1013867"/>
            </a:xfrm>
            <a:custGeom>
              <a:avLst/>
              <a:gdLst/>
              <a:ahLst/>
              <a:cxnLst/>
              <a:rect r="r" b="b" t="t" l="l"/>
              <a:pathLst>
                <a:path h="1013867" w="1008760">
                  <a:moveTo>
                    <a:pt x="0" y="0"/>
                  </a:moveTo>
                  <a:lnTo>
                    <a:pt x="1008760" y="0"/>
                  </a:lnTo>
                  <a:lnTo>
                    <a:pt x="1008760" y="1013867"/>
                  </a:lnTo>
                  <a:lnTo>
                    <a:pt x="0" y="1013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008760" cy="1042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052263" y="4695572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6" y="0"/>
                </a:lnTo>
                <a:lnTo>
                  <a:pt x="241636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52263" y="5527308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6" y="0"/>
                </a:lnTo>
                <a:lnTo>
                  <a:pt x="241636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52263" y="6360191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6" y="0"/>
                </a:lnTo>
                <a:lnTo>
                  <a:pt x="241636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052263" y="7193074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6" y="0"/>
                </a:lnTo>
                <a:lnTo>
                  <a:pt x="241636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44410" y="4695572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0" y="0"/>
                </a:lnTo>
                <a:lnTo>
                  <a:pt x="191550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88360" y="4695572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132311" y="4695572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444410" y="5527308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0" y="0"/>
                </a:lnTo>
                <a:lnTo>
                  <a:pt x="191550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788360" y="5527308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32311" y="5527308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44410" y="6318901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0" y="0"/>
                </a:lnTo>
                <a:lnTo>
                  <a:pt x="191550" y="632857"/>
                </a:lnTo>
                <a:lnTo>
                  <a:pt x="0" y="6328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788360" y="6318901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7"/>
                </a:lnTo>
                <a:lnTo>
                  <a:pt x="0" y="6328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132311" y="6318901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7"/>
                </a:lnTo>
                <a:lnTo>
                  <a:pt x="0" y="6328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444410" y="7193074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0" y="0"/>
                </a:lnTo>
                <a:lnTo>
                  <a:pt x="191550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788360" y="7193074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132311" y="7193074"/>
            <a:ext cx="191551" cy="632858"/>
          </a:xfrm>
          <a:custGeom>
            <a:avLst/>
            <a:gdLst/>
            <a:ahLst/>
            <a:cxnLst/>
            <a:rect r="r" b="b" t="t" l="l"/>
            <a:pathLst>
              <a:path h="632858" w="191551">
                <a:moveTo>
                  <a:pt x="0" y="0"/>
                </a:moveTo>
                <a:lnTo>
                  <a:pt x="191551" y="0"/>
                </a:lnTo>
                <a:lnTo>
                  <a:pt x="191551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89559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3759755" y="4628189"/>
            <a:ext cx="967217" cy="3265125"/>
            <a:chOff x="0" y="0"/>
            <a:chExt cx="254740" cy="8599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54740" cy="859951"/>
            </a:xfrm>
            <a:custGeom>
              <a:avLst/>
              <a:gdLst/>
              <a:ahLst/>
              <a:cxnLst/>
              <a:rect r="r" b="b" t="t" l="l"/>
              <a:pathLst>
                <a:path h="859951" w="254740">
                  <a:moveTo>
                    <a:pt x="0" y="0"/>
                  </a:moveTo>
                  <a:lnTo>
                    <a:pt x="254740" y="0"/>
                  </a:lnTo>
                  <a:lnTo>
                    <a:pt x="254740" y="859951"/>
                  </a:lnTo>
                  <a:lnTo>
                    <a:pt x="0" y="8599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254740" cy="888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4121184" y="4894451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6" y="0"/>
                </a:lnTo>
                <a:lnTo>
                  <a:pt x="241636" y="632857"/>
                </a:lnTo>
                <a:lnTo>
                  <a:pt x="0" y="6328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121184" y="5849891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6" y="0"/>
                </a:lnTo>
                <a:lnTo>
                  <a:pt x="241636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122545" y="6876645"/>
            <a:ext cx="241637" cy="632858"/>
          </a:xfrm>
          <a:custGeom>
            <a:avLst/>
            <a:gdLst/>
            <a:ahLst/>
            <a:cxnLst/>
            <a:rect r="r" b="b" t="t" l="l"/>
            <a:pathLst>
              <a:path h="632858" w="241637">
                <a:moveTo>
                  <a:pt x="0" y="0"/>
                </a:moveTo>
                <a:lnTo>
                  <a:pt x="241637" y="0"/>
                </a:lnTo>
                <a:lnTo>
                  <a:pt x="241637" y="632858"/>
                </a:lnTo>
                <a:lnTo>
                  <a:pt x="0" y="6328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1281464" y="4628189"/>
            <a:ext cx="2325890" cy="767623"/>
            <a:chOff x="0" y="0"/>
            <a:chExt cx="612580" cy="20217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12580" cy="202172"/>
            </a:xfrm>
            <a:custGeom>
              <a:avLst/>
              <a:gdLst/>
              <a:ahLst/>
              <a:cxnLst/>
              <a:rect r="r" b="b" t="t" l="l"/>
              <a:pathLst>
                <a:path h="202172" w="612580">
                  <a:moveTo>
                    <a:pt x="0" y="0"/>
                  </a:moveTo>
                  <a:lnTo>
                    <a:pt x="612580" y="0"/>
                  </a:lnTo>
                  <a:lnTo>
                    <a:pt x="612580" y="202172"/>
                  </a:lnTo>
                  <a:lnTo>
                    <a:pt x="0" y="202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12580" cy="23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281464" y="5459926"/>
            <a:ext cx="2325890" cy="767623"/>
            <a:chOff x="0" y="0"/>
            <a:chExt cx="612580" cy="20217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12580" cy="202172"/>
            </a:xfrm>
            <a:custGeom>
              <a:avLst/>
              <a:gdLst/>
              <a:ahLst/>
              <a:cxnLst/>
              <a:rect r="r" b="b" t="t" l="l"/>
              <a:pathLst>
                <a:path h="202172" w="612580">
                  <a:moveTo>
                    <a:pt x="0" y="0"/>
                  </a:moveTo>
                  <a:lnTo>
                    <a:pt x="612580" y="0"/>
                  </a:lnTo>
                  <a:lnTo>
                    <a:pt x="612580" y="202172"/>
                  </a:lnTo>
                  <a:lnTo>
                    <a:pt x="0" y="202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12580" cy="23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281464" y="6292808"/>
            <a:ext cx="2325890" cy="767623"/>
            <a:chOff x="0" y="0"/>
            <a:chExt cx="612580" cy="20217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12580" cy="202172"/>
            </a:xfrm>
            <a:custGeom>
              <a:avLst/>
              <a:gdLst/>
              <a:ahLst/>
              <a:cxnLst/>
              <a:rect r="r" b="b" t="t" l="l"/>
              <a:pathLst>
                <a:path h="202172" w="612580">
                  <a:moveTo>
                    <a:pt x="0" y="0"/>
                  </a:moveTo>
                  <a:lnTo>
                    <a:pt x="612580" y="0"/>
                  </a:lnTo>
                  <a:lnTo>
                    <a:pt x="612580" y="202172"/>
                  </a:lnTo>
                  <a:lnTo>
                    <a:pt x="0" y="202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12580" cy="23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281464" y="7125691"/>
            <a:ext cx="2325890" cy="767623"/>
            <a:chOff x="0" y="0"/>
            <a:chExt cx="612580" cy="20217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12580" cy="202172"/>
            </a:xfrm>
            <a:custGeom>
              <a:avLst/>
              <a:gdLst/>
              <a:ahLst/>
              <a:cxnLst/>
              <a:rect r="r" b="b" t="t" l="l"/>
              <a:pathLst>
                <a:path h="202172" w="612580">
                  <a:moveTo>
                    <a:pt x="0" y="0"/>
                  </a:moveTo>
                  <a:lnTo>
                    <a:pt x="612580" y="0"/>
                  </a:lnTo>
                  <a:lnTo>
                    <a:pt x="612580" y="202172"/>
                  </a:lnTo>
                  <a:lnTo>
                    <a:pt x="0" y="202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612580" cy="23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AutoShape 41" id="41"/>
          <p:cNvSpPr/>
          <p:nvPr/>
        </p:nvSpPr>
        <p:spPr>
          <a:xfrm flipV="true">
            <a:off x="11700653" y="8014002"/>
            <a:ext cx="468857" cy="41447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2" id="42"/>
          <p:cNvGrpSpPr/>
          <p:nvPr/>
        </p:nvGrpSpPr>
        <p:grpSpPr>
          <a:xfrm rot="0">
            <a:off x="11959343" y="4533758"/>
            <a:ext cx="420334" cy="3480244"/>
            <a:chOff x="0" y="0"/>
            <a:chExt cx="110705" cy="916607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10705" cy="916607"/>
            </a:xfrm>
            <a:custGeom>
              <a:avLst/>
              <a:gdLst/>
              <a:ahLst/>
              <a:cxnLst/>
              <a:rect r="r" b="b" t="t" l="l"/>
              <a:pathLst>
                <a:path h="916607" w="110705">
                  <a:moveTo>
                    <a:pt x="0" y="0"/>
                  </a:moveTo>
                  <a:lnTo>
                    <a:pt x="110705" y="0"/>
                  </a:lnTo>
                  <a:lnTo>
                    <a:pt x="110705" y="916607"/>
                  </a:lnTo>
                  <a:lnTo>
                    <a:pt x="0" y="9166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110705" cy="945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2368026" y="4533758"/>
            <a:ext cx="344958" cy="3480244"/>
            <a:chOff x="0" y="0"/>
            <a:chExt cx="90853" cy="91660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90853" cy="916607"/>
            </a:xfrm>
            <a:custGeom>
              <a:avLst/>
              <a:gdLst/>
              <a:ahLst/>
              <a:cxnLst/>
              <a:rect r="r" b="b" t="t" l="l"/>
              <a:pathLst>
                <a:path h="916607" w="90853">
                  <a:moveTo>
                    <a:pt x="0" y="0"/>
                  </a:moveTo>
                  <a:lnTo>
                    <a:pt x="90853" y="0"/>
                  </a:lnTo>
                  <a:lnTo>
                    <a:pt x="90853" y="916607"/>
                  </a:lnTo>
                  <a:lnTo>
                    <a:pt x="0" y="9166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28575"/>
              <a:ext cx="90853" cy="945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2712984" y="4533758"/>
            <a:ext cx="344958" cy="3461315"/>
            <a:chOff x="0" y="0"/>
            <a:chExt cx="90853" cy="91162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0853" cy="911622"/>
            </a:xfrm>
            <a:custGeom>
              <a:avLst/>
              <a:gdLst/>
              <a:ahLst/>
              <a:cxnLst/>
              <a:rect r="r" b="b" t="t" l="l"/>
              <a:pathLst>
                <a:path h="911622" w="90853">
                  <a:moveTo>
                    <a:pt x="0" y="0"/>
                  </a:moveTo>
                  <a:lnTo>
                    <a:pt x="90853" y="0"/>
                  </a:lnTo>
                  <a:lnTo>
                    <a:pt x="90853" y="911622"/>
                  </a:lnTo>
                  <a:lnTo>
                    <a:pt x="0" y="9116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90853" cy="940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3055607" y="4533758"/>
            <a:ext cx="344958" cy="3461315"/>
            <a:chOff x="0" y="0"/>
            <a:chExt cx="90853" cy="911622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90853" cy="911622"/>
            </a:xfrm>
            <a:custGeom>
              <a:avLst/>
              <a:gdLst/>
              <a:ahLst/>
              <a:cxnLst/>
              <a:rect r="r" b="b" t="t" l="l"/>
              <a:pathLst>
                <a:path h="911622" w="90853">
                  <a:moveTo>
                    <a:pt x="0" y="0"/>
                  </a:moveTo>
                  <a:lnTo>
                    <a:pt x="90853" y="0"/>
                  </a:lnTo>
                  <a:lnTo>
                    <a:pt x="90853" y="911622"/>
                  </a:lnTo>
                  <a:lnTo>
                    <a:pt x="0" y="9116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4D3D2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90853" cy="940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627207" y="8355029"/>
            <a:ext cx="146892" cy="146892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AutoShape 57" id="57"/>
          <p:cNvSpPr/>
          <p:nvPr/>
        </p:nvSpPr>
        <p:spPr>
          <a:xfrm>
            <a:off x="12540505" y="8014002"/>
            <a:ext cx="343630" cy="155320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8" id="58"/>
          <p:cNvGrpSpPr/>
          <p:nvPr/>
        </p:nvGrpSpPr>
        <p:grpSpPr>
          <a:xfrm rot="0">
            <a:off x="12833019" y="9493761"/>
            <a:ext cx="146892" cy="146892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AutoShape 61" id="61"/>
          <p:cNvSpPr/>
          <p:nvPr/>
        </p:nvSpPr>
        <p:spPr>
          <a:xfrm>
            <a:off x="12885463" y="8014002"/>
            <a:ext cx="246848" cy="98563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2" id="62"/>
          <p:cNvSpPr/>
          <p:nvPr/>
        </p:nvSpPr>
        <p:spPr>
          <a:xfrm>
            <a:off x="13228086" y="8014002"/>
            <a:ext cx="296242" cy="34102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3" id="63"/>
          <p:cNvGrpSpPr/>
          <p:nvPr/>
        </p:nvGrpSpPr>
        <p:grpSpPr>
          <a:xfrm rot="0">
            <a:off x="13132311" y="8926192"/>
            <a:ext cx="146892" cy="146892"/>
            <a:chOff x="0" y="0"/>
            <a:chExt cx="812800" cy="8128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3465686" y="8281583"/>
            <a:ext cx="146892" cy="146892"/>
            <a:chOff x="0" y="0"/>
            <a:chExt cx="812800" cy="8128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AutoShape 69" id="69"/>
          <p:cNvSpPr/>
          <p:nvPr/>
        </p:nvSpPr>
        <p:spPr>
          <a:xfrm flipV="true">
            <a:off x="14584421" y="4695572"/>
            <a:ext cx="1010590" cy="51530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0" id="70"/>
          <p:cNvGrpSpPr/>
          <p:nvPr/>
        </p:nvGrpSpPr>
        <p:grpSpPr>
          <a:xfrm rot="0">
            <a:off x="15521564" y="4622126"/>
            <a:ext cx="146892" cy="146892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AutoShape 73" id="73"/>
          <p:cNvSpPr/>
          <p:nvPr/>
        </p:nvSpPr>
        <p:spPr>
          <a:xfrm>
            <a:off x="14515220" y="6208499"/>
            <a:ext cx="100634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4" id="74"/>
          <p:cNvSpPr/>
          <p:nvPr/>
        </p:nvSpPr>
        <p:spPr>
          <a:xfrm>
            <a:off x="14584421" y="7252371"/>
            <a:ext cx="1010590" cy="41849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5" id="75"/>
          <p:cNvGrpSpPr/>
          <p:nvPr/>
        </p:nvGrpSpPr>
        <p:grpSpPr>
          <a:xfrm rot="0">
            <a:off x="15521564" y="6117524"/>
            <a:ext cx="146892" cy="146892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5521564" y="7581119"/>
            <a:ext cx="146892" cy="146892"/>
            <a:chOff x="0" y="0"/>
            <a:chExt cx="812800" cy="8128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ADC"/>
            </a:solidFill>
          </p:spPr>
        </p:sp>
        <p:sp>
          <p:nvSpPr>
            <p:cNvPr name="TextBox 80" id="8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3"/>
                </a:lnSpc>
              </a:pPr>
            </a:p>
          </p:txBody>
        </p:sp>
      </p:grpSp>
      <p:sp>
        <p:nvSpPr>
          <p:cNvPr name="Freeform 81" id="81"/>
          <p:cNvSpPr/>
          <p:nvPr/>
        </p:nvSpPr>
        <p:spPr>
          <a:xfrm flipH="false" flipV="false" rot="0">
            <a:off x="9144000" y="5618478"/>
            <a:ext cx="1083376" cy="1083376"/>
          </a:xfrm>
          <a:custGeom>
            <a:avLst/>
            <a:gdLst/>
            <a:ahLst/>
            <a:cxnLst/>
            <a:rect r="r" b="b" t="t" l="l"/>
            <a:pathLst>
              <a:path h="1083376" w="1083376">
                <a:moveTo>
                  <a:pt x="0" y="0"/>
                </a:moveTo>
                <a:lnTo>
                  <a:pt x="1083376" y="0"/>
                </a:lnTo>
                <a:lnTo>
                  <a:pt x="1083376" y="1083376"/>
                </a:lnTo>
                <a:lnTo>
                  <a:pt x="0" y="10833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2" id="82"/>
          <p:cNvSpPr txBox="true"/>
          <p:nvPr/>
        </p:nvSpPr>
        <p:spPr>
          <a:xfrm rot="-5400000">
            <a:off x="11303014" y="4924819"/>
            <a:ext cx="684837" cy="174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SQUAD 2.0</a:t>
            </a:r>
          </a:p>
        </p:txBody>
      </p:sp>
      <p:sp>
        <p:nvSpPr>
          <p:cNvPr name="TextBox 83" id="83"/>
          <p:cNvSpPr txBox="true"/>
          <p:nvPr/>
        </p:nvSpPr>
        <p:spPr>
          <a:xfrm rot="-5400000">
            <a:off x="11303014" y="5797948"/>
            <a:ext cx="684837" cy="174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SQUAD 2.0</a:t>
            </a:r>
          </a:p>
        </p:txBody>
      </p:sp>
      <p:sp>
        <p:nvSpPr>
          <p:cNvPr name="TextBox 84" id="84"/>
          <p:cNvSpPr txBox="true"/>
          <p:nvPr/>
        </p:nvSpPr>
        <p:spPr>
          <a:xfrm rot="-5400000">
            <a:off x="11303014" y="6630831"/>
            <a:ext cx="684837" cy="174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SQUAD 2.0</a:t>
            </a:r>
          </a:p>
        </p:txBody>
      </p:sp>
      <p:sp>
        <p:nvSpPr>
          <p:cNvPr name="TextBox 85" id="85"/>
          <p:cNvSpPr txBox="true"/>
          <p:nvPr/>
        </p:nvSpPr>
        <p:spPr>
          <a:xfrm rot="-5400000">
            <a:off x="11303014" y="7422321"/>
            <a:ext cx="684837" cy="174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SQUAD 2.0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13899584" y="4342163"/>
            <a:ext cx="684837" cy="174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GESTÃO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3114961" y="3602576"/>
            <a:ext cx="3825167" cy="454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2606" b="true">
                <a:solidFill>
                  <a:srgbClr val="9D3AD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MODELO TRADICIONAL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2552912" y="3602576"/>
            <a:ext cx="971417" cy="454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2606" b="true">
                <a:solidFill>
                  <a:srgbClr val="9D3AD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LYFITI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10914950" y="8239880"/>
            <a:ext cx="662351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Tech Lead AI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13038620" y="9350088"/>
            <a:ext cx="714626" cy="41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Back-end</a:t>
            </a:r>
          </a:p>
          <a:p>
            <a:pPr algn="ctr">
              <a:lnSpc>
                <a:spcPts val="1680"/>
              </a:lnSpc>
            </a:pPr>
            <a:r>
              <a:rPr lang="en-US" b="true" sz="1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Agent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13351076" y="8761850"/>
            <a:ext cx="831143" cy="41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Front-end</a:t>
            </a:r>
          </a:p>
          <a:p>
            <a:pPr algn="ctr">
              <a:lnSpc>
                <a:spcPts val="1680"/>
              </a:lnSpc>
            </a:pPr>
            <a:r>
              <a:rPr lang="en-US" b="true" sz="1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Agent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3660203" y="8175212"/>
            <a:ext cx="522016" cy="41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QA</a:t>
            </a:r>
          </a:p>
          <a:p>
            <a:pPr algn="ctr">
              <a:lnSpc>
                <a:spcPts val="1680"/>
              </a:lnSpc>
            </a:pPr>
            <a:r>
              <a:rPr lang="en-US" b="true" sz="1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Agent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5735131" y="4383496"/>
            <a:ext cx="828180" cy="62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Product Design GenAI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5735131" y="6072008"/>
            <a:ext cx="828180" cy="201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VMO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5820856" y="7347084"/>
            <a:ext cx="828180" cy="62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Arquiteto</a:t>
            </a:r>
          </a:p>
          <a:p>
            <a:pPr algn="ctr">
              <a:lnSpc>
                <a:spcPts val="1680"/>
              </a:lnSpc>
            </a:pPr>
            <a:r>
              <a:rPr lang="en-US" b="true" sz="1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Soluções GenAI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7248146" y="765706"/>
            <a:ext cx="3791708" cy="13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79"/>
              </a:lnSpc>
            </a:pPr>
            <a:r>
              <a:rPr lang="en-US" sz="11603" spc="-638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SQUADS 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7351627" y="1872125"/>
            <a:ext cx="3584745" cy="7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88"/>
              </a:lnSpc>
            </a:pPr>
            <a:r>
              <a:rPr lang="en-US" sz="6149" spc="-338">
                <a:solidFill>
                  <a:srgbClr val="FB7C23"/>
                </a:solidFill>
                <a:latin typeface="Bernoru"/>
                <a:ea typeface="Bernoru"/>
                <a:cs typeface="Bernoru"/>
                <a:sym typeface="Bernoru"/>
              </a:rPr>
              <a:t>HÍBRIDAS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10329" y="-2528245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4011" y="6376802"/>
            <a:ext cx="3496824" cy="3496824"/>
          </a:xfrm>
          <a:custGeom>
            <a:avLst/>
            <a:gdLst/>
            <a:ahLst/>
            <a:cxnLst/>
            <a:rect r="r" b="b" t="t" l="l"/>
            <a:pathLst>
              <a:path h="3496824" w="3496824">
                <a:moveTo>
                  <a:pt x="0" y="0"/>
                </a:moveTo>
                <a:lnTo>
                  <a:pt x="3496824" y="0"/>
                </a:lnTo>
                <a:lnTo>
                  <a:pt x="3496824" y="3496824"/>
                </a:lnTo>
                <a:lnTo>
                  <a:pt x="0" y="3496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24250" y="3590187"/>
            <a:ext cx="4567451" cy="1872215"/>
            <a:chOff x="0" y="0"/>
            <a:chExt cx="1202950" cy="4930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2950" cy="493094"/>
            </a:xfrm>
            <a:custGeom>
              <a:avLst/>
              <a:gdLst/>
              <a:ahLst/>
              <a:cxnLst/>
              <a:rect r="r" b="b" t="t" l="l"/>
              <a:pathLst>
                <a:path h="493094" w="1202950">
                  <a:moveTo>
                    <a:pt x="28815" y="0"/>
                  </a:moveTo>
                  <a:lnTo>
                    <a:pt x="1174135" y="0"/>
                  </a:lnTo>
                  <a:cubicBezTo>
                    <a:pt x="1181777" y="0"/>
                    <a:pt x="1189106" y="3036"/>
                    <a:pt x="1194510" y="8440"/>
                  </a:cubicBezTo>
                  <a:cubicBezTo>
                    <a:pt x="1199914" y="13844"/>
                    <a:pt x="1202950" y="21173"/>
                    <a:pt x="1202950" y="28815"/>
                  </a:cubicBezTo>
                  <a:lnTo>
                    <a:pt x="1202950" y="464278"/>
                  </a:lnTo>
                  <a:cubicBezTo>
                    <a:pt x="1202950" y="471921"/>
                    <a:pt x="1199914" y="479250"/>
                    <a:pt x="1194510" y="484654"/>
                  </a:cubicBezTo>
                  <a:cubicBezTo>
                    <a:pt x="1189106" y="490058"/>
                    <a:pt x="1181777" y="493094"/>
                    <a:pt x="1174135" y="493094"/>
                  </a:cubicBezTo>
                  <a:lnTo>
                    <a:pt x="28815" y="493094"/>
                  </a:lnTo>
                  <a:cubicBezTo>
                    <a:pt x="21173" y="493094"/>
                    <a:pt x="13844" y="490058"/>
                    <a:pt x="8440" y="484654"/>
                  </a:cubicBezTo>
                  <a:cubicBezTo>
                    <a:pt x="3036" y="479250"/>
                    <a:pt x="0" y="471921"/>
                    <a:pt x="0" y="464278"/>
                  </a:cubicBezTo>
                  <a:lnTo>
                    <a:pt x="0" y="28815"/>
                  </a:lnTo>
                  <a:cubicBezTo>
                    <a:pt x="0" y="21173"/>
                    <a:pt x="3036" y="13844"/>
                    <a:pt x="8440" y="8440"/>
                  </a:cubicBezTo>
                  <a:cubicBezTo>
                    <a:pt x="13844" y="3036"/>
                    <a:pt x="21173" y="0"/>
                    <a:pt x="288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04775"/>
              <a:ext cx="1202950" cy="5978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448000" y="3619402"/>
            <a:ext cx="4567451" cy="2427722"/>
            <a:chOff x="0" y="0"/>
            <a:chExt cx="1202950" cy="639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02950" cy="639400"/>
            </a:xfrm>
            <a:custGeom>
              <a:avLst/>
              <a:gdLst/>
              <a:ahLst/>
              <a:cxnLst/>
              <a:rect r="r" b="b" t="t" l="l"/>
              <a:pathLst>
                <a:path h="639400" w="1202950">
                  <a:moveTo>
                    <a:pt x="28815" y="0"/>
                  </a:moveTo>
                  <a:lnTo>
                    <a:pt x="1174135" y="0"/>
                  </a:lnTo>
                  <a:cubicBezTo>
                    <a:pt x="1181777" y="0"/>
                    <a:pt x="1189106" y="3036"/>
                    <a:pt x="1194510" y="8440"/>
                  </a:cubicBezTo>
                  <a:cubicBezTo>
                    <a:pt x="1199914" y="13844"/>
                    <a:pt x="1202950" y="21173"/>
                    <a:pt x="1202950" y="28815"/>
                  </a:cubicBezTo>
                  <a:lnTo>
                    <a:pt x="1202950" y="610585"/>
                  </a:lnTo>
                  <a:cubicBezTo>
                    <a:pt x="1202950" y="618227"/>
                    <a:pt x="1199914" y="625556"/>
                    <a:pt x="1194510" y="630960"/>
                  </a:cubicBezTo>
                  <a:cubicBezTo>
                    <a:pt x="1189106" y="636364"/>
                    <a:pt x="1181777" y="639400"/>
                    <a:pt x="1174135" y="639400"/>
                  </a:cubicBezTo>
                  <a:lnTo>
                    <a:pt x="28815" y="639400"/>
                  </a:lnTo>
                  <a:cubicBezTo>
                    <a:pt x="21173" y="639400"/>
                    <a:pt x="13844" y="636364"/>
                    <a:pt x="8440" y="630960"/>
                  </a:cubicBezTo>
                  <a:cubicBezTo>
                    <a:pt x="3036" y="625556"/>
                    <a:pt x="0" y="618227"/>
                    <a:pt x="0" y="610585"/>
                  </a:cubicBezTo>
                  <a:lnTo>
                    <a:pt x="0" y="28815"/>
                  </a:lnTo>
                  <a:cubicBezTo>
                    <a:pt x="0" y="21173"/>
                    <a:pt x="3036" y="13844"/>
                    <a:pt x="8440" y="8440"/>
                  </a:cubicBezTo>
                  <a:cubicBezTo>
                    <a:pt x="13844" y="3036"/>
                    <a:pt x="21173" y="0"/>
                    <a:pt x="288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04775"/>
              <a:ext cx="1202950" cy="744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630157" y="6266198"/>
            <a:ext cx="3631146" cy="3631146"/>
          </a:xfrm>
          <a:custGeom>
            <a:avLst/>
            <a:gdLst/>
            <a:ahLst/>
            <a:cxnLst/>
            <a:rect r="r" b="b" t="t" l="l"/>
            <a:pathLst>
              <a:path h="3631146" w="3631146">
                <a:moveTo>
                  <a:pt x="0" y="0"/>
                </a:moveTo>
                <a:lnTo>
                  <a:pt x="3631146" y="0"/>
                </a:lnTo>
                <a:lnTo>
                  <a:pt x="3631146" y="3631146"/>
                </a:lnTo>
                <a:lnTo>
                  <a:pt x="0" y="3631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699676" y="6583299"/>
            <a:ext cx="1529450" cy="856492"/>
          </a:xfrm>
          <a:custGeom>
            <a:avLst/>
            <a:gdLst/>
            <a:ahLst/>
            <a:cxnLst/>
            <a:rect r="r" b="b" t="t" l="l"/>
            <a:pathLst>
              <a:path h="856492" w="1529450">
                <a:moveTo>
                  <a:pt x="0" y="0"/>
                </a:moveTo>
                <a:lnTo>
                  <a:pt x="1529451" y="0"/>
                </a:lnTo>
                <a:lnTo>
                  <a:pt x="1529451" y="856492"/>
                </a:lnTo>
                <a:lnTo>
                  <a:pt x="0" y="856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26965" y="3014533"/>
            <a:ext cx="1281129" cy="906399"/>
          </a:xfrm>
          <a:custGeom>
            <a:avLst/>
            <a:gdLst/>
            <a:ahLst/>
            <a:cxnLst/>
            <a:rect r="r" b="b" t="t" l="l"/>
            <a:pathLst>
              <a:path h="906399" w="1281129">
                <a:moveTo>
                  <a:pt x="0" y="0"/>
                </a:moveTo>
                <a:lnTo>
                  <a:pt x="1281128" y="0"/>
                </a:lnTo>
                <a:lnTo>
                  <a:pt x="1281128" y="906399"/>
                </a:lnTo>
                <a:lnTo>
                  <a:pt x="0" y="906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239643" y="3920932"/>
            <a:ext cx="1281129" cy="906399"/>
          </a:xfrm>
          <a:custGeom>
            <a:avLst/>
            <a:gdLst/>
            <a:ahLst/>
            <a:cxnLst/>
            <a:rect r="r" b="b" t="t" l="l"/>
            <a:pathLst>
              <a:path h="906399" w="1281129">
                <a:moveTo>
                  <a:pt x="0" y="0"/>
                </a:moveTo>
                <a:lnTo>
                  <a:pt x="1281129" y="0"/>
                </a:lnTo>
                <a:lnTo>
                  <a:pt x="1281129" y="906399"/>
                </a:lnTo>
                <a:lnTo>
                  <a:pt x="0" y="906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148593" y="3994473"/>
            <a:ext cx="3166265" cy="1798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4"/>
              </a:lnSpc>
            </a:pPr>
            <a:r>
              <a:rPr lang="en-US" sz="12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Estamos construíndo um sistema ERP utilizando uma arquitetura Onion, separada nas camadas de Mensageria, View e Persistencia. Preciso que construa uma API em C# utilizando os padrões pré-determinados no projeto que receba como parametro “abc” e retorne “nja”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4239643" y="4827331"/>
            <a:ext cx="1281129" cy="906399"/>
          </a:xfrm>
          <a:custGeom>
            <a:avLst/>
            <a:gdLst/>
            <a:ahLst/>
            <a:cxnLst/>
            <a:rect r="r" b="b" t="t" l="l"/>
            <a:pathLst>
              <a:path h="906399" w="1281129">
                <a:moveTo>
                  <a:pt x="0" y="0"/>
                </a:moveTo>
                <a:lnTo>
                  <a:pt x="1281129" y="0"/>
                </a:lnTo>
                <a:lnTo>
                  <a:pt x="1281129" y="906398"/>
                </a:lnTo>
                <a:lnTo>
                  <a:pt x="0" y="906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938772" y="6047123"/>
            <a:ext cx="328306" cy="896397"/>
          </a:xfrm>
          <a:custGeom>
            <a:avLst/>
            <a:gdLst/>
            <a:ahLst/>
            <a:cxnLst/>
            <a:rect r="r" b="b" t="t" l="l"/>
            <a:pathLst>
              <a:path h="896397" w="328306">
                <a:moveTo>
                  <a:pt x="0" y="0"/>
                </a:moveTo>
                <a:lnTo>
                  <a:pt x="328306" y="0"/>
                </a:lnTo>
                <a:lnTo>
                  <a:pt x="328306" y="896398"/>
                </a:lnTo>
                <a:lnTo>
                  <a:pt x="0" y="8963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2147975">
            <a:off x="11570676" y="7437275"/>
            <a:ext cx="445549" cy="1216517"/>
          </a:xfrm>
          <a:custGeom>
            <a:avLst/>
            <a:gdLst/>
            <a:ahLst/>
            <a:cxnLst/>
            <a:rect r="r" b="b" t="t" l="l"/>
            <a:pathLst>
              <a:path h="1216517" w="445549">
                <a:moveTo>
                  <a:pt x="445550" y="0"/>
                </a:moveTo>
                <a:lnTo>
                  <a:pt x="0" y="0"/>
                </a:lnTo>
                <a:lnTo>
                  <a:pt x="0" y="1216518"/>
                </a:lnTo>
                <a:lnTo>
                  <a:pt x="445550" y="1216518"/>
                </a:lnTo>
                <a:lnTo>
                  <a:pt x="4455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2831189" y="5554986"/>
            <a:ext cx="445549" cy="1216517"/>
          </a:xfrm>
          <a:custGeom>
            <a:avLst/>
            <a:gdLst/>
            <a:ahLst/>
            <a:cxnLst/>
            <a:rect r="r" b="b" t="t" l="l"/>
            <a:pathLst>
              <a:path h="1216517" w="445549">
                <a:moveTo>
                  <a:pt x="445550" y="0"/>
                </a:moveTo>
                <a:lnTo>
                  <a:pt x="0" y="0"/>
                </a:lnTo>
                <a:lnTo>
                  <a:pt x="0" y="1216518"/>
                </a:lnTo>
                <a:lnTo>
                  <a:pt x="445550" y="1216518"/>
                </a:lnTo>
                <a:lnTo>
                  <a:pt x="4455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401122" y="6583299"/>
            <a:ext cx="420216" cy="428246"/>
          </a:xfrm>
          <a:custGeom>
            <a:avLst/>
            <a:gdLst/>
            <a:ahLst/>
            <a:cxnLst/>
            <a:rect r="r" b="b" t="t" l="l"/>
            <a:pathLst>
              <a:path h="428246" w="420216">
                <a:moveTo>
                  <a:pt x="0" y="0"/>
                </a:moveTo>
                <a:lnTo>
                  <a:pt x="420216" y="0"/>
                </a:lnTo>
                <a:lnTo>
                  <a:pt x="420216" y="428246"/>
                </a:lnTo>
                <a:lnTo>
                  <a:pt x="0" y="428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401122" y="7771616"/>
            <a:ext cx="420216" cy="428246"/>
          </a:xfrm>
          <a:custGeom>
            <a:avLst/>
            <a:gdLst/>
            <a:ahLst/>
            <a:cxnLst/>
            <a:rect r="r" b="b" t="t" l="l"/>
            <a:pathLst>
              <a:path h="428246" w="420216">
                <a:moveTo>
                  <a:pt x="0" y="0"/>
                </a:moveTo>
                <a:lnTo>
                  <a:pt x="420216" y="0"/>
                </a:lnTo>
                <a:lnTo>
                  <a:pt x="420216" y="428247"/>
                </a:lnTo>
                <a:lnTo>
                  <a:pt x="0" y="428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401122" y="8959934"/>
            <a:ext cx="420216" cy="428246"/>
          </a:xfrm>
          <a:custGeom>
            <a:avLst/>
            <a:gdLst/>
            <a:ahLst/>
            <a:cxnLst/>
            <a:rect r="r" b="b" t="t" l="l"/>
            <a:pathLst>
              <a:path h="428246" w="420216">
                <a:moveTo>
                  <a:pt x="0" y="0"/>
                </a:moveTo>
                <a:lnTo>
                  <a:pt x="420216" y="0"/>
                </a:lnTo>
                <a:lnTo>
                  <a:pt x="420216" y="428246"/>
                </a:lnTo>
                <a:lnTo>
                  <a:pt x="0" y="428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652774" y="6583299"/>
            <a:ext cx="454867" cy="454867"/>
          </a:xfrm>
          <a:custGeom>
            <a:avLst/>
            <a:gdLst/>
            <a:ahLst/>
            <a:cxnLst/>
            <a:rect r="r" b="b" t="t" l="l"/>
            <a:pathLst>
              <a:path h="454867" w="454867">
                <a:moveTo>
                  <a:pt x="0" y="0"/>
                </a:moveTo>
                <a:lnTo>
                  <a:pt x="454867" y="0"/>
                </a:lnTo>
                <a:lnTo>
                  <a:pt x="454867" y="454867"/>
                </a:lnTo>
                <a:lnTo>
                  <a:pt x="0" y="454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922423" y="2287117"/>
            <a:ext cx="217110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Errado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858533" y="2287117"/>
            <a:ext cx="181808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Certo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865763" y="4062299"/>
            <a:ext cx="4284426" cy="899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Construa um sistema ERP capaz de gerenciar todo o processo de uma empresa de varejo.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12826" y="3400418"/>
            <a:ext cx="927825" cy="341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199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Prompt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536577" y="3429633"/>
            <a:ext cx="927825" cy="341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199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Prompt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880208" y="2948315"/>
            <a:ext cx="1485379" cy="453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Contexto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699403" y="3864978"/>
            <a:ext cx="1128117" cy="453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Pedido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622897" y="4770181"/>
            <a:ext cx="1896145" cy="453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Expectativa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15112" y="6414841"/>
            <a:ext cx="1149290" cy="30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2"/>
              </a:lnSpc>
            </a:pPr>
            <a:r>
              <a:rPr lang="en-US" sz="183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Resultado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967884" y="6414841"/>
            <a:ext cx="1323818" cy="72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Sem controle do que a IA executou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967884" y="7529977"/>
            <a:ext cx="1467838" cy="96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Sem escala porque tudo é feito no mesmo projeto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967884" y="8797464"/>
            <a:ext cx="1653007" cy="72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Monilito, manutenabilidade horrível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503703" y="6530637"/>
            <a:ext cx="1323818" cy="480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Maior controle do código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4652774" y="7744996"/>
            <a:ext cx="454867" cy="454867"/>
          </a:xfrm>
          <a:custGeom>
            <a:avLst/>
            <a:gdLst/>
            <a:ahLst/>
            <a:cxnLst/>
            <a:rect r="r" b="b" t="t" l="l"/>
            <a:pathLst>
              <a:path h="454867" w="454867">
                <a:moveTo>
                  <a:pt x="0" y="0"/>
                </a:moveTo>
                <a:lnTo>
                  <a:pt x="454867" y="0"/>
                </a:lnTo>
                <a:lnTo>
                  <a:pt x="454867" y="454867"/>
                </a:lnTo>
                <a:lnTo>
                  <a:pt x="0" y="454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5250516" y="7473985"/>
            <a:ext cx="1998270" cy="96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Garante escala porque o trabalho de engenharia continua sendo executado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4652774" y="8933313"/>
            <a:ext cx="454867" cy="454867"/>
          </a:xfrm>
          <a:custGeom>
            <a:avLst/>
            <a:gdLst/>
            <a:ahLst/>
            <a:cxnLst/>
            <a:rect r="r" b="b" t="t" l="l"/>
            <a:pathLst>
              <a:path h="454867" w="454867">
                <a:moveTo>
                  <a:pt x="0" y="0"/>
                </a:moveTo>
                <a:lnTo>
                  <a:pt x="454867" y="0"/>
                </a:lnTo>
                <a:lnTo>
                  <a:pt x="454867" y="454867"/>
                </a:lnTo>
                <a:lnTo>
                  <a:pt x="0" y="454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5250516" y="8767884"/>
            <a:ext cx="2268526" cy="96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Projeto modular, respeitando as melhores práticas de arquitetura de sofrware.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847457" y="704697"/>
            <a:ext cx="659308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QUEBRANDO MITOS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72927"/>
            <a:ext cx="6448125" cy="337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16"/>
              </a:lnSpc>
            </a:pPr>
            <a:r>
              <a:rPr lang="en-US" sz="14786" spc="-813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MARKET VALIDATION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077795" y="-275456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8247739" y="4813931"/>
            <a:ext cx="9326880" cy="4874849"/>
            <a:chOff x="0" y="0"/>
            <a:chExt cx="19050000" cy="9956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01900" y="209042"/>
              <a:ext cx="14186915" cy="8502396"/>
            </a:xfrm>
            <a:custGeom>
              <a:avLst/>
              <a:gdLst/>
              <a:ahLst/>
              <a:cxnLst/>
              <a:rect r="r" b="b" t="t" l="l"/>
              <a:pathLst>
                <a:path h="8502396" w="14186915">
                  <a:moveTo>
                    <a:pt x="14186915" y="8502396"/>
                  </a:moveTo>
                  <a:lnTo>
                    <a:pt x="0" y="8502396"/>
                  </a:lnTo>
                  <a:lnTo>
                    <a:pt x="0" y="0"/>
                  </a:lnTo>
                  <a:lnTo>
                    <a:pt x="14186915" y="0"/>
                  </a:lnTo>
                  <a:lnTo>
                    <a:pt x="14186915" y="8502396"/>
                  </a:lnTo>
                  <a:close/>
                </a:path>
              </a:pathLst>
            </a:custGeom>
            <a:blipFill>
              <a:blip r:embed="rId4"/>
              <a:stretch>
                <a:fillRect l="-5979" t="0" r="-5979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50000" cy="9956800"/>
            </a:xfrm>
            <a:custGeom>
              <a:avLst/>
              <a:gdLst/>
              <a:ahLst/>
              <a:cxnLst/>
              <a:rect r="r" b="b" t="t" l="l"/>
              <a:pathLst>
                <a:path h="9956800" w="19050000">
                  <a:moveTo>
                    <a:pt x="19050000" y="9956800"/>
                  </a:moveTo>
                  <a:lnTo>
                    <a:pt x="0" y="9956800"/>
                  </a:lnTo>
                  <a:lnTo>
                    <a:pt x="0" y="0"/>
                  </a:lnTo>
                  <a:lnTo>
                    <a:pt x="19050000" y="0"/>
                  </a:lnTo>
                  <a:lnTo>
                    <a:pt x="19050000" y="9956800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8268871" y="583310"/>
            <a:ext cx="9305748" cy="1813367"/>
            <a:chOff x="0" y="0"/>
            <a:chExt cx="12407664" cy="241782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354467"/>
              <a:ext cx="3851860" cy="111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14"/>
                </a:lnSpc>
              </a:pPr>
              <a:r>
                <a:rPr lang="en-US" sz="5081">
                  <a:solidFill>
                    <a:srgbClr val="342D47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5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92468" y="1393568"/>
              <a:ext cx="3466924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Entregues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3851860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Projetos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4405848" y="354467"/>
              <a:ext cx="3663061" cy="111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14"/>
                </a:lnSpc>
              </a:pPr>
              <a:r>
                <a:rPr lang="en-US" sz="5081">
                  <a:solidFill>
                    <a:srgbClr val="342D47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250K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463722" y="1393568"/>
              <a:ext cx="3547314" cy="10242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Geradas pelos agentes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613816" y="354467"/>
              <a:ext cx="3735837" cy="111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14"/>
                </a:lnSpc>
              </a:pPr>
              <a:r>
                <a:rPr lang="en-US" sz="5081">
                  <a:solidFill>
                    <a:srgbClr val="342D47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3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8784248" y="1393568"/>
              <a:ext cx="3394972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Meses de trabalho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4311449" y="-104775"/>
              <a:ext cx="3851860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Linhas de Código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8555804" y="-104775"/>
              <a:ext cx="3851860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Tempo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38988" y="6921244"/>
            <a:ext cx="8156738" cy="1800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5"/>
              </a:lnSpc>
            </a:pPr>
            <a:r>
              <a:rPr lang="en-US" sz="2541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Segundo estudos de grandes do mercado como McKinsey, GitHub, Stack Overflow, uma pessoa é capaz de gerar no máximo 12k de linhas de código por mês, com os agentes geramos mais de 83k por mês.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268871" y="2772568"/>
            <a:ext cx="9305748" cy="1441892"/>
            <a:chOff x="0" y="0"/>
            <a:chExt cx="12407664" cy="192252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354467"/>
              <a:ext cx="3851860" cy="111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14"/>
                </a:lnSpc>
              </a:pPr>
              <a:r>
                <a:rPr lang="en-US" sz="5081">
                  <a:solidFill>
                    <a:srgbClr val="342D47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15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92468" y="1393568"/>
              <a:ext cx="3466924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Usadas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104775"/>
              <a:ext cx="3851860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Tecnologias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405848" y="354467"/>
              <a:ext cx="3663061" cy="111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14"/>
                </a:lnSpc>
              </a:pPr>
              <a:r>
                <a:rPr lang="en-US" sz="5081">
                  <a:solidFill>
                    <a:srgbClr val="342D47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98%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4463722" y="1393568"/>
              <a:ext cx="3547314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Mais rápido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8613816" y="354467"/>
              <a:ext cx="3735837" cy="111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14"/>
                </a:lnSpc>
              </a:pPr>
              <a:r>
                <a:rPr lang="en-US" sz="5081">
                  <a:solidFill>
                    <a:srgbClr val="342D47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70%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784248" y="1393568"/>
              <a:ext cx="3394972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Mais barato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4311449" y="-104775"/>
              <a:ext cx="3851860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Velocidade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8555804" y="-104775"/>
              <a:ext cx="3851860" cy="52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342D47"/>
                  </a:solidFill>
                  <a:latin typeface="Agrandir"/>
                  <a:ea typeface="Agrandir"/>
                  <a:cs typeface="Agrandir"/>
                  <a:sym typeface="Agrandir"/>
                </a:rPr>
                <a:t>Custo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02086" y="4744816"/>
            <a:ext cx="6683828" cy="1111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69"/>
              </a:lnSpc>
            </a:pPr>
            <a:r>
              <a:rPr lang="en-US" sz="9383" spc="-516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CASES DE SUCESSO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2195342" y="-1884252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481270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783087" y="3741743"/>
            <a:ext cx="6461724" cy="3377328"/>
            <a:chOff x="0" y="0"/>
            <a:chExt cx="19050000" cy="9956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501900" y="209042"/>
              <a:ext cx="14186915" cy="8502396"/>
            </a:xfrm>
            <a:custGeom>
              <a:avLst/>
              <a:gdLst/>
              <a:ahLst/>
              <a:cxnLst/>
              <a:rect r="r" b="b" t="t" l="l"/>
              <a:pathLst>
                <a:path h="8502396" w="14186915">
                  <a:moveTo>
                    <a:pt x="14186915" y="8502396"/>
                  </a:moveTo>
                  <a:lnTo>
                    <a:pt x="0" y="8502396"/>
                  </a:lnTo>
                  <a:lnTo>
                    <a:pt x="0" y="0"/>
                  </a:lnTo>
                  <a:lnTo>
                    <a:pt x="14186915" y="0"/>
                  </a:lnTo>
                  <a:lnTo>
                    <a:pt x="14186915" y="8502396"/>
                  </a:lnTo>
                  <a:close/>
                </a:path>
              </a:pathLst>
            </a:custGeom>
            <a:blipFill>
              <a:blip r:embed="rId4"/>
              <a:stretch>
                <a:fillRect l="0" t="0" r="-9214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050000" cy="9956800"/>
            </a:xfrm>
            <a:custGeom>
              <a:avLst/>
              <a:gdLst/>
              <a:ahLst/>
              <a:cxnLst/>
              <a:rect r="r" b="b" t="t" l="l"/>
              <a:pathLst>
                <a:path h="9956800" w="19050000">
                  <a:moveTo>
                    <a:pt x="19050000" y="9956800"/>
                  </a:moveTo>
                  <a:lnTo>
                    <a:pt x="0" y="9956800"/>
                  </a:lnTo>
                  <a:lnTo>
                    <a:pt x="0" y="0"/>
                  </a:lnTo>
                  <a:lnTo>
                    <a:pt x="19050000" y="0"/>
                  </a:lnTo>
                  <a:lnTo>
                    <a:pt x="19050000" y="9956800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12709" y="4962319"/>
            <a:ext cx="2017726" cy="4062535"/>
            <a:chOff x="0" y="0"/>
            <a:chExt cx="9461500" cy="190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00304" y="312801"/>
              <a:ext cx="8650859" cy="18424398"/>
            </a:xfrm>
            <a:custGeom>
              <a:avLst/>
              <a:gdLst/>
              <a:ahLst/>
              <a:cxnLst/>
              <a:rect r="r" b="b" t="t" l="l"/>
              <a:pathLst>
                <a:path h="18424398" w="8650859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6"/>
              <a:stretch>
                <a:fillRect l="0" t="-2218" r="0" b="-221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4615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94615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7"/>
              <a:stretch>
                <a:fillRect l="-83" t="0" r="-83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327453" y="4712460"/>
            <a:ext cx="3986251" cy="1435893"/>
            <a:chOff x="0" y="0"/>
            <a:chExt cx="5315001" cy="191452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315001" cy="1914524"/>
              <a:chOff x="0" y="0"/>
              <a:chExt cx="1049877" cy="37817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049877" cy="378178"/>
              </a:xfrm>
              <a:custGeom>
                <a:avLst/>
                <a:gdLst/>
                <a:ahLst/>
                <a:cxnLst/>
                <a:rect r="r" b="b" t="t" l="l"/>
                <a:pathLst>
                  <a:path h="378178" w="1049877">
                    <a:moveTo>
                      <a:pt x="20180" y="0"/>
                    </a:moveTo>
                    <a:lnTo>
                      <a:pt x="1029697" y="0"/>
                    </a:lnTo>
                    <a:cubicBezTo>
                      <a:pt x="1035049" y="0"/>
                      <a:pt x="1040182" y="2126"/>
                      <a:pt x="1043966" y="5910"/>
                    </a:cubicBezTo>
                    <a:cubicBezTo>
                      <a:pt x="1047751" y="9695"/>
                      <a:pt x="1049877" y="14828"/>
                      <a:pt x="1049877" y="20180"/>
                    </a:cubicBezTo>
                    <a:lnTo>
                      <a:pt x="1049877" y="357998"/>
                    </a:lnTo>
                    <a:cubicBezTo>
                      <a:pt x="1049877" y="369143"/>
                      <a:pt x="1040842" y="378178"/>
                      <a:pt x="1029697" y="378178"/>
                    </a:cubicBezTo>
                    <a:lnTo>
                      <a:pt x="20180" y="378178"/>
                    </a:lnTo>
                    <a:cubicBezTo>
                      <a:pt x="14828" y="378178"/>
                      <a:pt x="9695" y="376051"/>
                      <a:pt x="5910" y="372267"/>
                    </a:cubicBezTo>
                    <a:cubicBezTo>
                      <a:pt x="2126" y="368483"/>
                      <a:pt x="0" y="363350"/>
                      <a:pt x="0" y="357998"/>
                    </a:cubicBezTo>
                    <a:lnTo>
                      <a:pt x="0" y="20180"/>
                    </a:lnTo>
                    <a:cubicBezTo>
                      <a:pt x="0" y="14828"/>
                      <a:pt x="2126" y="9695"/>
                      <a:pt x="5910" y="5910"/>
                    </a:cubicBezTo>
                    <a:cubicBezTo>
                      <a:pt x="9695" y="2126"/>
                      <a:pt x="14828" y="0"/>
                      <a:pt x="20180" y="0"/>
                    </a:cubicBezTo>
                    <a:close/>
                  </a:path>
                </a:pathLst>
              </a:custGeom>
              <a:solidFill>
                <a:srgbClr val="EAEEF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04775"/>
                <a:ext cx="1049877" cy="482953"/>
              </a:xfrm>
              <a:prstGeom prst="rect">
                <a:avLst/>
              </a:prstGeom>
            </p:spPr>
            <p:txBody>
              <a:bodyPr anchor="ctr" rtlCol="false" tIns="83116" lIns="83116" bIns="83116" rIns="83116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253100" y="245897"/>
              <a:ext cx="1388078" cy="1372462"/>
            </a:xfrm>
            <a:custGeom>
              <a:avLst/>
              <a:gdLst/>
              <a:ahLst/>
              <a:cxnLst/>
              <a:rect r="r" b="b" t="t" l="l"/>
              <a:pathLst>
                <a:path h="1372462" w="1388078">
                  <a:moveTo>
                    <a:pt x="0" y="0"/>
                  </a:moveTo>
                  <a:lnTo>
                    <a:pt x="1388078" y="0"/>
                  </a:lnTo>
                  <a:lnTo>
                    <a:pt x="1388078" y="1372462"/>
                  </a:lnTo>
                  <a:lnTo>
                    <a:pt x="0" y="137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14401" y="701960"/>
              <a:ext cx="460336" cy="460336"/>
            </a:xfrm>
            <a:custGeom>
              <a:avLst/>
              <a:gdLst/>
              <a:ahLst/>
              <a:cxnLst/>
              <a:rect r="r" b="b" t="t" l="l"/>
              <a:pathLst>
                <a:path h="460336" w="460336">
                  <a:moveTo>
                    <a:pt x="0" y="0"/>
                  </a:moveTo>
                  <a:lnTo>
                    <a:pt x="460336" y="0"/>
                  </a:lnTo>
                  <a:lnTo>
                    <a:pt x="460336" y="460336"/>
                  </a:lnTo>
                  <a:lnTo>
                    <a:pt x="0" y="460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176210" y="182709"/>
              <a:ext cx="2266355" cy="32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01"/>
                </a:lnSpc>
                <a:spcBef>
                  <a:spcPct val="0"/>
                </a:spcBef>
              </a:pPr>
              <a:r>
                <a:rPr lang="en-US" b="true" sz="1286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Agente de suporte IA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826669" y="566966"/>
              <a:ext cx="2965437" cy="1182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4"/>
                </a:lnSpc>
                <a:spcBef>
                  <a:spcPct val="0"/>
                </a:spcBef>
              </a:pPr>
              <a:r>
                <a:rPr lang="en-US" sz="1281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Agente de IA preparado para auxiliar os usuários na utilização do aplicativo e tirar dúvidas.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flipH="true">
            <a:off x="11557271" y="5843045"/>
            <a:ext cx="1186119" cy="141945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7593718" y="6474600"/>
            <a:ext cx="3986251" cy="1435893"/>
            <a:chOff x="0" y="0"/>
            <a:chExt cx="5315001" cy="191452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5315001" cy="1914524"/>
              <a:chOff x="0" y="0"/>
              <a:chExt cx="1049877" cy="37817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049877" cy="378178"/>
              </a:xfrm>
              <a:custGeom>
                <a:avLst/>
                <a:gdLst/>
                <a:ahLst/>
                <a:cxnLst/>
                <a:rect r="r" b="b" t="t" l="l"/>
                <a:pathLst>
                  <a:path h="378178" w="1049877">
                    <a:moveTo>
                      <a:pt x="20180" y="0"/>
                    </a:moveTo>
                    <a:lnTo>
                      <a:pt x="1029697" y="0"/>
                    </a:lnTo>
                    <a:cubicBezTo>
                      <a:pt x="1035049" y="0"/>
                      <a:pt x="1040182" y="2126"/>
                      <a:pt x="1043966" y="5910"/>
                    </a:cubicBezTo>
                    <a:cubicBezTo>
                      <a:pt x="1047751" y="9695"/>
                      <a:pt x="1049877" y="14828"/>
                      <a:pt x="1049877" y="20180"/>
                    </a:cubicBezTo>
                    <a:lnTo>
                      <a:pt x="1049877" y="357998"/>
                    </a:lnTo>
                    <a:cubicBezTo>
                      <a:pt x="1049877" y="369143"/>
                      <a:pt x="1040842" y="378178"/>
                      <a:pt x="1029697" y="378178"/>
                    </a:cubicBezTo>
                    <a:lnTo>
                      <a:pt x="20180" y="378178"/>
                    </a:lnTo>
                    <a:cubicBezTo>
                      <a:pt x="14828" y="378178"/>
                      <a:pt x="9695" y="376051"/>
                      <a:pt x="5910" y="372267"/>
                    </a:cubicBezTo>
                    <a:cubicBezTo>
                      <a:pt x="2126" y="368483"/>
                      <a:pt x="0" y="363350"/>
                      <a:pt x="0" y="357998"/>
                    </a:cubicBezTo>
                    <a:lnTo>
                      <a:pt x="0" y="20180"/>
                    </a:lnTo>
                    <a:cubicBezTo>
                      <a:pt x="0" y="14828"/>
                      <a:pt x="2126" y="9695"/>
                      <a:pt x="5910" y="5910"/>
                    </a:cubicBezTo>
                    <a:cubicBezTo>
                      <a:pt x="9695" y="2126"/>
                      <a:pt x="14828" y="0"/>
                      <a:pt x="20180" y="0"/>
                    </a:cubicBezTo>
                    <a:close/>
                  </a:path>
                </a:pathLst>
              </a:custGeom>
              <a:solidFill>
                <a:srgbClr val="EAEEF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04775"/>
                <a:ext cx="1049877" cy="482953"/>
              </a:xfrm>
              <a:prstGeom prst="rect">
                <a:avLst/>
              </a:prstGeom>
            </p:spPr>
            <p:txBody>
              <a:bodyPr anchor="ctr" rtlCol="false" tIns="83116" lIns="83116" bIns="83116" rIns="83116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sp>
          <p:nvSpPr>
            <p:cNvPr name="Freeform 22" id="22"/>
            <p:cNvSpPr/>
            <p:nvPr/>
          </p:nvSpPr>
          <p:spPr>
            <a:xfrm flipH="false" flipV="false" rot="0">
              <a:off x="91513" y="263269"/>
              <a:ext cx="1388078" cy="1372462"/>
            </a:xfrm>
            <a:custGeom>
              <a:avLst/>
              <a:gdLst/>
              <a:ahLst/>
              <a:cxnLst/>
              <a:rect r="r" b="b" t="t" l="l"/>
              <a:pathLst>
                <a:path h="1372462" w="1388078">
                  <a:moveTo>
                    <a:pt x="0" y="0"/>
                  </a:moveTo>
                  <a:lnTo>
                    <a:pt x="1388078" y="0"/>
                  </a:lnTo>
                  <a:lnTo>
                    <a:pt x="1388078" y="1372462"/>
                  </a:lnTo>
                  <a:lnTo>
                    <a:pt x="0" y="137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529863" y="751981"/>
              <a:ext cx="511377" cy="395039"/>
            </a:xfrm>
            <a:custGeom>
              <a:avLst/>
              <a:gdLst/>
              <a:ahLst/>
              <a:cxnLst/>
              <a:rect r="r" b="b" t="t" l="l"/>
              <a:pathLst>
                <a:path h="395039" w="511377">
                  <a:moveTo>
                    <a:pt x="0" y="0"/>
                  </a:moveTo>
                  <a:lnTo>
                    <a:pt x="511377" y="0"/>
                  </a:lnTo>
                  <a:lnTo>
                    <a:pt x="511377" y="395038"/>
                  </a:lnTo>
                  <a:lnTo>
                    <a:pt x="0" y="39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2015924" y="-42504"/>
              <a:ext cx="2714228" cy="305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7"/>
                </a:lnSpc>
                <a:spcBef>
                  <a:spcPct val="0"/>
                </a:spcBef>
              </a:pPr>
              <a:r>
                <a:rPr lang="en-US" b="true" sz="1283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Integração com a Sympla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594361" y="340174"/>
              <a:ext cx="3557353" cy="1474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4"/>
                </a:lnSpc>
                <a:spcBef>
                  <a:spcPct val="0"/>
                </a:spcBef>
              </a:pPr>
              <a:r>
                <a:rPr lang="en-US" sz="1281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Automação e integração com as APis do Sympla para que pudesse buscar os usuários que compraram os ingressos do evento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154094" y="2826036"/>
            <a:ext cx="3986251" cy="1435893"/>
            <a:chOff x="0" y="0"/>
            <a:chExt cx="5315001" cy="191452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5315001" cy="1914524"/>
              <a:chOff x="0" y="0"/>
              <a:chExt cx="1049877" cy="378178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049877" cy="378178"/>
              </a:xfrm>
              <a:custGeom>
                <a:avLst/>
                <a:gdLst/>
                <a:ahLst/>
                <a:cxnLst/>
                <a:rect r="r" b="b" t="t" l="l"/>
                <a:pathLst>
                  <a:path h="378178" w="1049877">
                    <a:moveTo>
                      <a:pt x="20180" y="0"/>
                    </a:moveTo>
                    <a:lnTo>
                      <a:pt x="1029697" y="0"/>
                    </a:lnTo>
                    <a:cubicBezTo>
                      <a:pt x="1035049" y="0"/>
                      <a:pt x="1040182" y="2126"/>
                      <a:pt x="1043966" y="5910"/>
                    </a:cubicBezTo>
                    <a:cubicBezTo>
                      <a:pt x="1047751" y="9695"/>
                      <a:pt x="1049877" y="14828"/>
                      <a:pt x="1049877" y="20180"/>
                    </a:cubicBezTo>
                    <a:lnTo>
                      <a:pt x="1049877" y="357998"/>
                    </a:lnTo>
                    <a:cubicBezTo>
                      <a:pt x="1049877" y="369143"/>
                      <a:pt x="1040842" y="378178"/>
                      <a:pt x="1029697" y="378178"/>
                    </a:cubicBezTo>
                    <a:lnTo>
                      <a:pt x="20180" y="378178"/>
                    </a:lnTo>
                    <a:cubicBezTo>
                      <a:pt x="14828" y="378178"/>
                      <a:pt x="9695" y="376051"/>
                      <a:pt x="5910" y="372267"/>
                    </a:cubicBezTo>
                    <a:cubicBezTo>
                      <a:pt x="2126" y="368483"/>
                      <a:pt x="0" y="363350"/>
                      <a:pt x="0" y="357998"/>
                    </a:cubicBezTo>
                    <a:lnTo>
                      <a:pt x="0" y="20180"/>
                    </a:lnTo>
                    <a:cubicBezTo>
                      <a:pt x="0" y="14828"/>
                      <a:pt x="2126" y="9695"/>
                      <a:pt x="5910" y="5910"/>
                    </a:cubicBezTo>
                    <a:cubicBezTo>
                      <a:pt x="9695" y="2126"/>
                      <a:pt x="14828" y="0"/>
                      <a:pt x="20180" y="0"/>
                    </a:cubicBezTo>
                    <a:close/>
                  </a:path>
                </a:pathLst>
              </a:custGeom>
              <a:solidFill>
                <a:srgbClr val="EAEEF0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104775"/>
                <a:ext cx="1049877" cy="482953"/>
              </a:xfrm>
              <a:prstGeom prst="rect">
                <a:avLst/>
              </a:prstGeom>
            </p:spPr>
            <p:txBody>
              <a:bodyPr anchor="ctr" rtlCol="false" tIns="83116" lIns="83116" bIns="83116" rIns="83116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253100" y="248623"/>
              <a:ext cx="1388078" cy="1372462"/>
            </a:xfrm>
            <a:custGeom>
              <a:avLst/>
              <a:gdLst/>
              <a:ahLst/>
              <a:cxnLst/>
              <a:rect r="r" b="b" t="t" l="l"/>
              <a:pathLst>
                <a:path h="1372462" w="1388078">
                  <a:moveTo>
                    <a:pt x="0" y="0"/>
                  </a:moveTo>
                  <a:lnTo>
                    <a:pt x="1388078" y="0"/>
                  </a:lnTo>
                  <a:lnTo>
                    <a:pt x="1388078" y="1372462"/>
                  </a:lnTo>
                  <a:lnTo>
                    <a:pt x="0" y="137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583485" y="707571"/>
              <a:ext cx="727308" cy="454567"/>
            </a:xfrm>
            <a:custGeom>
              <a:avLst/>
              <a:gdLst/>
              <a:ahLst/>
              <a:cxnLst/>
              <a:rect r="r" b="b" t="t" l="l"/>
              <a:pathLst>
                <a:path h="454567" w="727308">
                  <a:moveTo>
                    <a:pt x="0" y="0"/>
                  </a:moveTo>
                  <a:lnTo>
                    <a:pt x="727308" y="0"/>
                  </a:lnTo>
                  <a:lnTo>
                    <a:pt x="727308" y="454567"/>
                  </a:lnTo>
                  <a:lnTo>
                    <a:pt x="0" y="45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826669" y="76833"/>
              <a:ext cx="3031133" cy="305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4"/>
                </a:lnSpc>
                <a:spcBef>
                  <a:spcPct val="0"/>
                </a:spcBef>
              </a:pPr>
              <a:r>
                <a:rPr lang="en-US" b="true" sz="1281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Sistema administrativo Web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641178" y="425633"/>
              <a:ext cx="3496120" cy="1474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4"/>
                </a:lnSpc>
                <a:spcBef>
                  <a:spcPct val="0"/>
                </a:spcBef>
              </a:pPr>
              <a:r>
                <a:rPr lang="en-US" sz="1281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Sistema completo para que o cliente pudesse abastecer o aplicativo com todas as informações relacionadas ao evento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8757139" y="8358167"/>
            <a:ext cx="3986251" cy="1435893"/>
            <a:chOff x="0" y="0"/>
            <a:chExt cx="5315001" cy="191452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5315001" cy="1914524"/>
              <a:chOff x="0" y="0"/>
              <a:chExt cx="1049877" cy="378178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049877" cy="378178"/>
              </a:xfrm>
              <a:custGeom>
                <a:avLst/>
                <a:gdLst/>
                <a:ahLst/>
                <a:cxnLst/>
                <a:rect r="r" b="b" t="t" l="l"/>
                <a:pathLst>
                  <a:path h="378178" w="1049877">
                    <a:moveTo>
                      <a:pt x="33017" y="0"/>
                    </a:moveTo>
                    <a:lnTo>
                      <a:pt x="1016860" y="0"/>
                    </a:lnTo>
                    <a:cubicBezTo>
                      <a:pt x="1025617" y="0"/>
                      <a:pt x="1034015" y="3479"/>
                      <a:pt x="1040206" y="9670"/>
                    </a:cubicBezTo>
                    <a:cubicBezTo>
                      <a:pt x="1046398" y="15862"/>
                      <a:pt x="1049877" y="24260"/>
                      <a:pt x="1049877" y="33017"/>
                    </a:cubicBezTo>
                    <a:lnTo>
                      <a:pt x="1049877" y="345161"/>
                    </a:lnTo>
                    <a:cubicBezTo>
                      <a:pt x="1049877" y="363395"/>
                      <a:pt x="1035095" y="378178"/>
                      <a:pt x="1016860" y="378178"/>
                    </a:cubicBezTo>
                    <a:lnTo>
                      <a:pt x="33017" y="378178"/>
                    </a:lnTo>
                    <a:cubicBezTo>
                      <a:pt x="24260" y="378178"/>
                      <a:pt x="15862" y="374699"/>
                      <a:pt x="9670" y="368507"/>
                    </a:cubicBezTo>
                    <a:cubicBezTo>
                      <a:pt x="3479" y="362315"/>
                      <a:pt x="0" y="353917"/>
                      <a:pt x="0" y="345161"/>
                    </a:cubicBezTo>
                    <a:lnTo>
                      <a:pt x="0" y="33017"/>
                    </a:lnTo>
                    <a:cubicBezTo>
                      <a:pt x="0" y="24260"/>
                      <a:pt x="3479" y="15862"/>
                      <a:pt x="9670" y="9670"/>
                    </a:cubicBezTo>
                    <a:cubicBezTo>
                      <a:pt x="15862" y="3479"/>
                      <a:pt x="24260" y="0"/>
                      <a:pt x="33017" y="0"/>
                    </a:cubicBezTo>
                    <a:close/>
                  </a:path>
                </a:pathLst>
              </a:custGeom>
              <a:solidFill>
                <a:srgbClr val="EAEEF0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104775"/>
                <a:ext cx="1049877" cy="4829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0" y="249384"/>
              <a:ext cx="1388078" cy="1372462"/>
            </a:xfrm>
            <a:custGeom>
              <a:avLst/>
              <a:gdLst/>
              <a:ahLst/>
              <a:cxnLst/>
              <a:rect r="r" b="b" t="t" l="l"/>
              <a:pathLst>
                <a:path h="1372462" w="1388078">
                  <a:moveTo>
                    <a:pt x="0" y="0"/>
                  </a:moveTo>
                  <a:lnTo>
                    <a:pt x="1388078" y="0"/>
                  </a:lnTo>
                  <a:lnTo>
                    <a:pt x="1388078" y="1372462"/>
                  </a:lnTo>
                  <a:lnTo>
                    <a:pt x="0" y="137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252167" y="493743"/>
              <a:ext cx="883744" cy="883744"/>
            </a:xfrm>
            <a:custGeom>
              <a:avLst/>
              <a:gdLst/>
              <a:ahLst/>
              <a:cxnLst/>
              <a:rect r="r" b="b" t="t" l="l"/>
              <a:pathLst>
                <a:path h="883744" w="883744">
                  <a:moveTo>
                    <a:pt x="0" y="0"/>
                  </a:moveTo>
                  <a:lnTo>
                    <a:pt x="883744" y="0"/>
                  </a:lnTo>
                  <a:lnTo>
                    <a:pt x="883744" y="883744"/>
                  </a:lnTo>
                  <a:lnTo>
                    <a:pt x="0" y="883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1963957" y="63928"/>
              <a:ext cx="2576909" cy="3058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4"/>
                </a:lnSpc>
                <a:spcBef>
                  <a:spcPct val="0"/>
                </a:spcBef>
              </a:pPr>
              <a:r>
                <a:rPr lang="en-US" b="true" sz="1281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Aplicativo Android e IOS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511835" y="436593"/>
              <a:ext cx="3557353" cy="1474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4"/>
                </a:lnSpc>
                <a:spcBef>
                  <a:spcPct val="0"/>
                </a:spcBef>
              </a:pPr>
              <a:r>
                <a:rPr lang="en-US" sz="1281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Automação e integração com as APis do Sympla para que pudesse buscar os usuários que compraram os ingressos do evento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6556296" y="486419"/>
            <a:ext cx="4757408" cy="205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3"/>
              </a:lnSpc>
            </a:pP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APLICATIVO</a:t>
            </a: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</a:p>
          <a:p>
            <a:pPr algn="ctr">
              <a:lnSpc>
                <a:spcPts val="7773"/>
              </a:lnSpc>
            </a:pP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II</a:t>
            </a: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 EVENTOS</a:t>
            </a:r>
          </a:p>
        </p:txBody>
      </p:sp>
      <p:sp>
        <p:nvSpPr>
          <p:cNvPr name="AutoShape 43" id="43"/>
          <p:cNvSpPr/>
          <p:nvPr/>
        </p:nvSpPr>
        <p:spPr>
          <a:xfrm flipH="true" flipV="true">
            <a:off x="12140345" y="3543982"/>
            <a:ext cx="952375" cy="159951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4" id="44"/>
          <p:cNvSpPr/>
          <p:nvPr/>
        </p:nvSpPr>
        <p:spPr>
          <a:xfrm flipH="true" flipV="true">
            <a:off x="11420179" y="5395589"/>
            <a:ext cx="1886173" cy="3481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5" id="45"/>
          <p:cNvGrpSpPr/>
          <p:nvPr/>
        </p:nvGrpSpPr>
        <p:grpSpPr>
          <a:xfrm rot="0">
            <a:off x="13306352" y="2368328"/>
            <a:ext cx="8015330" cy="1893600"/>
            <a:chOff x="0" y="0"/>
            <a:chExt cx="2111034" cy="49872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111034" cy="498726"/>
            </a:xfrm>
            <a:custGeom>
              <a:avLst/>
              <a:gdLst/>
              <a:ahLst/>
              <a:cxnLst/>
              <a:rect r="r" b="b" t="t" l="l"/>
              <a:pathLst>
                <a:path h="498726" w="2111034">
                  <a:moveTo>
                    <a:pt x="16420" y="0"/>
                  </a:moveTo>
                  <a:lnTo>
                    <a:pt x="2094613" y="0"/>
                  </a:lnTo>
                  <a:cubicBezTo>
                    <a:pt x="2103682" y="0"/>
                    <a:pt x="2111034" y="7352"/>
                    <a:pt x="2111034" y="16420"/>
                  </a:cubicBezTo>
                  <a:lnTo>
                    <a:pt x="2111034" y="482306"/>
                  </a:lnTo>
                  <a:cubicBezTo>
                    <a:pt x="2111034" y="486661"/>
                    <a:pt x="2109304" y="490837"/>
                    <a:pt x="2106224" y="493917"/>
                  </a:cubicBezTo>
                  <a:cubicBezTo>
                    <a:pt x="2103145" y="496996"/>
                    <a:pt x="2098968" y="498726"/>
                    <a:pt x="2094613" y="498726"/>
                  </a:cubicBezTo>
                  <a:lnTo>
                    <a:pt x="16420" y="498726"/>
                  </a:lnTo>
                  <a:cubicBezTo>
                    <a:pt x="7352" y="498726"/>
                    <a:pt x="0" y="491374"/>
                    <a:pt x="0" y="482306"/>
                  </a:cubicBezTo>
                  <a:lnTo>
                    <a:pt x="0" y="16420"/>
                  </a:lnTo>
                  <a:cubicBezTo>
                    <a:pt x="0" y="12065"/>
                    <a:pt x="1730" y="7889"/>
                    <a:pt x="4809" y="4809"/>
                  </a:cubicBezTo>
                  <a:cubicBezTo>
                    <a:pt x="7889" y="1730"/>
                    <a:pt x="12065" y="0"/>
                    <a:pt x="16420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04775"/>
              <a:ext cx="2111034" cy="603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2362920" y="4261929"/>
            <a:ext cx="4743299" cy="5169389"/>
            <a:chOff x="0" y="0"/>
            <a:chExt cx="6324398" cy="6892518"/>
          </a:xfrm>
        </p:grpSpPr>
        <p:pic>
          <p:nvPicPr>
            <p:cNvPr name="Picture 49" id="49"/>
            <p:cNvPicPr>
              <a:picLocks noChangeAspect="true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0">
              <a:off x="-689252" y="-689252"/>
              <a:ext cx="7702902" cy="8271022"/>
            </a:xfrm>
            <a:prstGeom prst="rect">
              <a:avLst/>
            </a:prstGeom>
          </p:spPr>
        </p:pic>
        <p:pic>
          <p:nvPicPr>
            <p:cNvPr name="Picture 50" id="50"/>
            <p:cNvPicPr>
              <a:picLocks noChangeAspect="true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0">
              <a:off x="-621717" y="-590598"/>
              <a:ext cx="7505594" cy="7505594"/>
            </a:xfrm>
            <a:prstGeom prst="rect">
              <a:avLst/>
            </a:prstGeom>
          </p:spPr>
        </p:pic>
      </p:grpSp>
      <p:sp>
        <p:nvSpPr>
          <p:cNvPr name="AutoShape 51" id="51"/>
          <p:cNvSpPr/>
          <p:nvPr/>
        </p:nvSpPr>
        <p:spPr>
          <a:xfrm flipH="true">
            <a:off x="11610586" y="6148353"/>
            <a:ext cx="979041" cy="223889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2" id="52"/>
          <p:cNvSpPr txBox="true"/>
          <p:nvPr/>
        </p:nvSpPr>
        <p:spPr>
          <a:xfrm rot="-3277398">
            <a:off x="12837673" y="5067657"/>
            <a:ext cx="1139084" cy="78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9"/>
              </a:lnSpc>
            </a:pPr>
            <a:r>
              <a:rPr lang="en-US" sz="45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25%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678148" y="2473525"/>
            <a:ext cx="3581152" cy="162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 a </a:t>
            </a:r>
            <a:r>
              <a:rPr lang="en-US" sz="233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Squad Híbrida</a:t>
            </a:r>
            <a:r>
              <a:rPr lang="en-US" sz="23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entregamos com 25% do esforço (2 meses) do que o modelo tradicional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481270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27453" y="4712460"/>
            <a:ext cx="3986251" cy="1337829"/>
            <a:chOff x="0" y="0"/>
            <a:chExt cx="1049877" cy="3523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9877" cy="352350"/>
            </a:xfrm>
            <a:custGeom>
              <a:avLst/>
              <a:gdLst/>
              <a:ahLst/>
              <a:cxnLst/>
              <a:rect r="r" b="b" t="t" l="l"/>
              <a:pathLst>
                <a:path h="352350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319333"/>
                  </a:lnTo>
                  <a:cubicBezTo>
                    <a:pt x="1049877" y="337568"/>
                    <a:pt x="1035095" y="352350"/>
                    <a:pt x="1016860" y="352350"/>
                  </a:cubicBezTo>
                  <a:lnTo>
                    <a:pt x="33017" y="352350"/>
                  </a:lnTo>
                  <a:cubicBezTo>
                    <a:pt x="24260" y="352350"/>
                    <a:pt x="15862" y="348871"/>
                    <a:pt x="9670" y="342680"/>
                  </a:cubicBezTo>
                  <a:cubicBezTo>
                    <a:pt x="3479" y="336488"/>
                    <a:pt x="0" y="328090"/>
                    <a:pt x="0" y="319333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1049877" cy="457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517278" y="4896882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9" y="0"/>
                </a:lnTo>
                <a:lnTo>
                  <a:pt x="1041059" y="1029347"/>
                </a:lnTo>
                <a:lnTo>
                  <a:pt x="0" y="10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>
            <a:off x="11579969" y="5843045"/>
            <a:ext cx="1163421" cy="128249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7593718" y="6474600"/>
            <a:ext cx="3986251" cy="1301877"/>
            <a:chOff x="0" y="0"/>
            <a:chExt cx="1049877" cy="342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9877" cy="342881"/>
            </a:xfrm>
            <a:custGeom>
              <a:avLst/>
              <a:gdLst/>
              <a:ahLst/>
              <a:cxnLst/>
              <a:rect r="r" b="b" t="t" l="l"/>
              <a:pathLst>
                <a:path h="342881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309865"/>
                  </a:lnTo>
                  <a:cubicBezTo>
                    <a:pt x="1049877" y="328099"/>
                    <a:pt x="1035095" y="342881"/>
                    <a:pt x="1016860" y="342881"/>
                  </a:cubicBezTo>
                  <a:lnTo>
                    <a:pt x="33017" y="342881"/>
                  </a:lnTo>
                  <a:cubicBezTo>
                    <a:pt x="24260" y="342881"/>
                    <a:pt x="15862" y="339403"/>
                    <a:pt x="9670" y="333211"/>
                  </a:cubicBezTo>
                  <a:cubicBezTo>
                    <a:pt x="3479" y="327019"/>
                    <a:pt x="0" y="318621"/>
                    <a:pt x="0" y="309865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1049877" cy="447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662353" y="6672051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8" y="0"/>
                </a:lnTo>
                <a:lnTo>
                  <a:pt x="1041058" y="1029347"/>
                </a:lnTo>
                <a:lnTo>
                  <a:pt x="0" y="10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154094" y="2809386"/>
            <a:ext cx="3986251" cy="1226798"/>
            <a:chOff x="0" y="0"/>
            <a:chExt cx="1049877" cy="3231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49877" cy="323107"/>
            </a:xfrm>
            <a:custGeom>
              <a:avLst/>
              <a:gdLst/>
              <a:ahLst/>
              <a:cxnLst/>
              <a:rect r="r" b="b" t="t" l="l"/>
              <a:pathLst>
                <a:path h="323107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290091"/>
                  </a:lnTo>
                  <a:cubicBezTo>
                    <a:pt x="1049877" y="298847"/>
                    <a:pt x="1046398" y="307245"/>
                    <a:pt x="1040206" y="313437"/>
                  </a:cubicBezTo>
                  <a:cubicBezTo>
                    <a:pt x="1034015" y="319629"/>
                    <a:pt x="1025617" y="323107"/>
                    <a:pt x="1016860" y="323107"/>
                  </a:cubicBezTo>
                  <a:lnTo>
                    <a:pt x="33017" y="323107"/>
                  </a:lnTo>
                  <a:cubicBezTo>
                    <a:pt x="14782" y="323107"/>
                    <a:pt x="0" y="308325"/>
                    <a:pt x="0" y="290091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1049877" cy="427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343919" y="2995854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9" y="0"/>
                </a:lnTo>
                <a:lnTo>
                  <a:pt x="1041059" y="1029347"/>
                </a:lnTo>
                <a:lnTo>
                  <a:pt x="0" y="10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8757139" y="8358167"/>
            <a:ext cx="3986251" cy="1219149"/>
            <a:chOff x="0" y="0"/>
            <a:chExt cx="1049877" cy="321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9877" cy="321093"/>
            </a:xfrm>
            <a:custGeom>
              <a:avLst/>
              <a:gdLst/>
              <a:ahLst/>
              <a:cxnLst/>
              <a:rect r="r" b="b" t="t" l="l"/>
              <a:pathLst>
                <a:path h="321093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288076"/>
                  </a:lnTo>
                  <a:cubicBezTo>
                    <a:pt x="1049877" y="306311"/>
                    <a:pt x="1035095" y="321093"/>
                    <a:pt x="1016860" y="321093"/>
                  </a:cubicBezTo>
                  <a:lnTo>
                    <a:pt x="33017" y="321093"/>
                  </a:lnTo>
                  <a:cubicBezTo>
                    <a:pt x="24260" y="321093"/>
                    <a:pt x="15862" y="317614"/>
                    <a:pt x="9670" y="311422"/>
                  </a:cubicBezTo>
                  <a:cubicBezTo>
                    <a:pt x="3479" y="305231"/>
                    <a:pt x="0" y="296833"/>
                    <a:pt x="0" y="288076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04775"/>
              <a:ext cx="1049877" cy="425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8757139" y="8526137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9" y="0"/>
                </a:lnTo>
                <a:lnTo>
                  <a:pt x="1041059" y="1029346"/>
                </a:lnTo>
                <a:lnTo>
                  <a:pt x="0" y="102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891015" y="8671324"/>
            <a:ext cx="2668015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Projeção de forecast com alerta de estouro de orçamento futuro para apoiar a tomada de decisão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760460" y="502157"/>
            <a:ext cx="9120236" cy="205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3"/>
              </a:lnSpc>
            </a:pP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SISTEMA PARA CONTROLE DE ORÇAMENTO</a:t>
            </a:r>
          </a:p>
        </p:txBody>
      </p:sp>
      <p:sp>
        <p:nvSpPr>
          <p:cNvPr name="AutoShape 22" id="22"/>
          <p:cNvSpPr/>
          <p:nvPr/>
        </p:nvSpPr>
        <p:spPr>
          <a:xfrm flipH="true" flipV="true">
            <a:off x="12140345" y="3422786"/>
            <a:ext cx="952375" cy="172071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flipH="true" flipV="true">
            <a:off x="11313704" y="5381374"/>
            <a:ext cx="1992648" cy="4903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4" id="24"/>
          <p:cNvGrpSpPr/>
          <p:nvPr/>
        </p:nvGrpSpPr>
        <p:grpSpPr>
          <a:xfrm rot="0">
            <a:off x="13306352" y="2368328"/>
            <a:ext cx="8015330" cy="1893600"/>
            <a:chOff x="0" y="0"/>
            <a:chExt cx="2111034" cy="49872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11034" cy="498726"/>
            </a:xfrm>
            <a:custGeom>
              <a:avLst/>
              <a:gdLst/>
              <a:ahLst/>
              <a:cxnLst/>
              <a:rect r="r" b="b" t="t" l="l"/>
              <a:pathLst>
                <a:path h="498726" w="2111034">
                  <a:moveTo>
                    <a:pt x="16420" y="0"/>
                  </a:moveTo>
                  <a:lnTo>
                    <a:pt x="2094613" y="0"/>
                  </a:lnTo>
                  <a:cubicBezTo>
                    <a:pt x="2103682" y="0"/>
                    <a:pt x="2111034" y="7352"/>
                    <a:pt x="2111034" y="16420"/>
                  </a:cubicBezTo>
                  <a:lnTo>
                    <a:pt x="2111034" y="482306"/>
                  </a:lnTo>
                  <a:cubicBezTo>
                    <a:pt x="2111034" y="486661"/>
                    <a:pt x="2109304" y="490837"/>
                    <a:pt x="2106224" y="493917"/>
                  </a:cubicBezTo>
                  <a:cubicBezTo>
                    <a:pt x="2103145" y="496996"/>
                    <a:pt x="2098968" y="498726"/>
                    <a:pt x="2094613" y="498726"/>
                  </a:cubicBezTo>
                  <a:lnTo>
                    <a:pt x="16420" y="498726"/>
                  </a:lnTo>
                  <a:cubicBezTo>
                    <a:pt x="7352" y="498726"/>
                    <a:pt x="0" y="491374"/>
                    <a:pt x="0" y="482306"/>
                  </a:cubicBezTo>
                  <a:lnTo>
                    <a:pt x="0" y="16420"/>
                  </a:lnTo>
                  <a:cubicBezTo>
                    <a:pt x="0" y="12065"/>
                    <a:pt x="1730" y="7889"/>
                    <a:pt x="4809" y="4809"/>
                  </a:cubicBezTo>
                  <a:cubicBezTo>
                    <a:pt x="7889" y="1730"/>
                    <a:pt x="12065" y="0"/>
                    <a:pt x="16420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04775"/>
              <a:ext cx="2111034" cy="603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362920" y="4261929"/>
            <a:ext cx="4743299" cy="5169389"/>
            <a:chOff x="0" y="0"/>
            <a:chExt cx="6324398" cy="6892518"/>
          </a:xfrm>
        </p:grpSpPr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0">
              <a:off x="-689252" y="-689252"/>
              <a:ext cx="7702902" cy="8271022"/>
            </a:xfrm>
            <a:prstGeom prst="rect">
              <a:avLst/>
            </a:prstGeom>
          </p:spPr>
        </p:pic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0">
              <a:off x="-621717" y="-590598"/>
              <a:ext cx="7505594" cy="7505594"/>
            </a:xfrm>
            <a:prstGeom prst="rect">
              <a:avLst/>
            </a:prstGeom>
          </p:spPr>
        </p:pic>
      </p:grpSp>
      <p:sp>
        <p:nvSpPr>
          <p:cNvPr name="AutoShape 30" id="30"/>
          <p:cNvSpPr/>
          <p:nvPr/>
        </p:nvSpPr>
        <p:spPr>
          <a:xfrm flipH="true">
            <a:off x="11610586" y="6148353"/>
            <a:ext cx="979041" cy="220981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244494" y="3344633"/>
            <a:ext cx="5779955" cy="3020990"/>
            <a:chOff x="0" y="0"/>
            <a:chExt cx="19050000" cy="9956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2501900" y="209042"/>
              <a:ext cx="14186915" cy="8502396"/>
            </a:xfrm>
            <a:custGeom>
              <a:avLst/>
              <a:gdLst/>
              <a:ahLst/>
              <a:cxnLst/>
              <a:rect r="r" b="b" t="t" l="l"/>
              <a:pathLst>
                <a:path h="8502396" w="14186915">
                  <a:moveTo>
                    <a:pt x="14186915" y="8502396"/>
                  </a:moveTo>
                  <a:lnTo>
                    <a:pt x="0" y="8502396"/>
                  </a:lnTo>
                  <a:lnTo>
                    <a:pt x="0" y="0"/>
                  </a:lnTo>
                  <a:lnTo>
                    <a:pt x="14186915" y="0"/>
                  </a:lnTo>
                  <a:lnTo>
                    <a:pt x="14186915" y="8502396"/>
                  </a:lnTo>
                  <a:close/>
                </a:path>
              </a:pathLst>
            </a:custGeom>
            <a:blipFill>
              <a:blip r:embed="rId8"/>
              <a:stretch>
                <a:fillRect l="0" t="-1781" r="0" b="-1781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050000" cy="9956800"/>
            </a:xfrm>
            <a:custGeom>
              <a:avLst/>
              <a:gdLst/>
              <a:ahLst/>
              <a:cxnLst/>
              <a:rect r="r" b="b" t="t" l="l"/>
              <a:pathLst>
                <a:path h="9956800" w="19050000">
                  <a:moveTo>
                    <a:pt x="19050000" y="9956800"/>
                  </a:moveTo>
                  <a:lnTo>
                    <a:pt x="0" y="9956800"/>
                  </a:lnTo>
                  <a:lnTo>
                    <a:pt x="0" y="0"/>
                  </a:lnTo>
                  <a:lnTo>
                    <a:pt x="19050000" y="0"/>
                  </a:lnTo>
                  <a:lnTo>
                    <a:pt x="19050000" y="9956800"/>
                  </a:lnTo>
                  <a:close/>
                </a:path>
              </a:pathLst>
            </a:custGeom>
            <a:blipFill>
              <a:blip r:embed="rId9"/>
              <a:stretch>
                <a:fillRect l="-15" t="0" r="-15" b="0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898568" y="5554618"/>
            <a:ext cx="2235903" cy="2911332"/>
            <a:chOff x="0" y="0"/>
            <a:chExt cx="14630400" cy="190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604520" y="545084"/>
              <a:ext cx="13421360" cy="17959831"/>
            </a:xfrm>
            <a:custGeom>
              <a:avLst/>
              <a:gdLst/>
              <a:ahLst/>
              <a:cxnLst/>
              <a:rect r="r" b="b" t="t" l="l"/>
              <a:pathLst>
                <a:path h="17959831" w="13421360">
                  <a:moveTo>
                    <a:pt x="13421360" y="17959831"/>
                  </a:moveTo>
                  <a:lnTo>
                    <a:pt x="0" y="17959831"/>
                  </a:lnTo>
                  <a:lnTo>
                    <a:pt x="0" y="0"/>
                  </a:lnTo>
                  <a:lnTo>
                    <a:pt x="13421360" y="0"/>
                  </a:lnTo>
                  <a:lnTo>
                    <a:pt x="13421360" y="17959831"/>
                  </a:lnTo>
                  <a:close/>
                </a:path>
              </a:pathLst>
            </a:custGeom>
            <a:blipFill>
              <a:blip r:embed="rId10"/>
              <a:stretch>
                <a:fillRect l="-6525" t="0" r="-6525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6304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4630400">
                  <a:moveTo>
                    <a:pt x="146304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14630400" y="0"/>
                  </a:lnTo>
                  <a:lnTo>
                    <a:pt x="14630400" y="19050000"/>
                  </a:lnTo>
                  <a:close/>
                </a:path>
              </a:pathLst>
            </a:custGeom>
            <a:blipFill>
              <a:blip r:embed="rId11"/>
              <a:stretch>
                <a:fillRect l="0" t="-32" r="0" b="-32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3270321" y="5210943"/>
            <a:ext cx="3495157" cy="2684280"/>
            <a:chOff x="0" y="0"/>
            <a:chExt cx="19050000" cy="146304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560832" y="596519"/>
              <a:ext cx="17928463" cy="13462889"/>
            </a:xfrm>
            <a:custGeom>
              <a:avLst/>
              <a:gdLst/>
              <a:ahLst/>
              <a:cxnLst/>
              <a:rect r="r" b="b" t="t" l="l"/>
              <a:pathLst>
                <a:path h="13462889" w="17928463">
                  <a:moveTo>
                    <a:pt x="17928336" y="13462889"/>
                  </a:moveTo>
                  <a:lnTo>
                    <a:pt x="0" y="13462889"/>
                  </a:lnTo>
                  <a:lnTo>
                    <a:pt x="0" y="0"/>
                  </a:lnTo>
                  <a:lnTo>
                    <a:pt x="17928463" y="0"/>
                  </a:lnTo>
                  <a:lnTo>
                    <a:pt x="17928463" y="13462889"/>
                  </a:lnTo>
                  <a:close/>
                </a:path>
              </a:pathLst>
            </a:custGeom>
            <a:blipFill>
              <a:blip r:embed="rId12"/>
              <a:stretch>
                <a:fillRect l="-15826" t="0" r="-15826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9050000" cy="14630400"/>
            </a:xfrm>
            <a:custGeom>
              <a:avLst/>
              <a:gdLst/>
              <a:ahLst/>
              <a:cxnLst/>
              <a:rect r="r" b="b" t="t" l="l"/>
              <a:pathLst>
                <a:path h="14630400" w="19050000">
                  <a:moveTo>
                    <a:pt x="19050000" y="14630400"/>
                  </a:moveTo>
                  <a:lnTo>
                    <a:pt x="0" y="14630400"/>
                  </a:lnTo>
                  <a:lnTo>
                    <a:pt x="0" y="0"/>
                  </a:lnTo>
                  <a:lnTo>
                    <a:pt x="19050000" y="0"/>
                  </a:lnTo>
                  <a:lnTo>
                    <a:pt x="19050000" y="14630400"/>
                  </a:lnTo>
                  <a:close/>
                </a:path>
              </a:pathLst>
            </a:custGeom>
            <a:blipFill>
              <a:blip r:embed="rId13"/>
              <a:stretch>
                <a:fillRect l="-32" t="0" r="-32" b="0"/>
              </a:stretch>
            </a:blipFill>
          </p:spPr>
        </p:sp>
      </p:grpSp>
      <p:sp>
        <p:nvSpPr>
          <p:cNvPr name="Freeform 40" id="40"/>
          <p:cNvSpPr/>
          <p:nvPr/>
        </p:nvSpPr>
        <p:spPr>
          <a:xfrm flipH="false" flipV="false" rot="0">
            <a:off x="8645227" y="3284816"/>
            <a:ext cx="438443" cy="451421"/>
          </a:xfrm>
          <a:custGeom>
            <a:avLst/>
            <a:gdLst/>
            <a:ahLst/>
            <a:cxnLst/>
            <a:rect r="r" b="b" t="t" l="l"/>
            <a:pathLst>
              <a:path h="451421" w="438443">
                <a:moveTo>
                  <a:pt x="0" y="0"/>
                </a:moveTo>
                <a:lnTo>
                  <a:pt x="438443" y="0"/>
                </a:lnTo>
                <a:lnTo>
                  <a:pt x="438443" y="451422"/>
                </a:lnTo>
                <a:lnTo>
                  <a:pt x="0" y="4514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7747615" y="5143500"/>
            <a:ext cx="580384" cy="461405"/>
          </a:xfrm>
          <a:custGeom>
            <a:avLst/>
            <a:gdLst/>
            <a:ahLst/>
            <a:cxnLst/>
            <a:rect r="r" b="b" t="t" l="l"/>
            <a:pathLst>
              <a:path h="461405" w="580384">
                <a:moveTo>
                  <a:pt x="0" y="0"/>
                </a:moveTo>
                <a:lnTo>
                  <a:pt x="580384" y="0"/>
                </a:lnTo>
                <a:lnTo>
                  <a:pt x="580384" y="461405"/>
                </a:lnTo>
                <a:lnTo>
                  <a:pt x="0" y="4614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7870447" y="6968956"/>
            <a:ext cx="567295" cy="428307"/>
          </a:xfrm>
          <a:custGeom>
            <a:avLst/>
            <a:gdLst/>
            <a:ahLst/>
            <a:cxnLst/>
            <a:rect r="r" b="b" t="t" l="l"/>
            <a:pathLst>
              <a:path h="428307" w="567295">
                <a:moveTo>
                  <a:pt x="0" y="0"/>
                </a:moveTo>
                <a:lnTo>
                  <a:pt x="567294" y="0"/>
                </a:lnTo>
                <a:lnTo>
                  <a:pt x="567294" y="428308"/>
                </a:lnTo>
                <a:lnTo>
                  <a:pt x="0" y="4283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8995247" y="8776386"/>
            <a:ext cx="528849" cy="528849"/>
          </a:xfrm>
          <a:custGeom>
            <a:avLst/>
            <a:gdLst/>
            <a:ahLst/>
            <a:cxnLst/>
            <a:rect r="r" b="b" t="t" l="l"/>
            <a:pathLst>
              <a:path h="528849" w="528849">
                <a:moveTo>
                  <a:pt x="0" y="0"/>
                </a:moveTo>
                <a:lnTo>
                  <a:pt x="528848" y="0"/>
                </a:lnTo>
                <a:lnTo>
                  <a:pt x="528848" y="528848"/>
                </a:lnTo>
                <a:lnTo>
                  <a:pt x="0" y="52884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8959610" y="4832823"/>
            <a:ext cx="1699766" cy="262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1"/>
              </a:lnSpc>
              <a:spcBef>
                <a:spcPct val="0"/>
              </a:spcBef>
            </a:pPr>
            <a:r>
              <a:rPr lang="en-US" b="true" sz="1286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Monitoramento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697454" y="5123397"/>
            <a:ext cx="2224078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Processo de monitoramento de realizado que ultrapassa o orçado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105661" y="6428434"/>
            <a:ext cx="2035671" cy="243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"/>
              </a:lnSpc>
              <a:spcBef>
                <a:spcPct val="0"/>
              </a:spcBef>
            </a:pPr>
            <a:r>
              <a:rPr lang="en-US" b="true" sz="1283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Dashboard completo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789489" y="6715443"/>
            <a:ext cx="2668015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Dashboard completo para governança acompanhar todas as movimentações das áreas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524095" y="2852724"/>
            <a:ext cx="2273350" cy="243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b="true" sz="128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Aprovação de custos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384978" y="3114324"/>
            <a:ext cx="2622090" cy="462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Processo de aprovação do realizado pelos gestores.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230107" y="8391826"/>
            <a:ext cx="1932682" cy="243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b="true" sz="128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Projeção</a:t>
            </a:r>
          </a:p>
        </p:txBody>
      </p:sp>
      <p:sp>
        <p:nvSpPr>
          <p:cNvPr name="TextBox 51" id="51"/>
          <p:cNvSpPr txBox="true"/>
          <p:nvPr/>
        </p:nvSpPr>
        <p:spPr>
          <a:xfrm rot="-2907182">
            <a:off x="12837635" y="5011649"/>
            <a:ext cx="1379115" cy="78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9"/>
              </a:lnSpc>
            </a:pPr>
            <a:r>
              <a:rPr lang="en-US" sz="45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25%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678148" y="2473525"/>
            <a:ext cx="3581152" cy="162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 a </a:t>
            </a:r>
            <a:r>
              <a:rPr lang="en-US" sz="233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Squad Híbrida</a:t>
            </a:r>
            <a:r>
              <a:rPr lang="en-US" sz="23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entregamos com 25% do esforço (3 meses) do que o modelo tradicional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481270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27453" y="4712460"/>
            <a:ext cx="3986251" cy="1337829"/>
            <a:chOff x="0" y="0"/>
            <a:chExt cx="1049877" cy="3523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9877" cy="352350"/>
            </a:xfrm>
            <a:custGeom>
              <a:avLst/>
              <a:gdLst/>
              <a:ahLst/>
              <a:cxnLst/>
              <a:rect r="r" b="b" t="t" l="l"/>
              <a:pathLst>
                <a:path h="352350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319333"/>
                  </a:lnTo>
                  <a:cubicBezTo>
                    <a:pt x="1049877" y="337568"/>
                    <a:pt x="1035095" y="352350"/>
                    <a:pt x="1016860" y="352350"/>
                  </a:cubicBezTo>
                  <a:lnTo>
                    <a:pt x="33017" y="352350"/>
                  </a:lnTo>
                  <a:cubicBezTo>
                    <a:pt x="24260" y="352350"/>
                    <a:pt x="15862" y="348871"/>
                    <a:pt x="9670" y="342680"/>
                  </a:cubicBezTo>
                  <a:cubicBezTo>
                    <a:pt x="3479" y="336488"/>
                    <a:pt x="0" y="328090"/>
                    <a:pt x="0" y="319333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1049877" cy="457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517278" y="4896882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9" y="0"/>
                </a:lnTo>
                <a:lnTo>
                  <a:pt x="1041059" y="1029347"/>
                </a:lnTo>
                <a:lnTo>
                  <a:pt x="0" y="10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>
            <a:off x="11579969" y="5843045"/>
            <a:ext cx="1163421" cy="128249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7593718" y="6474600"/>
            <a:ext cx="3986251" cy="1301877"/>
            <a:chOff x="0" y="0"/>
            <a:chExt cx="1049877" cy="342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9877" cy="342881"/>
            </a:xfrm>
            <a:custGeom>
              <a:avLst/>
              <a:gdLst/>
              <a:ahLst/>
              <a:cxnLst/>
              <a:rect r="r" b="b" t="t" l="l"/>
              <a:pathLst>
                <a:path h="342881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309865"/>
                  </a:lnTo>
                  <a:cubicBezTo>
                    <a:pt x="1049877" y="328099"/>
                    <a:pt x="1035095" y="342881"/>
                    <a:pt x="1016860" y="342881"/>
                  </a:cubicBezTo>
                  <a:lnTo>
                    <a:pt x="33017" y="342881"/>
                  </a:lnTo>
                  <a:cubicBezTo>
                    <a:pt x="24260" y="342881"/>
                    <a:pt x="15862" y="339403"/>
                    <a:pt x="9670" y="333211"/>
                  </a:cubicBezTo>
                  <a:cubicBezTo>
                    <a:pt x="3479" y="327019"/>
                    <a:pt x="0" y="318621"/>
                    <a:pt x="0" y="309865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1049877" cy="447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662353" y="6672051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8" y="0"/>
                </a:lnTo>
                <a:lnTo>
                  <a:pt x="1041058" y="1029347"/>
                </a:lnTo>
                <a:lnTo>
                  <a:pt x="0" y="10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154094" y="2809386"/>
            <a:ext cx="3986251" cy="1226798"/>
            <a:chOff x="0" y="0"/>
            <a:chExt cx="1049877" cy="3231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49877" cy="323107"/>
            </a:xfrm>
            <a:custGeom>
              <a:avLst/>
              <a:gdLst/>
              <a:ahLst/>
              <a:cxnLst/>
              <a:rect r="r" b="b" t="t" l="l"/>
              <a:pathLst>
                <a:path h="323107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290091"/>
                  </a:lnTo>
                  <a:cubicBezTo>
                    <a:pt x="1049877" y="298847"/>
                    <a:pt x="1046398" y="307245"/>
                    <a:pt x="1040206" y="313437"/>
                  </a:cubicBezTo>
                  <a:cubicBezTo>
                    <a:pt x="1034015" y="319629"/>
                    <a:pt x="1025617" y="323107"/>
                    <a:pt x="1016860" y="323107"/>
                  </a:cubicBezTo>
                  <a:lnTo>
                    <a:pt x="33017" y="323107"/>
                  </a:lnTo>
                  <a:cubicBezTo>
                    <a:pt x="14782" y="323107"/>
                    <a:pt x="0" y="308325"/>
                    <a:pt x="0" y="290091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1049877" cy="427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343919" y="2995854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9" y="0"/>
                </a:lnTo>
                <a:lnTo>
                  <a:pt x="1041059" y="1029347"/>
                </a:lnTo>
                <a:lnTo>
                  <a:pt x="0" y="10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8757139" y="8358167"/>
            <a:ext cx="3986251" cy="1219149"/>
            <a:chOff x="0" y="0"/>
            <a:chExt cx="1049877" cy="321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9877" cy="321093"/>
            </a:xfrm>
            <a:custGeom>
              <a:avLst/>
              <a:gdLst/>
              <a:ahLst/>
              <a:cxnLst/>
              <a:rect r="r" b="b" t="t" l="l"/>
              <a:pathLst>
                <a:path h="321093" w="1049877">
                  <a:moveTo>
                    <a:pt x="33017" y="0"/>
                  </a:moveTo>
                  <a:lnTo>
                    <a:pt x="1016860" y="0"/>
                  </a:lnTo>
                  <a:cubicBezTo>
                    <a:pt x="1025617" y="0"/>
                    <a:pt x="1034015" y="3479"/>
                    <a:pt x="1040206" y="9670"/>
                  </a:cubicBezTo>
                  <a:cubicBezTo>
                    <a:pt x="1046398" y="15862"/>
                    <a:pt x="1049877" y="24260"/>
                    <a:pt x="1049877" y="33017"/>
                  </a:cubicBezTo>
                  <a:lnTo>
                    <a:pt x="1049877" y="288076"/>
                  </a:lnTo>
                  <a:cubicBezTo>
                    <a:pt x="1049877" y="306311"/>
                    <a:pt x="1035095" y="321093"/>
                    <a:pt x="1016860" y="321093"/>
                  </a:cubicBezTo>
                  <a:lnTo>
                    <a:pt x="33017" y="321093"/>
                  </a:lnTo>
                  <a:cubicBezTo>
                    <a:pt x="24260" y="321093"/>
                    <a:pt x="15862" y="317614"/>
                    <a:pt x="9670" y="311422"/>
                  </a:cubicBezTo>
                  <a:cubicBezTo>
                    <a:pt x="3479" y="305231"/>
                    <a:pt x="0" y="296833"/>
                    <a:pt x="0" y="288076"/>
                  </a:cubicBezTo>
                  <a:lnTo>
                    <a:pt x="0" y="33017"/>
                  </a:lnTo>
                  <a:cubicBezTo>
                    <a:pt x="0" y="24260"/>
                    <a:pt x="3479" y="15862"/>
                    <a:pt x="9670" y="9670"/>
                  </a:cubicBezTo>
                  <a:cubicBezTo>
                    <a:pt x="15862" y="3479"/>
                    <a:pt x="24260" y="0"/>
                    <a:pt x="33017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04775"/>
              <a:ext cx="1049877" cy="425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8757139" y="8526137"/>
            <a:ext cx="1041059" cy="1029347"/>
          </a:xfrm>
          <a:custGeom>
            <a:avLst/>
            <a:gdLst/>
            <a:ahLst/>
            <a:cxnLst/>
            <a:rect r="r" b="b" t="t" l="l"/>
            <a:pathLst>
              <a:path h="1029347" w="1041059">
                <a:moveTo>
                  <a:pt x="0" y="0"/>
                </a:moveTo>
                <a:lnTo>
                  <a:pt x="1041059" y="0"/>
                </a:lnTo>
                <a:lnTo>
                  <a:pt x="1041059" y="1029346"/>
                </a:lnTo>
                <a:lnTo>
                  <a:pt x="0" y="102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891015" y="8671324"/>
            <a:ext cx="2668015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Inclusão de novos atendentes para que possam responder as mensagens em conjunto.</a:t>
            </a:r>
          </a:p>
        </p:txBody>
      </p:sp>
      <p:sp>
        <p:nvSpPr>
          <p:cNvPr name="AutoShape 21" id="21"/>
          <p:cNvSpPr/>
          <p:nvPr/>
        </p:nvSpPr>
        <p:spPr>
          <a:xfrm flipH="true" flipV="true">
            <a:off x="12140345" y="3422786"/>
            <a:ext cx="952375" cy="172071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H="true" flipV="true">
            <a:off x="11313704" y="5381374"/>
            <a:ext cx="1992648" cy="4903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3" id="23"/>
          <p:cNvGrpSpPr/>
          <p:nvPr/>
        </p:nvGrpSpPr>
        <p:grpSpPr>
          <a:xfrm rot="0">
            <a:off x="13306352" y="2368328"/>
            <a:ext cx="8015330" cy="1893600"/>
            <a:chOff x="0" y="0"/>
            <a:chExt cx="2111034" cy="49872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11034" cy="498726"/>
            </a:xfrm>
            <a:custGeom>
              <a:avLst/>
              <a:gdLst/>
              <a:ahLst/>
              <a:cxnLst/>
              <a:rect r="r" b="b" t="t" l="l"/>
              <a:pathLst>
                <a:path h="498726" w="2111034">
                  <a:moveTo>
                    <a:pt x="16420" y="0"/>
                  </a:moveTo>
                  <a:lnTo>
                    <a:pt x="2094613" y="0"/>
                  </a:lnTo>
                  <a:cubicBezTo>
                    <a:pt x="2103682" y="0"/>
                    <a:pt x="2111034" y="7352"/>
                    <a:pt x="2111034" y="16420"/>
                  </a:cubicBezTo>
                  <a:lnTo>
                    <a:pt x="2111034" y="482306"/>
                  </a:lnTo>
                  <a:cubicBezTo>
                    <a:pt x="2111034" y="486661"/>
                    <a:pt x="2109304" y="490837"/>
                    <a:pt x="2106224" y="493917"/>
                  </a:cubicBezTo>
                  <a:cubicBezTo>
                    <a:pt x="2103145" y="496996"/>
                    <a:pt x="2098968" y="498726"/>
                    <a:pt x="2094613" y="498726"/>
                  </a:cubicBezTo>
                  <a:lnTo>
                    <a:pt x="16420" y="498726"/>
                  </a:lnTo>
                  <a:cubicBezTo>
                    <a:pt x="7352" y="498726"/>
                    <a:pt x="0" y="491374"/>
                    <a:pt x="0" y="482306"/>
                  </a:cubicBezTo>
                  <a:lnTo>
                    <a:pt x="0" y="16420"/>
                  </a:lnTo>
                  <a:cubicBezTo>
                    <a:pt x="0" y="12065"/>
                    <a:pt x="1730" y="7889"/>
                    <a:pt x="4809" y="4809"/>
                  </a:cubicBezTo>
                  <a:cubicBezTo>
                    <a:pt x="7889" y="1730"/>
                    <a:pt x="12065" y="0"/>
                    <a:pt x="16420" y="0"/>
                  </a:cubicBezTo>
                  <a:close/>
                </a:path>
              </a:pathLst>
            </a:custGeom>
            <a:solidFill>
              <a:srgbClr val="EAEEF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04775"/>
              <a:ext cx="2111034" cy="603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362920" y="4261929"/>
            <a:ext cx="4743299" cy="5169389"/>
            <a:chOff x="0" y="0"/>
            <a:chExt cx="6324398" cy="6892518"/>
          </a:xfrm>
        </p:grpSpPr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0">
              <a:off x="-689252" y="-689252"/>
              <a:ext cx="7702902" cy="8271022"/>
            </a:xfrm>
            <a:prstGeom prst="rect">
              <a:avLst/>
            </a:prstGeom>
          </p:spPr>
        </p:pic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0">
              <a:off x="-621717" y="-590598"/>
              <a:ext cx="7505594" cy="7505594"/>
            </a:xfrm>
            <a:prstGeom prst="rect">
              <a:avLst/>
            </a:prstGeom>
          </p:spPr>
        </p:pic>
      </p:grpSp>
      <p:sp>
        <p:nvSpPr>
          <p:cNvPr name="AutoShape 29" id="29"/>
          <p:cNvSpPr/>
          <p:nvPr/>
        </p:nvSpPr>
        <p:spPr>
          <a:xfrm flipH="true">
            <a:off x="11610586" y="6148353"/>
            <a:ext cx="979041" cy="220981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699773" y="3736238"/>
            <a:ext cx="5779955" cy="3020990"/>
            <a:chOff x="0" y="0"/>
            <a:chExt cx="19050000" cy="9956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2501900" y="209042"/>
              <a:ext cx="14186915" cy="8502396"/>
            </a:xfrm>
            <a:custGeom>
              <a:avLst/>
              <a:gdLst/>
              <a:ahLst/>
              <a:cxnLst/>
              <a:rect r="r" b="b" t="t" l="l"/>
              <a:pathLst>
                <a:path h="8502396" w="14186915">
                  <a:moveTo>
                    <a:pt x="14186915" y="8502396"/>
                  </a:moveTo>
                  <a:lnTo>
                    <a:pt x="0" y="8502396"/>
                  </a:lnTo>
                  <a:lnTo>
                    <a:pt x="0" y="0"/>
                  </a:lnTo>
                  <a:lnTo>
                    <a:pt x="14186915" y="0"/>
                  </a:lnTo>
                  <a:lnTo>
                    <a:pt x="14186915" y="8502396"/>
                  </a:lnTo>
                  <a:close/>
                </a:path>
              </a:pathLst>
            </a:custGeom>
            <a:blipFill>
              <a:blip r:embed="rId8"/>
              <a:stretch>
                <a:fillRect l="-5021" t="0" r="-5021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9050000" cy="9956800"/>
            </a:xfrm>
            <a:custGeom>
              <a:avLst/>
              <a:gdLst/>
              <a:ahLst/>
              <a:cxnLst/>
              <a:rect r="r" b="b" t="t" l="l"/>
              <a:pathLst>
                <a:path h="9956800" w="19050000">
                  <a:moveTo>
                    <a:pt x="19050000" y="9956800"/>
                  </a:moveTo>
                  <a:lnTo>
                    <a:pt x="0" y="9956800"/>
                  </a:lnTo>
                  <a:lnTo>
                    <a:pt x="0" y="0"/>
                  </a:lnTo>
                  <a:lnTo>
                    <a:pt x="19050000" y="0"/>
                  </a:lnTo>
                  <a:lnTo>
                    <a:pt x="19050000" y="9956800"/>
                  </a:lnTo>
                  <a:close/>
                </a:path>
              </a:pathLst>
            </a:custGeom>
            <a:blipFill>
              <a:blip r:embed="rId9"/>
              <a:stretch>
                <a:fillRect l="-15" t="0" r="-15" b="0"/>
              </a:stretch>
            </a:blip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4626978" y="5531180"/>
            <a:ext cx="1218956" cy="2454274"/>
            <a:chOff x="0" y="0"/>
            <a:chExt cx="9461500" cy="190500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00304" y="312801"/>
              <a:ext cx="8650859" cy="18424398"/>
            </a:xfrm>
            <a:custGeom>
              <a:avLst/>
              <a:gdLst/>
              <a:ahLst/>
              <a:cxnLst/>
              <a:rect r="r" b="b" t="t" l="l"/>
              <a:pathLst>
                <a:path h="18424398" w="8650859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10"/>
              <a:stretch>
                <a:fillRect l="0" t="-5615" r="0" b="-5615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4615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94615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11"/>
              <a:stretch>
                <a:fillRect l="-83" t="0" r="-83" b="0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1963315" y="5972485"/>
            <a:ext cx="2235903" cy="2911332"/>
            <a:chOff x="0" y="0"/>
            <a:chExt cx="14630400" cy="1905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604520" y="545084"/>
              <a:ext cx="13421360" cy="17959831"/>
            </a:xfrm>
            <a:custGeom>
              <a:avLst/>
              <a:gdLst/>
              <a:ahLst/>
              <a:cxnLst/>
              <a:rect r="r" b="b" t="t" l="l"/>
              <a:pathLst>
                <a:path h="17959831" w="13421360">
                  <a:moveTo>
                    <a:pt x="13421360" y="17959831"/>
                  </a:moveTo>
                  <a:lnTo>
                    <a:pt x="0" y="17959831"/>
                  </a:lnTo>
                  <a:lnTo>
                    <a:pt x="0" y="0"/>
                  </a:lnTo>
                  <a:lnTo>
                    <a:pt x="13421360" y="0"/>
                  </a:lnTo>
                  <a:lnTo>
                    <a:pt x="13421360" y="17959831"/>
                  </a:lnTo>
                  <a:close/>
                </a:path>
              </a:pathLst>
            </a:custGeom>
            <a:blipFill>
              <a:blip r:embed="rId12"/>
              <a:stretch>
                <a:fillRect l="-3897" t="0" r="-3897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6304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4630400">
                  <a:moveTo>
                    <a:pt x="146304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14630400" y="0"/>
                  </a:lnTo>
                  <a:lnTo>
                    <a:pt x="14630400" y="19050000"/>
                  </a:lnTo>
                  <a:close/>
                </a:path>
              </a:pathLst>
            </a:custGeom>
            <a:blipFill>
              <a:blip r:embed="rId13"/>
              <a:stretch>
                <a:fillRect l="0" t="-32" r="0" b="-32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8608812" y="3260823"/>
            <a:ext cx="496849" cy="451512"/>
          </a:xfrm>
          <a:custGeom>
            <a:avLst/>
            <a:gdLst/>
            <a:ahLst/>
            <a:cxnLst/>
            <a:rect r="r" b="b" t="t" l="l"/>
            <a:pathLst>
              <a:path h="451512" w="496849">
                <a:moveTo>
                  <a:pt x="0" y="0"/>
                </a:moveTo>
                <a:lnTo>
                  <a:pt x="496849" y="0"/>
                </a:lnTo>
                <a:lnTo>
                  <a:pt x="496849" y="451512"/>
                </a:lnTo>
                <a:lnTo>
                  <a:pt x="0" y="4515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7789011" y="5162759"/>
            <a:ext cx="497593" cy="497593"/>
          </a:xfrm>
          <a:custGeom>
            <a:avLst/>
            <a:gdLst/>
            <a:ahLst/>
            <a:cxnLst/>
            <a:rect r="r" b="b" t="t" l="l"/>
            <a:pathLst>
              <a:path h="497593" w="497593">
                <a:moveTo>
                  <a:pt x="0" y="0"/>
                </a:moveTo>
                <a:lnTo>
                  <a:pt x="497593" y="0"/>
                </a:lnTo>
                <a:lnTo>
                  <a:pt x="497593" y="497593"/>
                </a:lnTo>
                <a:lnTo>
                  <a:pt x="0" y="4975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7922526" y="6975870"/>
            <a:ext cx="421393" cy="421393"/>
          </a:xfrm>
          <a:custGeom>
            <a:avLst/>
            <a:gdLst/>
            <a:ahLst/>
            <a:cxnLst/>
            <a:rect r="r" b="b" t="t" l="l"/>
            <a:pathLst>
              <a:path h="421393" w="421393">
                <a:moveTo>
                  <a:pt x="0" y="0"/>
                </a:moveTo>
                <a:lnTo>
                  <a:pt x="421393" y="0"/>
                </a:lnTo>
                <a:lnTo>
                  <a:pt x="421393" y="421394"/>
                </a:lnTo>
                <a:lnTo>
                  <a:pt x="0" y="42139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8959610" y="8826434"/>
            <a:ext cx="549681" cy="428751"/>
          </a:xfrm>
          <a:custGeom>
            <a:avLst/>
            <a:gdLst/>
            <a:ahLst/>
            <a:cxnLst/>
            <a:rect r="r" b="b" t="t" l="l"/>
            <a:pathLst>
              <a:path h="428751" w="549681">
                <a:moveTo>
                  <a:pt x="0" y="0"/>
                </a:moveTo>
                <a:lnTo>
                  <a:pt x="549681" y="0"/>
                </a:lnTo>
                <a:lnTo>
                  <a:pt x="549681" y="428752"/>
                </a:lnTo>
                <a:lnTo>
                  <a:pt x="0" y="4287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760460" y="502157"/>
            <a:ext cx="9120236" cy="1076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3"/>
              </a:lnSpc>
            </a:pP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GESTOR DE WHATSAPP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959610" y="4832823"/>
            <a:ext cx="1699766" cy="262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1"/>
              </a:lnSpc>
              <a:spcBef>
                <a:spcPct val="0"/>
              </a:spcBef>
            </a:pPr>
            <a:r>
              <a:rPr lang="en-US" b="true" sz="1286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Arrasta e Solta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697454" y="5123397"/>
            <a:ext cx="2224078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Drag and drop das conversas para cada uma das colunas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105661" y="6428434"/>
            <a:ext cx="2035671" cy="243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"/>
              </a:lnSpc>
              <a:spcBef>
                <a:spcPct val="0"/>
              </a:spcBef>
            </a:pPr>
            <a:r>
              <a:rPr lang="en-US" b="true" sz="1283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Tagueamento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789489" y="6715443"/>
            <a:ext cx="2668015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Tagueamento das conversas para melhorar a classificação e organização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524095" y="2852724"/>
            <a:ext cx="2273350" cy="243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b="true" sz="128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Organização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384978" y="3114324"/>
            <a:ext cx="2622090" cy="68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sz="128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Organização e customização de colunas para agrupar conversas por tema.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230107" y="8391826"/>
            <a:ext cx="1932682" cy="243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"/>
              </a:lnSpc>
              <a:spcBef>
                <a:spcPct val="0"/>
              </a:spcBef>
            </a:pPr>
            <a:r>
              <a:rPr lang="en-US" b="true" sz="128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Escala no atendimento</a:t>
            </a:r>
          </a:p>
        </p:txBody>
      </p:sp>
      <p:sp>
        <p:nvSpPr>
          <p:cNvPr name="TextBox 51" id="51"/>
          <p:cNvSpPr txBox="true"/>
          <p:nvPr/>
        </p:nvSpPr>
        <p:spPr>
          <a:xfrm rot="-2907182">
            <a:off x="12837635" y="5011649"/>
            <a:ext cx="1379115" cy="78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9"/>
              </a:lnSpc>
            </a:pPr>
            <a:r>
              <a:rPr lang="en-US" sz="45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25%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678148" y="2473525"/>
            <a:ext cx="3581152" cy="162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 a </a:t>
            </a:r>
            <a:r>
              <a:rPr lang="en-US" sz="233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Squad Híbrida</a:t>
            </a:r>
            <a:r>
              <a:rPr lang="en-US" sz="23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entregamos com 25% do esforço (2 meses) do que o modelo tradicional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47568" y="-2528245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3213" y="3436877"/>
            <a:ext cx="3810426" cy="1149564"/>
            <a:chOff x="0" y="0"/>
            <a:chExt cx="796493" cy="24029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0546" y="3576690"/>
            <a:ext cx="539362" cy="869938"/>
          </a:xfrm>
          <a:custGeom>
            <a:avLst/>
            <a:gdLst/>
            <a:ahLst/>
            <a:cxnLst/>
            <a:rect r="r" b="b" t="t" l="l"/>
            <a:pathLst>
              <a:path h="869938" w="539362">
                <a:moveTo>
                  <a:pt x="0" y="0"/>
                </a:moveTo>
                <a:lnTo>
                  <a:pt x="539361" y="0"/>
                </a:lnTo>
                <a:lnTo>
                  <a:pt x="539361" y="869938"/>
                </a:lnTo>
                <a:lnTo>
                  <a:pt x="0" y="86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23213" y="4782909"/>
            <a:ext cx="3810426" cy="1149564"/>
            <a:chOff x="0" y="0"/>
            <a:chExt cx="796493" cy="2402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23213" y="6241208"/>
            <a:ext cx="3810426" cy="1149564"/>
            <a:chOff x="0" y="0"/>
            <a:chExt cx="796493" cy="2402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23213" y="7587240"/>
            <a:ext cx="3810426" cy="1149564"/>
            <a:chOff x="0" y="0"/>
            <a:chExt cx="796493" cy="2402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365160" y="4972625"/>
            <a:ext cx="770132" cy="770132"/>
          </a:xfrm>
          <a:custGeom>
            <a:avLst/>
            <a:gdLst/>
            <a:ahLst/>
            <a:cxnLst/>
            <a:rect r="r" b="b" t="t" l="l"/>
            <a:pathLst>
              <a:path h="770132" w="770132">
                <a:moveTo>
                  <a:pt x="0" y="0"/>
                </a:moveTo>
                <a:lnTo>
                  <a:pt x="770133" y="0"/>
                </a:lnTo>
                <a:lnTo>
                  <a:pt x="770133" y="770132"/>
                </a:lnTo>
                <a:lnTo>
                  <a:pt x="0" y="77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814102" y="3436877"/>
            <a:ext cx="3810426" cy="1149564"/>
            <a:chOff x="0" y="0"/>
            <a:chExt cx="796493" cy="24029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574666" y="3576690"/>
            <a:ext cx="869938" cy="869938"/>
          </a:xfrm>
          <a:custGeom>
            <a:avLst/>
            <a:gdLst/>
            <a:ahLst/>
            <a:cxnLst/>
            <a:rect r="r" b="b" t="t" l="l"/>
            <a:pathLst>
              <a:path h="869938" w="869938">
                <a:moveTo>
                  <a:pt x="0" y="0"/>
                </a:moveTo>
                <a:lnTo>
                  <a:pt x="869938" y="0"/>
                </a:lnTo>
                <a:lnTo>
                  <a:pt x="869938" y="869938"/>
                </a:lnTo>
                <a:lnTo>
                  <a:pt x="0" y="869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5814102" y="4782909"/>
            <a:ext cx="3810426" cy="1149564"/>
            <a:chOff x="0" y="0"/>
            <a:chExt cx="796493" cy="24029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8650880" y="5028405"/>
            <a:ext cx="793725" cy="714352"/>
          </a:xfrm>
          <a:custGeom>
            <a:avLst/>
            <a:gdLst/>
            <a:ahLst/>
            <a:cxnLst/>
            <a:rect r="r" b="b" t="t" l="l"/>
            <a:pathLst>
              <a:path h="714352" w="793725">
                <a:moveTo>
                  <a:pt x="0" y="0"/>
                </a:moveTo>
                <a:lnTo>
                  <a:pt x="793724" y="0"/>
                </a:lnTo>
                <a:lnTo>
                  <a:pt x="793724" y="714352"/>
                </a:lnTo>
                <a:lnTo>
                  <a:pt x="0" y="71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5814102" y="6185074"/>
            <a:ext cx="3810426" cy="1149564"/>
            <a:chOff x="0" y="0"/>
            <a:chExt cx="796493" cy="2402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814102" y="7531106"/>
            <a:ext cx="3810426" cy="1149564"/>
            <a:chOff x="0" y="0"/>
            <a:chExt cx="796493" cy="2402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96493" cy="240293"/>
            </a:xfrm>
            <a:custGeom>
              <a:avLst/>
              <a:gdLst/>
              <a:ahLst/>
              <a:cxnLst/>
              <a:rect r="r" b="b" t="t" l="l"/>
              <a:pathLst>
                <a:path h="240293" w="796493">
                  <a:moveTo>
                    <a:pt x="34540" y="0"/>
                  </a:moveTo>
                  <a:lnTo>
                    <a:pt x="761953" y="0"/>
                  </a:lnTo>
                  <a:cubicBezTo>
                    <a:pt x="771114" y="0"/>
                    <a:pt x="779899" y="3639"/>
                    <a:pt x="786377" y="10117"/>
                  </a:cubicBezTo>
                  <a:cubicBezTo>
                    <a:pt x="792854" y="16594"/>
                    <a:pt x="796493" y="25380"/>
                    <a:pt x="796493" y="34540"/>
                  </a:cubicBezTo>
                  <a:lnTo>
                    <a:pt x="796493" y="205753"/>
                  </a:lnTo>
                  <a:cubicBezTo>
                    <a:pt x="796493" y="224829"/>
                    <a:pt x="781029" y="240293"/>
                    <a:pt x="761953" y="240293"/>
                  </a:cubicBezTo>
                  <a:lnTo>
                    <a:pt x="34540" y="240293"/>
                  </a:lnTo>
                  <a:cubicBezTo>
                    <a:pt x="15464" y="240293"/>
                    <a:pt x="0" y="224829"/>
                    <a:pt x="0" y="205753"/>
                  </a:cubicBezTo>
                  <a:lnTo>
                    <a:pt x="0" y="34540"/>
                  </a:lnTo>
                  <a:cubicBezTo>
                    <a:pt x="0" y="15464"/>
                    <a:pt x="15464" y="0"/>
                    <a:pt x="34540" y="0"/>
                  </a:cubicBezTo>
                  <a:close/>
                </a:path>
              </a:pathLst>
            </a:custGeom>
            <a:solidFill>
              <a:srgbClr val="FE7C42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796493" cy="27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8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4365160" y="6356185"/>
            <a:ext cx="712698" cy="919610"/>
          </a:xfrm>
          <a:custGeom>
            <a:avLst/>
            <a:gdLst/>
            <a:ahLst/>
            <a:cxnLst/>
            <a:rect r="r" b="b" t="t" l="l"/>
            <a:pathLst>
              <a:path h="919610" w="712698">
                <a:moveTo>
                  <a:pt x="0" y="0"/>
                </a:moveTo>
                <a:lnTo>
                  <a:pt x="712699" y="0"/>
                </a:lnTo>
                <a:lnTo>
                  <a:pt x="712699" y="919610"/>
                </a:lnTo>
                <a:lnTo>
                  <a:pt x="0" y="9196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659005" y="6371120"/>
            <a:ext cx="777473" cy="777473"/>
          </a:xfrm>
          <a:custGeom>
            <a:avLst/>
            <a:gdLst/>
            <a:ahLst/>
            <a:cxnLst/>
            <a:rect r="r" b="b" t="t" l="l"/>
            <a:pathLst>
              <a:path h="777473" w="777473">
                <a:moveTo>
                  <a:pt x="0" y="0"/>
                </a:moveTo>
                <a:lnTo>
                  <a:pt x="777473" y="0"/>
                </a:lnTo>
                <a:lnTo>
                  <a:pt x="777473" y="777473"/>
                </a:lnTo>
                <a:lnTo>
                  <a:pt x="0" y="7774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256573" y="7895975"/>
            <a:ext cx="821285" cy="570793"/>
          </a:xfrm>
          <a:custGeom>
            <a:avLst/>
            <a:gdLst/>
            <a:ahLst/>
            <a:cxnLst/>
            <a:rect r="r" b="b" t="t" l="l"/>
            <a:pathLst>
              <a:path h="570793" w="821285">
                <a:moveTo>
                  <a:pt x="0" y="0"/>
                </a:moveTo>
                <a:lnTo>
                  <a:pt x="821286" y="0"/>
                </a:lnTo>
                <a:lnTo>
                  <a:pt x="821286" y="570793"/>
                </a:lnTo>
                <a:lnTo>
                  <a:pt x="0" y="570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650542" y="7769674"/>
            <a:ext cx="785936" cy="650362"/>
          </a:xfrm>
          <a:custGeom>
            <a:avLst/>
            <a:gdLst/>
            <a:ahLst/>
            <a:cxnLst/>
            <a:rect r="r" b="b" t="t" l="l"/>
            <a:pathLst>
              <a:path h="650362" w="785936">
                <a:moveTo>
                  <a:pt x="0" y="0"/>
                </a:moveTo>
                <a:lnTo>
                  <a:pt x="785936" y="0"/>
                </a:lnTo>
                <a:lnTo>
                  <a:pt x="785936" y="650362"/>
                </a:lnTo>
                <a:lnTo>
                  <a:pt x="0" y="6503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063858" y="3724913"/>
            <a:ext cx="1837936" cy="452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Aplicativos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925570" y="5081295"/>
            <a:ext cx="2102159" cy="495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87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Integrações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249422" y="3724913"/>
            <a:ext cx="2061155" cy="452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Automações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52936" y="6546299"/>
            <a:ext cx="1514730" cy="452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Chatbots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406421" y="4867896"/>
            <a:ext cx="1747158" cy="915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Sistemas</a:t>
            </a:r>
          </a:p>
          <a:p>
            <a:pPr algn="ctr">
              <a:lnSpc>
                <a:spcPts val="3712"/>
              </a:lnSpc>
            </a:pPr>
            <a:r>
              <a:rPr lang="en-US" b="true" sz="265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completos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360492" y="6274553"/>
            <a:ext cx="1959392" cy="915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Migração de legado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203314" y="7712524"/>
            <a:ext cx="1698479" cy="915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Analise de</a:t>
            </a:r>
          </a:p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dados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353026" y="7824791"/>
            <a:ext cx="1974323" cy="452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1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Dashboards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617514" y="3259558"/>
            <a:ext cx="6206709" cy="561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2781">
                <a:solidFill>
                  <a:srgbClr val="000000"/>
                </a:solidFill>
                <a:latin typeface="Gotham Light"/>
                <a:ea typeface="Gotham Light"/>
                <a:cs typeface="Gotham Light"/>
                <a:sym typeface="Gotham Light"/>
              </a:rPr>
              <a:t>Des</a:t>
            </a:r>
            <a:r>
              <a:rPr lang="en-US" sz="2781">
                <a:solidFill>
                  <a:srgbClr val="000000"/>
                </a:solidFill>
                <a:latin typeface="Gotham Light"/>
                <a:ea typeface="Gotham Light"/>
                <a:cs typeface="Gotham Light"/>
                <a:sym typeface="Gotham Light"/>
              </a:rPr>
              <a:t>envolvemos soluções digitais sob medida, de sistemas web e apps a plataformas SaaS. </a:t>
            </a:r>
          </a:p>
          <a:p>
            <a:pPr algn="ctr">
              <a:lnSpc>
                <a:spcPts val="3699"/>
              </a:lnSpc>
            </a:pPr>
            <a:r>
              <a:rPr lang="en-US" sz="2781">
                <a:solidFill>
                  <a:srgbClr val="000000"/>
                </a:solidFill>
                <a:latin typeface="Gotham Light"/>
                <a:ea typeface="Gotham Light"/>
                <a:cs typeface="Gotham Light"/>
                <a:sym typeface="Gotham Light"/>
              </a:rPr>
              <a:t>Criando MVPs rápidos, modernizando legados e implantando arquiteturas escaláveis. </a:t>
            </a:r>
          </a:p>
          <a:p>
            <a:pPr algn="ctr">
              <a:lnSpc>
                <a:spcPts val="3699"/>
              </a:lnSpc>
            </a:pPr>
            <a:r>
              <a:rPr lang="en-US" sz="2781">
                <a:solidFill>
                  <a:srgbClr val="000000"/>
                </a:solidFill>
                <a:latin typeface="Gotham Light"/>
                <a:ea typeface="Gotham Light"/>
                <a:cs typeface="Gotham Light"/>
                <a:sym typeface="Gotham Light"/>
              </a:rPr>
              <a:t>Unimos IA e squads híbridas para otimizar processos, acelerar a transformação digital e potencializar equipes com codificação assistida.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200988" y="478479"/>
            <a:ext cx="6487231" cy="1076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3"/>
              </a:lnSpc>
            </a:pPr>
            <a:r>
              <a:rPr lang="en-US" sz="9039" spc="-4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MAPA DE SERVIÇOS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98120" y="-253008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94383" y="2376507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9" y="0"/>
                </a:lnTo>
                <a:lnTo>
                  <a:pt x="1130125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5677" y="4050207"/>
            <a:ext cx="10342962" cy="1278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10705" spc="-588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IA VS HUMANO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993492"/>
            <a:ext cx="8337591" cy="1459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8"/>
              </a:lnSpc>
            </a:pPr>
            <a:r>
              <a:rPr lang="en-US" sz="419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Desenvolvedores vão perder seus empregos?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64682" y="7795695"/>
            <a:ext cx="6465628" cy="113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2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Quem se adaptar as mudanças nunca perderá espaço!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29258" y="3565675"/>
            <a:ext cx="13629483" cy="376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89"/>
              </a:lnSpc>
            </a:pPr>
            <a:r>
              <a:rPr lang="en-US" sz="31499" spc="-1732">
                <a:solidFill>
                  <a:srgbClr val="FE7C42"/>
                </a:solidFill>
                <a:latin typeface="Staatliches"/>
                <a:ea typeface="Staatliches"/>
                <a:cs typeface="Staatliches"/>
                <a:sym typeface="Staatliches"/>
              </a:rPr>
              <a:t>THANK YOU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383386" y="5663674"/>
            <a:ext cx="11521228" cy="166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8"/>
              </a:lnSpc>
            </a:pPr>
            <a:r>
              <a:rPr lang="en-US" sz="13893" spc="-764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SO MUCH!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64985" y="981075"/>
            <a:ext cx="3594315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28- 05 - 2025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3160092" y="-2733988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8563615"/>
            <a:ext cx="3594315" cy="360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10"/>
              </a:lnSpc>
            </a:pPr>
            <a:r>
              <a:rPr lang="en-US" sz="21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LYFITI.COM.BR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000704" y="7964179"/>
            <a:ext cx="1258596" cy="1294121"/>
          </a:xfrm>
          <a:custGeom>
            <a:avLst/>
            <a:gdLst/>
            <a:ahLst/>
            <a:cxnLst/>
            <a:rect r="r" b="b" t="t" l="l"/>
            <a:pathLst>
              <a:path h="1294121" w="1258596">
                <a:moveTo>
                  <a:pt x="0" y="0"/>
                </a:moveTo>
                <a:lnTo>
                  <a:pt x="1258596" y="0"/>
                </a:lnTo>
                <a:lnTo>
                  <a:pt x="1258596" y="1294121"/>
                </a:lnTo>
                <a:lnTo>
                  <a:pt x="0" y="129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67685" y="2427519"/>
            <a:ext cx="6096938" cy="7334663"/>
          </a:xfrm>
          <a:custGeom>
            <a:avLst/>
            <a:gdLst/>
            <a:ahLst/>
            <a:cxnLst/>
            <a:rect r="r" b="b" t="t" l="l"/>
            <a:pathLst>
              <a:path h="7334663" w="6096938">
                <a:moveTo>
                  <a:pt x="0" y="0"/>
                </a:moveTo>
                <a:lnTo>
                  <a:pt x="6096938" y="0"/>
                </a:lnTo>
                <a:lnTo>
                  <a:pt x="6096938" y="7334663"/>
                </a:lnTo>
                <a:lnTo>
                  <a:pt x="0" y="7334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305739" y="575767"/>
            <a:ext cx="5435194" cy="4176116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-5763096">
            <a:off x="14900921" y="4421798"/>
            <a:ext cx="1477289" cy="1698034"/>
          </a:xfrm>
          <a:custGeom>
            <a:avLst/>
            <a:gdLst/>
            <a:ahLst/>
            <a:cxnLst/>
            <a:rect r="r" b="b" t="t" l="l"/>
            <a:pathLst>
              <a:path h="1698034" w="1477289">
                <a:moveTo>
                  <a:pt x="0" y="0"/>
                </a:moveTo>
                <a:lnTo>
                  <a:pt x="1477290" y="0"/>
                </a:lnTo>
                <a:lnTo>
                  <a:pt x="1477290" y="1698034"/>
                </a:lnTo>
                <a:lnTo>
                  <a:pt x="0" y="1698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17409" y="5498917"/>
            <a:ext cx="244435" cy="334842"/>
          </a:xfrm>
          <a:custGeom>
            <a:avLst/>
            <a:gdLst/>
            <a:ahLst/>
            <a:cxnLst/>
            <a:rect r="r" b="b" t="t" l="l"/>
            <a:pathLst>
              <a:path h="334842" w="244435">
                <a:moveTo>
                  <a:pt x="0" y="0"/>
                </a:moveTo>
                <a:lnTo>
                  <a:pt x="244435" y="0"/>
                </a:lnTo>
                <a:lnTo>
                  <a:pt x="244435" y="334842"/>
                </a:lnTo>
                <a:lnTo>
                  <a:pt x="0" y="334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200992" y="-2488934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34002" y="6832000"/>
            <a:ext cx="3536374" cy="271993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680980" y="6832000"/>
            <a:ext cx="3536374" cy="271993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627959" y="6832000"/>
            <a:ext cx="3536374" cy="271993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931311" y="2830756"/>
            <a:ext cx="1919911" cy="1794250"/>
            <a:chOff x="0" y="0"/>
            <a:chExt cx="2559881" cy="239233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559881" cy="2392334"/>
              <a:chOff x="0" y="0"/>
              <a:chExt cx="505656" cy="4725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05656" cy="472560"/>
              </a:xfrm>
              <a:custGeom>
                <a:avLst/>
                <a:gdLst/>
                <a:ahLst/>
                <a:cxnLst/>
                <a:rect r="r" b="b" t="t" l="l"/>
                <a:pathLst>
                  <a:path h="472560" w="505656">
                    <a:moveTo>
                      <a:pt x="68551" y="0"/>
                    </a:moveTo>
                    <a:lnTo>
                      <a:pt x="437104" y="0"/>
                    </a:lnTo>
                    <a:cubicBezTo>
                      <a:pt x="455285" y="0"/>
                      <a:pt x="472721" y="7222"/>
                      <a:pt x="485577" y="20078"/>
                    </a:cubicBezTo>
                    <a:cubicBezTo>
                      <a:pt x="498433" y="32934"/>
                      <a:pt x="505656" y="50370"/>
                      <a:pt x="505656" y="68551"/>
                    </a:cubicBezTo>
                    <a:lnTo>
                      <a:pt x="505656" y="404008"/>
                    </a:lnTo>
                    <a:cubicBezTo>
                      <a:pt x="505656" y="441868"/>
                      <a:pt x="474964" y="472560"/>
                      <a:pt x="437104" y="472560"/>
                    </a:cubicBezTo>
                    <a:lnTo>
                      <a:pt x="68551" y="472560"/>
                    </a:lnTo>
                    <a:cubicBezTo>
                      <a:pt x="50370" y="472560"/>
                      <a:pt x="32934" y="465337"/>
                      <a:pt x="20078" y="452482"/>
                    </a:cubicBezTo>
                    <a:cubicBezTo>
                      <a:pt x="7222" y="439626"/>
                      <a:pt x="0" y="422189"/>
                      <a:pt x="0" y="404008"/>
                    </a:cubicBezTo>
                    <a:lnTo>
                      <a:pt x="0" y="68551"/>
                    </a:lnTo>
                    <a:cubicBezTo>
                      <a:pt x="0" y="50370"/>
                      <a:pt x="7222" y="32934"/>
                      <a:pt x="20078" y="20078"/>
                    </a:cubicBezTo>
                    <a:cubicBezTo>
                      <a:pt x="32934" y="7222"/>
                      <a:pt x="50370" y="0"/>
                      <a:pt x="685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04775"/>
                <a:ext cx="505656" cy="577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623039" y="-123825"/>
              <a:ext cx="1473994" cy="1462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37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462849" y="1183210"/>
              <a:ext cx="1634183" cy="8762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16"/>
                </a:lnSpc>
              </a:pPr>
              <a:r>
                <a:rPr lang="en-US" sz="3940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Anos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89026" y="2830756"/>
            <a:ext cx="1919911" cy="1794250"/>
            <a:chOff x="0" y="0"/>
            <a:chExt cx="2559881" cy="239233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2559881" cy="2392334"/>
              <a:chOff x="0" y="0"/>
              <a:chExt cx="505656" cy="47256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505656" cy="472560"/>
              </a:xfrm>
              <a:custGeom>
                <a:avLst/>
                <a:gdLst/>
                <a:ahLst/>
                <a:cxnLst/>
                <a:rect r="r" b="b" t="t" l="l"/>
                <a:pathLst>
                  <a:path h="472560" w="505656">
                    <a:moveTo>
                      <a:pt x="68551" y="0"/>
                    </a:moveTo>
                    <a:lnTo>
                      <a:pt x="437104" y="0"/>
                    </a:lnTo>
                    <a:cubicBezTo>
                      <a:pt x="455285" y="0"/>
                      <a:pt x="472721" y="7222"/>
                      <a:pt x="485577" y="20078"/>
                    </a:cubicBezTo>
                    <a:cubicBezTo>
                      <a:pt x="498433" y="32934"/>
                      <a:pt x="505656" y="50370"/>
                      <a:pt x="505656" y="68551"/>
                    </a:cubicBezTo>
                    <a:lnTo>
                      <a:pt x="505656" y="404008"/>
                    </a:lnTo>
                    <a:cubicBezTo>
                      <a:pt x="505656" y="441868"/>
                      <a:pt x="474964" y="472560"/>
                      <a:pt x="437104" y="472560"/>
                    </a:cubicBezTo>
                    <a:lnTo>
                      <a:pt x="68551" y="472560"/>
                    </a:lnTo>
                    <a:cubicBezTo>
                      <a:pt x="50370" y="472560"/>
                      <a:pt x="32934" y="465337"/>
                      <a:pt x="20078" y="452482"/>
                    </a:cubicBezTo>
                    <a:cubicBezTo>
                      <a:pt x="7222" y="439626"/>
                      <a:pt x="0" y="422189"/>
                      <a:pt x="0" y="404008"/>
                    </a:cubicBezTo>
                    <a:lnTo>
                      <a:pt x="0" y="68551"/>
                    </a:lnTo>
                    <a:cubicBezTo>
                      <a:pt x="0" y="50370"/>
                      <a:pt x="7222" y="32934"/>
                      <a:pt x="20078" y="20078"/>
                    </a:cubicBezTo>
                    <a:cubicBezTo>
                      <a:pt x="32934" y="7222"/>
                      <a:pt x="50370" y="0"/>
                      <a:pt x="685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04775"/>
                <a:ext cx="505656" cy="577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649406" y="-123825"/>
              <a:ext cx="1261070" cy="1462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15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54339" y="1310006"/>
              <a:ext cx="2004548" cy="837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73"/>
                </a:lnSpc>
              </a:pPr>
              <a:r>
                <a:rPr lang="en-US" sz="1838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Experiência em TI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110040" y="4978727"/>
            <a:ext cx="1919911" cy="1794250"/>
            <a:chOff x="0" y="0"/>
            <a:chExt cx="2559881" cy="239233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2559881" cy="2392334"/>
              <a:chOff x="0" y="0"/>
              <a:chExt cx="505656" cy="47256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505656" cy="472560"/>
              </a:xfrm>
              <a:custGeom>
                <a:avLst/>
                <a:gdLst/>
                <a:ahLst/>
                <a:cxnLst/>
                <a:rect r="r" b="b" t="t" l="l"/>
                <a:pathLst>
                  <a:path h="472560" w="505656">
                    <a:moveTo>
                      <a:pt x="68551" y="0"/>
                    </a:moveTo>
                    <a:lnTo>
                      <a:pt x="437104" y="0"/>
                    </a:lnTo>
                    <a:cubicBezTo>
                      <a:pt x="455285" y="0"/>
                      <a:pt x="472721" y="7222"/>
                      <a:pt x="485577" y="20078"/>
                    </a:cubicBezTo>
                    <a:cubicBezTo>
                      <a:pt x="498433" y="32934"/>
                      <a:pt x="505656" y="50370"/>
                      <a:pt x="505656" y="68551"/>
                    </a:cubicBezTo>
                    <a:lnTo>
                      <a:pt x="505656" y="404008"/>
                    </a:lnTo>
                    <a:cubicBezTo>
                      <a:pt x="505656" y="441868"/>
                      <a:pt x="474964" y="472560"/>
                      <a:pt x="437104" y="472560"/>
                    </a:cubicBezTo>
                    <a:lnTo>
                      <a:pt x="68551" y="472560"/>
                    </a:lnTo>
                    <a:cubicBezTo>
                      <a:pt x="50370" y="472560"/>
                      <a:pt x="32934" y="465337"/>
                      <a:pt x="20078" y="452482"/>
                    </a:cubicBezTo>
                    <a:cubicBezTo>
                      <a:pt x="7222" y="439626"/>
                      <a:pt x="0" y="422189"/>
                      <a:pt x="0" y="404008"/>
                    </a:cubicBezTo>
                    <a:lnTo>
                      <a:pt x="0" y="68551"/>
                    </a:lnTo>
                    <a:cubicBezTo>
                      <a:pt x="0" y="50370"/>
                      <a:pt x="7222" y="32934"/>
                      <a:pt x="20078" y="20078"/>
                    </a:cubicBezTo>
                    <a:cubicBezTo>
                      <a:pt x="32934" y="7222"/>
                      <a:pt x="50370" y="0"/>
                      <a:pt x="685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104775"/>
                <a:ext cx="505656" cy="577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792652" y="63085"/>
              <a:ext cx="695325" cy="1462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3039" y="1537940"/>
              <a:ext cx="1166515" cy="515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91"/>
                </a:lnSpc>
              </a:pPr>
              <a:r>
                <a:rPr lang="en-US" sz="2351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Filhos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047112" y="2830756"/>
            <a:ext cx="1919911" cy="1794250"/>
            <a:chOff x="0" y="0"/>
            <a:chExt cx="2559881" cy="2392334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2559881" cy="2392334"/>
              <a:chOff x="0" y="0"/>
              <a:chExt cx="505656" cy="47256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505656" cy="472560"/>
              </a:xfrm>
              <a:custGeom>
                <a:avLst/>
                <a:gdLst/>
                <a:ahLst/>
                <a:cxnLst/>
                <a:rect r="r" b="b" t="t" l="l"/>
                <a:pathLst>
                  <a:path h="472560" w="505656">
                    <a:moveTo>
                      <a:pt x="68551" y="0"/>
                    </a:moveTo>
                    <a:lnTo>
                      <a:pt x="437104" y="0"/>
                    </a:lnTo>
                    <a:cubicBezTo>
                      <a:pt x="455285" y="0"/>
                      <a:pt x="472721" y="7222"/>
                      <a:pt x="485577" y="20078"/>
                    </a:cubicBezTo>
                    <a:cubicBezTo>
                      <a:pt x="498433" y="32934"/>
                      <a:pt x="505656" y="50370"/>
                      <a:pt x="505656" y="68551"/>
                    </a:cubicBezTo>
                    <a:lnTo>
                      <a:pt x="505656" y="404008"/>
                    </a:lnTo>
                    <a:cubicBezTo>
                      <a:pt x="505656" y="441868"/>
                      <a:pt x="474964" y="472560"/>
                      <a:pt x="437104" y="472560"/>
                    </a:cubicBezTo>
                    <a:lnTo>
                      <a:pt x="68551" y="472560"/>
                    </a:lnTo>
                    <a:cubicBezTo>
                      <a:pt x="50370" y="472560"/>
                      <a:pt x="32934" y="465337"/>
                      <a:pt x="20078" y="452482"/>
                    </a:cubicBezTo>
                    <a:cubicBezTo>
                      <a:pt x="7222" y="439626"/>
                      <a:pt x="0" y="422189"/>
                      <a:pt x="0" y="404008"/>
                    </a:cubicBezTo>
                    <a:lnTo>
                      <a:pt x="0" y="68551"/>
                    </a:lnTo>
                    <a:cubicBezTo>
                      <a:pt x="0" y="50370"/>
                      <a:pt x="7222" y="32934"/>
                      <a:pt x="20078" y="20078"/>
                    </a:cubicBezTo>
                    <a:cubicBezTo>
                      <a:pt x="32934" y="7222"/>
                      <a:pt x="50370" y="0"/>
                      <a:pt x="685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104775"/>
                <a:ext cx="505656" cy="577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32" id="32"/>
            <p:cNvSpPr txBox="true"/>
            <p:nvPr/>
          </p:nvSpPr>
          <p:spPr>
            <a:xfrm rot="0">
              <a:off x="943788" y="-123825"/>
              <a:ext cx="672306" cy="1462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5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300994" y="1382939"/>
              <a:ext cx="1957893" cy="670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42"/>
                </a:lnSpc>
              </a:pPr>
              <a:r>
                <a:rPr lang="en-US" sz="1458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Transformações Digitais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667755" y="4978727"/>
            <a:ext cx="1919911" cy="1794250"/>
            <a:chOff x="0" y="0"/>
            <a:chExt cx="2559881" cy="239233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2559881" cy="2392334"/>
              <a:chOff x="0" y="0"/>
              <a:chExt cx="505656" cy="47256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505656" cy="472560"/>
              </a:xfrm>
              <a:custGeom>
                <a:avLst/>
                <a:gdLst/>
                <a:ahLst/>
                <a:cxnLst/>
                <a:rect r="r" b="b" t="t" l="l"/>
                <a:pathLst>
                  <a:path h="472560" w="505656">
                    <a:moveTo>
                      <a:pt x="68551" y="0"/>
                    </a:moveTo>
                    <a:lnTo>
                      <a:pt x="437104" y="0"/>
                    </a:lnTo>
                    <a:cubicBezTo>
                      <a:pt x="455285" y="0"/>
                      <a:pt x="472721" y="7222"/>
                      <a:pt x="485577" y="20078"/>
                    </a:cubicBezTo>
                    <a:cubicBezTo>
                      <a:pt x="498433" y="32934"/>
                      <a:pt x="505656" y="50370"/>
                      <a:pt x="505656" y="68551"/>
                    </a:cubicBezTo>
                    <a:lnTo>
                      <a:pt x="505656" y="404008"/>
                    </a:lnTo>
                    <a:cubicBezTo>
                      <a:pt x="505656" y="441868"/>
                      <a:pt x="474964" y="472560"/>
                      <a:pt x="437104" y="472560"/>
                    </a:cubicBezTo>
                    <a:lnTo>
                      <a:pt x="68551" y="472560"/>
                    </a:lnTo>
                    <a:cubicBezTo>
                      <a:pt x="50370" y="472560"/>
                      <a:pt x="32934" y="465337"/>
                      <a:pt x="20078" y="452482"/>
                    </a:cubicBezTo>
                    <a:cubicBezTo>
                      <a:pt x="7222" y="439626"/>
                      <a:pt x="0" y="422189"/>
                      <a:pt x="0" y="404008"/>
                    </a:cubicBezTo>
                    <a:lnTo>
                      <a:pt x="0" y="68551"/>
                    </a:lnTo>
                    <a:cubicBezTo>
                      <a:pt x="0" y="50370"/>
                      <a:pt x="7222" y="32934"/>
                      <a:pt x="20078" y="20078"/>
                    </a:cubicBezTo>
                    <a:cubicBezTo>
                      <a:pt x="32934" y="7222"/>
                      <a:pt x="50370" y="0"/>
                      <a:pt x="685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104775"/>
                <a:ext cx="505656" cy="577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623986" y="-75097"/>
              <a:ext cx="1368623" cy="1462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10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652344" y="1281892"/>
              <a:ext cx="1311909" cy="843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4"/>
                </a:lnSpc>
              </a:pPr>
              <a:r>
                <a:rPr lang="en-US" sz="1853" b="true">
                  <a:solidFill>
                    <a:srgbClr val="342D4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Anos de casado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3650656" y="648328"/>
            <a:ext cx="11521228" cy="1046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3"/>
              </a:lnSpc>
            </a:pPr>
            <a:r>
              <a:rPr lang="en-US" sz="8794" spc="-483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ANDERSON SILVA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4717409" y="6463078"/>
            <a:ext cx="3086100" cy="3086100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2647" y="0"/>
                  </a:moveTo>
                  <a:lnTo>
                    <a:pt x="770153" y="0"/>
                  </a:lnTo>
                  <a:cubicBezTo>
                    <a:pt x="781464" y="0"/>
                    <a:pt x="792311" y="4493"/>
                    <a:pt x="800309" y="12491"/>
                  </a:cubicBezTo>
                  <a:cubicBezTo>
                    <a:pt x="808307" y="20489"/>
                    <a:pt x="812800" y="31336"/>
                    <a:pt x="812800" y="42647"/>
                  </a:cubicBezTo>
                  <a:lnTo>
                    <a:pt x="812800" y="770153"/>
                  </a:lnTo>
                  <a:cubicBezTo>
                    <a:pt x="812800" y="781464"/>
                    <a:pt x="808307" y="792311"/>
                    <a:pt x="800309" y="800309"/>
                  </a:cubicBezTo>
                  <a:cubicBezTo>
                    <a:pt x="792311" y="808307"/>
                    <a:pt x="781464" y="812800"/>
                    <a:pt x="770153" y="812800"/>
                  </a:cubicBezTo>
                  <a:lnTo>
                    <a:pt x="42647" y="812800"/>
                  </a:lnTo>
                  <a:cubicBezTo>
                    <a:pt x="31336" y="812800"/>
                    <a:pt x="20489" y="808307"/>
                    <a:pt x="12491" y="800309"/>
                  </a:cubicBezTo>
                  <a:cubicBezTo>
                    <a:pt x="4493" y="792311"/>
                    <a:pt x="0" y="781464"/>
                    <a:pt x="0" y="770153"/>
                  </a:cubicBezTo>
                  <a:lnTo>
                    <a:pt x="0" y="42647"/>
                  </a:lnTo>
                  <a:cubicBezTo>
                    <a:pt x="0" y="31336"/>
                    <a:pt x="4493" y="20489"/>
                    <a:pt x="12491" y="12491"/>
                  </a:cubicBezTo>
                  <a:cubicBezTo>
                    <a:pt x="20489" y="4493"/>
                    <a:pt x="31336" y="0"/>
                    <a:pt x="426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98120" y="-253008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94383" y="2376507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9" y="0"/>
                </a:lnTo>
                <a:lnTo>
                  <a:pt x="1130125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5677" y="4050207"/>
            <a:ext cx="10342962" cy="1278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10705" spc="-588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IA VS HUMANO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993492"/>
            <a:ext cx="8337591" cy="1459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8"/>
              </a:lnSpc>
            </a:pPr>
            <a:r>
              <a:rPr lang="en-US" sz="419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Desenvolvedores vão perder seus empregos?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53008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7481" y="1824915"/>
            <a:ext cx="5965597" cy="1954561"/>
          </a:xfrm>
          <a:custGeom>
            <a:avLst/>
            <a:gdLst/>
            <a:ahLst/>
            <a:cxnLst/>
            <a:rect r="r" b="b" t="t" l="l"/>
            <a:pathLst>
              <a:path h="1954561" w="5965597">
                <a:moveTo>
                  <a:pt x="0" y="0"/>
                </a:moveTo>
                <a:lnTo>
                  <a:pt x="5965596" y="0"/>
                </a:lnTo>
                <a:lnTo>
                  <a:pt x="5965596" y="1954561"/>
                </a:lnTo>
                <a:lnTo>
                  <a:pt x="0" y="195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31" t="-74535" r="0" b="-6108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0175" y="2833057"/>
            <a:ext cx="8024255" cy="5958009"/>
          </a:xfrm>
          <a:custGeom>
            <a:avLst/>
            <a:gdLst/>
            <a:ahLst/>
            <a:cxnLst/>
            <a:rect r="r" b="b" t="t" l="l"/>
            <a:pathLst>
              <a:path h="5958009" w="8024255">
                <a:moveTo>
                  <a:pt x="0" y="0"/>
                </a:moveTo>
                <a:lnTo>
                  <a:pt x="8024255" y="0"/>
                </a:lnTo>
                <a:lnTo>
                  <a:pt x="8024255" y="5958009"/>
                </a:lnTo>
                <a:lnTo>
                  <a:pt x="0" y="5958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7225" y="8432836"/>
            <a:ext cx="1582949" cy="1650929"/>
          </a:xfrm>
          <a:custGeom>
            <a:avLst/>
            <a:gdLst/>
            <a:ahLst/>
            <a:cxnLst/>
            <a:rect r="r" b="b" t="t" l="l"/>
            <a:pathLst>
              <a:path h="1650929" w="1582949">
                <a:moveTo>
                  <a:pt x="0" y="0"/>
                </a:moveTo>
                <a:lnTo>
                  <a:pt x="1582950" y="0"/>
                </a:lnTo>
                <a:lnTo>
                  <a:pt x="1582950" y="1650928"/>
                </a:lnTo>
                <a:lnTo>
                  <a:pt x="0" y="1650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306233" y="4226743"/>
            <a:ext cx="5832302" cy="1774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252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Dados do StackOverflow afirmam que o impacto da utilização da IA pela comunidade diminuiu consideravelmente os acessos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53008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9052" y="2504000"/>
            <a:ext cx="8774948" cy="5814749"/>
          </a:xfrm>
          <a:custGeom>
            <a:avLst/>
            <a:gdLst/>
            <a:ahLst/>
            <a:cxnLst/>
            <a:rect r="r" b="b" t="t" l="l"/>
            <a:pathLst>
              <a:path h="5814749" w="8774948">
                <a:moveTo>
                  <a:pt x="0" y="0"/>
                </a:moveTo>
                <a:lnTo>
                  <a:pt x="8774948" y="0"/>
                </a:lnTo>
                <a:lnTo>
                  <a:pt x="8774948" y="5814749"/>
                </a:lnTo>
                <a:lnTo>
                  <a:pt x="0" y="5814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113" t="-312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30855" y="6152963"/>
            <a:ext cx="7438016" cy="2742768"/>
          </a:xfrm>
          <a:custGeom>
            <a:avLst/>
            <a:gdLst/>
            <a:ahLst/>
            <a:cxnLst/>
            <a:rect r="r" b="b" t="t" l="l"/>
            <a:pathLst>
              <a:path h="2742768" w="7438016">
                <a:moveTo>
                  <a:pt x="0" y="0"/>
                </a:moveTo>
                <a:lnTo>
                  <a:pt x="7438017" y="0"/>
                </a:lnTo>
                <a:lnTo>
                  <a:pt x="7438017" y="2742769"/>
                </a:lnTo>
                <a:lnTo>
                  <a:pt x="0" y="27427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9017" y="8509985"/>
            <a:ext cx="1695341" cy="1610041"/>
          </a:xfrm>
          <a:custGeom>
            <a:avLst/>
            <a:gdLst/>
            <a:ahLst/>
            <a:cxnLst/>
            <a:rect r="r" b="b" t="t" l="l"/>
            <a:pathLst>
              <a:path h="1610041" w="1695341">
                <a:moveTo>
                  <a:pt x="0" y="0"/>
                </a:moveTo>
                <a:lnTo>
                  <a:pt x="1695341" y="0"/>
                </a:lnTo>
                <a:lnTo>
                  <a:pt x="1695341" y="1610040"/>
                </a:lnTo>
                <a:lnTo>
                  <a:pt x="0" y="1610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72519" y="1033955"/>
            <a:ext cx="10342962" cy="1278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10705" spc="-588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IA VS HUMANO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09195" y="2952730"/>
            <a:ext cx="6675672" cy="2640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7"/>
              </a:lnSpc>
            </a:pPr>
            <a:r>
              <a:rPr lang="en-US" sz="37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 desenvolvedores já entenderam o potencial que a IA trás para os seus trabalhos.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97879" y="966706"/>
            <a:ext cx="4184950" cy="177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16"/>
              </a:lnSpc>
            </a:pPr>
            <a:r>
              <a:rPr lang="en-US" sz="14786" spc="-813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MUNDO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2657338" y="-2568202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74918" y="5799475"/>
            <a:ext cx="1401942" cy="1455634"/>
          </a:xfrm>
          <a:custGeom>
            <a:avLst/>
            <a:gdLst/>
            <a:ahLst/>
            <a:cxnLst/>
            <a:rect r="r" b="b" t="t" l="l"/>
            <a:pathLst>
              <a:path h="1455634" w="1401942">
                <a:moveTo>
                  <a:pt x="0" y="0"/>
                </a:moveTo>
                <a:lnTo>
                  <a:pt x="1401943" y="0"/>
                </a:lnTo>
                <a:lnTo>
                  <a:pt x="1401943" y="1455634"/>
                </a:lnTo>
                <a:lnTo>
                  <a:pt x="0" y="1455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188" t="-11984" r="-63390" b="-859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00626" y="5825473"/>
            <a:ext cx="1415689" cy="1429637"/>
          </a:xfrm>
          <a:custGeom>
            <a:avLst/>
            <a:gdLst/>
            <a:ahLst/>
            <a:cxnLst/>
            <a:rect r="r" b="b" t="t" l="l"/>
            <a:pathLst>
              <a:path h="1429637" w="1415689">
                <a:moveTo>
                  <a:pt x="0" y="0"/>
                </a:moveTo>
                <a:lnTo>
                  <a:pt x="1415689" y="0"/>
                </a:lnTo>
                <a:lnTo>
                  <a:pt x="1415689" y="1429636"/>
                </a:lnTo>
                <a:lnTo>
                  <a:pt x="0" y="142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5323" t="-20117" r="-85262" b="-2055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24340" y="5918436"/>
            <a:ext cx="1739591" cy="1217713"/>
          </a:xfrm>
          <a:custGeom>
            <a:avLst/>
            <a:gdLst/>
            <a:ahLst/>
            <a:cxnLst/>
            <a:rect r="r" b="b" t="t" l="l"/>
            <a:pathLst>
              <a:path h="1217713" w="1739591">
                <a:moveTo>
                  <a:pt x="0" y="0"/>
                </a:moveTo>
                <a:lnTo>
                  <a:pt x="1739591" y="0"/>
                </a:lnTo>
                <a:lnTo>
                  <a:pt x="1739591" y="1217713"/>
                </a:lnTo>
                <a:lnTo>
                  <a:pt x="0" y="1217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74918" y="7569434"/>
            <a:ext cx="1293647" cy="1293647"/>
          </a:xfrm>
          <a:custGeom>
            <a:avLst/>
            <a:gdLst/>
            <a:ahLst/>
            <a:cxnLst/>
            <a:rect r="r" b="b" t="t" l="l"/>
            <a:pathLst>
              <a:path h="1293647" w="1293647">
                <a:moveTo>
                  <a:pt x="0" y="0"/>
                </a:moveTo>
                <a:lnTo>
                  <a:pt x="1293647" y="0"/>
                </a:lnTo>
                <a:lnTo>
                  <a:pt x="1293647" y="1293647"/>
                </a:lnTo>
                <a:lnTo>
                  <a:pt x="0" y="12936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86299" y="4134837"/>
            <a:ext cx="1203091" cy="1203091"/>
          </a:xfrm>
          <a:custGeom>
            <a:avLst/>
            <a:gdLst/>
            <a:ahLst/>
            <a:cxnLst/>
            <a:rect r="r" b="b" t="t" l="l"/>
            <a:pathLst>
              <a:path h="1203091" w="1203091">
                <a:moveTo>
                  <a:pt x="0" y="0"/>
                </a:moveTo>
                <a:lnTo>
                  <a:pt x="1203090" y="0"/>
                </a:lnTo>
                <a:lnTo>
                  <a:pt x="1203090" y="1203091"/>
                </a:lnTo>
                <a:lnTo>
                  <a:pt x="0" y="12030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836831" y="4134837"/>
            <a:ext cx="1143279" cy="1143279"/>
          </a:xfrm>
          <a:custGeom>
            <a:avLst/>
            <a:gdLst/>
            <a:ahLst/>
            <a:cxnLst/>
            <a:rect r="r" b="b" t="t" l="l"/>
            <a:pathLst>
              <a:path h="1143279" w="1143279">
                <a:moveTo>
                  <a:pt x="0" y="0"/>
                </a:moveTo>
                <a:lnTo>
                  <a:pt x="1143278" y="0"/>
                </a:lnTo>
                <a:lnTo>
                  <a:pt x="1143278" y="1143279"/>
                </a:lnTo>
                <a:lnTo>
                  <a:pt x="0" y="11432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81210" y="4315673"/>
            <a:ext cx="1625852" cy="1022254"/>
          </a:xfrm>
          <a:custGeom>
            <a:avLst/>
            <a:gdLst/>
            <a:ahLst/>
            <a:cxnLst/>
            <a:rect r="r" b="b" t="t" l="l"/>
            <a:pathLst>
              <a:path h="1022254" w="1625852">
                <a:moveTo>
                  <a:pt x="0" y="0"/>
                </a:moveTo>
                <a:lnTo>
                  <a:pt x="1625852" y="0"/>
                </a:lnTo>
                <a:lnTo>
                  <a:pt x="1625852" y="1022255"/>
                </a:lnTo>
                <a:lnTo>
                  <a:pt x="0" y="1022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48243">
            <a:off x="8893436" y="6185178"/>
            <a:ext cx="4203028" cy="1530369"/>
          </a:xfrm>
          <a:custGeom>
            <a:avLst/>
            <a:gdLst/>
            <a:ahLst/>
            <a:cxnLst/>
            <a:rect r="r" b="b" t="t" l="l"/>
            <a:pathLst>
              <a:path h="1530369" w="4203028">
                <a:moveTo>
                  <a:pt x="0" y="0"/>
                </a:moveTo>
                <a:lnTo>
                  <a:pt x="4203028" y="0"/>
                </a:lnTo>
                <a:lnTo>
                  <a:pt x="4203028" y="1530369"/>
                </a:lnTo>
                <a:lnTo>
                  <a:pt x="0" y="15303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8501" t="-431862" r="-520822" b="-12660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83196" y="7706755"/>
            <a:ext cx="4194918" cy="1551545"/>
          </a:xfrm>
          <a:custGeom>
            <a:avLst/>
            <a:gdLst/>
            <a:ahLst/>
            <a:cxnLst/>
            <a:rect r="r" b="b" t="t" l="l"/>
            <a:pathLst>
              <a:path h="1551545" w="4194918">
                <a:moveTo>
                  <a:pt x="0" y="0"/>
                </a:moveTo>
                <a:lnTo>
                  <a:pt x="4194918" y="0"/>
                </a:lnTo>
                <a:lnTo>
                  <a:pt x="4194918" y="1551545"/>
                </a:lnTo>
                <a:lnTo>
                  <a:pt x="0" y="1551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59188" t="-405286" r="-493263" b="-11266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7349">
            <a:off x="13268301" y="6266760"/>
            <a:ext cx="3900812" cy="1448873"/>
          </a:xfrm>
          <a:custGeom>
            <a:avLst/>
            <a:gdLst/>
            <a:ahLst/>
            <a:cxnLst/>
            <a:rect r="r" b="b" t="t" l="l"/>
            <a:pathLst>
              <a:path h="1448873" w="3900812">
                <a:moveTo>
                  <a:pt x="0" y="0"/>
                </a:moveTo>
                <a:lnTo>
                  <a:pt x="3900812" y="0"/>
                </a:lnTo>
                <a:lnTo>
                  <a:pt x="3900812" y="1448873"/>
                </a:lnTo>
                <a:lnTo>
                  <a:pt x="0" y="14488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6010" t="-370874" r="-438688" b="-17084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60356">
            <a:off x="12929986" y="7631611"/>
            <a:ext cx="3724174" cy="1333346"/>
          </a:xfrm>
          <a:custGeom>
            <a:avLst/>
            <a:gdLst/>
            <a:ahLst/>
            <a:cxnLst/>
            <a:rect r="r" b="b" t="t" l="l"/>
            <a:pathLst>
              <a:path h="1333346" w="3724174">
                <a:moveTo>
                  <a:pt x="0" y="0"/>
                </a:moveTo>
                <a:lnTo>
                  <a:pt x="3724174" y="0"/>
                </a:lnTo>
                <a:lnTo>
                  <a:pt x="3724174" y="1333346"/>
                </a:lnTo>
                <a:lnTo>
                  <a:pt x="0" y="1333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6428" t="-387680" r="-371706" b="-87653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983196" y="3449224"/>
            <a:ext cx="8156738" cy="214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5"/>
              </a:lnSpc>
            </a:pPr>
            <a:r>
              <a:rPr lang="en-US" sz="2541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As grandes empresas de tecnologia do mundo já estão aliando o poder da IA na geração de código, e estão tendo resultados extraordinários de performance. Mas no Brasil estamos sendo pioneiros em aplicar IA na geração de código atrelado ao processo de geração de soluções tecnológicas.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53008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456486"/>
            <a:ext cx="9464188" cy="5123006"/>
          </a:xfrm>
          <a:custGeom>
            <a:avLst/>
            <a:gdLst/>
            <a:ahLst/>
            <a:cxnLst/>
            <a:rect r="r" b="b" t="t" l="l"/>
            <a:pathLst>
              <a:path h="5123006" w="9464188">
                <a:moveTo>
                  <a:pt x="0" y="0"/>
                </a:moveTo>
                <a:lnTo>
                  <a:pt x="9464188" y="0"/>
                </a:lnTo>
                <a:lnTo>
                  <a:pt x="9464188" y="5123006"/>
                </a:lnTo>
                <a:lnTo>
                  <a:pt x="0" y="5123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1" t="-9963" r="-17409" b="-1384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72519" y="1033955"/>
            <a:ext cx="10342962" cy="1278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10705" spc="-588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A NOVA ERA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43689" y="4493723"/>
            <a:ext cx="5743585" cy="3322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836" indent="-289918" lvl="1">
              <a:lnSpc>
                <a:spcPts val="3759"/>
              </a:lnSpc>
              <a:buFont typeface="Arial"/>
              <a:buChar char="•"/>
            </a:pPr>
            <a:r>
              <a:rPr lang="en-US" sz="268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Ainda faz sentido o modelo de Squad tradicional?</a:t>
            </a:r>
          </a:p>
          <a:p>
            <a:pPr algn="l" marL="579836" indent="-289918" lvl="1">
              <a:lnSpc>
                <a:spcPts val="3759"/>
              </a:lnSpc>
              <a:buFont typeface="Arial"/>
              <a:buChar char="•"/>
            </a:pPr>
            <a:r>
              <a:rPr lang="en-US" sz="268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Ainda faz sentido todos os ritos e processos?</a:t>
            </a:r>
          </a:p>
          <a:p>
            <a:pPr algn="l" marL="579836" indent="-289918" lvl="1">
              <a:lnSpc>
                <a:spcPts val="3759"/>
              </a:lnSpc>
              <a:buFont typeface="Arial"/>
              <a:buChar char="•"/>
            </a:pPr>
            <a:r>
              <a:rPr lang="en-US" sz="268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Ainda faz sentido ter custo elevado para desenvolver novas tecnologias?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10329" y="-2528245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3" y="0"/>
                </a:lnTo>
                <a:lnTo>
                  <a:pt x="5825903" y="5825903"/>
                </a:lnTo>
                <a:lnTo>
                  <a:pt x="0" y="582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16512" y="3581533"/>
            <a:ext cx="7484083" cy="4110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84"/>
              </a:lnSpc>
            </a:pPr>
            <a:r>
              <a:rPr lang="en-US" sz="33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 2025, a Microsoft publicou o estu</a:t>
            </a:r>
            <a:r>
              <a:rPr lang="en-US" sz="33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“The Year the Frontier Firm is Born”, revelando que as empresas que adotarem equipes híbridas (IA + humanos) estarão à frente da curva de inovação, agilidade e performance.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39882" y="3750551"/>
            <a:ext cx="2094103" cy="209410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366042" y="3750551"/>
            <a:ext cx="2094103" cy="209410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692153" y="3750551"/>
            <a:ext cx="2094103" cy="2094103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685616" y="8055025"/>
            <a:ext cx="1667965" cy="1618025"/>
          </a:xfrm>
          <a:custGeom>
            <a:avLst/>
            <a:gdLst/>
            <a:ahLst/>
            <a:cxnLst/>
            <a:rect r="r" b="b" t="t" l="l"/>
            <a:pathLst>
              <a:path h="1618025" w="1667965">
                <a:moveTo>
                  <a:pt x="0" y="0"/>
                </a:moveTo>
                <a:lnTo>
                  <a:pt x="1667965" y="0"/>
                </a:lnTo>
                <a:lnTo>
                  <a:pt x="1667965" y="1618025"/>
                </a:lnTo>
                <a:lnTo>
                  <a:pt x="0" y="1618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39238" y="465232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330731" y="6067413"/>
            <a:ext cx="1512406" cy="1137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3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Estão fadigados ou não tem tempo suficiente para entregar suas tarefas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56891" y="6067413"/>
            <a:ext cx="1512406" cy="9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3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Líderes acreditam que precisa melhorar a produtividade.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83002" y="6067413"/>
            <a:ext cx="1512406" cy="1137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3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Líderes acreditam que a solução são times híbridos de pessoas com agentes de IA.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71066" y="813331"/>
            <a:ext cx="7555393" cy="156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262"/>
              </a:lnSpc>
            </a:pPr>
            <a:r>
              <a:rPr lang="en-US" sz="13096" spc="-720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FRONTIER FIRM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12952" y="-2530083"/>
            <a:ext cx="5825903" cy="5825903"/>
          </a:xfrm>
          <a:custGeom>
            <a:avLst/>
            <a:gdLst/>
            <a:ahLst/>
            <a:cxnLst/>
            <a:rect r="r" b="b" t="t" l="l"/>
            <a:pathLst>
              <a:path h="5825903" w="5825903">
                <a:moveTo>
                  <a:pt x="0" y="0"/>
                </a:moveTo>
                <a:lnTo>
                  <a:pt x="5825904" y="0"/>
                </a:lnTo>
                <a:lnTo>
                  <a:pt x="5825904" y="5825904"/>
                </a:lnTo>
                <a:lnTo>
                  <a:pt x="0" y="582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9852" y="3563098"/>
            <a:ext cx="8154148" cy="5205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14"/>
              </a:lnSpc>
            </a:pPr>
            <a:r>
              <a:rPr lang="en-US" sz="374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Nascemos com a missão de incluir um meio para potencializar o que nos torna humanos, impulsionando negócios através da tecnologia, abrindo novas oportunidades, maximizando resultados nas oportunidades atuais, eliminando desperdícios e liberando pessoas de trabalhos manuais e repetitivos, através das Squads Híbridas.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72519" y="1033955"/>
            <a:ext cx="10342962" cy="1278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10705" spc="-588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A NOVA ERA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162137" y="4114008"/>
            <a:ext cx="6763943" cy="3378930"/>
          </a:xfrm>
          <a:custGeom>
            <a:avLst/>
            <a:gdLst/>
            <a:ahLst/>
            <a:cxnLst/>
            <a:rect r="r" b="b" t="t" l="l"/>
            <a:pathLst>
              <a:path h="3378930" w="6763943">
                <a:moveTo>
                  <a:pt x="0" y="0"/>
                </a:moveTo>
                <a:lnTo>
                  <a:pt x="6763943" y="0"/>
                </a:lnTo>
                <a:lnTo>
                  <a:pt x="6763943" y="3378930"/>
                </a:lnTo>
                <a:lnTo>
                  <a:pt x="0" y="3378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371" t="-82917" r="-16782" b="-9363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DAGsZpg_tvM</dc:identifier>
  <dcterms:modified xsi:type="dcterms:W3CDTF">2011-08-01T06:04:30Z</dcterms:modified>
  <cp:revision>1</cp:revision>
  <dc:title>IIMA Eventos LYFITI</dc:title>
</cp:coreProperties>
</file>