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18288000" cy="10287000"/>
  <p:notesSz cx="6858000" cy="9144000"/>
  <p:embeddedFontLst>
    <p:embeddedFont>
      <p:font typeface="Montserrat 1" panose="020B0604020202020204" charset="0"/>
      <p:regular r:id="rId17"/>
    </p:embeddedFont>
    <p:embeddedFont>
      <p:font typeface="Montserrat 1 Bold" panose="020B0604020202020204" charset="0"/>
      <p:regular r:id="rId18"/>
    </p:embeddedFont>
    <p:embeddedFont>
      <p:font typeface="Montserrat 2" panose="020B0604020202020204" charset="0"/>
      <p:regular r:id="rId19"/>
    </p:embeddedFont>
    <p:embeddedFont>
      <p:font typeface="Montserrat 2 Bold" panose="020B0604020202020204" charset="0"/>
      <p:regular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  <p:embeddedFont>
      <p:font typeface="Poppins Bold" panose="00000800000000000000" pitchFamily="2" charset="0"/>
      <p:regular r:id="rId25"/>
      <p:bold r:id="rId26"/>
    </p:embeddedFont>
    <p:embeddedFont>
      <p:font typeface="Poppins Bold Italics" panose="020B0604020202020204" charset="0"/>
      <p:regular r:id="rId27"/>
    </p:embeddedFont>
    <p:embeddedFont>
      <p:font typeface="Poppins Extra-Light" panose="020B0604020202020204" charset="0"/>
      <p:regular r:id="rId28"/>
    </p:embeddedFont>
    <p:embeddedFont>
      <p:font typeface="Poppins Extra-Light Italics" panose="020B0604020202020204" charset="0"/>
      <p:regular r:id="rId29"/>
    </p:embeddedFont>
    <p:embeddedFont>
      <p:font typeface="Poppins Italics" panose="020B0604020202020204" charset="0"/>
      <p:regular r:id="rId30"/>
    </p:embeddedFont>
    <p:embeddedFont>
      <p:font typeface="Poppins Medium" panose="020B0502040204020203" pitchFamily="2" charset="0"/>
      <p:regular r:id="rId31"/>
      <p:italic r:id="rId32"/>
    </p:embeddedFont>
  </p:embeddedFont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353BD3-F385-42FE-AA37-CA4DBFA12197}" v="8" dt="2025-08-15T13:42:31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988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gs" Target="tags/tag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9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image" Target="../media/image8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11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9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11.svg"/><Relationship Id="rId1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10.png"/><Relationship Id="rId9" Type="http://schemas.openxmlformats.org/officeDocument/2006/relationships/image" Target="../media/image39.sv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svg"/><Relationship Id="rId7" Type="http://schemas.openxmlformats.org/officeDocument/2006/relationships/image" Target="../media/image4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639291" y="-1639291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0" y="0"/>
                </a:moveTo>
                <a:lnTo>
                  <a:pt x="8274515" y="0"/>
                </a:lnTo>
                <a:lnTo>
                  <a:pt x="8274515" y="11553097"/>
                </a:lnTo>
                <a:lnTo>
                  <a:pt x="0" y="11553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2089672" y="4522783"/>
            <a:ext cx="2837563" cy="620717"/>
          </a:xfrm>
          <a:custGeom>
            <a:avLst/>
            <a:gdLst/>
            <a:ahLst/>
            <a:cxnLst/>
            <a:rect l="l" t="t" r="r" b="b"/>
            <a:pathLst>
              <a:path w="2837563" h="620717">
                <a:moveTo>
                  <a:pt x="0" y="0"/>
                </a:moveTo>
                <a:lnTo>
                  <a:pt x="2837562" y="0"/>
                </a:lnTo>
                <a:lnTo>
                  <a:pt x="2837562" y="620717"/>
                </a:lnTo>
                <a:lnTo>
                  <a:pt x="0" y="6207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7370097" y="4362239"/>
            <a:ext cx="4183000" cy="781261"/>
          </a:xfrm>
          <a:custGeom>
            <a:avLst/>
            <a:gdLst/>
            <a:ahLst/>
            <a:cxnLst/>
            <a:rect l="l" t="t" r="r" b="b"/>
            <a:pathLst>
              <a:path w="4183000" h="781261">
                <a:moveTo>
                  <a:pt x="0" y="0"/>
                </a:moveTo>
                <a:lnTo>
                  <a:pt x="4183000" y="0"/>
                </a:lnTo>
                <a:lnTo>
                  <a:pt x="4183000" y="781261"/>
                </a:lnTo>
                <a:lnTo>
                  <a:pt x="0" y="7812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7370097" y="5840740"/>
            <a:ext cx="9382000" cy="291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6000" b="1" spc="-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Além do hype:</a:t>
            </a:r>
            <a:r>
              <a:rPr lang="en-US" sz="6000" b="1" spc="-12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6000" b="1" spc="-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IA</a:t>
            </a:r>
            <a:r>
              <a:rPr lang="en-US" sz="6000" b="1" spc="-12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que funciona feita por </a:t>
            </a:r>
            <a:r>
              <a:rPr lang="en-US" sz="6000" b="1" spc="-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quem sabe</a:t>
            </a:r>
            <a:r>
              <a:rPr lang="en-US" sz="6000" b="1" spc="-12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6000" b="1" spc="-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fazer funcionar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908129">
            <a:off x="-3202967" y="-633048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0" y="0"/>
                </a:moveTo>
                <a:lnTo>
                  <a:pt x="8274515" y="0"/>
                </a:lnTo>
                <a:lnTo>
                  <a:pt x="8274515" y="11553096"/>
                </a:lnTo>
                <a:lnTo>
                  <a:pt x="0" y="11553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1845525" flipH="1">
            <a:off x="12402728" y="-400378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8274515" y="0"/>
                </a:moveTo>
                <a:lnTo>
                  <a:pt x="0" y="0"/>
                </a:lnTo>
                <a:lnTo>
                  <a:pt x="0" y="11553097"/>
                </a:lnTo>
                <a:lnTo>
                  <a:pt x="8274515" y="11553097"/>
                </a:lnTo>
                <a:lnTo>
                  <a:pt x="8274515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29939" cy="21447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29939" cy="2144758"/>
            </a:xfrm>
            <a:custGeom>
              <a:avLst/>
              <a:gdLst/>
              <a:ahLst/>
              <a:cxnLst/>
              <a:rect l="l" t="t" r="r" b="b"/>
              <a:pathLst>
                <a:path w="4229939" h="2144758">
                  <a:moveTo>
                    <a:pt x="9540" y="0"/>
                  </a:moveTo>
                  <a:lnTo>
                    <a:pt x="4220400" y="0"/>
                  </a:lnTo>
                  <a:cubicBezTo>
                    <a:pt x="4225668" y="0"/>
                    <a:pt x="4229939" y="4271"/>
                    <a:pt x="4229939" y="9540"/>
                  </a:cubicBezTo>
                  <a:lnTo>
                    <a:pt x="4229939" y="2135218"/>
                  </a:lnTo>
                  <a:cubicBezTo>
                    <a:pt x="4229939" y="2140487"/>
                    <a:pt x="4225668" y="2144758"/>
                    <a:pt x="4220400" y="2144758"/>
                  </a:cubicBezTo>
                  <a:lnTo>
                    <a:pt x="9540" y="2144758"/>
                  </a:lnTo>
                  <a:cubicBezTo>
                    <a:pt x="4271" y="2144758"/>
                    <a:pt x="0" y="2140487"/>
                    <a:pt x="0" y="2135218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2C2227">
                <a:alpha val="44706"/>
              </a:srgbClr>
            </a:solidFill>
            <a:ln w="19050" cap="sq">
              <a:solidFill>
                <a:srgbClr val="FFFFFF">
                  <a:alpha val="4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29939" cy="2182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37573" y="1807257"/>
            <a:ext cx="9757380" cy="87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65"/>
              </a:lnSpc>
            </a:pPr>
            <a:r>
              <a:rPr lang="en-US" sz="600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Problemas identificados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453571AA-2488-99D1-0329-038D6A909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340414"/>
              </p:ext>
            </p:extLst>
          </p:nvPr>
        </p:nvGraphicFramePr>
        <p:xfrm>
          <a:off x="1737572" y="2994660"/>
          <a:ext cx="14782755" cy="5516876"/>
        </p:xfrm>
        <a:graphic>
          <a:graphicData uri="http://schemas.openxmlformats.org/drawingml/2006/table">
            <a:tbl>
              <a:tblPr/>
              <a:tblGrid>
                <a:gridCol w="4927585">
                  <a:extLst>
                    <a:ext uri="{9D8B030D-6E8A-4147-A177-3AD203B41FA5}">
                      <a16:colId xmlns:a16="http://schemas.microsoft.com/office/drawing/2014/main" val="3072152975"/>
                    </a:ext>
                  </a:extLst>
                </a:gridCol>
                <a:gridCol w="4927585">
                  <a:extLst>
                    <a:ext uri="{9D8B030D-6E8A-4147-A177-3AD203B41FA5}">
                      <a16:colId xmlns:a16="http://schemas.microsoft.com/office/drawing/2014/main" val="2228741236"/>
                    </a:ext>
                  </a:extLst>
                </a:gridCol>
                <a:gridCol w="4927585">
                  <a:extLst>
                    <a:ext uri="{9D8B030D-6E8A-4147-A177-3AD203B41FA5}">
                      <a16:colId xmlns:a16="http://schemas.microsoft.com/office/drawing/2014/main" val="239673944"/>
                    </a:ext>
                  </a:extLst>
                </a:gridCol>
              </a:tblGrid>
              <a:tr h="63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Categoria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Gartner (Agentic AI 2025)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MIT/NBER (LLMs 2025)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851666"/>
                  </a:ext>
                </a:extLst>
              </a:tr>
              <a:tr h="63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Fonte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Gartner (Agentic AI 2025)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MIT/NBER (LLMs 2025)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897844"/>
                  </a:ext>
                </a:extLst>
              </a:tr>
              <a:tr h="11033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Foco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Agentes autônomos em software corporativo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IA generativa (LLMs) aplicados em atividades reais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111586"/>
                  </a:ext>
                </a:extLst>
              </a:tr>
              <a:tr h="20491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Diagnóstico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40% dos projetos serão cancelados até 2027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Impacto econômico praticamente nulo até 2025. Ganho médio de produtividade de 2,8%, com apenas 3–7% repassados aos salários.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248285"/>
                  </a:ext>
                </a:extLst>
              </a:tr>
              <a:tr h="11033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Causas do insucesso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ROI indefinido, hype excessivo, imaturidade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Ganhos modestos de produtividade e fraca redução de custo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41635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40433" y="1028700"/>
            <a:ext cx="9818867" cy="7712267"/>
            <a:chOff x="0" y="0"/>
            <a:chExt cx="13091822" cy="1028302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091822" cy="10283023"/>
              <a:chOff x="0" y="0"/>
              <a:chExt cx="2558945" cy="20099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558945" cy="2009933"/>
              </a:xfrm>
              <a:custGeom>
                <a:avLst/>
                <a:gdLst/>
                <a:ahLst/>
                <a:cxnLst/>
                <a:rect l="l" t="t" r="r" b="b"/>
                <a:pathLst>
                  <a:path w="2558945" h="2009933">
                    <a:moveTo>
                      <a:pt x="15769" y="0"/>
                    </a:moveTo>
                    <a:lnTo>
                      <a:pt x="2543175" y="0"/>
                    </a:lnTo>
                    <a:cubicBezTo>
                      <a:pt x="2547358" y="0"/>
                      <a:pt x="2551369" y="1661"/>
                      <a:pt x="2554326" y="4619"/>
                    </a:cubicBezTo>
                    <a:cubicBezTo>
                      <a:pt x="2557283" y="7576"/>
                      <a:pt x="2558945" y="11587"/>
                      <a:pt x="2558945" y="15769"/>
                    </a:cubicBezTo>
                    <a:lnTo>
                      <a:pt x="2558945" y="1994164"/>
                    </a:lnTo>
                    <a:cubicBezTo>
                      <a:pt x="2558945" y="2002873"/>
                      <a:pt x="2551885" y="2009933"/>
                      <a:pt x="2543175" y="2009933"/>
                    </a:cubicBezTo>
                    <a:lnTo>
                      <a:pt x="15769" y="2009933"/>
                    </a:lnTo>
                    <a:cubicBezTo>
                      <a:pt x="11587" y="2009933"/>
                      <a:pt x="7576" y="2008272"/>
                      <a:pt x="4619" y="2005315"/>
                    </a:cubicBezTo>
                    <a:cubicBezTo>
                      <a:pt x="1661" y="2002357"/>
                      <a:pt x="0" y="1998346"/>
                      <a:pt x="0" y="1994164"/>
                    </a:cubicBezTo>
                    <a:lnTo>
                      <a:pt x="0" y="15769"/>
                    </a:lnTo>
                    <a:cubicBezTo>
                      <a:pt x="0" y="11587"/>
                      <a:pt x="1661" y="7576"/>
                      <a:pt x="4619" y="4619"/>
                    </a:cubicBezTo>
                    <a:cubicBezTo>
                      <a:pt x="7576" y="1661"/>
                      <a:pt x="11587" y="0"/>
                      <a:pt x="15769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2558945" cy="20480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600207" y="711670"/>
              <a:ext cx="11891407" cy="8859682"/>
            </a:xfrm>
            <a:custGeom>
              <a:avLst/>
              <a:gdLst/>
              <a:ahLst/>
              <a:cxnLst/>
              <a:rect l="l" t="t" r="r" b="b"/>
              <a:pathLst>
                <a:path w="11891407" h="8859682">
                  <a:moveTo>
                    <a:pt x="0" y="0"/>
                  </a:moveTo>
                  <a:lnTo>
                    <a:pt x="11891408" y="0"/>
                  </a:lnTo>
                  <a:lnTo>
                    <a:pt x="11891408" y="8859683"/>
                  </a:lnTo>
                  <a:lnTo>
                    <a:pt x="0" y="8859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7858" t="-892" r="-665" b="-476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047750"/>
            <a:ext cx="4033989" cy="207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5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AS 7 RAZÕES PARA A FALHA DE 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7883844"/>
            <a:ext cx="4033989" cy="85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95"/>
              </a:lnSpc>
            </a:pPr>
            <a:r>
              <a:rPr lang="en-US" sz="1599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Fig 1. </a:t>
            </a:r>
          </a:p>
          <a:p>
            <a:pPr algn="l">
              <a:lnSpc>
                <a:spcPts val="1695"/>
              </a:lnSpc>
            </a:pPr>
            <a:r>
              <a:rPr lang="en-US" sz="1599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Mapa de posicionamento mostrando as razões de falha de AI em termos de impacto e frequência de ocorrência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510778" y="8942484"/>
            <a:ext cx="748522" cy="30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26"/>
              </a:lnSpc>
            </a:pPr>
            <a:r>
              <a:rPr lang="en-US" sz="2100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Fig 1.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29939" cy="2144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9939" cy="2144758"/>
            </a:xfrm>
            <a:custGeom>
              <a:avLst/>
              <a:gdLst/>
              <a:ahLst/>
              <a:cxnLst/>
              <a:rect l="l" t="t" r="r" b="b"/>
              <a:pathLst>
                <a:path w="4229939" h="2144758">
                  <a:moveTo>
                    <a:pt x="9540" y="0"/>
                  </a:moveTo>
                  <a:lnTo>
                    <a:pt x="4220400" y="0"/>
                  </a:lnTo>
                  <a:cubicBezTo>
                    <a:pt x="4225668" y="0"/>
                    <a:pt x="4229939" y="4271"/>
                    <a:pt x="4229939" y="9540"/>
                  </a:cubicBezTo>
                  <a:lnTo>
                    <a:pt x="4229939" y="2135218"/>
                  </a:lnTo>
                  <a:cubicBezTo>
                    <a:pt x="4229939" y="2140487"/>
                    <a:pt x="4225668" y="2144758"/>
                    <a:pt x="4220400" y="2144758"/>
                  </a:cubicBezTo>
                  <a:lnTo>
                    <a:pt x="9540" y="2144758"/>
                  </a:lnTo>
                  <a:cubicBezTo>
                    <a:pt x="4271" y="2144758"/>
                    <a:pt x="0" y="2140487"/>
                    <a:pt x="0" y="2135218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2C2227">
                <a:alpha val="44706"/>
              </a:srgbClr>
            </a:solidFill>
            <a:ln w="19050" cap="sq">
              <a:solidFill>
                <a:srgbClr val="FFFFFF">
                  <a:alpha val="4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29939" cy="2182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58331" y="1714418"/>
            <a:ext cx="6033994" cy="73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5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58331" y="2546268"/>
            <a:ext cx="15076369" cy="783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7"/>
              </a:lnSpc>
            </a:pPr>
            <a:r>
              <a:rPr lang="en-US" sz="2799" err="1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Adoção</a:t>
            </a:r>
            <a:r>
              <a:rPr lang="en-US" sz="2799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99" err="1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só</a:t>
            </a:r>
            <a:r>
              <a:rPr lang="en-US" sz="2799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 com ROI claro e </a:t>
            </a:r>
            <a:r>
              <a:rPr lang="en-US" sz="2799" err="1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reestruturação</a:t>
            </a:r>
            <a:endParaRPr lang="en-US" sz="2799">
              <a:solidFill>
                <a:srgbClr val="FE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967"/>
              </a:lnSpc>
            </a:pPr>
            <a:r>
              <a:rPr lang="en-US" sz="2799" err="1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Cuidados</a:t>
            </a:r>
            <a:r>
              <a:rPr lang="en-US" sz="2799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99" err="1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ao</a:t>
            </a:r>
            <a:r>
              <a:rPr lang="en-US" sz="2799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99" err="1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aplicar</a:t>
            </a:r>
            <a:r>
              <a:rPr lang="en-US" sz="2799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 de forma </a:t>
            </a:r>
            <a:r>
              <a:rPr lang="en-US" sz="2799" err="1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generalizada</a:t>
            </a:r>
            <a:endParaRPr lang="en-US" sz="2799">
              <a:solidFill>
                <a:srgbClr val="FE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ACF0E07-2CAA-EB95-C07B-08704EA7B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12519"/>
              </p:ext>
            </p:extLst>
          </p:nvPr>
        </p:nvGraphicFramePr>
        <p:xfrm>
          <a:off x="1658330" y="3991692"/>
          <a:ext cx="14831391" cy="4572909"/>
        </p:xfrm>
        <a:graphic>
          <a:graphicData uri="http://schemas.openxmlformats.org/drawingml/2006/table">
            <a:tbl>
              <a:tblPr/>
              <a:tblGrid>
                <a:gridCol w="4943797">
                  <a:extLst>
                    <a:ext uri="{9D8B030D-6E8A-4147-A177-3AD203B41FA5}">
                      <a16:colId xmlns:a16="http://schemas.microsoft.com/office/drawing/2014/main" val="2008711867"/>
                    </a:ext>
                  </a:extLst>
                </a:gridCol>
                <a:gridCol w="4839033">
                  <a:extLst>
                    <a:ext uri="{9D8B030D-6E8A-4147-A177-3AD203B41FA5}">
                      <a16:colId xmlns:a16="http://schemas.microsoft.com/office/drawing/2014/main" val="965394381"/>
                    </a:ext>
                  </a:extLst>
                </a:gridCol>
                <a:gridCol w="5048561">
                  <a:extLst>
                    <a:ext uri="{9D8B030D-6E8A-4147-A177-3AD203B41FA5}">
                      <a16:colId xmlns:a16="http://schemas.microsoft.com/office/drawing/2014/main" val="1321179583"/>
                    </a:ext>
                  </a:extLst>
                </a:gridCol>
              </a:tblGrid>
              <a:tr h="4469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TEMA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IA AGENTIC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err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LLMs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309986"/>
                  </a:ext>
                </a:extLst>
              </a:tr>
              <a:tr h="7736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Enfoque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IA autônoma em empresas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err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LLMs</a:t>
                      </a: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e </a:t>
                      </a:r>
                      <a:r>
                        <a:rPr lang="pt-BR" err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chatbots</a:t>
                      </a: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em tarefas reais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12077"/>
                  </a:ext>
                </a:extLst>
              </a:tr>
              <a:tr h="11174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Diagnóstico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Altos cancelamentos por hype e imaturidade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Alta adoção, mas impacto quase nulo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402581"/>
                  </a:ext>
                </a:extLst>
              </a:tr>
              <a:tr h="11174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Problemas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ROI fraco, falsa autonomia, falha de propósito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Pouco ganho produtivo, baixa transferência salarial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653049"/>
                  </a:ext>
                </a:extLst>
              </a:tr>
              <a:tr h="11174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Papel das empresas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Devem reestruturar processos e medir ROI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São chave para ganhos reais (treinamento e apoio)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5349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908129">
            <a:off x="-3202967" y="-633048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0" y="0"/>
                </a:moveTo>
                <a:lnTo>
                  <a:pt x="8274515" y="0"/>
                </a:lnTo>
                <a:lnTo>
                  <a:pt x="8274515" y="11553096"/>
                </a:lnTo>
                <a:lnTo>
                  <a:pt x="0" y="11553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1845525" flipH="1">
            <a:off x="12402728" y="-400378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8274515" y="0"/>
                </a:moveTo>
                <a:lnTo>
                  <a:pt x="0" y="0"/>
                </a:lnTo>
                <a:lnTo>
                  <a:pt x="0" y="11553097"/>
                </a:lnTo>
                <a:lnTo>
                  <a:pt x="8274515" y="11553097"/>
                </a:lnTo>
                <a:lnTo>
                  <a:pt x="8274515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29939" cy="21447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29939" cy="2144758"/>
            </a:xfrm>
            <a:custGeom>
              <a:avLst/>
              <a:gdLst/>
              <a:ahLst/>
              <a:cxnLst/>
              <a:rect l="l" t="t" r="r" b="b"/>
              <a:pathLst>
                <a:path w="4229939" h="2144758">
                  <a:moveTo>
                    <a:pt x="9540" y="0"/>
                  </a:moveTo>
                  <a:lnTo>
                    <a:pt x="4220400" y="0"/>
                  </a:lnTo>
                  <a:cubicBezTo>
                    <a:pt x="4225668" y="0"/>
                    <a:pt x="4229939" y="4271"/>
                    <a:pt x="4229939" y="9540"/>
                  </a:cubicBezTo>
                  <a:lnTo>
                    <a:pt x="4229939" y="2135218"/>
                  </a:lnTo>
                  <a:cubicBezTo>
                    <a:pt x="4229939" y="2140487"/>
                    <a:pt x="4225668" y="2144758"/>
                    <a:pt x="4220400" y="2144758"/>
                  </a:cubicBezTo>
                  <a:lnTo>
                    <a:pt x="9540" y="2144758"/>
                  </a:lnTo>
                  <a:cubicBezTo>
                    <a:pt x="4271" y="2144758"/>
                    <a:pt x="0" y="2140487"/>
                    <a:pt x="0" y="2135218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2C2227">
                <a:alpha val="44706"/>
              </a:srgbClr>
            </a:solidFill>
            <a:ln w="19050" cap="sq">
              <a:solidFill>
                <a:srgbClr val="FFFFFF">
                  <a:alpha val="4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29939" cy="2182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37573" y="1562583"/>
            <a:ext cx="14802412" cy="693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87"/>
              </a:lnSpc>
            </a:pPr>
            <a:r>
              <a:rPr lang="en-US" sz="470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PASSO A PASSO PARA UM PROJETO DE SUCESSO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48015" y="2265360"/>
            <a:ext cx="14802412" cy="411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7"/>
              </a:lnSpc>
            </a:pPr>
            <a:r>
              <a:rPr lang="en-US" sz="2799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SEGUNDO O BCG BOSTON CONSULTING GROUP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B37D1F01-91B4-EE2D-7CC0-D6385A9A8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920054"/>
              </p:ext>
            </p:extLst>
          </p:nvPr>
        </p:nvGraphicFramePr>
        <p:xfrm>
          <a:off x="1737572" y="3365182"/>
          <a:ext cx="14843634" cy="5166363"/>
        </p:xfrm>
        <a:graphic>
          <a:graphicData uri="http://schemas.openxmlformats.org/drawingml/2006/table">
            <a:tbl>
              <a:tblPr/>
              <a:tblGrid>
                <a:gridCol w="4947878">
                  <a:extLst>
                    <a:ext uri="{9D8B030D-6E8A-4147-A177-3AD203B41FA5}">
                      <a16:colId xmlns:a16="http://schemas.microsoft.com/office/drawing/2014/main" val="2736495787"/>
                    </a:ext>
                  </a:extLst>
                </a:gridCol>
                <a:gridCol w="4947878">
                  <a:extLst>
                    <a:ext uri="{9D8B030D-6E8A-4147-A177-3AD203B41FA5}">
                      <a16:colId xmlns:a16="http://schemas.microsoft.com/office/drawing/2014/main" val="1379646693"/>
                    </a:ext>
                  </a:extLst>
                </a:gridCol>
                <a:gridCol w="4947878">
                  <a:extLst>
                    <a:ext uri="{9D8B030D-6E8A-4147-A177-3AD203B41FA5}">
                      <a16:colId xmlns:a16="http://schemas.microsoft.com/office/drawing/2014/main" val="2336907704"/>
                    </a:ext>
                  </a:extLst>
                </a:gridCol>
              </a:tblGrid>
              <a:tr h="6666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Cenário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Observação (Realidade Atual)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Ação Recomendada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911003"/>
                  </a:ext>
                </a:extLst>
              </a:tr>
              <a:tr h="11665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Muitas das realidades de hoje irão melhorar...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 maioria das barreiras de adoção atuais acabará sendo resolvidas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Avalie cuidadosamente os parceiros hoje, pois nem todos são iguais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236073"/>
                  </a:ext>
                </a:extLst>
              </a:tr>
              <a:tr h="16665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Algumas das realidades de hoje permanecerão...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Experiência, testes e validação significativos serão necessários para construir novas soluções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Comece a experimentar cedo para aprender, iterar e testar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794653"/>
                  </a:ext>
                </a:extLst>
              </a:tr>
              <a:tr h="16665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Algumas das realidades de hoje vão piorar...</a:t>
                      </a:r>
                      <a:endParaRPr lang="pt-BR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Os melhores modelos serão aqueles treinados no mais alto volume de dados de qualidade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Antecipe-se à </a:t>
                      </a:r>
                      <a:r>
                        <a:rPr lang="pt-BR" err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disrupção</a:t>
                      </a:r>
                      <a:r>
                        <a:rPr lang="pt-BR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, comece hoje mesmo com os tijolos fundamentais para ser o disruptor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9654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49197"/>
            <a:ext cx="16230600" cy="3809103"/>
            <a:chOff x="0" y="0"/>
            <a:chExt cx="4229939" cy="992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9939" cy="992710"/>
            </a:xfrm>
            <a:custGeom>
              <a:avLst/>
              <a:gdLst/>
              <a:ahLst/>
              <a:cxnLst/>
              <a:rect l="l" t="t" r="r" b="b"/>
              <a:pathLst>
                <a:path w="4229939" h="992710">
                  <a:moveTo>
                    <a:pt x="9540" y="0"/>
                  </a:moveTo>
                  <a:lnTo>
                    <a:pt x="4220400" y="0"/>
                  </a:lnTo>
                  <a:cubicBezTo>
                    <a:pt x="4225668" y="0"/>
                    <a:pt x="4229939" y="4271"/>
                    <a:pt x="4229939" y="9540"/>
                  </a:cubicBezTo>
                  <a:lnTo>
                    <a:pt x="4229939" y="983170"/>
                  </a:lnTo>
                  <a:cubicBezTo>
                    <a:pt x="4229939" y="988439"/>
                    <a:pt x="4225668" y="992710"/>
                    <a:pt x="4220400" y="992710"/>
                  </a:cubicBezTo>
                  <a:lnTo>
                    <a:pt x="9540" y="992710"/>
                  </a:lnTo>
                  <a:cubicBezTo>
                    <a:pt x="4271" y="992710"/>
                    <a:pt x="0" y="988439"/>
                    <a:pt x="0" y="983170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2C2227">
                <a:alpha val="44706"/>
              </a:srgbClr>
            </a:solidFill>
            <a:ln w="19050" cap="sq">
              <a:solidFill>
                <a:srgbClr val="FFFFFF">
                  <a:alpha val="4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29939" cy="1030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03501" y="6639118"/>
            <a:ext cx="4172162" cy="1237864"/>
            <a:chOff x="0" y="0"/>
            <a:chExt cx="5562883" cy="1650485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650485" cy="1650485"/>
              <a:chOff x="0" y="0"/>
              <a:chExt cx="499808" cy="49980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99808" cy="499808"/>
              </a:xfrm>
              <a:custGeom>
                <a:avLst/>
                <a:gdLst/>
                <a:ahLst/>
                <a:cxnLst/>
                <a:rect l="l" t="t" r="r" b="b"/>
                <a:pathLst>
                  <a:path w="499808" h="499808">
                    <a:moveTo>
                      <a:pt x="118831" y="0"/>
                    </a:moveTo>
                    <a:lnTo>
                      <a:pt x="380978" y="0"/>
                    </a:lnTo>
                    <a:cubicBezTo>
                      <a:pt x="412493" y="0"/>
                      <a:pt x="442719" y="12520"/>
                      <a:pt x="465004" y="34805"/>
                    </a:cubicBezTo>
                    <a:cubicBezTo>
                      <a:pt x="487289" y="57090"/>
                      <a:pt x="499808" y="87315"/>
                      <a:pt x="499808" y="118831"/>
                    </a:cubicBezTo>
                    <a:lnTo>
                      <a:pt x="499808" y="380978"/>
                    </a:lnTo>
                    <a:cubicBezTo>
                      <a:pt x="499808" y="446606"/>
                      <a:pt x="446606" y="499808"/>
                      <a:pt x="380978" y="499808"/>
                    </a:cubicBezTo>
                    <a:lnTo>
                      <a:pt x="118831" y="499808"/>
                    </a:lnTo>
                    <a:cubicBezTo>
                      <a:pt x="53202" y="499808"/>
                      <a:pt x="0" y="446606"/>
                      <a:pt x="0" y="380978"/>
                    </a:cubicBezTo>
                    <a:lnTo>
                      <a:pt x="0" y="118831"/>
                    </a:lnTo>
                    <a:cubicBezTo>
                      <a:pt x="0" y="53202"/>
                      <a:pt x="53202" y="0"/>
                      <a:pt x="11883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1D92">
                      <a:alpha val="100000"/>
                    </a:srgbClr>
                  </a:gs>
                  <a:gs pos="100000">
                    <a:srgbClr val="D40E2A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66675"/>
                <a:ext cx="499808" cy="5664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306160" y="289415"/>
              <a:ext cx="1038165" cy="1071654"/>
            </a:xfrm>
            <a:custGeom>
              <a:avLst/>
              <a:gdLst/>
              <a:ahLst/>
              <a:cxnLst/>
              <a:rect l="l" t="t" r="r" b="b"/>
              <a:pathLst>
                <a:path w="1038165" h="1071654">
                  <a:moveTo>
                    <a:pt x="0" y="0"/>
                  </a:moveTo>
                  <a:lnTo>
                    <a:pt x="1038165" y="0"/>
                  </a:lnTo>
                  <a:lnTo>
                    <a:pt x="1038165" y="1071654"/>
                  </a:lnTo>
                  <a:lnTo>
                    <a:pt x="0" y="1071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011688" y="-19050"/>
              <a:ext cx="3551195" cy="1504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Comece pelo problema, não pela tecnologia.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572321" y="6539733"/>
            <a:ext cx="4589513" cy="1485900"/>
            <a:chOff x="0" y="0"/>
            <a:chExt cx="6119351" cy="19812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650485" cy="1650485"/>
              <a:chOff x="0" y="0"/>
              <a:chExt cx="499808" cy="49980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99808" cy="499808"/>
              </a:xfrm>
              <a:custGeom>
                <a:avLst/>
                <a:gdLst/>
                <a:ahLst/>
                <a:cxnLst/>
                <a:rect l="l" t="t" r="r" b="b"/>
                <a:pathLst>
                  <a:path w="499808" h="499808">
                    <a:moveTo>
                      <a:pt x="118831" y="0"/>
                    </a:moveTo>
                    <a:lnTo>
                      <a:pt x="380978" y="0"/>
                    </a:lnTo>
                    <a:cubicBezTo>
                      <a:pt x="412493" y="0"/>
                      <a:pt x="442719" y="12520"/>
                      <a:pt x="465004" y="34805"/>
                    </a:cubicBezTo>
                    <a:cubicBezTo>
                      <a:pt x="487289" y="57090"/>
                      <a:pt x="499808" y="87315"/>
                      <a:pt x="499808" y="118831"/>
                    </a:cubicBezTo>
                    <a:lnTo>
                      <a:pt x="499808" y="380978"/>
                    </a:lnTo>
                    <a:cubicBezTo>
                      <a:pt x="499808" y="446606"/>
                      <a:pt x="446606" y="499808"/>
                      <a:pt x="380978" y="499808"/>
                    </a:cubicBezTo>
                    <a:lnTo>
                      <a:pt x="118831" y="499808"/>
                    </a:lnTo>
                    <a:cubicBezTo>
                      <a:pt x="53202" y="499808"/>
                      <a:pt x="0" y="446606"/>
                      <a:pt x="0" y="380978"/>
                    </a:cubicBezTo>
                    <a:lnTo>
                      <a:pt x="0" y="118831"/>
                    </a:lnTo>
                    <a:cubicBezTo>
                      <a:pt x="0" y="53202"/>
                      <a:pt x="53202" y="0"/>
                      <a:pt x="11883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1D92">
                      <a:alpha val="100000"/>
                    </a:srgbClr>
                  </a:gs>
                  <a:gs pos="100000">
                    <a:srgbClr val="D40E2A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66675"/>
                <a:ext cx="499808" cy="5664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259888" y="259888"/>
              <a:ext cx="1130708" cy="1130708"/>
            </a:xfrm>
            <a:custGeom>
              <a:avLst/>
              <a:gdLst/>
              <a:ahLst/>
              <a:cxnLst/>
              <a:rect l="l" t="t" r="r" b="b"/>
              <a:pathLst>
                <a:path w="1130708" h="1130708">
                  <a:moveTo>
                    <a:pt x="0" y="0"/>
                  </a:moveTo>
                  <a:lnTo>
                    <a:pt x="1130708" y="0"/>
                  </a:lnTo>
                  <a:lnTo>
                    <a:pt x="1130708" y="1130708"/>
                  </a:lnTo>
                  <a:lnTo>
                    <a:pt x="0" y="1130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006085" y="-19050"/>
              <a:ext cx="4113266" cy="200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Evite a "doença do objeto brilhante". Foco no usuário é essencial.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858492" y="6539733"/>
            <a:ext cx="4634303" cy="1857375"/>
            <a:chOff x="0" y="0"/>
            <a:chExt cx="6179071" cy="24765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650485" cy="1650485"/>
              <a:chOff x="0" y="0"/>
              <a:chExt cx="499808" cy="49980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499808" cy="499808"/>
              </a:xfrm>
              <a:custGeom>
                <a:avLst/>
                <a:gdLst/>
                <a:ahLst/>
                <a:cxnLst/>
                <a:rect l="l" t="t" r="r" b="b"/>
                <a:pathLst>
                  <a:path w="499808" h="499808">
                    <a:moveTo>
                      <a:pt x="118831" y="0"/>
                    </a:moveTo>
                    <a:lnTo>
                      <a:pt x="380978" y="0"/>
                    </a:lnTo>
                    <a:cubicBezTo>
                      <a:pt x="412493" y="0"/>
                      <a:pt x="442719" y="12520"/>
                      <a:pt x="465004" y="34805"/>
                    </a:cubicBezTo>
                    <a:cubicBezTo>
                      <a:pt x="487289" y="57090"/>
                      <a:pt x="499808" y="87315"/>
                      <a:pt x="499808" y="118831"/>
                    </a:cubicBezTo>
                    <a:lnTo>
                      <a:pt x="499808" y="380978"/>
                    </a:lnTo>
                    <a:cubicBezTo>
                      <a:pt x="499808" y="446606"/>
                      <a:pt x="446606" y="499808"/>
                      <a:pt x="380978" y="499808"/>
                    </a:cubicBezTo>
                    <a:lnTo>
                      <a:pt x="118831" y="499808"/>
                    </a:lnTo>
                    <a:cubicBezTo>
                      <a:pt x="53202" y="499808"/>
                      <a:pt x="0" y="446606"/>
                      <a:pt x="0" y="380978"/>
                    </a:cubicBezTo>
                    <a:lnTo>
                      <a:pt x="0" y="118831"/>
                    </a:lnTo>
                    <a:cubicBezTo>
                      <a:pt x="0" y="53202"/>
                      <a:pt x="53202" y="0"/>
                      <a:pt x="11883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1D92">
                      <a:alpha val="100000"/>
                    </a:srgbClr>
                  </a:gs>
                  <a:gs pos="100000">
                    <a:srgbClr val="D40E2A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66675"/>
                <a:ext cx="499808" cy="5664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250711" y="339764"/>
              <a:ext cx="1149062" cy="970957"/>
            </a:xfrm>
            <a:custGeom>
              <a:avLst/>
              <a:gdLst/>
              <a:ahLst/>
              <a:cxnLst/>
              <a:rect l="l" t="t" r="r" b="b"/>
              <a:pathLst>
                <a:path w="1149062" h="970957">
                  <a:moveTo>
                    <a:pt x="0" y="0"/>
                  </a:moveTo>
                  <a:lnTo>
                    <a:pt x="1149062" y="0"/>
                  </a:lnTo>
                  <a:lnTo>
                    <a:pt x="1149062" y="970957"/>
                  </a:lnTo>
                  <a:lnTo>
                    <a:pt x="0" y="970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006085" y="-19050"/>
              <a:ext cx="4172986" cy="2495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Integre as lições do desenvolvimento de novos produtos para garantir o sucesso.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374289" y="1483840"/>
            <a:ext cx="7492788" cy="180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39"/>
              </a:lnSpc>
              <a:spcBef>
                <a:spcPct val="0"/>
              </a:spcBef>
            </a:pPr>
            <a:r>
              <a:rPr lang="en-US" sz="6000" b="1">
                <a:solidFill>
                  <a:srgbClr val="FEFFFF"/>
                </a:solidFill>
                <a:latin typeface="Poppins Bold"/>
                <a:ea typeface="Poppins Bold"/>
                <a:cs typeface="Poppins Bold"/>
                <a:sym typeface="Poppins Bold"/>
              </a:rPr>
              <a:t>O CAMINHO PARA O SUCESSO EM IA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74289" y="3649258"/>
            <a:ext cx="7769711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9"/>
              </a:lnSpc>
              <a:spcBef>
                <a:spcPct val="0"/>
              </a:spcBef>
            </a:pPr>
            <a:r>
              <a:rPr lang="en-US" sz="3158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IA não é sobre tecnologia, </a:t>
            </a:r>
          </a:p>
          <a:p>
            <a:pPr algn="l">
              <a:lnSpc>
                <a:spcPts val="3789"/>
              </a:lnSpc>
              <a:spcBef>
                <a:spcPct val="0"/>
              </a:spcBef>
            </a:pPr>
            <a:r>
              <a:rPr lang="en-US" sz="3158">
                <a:solidFill>
                  <a:srgbClr val="FEFFFF"/>
                </a:solidFill>
                <a:latin typeface="Poppins"/>
                <a:ea typeface="Poppins"/>
                <a:cs typeface="Poppins"/>
                <a:sym typeface="Poppins"/>
              </a:rPr>
              <a:t>é sobre entender problemas reais.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63266" y="-2935232"/>
            <a:ext cx="9858479" cy="13764669"/>
          </a:xfrm>
          <a:custGeom>
            <a:avLst/>
            <a:gdLst/>
            <a:ahLst/>
            <a:cxnLst/>
            <a:rect l="l" t="t" r="r" b="b"/>
            <a:pathLst>
              <a:path w="9858479" h="13764669">
                <a:moveTo>
                  <a:pt x="0" y="0"/>
                </a:moveTo>
                <a:lnTo>
                  <a:pt x="9858479" y="0"/>
                </a:lnTo>
                <a:lnTo>
                  <a:pt x="9858479" y="13764669"/>
                </a:lnTo>
                <a:lnTo>
                  <a:pt x="0" y="13764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029962" y="8269916"/>
            <a:ext cx="2532783" cy="554046"/>
          </a:xfrm>
          <a:custGeom>
            <a:avLst/>
            <a:gdLst/>
            <a:ahLst/>
            <a:cxnLst/>
            <a:rect l="l" t="t" r="r" b="b"/>
            <a:pathLst>
              <a:path w="2532783" h="554046">
                <a:moveTo>
                  <a:pt x="0" y="0"/>
                </a:moveTo>
                <a:lnTo>
                  <a:pt x="2532783" y="0"/>
                </a:lnTo>
                <a:lnTo>
                  <a:pt x="2532783" y="554046"/>
                </a:lnTo>
                <a:lnTo>
                  <a:pt x="0" y="5540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5725255" y="8170896"/>
            <a:ext cx="3777077" cy="705446"/>
          </a:xfrm>
          <a:custGeom>
            <a:avLst/>
            <a:gdLst/>
            <a:ahLst/>
            <a:cxnLst/>
            <a:rect l="l" t="t" r="r" b="b"/>
            <a:pathLst>
              <a:path w="3777077" h="705446">
                <a:moveTo>
                  <a:pt x="0" y="0"/>
                </a:moveTo>
                <a:lnTo>
                  <a:pt x="3777076" y="0"/>
                </a:lnTo>
                <a:lnTo>
                  <a:pt x="3777076" y="705446"/>
                </a:lnTo>
                <a:lnTo>
                  <a:pt x="0" y="7054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5575220" y="4353560"/>
            <a:ext cx="7137559" cy="157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40"/>
              </a:lnSpc>
            </a:pPr>
            <a:r>
              <a:rPr lang="en-US" sz="10400" b="1">
                <a:solidFill>
                  <a:srgbClr val="FEFFFF"/>
                </a:solidFill>
                <a:latin typeface="Poppins Bold"/>
                <a:ea typeface="Poppins Bold"/>
                <a:cs typeface="Poppins Bold"/>
                <a:sym typeface="Poppins Bold"/>
              </a:rPr>
              <a:t>OBRIGADO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60399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0" y="0"/>
                </a:moveTo>
                <a:lnTo>
                  <a:pt x="8274515" y="0"/>
                </a:lnTo>
                <a:lnTo>
                  <a:pt x="8274515" y="11553096"/>
                </a:lnTo>
                <a:lnTo>
                  <a:pt x="0" y="11553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028700" y="879961"/>
            <a:ext cx="16230600" cy="8527077"/>
            <a:chOff x="0" y="0"/>
            <a:chExt cx="21640800" cy="1136943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1640800" cy="11369436"/>
              <a:chOff x="0" y="0"/>
              <a:chExt cx="4229939" cy="222228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29939" cy="2222285"/>
              </a:xfrm>
              <a:custGeom>
                <a:avLst/>
                <a:gdLst/>
                <a:ahLst/>
                <a:cxnLst/>
                <a:rect l="l" t="t" r="r" b="b"/>
                <a:pathLst>
                  <a:path w="4229939" h="2222285">
                    <a:moveTo>
                      <a:pt x="9540" y="0"/>
                    </a:moveTo>
                    <a:lnTo>
                      <a:pt x="4220400" y="0"/>
                    </a:lnTo>
                    <a:cubicBezTo>
                      <a:pt x="4225668" y="0"/>
                      <a:pt x="4229939" y="4271"/>
                      <a:pt x="4229939" y="9540"/>
                    </a:cubicBezTo>
                    <a:lnTo>
                      <a:pt x="4229939" y="2212745"/>
                    </a:lnTo>
                    <a:cubicBezTo>
                      <a:pt x="4229939" y="2218014"/>
                      <a:pt x="4225668" y="2222285"/>
                      <a:pt x="4220400" y="2222285"/>
                    </a:cubicBezTo>
                    <a:lnTo>
                      <a:pt x="9540" y="2222285"/>
                    </a:lnTo>
                    <a:cubicBezTo>
                      <a:pt x="7010" y="2222285"/>
                      <a:pt x="4583" y="2221280"/>
                      <a:pt x="2794" y="2219491"/>
                    </a:cubicBezTo>
                    <a:cubicBezTo>
                      <a:pt x="1005" y="2217702"/>
                      <a:pt x="0" y="2215275"/>
                      <a:pt x="0" y="2212745"/>
                    </a:cubicBezTo>
                    <a:lnTo>
                      <a:pt x="0" y="9540"/>
                    </a:lnTo>
                    <a:cubicBezTo>
                      <a:pt x="0" y="4271"/>
                      <a:pt x="4271" y="0"/>
                      <a:pt x="9540" y="0"/>
                    </a:cubicBezTo>
                    <a:close/>
                  </a:path>
                </a:pathLst>
              </a:custGeom>
              <a:solidFill>
                <a:srgbClr val="000000">
                  <a:alpha val="44706"/>
                </a:srgbClr>
              </a:solidFill>
              <a:ln w="19050" cap="sq">
                <a:solidFill>
                  <a:srgbClr val="FFFFFF">
                    <a:alpha val="44706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229939" cy="22603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945164" y="1226869"/>
              <a:ext cx="11689833" cy="118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65"/>
                </a:lnSpc>
              </a:pPr>
              <a:r>
                <a:rPr lang="en-US" sz="6004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Queremos saber...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45164" y="4255051"/>
              <a:ext cx="19347747" cy="5617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63598" lvl="1" indent="-431799" algn="l">
                <a:lnSpc>
                  <a:spcPts val="5599"/>
                </a:lnSpc>
                <a:buFont typeface="Arial"/>
                <a:buChar char="•"/>
              </a:pPr>
              <a:r>
                <a:rPr lang="en-US" sz="3999" b="1" spc="-43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Você assistiu à nossa palestra em 2024?</a:t>
              </a:r>
            </a:p>
            <a:p>
              <a:pPr algn="l">
                <a:lnSpc>
                  <a:spcPts val="5599"/>
                </a:lnSpc>
              </a:pPr>
              <a:endParaRPr lang="en-US" sz="3999" b="1" spc="-43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863598" lvl="1" indent="-431799" algn="l">
                <a:lnSpc>
                  <a:spcPts val="5599"/>
                </a:lnSpc>
                <a:buFont typeface="Arial"/>
                <a:buChar char="•"/>
              </a:pPr>
              <a:r>
                <a:rPr lang="en-US" sz="3999" b="1" spc="-43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Do ano passado pra cá, como você evoluiu com a IA?</a:t>
              </a:r>
            </a:p>
            <a:p>
              <a:pPr algn="l">
                <a:lnSpc>
                  <a:spcPts val="5599"/>
                </a:lnSpc>
              </a:pPr>
              <a:endParaRPr lang="en-US" sz="3999" b="1" spc="-43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marL="863598" lvl="1" indent="-431799" algn="l">
                <a:lnSpc>
                  <a:spcPts val="5599"/>
                </a:lnSpc>
                <a:buFont typeface="Arial"/>
                <a:buChar char="•"/>
              </a:pPr>
              <a:r>
                <a:rPr lang="en-US" sz="3999" b="1" spc="-43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Já colocou alguma solução com inteligência artificial em prática?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60399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0" y="0"/>
                </a:moveTo>
                <a:lnTo>
                  <a:pt x="8274515" y="0"/>
                </a:lnTo>
                <a:lnTo>
                  <a:pt x="8274515" y="11553096"/>
                </a:lnTo>
                <a:lnTo>
                  <a:pt x="0" y="11553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028700" y="879961"/>
            <a:ext cx="6363310" cy="8527077"/>
            <a:chOff x="0" y="0"/>
            <a:chExt cx="8484413" cy="1136943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484413" cy="11369436"/>
              <a:chOff x="0" y="0"/>
              <a:chExt cx="1658375" cy="222228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658375" cy="2222285"/>
              </a:xfrm>
              <a:custGeom>
                <a:avLst/>
                <a:gdLst/>
                <a:ahLst/>
                <a:cxnLst/>
                <a:rect l="l" t="t" r="r" b="b"/>
                <a:pathLst>
                  <a:path w="1658375" h="2222285">
                    <a:moveTo>
                      <a:pt x="24333" y="0"/>
                    </a:moveTo>
                    <a:lnTo>
                      <a:pt x="1634042" y="0"/>
                    </a:lnTo>
                    <a:cubicBezTo>
                      <a:pt x="1640495" y="0"/>
                      <a:pt x="1646684" y="2564"/>
                      <a:pt x="1651248" y="7127"/>
                    </a:cubicBezTo>
                    <a:cubicBezTo>
                      <a:pt x="1655811" y="11690"/>
                      <a:pt x="1658375" y="17879"/>
                      <a:pt x="1658375" y="24333"/>
                    </a:cubicBezTo>
                    <a:lnTo>
                      <a:pt x="1658375" y="2197952"/>
                    </a:lnTo>
                    <a:cubicBezTo>
                      <a:pt x="1658375" y="2211391"/>
                      <a:pt x="1647480" y="2222285"/>
                      <a:pt x="1634042" y="2222285"/>
                    </a:cubicBezTo>
                    <a:lnTo>
                      <a:pt x="24333" y="2222285"/>
                    </a:lnTo>
                    <a:cubicBezTo>
                      <a:pt x="17879" y="2222285"/>
                      <a:pt x="11690" y="2219721"/>
                      <a:pt x="7127" y="2215158"/>
                    </a:cubicBezTo>
                    <a:cubicBezTo>
                      <a:pt x="2564" y="2210595"/>
                      <a:pt x="0" y="2204406"/>
                      <a:pt x="0" y="2197952"/>
                    </a:cubicBezTo>
                    <a:lnTo>
                      <a:pt x="0" y="24333"/>
                    </a:lnTo>
                    <a:cubicBezTo>
                      <a:pt x="0" y="17879"/>
                      <a:pt x="2564" y="11690"/>
                      <a:pt x="7127" y="7127"/>
                    </a:cubicBezTo>
                    <a:cubicBezTo>
                      <a:pt x="11690" y="2564"/>
                      <a:pt x="17879" y="0"/>
                      <a:pt x="24333" y="0"/>
                    </a:cubicBezTo>
                    <a:close/>
                  </a:path>
                </a:pathLst>
              </a:custGeom>
              <a:solidFill>
                <a:srgbClr val="000000">
                  <a:alpha val="44706"/>
                </a:srgbClr>
              </a:solidFill>
              <a:ln w="19050" cap="sq">
                <a:solidFill>
                  <a:srgbClr val="FFFFFF">
                    <a:alpha val="44706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658375" cy="22603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945164" y="3020082"/>
              <a:ext cx="6706092" cy="7327059"/>
              <a:chOff x="0" y="0"/>
              <a:chExt cx="1366298" cy="149281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366298" cy="1492813"/>
              </a:xfrm>
              <a:custGeom>
                <a:avLst/>
                <a:gdLst/>
                <a:ahLst/>
                <a:cxnLst/>
                <a:rect l="l" t="t" r="r" b="b"/>
                <a:pathLst>
                  <a:path w="1366298" h="1492813">
                    <a:moveTo>
                      <a:pt x="30786" y="0"/>
                    </a:moveTo>
                    <a:lnTo>
                      <a:pt x="1335512" y="0"/>
                    </a:lnTo>
                    <a:cubicBezTo>
                      <a:pt x="1352515" y="0"/>
                      <a:pt x="1366298" y="13783"/>
                      <a:pt x="1366298" y="30786"/>
                    </a:cubicBezTo>
                    <a:lnTo>
                      <a:pt x="1366298" y="1462028"/>
                    </a:lnTo>
                    <a:cubicBezTo>
                      <a:pt x="1366298" y="1470193"/>
                      <a:pt x="1363054" y="1478023"/>
                      <a:pt x="1357281" y="1483796"/>
                    </a:cubicBezTo>
                    <a:cubicBezTo>
                      <a:pt x="1351507" y="1489570"/>
                      <a:pt x="1343677" y="1492813"/>
                      <a:pt x="1335512" y="1492813"/>
                    </a:cubicBezTo>
                    <a:lnTo>
                      <a:pt x="30786" y="1492813"/>
                    </a:lnTo>
                    <a:cubicBezTo>
                      <a:pt x="22621" y="1492813"/>
                      <a:pt x="14790" y="1489570"/>
                      <a:pt x="9017" y="1483796"/>
                    </a:cubicBezTo>
                    <a:cubicBezTo>
                      <a:pt x="3243" y="1478023"/>
                      <a:pt x="0" y="1470193"/>
                      <a:pt x="0" y="1462028"/>
                    </a:cubicBezTo>
                    <a:lnTo>
                      <a:pt x="0" y="30786"/>
                    </a:lnTo>
                    <a:cubicBezTo>
                      <a:pt x="0" y="22621"/>
                      <a:pt x="3243" y="14790"/>
                      <a:pt x="9017" y="9017"/>
                    </a:cubicBezTo>
                    <a:cubicBezTo>
                      <a:pt x="14790" y="3243"/>
                      <a:pt x="22621" y="0"/>
                      <a:pt x="30786" y="0"/>
                    </a:cubicBezTo>
                    <a:close/>
                  </a:path>
                </a:pathLst>
              </a:custGeom>
              <a:solidFill>
                <a:srgbClr val="2C2227">
                  <a:alpha val="43922"/>
                </a:srgbClr>
              </a:solidFill>
              <a:ln w="28575" cap="sq">
                <a:solidFill>
                  <a:srgbClr val="FFFFFF">
                    <a:alpha val="4392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366298" cy="15309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15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945164" y="1207819"/>
              <a:ext cx="6706092" cy="1025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11"/>
                </a:lnSpc>
              </a:pPr>
              <a:r>
                <a:rPr lang="en-US" sz="5104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PROMESSA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698271" y="8945794"/>
              <a:ext cx="5174478" cy="363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98"/>
                </a:lnSpc>
              </a:pPr>
              <a:r>
                <a:rPr lang="en-US" sz="1641" i="1">
                  <a:solidFill>
                    <a:srgbClr val="FFFFFF"/>
                  </a:solidFill>
                  <a:latin typeface="Poppins Extra-Light Italics"/>
                  <a:ea typeface="Poppins Extra-Light Italics"/>
                  <a:cs typeface="Poppins Extra-Light Italics"/>
                  <a:sym typeface="Poppins Extra-Light Italics"/>
                </a:rPr>
                <a:t>World Economic Forum (Junho 2025)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98271" y="3844572"/>
              <a:ext cx="5174478" cy="3678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50"/>
                </a:lnSpc>
              </a:pPr>
              <a:r>
                <a:rPr lang="en-US" sz="2607" b="1" spc="-28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“A ascensão da empresa cognitiva: por que as plataformas de IA agênticas são a próxima grande revolução empresarial”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727763" y="917963"/>
            <a:ext cx="9531537" cy="8527077"/>
            <a:chOff x="0" y="0"/>
            <a:chExt cx="12708716" cy="11369436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2708716" cy="11369436"/>
              <a:chOff x="0" y="0"/>
              <a:chExt cx="2484062" cy="222228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484062" cy="2222285"/>
              </a:xfrm>
              <a:custGeom>
                <a:avLst/>
                <a:gdLst/>
                <a:ahLst/>
                <a:cxnLst/>
                <a:rect l="l" t="t" r="r" b="b"/>
                <a:pathLst>
                  <a:path w="2484062" h="2222285">
                    <a:moveTo>
                      <a:pt x="16245" y="0"/>
                    </a:moveTo>
                    <a:lnTo>
                      <a:pt x="2467817" y="0"/>
                    </a:lnTo>
                    <a:cubicBezTo>
                      <a:pt x="2476789" y="0"/>
                      <a:pt x="2484062" y="7273"/>
                      <a:pt x="2484062" y="16245"/>
                    </a:cubicBezTo>
                    <a:lnTo>
                      <a:pt x="2484062" y="2206040"/>
                    </a:lnTo>
                    <a:cubicBezTo>
                      <a:pt x="2484062" y="2210349"/>
                      <a:pt x="2482351" y="2214481"/>
                      <a:pt x="2479304" y="2217527"/>
                    </a:cubicBezTo>
                    <a:cubicBezTo>
                      <a:pt x="2476258" y="2220574"/>
                      <a:pt x="2472126" y="2222285"/>
                      <a:pt x="2467817" y="2222285"/>
                    </a:cubicBezTo>
                    <a:lnTo>
                      <a:pt x="16245" y="2222285"/>
                    </a:lnTo>
                    <a:cubicBezTo>
                      <a:pt x="11936" y="2222285"/>
                      <a:pt x="7805" y="2220574"/>
                      <a:pt x="4758" y="2217527"/>
                    </a:cubicBezTo>
                    <a:cubicBezTo>
                      <a:pt x="1712" y="2214481"/>
                      <a:pt x="0" y="2210349"/>
                      <a:pt x="0" y="2206040"/>
                    </a:cubicBezTo>
                    <a:lnTo>
                      <a:pt x="0" y="16245"/>
                    </a:lnTo>
                    <a:cubicBezTo>
                      <a:pt x="0" y="11936"/>
                      <a:pt x="1712" y="7805"/>
                      <a:pt x="4758" y="4758"/>
                    </a:cubicBezTo>
                    <a:cubicBezTo>
                      <a:pt x="7805" y="1712"/>
                      <a:pt x="11936" y="0"/>
                      <a:pt x="16245" y="0"/>
                    </a:cubicBezTo>
                    <a:close/>
                  </a:path>
                </a:pathLst>
              </a:custGeom>
              <a:solidFill>
                <a:srgbClr val="000000">
                  <a:alpha val="44706"/>
                </a:srgbClr>
              </a:solidFill>
              <a:ln w="19050" cap="sq">
                <a:solidFill>
                  <a:srgbClr val="FFFFFF">
                    <a:alpha val="44706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2484062" cy="22603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003765" y="1157150"/>
              <a:ext cx="6706092" cy="1025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11"/>
                </a:lnSpc>
              </a:pPr>
              <a:r>
                <a:rPr lang="en-US" sz="5104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REALIDADE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1003765" y="2969413"/>
              <a:ext cx="10643271" cy="3236205"/>
              <a:chOff x="0" y="0"/>
              <a:chExt cx="2168458" cy="65934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168458" cy="659344"/>
              </a:xfrm>
              <a:custGeom>
                <a:avLst/>
                <a:gdLst/>
                <a:ahLst/>
                <a:cxnLst/>
                <a:rect l="l" t="t" r="r" b="b"/>
                <a:pathLst>
                  <a:path w="2168458" h="659344">
                    <a:moveTo>
                      <a:pt x="19397" y="0"/>
                    </a:moveTo>
                    <a:lnTo>
                      <a:pt x="2149060" y="0"/>
                    </a:lnTo>
                    <a:cubicBezTo>
                      <a:pt x="2159773" y="0"/>
                      <a:pt x="2168458" y="8684"/>
                      <a:pt x="2168458" y="19397"/>
                    </a:cubicBezTo>
                    <a:lnTo>
                      <a:pt x="2168458" y="639946"/>
                    </a:lnTo>
                    <a:cubicBezTo>
                      <a:pt x="2168458" y="650659"/>
                      <a:pt x="2159773" y="659344"/>
                      <a:pt x="2149060" y="659344"/>
                    </a:cubicBezTo>
                    <a:lnTo>
                      <a:pt x="19397" y="659344"/>
                    </a:lnTo>
                    <a:cubicBezTo>
                      <a:pt x="14253" y="659344"/>
                      <a:pt x="9319" y="657300"/>
                      <a:pt x="5681" y="653662"/>
                    </a:cubicBezTo>
                    <a:cubicBezTo>
                      <a:pt x="2044" y="650025"/>
                      <a:pt x="0" y="645091"/>
                      <a:pt x="0" y="639946"/>
                    </a:cubicBezTo>
                    <a:lnTo>
                      <a:pt x="0" y="19397"/>
                    </a:lnTo>
                    <a:cubicBezTo>
                      <a:pt x="0" y="8684"/>
                      <a:pt x="8684" y="0"/>
                      <a:pt x="19397" y="0"/>
                    </a:cubicBezTo>
                    <a:close/>
                  </a:path>
                </a:pathLst>
              </a:custGeom>
              <a:solidFill>
                <a:srgbClr val="2C2227">
                  <a:alpha val="43922"/>
                </a:srgbClr>
              </a:solidFill>
              <a:ln w="28575" cap="sq">
                <a:solidFill>
                  <a:srgbClr val="FFFFFF">
                    <a:alpha val="4392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2168458" cy="6974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15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439731" y="5372986"/>
              <a:ext cx="5670552" cy="416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78"/>
                </a:lnSpc>
              </a:pPr>
              <a:r>
                <a:rPr lang="en-US" sz="1841" i="1">
                  <a:solidFill>
                    <a:srgbClr val="FFFFFF"/>
                  </a:solidFill>
                  <a:latin typeface="Poppins Extra-Light Italics"/>
                  <a:ea typeface="Poppins Extra-Light Italics"/>
                  <a:cs typeface="Poppins Extra-Light Italics"/>
                  <a:sym typeface="Poppins Extra-Light Italics"/>
                </a:rPr>
                <a:t>SYDNEY, Austrália (junho 2025)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39731" y="3318408"/>
              <a:ext cx="9275752" cy="18282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50"/>
                </a:lnSpc>
              </a:pPr>
              <a:r>
                <a:rPr lang="en-US" sz="2607" b="1" spc="-28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“Gartner prevê que mais de 40% dos projetos de IA/ Agentic serão cancelados até o final de 2027"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1003765" y="6630548"/>
              <a:ext cx="10643271" cy="3665925"/>
              <a:chOff x="0" y="0"/>
              <a:chExt cx="2168458" cy="74689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168458" cy="746895"/>
              </a:xfrm>
              <a:custGeom>
                <a:avLst/>
                <a:gdLst/>
                <a:ahLst/>
                <a:cxnLst/>
                <a:rect l="l" t="t" r="r" b="b"/>
                <a:pathLst>
                  <a:path w="2168458" h="746895">
                    <a:moveTo>
                      <a:pt x="19397" y="0"/>
                    </a:moveTo>
                    <a:lnTo>
                      <a:pt x="2149060" y="0"/>
                    </a:lnTo>
                    <a:cubicBezTo>
                      <a:pt x="2159773" y="0"/>
                      <a:pt x="2168458" y="8684"/>
                      <a:pt x="2168458" y="19397"/>
                    </a:cubicBezTo>
                    <a:lnTo>
                      <a:pt x="2168458" y="727497"/>
                    </a:lnTo>
                    <a:cubicBezTo>
                      <a:pt x="2168458" y="738210"/>
                      <a:pt x="2159773" y="746895"/>
                      <a:pt x="2149060" y="746895"/>
                    </a:cubicBezTo>
                    <a:lnTo>
                      <a:pt x="19397" y="746895"/>
                    </a:lnTo>
                    <a:cubicBezTo>
                      <a:pt x="14253" y="746895"/>
                      <a:pt x="9319" y="744851"/>
                      <a:pt x="5681" y="741213"/>
                    </a:cubicBezTo>
                    <a:cubicBezTo>
                      <a:pt x="2044" y="737576"/>
                      <a:pt x="0" y="732642"/>
                      <a:pt x="0" y="727497"/>
                    </a:cubicBezTo>
                    <a:lnTo>
                      <a:pt x="0" y="19397"/>
                    </a:lnTo>
                    <a:cubicBezTo>
                      <a:pt x="0" y="8684"/>
                      <a:pt x="8684" y="0"/>
                      <a:pt x="19397" y="0"/>
                    </a:cubicBezTo>
                    <a:close/>
                  </a:path>
                </a:pathLst>
              </a:custGeom>
              <a:solidFill>
                <a:srgbClr val="2C2227">
                  <a:alpha val="43922"/>
                </a:srgbClr>
              </a:solidFill>
              <a:ln w="28575" cap="sq">
                <a:solidFill>
                  <a:srgbClr val="FFFFFF">
                    <a:alpha val="4392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2168458" cy="784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15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439731" y="9121189"/>
              <a:ext cx="9917824" cy="84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78"/>
                </a:lnSpc>
              </a:pPr>
              <a:r>
                <a:rPr lang="en-US" sz="1841" i="1">
                  <a:solidFill>
                    <a:srgbClr val="FFFFFF"/>
                  </a:solidFill>
                  <a:latin typeface="Poppins Extra-Light Italics"/>
                  <a:ea typeface="Poppins Extra-Light Italics"/>
                  <a:cs typeface="Poppins Extra-Light Italics"/>
                  <a:sym typeface="Poppins Extra-Light Italics"/>
                </a:rPr>
                <a:t>Anders Humlum, Emilie Vestergaard. NATIONAL BUREAU OF ECONOMIC RESEARCH MIT-SLOAN, Cambridge, MA (May 2025)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439731" y="6953789"/>
              <a:ext cx="9917824" cy="18282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50"/>
                </a:lnSpc>
              </a:pPr>
              <a:r>
                <a:rPr lang="en-US" sz="2607" b="1" spc="-28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“LARGE LANGUAGE MODELS. </a:t>
              </a:r>
            </a:p>
            <a:p>
              <a:pPr algn="l">
                <a:lnSpc>
                  <a:spcPts val="3650"/>
                </a:lnSpc>
              </a:pPr>
              <a:r>
                <a:rPr lang="en-US" sz="2607" b="1" spc="-28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Resultados insignificantes na redução </a:t>
              </a:r>
            </a:p>
            <a:p>
              <a:pPr algn="l">
                <a:lnSpc>
                  <a:spcPts val="3650"/>
                </a:lnSpc>
              </a:pPr>
              <a:r>
                <a:rPr lang="en-US" sz="2607" b="1" spc="-28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de esforço humano.”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013485" y="0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8274515" y="0"/>
                </a:moveTo>
                <a:lnTo>
                  <a:pt x="0" y="0"/>
                </a:lnTo>
                <a:lnTo>
                  <a:pt x="0" y="11553097"/>
                </a:lnTo>
                <a:lnTo>
                  <a:pt x="8274515" y="11553097"/>
                </a:lnTo>
                <a:lnTo>
                  <a:pt x="8274515" y="0"/>
                </a:lnTo>
                <a:close/>
              </a:path>
            </a:pathLst>
          </a:custGeom>
          <a:blipFill>
            <a:blip r:embed="rId2">
              <a:alphaModFix amt="6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8481368" cy="10287000"/>
            <a:chOff x="0" y="0"/>
            <a:chExt cx="1313986" cy="1593725"/>
          </a:xfrm>
        </p:grpSpPr>
        <p:sp>
          <p:nvSpPr>
            <p:cNvPr id="4" name="Freeform 4"/>
            <p:cNvSpPr/>
            <p:nvPr/>
          </p:nvSpPr>
          <p:spPr>
            <a:xfrm flipH="1">
              <a:off x="0" y="0"/>
              <a:ext cx="1313986" cy="1593725"/>
            </a:xfrm>
            <a:custGeom>
              <a:avLst/>
              <a:gdLst/>
              <a:ahLst/>
              <a:cxnLst/>
              <a:rect l="l" t="t" r="r" b="b"/>
              <a:pathLst>
                <a:path w="1313986" h="1593725">
                  <a:moveTo>
                    <a:pt x="1313986" y="0"/>
                  </a:moveTo>
                  <a:lnTo>
                    <a:pt x="0" y="0"/>
                  </a:lnTo>
                  <a:lnTo>
                    <a:pt x="0" y="1593725"/>
                  </a:lnTo>
                  <a:lnTo>
                    <a:pt x="1313986" y="1593725"/>
                  </a:lnTo>
                  <a:close/>
                </a:path>
              </a:pathLst>
            </a:custGeom>
            <a:blipFill>
              <a:blip r:embed="rId4"/>
              <a:stretch>
                <a:fillRect t="-10300" b="-10300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641692" y="942975"/>
            <a:ext cx="7617608" cy="2666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08"/>
              </a:lnSpc>
            </a:pPr>
            <a:r>
              <a:rPr lang="en-US" sz="5439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IA: uma jornada de inovação que redefine o futuro.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641692" y="4373897"/>
            <a:ext cx="7617608" cy="6948903"/>
            <a:chOff x="0" y="0"/>
            <a:chExt cx="1985264" cy="18109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85264" cy="1810989"/>
            </a:xfrm>
            <a:custGeom>
              <a:avLst/>
              <a:gdLst/>
              <a:ahLst/>
              <a:cxnLst/>
              <a:rect l="l" t="t" r="r" b="b"/>
              <a:pathLst>
                <a:path w="1985264" h="1810989">
                  <a:moveTo>
                    <a:pt x="20326" y="0"/>
                  </a:moveTo>
                  <a:lnTo>
                    <a:pt x="1964937" y="0"/>
                  </a:lnTo>
                  <a:cubicBezTo>
                    <a:pt x="1970328" y="0"/>
                    <a:pt x="1975498" y="2142"/>
                    <a:pt x="1979310" y="5953"/>
                  </a:cubicBezTo>
                  <a:cubicBezTo>
                    <a:pt x="1983122" y="9765"/>
                    <a:pt x="1985264" y="14935"/>
                    <a:pt x="1985264" y="20326"/>
                  </a:cubicBezTo>
                  <a:lnTo>
                    <a:pt x="1985264" y="1790662"/>
                  </a:lnTo>
                  <a:cubicBezTo>
                    <a:pt x="1985264" y="1801888"/>
                    <a:pt x="1976163" y="1810989"/>
                    <a:pt x="1964937" y="1810989"/>
                  </a:cubicBezTo>
                  <a:lnTo>
                    <a:pt x="20326" y="1810989"/>
                  </a:lnTo>
                  <a:cubicBezTo>
                    <a:pt x="9100" y="1810989"/>
                    <a:pt x="0" y="1801888"/>
                    <a:pt x="0" y="1790662"/>
                  </a:cubicBezTo>
                  <a:lnTo>
                    <a:pt x="0" y="20326"/>
                  </a:lnTo>
                  <a:cubicBezTo>
                    <a:pt x="0" y="9100"/>
                    <a:pt x="9100" y="0"/>
                    <a:pt x="20326" y="0"/>
                  </a:cubicBezTo>
                  <a:close/>
                </a:path>
              </a:pathLst>
            </a:custGeom>
            <a:solidFill>
              <a:srgbClr val="000000">
                <a:alpha val="44706"/>
              </a:srgbClr>
            </a:solidFill>
            <a:ln w="19050" cap="sq">
              <a:solidFill>
                <a:srgbClr val="FFFFFF">
                  <a:alpha val="4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85264" cy="1849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168789" y="5011762"/>
            <a:ext cx="6563415" cy="4246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13"/>
              </a:lnSpc>
            </a:pPr>
            <a:r>
              <a:rPr lang="en-US" sz="3438">
                <a:solidFill>
                  <a:srgbClr val="FFFFFF"/>
                </a:solidFill>
                <a:latin typeface="Montserrat 1"/>
                <a:ea typeface="Montserrat 1"/>
                <a:cs typeface="Montserrat 1"/>
                <a:sym typeface="Montserrat 1"/>
              </a:rPr>
              <a:t>Desde suas raízes nas décadas de 1940 e 1950, a Inteligência Artificial evoluiu de uma ideia visionária para uma força transformadora — e, ao longo dessa trajetória, </a:t>
            </a:r>
            <a:r>
              <a:rPr lang="en-US" sz="3438" b="1">
                <a:solidFill>
                  <a:srgbClr val="FFFFFF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três histórias se confundem.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039" y="221393"/>
            <a:ext cx="17574534" cy="9698020"/>
            <a:chOff x="0" y="-38100"/>
            <a:chExt cx="4580189" cy="25274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80189" cy="2489350"/>
            </a:xfrm>
            <a:custGeom>
              <a:avLst/>
              <a:gdLst/>
              <a:ahLst/>
              <a:cxnLst/>
              <a:rect l="l" t="t" r="r" b="b"/>
              <a:pathLst>
                <a:path w="4580189" h="2489350">
                  <a:moveTo>
                    <a:pt x="8810" y="0"/>
                  </a:moveTo>
                  <a:lnTo>
                    <a:pt x="4571378" y="0"/>
                  </a:lnTo>
                  <a:cubicBezTo>
                    <a:pt x="4576244" y="0"/>
                    <a:pt x="4580189" y="3945"/>
                    <a:pt x="4580189" y="8810"/>
                  </a:cubicBezTo>
                  <a:lnTo>
                    <a:pt x="4580189" y="2480540"/>
                  </a:lnTo>
                  <a:cubicBezTo>
                    <a:pt x="4580189" y="2485406"/>
                    <a:pt x="4576244" y="2489350"/>
                    <a:pt x="4571378" y="2489350"/>
                  </a:cubicBezTo>
                  <a:lnTo>
                    <a:pt x="8810" y="2489350"/>
                  </a:lnTo>
                  <a:cubicBezTo>
                    <a:pt x="6474" y="2489350"/>
                    <a:pt x="4233" y="2488422"/>
                    <a:pt x="2581" y="2486770"/>
                  </a:cubicBezTo>
                  <a:cubicBezTo>
                    <a:pt x="928" y="2485117"/>
                    <a:pt x="0" y="2482877"/>
                    <a:pt x="0" y="2480540"/>
                  </a:cubicBezTo>
                  <a:lnTo>
                    <a:pt x="0" y="8810"/>
                  </a:lnTo>
                  <a:cubicBezTo>
                    <a:pt x="0" y="3945"/>
                    <a:pt x="3945" y="0"/>
                    <a:pt x="8810" y="0"/>
                  </a:cubicBezTo>
                  <a:close/>
                </a:path>
              </a:pathLst>
            </a:custGeom>
            <a:solidFill>
              <a:srgbClr val="000000">
                <a:alpha val="44706"/>
              </a:srgbClr>
            </a:solidFill>
            <a:ln w="19050" cap="sq">
              <a:solidFill>
                <a:srgbClr val="FFFFFF">
                  <a:alpha val="4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80189" cy="2527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33614" y="3594603"/>
            <a:ext cx="2738157" cy="4844045"/>
            <a:chOff x="0" y="0"/>
            <a:chExt cx="3650876" cy="6458726"/>
          </a:xfrm>
        </p:grpSpPr>
        <p:sp>
          <p:nvSpPr>
            <p:cNvPr id="6" name="Freeform 6"/>
            <p:cNvSpPr/>
            <p:nvPr/>
          </p:nvSpPr>
          <p:spPr>
            <a:xfrm>
              <a:off x="188080" y="0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 rot="5400000">
              <a:off x="793699" y="2700495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0" y="0"/>
                  </a:moveTo>
                  <a:lnTo>
                    <a:pt x="2251558" y="0"/>
                  </a:lnTo>
                  <a:lnTo>
                    <a:pt x="2251558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621232" y="420452"/>
              <a:ext cx="2596492" cy="2596492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1446" tIns="51446" rIns="51446" bIns="51446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332184" y="1044616"/>
              <a:ext cx="1174589" cy="1348165"/>
            </a:xfrm>
            <a:custGeom>
              <a:avLst/>
              <a:gdLst/>
              <a:ahLst/>
              <a:cxnLst/>
              <a:rect l="l" t="t" r="r" b="b"/>
              <a:pathLst>
                <a:path w="1174589" h="1348165">
                  <a:moveTo>
                    <a:pt x="0" y="0"/>
                  </a:moveTo>
                  <a:lnTo>
                    <a:pt x="1174588" y="0"/>
                  </a:lnTo>
                  <a:lnTo>
                    <a:pt x="1174588" y="1348164"/>
                  </a:lnTo>
                  <a:lnTo>
                    <a:pt x="0" y="1348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1718698"/>
              <a:ext cx="485458" cy="485458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12617" y="4179499"/>
              <a:ext cx="3413722" cy="2279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1938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A Revolução da Xerografia</a:t>
              </a:r>
            </a:p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Invenção da primeira cópia xerográfica por Chester Carlson, fundador da Xerox.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329198" y="1747047"/>
            <a:ext cx="2697863" cy="6290225"/>
            <a:chOff x="0" y="0"/>
            <a:chExt cx="3597150" cy="8386966"/>
          </a:xfrm>
        </p:grpSpPr>
        <p:sp>
          <p:nvSpPr>
            <p:cNvPr id="17" name="Freeform 17"/>
            <p:cNvSpPr/>
            <p:nvPr/>
          </p:nvSpPr>
          <p:spPr>
            <a:xfrm rot="5400000" flipH="1">
              <a:off x="672796" y="3137548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2251558" y="0"/>
                  </a:moveTo>
                  <a:lnTo>
                    <a:pt x="0" y="0"/>
                  </a:lnTo>
                  <a:lnTo>
                    <a:pt x="0" y="287966"/>
                  </a:lnTo>
                  <a:lnTo>
                    <a:pt x="2251558" y="287966"/>
                  </a:lnTo>
                  <a:lnTo>
                    <a:pt x="2251558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/>
            <p:nvPr/>
          </p:nvSpPr>
          <p:spPr>
            <a:xfrm rot="-10800000">
              <a:off x="72221" y="4134530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19" name="Group 19"/>
            <p:cNvGrpSpPr/>
            <p:nvPr/>
          </p:nvGrpSpPr>
          <p:grpSpPr>
            <a:xfrm rot="-10800000">
              <a:off x="500329" y="2836284"/>
              <a:ext cx="2596492" cy="2596492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7817" tIns="57817" rIns="57817" bIns="57817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1044570" y="3423880"/>
              <a:ext cx="1508010" cy="1421299"/>
            </a:xfrm>
            <a:custGeom>
              <a:avLst/>
              <a:gdLst/>
              <a:ahLst/>
              <a:cxnLst/>
              <a:rect l="l" t="t" r="r" b="b"/>
              <a:pathLst>
                <a:path w="1508010" h="1421299">
                  <a:moveTo>
                    <a:pt x="0" y="0"/>
                  </a:moveTo>
                  <a:lnTo>
                    <a:pt x="1508010" y="0"/>
                  </a:lnTo>
                  <a:lnTo>
                    <a:pt x="1508010" y="1421300"/>
                  </a:lnTo>
                  <a:lnTo>
                    <a:pt x="0" y="1421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597150" cy="1860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1950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Surgimento da IA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 </a:t>
              </a: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Alan Turing propõe o Teste de Turing para avaliar a inteligência das máquinas.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57949" y="6625026"/>
              <a:ext cx="2481252" cy="176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1956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O Prof John Macarty usou o nome IA pela primeira vez.</a:t>
              </a: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FEFFFF"/>
                </a:solidFill>
                <a:latin typeface="Montserrat 1"/>
                <a:ea typeface="Montserrat 1"/>
                <a:cs typeface="Montserrat 1"/>
                <a:sym typeface="Montserrat 1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 rot="5400000">
              <a:off x="1504050" y="5941610"/>
              <a:ext cx="600992" cy="287966"/>
            </a:xfrm>
            <a:custGeom>
              <a:avLst/>
              <a:gdLst/>
              <a:ahLst/>
              <a:cxnLst/>
              <a:rect l="l" t="t" r="r" b="b"/>
              <a:pathLst>
                <a:path w="600992" h="287966">
                  <a:moveTo>
                    <a:pt x="0" y="0"/>
                  </a:moveTo>
                  <a:lnTo>
                    <a:pt x="600992" y="0"/>
                  </a:lnTo>
                  <a:lnTo>
                    <a:pt x="600992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35096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888573" y="1126991"/>
            <a:ext cx="2711929" cy="8033015"/>
            <a:chOff x="0" y="-38100"/>
            <a:chExt cx="3615906" cy="10710687"/>
          </a:xfrm>
        </p:grpSpPr>
        <p:sp>
          <p:nvSpPr>
            <p:cNvPr id="27" name="Freeform 27"/>
            <p:cNvSpPr/>
            <p:nvPr/>
          </p:nvSpPr>
          <p:spPr>
            <a:xfrm>
              <a:off x="0" y="3204635"/>
              <a:ext cx="3462798" cy="1731399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8"/>
            <p:cNvSpPr/>
            <p:nvPr/>
          </p:nvSpPr>
          <p:spPr>
            <a:xfrm rot="5400000">
              <a:off x="592919" y="5905129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0" y="0"/>
                  </a:moveTo>
                  <a:lnTo>
                    <a:pt x="2251558" y="0"/>
                  </a:lnTo>
                  <a:lnTo>
                    <a:pt x="2251558" y="287966"/>
                  </a:lnTo>
                  <a:lnTo>
                    <a:pt x="0" y="287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420452" y="3625087"/>
              <a:ext cx="2596492" cy="2596492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1446" tIns="51446" rIns="51446" bIns="51446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911484" y="4057634"/>
              <a:ext cx="1614428" cy="1600302"/>
            </a:xfrm>
            <a:custGeom>
              <a:avLst/>
              <a:gdLst/>
              <a:ahLst/>
              <a:cxnLst/>
              <a:rect l="l" t="t" r="r" b="b"/>
              <a:pathLst>
                <a:path w="1614428" h="1600302">
                  <a:moveTo>
                    <a:pt x="0" y="0"/>
                  </a:moveTo>
                  <a:lnTo>
                    <a:pt x="1614428" y="0"/>
                  </a:lnTo>
                  <a:lnTo>
                    <a:pt x="1614428" y="1600301"/>
                  </a:lnTo>
                  <a:lnTo>
                    <a:pt x="0" y="1600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09456" y="7384134"/>
              <a:ext cx="3506450" cy="3288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1970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Nascimento do PC Moderno (Xerox Alto)</a:t>
              </a:r>
            </a:p>
            <a:p>
              <a:pPr algn="ctr">
                <a:lnSpc>
                  <a:spcPts val="1960"/>
                </a:lnSpc>
              </a:pPr>
              <a:endParaRPr lang="en-US" sz="1800" b="1">
                <a:solidFill>
                  <a:srgbClr val="FEFFFF"/>
                </a:solidFill>
                <a:latin typeface="Montserrat 1 Bold"/>
                <a:ea typeface="Montserrat 1 Bold"/>
                <a:cs typeface="Montserrat 1 Bold"/>
                <a:sym typeface="Montserrat 1 Bold"/>
              </a:endParaRP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Fundado na UFPE 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o primeiro núcleo acadêmico em IA 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no Brasil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52337" y="1308709"/>
              <a:ext cx="2332722" cy="1302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Eliza, o primeiro chatbot, é criado por Joseph Weizenbaum.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51417" y="-38100"/>
              <a:ext cx="2734561" cy="1281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1966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Primeiros Programas de IA</a:t>
              </a:r>
            </a:p>
          </p:txBody>
        </p:sp>
        <p:sp>
          <p:nvSpPr>
            <p:cNvPr id="36" name="Freeform 36"/>
            <p:cNvSpPr/>
            <p:nvPr/>
          </p:nvSpPr>
          <p:spPr>
            <a:xfrm rot="-5400000">
              <a:off x="1566382" y="2965588"/>
              <a:ext cx="329349" cy="287282"/>
            </a:xfrm>
            <a:custGeom>
              <a:avLst/>
              <a:gdLst/>
              <a:ahLst/>
              <a:cxnLst/>
              <a:rect l="l" t="t" r="r" b="b"/>
              <a:pathLst>
                <a:path w="329349" h="287282">
                  <a:moveTo>
                    <a:pt x="0" y="0"/>
                  </a:moveTo>
                  <a:lnTo>
                    <a:pt x="329349" y="0"/>
                  </a:lnTo>
                  <a:lnTo>
                    <a:pt x="329349" y="287282"/>
                  </a:lnTo>
                  <a:lnTo>
                    <a:pt x="0" y="2872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722915" b="-23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400699" y="1130253"/>
            <a:ext cx="2597097" cy="4961481"/>
            <a:chOff x="0" y="0"/>
            <a:chExt cx="3462796" cy="6615308"/>
          </a:xfrm>
        </p:grpSpPr>
        <p:sp>
          <p:nvSpPr>
            <p:cNvPr id="38" name="Freeform 38"/>
            <p:cNvSpPr/>
            <p:nvPr/>
          </p:nvSpPr>
          <p:spPr>
            <a:xfrm rot="5400000" flipH="1">
              <a:off x="580219" y="3886928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2251558" y="0"/>
                  </a:moveTo>
                  <a:lnTo>
                    <a:pt x="0" y="0"/>
                  </a:lnTo>
                  <a:lnTo>
                    <a:pt x="0" y="287965"/>
                  </a:lnTo>
                  <a:lnTo>
                    <a:pt x="2251558" y="287965"/>
                  </a:lnTo>
                  <a:lnTo>
                    <a:pt x="2251558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39"/>
            <p:cNvSpPr/>
            <p:nvPr/>
          </p:nvSpPr>
          <p:spPr>
            <a:xfrm rot="-10800000">
              <a:off x="0" y="4883910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40" name="Group 40"/>
            <p:cNvGrpSpPr/>
            <p:nvPr/>
          </p:nvGrpSpPr>
          <p:grpSpPr>
            <a:xfrm rot="-10800000">
              <a:off x="407752" y="3585663"/>
              <a:ext cx="2596492" cy="2596492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7817" tIns="57817" rIns="57817" bIns="57817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43" name="Freeform 43"/>
            <p:cNvSpPr/>
            <p:nvPr/>
          </p:nvSpPr>
          <p:spPr>
            <a:xfrm>
              <a:off x="832158" y="3993308"/>
              <a:ext cx="1798481" cy="1650106"/>
            </a:xfrm>
            <a:custGeom>
              <a:avLst/>
              <a:gdLst/>
              <a:ahLst/>
              <a:cxnLst/>
              <a:rect l="l" t="t" r="r" b="b"/>
              <a:pathLst>
                <a:path w="1798481" h="1650106">
                  <a:moveTo>
                    <a:pt x="0" y="0"/>
                  </a:moveTo>
                  <a:lnTo>
                    <a:pt x="1798481" y="0"/>
                  </a:lnTo>
                  <a:lnTo>
                    <a:pt x="1798481" y="1650106"/>
                  </a:lnTo>
                  <a:lnTo>
                    <a:pt x="0" y="1650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234130" y="-38100"/>
              <a:ext cx="2943737" cy="2609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1990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Lançamento do DocuShare®</a:t>
              </a:r>
            </a:p>
            <a:p>
              <a:pPr algn="ctr">
                <a:lnSpc>
                  <a:spcPts val="1959"/>
                </a:lnSpc>
              </a:pPr>
              <a:r>
                <a:rPr lang="en-US" sz="13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 </a:t>
              </a:r>
              <a:r>
                <a:rPr lang="en-US" sz="1399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Permitiu a transição de arquivos físicos para digitais com segurança e acessibilidade remota.</a:t>
              </a: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171789" y="1200652"/>
            <a:ext cx="2927492" cy="767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11"/>
              </a:lnSpc>
            </a:pPr>
            <a:r>
              <a:rPr lang="en-US" sz="510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Timeline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14422090" y="2146562"/>
            <a:ext cx="5117994" cy="6799197"/>
            <a:chOff x="0" y="0"/>
            <a:chExt cx="6823992" cy="9065596"/>
          </a:xfrm>
        </p:grpSpPr>
        <p:sp>
          <p:nvSpPr>
            <p:cNvPr id="47" name="Freeform 47"/>
            <p:cNvSpPr/>
            <p:nvPr/>
          </p:nvSpPr>
          <p:spPr>
            <a:xfrm rot="-10800000">
              <a:off x="0" y="3556098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8"/>
            <p:cNvSpPr/>
            <p:nvPr/>
          </p:nvSpPr>
          <p:spPr>
            <a:xfrm rot="5400000" flipH="1">
              <a:off x="566436" y="2559116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2251559" y="0"/>
                  </a:moveTo>
                  <a:lnTo>
                    <a:pt x="0" y="0"/>
                  </a:lnTo>
                  <a:lnTo>
                    <a:pt x="0" y="287966"/>
                  </a:lnTo>
                  <a:lnTo>
                    <a:pt x="2251559" y="287966"/>
                  </a:lnTo>
                  <a:lnTo>
                    <a:pt x="2251559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49" name="Group 49"/>
            <p:cNvGrpSpPr/>
            <p:nvPr/>
          </p:nvGrpSpPr>
          <p:grpSpPr>
            <a:xfrm rot="-10800000">
              <a:off x="393969" y="2257852"/>
              <a:ext cx="2596492" cy="259649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7817" tIns="57817" rIns="57817" bIns="57817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1014757" y="2876090"/>
              <a:ext cx="1354916" cy="1360016"/>
            </a:xfrm>
            <a:custGeom>
              <a:avLst/>
              <a:gdLst/>
              <a:ahLst/>
              <a:cxnLst/>
              <a:rect l="l" t="t" r="r" b="b"/>
              <a:pathLst>
                <a:path w="1354916" h="1360016">
                  <a:moveTo>
                    <a:pt x="0" y="0"/>
                  </a:moveTo>
                  <a:lnTo>
                    <a:pt x="1354916" y="0"/>
                  </a:lnTo>
                  <a:lnTo>
                    <a:pt x="1354916" y="1360016"/>
                  </a:lnTo>
                  <a:lnTo>
                    <a:pt x="0" y="1360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3361196" y="1837898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280393" y="-38100"/>
              <a:ext cx="2823646" cy="128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2003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Surgimento da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Liderança Di2win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90476" y="6037069"/>
              <a:ext cx="3081844" cy="3028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2003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Início do núcleo de Desenvolvimento de Engines de IA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No CESAR, para processamento de Cheque Bancário pelas Lideranças da di2win.</a:t>
              </a:r>
            </a:p>
          </p:txBody>
        </p:sp>
        <p:sp>
          <p:nvSpPr>
            <p:cNvPr id="56" name="Freeform 56"/>
            <p:cNvSpPr/>
            <p:nvPr/>
          </p:nvSpPr>
          <p:spPr>
            <a:xfrm rot="5400000">
              <a:off x="1430902" y="5444009"/>
              <a:ext cx="600992" cy="287966"/>
            </a:xfrm>
            <a:custGeom>
              <a:avLst/>
              <a:gdLst/>
              <a:ahLst/>
              <a:cxnLst/>
              <a:rect l="l" t="t" r="r" b="b"/>
              <a:pathLst>
                <a:path w="600992" h="287966">
                  <a:moveTo>
                    <a:pt x="0" y="0"/>
                  </a:moveTo>
                  <a:lnTo>
                    <a:pt x="600992" y="0"/>
                  </a:lnTo>
                  <a:lnTo>
                    <a:pt x="600992" y="287966"/>
                  </a:lnTo>
                  <a:lnTo>
                    <a:pt x="0" y="287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35096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1911482" y="1320603"/>
            <a:ext cx="2597097" cy="8156827"/>
            <a:chOff x="0" y="0"/>
            <a:chExt cx="3462796" cy="10875769"/>
          </a:xfrm>
        </p:grpSpPr>
        <p:sp>
          <p:nvSpPr>
            <p:cNvPr id="58" name="Freeform 58"/>
            <p:cNvSpPr/>
            <p:nvPr/>
          </p:nvSpPr>
          <p:spPr>
            <a:xfrm>
              <a:off x="0" y="2987173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9"/>
            <p:cNvSpPr/>
            <p:nvPr/>
          </p:nvSpPr>
          <p:spPr>
            <a:xfrm rot="5400000">
              <a:off x="537036" y="5687668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0" y="0"/>
                  </a:moveTo>
                  <a:lnTo>
                    <a:pt x="2251559" y="0"/>
                  </a:lnTo>
                  <a:lnTo>
                    <a:pt x="2251559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60" name="Group 60"/>
            <p:cNvGrpSpPr/>
            <p:nvPr/>
          </p:nvGrpSpPr>
          <p:grpSpPr>
            <a:xfrm>
              <a:off x="400096" y="3407625"/>
              <a:ext cx="2596492" cy="2596492"/>
              <a:chOff x="0" y="0"/>
              <a:chExt cx="812800" cy="81280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1446" tIns="51446" rIns="51446" bIns="51446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63" name="Freeform 63"/>
            <p:cNvSpPr/>
            <p:nvPr/>
          </p:nvSpPr>
          <p:spPr>
            <a:xfrm>
              <a:off x="890352" y="3840172"/>
              <a:ext cx="1576349" cy="1576349"/>
            </a:xfrm>
            <a:custGeom>
              <a:avLst/>
              <a:gdLst/>
              <a:ahLst/>
              <a:cxnLst/>
              <a:rect l="l" t="t" r="r" b="b"/>
              <a:pathLst>
                <a:path w="1576349" h="1576349">
                  <a:moveTo>
                    <a:pt x="0" y="0"/>
                  </a:moveTo>
                  <a:lnTo>
                    <a:pt x="1576349" y="0"/>
                  </a:lnTo>
                  <a:lnTo>
                    <a:pt x="1576349" y="1576349"/>
                  </a:lnTo>
                  <a:lnTo>
                    <a:pt x="0" y="1576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191725" y="7186843"/>
              <a:ext cx="2942181" cy="3688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2000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Automação de Workflows com FreeFlow®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Soluções de impressão inteligente e automação de fluxos de trabalho.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Integração de processos físicos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e digitais.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63258" y="-38100"/>
              <a:ext cx="2736281" cy="2431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2000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Amadurecimento do uso de tecnologia de IA baseada em Redes Neurais Artificiais em aplicações comerciais.</a:t>
              </a:r>
            </a:p>
          </p:txBody>
        </p:sp>
        <p:sp>
          <p:nvSpPr>
            <p:cNvPr id="66" name="Freeform 66"/>
            <p:cNvSpPr/>
            <p:nvPr/>
          </p:nvSpPr>
          <p:spPr>
            <a:xfrm rot="-5400000">
              <a:off x="1560492" y="2754016"/>
              <a:ext cx="341812" cy="287966"/>
            </a:xfrm>
            <a:custGeom>
              <a:avLst/>
              <a:gdLst/>
              <a:ahLst/>
              <a:cxnLst/>
              <a:rect l="l" t="t" r="r" b="b"/>
              <a:pathLst>
                <a:path w="341812" h="287966">
                  <a:moveTo>
                    <a:pt x="0" y="0"/>
                  </a:moveTo>
                  <a:lnTo>
                    <a:pt x="341812" y="0"/>
                  </a:lnTo>
                  <a:lnTo>
                    <a:pt x="341812" y="287966"/>
                  </a:lnTo>
                  <a:lnTo>
                    <a:pt x="0" y="287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69291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1638" y="367587"/>
            <a:ext cx="17574534" cy="9551827"/>
            <a:chOff x="0" y="0"/>
            <a:chExt cx="4580189" cy="248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80189" cy="2489350"/>
            </a:xfrm>
            <a:custGeom>
              <a:avLst/>
              <a:gdLst/>
              <a:ahLst/>
              <a:cxnLst/>
              <a:rect l="l" t="t" r="r" b="b"/>
              <a:pathLst>
                <a:path w="4580189" h="2489350">
                  <a:moveTo>
                    <a:pt x="8810" y="0"/>
                  </a:moveTo>
                  <a:lnTo>
                    <a:pt x="4571378" y="0"/>
                  </a:lnTo>
                  <a:cubicBezTo>
                    <a:pt x="4576244" y="0"/>
                    <a:pt x="4580189" y="3945"/>
                    <a:pt x="4580189" y="8810"/>
                  </a:cubicBezTo>
                  <a:lnTo>
                    <a:pt x="4580189" y="2480540"/>
                  </a:lnTo>
                  <a:cubicBezTo>
                    <a:pt x="4580189" y="2485406"/>
                    <a:pt x="4576244" y="2489350"/>
                    <a:pt x="4571378" y="2489350"/>
                  </a:cubicBezTo>
                  <a:lnTo>
                    <a:pt x="8810" y="2489350"/>
                  </a:lnTo>
                  <a:cubicBezTo>
                    <a:pt x="6474" y="2489350"/>
                    <a:pt x="4233" y="2488422"/>
                    <a:pt x="2581" y="2486770"/>
                  </a:cubicBezTo>
                  <a:cubicBezTo>
                    <a:pt x="928" y="2485117"/>
                    <a:pt x="0" y="2482877"/>
                    <a:pt x="0" y="2480540"/>
                  </a:cubicBezTo>
                  <a:lnTo>
                    <a:pt x="0" y="8810"/>
                  </a:lnTo>
                  <a:cubicBezTo>
                    <a:pt x="0" y="3945"/>
                    <a:pt x="3945" y="0"/>
                    <a:pt x="8810" y="0"/>
                  </a:cubicBezTo>
                  <a:close/>
                </a:path>
              </a:pathLst>
            </a:custGeom>
            <a:solidFill>
              <a:srgbClr val="000000">
                <a:alpha val="44706"/>
              </a:srgbClr>
            </a:solidFill>
            <a:ln w="19050" cap="sq">
              <a:solidFill>
                <a:srgbClr val="FFFFFF">
                  <a:alpha val="4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80189" cy="2527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47173" y="3635510"/>
            <a:ext cx="2597097" cy="5620562"/>
            <a:chOff x="0" y="0"/>
            <a:chExt cx="3462796" cy="74940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 rot="5400000">
              <a:off x="592919" y="2700495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0" y="0"/>
                  </a:moveTo>
                  <a:lnTo>
                    <a:pt x="2251558" y="0"/>
                  </a:lnTo>
                  <a:lnTo>
                    <a:pt x="2251558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420452" y="420452"/>
              <a:ext cx="2596492" cy="2596492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1446" tIns="51446" rIns="51446" bIns="51446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972639" y="1161952"/>
              <a:ext cx="1492117" cy="1113492"/>
            </a:xfrm>
            <a:custGeom>
              <a:avLst/>
              <a:gdLst/>
              <a:ahLst/>
              <a:cxnLst/>
              <a:rect l="l" t="t" r="r" b="b"/>
              <a:pathLst>
                <a:path w="1492117" h="1113492">
                  <a:moveTo>
                    <a:pt x="0" y="0"/>
                  </a:moveTo>
                  <a:lnTo>
                    <a:pt x="1492118" y="0"/>
                  </a:lnTo>
                  <a:lnTo>
                    <a:pt x="1492118" y="1113492"/>
                  </a:lnTo>
                  <a:lnTo>
                    <a:pt x="0" y="1113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8520" y="4287757"/>
              <a:ext cx="3020355" cy="3206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2011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 IA para Compactação de Imagens para uma grande operadora de telecom.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Líderes Di2win + BPO Xerox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59983" y="3624579"/>
            <a:ext cx="2597097" cy="5553887"/>
            <a:chOff x="0" y="0"/>
            <a:chExt cx="3462796" cy="740518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 rot="5400000">
              <a:off x="537036" y="2700495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0" y="0"/>
                  </a:moveTo>
                  <a:lnTo>
                    <a:pt x="2251559" y="0"/>
                  </a:lnTo>
                  <a:lnTo>
                    <a:pt x="2251559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400096" y="420452"/>
              <a:ext cx="2596492" cy="2596492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1446" tIns="51446" rIns="51446" bIns="51446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898091" y="966978"/>
              <a:ext cx="1600501" cy="1422445"/>
            </a:xfrm>
            <a:custGeom>
              <a:avLst/>
              <a:gdLst/>
              <a:ahLst/>
              <a:cxnLst/>
              <a:rect l="l" t="t" r="r" b="b"/>
              <a:pathLst>
                <a:path w="1600501" h="1422445">
                  <a:moveTo>
                    <a:pt x="0" y="0"/>
                  </a:moveTo>
                  <a:lnTo>
                    <a:pt x="1600501" y="0"/>
                  </a:lnTo>
                  <a:lnTo>
                    <a:pt x="1600501" y="1422446"/>
                  </a:lnTo>
                  <a:lnTo>
                    <a:pt x="0" y="1422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2952" y="4287757"/>
              <a:ext cx="3249873" cy="3117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2013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Onboarding digital com IA para top 2 operadora móvel  do Brasil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Líderes Di2win + BPO Xerox.</a:t>
              </a: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FEFFFF"/>
                </a:solidFill>
                <a:latin typeface="Montserrat 1"/>
                <a:ea typeface="Montserrat 1"/>
                <a:cs typeface="Montserrat 1"/>
                <a:sym typeface="Montserrat 1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791356" y="3598421"/>
            <a:ext cx="5205378" cy="5106213"/>
            <a:chOff x="0" y="0"/>
            <a:chExt cx="6940504" cy="6808283"/>
          </a:xfrm>
        </p:grpSpPr>
        <p:sp>
          <p:nvSpPr>
            <p:cNvPr id="22" name="Freeform 22"/>
            <p:cNvSpPr/>
            <p:nvPr/>
          </p:nvSpPr>
          <p:spPr>
            <a:xfrm rot="5400000">
              <a:off x="748883" y="2700495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0" y="0"/>
                  </a:moveTo>
                  <a:lnTo>
                    <a:pt x="2251558" y="0"/>
                  </a:lnTo>
                  <a:lnTo>
                    <a:pt x="2251558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19182" y="0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7" y="0"/>
                  </a:lnTo>
                  <a:lnTo>
                    <a:pt x="3462797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4"/>
            <p:cNvSpPr/>
            <p:nvPr/>
          </p:nvSpPr>
          <p:spPr>
            <a:xfrm rot="-10800000">
              <a:off x="3477708" y="1718698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576416" y="420452"/>
              <a:ext cx="2596492" cy="2596492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1446" tIns="51446" rIns="51446" bIns="51446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836097" y="730874"/>
              <a:ext cx="1789165" cy="1784692"/>
            </a:xfrm>
            <a:custGeom>
              <a:avLst/>
              <a:gdLst/>
              <a:ahLst/>
              <a:cxnLst/>
              <a:rect l="l" t="t" r="r" b="b"/>
              <a:pathLst>
                <a:path w="1789165" h="1784692">
                  <a:moveTo>
                    <a:pt x="0" y="0"/>
                  </a:moveTo>
                  <a:lnTo>
                    <a:pt x="1789164" y="0"/>
                  </a:lnTo>
                  <a:lnTo>
                    <a:pt x="1789164" y="1784691"/>
                  </a:lnTo>
                  <a:lnTo>
                    <a:pt x="0" y="178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4297282"/>
              <a:ext cx="3629887" cy="2511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2018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Fundação da di2win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Primeiro lugar destacado na POC e projeto para onboarding na maior Universidade EAD do Brasil, BPO XEROX e IA da di2win.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335594" y="1446230"/>
            <a:ext cx="4608271" cy="4705298"/>
            <a:chOff x="0" y="0"/>
            <a:chExt cx="6144362" cy="6273731"/>
          </a:xfrm>
        </p:grpSpPr>
        <p:sp>
          <p:nvSpPr>
            <p:cNvPr id="31" name="Freeform 31"/>
            <p:cNvSpPr/>
            <p:nvPr/>
          </p:nvSpPr>
          <p:spPr>
            <a:xfrm rot="-10800000">
              <a:off x="1379965" y="4542333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2"/>
            <p:cNvSpPr/>
            <p:nvPr/>
          </p:nvSpPr>
          <p:spPr>
            <a:xfrm rot="5400000" flipH="1">
              <a:off x="1946402" y="3272571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2251558" y="0"/>
                  </a:moveTo>
                  <a:lnTo>
                    <a:pt x="0" y="0"/>
                  </a:lnTo>
                  <a:lnTo>
                    <a:pt x="0" y="287965"/>
                  </a:lnTo>
                  <a:lnTo>
                    <a:pt x="2251558" y="287965"/>
                  </a:lnTo>
                  <a:lnTo>
                    <a:pt x="2251558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33" name="Group 33"/>
            <p:cNvGrpSpPr/>
            <p:nvPr/>
          </p:nvGrpSpPr>
          <p:grpSpPr>
            <a:xfrm rot="-10800000">
              <a:off x="1773935" y="3244087"/>
              <a:ext cx="2596492" cy="2596492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7817" tIns="57817" rIns="57817" bIns="57817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2183962" y="3689334"/>
              <a:ext cx="1776438" cy="1649866"/>
            </a:xfrm>
            <a:custGeom>
              <a:avLst/>
              <a:gdLst/>
              <a:ahLst/>
              <a:cxnLst/>
              <a:rect l="l" t="t" r="r" b="b"/>
              <a:pathLst>
                <a:path w="1776438" h="1649866">
                  <a:moveTo>
                    <a:pt x="0" y="0"/>
                  </a:moveTo>
                  <a:lnTo>
                    <a:pt x="1776438" y="0"/>
                  </a:lnTo>
                  <a:lnTo>
                    <a:pt x="1776438" y="1649866"/>
                  </a:lnTo>
                  <a:lnTo>
                    <a:pt x="0" y="1649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6144362" cy="2037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2015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Workflow Central e Hiperautomação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 Plataforma unificada para automação de documentos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Xerox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192124" y="1078228"/>
            <a:ext cx="5372417" cy="8111494"/>
            <a:chOff x="0" y="0"/>
            <a:chExt cx="7163223" cy="10815325"/>
          </a:xfrm>
        </p:grpSpPr>
        <p:sp>
          <p:nvSpPr>
            <p:cNvPr id="39" name="Freeform 39"/>
            <p:cNvSpPr/>
            <p:nvPr/>
          </p:nvSpPr>
          <p:spPr>
            <a:xfrm rot="5400000" flipH="1">
              <a:off x="3965463" y="3844071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2251559" y="0"/>
                  </a:moveTo>
                  <a:lnTo>
                    <a:pt x="0" y="0"/>
                  </a:lnTo>
                  <a:lnTo>
                    <a:pt x="0" y="287965"/>
                  </a:lnTo>
                  <a:lnTo>
                    <a:pt x="2251559" y="287965"/>
                  </a:lnTo>
                  <a:lnTo>
                    <a:pt x="2251559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0"/>
            <p:cNvSpPr/>
            <p:nvPr/>
          </p:nvSpPr>
          <p:spPr>
            <a:xfrm rot="5400000">
              <a:off x="4795790" y="6920913"/>
              <a:ext cx="600992" cy="287966"/>
            </a:xfrm>
            <a:custGeom>
              <a:avLst/>
              <a:gdLst/>
              <a:ahLst/>
              <a:cxnLst/>
              <a:rect l="l" t="t" r="r" b="b"/>
              <a:pathLst>
                <a:path w="600992" h="287966">
                  <a:moveTo>
                    <a:pt x="0" y="0"/>
                  </a:moveTo>
                  <a:lnTo>
                    <a:pt x="600992" y="0"/>
                  </a:lnTo>
                  <a:lnTo>
                    <a:pt x="600992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35096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1"/>
            <p:cNvSpPr/>
            <p:nvPr/>
          </p:nvSpPr>
          <p:spPr>
            <a:xfrm rot="-10800000">
              <a:off x="3364888" y="5113833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42" name="Group 42"/>
            <p:cNvGrpSpPr/>
            <p:nvPr/>
          </p:nvGrpSpPr>
          <p:grpSpPr>
            <a:xfrm rot="-10800000">
              <a:off x="3792996" y="3815587"/>
              <a:ext cx="2596492" cy="2596492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7817" tIns="57817" rIns="57817" bIns="57817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45" name="Freeform 45"/>
            <p:cNvSpPr/>
            <p:nvPr/>
          </p:nvSpPr>
          <p:spPr>
            <a:xfrm>
              <a:off x="0" y="3395135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4338445" y="4504553"/>
              <a:ext cx="1484587" cy="1137565"/>
            </a:xfrm>
            <a:custGeom>
              <a:avLst/>
              <a:gdLst/>
              <a:ahLst/>
              <a:cxnLst/>
              <a:rect l="l" t="t" r="r" b="b"/>
              <a:pathLst>
                <a:path w="1484587" h="1137565">
                  <a:moveTo>
                    <a:pt x="0" y="0"/>
                  </a:moveTo>
                  <a:lnTo>
                    <a:pt x="1484587" y="0"/>
                  </a:lnTo>
                  <a:lnTo>
                    <a:pt x="1484587" y="1137565"/>
                  </a:lnTo>
                  <a:lnTo>
                    <a:pt x="0" y="1137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029349" y="-38100"/>
              <a:ext cx="4133874" cy="2609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2007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Primeiro projeto 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de IA no Brasil.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Processamento de cheques bancários para um dos maiores bancos globais, com BPO da Xerox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e liderança da Di2win.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3742545" y="7682891"/>
              <a:ext cx="2697395" cy="2120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2008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Primeiros Programas embarcados 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de IA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3817893" y="9843325"/>
              <a:ext cx="2516539" cy="97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IA começa a integrar smartphones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e assistentes virtuais.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5848649" y="1485900"/>
            <a:ext cx="3601393" cy="7428468"/>
            <a:chOff x="0" y="0"/>
            <a:chExt cx="4801858" cy="9904624"/>
          </a:xfrm>
        </p:grpSpPr>
        <p:sp>
          <p:nvSpPr>
            <p:cNvPr id="51" name="Freeform 51"/>
            <p:cNvSpPr/>
            <p:nvPr/>
          </p:nvSpPr>
          <p:spPr>
            <a:xfrm rot="5400000" flipH="1">
              <a:off x="1249750" y="3272571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2251558" y="0"/>
                  </a:moveTo>
                  <a:lnTo>
                    <a:pt x="0" y="0"/>
                  </a:lnTo>
                  <a:lnTo>
                    <a:pt x="0" y="287965"/>
                  </a:lnTo>
                  <a:lnTo>
                    <a:pt x="2251558" y="287965"/>
                  </a:lnTo>
                  <a:lnTo>
                    <a:pt x="2251558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52"/>
            <p:cNvSpPr/>
            <p:nvPr/>
          </p:nvSpPr>
          <p:spPr>
            <a:xfrm rot="5400000">
              <a:off x="2100433" y="6349413"/>
              <a:ext cx="600992" cy="287966"/>
            </a:xfrm>
            <a:custGeom>
              <a:avLst/>
              <a:gdLst/>
              <a:ahLst/>
              <a:cxnLst/>
              <a:rect l="l" t="t" r="r" b="b"/>
              <a:pathLst>
                <a:path w="600992" h="287966">
                  <a:moveTo>
                    <a:pt x="0" y="0"/>
                  </a:moveTo>
                  <a:lnTo>
                    <a:pt x="600992" y="0"/>
                  </a:lnTo>
                  <a:lnTo>
                    <a:pt x="600992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35096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3"/>
            <p:cNvSpPr/>
            <p:nvPr/>
          </p:nvSpPr>
          <p:spPr>
            <a:xfrm rot="-10800000">
              <a:off x="669531" y="4542333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54" name="Group 54"/>
            <p:cNvGrpSpPr/>
            <p:nvPr/>
          </p:nvGrpSpPr>
          <p:grpSpPr>
            <a:xfrm rot="-10800000">
              <a:off x="1077283" y="3244087"/>
              <a:ext cx="2596492" cy="2596492"/>
              <a:chOff x="0" y="0"/>
              <a:chExt cx="812800" cy="81280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7817" tIns="57817" rIns="57817" bIns="57817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57" name="Freeform 57"/>
            <p:cNvSpPr/>
            <p:nvPr/>
          </p:nvSpPr>
          <p:spPr>
            <a:xfrm>
              <a:off x="1577187" y="3718591"/>
              <a:ext cx="1647484" cy="1647484"/>
            </a:xfrm>
            <a:custGeom>
              <a:avLst/>
              <a:gdLst/>
              <a:ahLst/>
              <a:cxnLst/>
              <a:rect l="l" t="t" r="r" b="b"/>
              <a:pathLst>
                <a:path w="1647484" h="1647484">
                  <a:moveTo>
                    <a:pt x="0" y="0"/>
                  </a:moveTo>
                  <a:lnTo>
                    <a:pt x="1647484" y="0"/>
                  </a:lnTo>
                  <a:lnTo>
                    <a:pt x="1647484" y="1647484"/>
                  </a:lnTo>
                  <a:lnTo>
                    <a:pt x="0" y="1647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57150"/>
              <a:ext cx="4801858" cy="2056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>
                  <a:solidFill>
                    <a:srgbClr val="FE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2012</a:t>
              </a:r>
            </a:p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FE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BPO com IA de  abertura de Conta Corrente para o  maior banco do país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FEFFFF"/>
                  </a:solidFill>
                  <a:latin typeface="Poppins"/>
                  <a:ea typeface="Poppins"/>
                  <a:cs typeface="Poppins"/>
                  <a:sym typeface="Poppins"/>
                </a:rPr>
                <a:t> Líderes Di2win + BPO Xerox.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914933" y="8602345"/>
              <a:ext cx="2921192" cy="1302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Algoritmos de Deep Learning revolucionam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o reconhecimento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de imagens.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049106" y="7082816"/>
              <a:ext cx="2726636" cy="1408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2012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Deep learning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 Big Data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6733" y="367586"/>
            <a:ext cx="17574534" cy="9551827"/>
            <a:chOff x="0" y="0"/>
            <a:chExt cx="4580189" cy="248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80189" cy="2489350"/>
            </a:xfrm>
            <a:custGeom>
              <a:avLst/>
              <a:gdLst/>
              <a:ahLst/>
              <a:cxnLst/>
              <a:rect l="l" t="t" r="r" b="b"/>
              <a:pathLst>
                <a:path w="4580189" h="2489350">
                  <a:moveTo>
                    <a:pt x="8810" y="0"/>
                  </a:moveTo>
                  <a:lnTo>
                    <a:pt x="4571378" y="0"/>
                  </a:lnTo>
                  <a:cubicBezTo>
                    <a:pt x="4576244" y="0"/>
                    <a:pt x="4580189" y="3945"/>
                    <a:pt x="4580189" y="8810"/>
                  </a:cubicBezTo>
                  <a:lnTo>
                    <a:pt x="4580189" y="2480540"/>
                  </a:lnTo>
                  <a:cubicBezTo>
                    <a:pt x="4580189" y="2485406"/>
                    <a:pt x="4576244" y="2489350"/>
                    <a:pt x="4571378" y="2489350"/>
                  </a:cubicBezTo>
                  <a:lnTo>
                    <a:pt x="8810" y="2489350"/>
                  </a:lnTo>
                  <a:cubicBezTo>
                    <a:pt x="6474" y="2489350"/>
                    <a:pt x="4233" y="2488422"/>
                    <a:pt x="2581" y="2486770"/>
                  </a:cubicBezTo>
                  <a:cubicBezTo>
                    <a:pt x="928" y="2485117"/>
                    <a:pt x="0" y="2482877"/>
                    <a:pt x="0" y="2480540"/>
                  </a:cubicBezTo>
                  <a:lnTo>
                    <a:pt x="0" y="8810"/>
                  </a:lnTo>
                  <a:cubicBezTo>
                    <a:pt x="0" y="3945"/>
                    <a:pt x="3945" y="0"/>
                    <a:pt x="8810" y="0"/>
                  </a:cubicBezTo>
                  <a:close/>
                </a:path>
              </a:pathLst>
            </a:custGeom>
            <a:solidFill>
              <a:srgbClr val="000000">
                <a:alpha val="44706"/>
              </a:srgbClr>
            </a:solidFill>
            <a:ln w="19050" cap="sq">
              <a:solidFill>
                <a:srgbClr val="FFFFFF">
                  <a:alpha val="4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80189" cy="2527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405849" y="3804763"/>
            <a:ext cx="5106738" cy="5206114"/>
            <a:chOff x="0" y="0"/>
            <a:chExt cx="6808984" cy="6941485"/>
          </a:xfrm>
        </p:grpSpPr>
        <p:sp>
          <p:nvSpPr>
            <p:cNvPr id="6" name="Freeform 6"/>
            <p:cNvSpPr/>
            <p:nvPr/>
          </p:nvSpPr>
          <p:spPr>
            <a:xfrm>
              <a:off x="3346188" y="0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 rot="-10800000">
              <a:off x="0" y="1730656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 rot="5400000">
              <a:off x="3939106" y="2700495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0" y="0"/>
                  </a:moveTo>
                  <a:lnTo>
                    <a:pt x="2251559" y="0"/>
                  </a:lnTo>
                  <a:lnTo>
                    <a:pt x="2251559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3766639" y="420452"/>
              <a:ext cx="2596492" cy="2596492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1446" tIns="51446" rIns="51446" bIns="51446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197618" y="816943"/>
              <a:ext cx="1648305" cy="1828910"/>
            </a:xfrm>
            <a:custGeom>
              <a:avLst/>
              <a:gdLst/>
              <a:ahLst/>
              <a:cxnLst/>
              <a:rect l="l" t="t" r="r" b="b"/>
              <a:pathLst>
                <a:path w="1648305" h="1828910">
                  <a:moveTo>
                    <a:pt x="0" y="0"/>
                  </a:moveTo>
                  <a:lnTo>
                    <a:pt x="1648306" y="0"/>
                  </a:lnTo>
                  <a:lnTo>
                    <a:pt x="1648306" y="1828910"/>
                  </a:lnTo>
                  <a:lnTo>
                    <a:pt x="0" y="18289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380671" y="4252524"/>
              <a:ext cx="3393830" cy="2688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2020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Microsserviços e Low-Code (Xerox Digital Services)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Ecossistema de microsserviços para desenvolvimento ágil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115454" y="3833338"/>
            <a:ext cx="2597097" cy="4891789"/>
            <a:chOff x="0" y="0"/>
            <a:chExt cx="3462796" cy="652238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/>
            <p:nvPr/>
          </p:nvSpPr>
          <p:spPr>
            <a:xfrm rot="5400000">
              <a:off x="537036" y="2700495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0" y="0"/>
                  </a:moveTo>
                  <a:lnTo>
                    <a:pt x="2251559" y="0"/>
                  </a:lnTo>
                  <a:lnTo>
                    <a:pt x="2251559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400096" y="420452"/>
              <a:ext cx="2596492" cy="2596492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1446" tIns="51446" rIns="51446" bIns="51446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857307" y="816943"/>
              <a:ext cx="1611016" cy="1611016"/>
            </a:xfrm>
            <a:custGeom>
              <a:avLst/>
              <a:gdLst/>
              <a:ahLst/>
              <a:cxnLst/>
              <a:rect l="l" t="t" r="r" b="b"/>
              <a:pathLst>
                <a:path w="1611016" h="1611016">
                  <a:moveTo>
                    <a:pt x="0" y="0"/>
                  </a:moveTo>
                  <a:lnTo>
                    <a:pt x="1611016" y="0"/>
                  </a:lnTo>
                  <a:lnTo>
                    <a:pt x="1611016" y="1611016"/>
                  </a:lnTo>
                  <a:lnTo>
                    <a:pt x="0" y="1611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7458" y="4252524"/>
              <a:ext cx="3090714" cy="2269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2022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IA Generativa e KYC Automatizado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Case de Redução de 50% em fraudes no setor financeiro.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138046" y="3778676"/>
            <a:ext cx="2597097" cy="4958345"/>
            <a:chOff x="0" y="0"/>
            <a:chExt cx="3462796" cy="661112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4"/>
            <p:cNvSpPr/>
            <p:nvPr/>
          </p:nvSpPr>
          <p:spPr>
            <a:xfrm rot="5400000">
              <a:off x="629700" y="2700495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0" y="0"/>
                  </a:moveTo>
                  <a:lnTo>
                    <a:pt x="2251559" y="0"/>
                  </a:lnTo>
                  <a:lnTo>
                    <a:pt x="2251559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457233" y="420452"/>
              <a:ext cx="2596492" cy="2596492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1446" tIns="51446" rIns="51446" bIns="51446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815234" y="927713"/>
              <a:ext cx="1936096" cy="1452072"/>
            </a:xfrm>
            <a:custGeom>
              <a:avLst/>
              <a:gdLst/>
              <a:ahLst/>
              <a:cxnLst/>
              <a:rect l="l" t="t" r="r" b="b"/>
              <a:pathLst>
                <a:path w="1936096" h="1452072">
                  <a:moveTo>
                    <a:pt x="0" y="0"/>
                  </a:moveTo>
                  <a:lnTo>
                    <a:pt x="1936096" y="0"/>
                  </a:lnTo>
                  <a:lnTo>
                    <a:pt x="1936096" y="1452071"/>
                  </a:lnTo>
                  <a:lnTo>
                    <a:pt x="0" y="1452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43521" y="4252524"/>
              <a:ext cx="2910205" cy="2358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2025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Reinvenção 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como Empresa "Software-Driven"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Foco em IA, nuvem e parcerias globais. 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433425" y="1198552"/>
            <a:ext cx="2925247" cy="5160248"/>
            <a:chOff x="0" y="0"/>
            <a:chExt cx="3900330" cy="6880331"/>
          </a:xfrm>
        </p:grpSpPr>
        <p:sp>
          <p:nvSpPr>
            <p:cNvPr id="31" name="Freeform 31"/>
            <p:cNvSpPr/>
            <p:nvPr/>
          </p:nvSpPr>
          <p:spPr>
            <a:xfrm rot="-10800000">
              <a:off x="257949" y="5148933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7" y="0"/>
                  </a:lnTo>
                  <a:lnTo>
                    <a:pt x="3462797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2"/>
            <p:cNvSpPr/>
            <p:nvPr/>
          </p:nvSpPr>
          <p:spPr>
            <a:xfrm rot="5400000" flipH="1">
              <a:off x="824386" y="3879171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2251558" y="0"/>
                  </a:moveTo>
                  <a:lnTo>
                    <a:pt x="0" y="0"/>
                  </a:lnTo>
                  <a:lnTo>
                    <a:pt x="0" y="287966"/>
                  </a:lnTo>
                  <a:lnTo>
                    <a:pt x="2251558" y="287966"/>
                  </a:lnTo>
                  <a:lnTo>
                    <a:pt x="2251558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33" name="Group 33"/>
            <p:cNvGrpSpPr/>
            <p:nvPr/>
          </p:nvGrpSpPr>
          <p:grpSpPr>
            <a:xfrm rot="-10800000">
              <a:off x="651919" y="3850687"/>
              <a:ext cx="2596492" cy="2596492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7817" tIns="57817" rIns="57817" bIns="57817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1062483" y="4247178"/>
              <a:ext cx="1699098" cy="1673611"/>
            </a:xfrm>
            <a:custGeom>
              <a:avLst/>
              <a:gdLst/>
              <a:ahLst/>
              <a:cxnLst/>
              <a:rect l="l" t="t" r="r" b="b"/>
              <a:pathLst>
                <a:path w="1699098" h="1673611">
                  <a:moveTo>
                    <a:pt x="0" y="0"/>
                  </a:moveTo>
                  <a:lnTo>
                    <a:pt x="1699098" y="0"/>
                  </a:lnTo>
                  <a:lnTo>
                    <a:pt x="1699098" y="1673611"/>
                  </a:lnTo>
                  <a:lnTo>
                    <a:pt x="0" y="1673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3900330" cy="2698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2024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Contrato para processamento de reembolsos médicos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Com a</a:t>
              </a:r>
              <a:r>
                <a:rPr lang="en-US" sz="1400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 </a:t>
              </a: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TOP 2 operadora de saúde suplementar do Brasil.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IA da di2win e BPO da Xerox.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3315307" y="-1185623"/>
            <a:ext cx="4457751" cy="133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b="1">
                <a:solidFill>
                  <a:srgbClr val="000000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2020</a:t>
            </a:r>
          </a:p>
          <a:p>
            <a:pPr algn="ctr">
              <a:lnSpc>
                <a:spcPts val="1540"/>
              </a:lnSpc>
            </a:pPr>
            <a:r>
              <a:rPr lang="en-US" sz="1100" b="1">
                <a:solidFill>
                  <a:srgbClr val="000000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Microsserviços e Low-Code (Xerox Digital Services)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Ecossistema de microsserviços para desenvolvimento ágil, com redução de 30% no tempo de implantação de apps.  Flexibilidade para empresas adaptarem processos digitais sob demanda.</a:t>
            </a:r>
          </a:p>
          <a:p>
            <a:pPr algn="ctr">
              <a:lnSpc>
                <a:spcPts val="1540"/>
              </a:lnSpc>
            </a:pPr>
            <a:endParaRPr lang="en-US" sz="1100">
              <a:solidFill>
                <a:srgbClr val="000000"/>
              </a:solidFill>
              <a:latin typeface="Montserrat 1"/>
              <a:ea typeface="Montserrat 1"/>
              <a:cs typeface="Montserrat 1"/>
              <a:sym typeface="Montserrat 1"/>
            </a:endParaRPr>
          </a:p>
        </p:txBody>
      </p:sp>
      <p:grpSp>
        <p:nvGrpSpPr>
          <p:cNvPr id="39" name="Group 39"/>
          <p:cNvGrpSpPr/>
          <p:nvPr/>
        </p:nvGrpSpPr>
        <p:grpSpPr>
          <a:xfrm>
            <a:off x="3116867" y="1765752"/>
            <a:ext cx="3552129" cy="6835874"/>
            <a:chOff x="0" y="0"/>
            <a:chExt cx="4736172" cy="9114499"/>
          </a:xfrm>
        </p:grpSpPr>
        <p:sp>
          <p:nvSpPr>
            <p:cNvPr id="40" name="Freeform 40"/>
            <p:cNvSpPr/>
            <p:nvPr/>
          </p:nvSpPr>
          <p:spPr>
            <a:xfrm rot="5400000" flipH="1">
              <a:off x="1242307" y="3129871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2251558" y="0"/>
                  </a:moveTo>
                  <a:lnTo>
                    <a:pt x="0" y="0"/>
                  </a:lnTo>
                  <a:lnTo>
                    <a:pt x="0" y="287966"/>
                  </a:lnTo>
                  <a:lnTo>
                    <a:pt x="2251558" y="287966"/>
                  </a:lnTo>
                  <a:lnTo>
                    <a:pt x="2251558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1"/>
            <p:cNvSpPr/>
            <p:nvPr/>
          </p:nvSpPr>
          <p:spPr>
            <a:xfrm rot="-10800000">
              <a:off x="662088" y="4399633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42" name="Group 42"/>
            <p:cNvGrpSpPr/>
            <p:nvPr/>
          </p:nvGrpSpPr>
          <p:grpSpPr>
            <a:xfrm rot="-10800000">
              <a:off x="1069840" y="3101387"/>
              <a:ext cx="2596492" cy="2596492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7817" tIns="57817" rIns="57817" bIns="57817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45" name="Freeform 45"/>
            <p:cNvSpPr/>
            <p:nvPr/>
          </p:nvSpPr>
          <p:spPr>
            <a:xfrm>
              <a:off x="1459234" y="3546634"/>
              <a:ext cx="1699098" cy="1673611"/>
            </a:xfrm>
            <a:custGeom>
              <a:avLst/>
              <a:gdLst/>
              <a:ahLst/>
              <a:cxnLst/>
              <a:rect l="l" t="t" r="r" b="b"/>
              <a:pathLst>
                <a:path w="1699098" h="1673611">
                  <a:moveTo>
                    <a:pt x="0" y="0"/>
                  </a:moveTo>
                  <a:lnTo>
                    <a:pt x="1699098" y="0"/>
                  </a:lnTo>
                  <a:lnTo>
                    <a:pt x="1699098" y="1673612"/>
                  </a:lnTo>
                  <a:lnTo>
                    <a:pt x="0" y="1673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57150"/>
              <a:ext cx="4736172" cy="196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b="1">
                  <a:solidFill>
                    <a:srgbClr val="FE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2020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Parceria estratégica com a TOP 1 em saúde suplementar:</a:t>
              </a:r>
              <a:r>
                <a:rPr lang="en-US" sz="1799">
                  <a:solidFill>
                    <a:srgbClr val="FEFFF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Poppins"/>
                  <a:ea typeface="Poppins"/>
                  <a:cs typeface="Poppins"/>
                  <a:sym typeface="Poppins"/>
                </a:rPr>
                <a:t>processamento de reembolsos.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FEFFFF"/>
                  </a:solidFill>
                  <a:latin typeface="Poppins"/>
                  <a:ea typeface="Poppins"/>
                  <a:cs typeface="Poppins"/>
                  <a:sym typeface="Poppins"/>
                </a:rPr>
                <a:t>IA da di2win e BPO da Xerox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894351" y="6933459"/>
              <a:ext cx="2947471" cy="2181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2020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IA Generalizada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IA é amplamente adotada em vários seguimentos, moldando o futuro da tecnologia.</a:t>
              </a:r>
            </a:p>
          </p:txBody>
        </p:sp>
        <p:sp>
          <p:nvSpPr>
            <p:cNvPr id="48" name="Freeform 48"/>
            <p:cNvSpPr/>
            <p:nvPr/>
          </p:nvSpPr>
          <p:spPr>
            <a:xfrm rot="5400000">
              <a:off x="2067590" y="6206713"/>
              <a:ext cx="600992" cy="287966"/>
            </a:xfrm>
            <a:custGeom>
              <a:avLst/>
              <a:gdLst/>
              <a:ahLst/>
              <a:cxnLst/>
              <a:rect l="l" t="t" r="r" b="b"/>
              <a:pathLst>
                <a:path w="600992" h="287966">
                  <a:moveTo>
                    <a:pt x="0" y="0"/>
                  </a:moveTo>
                  <a:lnTo>
                    <a:pt x="600992" y="0"/>
                  </a:lnTo>
                  <a:lnTo>
                    <a:pt x="600992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35096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2981521" y="1377989"/>
            <a:ext cx="3872109" cy="7531021"/>
            <a:chOff x="0" y="0"/>
            <a:chExt cx="5162812" cy="10041361"/>
          </a:xfrm>
        </p:grpSpPr>
        <p:sp>
          <p:nvSpPr>
            <p:cNvPr id="50" name="TextBox 50"/>
            <p:cNvSpPr txBox="1"/>
            <p:nvPr/>
          </p:nvSpPr>
          <p:spPr>
            <a:xfrm>
              <a:off x="984794" y="7352559"/>
              <a:ext cx="3599478" cy="2688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2025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Montserrat 1 Bold"/>
                  <a:ea typeface="Montserrat 1 Bold"/>
                  <a:cs typeface="Montserrat 1 Bold"/>
                  <a:sym typeface="Montserrat 1 Bold"/>
                </a:rPr>
                <a:t>Contrato para processamento de reembolsos médicos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Com a TOP 3  operadora de saúde suplementar do Brasil.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EFFF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IA da di2win e BPO da Xerox.</a:t>
              </a:r>
            </a:p>
          </p:txBody>
        </p:sp>
        <p:sp>
          <p:nvSpPr>
            <p:cNvPr id="51" name="Freeform 51"/>
            <p:cNvSpPr/>
            <p:nvPr/>
          </p:nvSpPr>
          <p:spPr>
            <a:xfrm rot="-10800000">
              <a:off x="875408" y="4818733"/>
              <a:ext cx="3462796" cy="1731398"/>
            </a:xfrm>
            <a:custGeom>
              <a:avLst/>
              <a:gdLst/>
              <a:ahLst/>
              <a:cxnLst/>
              <a:rect l="l" t="t" r="r" b="b"/>
              <a:pathLst>
                <a:path w="3462796" h="1731398">
                  <a:moveTo>
                    <a:pt x="0" y="0"/>
                  </a:moveTo>
                  <a:lnTo>
                    <a:pt x="3462796" y="0"/>
                  </a:lnTo>
                  <a:lnTo>
                    <a:pt x="3462796" y="1731398"/>
                  </a:lnTo>
                  <a:lnTo>
                    <a:pt x="0" y="173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52" name="Group 52"/>
            <p:cNvGrpSpPr/>
            <p:nvPr/>
          </p:nvGrpSpPr>
          <p:grpSpPr>
            <a:xfrm rot="-10800000">
              <a:off x="1283160" y="3520487"/>
              <a:ext cx="2596492" cy="259649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7817" tIns="57817" rIns="57817" bIns="57817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55" name="Freeform 55"/>
            <p:cNvSpPr/>
            <p:nvPr/>
          </p:nvSpPr>
          <p:spPr>
            <a:xfrm rot="-5400000">
              <a:off x="1481027" y="3561671"/>
              <a:ext cx="2251558" cy="287966"/>
            </a:xfrm>
            <a:custGeom>
              <a:avLst/>
              <a:gdLst/>
              <a:ahLst/>
              <a:cxnLst/>
              <a:rect l="l" t="t" r="r" b="b"/>
              <a:pathLst>
                <a:path w="2251558" h="287966">
                  <a:moveTo>
                    <a:pt x="0" y="0"/>
                  </a:moveTo>
                  <a:lnTo>
                    <a:pt x="2251558" y="0"/>
                  </a:lnTo>
                  <a:lnTo>
                    <a:pt x="2251558" y="287966"/>
                  </a:lnTo>
                  <a:lnTo>
                    <a:pt x="0" y="287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037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783064" y="3994991"/>
              <a:ext cx="1647484" cy="1647484"/>
            </a:xfrm>
            <a:custGeom>
              <a:avLst/>
              <a:gdLst/>
              <a:ahLst/>
              <a:cxnLst/>
              <a:rect l="l" t="t" r="r" b="b"/>
              <a:pathLst>
                <a:path w="1647484" h="1647484">
                  <a:moveTo>
                    <a:pt x="0" y="0"/>
                  </a:moveTo>
                  <a:lnTo>
                    <a:pt x="1647484" y="0"/>
                  </a:lnTo>
                  <a:lnTo>
                    <a:pt x="1647484" y="1647484"/>
                  </a:lnTo>
                  <a:lnTo>
                    <a:pt x="0" y="1647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4042612" y="4412260"/>
              <a:ext cx="485458" cy="485458"/>
              <a:chOff x="0" y="0"/>
              <a:chExt cx="812800" cy="8128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0" y="-66675"/>
              <a:ext cx="5162812" cy="2396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FE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2025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E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Ampliado em 10 X, Contrato para processar toda a operação, com IA da di2win e BPO da Xerox</a:t>
              </a:r>
              <a:r>
                <a:rPr lang="en-US" sz="1799">
                  <a:solidFill>
                    <a:srgbClr val="FEFFF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FEFFFF"/>
                  </a:solidFill>
                  <a:latin typeface="Poppins"/>
                  <a:ea typeface="Poppins"/>
                  <a:cs typeface="Poppins"/>
                  <a:sym typeface="Poppins"/>
                </a:rPr>
                <a:t>Com IA da di2win e BPO da Xerox na TOP 1 operadora de saude suplementar do Brasil</a:t>
              </a:r>
            </a:p>
          </p:txBody>
        </p:sp>
        <p:sp>
          <p:nvSpPr>
            <p:cNvPr id="61" name="Freeform 61"/>
            <p:cNvSpPr/>
            <p:nvPr/>
          </p:nvSpPr>
          <p:spPr>
            <a:xfrm rot="5400000">
              <a:off x="2329859" y="6662062"/>
              <a:ext cx="553895" cy="287966"/>
            </a:xfrm>
            <a:custGeom>
              <a:avLst/>
              <a:gdLst/>
              <a:ahLst/>
              <a:cxnLst/>
              <a:rect l="l" t="t" r="r" b="b"/>
              <a:pathLst>
                <a:path w="553895" h="287966">
                  <a:moveTo>
                    <a:pt x="0" y="0"/>
                  </a:moveTo>
                  <a:lnTo>
                    <a:pt x="553894" y="0"/>
                  </a:lnTo>
                  <a:lnTo>
                    <a:pt x="553894" y="287965"/>
                  </a:lnTo>
                  <a:lnTo>
                    <a:pt x="0" y="287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389310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1D92">
                <a:alpha val="100000"/>
              </a:srgbClr>
            </a:gs>
            <a:gs pos="100000">
              <a:srgbClr val="D40E2A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>
            <a:off x="1645183" y="337561"/>
            <a:ext cx="8304256" cy="11594622"/>
          </a:xfrm>
          <a:custGeom>
            <a:avLst/>
            <a:gdLst/>
            <a:ahLst/>
            <a:cxnLst/>
            <a:rect l="l" t="t" r="r" b="b"/>
            <a:pathLst>
              <a:path w="8304256" h="11594622">
                <a:moveTo>
                  <a:pt x="8304256" y="0"/>
                </a:moveTo>
                <a:lnTo>
                  <a:pt x="0" y="0"/>
                </a:lnTo>
                <a:lnTo>
                  <a:pt x="0" y="11594622"/>
                </a:lnTo>
                <a:lnTo>
                  <a:pt x="8304256" y="11594622"/>
                </a:lnTo>
                <a:lnTo>
                  <a:pt x="8304256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5733042" flipH="1">
            <a:off x="11724219" y="-4012566"/>
            <a:ext cx="8304256" cy="11594622"/>
          </a:xfrm>
          <a:custGeom>
            <a:avLst/>
            <a:gdLst/>
            <a:ahLst/>
            <a:cxnLst/>
            <a:rect l="l" t="t" r="r" b="b"/>
            <a:pathLst>
              <a:path w="8304256" h="11594622">
                <a:moveTo>
                  <a:pt x="8304256" y="0"/>
                </a:moveTo>
                <a:lnTo>
                  <a:pt x="0" y="0"/>
                </a:lnTo>
                <a:lnTo>
                  <a:pt x="0" y="11594623"/>
                </a:lnTo>
                <a:lnTo>
                  <a:pt x="8304256" y="11594623"/>
                </a:lnTo>
                <a:lnTo>
                  <a:pt x="8304256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3377777" y="1691654"/>
            <a:ext cx="5240803" cy="6994718"/>
            <a:chOff x="0" y="0"/>
            <a:chExt cx="6987737" cy="9326291"/>
          </a:xfrm>
        </p:grpSpPr>
        <p:sp>
          <p:nvSpPr>
            <p:cNvPr id="5" name="Freeform 5"/>
            <p:cNvSpPr/>
            <p:nvPr/>
          </p:nvSpPr>
          <p:spPr>
            <a:xfrm>
              <a:off x="269623" y="7883446"/>
              <a:ext cx="6448491" cy="499758"/>
            </a:xfrm>
            <a:custGeom>
              <a:avLst/>
              <a:gdLst/>
              <a:ahLst/>
              <a:cxnLst/>
              <a:rect l="l" t="t" r="r" b="b"/>
              <a:pathLst>
                <a:path w="6448491" h="499758">
                  <a:moveTo>
                    <a:pt x="0" y="0"/>
                  </a:moveTo>
                  <a:lnTo>
                    <a:pt x="6448491" y="0"/>
                  </a:lnTo>
                  <a:lnTo>
                    <a:pt x="6448491" y="499758"/>
                  </a:lnTo>
                  <a:lnTo>
                    <a:pt x="0" y="499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0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0" y="970476"/>
              <a:ext cx="6987737" cy="6987737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4197" t="-9713" r="-7814" b="-30329"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solidFill>
                <a:srgbClr val="FF1D92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748096" y="0"/>
              <a:ext cx="3491545" cy="652117"/>
            </a:xfrm>
            <a:custGeom>
              <a:avLst/>
              <a:gdLst/>
              <a:ahLst/>
              <a:cxnLst/>
              <a:rect l="l" t="t" r="r" b="b"/>
              <a:pathLst>
                <a:path w="3491545" h="652117">
                  <a:moveTo>
                    <a:pt x="0" y="0"/>
                  </a:moveTo>
                  <a:lnTo>
                    <a:pt x="3491545" y="0"/>
                  </a:lnTo>
                  <a:lnTo>
                    <a:pt x="3491545" y="652117"/>
                  </a:lnTo>
                  <a:lnTo>
                    <a:pt x="0" y="6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020174" y="8773605"/>
              <a:ext cx="947389" cy="552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6"/>
                </a:lnSpc>
              </a:pPr>
              <a:r>
                <a:rPr lang="en-US" sz="2511">
                  <a:solidFill>
                    <a:srgbClr val="FFFFFF"/>
                  </a:solidFill>
                  <a:latin typeface="Montserrat 2"/>
                  <a:ea typeface="Montserrat 2"/>
                  <a:cs typeface="Montserrat 2"/>
                  <a:sym typeface="Montserrat 2"/>
                </a:rPr>
                <a:t>CEO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6450" y="8200000"/>
              <a:ext cx="4434837" cy="624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79"/>
                </a:lnSpc>
              </a:pPr>
              <a:r>
                <a:rPr lang="en-US" sz="2842" b="1">
                  <a:solidFill>
                    <a:srgbClr val="FFFFFF"/>
                  </a:solidFill>
                  <a:latin typeface="Montserrat 2 Bold"/>
                  <a:ea typeface="Montserrat 2 Bold"/>
                  <a:cs typeface="Montserrat 2 Bold"/>
                  <a:sym typeface="Montserrat 2 Bold"/>
                </a:rPr>
                <a:t>Paulo Tadeu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704598" y="1784745"/>
            <a:ext cx="5240803" cy="6897639"/>
            <a:chOff x="0" y="0"/>
            <a:chExt cx="6987737" cy="9196853"/>
          </a:xfrm>
        </p:grpSpPr>
        <p:sp>
          <p:nvSpPr>
            <p:cNvPr id="13" name="Freeform 13"/>
            <p:cNvSpPr/>
            <p:nvPr/>
          </p:nvSpPr>
          <p:spPr>
            <a:xfrm>
              <a:off x="269623" y="7759324"/>
              <a:ext cx="6448491" cy="499758"/>
            </a:xfrm>
            <a:custGeom>
              <a:avLst/>
              <a:gdLst/>
              <a:ahLst/>
              <a:cxnLst/>
              <a:rect l="l" t="t" r="r" b="b"/>
              <a:pathLst>
                <a:path w="6448491" h="499758">
                  <a:moveTo>
                    <a:pt x="0" y="0"/>
                  </a:moveTo>
                  <a:lnTo>
                    <a:pt x="6448491" y="0"/>
                  </a:lnTo>
                  <a:lnTo>
                    <a:pt x="6448491" y="499758"/>
                  </a:lnTo>
                  <a:lnTo>
                    <a:pt x="0" y="499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0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0" y="846353"/>
              <a:ext cx="6987737" cy="6987737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88900" y="88900"/>
                <a:ext cx="6172200" cy="6172200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6172200">
                    <a:moveTo>
                      <a:pt x="6172200" y="5864860"/>
                    </a:moveTo>
                    <a:cubicBezTo>
                      <a:pt x="6172200" y="6033770"/>
                      <a:pt x="6035040" y="6170930"/>
                      <a:pt x="5866130" y="6170930"/>
                    </a:cubicBezTo>
                    <a:lnTo>
                      <a:pt x="307340" y="6170930"/>
                    </a:lnTo>
                    <a:cubicBezTo>
                      <a:pt x="137160" y="6172200"/>
                      <a:pt x="0" y="6035040"/>
                      <a:pt x="0" y="5864860"/>
                    </a:cubicBezTo>
                    <a:lnTo>
                      <a:pt x="0" y="307340"/>
                    </a:lnTo>
                    <a:cubicBezTo>
                      <a:pt x="0" y="137160"/>
                      <a:pt x="137160" y="0"/>
                      <a:pt x="307340" y="0"/>
                    </a:cubicBezTo>
                    <a:lnTo>
                      <a:pt x="5866130" y="0"/>
                    </a:lnTo>
                    <a:cubicBezTo>
                      <a:pt x="6035040" y="0"/>
                      <a:pt x="6172200" y="137160"/>
                      <a:pt x="6172200" y="307340"/>
                    </a:cubicBezTo>
                    <a:lnTo>
                      <a:pt x="6172200" y="5864860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3265" b="-30095"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5953760" y="6350000"/>
                    </a:moveTo>
                    <a:lnTo>
                      <a:pt x="396240" y="6350000"/>
                    </a:lnTo>
                    <a:cubicBezTo>
                      <a:pt x="177800" y="6350000"/>
                      <a:pt x="0" y="6172200"/>
                      <a:pt x="0" y="5953760"/>
                    </a:cubicBezTo>
                    <a:lnTo>
                      <a:pt x="0" y="396240"/>
                    </a:lnTo>
                    <a:cubicBezTo>
                      <a:pt x="0" y="177800"/>
                      <a:pt x="177800" y="0"/>
                      <a:pt x="396240" y="0"/>
                    </a:cubicBezTo>
                    <a:lnTo>
                      <a:pt x="5955030" y="0"/>
                    </a:lnTo>
                    <a:cubicBezTo>
                      <a:pt x="6172200" y="0"/>
                      <a:pt x="6350000" y="177800"/>
                      <a:pt x="6350000" y="396240"/>
                    </a:cubicBezTo>
                    <a:lnTo>
                      <a:pt x="6350000" y="5955030"/>
                    </a:lnTo>
                    <a:cubicBezTo>
                      <a:pt x="6350000" y="6172200"/>
                      <a:pt x="6172200" y="6350000"/>
                      <a:pt x="5953760" y="6350000"/>
                    </a:cubicBezTo>
                    <a:close/>
                    <a:moveTo>
                      <a:pt x="396240" y="179070"/>
                    </a:moveTo>
                    <a:cubicBezTo>
                      <a:pt x="276860" y="179070"/>
                      <a:pt x="179070" y="276860"/>
                      <a:pt x="179070" y="396240"/>
                    </a:cubicBezTo>
                    <a:lnTo>
                      <a:pt x="179070" y="5955030"/>
                    </a:lnTo>
                    <a:cubicBezTo>
                      <a:pt x="179070" y="6074410"/>
                      <a:pt x="276860" y="6172200"/>
                      <a:pt x="396240" y="6172200"/>
                    </a:cubicBezTo>
                    <a:lnTo>
                      <a:pt x="5955030" y="6172200"/>
                    </a:lnTo>
                    <a:cubicBezTo>
                      <a:pt x="6074410" y="6172200"/>
                      <a:pt x="6172200" y="6074410"/>
                      <a:pt x="6172200" y="5955030"/>
                    </a:cubicBezTo>
                    <a:lnTo>
                      <a:pt x="6172200" y="396240"/>
                    </a:lnTo>
                    <a:cubicBezTo>
                      <a:pt x="6172200" y="276860"/>
                      <a:pt x="6074410" y="179070"/>
                      <a:pt x="5955030" y="179070"/>
                    </a:cubicBezTo>
                    <a:lnTo>
                      <a:pt x="396240" y="179070"/>
                    </a:lnTo>
                    <a:close/>
                  </a:path>
                </a:pathLst>
              </a:custGeom>
              <a:solidFill>
                <a:srgbClr val="D92231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2287023" y="0"/>
              <a:ext cx="2413692" cy="527995"/>
            </a:xfrm>
            <a:custGeom>
              <a:avLst/>
              <a:gdLst/>
              <a:ahLst/>
              <a:cxnLst/>
              <a:rect l="l" t="t" r="r" b="b"/>
              <a:pathLst>
                <a:path w="2413692" h="527995">
                  <a:moveTo>
                    <a:pt x="0" y="0"/>
                  </a:moveTo>
                  <a:lnTo>
                    <a:pt x="2413691" y="0"/>
                  </a:lnTo>
                  <a:lnTo>
                    <a:pt x="2413691" y="527995"/>
                  </a:lnTo>
                  <a:lnTo>
                    <a:pt x="0" y="527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6450" y="8075878"/>
              <a:ext cx="4434837" cy="624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79"/>
                </a:lnSpc>
              </a:pPr>
              <a:r>
                <a:rPr lang="en-US" sz="2842" b="1">
                  <a:solidFill>
                    <a:srgbClr val="FFFFFF"/>
                  </a:solidFill>
                  <a:latin typeface="Montserrat 2 Bold"/>
                  <a:ea typeface="Montserrat 2 Bold"/>
                  <a:cs typeface="Montserrat 2 Bold"/>
                  <a:sym typeface="Montserrat 2 Bold"/>
                </a:rPr>
                <a:t>Rafael Hirata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9730" y="8744733"/>
              <a:ext cx="5288277" cy="452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1"/>
                </a:lnSpc>
              </a:pPr>
              <a:r>
                <a:rPr lang="en-US" sz="2511">
                  <a:solidFill>
                    <a:srgbClr val="FFFFFF"/>
                  </a:solidFill>
                  <a:latin typeface="Montserrat 2"/>
                  <a:ea typeface="Montserrat 2"/>
                  <a:cs typeface="Montserrat 2"/>
                  <a:sym typeface="Montserrat 2"/>
                </a:rPr>
                <a:t>Head of Digital Services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C82A7C">
                <a:alpha val="100000"/>
              </a:srgbClr>
            </a:gs>
            <a:gs pos="100000">
              <a:srgbClr val="D9223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3473" y="2041231"/>
            <a:ext cx="6381769" cy="1237864"/>
            <a:chOff x="0" y="0"/>
            <a:chExt cx="8509025" cy="165048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50485" cy="1650485"/>
              <a:chOff x="0" y="0"/>
              <a:chExt cx="499808" cy="49980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99808" cy="499808"/>
              </a:xfrm>
              <a:custGeom>
                <a:avLst/>
                <a:gdLst/>
                <a:ahLst/>
                <a:cxnLst/>
                <a:rect l="l" t="t" r="r" b="b"/>
                <a:pathLst>
                  <a:path w="499808" h="499808">
                    <a:moveTo>
                      <a:pt x="118831" y="0"/>
                    </a:moveTo>
                    <a:lnTo>
                      <a:pt x="380978" y="0"/>
                    </a:lnTo>
                    <a:cubicBezTo>
                      <a:pt x="412493" y="0"/>
                      <a:pt x="442719" y="12520"/>
                      <a:pt x="465004" y="34805"/>
                    </a:cubicBezTo>
                    <a:cubicBezTo>
                      <a:pt x="487289" y="57090"/>
                      <a:pt x="499808" y="87315"/>
                      <a:pt x="499808" y="118831"/>
                    </a:cubicBezTo>
                    <a:lnTo>
                      <a:pt x="499808" y="380978"/>
                    </a:lnTo>
                    <a:cubicBezTo>
                      <a:pt x="499808" y="446606"/>
                      <a:pt x="446606" y="499808"/>
                      <a:pt x="380978" y="499808"/>
                    </a:cubicBezTo>
                    <a:lnTo>
                      <a:pt x="118831" y="499808"/>
                    </a:lnTo>
                    <a:cubicBezTo>
                      <a:pt x="53202" y="499808"/>
                      <a:pt x="0" y="446606"/>
                      <a:pt x="0" y="380978"/>
                    </a:cubicBezTo>
                    <a:lnTo>
                      <a:pt x="0" y="118831"/>
                    </a:lnTo>
                    <a:cubicBezTo>
                      <a:pt x="0" y="53202"/>
                      <a:pt x="53202" y="0"/>
                      <a:pt x="11883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1D92">
                      <a:alpha val="100000"/>
                    </a:srgbClr>
                  </a:gs>
                  <a:gs pos="100000">
                    <a:srgbClr val="D40E2A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499808" cy="5379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308028" y="308028"/>
              <a:ext cx="1034428" cy="1034428"/>
            </a:xfrm>
            <a:custGeom>
              <a:avLst/>
              <a:gdLst/>
              <a:ahLst/>
              <a:cxnLst/>
              <a:rect l="l" t="t" r="r" b="b"/>
              <a:pathLst>
                <a:path w="1034428" h="1034428">
                  <a:moveTo>
                    <a:pt x="0" y="0"/>
                  </a:moveTo>
                  <a:lnTo>
                    <a:pt x="1034429" y="0"/>
                  </a:lnTo>
                  <a:lnTo>
                    <a:pt x="1034429" y="1034429"/>
                  </a:lnTo>
                  <a:lnTo>
                    <a:pt x="0" y="1034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360589" y="-38993"/>
              <a:ext cx="6148437" cy="1661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Alta taxa de falha, comparável ao desenvolvimento de novos produtos.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683473" y="4234715"/>
            <a:ext cx="5150791" cy="1237864"/>
            <a:chOff x="0" y="0"/>
            <a:chExt cx="6867721" cy="1650485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650485" cy="1650485"/>
              <a:chOff x="0" y="0"/>
              <a:chExt cx="499808" cy="49980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99808" cy="499808"/>
              </a:xfrm>
              <a:custGeom>
                <a:avLst/>
                <a:gdLst/>
                <a:ahLst/>
                <a:cxnLst/>
                <a:rect l="l" t="t" r="r" b="b"/>
                <a:pathLst>
                  <a:path w="499808" h="499808">
                    <a:moveTo>
                      <a:pt x="118831" y="0"/>
                    </a:moveTo>
                    <a:lnTo>
                      <a:pt x="380978" y="0"/>
                    </a:lnTo>
                    <a:cubicBezTo>
                      <a:pt x="412493" y="0"/>
                      <a:pt x="442719" y="12520"/>
                      <a:pt x="465004" y="34805"/>
                    </a:cubicBezTo>
                    <a:cubicBezTo>
                      <a:pt x="487289" y="57090"/>
                      <a:pt x="499808" y="87315"/>
                      <a:pt x="499808" y="118831"/>
                    </a:cubicBezTo>
                    <a:lnTo>
                      <a:pt x="499808" y="380978"/>
                    </a:lnTo>
                    <a:cubicBezTo>
                      <a:pt x="499808" y="446606"/>
                      <a:pt x="446606" y="499808"/>
                      <a:pt x="380978" y="499808"/>
                    </a:cubicBezTo>
                    <a:lnTo>
                      <a:pt x="118831" y="499808"/>
                    </a:lnTo>
                    <a:cubicBezTo>
                      <a:pt x="53202" y="499808"/>
                      <a:pt x="0" y="446606"/>
                      <a:pt x="0" y="380978"/>
                    </a:cubicBezTo>
                    <a:lnTo>
                      <a:pt x="0" y="118831"/>
                    </a:lnTo>
                    <a:cubicBezTo>
                      <a:pt x="0" y="53202"/>
                      <a:pt x="53202" y="0"/>
                      <a:pt x="11883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1D92">
                      <a:alpha val="100000"/>
                    </a:srgbClr>
                  </a:gs>
                  <a:gs pos="100000">
                    <a:srgbClr val="D40E2A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499808" cy="5379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08028" y="308028"/>
              <a:ext cx="1034428" cy="1034428"/>
            </a:xfrm>
            <a:custGeom>
              <a:avLst/>
              <a:gdLst/>
              <a:ahLst/>
              <a:cxnLst/>
              <a:rect l="l" t="t" r="r" b="b"/>
              <a:pathLst>
                <a:path w="1034428" h="1034428">
                  <a:moveTo>
                    <a:pt x="0" y="0"/>
                  </a:moveTo>
                  <a:lnTo>
                    <a:pt x="1034429" y="0"/>
                  </a:lnTo>
                  <a:lnTo>
                    <a:pt x="1034429" y="1034429"/>
                  </a:lnTo>
                  <a:lnTo>
                    <a:pt x="0" y="1034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360589" y="-38993"/>
              <a:ext cx="4507132" cy="1661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Expectativas infladas e realidade técnica subestimada.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83473" y="6361118"/>
            <a:ext cx="6381769" cy="2568763"/>
            <a:chOff x="0" y="0"/>
            <a:chExt cx="8509025" cy="3425017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650485" cy="1650485"/>
              <a:chOff x="0" y="0"/>
              <a:chExt cx="499808" cy="49980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99808" cy="499808"/>
              </a:xfrm>
              <a:custGeom>
                <a:avLst/>
                <a:gdLst/>
                <a:ahLst/>
                <a:cxnLst/>
                <a:rect l="l" t="t" r="r" b="b"/>
                <a:pathLst>
                  <a:path w="499808" h="499808">
                    <a:moveTo>
                      <a:pt x="118831" y="0"/>
                    </a:moveTo>
                    <a:lnTo>
                      <a:pt x="380978" y="0"/>
                    </a:lnTo>
                    <a:cubicBezTo>
                      <a:pt x="412493" y="0"/>
                      <a:pt x="442719" y="12520"/>
                      <a:pt x="465004" y="34805"/>
                    </a:cubicBezTo>
                    <a:cubicBezTo>
                      <a:pt x="487289" y="57090"/>
                      <a:pt x="499808" y="87315"/>
                      <a:pt x="499808" y="118831"/>
                    </a:cubicBezTo>
                    <a:lnTo>
                      <a:pt x="499808" y="380978"/>
                    </a:lnTo>
                    <a:cubicBezTo>
                      <a:pt x="499808" y="446606"/>
                      <a:pt x="446606" y="499808"/>
                      <a:pt x="380978" y="499808"/>
                    </a:cubicBezTo>
                    <a:lnTo>
                      <a:pt x="118831" y="499808"/>
                    </a:lnTo>
                    <a:cubicBezTo>
                      <a:pt x="53202" y="499808"/>
                      <a:pt x="0" y="446606"/>
                      <a:pt x="0" y="380978"/>
                    </a:cubicBezTo>
                    <a:lnTo>
                      <a:pt x="0" y="118831"/>
                    </a:lnTo>
                    <a:cubicBezTo>
                      <a:pt x="0" y="53202"/>
                      <a:pt x="53202" y="0"/>
                      <a:pt x="11883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1D92">
                      <a:alpha val="100000"/>
                    </a:srgbClr>
                  </a:gs>
                  <a:gs pos="100000">
                    <a:srgbClr val="D40E2A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499808" cy="5379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157596" y="431331"/>
              <a:ext cx="1335293" cy="787823"/>
            </a:xfrm>
            <a:custGeom>
              <a:avLst/>
              <a:gdLst/>
              <a:ahLst/>
              <a:cxnLst/>
              <a:rect l="l" t="t" r="r" b="b"/>
              <a:pathLst>
                <a:path w="1335293" h="787823">
                  <a:moveTo>
                    <a:pt x="0" y="0"/>
                  </a:moveTo>
                  <a:lnTo>
                    <a:pt x="1335293" y="0"/>
                  </a:lnTo>
                  <a:lnTo>
                    <a:pt x="1335293" y="787823"/>
                  </a:lnTo>
                  <a:lnTo>
                    <a:pt x="0" y="787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360589" y="-66675"/>
              <a:ext cx="6148437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 i="1">
                  <a:solidFill>
                    <a:srgbClr val="FFFFFF"/>
                  </a:solidFill>
                  <a:latin typeface="Poppins Bold Italics"/>
                  <a:ea typeface="Poppins Bold Italics"/>
                  <a:cs typeface="Poppins Bold Italics"/>
                  <a:sym typeface="Poppins Bold Italics"/>
                </a:rPr>
                <a:t>O que está faltando?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360589" y="645622"/>
              <a:ext cx="5864737" cy="2779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Compreensão das reais necessidades do usuário, usando a mesma base tecnologica independente do foco de aplicação.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8700" y="1028700"/>
            <a:ext cx="7673698" cy="2789669"/>
            <a:chOff x="0" y="0"/>
            <a:chExt cx="10231598" cy="3719559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19050"/>
              <a:ext cx="10231598" cy="2157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01"/>
                </a:lnSpc>
              </a:pPr>
              <a:r>
                <a:rPr lang="en-US" sz="5439" b="1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Por que a maioria dos projetos de IA falha?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2539221"/>
              <a:ext cx="7930613" cy="1180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72"/>
                </a:lnSpc>
              </a:pPr>
              <a:r>
                <a:rPr lang="en-US" sz="2400">
                  <a:solidFill>
                    <a:srgbClr val="FFFFFF"/>
                  </a:solidFill>
                  <a:latin typeface="Poppins Extra-Light"/>
                  <a:ea typeface="Poppins Extra-Light"/>
                  <a:cs typeface="Poppins Extra-Light"/>
                  <a:sym typeface="Poppins Extra-Light"/>
                </a:rPr>
                <a:t>Será que sua empresa está apostando em uma promessa vazia?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28700" y="4613035"/>
            <a:ext cx="4650908" cy="4645265"/>
            <a:chOff x="0" y="0"/>
            <a:chExt cx="6201211" cy="6193686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6201211" cy="6193686"/>
              <a:chOff x="0" y="0"/>
              <a:chExt cx="1212097" cy="1210626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212097" cy="1210626"/>
              </a:xfrm>
              <a:custGeom>
                <a:avLst/>
                <a:gdLst/>
                <a:ahLst/>
                <a:cxnLst/>
                <a:rect l="l" t="t" r="r" b="b"/>
                <a:pathLst>
                  <a:path w="1212097" h="1210626">
                    <a:moveTo>
                      <a:pt x="33292" y="0"/>
                    </a:moveTo>
                    <a:lnTo>
                      <a:pt x="1178805" y="0"/>
                    </a:lnTo>
                    <a:cubicBezTo>
                      <a:pt x="1187634" y="0"/>
                      <a:pt x="1196102" y="3508"/>
                      <a:pt x="1202346" y="9751"/>
                    </a:cubicBezTo>
                    <a:cubicBezTo>
                      <a:pt x="1208589" y="15994"/>
                      <a:pt x="1212097" y="24462"/>
                      <a:pt x="1212097" y="33292"/>
                    </a:cubicBezTo>
                    <a:lnTo>
                      <a:pt x="1212097" y="1177334"/>
                    </a:lnTo>
                    <a:cubicBezTo>
                      <a:pt x="1212097" y="1186164"/>
                      <a:pt x="1208589" y="1194632"/>
                      <a:pt x="1202346" y="1200875"/>
                    </a:cubicBezTo>
                    <a:cubicBezTo>
                      <a:pt x="1196102" y="1207118"/>
                      <a:pt x="1187634" y="1210626"/>
                      <a:pt x="1178805" y="1210626"/>
                    </a:cubicBezTo>
                    <a:lnTo>
                      <a:pt x="33292" y="1210626"/>
                    </a:lnTo>
                    <a:cubicBezTo>
                      <a:pt x="24462" y="1210626"/>
                      <a:pt x="15994" y="1207118"/>
                      <a:pt x="9751" y="1200875"/>
                    </a:cubicBezTo>
                    <a:cubicBezTo>
                      <a:pt x="3508" y="1194632"/>
                      <a:pt x="0" y="1186164"/>
                      <a:pt x="0" y="1177334"/>
                    </a:cubicBezTo>
                    <a:lnTo>
                      <a:pt x="0" y="33292"/>
                    </a:lnTo>
                    <a:cubicBezTo>
                      <a:pt x="0" y="24462"/>
                      <a:pt x="3508" y="15994"/>
                      <a:pt x="9751" y="9751"/>
                    </a:cubicBezTo>
                    <a:cubicBezTo>
                      <a:pt x="15994" y="3508"/>
                      <a:pt x="24462" y="0"/>
                      <a:pt x="33292" y="0"/>
                    </a:cubicBezTo>
                    <a:close/>
                  </a:path>
                </a:pathLst>
              </a:custGeom>
              <a:solidFill>
                <a:srgbClr val="2C2227">
                  <a:alpha val="44706"/>
                </a:srgbClr>
              </a:solidFill>
              <a:ln w="19050" cap="sq">
                <a:solidFill>
                  <a:srgbClr val="FFFFFF">
                    <a:alpha val="44706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66675"/>
                <a:ext cx="1212097" cy="12773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1662965" y="5168419"/>
              <a:ext cx="2875280" cy="37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39"/>
                </a:lnSpc>
                <a:spcBef>
                  <a:spcPct val="0"/>
                </a:spcBef>
              </a:pPr>
              <a:r>
                <a:rPr lang="en-US" sz="1699" i="1">
                  <a:solidFill>
                    <a:srgbClr val="FFFFFF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Fonte: Deloitte, 2024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87627" y="3035811"/>
              <a:ext cx="5625958" cy="1548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5"/>
                </a:lnSpc>
              </a:pPr>
              <a:r>
                <a:rPr lang="en-US" sz="2985">
                  <a:solidFill>
                    <a:srgbClr val="FEFFFF"/>
                  </a:solidFill>
                  <a:latin typeface="Poppins"/>
                  <a:ea typeface="Poppins"/>
                  <a:cs typeface="Poppins"/>
                  <a:sym typeface="Poppins"/>
                </a:rPr>
                <a:t>dos projetos de IA nunca chegam </a:t>
              </a:r>
            </a:p>
            <a:p>
              <a:pPr algn="ctr">
                <a:lnSpc>
                  <a:spcPts val="2985"/>
                </a:lnSpc>
              </a:pPr>
              <a:r>
                <a:rPr lang="en-US" sz="2985">
                  <a:solidFill>
                    <a:srgbClr val="FEFFFF"/>
                  </a:solidFill>
                  <a:latin typeface="Poppins"/>
                  <a:ea typeface="Poppins"/>
                  <a:cs typeface="Poppins"/>
                  <a:sym typeface="Poppins"/>
                </a:rPr>
                <a:t>à produção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53448" y="574619"/>
              <a:ext cx="4894314" cy="2457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581"/>
                </a:lnSpc>
                <a:spcBef>
                  <a:spcPct val="0"/>
                </a:spcBef>
              </a:pPr>
              <a:r>
                <a:rPr lang="en-US" sz="11913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87%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mzo8rdb18dc4jf2qzbj1ux74m4y5p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1211</Words>
  <Application>Microsoft Office PowerPoint</Application>
  <PresentationFormat>Custom</PresentationFormat>
  <Paragraphs>189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Montserrat 1</vt:lpstr>
      <vt:lpstr>Poppins Medium</vt:lpstr>
      <vt:lpstr>Poppins Extra-Light Italics</vt:lpstr>
      <vt:lpstr>Poppins Italics</vt:lpstr>
      <vt:lpstr>Arial</vt:lpstr>
      <vt:lpstr>Poppins Bold Italics</vt:lpstr>
      <vt:lpstr>Montserrat 1 Bold</vt:lpstr>
      <vt:lpstr>Poppins Bold</vt:lpstr>
      <vt:lpstr>Calibri</vt:lpstr>
      <vt:lpstr>Poppins Extra-Light</vt:lpstr>
      <vt:lpstr>Montserrat 2 Bold</vt:lpstr>
      <vt:lpstr>Poppins</vt:lpstr>
      <vt:lpstr>Montserrat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2025 RPA &amp; AI CONGRESS SP</dc:title>
  <dc:creator>Beatriz Venceslau</dc:creator>
  <cp:lastModifiedBy>Rafael K Hirata</cp:lastModifiedBy>
  <cp:revision>3</cp:revision>
  <dcterms:created xsi:type="dcterms:W3CDTF">2006-08-16T00:00:00Z</dcterms:created>
  <dcterms:modified xsi:type="dcterms:W3CDTF">2025-08-19T17:11:46Z</dcterms:modified>
  <dc:identifier>DAGsPQjE6pY</dc:identifier>
</cp:coreProperties>
</file>