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75" r:id="rId5"/>
    <p:sldId id="2147474208" r:id="rId6"/>
    <p:sldId id="2147474281" r:id="rId7"/>
    <p:sldId id="2147474270" r:id="rId8"/>
    <p:sldId id="2147474271" r:id="rId9"/>
    <p:sldId id="2147474272" r:id="rId10"/>
    <p:sldId id="2147474273" r:id="rId11"/>
    <p:sldId id="2147474274" r:id="rId12"/>
    <p:sldId id="2147474275" r:id="rId13"/>
    <p:sldId id="2147474276" r:id="rId14"/>
    <p:sldId id="2147474277" r:id="rId15"/>
    <p:sldId id="2147474278" r:id="rId16"/>
    <p:sldId id="2147474279" r:id="rId17"/>
    <p:sldId id="2147474284" r:id="rId18"/>
    <p:sldId id="2147474283" r:id="rId19"/>
    <p:sldId id="2147474196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95"/>
    <a:srgbClr val="4292B6"/>
    <a:srgbClr val="064B65"/>
    <a:srgbClr val="E5EDEF"/>
    <a:srgbClr val="2C77D3"/>
    <a:srgbClr val="536F89"/>
    <a:srgbClr val="F74902"/>
    <a:srgbClr val="FCBA45"/>
    <a:srgbClr val="8CD603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C8C47C-4BE9-3703-FB37-FFF7A823671D}" v="1" dt="2025-08-16T19:46:43.500"/>
    <p1510:client id="{1C949E33-31BE-A274-B8F3-D953AB5D1316}" v="4" dt="2025-08-15T20:34:37.768"/>
    <p1510:client id="{29C4DF40-4028-9FF3-BE58-46936CA3FDF7}" v="19" dt="2025-08-15T21:33:51.313"/>
    <p1510:client id="{76031B13-70DF-43E6-8EBB-3A48AF4D0EF7}" v="30" dt="2025-08-16T19:52:37.765"/>
    <p1510:client id="{7FCE337E-6FAC-F038-7FDD-6FDDA86C8C9F}" v="173" dt="2025-08-16T19:46:26.690"/>
    <p1510:client id="{99C694E1-852D-B832-556C-8A2390DDB829}" v="79" dt="2025-08-16T19:27:00.476"/>
    <p1510:client id="{D3633DF0-203A-EF4A-B196-5600CFEF6D85}" v="9" dt="2025-08-15T20:11:22.313"/>
    <p1510:client id="{ED2DB4A4-226E-CC7B-D2A1-E3385A98585F}" v="79" dt="2025-08-16T19:29:40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19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23EE9-AFDF-4197-BE14-ED891D8158E4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BBD16-380F-4FE6-90E8-BDDE0A8C1D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64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46 </a:t>
            </a:r>
            <a:r>
              <a:rPr lang="en-US" err="1">
                <a:latin typeface="Calibri"/>
                <a:ea typeface="Calibri"/>
                <a:cs typeface="Calibri"/>
              </a:rPr>
              <a:t>produção</a:t>
            </a:r>
            <a:br>
              <a:rPr lang="en-US">
                <a:latin typeface="Calibri"/>
                <a:ea typeface="Calibri"/>
                <a:cs typeface="Calibri"/>
              </a:rPr>
            </a:br>
            <a:r>
              <a:rPr lang="en-US">
                <a:latin typeface="Calibri"/>
                <a:ea typeface="Calibri"/>
                <a:cs typeface="Calibri"/>
              </a:rPr>
              <a:t>01 </a:t>
            </a:r>
            <a:r>
              <a:rPr lang="en-US" err="1">
                <a:latin typeface="Calibri"/>
                <a:ea typeface="Calibri"/>
                <a:cs typeface="Calibri"/>
              </a:rPr>
              <a:t>caíu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por</a:t>
            </a:r>
            <a:r>
              <a:rPr lang="en-US">
                <a:latin typeface="Calibri"/>
                <a:ea typeface="Calibri"/>
                <a:cs typeface="Calibri"/>
              </a:rPr>
              <a:t> EV (RDO ROV)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01 </a:t>
            </a:r>
            <a:r>
              <a:rPr lang="en-US" err="1">
                <a:latin typeface="Calibri"/>
                <a:ea typeface="Calibri"/>
                <a:cs typeface="Calibri"/>
              </a:rPr>
              <a:t>quantitativo</a:t>
            </a:r>
            <a:r>
              <a:rPr lang="en-US">
                <a:latin typeface="Calibri"/>
                <a:ea typeface="Calibri"/>
                <a:cs typeface="Calibri"/>
              </a:rPr>
              <a:t> (</a:t>
            </a:r>
            <a:r>
              <a:rPr lang="en-US" err="1">
                <a:latin typeface="Calibri"/>
                <a:ea typeface="Calibri"/>
                <a:cs typeface="Calibri"/>
              </a:rPr>
              <a:t>criação</a:t>
            </a:r>
            <a:r>
              <a:rPr lang="en-US">
                <a:latin typeface="Calibri"/>
                <a:ea typeface="Calibri"/>
                <a:cs typeface="Calibri"/>
              </a:rPr>
              <a:t> de SA)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03 </a:t>
            </a:r>
            <a:r>
              <a:rPr lang="en-US" err="1">
                <a:latin typeface="Calibri"/>
                <a:ea typeface="Calibri"/>
                <a:cs typeface="Calibri"/>
              </a:rPr>
              <a:t>qualitativo</a:t>
            </a:r>
            <a:r>
              <a:rPr lang="en-US">
                <a:latin typeface="Calibri"/>
                <a:ea typeface="Calibri"/>
                <a:cs typeface="Calibri"/>
              </a:rPr>
              <a:t> (BROA, </a:t>
            </a:r>
            <a:r>
              <a:rPr lang="en-US" err="1">
                <a:latin typeface="Calibri"/>
                <a:ea typeface="Calibri"/>
                <a:cs typeface="Calibri"/>
              </a:rPr>
              <a:t>certificado</a:t>
            </a:r>
            <a:r>
              <a:rPr lang="en-US">
                <a:latin typeface="Calibri"/>
                <a:ea typeface="Calibri"/>
                <a:cs typeface="Calibri"/>
              </a:rPr>
              <a:t> e </a:t>
            </a:r>
            <a:r>
              <a:rPr lang="en-US" err="1">
                <a:latin typeface="Calibri"/>
                <a:ea typeface="Calibri"/>
                <a:cs typeface="Calibri"/>
              </a:rPr>
              <a:t>extrato</a:t>
            </a:r>
            <a:r>
              <a:rPr lang="en-US">
                <a:latin typeface="Calibri"/>
                <a:ea typeface="Calibri"/>
                <a:cs typeface="Calibri"/>
              </a:rPr>
              <a:t>)</a:t>
            </a:r>
            <a:br>
              <a:rPr lang="en-US">
                <a:latin typeface="Calibri"/>
                <a:ea typeface="Calibri"/>
                <a:cs typeface="Calibri"/>
              </a:rPr>
            </a:br>
            <a:br>
              <a:rPr lang="en-US">
                <a:latin typeface="Calibri"/>
                <a:ea typeface="Calibri"/>
                <a:cs typeface="Calibri"/>
              </a:rPr>
            </a:br>
            <a:r>
              <a:rPr lang="en-US">
                <a:latin typeface="Calibri"/>
                <a:ea typeface="Calibri"/>
                <a:cs typeface="Calibri"/>
              </a:rPr>
              <a:t>--&gt; </a:t>
            </a:r>
            <a:r>
              <a:rPr lang="en-US" err="1">
                <a:latin typeface="Calibri"/>
                <a:ea typeface="Calibri"/>
                <a:cs typeface="Calibri"/>
              </a:rPr>
              <a:t>descontinuados</a:t>
            </a:r>
            <a:r>
              <a:rPr lang="en-US">
                <a:latin typeface="Calibri"/>
                <a:ea typeface="Calibri"/>
                <a:cs typeface="Calibri"/>
              </a:rPr>
              <a:t> pois o </a:t>
            </a:r>
            <a:r>
              <a:rPr lang="en-US" err="1">
                <a:latin typeface="Calibri"/>
                <a:ea typeface="Calibri"/>
                <a:cs typeface="Calibri"/>
              </a:rPr>
              <a:t>processo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mudou</a:t>
            </a:r>
            <a:r>
              <a:rPr lang="en-US">
                <a:latin typeface="Calibri"/>
                <a:ea typeface="Calibri"/>
                <a:cs typeface="Calibri"/>
              </a:rPr>
              <a:t> = 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BBD16-380F-4FE6-90E8-BDDE0A8C1D8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604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58C1-CED0-FC38-A552-C330DFAF8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09327-D14E-4F88-0FCF-1C19E668D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C347D-92A3-A66E-DA47-13605612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C134E-E155-DE9D-4B7F-B8DA0593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83861-8D3B-7CA8-A982-DA51EB61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88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5889E-4738-F90D-737A-273CE26C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A90C1-9FFE-DC86-99E1-86CAB36FE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1C291-7907-28E9-EBFF-FE4681DA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7FBEB-D6DC-7D80-BA69-8A95A8AF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F531-ABC1-6687-7FEF-F6605370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56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85FBB-51B1-5594-19EC-795AFC5C4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DB1F2-FFFA-3D8C-FFC5-5939A3217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75C62-8C3F-E7BE-9D33-C32AFA106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1D666-082B-41DC-F249-1BD9D0DF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C7DCE-E15E-9DD1-4500-20A0D9EB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072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143573" y="784524"/>
            <a:ext cx="11917107" cy="3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37446" y="6292220"/>
            <a:ext cx="11917107" cy="3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fld id="{2605804C-AD73-48B8-BF65-8596AE223909}" type="datetime1">
              <a:rPr lang="pt-BR" smtClean="0"/>
              <a:t>18/08/2025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r>
              <a:rPr lang="en-US"/>
              <a:t>MV3 Tecnologia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93B83"/>
                </a:solidFill>
              </a:defRPr>
            </a:lvl1pPr>
          </a:lstStyle>
          <a:p>
            <a:fld id="{AB9E72B3-41BC-4563-AAEC-9DA20A1DBAB9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9A8F03F-69E6-B7C4-F0BE-FFFE7B040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11" y="0"/>
            <a:ext cx="1602000" cy="78138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59C9796-C7A7-D4A3-4472-7B10B034ED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1840" y="94515"/>
            <a:ext cx="1625615" cy="62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23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>
            <a:extLst>
              <a:ext uri="{FF2B5EF4-FFF2-40B4-BE49-F238E27FC236}">
                <a16:creationId xmlns:a16="http://schemas.microsoft.com/office/drawing/2014/main" id="{B1B5DDCB-1BF8-5107-255A-93CB706A18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58" y="1334"/>
            <a:ext cx="12204000" cy="6864750"/>
          </a:xfrm>
          <a:prstGeom prst="rect">
            <a:avLst/>
          </a:prstGeom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id="{744C8FDA-61E2-311F-3491-276156A10D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4253" y="336853"/>
            <a:ext cx="368177" cy="32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6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>
            <a:extLst>
              <a:ext uri="{FF2B5EF4-FFF2-40B4-BE49-F238E27FC236}">
                <a16:creationId xmlns:a16="http://schemas.microsoft.com/office/drawing/2014/main" id="{B1B5DDCB-1BF8-5107-255A-93CB706A18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58" y="1334"/>
            <a:ext cx="12204000" cy="68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7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FIS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3B27B8-3109-62D6-75ED-94E305C9E0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367211FF-1C18-4988-BA98-6F1B2CD58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58" y="1334"/>
            <a:ext cx="12204000" cy="68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5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3F4C-31C6-E796-FC36-460E3FC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508CD-F4A4-5640-7A60-3402FE57E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8C15C-2830-56DE-450A-BC48EFB0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9E05C-264E-C604-2C03-DCDD07CB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504F-5D08-E13D-CA6E-2FF9CDE2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98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1972-C6CC-CA05-5A71-CDBCA5D8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96B29-BC2F-A6AC-B84C-0E47B1D5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AEFB3-3196-9CFF-6EC0-CBF10CC4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9A232-6579-93A6-9BDD-B6F2692A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517B8-84B0-2FE9-B29A-D810B6ED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30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8093-35DB-A716-6890-A3E217B56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A627-F58B-4FA5-B634-EB4E689AD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D0DB5-36F5-DC4D-EA7C-0EE258179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A2DE4-BE3C-9C8C-C22C-221DD8D2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7E303-909A-9AC4-222C-CB12B53D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AC640-5EAC-E66F-96EC-5B05B734C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39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C6488-931F-A727-D1B8-4830AC81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1B4B7-F5C4-5DB8-3523-9C24C5A5B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6995D-4A6B-116B-25E8-A9DBDEF77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91738-95D7-4CBF-AE17-EDF5098B0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61F2B-CBFE-22E0-D880-22838E159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BDF0CD-8141-7ECB-DE39-555B240E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79A5D-DB1B-197C-50C4-8DC8E369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02E9D-E077-2060-7905-296520BA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17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A18E-A266-F123-884A-DE74B0DD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94515-EBF7-9AFE-90B9-C3142917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DF1C0-B30B-5451-BA5B-94405D23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04344-585F-06B8-BC24-12D3C7F4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79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9045C-BA5C-B72F-BD48-BF024965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8C991-000D-D62F-D9BC-47B5682FB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57D15-CE15-C77D-236F-0AE1E2D9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512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EE22-2A11-F9AD-CA58-0D636881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48F36-4FEB-B70D-4F32-7D061F191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73E32-5F62-F5E2-8302-E8E9D08F7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1C42A-E3FC-2B7E-33C1-25552E88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440CE-2339-07A3-364D-99F3E3FA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CF15D-FF9B-B1FB-83C1-AE9A19E9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26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BB1CF-5D8A-4437-006B-2D6A948B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F47D43-F4E2-9CF4-FE11-FE94E3FDA6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C1D36-D1CE-C7C0-72BF-C8037A6A5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AFBCE-F9C9-6AD6-433A-F6780BC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2DF18-137D-96B0-F0E2-96547F7E2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0FEBE-D0C3-6805-F3EB-C2066FF7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19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7B10E8-23CC-72FE-9740-1E64414F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23EFB-DD5C-F462-BF03-A10A47DAA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C51BF-69E9-595B-8E9D-8E5AF3909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548233-A450-46C4-975E-FE0C6C8EB3E8}" type="datetimeFigureOut">
              <a:rPr lang="pt-BR" smtClean="0"/>
              <a:t>18/08/2025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C8BD4-9D0C-2158-E7E6-90330E362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E6574-52FC-B302-73F2-623803008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DFC4DB-AD26-4123-91EE-D211ACD93F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60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8.png"/><Relationship Id="rId7" Type="http://schemas.openxmlformats.org/officeDocument/2006/relationships/image" Target="../media/image1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12.png"/><Relationship Id="rId2" Type="http://schemas.openxmlformats.org/officeDocument/2006/relationships/image" Target="../media/image1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.png"/><Relationship Id="rId4" Type="http://schemas.openxmlformats.org/officeDocument/2006/relationships/image" Target="../media/image3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jpeg"/><Relationship Id="rId39" Type="http://schemas.openxmlformats.org/officeDocument/2006/relationships/image" Target="../media/image71.png"/><Relationship Id="rId21" Type="http://schemas.openxmlformats.org/officeDocument/2006/relationships/image" Target="../media/image54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40.jpeg"/><Relationship Id="rId2" Type="http://schemas.openxmlformats.org/officeDocument/2006/relationships/image" Target="../media/image12.png"/><Relationship Id="rId16" Type="http://schemas.openxmlformats.org/officeDocument/2006/relationships/image" Target="../media/image49.jpeg"/><Relationship Id="rId29" Type="http://schemas.openxmlformats.org/officeDocument/2006/relationships/image" Target="../media/image62.png"/><Relationship Id="rId11" Type="http://schemas.openxmlformats.org/officeDocument/2006/relationships/image" Target="../media/image44.jpe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jpeg"/><Relationship Id="rId28" Type="http://schemas.openxmlformats.org/officeDocument/2006/relationships/image" Target="../media/image61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3.png"/><Relationship Id="rId19" Type="http://schemas.openxmlformats.org/officeDocument/2006/relationships/image" Target="../media/image52.jpeg"/><Relationship Id="rId31" Type="http://schemas.openxmlformats.org/officeDocument/2006/relationships/image" Target="../media/image64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png"/><Relationship Id="rId22" Type="http://schemas.openxmlformats.org/officeDocument/2006/relationships/image" Target="../media/image55.jpeg"/><Relationship Id="rId27" Type="http://schemas.openxmlformats.org/officeDocument/2006/relationships/image" Target="../media/image60.png"/><Relationship Id="rId30" Type="http://schemas.openxmlformats.org/officeDocument/2006/relationships/image" Target="../media/image63.jpe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1.jpeg"/><Relationship Id="rId51" Type="http://schemas.openxmlformats.org/officeDocument/2006/relationships/image" Target="../media/image83.png"/><Relationship Id="rId3" Type="http://schemas.openxmlformats.org/officeDocument/2006/relationships/image" Target="../media/image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microsoft.com/office/2007/relationships/hdphoto" Target="../media/hdphoto2.wdp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3.jpe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rain&#10;&#10;Description automatically generated with medium confidence">
            <a:extLst>
              <a:ext uri="{FF2B5EF4-FFF2-40B4-BE49-F238E27FC236}">
                <a16:creationId xmlns:a16="http://schemas.microsoft.com/office/drawing/2014/main" id="{300B8E10-153D-890F-C093-DEC0C99C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1E458D06-E91E-4156-BEA5-DD8628788BA2}"/>
              </a:ext>
            </a:extLst>
          </p:cNvPr>
          <p:cNvSpPr/>
          <p:nvPr/>
        </p:nvSpPr>
        <p:spPr>
          <a:xfrm>
            <a:off x="-1497150" y="-362383"/>
            <a:ext cx="15501689" cy="6657637"/>
          </a:xfrm>
          <a:custGeom>
            <a:avLst/>
            <a:gdLst>
              <a:gd name="connsiteX0" fmla="*/ 2273575 w 31003378"/>
              <a:gd name="connsiteY0" fmla="*/ 12516716 h 13315273"/>
              <a:gd name="connsiteX1" fmla="*/ 27895825 w 31003378"/>
              <a:gd name="connsiteY1" fmla="*/ 4630016 h 13315273"/>
              <a:gd name="connsiteX2" fmla="*/ 27667225 w 31003378"/>
              <a:gd name="connsiteY2" fmla="*/ 553316 h 13315273"/>
              <a:gd name="connsiteX3" fmla="*/ 1759225 w 31003378"/>
              <a:gd name="connsiteY3" fmla="*/ 1353416 h 13315273"/>
              <a:gd name="connsiteX4" fmla="*/ 2330725 w 31003378"/>
              <a:gd name="connsiteY4" fmla="*/ 12516716 h 13315273"/>
              <a:gd name="connsiteX5" fmla="*/ 2368825 w 31003378"/>
              <a:gd name="connsiteY5" fmla="*/ 12421466 h 13315273"/>
              <a:gd name="connsiteX6" fmla="*/ 2616475 w 31003378"/>
              <a:gd name="connsiteY6" fmla="*/ 12440516 h 13315273"/>
              <a:gd name="connsiteX7" fmla="*/ 2654575 w 31003378"/>
              <a:gd name="connsiteY7" fmla="*/ 12326216 h 13315273"/>
              <a:gd name="connsiteX8" fmla="*/ 2654575 w 31003378"/>
              <a:gd name="connsiteY8" fmla="*/ 12211916 h 13315273"/>
              <a:gd name="connsiteX9" fmla="*/ 2654575 w 31003378"/>
              <a:gd name="connsiteY9" fmla="*/ 13297766 h 1331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3378" h="13315273">
                <a:moveTo>
                  <a:pt x="2273575" y="12516716"/>
                </a:moveTo>
                <a:cubicBezTo>
                  <a:pt x="12968562" y="9570316"/>
                  <a:pt x="23663550" y="6623916"/>
                  <a:pt x="27895825" y="4630016"/>
                </a:cubicBezTo>
                <a:cubicBezTo>
                  <a:pt x="32128100" y="2636116"/>
                  <a:pt x="32023325" y="1099416"/>
                  <a:pt x="27667225" y="553316"/>
                </a:cubicBezTo>
                <a:cubicBezTo>
                  <a:pt x="23311125" y="7216"/>
                  <a:pt x="5981975" y="-640484"/>
                  <a:pt x="1759225" y="1353416"/>
                </a:cubicBezTo>
                <a:cubicBezTo>
                  <a:pt x="-2463525" y="3347316"/>
                  <a:pt x="2229125" y="10672041"/>
                  <a:pt x="2330725" y="12516716"/>
                </a:cubicBezTo>
                <a:cubicBezTo>
                  <a:pt x="2432325" y="14361391"/>
                  <a:pt x="2321200" y="12434166"/>
                  <a:pt x="2368825" y="12421466"/>
                </a:cubicBezTo>
                <a:cubicBezTo>
                  <a:pt x="2416450" y="12408766"/>
                  <a:pt x="2568850" y="12456391"/>
                  <a:pt x="2616475" y="12440516"/>
                </a:cubicBezTo>
                <a:cubicBezTo>
                  <a:pt x="2664100" y="12424641"/>
                  <a:pt x="2648225" y="12364316"/>
                  <a:pt x="2654575" y="12326216"/>
                </a:cubicBezTo>
                <a:cubicBezTo>
                  <a:pt x="2660925" y="12288116"/>
                  <a:pt x="2654575" y="12211916"/>
                  <a:pt x="2654575" y="12211916"/>
                </a:cubicBezTo>
                <a:cubicBezTo>
                  <a:pt x="2654575" y="12373841"/>
                  <a:pt x="2619650" y="13081866"/>
                  <a:pt x="2654575" y="13297766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noProof="0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64F2AD78-4BD6-4ADF-BFC0-EBC0A36AF1F3}"/>
              </a:ext>
            </a:extLst>
          </p:cNvPr>
          <p:cNvGrpSpPr/>
          <p:nvPr/>
        </p:nvGrpSpPr>
        <p:grpSpPr>
          <a:xfrm>
            <a:off x="5862414" y="-2"/>
            <a:ext cx="6327999" cy="6443664"/>
            <a:chOff x="615584" y="-1034400"/>
            <a:chExt cx="5251942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C56373-8BAF-4DB8-981B-2EDA77CD244C}"/>
                </a:ext>
              </a:extLst>
            </p:cNvPr>
            <p:cNvSpPr/>
            <p:nvPr/>
          </p:nvSpPr>
          <p:spPr>
            <a:xfrm>
              <a:off x="615584" y="-1034400"/>
              <a:ext cx="5251942" cy="6858001"/>
            </a:xfrm>
            <a:prstGeom prst="rect">
              <a:avLst/>
            </a:prstGeom>
            <a:solidFill>
              <a:schemeClr val="lt1">
                <a:alpha val="92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9" name="CaixaDeTexto 3">
              <a:extLst>
                <a:ext uri="{FF2B5EF4-FFF2-40B4-BE49-F238E27FC236}">
                  <a16:creationId xmlns:a16="http://schemas.microsoft.com/office/drawing/2014/main" id="{B0C10E40-0168-4DE5-ACEC-0C46C563EDE1}"/>
                </a:ext>
              </a:extLst>
            </p:cNvPr>
            <p:cNvSpPr txBox="1"/>
            <p:nvPr/>
          </p:nvSpPr>
          <p:spPr>
            <a:xfrm>
              <a:off x="692452" y="254586"/>
              <a:ext cx="5075204" cy="1670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noProof="0"/>
                <a:t>A Jornada de Hiperautomação na </a:t>
              </a:r>
              <a:r>
                <a:rPr lang="pt-BR" sz="3200" b="1" u="sng" noProof="0"/>
                <a:t>OceanPact</a:t>
              </a:r>
              <a:r>
                <a:rPr lang="pt-BR" sz="3200" b="1" noProof="0"/>
                <a:t> com o poder do Microsoft Power Automate</a:t>
              </a:r>
            </a:p>
          </p:txBody>
        </p: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7A405ADE-2B3C-4C19-B6AB-26285DF2A350}"/>
              </a:ext>
            </a:extLst>
          </p:cNvPr>
          <p:cNvSpPr/>
          <p:nvPr/>
        </p:nvSpPr>
        <p:spPr>
          <a:xfrm>
            <a:off x="0" y="6443662"/>
            <a:ext cx="12188825" cy="414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noProof="0">
                <a:solidFill>
                  <a:schemeClr val="tx1"/>
                </a:solidFill>
              </a:rPr>
              <a:t>www.mv3.com.br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8C1115C-5ACF-4854-8475-24CDA42B99E8}"/>
              </a:ext>
            </a:extLst>
          </p:cNvPr>
          <p:cNvSpPr/>
          <p:nvPr/>
        </p:nvSpPr>
        <p:spPr>
          <a:xfrm>
            <a:off x="7048757" y="3426642"/>
            <a:ext cx="3955315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t-BR" sz="3200" noProof="0"/>
              <a:t>19 de Agosto de 2025</a:t>
            </a:r>
            <a:endParaRPr lang="pt-BR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53BAE4-99D5-E72D-1169-39BB643F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5" y="438146"/>
            <a:ext cx="2816773" cy="7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39C08AE8-185E-BCB2-4C0E-084A40F58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38" y="4611220"/>
            <a:ext cx="2222897" cy="10842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BCDBF3C-1F6C-C064-35A0-9652E799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657291"/>
            <a:ext cx="2390024" cy="92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4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7629005-8040-D958-6883-F61CDC2603C4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A jornada da Hiperautomação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riângulo Retângulo 1">
            <a:extLst>
              <a:ext uri="{FF2B5EF4-FFF2-40B4-BE49-F238E27FC236}">
                <a16:creationId xmlns:a16="http://schemas.microsoft.com/office/drawing/2014/main" id="{BF7FF00E-5904-B14C-FBB5-B3F05459B6EB}"/>
              </a:ext>
            </a:extLst>
          </p:cNvPr>
          <p:cNvSpPr/>
          <p:nvPr/>
        </p:nvSpPr>
        <p:spPr>
          <a:xfrm flipH="1">
            <a:off x="705590" y="2437766"/>
            <a:ext cx="9870970" cy="1982467"/>
          </a:xfrm>
          <a:prstGeom prst="rtTriangle">
            <a:avLst/>
          </a:prstGeom>
          <a:solidFill>
            <a:sysClr val="window" lastClr="FFFFFF"/>
          </a:solidFill>
          <a:ln w="38100" cap="flat" cmpd="sng" algn="ctr">
            <a:solidFill>
              <a:srgbClr val="064B6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pt-BR" kern="0" noProof="0">
              <a:solidFill>
                <a:prstClr val="white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1404DBA-0BFE-F282-C604-B5674F738A3F}"/>
              </a:ext>
            </a:extLst>
          </p:cNvPr>
          <p:cNvGrpSpPr/>
          <p:nvPr/>
        </p:nvGrpSpPr>
        <p:grpSpPr>
          <a:xfrm>
            <a:off x="10799523" y="2169940"/>
            <a:ext cx="734622" cy="2518118"/>
            <a:chOff x="10863444" y="1129765"/>
            <a:chExt cx="899560" cy="2518118"/>
          </a:xfrm>
        </p:grpSpPr>
        <p:sp>
          <p:nvSpPr>
            <p:cNvPr id="10" name="Seta: de Cima para Baixo 4">
              <a:extLst>
                <a:ext uri="{FF2B5EF4-FFF2-40B4-BE49-F238E27FC236}">
                  <a16:creationId xmlns:a16="http://schemas.microsoft.com/office/drawing/2014/main" id="{0E227D50-E2B4-C8D4-A2D3-D2026ACE227C}"/>
                </a:ext>
              </a:extLst>
            </p:cNvPr>
            <p:cNvSpPr/>
            <p:nvPr/>
          </p:nvSpPr>
          <p:spPr>
            <a:xfrm>
              <a:off x="10863444" y="1129765"/>
              <a:ext cx="675250" cy="2518118"/>
            </a:xfrm>
            <a:prstGeom prst="upDownArrow">
              <a:avLst/>
            </a:prstGeom>
            <a:gradFill flip="none" rotWithShape="1">
              <a:gsLst>
                <a:gs pos="0">
                  <a:srgbClr val="8CD603"/>
                </a:gs>
                <a:gs pos="49000">
                  <a:srgbClr val="FCBA45"/>
                </a:gs>
                <a:gs pos="100000">
                  <a:srgbClr val="F74902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vert" rtlCol="0" anchor="ctr"/>
            <a:lstStyle/>
            <a:p>
              <a:pPr algn="ctr">
                <a:defRPr/>
              </a:pPr>
              <a:r>
                <a:rPr lang="pt-BR" sz="1200" b="1" kern="0" noProof="0">
                  <a:solidFill>
                    <a:prstClr val="white"/>
                  </a:solidFill>
                  <a:latin typeface="Trebuchet MS" panose="020B0603020202020204" pitchFamily="34" charset="0"/>
                </a:rPr>
                <a:t>EVOLUÇÃO</a:t>
              </a:r>
            </a:p>
          </p:txBody>
        </p:sp>
        <p:sp>
          <p:nvSpPr>
            <p:cNvPr id="11" name="Sinal de Subtração 22">
              <a:extLst>
                <a:ext uri="{FF2B5EF4-FFF2-40B4-BE49-F238E27FC236}">
                  <a16:creationId xmlns:a16="http://schemas.microsoft.com/office/drawing/2014/main" id="{45AA4229-6067-EF9F-9109-D0C7FB381A2C}"/>
                </a:ext>
              </a:extLst>
            </p:cNvPr>
            <p:cNvSpPr/>
            <p:nvPr/>
          </p:nvSpPr>
          <p:spPr>
            <a:xfrm>
              <a:off x="11481650" y="2824165"/>
              <a:ext cx="281354" cy="253218"/>
            </a:xfrm>
            <a:prstGeom prst="mathMinus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pt-BR" kern="0" noProof="0">
                <a:solidFill>
                  <a:prstClr val="white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CDC7D30B-639F-DB19-BDEC-5EE9DED58FC0}"/>
                </a:ext>
              </a:extLst>
            </p:cNvPr>
            <p:cNvSpPr txBox="1"/>
            <p:nvPr/>
          </p:nvSpPr>
          <p:spPr>
            <a:xfrm>
              <a:off x="11037693" y="1247915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noProof="0">
                  <a:solidFill>
                    <a:prstClr val="white"/>
                  </a:solidFill>
                </a:rPr>
                <a:t>+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8218506-D1C2-5640-D2EE-8BD3DB2CF863}"/>
                </a:ext>
              </a:extLst>
            </p:cNvPr>
            <p:cNvSpPr txBox="1"/>
            <p:nvPr/>
          </p:nvSpPr>
          <p:spPr>
            <a:xfrm>
              <a:off x="11082577" y="3205829"/>
              <a:ext cx="263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noProof="0">
                  <a:solidFill>
                    <a:prstClr val="white"/>
                  </a:solidFill>
                </a:rPr>
                <a:t>-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660FDB8-FD95-AF29-2736-EF7AA7363600}"/>
              </a:ext>
            </a:extLst>
          </p:cNvPr>
          <p:cNvGrpSpPr/>
          <p:nvPr/>
        </p:nvGrpSpPr>
        <p:grpSpPr>
          <a:xfrm>
            <a:off x="546915" y="1612881"/>
            <a:ext cx="10227208" cy="557059"/>
            <a:chOff x="549112" y="853556"/>
            <a:chExt cx="10227208" cy="557059"/>
          </a:xfrm>
        </p:grpSpPr>
        <p:sp>
          <p:nvSpPr>
            <p:cNvPr id="15" name="Seta: da Esquerda para a Direita 3">
              <a:extLst>
                <a:ext uri="{FF2B5EF4-FFF2-40B4-BE49-F238E27FC236}">
                  <a16:creationId xmlns:a16="http://schemas.microsoft.com/office/drawing/2014/main" id="{88E4CF74-B003-1D13-EA62-D51DFDA6772C}"/>
                </a:ext>
              </a:extLst>
            </p:cNvPr>
            <p:cNvSpPr/>
            <p:nvPr/>
          </p:nvSpPr>
          <p:spPr>
            <a:xfrm>
              <a:off x="549112" y="853556"/>
              <a:ext cx="10227208" cy="557059"/>
            </a:xfrm>
            <a:prstGeom prst="leftRightArrow">
              <a:avLst/>
            </a:prstGeom>
            <a:gradFill flip="none" rotWithShape="1">
              <a:gsLst>
                <a:gs pos="0">
                  <a:srgbClr val="8CD603"/>
                </a:gs>
                <a:gs pos="49000">
                  <a:srgbClr val="FCBA45"/>
                </a:gs>
                <a:gs pos="100000">
                  <a:srgbClr val="F74902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pt-BR" sz="1400" b="1" kern="0" noProof="0">
                  <a:solidFill>
                    <a:prstClr val="white"/>
                  </a:solidFill>
                  <a:latin typeface="Trebuchet MS" panose="020B0603020202020204" pitchFamily="34" charset="0"/>
                </a:rPr>
                <a:t>MATURIDADE DO PROJETO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DF57B6F7-D7AC-F3EB-DFD2-C0EFDF2BE80E}"/>
                </a:ext>
              </a:extLst>
            </p:cNvPr>
            <p:cNvSpPr txBox="1"/>
            <p:nvPr/>
          </p:nvSpPr>
          <p:spPr>
            <a:xfrm>
              <a:off x="653306" y="927532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noProof="0">
                  <a:solidFill>
                    <a:prstClr val="white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69E499F-09C0-AAED-B76C-EE6FCC56D9EB}"/>
                </a:ext>
              </a:extLst>
            </p:cNvPr>
            <p:cNvSpPr txBox="1"/>
            <p:nvPr/>
          </p:nvSpPr>
          <p:spPr>
            <a:xfrm>
              <a:off x="10402716" y="927532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noProof="0">
                  <a:solidFill>
                    <a:prstClr val="white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B781A6-FBB3-F2E3-BBBC-C54ED68A57C6}"/>
              </a:ext>
            </a:extLst>
          </p:cNvPr>
          <p:cNvSpPr txBox="1"/>
          <p:nvPr/>
        </p:nvSpPr>
        <p:spPr>
          <a:xfrm>
            <a:off x="705591" y="4465689"/>
            <a:ext cx="322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2022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0557A7B-74BE-EE9F-0AB4-02F810D7DDD3}"/>
              </a:ext>
            </a:extLst>
          </p:cNvPr>
          <p:cNvSpPr txBox="1"/>
          <p:nvPr/>
        </p:nvSpPr>
        <p:spPr>
          <a:xfrm>
            <a:off x="3960383" y="4482103"/>
            <a:ext cx="348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2023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2D13119-770A-2801-6CD7-85DF0BA17F68}"/>
              </a:ext>
            </a:extLst>
          </p:cNvPr>
          <p:cNvSpPr txBox="1"/>
          <p:nvPr/>
        </p:nvSpPr>
        <p:spPr>
          <a:xfrm>
            <a:off x="7475684" y="4482102"/>
            <a:ext cx="3100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2024 – 2025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B9657FC8-5451-D259-670A-3DC270DC463A}"/>
              </a:ext>
            </a:extLst>
          </p:cNvPr>
          <p:cNvCxnSpPr>
            <a:cxnSpLocks/>
          </p:cNvCxnSpPr>
          <p:nvPr/>
        </p:nvCxnSpPr>
        <p:spPr>
          <a:xfrm>
            <a:off x="3934983" y="3786909"/>
            <a:ext cx="0" cy="2424353"/>
          </a:xfrm>
          <a:prstGeom prst="line">
            <a:avLst/>
          </a:prstGeom>
          <a:noFill/>
          <a:ln w="28575" cap="flat" cmpd="sng" algn="ctr">
            <a:solidFill>
              <a:schemeClr val="bg2">
                <a:lumMod val="25000"/>
              </a:schemeClr>
            </a:solidFill>
            <a:prstDash val="sysDot"/>
            <a:miter lim="800000"/>
          </a:ln>
          <a:effectLst/>
        </p:spPr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AAF4881-6B77-39BD-4B28-E6807D623502}"/>
              </a:ext>
            </a:extLst>
          </p:cNvPr>
          <p:cNvCxnSpPr>
            <a:cxnSpLocks/>
          </p:cNvCxnSpPr>
          <p:nvPr/>
        </p:nvCxnSpPr>
        <p:spPr>
          <a:xfrm>
            <a:off x="7450282" y="3075158"/>
            <a:ext cx="0" cy="3136104"/>
          </a:xfrm>
          <a:prstGeom prst="line">
            <a:avLst/>
          </a:prstGeom>
          <a:noFill/>
          <a:ln w="28575" cap="flat" cmpd="sng" algn="ctr">
            <a:solidFill>
              <a:schemeClr val="bg2">
                <a:lumMod val="25000"/>
              </a:schemeClr>
            </a:solidFill>
            <a:prstDash val="sysDot"/>
            <a:miter lim="800000"/>
          </a:ln>
          <a:effectLst/>
        </p:spPr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770B882-522F-B1D0-5393-88E7C470772F}"/>
              </a:ext>
            </a:extLst>
          </p:cNvPr>
          <p:cNvSpPr txBox="1"/>
          <p:nvPr/>
        </p:nvSpPr>
        <p:spPr>
          <a:xfrm>
            <a:off x="578213" y="4779805"/>
            <a:ext cx="3329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noProof="0">
                <a:solidFill>
                  <a:srgbClr val="064B65"/>
                </a:solidFill>
                <a:latin typeface="Trebuchet MS" panose="020B0603020202020204" pitchFamily="34" charset="0"/>
              </a:rPr>
              <a:t>Provas de Conceito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Escolha do parceiro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noProof="0">
                <a:solidFill>
                  <a:srgbClr val="064B65"/>
                </a:solidFill>
                <a:latin typeface="Trebuchet MS" panose="020B0603020202020204" pitchFamily="34" charset="0"/>
              </a:rPr>
              <a:t>Escolha da Solução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noProof="0">
                <a:solidFill>
                  <a:srgbClr val="064B65"/>
                </a:solidFill>
                <a:latin typeface="Trebuchet MS" panose="020B0603020202020204" pitchFamily="34" charset="0"/>
              </a:rPr>
              <a:t>Desenvolvimento de RPAs no CSC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Arquitetura e Guideline (melhores praticas)</a:t>
            </a:r>
            <a:endParaRPr lang="pt-BR" sz="1100" b="1" noProof="0">
              <a:solidFill>
                <a:srgbClr val="064B65"/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A1F1F83-D737-20DA-4230-54B258099939}"/>
              </a:ext>
            </a:extLst>
          </p:cNvPr>
          <p:cNvSpPr txBox="1"/>
          <p:nvPr/>
        </p:nvSpPr>
        <p:spPr>
          <a:xfrm>
            <a:off x="4040669" y="4820656"/>
            <a:ext cx="33293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85750" indent="-285750" algn="just">
              <a:buFont typeface="Arial" panose="020B0604020202020204" pitchFamily="34" charset="0"/>
              <a:buChar char="•"/>
              <a:defRPr sz="1400">
                <a:solidFill>
                  <a:srgbClr val="064B65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b="1"/>
              <a:t>Modelos de Governança </a:t>
            </a:r>
          </a:p>
          <a:p>
            <a:r>
              <a:rPr lang="pt-BR"/>
              <a:t>Oferta para outras áreas do Grupo</a:t>
            </a:r>
          </a:p>
          <a:p>
            <a:r>
              <a:rPr lang="pt-BR"/>
              <a:t>RPA como ferramenta crítica da companhia</a:t>
            </a:r>
          </a:p>
          <a:p>
            <a:r>
              <a:rPr lang="pt-BR" b="1"/>
              <a:t>Início da Sustentação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7C625B5-B393-883D-4BE4-FFB6599A57B3}"/>
              </a:ext>
            </a:extLst>
          </p:cNvPr>
          <p:cNvSpPr txBox="1"/>
          <p:nvPr/>
        </p:nvSpPr>
        <p:spPr>
          <a:xfrm>
            <a:off x="7530568" y="4820656"/>
            <a:ext cx="30459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85750" indent="-285750" algn="just">
              <a:buFont typeface="Arial" panose="020B0604020202020204" pitchFamily="34" charset="0"/>
              <a:buChar char="•"/>
              <a:defRPr sz="1400" b="1">
                <a:solidFill>
                  <a:srgbClr val="064B65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/>
              <a:t>Liderança Governança e Técnica (OceanPact) TI</a:t>
            </a:r>
          </a:p>
          <a:p>
            <a:r>
              <a:rPr lang="pt-BR"/>
              <a:t>Indicadores e Monitoramento</a:t>
            </a:r>
          </a:p>
          <a:p>
            <a:r>
              <a:rPr lang="pt-BR" b="0"/>
              <a:t>Benchmark com grandes companhias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1EF06B3-74A1-DDEA-99A6-C4C16D5E1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03" y="3312551"/>
            <a:ext cx="540000" cy="540000"/>
          </a:xfrm>
          <a:prstGeom prst="rect">
            <a:avLst/>
          </a:prstGeom>
        </p:spPr>
      </p:pic>
      <p:pic>
        <p:nvPicPr>
          <p:cNvPr id="7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0C8B9D9-C93E-5F6F-4C23-4A5EBAB91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23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1CF18DB-3017-5501-B9C0-842A6ECF4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18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19AA6F5-7C34-3014-91FB-7DE86678F605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Funil de Automações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3774316-95FD-9474-6B26-72756ED9D018}"/>
              </a:ext>
            </a:extLst>
          </p:cNvPr>
          <p:cNvSpPr/>
          <p:nvPr/>
        </p:nvSpPr>
        <p:spPr>
          <a:xfrm>
            <a:off x="9515615" y="3222543"/>
            <a:ext cx="1563624" cy="15615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latin typeface="Trebuchet MS"/>
              </a:rPr>
              <a:t>7 FTE +</a:t>
            </a:r>
            <a:br>
              <a:rPr lang="pt-BR">
                <a:latin typeface="Trebuchet MS"/>
              </a:rPr>
            </a:br>
            <a:r>
              <a:rPr lang="pt-BR" err="1">
                <a:latin typeface="Trebuchet MS"/>
              </a:rPr>
              <a:t>Cost</a:t>
            </a:r>
            <a:r>
              <a:rPr lang="pt-BR">
                <a:latin typeface="Trebuchet MS"/>
              </a:rPr>
              <a:t> </a:t>
            </a:r>
            <a:r>
              <a:rPr lang="pt-BR" err="1">
                <a:latin typeface="Trebuchet MS"/>
              </a:rPr>
              <a:t>Avoidance</a:t>
            </a:r>
            <a:endParaRPr lang="pt-BR" noProof="0" err="1">
              <a:latin typeface="Trebuchet MS" panose="020B0603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DEFB83C-C14D-9783-01B2-DDA72379649A}"/>
              </a:ext>
            </a:extLst>
          </p:cNvPr>
          <p:cNvSpPr/>
          <p:nvPr/>
        </p:nvSpPr>
        <p:spPr>
          <a:xfrm>
            <a:off x="636438" y="1962132"/>
            <a:ext cx="2156575" cy="55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OPORTUNIDADES LEVANTAS PELAS ÁREAS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26A1304-018E-7DA7-21AF-38717D079248}"/>
              </a:ext>
            </a:extLst>
          </p:cNvPr>
          <p:cNvSpPr/>
          <p:nvPr/>
        </p:nvSpPr>
        <p:spPr>
          <a:xfrm>
            <a:off x="5010115" y="2559029"/>
            <a:ext cx="1442332" cy="55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ANÁLISE QUANTITATIVA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942D2B1-3E6D-4EB4-8890-0086F2F896FF}"/>
              </a:ext>
            </a:extLst>
          </p:cNvPr>
          <p:cNvSpPr/>
          <p:nvPr/>
        </p:nvSpPr>
        <p:spPr>
          <a:xfrm>
            <a:off x="6443684" y="2881548"/>
            <a:ext cx="1313650" cy="55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PROCESSOS EV ESTIMADOS</a:t>
            </a:r>
          </a:p>
        </p:txBody>
      </p:sp>
      <p:sp>
        <p:nvSpPr>
          <p:cNvPr id="8" name="Fluxograma: Operação manual 7">
            <a:extLst>
              <a:ext uri="{FF2B5EF4-FFF2-40B4-BE49-F238E27FC236}">
                <a16:creationId xmlns:a16="http://schemas.microsoft.com/office/drawing/2014/main" id="{F283726E-E6CE-AB44-7FD9-6B20AD232E2B}"/>
              </a:ext>
            </a:extLst>
          </p:cNvPr>
          <p:cNvSpPr/>
          <p:nvPr/>
        </p:nvSpPr>
        <p:spPr>
          <a:xfrm rot="16200000">
            <a:off x="280850" y="2621780"/>
            <a:ext cx="2714675" cy="2650111"/>
          </a:xfrm>
          <a:prstGeom prst="flowChartManualOperation">
            <a:avLst/>
          </a:prstGeom>
          <a:solidFill>
            <a:srgbClr val="064B6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9" name="Fluxograma: Operação manual 8">
            <a:extLst>
              <a:ext uri="{FF2B5EF4-FFF2-40B4-BE49-F238E27FC236}">
                <a16:creationId xmlns:a16="http://schemas.microsoft.com/office/drawing/2014/main" id="{F68DB1DF-D11B-5E62-3069-386AEEB15DA5}"/>
              </a:ext>
            </a:extLst>
          </p:cNvPr>
          <p:cNvSpPr/>
          <p:nvPr/>
        </p:nvSpPr>
        <p:spPr>
          <a:xfrm rot="16200000">
            <a:off x="5367025" y="3222975"/>
            <a:ext cx="771209" cy="1442332"/>
          </a:xfrm>
          <a:prstGeom prst="flowChartManualOperation">
            <a:avLst/>
          </a:prstGeom>
          <a:solidFill>
            <a:srgbClr val="4292B6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pt-BR" sz="1200" kern="0" noProof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Fluxograma: Operação manual 9">
            <a:extLst>
              <a:ext uri="{FF2B5EF4-FFF2-40B4-BE49-F238E27FC236}">
                <a16:creationId xmlns:a16="http://schemas.microsoft.com/office/drawing/2014/main" id="{91DCE876-1055-9C20-E37F-66E8C0B70463}"/>
              </a:ext>
            </a:extLst>
          </p:cNvPr>
          <p:cNvSpPr/>
          <p:nvPr/>
        </p:nvSpPr>
        <p:spPr>
          <a:xfrm rot="16200000">
            <a:off x="6849337" y="3369861"/>
            <a:ext cx="471230" cy="1153948"/>
          </a:xfrm>
          <a:prstGeom prst="flowChartManualOperation">
            <a:avLst/>
          </a:prstGeom>
          <a:solidFill>
            <a:schemeClr val="accent1">
              <a:lumMod val="40000"/>
              <a:lumOff val="60000"/>
            </a:scheme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pt-BR" sz="1200" kern="0" noProof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3B9D753-059D-8314-D247-82DB4784CFE2}"/>
              </a:ext>
            </a:extLst>
          </p:cNvPr>
          <p:cNvCxnSpPr>
            <a:cxnSpLocks/>
          </p:cNvCxnSpPr>
          <p:nvPr/>
        </p:nvCxnSpPr>
        <p:spPr>
          <a:xfrm>
            <a:off x="5006214" y="2169604"/>
            <a:ext cx="0" cy="3212093"/>
          </a:xfrm>
          <a:prstGeom prst="line">
            <a:avLst/>
          </a:prstGeom>
          <a:noFill/>
          <a:ln w="9525" cap="rnd" cmpd="sng" algn="ctr">
            <a:solidFill>
              <a:sysClr val="windowText" lastClr="000000">
                <a:lumMod val="60000"/>
                <a:lumOff val="40000"/>
              </a:sysClr>
            </a:solidFill>
            <a:prstDash val="lgDash"/>
            <a:round/>
          </a:ln>
          <a:effectLst/>
        </p:spPr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14F4109-3720-E60F-1DED-86F6086FF560}"/>
              </a:ext>
            </a:extLst>
          </p:cNvPr>
          <p:cNvCxnSpPr>
            <a:cxnSpLocks/>
          </p:cNvCxnSpPr>
          <p:nvPr/>
        </p:nvCxnSpPr>
        <p:spPr>
          <a:xfrm>
            <a:off x="6489778" y="2169604"/>
            <a:ext cx="0" cy="3212093"/>
          </a:xfrm>
          <a:prstGeom prst="line">
            <a:avLst/>
          </a:prstGeom>
          <a:noFill/>
          <a:ln w="9525" cap="rnd" cmpd="sng" algn="ctr">
            <a:solidFill>
              <a:sysClr val="windowText" lastClr="000000">
                <a:lumMod val="60000"/>
                <a:lumOff val="40000"/>
              </a:sysClr>
            </a:solidFill>
            <a:prstDash val="lgDash"/>
            <a:round/>
          </a:ln>
          <a:effectLst/>
        </p:spPr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9B5888A8-9111-1ADF-A2CB-3F0B79BB7422}"/>
              </a:ext>
            </a:extLst>
          </p:cNvPr>
          <p:cNvSpPr/>
          <p:nvPr/>
        </p:nvSpPr>
        <p:spPr>
          <a:xfrm>
            <a:off x="360185" y="3819879"/>
            <a:ext cx="2624140" cy="2963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pt-BR" sz="1400" b="1" kern="0">
                <a:solidFill>
                  <a:prstClr val="white"/>
                </a:solidFill>
                <a:latin typeface="Trebuchet MS"/>
              </a:rPr>
              <a:t>52</a:t>
            </a:r>
            <a:endParaRPr lang="pt-BR" sz="1400" b="1" kern="0" noProof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158945-74B3-CDEE-D030-50695ED94872}"/>
              </a:ext>
            </a:extLst>
          </p:cNvPr>
          <p:cNvSpPr/>
          <p:nvPr/>
        </p:nvSpPr>
        <p:spPr>
          <a:xfrm>
            <a:off x="5017480" y="3808297"/>
            <a:ext cx="1407028" cy="2963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pt-BR" sz="1400" b="1" ker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48</a:t>
            </a:r>
            <a:endParaRPr lang="pt-BR" sz="1400" b="1" kern="0" noProof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rapezoide 15">
            <a:extLst>
              <a:ext uri="{FF2B5EF4-FFF2-40B4-BE49-F238E27FC236}">
                <a16:creationId xmlns:a16="http://schemas.microsoft.com/office/drawing/2014/main" id="{2D1CCFB5-151F-E482-76D5-0603D1AC0346}"/>
              </a:ext>
            </a:extLst>
          </p:cNvPr>
          <p:cNvSpPr/>
          <p:nvPr/>
        </p:nvSpPr>
        <p:spPr>
          <a:xfrm rot="5400000">
            <a:off x="3197586" y="2955375"/>
            <a:ext cx="1600300" cy="1982924"/>
          </a:xfrm>
          <a:prstGeom prst="trapezoid">
            <a:avLst/>
          </a:prstGeom>
          <a:solidFill>
            <a:srgbClr val="006A95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309B78E-3BE2-202D-3EA3-145755EE4079}"/>
              </a:ext>
            </a:extLst>
          </p:cNvPr>
          <p:cNvSpPr/>
          <p:nvPr/>
        </p:nvSpPr>
        <p:spPr>
          <a:xfrm>
            <a:off x="3012052" y="3795954"/>
            <a:ext cx="1991523" cy="29637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pt-BR" sz="1400" b="1" kern="0">
                <a:solidFill>
                  <a:prstClr val="white"/>
                </a:solidFill>
                <a:latin typeface="Trebuchet MS"/>
              </a:rPr>
              <a:t>49</a:t>
            </a:r>
            <a:endParaRPr lang="pt-BR" sz="1400" b="1" kern="0" noProof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3BD9AD2-F48F-6991-2439-293975973E10}"/>
              </a:ext>
            </a:extLst>
          </p:cNvPr>
          <p:cNvSpPr/>
          <p:nvPr/>
        </p:nvSpPr>
        <p:spPr>
          <a:xfrm>
            <a:off x="3008991" y="2417905"/>
            <a:ext cx="2000647" cy="33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ANÁLISE QUALITATIVA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6CF47B3-116B-2A54-7585-CD009D8A8916}"/>
              </a:ext>
            </a:extLst>
          </p:cNvPr>
          <p:cNvCxnSpPr>
            <a:cxnSpLocks/>
          </p:cNvCxnSpPr>
          <p:nvPr/>
        </p:nvCxnSpPr>
        <p:spPr>
          <a:xfrm>
            <a:off x="2985035" y="2169604"/>
            <a:ext cx="0" cy="3212093"/>
          </a:xfrm>
          <a:prstGeom prst="line">
            <a:avLst/>
          </a:prstGeom>
          <a:noFill/>
          <a:ln w="9525" cap="rnd" cmpd="sng" algn="ctr">
            <a:solidFill>
              <a:sysClr val="windowText" lastClr="000000">
                <a:lumMod val="60000"/>
                <a:lumOff val="40000"/>
              </a:sysClr>
            </a:solidFill>
            <a:prstDash val="lgDash"/>
            <a:round/>
          </a:ln>
          <a:effectLst/>
        </p:spPr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3D8123D3-0FCB-2988-0D71-8AA56F2AF50B}"/>
              </a:ext>
            </a:extLst>
          </p:cNvPr>
          <p:cNvCxnSpPr>
            <a:cxnSpLocks/>
          </p:cNvCxnSpPr>
          <p:nvPr/>
        </p:nvCxnSpPr>
        <p:spPr>
          <a:xfrm>
            <a:off x="7680109" y="2169604"/>
            <a:ext cx="0" cy="3212093"/>
          </a:xfrm>
          <a:prstGeom prst="line">
            <a:avLst/>
          </a:prstGeom>
          <a:noFill/>
          <a:ln w="9525" cap="rnd" cmpd="sng" algn="ctr">
            <a:solidFill>
              <a:sysClr val="windowText" lastClr="000000">
                <a:lumMod val="60000"/>
                <a:lumOff val="40000"/>
              </a:sysClr>
            </a:solidFill>
            <a:prstDash val="lgDash"/>
            <a:round/>
          </a:ln>
          <a:effectLst/>
        </p:spPr>
      </p:cxnSp>
      <p:sp>
        <p:nvSpPr>
          <p:cNvPr id="21" name="Retângulo 20">
            <a:extLst>
              <a:ext uri="{FF2B5EF4-FFF2-40B4-BE49-F238E27FC236}">
                <a16:creationId xmlns:a16="http://schemas.microsoft.com/office/drawing/2014/main" id="{F45FC035-9BAF-EEC4-A3C2-C9FCC632ACCC}"/>
              </a:ext>
            </a:extLst>
          </p:cNvPr>
          <p:cNvSpPr/>
          <p:nvPr/>
        </p:nvSpPr>
        <p:spPr>
          <a:xfrm>
            <a:off x="7704800" y="3247079"/>
            <a:ext cx="1224902" cy="33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</a:rPr>
              <a:t>PRIORIZADOS</a:t>
            </a:r>
          </a:p>
        </p:txBody>
      </p:sp>
      <p:sp>
        <p:nvSpPr>
          <p:cNvPr id="22" name="Fluxograma: Operação manual 54">
            <a:extLst>
              <a:ext uri="{FF2B5EF4-FFF2-40B4-BE49-F238E27FC236}">
                <a16:creationId xmlns:a16="http://schemas.microsoft.com/office/drawing/2014/main" id="{20C0F308-3250-C1CF-661B-65656D912CF8}"/>
              </a:ext>
            </a:extLst>
          </p:cNvPr>
          <p:cNvSpPr/>
          <p:nvPr/>
        </p:nvSpPr>
        <p:spPr>
          <a:xfrm rot="16200000">
            <a:off x="8037695" y="3470867"/>
            <a:ext cx="288569" cy="954358"/>
          </a:xfrm>
          <a:prstGeom prst="flowChartManualOperation">
            <a:avLst/>
          </a:prstGeom>
          <a:solidFill>
            <a:srgbClr val="20C4F4">
              <a:lumMod val="40000"/>
              <a:lumOff val="60000"/>
            </a:srgbClr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endParaRPr lang="pt-BR" sz="1200" kern="0" noProof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AF65601-9CB2-2481-7170-B2887C13588F}"/>
              </a:ext>
            </a:extLst>
          </p:cNvPr>
          <p:cNvSpPr txBox="1"/>
          <p:nvPr/>
        </p:nvSpPr>
        <p:spPr>
          <a:xfrm>
            <a:off x="6474512" y="3785286"/>
            <a:ext cx="1205571" cy="2862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pt-BR" sz="1400" b="1" ker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47</a:t>
            </a:r>
            <a:endParaRPr lang="pt-BR" sz="1400" b="1" kern="0" noProof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FC95FCE-7552-4D5F-7AD7-45255432CBC9}"/>
              </a:ext>
            </a:extLst>
          </p:cNvPr>
          <p:cNvSpPr txBox="1"/>
          <p:nvPr/>
        </p:nvSpPr>
        <p:spPr>
          <a:xfrm>
            <a:off x="7807780" y="3801025"/>
            <a:ext cx="701177" cy="2862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pt-BR" sz="1400" b="1" ker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46</a:t>
            </a:r>
            <a:endParaRPr lang="pt-BR" sz="1400" b="1" kern="0" noProof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F5E3F29C-AA85-7377-531B-C6823DBB1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26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EEBF40F4-F08D-EC73-A253-2EA05A4C7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6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21C475C-80BE-10D8-A090-6AD756AFFBD8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Power Automate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pic>
        <p:nvPicPr>
          <p:cNvPr id="130" name="Picture 4">
            <a:extLst>
              <a:ext uri="{FF2B5EF4-FFF2-40B4-BE49-F238E27FC236}">
                <a16:creationId xmlns:a16="http://schemas.microsoft.com/office/drawing/2014/main" id="{5FFB64FE-797F-FC51-0B00-49588811B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r="80462" b="19583"/>
          <a:stretch/>
        </p:blipFill>
        <p:spPr bwMode="auto">
          <a:xfrm>
            <a:off x="5408368" y="3394542"/>
            <a:ext cx="1045533" cy="84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7">
            <a:extLst>
              <a:ext uri="{FF2B5EF4-FFF2-40B4-BE49-F238E27FC236}">
                <a16:creationId xmlns:a16="http://schemas.microsoft.com/office/drawing/2014/main" id="{401EC1E8-3645-1E83-D141-04261A4A7C69}"/>
              </a:ext>
            </a:extLst>
          </p:cNvPr>
          <p:cNvSpPr txBox="1"/>
          <p:nvPr/>
        </p:nvSpPr>
        <p:spPr>
          <a:xfrm>
            <a:off x="1482270" y="2726323"/>
            <a:ext cx="2419214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PLATAFORMA NA NUVEM</a:t>
            </a: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A3DA9978-1148-36B9-897F-B77ECA226B1C}"/>
              </a:ext>
            </a:extLst>
          </p:cNvPr>
          <p:cNvSpPr txBox="1"/>
          <p:nvPr/>
        </p:nvSpPr>
        <p:spPr>
          <a:xfrm>
            <a:off x="2878121" y="1482682"/>
            <a:ext cx="6106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INTEGRAÇÃO NATIVA COM O MICROSOFT365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BE937720-494E-5819-DC16-6B7BE7A0B7E5}"/>
              </a:ext>
            </a:extLst>
          </p:cNvPr>
          <p:cNvSpPr txBox="1"/>
          <p:nvPr/>
        </p:nvSpPr>
        <p:spPr>
          <a:xfrm>
            <a:off x="6171486" y="2712048"/>
            <a:ext cx="6106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ATUALIZAÇÕES FREQUENTES</a:t>
            </a:r>
          </a:p>
        </p:txBody>
      </p: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95D6AFB0-240C-ED7D-9D65-20CCBE64C8C3}"/>
              </a:ext>
            </a:extLst>
          </p:cNvPr>
          <p:cNvSpPr txBox="1"/>
          <p:nvPr/>
        </p:nvSpPr>
        <p:spPr>
          <a:xfrm>
            <a:off x="140116" y="5074072"/>
            <a:ext cx="6106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INTELIGÊNCIA ARTIFICIAL</a:t>
            </a:r>
          </a:p>
        </p:txBody>
      </p:sp>
      <p:sp>
        <p:nvSpPr>
          <p:cNvPr id="144" name="CaixaDeTexto 143">
            <a:extLst>
              <a:ext uri="{FF2B5EF4-FFF2-40B4-BE49-F238E27FC236}">
                <a16:creationId xmlns:a16="http://schemas.microsoft.com/office/drawing/2014/main" id="{9F42BF78-7367-287A-675D-A2D42C980C25}"/>
              </a:ext>
            </a:extLst>
          </p:cNvPr>
          <p:cNvSpPr txBox="1"/>
          <p:nvPr/>
        </p:nvSpPr>
        <p:spPr>
          <a:xfrm>
            <a:off x="5173543" y="5014399"/>
            <a:ext cx="6106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MENOR CUSTO</a:t>
            </a:r>
          </a:p>
        </p:txBody>
      </p:sp>
      <p:grpSp>
        <p:nvGrpSpPr>
          <p:cNvPr id="169" name="Agrupar 168">
            <a:extLst>
              <a:ext uri="{FF2B5EF4-FFF2-40B4-BE49-F238E27FC236}">
                <a16:creationId xmlns:a16="http://schemas.microsoft.com/office/drawing/2014/main" id="{A3B453AD-F66F-1E63-5D42-798F4FB47BC0}"/>
              </a:ext>
            </a:extLst>
          </p:cNvPr>
          <p:cNvGrpSpPr/>
          <p:nvPr/>
        </p:nvGrpSpPr>
        <p:grpSpPr>
          <a:xfrm>
            <a:off x="4088811" y="2033649"/>
            <a:ext cx="3611399" cy="3370301"/>
            <a:chOff x="3547390" y="1327751"/>
            <a:chExt cx="5191283" cy="4929838"/>
          </a:xfrm>
        </p:grpSpPr>
        <p:sp>
          <p:nvSpPr>
            <p:cNvPr id="162" name="Freeform: Shape 10">
              <a:extLst>
                <a:ext uri="{FF2B5EF4-FFF2-40B4-BE49-F238E27FC236}">
                  <a16:creationId xmlns:a16="http://schemas.microsoft.com/office/drawing/2014/main" id="{749105A0-B1CD-D3B9-0455-CAC2CB84C28D}"/>
                </a:ext>
              </a:extLst>
            </p:cNvPr>
            <p:cNvSpPr/>
            <p:nvPr/>
          </p:nvSpPr>
          <p:spPr>
            <a:xfrm>
              <a:off x="7053004" y="2632062"/>
              <a:ext cx="1455502" cy="850341"/>
            </a:xfrm>
            <a:custGeom>
              <a:avLst/>
              <a:gdLst>
                <a:gd name="connsiteX0" fmla="*/ 830695 w 1455502"/>
                <a:gd name="connsiteY0" fmla="*/ 279 h 755155"/>
                <a:gd name="connsiteX1" fmla="*/ 1077543 w 1455502"/>
                <a:gd name="connsiteY1" fmla="*/ 42334 h 755155"/>
                <a:gd name="connsiteX2" fmla="*/ 1455502 w 1455502"/>
                <a:gd name="connsiteY2" fmla="*/ 284145 h 755155"/>
                <a:gd name="connsiteX3" fmla="*/ 930196 w 1455502"/>
                <a:gd name="connsiteY3" fmla="*/ 687525 h 755155"/>
                <a:gd name="connsiteX4" fmla="*/ 630630 w 1455502"/>
                <a:gd name="connsiteY4" fmla="*/ 739483 h 755155"/>
                <a:gd name="connsiteX5" fmla="*/ 0 w 1455502"/>
                <a:gd name="connsiteY5" fmla="*/ 536941 h 755155"/>
                <a:gd name="connsiteX6" fmla="*/ 830695 w 1455502"/>
                <a:gd name="connsiteY6" fmla="*/ 279 h 7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502" h="755155">
                  <a:moveTo>
                    <a:pt x="830695" y="279"/>
                  </a:moveTo>
                  <a:cubicBezTo>
                    <a:pt x="912575" y="2349"/>
                    <a:pt x="995561" y="16003"/>
                    <a:pt x="1077543" y="42334"/>
                  </a:cubicBezTo>
                  <a:cubicBezTo>
                    <a:pt x="1227732" y="90570"/>
                    <a:pt x="1356048" y="175607"/>
                    <a:pt x="1455502" y="284145"/>
                  </a:cubicBezTo>
                  <a:lnTo>
                    <a:pt x="930196" y="687525"/>
                  </a:lnTo>
                  <a:cubicBezTo>
                    <a:pt x="845101" y="752787"/>
                    <a:pt x="733004" y="772363"/>
                    <a:pt x="630630" y="739483"/>
                  </a:cubicBezTo>
                  <a:lnTo>
                    <a:pt x="0" y="536941"/>
                  </a:lnTo>
                  <a:cubicBezTo>
                    <a:pt x="141816" y="199850"/>
                    <a:pt x="475880" y="-8693"/>
                    <a:pt x="830695" y="2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3" name="Freeform: Shape 12">
              <a:extLst>
                <a:ext uri="{FF2B5EF4-FFF2-40B4-BE49-F238E27FC236}">
                  <a16:creationId xmlns:a16="http://schemas.microsoft.com/office/drawing/2014/main" id="{A1AC530B-5F51-A39A-943D-3CA1754B788C}"/>
                </a:ext>
              </a:extLst>
            </p:cNvPr>
            <p:cNvSpPr/>
            <p:nvPr/>
          </p:nvSpPr>
          <p:spPr>
            <a:xfrm>
              <a:off x="7949191" y="3037035"/>
              <a:ext cx="789482" cy="1287408"/>
            </a:xfrm>
            <a:custGeom>
              <a:avLst/>
              <a:gdLst>
                <a:gd name="connsiteX0" fmla="*/ 599615 w 737016"/>
                <a:gd name="connsiteY0" fmla="*/ 0 h 1285842"/>
                <a:gd name="connsiteX1" fmla="*/ 694720 w 737016"/>
                <a:gd name="connsiteY1" fmla="*/ 739785 h 1285842"/>
                <a:gd name="connsiteX2" fmla="*/ 186635 w 737016"/>
                <a:gd name="connsiteY2" fmla="*/ 1285842 h 1285842"/>
                <a:gd name="connsiteX3" fmla="*/ 14155 w 737016"/>
                <a:gd name="connsiteY3" fmla="*/ 717100 h 1285842"/>
                <a:gd name="connsiteX4" fmla="*/ 128126 w 737016"/>
                <a:gd name="connsiteY4" fmla="*/ 362243 h 1285842"/>
                <a:gd name="connsiteX5" fmla="*/ 599615 w 737016"/>
                <a:gd name="connsiteY5" fmla="*/ 0 h 128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016" h="1285842">
                  <a:moveTo>
                    <a:pt x="599615" y="0"/>
                  </a:moveTo>
                  <a:cubicBezTo>
                    <a:pt x="734724" y="212626"/>
                    <a:pt x="777698" y="481426"/>
                    <a:pt x="694720" y="739785"/>
                  </a:cubicBezTo>
                  <a:cubicBezTo>
                    <a:pt x="611646" y="998442"/>
                    <a:pt x="419963" y="1191548"/>
                    <a:pt x="186635" y="1285842"/>
                  </a:cubicBezTo>
                  <a:lnTo>
                    <a:pt x="14155" y="717100"/>
                  </a:lnTo>
                  <a:cubicBezTo>
                    <a:pt x="-25471" y="586494"/>
                    <a:pt x="19861" y="445349"/>
                    <a:pt x="128126" y="362243"/>
                  </a:cubicBezTo>
                  <a:lnTo>
                    <a:pt x="59961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64" name="Freeform: Shape 16">
              <a:extLst>
                <a:ext uri="{FF2B5EF4-FFF2-40B4-BE49-F238E27FC236}">
                  <a16:creationId xmlns:a16="http://schemas.microsoft.com/office/drawing/2014/main" id="{5E70CC8A-3511-D479-710D-E47BFE7966F1}"/>
                </a:ext>
              </a:extLst>
            </p:cNvPr>
            <p:cNvSpPr/>
            <p:nvPr/>
          </p:nvSpPr>
          <p:spPr>
            <a:xfrm>
              <a:off x="6983532" y="3317543"/>
              <a:ext cx="1099633" cy="1071661"/>
            </a:xfrm>
            <a:custGeom>
              <a:avLst/>
              <a:gdLst>
                <a:gd name="connsiteX0" fmla="*/ 21764 w 1057542"/>
                <a:gd name="connsiteY0" fmla="*/ 0 h 1071661"/>
                <a:gd name="connsiteX1" fmla="*/ 652115 w 1057542"/>
                <a:gd name="connsiteY1" fmla="*/ 202452 h 1071661"/>
                <a:gd name="connsiteX2" fmla="*/ 865337 w 1057542"/>
                <a:gd name="connsiteY2" fmla="*/ 419105 h 1071661"/>
                <a:gd name="connsiteX3" fmla="*/ 1057542 w 1057542"/>
                <a:gd name="connsiteY3" fmla="*/ 1052931 h 1071661"/>
                <a:gd name="connsiteX4" fmla="*/ 609457 w 1057542"/>
                <a:gd name="connsiteY4" fmla="*/ 1029438 h 1071661"/>
                <a:gd name="connsiteX5" fmla="*/ 21764 w 1057542"/>
                <a:gd name="connsiteY5" fmla="*/ 0 h 107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542" h="1071661">
                  <a:moveTo>
                    <a:pt x="21764" y="0"/>
                  </a:moveTo>
                  <a:lnTo>
                    <a:pt x="652115" y="202452"/>
                  </a:lnTo>
                  <a:cubicBezTo>
                    <a:pt x="754463" y="235324"/>
                    <a:pt x="834274" y="316185"/>
                    <a:pt x="865337" y="419105"/>
                  </a:cubicBezTo>
                  <a:lnTo>
                    <a:pt x="1057542" y="1052931"/>
                  </a:lnTo>
                  <a:cubicBezTo>
                    <a:pt x="913520" y="1083271"/>
                    <a:pt x="759606" y="1077662"/>
                    <a:pt x="609457" y="1029438"/>
                  </a:cubicBezTo>
                  <a:cubicBezTo>
                    <a:pt x="172559" y="889118"/>
                    <a:pt x="-77867" y="438941"/>
                    <a:pt x="2176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6" name="Freeform: Shape 10">
              <a:extLst>
                <a:ext uri="{FF2B5EF4-FFF2-40B4-BE49-F238E27FC236}">
                  <a16:creationId xmlns:a16="http://schemas.microsoft.com/office/drawing/2014/main" id="{721EDDDB-5F32-A6B5-1856-58BE7834306E}"/>
                </a:ext>
              </a:extLst>
            </p:cNvPr>
            <p:cNvSpPr/>
            <p:nvPr/>
          </p:nvSpPr>
          <p:spPr>
            <a:xfrm>
              <a:off x="5357564" y="1327751"/>
              <a:ext cx="1455502" cy="850341"/>
            </a:xfrm>
            <a:custGeom>
              <a:avLst/>
              <a:gdLst>
                <a:gd name="connsiteX0" fmla="*/ 830695 w 1455502"/>
                <a:gd name="connsiteY0" fmla="*/ 279 h 755155"/>
                <a:gd name="connsiteX1" fmla="*/ 1077543 w 1455502"/>
                <a:gd name="connsiteY1" fmla="*/ 42334 h 755155"/>
                <a:gd name="connsiteX2" fmla="*/ 1455502 w 1455502"/>
                <a:gd name="connsiteY2" fmla="*/ 284145 h 755155"/>
                <a:gd name="connsiteX3" fmla="*/ 930196 w 1455502"/>
                <a:gd name="connsiteY3" fmla="*/ 687525 h 755155"/>
                <a:gd name="connsiteX4" fmla="*/ 630630 w 1455502"/>
                <a:gd name="connsiteY4" fmla="*/ 739483 h 755155"/>
                <a:gd name="connsiteX5" fmla="*/ 0 w 1455502"/>
                <a:gd name="connsiteY5" fmla="*/ 536941 h 755155"/>
                <a:gd name="connsiteX6" fmla="*/ 830695 w 1455502"/>
                <a:gd name="connsiteY6" fmla="*/ 279 h 7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502" h="755155">
                  <a:moveTo>
                    <a:pt x="830695" y="279"/>
                  </a:moveTo>
                  <a:cubicBezTo>
                    <a:pt x="912575" y="2349"/>
                    <a:pt x="995561" y="16003"/>
                    <a:pt x="1077543" y="42334"/>
                  </a:cubicBezTo>
                  <a:cubicBezTo>
                    <a:pt x="1227732" y="90570"/>
                    <a:pt x="1356048" y="175607"/>
                    <a:pt x="1455502" y="284145"/>
                  </a:cubicBezTo>
                  <a:lnTo>
                    <a:pt x="930196" y="687525"/>
                  </a:lnTo>
                  <a:cubicBezTo>
                    <a:pt x="845101" y="752787"/>
                    <a:pt x="733004" y="772363"/>
                    <a:pt x="630630" y="739483"/>
                  </a:cubicBezTo>
                  <a:lnTo>
                    <a:pt x="0" y="536941"/>
                  </a:lnTo>
                  <a:cubicBezTo>
                    <a:pt x="141816" y="199850"/>
                    <a:pt x="475880" y="-8693"/>
                    <a:pt x="830695" y="2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7" name="Freeform: Shape 12">
              <a:extLst>
                <a:ext uri="{FF2B5EF4-FFF2-40B4-BE49-F238E27FC236}">
                  <a16:creationId xmlns:a16="http://schemas.microsoft.com/office/drawing/2014/main" id="{976AAB69-A68D-4232-6CE3-F86EB5CF91F4}"/>
                </a:ext>
              </a:extLst>
            </p:cNvPr>
            <p:cNvSpPr/>
            <p:nvPr/>
          </p:nvSpPr>
          <p:spPr>
            <a:xfrm>
              <a:off x="6253751" y="1732724"/>
              <a:ext cx="789482" cy="1287408"/>
            </a:xfrm>
            <a:custGeom>
              <a:avLst/>
              <a:gdLst>
                <a:gd name="connsiteX0" fmla="*/ 599615 w 737016"/>
                <a:gd name="connsiteY0" fmla="*/ 0 h 1285842"/>
                <a:gd name="connsiteX1" fmla="*/ 694720 w 737016"/>
                <a:gd name="connsiteY1" fmla="*/ 739785 h 1285842"/>
                <a:gd name="connsiteX2" fmla="*/ 186635 w 737016"/>
                <a:gd name="connsiteY2" fmla="*/ 1285842 h 1285842"/>
                <a:gd name="connsiteX3" fmla="*/ 14155 w 737016"/>
                <a:gd name="connsiteY3" fmla="*/ 717100 h 1285842"/>
                <a:gd name="connsiteX4" fmla="*/ 128126 w 737016"/>
                <a:gd name="connsiteY4" fmla="*/ 362243 h 1285842"/>
                <a:gd name="connsiteX5" fmla="*/ 599615 w 737016"/>
                <a:gd name="connsiteY5" fmla="*/ 0 h 128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016" h="1285842">
                  <a:moveTo>
                    <a:pt x="599615" y="0"/>
                  </a:moveTo>
                  <a:cubicBezTo>
                    <a:pt x="734724" y="212626"/>
                    <a:pt x="777698" y="481426"/>
                    <a:pt x="694720" y="739785"/>
                  </a:cubicBezTo>
                  <a:cubicBezTo>
                    <a:pt x="611646" y="998442"/>
                    <a:pt x="419963" y="1191548"/>
                    <a:pt x="186635" y="1285842"/>
                  </a:cubicBezTo>
                  <a:lnTo>
                    <a:pt x="14155" y="717100"/>
                  </a:lnTo>
                  <a:cubicBezTo>
                    <a:pt x="-25471" y="586494"/>
                    <a:pt x="19861" y="445349"/>
                    <a:pt x="128126" y="362243"/>
                  </a:cubicBezTo>
                  <a:lnTo>
                    <a:pt x="59961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68" name="Freeform: Shape 16">
              <a:extLst>
                <a:ext uri="{FF2B5EF4-FFF2-40B4-BE49-F238E27FC236}">
                  <a16:creationId xmlns:a16="http://schemas.microsoft.com/office/drawing/2014/main" id="{3FC82917-9BEC-E673-4AC9-B39D8201D5AC}"/>
                </a:ext>
              </a:extLst>
            </p:cNvPr>
            <p:cNvSpPr/>
            <p:nvPr/>
          </p:nvSpPr>
          <p:spPr>
            <a:xfrm>
              <a:off x="5288092" y="2013232"/>
              <a:ext cx="1099633" cy="1071661"/>
            </a:xfrm>
            <a:custGeom>
              <a:avLst/>
              <a:gdLst>
                <a:gd name="connsiteX0" fmla="*/ 21764 w 1057542"/>
                <a:gd name="connsiteY0" fmla="*/ 0 h 1071661"/>
                <a:gd name="connsiteX1" fmla="*/ 652115 w 1057542"/>
                <a:gd name="connsiteY1" fmla="*/ 202452 h 1071661"/>
                <a:gd name="connsiteX2" fmla="*/ 865337 w 1057542"/>
                <a:gd name="connsiteY2" fmla="*/ 419105 h 1071661"/>
                <a:gd name="connsiteX3" fmla="*/ 1057542 w 1057542"/>
                <a:gd name="connsiteY3" fmla="*/ 1052931 h 1071661"/>
                <a:gd name="connsiteX4" fmla="*/ 609457 w 1057542"/>
                <a:gd name="connsiteY4" fmla="*/ 1029438 h 1071661"/>
                <a:gd name="connsiteX5" fmla="*/ 21764 w 1057542"/>
                <a:gd name="connsiteY5" fmla="*/ 0 h 107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542" h="1071661">
                  <a:moveTo>
                    <a:pt x="21764" y="0"/>
                  </a:moveTo>
                  <a:lnTo>
                    <a:pt x="652115" y="202452"/>
                  </a:lnTo>
                  <a:cubicBezTo>
                    <a:pt x="754463" y="235324"/>
                    <a:pt x="834274" y="316185"/>
                    <a:pt x="865337" y="419105"/>
                  </a:cubicBezTo>
                  <a:lnTo>
                    <a:pt x="1057542" y="1052931"/>
                  </a:lnTo>
                  <a:cubicBezTo>
                    <a:pt x="913520" y="1083271"/>
                    <a:pt x="759606" y="1077662"/>
                    <a:pt x="609457" y="1029438"/>
                  </a:cubicBezTo>
                  <a:cubicBezTo>
                    <a:pt x="172559" y="889118"/>
                    <a:pt x="-77867" y="438941"/>
                    <a:pt x="2176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8" name="Freeform: Shape 10">
              <a:extLst>
                <a:ext uri="{FF2B5EF4-FFF2-40B4-BE49-F238E27FC236}">
                  <a16:creationId xmlns:a16="http://schemas.microsoft.com/office/drawing/2014/main" id="{EEF86BEF-5063-CB57-2484-6E55346F881D}"/>
                </a:ext>
              </a:extLst>
            </p:cNvPr>
            <p:cNvSpPr/>
            <p:nvPr/>
          </p:nvSpPr>
          <p:spPr>
            <a:xfrm>
              <a:off x="6389314" y="4500447"/>
              <a:ext cx="1455502" cy="850341"/>
            </a:xfrm>
            <a:custGeom>
              <a:avLst/>
              <a:gdLst>
                <a:gd name="connsiteX0" fmla="*/ 830695 w 1455502"/>
                <a:gd name="connsiteY0" fmla="*/ 279 h 755155"/>
                <a:gd name="connsiteX1" fmla="*/ 1077543 w 1455502"/>
                <a:gd name="connsiteY1" fmla="*/ 42334 h 755155"/>
                <a:gd name="connsiteX2" fmla="*/ 1455502 w 1455502"/>
                <a:gd name="connsiteY2" fmla="*/ 284145 h 755155"/>
                <a:gd name="connsiteX3" fmla="*/ 930196 w 1455502"/>
                <a:gd name="connsiteY3" fmla="*/ 687525 h 755155"/>
                <a:gd name="connsiteX4" fmla="*/ 630630 w 1455502"/>
                <a:gd name="connsiteY4" fmla="*/ 739483 h 755155"/>
                <a:gd name="connsiteX5" fmla="*/ 0 w 1455502"/>
                <a:gd name="connsiteY5" fmla="*/ 536941 h 755155"/>
                <a:gd name="connsiteX6" fmla="*/ 830695 w 1455502"/>
                <a:gd name="connsiteY6" fmla="*/ 279 h 7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502" h="755155">
                  <a:moveTo>
                    <a:pt x="830695" y="279"/>
                  </a:moveTo>
                  <a:cubicBezTo>
                    <a:pt x="912575" y="2349"/>
                    <a:pt x="995561" y="16003"/>
                    <a:pt x="1077543" y="42334"/>
                  </a:cubicBezTo>
                  <a:cubicBezTo>
                    <a:pt x="1227732" y="90570"/>
                    <a:pt x="1356048" y="175607"/>
                    <a:pt x="1455502" y="284145"/>
                  </a:cubicBezTo>
                  <a:lnTo>
                    <a:pt x="930196" y="687525"/>
                  </a:lnTo>
                  <a:cubicBezTo>
                    <a:pt x="845101" y="752787"/>
                    <a:pt x="733004" y="772363"/>
                    <a:pt x="630630" y="739483"/>
                  </a:cubicBezTo>
                  <a:lnTo>
                    <a:pt x="0" y="536941"/>
                  </a:lnTo>
                  <a:cubicBezTo>
                    <a:pt x="141816" y="199850"/>
                    <a:pt x="475880" y="-8693"/>
                    <a:pt x="830695" y="2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9" name="Freeform: Shape 12">
              <a:extLst>
                <a:ext uri="{FF2B5EF4-FFF2-40B4-BE49-F238E27FC236}">
                  <a16:creationId xmlns:a16="http://schemas.microsoft.com/office/drawing/2014/main" id="{B89471EA-3F69-BF90-2169-978E3DF7F445}"/>
                </a:ext>
              </a:extLst>
            </p:cNvPr>
            <p:cNvSpPr/>
            <p:nvPr/>
          </p:nvSpPr>
          <p:spPr>
            <a:xfrm>
              <a:off x="7285501" y="4905420"/>
              <a:ext cx="789482" cy="1287408"/>
            </a:xfrm>
            <a:custGeom>
              <a:avLst/>
              <a:gdLst>
                <a:gd name="connsiteX0" fmla="*/ 599615 w 737016"/>
                <a:gd name="connsiteY0" fmla="*/ 0 h 1285842"/>
                <a:gd name="connsiteX1" fmla="*/ 694720 w 737016"/>
                <a:gd name="connsiteY1" fmla="*/ 739785 h 1285842"/>
                <a:gd name="connsiteX2" fmla="*/ 186635 w 737016"/>
                <a:gd name="connsiteY2" fmla="*/ 1285842 h 1285842"/>
                <a:gd name="connsiteX3" fmla="*/ 14155 w 737016"/>
                <a:gd name="connsiteY3" fmla="*/ 717100 h 1285842"/>
                <a:gd name="connsiteX4" fmla="*/ 128126 w 737016"/>
                <a:gd name="connsiteY4" fmla="*/ 362243 h 1285842"/>
                <a:gd name="connsiteX5" fmla="*/ 599615 w 737016"/>
                <a:gd name="connsiteY5" fmla="*/ 0 h 128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016" h="1285842">
                  <a:moveTo>
                    <a:pt x="599615" y="0"/>
                  </a:moveTo>
                  <a:cubicBezTo>
                    <a:pt x="734724" y="212626"/>
                    <a:pt x="777698" y="481426"/>
                    <a:pt x="694720" y="739785"/>
                  </a:cubicBezTo>
                  <a:cubicBezTo>
                    <a:pt x="611646" y="998442"/>
                    <a:pt x="419963" y="1191548"/>
                    <a:pt x="186635" y="1285842"/>
                  </a:cubicBezTo>
                  <a:lnTo>
                    <a:pt x="14155" y="717100"/>
                  </a:lnTo>
                  <a:cubicBezTo>
                    <a:pt x="-25471" y="586494"/>
                    <a:pt x="19861" y="445349"/>
                    <a:pt x="128126" y="362243"/>
                  </a:cubicBezTo>
                  <a:lnTo>
                    <a:pt x="59961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60" name="Freeform: Shape 16">
              <a:extLst>
                <a:ext uri="{FF2B5EF4-FFF2-40B4-BE49-F238E27FC236}">
                  <a16:creationId xmlns:a16="http://schemas.microsoft.com/office/drawing/2014/main" id="{EBA9D2E9-FD4E-FCE7-23AF-26D81BC22587}"/>
                </a:ext>
              </a:extLst>
            </p:cNvPr>
            <p:cNvSpPr/>
            <p:nvPr/>
          </p:nvSpPr>
          <p:spPr>
            <a:xfrm>
              <a:off x="6319842" y="5185928"/>
              <a:ext cx="1099633" cy="1071661"/>
            </a:xfrm>
            <a:custGeom>
              <a:avLst/>
              <a:gdLst>
                <a:gd name="connsiteX0" fmla="*/ 21764 w 1057542"/>
                <a:gd name="connsiteY0" fmla="*/ 0 h 1071661"/>
                <a:gd name="connsiteX1" fmla="*/ 652115 w 1057542"/>
                <a:gd name="connsiteY1" fmla="*/ 202452 h 1071661"/>
                <a:gd name="connsiteX2" fmla="*/ 865337 w 1057542"/>
                <a:gd name="connsiteY2" fmla="*/ 419105 h 1071661"/>
                <a:gd name="connsiteX3" fmla="*/ 1057542 w 1057542"/>
                <a:gd name="connsiteY3" fmla="*/ 1052931 h 1071661"/>
                <a:gd name="connsiteX4" fmla="*/ 609457 w 1057542"/>
                <a:gd name="connsiteY4" fmla="*/ 1029438 h 1071661"/>
                <a:gd name="connsiteX5" fmla="*/ 21764 w 1057542"/>
                <a:gd name="connsiteY5" fmla="*/ 0 h 107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542" h="1071661">
                  <a:moveTo>
                    <a:pt x="21764" y="0"/>
                  </a:moveTo>
                  <a:lnTo>
                    <a:pt x="652115" y="202452"/>
                  </a:lnTo>
                  <a:cubicBezTo>
                    <a:pt x="754463" y="235324"/>
                    <a:pt x="834274" y="316185"/>
                    <a:pt x="865337" y="419105"/>
                  </a:cubicBezTo>
                  <a:lnTo>
                    <a:pt x="1057542" y="1052931"/>
                  </a:lnTo>
                  <a:cubicBezTo>
                    <a:pt x="913520" y="1083271"/>
                    <a:pt x="759606" y="1077662"/>
                    <a:pt x="609457" y="1029438"/>
                  </a:cubicBezTo>
                  <a:cubicBezTo>
                    <a:pt x="172559" y="889118"/>
                    <a:pt x="-77867" y="438941"/>
                    <a:pt x="2176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4" name="Freeform: Shape 10">
              <a:extLst>
                <a:ext uri="{FF2B5EF4-FFF2-40B4-BE49-F238E27FC236}">
                  <a16:creationId xmlns:a16="http://schemas.microsoft.com/office/drawing/2014/main" id="{740125EF-7023-ED5C-82AD-6C653D201419}"/>
                </a:ext>
              </a:extLst>
            </p:cNvPr>
            <p:cNvSpPr/>
            <p:nvPr/>
          </p:nvSpPr>
          <p:spPr>
            <a:xfrm>
              <a:off x="4257931" y="4487703"/>
              <a:ext cx="1455502" cy="850341"/>
            </a:xfrm>
            <a:custGeom>
              <a:avLst/>
              <a:gdLst>
                <a:gd name="connsiteX0" fmla="*/ 830695 w 1455502"/>
                <a:gd name="connsiteY0" fmla="*/ 279 h 755155"/>
                <a:gd name="connsiteX1" fmla="*/ 1077543 w 1455502"/>
                <a:gd name="connsiteY1" fmla="*/ 42334 h 755155"/>
                <a:gd name="connsiteX2" fmla="*/ 1455502 w 1455502"/>
                <a:gd name="connsiteY2" fmla="*/ 284145 h 755155"/>
                <a:gd name="connsiteX3" fmla="*/ 930196 w 1455502"/>
                <a:gd name="connsiteY3" fmla="*/ 687525 h 755155"/>
                <a:gd name="connsiteX4" fmla="*/ 630630 w 1455502"/>
                <a:gd name="connsiteY4" fmla="*/ 739483 h 755155"/>
                <a:gd name="connsiteX5" fmla="*/ 0 w 1455502"/>
                <a:gd name="connsiteY5" fmla="*/ 536941 h 755155"/>
                <a:gd name="connsiteX6" fmla="*/ 830695 w 1455502"/>
                <a:gd name="connsiteY6" fmla="*/ 279 h 7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502" h="755155">
                  <a:moveTo>
                    <a:pt x="830695" y="279"/>
                  </a:moveTo>
                  <a:cubicBezTo>
                    <a:pt x="912575" y="2349"/>
                    <a:pt x="995561" y="16003"/>
                    <a:pt x="1077543" y="42334"/>
                  </a:cubicBezTo>
                  <a:cubicBezTo>
                    <a:pt x="1227732" y="90570"/>
                    <a:pt x="1356048" y="175607"/>
                    <a:pt x="1455502" y="284145"/>
                  </a:cubicBezTo>
                  <a:lnTo>
                    <a:pt x="930196" y="687525"/>
                  </a:lnTo>
                  <a:cubicBezTo>
                    <a:pt x="845101" y="752787"/>
                    <a:pt x="733004" y="772363"/>
                    <a:pt x="630630" y="739483"/>
                  </a:cubicBezTo>
                  <a:lnTo>
                    <a:pt x="0" y="536941"/>
                  </a:lnTo>
                  <a:cubicBezTo>
                    <a:pt x="141816" y="199850"/>
                    <a:pt x="475880" y="-8693"/>
                    <a:pt x="830695" y="2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5" name="Freeform: Shape 12">
              <a:extLst>
                <a:ext uri="{FF2B5EF4-FFF2-40B4-BE49-F238E27FC236}">
                  <a16:creationId xmlns:a16="http://schemas.microsoft.com/office/drawing/2014/main" id="{8356B640-500B-2E65-E066-1A92CB7002E4}"/>
                </a:ext>
              </a:extLst>
            </p:cNvPr>
            <p:cNvSpPr/>
            <p:nvPr/>
          </p:nvSpPr>
          <p:spPr>
            <a:xfrm>
              <a:off x="5154118" y="4892676"/>
              <a:ext cx="789482" cy="1287408"/>
            </a:xfrm>
            <a:custGeom>
              <a:avLst/>
              <a:gdLst>
                <a:gd name="connsiteX0" fmla="*/ 599615 w 737016"/>
                <a:gd name="connsiteY0" fmla="*/ 0 h 1285842"/>
                <a:gd name="connsiteX1" fmla="*/ 694720 w 737016"/>
                <a:gd name="connsiteY1" fmla="*/ 739785 h 1285842"/>
                <a:gd name="connsiteX2" fmla="*/ 186635 w 737016"/>
                <a:gd name="connsiteY2" fmla="*/ 1285842 h 1285842"/>
                <a:gd name="connsiteX3" fmla="*/ 14155 w 737016"/>
                <a:gd name="connsiteY3" fmla="*/ 717100 h 1285842"/>
                <a:gd name="connsiteX4" fmla="*/ 128126 w 737016"/>
                <a:gd name="connsiteY4" fmla="*/ 362243 h 1285842"/>
                <a:gd name="connsiteX5" fmla="*/ 599615 w 737016"/>
                <a:gd name="connsiteY5" fmla="*/ 0 h 128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016" h="1285842">
                  <a:moveTo>
                    <a:pt x="599615" y="0"/>
                  </a:moveTo>
                  <a:cubicBezTo>
                    <a:pt x="734724" y="212626"/>
                    <a:pt x="777698" y="481426"/>
                    <a:pt x="694720" y="739785"/>
                  </a:cubicBezTo>
                  <a:cubicBezTo>
                    <a:pt x="611646" y="998442"/>
                    <a:pt x="419963" y="1191548"/>
                    <a:pt x="186635" y="1285842"/>
                  </a:cubicBezTo>
                  <a:lnTo>
                    <a:pt x="14155" y="717100"/>
                  </a:lnTo>
                  <a:cubicBezTo>
                    <a:pt x="-25471" y="586494"/>
                    <a:pt x="19861" y="445349"/>
                    <a:pt x="128126" y="362243"/>
                  </a:cubicBezTo>
                  <a:lnTo>
                    <a:pt x="59961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56" name="Freeform: Shape 16">
              <a:extLst>
                <a:ext uri="{FF2B5EF4-FFF2-40B4-BE49-F238E27FC236}">
                  <a16:creationId xmlns:a16="http://schemas.microsoft.com/office/drawing/2014/main" id="{D1C5DC23-B4A2-D0F9-2E94-C6B78211364D}"/>
                </a:ext>
              </a:extLst>
            </p:cNvPr>
            <p:cNvSpPr/>
            <p:nvPr/>
          </p:nvSpPr>
          <p:spPr>
            <a:xfrm>
              <a:off x="4188459" y="5173184"/>
              <a:ext cx="1099633" cy="1071661"/>
            </a:xfrm>
            <a:custGeom>
              <a:avLst/>
              <a:gdLst>
                <a:gd name="connsiteX0" fmla="*/ 21764 w 1057542"/>
                <a:gd name="connsiteY0" fmla="*/ 0 h 1071661"/>
                <a:gd name="connsiteX1" fmla="*/ 652115 w 1057542"/>
                <a:gd name="connsiteY1" fmla="*/ 202452 h 1071661"/>
                <a:gd name="connsiteX2" fmla="*/ 865337 w 1057542"/>
                <a:gd name="connsiteY2" fmla="*/ 419105 h 1071661"/>
                <a:gd name="connsiteX3" fmla="*/ 1057542 w 1057542"/>
                <a:gd name="connsiteY3" fmla="*/ 1052931 h 1071661"/>
                <a:gd name="connsiteX4" fmla="*/ 609457 w 1057542"/>
                <a:gd name="connsiteY4" fmla="*/ 1029438 h 1071661"/>
                <a:gd name="connsiteX5" fmla="*/ 21764 w 1057542"/>
                <a:gd name="connsiteY5" fmla="*/ 0 h 107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542" h="1071661">
                  <a:moveTo>
                    <a:pt x="21764" y="0"/>
                  </a:moveTo>
                  <a:lnTo>
                    <a:pt x="652115" y="202452"/>
                  </a:lnTo>
                  <a:cubicBezTo>
                    <a:pt x="754463" y="235324"/>
                    <a:pt x="834274" y="316185"/>
                    <a:pt x="865337" y="419105"/>
                  </a:cubicBezTo>
                  <a:lnTo>
                    <a:pt x="1057542" y="1052931"/>
                  </a:lnTo>
                  <a:cubicBezTo>
                    <a:pt x="913520" y="1083271"/>
                    <a:pt x="759606" y="1077662"/>
                    <a:pt x="609457" y="1029438"/>
                  </a:cubicBezTo>
                  <a:cubicBezTo>
                    <a:pt x="172559" y="889118"/>
                    <a:pt x="-77867" y="438941"/>
                    <a:pt x="2176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1" name="Freeform: Shape 10">
              <a:extLst>
                <a:ext uri="{FF2B5EF4-FFF2-40B4-BE49-F238E27FC236}">
                  <a16:creationId xmlns:a16="http://schemas.microsoft.com/office/drawing/2014/main" id="{76A08CAD-94BA-9F6B-8383-3B54BA78E828}"/>
                </a:ext>
              </a:extLst>
            </p:cNvPr>
            <p:cNvSpPr/>
            <p:nvPr/>
          </p:nvSpPr>
          <p:spPr>
            <a:xfrm>
              <a:off x="3651160" y="2578659"/>
              <a:ext cx="1455502" cy="850341"/>
            </a:xfrm>
            <a:custGeom>
              <a:avLst/>
              <a:gdLst>
                <a:gd name="connsiteX0" fmla="*/ 830695 w 1455502"/>
                <a:gd name="connsiteY0" fmla="*/ 279 h 755155"/>
                <a:gd name="connsiteX1" fmla="*/ 1077543 w 1455502"/>
                <a:gd name="connsiteY1" fmla="*/ 42334 h 755155"/>
                <a:gd name="connsiteX2" fmla="*/ 1455502 w 1455502"/>
                <a:gd name="connsiteY2" fmla="*/ 284145 h 755155"/>
                <a:gd name="connsiteX3" fmla="*/ 930196 w 1455502"/>
                <a:gd name="connsiteY3" fmla="*/ 687525 h 755155"/>
                <a:gd name="connsiteX4" fmla="*/ 630630 w 1455502"/>
                <a:gd name="connsiteY4" fmla="*/ 739483 h 755155"/>
                <a:gd name="connsiteX5" fmla="*/ 0 w 1455502"/>
                <a:gd name="connsiteY5" fmla="*/ 536941 h 755155"/>
                <a:gd name="connsiteX6" fmla="*/ 830695 w 1455502"/>
                <a:gd name="connsiteY6" fmla="*/ 279 h 7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502" h="755155">
                  <a:moveTo>
                    <a:pt x="830695" y="279"/>
                  </a:moveTo>
                  <a:cubicBezTo>
                    <a:pt x="912575" y="2349"/>
                    <a:pt x="995561" y="16003"/>
                    <a:pt x="1077543" y="42334"/>
                  </a:cubicBezTo>
                  <a:cubicBezTo>
                    <a:pt x="1227732" y="90570"/>
                    <a:pt x="1356048" y="175607"/>
                    <a:pt x="1455502" y="284145"/>
                  </a:cubicBezTo>
                  <a:lnTo>
                    <a:pt x="930196" y="687525"/>
                  </a:lnTo>
                  <a:cubicBezTo>
                    <a:pt x="845101" y="752787"/>
                    <a:pt x="733004" y="772363"/>
                    <a:pt x="630630" y="739483"/>
                  </a:cubicBezTo>
                  <a:lnTo>
                    <a:pt x="0" y="536941"/>
                  </a:lnTo>
                  <a:cubicBezTo>
                    <a:pt x="141816" y="199850"/>
                    <a:pt x="475880" y="-8693"/>
                    <a:pt x="830695" y="2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2" name="Freeform: Shape 12">
              <a:extLst>
                <a:ext uri="{FF2B5EF4-FFF2-40B4-BE49-F238E27FC236}">
                  <a16:creationId xmlns:a16="http://schemas.microsoft.com/office/drawing/2014/main" id="{71592787-F793-3999-0C62-35D36AAC06C6}"/>
                </a:ext>
              </a:extLst>
            </p:cNvPr>
            <p:cNvSpPr/>
            <p:nvPr/>
          </p:nvSpPr>
          <p:spPr>
            <a:xfrm>
              <a:off x="4547347" y="2983632"/>
              <a:ext cx="789482" cy="1287408"/>
            </a:xfrm>
            <a:custGeom>
              <a:avLst/>
              <a:gdLst>
                <a:gd name="connsiteX0" fmla="*/ 599615 w 737016"/>
                <a:gd name="connsiteY0" fmla="*/ 0 h 1285842"/>
                <a:gd name="connsiteX1" fmla="*/ 694720 w 737016"/>
                <a:gd name="connsiteY1" fmla="*/ 739785 h 1285842"/>
                <a:gd name="connsiteX2" fmla="*/ 186635 w 737016"/>
                <a:gd name="connsiteY2" fmla="*/ 1285842 h 1285842"/>
                <a:gd name="connsiteX3" fmla="*/ 14155 w 737016"/>
                <a:gd name="connsiteY3" fmla="*/ 717100 h 1285842"/>
                <a:gd name="connsiteX4" fmla="*/ 128126 w 737016"/>
                <a:gd name="connsiteY4" fmla="*/ 362243 h 1285842"/>
                <a:gd name="connsiteX5" fmla="*/ 599615 w 737016"/>
                <a:gd name="connsiteY5" fmla="*/ 0 h 128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016" h="1285842">
                  <a:moveTo>
                    <a:pt x="599615" y="0"/>
                  </a:moveTo>
                  <a:cubicBezTo>
                    <a:pt x="734724" y="212626"/>
                    <a:pt x="777698" y="481426"/>
                    <a:pt x="694720" y="739785"/>
                  </a:cubicBezTo>
                  <a:cubicBezTo>
                    <a:pt x="611646" y="998442"/>
                    <a:pt x="419963" y="1191548"/>
                    <a:pt x="186635" y="1285842"/>
                  </a:cubicBezTo>
                  <a:lnTo>
                    <a:pt x="14155" y="717100"/>
                  </a:lnTo>
                  <a:cubicBezTo>
                    <a:pt x="-25471" y="586494"/>
                    <a:pt x="19861" y="445349"/>
                    <a:pt x="128126" y="362243"/>
                  </a:cubicBezTo>
                  <a:lnTo>
                    <a:pt x="59961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85" name="Freeform: Shape 16">
              <a:extLst>
                <a:ext uri="{FF2B5EF4-FFF2-40B4-BE49-F238E27FC236}">
                  <a16:creationId xmlns:a16="http://schemas.microsoft.com/office/drawing/2014/main" id="{5650310B-352B-A550-95CB-43DB439FDD68}"/>
                </a:ext>
              </a:extLst>
            </p:cNvPr>
            <p:cNvSpPr/>
            <p:nvPr/>
          </p:nvSpPr>
          <p:spPr>
            <a:xfrm>
              <a:off x="3581688" y="3264140"/>
              <a:ext cx="1099633" cy="1071661"/>
            </a:xfrm>
            <a:custGeom>
              <a:avLst/>
              <a:gdLst>
                <a:gd name="connsiteX0" fmla="*/ 21764 w 1057542"/>
                <a:gd name="connsiteY0" fmla="*/ 0 h 1071661"/>
                <a:gd name="connsiteX1" fmla="*/ 652115 w 1057542"/>
                <a:gd name="connsiteY1" fmla="*/ 202452 h 1071661"/>
                <a:gd name="connsiteX2" fmla="*/ 865337 w 1057542"/>
                <a:gd name="connsiteY2" fmla="*/ 419105 h 1071661"/>
                <a:gd name="connsiteX3" fmla="*/ 1057542 w 1057542"/>
                <a:gd name="connsiteY3" fmla="*/ 1052931 h 1071661"/>
                <a:gd name="connsiteX4" fmla="*/ 609457 w 1057542"/>
                <a:gd name="connsiteY4" fmla="*/ 1029438 h 1071661"/>
                <a:gd name="connsiteX5" fmla="*/ 21764 w 1057542"/>
                <a:gd name="connsiteY5" fmla="*/ 0 h 107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542" h="1071661">
                  <a:moveTo>
                    <a:pt x="21764" y="0"/>
                  </a:moveTo>
                  <a:lnTo>
                    <a:pt x="652115" y="202452"/>
                  </a:lnTo>
                  <a:cubicBezTo>
                    <a:pt x="754463" y="235324"/>
                    <a:pt x="834274" y="316185"/>
                    <a:pt x="865337" y="419105"/>
                  </a:cubicBezTo>
                  <a:lnTo>
                    <a:pt x="1057542" y="1052931"/>
                  </a:lnTo>
                  <a:cubicBezTo>
                    <a:pt x="913520" y="1083271"/>
                    <a:pt x="759606" y="1077662"/>
                    <a:pt x="609457" y="1029438"/>
                  </a:cubicBezTo>
                  <a:cubicBezTo>
                    <a:pt x="172559" y="889118"/>
                    <a:pt x="-77867" y="438941"/>
                    <a:pt x="2176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1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33" name="Picture 2">
              <a:extLst>
                <a:ext uri="{FF2B5EF4-FFF2-40B4-BE49-F238E27FC236}">
                  <a16:creationId xmlns:a16="http://schemas.microsoft.com/office/drawing/2014/main" id="{E66F2C0B-EBBD-6A5D-FFE8-7F39A1A73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759" y="1708257"/>
              <a:ext cx="800417" cy="88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AutoShape 2">
              <a:extLst>
                <a:ext uri="{FF2B5EF4-FFF2-40B4-BE49-F238E27FC236}">
                  <a16:creationId xmlns:a16="http://schemas.microsoft.com/office/drawing/2014/main" id="{26DB310D-B203-B2B8-575E-581B65C558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47" name="Imagem 146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E4B68F58-7210-FF50-EBFE-9FA802313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8335" b="56341"/>
            <a:stretch>
              <a:fillRect/>
            </a:stretch>
          </p:blipFill>
          <p:spPr>
            <a:xfrm>
              <a:off x="3547390" y="2521333"/>
              <a:ext cx="1710693" cy="1445599"/>
            </a:xfrm>
            <a:prstGeom prst="rect">
              <a:avLst/>
            </a:prstGeom>
          </p:spPr>
        </p:pic>
        <p:sp>
          <p:nvSpPr>
            <p:cNvPr id="148" name="AutoShape 4">
              <a:extLst>
                <a:ext uri="{FF2B5EF4-FFF2-40B4-BE49-F238E27FC236}">
                  <a16:creationId xmlns:a16="http://schemas.microsoft.com/office/drawing/2014/main" id="{4D609FDA-6A6C-27DB-6817-947C9113C0F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49" name="Imagem 148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C33B9366-BE82-9A97-6B80-D78A34315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5724" t="48988" r="2611" b="7353"/>
            <a:stretch>
              <a:fillRect/>
            </a:stretch>
          </p:blipFill>
          <p:spPr>
            <a:xfrm>
              <a:off x="6994496" y="2878844"/>
              <a:ext cx="1710693" cy="1445599"/>
            </a:xfrm>
            <a:prstGeom prst="rect">
              <a:avLst/>
            </a:prstGeom>
          </p:spPr>
        </p:pic>
        <p:pic>
          <p:nvPicPr>
            <p:cNvPr id="150" name="Imagem 149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ED7EB6AB-7ABB-4689-23B7-55415F9D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5750" t="6884" r="2585" b="49457"/>
            <a:stretch>
              <a:fillRect/>
            </a:stretch>
          </p:blipFill>
          <p:spPr>
            <a:xfrm>
              <a:off x="4218830" y="4616309"/>
              <a:ext cx="1710693" cy="1445599"/>
            </a:xfrm>
            <a:prstGeom prst="rect">
              <a:avLst/>
            </a:prstGeom>
          </p:spPr>
        </p:pic>
        <p:pic>
          <p:nvPicPr>
            <p:cNvPr id="151" name="Imagem 150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3BEFBB3B-F95F-84C4-FE55-5CE9DF2B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3400" t="45838" r="51735" b="10503"/>
            <a:stretch>
              <a:fillRect/>
            </a:stretch>
          </p:blipFill>
          <p:spPr>
            <a:xfrm>
              <a:off x="6195678" y="4517985"/>
              <a:ext cx="1710693" cy="1445599"/>
            </a:xfrm>
            <a:prstGeom prst="rect">
              <a:avLst/>
            </a:prstGeom>
          </p:spPr>
        </p:pic>
      </p:grpSp>
      <p:pic>
        <p:nvPicPr>
          <p:cNvPr id="6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AB667192-B2A3-6807-14BD-FD38CAA89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8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34C3373-3EBC-4D0C-8213-3D47EA971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3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D0115-73B0-E3AB-8ED2-DB385A524DC2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Lições Aprendidas e Próximos Passos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Freeform: Shape 127">
            <a:extLst>
              <a:ext uri="{FF2B5EF4-FFF2-40B4-BE49-F238E27FC236}">
                <a16:creationId xmlns:a16="http://schemas.microsoft.com/office/drawing/2014/main" id="{138B79DA-675E-D582-7EF0-905339942BA0}"/>
              </a:ext>
            </a:extLst>
          </p:cNvPr>
          <p:cNvSpPr/>
          <p:nvPr/>
        </p:nvSpPr>
        <p:spPr>
          <a:xfrm>
            <a:off x="1283417" y="2014657"/>
            <a:ext cx="1511213" cy="3372669"/>
          </a:xfrm>
          <a:custGeom>
            <a:avLst/>
            <a:gdLst>
              <a:gd name="connsiteX0" fmla="*/ 0 w 1511213"/>
              <a:gd name="connsiteY0" fmla="*/ 0 h 3372669"/>
              <a:gd name="connsiteX1" fmla="*/ 156246 w 1511213"/>
              <a:gd name="connsiteY1" fmla="*/ 23845 h 3372669"/>
              <a:gd name="connsiteX2" fmla="*/ 1511213 w 1511213"/>
              <a:gd name="connsiteY2" fmla="*/ 1686334 h 3372669"/>
              <a:gd name="connsiteX3" fmla="*/ 156246 w 1511213"/>
              <a:gd name="connsiteY3" fmla="*/ 3348823 h 3372669"/>
              <a:gd name="connsiteX4" fmla="*/ 0 w 1511213"/>
              <a:gd name="connsiteY4" fmla="*/ 3372669 h 3372669"/>
              <a:gd name="connsiteX0" fmla="*/ 0 w 1511213"/>
              <a:gd name="connsiteY0" fmla="*/ 0 h 3372669"/>
              <a:gd name="connsiteX1" fmla="*/ 156246 w 1511213"/>
              <a:gd name="connsiteY1" fmla="*/ 23845 h 3372669"/>
              <a:gd name="connsiteX2" fmla="*/ 1511213 w 1511213"/>
              <a:gd name="connsiteY2" fmla="*/ 1686334 h 3372669"/>
              <a:gd name="connsiteX3" fmla="*/ 156246 w 1511213"/>
              <a:gd name="connsiteY3" fmla="*/ 3348823 h 3372669"/>
              <a:gd name="connsiteX4" fmla="*/ 0 w 1511213"/>
              <a:gd name="connsiteY4" fmla="*/ 3372669 h 3372669"/>
              <a:gd name="connsiteX5" fmla="*/ 91440 w 1511213"/>
              <a:gd name="connsiteY5" fmla="*/ 91440 h 3372669"/>
              <a:gd name="connsiteX0" fmla="*/ 0 w 1511213"/>
              <a:gd name="connsiteY0" fmla="*/ 0 h 3372669"/>
              <a:gd name="connsiteX1" fmla="*/ 156246 w 1511213"/>
              <a:gd name="connsiteY1" fmla="*/ 23845 h 3372669"/>
              <a:gd name="connsiteX2" fmla="*/ 1511213 w 1511213"/>
              <a:gd name="connsiteY2" fmla="*/ 1686334 h 3372669"/>
              <a:gd name="connsiteX3" fmla="*/ 156246 w 1511213"/>
              <a:gd name="connsiteY3" fmla="*/ 3348823 h 3372669"/>
              <a:gd name="connsiteX4" fmla="*/ 0 w 1511213"/>
              <a:gd name="connsiteY4" fmla="*/ 3372669 h 337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213" h="3372669">
                <a:moveTo>
                  <a:pt x="0" y="0"/>
                </a:moveTo>
                <a:lnTo>
                  <a:pt x="156246" y="23845"/>
                </a:lnTo>
                <a:cubicBezTo>
                  <a:pt x="929524" y="182081"/>
                  <a:pt x="1511213" y="866277"/>
                  <a:pt x="1511213" y="1686334"/>
                </a:cubicBezTo>
                <a:cubicBezTo>
                  <a:pt x="1511213" y="2506391"/>
                  <a:pt x="929524" y="3190587"/>
                  <a:pt x="156246" y="3348823"/>
                </a:cubicBezTo>
                <a:lnTo>
                  <a:pt x="0" y="3372669"/>
                </a:lnTo>
              </a:path>
            </a:pathLst>
          </a:custGeom>
          <a:noFill/>
          <a:ln w="22225">
            <a:solidFill>
              <a:srgbClr val="114A5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Trebuchet MS" panose="020B0603020202020204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DD2E0D8-E945-FDFC-7232-BE0EB1E34198}"/>
              </a:ext>
            </a:extLst>
          </p:cNvPr>
          <p:cNvGrpSpPr/>
          <p:nvPr/>
        </p:nvGrpSpPr>
        <p:grpSpPr>
          <a:xfrm>
            <a:off x="2396891" y="1624667"/>
            <a:ext cx="8318114" cy="809202"/>
            <a:chOff x="2393066" y="2235201"/>
            <a:chExt cx="8318114" cy="809202"/>
          </a:xfrm>
        </p:grpSpPr>
        <p:sp>
          <p:nvSpPr>
            <p:cNvPr id="7" name="Rectangle 197">
              <a:extLst>
                <a:ext uri="{FF2B5EF4-FFF2-40B4-BE49-F238E27FC236}">
                  <a16:creationId xmlns:a16="http://schemas.microsoft.com/office/drawing/2014/main" id="{884D48A6-8B2B-63F1-134F-5058D141D912}"/>
                </a:ext>
              </a:extLst>
            </p:cNvPr>
            <p:cNvSpPr/>
            <p:nvPr/>
          </p:nvSpPr>
          <p:spPr>
            <a:xfrm>
              <a:off x="3528381" y="2263390"/>
              <a:ext cx="3382328" cy="7615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8F93A9C6-F9F2-99ED-23D2-D4D9EE95A253}"/>
                </a:ext>
              </a:extLst>
            </p:cNvPr>
            <p:cNvSpPr txBox="1">
              <a:spLocks/>
            </p:cNvSpPr>
            <p:nvPr/>
          </p:nvSpPr>
          <p:spPr>
            <a:xfrm>
              <a:off x="4501271" y="2432206"/>
              <a:ext cx="2348297" cy="37352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b="1" err="1">
                  <a:solidFill>
                    <a:srgbClr val="114A5E"/>
                  </a:solidFill>
                  <a:latin typeface="Trebuchet MS" panose="020B0603020202020204" pitchFamily="34" charset="0"/>
                  <a:cs typeface="Segoe UI" panose="020B0502040204020203" pitchFamily="34" charset="0"/>
                </a:rPr>
                <a:t>xxxxxxxxx</a:t>
              </a:r>
              <a:endParaRPr lang="en-US" sz="2000" b="1">
                <a:solidFill>
                  <a:srgbClr val="114A5E"/>
                </a:solidFill>
                <a:latin typeface="Trebuchet MS" panose="020B0603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angle 200">
              <a:extLst>
                <a:ext uri="{FF2B5EF4-FFF2-40B4-BE49-F238E27FC236}">
                  <a16:creationId xmlns:a16="http://schemas.microsoft.com/office/drawing/2014/main" id="{F76712AF-984C-B563-9115-8ACBEBD7795E}"/>
                </a:ext>
              </a:extLst>
            </p:cNvPr>
            <p:cNvSpPr/>
            <p:nvPr/>
          </p:nvSpPr>
          <p:spPr>
            <a:xfrm>
              <a:off x="3732692" y="2235201"/>
              <a:ext cx="638921" cy="6389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98CA2658-A817-04CF-FA9C-FA889BA12AF7}"/>
                </a:ext>
              </a:extLst>
            </p:cNvPr>
            <p:cNvSpPr txBox="1">
              <a:spLocks/>
            </p:cNvSpPr>
            <p:nvPr/>
          </p:nvSpPr>
          <p:spPr>
            <a:xfrm>
              <a:off x="7115020" y="2291839"/>
              <a:ext cx="3596160" cy="65426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 err="1">
                  <a:solidFill>
                    <a:srgbClr val="114A5E"/>
                  </a:solidFill>
                  <a:latin typeface="Trebuchet MS" panose="020B0603020202020204" pitchFamily="34" charset="0"/>
                  <a:cs typeface="Segoe UI" panose="020B0502040204020203" pitchFamily="34" charset="0"/>
                </a:rPr>
                <a:t>xxxxxxxxxxxxxx</a:t>
              </a:r>
              <a:endParaRPr lang="en-US" sz="1400">
                <a:solidFill>
                  <a:srgbClr val="114A5E"/>
                </a:solidFill>
                <a:latin typeface="Trebuchet MS" panose="020B0603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 1592">
              <a:extLst>
                <a:ext uri="{FF2B5EF4-FFF2-40B4-BE49-F238E27FC236}">
                  <a16:creationId xmlns:a16="http://schemas.microsoft.com/office/drawing/2014/main" id="{DE5A9541-D752-BA1F-C7E0-D586E778F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5842" y="2390427"/>
              <a:ext cx="312621" cy="54745"/>
            </a:xfrm>
            <a:custGeom>
              <a:avLst/>
              <a:gdLst>
                <a:gd name="T0" fmla="*/ 90 w 92"/>
                <a:gd name="T1" fmla="*/ 16 h 16"/>
                <a:gd name="T2" fmla="*/ 2 w 92"/>
                <a:gd name="T3" fmla="*/ 16 h 16"/>
                <a:gd name="T4" fmla="*/ 0 w 92"/>
                <a:gd name="T5" fmla="*/ 14 h 16"/>
                <a:gd name="T6" fmla="*/ 0 w 92"/>
                <a:gd name="T7" fmla="*/ 2 h 16"/>
                <a:gd name="T8" fmla="*/ 2 w 92"/>
                <a:gd name="T9" fmla="*/ 0 h 16"/>
                <a:gd name="T10" fmla="*/ 90 w 92"/>
                <a:gd name="T11" fmla="*/ 0 h 16"/>
                <a:gd name="T12" fmla="*/ 92 w 92"/>
                <a:gd name="T13" fmla="*/ 2 h 16"/>
                <a:gd name="T14" fmla="*/ 92 w 92"/>
                <a:gd name="T15" fmla="*/ 14 h 16"/>
                <a:gd name="T16" fmla="*/ 90 w 92"/>
                <a:gd name="T17" fmla="*/ 16 h 16"/>
                <a:gd name="T18" fmla="*/ 4 w 92"/>
                <a:gd name="T19" fmla="*/ 12 h 16"/>
                <a:gd name="T20" fmla="*/ 88 w 92"/>
                <a:gd name="T21" fmla="*/ 12 h 16"/>
                <a:gd name="T22" fmla="*/ 88 w 92"/>
                <a:gd name="T23" fmla="*/ 4 h 16"/>
                <a:gd name="T24" fmla="*/ 4 w 92"/>
                <a:gd name="T25" fmla="*/ 4 h 16"/>
                <a:gd name="T26" fmla="*/ 4 w 92"/>
                <a:gd name="T2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6">
                  <a:moveTo>
                    <a:pt x="90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0"/>
                    <a:pt x="92" y="1"/>
                    <a:pt x="92" y="2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5"/>
                    <a:pt x="91" y="16"/>
                    <a:pt x="90" y="16"/>
                  </a:cubicBezTo>
                  <a:close/>
                  <a:moveTo>
                    <a:pt x="4" y="12"/>
                  </a:moveTo>
                  <a:cubicBezTo>
                    <a:pt x="88" y="12"/>
                    <a:pt x="88" y="12"/>
                    <a:pt x="88" y="12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12" name="Freeform 1593">
              <a:extLst>
                <a:ext uri="{FF2B5EF4-FFF2-40B4-BE49-F238E27FC236}">
                  <a16:creationId xmlns:a16="http://schemas.microsoft.com/office/drawing/2014/main" id="{CBDD7709-C727-A35B-9D0E-8BABE1583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842" y="2622372"/>
              <a:ext cx="312621" cy="14406"/>
            </a:xfrm>
            <a:custGeom>
              <a:avLst/>
              <a:gdLst>
                <a:gd name="T0" fmla="*/ 90 w 92"/>
                <a:gd name="T1" fmla="*/ 4 h 4"/>
                <a:gd name="T2" fmla="*/ 2 w 92"/>
                <a:gd name="T3" fmla="*/ 4 h 4"/>
                <a:gd name="T4" fmla="*/ 0 w 92"/>
                <a:gd name="T5" fmla="*/ 2 h 4"/>
                <a:gd name="T6" fmla="*/ 2 w 92"/>
                <a:gd name="T7" fmla="*/ 0 h 4"/>
                <a:gd name="T8" fmla="*/ 90 w 92"/>
                <a:gd name="T9" fmla="*/ 0 h 4"/>
                <a:gd name="T10" fmla="*/ 92 w 92"/>
                <a:gd name="T11" fmla="*/ 2 h 4"/>
                <a:gd name="T12" fmla="*/ 90 w 9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4">
                  <a:moveTo>
                    <a:pt x="9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0"/>
                    <a:pt x="92" y="1"/>
                    <a:pt x="92" y="2"/>
                  </a:cubicBezTo>
                  <a:cubicBezTo>
                    <a:pt x="92" y="3"/>
                    <a:pt x="91" y="4"/>
                    <a:pt x="9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13" name="Freeform 1594">
              <a:extLst>
                <a:ext uri="{FF2B5EF4-FFF2-40B4-BE49-F238E27FC236}">
                  <a16:creationId xmlns:a16="http://schemas.microsoft.com/office/drawing/2014/main" id="{C2B79B2D-0C3B-8480-0CB2-DF44454A8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3215" y="2432206"/>
              <a:ext cx="257876" cy="204572"/>
            </a:xfrm>
            <a:custGeom>
              <a:avLst/>
              <a:gdLst>
                <a:gd name="T0" fmla="*/ 74 w 76"/>
                <a:gd name="T1" fmla="*/ 60 h 60"/>
                <a:gd name="T2" fmla="*/ 2 w 76"/>
                <a:gd name="T3" fmla="*/ 60 h 60"/>
                <a:gd name="T4" fmla="*/ 0 w 76"/>
                <a:gd name="T5" fmla="*/ 58 h 60"/>
                <a:gd name="T6" fmla="*/ 0 w 76"/>
                <a:gd name="T7" fmla="*/ 2 h 60"/>
                <a:gd name="T8" fmla="*/ 2 w 76"/>
                <a:gd name="T9" fmla="*/ 0 h 60"/>
                <a:gd name="T10" fmla="*/ 74 w 76"/>
                <a:gd name="T11" fmla="*/ 0 h 60"/>
                <a:gd name="T12" fmla="*/ 76 w 76"/>
                <a:gd name="T13" fmla="*/ 2 h 60"/>
                <a:gd name="T14" fmla="*/ 76 w 76"/>
                <a:gd name="T15" fmla="*/ 58 h 60"/>
                <a:gd name="T16" fmla="*/ 74 w 76"/>
                <a:gd name="T17" fmla="*/ 60 h 60"/>
                <a:gd name="T18" fmla="*/ 4 w 76"/>
                <a:gd name="T19" fmla="*/ 56 h 60"/>
                <a:gd name="T20" fmla="*/ 72 w 76"/>
                <a:gd name="T21" fmla="*/ 56 h 60"/>
                <a:gd name="T22" fmla="*/ 72 w 76"/>
                <a:gd name="T23" fmla="*/ 4 h 60"/>
                <a:gd name="T24" fmla="*/ 4 w 76"/>
                <a:gd name="T25" fmla="*/ 4 h 60"/>
                <a:gd name="T26" fmla="*/ 4 w 76"/>
                <a:gd name="T27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60">
                  <a:moveTo>
                    <a:pt x="74" y="60"/>
                  </a:move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5" y="0"/>
                    <a:pt x="76" y="1"/>
                    <a:pt x="76" y="2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6" y="59"/>
                    <a:pt x="75" y="60"/>
                    <a:pt x="74" y="60"/>
                  </a:cubicBezTo>
                  <a:close/>
                  <a:moveTo>
                    <a:pt x="4" y="56"/>
                  </a:moveTo>
                  <a:cubicBezTo>
                    <a:pt x="72" y="56"/>
                    <a:pt x="72" y="56"/>
                    <a:pt x="72" y="56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14" name="Rectangle 1595">
              <a:extLst>
                <a:ext uri="{FF2B5EF4-FFF2-40B4-BE49-F238E27FC236}">
                  <a16:creationId xmlns:a16="http://schemas.microsoft.com/office/drawing/2014/main" id="{9EC918B0-2494-1D50-CDB9-1B83FC6C8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669" y="2629575"/>
              <a:ext cx="12966" cy="41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15" name="Freeform 1596">
              <a:extLst>
                <a:ext uri="{FF2B5EF4-FFF2-40B4-BE49-F238E27FC236}">
                  <a16:creationId xmlns:a16="http://schemas.microsoft.com/office/drawing/2014/main" id="{253CCA8D-863F-FB35-F7FA-2197E8D36A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5500" y="2664150"/>
              <a:ext cx="53304" cy="54745"/>
            </a:xfrm>
            <a:custGeom>
              <a:avLst/>
              <a:gdLst>
                <a:gd name="T0" fmla="*/ 8 w 16"/>
                <a:gd name="T1" fmla="*/ 16 h 16"/>
                <a:gd name="T2" fmla="*/ 0 w 16"/>
                <a:gd name="T3" fmla="*/ 8 h 16"/>
                <a:gd name="T4" fmla="*/ 8 w 16"/>
                <a:gd name="T5" fmla="*/ 0 h 16"/>
                <a:gd name="T6" fmla="*/ 16 w 16"/>
                <a:gd name="T7" fmla="*/ 8 h 16"/>
                <a:gd name="T8" fmla="*/ 8 w 16"/>
                <a:gd name="T9" fmla="*/ 16 h 16"/>
                <a:gd name="T10" fmla="*/ 8 w 16"/>
                <a:gd name="T11" fmla="*/ 4 h 16"/>
                <a:gd name="T12" fmla="*/ 4 w 16"/>
                <a:gd name="T13" fmla="*/ 8 h 16"/>
                <a:gd name="T14" fmla="*/ 8 w 16"/>
                <a:gd name="T15" fmla="*/ 12 h 16"/>
                <a:gd name="T16" fmla="*/ 12 w 16"/>
                <a:gd name="T17" fmla="*/ 8 h 16"/>
                <a:gd name="T18" fmla="*/ 8 w 16"/>
                <a:gd name="T1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2"/>
                    <a:pt x="12" y="16"/>
                    <a:pt x="8" y="16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0"/>
                    <a:pt x="6" y="12"/>
                    <a:pt x="8" y="12"/>
                  </a:cubicBezTo>
                  <a:cubicBezTo>
                    <a:pt x="10" y="12"/>
                    <a:pt x="12" y="10"/>
                    <a:pt x="12" y="8"/>
                  </a:cubicBezTo>
                  <a:cubicBezTo>
                    <a:pt x="12" y="6"/>
                    <a:pt x="10" y="4"/>
                    <a:pt x="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16" name="Freeform 1597">
              <a:extLst>
                <a:ext uri="{FF2B5EF4-FFF2-40B4-BE49-F238E27FC236}">
                  <a16:creationId xmlns:a16="http://schemas.microsoft.com/office/drawing/2014/main" id="{028540E8-8B9D-6F0D-09FD-DA5DA6E224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0756" y="2472544"/>
              <a:ext cx="142625" cy="96524"/>
            </a:xfrm>
            <a:custGeom>
              <a:avLst/>
              <a:gdLst>
                <a:gd name="T0" fmla="*/ 40 w 42"/>
                <a:gd name="T1" fmla="*/ 28 h 28"/>
                <a:gd name="T2" fmla="*/ 12 w 42"/>
                <a:gd name="T3" fmla="*/ 28 h 28"/>
                <a:gd name="T4" fmla="*/ 10 w 42"/>
                <a:gd name="T5" fmla="*/ 26 h 28"/>
                <a:gd name="T6" fmla="*/ 10 w 42"/>
                <a:gd name="T7" fmla="*/ 4 h 28"/>
                <a:gd name="T8" fmla="*/ 2 w 42"/>
                <a:gd name="T9" fmla="*/ 4 h 28"/>
                <a:gd name="T10" fmla="*/ 0 w 42"/>
                <a:gd name="T11" fmla="*/ 2 h 28"/>
                <a:gd name="T12" fmla="*/ 2 w 42"/>
                <a:gd name="T13" fmla="*/ 0 h 28"/>
                <a:gd name="T14" fmla="*/ 12 w 42"/>
                <a:gd name="T15" fmla="*/ 0 h 28"/>
                <a:gd name="T16" fmla="*/ 14 w 42"/>
                <a:gd name="T17" fmla="*/ 2 h 28"/>
                <a:gd name="T18" fmla="*/ 14 w 42"/>
                <a:gd name="T19" fmla="*/ 8 h 28"/>
                <a:gd name="T20" fmla="*/ 40 w 42"/>
                <a:gd name="T21" fmla="*/ 8 h 28"/>
                <a:gd name="T22" fmla="*/ 42 w 42"/>
                <a:gd name="T23" fmla="*/ 10 h 28"/>
                <a:gd name="T24" fmla="*/ 42 w 42"/>
                <a:gd name="T25" fmla="*/ 26 h 28"/>
                <a:gd name="T26" fmla="*/ 40 w 42"/>
                <a:gd name="T27" fmla="*/ 28 h 28"/>
                <a:gd name="T28" fmla="*/ 14 w 42"/>
                <a:gd name="T29" fmla="*/ 24 h 28"/>
                <a:gd name="T30" fmla="*/ 38 w 42"/>
                <a:gd name="T31" fmla="*/ 24 h 28"/>
                <a:gd name="T32" fmla="*/ 38 w 42"/>
                <a:gd name="T33" fmla="*/ 12 h 28"/>
                <a:gd name="T34" fmla="*/ 14 w 42"/>
                <a:gd name="T35" fmla="*/ 12 h 28"/>
                <a:gd name="T36" fmla="*/ 14 w 42"/>
                <a:gd name="T3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40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1" y="28"/>
                    <a:pt x="10" y="27"/>
                    <a:pt x="10" y="2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1" y="8"/>
                    <a:pt x="42" y="9"/>
                    <a:pt x="42" y="10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27"/>
                    <a:pt x="41" y="28"/>
                    <a:pt x="40" y="28"/>
                  </a:cubicBezTo>
                  <a:close/>
                  <a:moveTo>
                    <a:pt x="14" y="24"/>
                  </a:moveTo>
                  <a:cubicBezTo>
                    <a:pt x="38" y="24"/>
                    <a:pt x="38" y="24"/>
                    <a:pt x="38" y="24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14" y="12"/>
                    <a:pt x="14" y="12"/>
                    <a:pt x="14" y="12"/>
                  </a:cubicBezTo>
                  <a:lnTo>
                    <a:pt x="14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17" name="Oval 1598">
              <a:extLst>
                <a:ext uri="{FF2B5EF4-FFF2-40B4-BE49-F238E27FC236}">
                  <a16:creationId xmlns:a16="http://schemas.microsoft.com/office/drawing/2014/main" id="{888E0745-3FB1-731F-1E03-E90E22B8D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1094" y="2574830"/>
              <a:ext cx="27373" cy="273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18" name="Oval 1599">
              <a:extLst>
                <a:ext uri="{FF2B5EF4-FFF2-40B4-BE49-F238E27FC236}">
                  <a16:creationId xmlns:a16="http://schemas.microsoft.com/office/drawing/2014/main" id="{E1796131-16E5-90F5-DC82-3653E7700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8805" y="2574830"/>
              <a:ext cx="27373" cy="273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cxnSp>
          <p:nvCxnSpPr>
            <p:cNvPr id="19" name="Straight Connector 291">
              <a:extLst>
                <a:ext uri="{FF2B5EF4-FFF2-40B4-BE49-F238E27FC236}">
                  <a16:creationId xmlns:a16="http://schemas.microsoft.com/office/drawing/2014/main" id="{56CBDFB9-F74C-A890-E07A-13955561EA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3066" y="2656393"/>
              <a:ext cx="1178650" cy="388010"/>
            </a:xfrm>
            <a:prstGeom prst="line">
              <a:avLst/>
            </a:prstGeom>
            <a:ln w="22225">
              <a:solidFill>
                <a:srgbClr val="114A5E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55892DC-ADB1-F807-7713-A7520C2E03CA}"/>
              </a:ext>
            </a:extLst>
          </p:cNvPr>
          <p:cNvGrpSpPr/>
          <p:nvPr/>
        </p:nvGrpSpPr>
        <p:grpSpPr>
          <a:xfrm>
            <a:off x="2769329" y="2700046"/>
            <a:ext cx="8098842" cy="808057"/>
            <a:chOff x="2726320" y="3269344"/>
            <a:chExt cx="7984860" cy="808057"/>
          </a:xfrm>
        </p:grpSpPr>
        <p:sp>
          <p:nvSpPr>
            <p:cNvPr id="21" name="Isosceles Triangle 231">
              <a:extLst>
                <a:ext uri="{FF2B5EF4-FFF2-40B4-BE49-F238E27FC236}">
                  <a16:creationId xmlns:a16="http://schemas.microsoft.com/office/drawing/2014/main" id="{0BD681FF-68D2-BA30-542E-201F9B09B9B9}"/>
                </a:ext>
              </a:extLst>
            </p:cNvPr>
            <p:cNvSpPr/>
            <p:nvPr/>
          </p:nvSpPr>
          <p:spPr>
            <a:xfrm>
              <a:off x="4371613" y="3270160"/>
              <a:ext cx="48036" cy="45719"/>
            </a:xfrm>
            <a:prstGeom prst="triangle">
              <a:avLst>
                <a:gd name="adj" fmla="val 0"/>
              </a:avLst>
            </a:prstGeom>
            <a:solidFill>
              <a:srgbClr val="114A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22" name="Freeform 1744">
              <a:extLst>
                <a:ext uri="{FF2B5EF4-FFF2-40B4-BE49-F238E27FC236}">
                  <a16:creationId xmlns:a16="http://schemas.microsoft.com/office/drawing/2014/main" id="{1BF17744-98E8-81BF-8E81-3550F5D35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49" y="3431773"/>
              <a:ext cx="14406" cy="79236"/>
            </a:xfrm>
            <a:custGeom>
              <a:avLst/>
              <a:gdLst>
                <a:gd name="T0" fmla="*/ 2 w 4"/>
                <a:gd name="T1" fmla="*/ 23 h 23"/>
                <a:gd name="T2" fmla="*/ 0 w 4"/>
                <a:gd name="T3" fmla="*/ 21 h 23"/>
                <a:gd name="T4" fmla="*/ 0 w 4"/>
                <a:gd name="T5" fmla="*/ 2 h 23"/>
                <a:gd name="T6" fmla="*/ 2 w 4"/>
                <a:gd name="T7" fmla="*/ 0 h 23"/>
                <a:gd name="T8" fmla="*/ 4 w 4"/>
                <a:gd name="T9" fmla="*/ 2 h 23"/>
                <a:gd name="T10" fmla="*/ 4 w 4"/>
                <a:gd name="T11" fmla="*/ 21 h 23"/>
                <a:gd name="T12" fmla="*/ 2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2" y="23"/>
                  </a:moveTo>
                  <a:cubicBezTo>
                    <a:pt x="1" y="23"/>
                    <a:pt x="0" y="22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3" y="23"/>
                    <a:pt x="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23" name="Freeform 1745">
              <a:extLst>
                <a:ext uri="{FF2B5EF4-FFF2-40B4-BE49-F238E27FC236}">
                  <a16:creationId xmlns:a16="http://schemas.microsoft.com/office/drawing/2014/main" id="{39291001-E02A-A0FA-A0AE-1DE8479A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122" y="3581600"/>
              <a:ext cx="79236" cy="14406"/>
            </a:xfrm>
            <a:custGeom>
              <a:avLst/>
              <a:gdLst>
                <a:gd name="T0" fmla="*/ 21 w 23"/>
                <a:gd name="T1" fmla="*/ 4 h 4"/>
                <a:gd name="T2" fmla="*/ 2 w 23"/>
                <a:gd name="T3" fmla="*/ 4 h 4"/>
                <a:gd name="T4" fmla="*/ 0 w 23"/>
                <a:gd name="T5" fmla="*/ 2 h 4"/>
                <a:gd name="T6" fmla="*/ 2 w 23"/>
                <a:gd name="T7" fmla="*/ 0 h 4"/>
                <a:gd name="T8" fmla="*/ 21 w 23"/>
                <a:gd name="T9" fmla="*/ 0 h 4"/>
                <a:gd name="T10" fmla="*/ 23 w 23"/>
                <a:gd name="T11" fmla="*/ 2 h 4"/>
                <a:gd name="T12" fmla="*/ 21 w 2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2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3"/>
                    <a:pt x="22" y="4"/>
                    <a:pt x="21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24" name="Freeform 1747">
              <a:extLst>
                <a:ext uri="{FF2B5EF4-FFF2-40B4-BE49-F238E27FC236}">
                  <a16:creationId xmlns:a16="http://schemas.microsoft.com/office/drawing/2014/main" id="{940962E2-4FA4-9341-49FD-D30D2131D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388" y="3581600"/>
              <a:ext cx="77795" cy="14406"/>
            </a:xfrm>
            <a:custGeom>
              <a:avLst/>
              <a:gdLst>
                <a:gd name="T0" fmla="*/ 21 w 23"/>
                <a:gd name="T1" fmla="*/ 4 h 4"/>
                <a:gd name="T2" fmla="*/ 2 w 23"/>
                <a:gd name="T3" fmla="*/ 4 h 4"/>
                <a:gd name="T4" fmla="*/ 0 w 23"/>
                <a:gd name="T5" fmla="*/ 2 h 4"/>
                <a:gd name="T6" fmla="*/ 2 w 23"/>
                <a:gd name="T7" fmla="*/ 0 h 4"/>
                <a:gd name="T8" fmla="*/ 21 w 23"/>
                <a:gd name="T9" fmla="*/ 0 h 4"/>
                <a:gd name="T10" fmla="*/ 23 w 23"/>
                <a:gd name="T11" fmla="*/ 2 h 4"/>
                <a:gd name="T12" fmla="*/ 21 w 2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2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3"/>
                    <a:pt x="22" y="4"/>
                    <a:pt x="21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25" name="Rectangle 225">
              <a:extLst>
                <a:ext uri="{FF2B5EF4-FFF2-40B4-BE49-F238E27FC236}">
                  <a16:creationId xmlns:a16="http://schemas.microsoft.com/office/drawing/2014/main" id="{8BE30056-2429-7396-F372-8CF62784E1CF}"/>
                </a:ext>
              </a:extLst>
            </p:cNvPr>
            <p:cNvSpPr/>
            <p:nvPr/>
          </p:nvSpPr>
          <p:spPr>
            <a:xfrm>
              <a:off x="3571716" y="3315879"/>
              <a:ext cx="3382328" cy="7615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48EDF1DA-1776-2E63-1510-64589FC41D33}"/>
                </a:ext>
              </a:extLst>
            </p:cNvPr>
            <p:cNvSpPr txBox="1">
              <a:spLocks/>
            </p:cNvSpPr>
            <p:nvPr/>
          </p:nvSpPr>
          <p:spPr>
            <a:xfrm>
              <a:off x="4562412" y="3534739"/>
              <a:ext cx="1842280" cy="22907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b="1" err="1">
                  <a:solidFill>
                    <a:srgbClr val="114A5E"/>
                  </a:solidFill>
                  <a:latin typeface="Trebuchet MS" panose="020B0603020202020204" pitchFamily="34" charset="0"/>
                  <a:cs typeface="Segoe UI" panose="020B0502040204020203" pitchFamily="34" charset="0"/>
                </a:rPr>
                <a:t>xxxxxxxx</a:t>
              </a:r>
              <a:endParaRPr lang="en-US" sz="2000" b="1">
                <a:solidFill>
                  <a:srgbClr val="114A5E"/>
                </a:solidFill>
                <a:latin typeface="Trebuchet MS" panose="020B0603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Rectangle 230">
              <a:extLst>
                <a:ext uri="{FF2B5EF4-FFF2-40B4-BE49-F238E27FC236}">
                  <a16:creationId xmlns:a16="http://schemas.microsoft.com/office/drawing/2014/main" id="{D3AC5741-5D21-F265-FE28-C38D8152C46C}"/>
                </a:ext>
              </a:extLst>
            </p:cNvPr>
            <p:cNvSpPr/>
            <p:nvPr/>
          </p:nvSpPr>
          <p:spPr>
            <a:xfrm>
              <a:off x="3732692" y="3269344"/>
              <a:ext cx="638921" cy="638921"/>
            </a:xfrm>
            <a:prstGeom prst="rect">
              <a:avLst/>
            </a:prstGeom>
            <a:solidFill>
              <a:srgbClr val="006A95"/>
            </a:solidFill>
            <a:ln>
              <a:solidFill>
                <a:srgbClr val="006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28" name="Text Placeholder 2">
              <a:extLst>
                <a:ext uri="{FF2B5EF4-FFF2-40B4-BE49-F238E27FC236}">
                  <a16:creationId xmlns:a16="http://schemas.microsoft.com/office/drawing/2014/main" id="{C3034A30-D32E-D67A-DA3C-688A437E2461}"/>
                </a:ext>
              </a:extLst>
            </p:cNvPr>
            <p:cNvSpPr txBox="1">
              <a:spLocks/>
            </p:cNvSpPr>
            <p:nvPr/>
          </p:nvSpPr>
          <p:spPr>
            <a:xfrm>
              <a:off x="7115020" y="3369510"/>
              <a:ext cx="3596160" cy="65426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 err="1">
                  <a:solidFill>
                    <a:srgbClr val="114A5E"/>
                  </a:solidFill>
                  <a:latin typeface="Trebuchet MS" panose="020B0603020202020204" pitchFamily="34" charset="0"/>
                  <a:cs typeface="Segoe UI" panose="020B0502040204020203" pitchFamily="34" charset="0"/>
                </a:rPr>
                <a:t>xxxxxxxxxxxxx</a:t>
              </a:r>
              <a:r>
                <a:rPr lang="en-US" sz="1400">
                  <a:solidFill>
                    <a:srgbClr val="114A5E"/>
                  </a:solidFill>
                  <a:latin typeface="Trebuchet MS" panose="020B0603020202020204" pitchFamily="34" charset="0"/>
                  <a:cs typeface="Segoe UI" panose="020B0502040204020203" pitchFamily="34" charset="0"/>
                </a:rPr>
                <a:t>; </a:t>
              </a:r>
            </a:p>
          </p:txBody>
        </p:sp>
        <p:sp>
          <p:nvSpPr>
            <p:cNvPr id="29" name="Freeform 1743">
              <a:extLst>
                <a:ext uri="{FF2B5EF4-FFF2-40B4-BE49-F238E27FC236}">
                  <a16:creationId xmlns:a16="http://schemas.microsoft.com/office/drawing/2014/main" id="{917644DE-BE02-E831-1BBC-C3AB41758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2579" y="3469230"/>
              <a:ext cx="239147" cy="239147"/>
            </a:xfrm>
            <a:custGeom>
              <a:avLst/>
              <a:gdLst>
                <a:gd name="T0" fmla="*/ 35 w 70"/>
                <a:gd name="T1" fmla="*/ 70 h 70"/>
                <a:gd name="T2" fmla="*/ 0 w 70"/>
                <a:gd name="T3" fmla="*/ 35 h 70"/>
                <a:gd name="T4" fmla="*/ 35 w 70"/>
                <a:gd name="T5" fmla="*/ 0 h 70"/>
                <a:gd name="T6" fmla="*/ 70 w 70"/>
                <a:gd name="T7" fmla="*/ 35 h 70"/>
                <a:gd name="T8" fmla="*/ 35 w 70"/>
                <a:gd name="T9" fmla="*/ 70 h 70"/>
                <a:gd name="T10" fmla="*/ 35 w 70"/>
                <a:gd name="T11" fmla="*/ 4 h 70"/>
                <a:gd name="T12" fmla="*/ 4 w 70"/>
                <a:gd name="T13" fmla="*/ 35 h 70"/>
                <a:gd name="T14" fmla="*/ 35 w 70"/>
                <a:gd name="T15" fmla="*/ 66 h 70"/>
                <a:gd name="T16" fmla="*/ 66 w 70"/>
                <a:gd name="T17" fmla="*/ 35 h 70"/>
                <a:gd name="T18" fmla="*/ 35 w 70"/>
                <a:gd name="T19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35" y="70"/>
                  </a:move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54" y="0"/>
                    <a:pt x="70" y="16"/>
                    <a:pt x="70" y="35"/>
                  </a:cubicBezTo>
                  <a:cubicBezTo>
                    <a:pt x="70" y="54"/>
                    <a:pt x="54" y="70"/>
                    <a:pt x="35" y="70"/>
                  </a:cubicBezTo>
                  <a:close/>
                  <a:moveTo>
                    <a:pt x="35" y="4"/>
                  </a:moveTo>
                  <a:cubicBezTo>
                    <a:pt x="18" y="4"/>
                    <a:pt x="4" y="18"/>
                    <a:pt x="4" y="35"/>
                  </a:cubicBezTo>
                  <a:cubicBezTo>
                    <a:pt x="4" y="52"/>
                    <a:pt x="18" y="66"/>
                    <a:pt x="35" y="66"/>
                  </a:cubicBezTo>
                  <a:cubicBezTo>
                    <a:pt x="52" y="66"/>
                    <a:pt x="66" y="52"/>
                    <a:pt x="66" y="35"/>
                  </a:cubicBezTo>
                  <a:cubicBezTo>
                    <a:pt x="66" y="18"/>
                    <a:pt x="52" y="4"/>
                    <a:pt x="35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30" name="Freeform 1746">
              <a:extLst>
                <a:ext uri="{FF2B5EF4-FFF2-40B4-BE49-F238E27FC236}">
                  <a16:creationId xmlns:a16="http://schemas.microsoft.com/office/drawing/2014/main" id="{C9C63037-D911-94E1-B6C9-8B1E02C4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49" y="3666599"/>
              <a:ext cx="14406" cy="79236"/>
            </a:xfrm>
            <a:custGeom>
              <a:avLst/>
              <a:gdLst>
                <a:gd name="T0" fmla="*/ 2 w 4"/>
                <a:gd name="T1" fmla="*/ 23 h 23"/>
                <a:gd name="T2" fmla="*/ 0 w 4"/>
                <a:gd name="T3" fmla="*/ 21 h 23"/>
                <a:gd name="T4" fmla="*/ 0 w 4"/>
                <a:gd name="T5" fmla="*/ 2 h 23"/>
                <a:gd name="T6" fmla="*/ 2 w 4"/>
                <a:gd name="T7" fmla="*/ 0 h 23"/>
                <a:gd name="T8" fmla="*/ 4 w 4"/>
                <a:gd name="T9" fmla="*/ 2 h 23"/>
                <a:gd name="T10" fmla="*/ 4 w 4"/>
                <a:gd name="T11" fmla="*/ 21 h 23"/>
                <a:gd name="T12" fmla="*/ 2 w 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3">
                  <a:moveTo>
                    <a:pt x="2" y="23"/>
                  </a:moveTo>
                  <a:cubicBezTo>
                    <a:pt x="1" y="23"/>
                    <a:pt x="0" y="22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3" y="23"/>
                    <a:pt x="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31" name="Freeform 1748">
              <a:extLst>
                <a:ext uri="{FF2B5EF4-FFF2-40B4-BE49-F238E27FC236}">
                  <a16:creationId xmlns:a16="http://schemas.microsoft.com/office/drawing/2014/main" id="{D649EDA5-8B75-ED76-DA89-04BB9048F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780" y="3541262"/>
              <a:ext cx="54745" cy="95083"/>
            </a:xfrm>
            <a:custGeom>
              <a:avLst/>
              <a:gdLst>
                <a:gd name="T0" fmla="*/ 8 w 16"/>
                <a:gd name="T1" fmla="*/ 28 h 28"/>
                <a:gd name="T2" fmla="*/ 0 w 16"/>
                <a:gd name="T3" fmla="*/ 20 h 28"/>
                <a:gd name="T4" fmla="*/ 2 w 16"/>
                <a:gd name="T5" fmla="*/ 18 h 28"/>
                <a:gd name="T6" fmla="*/ 4 w 16"/>
                <a:gd name="T7" fmla="*/ 20 h 28"/>
                <a:gd name="T8" fmla="*/ 8 w 16"/>
                <a:gd name="T9" fmla="*/ 24 h 28"/>
                <a:gd name="T10" fmla="*/ 12 w 16"/>
                <a:gd name="T11" fmla="*/ 20 h 28"/>
                <a:gd name="T12" fmla="*/ 8 w 16"/>
                <a:gd name="T13" fmla="*/ 16 h 28"/>
                <a:gd name="T14" fmla="*/ 0 w 16"/>
                <a:gd name="T15" fmla="*/ 8 h 28"/>
                <a:gd name="T16" fmla="*/ 8 w 16"/>
                <a:gd name="T17" fmla="*/ 0 h 28"/>
                <a:gd name="T18" fmla="*/ 16 w 16"/>
                <a:gd name="T19" fmla="*/ 8 h 28"/>
                <a:gd name="T20" fmla="*/ 14 w 16"/>
                <a:gd name="T21" fmla="*/ 10 h 28"/>
                <a:gd name="T22" fmla="*/ 12 w 16"/>
                <a:gd name="T23" fmla="*/ 8 h 28"/>
                <a:gd name="T24" fmla="*/ 8 w 16"/>
                <a:gd name="T25" fmla="*/ 4 h 28"/>
                <a:gd name="T26" fmla="*/ 4 w 16"/>
                <a:gd name="T27" fmla="*/ 8 h 28"/>
                <a:gd name="T28" fmla="*/ 8 w 16"/>
                <a:gd name="T29" fmla="*/ 12 h 28"/>
                <a:gd name="T30" fmla="*/ 16 w 16"/>
                <a:gd name="T31" fmla="*/ 20 h 28"/>
                <a:gd name="T32" fmla="*/ 8 w 16"/>
                <a:gd name="T3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8">
                  <a:moveTo>
                    <a:pt x="8" y="28"/>
                  </a:moveTo>
                  <a:cubicBezTo>
                    <a:pt x="4" y="28"/>
                    <a:pt x="0" y="24"/>
                    <a:pt x="0" y="20"/>
                  </a:cubicBezTo>
                  <a:cubicBezTo>
                    <a:pt x="0" y="19"/>
                    <a:pt x="1" y="18"/>
                    <a:pt x="2" y="18"/>
                  </a:cubicBezTo>
                  <a:cubicBezTo>
                    <a:pt x="3" y="18"/>
                    <a:pt x="4" y="19"/>
                    <a:pt x="4" y="20"/>
                  </a:cubicBezTo>
                  <a:cubicBezTo>
                    <a:pt x="4" y="22"/>
                    <a:pt x="6" y="24"/>
                    <a:pt x="8" y="24"/>
                  </a:cubicBezTo>
                  <a:cubicBezTo>
                    <a:pt x="10" y="24"/>
                    <a:pt x="12" y="22"/>
                    <a:pt x="12" y="20"/>
                  </a:cubicBezTo>
                  <a:cubicBezTo>
                    <a:pt x="12" y="18"/>
                    <a:pt x="10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9"/>
                    <a:pt x="15" y="10"/>
                    <a:pt x="14" y="10"/>
                  </a:cubicBezTo>
                  <a:cubicBezTo>
                    <a:pt x="13" y="10"/>
                    <a:pt x="12" y="9"/>
                    <a:pt x="12" y="8"/>
                  </a:cubicBezTo>
                  <a:cubicBezTo>
                    <a:pt x="12" y="5"/>
                    <a:pt x="10" y="4"/>
                    <a:pt x="8" y="4"/>
                  </a:cubicBezTo>
                  <a:cubicBezTo>
                    <a:pt x="6" y="4"/>
                    <a:pt x="4" y="5"/>
                    <a:pt x="4" y="8"/>
                  </a:cubicBezTo>
                  <a:cubicBezTo>
                    <a:pt x="4" y="10"/>
                    <a:pt x="6" y="12"/>
                    <a:pt x="8" y="12"/>
                  </a:cubicBezTo>
                  <a:cubicBezTo>
                    <a:pt x="12" y="12"/>
                    <a:pt x="16" y="15"/>
                    <a:pt x="16" y="20"/>
                  </a:cubicBezTo>
                  <a:cubicBezTo>
                    <a:pt x="16" y="24"/>
                    <a:pt x="12" y="28"/>
                    <a:pt x="8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32" name="Freeform 1749">
              <a:extLst>
                <a:ext uri="{FF2B5EF4-FFF2-40B4-BE49-F238E27FC236}">
                  <a16:creationId xmlns:a16="http://schemas.microsoft.com/office/drawing/2014/main" id="{8EDAE38E-06FF-583E-4E75-647F2E678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49" y="3526856"/>
              <a:ext cx="14406" cy="123896"/>
            </a:xfrm>
            <a:custGeom>
              <a:avLst/>
              <a:gdLst>
                <a:gd name="T0" fmla="*/ 2 w 4"/>
                <a:gd name="T1" fmla="*/ 36 h 36"/>
                <a:gd name="T2" fmla="*/ 0 w 4"/>
                <a:gd name="T3" fmla="*/ 34 h 36"/>
                <a:gd name="T4" fmla="*/ 0 w 4"/>
                <a:gd name="T5" fmla="*/ 2 h 36"/>
                <a:gd name="T6" fmla="*/ 2 w 4"/>
                <a:gd name="T7" fmla="*/ 0 h 36"/>
                <a:gd name="T8" fmla="*/ 4 w 4"/>
                <a:gd name="T9" fmla="*/ 2 h 36"/>
                <a:gd name="T10" fmla="*/ 4 w 4"/>
                <a:gd name="T11" fmla="*/ 34 h 36"/>
                <a:gd name="T12" fmla="*/ 2 w 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6">
                  <a:moveTo>
                    <a:pt x="2" y="36"/>
                  </a:moveTo>
                  <a:cubicBezTo>
                    <a:pt x="1" y="36"/>
                    <a:pt x="0" y="35"/>
                    <a:pt x="0" y="3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3" y="36"/>
                    <a:pt x="2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cxnSp>
          <p:nvCxnSpPr>
            <p:cNvPr id="33" name="Straight Connector 292">
              <a:extLst>
                <a:ext uri="{FF2B5EF4-FFF2-40B4-BE49-F238E27FC236}">
                  <a16:creationId xmlns:a16="http://schemas.microsoft.com/office/drawing/2014/main" id="{EF951642-AB1B-FAF4-4389-483F86B63657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2726320" y="3696640"/>
              <a:ext cx="845396" cy="0"/>
            </a:xfrm>
            <a:prstGeom prst="line">
              <a:avLst/>
            </a:prstGeom>
            <a:ln w="22225">
              <a:solidFill>
                <a:srgbClr val="114A5E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Line 228">
            <a:extLst>
              <a:ext uri="{FF2B5EF4-FFF2-40B4-BE49-F238E27FC236}">
                <a16:creationId xmlns:a16="http://schemas.microsoft.com/office/drawing/2014/main" id="{5CDC633B-6CDD-41DD-E0FA-9D40653998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5593" y="3408661"/>
            <a:ext cx="170500" cy="0"/>
          </a:xfrm>
          <a:prstGeom prst="line">
            <a:avLst/>
          </a:prstGeom>
          <a:noFill/>
          <a:ln w="19050" cap="rnd">
            <a:solidFill>
              <a:srgbClr val="114A5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" name="Line 229">
            <a:extLst>
              <a:ext uri="{FF2B5EF4-FFF2-40B4-BE49-F238E27FC236}">
                <a16:creationId xmlns:a16="http://schemas.microsoft.com/office/drawing/2014/main" id="{52B203F0-7524-3F64-FE72-24A216691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5593" y="3519683"/>
            <a:ext cx="301346" cy="0"/>
          </a:xfrm>
          <a:prstGeom prst="line">
            <a:avLst/>
          </a:prstGeom>
          <a:noFill/>
          <a:ln w="19050" cap="rnd">
            <a:solidFill>
              <a:srgbClr val="114A5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" name="Line 230">
            <a:extLst>
              <a:ext uri="{FF2B5EF4-FFF2-40B4-BE49-F238E27FC236}">
                <a16:creationId xmlns:a16="http://schemas.microsoft.com/office/drawing/2014/main" id="{7C0D0A9A-49CE-7326-F064-CAE618D468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5593" y="3634669"/>
            <a:ext cx="226011" cy="0"/>
          </a:xfrm>
          <a:prstGeom prst="line">
            <a:avLst/>
          </a:prstGeom>
          <a:noFill/>
          <a:ln w="19050" cap="rnd">
            <a:solidFill>
              <a:srgbClr val="114A5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7" name="Line 231">
            <a:extLst>
              <a:ext uri="{FF2B5EF4-FFF2-40B4-BE49-F238E27FC236}">
                <a16:creationId xmlns:a16="http://schemas.microsoft.com/office/drawing/2014/main" id="{0D88E252-BEC9-49BD-9823-5364FC734D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5593" y="3745692"/>
            <a:ext cx="186360" cy="0"/>
          </a:xfrm>
          <a:prstGeom prst="line">
            <a:avLst/>
          </a:prstGeom>
          <a:noFill/>
          <a:ln w="19050" cap="rnd">
            <a:solidFill>
              <a:srgbClr val="114A5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8" name="Oval 232">
            <a:extLst>
              <a:ext uri="{FF2B5EF4-FFF2-40B4-BE49-F238E27FC236}">
                <a16:creationId xmlns:a16="http://schemas.microsoft.com/office/drawing/2014/main" id="{C2F6ABA2-5A7C-4B41-E096-BCA2B0CAC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940" y="3595019"/>
            <a:ext cx="448055" cy="452019"/>
          </a:xfrm>
          <a:prstGeom prst="ellipse">
            <a:avLst/>
          </a:prstGeom>
          <a:noFill/>
          <a:ln w="19050" cap="flat">
            <a:solidFill>
              <a:srgbClr val="114A5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9" name="Freeform 233">
            <a:extLst>
              <a:ext uri="{FF2B5EF4-FFF2-40B4-BE49-F238E27FC236}">
                <a16:creationId xmlns:a16="http://schemas.microsoft.com/office/drawing/2014/main" id="{933BFD21-7392-E1D8-C4CE-A52E84B4424B}"/>
              </a:ext>
            </a:extLst>
          </p:cNvPr>
          <p:cNvSpPr>
            <a:spLocks/>
          </p:cNvSpPr>
          <p:nvPr/>
        </p:nvSpPr>
        <p:spPr bwMode="auto">
          <a:xfrm>
            <a:off x="1900032" y="3753622"/>
            <a:ext cx="241871" cy="162570"/>
          </a:xfrm>
          <a:custGeom>
            <a:avLst/>
            <a:gdLst>
              <a:gd name="T0" fmla="*/ 61 w 61"/>
              <a:gd name="T1" fmla="*/ 0 h 41"/>
              <a:gd name="T2" fmla="*/ 26 w 61"/>
              <a:gd name="T3" fmla="*/ 41 h 41"/>
              <a:gd name="T4" fmla="*/ 0 w 61"/>
              <a:gd name="T5" fmla="*/ 1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41">
                <a:moveTo>
                  <a:pt x="61" y="0"/>
                </a:moveTo>
                <a:lnTo>
                  <a:pt x="26" y="41"/>
                </a:lnTo>
                <a:lnTo>
                  <a:pt x="0" y="15"/>
                </a:lnTo>
              </a:path>
            </a:pathLst>
          </a:custGeom>
          <a:noFill/>
          <a:ln w="19050" cap="rnd">
            <a:solidFill>
              <a:srgbClr val="114A5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0" name="Freeform 234">
            <a:extLst>
              <a:ext uri="{FF2B5EF4-FFF2-40B4-BE49-F238E27FC236}">
                <a16:creationId xmlns:a16="http://schemas.microsoft.com/office/drawing/2014/main" id="{F62D911C-974D-BDBF-BF59-05F9F55409F0}"/>
              </a:ext>
            </a:extLst>
          </p:cNvPr>
          <p:cNvSpPr>
            <a:spLocks/>
          </p:cNvSpPr>
          <p:nvPr/>
        </p:nvSpPr>
        <p:spPr bwMode="auto">
          <a:xfrm>
            <a:off x="1384571" y="3182650"/>
            <a:ext cx="598729" cy="789053"/>
          </a:xfrm>
          <a:custGeom>
            <a:avLst/>
            <a:gdLst>
              <a:gd name="T0" fmla="*/ 99 w 151"/>
              <a:gd name="T1" fmla="*/ 199 h 199"/>
              <a:gd name="T2" fmla="*/ 0 w 151"/>
              <a:gd name="T3" fmla="*/ 199 h 199"/>
              <a:gd name="T4" fmla="*/ 0 w 151"/>
              <a:gd name="T5" fmla="*/ 0 h 199"/>
              <a:gd name="T6" fmla="*/ 104 w 151"/>
              <a:gd name="T7" fmla="*/ 0 h 199"/>
              <a:gd name="T8" fmla="*/ 151 w 151"/>
              <a:gd name="T9" fmla="*/ 47 h 199"/>
              <a:gd name="T10" fmla="*/ 151 w 151"/>
              <a:gd name="T11" fmla="*/ 9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1" h="199">
                <a:moveTo>
                  <a:pt x="99" y="199"/>
                </a:moveTo>
                <a:lnTo>
                  <a:pt x="0" y="199"/>
                </a:lnTo>
                <a:lnTo>
                  <a:pt x="0" y="0"/>
                </a:lnTo>
                <a:lnTo>
                  <a:pt x="104" y="0"/>
                </a:lnTo>
                <a:lnTo>
                  <a:pt x="151" y="47"/>
                </a:lnTo>
                <a:lnTo>
                  <a:pt x="151" y="90"/>
                </a:lnTo>
              </a:path>
            </a:pathLst>
          </a:custGeom>
          <a:noFill/>
          <a:ln w="19050" cap="flat">
            <a:solidFill>
              <a:srgbClr val="114A5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1" name="Freeform 235">
            <a:extLst>
              <a:ext uri="{FF2B5EF4-FFF2-40B4-BE49-F238E27FC236}">
                <a16:creationId xmlns:a16="http://schemas.microsoft.com/office/drawing/2014/main" id="{BE15462D-2225-C9CF-196B-A1D714DF5F17}"/>
              </a:ext>
            </a:extLst>
          </p:cNvPr>
          <p:cNvSpPr>
            <a:spLocks/>
          </p:cNvSpPr>
          <p:nvPr/>
        </p:nvSpPr>
        <p:spPr bwMode="auto">
          <a:xfrm>
            <a:off x="1796940" y="3182650"/>
            <a:ext cx="186360" cy="186360"/>
          </a:xfrm>
          <a:custGeom>
            <a:avLst/>
            <a:gdLst>
              <a:gd name="T0" fmla="*/ 0 w 47"/>
              <a:gd name="T1" fmla="*/ 0 h 47"/>
              <a:gd name="T2" fmla="*/ 0 w 47"/>
              <a:gd name="T3" fmla="*/ 47 h 47"/>
              <a:gd name="T4" fmla="*/ 47 w 47"/>
              <a:gd name="T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47">
                <a:moveTo>
                  <a:pt x="0" y="0"/>
                </a:moveTo>
                <a:lnTo>
                  <a:pt x="0" y="47"/>
                </a:lnTo>
                <a:lnTo>
                  <a:pt x="47" y="47"/>
                </a:lnTo>
              </a:path>
            </a:pathLst>
          </a:custGeom>
          <a:noFill/>
          <a:ln w="19050" cap="rnd">
            <a:solidFill>
              <a:srgbClr val="114A5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6488E7A6-F03C-17FB-0C26-201A9B602E13}"/>
              </a:ext>
            </a:extLst>
          </p:cNvPr>
          <p:cNvGrpSpPr/>
          <p:nvPr/>
        </p:nvGrpSpPr>
        <p:grpSpPr>
          <a:xfrm>
            <a:off x="2748907" y="3760518"/>
            <a:ext cx="8058522" cy="808057"/>
            <a:chOff x="2652658" y="4303487"/>
            <a:chExt cx="8058522" cy="808057"/>
          </a:xfrm>
        </p:grpSpPr>
        <p:sp>
          <p:nvSpPr>
            <p:cNvPr id="43" name="Rectangle 248">
              <a:extLst>
                <a:ext uri="{FF2B5EF4-FFF2-40B4-BE49-F238E27FC236}">
                  <a16:creationId xmlns:a16="http://schemas.microsoft.com/office/drawing/2014/main" id="{5EF992E5-A64E-4912-EC52-BD526C057C55}"/>
                </a:ext>
              </a:extLst>
            </p:cNvPr>
            <p:cNvSpPr/>
            <p:nvPr/>
          </p:nvSpPr>
          <p:spPr>
            <a:xfrm>
              <a:off x="3571716" y="4350022"/>
              <a:ext cx="3382328" cy="7615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44" name="Rectangle 251">
              <a:extLst>
                <a:ext uri="{FF2B5EF4-FFF2-40B4-BE49-F238E27FC236}">
                  <a16:creationId xmlns:a16="http://schemas.microsoft.com/office/drawing/2014/main" id="{6E894145-00FC-586B-B240-93F38671CF61}"/>
                </a:ext>
              </a:extLst>
            </p:cNvPr>
            <p:cNvSpPr/>
            <p:nvPr/>
          </p:nvSpPr>
          <p:spPr>
            <a:xfrm>
              <a:off x="3732692" y="4303487"/>
              <a:ext cx="638921" cy="6389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45" name="Isosceles Triangle 252">
              <a:extLst>
                <a:ext uri="{FF2B5EF4-FFF2-40B4-BE49-F238E27FC236}">
                  <a16:creationId xmlns:a16="http://schemas.microsoft.com/office/drawing/2014/main" id="{584E9FC1-DE68-B6EF-530B-E45BA51BA8B8}"/>
                </a:ext>
              </a:extLst>
            </p:cNvPr>
            <p:cNvSpPr/>
            <p:nvPr/>
          </p:nvSpPr>
          <p:spPr>
            <a:xfrm>
              <a:off x="4371613" y="4304303"/>
              <a:ext cx="48036" cy="45719"/>
            </a:xfrm>
            <a:prstGeom prst="triangle">
              <a:avLst>
                <a:gd name="adj" fmla="val 0"/>
              </a:avLst>
            </a:prstGeom>
            <a:solidFill>
              <a:srgbClr val="114A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46" name="Text Placeholder 2">
              <a:extLst>
                <a:ext uri="{FF2B5EF4-FFF2-40B4-BE49-F238E27FC236}">
                  <a16:creationId xmlns:a16="http://schemas.microsoft.com/office/drawing/2014/main" id="{769606CA-35AD-62FC-3BC6-DFB73CB72387}"/>
                </a:ext>
              </a:extLst>
            </p:cNvPr>
            <p:cNvSpPr txBox="1">
              <a:spLocks/>
            </p:cNvSpPr>
            <p:nvPr/>
          </p:nvSpPr>
          <p:spPr>
            <a:xfrm>
              <a:off x="4562411" y="4568881"/>
              <a:ext cx="2272913" cy="36148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endParaRPr lang="en-US" sz="2000" b="1">
                <a:solidFill>
                  <a:srgbClr val="114A5E"/>
                </a:solidFill>
                <a:latin typeface="Trebuchet MS" panose="020B0603020202020204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7" name="Straight Connector 290">
              <a:extLst>
                <a:ext uri="{FF2B5EF4-FFF2-40B4-BE49-F238E27FC236}">
                  <a16:creationId xmlns:a16="http://schemas.microsoft.com/office/drawing/2014/main" id="{DA32B16E-416B-7D45-81DE-530BC6A95FD4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>
              <a:off x="2652658" y="4686701"/>
              <a:ext cx="919058" cy="44082"/>
            </a:xfrm>
            <a:prstGeom prst="line">
              <a:avLst/>
            </a:prstGeom>
            <a:ln w="22225">
              <a:solidFill>
                <a:srgbClr val="114A5E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reeform 656">
              <a:extLst>
                <a:ext uri="{FF2B5EF4-FFF2-40B4-BE49-F238E27FC236}">
                  <a16:creationId xmlns:a16="http://schemas.microsoft.com/office/drawing/2014/main" id="{D37C4179-0966-61E6-6014-380E4BCD5F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6563" y="4568923"/>
              <a:ext cx="273722" cy="217538"/>
            </a:xfrm>
            <a:custGeom>
              <a:avLst/>
              <a:gdLst>
                <a:gd name="T0" fmla="*/ 78 w 80"/>
                <a:gd name="T1" fmla="*/ 64 h 64"/>
                <a:gd name="T2" fmla="*/ 2 w 80"/>
                <a:gd name="T3" fmla="*/ 64 h 64"/>
                <a:gd name="T4" fmla="*/ 0 w 80"/>
                <a:gd name="T5" fmla="*/ 62 h 64"/>
                <a:gd name="T6" fmla="*/ 0 w 80"/>
                <a:gd name="T7" fmla="*/ 2 h 64"/>
                <a:gd name="T8" fmla="*/ 2 w 80"/>
                <a:gd name="T9" fmla="*/ 0 h 64"/>
                <a:gd name="T10" fmla="*/ 78 w 80"/>
                <a:gd name="T11" fmla="*/ 0 h 64"/>
                <a:gd name="T12" fmla="*/ 80 w 80"/>
                <a:gd name="T13" fmla="*/ 2 h 64"/>
                <a:gd name="T14" fmla="*/ 80 w 80"/>
                <a:gd name="T15" fmla="*/ 62 h 64"/>
                <a:gd name="T16" fmla="*/ 78 w 80"/>
                <a:gd name="T17" fmla="*/ 64 h 64"/>
                <a:gd name="T18" fmla="*/ 4 w 80"/>
                <a:gd name="T19" fmla="*/ 60 h 64"/>
                <a:gd name="T20" fmla="*/ 76 w 80"/>
                <a:gd name="T21" fmla="*/ 60 h 64"/>
                <a:gd name="T22" fmla="*/ 76 w 80"/>
                <a:gd name="T23" fmla="*/ 4 h 64"/>
                <a:gd name="T24" fmla="*/ 4 w 80"/>
                <a:gd name="T25" fmla="*/ 4 h 64"/>
                <a:gd name="T26" fmla="*/ 4 w 80"/>
                <a:gd name="T2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64">
                  <a:moveTo>
                    <a:pt x="78" y="64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1" y="64"/>
                    <a:pt x="0" y="63"/>
                    <a:pt x="0" y="6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80" y="1"/>
                    <a:pt x="80" y="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3"/>
                    <a:pt x="79" y="64"/>
                    <a:pt x="78" y="64"/>
                  </a:cubicBezTo>
                  <a:close/>
                  <a:moveTo>
                    <a:pt x="4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49" name="Freeform 657">
              <a:extLst>
                <a:ext uri="{FF2B5EF4-FFF2-40B4-BE49-F238E27FC236}">
                  <a16:creationId xmlns:a16="http://schemas.microsoft.com/office/drawing/2014/main" id="{198C584C-BDA9-E85D-B49D-83F86DD8A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714" y="4459434"/>
              <a:ext cx="135420" cy="95083"/>
            </a:xfrm>
            <a:custGeom>
              <a:avLst/>
              <a:gdLst>
                <a:gd name="T0" fmla="*/ 38 w 40"/>
                <a:gd name="T1" fmla="*/ 28 h 28"/>
                <a:gd name="T2" fmla="*/ 36 w 40"/>
                <a:gd name="T3" fmla="*/ 26 h 28"/>
                <a:gd name="T4" fmla="*/ 36 w 40"/>
                <a:gd name="T5" fmla="*/ 20 h 28"/>
                <a:gd name="T6" fmla="*/ 20 w 40"/>
                <a:gd name="T7" fmla="*/ 4 h 28"/>
                <a:gd name="T8" fmla="*/ 4 w 40"/>
                <a:gd name="T9" fmla="*/ 20 h 28"/>
                <a:gd name="T10" fmla="*/ 4 w 40"/>
                <a:gd name="T11" fmla="*/ 26 h 28"/>
                <a:gd name="T12" fmla="*/ 2 w 40"/>
                <a:gd name="T13" fmla="*/ 28 h 28"/>
                <a:gd name="T14" fmla="*/ 0 w 40"/>
                <a:gd name="T15" fmla="*/ 26 h 28"/>
                <a:gd name="T16" fmla="*/ 0 w 40"/>
                <a:gd name="T17" fmla="*/ 20 h 28"/>
                <a:gd name="T18" fmla="*/ 20 w 40"/>
                <a:gd name="T19" fmla="*/ 0 h 28"/>
                <a:gd name="T20" fmla="*/ 40 w 40"/>
                <a:gd name="T21" fmla="*/ 20 h 28"/>
                <a:gd name="T22" fmla="*/ 40 w 40"/>
                <a:gd name="T23" fmla="*/ 26 h 28"/>
                <a:gd name="T24" fmla="*/ 38 w 40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28">
                  <a:moveTo>
                    <a:pt x="38" y="28"/>
                  </a:moveTo>
                  <a:cubicBezTo>
                    <a:pt x="37" y="28"/>
                    <a:pt x="36" y="27"/>
                    <a:pt x="36" y="26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ubicBezTo>
                    <a:pt x="11" y="4"/>
                    <a:pt x="4" y="11"/>
                    <a:pt x="4" y="20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3" y="28"/>
                    <a:pt x="2" y="28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7"/>
                    <a:pt x="39" y="28"/>
                    <a:pt x="38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50" name="Freeform 658">
              <a:extLst>
                <a:ext uri="{FF2B5EF4-FFF2-40B4-BE49-F238E27FC236}">
                  <a16:creationId xmlns:a16="http://schemas.microsoft.com/office/drawing/2014/main" id="{5D9E227E-795E-0400-27B3-69A4AC1CA1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5541" y="4469519"/>
              <a:ext cx="92201" cy="92201"/>
            </a:xfrm>
            <a:custGeom>
              <a:avLst/>
              <a:gdLst>
                <a:gd name="T0" fmla="*/ 10 w 27"/>
                <a:gd name="T1" fmla="*/ 27 h 27"/>
                <a:gd name="T2" fmla="*/ 2 w 27"/>
                <a:gd name="T3" fmla="*/ 27 h 27"/>
                <a:gd name="T4" fmla="*/ 0 w 27"/>
                <a:gd name="T5" fmla="*/ 25 h 27"/>
                <a:gd name="T6" fmla="*/ 0 w 27"/>
                <a:gd name="T7" fmla="*/ 17 h 27"/>
                <a:gd name="T8" fmla="*/ 1 w 27"/>
                <a:gd name="T9" fmla="*/ 15 h 27"/>
                <a:gd name="T10" fmla="*/ 15 w 27"/>
                <a:gd name="T11" fmla="*/ 1 h 27"/>
                <a:gd name="T12" fmla="*/ 16 w 27"/>
                <a:gd name="T13" fmla="*/ 0 h 27"/>
                <a:gd name="T14" fmla="*/ 16 w 27"/>
                <a:gd name="T15" fmla="*/ 0 h 27"/>
                <a:gd name="T16" fmla="*/ 18 w 27"/>
                <a:gd name="T17" fmla="*/ 1 h 27"/>
                <a:gd name="T18" fmla="*/ 26 w 27"/>
                <a:gd name="T19" fmla="*/ 9 h 27"/>
                <a:gd name="T20" fmla="*/ 26 w 27"/>
                <a:gd name="T21" fmla="*/ 12 h 27"/>
                <a:gd name="T22" fmla="*/ 12 w 27"/>
                <a:gd name="T23" fmla="*/ 26 h 27"/>
                <a:gd name="T24" fmla="*/ 10 w 27"/>
                <a:gd name="T25" fmla="*/ 27 h 27"/>
                <a:gd name="T26" fmla="*/ 4 w 27"/>
                <a:gd name="T27" fmla="*/ 23 h 27"/>
                <a:gd name="T28" fmla="*/ 10 w 27"/>
                <a:gd name="T29" fmla="*/ 23 h 27"/>
                <a:gd name="T30" fmla="*/ 22 w 27"/>
                <a:gd name="T31" fmla="*/ 11 h 27"/>
                <a:gd name="T32" fmla="*/ 16 w 27"/>
                <a:gd name="T33" fmla="*/ 5 h 27"/>
                <a:gd name="T34" fmla="*/ 4 w 27"/>
                <a:gd name="T35" fmla="*/ 17 h 27"/>
                <a:gd name="T36" fmla="*/ 4 w 27"/>
                <a:gd name="T37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7">
                  <a:moveTo>
                    <a:pt x="10" y="27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0" y="15"/>
                    <a:pt x="1" y="1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1"/>
                    <a:pt x="18" y="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0"/>
                    <a:pt x="27" y="11"/>
                    <a:pt x="26" y="12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1" y="27"/>
                    <a:pt x="10" y="27"/>
                  </a:cubicBezTo>
                  <a:close/>
                  <a:moveTo>
                    <a:pt x="4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4" y="17"/>
                    <a:pt x="4" y="17"/>
                    <a:pt x="4" y="17"/>
                  </a:cubicBezTo>
                  <a:lnTo>
                    <a:pt x="4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rebuchet MS" panose="020B0603020202020204" pitchFamily="34" charset="0"/>
              </a:endParaRPr>
            </a:p>
          </p:txBody>
        </p:sp>
        <p:sp>
          <p:nvSpPr>
            <p:cNvPr id="51" name="Text Placeholder 2">
              <a:extLst>
                <a:ext uri="{FF2B5EF4-FFF2-40B4-BE49-F238E27FC236}">
                  <a16:creationId xmlns:a16="http://schemas.microsoft.com/office/drawing/2014/main" id="{AE3E1F09-B0BE-CA1B-A070-9D502DEA123D}"/>
                </a:ext>
              </a:extLst>
            </p:cNvPr>
            <p:cNvSpPr txBox="1">
              <a:spLocks/>
            </p:cNvSpPr>
            <p:nvPr/>
          </p:nvSpPr>
          <p:spPr>
            <a:xfrm>
              <a:off x="4522842" y="4542756"/>
              <a:ext cx="2460783" cy="28789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b="1" err="1">
                  <a:solidFill>
                    <a:srgbClr val="114A5E"/>
                  </a:solidFill>
                  <a:latin typeface="Trebuchet MS" panose="020B0603020202020204" pitchFamily="34" charset="0"/>
                  <a:cs typeface="Segoe UI" panose="020B0502040204020203" pitchFamily="34" charset="0"/>
                </a:rPr>
                <a:t>xxxxxxxx</a:t>
              </a:r>
              <a:endParaRPr lang="en-US" sz="2000" b="1">
                <a:solidFill>
                  <a:srgbClr val="114A5E"/>
                </a:solidFill>
                <a:latin typeface="Trebuchet MS" panose="020B0603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Text Placeholder 2">
              <a:extLst>
                <a:ext uri="{FF2B5EF4-FFF2-40B4-BE49-F238E27FC236}">
                  <a16:creationId xmlns:a16="http://schemas.microsoft.com/office/drawing/2014/main" id="{D2FEDE46-6242-A5EB-C3F7-031FAE6E26DD}"/>
                </a:ext>
              </a:extLst>
            </p:cNvPr>
            <p:cNvSpPr txBox="1">
              <a:spLocks/>
            </p:cNvSpPr>
            <p:nvPr/>
          </p:nvSpPr>
          <p:spPr>
            <a:xfrm>
              <a:off x="7115020" y="4416184"/>
              <a:ext cx="3596160" cy="65426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 err="1">
                  <a:solidFill>
                    <a:srgbClr val="114A5E"/>
                  </a:solidFill>
                  <a:latin typeface="Trebuchet MS" panose="020B0603020202020204" pitchFamily="34" charset="0"/>
                  <a:cs typeface="Segoe UI" panose="020B0502040204020203" pitchFamily="34" charset="0"/>
                </a:rPr>
                <a:t>xxxxxxxxx</a:t>
              </a:r>
              <a:endParaRPr lang="en-US" sz="1400" b="1">
                <a:solidFill>
                  <a:srgbClr val="114A5E"/>
                </a:solidFill>
                <a:latin typeface="Trebuchet MS" panose="020B0603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958ECD24-9662-4A33-0377-DC42D2116CAC}"/>
              </a:ext>
            </a:extLst>
          </p:cNvPr>
          <p:cNvGrpSpPr/>
          <p:nvPr/>
        </p:nvGrpSpPr>
        <p:grpSpPr>
          <a:xfrm>
            <a:off x="2396891" y="4828936"/>
            <a:ext cx="8661194" cy="761522"/>
            <a:chOff x="2396891" y="4828936"/>
            <a:chExt cx="8661194" cy="761522"/>
          </a:xfrm>
        </p:grpSpPr>
        <p:sp>
          <p:nvSpPr>
            <p:cNvPr id="54" name="Rectangle 197">
              <a:extLst>
                <a:ext uri="{FF2B5EF4-FFF2-40B4-BE49-F238E27FC236}">
                  <a16:creationId xmlns:a16="http://schemas.microsoft.com/office/drawing/2014/main" id="{31D99DF9-DE4D-1BB7-046A-A5D7637EE15C}"/>
                </a:ext>
              </a:extLst>
            </p:cNvPr>
            <p:cNvSpPr/>
            <p:nvPr/>
          </p:nvSpPr>
          <p:spPr>
            <a:xfrm>
              <a:off x="3657935" y="4828936"/>
              <a:ext cx="3382328" cy="7615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55" name="Text Placeholder 2">
              <a:extLst>
                <a:ext uri="{FF2B5EF4-FFF2-40B4-BE49-F238E27FC236}">
                  <a16:creationId xmlns:a16="http://schemas.microsoft.com/office/drawing/2014/main" id="{C2C91705-CA9D-867B-C24E-F5C5D785BB9D}"/>
                </a:ext>
              </a:extLst>
            </p:cNvPr>
            <p:cNvSpPr txBox="1">
              <a:spLocks/>
            </p:cNvSpPr>
            <p:nvPr/>
          </p:nvSpPr>
          <p:spPr>
            <a:xfrm>
              <a:off x="4630825" y="4997752"/>
              <a:ext cx="2348297" cy="37352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b="1" err="1">
                  <a:solidFill>
                    <a:srgbClr val="114A5E"/>
                  </a:solidFill>
                  <a:latin typeface="Trebuchet MS" panose="020B0603020202020204" pitchFamily="34" charset="0"/>
                  <a:cs typeface="Segoe UI" panose="020B0502040204020203" pitchFamily="34" charset="0"/>
                </a:rPr>
                <a:t>xxxxxxxxx</a:t>
              </a:r>
              <a:endParaRPr lang="en-US" sz="2000" b="1">
                <a:solidFill>
                  <a:srgbClr val="114A5E"/>
                </a:solidFill>
                <a:latin typeface="Trebuchet MS" panose="020B0603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Text Placeholder 2">
              <a:extLst>
                <a:ext uri="{FF2B5EF4-FFF2-40B4-BE49-F238E27FC236}">
                  <a16:creationId xmlns:a16="http://schemas.microsoft.com/office/drawing/2014/main" id="{1C4AD9A1-ABB2-9748-4099-0A65165EEAB8}"/>
                </a:ext>
              </a:extLst>
            </p:cNvPr>
            <p:cNvSpPr txBox="1">
              <a:spLocks/>
            </p:cNvSpPr>
            <p:nvPr/>
          </p:nvSpPr>
          <p:spPr>
            <a:xfrm>
              <a:off x="7220677" y="4857385"/>
              <a:ext cx="3837408" cy="65426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>
                  <a:solidFill>
                    <a:srgbClr val="114A5E"/>
                  </a:solidFill>
                  <a:latin typeface="Trebuchet MS" panose="020B0603020202020204" pitchFamily="34" charset="0"/>
                  <a:cs typeface="Segoe UI" panose="020B0502040204020203" pitchFamily="34" charset="0"/>
                </a:rPr>
                <a:t>xxxxxxxxxxxxxxx</a:t>
              </a:r>
            </a:p>
          </p:txBody>
        </p:sp>
        <p:cxnSp>
          <p:nvCxnSpPr>
            <p:cNvPr id="57" name="Straight Connector 291">
              <a:extLst>
                <a:ext uri="{FF2B5EF4-FFF2-40B4-BE49-F238E27FC236}">
                  <a16:creationId xmlns:a16="http://schemas.microsoft.com/office/drawing/2014/main" id="{144EF40E-EF4E-AF06-C666-84ACF78B6948}"/>
                </a:ext>
              </a:extLst>
            </p:cNvPr>
            <p:cNvCxnSpPr>
              <a:cxnSpLocks/>
            </p:cNvCxnSpPr>
            <p:nvPr/>
          </p:nvCxnSpPr>
          <p:spPr>
            <a:xfrm>
              <a:off x="2396891" y="4867525"/>
              <a:ext cx="1304379" cy="354414"/>
            </a:xfrm>
            <a:prstGeom prst="line">
              <a:avLst/>
            </a:prstGeom>
            <a:ln w="22225">
              <a:solidFill>
                <a:srgbClr val="114A5E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230">
              <a:extLst>
                <a:ext uri="{FF2B5EF4-FFF2-40B4-BE49-F238E27FC236}">
                  <a16:creationId xmlns:a16="http://schemas.microsoft.com/office/drawing/2014/main" id="{E4E42396-F0E1-BAED-CDF8-0051209E2DA1}"/>
                </a:ext>
              </a:extLst>
            </p:cNvPr>
            <p:cNvSpPr/>
            <p:nvPr/>
          </p:nvSpPr>
          <p:spPr>
            <a:xfrm>
              <a:off x="3820360" y="4857385"/>
              <a:ext cx="648041" cy="638921"/>
            </a:xfrm>
            <a:prstGeom prst="rect">
              <a:avLst/>
            </a:prstGeom>
            <a:solidFill>
              <a:srgbClr val="006A95"/>
            </a:solidFill>
            <a:ln>
              <a:solidFill>
                <a:srgbClr val="006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pic>
          <p:nvPicPr>
            <p:cNvPr id="59" name="Gráfico 58" descr="Cabeça com engrenagens com preenchimento sólido">
              <a:extLst>
                <a:ext uri="{FF2B5EF4-FFF2-40B4-BE49-F238E27FC236}">
                  <a16:creationId xmlns:a16="http://schemas.microsoft.com/office/drawing/2014/main" id="{537DACCC-5F83-ECA3-7EE3-64D281470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20360" y="4856450"/>
              <a:ext cx="638921" cy="638921"/>
            </a:xfrm>
            <a:prstGeom prst="rect">
              <a:avLst/>
            </a:prstGeom>
          </p:spPr>
        </p:pic>
      </p:grpSp>
      <p:pic>
        <p:nvPicPr>
          <p:cNvPr id="61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FB114E29-8409-4C53-A42E-FF3515F29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63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E798765-1A1E-B3A5-88B1-338D33DAE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18E68-D368-44A5-76D9-9600D6121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1E18DF8-0CCF-92EE-8748-E1260C27486C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Lições Aprendidas e Próximos Passos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pic>
        <p:nvPicPr>
          <p:cNvPr id="61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48E21426-EFF5-A3AB-D139-6E226FBB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63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1B3EEC1-37C0-8CD4-F686-F5092675C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B6D3B9FA-0F57-75EA-CFDC-64473350B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5" y="2697912"/>
            <a:ext cx="10956637" cy="178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16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698D3-83F2-5080-80DE-9A82CF293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CAD6FF1-245D-0B21-C60D-4A8D01C97EE3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err="1">
                <a:solidFill>
                  <a:schemeClr val="bg1"/>
                </a:solidFill>
                <a:latin typeface="Trebuchet MS" panose="020B0603020202020204" pitchFamily="34" charset="0"/>
              </a:rPr>
              <a:t>Dúvidas</a:t>
            </a:r>
            <a:endParaRPr lang="en-ZA" sz="32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Imagem 10">
            <a:extLst>
              <a:ext uri="{FF2B5EF4-FFF2-40B4-BE49-F238E27FC236}">
                <a16:creationId xmlns:a16="http://schemas.microsoft.com/office/drawing/2014/main" id="{CF117893-2012-B7D9-84D6-9E29508607B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8758" y="1704183"/>
            <a:ext cx="1632626" cy="1632626"/>
          </a:xfrm>
          <a:prstGeom prst="flowChartConnector">
            <a:avLst/>
          </a:prstGeom>
          <a:ln w="19050">
            <a:solidFill>
              <a:srgbClr val="00B3CD"/>
            </a:solidFill>
          </a:ln>
        </p:spPr>
      </p:pic>
      <p:pic>
        <p:nvPicPr>
          <p:cNvPr id="17" name="Imagem 10">
            <a:extLst>
              <a:ext uri="{FF2B5EF4-FFF2-40B4-BE49-F238E27FC236}">
                <a16:creationId xmlns:a16="http://schemas.microsoft.com/office/drawing/2014/main" id="{97BE62AB-C95D-9F85-69BA-6341BC72D38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9687" y="1704183"/>
            <a:ext cx="1632626" cy="1632626"/>
          </a:xfrm>
          <a:prstGeom prst="flowChartConnector">
            <a:avLst/>
          </a:prstGeom>
          <a:ln w="19050">
            <a:solidFill>
              <a:srgbClr val="00B3CD"/>
            </a:solidFill>
          </a:ln>
        </p:spPr>
      </p:pic>
      <p:sp>
        <p:nvSpPr>
          <p:cNvPr id="26" name="Google Shape;469;p29">
            <a:extLst>
              <a:ext uri="{FF2B5EF4-FFF2-40B4-BE49-F238E27FC236}">
                <a16:creationId xmlns:a16="http://schemas.microsoft.com/office/drawing/2014/main" id="{63CDD650-3940-5158-AB24-C5E5A557E6EE}"/>
              </a:ext>
            </a:extLst>
          </p:cNvPr>
          <p:cNvSpPr/>
          <p:nvPr/>
        </p:nvSpPr>
        <p:spPr>
          <a:xfrm>
            <a:off x="7967988" y="3575225"/>
            <a:ext cx="3353850" cy="51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spAutoFit/>
          </a:bodyPr>
          <a:lstStyle/>
          <a:p>
            <a:pPr algn="ctr">
              <a:lnSpc>
                <a:spcPts val="1920"/>
              </a:lnSpc>
              <a:spcAft>
                <a:spcPts val="1400"/>
              </a:spcAft>
              <a:buClr>
                <a:srgbClr val="00B3CD"/>
              </a:buClr>
            </a:pPr>
            <a:r>
              <a:rPr lang="pt-BR" altLang="pt-BR" sz="1600" b="1">
                <a:solidFill>
                  <a:srgbClr val="004A64"/>
                </a:solidFill>
              </a:rPr>
              <a:t>VINÍCIUS MATTOS</a:t>
            </a:r>
            <a:endParaRPr lang="pt-BR" altLang="pt-BR" sz="1600" b="1"/>
          </a:p>
        </p:txBody>
      </p:sp>
      <p:sp>
        <p:nvSpPr>
          <p:cNvPr id="31" name="Google Shape;469;p29">
            <a:extLst>
              <a:ext uri="{FF2B5EF4-FFF2-40B4-BE49-F238E27FC236}">
                <a16:creationId xmlns:a16="http://schemas.microsoft.com/office/drawing/2014/main" id="{D769F5B9-12A2-F148-DA46-332DB5094D41}"/>
              </a:ext>
            </a:extLst>
          </p:cNvPr>
          <p:cNvSpPr/>
          <p:nvPr/>
        </p:nvSpPr>
        <p:spPr>
          <a:xfrm>
            <a:off x="888146" y="3575225"/>
            <a:ext cx="3353850" cy="51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spAutoFit/>
          </a:bodyPr>
          <a:lstStyle/>
          <a:p>
            <a:pPr algn="ctr">
              <a:lnSpc>
                <a:spcPts val="1920"/>
              </a:lnSpc>
              <a:spcAft>
                <a:spcPts val="1400"/>
              </a:spcAft>
              <a:buClr>
                <a:srgbClr val="00B3CD"/>
              </a:buClr>
            </a:pPr>
            <a:r>
              <a:rPr lang="pt-BR" altLang="pt-BR" sz="1600" b="1">
                <a:solidFill>
                  <a:srgbClr val="004A64"/>
                </a:solidFill>
              </a:rPr>
              <a:t>PAULO MOTA</a:t>
            </a:r>
            <a:endParaRPr lang="pt-BR" altLang="pt-BR" sz="1600" b="1"/>
          </a:p>
        </p:txBody>
      </p:sp>
      <p:sp>
        <p:nvSpPr>
          <p:cNvPr id="32" name="Google Shape;469;p29">
            <a:extLst>
              <a:ext uri="{FF2B5EF4-FFF2-40B4-BE49-F238E27FC236}">
                <a16:creationId xmlns:a16="http://schemas.microsoft.com/office/drawing/2014/main" id="{189A2E56-EF4B-198E-1650-EC135CEC83AB}"/>
              </a:ext>
            </a:extLst>
          </p:cNvPr>
          <p:cNvSpPr/>
          <p:nvPr/>
        </p:nvSpPr>
        <p:spPr>
          <a:xfrm>
            <a:off x="4423449" y="3575225"/>
            <a:ext cx="3353850" cy="51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spAutoFit/>
          </a:bodyPr>
          <a:lstStyle/>
          <a:p>
            <a:pPr algn="ctr">
              <a:lnSpc>
                <a:spcPts val="1920"/>
              </a:lnSpc>
              <a:spcAft>
                <a:spcPts val="1400"/>
              </a:spcAft>
              <a:buClr>
                <a:srgbClr val="00B3CD"/>
              </a:buClr>
            </a:pPr>
            <a:r>
              <a:rPr lang="pt-BR" altLang="pt-BR" sz="1600" b="1">
                <a:solidFill>
                  <a:srgbClr val="004A64"/>
                </a:solidFill>
              </a:rPr>
              <a:t>FERNANDA PEREIRA</a:t>
            </a:r>
            <a:r>
              <a:rPr lang="pt-BR" altLang="pt-BR" sz="1600" b="1"/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EF6E52C-D083-EB14-E168-7A104B923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96" t="26822" r="16192" b="40309"/>
          <a:stretch/>
        </p:blipFill>
        <p:spPr>
          <a:xfrm>
            <a:off x="1479362" y="4052058"/>
            <a:ext cx="2171418" cy="2111655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FAA8A1C-B0B0-A03F-6146-E02E5B92E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173" y="4079280"/>
            <a:ext cx="2111655" cy="2111655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848F7E-B46F-D489-416E-8A989A7EC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441" y="4090710"/>
            <a:ext cx="2152945" cy="2111655"/>
          </a:xfrm>
          <a:prstGeom prst="rect">
            <a:avLst/>
          </a:prstGeom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FA8217D9-062D-B62D-8106-97F79FDE2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11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3C3F8088-67AC-623A-8CFE-EFC70EEA7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  <p:pic>
        <p:nvPicPr>
          <p:cNvPr id="16" name="Imagem 15" descr="Homem posando para foto&#10;&#10;O conteúdo gerado por IA pode estar incorreto.">
            <a:extLst>
              <a:ext uri="{FF2B5EF4-FFF2-40B4-BE49-F238E27FC236}">
                <a16:creationId xmlns:a16="http://schemas.microsoft.com/office/drawing/2014/main" id="{9C0488BC-B807-272E-6FDC-7F673A7290C4}"/>
              </a:ext>
            </a:extLst>
          </p:cNvPr>
          <p:cNvPicPr>
            <a:picLocks/>
          </p:cNvPicPr>
          <p:nvPr/>
        </p:nvPicPr>
        <p:blipFill>
          <a:blip r:embed="rId9"/>
          <a:srcRect l="450" t="-43" r="-764" b="-270"/>
          <a:stretch>
            <a:fillRect/>
          </a:stretch>
        </p:blipFill>
        <p:spPr>
          <a:xfrm>
            <a:off x="8808842" y="1794600"/>
            <a:ext cx="1634400" cy="1634400"/>
          </a:xfrm>
          <a:prstGeom prst="flowChartConnector">
            <a:avLst/>
          </a:prstGeom>
          <a:ln w="19050">
            <a:solidFill>
              <a:srgbClr val="00B3CD"/>
            </a:solidFill>
          </a:ln>
        </p:spPr>
      </p:pic>
    </p:spTree>
    <p:extLst>
      <p:ext uri="{BB962C8B-B14F-4D97-AF65-F5344CB8AC3E}">
        <p14:creationId xmlns:p14="http://schemas.microsoft.com/office/powerpoint/2010/main" val="42074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fork and knife&#10;&#10;Description automatically generated">
            <a:extLst>
              <a:ext uri="{FF2B5EF4-FFF2-40B4-BE49-F238E27FC236}">
                <a16:creationId xmlns:a16="http://schemas.microsoft.com/office/drawing/2014/main" id="{716DF20A-E2E7-4BF2-1842-FDAF1525C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69" y="2914823"/>
            <a:ext cx="2505991" cy="978516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D796652C-37F5-84C5-D646-56739935B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73" y="3046182"/>
            <a:ext cx="2494492" cy="7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3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2158B-7612-BBFD-007C-D9053812415F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  <a:defRPr/>
            </a:pPr>
            <a:r>
              <a:rPr lang="pt-BR" sz="3200" b="1">
                <a:solidFill>
                  <a:srgbClr val="004A64"/>
                </a:solidFill>
                <a:latin typeface="Trebuchet MS"/>
              </a:rPr>
              <a:t>Sorteio</a:t>
            </a:r>
            <a:endParaRPr lang="pt-BR"/>
          </a:p>
        </p:txBody>
      </p:sp>
      <p:pic>
        <p:nvPicPr>
          <p:cNvPr id="7" name="Picture 4" descr="Echo Dot 5ª geração / Smart speaker com Alexa / Cor Preta, AMAZON">
            <a:extLst>
              <a:ext uri="{FF2B5EF4-FFF2-40B4-BE49-F238E27FC236}">
                <a16:creationId xmlns:a16="http://schemas.microsoft.com/office/drawing/2014/main" id="{508DFD22-BD0B-24A7-C03A-D532202C4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57" y="1321682"/>
            <a:ext cx="3754482" cy="375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A3FA95C-FD99-CA97-E2E3-18825DE20888}"/>
              </a:ext>
            </a:extLst>
          </p:cNvPr>
          <p:cNvSpPr txBox="1"/>
          <p:nvPr/>
        </p:nvSpPr>
        <p:spPr>
          <a:xfrm>
            <a:off x="2436980" y="5615219"/>
            <a:ext cx="685237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b="1"/>
              <a:t>Cadastre-se e participe do nosso sorteio e concorra a uma </a:t>
            </a:r>
            <a:r>
              <a:rPr lang="pt-BR" sz="2400" b="1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Alexa</a:t>
            </a:r>
            <a:r>
              <a:rPr lang="pt-BR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 Echo </a:t>
            </a:r>
            <a:r>
              <a:rPr lang="pt-BR" sz="2400" b="1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Dot</a:t>
            </a:r>
            <a:r>
              <a:rPr lang="pt-BR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 5ª Geração</a:t>
            </a:r>
            <a:r>
              <a:rPr lang="pt-BR" sz="2000" b="1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Picture 9" descr="Código QR&#10;&#10;O conteúdo gerado por IA pode estar incorreto.">
            <a:extLst>
              <a:ext uri="{FF2B5EF4-FFF2-40B4-BE49-F238E27FC236}">
                <a16:creationId xmlns:a16="http://schemas.microsoft.com/office/drawing/2014/main" id="{6F16AF05-3A7A-4418-0EA1-784C6CF8A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077" y="1713848"/>
            <a:ext cx="2776134" cy="282999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64482A7-9209-AFF1-E55A-0A75ABBED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8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2A89342-38FA-D0B3-FD12-83683E9C1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1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6211F2E-D837-2173-F3BE-6ECD5D8AB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81" descr="Logotipo&#10;&#10;O conteúdo gerado por IA pode estar incorreto.">
            <a:extLst>
              <a:ext uri="{FF2B5EF4-FFF2-40B4-BE49-F238E27FC236}">
                <a16:creationId xmlns:a16="http://schemas.microsoft.com/office/drawing/2014/main" id="{684B85DD-5438-CA31-70DB-711941A04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207" y1="61914" x2="37207" y2="61914"/>
                        <a14:foregroundMark x1="29631" y1="73297" x2="26172" y2="79395"/>
                        <a14:foregroundMark x1="36438" y1="61297" x2="33726" y2="66079"/>
                        <a14:foregroundMark x1="37695" y1="59082" x2="37535" y2="59363"/>
                        <a14:foregroundMark x1="26172" y1="79395" x2="21094" y2="57422"/>
                        <a14:foregroundMark x1="37395" y1="58081" x2="37988" y2="58105"/>
                        <a14:foregroundMark x1="21094" y1="57422" x2="32361" y2="57878"/>
                        <a14:foregroundMark x1="74219" y1="57227" x2="62793" y2="77832"/>
                        <a14:foregroundMark x1="62793" y1="77832" x2="76172" y2="58398"/>
                        <a14:foregroundMark x1="76172" y1="58398" x2="64355" y2="55957"/>
                        <a14:foregroundMark x1="64409" y1="58301" x2="67188" y2="73242"/>
                        <a14:foregroundMark x1="75195" y1="63281" x2="60645" y2="59668"/>
                        <a14:foregroundMark x1="41699" y1="64941" x2="51074" y2="64551"/>
                        <a14:foregroundMark x1="34067" y1="39911" x2="35059" y2="38184"/>
                        <a14:foregroundMark x1="27930" y1="50586" x2="29160" y2="48447"/>
                        <a14:foregroundMark x1="66965" y1="39709" x2="70074" y2="42871"/>
                        <a14:backgroundMark x1="61621" y1="39160" x2="64258" y2="42871"/>
                        <a14:backgroundMark x1="65918" y1="37988" x2="63965" y2="37500"/>
                        <a14:backgroundMark x1="64063" y1="36328" x2="61914" y2="36133"/>
                        <a14:backgroundMark x1="70801" y1="43359" x2="73828" y2="45703"/>
                        <a14:backgroundMark x1="70508" y1="42871" x2="70508" y2="44141"/>
                        <a14:backgroundMark x1="65039" y1="40527" x2="66895" y2="39844"/>
                        <a14:backgroundMark x1="31543" y1="39160" x2="31836" y2="46387"/>
                        <a14:backgroundMark x1="30371" y1="46289" x2="30176" y2="48535"/>
                        <a14:backgroundMark x1="33398" y1="59961" x2="33398" y2="59961"/>
                        <a14:backgroundMark x1="33984" y1="58594" x2="34570" y2="60352"/>
                        <a14:backgroundMark x1="34668" y1="56055" x2="34668" y2="56055"/>
                        <a14:backgroundMark x1="34668" y1="56055" x2="35254" y2="61426"/>
                        <a14:backgroundMark x1="31055" y1="64844" x2="32324" y2="74707"/>
                        <a14:backgroundMark x1="65137" y1="56934" x2="65137" y2="58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7178" y="1296153"/>
            <a:ext cx="1282202" cy="12822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E4A0B45-45A7-8782-7965-91E6140E7752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200" b="1" noProof="0">
                <a:solidFill>
                  <a:srgbClr val="004A64"/>
                </a:solidFill>
                <a:latin typeface="Trebuchet MS" panose="020B0603020202020204" pitchFamily="34" charset="0"/>
              </a:rPr>
              <a:t>Atuação MV3</a:t>
            </a:r>
          </a:p>
        </p:txBody>
      </p:sp>
      <p:pic>
        <p:nvPicPr>
          <p:cNvPr id="73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CABC4F76-005B-638A-0643-448D01100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93" y="1555010"/>
            <a:ext cx="903514" cy="903514"/>
          </a:xfrm>
          <a:prstGeom prst="rect">
            <a:avLst/>
          </a:prstGeom>
        </p:spPr>
      </p:pic>
      <p:sp>
        <p:nvSpPr>
          <p:cNvPr id="74" name="TextBox 20">
            <a:extLst>
              <a:ext uri="{FF2B5EF4-FFF2-40B4-BE49-F238E27FC236}">
                <a16:creationId xmlns:a16="http://schemas.microsoft.com/office/drawing/2014/main" id="{DC19E04F-C5EC-09D7-7F38-8D8DD56C50EB}"/>
              </a:ext>
            </a:extLst>
          </p:cNvPr>
          <p:cNvSpPr txBox="1"/>
          <p:nvPr/>
        </p:nvSpPr>
        <p:spPr>
          <a:xfrm>
            <a:off x="4567299" y="2511267"/>
            <a:ext cx="2522197" cy="5847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srgbClr val="333333"/>
                </a:solidFill>
                <a:latin typeface="Trebuchet MS" panose="020B06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rgbClr val="064B65"/>
                </a:solidFill>
              </a:rPr>
              <a:t>ESPECIALIZADA EM HIPERAUTOMAÇÃO</a:t>
            </a: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AC4C3F3B-0ADD-E91D-EA54-73FFC8EEFA74}"/>
              </a:ext>
            </a:extLst>
          </p:cNvPr>
          <p:cNvSpPr txBox="1"/>
          <p:nvPr/>
        </p:nvSpPr>
        <p:spPr>
          <a:xfrm>
            <a:off x="1243797" y="2492706"/>
            <a:ext cx="2348963" cy="5847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CONSULTORIA DE PROJETOS E PROCESSOS</a:t>
            </a:r>
          </a:p>
        </p:txBody>
      </p:sp>
      <p:sp>
        <p:nvSpPr>
          <p:cNvPr id="80" name="TextBox 20">
            <a:extLst>
              <a:ext uri="{FF2B5EF4-FFF2-40B4-BE49-F238E27FC236}">
                <a16:creationId xmlns:a16="http://schemas.microsoft.com/office/drawing/2014/main" id="{E2889AAE-1F94-3416-52B8-25D3BF160D31}"/>
              </a:ext>
            </a:extLst>
          </p:cNvPr>
          <p:cNvSpPr txBox="1"/>
          <p:nvPr/>
        </p:nvSpPr>
        <p:spPr>
          <a:xfrm>
            <a:off x="8064035" y="2519723"/>
            <a:ext cx="2471730" cy="5847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rgbClr val="064B65"/>
                </a:solidFill>
              </a:rPr>
              <a:t>DESENVOLVIMENTO DE SISTEMAS</a:t>
            </a:r>
          </a:p>
        </p:txBody>
      </p:sp>
      <p:pic>
        <p:nvPicPr>
          <p:cNvPr id="1026" name="Picture 2" descr="Imagem gerada">
            <a:extLst>
              <a:ext uri="{FF2B5EF4-FFF2-40B4-BE49-F238E27FC236}">
                <a16:creationId xmlns:a16="http://schemas.microsoft.com/office/drawing/2014/main" id="{79547D91-9821-70DA-3E51-AB076E8C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91" y="1408577"/>
            <a:ext cx="1788941" cy="11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oup 10">
            <a:extLst>
              <a:ext uri="{FF2B5EF4-FFF2-40B4-BE49-F238E27FC236}">
                <a16:creationId xmlns:a16="http://schemas.microsoft.com/office/drawing/2014/main" id="{818EDF94-6F42-9AAF-D7CC-8DC91462CAB8}"/>
              </a:ext>
            </a:extLst>
          </p:cNvPr>
          <p:cNvGrpSpPr/>
          <p:nvPr/>
        </p:nvGrpSpPr>
        <p:grpSpPr>
          <a:xfrm>
            <a:off x="2297" y="3428955"/>
            <a:ext cx="12192000" cy="994322"/>
            <a:chOff x="115411" y="2350058"/>
            <a:chExt cx="12076590" cy="994322"/>
          </a:xfrm>
        </p:grpSpPr>
        <p:sp>
          <p:nvSpPr>
            <p:cNvPr id="97" name="Google Shape;149;p34">
              <a:extLst>
                <a:ext uri="{FF2B5EF4-FFF2-40B4-BE49-F238E27FC236}">
                  <a16:creationId xmlns:a16="http://schemas.microsoft.com/office/drawing/2014/main" id="{7480DFA1-E416-C354-94BB-D0C10A2AC756}"/>
                </a:ext>
              </a:extLst>
            </p:cNvPr>
            <p:cNvSpPr/>
            <p:nvPr/>
          </p:nvSpPr>
          <p:spPr>
            <a:xfrm>
              <a:off x="115411" y="2350058"/>
              <a:ext cx="12076590" cy="994322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64B65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8;p34">
              <a:extLst>
                <a:ext uri="{FF2B5EF4-FFF2-40B4-BE49-F238E27FC236}">
                  <a16:creationId xmlns:a16="http://schemas.microsoft.com/office/drawing/2014/main" id="{7654168B-39B6-19E2-E3D7-F7492D779451}"/>
                </a:ext>
              </a:extLst>
            </p:cNvPr>
            <p:cNvSpPr txBox="1"/>
            <p:nvPr/>
          </p:nvSpPr>
          <p:spPr>
            <a:xfrm>
              <a:off x="1051339" y="2456713"/>
              <a:ext cx="10310722" cy="770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pt-BR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Consultoria especializada em </a:t>
              </a:r>
              <a:r>
                <a:rPr lang="pt-BR" b="1" dirty="0" err="1">
                  <a:solidFill>
                    <a:srgbClr val="002060"/>
                  </a:solidFill>
                  <a:latin typeface="Trebuchet MS" panose="020B0603020202020204" pitchFamily="34" charset="0"/>
                </a:rPr>
                <a:t>Hiperautomação</a:t>
              </a:r>
              <a:r>
                <a:rPr lang="pt-BR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 com o objetivo de oferecer a melhor solução tecnológica, buscando melhores resultados, produtividade e eficiência aos clientes.</a:t>
              </a:r>
              <a:endParaRPr lang="pt-BR" b="1" kern="0" dirty="0">
                <a:solidFill>
                  <a:srgbClr val="00206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9" name="Group 150">
            <a:extLst>
              <a:ext uri="{FF2B5EF4-FFF2-40B4-BE49-F238E27FC236}">
                <a16:creationId xmlns:a16="http://schemas.microsoft.com/office/drawing/2014/main" id="{17072913-6909-AC18-C6A0-025E7DD23B0B}"/>
              </a:ext>
            </a:extLst>
          </p:cNvPr>
          <p:cNvGrpSpPr/>
          <p:nvPr/>
        </p:nvGrpSpPr>
        <p:grpSpPr>
          <a:xfrm>
            <a:off x="1327712" y="4670438"/>
            <a:ext cx="2584795" cy="1138865"/>
            <a:chOff x="542281" y="1200673"/>
            <a:chExt cx="2584795" cy="1138865"/>
          </a:xfrm>
        </p:grpSpPr>
        <p:pic>
          <p:nvPicPr>
            <p:cNvPr id="100" name="Picture 143" descr="A blue and black logo&#10;&#10;Description automatically generated">
              <a:extLst>
                <a:ext uri="{FF2B5EF4-FFF2-40B4-BE49-F238E27FC236}">
                  <a16:creationId xmlns:a16="http://schemas.microsoft.com/office/drawing/2014/main" id="{32204527-2E9A-21AB-B944-499980F2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281" y="1310230"/>
              <a:ext cx="1021889" cy="1021889"/>
            </a:xfrm>
            <a:prstGeom prst="rect">
              <a:avLst/>
            </a:prstGeom>
          </p:spPr>
        </p:pic>
        <p:sp>
          <p:nvSpPr>
            <p:cNvPr id="101" name="Google Shape;160;p34">
              <a:extLst>
                <a:ext uri="{FF2B5EF4-FFF2-40B4-BE49-F238E27FC236}">
                  <a16:creationId xmlns:a16="http://schemas.microsoft.com/office/drawing/2014/main" id="{307192FB-6A95-3378-AA08-8972761D23CB}"/>
                </a:ext>
              </a:extLst>
            </p:cNvPr>
            <p:cNvSpPr txBox="1"/>
            <p:nvPr/>
          </p:nvSpPr>
          <p:spPr>
            <a:xfrm>
              <a:off x="1673669" y="1200673"/>
              <a:ext cx="1453407" cy="113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kumimoji="0" sz="6400" b="1" i="0" u="none" strike="noStrike" kern="0" cap="none" spc="0" normalizeH="0" baseline="0">
                  <a:ln>
                    <a:noFill/>
                  </a:ln>
                  <a:solidFill>
                    <a:srgbClr val="23CBE9"/>
                  </a:solidFill>
                  <a:effectLst/>
                  <a:uLnTx/>
                  <a:uFillTx/>
                  <a:latin typeface="+mj-lt"/>
                  <a:ea typeface="Roboto"/>
                  <a:cs typeface="Roboto"/>
                </a:defRPr>
              </a:lvl1pPr>
            </a:lstStyle>
            <a:p>
              <a:r>
                <a:rPr lang="pt-BR" sz="3200" noProof="0">
                  <a:latin typeface="Trebuchet MS" panose="020B0603020202020204" pitchFamily="34" charset="0"/>
                  <a:sym typeface="Roboto"/>
                </a:rPr>
                <a:t>+20</a:t>
              </a:r>
              <a:br>
                <a:rPr lang="pt-BR" sz="3200" noProof="0">
                  <a:latin typeface="Trebuchet MS" panose="020B0603020202020204" pitchFamily="34" charset="0"/>
                  <a:sym typeface="Roboto"/>
                </a:rPr>
              </a:br>
              <a:r>
                <a:rPr lang="pt-BR" sz="1600" b="0" noProof="0">
                  <a:solidFill>
                    <a:srgbClr val="706F6F"/>
                  </a:solidFill>
                  <a:latin typeface="Trebuchet MS" panose="020B0603020202020204" pitchFamily="34" charset="0"/>
                  <a:ea typeface="+mn-ea"/>
                  <a:cs typeface="Arial"/>
                  <a:sym typeface="Roboto"/>
                </a:rPr>
                <a:t>anos de</a:t>
              </a:r>
            </a:p>
            <a:p>
              <a:r>
                <a:rPr lang="pt-BR" sz="1600" b="0" noProof="0">
                  <a:solidFill>
                    <a:srgbClr val="706F6F"/>
                  </a:solidFill>
                  <a:latin typeface="Trebuchet MS" panose="020B0603020202020204" pitchFamily="34" charset="0"/>
                  <a:ea typeface="+mn-ea"/>
                  <a:cs typeface="Arial"/>
                  <a:sym typeface="Roboto"/>
                </a:rPr>
                <a:t>experiência </a:t>
              </a:r>
              <a:endParaRPr lang="pt-BR" sz="1600" b="0" noProof="0">
                <a:solidFill>
                  <a:srgbClr val="706F6F"/>
                </a:solidFill>
                <a:latin typeface="Trebuchet MS" panose="020B0603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2" name="Group 149">
            <a:extLst>
              <a:ext uri="{FF2B5EF4-FFF2-40B4-BE49-F238E27FC236}">
                <a16:creationId xmlns:a16="http://schemas.microsoft.com/office/drawing/2014/main" id="{98964CAA-AE49-8050-A73F-85EDD2BFFE98}"/>
              </a:ext>
            </a:extLst>
          </p:cNvPr>
          <p:cNvGrpSpPr/>
          <p:nvPr/>
        </p:nvGrpSpPr>
        <p:grpSpPr>
          <a:xfrm>
            <a:off x="4567299" y="4619011"/>
            <a:ext cx="2999069" cy="1273151"/>
            <a:chOff x="3445479" y="1212542"/>
            <a:chExt cx="2999069" cy="1273151"/>
          </a:xfrm>
        </p:grpSpPr>
        <p:pic>
          <p:nvPicPr>
            <p:cNvPr id="103" name="Picture 146" descr="A group of people with blue outline&#10;&#10;Description automatically generated">
              <a:extLst>
                <a:ext uri="{FF2B5EF4-FFF2-40B4-BE49-F238E27FC236}">
                  <a16:creationId xmlns:a16="http://schemas.microsoft.com/office/drawing/2014/main" id="{9C220644-79F3-9674-1419-B22EFEF90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479" y="1212542"/>
              <a:ext cx="1273151" cy="1273151"/>
            </a:xfrm>
            <a:prstGeom prst="rect">
              <a:avLst/>
            </a:prstGeom>
          </p:spPr>
        </p:pic>
        <p:sp>
          <p:nvSpPr>
            <p:cNvPr id="104" name="Google Shape;160;p34">
              <a:extLst>
                <a:ext uri="{FF2B5EF4-FFF2-40B4-BE49-F238E27FC236}">
                  <a16:creationId xmlns:a16="http://schemas.microsoft.com/office/drawing/2014/main" id="{5555E5AA-55C7-60F6-253F-3117DE2AA10C}"/>
                </a:ext>
              </a:extLst>
            </p:cNvPr>
            <p:cNvSpPr txBox="1"/>
            <p:nvPr/>
          </p:nvSpPr>
          <p:spPr>
            <a:xfrm>
              <a:off x="4828310" y="1387660"/>
              <a:ext cx="1616238" cy="8670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kumimoji="0" sz="6400" b="1" i="0" u="none" strike="noStrike" kern="0" cap="none" spc="0" normalizeH="0" baseline="0">
                  <a:ln>
                    <a:noFill/>
                  </a:ln>
                  <a:solidFill>
                    <a:srgbClr val="23CBE9"/>
                  </a:solidFill>
                  <a:effectLst/>
                  <a:uLnTx/>
                  <a:uFillTx/>
                  <a:latin typeface="+mj-lt"/>
                  <a:ea typeface="Roboto"/>
                  <a:cs typeface="Roboto"/>
                </a:defRPr>
              </a:lvl1pPr>
            </a:lstStyle>
            <a:p>
              <a:r>
                <a:rPr lang="pt-BR" sz="3200" noProof="0">
                  <a:latin typeface="Trebuchet MS" panose="020B0603020202020204" pitchFamily="34" charset="0"/>
                  <a:sym typeface="Roboto"/>
                </a:rPr>
                <a:t>+50</a:t>
              </a:r>
              <a:br>
                <a:rPr lang="pt-BR" sz="3200" noProof="0">
                  <a:latin typeface="Trebuchet MS" panose="020B0603020202020204" pitchFamily="34" charset="0"/>
                  <a:sym typeface="Roboto"/>
                </a:rPr>
              </a:br>
              <a:r>
                <a:rPr lang="pt-BR" sz="1600" b="0" noProof="0">
                  <a:solidFill>
                    <a:srgbClr val="706F6F"/>
                  </a:solidFill>
                  <a:latin typeface="Trebuchet MS" panose="020B0603020202020204" pitchFamily="34" charset="0"/>
                  <a:ea typeface="+mn-ea"/>
                  <a:cs typeface="Arial"/>
                  <a:sym typeface="Roboto"/>
                </a:rPr>
                <a:t>colaboradores</a:t>
              </a:r>
              <a:endParaRPr lang="pt-BR" sz="1600" b="0" noProof="0">
                <a:solidFill>
                  <a:srgbClr val="706F6F"/>
                </a:solidFill>
                <a:latin typeface="Trebuchet MS" panose="020B0603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" name="Group 156">
            <a:extLst>
              <a:ext uri="{FF2B5EF4-FFF2-40B4-BE49-F238E27FC236}">
                <a16:creationId xmlns:a16="http://schemas.microsoft.com/office/drawing/2014/main" id="{19EF20BD-59CC-B33C-9461-536267410764}"/>
              </a:ext>
            </a:extLst>
          </p:cNvPr>
          <p:cNvGrpSpPr/>
          <p:nvPr/>
        </p:nvGrpSpPr>
        <p:grpSpPr>
          <a:xfrm>
            <a:off x="8103229" y="4650013"/>
            <a:ext cx="3105029" cy="1172949"/>
            <a:chOff x="8071636" y="1069176"/>
            <a:chExt cx="3105029" cy="1172949"/>
          </a:xfrm>
        </p:grpSpPr>
        <p:pic>
          <p:nvPicPr>
            <p:cNvPr id="106" name="Picture 152" descr="A blue and white handshake with a tick and a black background&#10;&#10;Description automatically generated">
              <a:extLst>
                <a:ext uri="{FF2B5EF4-FFF2-40B4-BE49-F238E27FC236}">
                  <a16:creationId xmlns:a16="http://schemas.microsoft.com/office/drawing/2014/main" id="{0D1DFE4A-1369-6900-89F5-F63E8BBA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1636" y="1129836"/>
              <a:ext cx="1112289" cy="1112289"/>
            </a:xfrm>
            <a:prstGeom prst="rect">
              <a:avLst/>
            </a:prstGeom>
          </p:spPr>
        </p:pic>
        <p:sp>
          <p:nvSpPr>
            <p:cNvPr id="107" name="Google Shape;160;p34">
              <a:extLst>
                <a:ext uri="{FF2B5EF4-FFF2-40B4-BE49-F238E27FC236}">
                  <a16:creationId xmlns:a16="http://schemas.microsoft.com/office/drawing/2014/main" id="{A1B22666-AE8D-6094-C833-02F26EEBD1DA}"/>
                </a:ext>
              </a:extLst>
            </p:cNvPr>
            <p:cNvSpPr txBox="1"/>
            <p:nvPr/>
          </p:nvSpPr>
          <p:spPr>
            <a:xfrm>
              <a:off x="9171259" y="1069176"/>
              <a:ext cx="2005406" cy="1104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kumimoji="0" sz="6400" b="1" i="0" u="none" strike="noStrike" kern="0" cap="none" spc="0" normalizeH="0" baseline="0">
                  <a:ln>
                    <a:noFill/>
                  </a:ln>
                  <a:solidFill>
                    <a:srgbClr val="23CBE9"/>
                  </a:solidFill>
                  <a:effectLst/>
                  <a:uLnTx/>
                  <a:uFillTx/>
                  <a:latin typeface="+mj-lt"/>
                  <a:ea typeface="Roboto"/>
                  <a:cs typeface="Roboto"/>
                </a:defRPr>
              </a:lvl1pPr>
            </a:lstStyle>
            <a:p>
              <a:r>
                <a:rPr lang="pt-BR" sz="3200" noProof="0">
                  <a:latin typeface="Trebuchet MS" panose="020B0603020202020204" pitchFamily="34" charset="0"/>
                  <a:sym typeface="Roboto"/>
                </a:rPr>
                <a:t>+1000</a:t>
              </a:r>
              <a:br>
                <a:rPr lang="pt-BR" sz="3200" noProof="0">
                  <a:latin typeface="Trebuchet MS" panose="020B0603020202020204" pitchFamily="34" charset="0"/>
                  <a:sym typeface="Roboto"/>
                </a:rPr>
              </a:br>
              <a:r>
                <a:rPr lang="pt-BR" sz="1600" b="0" noProof="0">
                  <a:solidFill>
                    <a:srgbClr val="706F6F"/>
                  </a:solidFill>
                  <a:latin typeface="Trebuchet MS" panose="020B0603020202020204" pitchFamily="34" charset="0"/>
                  <a:ea typeface="+mn-ea"/>
                  <a:cs typeface="Arial"/>
                  <a:sym typeface="Roboto"/>
                </a:rPr>
                <a:t>projetos implementados</a:t>
              </a:r>
              <a:endParaRPr lang="pt-BR" sz="1600" b="0" noProof="0">
                <a:solidFill>
                  <a:srgbClr val="706F6F"/>
                </a:solidFill>
                <a:latin typeface="Trebuchet MS" panose="020B0603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80725BF4-6890-AE5E-AFF6-2558A889DC04}"/>
              </a:ext>
            </a:extLst>
          </p:cNvPr>
          <p:cNvSpPr txBox="1"/>
          <p:nvPr/>
        </p:nvSpPr>
        <p:spPr>
          <a:xfrm>
            <a:off x="2537562" y="6140897"/>
            <a:ext cx="658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noProof="0">
                <a:solidFill>
                  <a:srgbClr val="064B65"/>
                </a:solidFill>
                <a:latin typeface="Trebuchet MS" panose="020B0603020202020204" pitchFamily="34" charset="0"/>
              </a:rPr>
              <a:t>Atuação em toda a América Latina!</a:t>
            </a:r>
          </a:p>
        </p:txBody>
      </p:sp>
      <p:pic>
        <p:nvPicPr>
          <p:cNvPr id="11" name="Picture 9" descr="Código QR&#10;&#10;O conteúdo gerado por IA pode estar incorreto.">
            <a:extLst>
              <a:ext uri="{FF2B5EF4-FFF2-40B4-BE49-F238E27FC236}">
                <a16:creationId xmlns:a16="http://schemas.microsoft.com/office/drawing/2014/main" id="{35124CE8-3D49-D89F-6072-475F139B11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3839" y="1752901"/>
            <a:ext cx="1128698" cy="104141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3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A597537-3F24-F21B-F94A-D7A1C6F961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1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C8EC808-9C26-2110-5341-6F7C5E7ADB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6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2158B-7612-BBFD-007C-D9053812415F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4A64"/>
                </a:solidFill>
                <a:latin typeface="Trebuchet MS" panose="020B0603020202020204" pitchFamily="34" charset="0"/>
              </a:rPr>
              <a:t>MV3 Tecnologia - </a:t>
            </a:r>
            <a:r>
              <a:rPr lang="en-US" sz="3200" b="1" dirty="0" err="1">
                <a:solidFill>
                  <a:srgbClr val="004A64"/>
                </a:solidFill>
                <a:latin typeface="Trebuchet MS" panose="020B0603020202020204" pitchFamily="34" charset="0"/>
              </a:rPr>
              <a:t>Hiperautomação</a:t>
            </a:r>
            <a:endParaRPr lang="en-ZA" sz="3200" b="1" dirty="0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9EC8C82-2823-C81E-5BB8-20C160E0987E}"/>
              </a:ext>
            </a:extLst>
          </p:cNvPr>
          <p:cNvSpPr/>
          <p:nvPr/>
        </p:nvSpPr>
        <p:spPr>
          <a:xfrm>
            <a:off x="6262436" y="3050133"/>
            <a:ext cx="4065084" cy="281480"/>
          </a:xfrm>
          <a:prstGeom prst="rect">
            <a:avLst/>
          </a:prstGeom>
          <a:solidFill>
            <a:srgbClr val="D3EBF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C409BE9-E11B-17FB-0C16-84264AABC6D2}"/>
              </a:ext>
            </a:extLst>
          </p:cNvPr>
          <p:cNvSpPr/>
          <p:nvPr/>
        </p:nvSpPr>
        <p:spPr>
          <a:xfrm>
            <a:off x="1195211" y="3050133"/>
            <a:ext cx="4275590" cy="281480"/>
          </a:xfrm>
          <a:prstGeom prst="rect">
            <a:avLst/>
          </a:prstGeom>
          <a:solidFill>
            <a:srgbClr val="D3EBF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875A689-18A4-E8E9-A66E-7C86A1FA6DB7}"/>
              </a:ext>
            </a:extLst>
          </p:cNvPr>
          <p:cNvSpPr/>
          <p:nvPr/>
        </p:nvSpPr>
        <p:spPr>
          <a:xfrm>
            <a:off x="6388214" y="3461347"/>
            <a:ext cx="3076827" cy="281480"/>
          </a:xfrm>
          <a:prstGeom prst="rect">
            <a:avLst/>
          </a:prstGeom>
          <a:solidFill>
            <a:srgbClr val="D3EBF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5523133-54ED-098D-46B2-40A51E3AD452}"/>
              </a:ext>
            </a:extLst>
          </p:cNvPr>
          <p:cNvSpPr/>
          <p:nvPr/>
        </p:nvSpPr>
        <p:spPr>
          <a:xfrm>
            <a:off x="2204287" y="3479014"/>
            <a:ext cx="3082995" cy="281480"/>
          </a:xfrm>
          <a:prstGeom prst="rect">
            <a:avLst/>
          </a:prstGeom>
          <a:solidFill>
            <a:srgbClr val="D3EBF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60F7AB8-68B7-3578-BFE0-F2889A29966B}"/>
              </a:ext>
            </a:extLst>
          </p:cNvPr>
          <p:cNvSpPr txBox="1"/>
          <p:nvPr/>
        </p:nvSpPr>
        <p:spPr>
          <a:xfrm>
            <a:off x="6181374" y="2921811"/>
            <a:ext cx="4336916" cy="45698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noProof="0" dirty="0">
                <a:solidFill>
                  <a:srgbClr val="064B65"/>
                </a:solidFill>
                <a:latin typeface="Trebuchet MS" panose="020B0603020202020204" pitchFamily="34" charset="0"/>
              </a:rPr>
              <a:t>IDP – </a:t>
            </a:r>
            <a:r>
              <a:rPr lang="pt-BR" noProof="0" dirty="0" err="1">
                <a:solidFill>
                  <a:srgbClr val="064B65"/>
                </a:solidFill>
                <a:latin typeface="Trebuchet MS" panose="020B0603020202020204" pitchFamily="34" charset="0"/>
              </a:rPr>
              <a:t>Intelligent</a:t>
            </a:r>
            <a:r>
              <a:rPr lang="pt-BR" noProof="0" dirty="0">
                <a:solidFill>
                  <a:srgbClr val="064B65"/>
                </a:solidFill>
                <a:latin typeface="Trebuchet MS" panose="020B0603020202020204" pitchFamily="34" charset="0"/>
              </a:rPr>
              <a:t> </a:t>
            </a:r>
            <a:r>
              <a:rPr lang="pt-BR" noProof="0" dirty="0" err="1">
                <a:solidFill>
                  <a:srgbClr val="064B65"/>
                </a:solidFill>
                <a:latin typeface="Trebuchet MS" panose="020B0603020202020204" pitchFamily="34" charset="0"/>
              </a:rPr>
              <a:t>Document</a:t>
            </a:r>
            <a:r>
              <a:rPr lang="pt-BR" noProof="0" dirty="0">
                <a:solidFill>
                  <a:srgbClr val="064B65"/>
                </a:solidFill>
                <a:latin typeface="Trebuchet MS" panose="020B0603020202020204" pitchFamily="34" charset="0"/>
              </a:rPr>
              <a:t> </a:t>
            </a:r>
            <a:r>
              <a:rPr lang="pt-BR" noProof="0" dirty="0" err="1">
                <a:solidFill>
                  <a:srgbClr val="064B65"/>
                </a:solidFill>
                <a:latin typeface="Trebuchet MS" panose="020B0603020202020204" pitchFamily="34" charset="0"/>
              </a:rPr>
              <a:t>Processing</a:t>
            </a:r>
            <a:endParaRPr lang="pt-BR" noProof="0" dirty="0">
              <a:solidFill>
                <a:srgbClr val="064B65"/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17F097F-DAFC-C0C7-C61B-696CBB2D50FB}"/>
              </a:ext>
            </a:extLst>
          </p:cNvPr>
          <p:cNvSpPr txBox="1"/>
          <p:nvPr/>
        </p:nvSpPr>
        <p:spPr>
          <a:xfrm>
            <a:off x="1273004" y="2914500"/>
            <a:ext cx="3742227" cy="45698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noProof="0">
                <a:solidFill>
                  <a:srgbClr val="064B65"/>
                </a:solidFill>
                <a:latin typeface="Trebuchet MS" panose="020B0603020202020204" pitchFamily="34" charset="0"/>
              </a:rPr>
              <a:t>RPA – Robotic Process Automation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D7F089F-63FC-98E1-12DB-7C672764D801}"/>
              </a:ext>
            </a:extLst>
          </p:cNvPr>
          <p:cNvSpPr txBox="1"/>
          <p:nvPr/>
        </p:nvSpPr>
        <p:spPr>
          <a:xfrm>
            <a:off x="1780364" y="3330561"/>
            <a:ext cx="3218696" cy="45698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noProof="0" dirty="0" err="1">
                <a:solidFill>
                  <a:srgbClr val="064B65"/>
                </a:solidFill>
                <a:latin typeface="Trebuchet MS" panose="020B0603020202020204" pitchFamily="34" charset="0"/>
              </a:rPr>
              <a:t>ChatBot</a:t>
            </a:r>
            <a:r>
              <a:rPr lang="pt-BR" noProof="0" dirty="0">
                <a:solidFill>
                  <a:srgbClr val="064B65"/>
                </a:solidFill>
                <a:latin typeface="Trebuchet MS" panose="020B0603020202020204" pitchFamily="34" charset="0"/>
              </a:rPr>
              <a:t> / AI </a:t>
            </a:r>
            <a:r>
              <a:rPr lang="pt-BR" noProof="0" dirty="0" err="1">
                <a:solidFill>
                  <a:srgbClr val="064B65"/>
                </a:solidFill>
                <a:latin typeface="Trebuchet MS" panose="020B0603020202020204" pitchFamily="34" charset="0"/>
              </a:rPr>
              <a:t>Agents</a:t>
            </a:r>
            <a:endParaRPr lang="pt-BR" noProof="0" dirty="0">
              <a:solidFill>
                <a:srgbClr val="064B65"/>
              </a:solidFill>
              <a:latin typeface="Trebuchet MS" panose="020B0603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35C74EC-7B65-78EC-88AA-033E03179408}"/>
              </a:ext>
            </a:extLst>
          </p:cNvPr>
          <p:cNvSpPr txBox="1"/>
          <p:nvPr/>
        </p:nvSpPr>
        <p:spPr>
          <a:xfrm>
            <a:off x="5633429" y="3338326"/>
            <a:ext cx="3082995" cy="45698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noProof="0" dirty="0">
                <a:solidFill>
                  <a:srgbClr val="064B65"/>
                </a:solidFill>
                <a:latin typeface="Trebuchet MS" panose="020B0603020202020204" pitchFamily="34" charset="0"/>
              </a:rPr>
              <a:t>BPA &amp; BPM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CC8F57E-9877-B675-EEEE-009F31DED268}"/>
              </a:ext>
            </a:extLst>
          </p:cNvPr>
          <p:cNvSpPr txBox="1"/>
          <p:nvPr/>
        </p:nvSpPr>
        <p:spPr>
          <a:xfrm>
            <a:off x="2780962" y="4259486"/>
            <a:ext cx="6091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64B65"/>
                </a:solidFill>
                <a:latin typeface="Trebuchet MS" panose="020B0603020202020204" pitchFamily="34" charset="0"/>
              </a:rPr>
              <a:t>HIPERAUTOMAÇÃO</a:t>
            </a:r>
          </a:p>
        </p:txBody>
      </p: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302819A4-A739-EF7E-0D1C-29938489D230}"/>
              </a:ext>
            </a:extLst>
          </p:cNvPr>
          <p:cNvGrpSpPr/>
          <p:nvPr/>
        </p:nvGrpSpPr>
        <p:grpSpPr>
          <a:xfrm>
            <a:off x="750740" y="4772350"/>
            <a:ext cx="10418270" cy="1817199"/>
            <a:chOff x="233864" y="4140705"/>
            <a:chExt cx="11724271" cy="2170077"/>
          </a:xfrm>
        </p:grpSpPr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3CDE9443-67E9-DE28-725A-869BD0ED6780}"/>
                </a:ext>
              </a:extLst>
            </p:cNvPr>
            <p:cNvSpPr/>
            <p:nvPr/>
          </p:nvSpPr>
          <p:spPr>
            <a:xfrm>
              <a:off x="233864" y="4140705"/>
              <a:ext cx="11724271" cy="21700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/>
            </a:p>
          </p:txBody>
        </p:sp>
        <p:sp>
          <p:nvSpPr>
            <p:cNvPr id="41" name="AutoShape 4" descr="Logo da Cosmobots">
              <a:extLst>
                <a:ext uri="{FF2B5EF4-FFF2-40B4-BE49-F238E27FC236}">
                  <a16:creationId xmlns:a16="http://schemas.microsoft.com/office/drawing/2014/main" id="{D529F2E1-E00F-77F0-EBFC-98E7BEABCE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62203" y="4577116"/>
              <a:ext cx="134672" cy="13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pt-BR" sz="1800" noProof="0"/>
            </a:p>
          </p:txBody>
        </p:sp>
        <p:pic>
          <p:nvPicPr>
            <p:cNvPr id="42" name="Picture 14" descr="Ver a imagem de origem">
              <a:extLst>
                <a:ext uri="{FF2B5EF4-FFF2-40B4-BE49-F238E27FC236}">
                  <a16:creationId xmlns:a16="http://schemas.microsoft.com/office/drawing/2014/main" id="{5EF3242A-708E-6AC8-BA6B-031DD37AD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0165" y="4458733"/>
              <a:ext cx="1550314" cy="527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" name="Agrupar 5">
              <a:extLst>
                <a:ext uri="{FF2B5EF4-FFF2-40B4-BE49-F238E27FC236}">
                  <a16:creationId xmlns:a16="http://schemas.microsoft.com/office/drawing/2014/main" id="{3A255A16-87D9-30F3-B360-DE30067A1B59}"/>
                </a:ext>
              </a:extLst>
            </p:cNvPr>
            <p:cNvGrpSpPr/>
            <p:nvPr/>
          </p:nvGrpSpPr>
          <p:grpSpPr>
            <a:xfrm>
              <a:off x="4212377" y="4421541"/>
              <a:ext cx="1568995" cy="626613"/>
              <a:chOff x="17896113" y="4063962"/>
              <a:chExt cx="3550163" cy="1417837"/>
            </a:xfrm>
          </p:grpSpPr>
          <p:pic>
            <p:nvPicPr>
              <p:cNvPr id="44" name="Imagem 2">
                <a:extLst>
                  <a:ext uri="{FF2B5EF4-FFF2-40B4-BE49-F238E27FC236}">
                    <a16:creationId xmlns:a16="http://schemas.microsoft.com/office/drawing/2014/main" id="{716D9210-61A3-EDA8-02CB-F327BE4F63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16" t="30679" b="23290"/>
              <a:stretch/>
            </p:blipFill>
            <p:spPr>
              <a:xfrm>
                <a:off x="17896113" y="4063962"/>
                <a:ext cx="3467847" cy="765954"/>
              </a:xfrm>
              <a:prstGeom prst="rect">
                <a:avLst/>
              </a:prstGeom>
            </p:spPr>
          </p:pic>
          <p:pic>
            <p:nvPicPr>
              <p:cNvPr id="45" name="Picture 2" descr="Fortra™’s Alert Logic Managed Detection and Response - Cybersecurity ...">
                <a:extLst>
                  <a:ext uri="{FF2B5EF4-FFF2-40B4-BE49-F238E27FC236}">
                    <a16:creationId xmlns:a16="http://schemas.microsoft.com/office/drawing/2014/main" id="{D45C9D54-9BB2-2479-49EF-C48CDC1770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96113" y="4877335"/>
                <a:ext cx="3550163" cy="60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Picture 2" descr="Instabase Logo Vector PNG, SVG Free Download - Logowik.com">
              <a:extLst>
                <a:ext uri="{FF2B5EF4-FFF2-40B4-BE49-F238E27FC236}">
                  <a16:creationId xmlns:a16="http://schemas.microsoft.com/office/drawing/2014/main" id="{AD0271EE-22D6-C41B-8F5E-961F132048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7" t="40140" r="8523" b="40596"/>
            <a:stretch/>
          </p:blipFill>
          <p:spPr bwMode="auto">
            <a:xfrm>
              <a:off x="3165897" y="5441874"/>
              <a:ext cx="2803229" cy="480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Automation Anywhere – Digination">
              <a:extLst>
                <a:ext uri="{FF2B5EF4-FFF2-40B4-BE49-F238E27FC236}">
                  <a16:creationId xmlns:a16="http://schemas.microsoft.com/office/drawing/2014/main" id="{3EB9E916-E443-7D4E-B457-78D3822CE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9329" y="4363021"/>
              <a:ext cx="2074718" cy="74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>
              <a:extLst>
                <a:ext uri="{FF2B5EF4-FFF2-40B4-BE49-F238E27FC236}">
                  <a16:creationId xmlns:a16="http://schemas.microsoft.com/office/drawing/2014/main" id="{70DC0773-CB76-59FA-A205-F33EEC3CE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20" y="5342708"/>
              <a:ext cx="1804579" cy="61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BotCity | Carreiras - Vagas by INTERA">
              <a:extLst>
                <a:ext uri="{FF2B5EF4-FFF2-40B4-BE49-F238E27FC236}">
                  <a16:creationId xmlns:a16="http://schemas.microsoft.com/office/drawing/2014/main" id="{C13B2A89-3FDC-D2E8-912B-FB40D4F1B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8524" y="5466696"/>
              <a:ext cx="2207030" cy="46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Business Process Automation – Optimum – Modern Software Solutions and ...">
              <a:extLst>
                <a:ext uri="{FF2B5EF4-FFF2-40B4-BE49-F238E27FC236}">
                  <a16:creationId xmlns:a16="http://schemas.microsoft.com/office/drawing/2014/main" id="{658E556B-AA5A-D45C-742F-C10DCC4CB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53" y="4374291"/>
              <a:ext cx="3076005" cy="869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Python Logo, symbol, meaning, history, PNG, brand">
              <a:extLst>
                <a:ext uri="{FF2B5EF4-FFF2-40B4-BE49-F238E27FC236}">
                  <a16:creationId xmlns:a16="http://schemas.microsoft.com/office/drawing/2014/main" id="{B0DCA88E-1EC6-05C7-24B9-FCA37ED78D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76" b="20264"/>
            <a:stretch>
              <a:fillRect/>
            </a:stretch>
          </p:blipFill>
          <p:spPr bwMode="auto">
            <a:xfrm>
              <a:off x="9418116" y="5312369"/>
              <a:ext cx="2137021" cy="74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7" descr="A blue line drawing of a diagram&#10;&#10;Description automatically generated">
            <a:extLst>
              <a:ext uri="{FF2B5EF4-FFF2-40B4-BE49-F238E27FC236}">
                <a16:creationId xmlns:a16="http://schemas.microsoft.com/office/drawing/2014/main" id="{F69428D6-B1BC-27F1-6AE8-EBDE3660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029" y="2959395"/>
            <a:ext cx="456985" cy="456985"/>
          </a:xfrm>
          <a:prstGeom prst="rect">
            <a:avLst/>
          </a:prstGeom>
        </p:spPr>
      </p:pic>
      <p:pic>
        <p:nvPicPr>
          <p:cNvPr id="56" name="Picture 12" descr="A hand holding a gear&#10;&#10;Description automatically generated">
            <a:extLst>
              <a:ext uri="{FF2B5EF4-FFF2-40B4-BE49-F238E27FC236}">
                <a16:creationId xmlns:a16="http://schemas.microsoft.com/office/drawing/2014/main" id="{115E6957-AF3E-9C7E-57C0-C13F8D1E1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93" y="3360320"/>
            <a:ext cx="446402" cy="446402"/>
          </a:xfrm>
          <a:prstGeom prst="rect">
            <a:avLst/>
          </a:prstGeom>
        </p:spPr>
      </p:pic>
      <p:pic>
        <p:nvPicPr>
          <p:cNvPr id="4098" name="Picture 2" descr="Chatbot - ícones de comunicações grátis">
            <a:extLst>
              <a:ext uri="{FF2B5EF4-FFF2-40B4-BE49-F238E27FC236}">
                <a16:creationId xmlns:a16="http://schemas.microsoft.com/office/drawing/2014/main" id="{EDB7CF13-2A03-7BD4-C8FC-B8E4535F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82" y="3360320"/>
            <a:ext cx="446402" cy="4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A blue and black logo&#10;&#10;Description automatically generated">
            <a:extLst>
              <a:ext uri="{FF2B5EF4-FFF2-40B4-BE49-F238E27FC236}">
                <a16:creationId xmlns:a16="http://schemas.microsoft.com/office/drawing/2014/main" id="{F7FE2E06-1AB1-F8DD-9509-C0B0C03C33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15" y="2668625"/>
            <a:ext cx="1435663" cy="152075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7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8FBA8A93-4339-7E3E-BE43-81328CF2D3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0" y="2943365"/>
            <a:ext cx="472785" cy="473015"/>
          </a:xfrm>
          <a:prstGeom prst="rect">
            <a:avLst/>
          </a:prstGeom>
        </p:spPr>
      </p:pic>
      <p:pic>
        <p:nvPicPr>
          <p:cNvPr id="14" name="Picture 9" descr="Código QR&#10;&#10;O conteúdo gerado por IA pode estar incorreto.">
            <a:extLst>
              <a:ext uri="{FF2B5EF4-FFF2-40B4-BE49-F238E27FC236}">
                <a16:creationId xmlns:a16="http://schemas.microsoft.com/office/drawing/2014/main" id="{B1D38C74-6567-52C3-8627-FDD596F107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4999" y="1678430"/>
            <a:ext cx="1106832" cy="102124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6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FA3B225-15F0-A01A-CBC4-308187ADB1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60" y="95120"/>
            <a:ext cx="846838" cy="791373"/>
          </a:xfrm>
          <a:prstGeom prst="rect">
            <a:avLst/>
          </a:prstGeom>
        </p:spPr>
      </p:pic>
      <p:pic>
        <p:nvPicPr>
          <p:cNvPr id="19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4BE953C-ADD3-0F57-F796-5E196BBCCC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95" y="890412"/>
            <a:ext cx="1313057" cy="637844"/>
          </a:xfrm>
          <a:prstGeom prst="rect">
            <a:avLst/>
          </a:prstGeom>
        </p:spPr>
      </p:pic>
      <p:sp>
        <p:nvSpPr>
          <p:cNvPr id="3" name="Google Shape;158;p34">
            <a:extLst>
              <a:ext uri="{FF2B5EF4-FFF2-40B4-BE49-F238E27FC236}">
                <a16:creationId xmlns:a16="http://schemas.microsoft.com/office/drawing/2014/main" id="{5E4D130E-C58D-7E2E-97E9-C382582AAF00}"/>
              </a:ext>
            </a:extLst>
          </p:cNvPr>
          <p:cNvSpPr txBox="1"/>
          <p:nvPr/>
        </p:nvSpPr>
        <p:spPr>
          <a:xfrm>
            <a:off x="1463040" y="1478510"/>
            <a:ext cx="8686800" cy="97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pt-BR" dirty="0">
                <a:solidFill>
                  <a:srgbClr val="002060"/>
                </a:solidFill>
                <a:latin typeface="Trebuchet MS" panose="020B0603020202020204" pitchFamily="34" charset="0"/>
              </a:rPr>
              <a:t>Consultoria especializada em </a:t>
            </a:r>
            <a:r>
              <a:rPr lang="pt-BR" dirty="0" err="1">
                <a:solidFill>
                  <a:srgbClr val="002060"/>
                </a:solidFill>
                <a:latin typeface="Trebuchet MS" panose="020B0603020202020204" pitchFamily="34" charset="0"/>
              </a:rPr>
              <a:t>Hiperautomação</a:t>
            </a:r>
            <a:r>
              <a:rPr lang="pt-BR" dirty="0">
                <a:solidFill>
                  <a:srgbClr val="002060"/>
                </a:solidFill>
                <a:latin typeface="Trebuchet MS" panose="020B0603020202020204" pitchFamily="34" charset="0"/>
              </a:rPr>
              <a:t> com o objetivo de oferecer a melhor solução tecnológica, buscando melhores resultados, produtividade e eficiência aos clientes.</a:t>
            </a:r>
            <a:endParaRPr lang="pt-BR" kern="0" dirty="0">
              <a:solidFill>
                <a:srgbClr val="002060"/>
              </a:solidFill>
              <a:latin typeface="Trebuchet MS" panose="020B0603020202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0993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2158B-7612-BBFD-007C-D9053812415F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Microsoft Power Platform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99C6C6CB-34D6-B7A5-318C-C74892509053}"/>
              </a:ext>
            </a:extLst>
          </p:cNvPr>
          <p:cNvGrpSpPr/>
          <p:nvPr/>
        </p:nvGrpSpPr>
        <p:grpSpPr>
          <a:xfrm>
            <a:off x="523851" y="1730110"/>
            <a:ext cx="1936556" cy="2666840"/>
            <a:chOff x="596357" y="3024212"/>
            <a:chExt cx="1936556" cy="2666840"/>
          </a:xfrm>
        </p:grpSpPr>
        <p:pic>
          <p:nvPicPr>
            <p:cNvPr id="15" name="Picture 8" descr="Power Platform New Icons 2020 | Summit Bajracharya">
              <a:extLst>
                <a:ext uri="{FF2B5EF4-FFF2-40B4-BE49-F238E27FC236}">
                  <a16:creationId xmlns:a16="http://schemas.microsoft.com/office/drawing/2014/main" id="{B22830A1-B4E8-CD49-F470-5F51CC77C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022" y="3024212"/>
              <a:ext cx="954594" cy="962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75CEAD8-B861-9AD7-92A8-0D8C5F17F76C}"/>
                </a:ext>
              </a:extLst>
            </p:cNvPr>
            <p:cNvSpPr txBox="1"/>
            <p:nvPr/>
          </p:nvSpPr>
          <p:spPr>
            <a:xfrm>
              <a:off x="596357" y="4223086"/>
              <a:ext cx="1936556" cy="1467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600" b="1" kern="100" noProof="0">
                  <a:solidFill>
                    <a:srgbClr val="064B65"/>
                  </a:solidFill>
                  <a:effectLst/>
                  <a:latin typeface="Trebuchet MS" panose="020B0603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POWER APPS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kern="100" noProof="0">
                  <a:solidFill>
                    <a:srgbClr val="706F6F"/>
                  </a:solidFill>
                  <a:effectLst/>
                  <a:latin typeface="Trebuchet MS" panose="020B0603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desenvolvimento de aplicações web e móveis</a:t>
              </a:r>
            </a:p>
            <a:p>
              <a:pPr algn="ctr"/>
              <a:endParaRPr lang="pt-BR" sz="1400" noProof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85E2B4C-B220-A300-5F41-AD39598091EF}"/>
              </a:ext>
            </a:extLst>
          </p:cNvPr>
          <p:cNvGrpSpPr/>
          <p:nvPr/>
        </p:nvGrpSpPr>
        <p:grpSpPr>
          <a:xfrm>
            <a:off x="2389896" y="3756241"/>
            <a:ext cx="1727061" cy="2432301"/>
            <a:chOff x="2738985" y="3179411"/>
            <a:chExt cx="1727061" cy="2432301"/>
          </a:xfrm>
        </p:grpSpPr>
        <p:pic>
          <p:nvPicPr>
            <p:cNvPr id="14" name="Picture 6" descr="Microsoft Power Automate (Cloud) | anaptis Shop">
              <a:extLst>
                <a:ext uri="{FF2B5EF4-FFF2-40B4-BE49-F238E27FC236}">
                  <a16:creationId xmlns:a16="http://schemas.microsoft.com/office/drawing/2014/main" id="{3A425E14-90F6-EC9E-46A3-D864BD9B0C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4" t="23043" r="12845" b="20083"/>
            <a:stretch/>
          </p:blipFill>
          <p:spPr bwMode="auto">
            <a:xfrm>
              <a:off x="3180989" y="3179411"/>
              <a:ext cx="1121659" cy="962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2EB1031-2112-237E-7EC0-A79832BE5D4C}"/>
                </a:ext>
              </a:extLst>
            </p:cNvPr>
            <p:cNvSpPr txBox="1"/>
            <p:nvPr/>
          </p:nvSpPr>
          <p:spPr>
            <a:xfrm>
              <a:off x="2738985" y="4214663"/>
              <a:ext cx="1727061" cy="1397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600" b="1" kern="100">
                  <a:solidFill>
                    <a:srgbClr val="064B65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POWER AUTOMATE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kern="100" noProof="0">
                  <a:solidFill>
                    <a:srgbClr val="706F6F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automação de processos e fluxos de trabalho (RPA)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FBED707-5812-FC36-166C-E33ADA5243E3}"/>
              </a:ext>
            </a:extLst>
          </p:cNvPr>
          <p:cNvGrpSpPr/>
          <p:nvPr/>
        </p:nvGrpSpPr>
        <p:grpSpPr>
          <a:xfrm>
            <a:off x="4754916" y="4237406"/>
            <a:ext cx="2140299" cy="2241559"/>
            <a:chOff x="4783015" y="3175904"/>
            <a:chExt cx="2140299" cy="2241559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8EC91D5-B473-F968-D9D7-2B9591365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554" t="27090" r="26069" b="30989"/>
            <a:stretch/>
          </p:blipFill>
          <p:spPr>
            <a:xfrm>
              <a:off x="5198033" y="3175904"/>
              <a:ext cx="1245283" cy="962331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75D0CAC-F65B-492D-EEEE-690B6364B9A0}"/>
                </a:ext>
              </a:extLst>
            </p:cNvPr>
            <p:cNvSpPr txBox="1"/>
            <p:nvPr/>
          </p:nvSpPr>
          <p:spPr>
            <a:xfrm>
              <a:off x="4783015" y="4250925"/>
              <a:ext cx="2140299" cy="1166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600" b="1" kern="100">
                  <a:solidFill>
                    <a:srgbClr val="064B65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POWER COPILOT STUDIO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kern="100" noProof="0">
                  <a:solidFill>
                    <a:srgbClr val="706F6F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ChatBots e Agentes Virtuais de conversação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1906B10-D643-1CCC-2FB9-157E464BE3C3}"/>
              </a:ext>
            </a:extLst>
          </p:cNvPr>
          <p:cNvGrpSpPr/>
          <p:nvPr/>
        </p:nvGrpSpPr>
        <p:grpSpPr>
          <a:xfrm>
            <a:off x="7274109" y="3756241"/>
            <a:ext cx="1799494" cy="2245251"/>
            <a:chOff x="7211393" y="3143808"/>
            <a:chExt cx="1799494" cy="2245251"/>
          </a:xfrm>
        </p:grpSpPr>
        <p:pic>
          <p:nvPicPr>
            <p:cNvPr id="12" name="Picture 2" descr="Power BI Logo and sign, new logo meaning and history, PNG, SVG">
              <a:extLst>
                <a:ext uri="{FF2B5EF4-FFF2-40B4-BE49-F238E27FC236}">
                  <a16:creationId xmlns:a16="http://schemas.microsoft.com/office/drawing/2014/main" id="{E9BCC2D4-EED5-6226-B660-83C3C41EE9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49" r="24881" b="20388"/>
            <a:stretch/>
          </p:blipFill>
          <p:spPr bwMode="auto">
            <a:xfrm>
              <a:off x="7592570" y="3143808"/>
              <a:ext cx="1121659" cy="962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5D1143C-BF34-D621-CC9B-B8C4A2D33B7C}"/>
                </a:ext>
              </a:extLst>
            </p:cNvPr>
            <p:cNvSpPr txBox="1"/>
            <p:nvPr/>
          </p:nvSpPr>
          <p:spPr>
            <a:xfrm>
              <a:off x="7211393" y="4246951"/>
              <a:ext cx="1799494" cy="114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600" b="1" kern="100">
                  <a:solidFill>
                    <a:srgbClr val="064B65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POWER BI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kern="100" noProof="0">
                  <a:solidFill>
                    <a:srgbClr val="706F6F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exploração, análise, indicadores e relatório de dados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0C4EC88-EBB7-4511-422B-E25757C2CC9A}"/>
              </a:ext>
            </a:extLst>
          </p:cNvPr>
          <p:cNvGrpSpPr/>
          <p:nvPr/>
        </p:nvGrpSpPr>
        <p:grpSpPr>
          <a:xfrm>
            <a:off x="8848119" y="1730110"/>
            <a:ext cx="2140299" cy="2528665"/>
            <a:chOff x="9172412" y="3118914"/>
            <a:chExt cx="2140299" cy="2528665"/>
          </a:xfrm>
        </p:grpSpPr>
        <p:pic>
          <p:nvPicPr>
            <p:cNvPr id="13" name="Picture 4" descr="Power Pages - Northware | Microsoft Partner">
              <a:extLst>
                <a:ext uri="{FF2B5EF4-FFF2-40B4-BE49-F238E27FC236}">
                  <a16:creationId xmlns:a16="http://schemas.microsoft.com/office/drawing/2014/main" id="{967F20A1-658E-39E9-1DB1-1FB6E26F5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7454" y="3118914"/>
              <a:ext cx="930121" cy="88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486BAEE2-D063-F3F9-CFC4-D3B1065BE8E7}"/>
                </a:ext>
              </a:extLst>
            </p:cNvPr>
            <p:cNvSpPr txBox="1"/>
            <p:nvPr/>
          </p:nvSpPr>
          <p:spPr>
            <a:xfrm>
              <a:off x="9172412" y="4274959"/>
              <a:ext cx="2140299" cy="137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600" b="1" kern="100">
                  <a:solidFill>
                    <a:srgbClr val="064B65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POWER PAGES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1400" kern="100" noProof="0">
                  <a:solidFill>
                    <a:srgbClr val="706F6F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desenvolvimento com maior segurança dos dados em sites de negócios</a:t>
              </a: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282C156-2CE1-B661-E432-43B52A7A747A}"/>
              </a:ext>
            </a:extLst>
          </p:cNvPr>
          <p:cNvSpPr txBox="1"/>
          <p:nvPr/>
        </p:nvSpPr>
        <p:spPr>
          <a:xfrm>
            <a:off x="2665425" y="1311212"/>
            <a:ext cx="6267003" cy="664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064B65"/>
                </a:solidFill>
                <a:latin typeface="Trebuchet MS" panose="020B0603020202020204" pitchFamily="34" charset="0"/>
              </a:rPr>
              <a:t>ESPECIALIZADA NO CONJUNTO MAIS COMPLETO DE FERRAMENTAS LOW-CODE INTEGRADAS</a:t>
            </a:r>
            <a:endParaRPr lang="pt-BR" sz="1100" noProof="0" dirty="0">
              <a:solidFill>
                <a:srgbClr val="064B65"/>
              </a:solidFill>
              <a:latin typeface="Trebuchet MS" panose="020B0603020202020204" pitchFamily="34" charset="0"/>
            </a:endParaRPr>
          </a:p>
        </p:txBody>
      </p:sp>
      <p:pic>
        <p:nvPicPr>
          <p:cNvPr id="28" name="Picture 2" descr="Business Process Automation – Optimum – Modern Software Solutions and ...">
            <a:extLst>
              <a:ext uri="{FF2B5EF4-FFF2-40B4-BE49-F238E27FC236}">
                <a16:creationId xmlns:a16="http://schemas.microsoft.com/office/drawing/2014/main" id="{3E83EF19-B82E-F96D-93F4-D6194CD7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23" y="2397358"/>
            <a:ext cx="3076005" cy="8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ector: Curvo 34">
            <a:extLst>
              <a:ext uri="{FF2B5EF4-FFF2-40B4-BE49-F238E27FC236}">
                <a16:creationId xmlns:a16="http://schemas.microsoft.com/office/drawing/2014/main" id="{F5B43E90-7528-86E2-5133-C5F793B360EF}"/>
              </a:ext>
            </a:extLst>
          </p:cNvPr>
          <p:cNvCxnSpPr>
            <a:cxnSpLocks/>
          </p:cNvCxnSpPr>
          <p:nvPr/>
        </p:nvCxnSpPr>
        <p:spPr>
          <a:xfrm rot="10800000">
            <a:off x="2001573" y="2160852"/>
            <a:ext cx="2246650" cy="67104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: Curvo 36">
            <a:extLst>
              <a:ext uri="{FF2B5EF4-FFF2-40B4-BE49-F238E27FC236}">
                <a16:creationId xmlns:a16="http://schemas.microsoft.com/office/drawing/2014/main" id="{85717B9B-919C-6075-5130-0075A1C91B4B}"/>
              </a:ext>
            </a:extLst>
          </p:cNvPr>
          <p:cNvCxnSpPr>
            <a:cxnSpLocks/>
          </p:cNvCxnSpPr>
          <p:nvPr/>
        </p:nvCxnSpPr>
        <p:spPr>
          <a:xfrm flipV="1">
            <a:off x="7324228" y="2053283"/>
            <a:ext cx="2118933" cy="77861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Curvo 44">
            <a:extLst>
              <a:ext uri="{FF2B5EF4-FFF2-40B4-BE49-F238E27FC236}">
                <a16:creationId xmlns:a16="http://schemas.microsoft.com/office/drawing/2014/main" id="{D1A6BAAF-AD36-DCA9-48E4-03A7CA74361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92730" y="3170197"/>
            <a:ext cx="1587990" cy="586043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Curvo 49">
            <a:extLst>
              <a:ext uri="{FF2B5EF4-FFF2-40B4-BE49-F238E27FC236}">
                <a16:creationId xmlns:a16="http://schemas.microsoft.com/office/drawing/2014/main" id="{96571066-471D-5827-D8D0-F186E005C670}"/>
              </a:ext>
            </a:extLst>
          </p:cNvPr>
          <p:cNvCxnSpPr>
            <a:cxnSpLocks/>
          </p:cNvCxnSpPr>
          <p:nvPr/>
        </p:nvCxnSpPr>
        <p:spPr>
          <a:xfrm>
            <a:off x="6604433" y="3156426"/>
            <a:ext cx="1611683" cy="59981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: Curvo 52">
            <a:extLst>
              <a:ext uri="{FF2B5EF4-FFF2-40B4-BE49-F238E27FC236}">
                <a16:creationId xmlns:a16="http://schemas.microsoft.com/office/drawing/2014/main" id="{88B2F329-2FE2-AD32-7119-02EE64196E01}"/>
              </a:ext>
            </a:extLst>
          </p:cNvPr>
          <p:cNvCxnSpPr>
            <a:cxnSpLocks/>
          </p:cNvCxnSpPr>
          <p:nvPr/>
        </p:nvCxnSpPr>
        <p:spPr>
          <a:xfrm rot="5400000">
            <a:off x="5273015" y="3717844"/>
            <a:ext cx="1039123" cy="127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Código QR&#10;&#10;O conteúdo gerado por IA pode estar incorreto.">
            <a:extLst>
              <a:ext uri="{FF2B5EF4-FFF2-40B4-BE49-F238E27FC236}">
                <a16:creationId xmlns:a16="http://schemas.microsoft.com/office/drawing/2014/main" id="{08D4796B-F83C-E697-0024-A13F5D3C4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3839" y="1752901"/>
            <a:ext cx="1128698" cy="104141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98E75B31-A180-075C-72CE-E28FA5B326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21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5AB11C4-585D-3B3F-8004-7E2122A1EB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0BE235A7-2E7D-7C7F-5728-69C1183CA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747" y="234641"/>
            <a:ext cx="578529" cy="533797"/>
          </a:xfrm>
          <a:prstGeom prst="rect">
            <a:avLst/>
          </a:prstGeom>
        </p:spPr>
      </p:pic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666664A-3F1E-4B19-2B94-121038355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523" y="793821"/>
            <a:ext cx="1087677" cy="530521"/>
          </a:xfrm>
          <a:prstGeom prst="rect">
            <a:avLst/>
          </a:prstGeom>
        </p:spPr>
      </p:pic>
      <p:grpSp>
        <p:nvGrpSpPr>
          <p:cNvPr id="58" name="Agrupar 57">
            <a:extLst>
              <a:ext uri="{FF2B5EF4-FFF2-40B4-BE49-F238E27FC236}">
                <a16:creationId xmlns:a16="http://schemas.microsoft.com/office/drawing/2014/main" id="{6AAAD5A8-DF33-5945-68F7-58531C3BFCC8}"/>
              </a:ext>
            </a:extLst>
          </p:cNvPr>
          <p:cNvGrpSpPr/>
          <p:nvPr/>
        </p:nvGrpSpPr>
        <p:grpSpPr>
          <a:xfrm>
            <a:off x="415366" y="1658425"/>
            <a:ext cx="11471834" cy="4674778"/>
            <a:chOff x="360083" y="1193968"/>
            <a:chExt cx="11471834" cy="4674778"/>
          </a:xfrm>
        </p:grpSpPr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2228114F-73B3-BFD3-8763-2511BD38C3C6}"/>
                </a:ext>
              </a:extLst>
            </p:cNvPr>
            <p:cNvSpPr/>
            <p:nvPr/>
          </p:nvSpPr>
          <p:spPr>
            <a:xfrm>
              <a:off x="360083" y="1193968"/>
              <a:ext cx="11471834" cy="46747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39">
              <a:extLst>
                <a:ext uri="{FF2B5EF4-FFF2-40B4-BE49-F238E27FC236}">
                  <a16:creationId xmlns:a16="http://schemas.microsoft.com/office/drawing/2014/main" id="{F28F9970-35AE-EE08-4AA4-D7FC3316D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6897" y="2023625"/>
              <a:ext cx="666513" cy="704767"/>
            </a:xfrm>
            <a:prstGeom prst="rect">
              <a:avLst/>
            </a:prstGeom>
          </p:spPr>
        </p:pic>
        <p:pic>
          <p:nvPicPr>
            <p:cNvPr id="9" name="Imagem 15">
              <a:extLst>
                <a:ext uri="{FF2B5EF4-FFF2-40B4-BE49-F238E27FC236}">
                  <a16:creationId xmlns:a16="http://schemas.microsoft.com/office/drawing/2014/main" id="{F6FE735F-A185-0A63-E9B2-673F270C7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7661" y="1412575"/>
              <a:ext cx="681187" cy="559418"/>
            </a:xfrm>
            <a:prstGeom prst="rect">
              <a:avLst/>
            </a:prstGeom>
          </p:spPr>
        </p:pic>
        <p:pic>
          <p:nvPicPr>
            <p:cNvPr id="10" name="Imagem 16">
              <a:extLst>
                <a:ext uri="{FF2B5EF4-FFF2-40B4-BE49-F238E27FC236}">
                  <a16:creationId xmlns:a16="http://schemas.microsoft.com/office/drawing/2014/main" id="{BA383157-9101-78D8-79D5-1725E0156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200" t="77801" r="66440" b="8774"/>
            <a:stretch/>
          </p:blipFill>
          <p:spPr>
            <a:xfrm>
              <a:off x="9674545" y="3696418"/>
              <a:ext cx="1152289" cy="699082"/>
            </a:xfrm>
            <a:prstGeom prst="rect">
              <a:avLst/>
            </a:prstGeom>
          </p:spPr>
        </p:pic>
        <p:pic>
          <p:nvPicPr>
            <p:cNvPr id="11" name="Imagem 19">
              <a:extLst>
                <a:ext uri="{FF2B5EF4-FFF2-40B4-BE49-F238E27FC236}">
                  <a16:creationId xmlns:a16="http://schemas.microsoft.com/office/drawing/2014/main" id="{6FF1E9B9-0D7A-7811-F32B-8F22EC6B0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289" y="2137496"/>
              <a:ext cx="1442585" cy="559949"/>
            </a:xfrm>
            <a:prstGeom prst="rect">
              <a:avLst/>
            </a:prstGeom>
          </p:spPr>
        </p:pic>
        <p:pic>
          <p:nvPicPr>
            <p:cNvPr id="12" name="Imagem 3">
              <a:extLst>
                <a:ext uri="{FF2B5EF4-FFF2-40B4-BE49-F238E27FC236}">
                  <a16:creationId xmlns:a16="http://schemas.microsoft.com/office/drawing/2014/main" id="{09021C40-3C19-4794-D48F-5EA4CFAD5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45"/>
            <a:stretch/>
          </p:blipFill>
          <p:spPr>
            <a:xfrm>
              <a:off x="593688" y="5071119"/>
              <a:ext cx="976564" cy="608760"/>
            </a:xfrm>
            <a:prstGeom prst="rect">
              <a:avLst/>
            </a:prstGeom>
          </p:spPr>
        </p:pic>
        <p:pic>
          <p:nvPicPr>
            <p:cNvPr id="13" name="Imagem 4" descr="Uma imagem contendo clip-art&#10;&#10;Descrição gerada automaticamente">
              <a:extLst>
                <a:ext uri="{FF2B5EF4-FFF2-40B4-BE49-F238E27FC236}">
                  <a16:creationId xmlns:a16="http://schemas.microsoft.com/office/drawing/2014/main" id="{FE53BCE7-A8DE-0710-FC46-8EA5DFC91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013" y="3043389"/>
              <a:ext cx="1308928" cy="329954"/>
            </a:xfrm>
            <a:prstGeom prst="rect">
              <a:avLst/>
            </a:prstGeom>
          </p:spPr>
        </p:pic>
        <p:pic>
          <p:nvPicPr>
            <p:cNvPr id="14" name="Picture 2" descr="Resultado de imagem para zurich logo">
              <a:extLst>
                <a:ext uri="{FF2B5EF4-FFF2-40B4-BE49-F238E27FC236}">
                  <a16:creationId xmlns:a16="http://schemas.microsoft.com/office/drawing/2014/main" id="{70B03118-0284-C012-AC98-310A2D1FE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114" y="2949295"/>
              <a:ext cx="744570" cy="52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40">
              <a:extLst>
                <a:ext uri="{FF2B5EF4-FFF2-40B4-BE49-F238E27FC236}">
                  <a16:creationId xmlns:a16="http://schemas.microsoft.com/office/drawing/2014/main" id="{46CFDDDE-D5C2-4530-B36B-302DE4308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342" y="4536665"/>
              <a:ext cx="1192778" cy="431308"/>
            </a:xfrm>
            <a:prstGeom prst="rect">
              <a:avLst/>
            </a:prstGeom>
          </p:spPr>
        </p:pic>
        <p:pic>
          <p:nvPicPr>
            <p:cNvPr id="16" name="Picture 2" descr="Home page - Mirae Asset">
              <a:extLst>
                <a:ext uri="{FF2B5EF4-FFF2-40B4-BE49-F238E27FC236}">
                  <a16:creationId xmlns:a16="http://schemas.microsoft.com/office/drawing/2014/main" id="{6CFFCBD2-0740-7E78-8FAB-61A7198AF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044" y="5140178"/>
              <a:ext cx="1433048" cy="47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Vitreo">
              <a:extLst>
                <a:ext uri="{FF2B5EF4-FFF2-40B4-BE49-F238E27FC236}">
                  <a16:creationId xmlns:a16="http://schemas.microsoft.com/office/drawing/2014/main" id="{EE2E056F-3744-029B-432C-C1BE7D9BB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996" y="1560175"/>
              <a:ext cx="1012250" cy="258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Trademaster - Solução de crédito B2B para a Indústria ...">
              <a:extLst>
                <a:ext uri="{FF2B5EF4-FFF2-40B4-BE49-F238E27FC236}">
                  <a16:creationId xmlns:a16="http://schemas.microsoft.com/office/drawing/2014/main" id="{B689EA66-977D-E1CD-4B94-C5540C1CF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5937" y="5261439"/>
              <a:ext cx="1633235" cy="338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Ver a imagem de origem">
              <a:extLst>
                <a:ext uri="{FF2B5EF4-FFF2-40B4-BE49-F238E27FC236}">
                  <a16:creationId xmlns:a16="http://schemas.microsoft.com/office/drawing/2014/main" id="{8E2ABED6-F9B2-6D16-9B55-2C2A324F0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491" y="4452771"/>
              <a:ext cx="1434126" cy="499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Ver a imagem de origem">
              <a:extLst>
                <a:ext uri="{FF2B5EF4-FFF2-40B4-BE49-F238E27FC236}">
                  <a16:creationId xmlns:a16="http://schemas.microsoft.com/office/drawing/2014/main" id="{93019F97-FDFE-C5B6-4C5B-75981845C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3245" y="5114792"/>
              <a:ext cx="927322" cy="668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Ver a imagem de origem">
              <a:extLst>
                <a:ext uri="{FF2B5EF4-FFF2-40B4-BE49-F238E27FC236}">
                  <a16:creationId xmlns:a16="http://schemas.microsoft.com/office/drawing/2014/main" id="{9D4ADF84-6100-9113-4395-66A9CC5548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6309" y="2206077"/>
              <a:ext cx="484719" cy="512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Ver a imagem de origem">
              <a:extLst>
                <a:ext uri="{FF2B5EF4-FFF2-40B4-BE49-F238E27FC236}">
                  <a16:creationId xmlns:a16="http://schemas.microsoft.com/office/drawing/2014/main" id="{ADE4666D-EAF6-0259-C196-69CEDC7F20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3" t="30786" r="16119" b="28199"/>
            <a:stretch/>
          </p:blipFill>
          <p:spPr bwMode="auto">
            <a:xfrm>
              <a:off x="10472917" y="5188972"/>
              <a:ext cx="1155124" cy="421862"/>
            </a:xfrm>
            <a:prstGeom prst="rect">
              <a:avLst/>
            </a:prstGeom>
            <a:noFill/>
            <a:ln w="76200">
              <a:noFill/>
            </a:ln>
          </p:spPr>
        </p:pic>
        <p:pic>
          <p:nvPicPr>
            <p:cNvPr id="23" name="Picture 14" descr="Ver a imagem de origem">
              <a:extLst>
                <a:ext uri="{FF2B5EF4-FFF2-40B4-BE49-F238E27FC236}">
                  <a16:creationId xmlns:a16="http://schemas.microsoft.com/office/drawing/2014/main" id="{DE504BBC-DA8F-5ECD-1D6E-AA5D2E592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017" y="2130321"/>
              <a:ext cx="953667" cy="540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r a imagem de origem">
              <a:extLst>
                <a:ext uri="{FF2B5EF4-FFF2-40B4-BE49-F238E27FC236}">
                  <a16:creationId xmlns:a16="http://schemas.microsoft.com/office/drawing/2014/main" id="{AD03AE9D-B28C-9231-3D38-06F462EF47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05"/>
            <a:stretch/>
          </p:blipFill>
          <p:spPr bwMode="auto">
            <a:xfrm>
              <a:off x="5238411" y="5102055"/>
              <a:ext cx="1085043" cy="63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Ver a imagem de origem">
              <a:extLst>
                <a:ext uri="{FF2B5EF4-FFF2-40B4-BE49-F238E27FC236}">
                  <a16:creationId xmlns:a16="http://schemas.microsoft.com/office/drawing/2014/main" id="{E29D56DE-E9E9-833D-9C46-CEF5E853F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7797" y="2982205"/>
              <a:ext cx="778316" cy="45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9">
              <a:extLst>
                <a:ext uri="{FF2B5EF4-FFF2-40B4-BE49-F238E27FC236}">
                  <a16:creationId xmlns:a16="http://schemas.microsoft.com/office/drawing/2014/main" id="{80044309-AD37-AA19-9887-9135E026A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751" y="2681690"/>
              <a:ext cx="1119054" cy="89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Ver a imagem de origem">
              <a:extLst>
                <a:ext uri="{FF2B5EF4-FFF2-40B4-BE49-F238E27FC236}">
                  <a16:creationId xmlns:a16="http://schemas.microsoft.com/office/drawing/2014/main" id="{2CE5CB2E-F3F6-F629-3B4F-31B09883C1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48" b="24291"/>
            <a:stretch/>
          </p:blipFill>
          <p:spPr bwMode="auto">
            <a:xfrm>
              <a:off x="5327600" y="4506594"/>
              <a:ext cx="1368545" cy="494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OceanPact Serviços Marítimos S.A. | Registro Público de Emissões">
              <a:extLst>
                <a:ext uri="{FF2B5EF4-FFF2-40B4-BE49-F238E27FC236}">
                  <a16:creationId xmlns:a16="http://schemas.microsoft.com/office/drawing/2014/main" id="{13DAF957-6220-581E-5BAB-7A988B4E3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2566" y="2034262"/>
              <a:ext cx="1330711" cy="73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Assessoria de Investimentos | Lifetime">
              <a:extLst>
                <a:ext uri="{FF2B5EF4-FFF2-40B4-BE49-F238E27FC236}">
                  <a16:creationId xmlns:a16="http://schemas.microsoft.com/office/drawing/2014/main" id="{0037285E-D8B5-61EB-39A3-A533A9A49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309" y="3632809"/>
              <a:ext cx="3371353" cy="66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Grupo Unimetal | LinkedIn">
              <a:extLst>
                <a:ext uri="{FF2B5EF4-FFF2-40B4-BE49-F238E27FC236}">
                  <a16:creationId xmlns:a16="http://schemas.microsoft.com/office/drawing/2014/main" id="{DB6BA10D-4CDF-D0C9-6FCF-C826BA1682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54" b="36576"/>
            <a:stretch/>
          </p:blipFill>
          <p:spPr bwMode="auto">
            <a:xfrm>
              <a:off x="8800180" y="5198812"/>
              <a:ext cx="1434126" cy="48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Empiricus Portugal - Kenoby">
              <a:extLst>
                <a:ext uri="{FF2B5EF4-FFF2-40B4-BE49-F238E27FC236}">
                  <a16:creationId xmlns:a16="http://schemas.microsoft.com/office/drawing/2014/main" id="{0EF94E1D-7238-3EE8-6988-54C281485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671" y="3004720"/>
              <a:ext cx="1373670" cy="430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Imagem 13">
              <a:extLst>
                <a:ext uri="{FF2B5EF4-FFF2-40B4-BE49-F238E27FC236}">
                  <a16:creationId xmlns:a16="http://schemas.microsoft.com/office/drawing/2014/main" id="{6BCE67FE-9809-0B13-74E0-227A656E6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29590" b="30627"/>
            <a:stretch/>
          </p:blipFill>
          <p:spPr>
            <a:xfrm>
              <a:off x="9670755" y="1503188"/>
              <a:ext cx="924147" cy="427076"/>
            </a:xfrm>
            <a:prstGeom prst="rect">
              <a:avLst/>
            </a:prstGeom>
          </p:spPr>
        </p:pic>
        <p:pic>
          <p:nvPicPr>
            <p:cNvPr id="33" name="Picture 2" descr="Smart Fit Logo – PNG e Vetor – Download de Logo">
              <a:extLst>
                <a:ext uri="{FF2B5EF4-FFF2-40B4-BE49-F238E27FC236}">
                  <a16:creationId xmlns:a16="http://schemas.microsoft.com/office/drawing/2014/main" id="{657040C9-E209-3656-1C12-731BC276DB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6" t="17455" r="23925" b="15984"/>
            <a:stretch/>
          </p:blipFill>
          <p:spPr bwMode="auto">
            <a:xfrm>
              <a:off x="10976943" y="1353546"/>
              <a:ext cx="472462" cy="64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Vórtx · GitHub">
              <a:extLst>
                <a:ext uri="{FF2B5EF4-FFF2-40B4-BE49-F238E27FC236}">
                  <a16:creationId xmlns:a16="http://schemas.microsoft.com/office/drawing/2014/main" id="{7CE8FDAA-F52D-127A-468B-59D294ECE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163" y="1257355"/>
              <a:ext cx="744570" cy="787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Logo Banco Original – Logos PNG">
              <a:extLst>
                <a:ext uri="{FF2B5EF4-FFF2-40B4-BE49-F238E27FC236}">
                  <a16:creationId xmlns:a16="http://schemas.microsoft.com/office/drawing/2014/main" id="{3062DBB5-2711-84AF-AFB2-9225DDC676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0" b="35613"/>
            <a:stretch/>
          </p:blipFill>
          <p:spPr bwMode="auto">
            <a:xfrm>
              <a:off x="1503049" y="1413221"/>
              <a:ext cx="1259315" cy="46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m 31">
              <a:extLst>
                <a:ext uri="{FF2B5EF4-FFF2-40B4-BE49-F238E27FC236}">
                  <a16:creationId xmlns:a16="http://schemas.microsoft.com/office/drawing/2014/main" id="{F771D9BF-BC80-120C-1CDB-715161208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93" b="15556" l="15104" r="23854">
                          <a14:foregroundMark x1="15000" y1="10556" x2="17656" y2="13889"/>
                          <a14:foregroundMark x1="17656" y1="13889" x2="20990" y2="13981"/>
                          <a14:foregroundMark x1="20990" y1="13981" x2="17708" y2="11667"/>
                          <a14:foregroundMark x1="17708" y1="11667" x2="16927" y2="14722"/>
                          <a14:foregroundMark x1="23854" y1="15556" x2="23854" y2="15556"/>
                          <a14:foregroundMark x1="17135" y1="13333" x2="17135" y2="13333"/>
                          <a14:foregroundMark x1="16979" y1="13796" x2="16979" y2="13796"/>
                          <a14:foregroundMark x1="15260" y1="13333" x2="15365" y2="13889"/>
                          <a14:foregroundMark x1="15417" y1="12963" x2="15937" y2="14259"/>
                          <a14:foregroundMark x1="15885" y1="13148" x2="16771" y2="14444"/>
                          <a14:foregroundMark x1="16458" y1="13148" x2="17396" y2="13889"/>
                          <a14:foregroundMark x1="16927" y1="13796" x2="16458" y2="13426"/>
                          <a14:foregroundMark x1="19167" y1="13889" x2="21198" y2="14074"/>
                          <a14:foregroundMark x1="21042" y1="14074" x2="18385" y2="14074"/>
                          <a14:foregroundMark x1="20208" y1="13426" x2="20729" y2="14074"/>
                        </a14:backgroundRemoval>
                      </a14:imgEffect>
                    </a14:imgLayer>
                  </a14:imgProps>
                </a:ext>
              </a:extLst>
            </a:blip>
            <a:srcRect l="14453" t="9545" r="78446" b="84305"/>
            <a:stretch/>
          </p:blipFill>
          <p:spPr>
            <a:xfrm>
              <a:off x="6954422" y="1396603"/>
              <a:ext cx="1094255" cy="563703"/>
            </a:xfrm>
            <a:prstGeom prst="rect">
              <a:avLst/>
            </a:prstGeom>
          </p:spPr>
        </p:pic>
        <p:pic>
          <p:nvPicPr>
            <p:cNvPr id="37" name="Picture 6" descr="Carrefour Logo PNG Vector (SVG) Free Download">
              <a:extLst>
                <a:ext uri="{FF2B5EF4-FFF2-40B4-BE49-F238E27FC236}">
                  <a16:creationId xmlns:a16="http://schemas.microsoft.com/office/drawing/2014/main" id="{490D67D1-EE63-FC72-95B5-484804804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390" y="3784467"/>
              <a:ext cx="666513" cy="467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PSI – Segurança da Informação | GRECA Asfaltos">
              <a:extLst>
                <a:ext uri="{FF2B5EF4-FFF2-40B4-BE49-F238E27FC236}">
                  <a16:creationId xmlns:a16="http://schemas.microsoft.com/office/drawing/2014/main" id="{93C2A25E-C13A-63BC-8375-584E2F486B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" r="55077"/>
            <a:stretch/>
          </p:blipFill>
          <p:spPr bwMode="auto">
            <a:xfrm>
              <a:off x="10255111" y="2950266"/>
              <a:ext cx="1459504" cy="544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Unifique Internet | Planos de internet Unifique | Atendimento">
              <a:extLst>
                <a:ext uri="{FF2B5EF4-FFF2-40B4-BE49-F238E27FC236}">
                  <a16:creationId xmlns:a16="http://schemas.microsoft.com/office/drawing/2014/main" id="{F399FAB7-4E36-F44E-F29F-BD886180F4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10" t="24305" r="29345" b="31055"/>
            <a:stretch/>
          </p:blipFill>
          <p:spPr bwMode="auto">
            <a:xfrm>
              <a:off x="379206" y="3706199"/>
              <a:ext cx="1240913" cy="505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Agrupar 46">
              <a:extLst>
                <a:ext uri="{FF2B5EF4-FFF2-40B4-BE49-F238E27FC236}">
                  <a16:creationId xmlns:a16="http://schemas.microsoft.com/office/drawing/2014/main" id="{336299B8-C634-F06D-76CB-F230F71BE34F}"/>
                </a:ext>
              </a:extLst>
            </p:cNvPr>
            <p:cNvGrpSpPr/>
            <p:nvPr/>
          </p:nvGrpSpPr>
          <p:grpSpPr>
            <a:xfrm>
              <a:off x="3936358" y="2199350"/>
              <a:ext cx="1519791" cy="513781"/>
              <a:chOff x="7851802" y="11364229"/>
              <a:chExt cx="3170032" cy="1059946"/>
            </a:xfrm>
          </p:grpSpPr>
          <p:pic>
            <p:nvPicPr>
              <p:cNvPr id="55" name="Picture 8" descr="Sobre A Atuação Do Serviço Nacional De Aprendizagem Rural Senar - EDUCA">
                <a:extLst>
                  <a:ext uri="{FF2B5EF4-FFF2-40B4-BE49-F238E27FC236}">
                    <a16:creationId xmlns:a16="http://schemas.microsoft.com/office/drawing/2014/main" id="{AD8AEDE1-AE45-9419-1B40-CA5BFE93E6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06" t="38608" r="25976" b="48551"/>
              <a:stretch/>
            </p:blipFill>
            <p:spPr bwMode="auto">
              <a:xfrm>
                <a:off x="9176509" y="11553340"/>
                <a:ext cx="1845325" cy="552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8" descr="Sobre A Atuação Do Serviço Nacional De Aprendizagem Rural Senar - EDUCA">
                <a:extLst>
                  <a:ext uri="{FF2B5EF4-FFF2-40B4-BE49-F238E27FC236}">
                    <a16:creationId xmlns:a16="http://schemas.microsoft.com/office/drawing/2014/main" id="{A1E216FE-AF46-93F9-0CC9-AD308CE77B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47" t="36818" r="56653" b="38559"/>
              <a:stretch/>
            </p:blipFill>
            <p:spPr bwMode="auto">
              <a:xfrm>
                <a:off x="7851802" y="11364229"/>
                <a:ext cx="1247696" cy="1059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Picture 2" descr="Associação Brasileira das Empresas Geradoras de Energia Elétrica">
              <a:extLst>
                <a:ext uri="{FF2B5EF4-FFF2-40B4-BE49-F238E27FC236}">
                  <a16:creationId xmlns:a16="http://schemas.microsoft.com/office/drawing/2014/main" id="{BC5969AC-927C-3994-DF6F-06E9E95BE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61" y="2304057"/>
              <a:ext cx="1265429" cy="287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Oportunidades">
              <a:extLst>
                <a:ext uri="{FF2B5EF4-FFF2-40B4-BE49-F238E27FC236}">
                  <a16:creationId xmlns:a16="http://schemas.microsoft.com/office/drawing/2014/main" id="{B525C1AA-6EB2-CED5-2C48-7C76DC017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039" y="4350377"/>
              <a:ext cx="1434126" cy="739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Imagem 7">
              <a:extLst>
                <a:ext uri="{FF2B5EF4-FFF2-40B4-BE49-F238E27FC236}">
                  <a16:creationId xmlns:a16="http://schemas.microsoft.com/office/drawing/2014/main" id="{8D77E445-459A-68A2-8A25-82EC1FBB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561562" y="4509435"/>
              <a:ext cx="1225707" cy="458538"/>
            </a:xfrm>
            <a:prstGeom prst="rect">
              <a:avLst/>
            </a:prstGeom>
          </p:spPr>
        </p:pic>
        <p:pic>
          <p:nvPicPr>
            <p:cNvPr id="44" name="Picture 4" descr="Logo Komatsu – Logos PNG">
              <a:extLst>
                <a:ext uri="{FF2B5EF4-FFF2-40B4-BE49-F238E27FC236}">
                  <a16:creationId xmlns:a16="http://schemas.microsoft.com/office/drawing/2014/main" id="{27059592-04EE-256A-4396-A59C1FE6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76" b="33806"/>
            <a:stretch>
              <a:fillRect/>
            </a:stretch>
          </p:blipFill>
          <p:spPr bwMode="auto">
            <a:xfrm>
              <a:off x="9909148" y="4472802"/>
              <a:ext cx="1541521" cy="461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Imagem 48">
              <a:extLst>
                <a:ext uri="{FF2B5EF4-FFF2-40B4-BE49-F238E27FC236}">
                  <a16:creationId xmlns:a16="http://schemas.microsoft.com/office/drawing/2014/main" id="{6F1061DA-7AFB-4C1A-5B9E-8D6FA94C2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7007937" y="4525418"/>
              <a:ext cx="1140931" cy="351056"/>
            </a:xfrm>
            <a:prstGeom prst="rect">
              <a:avLst/>
            </a:prstGeom>
          </p:spPr>
        </p:pic>
        <p:pic>
          <p:nvPicPr>
            <p:cNvPr id="46" name="Picture 8" descr="Home - Altomar">
              <a:extLst>
                <a:ext uri="{FF2B5EF4-FFF2-40B4-BE49-F238E27FC236}">
                  <a16:creationId xmlns:a16="http://schemas.microsoft.com/office/drawing/2014/main" id="{A27B7677-E90C-D0A8-1030-906B5E277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607" y="2991773"/>
              <a:ext cx="1577494" cy="461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Imagem 51">
              <a:extLst>
                <a:ext uri="{FF2B5EF4-FFF2-40B4-BE49-F238E27FC236}">
                  <a16:creationId xmlns:a16="http://schemas.microsoft.com/office/drawing/2014/main" id="{C6C9E411-F508-36DE-7A64-1BD5E230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7726626" y="5145427"/>
              <a:ext cx="737300" cy="508482"/>
            </a:xfrm>
            <a:prstGeom prst="rect">
              <a:avLst/>
            </a:prstGeom>
          </p:spPr>
        </p:pic>
        <p:pic>
          <p:nvPicPr>
            <p:cNvPr id="48" name="Picture 10" descr="Canal de denúncia - Diefra">
              <a:extLst>
                <a:ext uri="{FF2B5EF4-FFF2-40B4-BE49-F238E27FC236}">
                  <a16:creationId xmlns:a16="http://schemas.microsoft.com/office/drawing/2014/main" id="{D05B709B-D817-4298-1810-22234F230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12" y="3055695"/>
              <a:ext cx="1205298" cy="25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Imagem 53">
              <a:extLst>
                <a:ext uri="{FF2B5EF4-FFF2-40B4-BE49-F238E27FC236}">
                  <a16:creationId xmlns:a16="http://schemas.microsoft.com/office/drawing/2014/main" id="{A91871D8-0B15-EC75-396E-AC8DF42D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5780932" y="2300766"/>
              <a:ext cx="1244354" cy="282883"/>
            </a:xfrm>
            <a:prstGeom prst="rect">
              <a:avLst/>
            </a:prstGeom>
          </p:spPr>
        </p:pic>
        <p:pic>
          <p:nvPicPr>
            <p:cNvPr id="50" name="Imagem 11">
              <a:extLst>
                <a:ext uri="{FF2B5EF4-FFF2-40B4-BE49-F238E27FC236}">
                  <a16:creationId xmlns:a16="http://schemas.microsoft.com/office/drawing/2014/main" id="{860FDA1E-8274-4AF5-6E38-1B94BE57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rcRect r="22672" b="304"/>
            <a:stretch>
              <a:fillRect/>
            </a:stretch>
          </p:blipFill>
          <p:spPr>
            <a:xfrm>
              <a:off x="8253184" y="3821816"/>
              <a:ext cx="1348981" cy="329497"/>
            </a:xfrm>
            <a:prstGeom prst="rect">
              <a:avLst/>
            </a:prstGeom>
          </p:spPr>
        </p:pic>
        <p:pic>
          <p:nvPicPr>
            <p:cNvPr id="51" name="Imagem 15">
              <a:extLst>
                <a:ext uri="{FF2B5EF4-FFF2-40B4-BE49-F238E27FC236}">
                  <a16:creationId xmlns:a16="http://schemas.microsoft.com/office/drawing/2014/main" id="{C2548497-AA57-A20C-306D-63C41219A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rcRect l="25100" t="18672" r="26417" b="16993"/>
            <a:stretch>
              <a:fillRect/>
            </a:stretch>
          </p:blipFill>
          <p:spPr>
            <a:xfrm>
              <a:off x="5099067" y="3595063"/>
              <a:ext cx="1063735" cy="764679"/>
            </a:xfrm>
            <a:prstGeom prst="rect">
              <a:avLst/>
            </a:prstGeom>
          </p:spPr>
        </p:pic>
        <p:pic>
          <p:nvPicPr>
            <p:cNvPr id="52" name="Imagem 17">
              <a:extLst>
                <a:ext uri="{FF2B5EF4-FFF2-40B4-BE49-F238E27FC236}">
                  <a16:creationId xmlns:a16="http://schemas.microsoft.com/office/drawing/2014/main" id="{ABC4700B-3171-4042-7E21-D971C008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3077231" y="1498393"/>
              <a:ext cx="1347725" cy="339598"/>
            </a:xfrm>
            <a:prstGeom prst="rect">
              <a:avLst/>
            </a:prstGeom>
          </p:spPr>
        </p:pic>
        <p:pic>
          <p:nvPicPr>
            <p:cNvPr id="53" name="Imagem 25">
              <a:extLst>
                <a:ext uri="{FF2B5EF4-FFF2-40B4-BE49-F238E27FC236}">
                  <a16:creationId xmlns:a16="http://schemas.microsoft.com/office/drawing/2014/main" id="{0EAECA7C-33D0-B883-6A38-0F8ABD3B1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651539" y="1447117"/>
              <a:ext cx="544497" cy="544497"/>
            </a:xfrm>
            <a:prstGeom prst="rect">
              <a:avLst/>
            </a:prstGeom>
          </p:spPr>
        </p:pic>
        <p:pic>
          <p:nvPicPr>
            <p:cNvPr id="54" name="Imagem 47">
              <a:extLst>
                <a:ext uri="{FF2B5EF4-FFF2-40B4-BE49-F238E27FC236}">
                  <a16:creationId xmlns:a16="http://schemas.microsoft.com/office/drawing/2014/main" id="{116AE09B-49F9-A2BB-20C4-6DF61C6B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6184083" y="3664731"/>
              <a:ext cx="1928294" cy="599860"/>
            </a:xfrm>
            <a:prstGeom prst="rect">
              <a:avLst/>
            </a:prstGeom>
          </p:spPr>
        </p:pic>
      </p:grpSp>
      <p:sp>
        <p:nvSpPr>
          <p:cNvPr id="57" name="Título 1">
            <a:extLst>
              <a:ext uri="{FF2B5EF4-FFF2-40B4-BE49-F238E27FC236}">
                <a16:creationId xmlns:a16="http://schemas.microsoft.com/office/drawing/2014/main" id="{5075AD38-891A-1530-C3D1-96AE36837324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Clientes MV3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67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diagram of a company&#10;&#10;Description automatically generated">
            <a:extLst>
              <a:ext uri="{FF2B5EF4-FFF2-40B4-BE49-F238E27FC236}">
                <a16:creationId xmlns:a16="http://schemas.microsoft.com/office/drawing/2014/main" id="{D054D43E-F8BF-9659-56BD-CD05E03BF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b="6741"/>
          <a:stretch>
            <a:fillRect/>
          </a:stretch>
        </p:blipFill>
        <p:spPr>
          <a:xfrm>
            <a:off x="2896254" y="1386201"/>
            <a:ext cx="6240478" cy="527692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022F3FE-49C6-EC67-7C8D-D8E87247E667}"/>
              </a:ext>
            </a:extLst>
          </p:cNvPr>
          <p:cNvSpPr txBox="1"/>
          <p:nvPr/>
        </p:nvSpPr>
        <p:spPr>
          <a:xfrm>
            <a:off x="7022068" y="5493571"/>
            <a:ext cx="3922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171450" indent="-171450">
              <a:buClr>
                <a:srgbClr val="8EC63E"/>
              </a:buClr>
              <a:buFont typeface="Arial" panose="020B0604020202020204" pitchFamily="34" charset="0"/>
              <a:buChar char="•"/>
              <a:defRPr sz="1200" b="1">
                <a:solidFill>
                  <a:srgbClr val="58595B"/>
                </a:solidFill>
                <a:latin typeface="Trebuchet MS"/>
                <a:cs typeface="Trebuchet M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3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</a:rPr>
              <a:t>Geofísica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3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</a:rPr>
              <a:t>Geotecnia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3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</a:rPr>
              <a:t>Inspeção, reparo e manutenção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3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</a:rPr>
              <a:t>Posicionamento e suporte à construção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3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</a:rPr>
              <a:t>Descomissionamento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FF6B4A4-061F-8CBC-0CEE-1F034CCF7720}"/>
              </a:ext>
            </a:extLst>
          </p:cNvPr>
          <p:cNvSpPr txBox="1"/>
          <p:nvPr/>
        </p:nvSpPr>
        <p:spPr>
          <a:xfrm>
            <a:off x="8798195" y="3857454"/>
            <a:ext cx="3317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171450" indent="-171450">
              <a:buClr>
                <a:srgbClr val="8EC63E"/>
              </a:buClr>
              <a:buFont typeface="Arial" panose="020B0604020202020204" pitchFamily="34" charset="0"/>
              <a:buChar char="•"/>
              <a:defRPr sz="1200" b="1">
                <a:solidFill>
                  <a:srgbClr val="58595B"/>
                </a:solidFill>
                <a:latin typeface="Trebuchet MS"/>
                <a:cs typeface="Trebuchet M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4A0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</a:rPr>
              <a:t>Logística marítima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4A0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</a:rPr>
              <a:t>Bases de apoio offshore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4A0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</a:rPr>
              <a:t>Engenharia portuária e costeira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4A0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</a:rPr>
              <a:t>Descomissionamento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3C9EAA9-E85D-2D57-6ABB-4590B32F96AC}"/>
              </a:ext>
            </a:extLst>
          </p:cNvPr>
          <p:cNvSpPr txBox="1"/>
          <p:nvPr/>
        </p:nvSpPr>
        <p:spPr>
          <a:xfrm>
            <a:off x="458880" y="3856509"/>
            <a:ext cx="32808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3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Proteção ambiental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3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Sustentabilidade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3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Descomissionamento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3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Levantamentos oceanográficos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3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Segurança operacional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3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Licenciamento e estudos ambientais (EIA-RIMA, EAP-RIAP, EAS-RIAS)</a:t>
            </a:r>
            <a:endParaRPr kumimoji="0" lang="pt-BR" sz="1400" i="0" u="none" strike="noStrike" kern="1200" cap="none" spc="0" normalizeH="0" baseline="0" noProof="0">
              <a:ln>
                <a:noFill/>
              </a:ln>
              <a:solidFill>
                <a:srgbClr val="7EBF2F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B7E72FE-1236-9FED-7B9B-B1DC15EFD159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O que fazemos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C498B96E-A702-BFEC-FC0F-61301E935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14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BAFB811-D043-4290-42A3-2C3A7B855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20">
            <a:extLst>
              <a:ext uri="{FF2B5EF4-FFF2-40B4-BE49-F238E27FC236}">
                <a16:creationId xmlns:a16="http://schemas.microsoft.com/office/drawing/2014/main" id="{BBC1373C-1C15-4CE3-93C8-4666188B62D5}"/>
              </a:ext>
            </a:extLst>
          </p:cNvPr>
          <p:cNvSpPr txBox="1"/>
          <p:nvPr/>
        </p:nvSpPr>
        <p:spPr>
          <a:xfrm>
            <a:off x="4292898" y="2291204"/>
            <a:ext cx="3371040" cy="276999"/>
          </a:xfrm>
          <a:prstGeom prst="round2SameRect">
            <a:avLst/>
          </a:prstGeom>
          <a:solidFill>
            <a:srgbClr val="E5EDE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64B65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/>
              <a:t>O PONTO DE PARTIDA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F49A354-F1FF-76F6-3F61-F7E287CDD17E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Início da jornada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ABA06F8D-A0A0-F9B2-A481-313521848690}"/>
              </a:ext>
            </a:extLst>
          </p:cNvPr>
          <p:cNvSpPr txBox="1"/>
          <p:nvPr/>
        </p:nvSpPr>
        <p:spPr>
          <a:xfrm>
            <a:off x="613480" y="2291204"/>
            <a:ext cx="3371040" cy="276999"/>
          </a:xfrm>
          <a:prstGeom prst="round2SameRect">
            <a:avLst/>
          </a:prstGeom>
          <a:solidFill>
            <a:srgbClr val="E5EDE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>
                <a:solidFill>
                  <a:srgbClr val="064B65"/>
                </a:solidFill>
              </a:rPr>
              <a:t>O CONTEXTO</a:t>
            </a: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E87EF592-22E9-C266-8A2F-B5E76A119101}"/>
              </a:ext>
            </a:extLst>
          </p:cNvPr>
          <p:cNvSpPr txBox="1"/>
          <p:nvPr/>
        </p:nvSpPr>
        <p:spPr>
          <a:xfrm>
            <a:off x="7972320" y="2283525"/>
            <a:ext cx="3371040" cy="33855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>
            <a:defPPr>
              <a:defRPr lang="pt-BR"/>
            </a:defPPr>
            <a:lvl1pPr algn="ctr">
              <a:defRPr sz="1600" b="1">
                <a:solidFill>
                  <a:srgbClr val="333333"/>
                </a:solidFill>
                <a:latin typeface="Trebuchet MS" panose="020B0603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rgbClr val="064B65"/>
                </a:solidFill>
              </a:rPr>
              <a:t>O MÉTODO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F232493-F306-3E93-B4BD-F38BE01C67B5}"/>
              </a:ext>
            </a:extLst>
          </p:cNvPr>
          <p:cNvSpPr txBox="1"/>
          <p:nvPr/>
        </p:nvSpPr>
        <p:spPr>
          <a:xfrm>
            <a:off x="613478" y="2622079"/>
            <a:ext cx="337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noProof="0">
                <a:solidFill>
                  <a:srgbClr val="064B65"/>
                </a:solidFill>
                <a:latin typeface="Trebuchet MS" panose="020B0603020202020204" pitchFamily="34" charset="0"/>
              </a:rPr>
              <a:t>Por que usar RPA?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031CE73-BDEB-A495-8599-54E2F6C9B9F8}"/>
              </a:ext>
            </a:extLst>
          </p:cNvPr>
          <p:cNvSpPr txBox="1"/>
          <p:nvPr/>
        </p:nvSpPr>
        <p:spPr>
          <a:xfrm>
            <a:off x="4292898" y="2629758"/>
            <a:ext cx="337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noProof="0">
                <a:solidFill>
                  <a:srgbClr val="064B65"/>
                </a:solidFill>
                <a:latin typeface="Trebuchet MS" panose="020B0603020202020204" pitchFamily="34" charset="0"/>
              </a:rPr>
              <a:t>Por que começar no CoE?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C263314-5DAB-7031-B93F-ED90A41D1DE3}"/>
              </a:ext>
            </a:extLst>
          </p:cNvPr>
          <p:cNvSpPr txBox="1"/>
          <p:nvPr/>
        </p:nvSpPr>
        <p:spPr>
          <a:xfrm>
            <a:off x="7972318" y="2629758"/>
            <a:ext cx="337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noProof="0">
                <a:solidFill>
                  <a:srgbClr val="064B65"/>
                </a:solidFill>
                <a:latin typeface="Trebuchet MS" panose="020B0603020202020204" pitchFamily="34" charset="0"/>
              </a:rPr>
              <a:t>Como começamos?</a:t>
            </a: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A5F24CB2-B14D-2C12-1AE6-74E241190F87}"/>
              </a:ext>
            </a:extLst>
          </p:cNvPr>
          <p:cNvSpPr txBox="1"/>
          <p:nvPr/>
        </p:nvSpPr>
        <p:spPr>
          <a:xfrm>
            <a:off x="7972316" y="2291204"/>
            <a:ext cx="3371040" cy="276999"/>
          </a:xfrm>
          <a:prstGeom prst="round2SameRect">
            <a:avLst/>
          </a:prstGeom>
          <a:solidFill>
            <a:srgbClr val="E5EDEF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64B65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/>
              <a:t>O MÉTODO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4335C2DE-4618-0684-8A7F-543E300E16C6}"/>
              </a:ext>
            </a:extLst>
          </p:cNvPr>
          <p:cNvGrpSpPr/>
          <p:nvPr/>
        </p:nvGrpSpPr>
        <p:grpSpPr>
          <a:xfrm>
            <a:off x="569239" y="3049853"/>
            <a:ext cx="3393161" cy="3539696"/>
            <a:chOff x="569238" y="2469004"/>
            <a:chExt cx="3393161" cy="3539696"/>
          </a:xfrm>
        </p:grpSpPr>
        <p:sp>
          <p:nvSpPr>
            <p:cNvPr id="29" name="TextBox 1">
              <a:extLst>
                <a:ext uri="{FF2B5EF4-FFF2-40B4-BE49-F238E27FC236}">
                  <a16:creationId xmlns:a16="http://schemas.microsoft.com/office/drawing/2014/main" id="{D0434420-9488-03E4-482A-1EF0618D02AF}"/>
                </a:ext>
              </a:extLst>
            </p:cNvPr>
            <p:cNvSpPr txBox="1"/>
            <p:nvPr/>
          </p:nvSpPr>
          <p:spPr>
            <a:xfrm>
              <a:off x="569238" y="2572395"/>
              <a:ext cx="3393161" cy="332398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pt-BR" sz="1400">
                  <a:solidFill>
                    <a:schemeClr val="tx2"/>
                  </a:solidFill>
                  <a:latin typeface="Trebuchet MS"/>
                  <a:cs typeface="Trebuchet MS"/>
                </a:rPr>
                <a:t>Centralizar tarefas repetitivas e de backoffice;</a:t>
              </a:r>
            </a:p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tabLst/>
                <a:defRPr/>
              </a:pPr>
              <a:endParaRPr lang="pt-BR" sz="1400">
                <a:solidFill>
                  <a:schemeClr val="tx2"/>
                </a:solidFill>
                <a:latin typeface="Trebuchet MS"/>
                <a:cs typeface="Trebuchet MS"/>
              </a:endParaRPr>
            </a:p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40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Aumentar produtividade;</a:t>
              </a:r>
            </a:p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tabLst/>
                <a:defRPr/>
              </a:pPr>
              <a:endParaRPr kumimoji="0" lang="pt-BR" sz="14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endParaRPr>
            </a:p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pt-BR" sz="1400">
                  <a:solidFill>
                    <a:schemeClr val="tx2"/>
                  </a:solidFill>
                  <a:latin typeface="Trebuchet MS"/>
                  <a:cs typeface="Trebuchet MS"/>
                </a:rPr>
                <a:t>Reduzir tarefas operacionais manuais;</a:t>
              </a:r>
            </a:p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tabLst/>
                <a:defRPr/>
              </a:pPr>
              <a:endParaRPr lang="pt-BR" sz="1400">
                <a:solidFill>
                  <a:schemeClr val="tx2"/>
                </a:solidFill>
                <a:latin typeface="Trebuchet MS"/>
                <a:cs typeface="Trebuchet MS"/>
              </a:endParaRPr>
            </a:p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40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Suportar crescimento sem aumento proporcional de headcount;</a:t>
              </a:r>
            </a:p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tabLst/>
                <a:defRPr/>
              </a:pPr>
              <a:endParaRPr kumimoji="0" lang="pt-BR" sz="14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endParaRPr>
            </a:p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pt-BR" sz="1400">
                  <a:solidFill>
                    <a:schemeClr val="tx2"/>
                  </a:solidFill>
                  <a:latin typeface="Trebuchet MS"/>
                  <a:cs typeface="Trebuchet MS"/>
                </a:rPr>
                <a:t>Executar atividades antes inviáveis por falta de headcount;</a:t>
              </a:r>
            </a:p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tabLst/>
                <a:defRPr/>
              </a:pPr>
              <a:endParaRPr lang="pt-BR" sz="1400">
                <a:solidFill>
                  <a:schemeClr val="tx2"/>
                </a:solidFill>
                <a:latin typeface="Trebuchet MS"/>
                <a:cs typeface="Trebuchet MS"/>
              </a:endParaRPr>
            </a:p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40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Reduzir custos e perdas.</a:t>
              </a: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8877881A-4851-14F7-8DE8-7773036DC99A}"/>
                </a:ext>
              </a:extLst>
            </p:cNvPr>
            <p:cNvSpPr/>
            <p:nvPr/>
          </p:nvSpPr>
          <p:spPr>
            <a:xfrm>
              <a:off x="569238" y="2469004"/>
              <a:ext cx="3371042" cy="3539696"/>
            </a:xfrm>
            <a:prstGeom prst="rect">
              <a:avLst/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C12D3A63-55A2-C29F-E616-E7F661D8F374}"/>
              </a:ext>
            </a:extLst>
          </p:cNvPr>
          <p:cNvGrpSpPr/>
          <p:nvPr/>
        </p:nvGrpSpPr>
        <p:grpSpPr>
          <a:xfrm>
            <a:off x="4304835" y="3042525"/>
            <a:ext cx="3404218" cy="3539696"/>
            <a:chOff x="4259721" y="2494404"/>
            <a:chExt cx="3404218" cy="3539696"/>
          </a:xfrm>
        </p:grpSpPr>
        <p:sp>
          <p:nvSpPr>
            <p:cNvPr id="34" name="TextBox 1">
              <a:extLst>
                <a:ext uri="{FF2B5EF4-FFF2-40B4-BE49-F238E27FC236}">
                  <a16:creationId xmlns:a16="http://schemas.microsoft.com/office/drawing/2014/main" id="{25C5C19B-F469-F87E-0D25-387F15EE7A16}"/>
                </a:ext>
              </a:extLst>
            </p:cNvPr>
            <p:cNvSpPr txBox="1"/>
            <p:nvPr/>
          </p:nvSpPr>
          <p:spPr>
            <a:xfrm>
              <a:off x="4292899" y="2599395"/>
              <a:ext cx="3371040" cy="332398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285750" marR="0" lvl="0" indent="-285750" fontAlgn="auto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buFont typeface="Arial" panose="020B0604020202020204" pitchFamily="34" charset="0"/>
                <a:buChar char="•"/>
                <a:tabLst/>
                <a:defRPr sz="1400">
                  <a:solidFill>
                    <a:schemeClr val="tx2"/>
                  </a:solidFill>
                  <a:latin typeface="Trebuchet MS"/>
                  <a:cs typeface="Trebuchet MS"/>
                </a:defRPr>
              </a:lvl1pPr>
            </a:lstStyle>
            <a:p>
              <a:r>
                <a:rPr lang="pt-BR"/>
                <a:t>Foco em melhoria contínua de projetos e processos;</a:t>
              </a:r>
            </a:p>
            <a:p>
              <a:pPr marL="0" indent="0">
                <a:buNone/>
              </a:pPr>
              <a:endParaRPr lang="pt-BR"/>
            </a:p>
            <a:p>
              <a:r>
                <a:rPr lang="pt-BR"/>
                <a:t>Visão transversal e acesso a diferentes áreas da empresa;</a:t>
              </a:r>
            </a:p>
            <a:p>
              <a:pPr marL="0" indent="0">
                <a:buNone/>
              </a:pPr>
              <a:endParaRPr lang="pt-BR"/>
            </a:p>
            <a:p>
              <a:r>
                <a:rPr lang="pt-BR"/>
                <a:t>Capacidade de mapear dores e gargalos antes de automatizar;</a:t>
              </a:r>
            </a:p>
            <a:p>
              <a:pPr marL="0" indent="0">
                <a:buNone/>
              </a:pPr>
              <a:endParaRPr lang="pt-BR"/>
            </a:p>
            <a:p>
              <a:r>
                <a:rPr lang="pt-BR"/>
                <a:t>Cultura de priorização para evitar ações isoladas;</a:t>
              </a:r>
            </a:p>
            <a:p>
              <a:pPr marL="0" indent="0">
                <a:buNone/>
              </a:pPr>
              <a:endParaRPr lang="pt-BR"/>
            </a:p>
            <a:p>
              <a:r>
                <a:rPr lang="pt-BR"/>
                <a:t>Integração direta com a área de dados, permitindo medir resultados</a:t>
              </a:r>
            </a:p>
            <a:p>
              <a:pPr marL="0" indent="0">
                <a:buNone/>
              </a:pPr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8CDFD854-01AE-60C2-EB43-8BE2CECCF5B4}"/>
                </a:ext>
              </a:extLst>
            </p:cNvPr>
            <p:cNvSpPr/>
            <p:nvPr/>
          </p:nvSpPr>
          <p:spPr>
            <a:xfrm>
              <a:off x="4259721" y="2494404"/>
              <a:ext cx="3371042" cy="3539696"/>
            </a:xfrm>
            <a:prstGeom prst="rect">
              <a:avLst/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638923CA-D960-26CC-570C-98B7BCCE0141}"/>
              </a:ext>
            </a:extLst>
          </p:cNvPr>
          <p:cNvGrpSpPr/>
          <p:nvPr/>
        </p:nvGrpSpPr>
        <p:grpSpPr>
          <a:xfrm>
            <a:off x="7972319" y="3042525"/>
            <a:ext cx="3371042" cy="3539696"/>
            <a:chOff x="7972321" y="2494404"/>
            <a:chExt cx="3371042" cy="3539696"/>
          </a:xfrm>
        </p:grpSpPr>
        <p:sp>
          <p:nvSpPr>
            <p:cNvPr id="35" name="TextBox 1">
              <a:extLst>
                <a:ext uri="{FF2B5EF4-FFF2-40B4-BE49-F238E27FC236}">
                  <a16:creationId xmlns:a16="http://schemas.microsoft.com/office/drawing/2014/main" id="{947A4CAD-4D60-202A-2BE0-40A73662D2DD}"/>
                </a:ext>
              </a:extLst>
            </p:cNvPr>
            <p:cNvSpPr txBox="1"/>
            <p:nvPr/>
          </p:nvSpPr>
          <p:spPr>
            <a:xfrm>
              <a:off x="7972322" y="2599395"/>
              <a:ext cx="3371040" cy="2893100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285750" marR="0" lvl="0" indent="-285750" fontAlgn="auto">
                <a:spcBef>
                  <a:spcPts val="0"/>
                </a:spcBef>
                <a:spcAft>
                  <a:spcPts val="0"/>
                </a:spcAft>
                <a:buClr>
                  <a:srgbClr val="064B65"/>
                </a:buClr>
                <a:buSzTx/>
                <a:buFont typeface="Arial" panose="020B0604020202020204" pitchFamily="34" charset="0"/>
                <a:buChar char="•"/>
                <a:tabLst/>
                <a:defRPr sz="1400">
                  <a:solidFill>
                    <a:schemeClr val="tx2"/>
                  </a:solidFill>
                  <a:latin typeface="Trebuchet MS"/>
                  <a:cs typeface="Trebuchet MS"/>
                </a:defRPr>
              </a:lvl1pPr>
            </a:lstStyle>
            <a:p>
              <a:r>
                <a:rPr lang="pt-BR"/>
                <a:t>Mapeamento de dores e tarefas manuais críticas</a:t>
              </a:r>
            </a:p>
            <a:p>
              <a:pPr marL="0" indent="0">
                <a:buNone/>
              </a:pPr>
              <a:endParaRPr lang="pt-BR"/>
            </a:p>
            <a:p>
              <a:r>
                <a:rPr lang="pt-BR"/>
                <a:t>Priorização com base em impacto x esforço</a:t>
              </a:r>
            </a:p>
            <a:p>
              <a:pPr marL="0" indent="0">
                <a:buNone/>
              </a:pPr>
              <a:endParaRPr lang="pt-BR"/>
            </a:p>
            <a:p>
              <a:r>
                <a:rPr lang="pt-BR"/>
                <a:t>Conexão com indicadores ruins</a:t>
              </a:r>
            </a:p>
            <a:p>
              <a:pPr marL="0" indent="0">
                <a:buNone/>
              </a:pPr>
              <a:endParaRPr lang="pt-BR"/>
            </a:p>
            <a:p>
              <a:r>
                <a:rPr lang="pt-BR"/>
                <a:t>Definição de backlog inicial de automações</a:t>
              </a:r>
            </a:p>
            <a:p>
              <a:pPr marL="0" indent="0">
                <a:buNone/>
              </a:pPr>
              <a:endParaRPr lang="pt-BR"/>
            </a:p>
            <a:p>
              <a:r>
                <a:rPr lang="pt-BR"/>
                <a:t>Implantação de pilotos controlados antes de expandir</a:t>
              </a: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86C5BFBB-7535-BE62-3A7E-0E03E0131584}"/>
                </a:ext>
              </a:extLst>
            </p:cNvPr>
            <p:cNvSpPr/>
            <p:nvPr/>
          </p:nvSpPr>
          <p:spPr>
            <a:xfrm>
              <a:off x="7972321" y="2494404"/>
              <a:ext cx="3371042" cy="3539696"/>
            </a:xfrm>
            <a:prstGeom prst="rect">
              <a:avLst/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127" name="Picture 7" descr="Método - ícones de negócios e finanças grátis">
            <a:extLst>
              <a:ext uri="{FF2B5EF4-FFF2-40B4-BE49-F238E27FC236}">
                <a16:creationId xmlns:a16="http://schemas.microsoft.com/office/drawing/2014/main" id="{30370FE0-516B-1109-4780-049BAA2F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836" y="1382749"/>
            <a:ext cx="579999" cy="5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Lâmpada - ícones de educação grátis">
            <a:extLst>
              <a:ext uri="{FF2B5EF4-FFF2-40B4-BE49-F238E27FC236}">
                <a16:creationId xmlns:a16="http://schemas.microsoft.com/office/drawing/2014/main" id="{67E5E159-7C5A-1EE0-C7CD-A7627C1A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682" y="1382749"/>
            <a:ext cx="525370" cy="52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Placeholder - ícones de sinais grátis">
            <a:extLst>
              <a:ext uri="{FF2B5EF4-FFF2-40B4-BE49-F238E27FC236}">
                <a16:creationId xmlns:a16="http://schemas.microsoft.com/office/drawing/2014/main" id="{A8F9CD7F-ABCC-4141-D5C7-00FF7CA7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45" y="1382750"/>
            <a:ext cx="579998" cy="57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7EDE42B3-D070-7C88-982C-74F51FBA9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8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ECFE19A-85B1-93B2-0FC7-4F326470C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7420697-EA73-13B2-A4D1-02B52684CF8C}"/>
              </a:ext>
            </a:extLst>
          </p:cNvPr>
          <p:cNvSpPr txBox="1">
            <a:spLocks/>
          </p:cNvSpPr>
          <p:nvPr/>
        </p:nvSpPr>
        <p:spPr>
          <a:xfrm>
            <a:off x="453901" y="268451"/>
            <a:ext cx="8840824" cy="525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solidFill>
                  <a:srgbClr val="004A64"/>
                </a:solidFill>
                <a:latin typeface="Trebuchet MS" panose="020B0603020202020204" pitchFamily="34" charset="0"/>
              </a:rPr>
              <a:t>Principais pontos da jornada</a:t>
            </a:r>
            <a:endParaRPr lang="en-ZA" sz="3200" b="1">
              <a:solidFill>
                <a:srgbClr val="004A6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Freeform: Shape 156">
            <a:extLst>
              <a:ext uri="{FF2B5EF4-FFF2-40B4-BE49-F238E27FC236}">
                <a16:creationId xmlns:a16="http://schemas.microsoft.com/office/drawing/2014/main" id="{2622D8AF-7C11-BE02-6985-3D913926B47F}"/>
              </a:ext>
            </a:extLst>
          </p:cNvPr>
          <p:cNvSpPr/>
          <p:nvPr/>
        </p:nvSpPr>
        <p:spPr>
          <a:xfrm>
            <a:off x="5378509" y="2178003"/>
            <a:ext cx="484984" cy="465137"/>
          </a:xfrm>
          <a:custGeom>
            <a:avLst/>
            <a:gdLst>
              <a:gd name="connsiteX0" fmla="*/ 175030 w 486659"/>
              <a:gd name="connsiteY0" fmla="*/ 0 h 450344"/>
              <a:gd name="connsiteX1" fmla="*/ 311632 w 486659"/>
              <a:gd name="connsiteY1" fmla="*/ 0 h 450344"/>
              <a:gd name="connsiteX2" fmla="*/ 404271 w 486659"/>
              <a:gd name="connsiteY2" fmla="*/ 53289 h 450344"/>
              <a:gd name="connsiteX3" fmla="*/ 472352 w 486659"/>
              <a:gd name="connsiteY3" fmla="*/ 171683 h 450344"/>
              <a:gd name="connsiteX4" fmla="*/ 472352 w 486659"/>
              <a:gd name="connsiteY4" fmla="*/ 278661 h 450344"/>
              <a:gd name="connsiteX5" fmla="*/ 403832 w 486659"/>
              <a:gd name="connsiteY5" fmla="*/ 397055 h 450344"/>
              <a:gd name="connsiteX6" fmla="*/ 311193 w 486659"/>
              <a:gd name="connsiteY6" fmla="*/ 450344 h 450344"/>
              <a:gd name="connsiteX7" fmla="*/ 174701 w 486659"/>
              <a:gd name="connsiteY7" fmla="*/ 450344 h 450344"/>
              <a:gd name="connsiteX8" fmla="*/ 82062 w 486659"/>
              <a:gd name="connsiteY8" fmla="*/ 397055 h 450344"/>
              <a:gd name="connsiteX9" fmla="*/ 13542 w 486659"/>
              <a:gd name="connsiteY9" fmla="*/ 278661 h 450344"/>
              <a:gd name="connsiteX10" fmla="*/ 14419 w 486659"/>
              <a:gd name="connsiteY10" fmla="*/ 171683 h 450344"/>
              <a:gd name="connsiteX11" fmla="*/ 82501 w 486659"/>
              <a:gd name="connsiteY11" fmla="*/ 53289 h 450344"/>
              <a:gd name="connsiteX12" fmla="*/ 175030 w 486659"/>
              <a:gd name="connsiteY12" fmla="*/ 0 h 45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659" h="450344">
                <a:moveTo>
                  <a:pt x="175030" y="0"/>
                </a:moveTo>
                <a:lnTo>
                  <a:pt x="311632" y="0"/>
                </a:lnTo>
                <a:cubicBezTo>
                  <a:pt x="349674" y="0"/>
                  <a:pt x="385195" y="20306"/>
                  <a:pt x="404271" y="53289"/>
                </a:cubicBezTo>
                <a:lnTo>
                  <a:pt x="472352" y="171683"/>
                </a:lnTo>
                <a:cubicBezTo>
                  <a:pt x="491428" y="204665"/>
                  <a:pt x="491428" y="245679"/>
                  <a:pt x="472352" y="278661"/>
                </a:cubicBezTo>
                <a:lnTo>
                  <a:pt x="403832" y="397055"/>
                </a:lnTo>
                <a:cubicBezTo>
                  <a:pt x="384866" y="430038"/>
                  <a:pt x="349345" y="450344"/>
                  <a:pt x="311193" y="450344"/>
                </a:cubicBezTo>
                <a:lnTo>
                  <a:pt x="174701" y="450344"/>
                </a:lnTo>
                <a:cubicBezTo>
                  <a:pt x="136549" y="450344"/>
                  <a:pt x="101029" y="430038"/>
                  <a:pt x="82062" y="397055"/>
                </a:cubicBezTo>
                <a:lnTo>
                  <a:pt x="13542" y="278661"/>
                </a:lnTo>
                <a:cubicBezTo>
                  <a:pt x="-4657" y="245679"/>
                  <a:pt x="-4657" y="204665"/>
                  <a:pt x="14419" y="171683"/>
                </a:cubicBezTo>
                <a:lnTo>
                  <a:pt x="82501" y="53289"/>
                </a:lnTo>
                <a:cubicBezTo>
                  <a:pt x="101467" y="20306"/>
                  <a:pt x="136988" y="0"/>
                  <a:pt x="175030" y="0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7" name="Freeform: Shape 157">
            <a:extLst>
              <a:ext uri="{FF2B5EF4-FFF2-40B4-BE49-F238E27FC236}">
                <a16:creationId xmlns:a16="http://schemas.microsoft.com/office/drawing/2014/main" id="{A29B8612-CC47-5AB7-6EE9-4AEDA0E5176D}"/>
              </a:ext>
            </a:extLst>
          </p:cNvPr>
          <p:cNvSpPr/>
          <p:nvPr/>
        </p:nvSpPr>
        <p:spPr>
          <a:xfrm>
            <a:off x="5750769" y="2926979"/>
            <a:ext cx="484984" cy="465137"/>
          </a:xfrm>
          <a:custGeom>
            <a:avLst/>
            <a:gdLst>
              <a:gd name="connsiteX0" fmla="*/ 175030 w 486659"/>
              <a:gd name="connsiteY0" fmla="*/ 0 h 450344"/>
              <a:gd name="connsiteX1" fmla="*/ 311632 w 486659"/>
              <a:gd name="connsiteY1" fmla="*/ 0 h 450344"/>
              <a:gd name="connsiteX2" fmla="*/ 404271 w 486659"/>
              <a:gd name="connsiteY2" fmla="*/ 53289 h 450344"/>
              <a:gd name="connsiteX3" fmla="*/ 472352 w 486659"/>
              <a:gd name="connsiteY3" fmla="*/ 171683 h 450344"/>
              <a:gd name="connsiteX4" fmla="*/ 472352 w 486659"/>
              <a:gd name="connsiteY4" fmla="*/ 278661 h 450344"/>
              <a:gd name="connsiteX5" fmla="*/ 403832 w 486659"/>
              <a:gd name="connsiteY5" fmla="*/ 397055 h 450344"/>
              <a:gd name="connsiteX6" fmla="*/ 311193 w 486659"/>
              <a:gd name="connsiteY6" fmla="*/ 450344 h 450344"/>
              <a:gd name="connsiteX7" fmla="*/ 174701 w 486659"/>
              <a:gd name="connsiteY7" fmla="*/ 450344 h 450344"/>
              <a:gd name="connsiteX8" fmla="*/ 82062 w 486659"/>
              <a:gd name="connsiteY8" fmla="*/ 397055 h 450344"/>
              <a:gd name="connsiteX9" fmla="*/ 13542 w 486659"/>
              <a:gd name="connsiteY9" fmla="*/ 278661 h 450344"/>
              <a:gd name="connsiteX10" fmla="*/ 14419 w 486659"/>
              <a:gd name="connsiteY10" fmla="*/ 171683 h 450344"/>
              <a:gd name="connsiteX11" fmla="*/ 82501 w 486659"/>
              <a:gd name="connsiteY11" fmla="*/ 53289 h 450344"/>
              <a:gd name="connsiteX12" fmla="*/ 175030 w 486659"/>
              <a:gd name="connsiteY12" fmla="*/ 0 h 45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659" h="450344">
                <a:moveTo>
                  <a:pt x="175030" y="0"/>
                </a:moveTo>
                <a:lnTo>
                  <a:pt x="311632" y="0"/>
                </a:lnTo>
                <a:cubicBezTo>
                  <a:pt x="349674" y="0"/>
                  <a:pt x="385195" y="20306"/>
                  <a:pt x="404271" y="53289"/>
                </a:cubicBezTo>
                <a:lnTo>
                  <a:pt x="472352" y="171683"/>
                </a:lnTo>
                <a:cubicBezTo>
                  <a:pt x="491428" y="204665"/>
                  <a:pt x="491428" y="245679"/>
                  <a:pt x="472352" y="278661"/>
                </a:cubicBezTo>
                <a:lnTo>
                  <a:pt x="403832" y="397055"/>
                </a:lnTo>
                <a:cubicBezTo>
                  <a:pt x="384866" y="430038"/>
                  <a:pt x="349345" y="450344"/>
                  <a:pt x="311193" y="450344"/>
                </a:cubicBezTo>
                <a:lnTo>
                  <a:pt x="174701" y="450344"/>
                </a:lnTo>
                <a:cubicBezTo>
                  <a:pt x="136549" y="450344"/>
                  <a:pt x="101029" y="430038"/>
                  <a:pt x="82062" y="397055"/>
                </a:cubicBezTo>
                <a:lnTo>
                  <a:pt x="13542" y="278661"/>
                </a:lnTo>
                <a:cubicBezTo>
                  <a:pt x="-4657" y="245679"/>
                  <a:pt x="-4657" y="204665"/>
                  <a:pt x="14419" y="171683"/>
                </a:cubicBezTo>
                <a:lnTo>
                  <a:pt x="82501" y="53289"/>
                </a:lnTo>
                <a:cubicBezTo>
                  <a:pt x="101467" y="20306"/>
                  <a:pt x="136988" y="0"/>
                  <a:pt x="175030" y="0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8" name="Freeform: Shape 158">
            <a:extLst>
              <a:ext uri="{FF2B5EF4-FFF2-40B4-BE49-F238E27FC236}">
                <a16:creationId xmlns:a16="http://schemas.microsoft.com/office/drawing/2014/main" id="{60EB71C5-D8E0-096D-8E7E-8B14D2074AAA}"/>
              </a:ext>
            </a:extLst>
          </p:cNvPr>
          <p:cNvSpPr/>
          <p:nvPr/>
        </p:nvSpPr>
        <p:spPr>
          <a:xfrm>
            <a:off x="5381035" y="3681035"/>
            <a:ext cx="484984" cy="465137"/>
          </a:xfrm>
          <a:custGeom>
            <a:avLst/>
            <a:gdLst>
              <a:gd name="connsiteX0" fmla="*/ 175030 w 486659"/>
              <a:gd name="connsiteY0" fmla="*/ 0 h 450344"/>
              <a:gd name="connsiteX1" fmla="*/ 311632 w 486659"/>
              <a:gd name="connsiteY1" fmla="*/ 0 h 450344"/>
              <a:gd name="connsiteX2" fmla="*/ 404271 w 486659"/>
              <a:gd name="connsiteY2" fmla="*/ 53289 h 450344"/>
              <a:gd name="connsiteX3" fmla="*/ 472352 w 486659"/>
              <a:gd name="connsiteY3" fmla="*/ 171683 h 450344"/>
              <a:gd name="connsiteX4" fmla="*/ 472352 w 486659"/>
              <a:gd name="connsiteY4" fmla="*/ 278661 h 450344"/>
              <a:gd name="connsiteX5" fmla="*/ 403832 w 486659"/>
              <a:gd name="connsiteY5" fmla="*/ 397055 h 450344"/>
              <a:gd name="connsiteX6" fmla="*/ 311193 w 486659"/>
              <a:gd name="connsiteY6" fmla="*/ 450344 h 450344"/>
              <a:gd name="connsiteX7" fmla="*/ 174701 w 486659"/>
              <a:gd name="connsiteY7" fmla="*/ 450344 h 450344"/>
              <a:gd name="connsiteX8" fmla="*/ 82062 w 486659"/>
              <a:gd name="connsiteY8" fmla="*/ 397055 h 450344"/>
              <a:gd name="connsiteX9" fmla="*/ 13542 w 486659"/>
              <a:gd name="connsiteY9" fmla="*/ 278661 h 450344"/>
              <a:gd name="connsiteX10" fmla="*/ 14419 w 486659"/>
              <a:gd name="connsiteY10" fmla="*/ 171683 h 450344"/>
              <a:gd name="connsiteX11" fmla="*/ 82501 w 486659"/>
              <a:gd name="connsiteY11" fmla="*/ 53289 h 450344"/>
              <a:gd name="connsiteX12" fmla="*/ 175030 w 486659"/>
              <a:gd name="connsiteY12" fmla="*/ 0 h 45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659" h="450344">
                <a:moveTo>
                  <a:pt x="175030" y="0"/>
                </a:moveTo>
                <a:lnTo>
                  <a:pt x="311632" y="0"/>
                </a:lnTo>
                <a:cubicBezTo>
                  <a:pt x="349674" y="0"/>
                  <a:pt x="385195" y="20306"/>
                  <a:pt x="404271" y="53289"/>
                </a:cubicBezTo>
                <a:lnTo>
                  <a:pt x="472352" y="171683"/>
                </a:lnTo>
                <a:cubicBezTo>
                  <a:pt x="491428" y="204665"/>
                  <a:pt x="491428" y="245679"/>
                  <a:pt x="472352" y="278661"/>
                </a:cubicBezTo>
                <a:lnTo>
                  <a:pt x="403832" y="397055"/>
                </a:lnTo>
                <a:cubicBezTo>
                  <a:pt x="384866" y="430038"/>
                  <a:pt x="349345" y="450344"/>
                  <a:pt x="311193" y="450344"/>
                </a:cubicBezTo>
                <a:lnTo>
                  <a:pt x="174701" y="450344"/>
                </a:lnTo>
                <a:cubicBezTo>
                  <a:pt x="136549" y="450344"/>
                  <a:pt x="101029" y="430038"/>
                  <a:pt x="82062" y="397055"/>
                </a:cubicBezTo>
                <a:lnTo>
                  <a:pt x="13542" y="278661"/>
                </a:lnTo>
                <a:cubicBezTo>
                  <a:pt x="-4657" y="245679"/>
                  <a:pt x="-4657" y="204665"/>
                  <a:pt x="14419" y="171683"/>
                </a:cubicBezTo>
                <a:lnTo>
                  <a:pt x="82501" y="53289"/>
                </a:lnTo>
                <a:cubicBezTo>
                  <a:pt x="101467" y="20306"/>
                  <a:pt x="136988" y="0"/>
                  <a:pt x="175030" y="0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9" name="Freeform: Shape 159">
            <a:extLst>
              <a:ext uri="{FF2B5EF4-FFF2-40B4-BE49-F238E27FC236}">
                <a16:creationId xmlns:a16="http://schemas.microsoft.com/office/drawing/2014/main" id="{BB8009A0-E858-B2DA-B5A4-C79B62B76FA4}"/>
              </a:ext>
            </a:extLst>
          </p:cNvPr>
          <p:cNvSpPr/>
          <p:nvPr/>
        </p:nvSpPr>
        <p:spPr>
          <a:xfrm>
            <a:off x="5750769" y="4391146"/>
            <a:ext cx="484984" cy="465137"/>
          </a:xfrm>
          <a:custGeom>
            <a:avLst/>
            <a:gdLst>
              <a:gd name="connsiteX0" fmla="*/ 175030 w 486659"/>
              <a:gd name="connsiteY0" fmla="*/ 0 h 450344"/>
              <a:gd name="connsiteX1" fmla="*/ 311632 w 486659"/>
              <a:gd name="connsiteY1" fmla="*/ 0 h 450344"/>
              <a:gd name="connsiteX2" fmla="*/ 404271 w 486659"/>
              <a:gd name="connsiteY2" fmla="*/ 53289 h 450344"/>
              <a:gd name="connsiteX3" fmla="*/ 472352 w 486659"/>
              <a:gd name="connsiteY3" fmla="*/ 171683 h 450344"/>
              <a:gd name="connsiteX4" fmla="*/ 472352 w 486659"/>
              <a:gd name="connsiteY4" fmla="*/ 278661 h 450344"/>
              <a:gd name="connsiteX5" fmla="*/ 403832 w 486659"/>
              <a:gd name="connsiteY5" fmla="*/ 397055 h 450344"/>
              <a:gd name="connsiteX6" fmla="*/ 311193 w 486659"/>
              <a:gd name="connsiteY6" fmla="*/ 450344 h 450344"/>
              <a:gd name="connsiteX7" fmla="*/ 174701 w 486659"/>
              <a:gd name="connsiteY7" fmla="*/ 450344 h 450344"/>
              <a:gd name="connsiteX8" fmla="*/ 82062 w 486659"/>
              <a:gd name="connsiteY8" fmla="*/ 397055 h 450344"/>
              <a:gd name="connsiteX9" fmla="*/ 13542 w 486659"/>
              <a:gd name="connsiteY9" fmla="*/ 278661 h 450344"/>
              <a:gd name="connsiteX10" fmla="*/ 14419 w 486659"/>
              <a:gd name="connsiteY10" fmla="*/ 171683 h 450344"/>
              <a:gd name="connsiteX11" fmla="*/ 82501 w 486659"/>
              <a:gd name="connsiteY11" fmla="*/ 53289 h 450344"/>
              <a:gd name="connsiteX12" fmla="*/ 175030 w 486659"/>
              <a:gd name="connsiteY12" fmla="*/ 0 h 45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659" h="450344">
                <a:moveTo>
                  <a:pt x="175030" y="0"/>
                </a:moveTo>
                <a:lnTo>
                  <a:pt x="311632" y="0"/>
                </a:lnTo>
                <a:cubicBezTo>
                  <a:pt x="349674" y="0"/>
                  <a:pt x="385195" y="20306"/>
                  <a:pt x="404271" y="53289"/>
                </a:cubicBezTo>
                <a:lnTo>
                  <a:pt x="472352" y="171683"/>
                </a:lnTo>
                <a:cubicBezTo>
                  <a:pt x="491428" y="204665"/>
                  <a:pt x="491428" y="245679"/>
                  <a:pt x="472352" y="278661"/>
                </a:cubicBezTo>
                <a:lnTo>
                  <a:pt x="403832" y="397055"/>
                </a:lnTo>
                <a:cubicBezTo>
                  <a:pt x="384866" y="430038"/>
                  <a:pt x="349345" y="450344"/>
                  <a:pt x="311193" y="450344"/>
                </a:cubicBezTo>
                <a:lnTo>
                  <a:pt x="174701" y="450344"/>
                </a:lnTo>
                <a:cubicBezTo>
                  <a:pt x="136549" y="450344"/>
                  <a:pt x="101029" y="430038"/>
                  <a:pt x="82062" y="397055"/>
                </a:cubicBezTo>
                <a:lnTo>
                  <a:pt x="13542" y="278661"/>
                </a:lnTo>
                <a:cubicBezTo>
                  <a:pt x="-4657" y="245679"/>
                  <a:pt x="-4657" y="204665"/>
                  <a:pt x="14419" y="171683"/>
                </a:cubicBezTo>
                <a:lnTo>
                  <a:pt x="82501" y="53289"/>
                </a:lnTo>
                <a:cubicBezTo>
                  <a:pt x="101467" y="20306"/>
                  <a:pt x="136988" y="0"/>
                  <a:pt x="175030" y="0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0" name="Freeform: Shape 160">
            <a:extLst>
              <a:ext uri="{FF2B5EF4-FFF2-40B4-BE49-F238E27FC236}">
                <a16:creationId xmlns:a16="http://schemas.microsoft.com/office/drawing/2014/main" id="{409D6A2E-8501-64A8-6008-6DF7A8D52205}"/>
              </a:ext>
            </a:extLst>
          </p:cNvPr>
          <p:cNvSpPr/>
          <p:nvPr/>
        </p:nvSpPr>
        <p:spPr>
          <a:xfrm>
            <a:off x="5383595" y="5147852"/>
            <a:ext cx="484984" cy="465137"/>
          </a:xfrm>
          <a:custGeom>
            <a:avLst/>
            <a:gdLst>
              <a:gd name="connsiteX0" fmla="*/ 175030 w 486659"/>
              <a:gd name="connsiteY0" fmla="*/ 0 h 450344"/>
              <a:gd name="connsiteX1" fmla="*/ 311632 w 486659"/>
              <a:gd name="connsiteY1" fmla="*/ 0 h 450344"/>
              <a:gd name="connsiteX2" fmla="*/ 404271 w 486659"/>
              <a:gd name="connsiteY2" fmla="*/ 53289 h 450344"/>
              <a:gd name="connsiteX3" fmla="*/ 472352 w 486659"/>
              <a:gd name="connsiteY3" fmla="*/ 171683 h 450344"/>
              <a:gd name="connsiteX4" fmla="*/ 472352 w 486659"/>
              <a:gd name="connsiteY4" fmla="*/ 278661 h 450344"/>
              <a:gd name="connsiteX5" fmla="*/ 403832 w 486659"/>
              <a:gd name="connsiteY5" fmla="*/ 397055 h 450344"/>
              <a:gd name="connsiteX6" fmla="*/ 311193 w 486659"/>
              <a:gd name="connsiteY6" fmla="*/ 450344 h 450344"/>
              <a:gd name="connsiteX7" fmla="*/ 174701 w 486659"/>
              <a:gd name="connsiteY7" fmla="*/ 450344 h 450344"/>
              <a:gd name="connsiteX8" fmla="*/ 82062 w 486659"/>
              <a:gd name="connsiteY8" fmla="*/ 397055 h 450344"/>
              <a:gd name="connsiteX9" fmla="*/ 13542 w 486659"/>
              <a:gd name="connsiteY9" fmla="*/ 278661 h 450344"/>
              <a:gd name="connsiteX10" fmla="*/ 14419 w 486659"/>
              <a:gd name="connsiteY10" fmla="*/ 171683 h 450344"/>
              <a:gd name="connsiteX11" fmla="*/ 82501 w 486659"/>
              <a:gd name="connsiteY11" fmla="*/ 53289 h 450344"/>
              <a:gd name="connsiteX12" fmla="*/ 175030 w 486659"/>
              <a:gd name="connsiteY12" fmla="*/ 0 h 45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659" h="450344">
                <a:moveTo>
                  <a:pt x="175030" y="0"/>
                </a:moveTo>
                <a:lnTo>
                  <a:pt x="311632" y="0"/>
                </a:lnTo>
                <a:cubicBezTo>
                  <a:pt x="349674" y="0"/>
                  <a:pt x="385195" y="20306"/>
                  <a:pt x="404271" y="53289"/>
                </a:cubicBezTo>
                <a:lnTo>
                  <a:pt x="472352" y="171683"/>
                </a:lnTo>
                <a:cubicBezTo>
                  <a:pt x="491428" y="204665"/>
                  <a:pt x="491428" y="245679"/>
                  <a:pt x="472352" y="278661"/>
                </a:cubicBezTo>
                <a:lnTo>
                  <a:pt x="403832" y="397055"/>
                </a:lnTo>
                <a:cubicBezTo>
                  <a:pt x="384866" y="430038"/>
                  <a:pt x="349345" y="450344"/>
                  <a:pt x="311193" y="450344"/>
                </a:cubicBezTo>
                <a:lnTo>
                  <a:pt x="174701" y="450344"/>
                </a:lnTo>
                <a:cubicBezTo>
                  <a:pt x="136549" y="450344"/>
                  <a:pt x="101029" y="430038"/>
                  <a:pt x="82062" y="397055"/>
                </a:cubicBezTo>
                <a:lnTo>
                  <a:pt x="13542" y="278661"/>
                </a:lnTo>
                <a:cubicBezTo>
                  <a:pt x="-4657" y="245679"/>
                  <a:pt x="-4657" y="204665"/>
                  <a:pt x="14419" y="171683"/>
                </a:cubicBezTo>
                <a:lnTo>
                  <a:pt x="82501" y="53289"/>
                </a:lnTo>
                <a:cubicBezTo>
                  <a:pt x="101467" y="20306"/>
                  <a:pt x="136988" y="0"/>
                  <a:pt x="175030" y="0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1" name="Freeform: Shape 161">
            <a:extLst>
              <a:ext uri="{FF2B5EF4-FFF2-40B4-BE49-F238E27FC236}">
                <a16:creationId xmlns:a16="http://schemas.microsoft.com/office/drawing/2014/main" id="{96204F03-28C3-A662-760E-3FDE2CC7DC72}"/>
              </a:ext>
            </a:extLst>
          </p:cNvPr>
          <p:cNvSpPr/>
          <p:nvPr/>
        </p:nvSpPr>
        <p:spPr>
          <a:xfrm>
            <a:off x="5750769" y="5706871"/>
            <a:ext cx="484984" cy="465137"/>
          </a:xfrm>
          <a:custGeom>
            <a:avLst/>
            <a:gdLst>
              <a:gd name="connsiteX0" fmla="*/ 175030 w 486659"/>
              <a:gd name="connsiteY0" fmla="*/ 0 h 450344"/>
              <a:gd name="connsiteX1" fmla="*/ 311632 w 486659"/>
              <a:gd name="connsiteY1" fmla="*/ 0 h 450344"/>
              <a:gd name="connsiteX2" fmla="*/ 404271 w 486659"/>
              <a:gd name="connsiteY2" fmla="*/ 53289 h 450344"/>
              <a:gd name="connsiteX3" fmla="*/ 472352 w 486659"/>
              <a:gd name="connsiteY3" fmla="*/ 171683 h 450344"/>
              <a:gd name="connsiteX4" fmla="*/ 472352 w 486659"/>
              <a:gd name="connsiteY4" fmla="*/ 278661 h 450344"/>
              <a:gd name="connsiteX5" fmla="*/ 403832 w 486659"/>
              <a:gd name="connsiteY5" fmla="*/ 397055 h 450344"/>
              <a:gd name="connsiteX6" fmla="*/ 311193 w 486659"/>
              <a:gd name="connsiteY6" fmla="*/ 450344 h 450344"/>
              <a:gd name="connsiteX7" fmla="*/ 174701 w 486659"/>
              <a:gd name="connsiteY7" fmla="*/ 450344 h 450344"/>
              <a:gd name="connsiteX8" fmla="*/ 82062 w 486659"/>
              <a:gd name="connsiteY8" fmla="*/ 397055 h 450344"/>
              <a:gd name="connsiteX9" fmla="*/ 13542 w 486659"/>
              <a:gd name="connsiteY9" fmla="*/ 278661 h 450344"/>
              <a:gd name="connsiteX10" fmla="*/ 14419 w 486659"/>
              <a:gd name="connsiteY10" fmla="*/ 171683 h 450344"/>
              <a:gd name="connsiteX11" fmla="*/ 82501 w 486659"/>
              <a:gd name="connsiteY11" fmla="*/ 53289 h 450344"/>
              <a:gd name="connsiteX12" fmla="*/ 175030 w 486659"/>
              <a:gd name="connsiteY12" fmla="*/ 0 h 45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659" h="450344">
                <a:moveTo>
                  <a:pt x="175030" y="0"/>
                </a:moveTo>
                <a:lnTo>
                  <a:pt x="311632" y="0"/>
                </a:lnTo>
                <a:cubicBezTo>
                  <a:pt x="349674" y="0"/>
                  <a:pt x="385195" y="20306"/>
                  <a:pt x="404271" y="53289"/>
                </a:cubicBezTo>
                <a:lnTo>
                  <a:pt x="472352" y="171683"/>
                </a:lnTo>
                <a:cubicBezTo>
                  <a:pt x="491428" y="204665"/>
                  <a:pt x="491428" y="245679"/>
                  <a:pt x="472352" y="278661"/>
                </a:cubicBezTo>
                <a:lnTo>
                  <a:pt x="403832" y="397055"/>
                </a:lnTo>
                <a:cubicBezTo>
                  <a:pt x="384866" y="430038"/>
                  <a:pt x="349345" y="450344"/>
                  <a:pt x="311193" y="450344"/>
                </a:cubicBezTo>
                <a:lnTo>
                  <a:pt x="174701" y="450344"/>
                </a:lnTo>
                <a:cubicBezTo>
                  <a:pt x="136549" y="450344"/>
                  <a:pt x="101029" y="430038"/>
                  <a:pt x="82062" y="397055"/>
                </a:cubicBezTo>
                <a:lnTo>
                  <a:pt x="13542" y="278661"/>
                </a:lnTo>
                <a:cubicBezTo>
                  <a:pt x="-4657" y="245679"/>
                  <a:pt x="-4657" y="204665"/>
                  <a:pt x="14419" y="171683"/>
                </a:cubicBezTo>
                <a:lnTo>
                  <a:pt x="82501" y="53289"/>
                </a:lnTo>
                <a:cubicBezTo>
                  <a:pt x="101467" y="20306"/>
                  <a:pt x="136988" y="0"/>
                  <a:pt x="175030" y="0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5AE5C606-74BD-D95C-288F-F5F2AE23C72D}"/>
              </a:ext>
            </a:extLst>
          </p:cNvPr>
          <p:cNvSpPr/>
          <p:nvPr/>
        </p:nvSpPr>
        <p:spPr>
          <a:xfrm>
            <a:off x="4258091" y="2886061"/>
            <a:ext cx="2080744" cy="549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extrusionOk="0">
                <a:moveTo>
                  <a:pt x="21255" y="7460"/>
                </a:moveTo>
                <a:lnTo>
                  <a:pt x="20634" y="3332"/>
                </a:lnTo>
                <a:cubicBezTo>
                  <a:pt x="20321" y="1268"/>
                  <a:pt x="19746" y="0"/>
                  <a:pt x="19122" y="0"/>
                </a:cubicBezTo>
                <a:lnTo>
                  <a:pt x="17876" y="0"/>
                </a:lnTo>
                <a:cubicBezTo>
                  <a:pt x="17251" y="0"/>
                  <a:pt x="16676" y="1268"/>
                  <a:pt x="16364" y="3332"/>
                </a:cubicBezTo>
                <a:lnTo>
                  <a:pt x="15851" y="6723"/>
                </a:lnTo>
                <a:cubicBezTo>
                  <a:pt x="15446" y="8728"/>
                  <a:pt x="14817" y="9923"/>
                  <a:pt x="14142" y="9923"/>
                </a:cubicBezTo>
                <a:lnTo>
                  <a:pt x="3689" y="9923"/>
                </a:lnTo>
                <a:cubicBezTo>
                  <a:pt x="3118" y="9923"/>
                  <a:pt x="2567" y="9053"/>
                  <a:pt x="2166" y="7505"/>
                </a:cubicBezTo>
                <a:lnTo>
                  <a:pt x="2123" y="7343"/>
                </a:lnTo>
                <a:cubicBezTo>
                  <a:pt x="2081" y="7136"/>
                  <a:pt x="2034" y="6959"/>
                  <a:pt x="1980" y="6797"/>
                </a:cubicBezTo>
                <a:lnTo>
                  <a:pt x="1919" y="6561"/>
                </a:lnTo>
                <a:lnTo>
                  <a:pt x="1919" y="6620"/>
                </a:lnTo>
                <a:cubicBezTo>
                  <a:pt x="1807" y="6355"/>
                  <a:pt x="1676" y="6207"/>
                  <a:pt x="1537" y="6207"/>
                </a:cubicBezTo>
                <a:lnTo>
                  <a:pt x="1008" y="6207"/>
                </a:lnTo>
                <a:cubicBezTo>
                  <a:pt x="742" y="6207"/>
                  <a:pt x="499" y="6753"/>
                  <a:pt x="364" y="7623"/>
                </a:cubicBezTo>
                <a:lnTo>
                  <a:pt x="98" y="9377"/>
                </a:lnTo>
                <a:cubicBezTo>
                  <a:pt x="-33" y="10262"/>
                  <a:pt x="-33" y="11338"/>
                  <a:pt x="98" y="12223"/>
                </a:cubicBezTo>
                <a:lnTo>
                  <a:pt x="364" y="13977"/>
                </a:lnTo>
                <a:cubicBezTo>
                  <a:pt x="495" y="14862"/>
                  <a:pt x="742" y="15393"/>
                  <a:pt x="1008" y="15393"/>
                </a:cubicBezTo>
                <a:lnTo>
                  <a:pt x="1537" y="15393"/>
                </a:lnTo>
                <a:cubicBezTo>
                  <a:pt x="1676" y="15393"/>
                  <a:pt x="1803" y="15245"/>
                  <a:pt x="1919" y="14980"/>
                </a:cubicBezTo>
                <a:lnTo>
                  <a:pt x="1919" y="15039"/>
                </a:lnTo>
                <a:lnTo>
                  <a:pt x="1980" y="14803"/>
                </a:lnTo>
                <a:cubicBezTo>
                  <a:pt x="2034" y="14656"/>
                  <a:pt x="2081" y="14464"/>
                  <a:pt x="2123" y="14257"/>
                </a:cubicBezTo>
                <a:lnTo>
                  <a:pt x="2166" y="14095"/>
                </a:lnTo>
                <a:cubicBezTo>
                  <a:pt x="2571" y="12547"/>
                  <a:pt x="3118" y="11677"/>
                  <a:pt x="3689" y="11677"/>
                </a:cubicBezTo>
                <a:lnTo>
                  <a:pt x="14142" y="11677"/>
                </a:lnTo>
                <a:cubicBezTo>
                  <a:pt x="14678" y="11677"/>
                  <a:pt x="15372" y="13668"/>
                  <a:pt x="15747" y="14891"/>
                </a:cubicBezTo>
                <a:cubicBezTo>
                  <a:pt x="15885" y="15349"/>
                  <a:pt x="16001" y="15879"/>
                  <a:pt x="16094" y="16484"/>
                </a:cubicBezTo>
                <a:lnTo>
                  <a:pt x="16364" y="18268"/>
                </a:lnTo>
                <a:cubicBezTo>
                  <a:pt x="16676" y="20332"/>
                  <a:pt x="17251" y="21600"/>
                  <a:pt x="17876" y="21600"/>
                </a:cubicBezTo>
                <a:lnTo>
                  <a:pt x="19122" y="21600"/>
                </a:lnTo>
                <a:cubicBezTo>
                  <a:pt x="19746" y="21600"/>
                  <a:pt x="20321" y="20332"/>
                  <a:pt x="20634" y="18268"/>
                </a:cubicBezTo>
                <a:lnTo>
                  <a:pt x="21255" y="14140"/>
                </a:lnTo>
                <a:cubicBezTo>
                  <a:pt x="21567" y="12075"/>
                  <a:pt x="21567" y="9525"/>
                  <a:pt x="21255" y="7460"/>
                </a:cubicBezTo>
                <a:close/>
                <a:moveTo>
                  <a:pt x="1815" y="11205"/>
                </a:moveTo>
                <a:lnTo>
                  <a:pt x="1629" y="12429"/>
                </a:lnTo>
                <a:cubicBezTo>
                  <a:pt x="1591" y="12680"/>
                  <a:pt x="1521" y="12827"/>
                  <a:pt x="1448" y="12827"/>
                </a:cubicBezTo>
                <a:lnTo>
                  <a:pt x="1078" y="12827"/>
                </a:lnTo>
                <a:cubicBezTo>
                  <a:pt x="1005" y="12827"/>
                  <a:pt x="935" y="12680"/>
                  <a:pt x="897" y="12429"/>
                </a:cubicBezTo>
                <a:lnTo>
                  <a:pt x="711" y="11205"/>
                </a:lnTo>
                <a:cubicBezTo>
                  <a:pt x="673" y="10955"/>
                  <a:pt x="673" y="10645"/>
                  <a:pt x="711" y="10409"/>
                </a:cubicBezTo>
                <a:lnTo>
                  <a:pt x="897" y="9186"/>
                </a:lnTo>
                <a:cubicBezTo>
                  <a:pt x="935" y="8935"/>
                  <a:pt x="1005" y="8787"/>
                  <a:pt x="1078" y="8787"/>
                </a:cubicBezTo>
                <a:lnTo>
                  <a:pt x="1448" y="8787"/>
                </a:lnTo>
                <a:cubicBezTo>
                  <a:pt x="1521" y="8787"/>
                  <a:pt x="1591" y="8935"/>
                  <a:pt x="1629" y="9186"/>
                </a:cubicBezTo>
                <a:lnTo>
                  <a:pt x="1815" y="10409"/>
                </a:lnTo>
                <a:cubicBezTo>
                  <a:pt x="1853" y="10645"/>
                  <a:pt x="1853" y="10955"/>
                  <a:pt x="1815" y="11205"/>
                </a:cubicBezTo>
                <a:close/>
                <a:moveTo>
                  <a:pt x="20587" y="12665"/>
                </a:moveTo>
                <a:lnTo>
                  <a:pt x="19966" y="16793"/>
                </a:lnTo>
                <a:cubicBezTo>
                  <a:pt x="19793" y="17943"/>
                  <a:pt x="19469" y="18651"/>
                  <a:pt x="19122" y="18651"/>
                </a:cubicBezTo>
                <a:lnTo>
                  <a:pt x="17876" y="18651"/>
                </a:lnTo>
                <a:cubicBezTo>
                  <a:pt x="17529" y="18651"/>
                  <a:pt x="17205" y="17943"/>
                  <a:pt x="17031" y="16793"/>
                </a:cubicBezTo>
                <a:lnTo>
                  <a:pt x="16410" y="12665"/>
                </a:lnTo>
                <a:cubicBezTo>
                  <a:pt x="16236" y="11515"/>
                  <a:pt x="16236" y="10085"/>
                  <a:pt x="16410" y="8935"/>
                </a:cubicBezTo>
                <a:lnTo>
                  <a:pt x="17035" y="4807"/>
                </a:lnTo>
                <a:cubicBezTo>
                  <a:pt x="17208" y="3657"/>
                  <a:pt x="17532" y="2949"/>
                  <a:pt x="17880" y="2949"/>
                </a:cubicBezTo>
                <a:lnTo>
                  <a:pt x="19125" y="2949"/>
                </a:lnTo>
                <a:cubicBezTo>
                  <a:pt x="19473" y="2949"/>
                  <a:pt x="19797" y="3657"/>
                  <a:pt x="19970" y="4807"/>
                </a:cubicBezTo>
                <a:lnTo>
                  <a:pt x="20595" y="8935"/>
                </a:lnTo>
                <a:cubicBezTo>
                  <a:pt x="20761" y="10085"/>
                  <a:pt x="20761" y="11515"/>
                  <a:pt x="20587" y="12665"/>
                </a:cubicBezTo>
                <a:close/>
              </a:path>
            </a:pathLst>
          </a:custGeom>
          <a:solidFill>
            <a:srgbClr val="4292B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C638B04D-6F0C-C34F-F5A2-D35A1C1306D6}"/>
              </a:ext>
            </a:extLst>
          </p:cNvPr>
          <p:cNvSpPr/>
          <p:nvPr/>
        </p:nvSpPr>
        <p:spPr>
          <a:xfrm>
            <a:off x="5418976" y="2135860"/>
            <a:ext cx="2016354" cy="549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extrusionOk="0">
                <a:moveTo>
                  <a:pt x="234" y="14140"/>
                </a:moveTo>
                <a:lnTo>
                  <a:pt x="855" y="18268"/>
                </a:lnTo>
                <a:cubicBezTo>
                  <a:pt x="1168" y="20332"/>
                  <a:pt x="1743" y="21600"/>
                  <a:pt x="2367" y="21600"/>
                </a:cubicBezTo>
                <a:lnTo>
                  <a:pt x="3613" y="21600"/>
                </a:lnTo>
                <a:cubicBezTo>
                  <a:pt x="4238" y="21600"/>
                  <a:pt x="4813" y="20332"/>
                  <a:pt x="5125" y="18268"/>
                </a:cubicBezTo>
                <a:lnTo>
                  <a:pt x="5638" y="14877"/>
                </a:lnTo>
                <a:cubicBezTo>
                  <a:pt x="6043" y="12872"/>
                  <a:pt x="6672" y="11677"/>
                  <a:pt x="7347" y="11677"/>
                </a:cubicBezTo>
                <a:lnTo>
                  <a:pt x="17800" y="11677"/>
                </a:lnTo>
                <a:cubicBezTo>
                  <a:pt x="18371" y="11677"/>
                  <a:pt x="18922" y="12547"/>
                  <a:pt x="19323" y="14095"/>
                </a:cubicBezTo>
                <a:lnTo>
                  <a:pt x="19366" y="14257"/>
                </a:lnTo>
                <a:cubicBezTo>
                  <a:pt x="19408" y="14464"/>
                  <a:pt x="19455" y="14641"/>
                  <a:pt x="19509" y="14803"/>
                </a:cubicBezTo>
                <a:lnTo>
                  <a:pt x="19570" y="15039"/>
                </a:lnTo>
                <a:lnTo>
                  <a:pt x="19570" y="14980"/>
                </a:lnTo>
                <a:cubicBezTo>
                  <a:pt x="19682" y="15245"/>
                  <a:pt x="19813" y="15393"/>
                  <a:pt x="19952" y="15393"/>
                </a:cubicBezTo>
                <a:lnTo>
                  <a:pt x="20481" y="15393"/>
                </a:lnTo>
                <a:cubicBezTo>
                  <a:pt x="20747" y="15393"/>
                  <a:pt x="20990" y="14847"/>
                  <a:pt x="21125" y="13977"/>
                </a:cubicBezTo>
                <a:lnTo>
                  <a:pt x="21391" y="12223"/>
                </a:lnTo>
                <a:cubicBezTo>
                  <a:pt x="21522" y="11338"/>
                  <a:pt x="21522" y="10262"/>
                  <a:pt x="21391" y="9377"/>
                </a:cubicBezTo>
                <a:lnTo>
                  <a:pt x="21125" y="7623"/>
                </a:lnTo>
                <a:cubicBezTo>
                  <a:pt x="20994" y="6738"/>
                  <a:pt x="20747" y="6207"/>
                  <a:pt x="20481" y="6207"/>
                </a:cubicBezTo>
                <a:lnTo>
                  <a:pt x="19952" y="6207"/>
                </a:lnTo>
                <a:cubicBezTo>
                  <a:pt x="19813" y="6207"/>
                  <a:pt x="19686" y="6355"/>
                  <a:pt x="19570" y="6620"/>
                </a:cubicBezTo>
                <a:lnTo>
                  <a:pt x="19570" y="6561"/>
                </a:lnTo>
                <a:lnTo>
                  <a:pt x="19509" y="6797"/>
                </a:lnTo>
                <a:cubicBezTo>
                  <a:pt x="19455" y="6944"/>
                  <a:pt x="19408" y="7136"/>
                  <a:pt x="19366" y="7342"/>
                </a:cubicBezTo>
                <a:lnTo>
                  <a:pt x="19323" y="7505"/>
                </a:lnTo>
                <a:cubicBezTo>
                  <a:pt x="18918" y="9053"/>
                  <a:pt x="18371" y="9923"/>
                  <a:pt x="17800" y="9923"/>
                </a:cubicBezTo>
                <a:lnTo>
                  <a:pt x="7347" y="9923"/>
                </a:lnTo>
                <a:cubicBezTo>
                  <a:pt x="6811" y="9923"/>
                  <a:pt x="6117" y="7932"/>
                  <a:pt x="5742" y="6709"/>
                </a:cubicBezTo>
                <a:cubicBezTo>
                  <a:pt x="5604" y="6251"/>
                  <a:pt x="5488" y="5721"/>
                  <a:pt x="5395" y="5116"/>
                </a:cubicBezTo>
                <a:lnTo>
                  <a:pt x="5125" y="3332"/>
                </a:lnTo>
                <a:cubicBezTo>
                  <a:pt x="4813" y="1268"/>
                  <a:pt x="4238" y="0"/>
                  <a:pt x="3613" y="0"/>
                </a:cubicBezTo>
                <a:lnTo>
                  <a:pt x="2367" y="0"/>
                </a:lnTo>
                <a:cubicBezTo>
                  <a:pt x="1743" y="0"/>
                  <a:pt x="1168" y="1268"/>
                  <a:pt x="855" y="3332"/>
                </a:cubicBezTo>
                <a:lnTo>
                  <a:pt x="234" y="7460"/>
                </a:lnTo>
                <a:cubicBezTo>
                  <a:pt x="-78" y="9525"/>
                  <a:pt x="-78" y="12075"/>
                  <a:pt x="234" y="14140"/>
                </a:cubicBezTo>
                <a:close/>
                <a:moveTo>
                  <a:pt x="19674" y="10395"/>
                </a:moveTo>
                <a:lnTo>
                  <a:pt x="19860" y="9171"/>
                </a:lnTo>
                <a:cubicBezTo>
                  <a:pt x="19898" y="8920"/>
                  <a:pt x="19968" y="8773"/>
                  <a:pt x="20041" y="8773"/>
                </a:cubicBezTo>
                <a:lnTo>
                  <a:pt x="20411" y="8773"/>
                </a:lnTo>
                <a:cubicBezTo>
                  <a:pt x="20484" y="8773"/>
                  <a:pt x="20554" y="8920"/>
                  <a:pt x="20592" y="9171"/>
                </a:cubicBezTo>
                <a:lnTo>
                  <a:pt x="20778" y="10395"/>
                </a:lnTo>
                <a:cubicBezTo>
                  <a:pt x="20816" y="10645"/>
                  <a:pt x="20816" y="10955"/>
                  <a:pt x="20778" y="11191"/>
                </a:cubicBezTo>
                <a:lnTo>
                  <a:pt x="20592" y="12414"/>
                </a:lnTo>
                <a:cubicBezTo>
                  <a:pt x="20554" y="12665"/>
                  <a:pt x="20484" y="12813"/>
                  <a:pt x="20411" y="12813"/>
                </a:cubicBezTo>
                <a:lnTo>
                  <a:pt x="20041" y="12813"/>
                </a:lnTo>
                <a:cubicBezTo>
                  <a:pt x="19968" y="12813"/>
                  <a:pt x="19898" y="12665"/>
                  <a:pt x="19860" y="12414"/>
                </a:cubicBezTo>
                <a:lnTo>
                  <a:pt x="19674" y="11191"/>
                </a:lnTo>
                <a:cubicBezTo>
                  <a:pt x="19636" y="10955"/>
                  <a:pt x="19636" y="10645"/>
                  <a:pt x="19674" y="10395"/>
                </a:cubicBezTo>
                <a:close/>
                <a:moveTo>
                  <a:pt x="902" y="8935"/>
                </a:moveTo>
                <a:lnTo>
                  <a:pt x="1523" y="4807"/>
                </a:lnTo>
                <a:cubicBezTo>
                  <a:pt x="1696" y="3657"/>
                  <a:pt x="2020" y="2949"/>
                  <a:pt x="2367" y="2949"/>
                </a:cubicBezTo>
                <a:lnTo>
                  <a:pt x="3613" y="2949"/>
                </a:lnTo>
                <a:cubicBezTo>
                  <a:pt x="3960" y="2949"/>
                  <a:pt x="4284" y="3657"/>
                  <a:pt x="4458" y="4807"/>
                </a:cubicBezTo>
                <a:lnTo>
                  <a:pt x="5079" y="8935"/>
                </a:lnTo>
                <a:cubicBezTo>
                  <a:pt x="5253" y="10085"/>
                  <a:pt x="5253" y="11515"/>
                  <a:pt x="5079" y="12665"/>
                </a:cubicBezTo>
                <a:lnTo>
                  <a:pt x="4454" y="16793"/>
                </a:lnTo>
                <a:cubicBezTo>
                  <a:pt x="4281" y="17943"/>
                  <a:pt x="3957" y="18651"/>
                  <a:pt x="3609" y="18651"/>
                </a:cubicBezTo>
                <a:lnTo>
                  <a:pt x="2364" y="18651"/>
                </a:lnTo>
                <a:cubicBezTo>
                  <a:pt x="2016" y="18651"/>
                  <a:pt x="1692" y="17943"/>
                  <a:pt x="1519" y="16793"/>
                </a:cubicBezTo>
                <a:lnTo>
                  <a:pt x="894" y="12665"/>
                </a:lnTo>
                <a:cubicBezTo>
                  <a:pt x="728" y="11515"/>
                  <a:pt x="728" y="10085"/>
                  <a:pt x="902" y="8935"/>
                </a:cubicBezTo>
                <a:close/>
              </a:path>
            </a:pathLst>
          </a:custGeom>
          <a:solidFill>
            <a:srgbClr val="064B6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7F0D736E-82F7-D521-7081-05D835BE0F8D}"/>
              </a:ext>
            </a:extLst>
          </p:cNvPr>
          <p:cNvSpPr/>
          <p:nvPr/>
        </p:nvSpPr>
        <p:spPr>
          <a:xfrm>
            <a:off x="4258091" y="4348951"/>
            <a:ext cx="2091476" cy="549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extrusionOk="0">
                <a:moveTo>
                  <a:pt x="21255" y="7460"/>
                </a:moveTo>
                <a:lnTo>
                  <a:pt x="20634" y="3332"/>
                </a:lnTo>
                <a:cubicBezTo>
                  <a:pt x="20321" y="1268"/>
                  <a:pt x="19746" y="0"/>
                  <a:pt x="19122" y="0"/>
                </a:cubicBezTo>
                <a:lnTo>
                  <a:pt x="17876" y="0"/>
                </a:lnTo>
                <a:cubicBezTo>
                  <a:pt x="17251" y="0"/>
                  <a:pt x="16676" y="1268"/>
                  <a:pt x="16364" y="3332"/>
                </a:cubicBezTo>
                <a:lnTo>
                  <a:pt x="15851" y="6723"/>
                </a:lnTo>
                <a:cubicBezTo>
                  <a:pt x="15446" y="8728"/>
                  <a:pt x="14817" y="9923"/>
                  <a:pt x="14142" y="9923"/>
                </a:cubicBezTo>
                <a:lnTo>
                  <a:pt x="3689" y="9923"/>
                </a:lnTo>
                <a:cubicBezTo>
                  <a:pt x="3118" y="9923"/>
                  <a:pt x="2567" y="9053"/>
                  <a:pt x="2166" y="7505"/>
                </a:cubicBezTo>
                <a:lnTo>
                  <a:pt x="2123" y="7343"/>
                </a:lnTo>
                <a:cubicBezTo>
                  <a:pt x="2081" y="7136"/>
                  <a:pt x="2034" y="6959"/>
                  <a:pt x="1980" y="6797"/>
                </a:cubicBezTo>
                <a:lnTo>
                  <a:pt x="1919" y="6561"/>
                </a:lnTo>
                <a:lnTo>
                  <a:pt x="1919" y="6620"/>
                </a:lnTo>
                <a:cubicBezTo>
                  <a:pt x="1807" y="6355"/>
                  <a:pt x="1676" y="6207"/>
                  <a:pt x="1537" y="6207"/>
                </a:cubicBezTo>
                <a:lnTo>
                  <a:pt x="1008" y="6207"/>
                </a:lnTo>
                <a:cubicBezTo>
                  <a:pt x="742" y="6207"/>
                  <a:pt x="499" y="6753"/>
                  <a:pt x="364" y="7623"/>
                </a:cubicBezTo>
                <a:lnTo>
                  <a:pt x="98" y="9377"/>
                </a:lnTo>
                <a:cubicBezTo>
                  <a:pt x="-33" y="10262"/>
                  <a:pt x="-33" y="11338"/>
                  <a:pt x="98" y="12223"/>
                </a:cubicBezTo>
                <a:lnTo>
                  <a:pt x="364" y="13977"/>
                </a:lnTo>
                <a:cubicBezTo>
                  <a:pt x="495" y="14862"/>
                  <a:pt x="742" y="15393"/>
                  <a:pt x="1008" y="15393"/>
                </a:cubicBezTo>
                <a:lnTo>
                  <a:pt x="1537" y="15393"/>
                </a:lnTo>
                <a:cubicBezTo>
                  <a:pt x="1676" y="15393"/>
                  <a:pt x="1803" y="15245"/>
                  <a:pt x="1919" y="14980"/>
                </a:cubicBezTo>
                <a:lnTo>
                  <a:pt x="1919" y="15039"/>
                </a:lnTo>
                <a:lnTo>
                  <a:pt x="1980" y="14803"/>
                </a:lnTo>
                <a:cubicBezTo>
                  <a:pt x="2034" y="14656"/>
                  <a:pt x="2081" y="14464"/>
                  <a:pt x="2123" y="14257"/>
                </a:cubicBezTo>
                <a:lnTo>
                  <a:pt x="2166" y="14095"/>
                </a:lnTo>
                <a:cubicBezTo>
                  <a:pt x="2571" y="12547"/>
                  <a:pt x="3118" y="11677"/>
                  <a:pt x="3689" y="11677"/>
                </a:cubicBezTo>
                <a:lnTo>
                  <a:pt x="14142" y="11677"/>
                </a:lnTo>
                <a:cubicBezTo>
                  <a:pt x="14678" y="11677"/>
                  <a:pt x="15372" y="13668"/>
                  <a:pt x="15747" y="14891"/>
                </a:cubicBezTo>
                <a:cubicBezTo>
                  <a:pt x="15885" y="15349"/>
                  <a:pt x="16001" y="15879"/>
                  <a:pt x="16094" y="16484"/>
                </a:cubicBezTo>
                <a:lnTo>
                  <a:pt x="16364" y="18268"/>
                </a:lnTo>
                <a:cubicBezTo>
                  <a:pt x="16676" y="20332"/>
                  <a:pt x="17251" y="21600"/>
                  <a:pt x="17876" y="21600"/>
                </a:cubicBezTo>
                <a:lnTo>
                  <a:pt x="19122" y="21600"/>
                </a:lnTo>
                <a:cubicBezTo>
                  <a:pt x="19746" y="21600"/>
                  <a:pt x="20321" y="20332"/>
                  <a:pt x="20634" y="18268"/>
                </a:cubicBezTo>
                <a:lnTo>
                  <a:pt x="21255" y="14140"/>
                </a:lnTo>
                <a:cubicBezTo>
                  <a:pt x="21567" y="12075"/>
                  <a:pt x="21567" y="9525"/>
                  <a:pt x="21255" y="7460"/>
                </a:cubicBezTo>
                <a:close/>
                <a:moveTo>
                  <a:pt x="1815" y="11205"/>
                </a:moveTo>
                <a:lnTo>
                  <a:pt x="1629" y="12429"/>
                </a:lnTo>
                <a:cubicBezTo>
                  <a:pt x="1591" y="12680"/>
                  <a:pt x="1521" y="12827"/>
                  <a:pt x="1448" y="12827"/>
                </a:cubicBezTo>
                <a:lnTo>
                  <a:pt x="1078" y="12827"/>
                </a:lnTo>
                <a:cubicBezTo>
                  <a:pt x="1005" y="12827"/>
                  <a:pt x="935" y="12680"/>
                  <a:pt x="897" y="12429"/>
                </a:cubicBezTo>
                <a:lnTo>
                  <a:pt x="711" y="11205"/>
                </a:lnTo>
                <a:cubicBezTo>
                  <a:pt x="673" y="10955"/>
                  <a:pt x="673" y="10645"/>
                  <a:pt x="711" y="10409"/>
                </a:cubicBezTo>
                <a:lnTo>
                  <a:pt x="897" y="9186"/>
                </a:lnTo>
                <a:cubicBezTo>
                  <a:pt x="935" y="8935"/>
                  <a:pt x="1005" y="8787"/>
                  <a:pt x="1078" y="8787"/>
                </a:cubicBezTo>
                <a:lnTo>
                  <a:pt x="1448" y="8787"/>
                </a:lnTo>
                <a:cubicBezTo>
                  <a:pt x="1521" y="8787"/>
                  <a:pt x="1591" y="8935"/>
                  <a:pt x="1629" y="9186"/>
                </a:cubicBezTo>
                <a:lnTo>
                  <a:pt x="1815" y="10409"/>
                </a:lnTo>
                <a:cubicBezTo>
                  <a:pt x="1853" y="10645"/>
                  <a:pt x="1853" y="10955"/>
                  <a:pt x="1815" y="11205"/>
                </a:cubicBezTo>
                <a:close/>
                <a:moveTo>
                  <a:pt x="20587" y="12665"/>
                </a:moveTo>
                <a:lnTo>
                  <a:pt x="19966" y="16793"/>
                </a:lnTo>
                <a:cubicBezTo>
                  <a:pt x="19793" y="17943"/>
                  <a:pt x="19469" y="18651"/>
                  <a:pt x="19122" y="18651"/>
                </a:cubicBezTo>
                <a:lnTo>
                  <a:pt x="17876" y="18651"/>
                </a:lnTo>
                <a:cubicBezTo>
                  <a:pt x="17529" y="18651"/>
                  <a:pt x="17205" y="17943"/>
                  <a:pt x="17031" y="16793"/>
                </a:cubicBezTo>
                <a:lnTo>
                  <a:pt x="16410" y="12665"/>
                </a:lnTo>
                <a:cubicBezTo>
                  <a:pt x="16236" y="11515"/>
                  <a:pt x="16236" y="10085"/>
                  <a:pt x="16410" y="8935"/>
                </a:cubicBezTo>
                <a:lnTo>
                  <a:pt x="17035" y="4807"/>
                </a:lnTo>
                <a:cubicBezTo>
                  <a:pt x="17208" y="3657"/>
                  <a:pt x="17532" y="2949"/>
                  <a:pt x="17880" y="2949"/>
                </a:cubicBezTo>
                <a:lnTo>
                  <a:pt x="19125" y="2949"/>
                </a:lnTo>
                <a:cubicBezTo>
                  <a:pt x="19473" y="2949"/>
                  <a:pt x="19797" y="3657"/>
                  <a:pt x="19970" y="4807"/>
                </a:cubicBezTo>
                <a:lnTo>
                  <a:pt x="20595" y="8935"/>
                </a:lnTo>
                <a:cubicBezTo>
                  <a:pt x="20761" y="10085"/>
                  <a:pt x="20761" y="11515"/>
                  <a:pt x="20587" y="12665"/>
                </a:cubicBezTo>
                <a:close/>
              </a:path>
            </a:pathLst>
          </a:custGeom>
          <a:solidFill>
            <a:srgbClr val="30C1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70C08333-A27D-ABB3-6E43-11B63EC99F94}"/>
              </a:ext>
            </a:extLst>
          </p:cNvPr>
          <p:cNvSpPr/>
          <p:nvPr/>
        </p:nvSpPr>
        <p:spPr>
          <a:xfrm>
            <a:off x="5418976" y="3636261"/>
            <a:ext cx="2016354" cy="549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extrusionOk="0">
                <a:moveTo>
                  <a:pt x="234" y="14140"/>
                </a:moveTo>
                <a:lnTo>
                  <a:pt x="855" y="18268"/>
                </a:lnTo>
                <a:cubicBezTo>
                  <a:pt x="1168" y="20332"/>
                  <a:pt x="1743" y="21600"/>
                  <a:pt x="2367" y="21600"/>
                </a:cubicBezTo>
                <a:lnTo>
                  <a:pt x="3613" y="21600"/>
                </a:lnTo>
                <a:cubicBezTo>
                  <a:pt x="4238" y="21600"/>
                  <a:pt x="4813" y="20332"/>
                  <a:pt x="5125" y="18268"/>
                </a:cubicBezTo>
                <a:lnTo>
                  <a:pt x="5638" y="14877"/>
                </a:lnTo>
                <a:cubicBezTo>
                  <a:pt x="6043" y="12872"/>
                  <a:pt x="6672" y="11677"/>
                  <a:pt x="7347" y="11677"/>
                </a:cubicBezTo>
                <a:lnTo>
                  <a:pt x="17800" y="11677"/>
                </a:lnTo>
                <a:cubicBezTo>
                  <a:pt x="18371" y="11677"/>
                  <a:pt x="18922" y="12547"/>
                  <a:pt x="19323" y="14095"/>
                </a:cubicBezTo>
                <a:lnTo>
                  <a:pt x="19366" y="14257"/>
                </a:lnTo>
                <a:cubicBezTo>
                  <a:pt x="19408" y="14464"/>
                  <a:pt x="19455" y="14641"/>
                  <a:pt x="19509" y="14803"/>
                </a:cubicBezTo>
                <a:lnTo>
                  <a:pt x="19570" y="15039"/>
                </a:lnTo>
                <a:lnTo>
                  <a:pt x="19570" y="14980"/>
                </a:lnTo>
                <a:cubicBezTo>
                  <a:pt x="19682" y="15245"/>
                  <a:pt x="19813" y="15393"/>
                  <a:pt x="19952" y="15393"/>
                </a:cubicBezTo>
                <a:lnTo>
                  <a:pt x="20481" y="15393"/>
                </a:lnTo>
                <a:cubicBezTo>
                  <a:pt x="20747" y="15393"/>
                  <a:pt x="20990" y="14847"/>
                  <a:pt x="21125" y="13977"/>
                </a:cubicBezTo>
                <a:lnTo>
                  <a:pt x="21391" y="12223"/>
                </a:lnTo>
                <a:cubicBezTo>
                  <a:pt x="21522" y="11338"/>
                  <a:pt x="21522" y="10262"/>
                  <a:pt x="21391" y="9377"/>
                </a:cubicBezTo>
                <a:lnTo>
                  <a:pt x="21125" y="7623"/>
                </a:lnTo>
                <a:cubicBezTo>
                  <a:pt x="20994" y="6738"/>
                  <a:pt x="20747" y="6207"/>
                  <a:pt x="20481" y="6207"/>
                </a:cubicBezTo>
                <a:lnTo>
                  <a:pt x="19952" y="6207"/>
                </a:lnTo>
                <a:cubicBezTo>
                  <a:pt x="19813" y="6207"/>
                  <a:pt x="19686" y="6355"/>
                  <a:pt x="19570" y="6620"/>
                </a:cubicBezTo>
                <a:lnTo>
                  <a:pt x="19570" y="6561"/>
                </a:lnTo>
                <a:lnTo>
                  <a:pt x="19509" y="6797"/>
                </a:lnTo>
                <a:cubicBezTo>
                  <a:pt x="19455" y="6944"/>
                  <a:pt x="19408" y="7136"/>
                  <a:pt x="19366" y="7342"/>
                </a:cubicBezTo>
                <a:lnTo>
                  <a:pt x="19323" y="7505"/>
                </a:lnTo>
                <a:cubicBezTo>
                  <a:pt x="18918" y="9053"/>
                  <a:pt x="18371" y="9923"/>
                  <a:pt x="17800" y="9923"/>
                </a:cubicBezTo>
                <a:lnTo>
                  <a:pt x="7347" y="9923"/>
                </a:lnTo>
                <a:cubicBezTo>
                  <a:pt x="6811" y="9923"/>
                  <a:pt x="6117" y="7932"/>
                  <a:pt x="5742" y="6709"/>
                </a:cubicBezTo>
                <a:cubicBezTo>
                  <a:pt x="5604" y="6251"/>
                  <a:pt x="5488" y="5721"/>
                  <a:pt x="5395" y="5116"/>
                </a:cubicBezTo>
                <a:lnTo>
                  <a:pt x="5125" y="3332"/>
                </a:lnTo>
                <a:cubicBezTo>
                  <a:pt x="4813" y="1268"/>
                  <a:pt x="4238" y="0"/>
                  <a:pt x="3613" y="0"/>
                </a:cubicBezTo>
                <a:lnTo>
                  <a:pt x="2367" y="0"/>
                </a:lnTo>
                <a:cubicBezTo>
                  <a:pt x="1743" y="0"/>
                  <a:pt x="1168" y="1268"/>
                  <a:pt x="855" y="3332"/>
                </a:cubicBezTo>
                <a:lnTo>
                  <a:pt x="234" y="7460"/>
                </a:lnTo>
                <a:cubicBezTo>
                  <a:pt x="-78" y="9525"/>
                  <a:pt x="-78" y="12075"/>
                  <a:pt x="234" y="14140"/>
                </a:cubicBezTo>
                <a:close/>
                <a:moveTo>
                  <a:pt x="19674" y="10395"/>
                </a:moveTo>
                <a:lnTo>
                  <a:pt x="19860" y="9171"/>
                </a:lnTo>
                <a:cubicBezTo>
                  <a:pt x="19898" y="8920"/>
                  <a:pt x="19968" y="8773"/>
                  <a:pt x="20041" y="8773"/>
                </a:cubicBezTo>
                <a:lnTo>
                  <a:pt x="20411" y="8773"/>
                </a:lnTo>
                <a:cubicBezTo>
                  <a:pt x="20484" y="8773"/>
                  <a:pt x="20554" y="8920"/>
                  <a:pt x="20592" y="9171"/>
                </a:cubicBezTo>
                <a:lnTo>
                  <a:pt x="20778" y="10395"/>
                </a:lnTo>
                <a:cubicBezTo>
                  <a:pt x="20816" y="10645"/>
                  <a:pt x="20816" y="10955"/>
                  <a:pt x="20778" y="11191"/>
                </a:cubicBezTo>
                <a:lnTo>
                  <a:pt x="20592" y="12414"/>
                </a:lnTo>
                <a:cubicBezTo>
                  <a:pt x="20554" y="12665"/>
                  <a:pt x="20484" y="12813"/>
                  <a:pt x="20411" y="12813"/>
                </a:cubicBezTo>
                <a:lnTo>
                  <a:pt x="20041" y="12813"/>
                </a:lnTo>
                <a:cubicBezTo>
                  <a:pt x="19968" y="12813"/>
                  <a:pt x="19898" y="12665"/>
                  <a:pt x="19860" y="12414"/>
                </a:cubicBezTo>
                <a:lnTo>
                  <a:pt x="19674" y="11191"/>
                </a:lnTo>
                <a:cubicBezTo>
                  <a:pt x="19636" y="10955"/>
                  <a:pt x="19636" y="10645"/>
                  <a:pt x="19674" y="10395"/>
                </a:cubicBezTo>
                <a:close/>
                <a:moveTo>
                  <a:pt x="902" y="8935"/>
                </a:moveTo>
                <a:lnTo>
                  <a:pt x="1523" y="4807"/>
                </a:lnTo>
                <a:cubicBezTo>
                  <a:pt x="1696" y="3657"/>
                  <a:pt x="2020" y="2949"/>
                  <a:pt x="2367" y="2949"/>
                </a:cubicBezTo>
                <a:lnTo>
                  <a:pt x="3613" y="2949"/>
                </a:lnTo>
                <a:cubicBezTo>
                  <a:pt x="3960" y="2949"/>
                  <a:pt x="4284" y="3657"/>
                  <a:pt x="4458" y="4807"/>
                </a:cubicBezTo>
                <a:lnTo>
                  <a:pt x="5079" y="8935"/>
                </a:lnTo>
                <a:cubicBezTo>
                  <a:pt x="5253" y="10085"/>
                  <a:pt x="5253" y="11515"/>
                  <a:pt x="5079" y="12665"/>
                </a:cubicBezTo>
                <a:lnTo>
                  <a:pt x="4454" y="16793"/>
                </a:lnTo>
                <a:cubicBezTo>
                  <a:pt x="4281" y="17943"/>
                  <a:pt x="3957" y="18651"/>
                  <a:pt x="3609" y="18651"/>
                </a:cubicBezTo>
                <a:lnTo>
                  <a:pt x="2364" y="18651"/>
                </a:lnTo>
                <a:cubicBezTo>
                  <a:pt x="2016" y="18651"/>
                  <a:pt x="1692" y="17943"/>
                  <a:pt x="1519" y="16793"/>
                </a:cubicBezTo>
                <a:lnTo>
                  <a:pt x="894" y="12665"/>
                </a:lnTo>
                <a:cubicBezTo>
                  <a:pt x="728" y="11515"/>
                  <a:pt x="728" y="10085"/>
                  <a:pt x="902" y="8935"/>
                </a:cubicBezTo>
                <a:close/>
              </a:path>
            </a:pathLst>
          </a:custGeom>
          <a:solidFill>
            <a:srgbClr val="536F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AB424F82-020D-CFC6-5C6E-2B9C1F49E048}"/>
              </a:ext>
            </a:extLst>
          </p:cNvPr>
          <p:cNvSpPr/>
          <p:nvPr/>
        </p:nvSpPr>
        <p:spPr>
          <a:xfrm>
            <a:off x="5418976" y="5099152"/>
            <a:ext cx="2016354" cy="549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600" extrusionOk="0">
                <a:moveTo>
                  <a:pt x="234" y="14140"/>
                </a:moveTo>
                <a:lnTo>
                  <a:pt x="855" y="18268"/>
                </a:lnTo>
                <a:cubicBezTo>
                  <a:pt x="1168" y="20332"/>
                  <a:pt x="1743" y="21600"/>
                  <a:pt x="2367" y="21600"/>
                </a:cubicBezTo>
                <a:lnTo>
                  <a:pt x="3613" y="21600"/>
                </a:lnTo>
                <a:cubicBezTo>
                  <a:pt x="4238" y="21600"/>
                  <a:pt x="4813" y="20332"/>
                  <a:pt x="5125" y="18268"/>
                </a:cubicBezTo>
                <a:lnTo>
                  <a:pt x="5638" y="14877"/>
                </a:lnTo>
                <a:cubicBezTo>
                  <a:pt x="6043" y="12872"/>
                  <a:pt x="6672" y="11677"/>
                  <a:pt x="7347" y="11677"/>
                </a:cubicBezTo>
                <a:lnTo>
                  <a:pt x="17800" y="11677"/>
                </a:lnTo>
                <a:cubicBezTo>
                  <a:pt x="18371" y="11677"/>
                  <a:pt x="18922" y="12547"/>
                  <a:pt x="19323" y="14095"/>
                </a:cubicBezTo>
                <a:lnTo>
                  <a:pt x="19366" y="14257"/>
                </a:lnTo>
                <a:cubicBezTo>
                  <a:pt x="19408" y="14464"/>
                  <a:pt x="19455" y="14641"/>
                  <a:pt x="19509" y="14803"/>
                </a:cubicBezTo>
                <a:lnTo>
                  <a:pt x="19570" y="15039"/>
                </a:lnTo>
                <a:lnTo>
                  <a:pt x="19570" y="14980"/>
                </a:lnTo>
                <a:cubicBezTo>
                  <a:pt x="19682" y="15245"/>
                  <a:pt x="19813" y="15393"/>
                  <a:pt x="19952" y="15393"/>
                </a:cubicBezTo>
                <a:lnTo>
                  <a:pt x="20481" y="15393"/>
                </a:lnTo>
                <a:cubicBezTo>
                  <a:pt x="20747" y="15393"/>
                  <a:pt x="20990" y="14847"/>
                  <a:pt x="21125" y="13977"/>
                </a:cubicBezTo>
                <a:lnTo>
                  <a:pt x="21391" y="12223"/>
                </a:lnTo>
                <a:cubicBezTo>
                  <a:pt x="21522" y="11338"/>
                  <a:pt x="21522" y="10262"/>
                  <a:pt x="21391" y="9377"/>
                </a:cubicBezTo>
                <a:lnTo>
                  <a:pt x="21125" y="7623"/>
                </a:lnTo>
                <a:cubicBezTo>
                  <a:pt x="20994" y="6738"/>
                  <a:pt x="20747" y="6207"/>
                  <a:pt x="20481" y="6207"/>
                </a:cubicBezTo>
                <a:lnTo>
                  <a:pt x="19952" y="6207"/>
                </a:lnTo>
                <a:cubicBezTo>
                  <a:pt x="19813" y="6207"/>
                  <a:pt x="19686" y="6355"/>
                  <a:pt x="19570" y="6620"/>
                </a:cubicBezTo>
                <a:lnTo>
                  <a:pt x="19570" y="6561"/>
                </a:lnTo>
                <a:lnTo>
                  <a:pt x="19509" y="6797"/>
                </a:lnTo>
                <a:cubicBezTo>
                  <a:pt x="19455" y="6944"/>
                  <a:pt x="19408" y="7136"/>
                  <a:pt x="19366" y="7342"/>
                </a:cubicBezTo>
                <a:lnTo>
                  <a:pt x="19323" y="7505"/>
                </a:lnTo>
                <a:cubicBezTo>
                  <a:pt x="18918" y="9053"/>
                  <a:pt x="18371" y="9923"/>
                  <a:pt x="17800" y="9923"/>
                </a:cubicBezTo>
                <a:lnTo>
                  <a:pt x="7347" y="9923"/>
                </a:lnTo>
                <a:cubicBezTo>
                  <a:pt x="6811" y="9923"/>
                  <a:pt x="6117" y="7932"/>
                  <a:pt x="5742" y="6709"/>
                </a:cubicBezTo>
                <a:cubicBezTo>
                  <a:pt x="5604" y="6251"/>
                  <a:pt x="5488" y="5721"/>
                  <a:pt x="5395" y="5116"/>
                </a:cubicBezTo>
                <a:lnTo>
                  <a:pt x="5125" y="3332"/>
                </a:lnTo>
                <a:cubicBezTo>
                  <a:pt x="4813" y="1268"/>
                  <a:pt x="4238" y="0"/>
                  <a:pt x="3613" y="0"/>
                </a:cubicBezTo>
                <a:lnTo>
                  <a:pt x="2367" y="0"/>
                </a:lnTo>
                <a:cubicBezTo>
                  <a:pt x="1743" y="0"/>
                  <a:pt x="1168" y="1268"/>
                  <a:pt x="855" y="3332"/>
                </a:cubicBezTo>
                <a:lnTo>
                  <a:pt x="234" y="7460"/>
                </a:lnTo>
                <a:cubicBezTo>
                  <a:pt x="-78" y="9525"/>
                  <a:pt x="-78" y="12075"/>
                  <a:pt x="234" y="14140"/>
                </a:cubicBezTo>
                <a:close/>
                <a:moveTo>
                  <a:pt x="19674" y="10395"/>
                </a:moveTo>
                <a:lnTo>
                  <a:pt x="19860" y="9171"/>
                </a:lnTo>
                <a:cubicBezTo>
                  <a:pt x="19898" y="8920"/>
                  <a:pt x="19968" y="8773"/>
                  <a:pt x="20041" y="8773"/>
                </a:cubicBezTo>
                <a:lnTo>
                  <a:pt x="20411" y="8773"/>
                </a:lnTo>
                <a:cubicBezTo>
                  <a:pt x="20484" y="8773"/>
                  <a:pt x="20554" y="8920"/>
                  <a:pt x="20592" y="9171"/>
                </a:cubicBezTo>
                <a:lnTo>
                  <a:pt x="20778" y="10395"/>
                </a:lnTo>
                <a:cubicBezTo>
                  <a:pt x="20816" y="10645"/>
                  <a:pt x="20816" y="10955"/>
                  <a:pt x="20778" y="11191"/>
                </a:cubicBezTo>
                <a:lnTo>
                  <a:pt x="20592" y="12414"/>
                </a:lnTo>
                <a:cubicBezTo>
                  <a:pt x="20554" y="12665"/>
                  <a:pt x="20484" y="12813"/>
                  <a:pt x="20411" y="12813"/>
                </a:cubicBezTo>
                <a:lnTo>
                  <a:pt x="20041" y="12813"/>
                </a:lnTo>
                <a:cubicBezTo>
                  <a:pt x="19968" y="12813"/>
                  <a:pt x="19898" y="12665"/>
                  <a:pt x="19860" y="12414"/>
                </a:cubicBezTo>
                <a:lnTo>
                  <a:pt x="19674" y="11191"/>
                </a:lnTo>
                <a:cubicBezTo>
                  <a:pt x="19636" y="10955"/>
                  <a:pt x="19636" y="10645"/>
                  <a:pt x="19674" y="10395"/>
                </a:cubicBezTo>
                <a:close/>
                <a:moveTo>
                  <a:pt x="902" y="8935"/>
                </a:moveTo>
                <a:lnTo>
                  <a:pt x="1523" y="4807"/>
                </a:lnTo>
                <a:cubicBezTo>
                  <a:pt x="1696" y="3656"/>
                  <a:pt x="2020" y="2949"/>
                  <a:pt x="2367" y="2949"/>
                </a:cubicBezTo>
                <a:lnTo>
                  <a:pt x="3613" y="2949"/>
                </a:lnTo>
                <a:cubicBezTo>
                  <a:pt x="3960" y="2949"/>
                  <a:pt x="4284" y="3656"/>
                  <a:pt x="4458" y="4807"/>
                </a:cubicBezTo>
                <a:lnTo>
                  <a:pt x="5079" y="8935"/>
                </a:lnTo>
                <a:cubicBezTo>
                  <a:pt x="5253" y="10085"/>
                  <a:pt x="5253" y="11515"/>
                  <a:pt x="5079" y="12665"/>
                </a:cubicBezTo>
                <a:lnTo>
                  <a:pt x="4454" y="16793"/>
                </a:lnTo>
                <a:cubicBezTo>
                  <a:pt x="4281" y="17943"/>
                  <a:pt x="3957" y="18651"/>
                  <a:pt x="3609" y="18651"/>
                </a:cubicBezTo>
                <a:lnTo>
                  <a:pt x="2364" y="18651"/>
                </a:lnTo>
                <a:cubicBezTo>
                  <a:pt x="2016" y="18651"/>
                  <a:pt x="1692" y="17943"/>
                  <a:pt x="1519" y="16793"/>
                </a:cubicBezTo>
                <a:lnTo>
                  <a:pt x="894" y="12665"/>
                </a:lnTo>
                <a:cubicBezTo>
                  <a:pt x="728" y="11515"/>
                  <a:pt x="728" y="10085"/>
                  <a:pt x="902" y="8935"/>
                </a:cubicBezTo>
                <a:close/>
              </a:path>
            </a:pathLst>
          </a:custGeom>
          <a:solidFill>
            <a:srgbClr val="064B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7" name="TextBox 103">
            <a:extLst>
              <a:ext uri="{FF2B5EF4-FFF2-40B4-BE49-F238E27FC236}">
                <a16:creationId xmlns:a16="http://schemas.microsoft.com/office/drawing/2014/main" id="{FE085438-8531-2B7E-9879-C853299FB976}"/>
              </a:ext>
            </a:extLst>
          </p:cNvPr>
          <p:cNvSpPr txBox="1"/>
          <p:nvPr/>
        </p:nvSpPr>
        <p:spPr>
          <a:xfrm>
            <a:off x="7646013" y="1911033"/>
            <a:ext cx="3578204" cy="86177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>
                <a:ln>
                  <a:noFill/>
                </a:ln>
                <a:solidFill>
                  <a:srgbClr val="064B65"/>
                </a:solidFill>
                <a:effectLst/>
                <a:uLnTx/>
                <a:uFillTx/>
                <a:latin typeface="Trebuchet MS" panose="020B0603020202020204" pitchFamily="34" charset="0"/>
              </a:rPr>
              <a:t>Começar Pequeno:</a:t>
            </a:r>
            <a:endParaRPr lang="pt-BR" b="1" kern="0">
              <a:solidFill>
                <a:srgbClr val="064B65"/>
              </a:solidFill>
              <a:latin typeface="Trebuchet MS" panose="020B0603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 panose="020B0603020202020204" pitchFamily="34" charset="0"/>
              </a:rPr>
              <a:t>Pouco CAPEX para Provar Conceito – Inicio CSC</a:t>
            </a:r>
          </a:p>
        </p:txBody>
      </p:sp>
      <p:sp>
        <p:nvSpPr>
          <p:cNvPr id="18" name="TextBox 106">
            <a:extLst>
              <a:ext uri="{FF2B5EF4-FFF2-40B4-BE49-F238E27FC236}">
                <a16:creationId xmlns:a16="http://schemas.microsoft.com/office/drawing/2014/main" id="{62C3717A-25E6-998E-C7CB-4F4C8D4C0631}"/>
              </a:ext>
            </a:extLst>
          </p:cNvPr>
          <p:cNvSpPr txBox="1"/>
          <p:nvPr/>
        </p:nvSpPr>
        <p:spPr>
          <a:xfrm>
            <a:off x="1462822" y="2956984"/>
            <a:ext cx="2513796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>
                <a:ln>
                  <a:noFill/>
                </a:ln>
                <a:solidFill>
                  <a:srgbClr val="064B65"/>
                </a:solidFill>
                <a:effectLst/>
                <a:uLnTx/>
                <a:uFillTx/>
                <a:latin typeface="Trebuchet MS" panose="020B0603020202020204" pitchFamily="34" charset="0"/>
              </a:rPr>
              <a:t>Parceria com TI</a:t>
            </a:r>
          </a:p>
        </p:txBody>
      </p:sp>
      <p:sp>
        <p:nvSpPr>
          <p:cNvPr id="19" name="TextBox 112">
            <a:extLst>
              <a:ext uri="{FF2B5EF4-FFF2-40B4-BE49-F238E27FC236}">
                <a16:creationId xmlns:a16="http://schemas.microsoft.com/office/drawing/2014/main" id="{AA45781C-E8F3-1167-CCE6-9F212E31A00B}"/>
              </a:ext>
            </a:extLst>
          </p:cNvPr>
          <p:cNvSpPr txBox="1"/>
          <p:nvPr/>
        </p:nvSpPr>
        <p:spPr>
          <a:xfrm>
            <a:off x="7646013" y="3775593"/>
            <a:ext cx="3861075" cy="61555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>
                <a:ln>
                  <a:noFill/>
                </a:ln>
                <a:solidFill>
                  <a:srgbClr val="064B65"/>
                </a:solidFill>
                <a:effectLst/>
                <a:uLnTx/>
                <a:uFillTx/>
                <a:latin typeface="Trebuchet MS" panose="020B0603020202020204" pitchFamily="34" charset="0"/>
              </a:rPr>
              <a:t>Escolha de Parceiro especializado: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Trebuchet MS" panose="020B0603020202020204" pitchFamily="34" charset="0"/>
              </a:rPr>
              <a:t>solução com melhor custo x benefício</a:t>
            </a:r>
          </a:p>
        </p:txBody>
      </p:sp>
      <p:sp>
        <p:nvSpPr>
          <p:cNvPr id="20" name="TextBox 115">
            <a:extLst>
              <a:ext uri="{FF2B5EF4-FFF2-40B4-BE49-F238E27FC236}">
                <a16:creationId xmlns:a16="http://schemas.microsoft.com/office/drawing/2014/main" id="{D2EE4BF2-463D-1967-E248-B4FD7598E0B6}"/>
              </a:ext>
            </a:extLst>
          </p:cNvPr>
          <p:cNvSpPr txBox="1"/>
          <p:nvPr/>
        </p:nvSpPr>
        <p:spPr>
          <a:xfrm>
            <a:off x="7646012" y="5019468"/>
            <a:ext cx="4416324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kern="0" noProof="0">
                <a:solidFill>
                  <a:srgbClr val="064B65"/>
                </a:solidFill>
                <a:latin typeface="Trebuchet MS" panose="020B0603020202020204" pitchFamily="34" charset="0"/>
              </a:rPr>
              <a:t>Sustentação, Métricas e Melhoria Contínua</a:t>
            </a:r>
            <a:endParaRPr kumimoji="0" lang="pt-BR" b="1" i="0" u="none" strike="noStrike" kern="0" cap="none" spc="0" normalizeH="0" baseline="0" noProof="0">
              <a:ln>
                <a:noFill/>
              </a:ln>
              <a:solidFill>
                <a:srgbClr val="064B65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1" name="TextBox 145">
            <a:extLst>
              <a:ext uri="{FF2B5EF4-FFF2-40B4-BE49-F238E27FC236}">
                <a16:creationId xmlns:a16="http://schemas.microsoft.com/office/drawing/2014/main" id="{2C44CFD3-5513-1C47-142E-E15EA37816CA}"/>
              </a:ext>
            </a:extLst>
          </p:cNvPr>
          <p:cNvSpPr txBox="1"/>
          <p:nvPr/>
        </p:nvSpPr>
        <p:spPr>
          <a:xfrm>
            <a:off x="0" y="4313563"/>
            <a:ext cx="3988985" cy="6463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>
                <a:ln>
                  <a:noFill/>
                </a:ln>
                <a:solidFill>
                  <a:srgbClr val="064B65"/>
                </a:solidFill>
                <a:effectLst/>
                <a:uLnTx/>
                <a:uFillTx/>
                <a:latin typeface="Trebuchet MS" panose="020B0603020202020204" pitchFamily="34" charset="0"/>
              </a:rPr>
              <a:t>Consolidar um Modelo de Governança</a:t>
            </a:r>
          </a:p>
        </p:txBody>
      </p:sp>
      <p:sp>
        <p:nvSpPr>
          <p:cNvPr id="22" name="TextBox 150">
            <a:extLst>
              <a:ext uri="{FF2B5EF4-FFF2-40B4-BE49-F238E27FC236}">
                <a16:creationId xmlns:a16="http://schemas.microsoft.com/office/drawing/2014/main" id="{5413BA9B-99C6-827E-D3A1-4A9F4C3A7B9C}"/>
              </a:ext>
            </a:extLst>
          </p:cNvPr>
          <p:cNvSpPr txBox="1"/>
          <p:nvPr/>
        </p:nvSpPr>
        <p:spPr>
          <a:xfrm>
            <a:off x="5384725" y="2220986"/>
            <a:ext cx="47325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01</a:t>
            </a:r>
          </a:p>
        </p:txBody>
      </p:sp>
      <p:sp>
        <p:nvSpPr>
          <p:cNvPr id="23" name="TextBox 151">
            <a:extLst>
              <a:ext uri="{FF2B5EF4-FFF2-40B4-BE49-F238E27FC236}">
                <a16:creationId xmlns:a16="http://schemas.microsoft.com/office/drawing/2014/main" id="{C8EBE9A7-E3D0-A35B-73A0-F1C17E0E6DE0}"/>
              </a:ext>
            </a:extLst>
          </p:cNvPr>
          <p:cNvSpPr txBox="1"/>
          <p:nvPr/>
        </p:nvSpPr>
        <p:spPr>
          <a:xfrm>
            <a:off x="5756636" y="2964679"/>
            <a:ext cx="47325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02</a:t>
            </a:r>
          </a:p>
        </p:txBody>
      </p:sp>
      <p:sp>
        <p:nvSpPr>
          <p:cNvPr id="24" name="TextBox 152">
            <a:extLst>
              <a:ext uri="{FF2B5EF4-FFF2-40B4-BE49-F238E27FC236}">
                <a16:creationId xmlns:a16="http://schemas.microsoft.com/office/drawing/2014/main" id="{DCED0C2A-880A-602F-BE84-0F201723B05E}"/>
              </a:ext>
            </a:extLst>
          </p:cNvPr>
          <p:cNvSpPr txBox="1"/>
          <p:nvPr/>
        </p:nvSpPr>
        <p:spPr>
          <a:xfrm>
            <a:off x="5384725" y="3726358"/>
            <a:ext cx="47325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03</a:t>
            </a:r>
          </a:p>
        </p:txBody>
      </p:sp>
      <p:sp>
        <p:nvSpPr>
          <p:cNvPr id="25" name="TextBox 153">
            <a:extLst>
              <a:ext uri="{FF2B5EF4-FFF2-40B4-BE49-F238E27FC236}">
                <a16:creationId xmlns:a16="http://schemas.microsoft.com/office/drawing/2014/main" id="{46F71349-1E21-F161-8DCD-945009649C30}"/>
              </a:ext>
            </a:extLst>
          </p:cNvPr>
          <p:cNvSpPr txBox="1"/>
          <p:nvPr/>
        </p:nvSpPr>
        <p:spPr>
          <a:xfrm>
            <a:off x="5756636" y="4452063"/>
            <a:ext cx="47325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04</a:t>
            </a:r>
          </a:p>
        </p:txBody>
      </p:sp>
      <p:sp>
        <p:nvSpPr>
          <p:cNvPr id="26" name="TextBox 154">
            <a:extLst>
              <a:ext uri="{FF2B5EF4-FFF2-40B4-BE49-F238E27FC236}">
                <a16:creationId xmlns:a16="http://schemas.microsoft.com/office/drawing/2014/main" id="{AAC55F76-0643-1B12-326F-DA1234D3CE8D}"/>
              </a:ext>
            </a:extLst>
          </p:cNvPr>
          <p:cNvSpPr txBox="1"/>
          <p:nvPr/>
        </p:nvSpPr>
        <p:spPr>
          <a:xfrm>
            <a:off x="5384725" y="5195755"/>
            <a:ext cx="47325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05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1F7AEDEA-6475-9759-E523-E71E0D6D9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15"/>
          <a:stretch/>
        </p:blipFill>
        <p:spPr>
          <a:xfrm>
            <a:off x="5255485" y="1717374"/>
            <a:ext cx="1262967" cy="4260017"/>
          </a:xfrm>
          <a:prstGeom prst="rect">
            <a:avLst/>
          </a:prstGeom>
        </p:spPr>
      </p:pic>
      <p:pic>
        <p:nvPicPr>
          <p:cNvPr id="28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C36FF42-DB3C-C795-2818-0060FBE9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70" y="95120"/>
            <a:ext cx="846838" cy="791373"/>
          </a:xfrm>
          <a:prstGeom prst="rect">
            <a:avLst/>
          </a:prstGeom>
        </p:spPr>
      </p:pic>
      <p:pic>
        <p:nvPicPr>
          <p:cNvPr id="30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798F478-633A-3F96-066A-C41EC0E52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05" y="890412"/>
            <a:ext cx="1313057" cy="6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5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8177E65C811D348A4779E6312E3B251" ma:contentTypeVersion="14" ma:contentTypeDescription="Crie um novo documento." ma:contentTypeScope="" ma:versionID="e3635f074b00fc7506e848211b8bbeca">
  <xsd:schema xmlns:xsd="http://www.w3.org/2001/XMLSchema" xmlns:xs="http://www.w3.org/2001/XMLSchema" xmlns:p="http://schemas.microsoft.com/office/2006/metadata/properties" xmlns:ns2="508fc11c-416c-47c9-a446-979435cee597" xmlns:ns3="04aade2d-5cfd-47b1-8990-788df21239f9" targetNamespace="http://schemas.microsoft.com/office/2006/metadata/properties" ma:root="true" ma:fieldsID="20a38f709664bc07d984efdc4d6ad5a8" ns2:_="" ns3:_="">
    <xsd:import namespace="508fc11c-416c-47c9-a446-979435cee597"/>
    <xsd:import namespace="04aade2d-5cfd-47b1-8990-788df21239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fc11c-416c-47c9-a446-979435cee5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6365149f-4af8-494f-b280-18b4f38460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aade2d-5cfd-47b1-8990-788df21239f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208842f-2df7-45f5-8bf8-dd8c43672895}" ma:internalName="TaxCatchAll" ma:showField="CatchAllData" ma:web="04aade2d-5cfd-47b1-8990-788df21239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aade2d-5cfd-47b1-8990-788df21239f9" xsi:nil="true"/>
    <lcf76f155ced4ddcb4097134ff3c332f xmlns="508fc11c-416c-47c9-a446-979435cee59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CC7C60-150C-4D57-A7EB-EDC9C0FE9F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F4B55B-F41F-4CC4-9B68-851A2A4FC9D9}">
  <ds:schemaRefs>
    <ds:schemaRef ds:uri="04aade2d-5cfd-47b1-8990-788df21239f9"/>
    <ds:schemaRef ds:uri="508fc11c-416c-47c9-a446-979435cee5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7CEAFF8-5830-4892-82AC-E6E6C312F076}">
  <ds:schemaRefs>
    <ds:schemaRef ds:uri="04aade2d-5cfd-47b1-8990-788df21239f9"/>
    <ds:schemaRef ds:uri="508fc11c-416c-47c9-a446-979435cee5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642f02d-fac6-4b75-a65c-110a5c024f78}" enabled="0" method="" siteId="{0642f02d-fac6-4b75-a65c-110a5c024f7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624</Words>
  <Application>Microsoft Office PowerPoint</Application>
  <PresentationFormat>Widescreen</PresentationFormat>
  <Paragraphs>159</Paragraphs>
  <Slides>16</Slides>
  <Notes>1</Notes>
  <HiddenSlides>2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Century Gothic</vt:lpstr>
      <vt:lpstr>Trebuchet MS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Noronha Eiras</dc:creator>
  <cp:lastModifiedBy>Paulo Júnior</cp:lastModifiedBy>
  <cp:revision>5</cp:revision>
  <dcterms:created xsi:type="dcterms:W3CDTF">2024-03-26T12:16:36Z</dcterms:created>
  <dcterms:modified xsi:type="dcterms:W3CDTF">2025-08-19T10:42:46Z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0x010100F8177E65C811D348A4779E6312E3B251</vt:lpwstr>
  </property>
  <property fmtid="{D5CDD505-2E9C-101B-9397-08002B2CF9AE}" pid="3" name="MediaServiceImageTags">
    <vt:lpwstr/>
  </property>
</Properties>
</file>