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6" r:id="rId2"/>
  </p:sldMasterIdLst>
  <p:notesMasterIdLst>
    <p:notesMasterId r:id="rId20"/>
  </p:notesMasterIdLst>
  <p:sldIdLst>
    <p:sldId id="306" r:id="rId3"/>
    <p:sldId id="4110" r:id="rId4"/>
    <p:sldId id="273" r:id="rId5"/>
    <p:sldId id="321" r:id="rId6"/>
    <p:sldId id="305" r:id="rId7"/>
    <p:sldId id="256" r:id="rId8"/>
    <p:sldId id="26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4108" r:id="rId17"/>
    <p:sldId id="265" r:id="rId18"/>
    <p:sldId id="4109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nthrax Bold" panose="020B0604020202020204" charset="0"/>
      <p:bold r:id="rId25"/>
    </p:embeddedFont>
    <p:embeddedFont>
      <p:font typeface="DM Sans" panose="020B0604020202020204" charset="0"/>
      <p:regular r:id="rId26"/>
      <p:bold r:id="rId27"/>
    </p:embeddedFont>
    <p:embeddedFont>
      <p:font typeface="Inter" panose="020B0604020202020204" charset="0"/>
      <p:regular r:id="rId28"/>
      <p:bold r:id="rId29"/>
    </p:embeddedFont>
    <p:embeddedFont>
      <p:font typeface="Inter Black" panose="020B0604020202020204" charset="0"/>
      <p:bold r:id="rId30"/>
    </p:embeddedFont>
    <p:embeddedFont>
      <p:font typeface="Inter Bold" panose="020B0604020202020204" charset="0"/>
      <p:bold r:id="rId31"/>
    </p:embeddedFont>
    <p:embeddedFont>
      <p:font typeface="Inter Light" panose="020B0604020202020204" charset="0"/>
      <p:regular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Raleway" pitchFamily="2" charset="0"/>
      <p:regular r:id="rId41"/>
      <p:bold r:id="rId42"/>
      <p:italic r:id="rId43"/>
      <p:boldItalic r:id="rId4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76CF9-E21B-4BF4-AC76-43FD8E4FDE4B}" v="2" dt="2025-08-19T14:42:15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dir Meneses" userId="1da93e25d0d0810f" providerId="LiveId" clId="{19076CF9-E21B-4BF4-AC76-43FD8E4FDE4B}"/>
    <pc:docChg chg="modSld">
      <pc:chgData name="Valdir Meneses" userId="1da93e25d0d0810f" providerId="LiveId" clId="{19076CF9-E21B-4BF4-AC76-43FD8E4FDE4B}" dt="2025-08-19T14:42:43.223" v="216" actId="20577"/>
      <pc:docMkLst>
        <pc:docMk/>
      </pc:docMkLst>
      <pc:sldChg chg="modSp mod">
        <pc:chgData name="Valdir Meneses" userId="1da93e25d0d0810f" providerId="LiveId" clId="{19076CF9-E21B-4BF4-AC76-43FD8E4FDE4B}" dt="2025-08-19T14:42:43.223" v="216" actId="20577"/>
        <pc:sldMkLst>
          <pc:docMk/>
          <pc:sldMk cId="748277658" sldId="263"/>
        </pc:sldMkLst>
        <pc:spChg chg="mod">
          <ac:chgData name="Valdir Meneses" userId="1da93e25d0d0810f" providerId="LiveId" clId="{19076CF9-E21B-4BF4-AC76-43FD8E4FDE4B}" dt="2025-08-19T14:42:43.223" v="216" actId="20577"/>
          <ac:spMkLst>
            <pc:docMk/>
            <pc:sldMk cId="748277658" sldId="263"/>
            <ac:spMk id="15" creationId="{8DA780AD-82E5-0884-411C-DFD97E4DECD0}"/>
          </ac:spMkLst>
        </pc:spChg>
        <pc:spChg chg="mod">
          <ac:chgData name="Valdir Meneses" userId="1da93e25d0d0810f" providerId="LiveId" clId="{19076CF9-E21B-4BF4-AC76-43FD8E4FDE4B}" dt="2025-08-19T14:41:46.638" v="84" actId="1035"/>
          <ac:spMkLst>
            <pc:docMk/>
            <pc:sldMk cId="748277658" sldId="263"/>
            <ac:spMk id="22" creationId="{48306175-0532-23CC-D7A2-58E76835BB50}"/>
          </ac:spMkLst>
        </pc:spChg>
        <pc:spChg chg="mod">
          <ac:chgData name="Valdir Meneses" userId="1da93e25d0d0810f" providerId="LiveId" clId="{19076CF9-E21B-4BF4-AC76-43FD8E4FDE4B}" dt="2025-08-19T14:41:46.638" v="84" actId="1035"/>
          <ac:spMkLst>
            <pc:docMk/>
            <pc:sldMk cId="748277658" sldId="263"/>
            <ac:spMk id="23" creationId="{0142055B-91F4-7A37-CFF3-62AF1510B362}"/>
          </ac:spMkLst>
        </pc:spChg>
        <pc:spChg chg="mod">
          <ac:chgData name="Valdir Meneses" userId="1da93e25d0d0810f" providerId="LiveId" clId="{19076CF9-E21B-4BF4-AC76-43FD8E4FDE4B}" dt="2025-08-19T14:41:49.059" v="89" actId="1035"/>
          <ac:spMkLst>
            <pc:docMk/>
            <pc:sldMk cId="748277658" sldId="263"/>
            <ac:spMk id="24" creationId="{40D85A59-3995-B1CC-AE09-387F5AA6A9BE}"/>
          </ac:spMkLst>
        </pc:spChg>
        <pc:spChg chg="mod">
          <ac:chgData name="Valdir Meneses" userId="1da93e25d0d0810f" providerId="LiveId" clId="{19076CF9-E21B-4BF4-AC76-43FD8E4FDE4B}" dt="2025-08-19T14:41:53.560" v="101" actId="1035"/>
          <ac:spMkLst>
            <pc:docMk/>
            <pc:sldMk cId="748277658" sldId="263"/>
            <ac:spMk id="25" creationId="{252DB12B-A354-4AE5-C963-AE84BC822F24}"/>
          </ac:spMkLst>
        </pc:spChg>
        <pc:spChg chg="mod">
          <ac:chgData name="Valdir Meneses" userId="1da93e25d0d0810f" providerId="LiveId" clId="{19076CF9-E21B-4BF4-AC76-43FD8E4FDE4B}" dt="2025-08-19T14:40:51.358" v="36" actId="1036"/>
          <ac:spMkLst>
            <pc:docMk/>
            <pc:sldMk cId="748277658" sldId="263"/>
            <ac:spMk id="26" creationId="{86164976-8F09-8F93-7FF7-A53537E29DFD}"/>
          </ac:spMkLst>
        </pc:spChg>
        <pc:grpChg chg="mod">
          <ac:chgData name="Valdir Meneses" userId="1da93e25d0d0810f" providerId="LiveId" clId="{19076CF9-E21B-4BF4-AC76-43FD8E4FDE4B}" dt="2025-08-19T14:41:56.977" v="115" actId="1038"/>
          <ac:grpSpMkLst>
            <pc:docMk/>
            <pc:sldMk cId="748277658" sldId="263"/>
            <ac:grpSpMk id="17" creationId="{9B8E636C-F5DB-04A5-52CB-889B9E8C746B}"/>
          </ac:grpSpMkLst>
        </pc:grpChg>
      </pc:sldChg>
    </pc:docChg>
  </pc:docChgLst>
  <pc:docChgLst>
    <pc:chgData name="Valdir Meneses" userId="1da93e25d0d0810f" providerId="LiveId" clId="{75CD606D-16C7-4D60-9FD3-54E03BB10C5E}"/>
    <pc:docChg chg="modSld">
      <pc:chgData name="Valdir Meneses" userId="1da93e25d0d0810f" providerId="LiveId" clId="{75CD606D-16C7-4D60-9FD3-54E03BB10C5E}" dt="2025-07-29T12:35:57.262" v="0"/>
      <pc:docMkLst>
        <pc:docMk/>
      </pc:docMkLst>
      <pc:sldChg chg="modAnim">
        <pc:chgData name="Valdir Meneses" userId="1da93e25d0d0810f" providerId="LiveId" clId="{75CD606D-16C7-4D60-9FD3-54E03BB10C5E}" dt="2025-07-29T12:35:57.262" v="0"/>
        <pc:sldMkLst>
          <pc:docMk/>
          <pc:sldMk cId="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7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79EF6-7922-AF9A-87E9-249915D9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F9492-199D-C4A1-F2D0-DE4DA27C4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623D91-1D09-A8F0-F271-F54542ACE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9933C-0679-7251-4638-F18FFC01A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194F0-223C-41DF-0F52-C7FE340E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F0A5E-BC64-2CE2-9C75-54C0E2978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93913-21BB-441F-4127-6D877F13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C5A8D-6791-8973-D4F2-F647CB7D2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AAEE4-0181-6B1E-3388-25F4A996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703F-C827-D472-882D-1F1951D2C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B2AA9-26A9-1DF6-6CA4-DDB461E7E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F63D-AE2A-9FB1-CD34-0C8E3C4ED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796B-5278-612D-CBB0-9D3D84E2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F5FD4-DE4F-5842-24D4-0C572641E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0E7C7-E5A2-5127-ED17-C2E4EE5BC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DE069-EB18-5942-B41C-83E654F63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8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B7F1-B0D9-21DC-CCDA-1F6FCD3A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75829-1BA0-CE3B-8156-9AEBD30AA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34EE0-041E-D09C-9949-6E1EBB652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BDAD-2799-51F0-9870-A793E5EAD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8E66-EADA-4250-B37A-D6340418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114C5-F05D-D4A9-D9C8-E6196DEEE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CCEF0-57B0-3971-CB61-E2DDFECD9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577A8-B7C8-3752-0ADE-C98336CF2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07409" y="1219202"/>
            <a:ext cx="6899407" cy="6786880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0269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55AE5-866F-148B-F2E0-3CBA37E8E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7118A8-1145-840B-4A34-90D6A2A59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383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5" y="882128"/>
            <a:ext cx="13919542" cy="3700631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2784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846" y="1382432"/>
            <a:ext cx="13992708" cy="6619272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02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74AB235-ABE2-821F-5A19-63CC98E840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455" y="3149579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008B2EF-DB99-05FF-F89E-D3C46ADF8E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4878" y="3149576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53525F-BEA4-79B3-1ECE-DAE8C2073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75301" y="3149574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758FB5-62AC-0DDD-8125-CAC3143C4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5724" y="3149572"/>
            <a:ext cx="2903977" cy="1394453"/>
          </a:xfrm>
          <a:custGeom>
            <a:avLst/>
            <a:gdLst>
              <a:gd name="connsiteX0" fmla="*/ 633899 w 2419981"/>
              <a:gd name="connsiteY0" fmla="*/ 6 h 1162044"/>
              <a:gd name="connsiteX1" fmla="*/ 2289261 w 2419981"/>
              <a:gd name="connsiteY1" fmla="*/ 4603 h 1162044"/>
              <a:gd name="connsiteX2" fmla="*/ 2419981 w 2419981"/>
              <a:gd name="connsiteY2" fmla="*/ 135981 h 1162044"/>
              <a:gd name="connsiteX3" fmla="*/ 2419981 w 2419981"/>
              <a:gd name="connsiteY3" fmla="*/ 1030666 h 1162044"/>
              <a:gd name="connsiteX4" fmla="*/ 2288603 w 2419981"/>
              <a:gd name="connsiteY4" fmla="*/ 1162044 h 1162044"/>
              <a:gd name="connsiteX5" fmla="*/ 131378 w 2419981"/>
              <a:gd name="connsiteY5" fmla="*/ 1162044 h 1162044"/>
              <a:gd name="connsiteX6" fmla="*/ 0 w 2419981"/>
              <a:gd name="connsiteY6" fmla="*/ 1030666 h 1162044"/>
              <a:gd name="connsiteX7" fmla="*/ 0 w 2419981"/>
              <a:gd name="connsiteY7" fmla="*/ 624050 h 1162044"/>
              <a:gd name="connsiteX8" fmla="*/ 131378 w 2419981"/>
              <a:gd name="connsiteY8" fmla="*/ 492672 h 1162044"/>
              <a:gd name="connsiteX9" fmla="*/ 222686 w 2419981"/>
              <a:gd name="connsiteY9" fmla="*/ 492672 h 1162044"/>
              <a:gd name="connsiteX10" fmla="*/ 501864 w 2419981"/>
              <a:gd name="connsiteY10" fmla="*/ 213495 h 1162044"/>
              <a:gd name="connsiteX11" fmla="*/ 501864 w 2419981"/>
              <a:gd name="connsiteY11" fmla="*/ 131383 h 1162044"/>
              <a:gd name="connsiteX12" fmla="*/ 633899 w 2419981"/>
              <a:gd name="connsiteY12" fmla="*/ 6 h 116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981" h="1162044">
                <a:moveTo>
                  <a:pt x="633899" y="6"/>
                </a:moveTo>
                <a:lnTo>
                  <a:pt x="2289261" y="4603"/>
                </a:lnTo>
                <a:cubicBezTo>
                  <a:pt x="2361518" y="5260"/>
                  <a:pt x="2419981" y="63724"/>
                  <a:pt x="2419981" y="135981"/>
                </a:cubicBezTo>
                <a:lnTo>
                  <a:pt x="2419981" y="1030666"/>
                </a:lnTo>
                <a:cubicBezTo>
                  <a:pt x="2419981" y="1103580"/>
                  <a:pt x="2360862" y="1162044"/>
                  <a:pt x="2288603" y="1162044"/>
                </a:cubicBezTo>
                <a:lnTo>
                  <a:pt x="131378" y="1162044"/>
                </a:lnTo>
                <a:cubicBezTo>
                  <a:pt x="58463" y="1162044"/>
                  <a:pt x="0" y="1103580"/>
                  <a:pt x="0" y="1030666"/>
                </a:cubicBezTo>
                <a:lnTo>
                  <a:pt x="0" y="624050"/>
                </a:lnTo>
                <a:cubicBezTo>
                  <a:pt x="0" y="551136"/>
                  <a:pt x="58463" y="492672"/>
                  <a:pt x="131378" y="492672"/>
                </a:cubicBezTo>
                <a:lnTo>
                  <a:pt x="222686" y="492672"/>
                </a:lnTo>
                <a:cubicBezTo>
                  <a:pt x="377055" y="492672"/>
                  <a:pt x="501864" y="367207"/>
                  <a:pt x="501864" y="213495"/>
                </a:cubicBezTo>
                <a:lnTo>
                  <a:pt x="501864" y="131383"/>
                </a:lnTo>
                <a:cubicBezTo>
                  <a:pt x="501864" y="58469"/>
                  <a:pt x="560984" y="-652"/>
                  <a:pt x="633899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453A71-4D2E-77AC-88D5-73E04EA73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2117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363807-51D0-21E7-FB67-4BB50FBD7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276" y="973836"/>
            <a:ext cx="13859465" cy="6760392"/>
          </a:xfrm>
          <a:custGeom>
            <a:avLst/>
            <a:gdLst>
              <a:gd name="connsiteX0" fmla="*/ 5383837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7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7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12276C-3885-79CA-18F4-6DD26A5D4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345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09422" y="2808005"/>
            <a:ext cx="6594236" cy="4869456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588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114800"/>
            <a:ext cx="14630400" cy="411480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3947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056" y="1215346"/>
            <a:ext cx="13764192" cy="3227736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644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55802" cy="82296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345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966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7064" y="3394711"/>
            <a:ext cx="6771868" cy="467696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253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675DA0-8F2D-87AF-21D1-FB7B28D588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8C4BE-BE13-9D81-5ABB-5D5BF8313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0859" y="2473838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4829796-9FA8-2462-2952-CCCC87511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0859" y="5052815"/>
            <a:ext cx="2133209" cy="2133209"/>
          </a:xfrm>
          <a:custGeom>
            <a:avLst/>
            <a:gdLst>
              <a:gd name="connsiteX0" fmla="*/ 888837 w 1777674"/>
              <a:gd name="connsiteY0" fmla="*/ 0 h 1777674"/>
              <a:gd name="connsiteX1" fmla="*/ 1777674 w 1777674"/>
              <a:gd name="connsiteY1" fmla="*/ 888837 h 1777674"/>
              <a:gd name="connsiteX2" fmla="*/ 888837 w 1777674"/>
              <a:gd name="connsiteY2" fmla="*/ 1777674 h 1777674"/>
              <a:gd name="connsiteX3" fmla="*/ 0 w 1777674"/>
              <a:gd name="connsiteY3" fmla="*/ 888837 h 1777674"/>
              <a:gd name="connsiteX4" fmla="*/ 888837 w 1777674"/>
              <a:gd name="connsiteY4" fmla="*/ 0 h 177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674" h="1777674">
                <a:moveTo>
                  <a:pt x="888837" y="0"/>
                </a:moveTo>
                <a:cubicBezTo>
                  <a:pt x="1379728" y="0"/>
                  <a:pt x="1777674" y="397946"/>
                  <a:pt x="1777674" y="888837"/>
                </a:cubicBezTo>
                <a:cubicBezTo>
                  <a:pt x="1777674" y="1379728"/>
                  <a:pt x="1379728" y="1777674"/>
                  <a:pt x="888837" y="1777674"/>
                </a:cubicBezTo>
                <a:cubicBezTo>
                  <a:pt x="397946" y="1777674"/>
                  <a:pt x="0" y="1379728"/>
                  <a:pt x="0" y="888837"/>
                </a:cubicBezTo>
                <a:cubicBezTo>
                  <a:pt x="0" y="397946"/>
                  <a:pt x="397946" y="0"/>
                  <a:pt x="8888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448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0"/>
            <a:ext cx="4876800" cy="82296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40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36A18F-5724-5E75-0427-788560DFD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7744" y="1"/>
            <a:ext cx="14154912" cy="4433012"/>
          </a:xfrm>
          <a:custGeom>
            <a:avLst/>
            <a:gdLst>
              <a:gd name="connsiteX0" fmla="*/ 302511 w 11795760"/>
              <a:gd name="connsiteY0" fmla="*/ 0 h 3460823"/>
              <a:gd name="connsiteX1" fmla="*/ 11493249 w 11795760"/>
              <a:gd name="connsiteY1" fmla="*/ 0 h 3460823"/>
              <a:gd name="connsiteX2" fmla="*/ 11795760 w 11795760"/>
              <a:gd name="connsiteY2" fmla="*/ 302511 h 3460823"/>
              <a:gd name="connsiteX3" fmla="*/ 11795760 w 11795760"/>
              <a:gd name="connsiteY3" fmla="*/ 3158312 h 3460823"/>
              <a:gd name="connsiteX4" fmla="*/ 11493249 w 11795760"/>
              <a:gd name="connsiteY4" fmla="*/ 3460823 h 3460823"/>
              <a:gd name="connsiteX5" fmla="*/ 302511 w 11795760"/>
              <a:gd name="connsiteY5" fmla="*/ 3460823 h 3460823"/>
              <a:gd name="connsiteX6" fmla="*/ 0 w 11795760"/>
              <a:gd name="connsiteY6" fmla="*/ 3158312 h 3460823"/>
              <a:gd name="connsiteX7" fmla="*/ 0 w 11795760"/>
              <a:gd name="connsiteY7" fmla="*/ 302511 h 3460823"/>
              <a:gd name="connsiteX8" fmla="*/ 302511 w 11795760"/>
              <a:gd name="connsiteY8" fmla="*/ 0 h 346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5760" h="3460823">
                <a:moveTo>
                  <a:pt x="302511" y="0"/>
                </a:moveTo>
                <a:lnTo>
                  <a:pt x="11493249" y="0"/>
                </a:lnTo>
                <a:cubicBezTo>
                  <a:pt x="11660321" y="0"/>
                  <a:pt x="11795760" y="135439"/>
                  <a:pt x="11795760" y="302511"/>
                </a:cubicBezTo>
                <a:lnTo>
                  <a:pt x="11795760" y="3158312"/>
                </a:lnTo>
                <a:cubicBezTo>
                  <a:pt x="11795760" y="3325384"/>
                  <a:pt x="11660321" y="3460823"/>
                  <a:pt x="11493249" y="3460823"/>
                </a:cubicBezTo>
                <a:lnTo>
                  <a:pt x="302511" y="3460823"/>
                </a:lnTo>
                <a:cubicBezTo>
                  <a:pt x="135439" y="3460823"/>
                  <a:pt x="0" y="3325384"/>
                  <a:pt x="0" y="3158312"/>
                </a:cubicBezTo>
                <a:lnTo>
                  <a:pt x="0" y="302511"/>
                </a:lnTo>
                <a:cubicBezTo>
                  <a:pt x="0" y="135439"/>
                  <a:pt x="135439" y="0"/>
                  <a:pt x="30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47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9858" y="6058894"/>
            <a:ext cx="13930685" cy="1860605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078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47" y="3059525"/>
            <a:ext cx="13763708" cy="4890052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4408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4630400" cy="82296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79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640" y="365760"/>
            <a:ext cx="14041120" cy="5222239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829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14800"/>
            <a:ext cx="14630400" cy="41148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50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583" y="4618219"/>
            <a:ext cx="13919542" cy="3330632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09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7227" y="633607"/>
            <a:ext cx="13275946" cy="7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113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0B8E-D69B-6919-0136-1A2D1F29B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109C-791A-7D9E-1566-0F05CEC8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F3ECCB-65D8-18D5-2350-74AA16DD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1097280" rtl="0" eaLnBrk="1" latinLnBrk="0" hangingPunct="1">
              <a:defRPr lang="en-PK" sz="1080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7446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nti.com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s://www.linkedin.com/in/valdir-meneses-j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hyperlink" Target="mailto:valdir@airocks.co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686DB22-FD64-86CB-4AC7-C4C91AA6C9F5}"/>
              </a:ext>
            </a:extLst>
          </p:cNvPr>
          <p:cNvSpPr/>
          <p:nvPr/>
        </p:nvSpPr>
        <p:spPr>
          <a:xfrm rot="19312534">
            <a:off x="11151287" y="-3471353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52AFAAB-65C2-AE3B-6FF2-62BE7743250D}"/>
              </a:ext>
            </a:extLst>
          </p:cNvPr>
          <p:cNvSpPr/>
          <p:nvPr/>
        </p:nvSpPr>
        <p:spPr>
          <a:xfrm rot="19312534">
            <a:off x="8638553" y="875808"/>
            <a:ext cx="11485130" cy="11485130"/>
          </a:xfrm>
          <a:prstGeom prst="roundRect">
            <a:avLst/>
          </a:prstGeom>
          <a:noFill/>
          <a:ln w="28575">
            <a:gradFill>
              <a:gsLst>
                <a:gs pos="0">
                  <a:srgbClr val="9CD140">
                    <a:alpha val="0"/>
                  </a:srgbClr>
                </a:gs>
                <a:gs pos="45000">
                  <a:schemeClr val="bg1"/>
                </a:gs>
                <a:gs pos="61000">
                  <a:schemeClr val="bg1"/>
                </a:gs>
                <a:gs pos="100000">
                  <a:srgbClr val="9CD140">
                    <a:alpha val="0"/>
                  </a:srgb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359933B-6DFB-5F28-1E96-F3DE6AC89FF7}"/>
              </a:ext>
            </a:extLst>
          </p:cNvPr>
          <p:cNvSpPr/>
          <p:nvPr/>
        </p:nvSpPr>
        <p:spPr>
          <a:xfrm rot="19312534">
            <a:off x="8834185" y="3806607"/>
            <a:ext cx="3020186" cy="302018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>
                  <a:alpha val="39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53BF09-218C-6617-48FB-000D764ADF9C}"/>
              </a:ext>
            </a:extLst>
          </p:cNvPr>
          <p:cNvSpPr/>
          <p:nvPr/>
        </p:nvSpPr>
        <p:spPr>
          <a:xfrm rot="19312534">
            <a:off x="10533109" y="-318151"/>
            <a:ext cx="6050196" cy="6050196"/>
          </a:xfrm>
          <a:prstGeom prst="roundRect">
            <a:avLst/>
          </a:prstGeom>
          <a:gradFill>
            <a:gsLst>
              <a:gs pos="100000">
                <a:srgbClr val="62AD2C"/>
              </a:gs>
              <a:gs pos="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0D1BB-48E8-5407-F21D-60D41A9B60F7}"/>
              </a:ext>
            </a:extLst>
          </p:cNvPr>
          <p:cNvGrpSpPr/>
          <p:nvPr/>
        </p:nvGrpSpPr>
        <p:grpSpPr>
          <a:xfrm>
            <a:off x="10893110" y="-249788"/>
            <a:ext cx="10175080" cy="5913469"/>
            <a:chOff x="8292548" y="2521141"/>
            <a:chExt cx="12247771" cy="71180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978BBFB-67CD-6DA5-2D87-D7DBED37E1B4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E31289-A761-9352-6ABF-E9CD231C679C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F84629F-4FA4-BD53-96CB-FD3EE684C5FC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DF638E7-2210-0398-20F4-66BD0083CFE4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B418B8-AC78-071C-8452-E86F80522DF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B8ADFB8-93B1-F804-A52B-549F0593C54D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B772A66-370F-8ADF-8956-BBF7E088EE3F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7ECA083-A413-CAAD-46CB-5C9D4B2B812E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9CD140"/>
                  </a:gs>
                  <a:gs pos="61000">
                    <a:srgbClr val="9CD140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6BA852-2DE1-80F6-0A82-C42EC3E4234C}"/>
              </a:ext>
            </a:extLst>
          </p:cNvPr>
          <p:cNvSpPr/>
          <p:nvPr/>
        </p:nvSpPr>
        <p:spPr>
          <a:xfrm rot="19312534">
            <a:off x="9557260" y="2607823"/>
            <a:ext cx="9376757" cy="9376757"/>
          </a:xfrm>
          <a:prstGeom prst="roundRect">
            <a:avLst/>
          </a:prstGeom>
          <a:gradFill>
            <a:gsLst>
              <a:gs pos="58000">
                <a:srgbClr val="9CD140"/>
              </a:gs>
              <a:gs pos="0">
                <a:srgbClr val="62AD2C"/>
              </a:gs>
              <a:gs pos="100000">
                <a:srgbClr val="11852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1097280"/>
            <a:endParaRPr lang="en-PK" sz="1680" b="1">
              <a:solidFill>
                <a:prstClr val="white"/>
              </a:solidFill>
              <a:latin typeface="Nunito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73673-254C-A7BE-755E-D87439FAD775}"/>
              </a:ext>
            </a:extLst>
          </p:cNvPr>
          <p:cNvGrpSpPr/>
          <p:nvPr/>
        </p:nvGrpSpPr>
        <p:grpSpPr>
          <a:xfrm>
            <a:off x="9951058" y="3025370"/>
            <a:ext cx="14697325" cy="8541671"/>
            <a:chOff x="8292548" y="2521141"/>
            <a:chExt cx="12247771" cy="71180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2E9D3C3-3F7B-8610-189D-B2449CBBED33}"/>
                </a:ext>
              </a:extLst>
            </p:cNvPr>
            <p:cNvSpPr/>
            <p:nvPr/>
          </p:nvSpPr>
          <p:spPr>
            <a:xfrm rot="19312534">
              <a:off x="8292548" y="2521141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2A1439A-25CF-14C6-8358-E3A99D7F2437}"/>
                </a:ext>
              </a:extLst>
            </p:cNvPr>
            <p:cNvSpPr/>
            <p:nvPr/>
          </p:nvSpPr>
          <p:spPr>
            <a:xfrm rot="19312534">
              <a:off x="9025365" y="2521142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2428598-9EF1-8618-1FEC-AEB31830332B}"/>
                </a:ext>
              </a:extLst>
            </p:cNvPr>
            <p:cNvSpPr/>
            <p:nvPr/>
          </p:nvSpPr>
          <p:spPr>
            <a:xfrm rot="19312534">
              <a:off x="9758182" y="2521143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FD97FB9-97B7-4B98-4CCD-D5D08E7F89A2}"/>
                </a:ext>
              </a:extLst>
            </p:cNvPr>
            <p:cNvSpPr/>
            <p:nvPr/>
          </p:nvSpPr>
          <p:spPr>
            <a:xfrm rot="19312534">
              <a:off x="10490999" y="2521144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A2F7B39-ADCE-BBCA-7B9F-173B99D2847C}"/>
                </a:ext>
              </a:extLst>
            </p:cNvPr>
            <p:cNvSpPr/>
            <p:nvPr/>
          </p:nvSpPr>
          <p:spPr>
            <a:xfrm rot="19312534">
              <a:off x="11223816" y="2521145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E5F9A9-CC39-1577-5C0E-408052C5FB8C}"/>
                </a:ext>
              </a:extLst>
            </p:cNvPr>
            <p:cNvSpPr/>
            <p:nvPr/>
          </p:nvSpPr>
          <p:spPr>
            <a:xfrm rot="19312534">
              <a:off x="11956633" y="2521146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146FE88-3D08-697A-87D3-EEA7A1B2231A}"/>
                </a:ext>
              </a:extLst>
            </p:cNvPr>
            <p:cNvSpPr/>
            <p:nvPr/>
          </p:nvSpPr>
          <p:spPr>
            <a:xfrm rot="19312534">
              <a:off x="12689450" y="2521147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E32C09E-CDF2-B8E8-00D9-4AE16555CF97}"/>
                </a:ext>
              </a:extLst>
            </p:cNvPr>
            <p:cNvSpPr/>
            <p:nvPr/>
          </p:nvSpPr>
          <p:spPr>
            <a:xfrm rot="19312534">
              <a:off x="13422267" y="2521148"/>
              <a:ext cx="7118052" cy="7118052"/>
            </a:xfrm>
            <a:prstGeom prst="roundRect">
              <a:avLst/>
            </a:prstGeom>
            <a:noFill/>
            <a:ln w="28575">
              <a:gradFill>
                <a:gsLst>
                  <a:gs pos="0">
                    <a:srgbClr val="9CD140">
                      <a:alpha val="0"/>
                    </a:srgbClr>
                  </a:gs>
                  <a:gs pos="45000">
                    <a:srgbClr val="62AD2C"/>
                  </a:gs>
                  <a:gs pos="61000">
                    <a:srgbClr val="62AD2C"/>
                  </a:gs>
                  <a:gs pos="100000">
                    <a:srgbClr val="9CD140">
                      <a:alpha val="0"/>
                    </a:srgb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defTabSz="1097280"/>
              <a:endParaRPr lang="en-PK" sz="1680" b="1">
                <a:solidFill>
                  <a:prstClr val="white"/>
                </a:solidFill>
                <a:latin typeface="Nunito" pitchFamily="2" charset="77"/>
              </a:endParaRPr>
            </a:p>
          </p:txBody>
        </p:sp>
      </p:grpSp>
      <p:pic>
        <p:nvPicPr>
          <p:cNvPr id="26" name="Picture 25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C0CAEAB5-9DE9-37BA-2DCB-EAE9373F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72" y="1421480"/>
            <a:ext cx="4282328" cy="16994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DE4A87-3DD2-067B-E0FE-A83F5E161DF5}"/>
              </a:ext>
            </a:extLst>
          </p:cNvPr>
          <p:cNvSpPr txBox="1"/>
          <p:nvPr/>
        </p:nvSpPr>
        <p:spPr>
          <a:xfrm>
            <a:off x="1185583" y="3657183"/>
            <a:ext cx="690443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</a:pPr>
            <a:r>
              <a:rPr lang="en-GB" sz="5280" b="1" spc="-180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Intelligent Automation with </a:t>
            </a:r>
            <a:r>
              <a:rPr lang="en-GB" sz="5280" b="1" spc="-180" dirty="0">
                <a:solidFill>
                  <a:srgbClr val="242844"/>
                </a:solidFill>
                <a:latin typeface="Nunito" pitchFamily="2" charset="77"/>
              </a:rPr>
              <a:t>Purpose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52EBD2-BFDB-A60D-FB10-76FB6D4F3D2E}"/>
              </a:ext>
            </a:extLst>
          </p:cNvPr>
          <p:cNvSpPr/>
          <p:nvPr/>
        </p:nvSpPr>
        <p:spPr>
          <a:xfrm>
            <a:off x="1291455" y="7052814"/>
            <a:ext cx="4407539" cy="7569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7280"/>
            <a:endParaRPr lang="en-PK" sz="2160" dirty="0">
              <a:solidFill>
                <a:srgbClr val="242844"/>
              </a:solidFill>
              <a:latin typeface="Raleway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464D3A-A902-EC46-3298-7F7CEB73B6AE}"/>
              </a:ext>
            </a:extLst>
          </p:cNvPr>
          <p:cNvSpPr txBox="1"/>
          <p:nvPr/>
        </p:nvSpPr>
        <p:spPr>
          <a:xfrm>
            <a:off x="1631499" y="7209690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97280"/>
            <a:r>
              <a:rPr lang="pt-BR" sz="2160" dirty="0" err="1">
                <a:solidFill>
                  <a:srgbClr val="242844"/>
                </a:solidFill>
                <a:latin typeface="Raleway" pitchFamily="2" charset="77"/>
                <a:ea typeface="Calibri" panose="020F0502020204030204" pitchFamily="34" charset="0"/>
              </a:rPr>
              <a:t>www.sicolos.com.br</a:t>
            </a:r>
            <a:r>
              <a:rPr lang="en-PK" sz="2160" dirty="0">
                <a:solidFill>
                  <a:srgbClr val="242844"/>
                </a:solidFill>
                <a:latin typeface="Raleway" pitchFamily="2" charset="77"/>
              </a:rPr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8CCDC60-8315-FA3B-0021-2D6B4236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729" y="7209690"/>
            <a:ext cx="443198" cy="4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367503" y="1228368"/>
            <a:ext cx="11082554" cy="748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as soft skills estão redefinindo o papel do profissional e do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líder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que não deseja ser liderado por algoritmos.</a:t>
            </a:r>
            <a:endParaRPr lang="en-US" sz="2500" b="1" dirty="0"/>
          </a:p>
        </p:txBody>
      </p:sp>
      <p:sp>
        <p:nvSpPr>
          <p:cNvPr id="4" name="Text 2"/>
          <p:cNvSpPr/>
          <p:nvPr/>
        </p:nvSpPr>
        <p:spPr>
          <a:xfrm>
            <a:off x="1534358" y="261068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isão Sistêmica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363170" y="2958624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 de enxergar conexões entre diferentes áreas e antecipar impactos de decisões no ecossistema completo.</a:t>
            </a:r>
            <a:endParaRPr lang="en-US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73" y="3741003"/>
            <a:ext cx="279083" cy="3488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022556" y="2190869"/>
            <a:ext cx="27292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nteligência Emocional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8692445" y="2579449"/>
            <a:ext cx="494144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Habilidade de gerenciar emoções próprias e alheias, criando ambientes de trabalho produtivos e saudáveis.</a:t>
            </a: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041" y="3341787"/>
            <a:ext cx="279083" cy="34885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19392" y="3870365"/>
            <a:ext cx="29617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uriosidade Aprendente</a:t>
            </a:r>
            <a:endParaRPr lang="en-US" sz="3000" dirty="0"/>
          </a:p>
        </p:txBody>
      </p:sp>
      <p:sp>
        <p:nvSpPr>
          <p:cNvPr id="13" name="Text 7"/>
          <p:cNvSpPr/>
          <p:nvPr/>
        </p:nvSpPr>
        <p:spPr>
          <a:xfrm>
            <a:off x="9608764" y="4220210"/>
            <a:ext cx="404228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Disposição constante para absorver novos conhecimentos e questionar pressupostos estabelecidos.</a:t>
            </a:r>
            <a:endParaRPr lang="en-US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183" y="4386798"/>
            <a:ext cx="279083" cy="34885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022556" y="55498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daptabilidade</a:t>
            </a:r>
            <a:endParaRPr lang="en-US" sz="3000" dirty="0"/>
          </a:p>
        </p:txBody>
      </p:sp>
      <p:sp>
        <p:nvSpPr>
          <p:cNvPr id="17" name="Text 9"/>
          <p:cNvSpPr/>
          <p:nvPr/>
        </p:nvSpPr>
        <p:spPr>
          <a:xfrm>
            <a:off x="8287136" y="5938441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Flexibilidade para ajustar estratégias rapidamente diante de cenários em constante mudança.</a:t>
            </a:r>
            <a:endParaRPr lang="en-US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9041" y="5431691"/>
            <a:ext cx="279083" cy="34885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249541" y="51299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3000" b="1" dirty="0">
                <a:solidFill>
                  <a:srgbClr val="F44444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</a:t>
            </a:r>
            <a:r>
              <a:rPr lang="en-US" sz="3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enso Ético</a:t>
            </a:r>
            <a:endParaRPr lang="en-US" sz="3000" dirty="0"/>
          </a:p>
        </p:txBody>
      </p:sp>
      <p:sp>
        <p:nvSpPr>
          <p:cNvPr id="21" name="Text 11"/>
          <p:cNvSpPr/>
          <p:nvPr/>
        </p:nvSpPr>
        <p:spPr>
          <a:xfrm>
            <a:off x="546050" y="5518507"/>
            <a:ext cx="4492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Capacidade de tomar decisões baseadas em valores humanos fundamentais, mesmo sob pressão.</a:t>
            </a:r>
            <a:endParaRPr lang="en-US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5832" y="2427922"/>
            <a:ext cx="4266724" cy="4266724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0673" y="5032474"/>
            <a:ext cx="279083" cy="348853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1362750" y="7236222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"Soft skills </a:t>
            </a:r>
            <a:r>
              <a:rPr lang="en-US" sz="25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são</a:t>
            </a: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partes do código-fonte do profissional relevante na nova era."</a:t>
            </a:r>
            <a:endParaRPr lang="en-US" sz="2500" dirty="0"/>
          </a:p>
        </p:txBody>
      </p:sp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EC0FEC7C-CEB7-EA9C-8147-A5112BC3BE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8" name="Text 0"/>
          <p:cNvSpPr/>
          <p:nvPr/>
        </p:nvSpPr>
        <p:spPr>
          <a:xfrm>
            <a:off x="1863963" y="434579"/>
            <a:ext cx="901600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Acrônimo V.I.C.A.S  - Da Execução à Influência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77240" y="1938258"/>
            <a:ext cx="591573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5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De acordo com o  Fórum Econômico Mundial: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716280" y="244649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693420" y="2446496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986790" y="2648426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e ESG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946150" y="3107293"/>
            <a:ext cx="683010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ética algorítmica já influencia decisões de investimento e valorização de empresas no mercado global.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716280" y="406122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93420" y="4061222"/>
            <a:ext cx="91440" cy="1435656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986790" y="4263152"/>
            <a:ext cx="278391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Requalificação em Escala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795905" y="4722019"/>
            <a:ext cx="6888909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"80% dos empregos vão exigir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conhecimentos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básicos</a:t>
            </a:r>
            <a:endParaRPr lang="en-US" sz="2000" dirty="0">
              <a:solidFill>
                <a:srgbClr val="F4E8FF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IA até 2030".</a:t>
            </a:r>
            <a:endParaRPr lang="en-US" sz="20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94" y="1165348"/>
            <a:ext cx="6507313" cy="650731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693420" y="6134815"/>
            <a:ext cx="6888909" cy="838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"Ser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técnico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continua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sendo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ótimo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…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Mas ser líder com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visão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sistêmica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,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eficiente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e ética... </a:t>
            </a:r>
          </a:p>
          <a:p>
            <a:pPr marL="0" indent="0" algn="ctr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é </a:t>
            </a:r>
            <a:r>
              <a:rPr lang="en-US" sz="200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diferencial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inegociável."</a:t>
            </a:r>
            <a:endParaRPr lang="en-US" sz="2000" b="1" dirty="0"/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3007522A-1946-6210-CD2C-2900620A6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817074" y="387013"/>
            <a:ext cx="10802564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Líder no Novo Capitalismo de Stakeholders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121920" y="250074"/>
            <a:ext cx="9054584" cy="1090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“The AI Talent Race Is On”</a:t>
            </a:r>
          </a:p>
          <a:p>
            <a:pPr algn="ctr">
              <a:lnSpc>
                <a:spcPts val="4400"/>
              </a:lnSpc>
            </a:pP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(Fonte: Gartner - Survey) </a:t>
            </a:r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C57240CA-C93E-D479-DA98-1B05E13D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7457340"/>
            <a:ext cx="2316480" cy="559633"/>
          </a:xfrm>
          <a:prstGeom prst="rect">
            <a:avLst/>
          </a:prstGeom>
        </p:spPr>
      </p:pic>
      <p:pic>
        <p:nvPicPr>
          <p:cNvPr id="16" name="Imagem 15" descr="Diagrama, Linha do tempo&#10;&#10;O conteúdo gerado por IA pode estar incorreto.">
            <a:extLst>
              <a:ext uri="{FF2B5EF4-FFF2-40B4-BE49-F238E27FC236}">
                <a16:creationId xmlns:a16="http://schemas.microsoft.com/office/drawing/2014/main" id="{0812405C-FC3A-DF31-444E-10EA6A51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510" y="0"/>
            <a:ext cx="6123890" cy="8266232"/>
          </a:xfrm>
          <a:prstGeom prst="rect">
            <a:avLst/>
          </a:prstGeom>
        </p:spPr>
      </p:pic>
      <p:sp>
        <p:nvSpPr>
          <p:cNvPr id="19" name="Shape 3">
            <a:extLst>
              <a:ext uri="{FF2B5EF4-FFF2-40B4-BE49-F238E27FC236}">
                <a16:creationId xmlns:a16="http://schemas.microsoft.com/office/drawing/2014/main" id="{6147D374-FE55-3EAD-0FA1-E2AB073A868C}"/>
              </a:ext>
            </a:extLst>
          </p:cNvPr>
          <p:cNvSpPr/>
          <p:nvPr/>
        </p:nvSpPr>
        <p:spPr>
          <a:xfrm>
            <a:off x="635000" y="2162016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02E729A2-9076-0A17-CA03-234D2F83298C}"/>
              </a:ext>
            </a:extLst>
          </p:cNvPr>
          <p:cNvSpPr/>
          <p:nvPr/>
        </p:nvSpPr>
        <p:spPr>
          <a:xfrm>
            <a:off x="612140" y="2340529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5DB42372-E19D-BF21-6F5E-90EBA9A0CCA5}"/>
              </a:ext>
            </a:extLst>
          </p:cNvPr>
          <p:cNvSpPr/>
          <p:nvPr/>
        </p:nvSpPr>
        <p:spPr>
          <a:xfrm>
            <a:off x="893637" y="2593537"/>
            <a:ext cx="6735050" cy="659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67% das organizações de IA maduras </a:t>
            </a: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estão criando</a:t>
            </a:r>
            <a:r>
              <a:rPr lang="pt-BR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novas funções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 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008D5315-D43B-3D05-B1C2-A8FCCAA80062}"/>
              </a:ext>
            </a:extLst>
          </p:cNvPr>
          <p:cNvSpPr/>
          <p:nvPr/>
        </p:nvSpPr>
        <p:spPr>
          <a:xfrm>
            <a:off x="635000" y="3776742"/>
            <a:ext cx="5915739" cy="1435656"/>
          </a:xfrm>
          <a:prstGeom prst="roundRect">
            <a:avLst>
              <a:gd name="adj" fmla="val 7643"/>
            </a:avLst>
          </a:prstGeom>
          <a:noFill/>
          <a:ln w="22860">
            <a:solidFill>
              <a:srgbClr val="3926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Shape 8">
            <a:extLst>
              <a:ext uri="{FF2B5EF4-FFF2-40B4-BE49-F238E27FC236}">
                <a16:creationId xmlns:a16="http://schemas.microsoft.com/office/drawing/2014/main" id="{30644D16-708C-1A4B-36E9-AE1DD7AF1D8F}"/>
              </a:ext>
            </a:extLst>
          </p:cNvPr>
          <p:cNvSpPr/>
          <p:nvPr/>
        </p:nvSpPr>
        <p:spPr>
          <a:xfrm>
            <a:off x="612140" y="3772375"/>
            <a:ext cx="91440" cy="1078630"/>
          </a:xfrm>
          <a:prstGeom prst="roundRect">
            <a:avLst>
              <a:gd name="adj" fmla="val 82252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5">
            <a:extLst>
              <a:ext uri="{FF2B5EF4-FFF2-40B4-BE49-F238E27FC236}">
                <a16:creationId xmlns:a16="http://schemas.microsoft.com/office/drawing/2014/main" id="{68418ADF-9B83-34AC-26E3-441C82175E85}"/>
              </a:ext>
            </a:extLst>
          </p:cNvPr>
          <p:cNvSpPr/>
          <p:nvPr/>
        </p:nvSpPr>
        <p:spPr>
          <a:xfrm>
            <a:off x="907565" y="4147341"/>
            <a:ext cx="6707194" cy="450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pt-PT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87% já possuem equipes dedicadas de IA.</a:t>
            </a:r>
            <a:endParaRPr lang="pt-BR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  <a:p>
            <a:pPr>
              <a:lnSpc>
                <a:spcPts val="2200"/>
              </a:lnSpc>
            </a:pP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2355E47-55ED-4FBC-1A3F-70B31C1C28D0}"/>
              </a:ext>
            </a:extLst>
          </p:cNvPr>
          <p:cNvSpPr txBox="1"/>
          <p:nvPr/>
        </p:nvSpPr>
        <p:spPr>
          <a:xfrm>
            <a:off x="1660988" y="5895496"/>
            <a:ext cx="4580015" cy="68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pt-BR"/>
            </a:defPPr>
            <a:lvl1pPr indent="0">
              <a:lnSpc>
                <a:spcPts val="2200"/>
              </a:lnSpc>
              <a:buNone/>
              <a:defRPr sz="2800" b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defRPr>
            </a:lvl1pPr>
          </a:lstStyle>
          <a:p>
            <a:pPr algn="ctr"/>
            <a:r>
              <a:rPr lang="pt-BR" dirty="0"/>
              <a:t>𝗗𝗼𝗻’𝘁 𝗚𝗲𝘁 𝗟𝗲𝗳𝘁 𝗕𝗲𝗵𝗶𝗻𝗱!</a:t>
            </a:r>
          </a:p>
          <a:p>
            <a:pPr algn="ctr"/>
            <a:r>
              <a:rPr lang="pt-BR" sz="2000" dirty="0"/>
              <a:t>(Não fique aí parado!</a:t>
            </a:r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8469DD78-9048-3D1C-8209-9227CEAAA4FE}"/>
              </a:ext>
            </a:extLst>
          </p:cNvPr>
          <p:cNvSpPr/>
          <p:nvPr/>
        </p:nvSpPr>
        <p:spPr>
          <a:xfrm>
            <a:off x="716280" y="1499711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Tendências Globais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128A9-BAEC-90B7-AEA5-09A2BE75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7A5BC040-50AB-9319-E017-E98E05CC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C3D4F214-6989-E869-B23C-F491A76F08DC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5E1E41F-D1F9-307E-7F0D-D201E475C2DA}"/>
              </a:ext>
            </a:extLst>
          </p:cNvPr>
          <p:cNvSpPr txBox="1"/>
          <p:nvPr/>
        </p:nvSpPr>
        <p:spPr>
          <a:xfrm>
            <a:off x="4285646" y="1358300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Criar uma base de comportamento, comunicação e cultura inovadora para facilitar e potencializar a aplicação da IA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449A4D5-EBA1-D140-2417-C6B687384114}"/>
              </a:ext>
            </a:extLst>
          </p:cNvPr>
          <p:cNvSpPr txBox="1"/>
          <p:nvPr/>
        </p:nvSpPr>
        <p:spPr>
          <a:xfrm>
            <a:off x="4285646" y="2287796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em frameworks mentais e operacionais para resolução de problemas complexos e criação de soluções inovadoras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DCA862A-9B94-74C2-39E6-3F2CC94D9E5E}"/>
              </a:ext>
            </a:extLst>
          </p:cNvPr>
          <p:cNvSpPr txBox="1"/>
          <p:nvPr/>
        </p:nvSpPr>
        <p:spPr>
          <a:xfrm>
            <a:off x="4285646" y="3401314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Ensinar os fundamentos técnicos e estratégicos da IA, com linguagem acessível e exemplos aplicados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7E5204E-25EA-8C7C-667F-986505FE14A4}"/>
              </a:ext>
            </a:extLst>
          </p:cNvPr>
          <p:cNvSpPr txBox="1"/>
          <p:nvPr/>
        </p:nvSpPr>
        <p:spPr>
          <a:xfrm>
            <a:off x="4285646" y="4360187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o participante no uso de ferramentas atuais e na habilidade de "conversar com a IA" com precisão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72CB0BA-5281-19F9-9179-118A4D2B4589}"/>
              </a:ext>
            </a:extLst>
          </p:cNvPr>
          <p:cNvSpPr txBox="1"/>
          <p:nvPr/>
        </p:nvSpPr>
        <p:spPr>
          <a:xfrm>
            <a:off x="4285646" y="5396383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Construção de Agentes de IA.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restrição, embora com maior foco em profissionais de Tecnologia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909BE78-5EFB-B69B-D6A2-EE437AE37E1C}"/>
              </a:ext>
            </a:extLst>
          </p:cNvPr>
          <p:cNvSpPr txBox="1"/>
          <p:nvPr/>
        </p:nvSpPr>
        <p:spPr>
          <a:xfrm>
            <a:off x="4285646" y="6369500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Capacitar líderes e decisores a liderar pessoas, processos e estratégias onde a IA será protagonista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gestores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225EA43-F26B-25CE-CE9A-4708EFD603B3}"/>
              </a:ext>
            </a:extLst>
          </p:cNvPr>
          <p:cNvSpPr txBox="1"/>
          <p:nvPr/>
        </p:nvSpPr>
        <p:spPr>
          <a:xfrm>
            <a:off x="4285646" y="7339549"/>
            <a:ext cx="10039680" cy="803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Objetivo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Consolidar os aprendizados com um projeto prático voltado para um desafio real da organização ou de interesse do participante</a:t>
            </a:r>
          </a:p>
          <a:p>
            <a:pPr defTabSz="1097280"/>
            <a:r>
              <a:rPr lang="pt-BR" sz="1200" b="1" dirty="0">
                <a:solidFill>
                  <a:schemeClr val="bg1"/>
                </a:solidFill>
                <a:latin typeface="Aptos" panose="02110004020202020204"/>
              </a:rPr>
              <a:t>Público Alvo</a:t>
            </a:r>
            <a:r>
              <a:rPr lang="pt-BR" sz="1200" dirty="0">
                <a:solidFill>
                  <a:schemeClr val="bg1"/>
                </a:solidFill>
                <a:latin typeface="Aptos" panose="02110004020202020204"/>
              </a:rPr>
              <a:t>: sem restrição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4E9AD10-B9FF-7682-37B3-A74CC9176F4A}"/>
              </a:ext>
            </a:extLst>
          </p:cNvPr>
          <p:cNvGrpSpPr/>
          <p:nvPr/>
        </p:nvGrpSpPr>
        <p:grpSpPr>
          <a:xfrm>
            <a:off x="177135" y="1175420"/>
            <a:ext cx="4108514" cy="7073305"/>
            <a:chOff x="283079" y="556183"/>
            <a:chExt cx="3423762" cy="5894421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E185AB3-82D3-DECE-31AC-390327F67664}"/>
                </a:ext>
              </a:extLst>
            </p:cNvPr>
            <p:cNvGrpSpPr/>
            <p:nvPr/>
          </p:nvGrpSpPr>
          <p:grpSpPr>
            <a:xfrm>
              <a:off x="322619" y="556183"/>
              <a:ext cx="3384222" cy="842313"/>
              <a:chOff x="322619" y="319512"/>
              <a:chExt cx="3384222" cy="842313"/>
            </a:xfrm>
            <a:solidFill>
              <a:srgbClr val="254166"/>
            </a:solidFill>
          </p:grpSpPr>
          <p:sp>
            <p:nvSpPr>
              <p:cNvPr id="64" name="Retângulo 63">
                <a:hlinkClick r:id="" action="ppaction://noaction"/>
                <a:extLst>
                  <a:ext uri="{FF2B5EF4-FFF2-40B4-BE49-F238E27FC236}">
                    <a16:creationId xmlns:a16="http://schemas.microsoft.com/office/drawing/2014/main" id="{A66EED56-87B1-F3C8-F08D-265824DC3DF8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68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Fundamentos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Comportamento Humano, Inovação</a:t>
                </a:r>
              </a:p>
            </p:txBody>
          </p:sp>
          <p:sp>
            <p:nvSpPr>
              <p:cNvPr id="65" name="Triângulo isósceles 64">
                <a:extLst>
                  <a:ext uri="{FF2B5EF4-FFF2-40B4-BE49-F238E27FC236}">
                    <a16:creationId xmlns:a16="http://schemas.microsoft.com/office/drawing/2014/main" id="{F265F844-5188-11B3-14BA-666722F034E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68A142B2-F1D9-A992-67D6-5E271DEABF89}"/>
                </a:ext>
              </a:extLst>
            </p:cNvPr>
            <p:cNvGrpSpPr/>
            <p:nvPr/>
          </p:nvGrpSpPr>
          <p:grpSpPr>
            <a:xfrm>
              <a:off x="322619" y="1398497"/>
              <a:ext cx="3384222" cy="842313"/>
              <a:chOff x="322619" y="319512"/>
              <a:chExt cx="3384222" cy="842313"/>
            </a:xfrm>
            <a:solidFill>
              <a:srgbClr val="2C3153"/>
            </a:solidFill>
          </p:grpSpPr>
          <p:sp>
            <p:nvSpPr>
              <p:cNvPr id="62" name="Retângulo 61">
                <a:hlinkClick r:id="" action="ppaction://noaction"/>
                <a:extLst>
                  <a:ext uri="{FF2B5EF4-FFF2-40B4-BE49-F238E27FC236}">
                    <a16:creationId xmlns:a16="http://schemas.microsoft.com/office/drawing/2014/main" id="{652CF8D3-4BFA-F50C-CDFE-2A1EACD80001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68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Agilidade &amp; Criatividade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Pensamento Ágil, Design e Resolução de Problemas</a:t>
                </a:r>
              </a:p>
            </p:txBody>
          </p:sp>
          <p:sp>
            <p:nvSpPr>
              <p:cNvPr id="63" name="Triângulo isósceles 62">
                <a:extLst>
                  <a:ext uri="{FF2B5EF4-FFF2-40B4-BE49-F238E27FC236}">
                    <a16:creationId xmlns:a16="http://schemas.microsoft.com/office/drawing/2014/main" id="{C1BD8B1D-BB7E-4573-A85D-4ED9A711371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 Black" panose="02000503000000020004" pitchFamily="2" charset="0"/>
                  <a:ea typeface="Inter Black" panose="02000503000000020004" pitchFamily="2" charset="0"/>
                </a:endParaRPr>
              </a:p>
            </p:txBody>
          </p:sp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12537645-BEA9-0289-4187-0B467BFD4A48}"/>
                </a:ext>
              </a:extLst>
            </p:cNvPr>
            <p:cNvGrpSpPr/>
            <p:nvPr/>
          </p:nvGrpSpPr>
          <p:grpSpPr>
            <a:xfrm>
              <a:off x="322619" y="2240367"/>
              <a:ext cx="3384222" cy="842313"/>
              <a:chOff x="322619" y="319512"/>
              <a:chExt cx="3384222" cy="842313"/>
            </a:xfrm>
            <a:solidFill>
              <a:srgbClr val="3E2A52"/>
            </a:solidFill>
          </p:grpSpPr>
          <p:sp>
            <p:nvSpPr>
              <p:cNvPr id="60" name="Retângulo 59">
                <a:hlinkClick r:id="" action="ppaction://noaction"/>
                <a:extLst>
                  <a:ext uri="{FF2B5EF4-FFF2-40B4-BE49-F238E27FC236}">
                    <a16:creationId xmlns:a16="http://schemas.microsoft.com/office/drawing/2014/main" id="{2D76450D-3849-A090-2975-0C1A9CBA62CB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Introdução à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Fundamentos e Panorama da IA</a:t>
                </a:r>
              </a:p>
            </p:txBody>
          </p:sp>
          <p:sp>
            <p:nvSpPr>
              <p:cNvPr id="61" name="Triângulo isósceles 60">
                <a:extLst>
                  <a:ext uri="{FF2B5EF4-FFF2-40B4-BE49-F238E27FC236}">
                    <a16:creationId xmlns:a16="http://schemas.microsoft.com/office/drawing/2014/main" id="{B1ADEA52-3420-F392-A1FA-3C5D039CFB53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1943655F-491C-26ED-9031-DFBBB8B648B6}"/>
                </a:ext>
              </a:extLst>
            </p:cNvPr>
            <p:cNvGrpSpPr/>
            <p:nvPr/>
          </p:nvGrpSpPr>
          <p:grpSpPr>
            <a:xfrm>
              <a:off x="322619" y="3082237"/>
              <a:ext cx="3384222" cy="842313"/>
              <a:chOff x="322619" y="319512"/>
              <a:chExt cx="3384222" cy="842313"/>
            </a:xfrm>
            <a:solidFill>
              <a:srgbClr val="682D4C"/>
            </a:solidFill>
          </p:grpSpPr>
          <p:sp>
            <p:nvSpPr>
              <p:cNvPr id="58" name="Retângulo 57">
                <a:hlinkClick r:id="" action="ppaction://noaction"/>
                <a:extLst>
                  <a:ext uri="{FF2B5EF4-FFF2-40B4-BE49-F238E27FC236}">
                    <a16:creationId xmlns:a16="http://schemas.microsoft.com/office/drawing/2014/main" id="{8BC26539-A5BC-E7FE-DBDF-FCF03321C295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Conversação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Ferramentas Práticas e Engenharia de Prompt</a:t>
                </a:r>
              </a:p>
            </p:txBody>
          </p:sp>
          <p:sp>
            <p:nvSpPr>
              <p:cNvPr id="59" name="Triângulo isósceles 58">
                <a:extLst>
                  <a:ext uri="{FF2B5EF4-FFF2-40B4-BE49-F238E27FC236}">
                    <a16:creationId xmlns:a16="http://schemas.microsoft.com/office/drawing/2014/main" id="{D108A9C1-9BF0-D3F4-59BE-553EDDCA0AB2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3AB198CB-2DE0-ECC3-5B49-3CFAF3AFC7CD}"/>
                </a:ext>
              </a:extLst>
            </p:cNvPr>
            <p:cNvGrpSpPr/>
            <p:nvPr/>
          </p:nvGrpSpPr>
          <p:grpSpPr>
            <a:xfrm>
              <a:off x="322619" y="3924551"/>
              <a:ext cx="3384222" cy="842313"/>
              <a:chOff x="322619" y="319512"/>
              <a:chExt cx="3384222" cy="842313"/>
            </a:xfrm>
            <a:solidFill>
              <a:srgbClr val="773436"/>
            </a:solidFill>
          </p:grpSpPr>
          <p:sp>
            <p:nvSpPr>
              <p:cNvPr id="56" name="Retângulo 55">
                <a:hlinkClick r:id="" action="ppaction://noaction"/>
                <a:extLst>
                  <a:ext uri="{FF2B5EF4-FFF2-40B4-BE49-F238E27FC236}">
                    <a16:creationId xmlns:a16="http://schemas.microsoft.com/office/drawing/2014/main" id="{6A63BCF4-0451-F89B-00C6-1BE290847006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Construção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Construção de Agentes e Soluções com IA</a:t>
                </a:r>
              </a:p>
            </p:txBody>
          </p:sp>
          <p:sp>
            <p:nvSpPr>
              <p:cNvPr id="57" name="Triângulo isósceles 56">
                <a:extLst>
                  <a:ext uri="{FF2B5EF4-FFF2-40B4-BE49-F238E27FC236}">
                    <a16:creationId xmlns:a16="http://schemas.microsoft.com/office/drawing/2014/main" id="{9CFFAE7F-EF9E-4B97-C966-B0820C1E4268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98948F9D-CEEC-A281-5FC2-5DBD381FE82D}"/>
                </a:ext>
              </a:extLst>
            </p:cNvPr>
            <p:cNvGrpSpPr/>
            <p:nvPr/>
          </p:nvGrpSpPr>
          <p:grpSpPr>
            <a:xfrm>
              <a:off x="322619" y="4766421"/>
              <a:ext cx="3384222" cy="842313"/>
              <a:chOff x="322619" y="319512"/>
              <a:chExt cx="3384222" cy="842313"/>
            </a:xfrm>
            <a:solidFill>
              <a:srgbClr val="324E3A"/>
            </a:solidFill>
          </p:grpSpPr>
          <p:sp>
            <p:nvSpPr>
              <p:cNvPr id="54" name="Retângulo 53">
                <a:hlinkClick r:id="" action="ppaction://noaction"/>
                <a:extLst>
                  <a:ext uri="{FF2B5EF4-FFF2-40B4-BE49-F238E27FC236}">
                    <a16:creationId xmlns:a16="http://schemas.microsoft.com/office/drawing/2014/main" id="{E109B232-BE3F-3E28-F56E-57C7218906DC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Transformando com IA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Liderança em ambientes Orientados por IA</a:t>
                </a:r>
              </a:p>
            </p:txBody>
          </p:sp>
          <p:sp>
            <p:nvSpPr>
              <p:cNvPr id="55" name="Triângulo isósceles 54">
                <a:extLst>
                  <a:ext uri="{FF2B5EF4-FFF2-40B4-BE49-F238E27FC236}">
                    <a16:creationId xmlns:a16="http://schemas.microsoft.com/office/drawing/2014/main" id="{FAF23C22-4B47-22E9-F021-B715C3E63B46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C0F5486C-1A1A-C198-E428-08397BEC87AB}"/>
                </a:ext>
              </a:extLst>
            </p:cNvPr>
            <p:cNvGrpSpPr/>
            <p:nvPr/>
          </p:nvGrpSpPr>
          <p:grpSpPr>
            <a:xfrm>
              <a:off x="322619" y="5608291"/>
              <a:ext cx="3384222" cy="842313"/>
              <a:chOff x="322619" y="319512"/>
              <a:chExt cx="3384222" cy="842313"/>
            </a:xfrm>
            <a:solidFill>
              <a:srgbClr val="282729"/>
            </a:solidFill>
          </p:grpSpPr>
          <p:sp>
            <p:nvSpPr>
              <p:cNvPr id="52" name="Retângulo 51">
                <a:hlinkClick r:id="" action="ppaction://noaction"/>
                <a:extLst>
                  <a:ext uri="{FF2B5EF4-FFF2-40B4-BE49-F238E27FC236}">
                    <a16:creationId xmlns:a16="http://schemas.microsoft.com/office/drawing/2014/main" id="{75724B97-3835-9B91-D851-D366D4F99E4C}"/>
                  </a:ext>
                </a:extLst>
              </p:cNvPr>
              <p:cNvSpPr/>
              <p:nvPr/>
            </p:nvSpPr>
            <p:spPr>
              <a:xfrm>
                <a:off x="322619" y="319512"/>
                <a:ext cx="3384222" cy="669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r>
                  <a:rPr lang="pt-BR" sz="1920" dirty="0">
                    <a:solidFill>
                      <a:prstClr val="white"/>
                    </a:solidFill>
                    <a:latin typeface="Inter Black" panose="02000503000000020004" pitchFamily="2" charset="0"/>
                    <a:ea typeface="Inter Black" panose="02000503000000020004" pitchFamily="2" charset="0"/>
                  </a:rPr>
                  <a:t>Desafio Final</a:t>
                </a:r>
              </a:p>
              <a:p>
                <a:pPr algn="ctr" defTabSz="1097280"/>
                <a:r>
                  <a:rPr lang="pt-BR" sz="1440" dirty="0">
                    <a:solidFill>
                      <a:prstClr val="white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Laboratório de Transformação com IA</a:t>
                </a:r>
              </a:p>
            </p:txBody>
          </p:sp>
          <p:sp>
            <p:nvSpPr>
              <p:cNvPr id="53" name="Triângulo isósceles 52">
                <a:extLst>
                  <a:ext uri="{FF2B5EF4-FFF2-40B4-BE49-F238E27FC236}">
                    <a16:creationId xmlns:a16="http://schemas.microsoft.com/office/drawing/2014/main" id="{A851EB5C-D6F2-862F-93F9-25980EF00A8B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885550" y="988816"/>
                <a:ext cx="258361" cy="17300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pt-BR" sz="1680">
                  <a:solidFill>
                    <a:prstClr val="white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pic>
          <p:nvPicPr>
            <p:cNvPr id="45" name="Imagem 44" descr="Forma&#10;&#10;O conteúdo gerado por IA pode estar incorreto.">
              <a:extLst>
                <a:ext uri="{FF2B5EF4-FFF2-40B4-BE49-F238E27FC236}">
                  <a16:creationId xmlns:a16="http://schemas.microsoft.com/office/drawing/2014/main" id="{F82D165B-24F6-8F63-5BDF-B5692BCF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9" y="568883"/>
              <a:ext cx="286981" cy="286981"/>
            </a:xfrm>
            <a:prstGeom prst="rect">
              <a:avLst/>
            </a:prstGeom>
          </p:spPr>
        </p:pic>
        <p:pic>
          <p:nvPicPr>
            <p:cNvPr id="46" name="Imagem 45" descr="Forma&#10;&#10;O conteúdo gerado por IA pode estar incorreto.">
              <a:extLst>
                <a:ext uri="{FF2B5EF4-FFF2-40B4-BE49-F238E27FC236}">
                  <a16:creationId xmlns:a16="http://schemas.microsoft.com/office/drawing/2014/main" id="{D3326A99-7EE5-FA99-1D46-A43AF156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9" y="1377257"/>
              <a:ext cx="286981" cy="286981"/>
            </a:xfrm>
            <a:prstGeom prst="rect">
              <a:avLst/>
            </a:prstGeom>
          </p:spPr>
        </p:pic>
        <p:pic>
          <p:nvPicPr>
            <p:cNvPr id="47" name="Imagem 46" descr="Forma&#10;&#10;O conteúdo gerado por IA pode estar incorreto.">
              <a:extLst>
                <a:ext uri="{FF2B5EF4-FFF2-40B4-BE49-F238E27FC236}">
                  <a16:creationId xmlns:a16="http://schemas.microsoft.com/office/drawing/2014/main" id="{B9171E58-7E03-7489-89B7-424984DE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9" y="2240367"/>
              <a:ext cx="280631" cy="280631"/>
            </a:xfrm>
            <a:prstGeom prst="rect">
              <a:avLst/>
            </a:prstGeom>
          </p:spPr>
        </p:pic>
        <p:pic>
          <p:nvPicPr>
            <p:cNvPr id="48" name="Imagem 47" descr="Forma&#10;&#10;O conteúdo gerado por IA pode estar incorreto.">
              <a:extLst>
                <a:ext uri="{FF2B5EF4-FFF2-40B4-BE49-F238E27FC236}">
                  <a16:creationId xmlns:a16="http://schemas.microsoft.com/office/drawing/2014/main" id="{ECB9A335-9FA4-36A9-30BF-ECE2DA005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9" y="3082237"/>
              <a:ext cx="280631" cy="280631"/>
            </a:xfrm>
            <a:prstGeom prst="rect">
              <a:avLst/>
            </a:prstGeom>
          </p:spPr>
        </p:pic>
        <p:pic>
          <p:nvPicPr>
            <p:cNvPr id="49" name="Imagem 48" descr="Forma&#10;&#10;O conteúdo gerado por IA pode estar incorreto.">
              <a:extLst>
                <a:ext uri="{FF2B5EF4-FFF2-40B4-BE49-F238E27FC236}">
                  <a16:creationId xmlns:a16="http://schemas.microsoft.com/office/drawing/2014/main" id="{CC3232E4-4C33-509D-DA6E-E318C5C3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619" y="3951712"/>
              <a:ext cx="286981" cy="286981"/>
            </a:xfrm>
            <a:prstGeom prst="rect">
              <a:avLst/>
            </a:prstGeom>
          </p:spPr>
        </p:pic>
        <p:pic>
          <p:nvPicPr>
            <p:cNvPr id="50" name="Imagem 49" descr="Forma&#10;&#10;O conteúdo gerado por IA pode estar incorreto.">
              <a:extLst>
                <a:ext uri="{FF2B5EF4-FFF2-40B4-BE49-F238E27FC236}">
                  <a16:creationId xmlns:a16="http://schemas.microsoft.com/office/drawing/2014/main" id="{2F90C098-D4D9-A115-A3E8-C47422E07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44" y="4733138"/>
              <a:ext cx="286981" cy="286981"/>
            </a:xfrm>
            <a:prstGeom prst="rect">
              <a:avLst/>
            </a:prstGeom>
          </p:spPr>
        </p:pic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237541BA-42C4-0E71-B7BA-5E07E42F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3079" y="5608291"/>
              <a:ext cx="364621" cy="250296"/>
            </a:xfrm>
            <a:prstGeom prst="rect">
              <a:avLst/>
            </a:prstGeom>
          </p:spPr>
        </p:pic>
      </p:grpSp>
      <p:sp>
        <p:nvSpPr>
          <p:cNvPr id="66" name="Text 0">
            <a:extLst>
              <a:ext uri="{FF2B5EF4-FFF2-40B4-BE49-F238E27FC236}">
                <a16:creationId xmlns:a16="http://schemas.microsoft.com/office/drawing/2014/main" id="{4C1E53D2-E890-BCA3-5934-AE0CF9C60E70}"/>
              </a:ext>
            </a:extLst>
          </p:cNvPr>
          <p:cNvSpPr/>
          <p:nvPr/>
        </p:nvSpPr>
        <p:spPr>
          <a:xfrm>
            <a:off x="4431738" y="171524"/>
            <a:ext cx="5111077" cy="677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400"/>
              </a:lnSpc>
            </a:pPr>
            <a:r>
              <a:rPr lang="en-US" sz="39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Nossa</a:t>
            </a: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Trilha de IA</a:t>
            </a:r>
            <a:endParaRPr lang="en-US" sz="20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14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8A52-E3A4-50BD-A90D-51B5EF02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2F9BF786-5369-C63D-8F7B-8CFA463C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8C48B46-5472-DF3C-F0F2-7C304FA8BDCB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1EEDC99-1FB4-498E-E048-8D984CC84322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48306175-0532-23CC-D7A2-58E76835BB50}"/>
              </a:ext>
            </a:extLst>
          </p:cNvPr>
          <p:cNvSpPr txBox="1"/>
          <p:nvPr/>
        </p:nvSpPr>
        <p:spPr>
          <a:xfrm>
            <a:off x="59685" y="1193427"/>
            <a:ext cx="7539557" cy="119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🚀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Este curso é para quem...</a:t>
            </a:r>
            <a:endParaRPr lang="pt-BR" sz="1540" b="1" dirty="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Compreende que a Inteligência Artificial está moldando o amanhã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e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ntender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os fundamentos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Quer Impulsionar resultados reais com tecnologias emergentes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0142055B-91F4-7A37-CFF3-62AF1510B362}"/>
              </a:ext>
            </a:extLst>
          </p:cNvPr>
          <p:cNvSpPr txBox="1"/>
          <p:nvPr/>
        </p:nvSpPr>
        <p:spPr>
          <a:xfrm>
            <a:off x="42017" y="2516008"/>
            <a:ext cx="7702303" cy="166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🧠 </a:t>
            </a:r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que você vai aprender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Conceitos e tipos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 aplicação práticas em sala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a IA transforma os negócios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Ética, segurança e governança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</a:t>
            </a:r>
            <a:r>
              <a:rPr lang="pt-BR" sz="1540" dirty="0" err="1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identificar oportunidades de uso de IA </a:t>
            </a:r>
            <a:r>
              <a:rPr lang="pt-BR" sz="1540" dirty="0">
                <a:solidFill>
                  <a:srgbClr val="8568EC"/>
                </a:solidFill>
                <a:latin typeface="Inter" panose="02000503000000020004" pitchFamily="2" charset="0"/>
                <a:ea typeface="Inter" panose="02000503000000020004" pitchFamily="2" charset="0"/>
              </a:rPr>
              <a:t>(com exercício em sala)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• Como preparar a equipe (soft skill) para esta nova realidade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40D85A59-3995-B1CC-AE09-387F5AA6A9BE}"/>
              </a:ext>
            </a:extLst>
          </p:cNvPr>
          <p:cNvSpPr txBox="1"/>
          <p:nvPr/>
        </p:nvSpPr>
        <p:spPr>
          <a:xfrm>
            <a:off x="1" y="4270981"/>
            <a:ext cx="8242313" cy="142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🏁 Ao final do curso, você estará apto a:</a:t>
            </a:r>
          </a:p>
          <a:p>
            <a:pPr marL="506691"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Provocar e orientar o time a extrair o máximo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Identificar oportunidades reais para aplicação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Garantir o uso responsável da IA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✅ Desenvolver nas pessoas o comportamento adequado em IA (soft skill)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52DB12B-A354-4AE5-C963-AE84BC822F24}"/>
              </a:ext>
            </a:extLst>
          </p:cNvPr>
          <p:cNvSpPr txBox="1"/>
          <p:nvPr/>
        </p:nvSpPr>
        <p:spPr>
          <a:xfrm>
            <a:off x="334653" y="5857221"/>
            <a:ext cx="7226787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📅 Próxima Turma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Presencial 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Data: 17 e 24 de setembro de 2025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das 9h às 17h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Local: Avenida da Liberdade, 1000</a:t>
            </a:r>
          </a:p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         Liberdade – SP/SP</a:t>
            </a:r>
            <a:b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Referência: 30 metros da estação de metrô São Joaquim (há estacionamento no prédio, não incluso)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164976-8F09-8F93-7FF7-A53537E29DFD}"/>
              </a:ext>
            </a:extLst>
          </p:cNvPr>
          <p:cNvSpPr txBox="1"/>
          <p:nvPr/>
        </p:nvSpPr>
        <p:spPr>
          <a:xfrm>
            <a:off x="8054175" y="6653208"/>
            <a:ext cx="3997610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51998"/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📩 Garanta sua vaga (inscrição pelo </a:t>
            </a:r>
            <a:r>
              <a:rPr lang="pt-BR" sz="1540" dirty="0" err="1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QRCode</a:t>
            </a: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</a:p>
          <a:p>
            <a:pPr defTabSz="351998">
              <a:spcBef>
                <a:spcPts val="774"/>
              </a:spcBef>
              <a:spcAft>
                <a:spcPts val="1934"/>
              </a:spcAft>
            </a:pPr>
            <a:r>
              <a:rPr lang="pt-BR" sz="154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As vagas são limitadas para garantir qualidade na troca entre os participantes.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A780AD-82E5-0884-411C-DFD97E4DECD0}"/>
              </a:ext>
            </a:extLst>
          </p:cNvPr>
          <p:cNvSpPr txBox="1"/>
          <p:nvPr/>
        </p:nvSpPr>
        <p:spPr>
          <a:xfrm>
            <a:off x="7889398" y="1111102"/>
            <a:ext cx="6424374" cy="5211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Temas abordados (com diversas atividades práticas)</a:t>
            </a: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1 (CARGA HORÁRIA: 8 Horas)</a:t>
            </a:r>
            <a:endParaRPr lang="pt-BR" altLang="pt-BR" sz="1848" dirty="0">
              <a:solidFill>
                <a:prstClr val="white"/>
              </a:solidFill>
              <a:latin typeface="Calibri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Fundamentos da Inteligência Artificial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Como a IA está transformando os negócios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Liderança e Decisões Estratégicas com IA</a:t>
            </a: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Soft Skills (Acrônimo V.I.C.A.S)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defTabSz="17688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Planejamento de um projeto de IA</a:t>
            </a:r>
          </a:p>
          <a:p>
            <a:pPr marL="342900" indent="-342900" defTabSz="176881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Mini workshop1: IA na Prática (levantamento de temas reais, priorização e introdução à engenharia de prompt)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848" dirty="0">
              <a:solidFill>
                <a:prstClr val="white"/>
              </a:solidFill>
            </a:endParaRPr>
          </a:p>
          <a:p>
            <a:pPr defTabSz="17688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848" b="1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AULA 2 (CARGA HORÁRIA: 8 Horas)</a:t>
            </a:r>
            <a:endParaRPr lang="pt-BR" altLang="pt-BR" sz="1848" dirty="0">
              <a:solidFill>
                <a:prstClr val="white"/>
              </a:solidFill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Ética, Governança e Gestão com IA.</a:t>
            </a:r>
            <a:endParaRPr lang="pt-BR" sz="1848" dirty="0">
              <a:solidFill>
                <a:prstClr val="white"/>
              </a:solidFill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Futuro da IA: Tendências e Inovações</a:t>
            </a:r>
            <a:endParaRPr lang="pt-BR" altLang="pt-BR" sz="1848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37794" indent="-337794" defTabSz="176881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sz="1848" dirty="0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Mini workshop2: IA na Prática preparando e aprofundando discussões de soluções nos temas priorizados </a:t>
            </a:r>
            <a:r>
              <a:rPr lang="pt-BR" altLang="pt-BR" sz="1848">
                <a:solidFill>
                  <a:prstClr val="white"/>
                </a:solidFill>
                <a:latin typeface="Inter" panose="02000503000000020004" pitchFamily="2" charset="0"/>
                <a:cs typeface="Open Sans" panose="020B0606030504020204" pitchFamily="34" charset="0"/>
              </a:rPr>
              <a:t>em sala.</a:t>
            </a:r>
            <a:endParaRPr lang="pt-BR" sz="1848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647BE95-895D-F90C-9AFC-1456C3871D77}"/>
              </a:ext>
            </a:extLst>
          </p:cNvPr>
          <p:cNvCxnSpPr>
            <a:cxnSpLocks/>
          </p:cNvCxnSpPr>
          <p:nvPr/>
        </p:nvCxnSpPr>
        <p:spPr>
          <a:xfrm>
            <a:off x="7744320" y="1313251"/>
            <a:ext cx="0" cy="636290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B8E636C-F5DB-04A5-52CB-889B9E8C746B}"/>
              </a:ext>
            </a:extLst>
          </p:cNvPr>
          <p:cNvGrpSpPr/>
          <p:nvPr/>
        </p:nvGrpSpPr>
        <p:grpSpPr>
          <a:xfrm>
            <a:off x="12204454" y="6066892"/>
            <a:ext cx="2061080" cy="2067725"/>
            <a:chOff x="12500446" y="9625805"/>
            <a:chExt cx="2896870" cy="3087306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ADD29B4D-42A4-F15C-28AA-4074F6E0CB30}"/>
                </a:ext>
              </a:extLst>
            </p:cNvPr>
            <p:cNvSpPr/>
            <p:nvPr/>
          </p:nvSpPr>
          <p:spPr>
            <a:xfrm>
              <a:off x="12500446" y="9625805"/>
              <a:ext cx="2896870" cy="3087306"/>
            </a:xfrm>
            <a:prstGeom prst="roundRect">
              <a:avLst>
                <a:gd name="adj" fmla="val 8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1998"/>
              <a:endParaRPr lang="pt-BR" sz="3482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422F1E78-F2FB-0A19-476C-2030A723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9343" y="9779065"/>
              <a:ext cx="2767973" cy="2780787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FEBD54C-71FE-1EB7-1ADA-BAC2948A316A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74827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6B20-F48F-3D57-94B5-4934F61A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EFD0E41A-222B-1946-2593-670A602F3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7F1B2E42-D53F-1B9D-890E-B134CD540DC9}"/>
              </a:ext>
            </a:extLst>
          </p:cNvPr>
          <p:cNvSpPr txBox="1"/>
          <p:nvPr/>
        </p:nvSpPr>
        <p:spPr>
          <a:xfrm>
            <a:off x="-348243" y="33211"/>
            <a:ext cx="14630401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NOSSO PORTFÓLIO</a:t>
            </a:r>
            <a:endParaRPr lang="pt-BR" sz="4619" b="1" dirty="0">
              <a:solidFill>
                <a:srgbClr val="8568EC"/>
              </a:solidFill>
              <a:latin typeface="Conthrax Bold" panose="020B080702020108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5A11C30-CDDC-265A-024D-E511A74CFBD2}"/>
              </a:ext>
            </a:extLst>
          </p:cNvPr>
          <p:cNvSpPr/>
          <p:nvPr/>
        </p:nvSpPr>
        <p:spPr>
          <a:xfrm rot="6007276">
            <a:off x="-662019" y="4292412"/>
            <a:ext cx="2523151" cy="4253945"/>
          </a:xfrm>
          <a:custGeom>
            <a:avLst/>
            <a:gdLst/>
            <a:ahLst/>
            <a:cxnLst/>
            <a:rect l="l" t="t" r="r" b="b"/>
            <a:pathLst>
              <a:path w="3153939" h="5317431">
                <a:moveTo>
                  <a:pt x="0" y="0"/>
                </a:moveTo>
                <a:lnTo>
                  <a:pt x="3153939" y="0"/>
                </a:lnTo>
                <a:lnTo>
                  <a:pt x="3153939" y="5317431"/>
                </a:lnTo>
                <a:lnTo>
                  <a:pt x="0" y="5317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6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/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: Shape 580">
            <a:extLst>
              <a:ext uri="{FF2B5EF4-FFF2-40B4-BE49-F238E27FC236}">
                <a16:creationId xmlns:a16="http://schemas.microsoft.com/office/drawing/2014/main" id="{CB601985-F91F-B0C9-FDED-DD5DE2993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4067881"/>
            <a:ext cx="341948" cy="22860"/>
          </a:xfrm>
          <a:custGeom>
            <a:avLst/>
            <a:gdLst>
              <a:gd name="connsiteX0" fmla="*/ 381000 w 569913"/>
              <a:gd name="connsiteY0" fmla="*/ 0 h 38100"/>
              <a:gd name="connsiteX1" fmla="*/ 569913 w 569913"/>
              <a:gd name="connsiteY1" fmla="*/ 0 h 38100"/>
              <a:gd name="connsiteX2" fmla="*/ 569913 w 569913"/>
              <a:gd name="connsiteY2" fmla="*/ 38100 h 38100"/>
              <a:gd name="connsiteX3" fmla="*/ 381000 w 569913"/>
              <a:gd name="connsiteY3" fmla="*/ 38100 h 38100"/>
              <a:gd name="connsiteX4" fmla="*/ 0 w 569913"/>
              <a:gd name="connsiteY4" fmla="*/ 0 h 38100"/>
              <a:gd name="connsiteX5" fmla="*/ 190500 w 569913"/>
              <a:gd name="connsiteY5" fmla="*/ 0 h 38100"/>
              <a:gd name="connsiteX6" fmla="*/ 190500 w 569913"/>
              <a:gd name="connsiteY6" fmla="*/ 38100 h 38100"/>
              <a:gd name="connsiteX7" fmla="*/ 0 w 569913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913" h="38100">
                <a:moveTo>
                  <a:pt x="381000" y="0"/>
                </a:moveTo>
                <a:lnTo>
                  <a:pt x="569913" y="0"/>
                </a:lnTo>
                <a:lnTo>
                  <a:pt x="569913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5" name="Freeform: Shape 581">
            <a:extLst>
              <a:ext uri="{FF2B5EF4-FFF2-40B4-BE49-F238E27FC236}">
                <a16:creationId xmlns:a16="http://schemas.microsoft.com/office/drawing/2014/main" id="{EC332988-6439-E450-BFC7-F81413422724}"/>
              </a:ext>
            </a:extLst>
          </p:cNvPr>
          <p:cNvSpPr>
            <a:spLocks/>
          </p:cNvSpPr>
          <p:nvPr/>
        </p:nvSpPr>
        <p:spPr bwMode="auto">
          <a:xfrm>
            <a:off x="6216650" y="4985137"/>
            <a:ext cx="191453" cy="307658"/>
          </a:xfrm>
          <a:custGeom>
            <a:avLst/>
            <a:gdLst>
              <a:gd name="connsiteX0" fmla="*/ 95109 w 319088"/>
              <a:gd name="connsiteY0" fmla="*/ 328612 h 512762"/>
              <a:gd name="connsiteX1" fmla="*/ 128588 w 319088"/>
              <a:gd name="connsiteY1" fmla="*/ 347715 h 512762"/>
              <a:gd name="connsiteX2" fmla="*/ 33479 w 319088"/>
              <a:gd name="connsiteY2" fmla="*/ 512762 h 512762"/>
              <a:gd name="connsiteX3" fmla="*/ 0 w 319088"/>
              <a:gd name="connsiteY3" fmla="*/ 493659 h 512762"/>
              <a:gd name="connsiteX4" fmla="*/ 285609 w 319088"/>
              <a:gd name="connsiteY4" fmla="*/ 0 h 512762"/>
              <a:gd name="connsiteX5" fmla="*/ 319088 w 319088"/>
              <a:gd name="connsiteY5" fmla="*/ 18938 h 512762"/>
              <a:gd name="connsiteX6" fmla="*/ 223979 w 319088"/>
              <a:gd name="connsiteY6" fmla="*/ 182563 h 512762"/>
              <a:gd name="connsiteX7" fmla="*/ 190500 w 319088"/>
              <a:gd name="connsiteY7" fmla="*/ 163625 h 51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2762">
                <a:moveTo>
                  <a:pt x="95109" y="328612"/>
                </a:moveTo>
                <a:lnTo>
                  <a:pt x="128588" y="347715"/>
                </a:lnTo>
                <a:lnTo>
                  <a:pt x="33479" y="512762"/>
                </a:lnTo>
                <a:lnTo>
                  <a:pt x="0" y="493659"/>
                </a:lnTo>
                <a:close/>
                <a:moveTo>
                  <a:pt x="285609" y="0"/>
                </a:moveTo>
                <a:lnTo>
                  <a:pt x="319088" y="18938"/>
                </a:lnTo>
                <a:lnTo>
                  <a:pt x="223979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6" name="Freeform: Shape 582">
            <a:extLst>
              <a:ext uri="{FF2B5EF4-FFF2-40B4-BE49-F238E27FC236}">
                <a16:creationId xmlns:a16="http://schemas.microsoft.com/office/drawing/2014/main" id="{4E832FD2-0189-48D2-311D-CDDB91194D4E}"/>
              </a:ext>
            </a:extLst>
          </p:cNvPr>
          <p:cNvSpPr>
            <a:spLocks/>
          </p:cNvSpPr>
          <p:nvPr/>
        </p:nvSpPr>
        <p:spPr bwMode="auto">
          <a:xfrm>
            <a:off x="7441565" y="4982280"/>
            <a:ext cx="191453" cy="306706"/>
          </a:xfrm>
          <a:custGeom>
            <a:avLst/>
            <a:gdLst>
              <a:gd name="connsiteX0" fmla="*/ 223412 w 319088"/>
              <a:gd name="connsiteY0" fmla="*/ 328613 h 511176"/>
              <a:gd name="connsiteX1" fmla="*/ 319088 w 319088"/>
              <a:gd name="connsiteY1" fmla="*/ 492238 h 511176"/>
              <a:gd name="connsiteX2" fmla="*/ 286176 w 319088"/>
              <a:gd name="connsiteY2" fmla="*/ 511176 h 511176"/>
              <a:gd name="connsiteX3" fmla="*/ 190500 w 319088"/>
              <a:gd name="connsiteY3" fmla="*/ 347551 h 511176"/>
              <a:gd name="connsiteX4" fmla="*/ 32912 w 319088"/>
              <a:gd name="connsiteY4" fmla="*/ 0 h 511176"/>
              <a:gd name="connsiteX5" fmla="*/ 128588 w 319088"/>
              <a:gd name="connsiteY5" fmla="*/ 163625 h 511176"/>
              <a:gd name="connsiteX6" fmla="*/ 95676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412" y="328613"/>
                </a:moveTo>
                <a:lnTo>
                  <a:pt x="319088" y="492238"/>
                </a:lnTo>
                <a:lnTo>
                  <a:pt x="286176" y="511176"/>
                </a:lnTo>
                <a:lnTo>
                  <a:pt x="190500" y="347551"/>
                </a:lnTo>
                <a:close/>
                <a:moveTo>
                  <a:pt x="32912" y="0"/>
                </a:moveTo>
                <a:lnTo>
                  <a:pt x="128588" y="163625"/>
                </a:lnTo>
                <a:lnTo>
                  <a:pt x="95676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7" name="Freeform: Shape 583">
            <a:extLst>
              <a:ext uri="{FF2B5EF4-FFF2-40B4-BE49-F238E27FC236}">
                <a16:creationId xmlns:a16="http://schemas.microsoft.com/office/drawing/2014/main" id="{47809EFF-7246-A054-4685-83A8BD32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965" y="4067881"/>
            <a:ext cx="342900" cy="22860"/>
          </a:xfrm>
          <a:custGeom>
            <a:avLst/>
            <a:gdLst>
              <a:gd name="connsiteX0" fmla="*/ 381000 w 571500"/>
              <a:gd name="connsiteY0" fmla="*/ 0 h 38100"/>
              <a:gd name="connsiteX1" fmla="*/ 571500 w 571500"/>
              <a:gd name="connsiteY1" fmla="*/ 0 h 38100"/>
              <a:gd name="connsiteX2" fmla="*/ 571500 w 571500"/>
              <a:gd name="connsiteY2" fmla="*/ 38100 h 38100"/>
              <a:gd name="connsiteX3" fmla="*/ 381000 w 571500"/>
              <a:gd name="connsiteY3" fmla="*/ 38100 h 38100"/>
              <a:gd name="connsiteX4" fmla="*/ 0 w 571500"/>
              <a:gd name="connsiteY4" fmla="*/ 0 h 38100"/>
              <a:gd name="connsiteX5" fmla="*/ 190500 w 571500"/>
              <a:gd name="connsiteY5" fmla="*/ 0 h 38100"/>
              <a:gd name="connsiteX6" fmla="*/ 190500 w 571500"/>
              <a:gd name="connsiteY6" fmla="*/ 38100 h 38100"/>
              <a:gd name="connsiteX7" fmla="*/ 0 w 571500"/>
              <a:gd name="connsiteY7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500" h="38100">
                <a:moveTo>
                  <a:pt x="381000" y="0"/>
                </a:moveTo>
                <a:lnTo>
                  <a:pt x="571500" y="0"/>
                </a:lnTo>
                <a:lnTo>
                  <a:pt x="571500" y="38100"/>
                </a:lnTo>
                <a:lnTo>
                  <a:pt x="381000" y="38100"/>
                </a:lnTo>
                <a:close/>
                <a:moveTo>
                  <a:pt x="0" y="0"/>
                </a:moveTo>
                <a:lnTo>
                  <a:pt x="190500" y="0"/>
                </a:lnTo>
                <a:lnTo>
                  <a:pt x="190500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8" name="Freeform: Shape 578">
            <a:extLst>
              <a:ext uri="{FF2B5EF4-FFF2-40B4-BE49-F238E27FC236}">
                <a16:creationId xmlns:a16="http://schemas.microsoft.com/office/drawing/2014/main" id="{696C69AD-6FA2-69AA-C0FA-38FF4F0ABF2F}"/>
              </a:ext>
            </a:extLst>
          </p:cNvPr>
          <p:cNvSpPr>
            <a:spLocks/>
          </p:cNvSpPr>
          <p:nvPr/>
        </p:nvSpPr>
        <p:spPr bwMode="auto">
          <a:xfrm>
            <a:off x="7441565" y="2868684"/>
            <a:ext cx="191453" cy="306705"/>
          </a:xfrm>
          <a:custGeom>
            <a:avLst/>
            <a:gdLst>
              <a:gd name="connsiteX0" fmla="*/ 95676 w 319088"/>
              <a:gd name="connsiteY0" fmla="*/ 328612 h 511175"/>
              <a:gd name="connsiteX1" fmla="*/ 128588 w 319088"/>
              <a:gd name="connsiteY1" fmla="*/ 347550 h 511175"/>
              <a:gd name="connsiteX2" fmla="*/ 32912 w 319088"/>
              <a:gd name="connsiteY2" fmla="*/ 511175 h 511175"/>
              <a:gd name="connsiteX3" fmla="*/ 0 w 319088"/>
              <a:gd name="connsiteY3" fmla="*/ 492237 h 511175"/>
              <a:gd name="connsiteX4" fmla="*/ 286176 w 319088"/>
              <a:gd name="connsiteY4" fmla="*/ 0 h 511175"/>
              <a:gd name="connsiteX5" fmla="*/ 319088 w 319088"/>
              <a:gd name="connsiteY5" fmla="*/ 18938 h 511175"/>
              <a:gd name="connsiteX6" fmla="*/ 223412 w 319088"/>
              <a:gd name="connsiteY6" fmla="*/ 182563 h 511175"/>
              <a:gd name="connsiteX7" fmla="*/ 190500 w 319088"/>
              <a:gd name="connsiteY7" fmla="*/ 16362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5">
                <a:moveTo>
                  <a:pt x="95676" y="328612"/>
                </a:moveTo>
                <a:lnTo>
                  <a:pt x="128588" y="347550"/>
                </a:lnTo>
                <a:lnTo>
                  <a:pt x="32912" y="511175"/>
                </a:lnTo>
                <a:lnTo>
                  <a:pt x="0" y="492237"/>
                </a:lnTo>
                <a:close/>
                <a:moveTo>
                  <a:pt x="286176" y="0"/>
                </a:moveTo>
                <a:lnTo>
                  <a:pt x="319088" y="18938"/>
                </a:lnTo>
                <a:lnTo>
                  <a:pt x="223412" y="182563"/>
                </a:lnTo>
                <a:lnTo>
                  <a:pt x="190500" y="16362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9" name="Freeform: Shape 579">
            <a:extLst>
              <a:ext uri="{FF2B5EF4-FFF2-40B4-BE49-F238E27FC236}">
                <a16:creationId xmlns:a16="http://schemas.microsoft.com/office/drawing/2014/main" id="{A37090F0-0A4F-0170-D78E-326E2B8B84AF}"/>
              </a:ext>
            </a:extLst>
          </p:cNvPr>
          <p:cNvSpPr>
            <a:spLocks/>
          </p:cNvSpPr>
          <p:nvPr/>
        </p:nvSpPr>
        <p:spPr bwMode="auto">
          <a:xfrm>
            <a:off x="6216650" y="2865825"/>
            <a:ext cx="191453" cy="306706"/>
          </a:xfrm>
          <a:custGeom>
            <a:avLst/>
            <a:gdLst>
              <a:gd name="connsiteX0" fmla="*/ 223979 w 319088"/>
              <a:gd name="connsiteY0" fmla="*/ 328613 h 511176"/>
              <a:gd name="connsiteX1" fmla="*/ 319088 w 319088"/>
              <a:gd name="connsiteY1" fmla="*/ 492238 h 511176"/>
              <a:gd name="connsiteX2" fmla="*/ 285609 w 319088"/>
              <a:gd name="connsiteY2" fmla="*/ 511176 h 511176"/>
              <a:gd name="connsiteX3" fmla="*/ 190500 w 319088"/>
              <a:gd name="connsiteY3" fmla="*/ 347551 h 511176"/>
              <a:gd name="connsiteX4" fmla="*/ 33479 w 319088"/>
              <a:gd name="connsiteY4" fmla="*/ 0 h 511176"/>
              <a:gd name="connsiteX5" fmla="*/ 128588 w 319088"/>
              <a:gd name="connsiteY5" fmla="*/ 163625 h 511176"/>
              <a:gd name="connsiteX6" fmla="*/ 95109 w 319088"/>
              <a:gd name="connsiteY6" fmla="*/ 182563 h 511176"/>
              <a:gd name="connsiteX7" fmla="*/ 0 w 319088"/>
              <a:gd name="connsiteY7" fmla="*/ 18938 h 51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088" h="511176">
                <a:moveTo>
                  <a:pt x="223979" y="328613"/>
                </a:moveTo>
                <a:lnTo>
                  <a:pt x="319088" y="492238"/>
                </a:lnTo>
                <a:lnTo>
                  <a:pt x="285609" y="511176"/>
                </a:lnTo>
                <a:lnTo>
                  <a:pt x="190500" y="347551"/>
                </a:lnTo>
                <a:close/>
                <a:moveTo>
                  <a:pt x="33479" y="0"/>
                </a:moveTo>
                <a:lnTo>
                  <a:pt x="128588" y="163625"/>
                </a:lnTo>
                <a:lnTo>
                  <a:pt x="95109" y="182563"/>
                </a:lnTo>
                <a:lnTo>
                  <a:pt x="0" y="1893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0" name="Freeform: Shape 577">
            <a:extLst>
              <a:ext uri="{FF2B5EF4-FFF2-40B4-BE49-F238E27FC236}">
                <a16:creationId xmlns:a16="http://schemas.microsoft.com/office/drawing/2014/main" id="{891ED383-B113-A7EC-BBE5-9C3D1AEFF8F2}"/>
              </a:ext>
            </a:extLst>
          </p:cNvPr>
          <p:cNvSpPr>
            <a:spLocks/>
          </p:cNvSpPr>
          <p:nvPr/>
        </p:nvSpPr>
        <p:spPr bwMode="auto">
          <a:xfrm>
            <a:off x="5856605" y="3017274"/>
            <a:ext cx="2130743" cy="2124075"/>
          </a:xfrm>
          <a:custGeom>
            <a:avLst/>
            <a:gdLst>
              <a:gd name="connsiteX0" fmla="*/ 1870973 w 3551238"/>
              <a:gd name="connsiteY0" fmla="*/ 3498850 h 3540125"/>
              <a:gd name="connsiteX1" fmla="*/ 1873251 w 3551238"/>
              <a:gd name="connsiteY1" fmla="*/ 3537068 h 3540125"/>
              <a:gd name="connsiteX2" fmla="*/ 1775309 w 3551238"/>
              <a:gd name="connsiteY2" fmla="*/ 3540125 h 3540125"/>
              <a:gd name="connsiteX3" fmla="*/ 1681163 w 3551238"/>
              <a:gd name="connsiteY3" fmla="*/ 3537832 h 3540125"/>
              <a:gd name="connsiteX4" fmla="*/ 1683441 w 3551238"/>
              <a:gd name="connsiteY4" fmla="*/ 3499614 h 3540125"/>
              <a:gd name="connsiteX5" fmla="*/ 1870973 w 3551238"/>
              <a:gd name="connsiteY5" fmla="*/ 3498850 h 3540125"/>
              <a:gd name="connsiteX6" fmla="*/ 2241245 w 3551238"/>
              <a:gd name="connsiteY6" fmla="*/ 3440112 h 3540125"/>
              <a:gd name="connsiteX7" fmla="*/ 2251076 w 3551238"/>
              <a:gd name="connsiteY7" fmla="*/ 3475971 h 3540125"/>
              <a:gd name="connsiteX8" fmla="*/ 2065038 w 3551238"/>
              <a:gd name="connsiteY8" fmla="*/ 3516312 h 3540125"/>
              <a:gd name="connsiteX9" fmla="*/ 2058988 w 3551238"/>
              <a:gd name="connsiteY9" fmla="*/ 3479706 h 3540125"/>
              <a:gd name="connsiteX10" fmla="*/ 2241245 w 3551238"/>
              <a:gd name="connsiteY10" fmla="*/ 3440112 h 3540125"/>
              <a:gd name="connsiteX11" fmla="*/ 1313169 w 3551238"/>
              <a:gd name="connsiteY11" fmla="*/ 3440112 h 3540125"/>
              <a:gd name="connsiteX12" fmla="*/ 1495426 w 3551238"/>
              <a:gd name="connsiteY12" fmla="*/ 3479769 h 3540125"/>
              <a:gd name="connsiteX13" fmla="*/ 1489376 w 3551238"/>
              <a:gd name="connsiteY13" fmla="*/ 3517900 h 3540125"/>
              <a:gd name="connsiteX14" fmla="*/ 1303338 w 3551238"/>
              <a:gd name="connsiteY14" fmla="*/ 3476718 h 3540125"/>
              <a:gd name="connsiteX15" fmla="*/ 963670 w 3551238"/>
              <a:gd name="connsiteY15" fmla="*/ 3302000 h 3540125"/>
              <a:gd name="connsiteX16" fmla="*/ 1135063 w 3551238"/>
              <a:gd name="connsiteY16" fmla="*/ 3380486 h 3540125"/>
              <a:gd name="connsiteX17" fmla="*/ 1120590 w 3551238"/>
              <a:gd name="connsiteY17" fmla="*/ 3416300 h 3540125"/>
              <a:gd name="connsiteX18" fmla="*/ 946150 w 3551238"/>
              <a:gd name="connsiteY18" fmla="*/ 3335528 h 3540125"/>
              <a:gd name="connsiteX19" fmla="*/ 2589981 w 3551238"/>
              <a:gd name="connsiteY19" fmla="*/ 3300412 h 3540125"/>
              <a:gd name="connsiteX20" fmla="*/ 2608263 w 3551238"/>
              <a:gd name="connsiteY20" fmla="*/ 3333940 h 3540125"/>
              <a:gd name="connsiteX21" fmla="*/ 2433823 w 3551238"/>
              <a:gd name="connsiteY21" fmla="*/ 3414712 h 3540125"/>
              <a:gd name="connsiteX22" fmla="*/ 2419350 w 3551238"/>
              <a:gd name="connsiteY22" fmla="*/ 3379660 h 3540125"/>
              <a:gd name="connsiteX23" fmla="*/ 2589981 w 3551238"/>
              <a:gd name="connsiteY23" fmla="*/ 3300412 h 3540125"/>
              <a:gd name="connsiteX24" fmla="*/ 651465 w 3551238"/>
              <a:gd name="connsiteY24" fmla="*/ 3092450 h 3540125"/>
              <a:gd name="connsiteX25" fmla="*/ 801688 w 3551238"/>
              <a:gd name="connsiteY25" fmla="*/ 3205146 h 3540125"/>
              <a:gd name="connsiteX26" fmla="*/ 780336 w 3551238"/>
              <a:gd name="connsiteY26" fmla="*/ 3236913 h 3540125"/>
              <a:gd name="connsiteX27" fmla="*/ 627063 w 3551238"/>
              <a:gd name="connsiteY27" fmla="*/ 3121191 h 3540125"/>
              <a:gd name="connsiteX28" fmla="*/ 2900599 w 3551238"/>
              <a:gd name="connsiteY28" fmla="*/ 3089275 h 3540125"/>
              <a:gd name="connsiteX29" fmla="*/ 2925763 w 3551238"/>
              <a:gd name="connsiteY29" fmla="*/ 3118332 h 3540125"/>
              <a:gd name="connsiteX30" fmla="*/ 2772490 w 3551238"/>
              <a:gd name="connsiteY30" fmla="*/ 3235325 h 3540125"/>
              <a:gd name="connsiteX31" fmla="*/ 2751138 w 3551238"/>
              <a:gd name="connsiteY31" fmla="*/ 3203974 h 3540125"/>
              <a:gd name="connsiteX32" fmla="*/ 2900599 w 3551238"/>
              <a:gd name="connsiteY32" fmla="*/ 3089275 h 3540125"/>
              <a:gd name="connsiteX33" fmla="*/ 394018 w 3551238"/>
              <a:gd name="connsiteY33" fmla="*/ 2820987 h 3540125"/>
              <a:gd name="connsiteX34" fmla="*/ 515938 w 3551238"/>
              <a:gd name="connsiteY34" fmla="*/ 2963490 h 3540125"/>
              <a:gd name="connsiteX35" fmla="*/ 488506 w 3551238"/>
              <a:gd name="connsiteY35" fmla="*/ 2989262 h 3540125"/>
              <a:gd name="connsiteX36" fmla="*/ 363538 w 3551238"/>
              <a:gd name="connsiteY36" fmla="*/ 2843727 h 3540125"/>
              <a:gd name="connsiteX37" fmla="*/ 3160395 w 3551238"/>
              <a:gd name="connsiteY37" fmla="*/ 2817812 h 3540125"/>
              <a:gd name="connsiteX38" fmla="*/ 3190875 w 3551238"/>
              <a:gd name="connsiteY38" fmla="*/ 2840552 h 3540125"/>
              <a:gd name="connsiteX39" fmla="*/ 3065907 w 3551238"/>
              <a:gd name="connsiteY39" fmla="*/ 2986087 h 3540125"/>
              <a:gd name="connsiteX40" fmla="*/ 3038475 w 3551238"/>
              <a:gd name="connsiteY40" fmla="*/ 2960315 h 3540125"/>
              <a:gd name="connsiteX41" fmla="*/ 3160395 w 3551238"/>
              <a:gd name="connsiteY41" fmla="*/ 2817812 h 3540125"/>
              <a:gd name="connsiteX42" fmla="*/ 199266 w 3551238"/>
              <a:gd name="connsiteY42" fmla="*/ 2500312 h 3540125"/>
              <a:gd name="connsiteX43" fmla="*/ 287338 w 3551238"/>
              <a:gd name="connsiteY43" fmla="*/ 2664839 h 3540125"/>
              <a:gd name="connsiteX44" fmla="*/ 255450 w 3551238"/>
              <a:gd name="connsiteY44" fmla="*/ 2684462 h 3540125"/>
              <a:gd name="connsiteX45" fmla="*/ 165100 w 3551238"/>
              <a:gd name="connsiteY45" fmla="*/ 2516161 h 3540125"/>
              <a:gd name="connsiteX46" fmla="*/ 3352801 w 3551238"/>
              <a:gd name="connsiteY46" fmla="*/ 2497137 h 3540125"/>
              <a:gd name="connsiteX47" fmla="*/ 3387726 w 3551238"/>
              <a:gd name="connsiteY47" fmla="*/ 2513123 h 3540125"/>
              <a:gd name="connsiteX48" fmla="*/ 3297376 w 3551238"/>
              <a:gd name="connsiteY48" fmla="*/ 2682875 h 3540125"/>
              <a:gd name="connsiteX49" fmla="*/ 3265488 w 3551238"/>
              <a:gd name="connsiteY49" fmla="*/ 2663083 h 3540125"/>
              <a:gd name="connsiteX50" fmla="*/ 3352801 w 3551238"/>
              <a:gd name="connsiteY50" fmla="*/ 2497137 h 3540125"/>
              <a:gd name="connsiteX51" fmla="*/ 78478 w 3551238"/>
              <a:gd name="connsiteY51" fmla="*/ 2144712 h 3540125"/>
              <a:gd name="connsiteX52" fmla="*/ 128588 w 3551238"/>
              <a:gd name="connsiteY52" fmla="*/ 2326187 h 3540125"/>
              <a:gd name="connsiteX53" fmla="*/ 92904 w 3551238"/>
              <a:gd name="connsiteY53" fmla="*/ 2338387 h 3540125"/>
              <a:gd name="connsiteX54" fmla="*/ 41275 w 3551238"/>
              <a:gd name="connsiteY54" fmla="*/ 2152337 h 3540125"/>
              <a:gd name="connsiteX55" fmla="*/ 3472760 w 3551238"/>
              <a:gd name="connsiteY55" fmla="*/ 2141537 h 3540125"/>
              <a:gd name="connsiteX56" fmla="*/ 3509963 w 3551238"/>
              <a:gd name="connsiteY56" fmla="*/ 2149925 h 3540125"/>
              <a:gd name="connsiteX57" fmla="*/ 3458334 w 3551238"/>
              <a:gd name="connsiteY57" fmla="*/ 2335212 h 3540125"/>
              <a:gd name="connsiteX58" fmla="*/ 3422650 w 3551238"/>
              <a:gd name="connsiteY58" fmla="*/ 2323012 h 3540125"/>
              <a:gd name="connsiteX59" fmla="*/ 3472760 w 3551238"/>
              <a:gd name="connsiteY59" fmla="*/ 2141537 h 3540125"/>
              <a:gd name="connsiteX60" fmla="*/ 0 w 3551238"/>
              <a:gd name="connsiteY60" fmla="*/ 1773237 h 3540125"/>
              <a:gd name="connsiteX61" fmla="*/ 38448 w 3551238"/>
              <a:gd name="connsiteY61" fmla="*/ 1773237 h 3540125"/>
              <a:gd name="connsiteX62" fmla="*/ 49213 w 3551238"/>
              <a:gd name="connsiteY62" fmla="*/ 1959957 h 3540125"/>
              <a:gd name="connsiteX63" fmla="*/ 10765 w 3551238"/>
              <a:gd name="connsiteY63" fmla="*/ 1963737 h 3540125"/>
              <a:gd name="connsiteX64" fmla="*/ 0 w 3551238"/>
              <a:gd name="connsiteY64" fmla="*/ 1773237 h 3540125"/>
              <a:gd name="connsiteX65" fmla="*/ 3513440 w 3551238"/>
              <a:gd name="connsiteY65" fmla="*/ 1762125 h 3540125"/>
              <a:gd name="connsiteX66" fmla="*/ 3551238 w 3551238"/>
              <a:gd name="connsiteY66" fmla="*/ 1762125 h 3540125"/>
              <a:gd name="connsiteX67" fmla="*/ 3551238 w 3551238"/>
              <a:gd name="connsiteY67" fmla="*/ 1769699 h 3540125"/>
              <a:gd name="connsiteX68" fmla="*/ 3540655 w 3551238"/>
              <a:gd name="connsiteY68" fmla="*/ 1960563 h 3540125"/>
              <a:gd name="connsiteX69" fmla="*/ 3503613 w 3551238"/>
              <a:gd name="connsiteY69" fmla="*/ 1956019 h 3540125"/>
              <a:gd name="connsiteX70" fmla="*/ 3513440 w 3551238"/>
              <a:gd name="connsiteY70" fmla="*/ 1769699 h 3540125"/>
              <a:gd name="connsiteX71" fmla="*/ 40205 w 3551238"/>
              <a:gd name="connsiteY71" fmla="*/ 1392237 h 3540125"/>
              <a:gd name="connsiteX72" fmla="*/ 77788 w 3551238"/>
              <a:gd name="connsiteY72" fmla="*/ 1399862 h 3540125"/>
              <a:gd name="connsiteX73" fmla="*/ 47875 w 3551238"/>
              <a:gd name="connsiteY73" fmla="*/ 1585912 h 3540125"/>
              <a:gd name="connsiteX74" fmla="*/ 9525 w 3551238"/>
              <a:gd name="connsiteY74" fmla="*/ 1582100 h 3540125"/>
              <a:gd name="connsiteX75" fmla="*/ 40205 w 3551238"/>
              <a:gd name="connsiteY75" fmla="*/ 1392237 h 3540125"/>
              <a:gd name="connsiteX76" fmla="*/ 3509028 w 3551238"/>
              <a:gd name="connsiteY76" fmla="*/ 1381125 h 3540125"/>
              <a:gd name="connsiteX77" fmla="*/ 3540126 w 3551238"/>
              <a:gd name="connsiteY77" fmla="*/ 1570243 h 3540125"/>
              <a:gd name="connsiteX78" fmla="*/ 3502961 w 3551238"/>
              <a:gd name="connsiteY78" fmla="*/ 1574800 h 3540125"/>
              <a:gd name="connsiteX79" fmla="*/ 3471863 w 3551238"/>
              <a:gd name="connsiteY79" fmla="*/ 1389480 h 3540125"/>
              <a:gd name="connsiteX80" fmla="*/ 162167 w 3551238"/>
              <a:gd name="connsiteY80" fmla="*/ 1028700 h 3540125"/>
              <a:gd name="connsiteX81" fmla="*/ 196851 w 3551238"/>
              <a:gd name="connsiteY81" fmla="*/ 1044638 h 3540125"/>
              <a:gd name="connsiteX82" fmla="*/ 126713 w 3551238"/>
              <a:gd name="connsiteY82" fmla="*/ 1219200 h 3540125"/>
              <a:gd name="connsiteX83" fmla="*/ 90488 w 3551238"/>
              <a:gd name="connsiteY83" fmla="*/ 1207057 h 3540125"/>
              <a:gd name="connsiteX84" fmla="*/ 162167 w 3551238"/>
              <a:gd name="connsiteY84" fmla="*/ 1028700 h 3540125"/>
              <a:gd name="connsiteX85" fmla="*/ 3385133 w 3551238"/>
              <a:gd name="connsiteY85" fmla="*/ 1019175 h 3540125"/>
              <a:gd name="connsiteX86" fmla="*/ 3455988 w 3551238"/>
              <a:gd name="connsiteY86" fmla="*/ 1197483 h 3540125"/>
              <a:gd name="connsiteX87" fmla="*/ 3420560 w 3551238"/>
              <a:gd name="connsiteY87" fmla="*/ 1209675 h 3540125"/>
              <a:gd name="connsiteX88" fmla="*/ 3351213 w 3551238"/>
              <a:gd name="connsiteY88" fmla="*/ 1035177 h 3540125"/>
              <a:gd name="connsiteX89" fmla="*/ 358767 w 3551238"/>
              <a:gd name="connsiteY89" fmla="*/ 701675 h 3540125"/>
              <a:gd name="connsiteX90" fmla="*/ 388938 w 3551238"/>
              <a:gd name="connsiteY90" fmla="*/ 724373 h 3540125"/>
              <a:gd name="connsiteX91" fmla="*/ 284847 w 3551238"/>
              <a:gd name="connsiteY91" fmla="*/ 879475 h 3540125"/>
              <a:gd name="connsiteX92" fmla="*/ 252413 w 3551238"/>
              <a:gd name="connsiteY92" fmla="*/ 859804 h 3540125"/>
              <a:gd name="connsiteX93" fmla="*/ 358767 w 3551238"/>
              <a:gd name="connsiteY93" fmla="*/ 701675 h 3540125"/>
              <a:gd name="connsiteX94" fmla="*/ 3186139 w 3551238"/>
              <a:gd name="connsiteY94" fmla="*/ 692150 h 3540125"/>
              <a:gd name="connsiteX95" fmla="*/ 3294063 w 3551238"/>
              <a:gd name="connsiteY95" fmla="*/ 850195 h 3540125"/>
              <a:gd name="connsiteX96" fmla="*/ 3261610 w 3551238"/>
              <a:gd name="connsiteY96" fmla="*/ 869950 h 3540125"/>
              <a:gd name="connsiteX97" fmla="*/ 3155950 w 3551238"/>
              <a:gd name="connsiteY97" fmla="*/ 714945 h 3540125"/>
              <a:gd name="connsiteX98" fmla="*/ 623364 w 3551238"/>
              <a:gd name="connsiteY98" fmla="*/ 422275 h 3540125"/>
              <a:gd name="connsiteX99" fmla="*/ 647701 w 3551238"/>
              <a:gd name="connsiteY99" fmla="*/ 451278 h 3540125"/>
              <a:gd name="connsiteX100" fmla="*/ 511567 w 3551238"/>
              <a:gd name="connsiteY100" fmla="*/ 581025 h 3540125"/>
              <a:gd name="connsiteX101" fmla="*/ 484188 w 3551238"/>
              <a:gd name="connsiteY101" fmla="*/ 555076 h 3540125"/>
              <a:gd name="connsiteX102" fmla="*/ 623364 w 3551238"/>
              <a:gd name="connsiteY102" fmla="*/ 422275 h 3540125"/>
              <a:gd name="connsiteX103" fmla="*/ 2921412 w 3551238"/>
              <a:gd name="connsiteY103" fmla="*/ 415925 h 3540125"/>
              <a:gd name="connsiteX104" fmla="*/ 3060701 w 3551238"/>
              <a:gd name="connsiteY104" fmla="*/ 546643 h 3540125"/>
              <a:gd name="connsiteX105" fmla="*/ 3033449 w 3551238"/>
              <a:gd name="connsiteY105" fmla="*/ 573088 h 3540125"/>
              <a:gd name="connsiteX106" fmla="*/ 2897188 w 3551238"/>
              <a:gd name="connsiteY106" fmla="*/ 444638 h 3540125"/>
              <a:gd name="connsiteX107" fmla="*/ 939694 w 3551238"/>
              <a:gd name="connsiteY107" fmla="*/ 206375 h 3540125"/>
              <a:gd name="connsiteX108" fmla="*/ 957263 w 3551238"/>
              <a:gd name="connsiteY108" fmla="*/ 240649 h 3540125"/>
              <a:gd name="connsiteX109" fmla="*/ 796088 w 3551238"/>
              <a:gd name="connsiteY109" fmla="*/ 338138 h 3540125"/>
              <a:gd name="connsiteX110" fmla="*/ 774700 w 3551238"/>
              <a:gd name="connsiteY110" fmla="*/ 306150 h 3540125"/>
              <a:gd name="connsiteX111" fmla="*/ 939694 w 3551238"/>
              <a:gd name="connsiteY111" fmla="*/ 206375 h 3540125"/>
              <a:gd name="connsiteX112" fmla="*/ 2601946 w 3551238"/>
              <a:gd name="connsiteY112" fmla="*/ 201612 h 3540125"/>
              <a:gd name="connsiteX113" fmla="*/ 2767013 w 3551238"/>
              <a:gd name="connsiteY113" fmla="*/ 300576 h 3540125"/>
              <a:gd name="connsiteX114" fmla="*/ 2745714 w 3551238"/>
              <a:gd name="connsiteY114" fmla="*/ 331787 h 3540125"/>
              <a:gd name="connsiteX115" fmla="*/ 2584450 w 3551238"/>
              <a:gd name="connsiteY115" fmla="*/ 235108 h 3540125"/>
              <a:gd name="connsiteX116" fmla="*/ 1296604 w 3551238"/>
              <a:gd name="connsiteY116" fmla="*/ 63500 h 3540125"/>
              <a:gd name="connsiteX117" fmla="*/ 1306513 w 3551238"/>
              <a:gd name="connsiteY117" fmla="*/ 100571 h 3540125"/>
              <a:gd name="connsiteX118" fmla="*/ 1128146 w 3551238"/>
              <a:gd name="connsiteY118" fmla="*/ 160338 h 3540125"/>
              <a:gd name="connsiteX119" fmla="*/ 1114425 w 3551238"/>
              <a:gd name="connsiteY119" fmla="*/ 125537 h 3540125"/>
              <a:gd name="connsiteX120" fmla="*/ 1296604 w 3551238"/>
              <a:gd name="connsiteY120" fmla="*/ 63500 h 3540125"/>
              <a:gd name="connsiteX121" fmla="*/ 2245829 w 3551238"/>
              <a:gd name="connsiteY121" fmla="*/ 61912 h 3540125"/>
              <a:gd name="connsiteX122" fmla="*/ 2427288 w 3551238"/>
              <a:gd name="connsiteY122" fmla="*/ 122388 h 3540125"/>
              <a:gd name="connsiteX123" fmla="*/ 2413622 w 3551238"/>
              <a:gd name="connsiteY123" fmla="*/ 157162 h 3540125"/>
              <a:gd name="connsiteX124" fmla="*/ 2235200 w 3551238"/>
              <a:gd name="connsiteY124" fmla="*/ 98198 h 3540125"/>
              <a:gd name="connsiteX125" fmla="*/ 1674112 w 3551238"/>
              <a:gd name="connsiteY125" fmla="*/ 1587 h 3540125"/>
              <a:gd name="connsiteX126" fmla="*/ 1676400 w 3551238"/>
              <a:gd name="connsiteY126" fmla="*/ 39729 h 3540125"/>
              <a:gd name="connsiteX127" fmla="*/ 1488825 w 3551238"/>
              <a:gd name="connsiteY127" fmla="*/ 60325 h 3540125"/>
              <a:gd name="connsiteX128" fmla="*/ 1482725 w 3551238"/>
              <a:gd name="connsiteY128" fmla="*/ 22947 h 3540125"/>
              <a:gd name="connsiteX129" fmla="*/ 1674112 w 3551238"/>
              <a:gd name="connsiteY129" fmla="*/ 1587 h 3540125"/>
              <a:gd name="connsiteX130" fmla="*/ 1866012 w 3551238"/>
              <a:gd name="connsiteY130" fmla="*/ 0 h 3540125"/>
              <a:gd name="connsiteX131" fmla="*/ 2057400 w 3551238"/>
              <a:gd name="connsiteY131" fmla="*/ 20095 h 3540125"/>
              <a:gd name="connsiteX132" fmla="*/ 2051300 w 3551238"/>
              <a:gd name="connsiteY132" fmla="*/ 58738 h 3540125"/>
              <a:gd name="connsiteX133" fmla="*/ 1863725 w 3551238"/>
              <a:gd name="connsiteY133" fmla="*/ 38644 h 354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551238" h="3540125">
                <a:moveTo>
                  <a:pt x="1870973" y="3498850"/>
                </a:moveTo>
                <a:lnTo>
                  <a:pt x="1873251" y="3537068"/>
                </a:lnTo>
                <a:cubicBezTo>
                  <a:pt x="1840604" y="3539361"/>
                  <a:pt x="1807956" y="3540125"/>
                  <a:pt x="1775309" y="3540125"/>
                </a:cubicBezTo>
                <a:cubicBezTo>
                  <a:pt x="1744180" y="3540125"/>
                  <a:pt x="1712292" y="3539361"/>
                  <a:pt x="1681163" y="3537832"/>
                </a:cubicBezTo>
                <a:lnTo>
                  <a:pt x="1683441" y="3499614"/>
                </a:lnTo>
                <a:cubicBezTo>
                  <a:pt x="1745698" y="3502672"/>
                  <a:pt x="1808716" y="3502672"/>
                  <a:pt x="1870973" y="3498850"/>
                </a:cubicBezTo>
                <a:close/>
                <a:moveTo>
                  <a:pt x="2241245" y="3440112"/>
                </a:moveTo>
                <a:lnTo>
                  <a:pt x="2251076" y="3475971"/>
                </a:lnTo>
                <a:cubicBezTo>
                  <a:pt x="2190576" y="3492406"/>
                  <a:pt x="2127807" y="3506600"/>
                  <a:pt x="2065038" y="3516312"/>
                </a:cubicBezTo>
                <a:lnTo>
                  <a:pt x="2058988" y="3479706"/>
                </a:lnTo>
                <a:cubicBezTo>
                  <a:pt x="2120244" y="3469247"/>
                  <a:pt x="2181501" y="3456547"/>
                  <a:pt x="2241245" y="3440112"/>
                </a:cubicBezTo>
                <a:close/>
                <a:moveTo>
                  <a:pt x="1313169" y="3440112"/>
                </a:moveTo>
                <a:cubicBezTo>
                  <a:pt x="1372913" y="3456890"/>
                  <a:pt x="1434170" y="3469854"/>
                  <a:pt x="1495426" y="3479769"/>
                </a:cubicBezTo>
                <a:lnTo>
                  <a:pt x="1489376" y="3517900"/>
                </a:lnTo>
                <a:cubicBezTo>
                  <a:pt x="1426607" y="3507223"/>
                  <a:pt x="1363838" y="3493496"/>
                  <a:pt x="1303338" y="3476718"/>
                </a:cubicBezTo>
                <a:close/>
                <a:moveTo>
                  <a:pt x="963670" y="3302000"/>
                </a:moveTo>
                <a:cubicBezTo>
                  <a:pt x="1019278" y="3330956"/>
                  <a:pt x="1076409" y="3357626"/>
                  <a:pt x="1135063" y="3380486"/>
                </a:cubicBezTo>
                <a:lnTo>
                  <a:pt x="1120590" y="3416300"/>
                </a:lnTo>
                <a:cubicBezTo>
                  <a:pt x="1061174" y="3392678"/>
                  <a:pt x="1002519" y="3365246"/>
                  <a:pt x="946150" y="3335528"/>
                </a:cubicBezTo>
                <a:close/>
                <a:moveTo>
                  <a:pt x="2589981" y="3300412"/>
                </a:moveTo>
                <a:lnTo>
                  <a:pt x="2608263" y="3333940"/>
                </a:lnTo>
                <a:cubicBezTo>
                  <a:pt x="2551894" y="3363658"/>
                  <a:pt x="2493239" y="3391090"/>
                  <a:pt x="2433823" y="3414712"/>
                </a:cubicBezTo>
                <a:lnTo>
                  <a:pt x="2419350" y="3379660"/>
                </a:lnTo>
                <a:cubicBezTo>
                  <a:pt x="2477243" y="3356038"/>
                  <a:pt x="2535135" y="3329368"/>
                  <a:pt x="2589981" y="3300412"/>
                </a:cubicBezTo>
                <a:close/>
                <a:moveTo>
                  <a:pt x="651465" y="3092450"/>
                </a:moveTo>
                <a:cubicBezTo>
                  <a:pt x="699506" y="3132537"/>
                  <a:pt x="749834" y="3170354"/>
                  <a:pt x="801688" y="3205146"/>
                </a:cubicBezTo>
                <a:lnTo>
                  <a:pt x="780336" y="3236913"/>
                </a:lnTo>
                <a:cubicBezTo>
                  <a:pt x="727720" y="3201365"/>
                  <a:pt x="675866" y="3162034"/>
                  <a:pt x="627063" y="3121191"/>
                </a:cubicBezTo>
                <a:close/>
                <a:moveTo>
                  <a:pt x="2900599" y="3089275"/>
                </a:moveTo>
                <a:lnTo>
                  <a:pt x="2925763" y="3118332"/>
                </a:lnTo>
                <a:cubicBezTo>
                  <a:pt x="2876960" y="3160388"/>
                  <a:pt x="2825106" y="3199386"/>
                  <a:pt x="2772490" y="3235325"/>
                </a:cubicBezTo>
                <a:lnTo>
                  <a:pt x="2751138" y="3203974"/>
                </a:lnTo>
                <a:cubicBezTo>
                  <a:pt x="2802992" y="3168800"/>
                  <a:pt x="2853320" y="3129802"/>
                  <a:pt x="2900599" y="3089275"/>
                </a:cubicBezTo>
                <a:close/>
                <a:moveTo>
                  <a:pt x="394018" y="2820987"/>
                </a:moveTo>
                <a:cubicBezTo>
                  <a:pt x="431356" y="2870257"/>
                  <a:pt x="472504" y="2918768"/>
                  <a:pt x="515938" y="2963490"/>
                </a:cubicBezTo>
                <a:lnTo>
                  <a:pt x="488506" y="2989262"/>
                </a:lnTo>
                <a:cubicBezTo>
                  <a:pt x="444310" y="2943782"/>
                  <a:pt x="402400" y="2894513"/>
                  <a:pt x="363538" y="2843727"/>
                </a:cubicBezTo>
                <a:close/>
                <a:moveTo>
                  <a:pt x="3160395" y="2817812"/>
                </a:moveTo>
                <a:lnTo>
                  <a:pt x="3190875" y="2840552"/>
                </a:lnTo>
                <a:cubicBezTo>
                  <a:pt x="3152013" y="2891338"/>
                  <a:pt x="3110103" y="2939849"/>
                  <a:pt x="3065907" y="2986087"/>
                </a:cubicBezTo>
                <a:lnTo>
                  <a:pt x="3038475" y="2960315"/>
                </a:lnTo>
                <a:cubicBezTo>
                  <a:pt x="3081147" y="2914835"/>
                  <a:pt x="3122295" y="2867082"/>
                  <a:pt x="3160395" y="2817812"/>
                </a:cubicBezTo>
                <a:close/>
                <a:moveTo>
                  <a:pt x="199266" y="2500312"/>
                </a:moveTo>
                <a:cubicBezTo>
                  <a:pt x="225839" y="2556161"/>
                  <a:pt x="255450" y="2612010"/>
                  <a:pt x="287338" y="2664839"/>
                </a:cubicBezTo>
                <a:lnTo>
                  <a:pt x="255450" y="2684462"/>
                </a:lnTo>
                <a:cubicBezTo>
                  <a:pt x="222043" y="2630123"/>
                  <a:pt x="191673" y="2573519"/>
                  <a:pt x="165100" y="2516161"/>
                </a:cubicBezTo>
                <a:close/>
                <a:moveTo>
                  <a:pt x="3352801" y="2497137"/>
                </a:moveTo>
                <a:lnTo>
                  <a:pt x="3387726" y="2513123"/>
                </a:lnTo>
                <a:cubicBezTo>
                  <a:pt x="3361153" y="2570975"/>
                  <a:pt x="3330783" y="2628067"/>
                  <a:pt x="3297376" y="2682875"/>
                </a:cubicBezTo>
                <a:lnTo>
                  <a:pt x="3265488" y="2663083"/>
                </a:lnTo>
                <a:cubicBezTo>
                  <a:pt x="3297376" y="2609798"/>
                  <a:pt x="3326987" y="2553467"/>
                  <a:pt x="3352801" y="2497137"/>
                </a:cubicBezTo>
                <a:close/>
                <a:moveTo>
                  <a:pt x="78478" y="2144712"/>
                </a:moveTo>
                <a:cubicBezTo>
                  <a:pt x="92144" y="2205712"/>
                  <a:pt x="108848" y="2266712"/>
                  <a:pt x="128588" y="2326187"/>
                </a:cubicBezTo>
                <a:lnTo>
                  <a:pt x="92904" y="2338387"/>
                </a:lnTo>
                <a:cubicBezTo>
                  <a:pt x="72404" y="2277387"/>
                  <a:pt x="54941" y="2214862"/>
                  <a:pt x="41275" y="2152337"/>
                </a:cubicBezTo>
                <a:close/>
                <a:moveTo>
                  <a:pt x="3472760" y="2141537"/>
                </a:moveTo>
                <a:lnTo>
                  <a:pt x="3509963" y="2149925"/>
                </a:lnTo>
                <a:cubicBezTo>
                  <a:pt x="3496297" y="2212449"/>
                  <a:pt x="3478834" y="2274975"/>
                  <a:pt x="3458334" y="2335212"/>
                </a:cubicBezTo>
                <a:lnTo>
                  <a:pt x="3422650" y="2323012"/>
                </a:lnTo>
                <a:cubicBezTo>
                  <a:pt x="3442390" y="2264299"/>
                  <a:pt x="3459094" y="2202537"/>
                  <a:pt x="3472760" y="2141537"/>
                </a:cubicBezTo>
                <a:close/>
                <a:moveTo>
                  <a:pt x="0" y="1773237"/>
                </a:moveTo>
                <a:lnTo>
                  <a:pt x="38448" y="1773237"/>
                </a:lnTo>
                <a:cubicBezTo>
                  <a:pt x="38448" y="1835225"/>
                  <a:pt x="42292" y="1897969"/>
                  <a:pt x="49213" y="1959957"/>
                </a:cubicBezTo>
                <a:lnTo>
                  <a:pt x="10765" y="1963737"/>
                </a:lnTo>
                <a:cubicBezTo>
                  <a:pt x="3845" y="1900993"/>
                  <a:pt x="0" y="1836737"/>
                  <a:pt x="0" y="1773237"/>
                </a:cubicBezTo>
                <a:close/>
                <a:moveTo>
                  <a:pt x="3513440" y="1762125"/>
                </a:moveTo>
                <a:lnTo>
                  <a:pt x="3551238" y="1762125"/>
                </a:lnTo>
                <a:lnTo>
                  <a:pt x="3551238" y="1769699"/>
                </a:lnTo>
                <a:cubicBezTo>
                  <a:pt x="3551238" y="1833321"/>
                  <a:pt x="3547458" y="1897699"/>
                  <a:pt x="3540655" y="1960563"/>
                </a:cubicBezTo>
                <a:lnTo>
                  <a:pt x="3503613" y="1956019"/>
                </a:lnTo>
                <a:cubicBezTo>
                  <a:pt x="3509661" y="1894670"/>
                  <a:pt x="3513440" y="1831806"/>
                  <a:pt x="3513440" y="1769699"/>
                </a:cubicBezTo>
                <a:close/>
                <a:moveTo>
                  <a:pt x="40205" y="1392237"/>
                </a:moveTo>
                <a:lnTo>
                  <a:pt x="77788" y="1399862"/>
                </a:lnTo>
                <a:cubicBezTo>
                  <a:pt x="64749" y="1460862"/>
                  <a:pt x="54011" y="1523387"/>
                  <a:pt x="47875" y="1585912"/>
                </a:cubicBezTo>
                <a:lnTo>
                  <a:pt x="9525" y="1582100"/>
                </a:lnTo>
                <a:cubicBezTo>
                  <a:pt x="16428" y="1518050"/>
                  <a:pt x="26399" y="1454000"/>
                  <a:pt x="40205" y="1392237"/>
                </a:cubicBezTo>
                <a:close/>
                <a:moveTo>
                  <a:pt x="3509028" y="1381125"/>
                </a:moveTo>
                <a:cubicBezTo>
                  <a:pt x="3522681" y="1443405"/>
                  <a:pt x="3533300" y="1507204"/>
                  <a:pt x="3540126" y="1570243"/>
                </a:cubicBezTo>
                <a:lnTo>
                  <a:pt x="3502961" y="1574800"/>
                </a:lnTo>
                <a:cubicBezTo>
                  <a:pt x="3495376" y="1512520"/>
                  <a:pt x="3485516" y="1450241"/>
                  <a:pt x="3471863" y="1389480"/>
                </a:cubicBezTo>
                <a:close/>
                <a:moveTo>
                  <a:pt x="162167" y="1028700"/>
                </a:moveTo>
                <a:lnTo>
                  <a:pt x="196851" y="1044638"/>
                </a:lnTo>
                <a:cubicBezTo>
                  <a:pt x="170646" y="1101561"/>
                  <a:pt x="146752" y="1160001"/>
                  <a:pt x="126713" y="1219200"/>
                </a:cubicBezTo>
                <a:lnTo>
                  <a:pt x="90488" y="1207057"/>
                </a:lnTo>
                <a:cubicBezTo>
                  <a:pt x="111298" y="1146340"/>
                  <a:pt x="135191" y="1086382"/>
                  <a:pt x="162167" y="1028700"/>
                </a:cubicBezTo>
                <a:close/>
                <a:moveTo>
                  <a:pt x="3385133" y="1019175"/>
                </a:moveTo>
                <a:cubicBezTo>
                  <a:pt x="3412269" y="1077087"/>
                  <a:pt x="3435636" y="1137285"/>
                  <a:pt x="3455988" y="1197483"/>
                </a:cubicBezTo>
                <a:lnTo>
                  <a:pt x="3420560" y="1209675"/>
                </a:lnTo>
                <a:cubicBezTo>
                  <a:pt x="3400962" y="1150239"/>
                  <a:pt x="3376841" y="1091565"/>
                  <a:pt x="3351213" y="1035177"/>
                </a:cubicBezTo>
                <a:close/>
                <a:moveTo>
                  <a:pt x="358767" y="701675"/>
                </a:moveTo>
                <a:lnTo>
                  <a:pt x="388938" y="724373"/>
                </a:lnTo>
                <a:cubicBezTo>
                  <a:pt x="351978" y="773552"/>
                  <a:pt x="316527" y="825757"/>
                  <a:pt x="284847" y="879475"/>
                </a:cubicBezTo>
                <a:lnTo>
                  <a:pt x="252413" y="859804"/>
                </a:lnTo>
                <a:cubicBezTo>
                  <a:pt x="284847" y="805329"/>
                  <a:pt x="321053" y="752367"/>
                  <a:pt x="358767" y="701675"/>
                </a:cubicBezTo>
                <a:close/>
                <a:moveTo>
                  <a:pt x="3186139" y="692150"/>
                </a:moveTo>
                <a:cubicBezTo>
                  <a:pt x="3224629" y="743059"/>
                  <a:pt x="3260856" y="796247"/>
                  <a:pt x="3294063" y="850195"/>
                </a:cubicBezTo>
                <a:lnTo>
                  <a:pt x="3261610" y="869950"/>
                </a:lnTo>
                <a:cubicBezTo>
                  <a:pt x="3229157" y="816762"/>
                  <a:pt x="3193686" y="765094"/>
                  <a:pt x="3155950" y="714945"/>
                </a:cubicBezTo>
                <a:close/>
                <a:moveTo>
                  <a:pt x="623364" y="422275"/>
                </a:moveTo>
                <a:lnTo>
                  <a:pt x="647701" y="451278"/>
                </a:lnTo>
                <a:cubicBezTo>
                  <a:pt x="600548" y="491728"/>
                  <a:pt x="554156" y="535232"/>
                  <a:pt x="511567" y="581025"/>
                </a:cubicBezTo>
                <a:lnTo>
                  <a:pt x="484188" y="555076"/>
                </a:lnTo>
                <a:cubicBezTo>
                  <a:pt x="527538" y="508519"/>
                  <a:pt x="574691" y="463489"/>
                  <a:pt x="623364" y="422275"/>
                </a:cubicBezTo>
                <a:close/>
                <a:moveTo>
                  <a:pt x="2921412" y="415925"/>
                </a:moveTo>
                <a:cubicBezTo>
                  <a:pt x="2969860" y="456727"/>
                  <a:pt x="3016795" y="500551"/>
                  <a:pt x="3060701" y="546643"/>
                </a:cubicBezTo>
                <a:lnTo>
                  <a:pt x="3033449" y="573088"/>
                </a:lnTo>
                <a:cubicBezTo>
                  <a:pt x="2990300" y="527753"/>
                  <a:pt x="2944879" y="484684"/>
                  <a:pt x="2897188" y="444638"/>
                </a:cubicBezTo>
                <a:close/>
                <a:moveTo>
                  <a:pt x="939694" y="206375"/>
                </a:moveTo>
                <a:lnTo>
                  <a:pt x="957263" y="240649"/>
                </a:lnTo>
                <a:cubicBezTo>
                  <a:pt x="902265" y="269591"/>
                  <a:pt x="848031" y="302341"/>
                  <a:pt x="796088" y="338138"/>
                </a:cubicBezTo>
                <a:lnTo>
                  <a:pt x="774700" y="306150"/>
                </a:lnTo>
                <a:cubicBezTo>
                  <a:pt x="827406" y="270353"/>
                  <a:pt x="883168" y="236841"/>
                  <a:pt x="939694" y="206375"/>
                </a:cubicBezTo>
                <a:close/>
                <a:moveTo>
                  <a:pt x="2601946" y="201612"/>
                </a:moveTo>
                <a:cubicBezTo>
                  <a:pt x="2658236" y="231301"/>
                  <a:pt x="2713765" y="264797"/>
                  <a:pt x="2767013" y="300576"/>
                </a:cubicBezTo>
                <a:lnTo>
                  <a:pt x="2745714" y="331787"/>
                </a:lnTo>
                <a:cubicBezTo>
                  <a:pt x="2693988" y="296769"/>
                  <a:pt x="2639219" y="264797"/>
                  <a:pt x="2584450" y="235108"/>
                </a:cubicBezTo>
                <a:close/>
                <a:moveTo>
                  <a:pt x="1296604" y="63500"/>
                </a:moveTo>
                <a:lnTo>
                  <a:pt x="1306513" y="100571"/>
                </a:lnTo>
                <a:cubicBezTo>
                  <a:pt x="1246295" y="117215"/>
                  <a:pt x="1186839" y="136885"/>
                  <a:pt x="1128146" y="160338"/>
                </a:cubicBezTo>
                <a:lnTo>
                  <a:pt x="1114425" y="125537"/>
                </a:lnTo>
                <a:cubicBezTo>
                  <a:pt x="1173881" y="101328"/>
                  <a:pt x="1234861" y="80901"/>
                  <a:pt x="1296604" y="63500"/>
                </a:cubicBezTo>
                <a:close/>
                <a:moveTo>
                  <a:pt x="2245829" y="61912"/>
                </a:moveTo>
                <a:cubicBezTo>
                  <a:pt x="2307328" y="78543"/>
                  <a:pt x="2368067" y="98954"/>
                  <a:pt x="2427288" y="122388"/>
                </a:cubicBezTo>
                <a:lnTo>
                  <a:pt x="2413622" y="157162"/>
                </a:lnTo>
                <a:cubicBezTo>
                  <a:pt x="2355919" y="134484"/>
                  <a:pt x="2295939" y="114829"/>
                  <a:pt x="2235200" y="98198"/>
                </a:cubicBezTo>
                <a:close/>
                <a:moveTo>
                  <a:pt x="1674112" y="1587"/>
                </a:moveTo>
                <a:lnTo>
                  <a:pt x="1676400" y="39729"/>
                </a:lnTo>
                <a:cubicBezTo>
                  <a:pt x="1613875" y="42780"/>
                  <a:pt x="1550588" y="50408"/>
                  <a:pt x="1488825" y="60325"/>
                </a:cubicBezTo>
                <a:lnTo>
                  <a:pt x="1482725" y="22947"/>
                </a:lnTo>
                <a:cubicBezTo>
                  <a:pt x="1546012" y="12267"/>
                  <a:pt x="1610062" y="5401"/>
                  <a:pt x="1674112" y="1587"/>
                </a:cubicBezTo>
                <a:close/>
                <a:moveTo>
                  <a:pt x="1866012" y="0"/>
                </a:moveTo>
                <a:cubicBezTo>
                  <a:pt x="1930062" y="3092"/>
                  <a:pt x="1994112" y="10048"/>
                  <a:pt x="2057400" y="20095"/>
                </a:cubicBezTo>
                <a:lnTo>
                  <a:pt x="2051300" y="58738"/>
                </a:lnTo>
                <a:cubicBezTo>
                  <a:pt x="1989538" y="48691"/>
                  <a:pt x="1926250" y="41735"/>
                  <a:pt x="1863725" y="386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  <a:noAutofit/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1" name="Freeform 113">
            <a:extLst>
              <a:ext uri="{FF2B5EF4-FFF2-40B4-BE49-F238E27FC236}">
                <a16:creationId xmlns:a16="http://schemas.microsoft.com/office/drawing/2014/main" id="{93D1BDBD-9538-9EC9-1F2B-5F6716388F47}"/>
              </a:ext>
            </a:extLst>
          </p:cNvPr>
          <p:cNvSpPr>
            <a:spLocks/>
          </p:cNvSpPr>
          <p:nvPr/>
        </p:nvSpPr>
        <p:spPr bwMode="auto">
          <a:xfrm>
            <a:off x="4675506" y="4845121"/>
            <a:ext cx="2200275" cy="1846898"/>
          </a:xfrm>
          <a:custGeom>
            <a:avLst/>
            <a:gdLst>
              <a:gd name="T0" fmla="*/ 2204 w 4819"/>
              <a:gd name="T1" fmla="*/ 0 h 4054"/>
              <a:gd name="T2" fmla="*/ 2183 w 4819"/>
              <a:gd name="T3" fmla="*/ 12 h 4054"/>
              <a:gd name="T4" fmla="*/ 0 w 4819"/>
              <a:gd name="T5" fmla="*/ 1272 h 4054"/>
              <a:gd name="T6" fmla="*/ 2010 w 4819"/>
              <a:gd name="T7" fmla="*/ 3263 h 4054"/>
              <a:gd name="T8" fmla="*/ 4819 w 4819"/>
              <a:gd name="T9" fmla="*/ 4054 h 4054"/>
              <a:gd name="T10" fmla="*/ 4819 w 4819"/>
              <a:gd name="T11" fmla="*/ 1509 h 4054"/>
              <a:gd name="T12" fmla="*/ 2204 w 4819"/>
              <a:gd name="T13" fmla="*/ 0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2204" y="0"/>
                </a:moveTo>
                <a:lnTo>
                  <a:pt x="2183" y="12"/>
                </a:lnTo>
                <a:lnTo>
                  <a:pt x="0" y="1272"/>
                </a:lnTo>
                <a:cubicBezTo>
                  <a:pt x="493" y="2091"/>
                  <a:pt x="1186" y="2778"/>
                  <a:pt x="2010" y="3263"/>
                </a:cubicBezTo>
                <a:cubicBezTo>
                  <a:pt x="2860" y="3764"/>
                  <a:pt x="3829" y="4036"/>
                  <a:pt x="4819" y="4054"/>
                </a:cubicBezTo>
                <a:lnTo>
                  <a:pt x="4819" y="1509"/>
                </a:lnTo>
                <a:cubicBezTo>
                  <a:pt x="3715" y="1475"/>
                  <a:pt x="2751" y="880"/>
                  <a:pt x="2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2" name="Freeform 114">
            <a:extLst>
              <a:ext uri="{FF2B5EF4-FFF2-40B4-BE49-F238E27FC236}">
                <a16:creationId xmlns:a16="http://schemas.microsoft.com/office/drawing/2014/main" id="{ABEF83AF-A3B7-84CC-48CB-C3CB1929B77C}"/>
              </a:ext>
            </a:extLst>
          </p:cNvPr>
          <p:cNvSpPr>
            <a:spLocks/>
          </p:cNvSpPr>
          <p:nvPr/>
        </p:nvSpPr>
        <p:spPr bwMode="auto">
          <a:xfrm>
            <a:off x="4302125" y="2811534"/>
            <a:ext cx="1334453" cy="2534603"/>
          </a:xfrm>
          <a:custGeom>
            <a:avLst/>
            <a:gdLst>
              <a:gd name="T0" fmla="*/ 2544 w 2923"/>
              <a:gd name="T1" fmla="*/ 2782 h 5565"/>
              <a:gd name="T2" fmla="*/ 2923 w 2923"/>
              <a:gd name="T3" fmla="*/ 1272 h 5565"/>
              <a:gd name="T4" fmla="*/ 719 w 2923"/>
              <a:gd name="T5" fmla="*/ 0 h 5565"/>
              <a:gd name="T6" fmla="*/ 0 w 2923"/>
              <a:gd name="T7" fmla="*/ 2782 h 5565"/>
              <a:gd name="T8" fmla="*/ 719 w 2923"/>
              <a:gd name="T9" fmla="*/ 5565 h 5565"/>
              <a:gd name="T10" fmla="*/ 2923 w 2923"/>
              <a:gd name="T11" fmla="*/ 4293 h 5565"/>
              <a:gd name="T12" fmla="*/ 2544 w 2923"/>
              <a:gd name="T13" fmla="*/ 2782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544" y="2782"/>
                </a:moveTo>
                <a:cubicBezTo>
                  <a:pt x="2544" y="2236"/>
                  <a:pt x="2681" y="1722"/>
                  <a:pt x="2923" y="1272"/>
                </a:cubicBezTo>
                <a:lnTo>
                  <a:pt x="719" y="0"/>
                </a:lnTo>
                <a:cubicBezTo>
                  <a:pt x="249" y="847"/>
                  <a:pt x="0" y="1807"/>
                  <a:pt x="0" y="2782"/>
                </a:cubicBezTo>
                <a:cubicBezTo>
                  <a:pt x="0" y="3758"/>
                  <a:pt x="249" y="4718"/>
                  <a:pt x="719" y="5565"/>
                </a:cubicBezTo>
                <a:lnTo>
                  <a:pt x="2923" y="4293"/>
                </a:lnTo>
                <a:cubicBezTo>
                  <a:pt x="2681" y="3843"/>
                  <a:pt x="2544" y="3329"/>
                  <a:pt x="2544" y="27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3" name="Freeform 115">
            <a:extLst>
              <a:ext uri="{FF2B5EF4-FFF2-40B4-BE49-F238E27FC236}">
                <a16:creationId xmlns:a16="http://schemas.microsoft.com/office/drawing/2014/main" id="{88CF5506-28CA-0066-442C-0D9C1777E0F7}"/>
              </a:ext>
            </a:extLst>
          </p:cNvPr>
          <p:cNvSpPr>
            <a:spLocks/>
          </p:cNvSpPr>
          <p:nvPr/>
        </p:nvSpPr>
        <p:spPr bwMode="auto">
          <a:xfrm>
            <a:off x="4675506" y="1465651"/>
            <a:ext cx="2200275" cy="1846898"/>
          </a:xfrm>
          <a:custGeom>
            <a:avLst/>
            <a:gdLst>
              <a:gd name="T0" fmla="*/ 4819 w 4819"/>
              <a:gd name="T1" fmla="*/ 2545 h 4054"/>
              <a:gd name="T2" fmla="*/ 4819 w 4819"/>
              <a:gd name="T3" fmla="*/ 0 h 4054"/>
              <a:gd name="T4" fmla="*/ 2010 w 4819"/>
              <a:gd name="T5" fmla="*/ 791 h 4054"/>
              <a:gd name="T6" fmla="*/ 0 w 4819"/>
              <a:gd name="T7" fmla="*/ 2782 h 4054"/>
              <a:gd name="T8" fmla="*/ 1619 w 4819"/>
              <a:gd name="T9" fmla="*/ 3717 h 4054"/>
              <a:gd name="T10" fmla="*/ 2204 w 4819"/>
              <a:gd name="T11" fmla="*/ 4054 h 4054"/>
              <a:gd name="T12" fmla="*/ 4819 w 4819"/>
              <a:gd name="T13" fmla="*/ 2545 h 4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19" h="4054">
                <a:moveTo>
                  <a:pt x="4819" y="2545"/>
                </a:moveTo>
                <a:lnTo>
                  <a:pt x="4819" y="0"/>
                </a:lnTo>
                <a:cubicBezTo>
                  <a:pt x="3829" y="18"/>
                  <a:pt x="2860" y="290"/>
                  <a:pt x="2010" y="791"/>
                </a:cubicBezTo>
                <a:cubicBezTo>
                  <a:pt x="1186" y="1276"/>
                  <a:pt x="493" y="1963"/>
                  <a:pt x="0" y="2782"/>
                </a:cubicBezTo>
                <a:lnTo>
                  <a:pt x="1619" y="3717"/>
                </a:lnTo>
                <a:lnTo>
                  <a:pt x="2204" y="4054"/>
                </a:lnTo>
                <a:cubicBezTo>
                  <a:pt x="2751" y="3174"/>
                  <a:pt x="3715" y="2579"/>
                  <a:pt x="4819" y="25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4" name="Freeform 116">
            <a:extLst>
              <a:ext uri="{FF2B5EF4-FFF2-40B4-BE49-F238E27FC236}">
                <a16:creationId xmlns:a16="http://schemas.microsoft.com/office/drawing/2014/main" id="{06FDD30A-0F16-6A11-3C97-EE5EBE1EDFE9}"/>
              </a:ext>
            </a:extLst>
          </p:cNvPr>
          <p:cNvSpPr>
            <a:spLocks/>
          </p:cNvSpPr>
          <p:nvPr/>
        </p:nvSpPr>
        <p:spPr bwMode="auto">
          <a:xfrm>
            <a:off x="6967220" y="1465651"/>
            <a:ext cx="2201228" cy="1846898"/>
          </a:xfrm>
          <a:custGeom>
            <a:avLst/>
            <a:gdLst>
              <a:gd name="T0" fmla="*/ 2615 w 4820"/>
              <a:gd name="T1" fmla="*/ 4055 h 4055"/>
              <a:gd name="T2" fmla="*/ 4820 w 4820"/>
              <a:gd name="T3" fmla="*/ 2782 h 4055"/>
              <a:gd name="T4" fmla="*/ 2810 w 4820"/>
              <a:gd name="T5" fmla="*/ 791 h 4055"/>
              <a:gd name="T6" fmla="*/ 0 w 4820"/>
              <a:gd name="T7" fmla="*/ 0 h 4055"/>
              <a:gd name="T8" fmla="*/ 0 w 4820"/>
              <a:gd name="T9" fmla="*/ 2545 h 4055"/>
              <a:gd name="T10" fmla="*/ 2615 w 4820"/>
              <a:gd name="T11" fmla="*/ 4055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4055"/>
                </a:moveTo>
                <a:lnTo>
                  <a:pt x="4820" y="2782"/>
                </a:lnTo>
                <a:cubicBezTo>
                  <a:pt x="4327" y="1963"/>
                  <a:pt x="3633" y="1276"/>
                  <a:pt x="2810" y="791"/>
                </a:cubicBezTo>
                <a:cubicBezTo>
                  <a:pt x="1960" y="290"/>
                  <a:pt x="991" y="18"/>
                  <a:pt x="0" y="0"/>
                </a:cubicBezTo>
                <a:lnTo>
                  <a:pt x="0" y="2545"/>
                </a:lnTo>
                <a:cubicBezTo>
                  <a:pt x="1105" y="2579"/>
                  <a:pt x="2068" y="3174"/>
                  <a:pt x="2615" y="4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5" name="Freeform 117">
            <a:extLst>
              <a:ext uri="{FF2B5EF4-FFF2-40B4-BE49-F238E27FC236}">
                <a16:creationId xmlns:a16="http://schemas.microsoft.com/office/drawing/2014/main" id="{28FCA959-199E-F8B6-AC9D-98EE98561949}"/>
              </a:ext>
            </a:extLst>
          </p:cNvPr>
          <p:cNvSpPr>
            <a:spLocks/>
          </p:cNvSpPr>
          <p:nvPr/>
        </p:nvSpPr>
        <p:spPr bwMode="auto">
          <a:xfrm>
            <a:off x="8207375" y="2811534"/>
            <a:ext cx="1334453" cy="2534603"/>
          </a:xfrm>
          <a:custGeom>
            <a:avLst/>
            <a:gdLst>
              <a:gd name="T0" fmla="*/ 2205 w 2923"/>
              <a:gd name="T1" fmla="*/ 0 h 5565"/>
              <a:gd name="T2" fmla="*/ 0 w 2923"/>
              <a:gd name="T3" fmla="*/ 1273 h 5565"/>
              <a:gd name="T4" fmla="*/ 379 w 2923"/>
              <a:gd name="T5" fmla="*/ 2782 h 5565"/>
              <a:gd name="T6" fmla="*/ 0 w 2923"/>
              <a:gd name="T7" fmla="*/ 4292 h 5565"/>
              <a:gd name="T8" fmla="*/ 2205 w 2923"/>
              <a:gd name="T9" fmla="*/ 5565 h 5565"/>
              <a:gd name="T10" fmla="*/ 2923 w 2923"/>
              <a:gd name="T11" fmla="*/ 2782 h 5565"/>
              <a:gd name="T12" fmla="*/ 2205 w 2923"/>
              <a:gd name="T13" fmla="*/ 0 h 5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23" h="5565">
                <a:moveTo>
                  <a:pt x="2205" y="0"/>
                </a:moveTo>
                <a:lnTo>
                  <a:pt x="0" y="1273"/>
                </a:lnTo>
                <a:cubicBezTo>
                  <a:pt x="242" y="1722"/>
                  <a:pt x="379" y="2236"/>
                  <a:pt x="379" y="2782"/>
                </a:cubicBezTo>
                <a:cubicBezTo>
                  <a:pt x="379" y="3329"/>
                  <a:pt x="242" y="3843"/>
                  <a:pt x="0" y="4292"/>
                </a:cubicBezTo>
                <a:lnTo>
                  <a:pt x="2205" y="5565"/>
                </a:lnTo>
                <a:cubicBezTo>
                  <a:pt x="2675" y="4718"/>
                  <a:pt x="2923" y="3758"/>
                  <a:pt x="2923" y="2782"/>
                </a:cubicBezTo>
                <a:cubicBezTo>
                  <a:pt x="2923" y="1807"/>
                  <a:pt x="2675" y="847"/>
                  <a:pt x="220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46" name="Freeform 118">
            <a:extLst>
              <a:ext uri="{FF2B5EF4-FFF2-40B4-BE49-F238E27FC236}">
                <a16:creationId xmlns:a16="http://schemas.microsoft.com/office/drawing/2014/main" id="{4F74968E-15D8-4998-A4E6-AE5FEDD7C4E2}"/>
              </a:ext>
            </a:extLst>
          </p:cNvPr>
          <p:cNvSpPr>
            <a:spLocks/>
          </p:cNvSpPr>
          <p:nvPr/>
        </p:nvSpPr>
        <p:spPr bwMode="auto">
          <a:xfrm>
            <a:off x="6967220" y="4845121"/>
            <a:ext cx="2201228" cy="1846898"/>
          </a:xfrm>
          <a:custGeom>
            <a:avLst/>
            <a:gdLst>
              <a:gd name="T0" fmla="*/ 2615 w 4820"/>
              <a:gd name="T1" fmla="*/ 0 h 4055"/>
              <a:gd name="T2" fmla="*/ 0 w 4820"/>
              <a:gd name="T3" fmla="*/ 1510 h 4055"/>
              <a:gd name="T4" fmla="*/ 0 w 4820"/>
              <a:gd name="T5" fmla="*/ 4055 h 4055"/>
              <a:gd name="T6" fmla="*/ 2810 w 4820"/>
              <a:gd name="T7" fmla="*/ 3264 h 4055"/>
              <a:gd name="T8" fmla="*/ 4820 w 4820"/>
              <a:gd name="T9" fmla="*/ 1273 h 4055"/>
              <a:gd name="T10" fmla="*/ 2615 w 4820"/>
              <a:gd name="T11" fmla="*/ 0 h 4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20" h="4055">
                <a:moveTo>
                  <a:pt x="2615" y="0"/>
                </a:moveTo>
                <a:cubicBezTo>
                  <a:pt x="2068" y="881"/>
                  <a:pt x="1105" y="1476"/>
                  <a:pt x="0" y="1510"/>
                </a:cubicBezTo>
                <a:lnTo>
                  <a:pt x="0" y="4055"/>
                </a:lnTo>
                <a:cubicBezTo>
                  <a:pt x="991" y="4037"/>
                  <a:pt x="1960" y="3765"/>
                  <a:pt x="2810" y="3264"/>
                </a:cubicBezTo>
                <a:cubicBezTo>
                  <a:pt x="3633" y="2779"/>
                  <a:pt x="4327" y="2092"/>
                  <a:pt x="4820" y="1273"/>
                </a:cubicBezTo>
                <a:lnTo>
                  <a:pt x="26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3" name="Freeform 555">
            <a:extLst>
              <a:ext uri="{FF2B5EF4-FFF2-40B4-BE49-F238E27FC236}">
                <a16:creationId xmlns:a16="http://schemas.microsoft.com/office/drawing/2014/main" id="{19A46C33-4F53-FB0B-867A-A0375443EAE5}"/>
              </a:ext>
            </a:extLst>
          </p:cNvPr>
          <p:cNvSpPr>
            <a:spLocks noEditPoints="1"/>
          </p:cNvSpPr>
          <p:nvPr/>
        </p:nvSpPr>
        <p:spPr bwMode="auto">
          <a:xfrm>
            <a:off x="5537518" y="1966667"/>
            <a:ext cx="621030" cy="620078"/>
          </a:xfrm>
          <a:custGeom>
            <a:avLst/>
            <a:gdLst>
              <a:gd name="T0" fmla="*/ 711 w 1361"/>
              <a:gd name="T1" fmla="*/ 1114 h 1362"/>
              <a:gd name="T2" fmla="*/ 742 w 1361"/>
              <a:gd name="T3" fmla="*/ 1083 h 1362"/>
              <a:gd name="T4" fmla="*/ 711 w 1361"/>
              <a:gd name="T5" fmla="*/ 1052 h 1362"/>
              <a:gd name="T6" fmla="*/ 680 w 1361"/>
              <a:gd name="T7" fmla="*/ 1083 h 1362"/>
              <a:gd name="T8" fmla="*/ 711 w 1361"/>
              <a:gd name="T9" fmla="*/ 1114 h 1362"/>
              <a:gd name="T10" fmla="*/ 1114 w 1361"/>
              <a:gd name="T11" fmla="*/ 1176 h 1362"/>
              <a:gd name="T12" fmla="*/ 866 w 1361"/>
              <a:gd name="T13" fmla="*/ 1176 h 1362"/>
              <a:gd name="T14" fmla="*/ 866 w 1361"/>
              <a:gd name="T15" fmla="*/ 774 h 1362"/>
              <a:gd name="T16" fmla="*/ 835 w 1361"/>
              <a:gd name="T17" fmla="*/ 743 h 1362"/>
              <a:gd name="T18" fmla="*/ 526 w 1361"/>
              <a:gd name="T19" fmla="*/ 743 h 1362"/>
              <a:gd name="T20" fmla="*/ 495 w 1361"/>
              <a:gd name="T21" fmla="*/ 774 h 1362"/>
              <a:gd name="T22" fmla="*/ 495 w 1361"/>
              <a:gd name="T23" fmla="*/ 1176 h 1362"/>
              <a:gd name="T24" fmla="*/ 247 w 1361"/>
              <a:gd name="T25" fmla="*/ 1176 h 1362"/>
              <a:gd name="T26" fmla="*/ 247 w 1361"/>
              <a:gd name="T27" fmla="*/ 508 h 1362"/>
              <a:gd name="T28" fmla="*/ 680 w 1361"/>
              <a:gd name="T29" fmla="*/ 75 h 1362"/>
              <a:gd name="T30" fmla="*/ 1114 w 1361"/>
              <a:gd name="T31" fmla="*/ 508 h 1362"/>
              <a:gd name="T32" fmla="*/ 1114 w 1361"/>
              <a:gd name="T33" fmla="*/ 1176 h 1362"/>
              <a:gd name="T34" fmla="*/ 1114 w 1361"/>
              <a:gd name="T35" fmla="*/ 1300 h 1362"/>
              <a:gd name="T36" fmla="*/ 866 w 1361"/>
              <a:gd name="T37" fmla="*/ 1300 h 1362"/>
              <a:gd name="T38" fmla="*/ 866 w 1361"/>
              <a:gd name="T39" fmla="*/ 1238 h 1362"/>
              <a:gd name="T40" fmla="*/ 1114 w 1361"/>
              <a:gd name="T41" fmla="*/ 1238 h 1362"/>
              <a:gd name="T42" fmla="*/ 1114 w 1361"/>
              <a:gd name="T43" fmla="*/ 1300 h 1362"/>
              <a:gd name="T44" fmla="*/ 804 w 1361"/>
              <a:gd name="T45" fmla="*/ 1300 h 1362"/>
              <a:gd name="T46" fmla="*/ 557 w 1361"/>
              <a:gd name="T47" fmla="*/ 1300 h 1362"/>
              <a:gd name="T48" fmla="*/ 557 w 1361"/>
              <a:gd name="T49" fmla="*/ 805 h 1362"/>
              <a:gd name="T50" fmla="*/ 804 w 1361"/>
              <a:gd name="T51" fmla="*/ 805 h 1362"/>
              <a:gd name="T52" fmla="*/ 804 w 1361"/>
              <a:gd name="T53" fmla="*/ 1300 h 1362"/>
              <a:gd name="T54" fmla="*/ 495 w 1361"/>
              <a:gd name="T55" fmla="*/ 1300 h 1362"/>
              <a:gd name="T56" fmla="*/ 247 w 1361"/>
              <a:gd name="T57" fmla="*/ 1300 h 1362"/>
              <a:gd name="T58" fmla="*/ 247 w 1361"/>
              <a:gd name="T59" fmla="*/ 1238 h 1362"/>
              <a:gd name="T60" fmla="*/ 495 w 1361"/>
              <a:gd name="T61" fmla="*/ 1238 h 1362"/>
              <a:gd name="T62" fmla="*/ 495 w 1361"/>
              <a:gd name="T63" fmla="*/ 1300 h 1362"/>
              <a:gd name="T64" fmla="*/ 928 w 1361"/>
              <a:gd name="T65" fmla="*/ 124 h 1362"/>
              <a:gd name="T66" fmla="*/ 1052 w 1361"/>
              <a:gd name="T67" fmla="*/ 124 h 1362"/>
              <a:gd name="T68" fmla="*/ 1052 w 1361"/>
              <a:gd name="T69" fmla="*/ 359 h 1362"/>
              <a:gd name="T70" fmla="*/ 928 w 1361"/>
              <a:gd name="T71" fmla="*/ 235 h 1362"/>
              <a:gd name="T72" fmla="*/ 928 w 1361"/>
              <a:gd name="T73" fmla="*/ 124 h 1362"/>
              <a:gd name="T74" fmla="*/ 1352 w 1361"/>
              <a:gd name="T75" fmla="*/ 659 h 1362"/>
              <a:gd name="T76" fmla="*/ 1114 w 1361"/>
              <a:gd name="T77" fmla="*/ 421 h 1362"/>
              <a:gd name="T78" fmla="*/ 1114 w 1361"/>
              <a:gd name="T79" fmla="*/ 93 h 1362"/>
              <a:gd name="T80" fmla="*/ 1083 w 1361"/>
              <a:gd name="T81" fmla="*/ 62 h 1362"/>
              <a:gd name="T82" fmla="*/ 897 w 1361"/>
              <a:gd name="T83" fmla="*/ 62 h 1362"/>
              <a:gd name="T84" fmla="*/ 866 w 1361"/>
              <a:gd name="T85" fmla="*/ 93 h 1362"/>
              <a:gd name="T86" fmla="*/ 866 w 1361"/>
              <a:gd name="T87" fmla="*/ 173 h 1362"/>
              <a:gd name="T88" fmla="*/ 702 w 1361"/>
              <a:gd name="T89" fmla="*/ 9 h 1362"/>
              <a:gd name="T90" fmla="*/ 680 w 1361"/>
              <a:gd name="T91" fmla="*/ 0 h 1362"/>
              <a:gd name="T92" fmla="*/ 659 w 1361"/>
              <a:gd name="T93" fmla="*/ 9 h 1362"/>
              <a:gd name="T94" fmla="*/ 9 w 1361"/>
              <a:gd name="T95" fmla="*/ 659 h 1362"/>
              <a:gd name="T96" fmla="*/ 0 w 1361"/>
              <a:gd name="T97" fmla="*/ 681 h 1362"/>
              <a:gd name="T98" fmla="*/ 31 w 1361"/>
              <a:gd name="T99" fmla="*/ 712 h 1362"/>
              <a:gd name="T100" fmla="*/ 53 w 1361"/>
              <a:gd name="T101" fmla="*/ 703 h 1362"/>
              <a:gd name="T102" fmla="*/ 185 w 1361"/>
              <a:gd name="T103" fmla="*/ 570 h 1362"/>
              <a:gd name="T104" fmla="*/ 185 w 1361"/>
              <a:gd name="T105" fmla="*/ 1331 h 1362"/>
              <a:gd name="T106" fmla="*/ 216 w 1361"/>
              <a:gd name="T107" fmla="*/ 1362 h 1362"/>
              <a:gd name="T108" fmla="*/ 1145 w 1361"/>
              <a:gd name="T109" fmla="*/ 1362 h 1362"/>
              <a:gd name="T110" fmla="*/ 1176 w 1361"/>
              <a:gd name="T111" fmla="*/ 1331 h 1362"/>
              <a:gd name="T112" fmla="*/ 1176 w 1361"/>
              <a:gd name="T113" fmla="*/ 570 h 1362"/>
              <a:gd name="T114" fmla="*/ 1308 w 1361"/>
              <a:gd name="T115" fmla="*/ 703 h 1362"/>
              <a:gd name="T116" fmla="*/ 1330 w 1361"/>
              <a:gd name="T117" fmla="*/ 712 h 1362"/>
              <a:gd name="T118" fmla="*/ 1361 w 1361"/>
              <a:gd name="T119" fmla="*/ 681 h 1362"/>
              <a:gd name="T120" fmla="*/ 1352 w 1361"/>
              <a:gd name="T121" fmla="*/ 6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61" h="1362">
                <a:moveTo>
                  <a:pt x="711" y="1114"/>
                </a:moveTo>
                <a:cubicBezTo>
                  <a:pt x="728" y="1114"/>
                  <a:pt x="742" y="1100"/>
                  <a:pt x="742" y="1083"/>
                </a:cubicBezTo>
                <a:cubicBezTo>
                  <a:pt x="742" y="1066"/>
                  <a:pt x="728" y="1052"/>
                  <a:pt x="711" y="1052"/>
                </a:cubicBezTo>
                <a:cubicBezTo>
                  <a:pt x="694" y="1052"/>
                  <a:pt x="680" y="1066"/>
                  <a:pt x="680" y="1083"/>
                </a:cubicBezTo>
                <a:cubicBezTo>
                  <a:pt x="680" y="1100"/>
                  <a:pt x="694" y="1114"/>
                  <a:pt x="711" y="1114"/>
                </a:cubicBezTo>
                <a:close/>
                <a:moveTo>
                  <a:pt x="1114" y="1176"/>
                </a:moveTo>
                <a:lnTo>
                  <a:pt x="866" y="1176"/>
                </a:lnTo>
                <a:lnTo>
                  <a:pt x="866" y="774"/>
                </a:lnTo>
                <a:cubicBezTo>
                  <a:pt x="866" y="757"/>
                  <a:pt x="852" y="743"/>
                  <a:pt x="835" y="743"/>
                </a:cubicBezTo>
                <a:lnTo>
                  <a:pt x="526" y="743"/>
                </a:lnTo>
                <a:cubicBezTo>
                  <a:pt x="509" y="743"/>
                  <a:pt x="495" y="757"/>
                  <a:pt x="495" y="774"/>
                </a:cubicBezTo>
                <a:lnTo>
                  <a:pt x="495" y="1176"/>
                </a:lnTo>
                <a:lnTo>
                  <a:pt x="247" y="1176"/>
                </a:lnTo>
                <a:lnTo>
                  <a:pt x="247" y="508"/>
                </a:lnTo>
                <a:lnTo>
                  <a:pt x="680" y="75"/>
                </a:lnTo>
                <a:lnTo>
                  <a:pt x="1114" y="508"/>
                </a:lnTo>
                <a:lnTo>
                  <a:pt x="1114" y="1176"/>
                </a:lnTo>
                <a:close/>
                <a:moveTo>
                  <a:pt x="1114" y="1300"/>
                </a:moveTo>
                <a:lnTo>
                  <a:pt x="866" y="1300"/>
                </a:lnTo>
                <a:lnTo>
                  <a:pt x="866" y="1238"/>
                </a:lnTo>
                <a:lnTo>
                  <a:pt x="1114" y="1238"/>
                </a:lnTo>
                <a:lnTo>
                  <a:pt x="1114" y="1300"/>
                </a:lnTo>
                <a:close/>
                <a:moveTo>
                  <a:pt x="804" y="1300"/>
                </a:moveTo>
                <a:lnTo>
                  <a:pt x="557" y="1300"/>
                </a:lnTo>
                <a:lnTo>
                  <a:pt x="557" y="805"/>
                </a:lnTo>
                <a:lnTo>
                  <a:pt x="804" y="805"/>
                </a:lnTo>
                <a:lnTo>
                  <a:pt x="804" y="1300"/>
                </a:lnTo>
                <a:close/>
                <a:moveTo>
                  <a:pt x="495" y="1300"/>
                </a:moveTo>
                <a:lnTo>
                  <a:pt x="247" y="1300"/>
                </a:lnTo>
                <a:lnTo>
                  <a:pt x="247" y="1238"/>
                </a:lnTo>
                <a:lnTo>
                  <a:pt x="495" y="1238"/>
                </a:lnTo>
                <a:lnTo>
                  <a:pt x="495" y="1300"/>
                </a:lnTo>
                <a:close/>
                <a:moveTo>
                  <a:pt x="928" y="124"/>
                </a:moveTo>
                <a:lnTo>
                  <a:pt x="1052" y="124"/>
                </a:lnTo>
                <a:lnTo>
                  <a:pt x="1052" y="359"/>
                </a:lnTo>
                <a:lnTo>
                  <a:pt x="928" y="235"/>
                </a:lnTo>
                <a:lnTo>
                  <a:pt x="928" y="124"/>
                </a:lnTo>
                <a:close/>
                <a:moveTo>
                  <a:pt x="1352" y="659"/>
                </a:moveTo>
                <a:lnTo>
                  <a:pt x="1114" y="421"/>
                </a:lnTo>
                <a:lnTo>
                  <a:pt x="1114" y="93"/>
                </a:lnTo>
                <a:cubicBezTo>
                  <a:pt x="1114" y="76"/>
                  <a:pt x="1100" y="62"/>
                  <a:pt x="1083" y="62"/>
                </a:cubicBezTo>
                <a:lnTo>
                  <a:pt x="897" y="62"/>
                </a:lnTo>
                <a:cubicBezTo>
                  <a:pt x="880" y="62"/>
                  <a:pt x="866" y="76"/>
                  <a:pt x="866" y="93"/>
                </a:cubicBezTo>
                <a:lnTo>
                  <a:pt x="866" y="173"/>
                </a:lnTo>
                <a:lnTo>
                  <a:pt x="702" y="9"/>
                </a:lnTo>
                <a:cubicBezTo>
                  <a:pt x="697" y="4"/>
                  <a:pt x="689" y="0"/>
                  <a:pt x="680" y="0"/>
                </a:cubicBezTo>
                <a:cubicBezTo>
                  <a:pt x="672" y="0"/>
                  <a:pt x="664" y="4"/>
                  <a:pt x="659" y="9"/>
                </a:cubicBezTo>
                <a:lnTo>
                  <a:pt x="9" y="659"/>
                </a:lnTo>
                <a:cubicBezTo>
                  <a:pt x="3" y="665"/>
                  <a:pt x="0" y="672"/>
                  <a:pt x="0" y="681"/>
                </a:cubicBezTo>
                <a:cubicBezTo>
                  <a:pt x="0" y="698"/>
                  <a:pt x="14" y="712"/>
                  <a:pt x="31" y="712"/>
                </a:cubicBezTo>
                <a:cubicBezTo>
                  <a:pt x="39" y="712"/>
                  <a:pt x="47" y="708"/>
                  <a:pt x="53" y="703"/>
                </a:cubicBezTo>
                <a:lnTo>
                  <a:pt x="185" y="570"/>
                </a:lnTo>
                <a:lnTo>
                  <a:pt x="185" y="1331"/>
                </a:lnTo>
                <a:cubicBezTo>
                  <a:pt x="185" y="1348"/>
                  <a:pt x="199" y="1362"/>
                  <a:pt x="216" y="1362"/>
                </a:cubicBezTo>
                <a:lnTo>
                  <a:pt x="1145" y="1362"/>
                </a:lnTo>
                <a:cubicBezTo>
                  <a:pt x="1162" y="1362"/>
                  <a:pt x="1176" y="1348"/>
                  <a:pt x="1176" y="1331"/>
                </a:cubicBezTo>
                <a:lnTo>
                  <a:pt x="1176" y="570"/>
                </a:lnTo>
                <a:lnTo>
                  <a:pt x="1308" y="703"/>
                </a:lnTo>
                <a:cubicBezTo>
                  <a:pt x="1314" y="708"/>
                  <a:pt x="1322" y="712"/>
                  <a:pt x="1330" y="712"/>
                </a:cubicBezTo>
                <a:cubicBezTo>
                  <a:pt x="1347" y="712"/>
                  <a:pt x="1361" y="698"/>
                  <a:pt x="1361" y="681"/>
                </a:cubicBezTo>
                <a:cubicBezTo>
                  <a:pt x="1361" y="672"/>
                  <a:pt x="1358" y="665"/>
                  <a:pt x="1352" y="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5" name="Freeform 556">
            <a:extLst>
              <a:ext uri="{FF2B5EF4-FFF2-40B4-BE49-F238E27FC236}">
                <a16:creationId xmlns:a16="http://schemas.microsoft.com/office/drawing/2014/main" id="{1A9731AF-BA61-9D75-1E2B-BEACFF88B96A}"/>
              </a:ext>
            </a:extLst>
          </p:cNvPr>
          <p:cNvSpPr>
            <a:spLocks noEditPoints="1"/>
          </p:cNvSpPr>
          <p:nvPr/>
        </p:nvSpPr>
        <p:spPr bwMode="auto">
          <a:xfrm>
            <a:off x="4584065" y="3768796"/>
            <a:ext cx="621983" cy="620078"/>
          </a:xfrm>
          <a:custGeom>
            <a:avLst/>
            <a:gdLst>
              <a:gd name="T0" fmla="*/ 681 w 1362"/>
              <a:gd name="T1" fmla="*/ 1299 h 1361"/>
              <a:gd name="T2" fmla="*/ 62 w 1362"/>
              <a:gd name="T3" fmla="*/ 680 h 1361"/>
              <a:gd name="T4" fmla="*/ 681 w 1362"/>
              <a:gd name="T5" fmla="*/ 62 h 1361"/>
              <a:gd name="T6" fmla="*/ 1300 w 1362"/>
              <a:gd name="T7" fmla="*/ 680 h 1361"/>
              <a:gd name="T8" fmla="*/ 681 w 1362"/>
              <a:gd name="T9" fmla="*/ 1299 h 1361"/>
              <a:gd name="T10" fmla="*/ 681 w 1362"/>
              <a:gd name="T11" fmla="*/ 0 h 1361"/>
              <a:gd name="T12" fmla="*/ 0 w 1362"/>
              <a:gd name="T13" fmla="*/ 680 h 1361"/>
              <a:gd name="T14" fmla="*/ 681 w 1362"/>
              <a:gd name="T15" fmla="*/ 1361 h 1361"/>
              <a:gd name="T16" fmla="*/ 1362 w 1362"/>
              <a:gd name="T17" fmla="*/ 680 h 1361"/>
              <a:gd name="T18" fmla="*/ 681 w 1362"/>
              <a:gd name="T19" fmla="*/ 0 h 1361"/>
              <a:gd name="T20" fmla="*/ 681 w 1362"/>
              <a:gd name="T21" fmla="*/ 1176 h 1361"/>
              <a:gd name="T22" fmla="*/ 186 w 1362"/>
              <a:gd name="T23" fmla="*/ 680 h 1361"/>
              <a:gd name="T24" fmla="*/ 681 w 1362"/>
              <a:gd name="T25" fmla="*/ 185 h 1361"/>
              <a:gd name="T26" fmla="*/ 1176 w 1362"/>
              <a:gd name="T27" fmla="*/ 680 h 1361"/>
              <a:gd name="T28" fmla="*/ 681 w 1362"/>
              <a:gd name="T29" fmla="*/ 1176 h 1361"/>
              <a:gd name="T30" fmla="*/ 681 w 1362"/>
              <a:gd name="T31" fmla="*/ 124 h 1361"/>
              <a:gd name="T32" fmla="*/ 124 w 1362"/>
              <a:gd name="T33" fmla="*/ 680 h 1361"/>
              <a:gd name="T34" fmla="*/ 681 w 1362"/>
              <a:gd name="T35" fmla="*/ 1237 h 1361"/>
              <a:gd name="T36" fmla="*/ 1238 w 1362"/>
              <a:gd name="T37" fmla="*/ 680 h 1361"/>
              <a:gd name="T38" fmla="*/ 681 w 1362"/>
              <a:gd name="T39" fmla="*/ 124 h 1361"/>
              <a:gd name="T40" fmla="*/ 681 w 1362"/>
              <a:gd name="T41" fmla="*/ 742 h 1361"/>
              <a:gd name="T42" fmla="*/ 619 w 1362"/>
              <a:gd name="T43" fmla="*/ 680 h 1361"/>
              <a:gd name="T44" fmla="*/ 681 w 1362"/>
              <a:gd name="T45" fmla="*/ 619 h 1361"/>
              <a:gd name="T46" fmla="*/ 743 w 1362"/>
              <a:gd name="T47" fmla="*/ 680 h 1361"/>
              <a:gd name="T48" fmla="*/ 681 w 1362"/>
              <a:gd name="T49" fmla="*/ 742 h 1361"/>
              <a:gd name="T50" fmla="*/ 898 w 1362"/>
              <a:gd name="T51" fmla="*/ 650 h 1361"/>
              <a:gd name="T52" fmla="*/ 801 w 1362"/>
              <a:gd name="T53" fmla="*/ 650 h 1361"/>
              <a:gd name="T54" fmla="*/ 712 w 1362"/>
              <a:gd name="T55" fmla="*/ 561 h 1361"/>
              <a:gd name="T56" fmla="*/ 712 w 1362"/>
              <a:gd name="T57" fmla="*/ 340 h 1361"/>
              <a:gd name="T58" fmla="*/ 681 w 1362"/>
              <a:gd name="T59" fmla="*/ 309 h 1361"/>
              <a:gd name="T60" fmla="*/ 650 w 1362"/>
              <a:gd name="T61" fmla="*/ 340 h 1361"/>
              <a:gd name="T62" fmla="*/ 650 w 1362"/>
              <a:gd name="T63" fmla="*/ 561 h 1361"/>
              <a:gd name="T64" fmla="*/ 557 w 1362"/>
              <a:gd name="T65" fmla="*/ 680 h 1361"/>
              <a:gd name="T66" fmla="*/ 681 w 1362"/>
              <a:gd name="T67" fmla="*/ 804 h 1361"/>
              <a:gd name="T68" fmla="*/ 801 w 1362"/>
              <a:gd name="T69" fmla="*/ 711 h 1361"/>
              <a:gd name="T70" fmla="*/ 898 w 1362"/>
              <a:gd name="T71" fmla="*/ 711 h 1361"/>
              <a:gd name="T72" fmla="*/ 929 w 1362"/>
              <a:gd name="T73" fmla="*/ 680 h 1361"/>
              <a:gd name="T74" fmla="*/ 898 w 1362"/>
              <a:gd name="T75" fmla="*/ 65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2" h="1361">
                <a:moveTo>
                  <a:pt x="681" y="1299"/>
                </a:moveTo>
                <a:cubicBezTo>
                  <a:pt x="339" y="1299"/>
                  <a:pt x="62" y="1022"/>
                  <a:pt x="62" y="680"/>
                </a:cubicBezTo>
                <a:cubicBezTo>
                  <a:pt x="62" y="339"/>
                  <a:pt x="339" y="62"/>
                  <a:pt x="681" y="62"/>
                </a:cubicBezTo>
                <a:cubicBezTo>
                  <a:pt x="1023" y="62"/>
                  <a:pt x="1300" y="339"/>
                  <a:pt x="1300" y="680"/>
                </a:cubicBezTo>
                <a:cubicBezTo>
                  <a:pt x="1300" y="1022"/>
                  <a:pt x="1023" y="1299"/>
                  <a:pt x="681" y="1299"/>
                </a:cubicBezTo>
                <a:close/>
                <a:moveTo>
                  <a:pt x="681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1056"/>
                  <a:pt x="305" y="1361"/>
                  <a:pt x="681" y="1361"/>
                </a:cubicBezTo>
                <a:cubicBezTo>
                  <a:pt x="1057" y="1361"/>
                  <a:pt x="1362" y="1056"/>
                  <a:pt x="1362" y="680"/>
                </a:cubicBezTo>
                <a:cubicBezTo>
                  <a:pt x="1362" y="305"/>
                  <a:pt x="1057" y="0"/>
                  <a:pt x="681" y="0"/>
                </a:cubicBezTo>
                <a:close/>
                <a:moveTo>
                  <a:pt x="681" y="1176"/>
                </a:moveTo>
                <a:cubicBezTo>
                  <a:pt x="408" y="1176"/>
                  <a:pt x="186" y="954"/>
                  <a:pt x="186" y="680"/>
                </a:cubicBezTo>
                <a:cubicBezTo>
                  <a:pt x="186" y="407"/>
                  <a:pt x="408" y="185"/>
                  <a:pt x="681" y="185"/>
                </a:cubicBezTo>
                <a:cubicBezTo>
                  <a:pt x="955" y="185"/>
                  <a:pt x="1176" y="407"/>
                  <a:pt x="1176" y="680"/>
                </a:cubicBezTo>
                <a:cubicBezTo>
                  <a:pt x="1176" y="954"/>
                  <a:pt x="955" y="1176"/>
                  <a:pt x="681" y="1176"/>
                </a:cubicBezTo>
                <a:close/>
                <a:moveTo>
                  <a:pt x="681" y="124"/>
                </a:moveTo>
                <a:cubicBezTo>
                  <a:pt x="374" y="124"/>
                  <a:pt x="124" y="373"/>
                  <a:pt x="124" y="680"/>
                </a:cubicBezTo>
                <a:cubicBezTo>
                  <a:pt x="124" y="988"/>
                  <a:pt x="374" y="1237"/>
                  <a:pt x="681" y="1237"/>
                </a:cubicBezTo>
                <a:cubicBezTo>
                  <a:pt x="989" y="1237"/>
                  <a:pt x="1238" y="988"/>
                  <a:pt x="1238" y="680"/>
                </a:cubicBezTo>
                <a:cubicBezTo>
                  <a:pt x="1238" y="373"/>
                  <a:pt x="989" y="124"/>
                  <a:pt x="681" y="124"/>
                </a:cubicBezTo>
                <a:close/>
                <a:moveTo>
                  <a:pt x="681" y="742"/>
                </a:moveTo>
                <a:cubicBezTo>
                  <a:pt x="647" y="742"/>
                  <a:pt x="619" y="715"/>
                  <a:pt x="619" y="680"/>
                </a:cubicBezTo>
                <a:cubicBezTo>
                  <a:pt x="619" y="646"/>
                  <a:pt x="647" y="619"/>
                  <a:pt x="681" y="619"/>
                </a:cubicBezTo>
                <a:cubicBezTo>
                  <a:pt x="715" y="619"/>
                  <a:pt x="743" y="646"/>
                  <a:pt x="743" y="680"/>
                </a:cubicBezTo>
                <a:cubicBezTo>
                  <a:pt x="743" y="715"/>
                  <a:pt x="715" y="742"/>
                  <a:pt x="681" y="742"/>
                </a:cubicBezTo>
                <a:close/>
                <a:moveTo>
                  <a:pt x="898" y="650"/>
                </a:moveTo>
                <a:lnTo>
                  <a:pt x="801" y="650"/>
                </a:lnTo>
                <a:cubicBezTo>
                  <a:pt x="789" y="606"/>
                  <a:pt x="755" y="572"/>
                  <a:pt x="712" y="561"/>
                </a:cubicBezTo>
                <a:lnTo>
                  <a:pt x="712" y="340"/>
                </a:lnTo>
                <a:cubicBezTo>
                  <a:pt x="712" y="323"/>
                  <a:pt x="698" y="309"/>
                  <a:pt x="681" y="309"/>
                </a:cubicBezTo>
                <a:cubicBezTo>
                  <a:pt x="664" y="309"/>
                  <a:pt x="650" y="323"/>
                  <a:pt x="650" y="340"/>
                </a:cubicBezTo>
                <a:lnTo>
                  <a:pt x="650" y="561"/>
                </a:lnTo>
                <a:cubicBezTo>
                  <a:pt x="597" y="575"/>
                  <a:pt x="557" y="623"/>
                  <a:pt x="557" y="680"/>
                </a:cubicBezTo>
                <a:cubicBezTo>
                  <a:pt x="557" y="749"/>
                  <a:pt x="613" y="804"/>
                  <a:pt x="681" y="804"/>
                </a:cubicBezTo>
                <a:cubicBezTo>
                  <a:pt x="739" y="804"/>
                  <a:pt x="787" y="765"/>
                  <a:pt x="801" y="711"/>
                </a:cubicBezTo>
                <a:lnTo>
                  <a:pt x="898" y="711"/>
                </a:lnTo>
                <a:cubicBezTo>
                  <a:pt x="915" y="711"/>
                  <a:pt x="929" y="698"/>
                  <a:pt x="929" y="680"/>
                </a:cubicBezTo>
                <a:cubicBezTo>
                  <a:pt x="929" y="663"/>
                  <a:pt x="915" y="650"/>
                  <a:pt x="898" y="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6" name="Freeform 557">
            <a:extLst>
              <a:ext uri="{FF2B5EF4-FFF2-40B4-BE49-F238E27FC236}">
                <a16:creationId xmlns:a16="http://schemas.microsoft.com/office/drawing/2014/main" id="{8F471AB5-F306-215C-B585-2A8F816912BE}"/>
              </a:ext>
            </a:extLst>
          </p:cNvPr>
          <p:cNvSpPr>
            <a:spLocks noEditPoints="1"/>
          </p:cNvSpPr>
          <p:nvPr/>
        </p:nvSpPr>
        <p:spPr bwMode="auto">
          <a:xfrm>
            <a:off x="5603241" y="5588070"/>
            <a:ext cx="621983" cy="563880"/>
          </a:xfrm>
          <a:custGeom>
            <a:avLst/>
            <a:gdLst>
              <a:gd name="T0" fmla="*/ 680 w 1361"/>
              <a:gd name="T1" fmla="*/ 1052 h 1238"/>
              <a:gd name="T2" fmla="*/ 504 w 1361"/>
              <a:gd name="T3" fmla="*/ 1031 h 1238"/>
              <a:gd name="T4" fmla="*/ 489 w 1361"/>
              <a:gd name="T5" fmla="*/ 1029 h 1238"/>
              <a:gd name="T6" fmla="*/ 466 w 1361"/>
              <a:gd name="T7" fmla="*/ 1034 h 1238"/>
              <a:gd name="T8" fmla="*/ 211 w 1361"/>
              <a:gd name="T9" fmla="*/ 1136 h 1238"/>
              <a:gd name="T10" fmla="*/ 252 w 1361"/>
              <a:gd name="T11" fmla="*/ 959 h 1238"/>
              <a:gd name="T12" fmla="*/ 232 w 1361"/>
              <a:gd name="T13" fmla="*/ 897 h 1238"/>
              <a:gd name="T14" fmla="*/ 61 w 1361"/>
              <a:gd name="T15" fmla="*/ 557 h 1238"/>
              <a:gd name="T16" fmla="*/ 680 w 1361"/>
              <a:gd name="T17" fmla="*/ 62 h 1238"/>
              <a:gd name="T18" fmla="*/ 1299 w 1361"/>
              <a:gd name="T19" fmla="*/ 557 h 1238"/>
              <a:gd name="T20" fmla="*/ 680 w 1361"/>
              <a:gd name="T21" fmla="*/ 1052 h 1238"/>
              <a:gd name="T22" fmla="*/ 680 w 1361"/>
              <a:gd name="T23" fmla="*/ 0 h 1238"/>
              <a:gd name="T24" fmla="*/ 0 w 1361"/>
              <a:gd name="T25" fmla="*/ 557 h 1238"/>
              <a:gd name="T26" fmla="*/ 192 w 1361"/>
              <a:gd name="T27" fmla="*/ 945 h 1238"/>
              <a:gd name="T28" fmla="*/ 123 w 1361"/>
              <a:gd name="T29" fmla="*/ 1238 h 1238"/>
              <a:gd name="T30" fmla="*/ 489 w 1361"/>
              <a:gd name="T31" fmla="*/ 1091 h 1238"/>
              <a:gd name="T32" fmla="*/ 680 w 1361"/>
              <a:gd name="T33" fmla="*/ 1114 h 1238"/>
              <a:gd name="T34" fmla="*/ 1361 w 1361"/>
              <a:gd name="T35" fmla="*/ 557 h 1238"/>
              <a:gd name="T36" fmla="*/ 680 w 1361"/>
              <a:gd name="T37" fmla="*/ 0 h 1238"/>
              <a:gd name="T38" fmla="*/ 990 w 1361"/>
              <a:gd name="T39" fmla="*/ 464 h 1238"/>
              <a:gd name="T40" fmla="*/ 897 w 1361"/>
              <a:gd name="T41" fmla="*/ 557 h 1238"/>
              <a:gd name="T42" fmla="*/ 990 w 1361"/>
              <a:gd name="T43" fmla="*/ 650 h 1238"/>
              <a:gd name="T44" fmla="*/ 1082 w 1361"/>
              <a:gd name="T45" fmla="*/ 557 h 1238"/>
              <a:gd name="T46" fmla="*/ 990 w 1361"/>
              <a:gd name="T47" fmla="*/ 464 h 1238"/>
              <a:gd name="T48" fmla="*/ 371 w 1361"/>
              <a:gd name="T49" fmla="*/ 464 h 1238"/>
              <a:gd name="T50" fmla="*/ 278 w 1361"/>
              <a:gd name="T51" fmla="*/ 557 h 1238"/>
              <a:gd name="T52" fmla="*/ 371 w 1361"/>
              <a:gd name="T53" fmla="*/ 650 h 1238"/>
              <a:gd name="T54" fmla="*/ 464 w 1361"/>
              <a:gd name="T55" fmla="*/ 557 h 1238"/>
              <a:gd name="T56" fmla="*/ 371 w 1361"/>
              <a:gd name="T57" fmla="*/ 464 h 1238"/>
              <a:gd name="T58" fmla="*/ 680 w 1361"/>
              <a:gd name="T59" fmla="*/ 464 h 1238"/>
              <a:gd name="T60" fmla="*/ 587 w 1361"/>
              <a:gd name="T61" fmla="*/ 557 h 1238"/>
              <a:gd name="T62" fmla="*/ 680 w 1361"/>
              <a:gd name="T63" fmla="*/ 650 h 1238"/>
              <a:gd name="T64" fmla="*/ 773 w 1361"/>
              <a:gd name="T65" fmla="*/ 557 h 1238"/>
              <a:gd name="T66" fmla="*/ 680 w 1361"/>
              <a:gd name="T67" fmla="*/ 46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38">
                <a:moveTo>
                  <a:pt x="680" y="1052"/>
                </a:moveTo>
                <a:cubicBezTo>
                  <a:pt x="621" y="1052"/>
                  <a:pt x="562" y="1045"/>
                  <a:pt x="504" y="1031"/>
                </a:cubicBezTo>
                <a:cubicBezTo>
                  <a:pt x="499" y="1030"/>
                  <a:pt x="494" y="1029"/>
                  <a:pt x="489" y="1029"/>
                </a:cubicBezTo>
                <a:cubicBezTo>
                  <a:pt x="481" y="1029"/>
                  <a:pt x="474" y="1031"/>
                  <a:pt x="466" y="1034"/>
                </a:cubicBezTo>
                <a:lnTo>
                  <a:pt x="211" y="1136"/>
                </a:lnTo>
                <a:lnTo>
                  <a:pt x="252" y="959"/>
                </a:lnTo>
                <a:cubicBezTo>
                  <a:pt x="258" y="936"/>
                  <a:pt x="250" y="912"/>
                  <a:pt x="232" y="897"/>
                </a:cubicBezTo>
                <a:cubicBezTo>
                  <a:pt x="122" y="805"/>
                  <a:pt x="61" y="684"/>
                  <a:pt x="61" y="557"/>
                </a:cubicBezTo>
                <a:cubicBezTo>
                  <a:pt x="61" y="284"/>
                  <a:pt x="339" y="62"/>
                  <a:pt x="680" y="62"/>
                </a:cubicBezTo>
                <a:cubicBezTo>
                  <a:pt x="1021" y="62"/>
                  <a:pt x="1299" y="284"/>
                  <a:pt x="1299" y="557"/>
                </a:cubicBezTo>
                <a:cubicBezTo>
                  <a:pt x="1299" y="830"/>
                  <a:pt x="1021" y="1052"/>
                  <a:pt x="680" y="1052"/>
                </a:cubicBezTo>
                <a:close/>
                <a:moveTo>
                  <a:pt x="680" y="0"/>
                </a:moveTo>
                <a:cubicBezTo>
                  <a:pt x="304" y="0"/>
                  <a:pt x="0" y="249"/>
                  <a:pt x="0" y="557"/>
                </a:cubicBezTo>
                <a:cubicBezTo>
                  <a:pt x="0" y="708"/>
                  <a:pt x="73" y="844"/>
                  <a:pt x="192" y="945"/>
                </a:cubicBezTo>
                <a:lnTo>
                  <a:pt x="123" y="1238"/>
                </a:lnTo>
                <a:lnTo>
                  <a:pt x="489" y="1091"/>
                </a:lnTo>
                <a:cubicBezTo>
                  <a:pt x="550" y="1106"/>
                  <a:pt x="614" y="1114"/>
                  <a:pt x="680" y="1114"/>
                </a:cubicBezTo>
                <a:cubicBezTo>
                  <a:pt x="1056" y="1114"/>
                  <a:pt x="1361" y="865"/>
                  <a:pt x="1361" y="557"/>
                </a:cubicBezTo>
                <a:cubicBezTo>
                  <a:pt x="1361" y="249"/>
                  <a:pt x="1056" y="0"/>
                  <a:pt x="680" y="0"/>
                </a:cubicBezTo>
                <a:close/>
                <a:moveTo>
                  <a:pt x="990" y="464"/>
                </a:moveTo>
                <a:cubicBezTo>
                  <a:pt x="938" y="464"/>
                  <a:pt x="897" y="506"/>
                  <a:pt x="897" y="557"/>
                </a:cubicBezTo>
                <a:cubicBezTo>
                  <a:pt x="897" y="608"/>
                  <a:pt x="938" y="650"/>
                  <a:pt x="990" y="650"/>
                </a:cubicBezTo>
                <a:cubicBezTo>
                  <a:pt x="1041" y="650"/>
                  <a:pt x="1082" y="608"/>
                  <a:pt x="1082" y="557"/>
                </a:cubicBezTo>
                <a:cubicBezTo>
                  <a:pt x="1082" y="506"/>
                  <a:pt x="1041" y="464"/>
                  <a:pt x="990" y="464"/>
                </a:cubicBezTo>
                <a:close/>
                <a:moveTo>
                  <a:pt x="371" y="464"/>
                </a:moveTo>
                <a:cubicBezTo>
                  <a:pt x="320" y="464"/>
                  <a:pt x="278" y="506"/>
                  <a:pt x="278" y="557"/>
                </a:cubicBezTo>
                <a:cubicBezTo>
                  <a:pt x="278" y="608"/>
                  <a:pt x="320" y="650"/>
                  <a:pt x="371" y="650"/>
                </a:cubicBezTo>
                <a:cubicBezTo>
                  <a:pt x="422" y="650"/>
                  <a:pt x="464" y="608"/>
                  <a:pt x="464" y="557"/>
                </a:cubicBezTo>
                <a:cubicBezTo>
                  <a:pt x="464" y="506"/>
                  <a:pt x="422" y="464"/>
                  <a:pt x="371" y="464"/>
                </a:cubicBezTo>
                <a:close/>
                <a:moveTo>
                  <a:pt x="680" y="464"/>
                </a:moveTo>
                <a:cubicBezTo>
                  <a:pt x="629" y="464"/>
                  <a:pt x="587" y="506"/>
                  <a:pt x="587" y="557"/>
                </a:cubicBezTo>
                <a:cubicBezTo>
                  <a:pt x="587" y="608"/>
                  <a:pt x="629" y="650"/>
                  <a:pt x="680" y="650"/>
                </a:cubicBezTo>
                <a:cubicBezTo>
                  <a:pt x="732" y="650"/>
                  <a:pt x="773" y="608"/>
                  <a:pt x="773" y="557"/>
                </a:cubicBezTo>
                <a:cubicBezTo>
                  <a:pt x="773" y="506"/>
                  <a:pt x="732" y="464"/>
                  <a:pt x="680" y="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7" name="Freeform 558">
            <a:extLst>
              <a:ext uri="{FF2B5EF4-FFF2-40B4-BE49-F238E27FC236}">
                <a16:creationId xmlns:a16="http://schemas.microsoft.com/office/drawing/2014/main" id="{ED3CD9C9-DE9A-7C10-7E4A-2A8487EB88A9}"/>
              </a:ext>
            </a:extLst>
          </p:cNvPr>
          <p:cNvSpPr>
            <a:spLocks noEditPoints="1"/>
          </p:cNvSpPr>
          <p:nvPr/>
        </p:nvSpPr>
        <p:spPr bwMode="auto">
          <a:xfrm>
            <a:off x="7585393" y="5588070"/>
            <a:ext cx="621983" cy="563880"/>
          </a:xfrm>
          <a:custGeom>
            <a:avLst/>
            <a:gdLst>
              <a:gd name="T0" fmla="*/ 62 w 1361"/>
              <a:gd name="T1" fmla="*/ 1176 h 1238"/>
              <a:gd name="T2" fmla="*/ 1299 w 1361"/>
              <a:gd name="T3" fmla="*/ 62 h 1238"/>
              <a:gd name="T4" fmla="*/ 1299 w 1361"/>
              <a:gd name="T5" fmla="*/ 0 h 1238"/>
              <a:gd name="T6" fmla="*/ 0 w 1361"/>
              <a:gd name="T7" fmla="*/ 62 h 1238"/>
              <a:gd name="T8" fmla="*/ 62 w 1361"/>
              <a:gd name="T9" fmla="*/ 1238 h 1238"/>
              <a:gd name="T10" fmla="*/ 1361 w 1361"/>
              <a:gd name="T11" fmla="*/ 1176 h 1238"/>
              <a:gd name="T12" fmla="*/ 1299 w 1361"/>
              <a:gd name="T13" fmla="*/ 0 h 1238"/>
              <a:gd name="T14" fmla="*/ 402 w 1361"/>
              <a:gd name="T15" fmla="*/ 309 h 1238"/>
              <a:gd name="T16" fmla="*/ 557 w 1361"/>
              <a:gd name="T17" fmla="*/ 774 h 1238"/>
              <a:gd name="T18" fmla="*/ 247 w 1361"/>
              <a:gd name="T19" fmla="*/ 774 h 1238"/>
              <a:gd name="T20" fmla="*/ 186 w 1361"/>
              <a:gd name="T21" fmla="*/ 774 h 1238"/>
              <a:gd name="T22" fmla="*/ 619 w 1361"/>
              <a:gd name="T23" fmla="*/ 774 h 1238"/>
              <a:gd name="T24" fmla="*/ 402 w 1361"/>
              <a:gd name="T25" fmla="*/ 248 h 1238"/>
              <a:gd name="T26" fmla="*/ 186 w 1361"/>
              <a:gd name="T27" fmla="*/ 774 h 1238"/>
              <a:gd name="T28" fmla="*/ 186 w 1361"/>
              <a:gd name="T29" fmla="*/ 155 h 1238"/>
              <a:gd name="T30" fmla="*/ 124 w 1361"/>
              <a:gd name="T31" fmla="*/ 155 h 1238"/>
              <a:gd name="T32" fmla="*/ 402 w 1361"/>
              <a:gd name="T33" fmla="*/ 866 h 1238"/>
              <a:gd name="T34" fmla="*/ 402 w 1361"/>
              <a:gd name="T35" fmla="*/ 681 h 1238"/>
              <a:gd name="T36" fmla="*/ 402 w 1361"/>
              <a:gd name="T37" fmla="*/ 866 h 1238"/>
              <a:gd name="T38" fmla="*/ 1238 w 1361"/>
              <a:gd name="T39" fmla="*/ 155 h 1238"/>
              <a:gd name="T40" fmla="*/ 1176 w 1361"/>
              <a:gd name="T41" fmla="*/ 155 h 1238"/>
              <a:gd name="T42" fmla="*/ 155 w 1361"/>
              <a:gd name="T43" fmla="*/ 1114 h 1238"/>
              <a:gd name="T44" fmla="*/ 155 w 1361"/>
              <a:gd name="T45" fmla="*/ 1052 h 1238"/>
              <a:gd name="T46" fmla="*/ 155 w 1361"/>
              <a:gd name="T47" fmla="*/ 1114 h 1238"/>
              <a:gd name="T48" fmla="*/ 1176 w 1361"/>
              <a:gd name="T49" fmla="*/ 1083 h 1238"/>
              <a:gd name="T50" fmla="*/ 1238 w 1361"/>
              <a:gd name="T51" fmla="*/ 1083 h 1238"/>
              <a:gd name="T52" fmla="*/ 804 w 1361"/>
              <a:gd name="T53" fmla="*/ 464 h 1238"/>
              <a:gd name="T54" fmla="*/ 1114 w 1361"/>
              <a:gd name="T55" fmla="*/ 464 h 1238"/>
              <a:gd name="T56" fmla="*/ 959 w 1361"/>
              <a:gd name="T57" fmla="*/ 928 h 1238"/>
              <a:gd name="T58" fmla="*/ 804 w 1361"/>
              <a:gd name="T59" fmla="*/ 464 h 1238"/>
              <a:gd name="T60" fmla="*/ 1176 w 1361"/>
              <a:gd name="T61" fmla="*/ 774 h 1238"/>
              <a:gd name="T62" fmla="*/ 959 w 1361"/>
              <a:gd name="T63" fmla="*/ 248 h 1238"/>
              <a:gd name="T64" fmla="*/ 743 w 1361"/>
              <a:gd name="T65" fmla="*/ 774 h 1238"/>
              <a:gd name="T66" fmla="*/ 959 w 1361"/>
              <a:gd name="T67" fmla="*/ 557 h 1238"/>
              <a:gd name="T68" fmla="*/ 959 w 1361"/>
              <a:gd name="T69" fmla="*/ 371 h 1238"/>
              <a:gd name="T70" fmla="*/ 959 w 1361"/>
              <a:gd name="T71" fmla="*/ 557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1" h="1238">
                <a:moveTo>
                  <a:pt x="1299" y="1176"/>
                </a:moveTo>
                <a:lnTo>
                  <a:pt x="62" y="1176"/>
                </a:lnTo>
                <a:lnTo>
                  <a:pt x="62" y="62"/>
                </a:lnTo>
                <a:lnTo>
                  <a:pt x="1299" y="62"/>
                </a:lnTo>
                <a:lnTo>
                  <a:pt x="1299" y="1176"/>
                </a:lnTo>
                <a:close/>
                <a:moveTo>
                  <a:pt x="1299" y="0"/>
                </a:moveTo>
                <a:lnTo>
                  <a:pt x="62" y="0"/>
                </a:lnTo>
                <a:cubicBezTo>
                  <a:pt x="28" y="0"/>
                  <a:pt x="0" y="28"/>
                  <a:pt x="0" y="62"/>
                </a:cubicBezTo>
                <a:lnTo>
                  <a:pt x="0" y="1176"/>
                </a:lnTo>
                <a:cubicBezTo>
                  <a:pt x="0" y="1210"/>
                  <a:pt x="28" y="1238"/>
                  <a:pt x="62" y="1238"/>
                </a:cubicBezTo>
                <a:lnTo>
                  <a:pt x="1299" y="1238"/>
                </a:lnTo>
                <a:cubicBezTo>
                  <a:pt x="1334" y="1238"/>
                  <a:pt x="1361" y="1210"/>
                  <a:pt x="1361" y="1176"/>
                </a:cubicBezTo>
                <a:lnTo>
                  <a:pt x="1361" y="62"/>
                </a:lnTo>
                <a:cubicBezTo>
                  <a:pt x="1361" y="28"/>
                  <a:pt x="1334" y="0"/>
                  <a:pt x="1299" y="0"/>
                </a:cubicBezTo>
                <a:close/>
                <a:moveTo>
                  <a:pt x="247" y="464"/>
                </a:moveTo>
                <a:cubicBezTo>
                  <a:pt x="247" y="379"/>
                  <a:pt x="317" y="309"/>
                  <a:pt x="402" y="309"/>
                </a:cubicBezTo>
                <a:cubicBezTo>
                  <a:pt x="488" y="309"/>
                  <a:pt x="557" y="379"/>
                  <a:pt x="557" y="464"/>
                </a:cubicBezTo>
                <a:lnTo>
                  <a:pt x="557" y="774"/>
                </a:lnTo>
                <a:cubicBezTo>
                  <a:pt x="557" y="859"/>
                  <a:pt x="488" y="928"/>
                  <a:pt x="402" y="928"/>
                </a:cubicBezTo>
                <a:cubicBezTo>
                  <a:pt x="317" y="928"/>
                  <a:pt x="247" y="859"/>
                  <a:pt x="247" y="774"/>
                </a:cubicBezTo>
                <a:lnTo>
                  <a:pt x="247" y="464"/>
                </a:lnTo>
                <a:close/>
                <a:moveTo>
                  <a:pt x="186" y="774"/>
                </a:moveTo>
                <a:cubicBezTo>
                  <a:pt x="186" y="893"/>
                  <a:pt x="283" y="990"/>
                  <a:pt x="402" y="990"/>
                </a:cubicBezTo>
                <a:cubicBezTo>
                  <a:pt x="522" y="990"/>
                  <a:pt x="619" y="893"/>
                  <a:pt x="619" y="774"/>
                </a:cubicBezTo>
                <a:lnTo>
                  <a:pt x="619" y="464"/>
                </a:lnTo>
                <a:cubicBezTo>
                  <a:pt x="619" y="345"/>
                  <a:pt x="522" y="248"/>
                  <a:pt x="402" y="248"/>
                </a:cubicBezTo>
                <a:cubicBezTo>
                  <a:pt x="283" y="248"/>
                  <a:pt x="186" y="345"/>
                  <a:pt x="186" y="464"/>
                </a:cubicBezTo>
                <a:lnTo>
                  <a:pt x="186" y="774"/>
                </a:lnTo>
                <a:close/>
                <a:moveTo>
                  <a:pt x="155" y="186"/>
                </a:moveTo>
                <a:cubicBezTo>
                  <a:pt x="172" y="186"/>
                  <a:pt x="186" y="172"/>
                  <a:pt x="186" y="155"/>
                </a:cubicBezTo>
                <a:cubicBezTo>
                  <a:pt x="186" y="138"/>
                  <a:pt x="172" y="124"/>
                  <a:pt x="155" y="124"/>
                </a:cubicBezTo>
                <a:cubicBezTo>
                  <a:pt x="138" y="124"/>
                  <a:pt x="124" y="138"/>
                  <a:pt x="124" y="155"/>
                </a:cubicBezTo>
                <a:cubicBezTo>
                  <a:pt x="124" y="172"/>
                  <a:pt x="138" y="186"/>
                  <a:pt x="155" y="186"/>
                </a:cubicBezTo>
                <a:close/>
                <a:moveTo>
                  <a:pt x="402" y="866"/>
                </a:moveTo>
                <a:cubicBezTo>
                  <a:pt x="453" y="866"/>
                  <a:pt x="495" y="825"/>
                  <a:pt x="495" y="774"/>
                </a:cubicBezTo>
                <a:cubicBezTo>
                  <a:pt x="495" y="722"/>
                  <a:pt x="453" y="681"/>
                  <a:pt x="402" y="681"/>
                </a:cubicBezTo>
                <a:cubicBezTo>
                  <a:pt x="351" y="681"/>
                  <a:pt x="309" y="722"/>
                  <a:pt x="309" y="774"/>
                </a:cubicBezTo>
                <a:cubicBezTo>
                  <a:pt x="309" y="825"/>
                  <a:pt x="351" y="866"/>
                  <a:pt x="402" y="866"/>
                </a:cubicBezTo>
                <a:close/>
                <a:moveTo>
                  <a:pt x="1207" y="186"/>
                </a:moveTo>
                <a:cubicBezTo>
                  <a:pt x="1224" y="186"/>
                  <a:pt x="1238" y="172"/>
                  <a:pt x="1238" y="155"/>
                </a:cubicBezTo>
                <a:cubicBezTo>
                  <a:pt x="1238" y="138"/>
                  <a:pt x="1224" y="124"/>
                  <a:pt x="1207" y="124"/>
                </a:cubicBezTo>
                <a:cubicBezTo>
                  <a:pt x="1190" y="124"/>
                  <a:pt x="1176" y="138"/>
                  <a:pt x="1176" y="155"/>
                </a:cubicBezTo>
                <a:cubicBezTo>
                  <a:pt x="1176" y="172"/>
                  <a:pt x="1190" y="186"/>
                  <a:pt x="1207" y="186"/>
                </a:cubicBezTo>
                <a:close/>
                <a:moveTo>
                  <a:pt x="155" y="1114"/>
                </a:moveTo>
                <a:cubicBezTo>
                  <a:pt x="172" y="1114"/>
                  <a:pt x="186" y="1100"/>
                  <a:pt x="186" y="1083"/>
                </a:cubicBezTo>
                <a:cubicBezTo>
                  <a:pt x="186" y="1066"/>
                  <a:pt x="172" y="1052"/>
                  <a:pt x="155" y="1052"/>
                </a:cubicBezTo>
                <a:cubicBezTo>
                  <a:pt x="138" y="1052"/>
                  <a:pt x="124" y="1066"/>
                  <a:pt x="124" y="1083"/>
                </a:cubicBezTo>
                <a:cubicBezTo>
                  <a:pt x="124" y="1100"/>
                  <a:pt x="138" y="1114"/>
                  <a:pt x="155" y="1114"/>
                </a:cubicBezTo>
                <a:close/>
                <a:moveTo>
                  <a:pt x="1207" y="1052"/>
                </a:moveTo>
                <a:cubicBezTo>
                  <a:pt x="1190" y="1052"/>
                  <a:pt x="1176" y="1066"/>
                  <a:pt x="1176" y="1083"/>
                </a:cubicBezTo>
                <a:cubicBezTo>
                  <a:pt x="1176" y="1100"/>
                  <a:pt x="1190" y="1114"/>
                  <a:pt x="1207" y="1114"/>
                </a:cubicBezTo>
                <a:cubicBezTo>
                  <a:pt x="1224" y="1114"/>
                  <a:pt x="1238" y="1100"/>
                  <a:pt x="1238" y="1083"/>
                </a:cubicBezTo>
                <a:cubicBezTo>
                  <a:pt x="1238" y="1066"/>
                  <a:pt x="1224" y="1052"/>
                  <a:pt x="1207" y="1052"/>
                </a:cubicBezTo>
                <a:close/>
                <a:moveTo>
                  <a:pt x="804" y="464"/>
                </a:moveTo>
                <a:cubicBezTo>
                  <a:pt x="804" y="379"/>
                  <a:pt x="874" y="309"/>
                  <a:pt x="959" y="309"/>
                </a:cubicBezTo>
                <a:cubicBezTo>
                  <a:pt x="1045" y="309"/>
                  <a:pt x="1114" y="379"/>
                  <a:pt x="1114" y="464"/>
                </a:cubicBezTo>
                <a:lnTo>
                  <a:pt x="1114" y="774"/>
                </a:lnTo>
                <a:cubicBezTo>
                  <a:pt x="1114" y="859"/>
                  <a:pt x="1045" y="928"/>
                  <a:pt x="959" y="928"/>
                </a:cubicBezTo>
                <a:cubicBezTo>
                  <a:pt x="874" y="928"/>
                  <a:pt x="804" y="859"/>
                  <a:pt x="804" y="774"/>
                </a:cubicBezTo>
                <a:lnTo>
                  <a:pt x="804" y="464"/>
                </a:lnTo>
                <a:close/>
                <a:moveTo>
                  <a:pt x="959" y="990"/>
                </a:moveTo>
                <a:cubicBezTo>
                  <a:pt x="1079" y="990"/>
                  <a:pt x="1176" y="893"/>
                  <a:pt x="1176" y="774"/>
                </a:cubicBezTo>
                <a:lnTo>
                  <a:pt x="1176" y="464"/>
                </a:lnTo>
                <a:cubicBezTo>
                  <a:pt x="1176" y="345"/>
                  <a:pt x="1079" y="248"/>
                  <a:pt x="959" y="248"/>
                </a:cubicBezTo>
                <a:cubicBezTo>
                  <a:pt x="840" y="248"/>
                  <a:pt x="743" y="345"/>
                  <a:pt x="743" y="464"/>
                </a:cubicBezTo>
                <a:lnTo>
                  <a:pt x="743" y="774"/>
                </a:lnTo>
                <a:cubicBezTo>
                  <a:pt x="743" y="893"/>
                  <a:pt x="840" y="990"/>
                  <a:pt x="959" y="990"/>
                </a:cubicBezTo>
                <a:close/>
                <a:moveTo>
                  <a:pt x="959" y="557"/>
                </a:moveTo>
                <a:cubicBezTo>
                  <a:pt x="1010" y="557"/>
                  <a:pt x="1052" y="515"/>
                  <a:pt x="1052" y="464"/>
                </a:cubicBezTo>
                <a:cubicBezTo>
                  <a:pt x="1052" y="413"/>
                  <a:pt x="1010" y="371"/>
                  <a:pt x="959" y="371"/>
                </a:cubicBezTo>
                <a:cubicBezTo>
                  <a:pt x="908" y="371"/>
                  <a:pt x="866" y="413"/>
                  <a:pt x="866" y="464"/>
                </a:cubicBezTo>
                <a:cubicBezTo>
                  <a:pt x="866" y="515"/>
                  <a:pt x="908" y="557"/>
                  <a:pt x="959" y="5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8" name="Freeform 559">
            <a:extLst>
              <a:ext uri="{FF2B5EF4-FFF2-40B4-BE49-F238E27FC236}">
                <a16:creationId xmlns:a16="http://schemas.microsoft.com/office/drawing/2014/main" id="{00160583-D64D-D9D6-21A4-21AF2E577DF2}"/>
              </a:ext>
            </a:extLst>
          </p:cNvPr>
          <p:cNvSpPr>
            <a:spLocks noEditPoints="1"/>
          </p:cNvSpPr>
          <p:nvPr/>
        </p:nvSpPr>
        <p:spPr bwMode="auto">
          <a:xfrm>
            <a:off x="8683625" y="3768796"/>
            <a:ext cx="621983" cy="620078"/>
          </a:xfrm>
          <a:custGeom>
            <a:avLst/>
            <a:gdLst>
              <a:gd name="T0" fmla="*/ 780 w 1362"/>
              <a:gd name="T1" fmla="*/ 754 h 1362"/>
              <a:gd name="T2" fmla="*/ 824 w 1362"/>
              <a:gd name="T3" fmla="*/ 886 h 1362"/>
              <a:gd name="T4" fmla="*/ 717 w 1362"/>
              <a:gd name="T5" fmla="*/ 808 h 1362"/>
              <a:gd name="T6" fmla="*/ 680 w 1362"/>
              <a:gd name="T7" fmla="*/ 781 h 1362"/>
              <a:gd name="T8" fmla="*/ 643 w 1362"/>
              <a:gd name="T9" fmla="*/ 808 h 1362"/>
              <a:gd name="T10" fmla="*/ 537 w 1362"/>
              <a:gd name="T11" fmla="*/ 886 h 1362"/>
              <a:gd name="T12" fmla="*/ 581 w 1362"/>
              <a:gd name="T13" fmla="*/ 754 h 1362"/>
              <a:gd name="T14" fmla="*/ 594 w 1362"/>
              <a:gd name="T15" fmla="*/ 712 h 1362"/>
              <a:gd name="T16" fmla="*/ 560 w 1362"/>
              <a:gd name="T17" fmla="*/ 686 h 1362"/>
              <a:gd name="T18" fmla="*/ 474 w 1362"/>
              <a:gd name="T19" fmla="*/ 619 h 1362"/>
              <a:gd name="T20" fmla="*/ 617 w 1362"/>
              <a:gd name="T21" fmla="*/ 619 h 1362"/>
              <a:gd name="T22" fmla="*/ 632 w 1362"/>
              <a:gd name="T23" fmla="*/ 579 h 1362"/>
              <a:gd name="T24" fmla="*/ 680 w 1362"/>
              <a:gd name="T25" fmla="*/ 453 h 1362"/>
              <a:gd name="T26" fmla="*/ 728 w 1362"/>
              <a:gd name="T27" fmla="*/ 579 h 1362"/>
              <a:gd name="T28" fmla="*/ 743 w 1362"/>
              <a:gd name="T29" fmla="*/ 619 h 1362"/>
              <a:gd name="T30" fmla="*/ 886 w 1362"/>
              <a:gd name="T31" fmla="*/ 619 h 1362"/>
              <a:gd name="T32" fmla="*/ 800 w 1362"/>
              <a:gd name="T33" fmla="*/ 686 h 1362"/>
              <a:gd name="T34" fmla="*/ 766 w 1362"/>
              <a:gd name="T35" fmla="*/ 712 h 1362"/>
              <a:gd name="T36" fmla="*/ 780 w 1362"/>
              <a:gd name="T37" fmla="*/ 754 h 1362"/>
              <a:gd name="T38" fmla="*/ 786 w 1362"/>
              <a:gd name="T39" fmla="*/ 557 h 1362"/>
              <a:gd name="T40" fmla="*/ 680 w 1362"/>
              <a:gd name="T41" fmla="*/ 277 h 1362"/>
              <a:gd name="T42" fmla="*/ 575 w 1362"/>
              <a:gd name="T43" fmla="*/ 557 h 1362"/>
              <a:gd name="T44" fmla="*/ 293 w 1362"/>
              <a:gd name="T45" fmla="*/ 557 h 1362"/>
              <a:gd name="T46" fmla="*/ 522 w 1362"/>
              <a:gd name="T47" fmla="*/ 734 h 1362"/>
              <a:gd name="T48" fmla="*/ 416 w 1362"/>
              <a:gd name="T49" fmla="*/ 1051 h 1362"/>
              <a:gd name="T50" fmla="*/ 680 w 1362"/>
              <a:gd name="T51" fmla="*/ 857 h 1362"/>
              <a:gd name="T52" fmla="*/ 944 w 1362"/>
              <a:gd name="T53" fmla="*/ 1051 h 1362"/>
              <a:gd name="T54" fmla="*/ 838 w 1362"/>
              <a:gd name="T55" fmla="*/ 734 h 1362"/>
              <a:gd name="T56" fmla="*/ 1067 w 1362"/>
              <a:gd name="T57" fmla="*/ 557 h 1362"/>
              <a:gd name="T58" fmla="*/ 786 w 1362"/>
              <a:gd name="T59" fmla="*/ 557 h 1362"/>
              <a:gd name="T60" fmla="*/ 681 w 1362"/>
              <a:gd name="T61" fmla="*/ 1300 h 1362"/>
              <a:gd name="T62" fmla="*/ 62 w 1362"/>
              <a:gd name="T63" fmla="*/ 774 h 1362"/>
              <a:gd name="T64" fmla="*/ 175 w 1362"/>
              <a:gd name="T65" fmla="*/ 75 h 1362"/>
              <a:gd name="T66" fmla="*/ 681 w 1362"/>
              <a:gd name="T67" fmla="*/ 186 h 1362"/>
              <a:gd name="T68" fmla="*/ 1187 w 1362"/>
              <a:gd name="T69" fmla="*/ 75 h 1362"/>
              <a:gd name="T70" fmla="*/ 1300 w 1362"/>
              <a:gd name="T71" fmla="*/ 774 h 1362"/>
              <a:gd name="T72" fmla="*/ 681 w 1362"/>
              <a:gd name="T73" fmla="*/ 1300 h 1362"/>
              <a:gd name="T74" fmla="*/ 1237 w 1362"/>
              <a:gd name="T75" fmla="*/ 23 h 1362"/>
              <a:gd name="T76" fmla="*/ 1219 w 1362"/>
              <a:gd name="T77" fmla="*/ 3 h 1362"/>
              <a:gd name="T78" fmla="*/ 1193 w 1362"/>
              <a:gd name="T79" fmla="*/ 4 h 1362"/>
              <a:gd name="T80" fmla="*/ 681 w 1362"/>
              <a:gd name="T81" fmla="*/ 125 h 1362"/>
              <a:gd name="T82" fmla="*/ 169 w 1362"/>
              <a:gd name="T83" fmla="*/ 4 h 1362"/>
              <a:gd name="T84" fmla="*/ 143 w 1362"/>
              <a:gd name="T85" fmla="*/ 3 h 1362"/>
              <a:gd name="T86" fmla="*/ 125 w 1362"/>
              <a:gd name="T87" fmla="*/ 23 h 1362"/>
              <a:gd name="T88" fmla="*/ 0 w 1362"/>
              <a:gd name="T89" fmla="*/ 774 h 1362"/>
              <a:gd name="T90" fmla="*/ 675 w 1362"/>
              <a:gd name="T91" fmla="*/ 1362 h 1362"/>
              <a:gd name="T92" fmla="*/ 681 w 1362"/>
              <a:gd name="T93" fmla="*/ 1362 h 1362"/>
              <a:gd name="T94" fmla="*/ 687 w 1362"/>
              <a:gd name="T95" fmla="*/ 1362 h 1362"/>
              <a:gd name="T96" fmla="*/ 1362 w 1362"/>
              <a:gd name="T97" fmla="*/ 774 h 1362"/>
              <a:gd name="T98" fmla="*/ 1237 w 1362"/>
              <a:gd name="T99" fmla="*/ 2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62" h="1362">
                <a:moveTo>
                  <a:pt x="780" y="754"/>
                </a:moveTo>
                <a:lnTo>
                  <a:pt x="824" y="886"/>
                </a:lnTo>
                <a:lnTo>
                  <a:pt x="717" y="808"/>
                </a:lnTo>
                <a:lnTo>
                  <a:pt x="680" y="781"/>
                </a:lnTo>
                <a:lnTo>
                  <a:pt x="643" y="808"/>
                </a:lnTo>
                <a:lnTo>
                  <a:pt x="537" y="886"/>
                </a:lnTo>
                <a:lnTo>
                  <a:pt x="581" y="754"/>
                </a:lnTo>
                <a:lnTo>
                  <a:pt x="594" y="712"/>
                </a:lnTo>
                <a:lnTo>
                  <a:pt x="560" y="686"/>
                </a:lnTo>
                <a:lnTo>
                  <a:pt x="474" y="619"/>
                </a:lnTo>
                <a:lnTo>
                  <a:pt x="617" y="619"/>
                </a:lnTo>
                <a:lnTo>
                  <a:pt x="632" y="579"/>
                </a:lnTo>
                <a:lnTo>
                  <a:pt x="680" y="453"/>
                </a:lnTo>
                <a:lnTo>
                  <a:pt x="728" y="579"/>
                </a:lnTo>
                <a:lnTo>
                  <a:pt x="743" y="619"/>
                </a:lnTo>
                <a:lnTo>
                  <a:pt x="886" y="619"/>
                </a:lnTo>
                <a:lnTo>
                  <a:pt x="800" y="686"/>
                </a:lnTo>
                <a:lnTo>
                  <a:pt x="766" y="712"/>
                </a:lnTo>
                <a:lnTo>
                  <a:pt x="780" y="754"/>
                </a:lnTo>
                <a:close/>
                <a:moveTo>
                  <a:pt x="786" y="557"/>
                </a:moveTo>
                <a:lnTo>
                  <a:pt x="680" y="277"/>
                </a:lnTo>
                <a:lnTo>
                  <a:pt x="575" y="557"/>
                </a:lnTo>
                <a:lnTo>
                  <a:pt x="293" y="557"/>
                </a:lnTo>
                <a:lnTo>
                  <a:pt x="522" y="734"/>
                </a:lnTo>
                <a:lnTo>
                  <a:pt x="416" y="1051"/>
                </a:lnTo>
                <a:lnTo>
                  <a:pt x="680" y="857"/>
                </a:lnTo>
                <a:lnTo>
                  <a:pt x="944" y="1051"/>
                </a:lnTo>
                <a:lnTo>
                  <a:pt x="838" y="734"/>
                </a:lnTo>
                <a:lnTo>
                  <a:pt x="1067" y="557"/>
                </a:lnTo>
                <a:lnTo>
                  <a:pt x="786" y="557"/>
                </a:lnTo>
                <a:close/>
                <a:moveTo>
                  <a:pt x="681" y="1300"/>
                </a:moveTo>
                <a:cubicBezTo>
                  <a:pt x="618" y="1286"/>
                  <a:pt x="62" y="1098"/>
                  <a:pt x="62" y="774"/>
                </a:cubicBezTo>
                <a:cubicBezTo>
                  <a:pt x="62" y="472"/>
                  <a:pt x="147" y="185"/>
                  <a:pt x="175" y="75"/>
                </a:cubicBezTo>
                <a:cubicBezTo>
                  <a:pt x="254" y="109"/>
                  <a:pt x="456" y="186"/>
                  <a:pt x="681" y="186"/>
                </a:cubicBezTo>
                <a:cubicBezTo>
                  <a:pt x="906" y="186"/>
                  <a:pt x="1108" y="109"/>
                  <a:pt x="1187" y="75"/>
                </a:cubicBezTo>
                <a:cubicBezTo>
                  <a:pt x="1215" y="185"/>
                  <a:pt x="1300" y="472"/>
                  <a:pt x="1300" y="774"/>
                </a:cubicBezTo>
                <a:cubicBezTo>
                  <a:pt x="1300" y="1098"/>
                  <a:pt x="744" y="1286"/>
                  <a:pt x="681" y="1300"/>
                </a:cubicBezTo>
                <a:close/>
                <a:moveTo>
                  <a:pt x="1237" y="23"/>
                </a:moveTo>
                <a:cubicBezTo>
                  <a:pt x="1234" y="14"/>
                  <a:pt x="1228" y="7"/>
                  <a:pt x="1219" y="3"/>
                </a:cubicBezTo>
                <a:cubicBezTo>
                  <a:pt x="1211" y="0"/>
                  <a:pt x="1201" y="0"/>
                  <a:pt x="1193" y="4"/>
                </a:cubicBezTo>
                <a:cubicBezTo>
                  <a:pt x="1191" y="5"/>
                  <a:pt x="949" y="125"/>
                  <a:pt x="681" y="125"/>
                </a:cubicBezTo>
                <a:cubicBezTo>
                  <a:pt x="414" y="125"/>
                  <a:pt x="171" y="5"/>
                  <a:pt x="169" y="4"/>
                </a:cubicBezTo>
                <a:cubicBezTo>
                  <a:pt x="161" y="0"/>
                  <a:pt x="151" y="0"/>
                  <a:pt x="143" y="3"/>
                </a:cubicBezTo>
                <a:cubicBezTo>
                  <a:pt x="134" y="7"/>
                  <a:pt x="128" y="14"/>
                  <a:pt x="125" y="23"/>
                </a:cubicBezTo>
                <a:cubicBezTo>
                  <a:pt x="124" y="28"/>
                  <a:pt x="0" y="403"/>
                  <a:pt x="0" y="774"/>
                </a:cubicBezTo>
                <a:cubicBezTo>
                  <a:pt x="0" y="1167"/>
                  <a:pt x="648" y="1356"/>
                  <a:pt x="675" y="1362"/>
                </a:cubicBezTo>
                <a:cubicBezTo>
                  <a:pt x="677" y="1362"/>
                  <a:pt x="679" y="1362"/>
                  <a:pt x="681" y="1362"/>
                </a:cubicBezTo>
                <a:cubicBezTo>
                  <a:pt x="683" y="1362"/>
                  <a:pt x="685" y="1362"/>
                  <a:pt x="687" y="1362"/>
                </a:cubicBezTo>
                <a:cubicBezTo>
                  <a:pt x="714" y="1356"/>
                  <a:pt x="1362" y="1167"/>
                  <a:pt x="1362" y="774"/>
                </a:cubicBezTo>
                <a:cubicBezTo>
                  <a:pt x="1362" y="403"/>
                  <a:pt x="1238" y="28"/>
                  <a:pt x="1237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59" name="Freeform 560">
            <a:extLst>
              <a:ext uri="{FF2B5EF4-FFF2-40B4-BE49-F238E27FC236}">
                <a16:creationId xmlns:a16="http://schemas.microsoft.com/office/drawing/2014/main" id="{006C152C-B7E6-E1EB-6C81-76B31414ECCF}"/>
              </a:ext>
            </a:extLst>
          </p:cNvPr>
          <p:cNvSpPr>
            <a:spLocks noEditPoints="1"/>
          </p:cNvSpPr>
          <p:nvPr/>
        </p:nvSpPr>
        <p:spPr bwMode="auto">
          <a:xfrm>
            <a:off x="7655879" y="1966667"/>
            <a:ext cx="508635" cy="620078"/>
          </a:xfrm>
          <a:custGeom>
            <a:avLst/>
            <a:gdLst>
              <a:gd name="T0" fmla="*/ 557 w 1114"/>
              <a:gd name="T1" fmla="*/ 1114 h 1362"/>
              <a:gd name="T2" fmla="*/ 62 w 1114"/>
              <a:gd name="T3" fmla="*/ 959 h 1362"/>
              <a:gd name="T4" fmla="*/ 83 w 1114"/>
              <a:gd name="T5" fmla="*/ 876 h 1362"/>
              <a:gd name="T6" fmla="*/ 557 w 1114"/>
              <a:gd name="T7" fmla="*/ 990 h 1362"/>
              <a:gd name="T8" fmla="*/ 1031 w 1114"/>
              <a:gd name="T9" fmla="*/ 876 h 1362"/>
              <a:gd name="T10" fmla="*/ 1052 w 1114"/>
              <a:gd name="T11" fmla="*/ 959 h 1362"/>
              <a:gd name="T12" fmla="*/ 557 w 1114"/>
              <a:gd name="T13" fmla="*/ 1114 h 1362"/>
              <a:gd name="T14" fmla="*/ 557 w 1114"/>
              <a:gd name="T15" fmla="*/ 1300 h 1362"/>
              <a:gd name="T16" fmla="*/ 433 w 1114"/>
              <a:gd name="T17" fmla="*/ 1176 h 1362"/>
              <a:gd name="T18" fmla="*/ 434 w 1114"/>
              <a:gd name="T19" fmla="*/ 1170 h 1362"/>
              <a:gd name="T20" fmla="*/ 557 w 1114"/>
              <a:gd name="T21" fmla="*/ 1176 h 1362"/>
              <a:gd name="T22" fmla="*/ 681 w 1114"/>
              <a:gd name="T23" fmla="*/ 1170 h 1362"/>
              <a:gd name="T24" fmla="*/ 681 w 1114"/>
              <a:gd name="T25" fmla="*/ 1176 h 1362"/>
              <a:gd name="T26" fmla="*/ 557 w 1114"/>
              <a:gd name="T27" fmla="*/ 1300 h 1362"/>
              <a:gd name="T28" fmla="*/ 152 w 1114"/>
              <a:gd name="T29" fmla="*/ 791 h 1362"/>
              <a:gd name="T30" fmla="*/ 310 w 1114"/>
              <a:gd name="T31" fmla="*/ 433 h 1362"/>
              <a:gd name="T32" fmla="*/ 464 w 1114"/>
              <a:gd name="T33" fmla="*/ 204 h 1362"/>
              <a:gd name="T34" fmla="*/ 557 w 1114"/>
              <a:gd name="T35" fmla="*/ 248 h 1362"/>
              <a:gd name="T36" fmla="*/ 651 w 1114"/>
              <a:gd name="T37" fmla="*/ 204 h 1362"/>
              <a:gd name="T38" fmla="*/ 805 w 1114"/>
              <a:gd name="T39" fmla="*/ 433 h 1362"/>
              <a:gd name="T40" fmla="*/ 962 w 1114"/>
              <a:gd name="T41" fmla="*/ 791 h 1362"/>
              <a:gd name="T42" fmla="*/ 999 w 1114"/>
              <a:gd name="T43" fmla="*/ 831 h 1362"/>
              <a:gd name="T44" fmla="*/ 557 w 1114"/>
              <a:gd name="T45" fmla="*/ 928 h 1362"/>
              <a:gd name="T46" fmla="*/ 115 w 1114"/>
              <a:gd name="T47" fmla="*/ 831 h 1362"/>
              <a:gd name="T48" fmla="*/ 152 w 1114"/>
              <a:gd name="T49" fmla="*/ 791 h 1362"/>
              <a:gd name="T50" fmla="*/ 557 w 1114"/>
              <a:gd name="T51" fmla="*/ 62 h 1362"/>
              <a:gd name="T52" fmla="*/ 619 w 1114"/>
              <a:gd name="T53" fmla="*/ 124 h 1362"/>
              <a:gd name="T54" fmla="*/ 557 w 1114"/>
              <a:gd name="T55" fmla="*/ 186 h 1362"/>
              <a:gd name="T56" fmla="*/ 495 w 1114"/>
              <a:gd name="T57" fmla="*/ 124 h 1362"/>
              <a:gd name="T58" fmla="*/ 557 w 1114"/>
              <a:gd name="T59" fmla="*/ 62 h 1362"/>
              <a:gd name="T60" fmla="*/ 1114 w 1114"/>
              <a:gd name="T61" fmla="*/ 959 h 1362"/>
              <a:gd name="T62" fmla="*/ 867 w 1114"/>
              <a:gd name="T63" fmla="*/ 433 h 1362"/>
              <a:gd name="T64" fmla="*/ 679 w 1114"/>
              <a:gd name="T65" fmla="*/ 149 h 1362"/>
              <a:gd name="T66" fmla="*/ 681 w 1114"/>
              <a:gd name="T67" fmla="*/ 124 h 1362"/>
              <a:gd name="T68" fmla="*/ 557 w 1114"/>
              <a:gd name="T69" fmla="*/ 0 h 1362"/>
              <a:gd name="T70" fmla="*/ 433 w 1114"/>
              <a:gd name="T71" fmla="*/ 124 h 1362"/>
              <a:gd name="T72" fmla="*/ 436 w 1114"/>
              <a:gd name="T73" fmla="*/ 149 h 1362"/>
              <a:gd name="T74" fmla="*/ 248 w 1114"/>
              <a:gd name="T75" fmla="*/ 433 h 1362"/>
              <a:gd name="T76" fmla="*/ 0 w 1114"/>
              <a:gd name="T77" fmla="*/ 959 h 1362"/>
              <a:gd name="T78" fmla="*/ 372 w 1114"/>
              <a:gd name="T79" fmla="*/ 1163 h 1362"/>
              <a:gd name="T80" fmla="*/ 372 w 1114"/>
              <a:gd name="T81" fmla="*/ 1176 h 1362"/>
              <a:gd name="T82" fmla="*/ 557 w 1114"/>
              <a:gd name="T83" fmla="*/ 1362 h 1362"/>
              <a:gd name="T84" fmla="*/ 743 w 1114"/>
              <a:gd name="T85" fmla="*/ 1176 h 1362"/>
              <a:gd name="T86" fmla="*/ 742 w 1114"/>
              <a:gd name="T87" fmla="*/ 1163 h 1362"/>
              <a:gd name="T88" fmla="*/ 1114 w 1114"/>
              <a:gd name="T89" fmla="*/ 959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14" h="1362">
                <a:moveTo>
                  <a:pt x="557" y="1114"/>
                </a:moveTo>
                <a:cubicBezTo>
                  <a:pt x="237" y="1114"/>
                  <a:pt x="62" y="1012"/>
                  <a:pt x="62" y="959"/>
                </a:cubicBezTo>
                <a:cubicBezTo>
                  <a:pt x="62" y="926"/>
                  <a:pt x="70" y="900"/>
                  <a:pt x="83" y="876"/>
                </a:cubicBezTo>
                <a:cubicBezTo>
                  <a:pt x="168" y="944"/>
                  <a:pt x="348" y="990"/>
                  <a:pt x="557" y="990"/>
                </a:cubicBezTo>
                <a:cubicBezTo>
                  <a:pt x="766" y="990"/>
                  <a:pt x="946" y="943"/>
                  <a:pt x="1031" y="876"/>
                </a:cubicBezTo>
                <a:cubicBezTo>
                  <a:pt x="1044" y="900"/>
                  <a:pt x="1052" y="926"/>
                  <a:pt x="1052" y="959"/>
                </a:cubicBezTo>
                <a:cubicBezTo>
                  <a:pt x="1052" y="1012"/>
                  <a:pt x="878" y="1114"/>
                  <a:pt x="557" y="1114"/>
                </a:cubicBezTo>
                <a:close/>
                <a:moveTo>
                  <a:pt x="557" y="1300"/>
                </a:moveTo>
                <a:cubicBezTo>
                  <a:pt x="489" y="1300"/>
                  <a:pt x="433" y="1244"/>
                  <a:pt x="433" y="1176"/>
                </a:cubicBezTo>
                <a:cubicBezTo>
                  <a:pt x="433" y="1174"/>
                  <a:pt x="434" y="1172"/>
                  <a:pt x="434" y="1170"/>
                </a:cubicBezTo>
                <a:cubicBezTo>
                  <a:pt x="474" y="1174"/>
                  <a:pt x="515" y="1176"/>
                  <a:pt x="557" y="1176"/>
                </a:cubicBezTo>
                <a:cubicBezTo>
                  <a:pt x="600" y="1176"/>
                  <a:pt x="641" y="1174"/>
                  <a:pt x="681" y="1170"/>
                </a:cubicBezTo>
                <a:cubicBezTo>
                  <a:pt x="681" y="1172"/>
                  <a:pt x="681" y="1174"/>
                  <a:pt x="681" y="1176"/>
                </a:cubicBezTo>
                <a:cubicBezTo>
                  <a:pt x="681" y="1244"/>
                  <a:pt x="626" y="1300"/>
                  <a:pt x="557" y="1300"/>
                </a:cubicBezTo>
                <a:close/>
                <a:moveTo>
                  <a:pt x="152" y="791"/>
                </a:moveTo>
                <a:cubicBezTo>
                  <a:pt x="222" y="718"/>
                  <a:pt x="310" y="627"/>
                  <a:pt x="310" y="433"/>
                </a:cubicBezTo>
                <a:cubicBezTo>
                  <a:pt x="310" y="330"/>
                  <a:pt x="374" y="241"/>
                  <a:pt x="464" y="204"/>
                </a:cubicBezTo>
                <a:cubicBezTo>
                  <a:pt x="487" y="231"/>
                  <a:pt x="520" y="248"/>
                  <a:pt x="557" y="248"/>
                </a:cubicBezTo>
                <a:cubicBezTo>
                  <a:pt x="595" y="248"/>
                  <a:pt x="628" y="231"/>
                  <a:pt x="651" y="204"/>
                </a:cubicBezTo>
                <a:cubicBezTo>
                  <a:pt x="741" y="241"/>
                  <a:pt x="805" y="330"/>
                  <a:pt x="805" y="433"/>
                </a:cubicBezTo>
                <a:cubicBezTo>
                  <a:pt x="805" y="627"/>
                  <a:pt x="892" y="718"/>
                  <a:pt x="962" y="791"/>
                </a:cubicBezTo>
                <a:cubicBezTo>
                  <a:pt x="976" y="805"/>
                  <a:pt x="988" y="818"/>
                  <a:pt x="999" y="831"/>
                </a:cubicBezTo>
                <a:cubicBezTo>
                  <a:pt x="940" y="887"/>
                  <a:pt x="765" y="928"/>
                  <a:pt x="557" y="928"/>
                </a:cubicBezTo>
                <a:cubicBezTo>
                  <a:pt x="350" y="928"/>
                  <a:pt x="175" y="888"/>
                  <a:pt x="115" y="831"/>
                </a:cubicBezTo>
                <a:cubicBezTo>
                  <a:pt x="126" y="818"/>
                  <a:pt x="139" y="805"/>
                  <a:pt x="152" y="791"/>
                </a:cubicBezTo>
                <a:close/>
                <a:moveTo>
                  <a:pt x="557" y="62"/>
                </a:moveTo>
                <a:cubicBezTo>
                  <a:pt x="591" y="62"/>
                  <a:pt x="619" y="90"/>
                  <a:pt x="619" y="124"/>
                </a:cubicBezTo>
                <a:cubicBezTo>
                  <a:pt x="619" y="158"/>
                  <a:pt x="591" y="186"/>
                  <a:pt x="557" y="186"/>
                </a:cubicBezTo>
                <a:cubicBezTo>
                  <a:pt x="523" y="186"/>
                  <a:pt x="495" y="158"/>
                  <a:pt x="495" y="124"/>
                </a:cubicBezTo>
                <a:cubicBezTo>
                  <a:pt x="495" y="90"/>
                  <a:pt x="523" y="62"/>
                  <a:pt x="557" y="62"/>
                </a:cubicBezTo>
                <a:close/>
                <a:moveTo>
                  <a:pt x="1114" y="959"/>
                </a:moveTo>
                <a:cubicBezTo>
                  <a:pt x="1114" y="743"/>
                  <a:pt x="867" y="743"/>
                  <a:pt x="867" y="433"/>
                </a:cubicBezTo>
                <a:cubicBezTo>
                  <a:pt x="867" y="306"/>
                  <a:pt x="789" y="196"/>
                  <a:pt x="679" y="149"/>
                </a:cubicBezTo>
                <a:cubicBezTo>
                  <a:pt x="680" y="141"/>
                  <a:pt x="681" y="132"/>
                  <a:pt x="681" y="124"/>
                </a:cubicBezTo>
                <a:cubicBezTo>
                  <a:pt x="681" y="56"/>
                  <a:pt x="626" y="0"/>
                  <a:pt x="557" y="0"/>
                </a:cubicBezTo>
                <a:cubicBezTo>
                  <a:pt x="489" y="0"/>
                  <a:pt x="433" y="56"/>
                  <a:pt x="433" y="124"/>
                </a:cubicBezTo>
                <a:cubicBezTo>
                  <a:pt x="433" y="132"/>
                  <a:pt x="434" y="141"/>
                  <a:pt x="436" y="149"/>
                </a:cubicBezTo>
                <a:cubicBezTo>
                  <a:pt x="325" y="196"/>
                  <a:pt x="248" y="306"/>
                  <a:pt x="248" y="433"/>
                </a:cubicBezTo>
                <a:cubicBezTo>
                  <a:pt x="248" y="743"/>
                  <a:pt x="0" y="743"/>
                  <a:pt x="0" y="959"/>
                </a:cubicBezTo>
                <a:cubicBezTo>
                  <a:pt x="0" y="1054"/>
                  <a:pt x="156" y="1134"/>
                  <a:pt x="372" y="1163"/>
                </a:cubicBezTo>
                <a:cubicBezTo>
                  <a:pt x="372" y="1168"/>
                  <a:pt x="372" y="1172"/>
                  <a:pt x="372" y="1176"/>
                </a:cubicBezTo>
                <a:cubicBezTo>
                  <a:pt x="372" y="1278"/>
                  <a:pt x="455" y="1362"/>
                  <a:pt x="557" y="1362"/>
                </a:cubicBezTo>
                <a:cubicBezTo>
                  <a:pt x="660" y="1362"/>
                  <a:pt x="743" y="1278"/>
                  <a:pt x="743" y="1176"/>
                </a:cubicBezTo>
                <a:cubicBezTo>
                  <a:pt x="743" y="1172"/>
                  <a:pt x="742" y="1168"/>
                  <a:pt x="742" y="1163"/>
                </a:cubicBezTo>
                <a:cubicBezTo>
                  <a:pt x="959" y="1134"/>
                  <a:pt x="1114" y="1054"/>
                  <a:pt x="1114" y="9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731520"/>
            <a:endParaRPr lang="en-US" sz="1080" dirty="0">
              <a:solidFill>
                <a:prstClr val="white"/>
              </a:solidFill>
              <a:latin typeface="DM Sans" pitchFamily="2" charset="77"/>
            </a:endParaRPr>
          </a:p>
        </p:txBody>
      </p:sp>
      <p:sp>
        <p:nvSpPr>
          <p:cNvPr id="67" name="TextBox 594">
            <a:extLst>
              <a:ext uri="{FF2B5EF4-FFF2-40B4-BE49-F238E27FC236}">
                <a16:creationId xmlns:a16="http://schemas.microsoft.com/office/drawing/2014/main" id="{32FDCBE5-DB23-4C76-8D8D-14C5959F6CCE}"/>
              </a:ext>
            </a:extLst>
          </p:cNvPr>
          <p:cNvSpPr txBox="1"/>
          <p:nvPr/>
        </p:nvSpPr>
        <p:spPr>
          <a:xfrm>
            <a:off x="8695204" y="1543019"/>
            <a:ext cx="3149362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MULTIEMPRESAS</a:t>
            </a:r>
          </a:p>
        </p:txBody>
      </p:sp>
      <p:sp>
        <p:nvSpPr>
          <p:cNvPr id="73" name="TextBox 594">
            <a:extLst>
              <a:ext uri="{FF2B5EF4-FFF2-40B4-BE49-F238E27FC236}">
                <a16:creationId xmlns:a16="http://schemas.microsoft.com/office/drawing/2014/main" id="{D62D7F7C-4132-26C2-2B5E-58EBC7DDCC55}"/>
              </a:ext>
            </a:extLst>
          </p:cNvPr>
          <p:cNvSpPr txBox="1"/>
          <p:nvPr/>
        </p:nvSpPr>
        <p:spPr>
          <a:xfrm>
            <a:off x="2899572" y="1432560"/>
            <a:ext cx="2863057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CURSOS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IN COMPANY</a:t>
            </a:r>
          </a:p>
        </p:txBody>
      </p:sp>
      <p:sp>
        <p:nvSpPr>
          <p:cNvPr id="74" name="TextBox 594">
            <a:extLst>
              <a:ext uri="{FF2B5EF4-FFF2-40B4-BE49-F238E27FC236}">
                <a16:creationId xmlns:a16="http://schemas.microsoft.com/office/drawing/2014/main" id="{67E909C6-340C-CE04-5099-524F369235F1}"/>
              </a:ext>
            </a:extLst>
          </p:cNvPr>
          <p:cNvSpPr txBox="1"/>
          <p:nvPr/>
        </p:nvSpPr>
        <p:spPr>
          <a:xfrm>
            <a:off x="9694299" y="3484881"/>
            <a:ext cx="4610981" cy="9707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PARCERIAS, PALESTRAS E MASTERCLASSES (CASES SETORIAIS)</a:t>
            </a:r>
          </a:p>
        </p:txBody>
      </p:sp>
      <p:sp>
        <p:nvSpPr>
          <p:cNvPr id="75" name="TextBox 594">
            <a:extLst>
              <a:ext uri="{FF2B5EF4-FFF2-40B4-BE49-F238E27FC236}">
                <a16:creationId xmlns:a16="http://schemas.microsoft.com/office/drawing/2014/main" id="{1C60778B-8D73-D2D7-6FF1-B08163BE20A1}"/>
              </a:ext>
            </a:extLst>
          </p:cNvPr>
          <p:cNvSpPr txBox="1"/>
          <p:nvPr/>
        </p:nvSpPr>
        <p:spPr>
          <a:xfrm>
            <a:off x="8189061" y="6450090"/>
            <a:ext cx="3810728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DESENVOLVIMENTO 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DE AGENTES</a:t>
            </a:r>
          </a:p>
        </p:txBody>
      </p:sp>
      <p:sp>
        <p:nvSpPr>
          <p:cNvPr id="76" name="TextBox 594">
            <a:extLst>
              <a:ext uri="{FF2B5EF4-FFF2-40B4-BE49-F238E27FC236}">
                <a16:creationId xmlns:a16="http://schemas.microsoft.com/office/drawing/2014/main" id="{37A2BBD1-8AE7-227B-AAFF-9FDF085771DE}"/>
              </a:ext>
            </a:extLst>
          </p:cNvPr>
          <p:cNvSpPr txBox="1"/>
          <p:nvPr/>
        </p:nvSpPr>
        <p:spPr>
          <a:xfrm>
            <a:off x="452064" y="6391493"/>
            <a:ext cx="6666511" cy="68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CONSULTORIA, MENTORIA E CURADORIA (GOV/ÉTICA/GESTÃO)</a:t>
            </a:r>
          </a:p>
        </p:txBody>
      </p:sp>
      <p:sp>
        <p:nvSpPr>
          <p:cNvPr id="77" name="TextBox 594">
            <a:extLst>
              <a:ext uri="{FF2B5EF4-FFF2-40B4-BE49-F238E27FC236}">
                <a16:creationId xmlns:a16="http://schemas.microsoft.com/office/drawing/2014/main" id="{D01AF294-6E1C-7638-9575-02696A42F53C}"/>
              </a:ext>
            </a:extLst>
          </p:cNvPr>
          <p:cNvSpPr txBox="1"/>
          <p:nvPr/>
        </p:nvSpPr>
        <p:spPr>
          <a:xfrm>
            <a:off x="1179019" y="3510891"/>
            <a:ext cx="3260355" cy="7779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EAD</a:t>
            </a:r>
          </a:p>
          <a:p>
            <a:pPr defTabSz="731520">
              <a:lnSpc>
                <a:spcPts val="2160"/>
              </a:lnSpc>
            </a:pPr>
            <a:r>
              <a:rPr lang="en-US" sz="2800" b="1" spc="-18" dirty="0">
                <a:solidFill>
                  <a:prstClr val="white"/>
                </a:solidFill>
                <a:latin typeface="DM Sans" pitchFamily="2" charset="77"/>
              </a:rPr>
              <a:t>(CONTEÚDISTAS)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2D75B0-3219-3CF2-8D39-9BC41FD1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67054" b="-22834"/>
          <a:stretch>
            <a:fillRect/>
          </a:stretch>
        </p:blipFill>
        <p:spPr>
          <a:xfrm>
            <a:off x="6210040" y="3353221"/>
            <a:ext cx="1511561" cy="165565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AF096CD7-7AFA-A05E-AE8A-E711F522B7FD}"/>
              </a:ext>
            </a:extLst>
          </p:cNvPr>
          <p:cNvSpPr/>
          <p:nvPr/>
        </p:nvSpPr>
        <p:spPr>
          <a:xfrm>
            <a:off x="13003065" y="6236708"/>
            <a:ext cx="1928905" cy="2239657"/>
          </a:xfrm>
          <a:custGeom>
            <a:avLst/>
            <a:gdLst/>
            <a:ahLst/>
            <a:cxnLst/>
            <a:rect l="l" t="t" r="r" b="b"/>
            <a:pathLst>
              <a:path w="2411130" h="2799571">
                <a:moveTo>
                  <a:pt x="0" y="0"/>
                </a:moveTo>
                <a:lnTo>
                  <a:pt x="2411130" y="0"/>
                </a:lnTo>
                <a:lnTo>
                  <a:pt x="2411130" y="2799571"/>
                </a:lnTo>
                <a:lnTo>
                  <a:pt x="0" y="27995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401"/>
            <a:endParaRPr lang="pt-BR" sz="1439" dirty="0">
              <a:solidFill>
                <a:prstClr val="black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0A6F5EE-2321-769F-A9E5-A725318228E7}"/>
              </a:ext>
            </a:extLst>
          </p:cNvPr>
          <p:cNvGrpSpPr/>
          <p:nvPr/>
        </p:nvGrpSpPr>
        <p:grpSpPr>
          <a:xfrm>
            <a:off x="12143494" y="5782412"/>
            <a:ext cx="2061080" cy="2067725"/>
            <a:chOff x="12500446" y="9625805"/>
            <a:chExt cx="2896870" cy="308730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8C2643FC-41E4-D71D-A547-9E66944C5DED}"/>
                </a:ext>
              </a:extLst>
            </p:cNvPr>
            <p:cNvSpPr/>
            <p:nvPr/>
          </p:nvSpPr>
          <p:spPr>
            <a:xfrm>
              <a:off x="12500446" y="9625805"/>
              <a:ext cx="2896870" cy="3087306"/>
            </a:xfrm>
            <a:prstGeom prst="roundRect">
              <a:avLst>
                <a:gd name="adj" fmla="val 86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1998"/>
              <a:endParaRPr lang="pt-BR" sz="3482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A2F793-FBBD-6D7C-8B5E-EC4949EC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29343" y="9779065"/>
              <a:ext cx="2767973" cy="2780787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795F43-F95F-6674-5CDC-3A51BCF9B729}"/>
              </a:ext>
            </a:extLst>
          </p:cNvPr>
          <p:cNvSpPr txBox="1"/>
          <p:nvPr/>
        </p:nvSpPr>
        <p:spPr>
          <a:xfrm>
            <a:off x="484800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</p:spTree>
    <p:extLst>
      <p:ext uri="{BB962C8B-B14F-4D97-AF65-F5344CB8AC3E}">
        <p14:creationId xmlns:p14="http://schemas.microsoft.com/office/powerpoint/2010/main" val="191482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A9DA-0D44-E04F-DA23-A28A9D1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E3714216-C3BC-0D2C-5B65-A01D777C3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2E5476-98AD-912F-6BB7-D9F68A81DCCA}"/>
              </a:ext>
            </a:extLst>
          </p:cNvPr>
          <p:cNvSpPr txBox="1"/>
          <p:nvPr/>
        </p:nvSpPr>
        <p:spPr>
          <a:xfrm>
            <a:off x="292346" y="1603728"/>
            <a:ext cx="905612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500" b="0" i="0" dirty="0">
                <a:solidFill>
                  <a:schemeClr val="bg1"/>
                </a:solidFill>
                <a:effectLst/>
                <a:latin typeface="-apple-system"/>
              </a:rPr>
              <a:t>VAMOS PARTICIPAR DE UM QUIZZ?</a:t>
            </a:r>
          </a:p>
          <a:p>
            <a:pPr algn="ctr"/>
            <a:endParaRPr lang="pt-BR" sz="4000" dirty="0">
              <a:solidFill>
                <a:schemeClr val="bg1"/>
              </a:solidFill>
              <a:latin typeface="-apple-system"/>
            </a:endParaRPr>
          </a:p>
          <a:p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1º Lugar: Convite Vip (100% de isenção)</a:t>
            </a:r>
          </a:p>
          <a:p>
            <a:r>
              <a:rPr lang="pt-BR" sz="4000" dirty="0">
                <a:solidFill>
                  <a:schemeClr val="bg1"/>
                </a:solidFill>
                <a:latin typeface="-apple-system"/>
              </a:rPr>
              <a:t>2º Lugar: Desconto de 50%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FA63D0-EE49-98CE-84B5-02E3B23CA182}"/>
              </a:ext>
            </a:extLst>
          </p:cNvPr>
          <p:cNvSpPr txBox="1"/>
          <p:nvPr/>
        </p:nvSpPr>
        <p:spPr>
          <a:xfrm>
            <a:off x="825132" y="5052381"/>
            <a:ext cx="7823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Formato: Virtual</a:t>
            </a:r>
          </a:p>
          <a:p>
            <a:pPr algn="ctr" defTabSz="351998"/>
            <a: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Horário: das 9h às 17h</a:t>
            </a:r>
            <a:br>
              <a:rPr lang="pt-BR" sz="2500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endParaRPr lang="pt-BR" sz="2500" dirty="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105A838-92E4-4272-8A9A-606C412B82FF}"/>
              </a:ext>
            </a:extLst>
          </p:cNvPr>
          <p:cNvSpPr txBox="1"/>
          <p:nvPr/>
        </p:nvSpPr>
        <p:spPr>
          <a:xfrm>
            <a:off x="2111642" y="33211"/>
            <a:ext cx="6825190" cy="80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1998">
              <a:defRPr sz="4000" b="1">
                <a:solidFill>
                  <a:srgbClr val="0066CC"/>
                </a:solidFill>
              </a:defRPr>
            </a:pPr>
            <a:r>
              <a:rPr lang="pt-BR" sz="4619" b="1" dirty="0">
                <a:solidFill>
                  <a:prstClr val="white"/>
                </a:solidFill>
                <a:latin typeface="Conthrax Bold" panose="020B0807020201080204" pitchFamily="34" charset="0"/>
              </a:rPr>
              <a:t>AI for </a:t>
            </a:r>
            <a:r>
              <a:rPr lang="pt-BR" sz="4619" b="1" dirty="0">
                <a:solidFill>
                  <a:srgbClr val="8568EC"/>
                </a:solidFill>
                <a:latin typeface="Conthrax Bold" panose="020B0807020201080204" pitchFamily="34" charset="0"/>
              </a:rPr>
              <a:t>Leaders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231EB8-B940-89D1-D276-4BDEF391EA65}"/>
              </a:ext>
            </a:extLst>
          </p:cNvPr>
          <p:cNvSpPr txBox="1"/>
          <p:nvPr/>
        </p:nvSpPr>
        <p:spPr>
          <a:xfrm>
            <a:off x="2998884" y="709156"/>
            <a:ext cx="4237905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1998"/>
            <a:r>
              <a:rPr lang="pt-BR" sz="1848" b="1" dirty="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Futuro da Automação é Humano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FA5A74-447E-79A8-1952-30C7E469DAFE}"/>
              </a:ext>
            </a:extLst>
          </p:cNvPr>
          <p:cNvSpPr txBox="1"/>
          <p:nvPr/>
        </p:nvSpPr>
        <p:spPr>
          <a:xfrm>
            <a:off x="9598372" y="4864666"/>
            <a:ext cx="4129241" cy="1411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i="0" dirty="0">
                <a:solidFill>
                  <a:schemeClr val="bg1"/>
                </a:solidFill>
                <a:effectLst/>
                <a:latin typeface="Menti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endParaRPr lang="pt-BR" sz="3500" b="1" i="0" dirty="0">
              <a:solidFill>
                <a:schemeClr val="bg1"/>
              </a:solidFill>
              <a:effectLst/>
              <a:latin typeface="MentiText"/>
            </a:endParaRPr>
          </a:p>
          <a:p>
            <a:pPr algn="ctr"/>
            <a:r>
              <a:rPr lang="pt-BR" sz="3500" b="1" dirty="0">
                <a:solidFill>
                  <a:schemeClr val="bg1"/>
                </a:solidFill>
                <a:latin typeface="MentiText"/>
              </a:rPr>
              <a:t>Código: </a:t>
            </a:r>
            <a:r>
              <a:rPr lang="pt-BR" sz="3500" b="1" i="0" dirty="0">
                <a:solidFill>
                  <a:schemeClr val="bg1"/>
                </a:solidFill>
                <a:effectLst/>
                <a:latin typeface="MentiText"/>
              </a:rPr>
              <a:t>4251 1260</a:t>
            </a:r>
            <a:endParaRPr lang="pt-BR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67098-D1E7-4D63-277B-5043DCC3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2CC6CFF-94C3-9FCF-E5C3-E32DAD4F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850A9C4-6221-BE03-28A6-2542681FB08F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873DB8DC-365E-0414-164F-EA457F21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EF076D-ED5E-B2DC-9C98-C1FAB314FFFA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5BA84621-0E6B-373E-11D4-23D620FF6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A7207FBA-534B-F973-A053-E6F92D8642D8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A4383D9-9122-DCA8-DBBF-AB76F627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0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067667D-14FE-2B95-D2A1-B3167506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14630400" cy="8229600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CC2035-47FF-40F7-2100-557595DEB516}"/>
              </a:ext>
            </a:extLst>
          </p:cNvPr>
          <p:cNvSpPr txBox="1"/>
          <p:nvPr/>
        </p:nvSpPr>
        <p:spPr>
          <a:xfrm>
            <a:off x="881491" y="1084104"/>
            <a:ext cx="5578234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Sobre</a:t>
            </a:r>
            <a:r>
              <a:rPr lang="en-US" sz="5280" b="1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 a </a:t>
            </a:r>
            <a:r>
              <a:rPr lang="en-US" sz="5280" b="1" dirty="0" err="1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</a:rPr>
              <a:t>Sicolos</a:t>
            </a:r>
            <a:endParaRPr lang="en-US" sz="5280" b="1" dirty="0">
              <a:gradFill>
                <a:gsLst>
                  <a:gs pos="0">
                    <a:srgbClr val="62AD2C"/>
                  </a:gs>
                  <a:gs pos="52000">
                    <a:srgbClr val="9CD140"/>
                  </a:gs>
                  <a:gs pos="100000">
                    <a:srgbClr val="118522"/>
                  </a:gs>
                </a:gsLst>
                <a:lin ang="2700000" scaled="0"/>
              </a:gradFill>
              <a:latin typeface="Nunito" pitchFamily="2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5EAC13-71CC-2C6F-48E8-F505C5592955}"/>
              </a:ext>
            </a:extLst>
          </p:cNvPr>
          <p:cNvSpPr/>
          <p:nvPr/>
        </p:nvSpPr>
        <p:spPr>
          <a:xfrm>
            <a:off x="910951" y="2534519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A708FE4-7101-1042-058B-995F9E1B0559}"/>
              </a:ext>
            </a:extLst>
          </p:cNvPr>
          <p:cNvSpPr/>
          <p:nvPr/>
        </p:nvSpPr>
        <p:spPr>
          <a:xfrm>
            <a:off x="4238474" y="2534518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41B8FE9-C59C-F899-9C0C-43F67881C1EB}"/>
              </a:ext>
            </a:extLst>
          </p:cNvPr>
          <p:cNvSpPr/>
          <p:nvPr/>
        </p:nvSpPr>
        <p:spPr>
          <a:xfrm>
            <a:off x="7565998" y="2534517"/>
            <a:ext cx="3170478" cy="5001518"/>
          </a:xfrm>
          <a:prstGeom prst="roundRect">
            <a:avLst>
              <a:gd name="adj" fmla="val 5935"/>
            </a:avLst>
          </a:prstGeom>
          <a:noFill/>
          <a:ln w="12700">
            <a:solidFill>
              <a:schemeClr val="bg1">
                <a:alpha val="2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9325E4-A632-EA39-78A4-F15B556DD4B9}"/>
              </a:ext>
            </a:extLst>
          </p:cNvPr>
          <p:cNvSpPr/>
          <p:nvPr/>
        </p:nvSpPr>
        <p:spPr>
          <a:xfrm>
            <a:off x="10893521" y="2534515"/>
            <a:ext cx="3170478" cy="5001518"/>
          </a:xfrm>
          <a:prstGeom prst="roundRect">
            <a:avLst>
              <a:gd name="adj" fmla="val 5935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5F354-CB0D-E15E-970E-95F2A6A17C06}"/>
              </a:ext>
            </a:extLst>
          </p:cNvPr>
          <p:cNvSpPr txBox="1"/>
          <p:nvPr/>
        </p:nvSpPr>
        <p:spPr>
          <a:xfrm>
            <a:off x="1009019" y="3275068"/>
            <a:ext cx="30724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Dominamos a arte da automação inteligente através de softwares e serviços inovadores que não apenas otimizam, mas verdadeiramente transformam seus processos empresariais. Nossas soluções elevam sua organização a um novo patamar operacional, liberando o potencial da sua equipe para focar no que realmente importa: crescimento e inovação.</a:t>
            </a:r>
            <a:endParaRPr lang="en-GB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D1D5B-9EEC-BE58-275B-821D4ECC264B}"/>
              </a:ext>
            </a:extLst>
          </p:cNvPr>
          <p:cNvSpPr txBox="1"/>
          <p:nvPr/>
        </p:nvSpPr>
        <p:spPr>
          <a:xfrm>
            <a:off x="4362143" y="3312193"/>
            <a:ext cx="3072408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Sicolos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é sua parceira estratégica na jornada de transformação digital, oferecendo tecnologias de ponta que revolucionam a maneira como você opera. Dê o próximo passo rumo ao futuro e descubra como podemos impulsionar resultados extraordinários para sua empresa hoje mesmo.</a:t>
            </a:r>
            <a:endParaRPr lang="pt-BR" sz="1440" dirty="0">
              <a:solidFill>
                <a:prstClr val="white"/>
              </a:solidFill>
              <a:latin typeface="Raleway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E12E9-2B78-226C-9B56-BAF8A5330959}"/>
              </a:ext>
            </a:extLst>
          </p:cNvPr>
          <p:cNvSpPr txBox="1"/>
          <p:nvPr/>
        </p:nvSpPr>
        <p:spPr>
          <a:xfrm>
            <a:off x="7685698" y="3315419"/>
            <a:ext cx="3072408" cy="345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1097280"/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Soluções para: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Robotic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Business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Automation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Mining /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Discovery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Intelligent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Document</a:t>
            </a: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 </a:t>
            </a:r>
            <a:r>
              <a:rPr lang="pt-BR" sz="1680" dirty="0" err="1">
                <a:solidFill>
                  <a:prstClr val="white"/>
                </a:solidFill>
                <a:latin typeface="Raleway" pitchFamily="2" charset="77"/>
              </a:rPr>
              <a:t>Processing</a:t>
            </a:r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IA de conversação</a:t>
            </a:r>
          </a:p>
          <a:p>
            <a:pPr marL="342900" lvl="1" indent="-342900" defTabSz="1097280">
              <a:buFont typeface="Arial" panose="020B0604020202020204" pitchFamily="34" charset="0"/>
              <a:buChar char="•"/>
            </a:pPr>
            <a:r>
              <a:rPr lang="pt-BR" sz="1680" dirty="0">
                <a:solidFill>
                  <a:prstClr val="white"/>
                </a:solidFill>
                <a:latin typeface="Raleway" pitchFamily="2" charset="77"/>
              </a:rPr>
              <a:t>Agentes de IA</a:t>
            </a:r>
          </a:p>
          <a:p>
            <a:pPr defTabSz="1097280"/>
            <a:endParaRPr lang="pt-BR" sz="1680" dirty="0">
              <a:solidFill>
                <a:prstClr val="white"/>
              </a:solidFill>
              <a:latin typeface="Raleway" pitchFamily="2" charset="77"/>
            </a:endParaRPr>
          </a:p>
        </p:txBody>
      </p:sp>
      <p:pic>
        <p:nvPicPr>
          <p:cNvPr id="34" name="Imagem 1">
            <a:extLst>
              <a:ext uri="{FF2B5EF4-FFF2-40B4-BE49-F238E27FC236}">
                <a16:creationId xmlns:a16="http://schemas.microsoft.com/office/drawing/2014/main" id="{CD99AD55-30C7-18EB-9A0C-A8F72386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8093" y="2902669"/>
            <a:ext cx="2437006" cy="32065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5204A2A-A124-F437-AE67-09C8159822A9}"/>
              </a:ext>
            </a:extLst>
          </p:cNvPr>
          <p:cNvSpPr txBox="1"/>
          <p:nvPr/>
        </p:nvSpPr>
        <p:spPr>
          <a:xfrm>
            <a:off x="10940392" y="6247064"/>
            <a:ext cx="307240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defRPr/>
            </a:pPr>
            <a:r>
              <a:rPr lang="pt-BR" sz="1440" b="1" dirty="0">
                <a:solidFill>
                  <a:prstClr val="black">
                    <a:lumMod val="75000"/>
                    <a:lumOff val="25000"/>
                  </a:prstClr>
                </a:solidFill>
                <a:latin typeface="Raleway" pitchFamily="2" charset="77"/>
              </a:rPr>
              <a:t>Eleita em 2024 umas das melhores provedoras de soluções para Transformação Digital da América Latina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335BA42-8B21-476B-8B43-78B26BF1A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6700" y="2744114"/>
            <a:ext cx="367817" cy="3678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2BDD2-4324-3CD3-EC94-29A626E049C6}"/>
              </a:ext>
            </a:extLst>
          </p:cNvPr>
          <p:cNvGrpSpPr/>
          <p:nvPr/>
        </p:nvGrpSpPr>
        <p:grpSpPr>
          <a:xfrm>
            <a:off x="720966" y="157929"/>
            <a:ext cx="8544058" cy="399092"/>
            <a:chOff x="600805" y="149537"/>
            <a:chExt cx="7120048" cy="332576"/>
          </a:xfrm>
        </p:grpSpPr>
        <p:pic>
          <p:nvPicPr>
            <p:cNvPr id="11" name="Picture 10" descr="A logo with green and blue text&#10;&#10;Description automatically generated">
              <a:extLst>
                <a:ext uri="{FF2B5EF4-FFF2-40B4-BE49-F238E27FC236}">
                  <a16:creationId xmlns:a16="http://schemas.microsoft.com/office/drawing/2014/main" id="{331903CA-BF4C-6674-EF33-37B20A27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600805" y="149537"/>
              <a:ext cx="838030" cy="3325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9B036-EA75-0F13-D46F-01757464D071}"/>
                </a:ext>
              </a:extLst>
            </p:cNvPr>
            <p:cNvSpPr txBox="1"/>
            <p:nvPr/>
          </p:nvSpPr>
          <p:spPr>
            <a:xfrm>
              <a:off x="4471147" y="228416"/>
              <a:ext cx="324970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97280"/>
              <a:r>
                <a:rPr lang="en-GB" sz="1200" b="1" dirty="0">
                  <a:solidFill>
                    <a:prstClr val="white"/>
                  </a:solidFill>
                  <a:latin typeface="Nunito" pitchFamily="2" charset="77"/>
                </a:rPr>
                <a:t>SICOLOS TECNOLOGIA</a:t>
              </a:r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4139AB-CA13-9428-15B2-4FF1292F1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>
                <a:solidFill>
                  <a:prstClr val="white"/>
                </a:solidFill>
              </a:rPr>
              <a:pPr/>
              <a:t>2</a:t>
            </a:fld>
            <a:endParaRPr lang="en-PK" dirty="0">
              <a:solidFill>
                <a:prstClr val="white"/>
              </a:solidFill>
            </a:endParaRPr>
          </a:p>
        </p:txBody>
      </p:sp>
      <p:grpSp>
        <p:nvGrpSpPr>
          <p:cNvPr id="5" name="Group 47">
            <a:extLst>
              <a:ext uri="{FF2B5EF4-FFF2-40B4-BE49-F238E27FC236}">
                <a16:creationId xmlns:a16="http://schemas.microsoft.com/office/drawing/2014/main" id="{C9F25F41-0BAD-AB03-9CAA-F56337747309}"/>
              </a:ext>
            </a:extLst>
          </p:cNvPr>
          <p:cNvGrpSpPr/>
          <p:nvPr/>
        </p:nvGrpSpPr>
        <p:grpSpPr>
          <a:xfrm>
            <a:off x="10150468" y="2765962"/>
            <a:ext cx="350377" cy="298850"/>
            <a:chOff x="5723219" y="2820403"/>
            <a:chExt cx="217114" cy="185185"/>
          </a:xfrm>
          <a:solidFill>
            <a:schemeClr val="bg1"/>
          </a:solidFill>
        </p:grpSpPr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495E0D86-4FD5-543F-5232-6C2749D8F225}"/>
                </a:ext>
              </a:extLst>
            </p:cNvPr>
            <p:cNvSpPr/>
            <p:nvPr/>
          </p:nvSpPr>
          <p:spPr>
            <a:xfrm>
              <a:off x="5748762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CDC516D0-0C7E-69F3-AF20-6396B2499B96}"/>
                </a:ext>
              </a:extLst>
            </p:cNvPr>
            <p:cNvSpPr/>
            <p:nvPr/>
          </p:nvSpPr>
          <p:spPr>
            <a:xfrm>
              <a:off x="5863705" y="2884260"/>
              <a:ext cx="51085" cy="51085"/>
            </a:xfrm>
            <a:custGeom>
              <a:avLst/>
              <a:gdLst>
                <a:gd name="connsiteX0" fmla="*/ 25543 w 51085"/>
                <a:gd name="connsiteY0" fmla="*/ 12771 h 51085"/>
                <a:gd name="connsiteX1" fmla="*/ 12771 w 51085"/>
                <a:gd name="connsiteY1" fmla="*/ 25543 h 51085"/>
                <a:gd name="connsiteX2" fmla="*/ 25543 w 51085"/>
                <a:gd name="connsiteY2" fmla="*/ 38314 h 51085"/>
                <a:gd name="connsiteX3" fmla="*/ 38314 w 51085"/>
                <a:gd name="connsiteY3" fmla="*/ 25543 h 51085"/>
                <a:gd name="connsiteX4" fmla="*/ 25543 w 51085"/>
                <a:gd name="connsiteY4" fmla="*/ 12771 h 51085"/>
                <a:gd name="connsiteX5" fmla="*/ 0 w 51085"/>
                <a:gd name="connsiteY5" fmla="*/ 25543 h 51085"/>
                <a:gd name="connsiteX6" fmla="*/ 25543 w 51085"/>
                <a:gd name="connsiteY6" fmla="*/ 0 h 51085"/>
                <a:gd name="connsiteX7" fmla="*/ 51086 w 51085"/>
                <a:gd name="connsiteY7" fmla="*/ 25543 h 51085"/>
                <a:gd name="connsiteX8" fmla="*/ 25543 w 51085"/>
                <a:gd name="connsiteY8" fmla="*/ 51086 h 51085"/>
                <a:gd name="connsiteX9" fmla="*/ 0 w 51085"/>
                <a:gd name="connsiteY9" fmla="*/ 25543 h 5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085" h="51085">
                  <a:moveTo>
                    <a:pt x="25543" y="12771"/>
                  </a:moveTo>
                  <a:cubicBezTo>
                    <a:pt x="18489" y="12771"/>
                    <a:pt x="12771" y="18489"/>
                    <a:pt x="12771" y="25543"/>
                  </a:cubicBezTo>
                  <a:cubicBezTo>
                    <a:pt x="12771" y="32596"/>
                    <a:pt x="18489" y="38314"/>
                    <a:pt x="25543" y="38314"/>
                  </a:cubicBezTo>
                  <a:cubicBezTo>
                    <a:pt x="32596" y="38314"/>
                    <a:pt x="38314" y="32596"/>
                    <a:pt x="38314" y="25543"/>
                  </a:cubicBezTo>
                  <a:cubicBezTo>
                    <a:pt x="38314" y="18489"/>
                    <a:pt x="32596" y="12771"/>
                    <a:pt x="25543" y="12771"/>
                  </a:cubicBezTo>
                  <a:close/>
                  <a:moveTo>
                    <a:pt x="0" y="25543"/>
                  </a:moveTo>
                  <a:cubicBezTo>
                    <a:pt x="0" y="11436"/>
                    <a:pt x="11436" y="0"/>
                    <a:pt x="25543" y="0"/>
                  </a:cubicBezTo>
                  <a:cubicBezTo>
                    <a:pt x="39650" y="0"/>
                    <a:pt x="51086" y="11436"/>
                    <a:pt x="51086" y="25543"/>
                  </a:cubicBezTo>
                  <a:cubicBezTo>
                    <a:pt x="51086" y="39650"/>
                    <a:pt x="39650" y="51086"/>
                    <a:pt x="25543" y="51086"/>
                  </a:cubicBezTo>
                  <a:cubicBezTo>
                    <a:pt x="11436" y="51086"/>
                    <a:pt x="0" y="39650"/>
                    <a:pt x="0" y="25543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5AD80AE4-D0B2-5834-4D6E-321FBC21A110}"/>
                </a:ext>
              </a:extLst>
            </p:cNvPr>
            <p:cNvSpPr/>
            <p:nvPr/>
          </p:nvSpPr>
          <p:spPr>
            <a:xfrm>
              <a:off x="5799848" y="2954502"/>
              <a:ext cx="63857" cy="25542"/>
            </a:xfrm>
            <a:custGeom>
              <a:avLst/>
              <a:gdLst>
                <a:gd name="connsiteX0" fmla="*/ 6386 w 63857"/>
                <a:gd name="connsiteY0" fmla="*/ 0 h 25542"/>
                <a:gd name="connsiteX1" fmla="*/ 12771 w 63857"/>
                <a:gd name="connsiteY1" fmla="*/ 6386 h 25542"/>
                <a:gd name="connsiteX2" fmla="*/ 12775 w 63857"/>
                <a:gd name="connsiteY2" fmla="*/ 6420 h 25542"/>
                <a:gd name="connsiteX3" fmla="*/ 12815 w 63857"/>
                <a:gd name="connsiteY3" fmla="*/ 6542 h 25542"/>
                <a:gd name="connsiteX4" fmla="*/ 13268 w 63857"/>
                <a:gd name="connsiteY4" fmla="*/ 7232 h 25542"/>
                <a:gd name="connsiteX5" fmla="*/ 16723 w 63857"/>
                <a:gd name="connsiteY5" fmla="*/ 9705 h 25542"/>
                <a:gd name="connsiteX6" fmla="*/ 31929 w 63857"/>
                <a:gd name="connsiteY6" fmla="*/ 12771 h 25542"/>
                <a:gd name="connsiteX7" fmla="*/ 47134 w 63857"/>
                <a:gd name="connsiteY7" fmla="*/ 9705 h 25542"/>
                <a:gd name="connsiteX8" fmla="*/ 50589 w 63857"/>
                <a:gd name="connsiteY8" fmla="*/ 7232 h 25542"/>
                <a:gd name="connsiteX9" fmla="*/ 51042 w 63857"/>
                <a:gd name="connsiteY9" fmla="*/ 6542 h 25542"/>
                <a:gd name="connsiteX10" fmla="*/ 51082 w 63857"/>
                <a:gd name="connsiteY10" fmla="*/ 6420 h 25542"/>
                <a:gd name="connsiteX11" fmla="*/ 51086 w 63857"/>
                <a:gd name="connsiteY11" fmla="*/ 6386 h 25542"/>
                <a:gd name="connsiteX12" fmla="*/ 57471 w 63857"/>
                <a:gd name="connsiteY12" fmla="*/ 0 h 25542"/>
                <a:gd name="connsiteX13" fmla="*/ 63857 w 63857"/>
                <a:gd name="connsiteY13" fmla="*/ 6386 h 25542"/>
                <a:gd name="connsiteX14" fmla="*/ 52846 w 63857"/>
                <a:gd name="connsiteY14" fmla="*/ 21128 h 25542"/>
                <a:gd name="connsiteX15" fmla="*/ 31929 w 63857"/>
                <a:gd name="connsiteY15" fmla="*/ 25543 h 25542"/>
                <a:gd name="connsiteX16" fmla="*/ 11012 w 63857"/>
                <a:gd name="connsiteY16" fmla="*/ 21128 h 25542"/>
                <a:gd name="connsiteX17" fmla="*/ 0 w 63857"/>
                <a:gd name="connsiteY17" fmla="*/ 6386 h 25542"/>
                <a:gd name="connsiteX18" fmla="*/ 6386 w 63857"/>
                <a:gd name="connsiteY18" fmla="*/ 0 h 2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857" h="25542">
                  <a:moveTo>
                    <a:pt x="6386" y="0"/>
                  </a:moveTo>
                  <a:cubicBezTo>
                    <a:pt x="9912" y="0"/>
                    <a:pt x="12771" y="2860"/>
                    <a:pt x="12771" y="6386"/>
                  </a:cubicBezTo>
                  <a:lnTo>
                    <a:pt x="12775" y="6420"/>
                  </a:lnTo>
                  <a:cubicBezTo>
                    <a:pt x="12775" y="6420"/>
                    <a:pt x="12789" y="6479"/>
                    <a:pt x="12815" y="6542"/>
                  </a:cubicBezTo>
                  <a:cubicBezTo>
                    <a:pt x="12866" y="6667"/>
                    <a:pt x="12990" y="6903"/>
                    <a:pt x="13268" y="7232"/>
                  </a:cubicBezTo>
                  <a:cubicBezTo>
                    <a:pt x="13851" y="7921"/>
                    <a:pt x="14944" y="8815"/>
                    <a:pt x="16723" y="9705"/>
                  </a:cubicBezTo>
                  <a:cubicBezTo>
                    <a:pt x="20285" y="11485"/>
                    <a:pt x="25651" y="12771"/>
                    <a:pt x="31929" y="12771"/>
                  </a:cubicBezTo>
                  <a:cubicBezTo>
                    <a:pt x="38206" y="12771"/>
                    <a:pt x="43572" y="11485"/>
                    <a:pt x="47134" y="9705"/>
                  </a:cubicBezTo>
                  <a:cubicBezTo>
                    <a:pt x="48913" y="8815"/>
                    <a:pt x="50006" y="7921"/>
                    <a:pt x="50589" y="7232"/>
                  </a:cubicBezTo>
                  <a:cubicBezTo>
                    <a:pt x="50867" y="6903"/>
                    <a:pt x="50991" y="6667"/>
                    <a:pt x="51042" y="6542"/>
                  </a:cubicBezTo>
                  <a:cubicBezTo>
                    <a:pt x="51068" y="6479"/>
                    <a:pt x="51082" y="6420"/>
                    <a:pt x="51082" y="6420"/>
                  </a:cubicBezTo>
                  <a:lnTo>
                    <a:pt x="51086" y="6386"/>
                  </a:lnTo>
                  <a:cubicBezTo>
                    <a:pt x="51086" y="2860"/>
                    <a:pt x="53945" y="0"/>
                    <a:pt x="57471" y="0"/>
                  </a:cubicBezTo>
                  <a:cubicBezTo>
                    <a:pt x="60998" y="0"/>
                    <a:pt x="63857" y="2860"/>
                    <a:pt x="63857" y="6386"/>
                  </a:cubicBezTo>
                  <a:cubicBezTo>
                    <a:pt x="63857" y="13635"/>
                    <a:pt x="58147" y="18478"/>
                    <a:pt x="52846" y="21128"/>
                  </a:cubicBezTo>
                  <a:cubicBezTo>
                    <a:pt x="47162" y="23969"/>
                    <a:pt x="39759" y="25543"/>
                    <a:pt x="31929" y="25543"/>
                  </a:cubicBezTo>
                  <a:cubicBezTo>
                    <a:pt x="24098" y="25543"/>
                    <a:pt x="16695" y="23969"/>
                    <a:pt x="11012" y="21128"/>
                  </a:cubicBezTo>
                  <a:cubicBezTo>
                    <a:pt x="5710" y="18478"/>
                    <a:pt x="0" y="13635"/>
                    <a:pt x="0" y="6386"/>
                  </a:cubicBezTo>
                  <a:cubicBezTo>
                    <a:pt x="0" y="2860"/>
                    <a:pt x="2859" y="0"/>
                    <a:pt x="6386" y="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96DD49E4-563D-86BB-62E1-90DBAB512DD1}"/>
                </a:ext>
              </a:extLst>
            </p:cNvPr>
            <p:cNvSpPr/>
            <p:nvPr/>
          </p:nvSpPr>
          <p:spPr>
            <a:xfrm>
              <a:off x="5723219" y="2820403"/>
              <a:ext cx="217114" cy="185185"/>
            </a:xfrm>
            <a:custGeom>
              <a:avLst/>
              <a:gdLst>
                <a:gd name="connsiteX0" fmla="*/ 159643 w 217114"/>
                <a:gd name="connsiteY0" fmla="*/ 6386 h 185185"/>
                <a:gd name="connsiteX1" fmla="*/ 159643 w 217114"/>
                <a:gd name="connsiteY1" fmla="*/ 31929 h 185185"/>
                <a:gd name="connsiteX2" fmla="*/ 57471 w 217114"/>
                <a:gd name="connsiteY2" fmla="*/ 31929 h 185185"/>
                <a:gd name="connsiteX3" fmla="*/ 57471 w 217114"/>
                <a:gd name="connsiteY3" fmla="*/ 6386 h 185185"/>
                <a:gd name="connsiteX4" fmla="*/ 51086 w 217114"/>
                <a:gd name="connsiteY4" fmla="*/ 0 h 185185"/>
                <a:gd name="connsiteX5" fmla="*/ 44700 w 217114"/>
                <a:gd name="connsiteY5" fmla="*/ 6386 h 185185"/>
                <a:gd name="connsiteX6" fmla="*/ 44700 w 217114"/>
                <a:gd name="connsiteY6" fmla="*/ 31929 h 185185"/>
                <a:gd name="connsiteX7" fmla="*/ 31929 w 217114"/>
                <a:gd name="connsiteY7" fmla="*/ 31929 h 185185"/>
                <a:gd name="connsiteX8" fmla="*/ 0 w 217114"/>
                <a:gd name="connsiteY8" fmla="*/ 63857 h 185185"/>
                <a:gd name="connsiteX9" fmla="*/ 0 w 217114"/>
                <a:gd name="connsiteY9" fmla="*/ 153257 h 185185"/>
                <a:gd name="connsiteX10" fmla="*/ 31929 w 217114"/>
                <a:gd name="connsiteY10" fmla="*/ 185186 h 185185"/>
                <a:gd name="connsiteX11" fmla="*/ 185186 w 217114"/>
                <a:gd name="connsiteY11" fmla="*/ 185186 h 185185"/>
                <a:gd name="connsiteX12" fmla="*/ 217114 w 217114"/>
                <a:gd name="connsiteY12" fmla="*/ 153257 h 185185"/>
                <a:gd name="connsiteX13" fmla="*/ 217114 w 217114"/>
                <a:gd name="connsiteY13" fmla="*/ 63857 h 185185"/>
                <a:gd name="connsiteX14" fmla="*/ 185186 w 217114"/>
                <a:gd name="connsiteY14" fmla="*/ 31929 h 185185"/>
                <a:gd name="connsiteX15" fmla="*/ 172414 w 217114"/>
                <a:gd name="connsiteY15" fmla="*/ 31929 h 185185"/>
                <a:gd name="connsiteX16" fmla="*/ 172414 w 217114"/>
                <a:gd name="connsiteY16" fmla="*/ 6386 h 185185"/>
                <a:gd name="connsiteX17" fmla="*/ 166028 w 217114"/>
                <a:gd name="connsiteY17" fmla="*/ 0 h 185185"/>
                <a:gd name="connsiteX18" fmla="*/ 159643 w 217114"/>
                <a:gd name="connsiteY18" fmla="*/ 6386 h 185185"/>
                <a:gd name="connsiteX19" fmla="*/ 31929 w 217114"/>
                <a:gd name="connsiteY19" fmla="*/ 44700 h 185185"/>
                <a:gd name="connsiteX20" fmla="*/ 12771 w 217114"/>
                <a:gd name="connsiteY20" fmla="*/ 63857 h 185185"/>
                <a:gd name="connsiteX21" fmla="*/ 12771 w 217114"/>
                <a:gd name="connsiteY21" fmla="*/ 153257 h 185185"/>
                <a:gd name="connsiteX22" fmla="*/ 31929 w 217114"/>
                <a:gd name="connsiteY22" fmla="*/ 172414 h 185185"/>
                <a:gd name="connsiteX23" fmla="*/ 185186 w 217114"/>
                <a:gd name="connsiteY23" fmla="*/ 172414 h 185185"/>
                <a:gd name="connsiteX24" fmla="*/ 204343 w 217114"/>
                <a:gd name="connsiteY24" fmla="*/ 153257 h 185185"/>
                <a:gd name="connsiteX25" fmla="*/ 204343 w 217114"/>
                <a:gd name="connsiteY25" fmla="*/ 63857 h 185185"/>
                <a:gd name="connsiteX26" fmla="*/ 185186 w 217114"/>
                <a:gd name="connsiteY26" fmla="*/ 44700 h 185185"/>
                <a:gd name="connsiteX27" fmla="*/ 31929 w 217114"/>
                <a:gd name="connsiteY27" fmla="*/ 44700 h 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7114" h="185185">
                  <a:moveTo>
                    <a:pt x="159643" y="6386"/>
                  </a:moveTo>
                  <a:lnTo>
                    <a:pt x="159643" y="31929"/>
                  </a:lnTo>
                  <a:lnTo>
                    <a:pt x="57471" y="31929"/>
                  </a:lnTo>
                  <a:lnTo>
                    <a:pt x="57471" y="6386"/>
                  </a:lnTo>
                  <a:cubicBezTo>
                    <a:pt x="57471" y="2859"/>
                    <a:pt x="54612" y="0"/>
                    <a:pt x="51086" y="0"/>
                  </a:cubicBezTo>
                  <a:cubicBezTo>
                    <a:pt x="47559" y="0"/>
                    <a:pt x="44700" y="2859"/>
                    <a:pt x="44700" y="6386"/>
                  </a:cubicBezTo>
                  <a:lnTo>
                    <a:pt x="44700" y="31929"/>
                  </a:lnTo>
                  <a:lnTo>
                    <a:pt x="31929" y="31929"/>
                  </a:lnTo>
                  <a:cubicBezTo>
                    <a:pt x="14295" y="31929"/>
                    <a:pt x="0" y="46223"/>
                    <a:pt x="0" y="63857"/>
                  </a:cubicBezTo>
                  <a:lnTo>
                    <a:pt x="0" y="153257"/>
                  </a:lnTo>
                  <a:cubicBezTo>
                    <a:pt x="0" y="170890"/>
                    <a:pt x="14295" y="185186"/>
                    <a:pt x="31929" y="185186"/>
                  </a:cubicBezTo>
                  <a:lnTo>
                    <a:pt x="185186" y="185186"/>
                  </a:lnTo>
                  <a:cubicBezTo>
                    <a:pt x="202819" y="185186"/>
                    <a:pt x="217114" y="170890"/>
                    <a:pt x="217114" y="153257"/>
                  </a:cubicBezTo>
                  <a:lnTo>
                    <a:pt x="217114" y="63857"/>
                  </a:lnTo>
                  <a:cubicBezTo>
                    <a:pt x="217114" y="46223"/>
                    <a:pt x="202819" y="31929"/>
                    <a:pt x="185186" y="31929"/>
                  </a:cubicBezTo>
                  <a:lnTo>
                    <a:pt x="172414" y="31929"/>
                  </a:lnTo>
                  <a:lnTo>
                    <a:pt x="172414" y="6386"/>
                  </a:lnTo>
                  <a:cubicBezTo>
                    <a:pt x="172414" y="2859"/>
                    <a:pt x="169555" y="0"/>
                    <a:pt x="166028" y="0"/>
                  </a:cubicBezTo>
                  <a:cubicBezTo>
                    <a:pt x="162502" y="0"/>
                    <a:pt x="159643" y="2859"/>
                    <a:pt x="159643" y="6386"/>
                  </a:cubicBezTo>
                  <a:close/>
                  <a:moveTo>
                    <a:pt x="31929" y="44700"/>
                  </a:moveTo>
                  <a:cubicBezTo>
                    <a:pt x="21348" y="44700"/>
                    <a:pt x="12771" y="53277"/>
                    <a:pt x="12771" y="63857"/>
                  </a:cubicBezTo>
                  <a:lnTo>
                    <a:pt x="12771" y="153257"/>
                  </a:lnTo>
                  <a:cubicBezTo>
                    <a:pt x="12771" y="163837"/>
                    <a:pt x="21348" y="172414"/>
                    <a:pt x="31929" y="172414"/>
                  </a:cubicBezTo>
                  <a:lnTo>
                    <a:pt x="185186" y="172414"/>
                  </a:lnTo>
                  <a:cubicBezTo>
                    <a:pt x="195765" y="172414"/>
                    <a:pt x="204343" y="163837"/>
                    <a:pt x="204343" y="153257"/>
                  </a:cubicBezTo>
                  <a:lnTo>
                    <a:pt x="204343" y="63857"/>
                  </a:lnTo>
                  <a:cubicBezTo>
                    <a:pt x="204343" y="53277"/>
                    <a:pt x="195765" y="44700"/>
                    <a:pt x="185186" y="44700"/>
                  </a:cubicBezTo>
                  <a:lnTo>
                    <a:pt x="31929" y="447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pic>
        <p:nvPicPr>
          <p:cNvPr id="13" name="Graphic 41">
            <a:extLst>
              <a:ext uri="{FF2B5EF4-FFF2-40B4-BE49-F238E27FC236}">
                <a16:creationId xmlns:a16="http://schemas.microsoft.com/office/drawing/2014/main" id="{727C1853-2BE3-A902-B1C5-863B5E74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29280" y="2739446"/>
            <a:ext cx="367817" cy="367817"/>
          </a:xfrm>
          <a:prstGeom prst="rect">
            <a:avLst/>
          </a:prstGeom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C33EF193-A794-1354-46A5-0C470FC1B3E5}"/>
              </a:ext>
            </a:extLst>
          </p:cNvPr>
          <p:cNvSpPr txBox="1"/>
          <p:nvPr/>
        </p:nvSpPr>
        <p:spPr>
          <a:xfrm>
            <a:off x="910951" y="1804301"/>
            <a:ext cx="515366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Intelligent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Automation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with</a:t>
            </a:r>
            <a:r>
              <a:rPr lang="pt-BR" sz="1920" dirty="0">
                <a:solidFill>
                  <a:srgbClr val="00BAC5"/>
                </a:solidFill>
                <a:latin typeface="Nunito" pitchFamily="2" charset="77"/>
              </a:rPr>
              <a:t> </a:t>
            </a:r>
            <a:r>
              <a:rPr lang="pt-BR" sz="1920" dirty="0" err="1">
                <a:solidFill>
                  <a:srgbClr val="00BAC5"/>
                </a:solidFill>
                <a:latin typeface="Nunito" pitchFamily="2" charset="77"/>
              </a:rPr>
              <a:t>Purpose</a:t>
            </a:r>
            <a:endParaRPr lang="pt-BR" sz="1920" dirty="0">
              <a:solidFill>
                <a:srgbClr val="00BAC5"/>
              </a:solidFill>
              <a:latin typeface="Nunit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92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7114AF-2C64-C7F3-59EC-68CC53541340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668144-EF89-FE12-10E5-C08ABABCF76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C17C9-E16E-0958-BE2C-378A1A93CA5E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8" name="Picture 7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F3C2122D-CC1A-2DD6-54D8-71F822E2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0758D-B81A-D503-5D22-5D126F13D8A9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/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97907B-4591-9080-DC71-DCA4020B4DBC}"/>
              </a:ext>
            </a:extLst>
          </p:cNvPr>
          <p:cNvSpPr txBox="1"/>
          <p:nvPr/>
        </p:nvSpPr>
        <p:spPr>
          <a:xfrm>
            <a:off x="720967" y="1022396"/>
            <a:ext cx="7611505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Tudo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para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uma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Operação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Digital</a:t>
            </a:r>
          </a:p>
        </p:txBody>
      </p:sp>
      <p:pic>
        <p:nvPicPr>
          <p:cNvPr id="19" name="Picture Placeholder 18" descr="A person and person sitting at a table with laptops&#10;&#10;Description automatically generated">
            <a:extLst>
              <a:ext uri="{FF2B5EF4-FFF2-40B4-BE49-F238E27FC236}">
                <a16:creationId xmlns:a16="http://schemas.microsoft.com/office/drawing/2014/main" id="{2A9F2AF2-8D60-482D-4D00-51B53DB830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3417" b="13417"/>
          <a:stretch>
            <a:fillRect/>
          </a:stretch>
        </p:blipFill>
        <p:spPr/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039C4039-6025-4ABA-3B55-3AE1D5DE022A}"/>
              </a:ext>
            </a:extLst>
          </p:cNvPr>
          <p:cNvSpPr/>
          <p:nvPr/>
        </p:nvSpPr>
        <p:spPr>
          <a:xfrm>
            <a:off x="383659" y="973836"/>
            <a:ext cx="13859465" cy="6760392"/>
          </a:xfrm>
          <a:custGeom>
            <a:avLst/>
            <a:gdLst>
              <a:gd name="connsiteX0" fmla="*/ 5383838 w 11549554"/>
              <a:gd name="connsiteY0" fmla="*/ 0 h 5633660"/>
              <a:gd name="connsiteX1" fmla="*/ 11233323 w 11549554"/>
              <a:gd name="connsiteY1" fmla="*/ 0 h 5633660"/>
              <a:gd name="connsiteX2" fmla="*/ 11549554 w 11549554"/>
              <a:gd name="connsiteY2" fmla="*/ 317022 h 5633660"/>
              <a:gd name="connsiteX3" fmla="*/ 11534533 w 11549554"/>
              <a:gd name="connsiteY3" fmla="*/ 5318220 h 5633660"/>
              <a:gd name="connsiteX4" fmla="*/ 11217512 w 11549554"/>
              <a:gd name="connsiteY4" fmla="*/ 5633660 h 5633660"/>
              <a:gd name="connsiteX5" fmla="*/ 316231 w 11549554"/>
              <a:gd name="connsiteY5" fmla="*/ 5628916 h 5633660"/>
              <a:gd name="connsiteX6" fmla="*/ 0 w 11549554"/>
              <a:gd name="connsiteY6" fmla="*/ 5312685 h 5633660"/>
              <a:gd name="connsiteX7" fmla="*/ 0 w 11549554"/>
              <a:gd name="connsiteY7" fmla="*/ 1762199 h 5633660"/>
              <a:gd name="connsiteX8" fmla="*/ 316231 w 11549554"/>
              <a:gd name="connsiteY8" fmla="*/ 1445967 h 5633660"/>
              <a:gd name="connsiteX9" fmla="*/ 4751374 w 11549554"/>
              <a:gd name="connsiteY9" fmla="*/ 1445967 h 5633660"/>
              <a:gd name="connsiteX10" fmla="*/ 5067606 w 11549554"/>
              <a:gd name="connsiteY10" fmla="*/ 1129735 h 5633660"/>
              <a:gd name="connsiteX11" fmla="*/ 5067606 w 11549554"/>
              <a:gd name="connsiteY11" fmla="*/ 316231 h 5633660"/>
              <a:gd name="connsiteX12" fmla="*/ 5383838 w 11549554"/>
              <a:gd name="connsiteY12" fmla="*/ 0 h 56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9554" h="5633660">
                <a:moveTo>
                  <a:pt x="5383838" y="0"/>
                </a:moveTo>
                <a:lnTo>
                  <a:pt x="11233323" y="0"/>
                </a:lnTo>
                <a:cubicBezTo>
                  <a:pt x="11408040" y="0"/>
                  <a:pt x="11549554" y="141514"/>
                  <a:pt x="11549554" y="317022"/>
                </a:cubicBezTo>
                <a:lnTo>
                  <a:pt x="11534533" y="5318220"/>
                </a:lnTo>
                <a:cubicBezTo>
                  <a:pt x="11533743" y="5492146"/>
                  <a:pt x="11392229" y="5633660"/>
                  <a:pt x="11217512" y="5633660"/>
                </a:cubicBezTo>
                <a:lnTo>
                  <a:pt x="316231" y="5628916"/>
                </a:lnTo>
                <a:cubicBezTo>
                  <a:pt x="141514" y="5628916"/>
                  <a:pt x="0" y="5487402"/>
                  <a:pt x="0" y="5312685"/>
                </a:cubicBezTo>
                <a:lnTo>
                  <a:pt x="0" y="1762199"/>
                </a:lnTo>
                <a:cubicBezTo>
                  <a:pt x="0" y="1587481"/>
                  <a:pt x="141514" y="1445967"/>
                  <a:pt x="316231" y="1445967"/>
                </a:cubicBezTo>
                <a:lnTo>
                  <a:pt x="4751374" y="1445967"/>
                </a:lnTo>
                <a:cubicBezTo>
                  <a:pt x="4926092" y="1445967"/>
                  <a:pt x="5067606" y="1304454"/>
                  <a:pt x="5067606" y="1129735"/>
                </a:cubicBezTo>
                <a:lnTo>
                  <a:pt x="5067606" y="316231"/>
                </a:lnTo>
                <a:cubicBezTo>
                  <a:pt x="5067606" y="141514"/>
                  <a:pt x="5209120" y="0"/>
                  <a:pt x="5383838" y="0"/>
                </a:cubicBezTo>
                <a:close/>
              </a:path>
            </a:pathLst>
          </a:custGeom>
          <a:solidFill>
            <a:srgbClr val="242844">
              <a:alpha val="880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PK" sz="216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FFD102-31AA-4035-B35D-30325C45D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88873" y="280024"/>
            <a:ext cx="720560" cy="276997"/>
          </a:xfrm>
        </p:spPr>
        <p:txBody>
          <a:bodyPr/>
          <a:lstStyle/>
          <a:p>
            <a:fld id="{6BC634D3-9DF5-C844-A4B4-4B4938B55D66}" type="slidenum">
              <a:rPr lang="en-PK"/>
              <a:pPr/>
              <a:t>3</a:t>
            </a:fld>
            <a:endParaRPr lang="en-PK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5B9DF-2443-3810-AAEB-622876D8D1FF}"/>
              </a:ext>
            </a:extLst>
          </p:cNvPr>
          <p:cNvGrpSpPr/>
          <p:nvPr/>
        </p:nvGrpSpPr>
        <p:grpSpPr>
          <a:xfrm>
            <a:off x="7292941" y="1206294"/>
            <a:ext cx="2746440" cy="2812276"/>
            <a:chOff x="5657121" y="1005245"/>
            <a:chExt cx="2288700" cy="23435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354968-2038-C192-8121-74B9BC9202E9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B898C9-72F1-BB23-331E-8D320C80DE1A}"/>
                </a:ext>
              </a:extLst>
            </p:cNvPr>
            <p:cNvSpPr/>
            <p:nvPr/>
          </p:nvSpPr>
          <p:spPr>
            <a:xfrm>
              <a:off x="5822409" y="1139823"/>
              <a:ext cx="342593" cy="352709"/>
            </a:xfrm>
            <a:custGeom>
              <a:avLst/>
              <a:gdLst>
                <a:gd name="connsiteX0" fmla="*/ 38314 w 268199"/>
                <a:gd name="connsiteY0" fmla="*/ 25543 h 276118"/>
                <a:gd name="connsiteX1" fmla="*/ 51086 w 268199"/>
                <a:gd name="connsiteY1" fmla="*/ 25543 h 276118"/>
                <a:gd name="connsiteX2" fmla="*/ 51086 w 268199"/>
                <a:gd name="connsiteY2" fmla="*/ 38314 h 276118"/>
                <a:gd name="connsiteX3" fmla="*/ 38314 w 268199"/>
                <a:gd name="connsiteY3" fmla="*/ 38314 h 276118"/>
                <a:gd name="connsiteX4" fmla="*/ 38314 w 268199"/>
                <a:gd name="connsiteY4" fmla="*/ 25543 h 276118"/>
                <a:gd name="connsiteX5" fmla="*/ 63857 w 268199"/>
                <a:gd name="connsiteY5" fmla="*/ 38314 h 276118"/>
                <a:gd name="connsiteX6" fmla="*/ 76629 w 268199"/>
                <a:gd name="connsiteY6" fmla="*/ 38314 h 276118"/>
                <a:gd name="connsiteX7" fmla="*/ 76629 w 268199"/>
                <a:gd name="connsiteY7" fmla="*/ 25543 h 276118"/>
                <a:gd name="connsiteX8" fmla="*/ 63857 w 268199"/>
                <a:gd name="connsiteY8" fmla="*/ 25543 h 276118"/>
                <a:gd name="connsiteX9" fmla="*/ 63857 w 268199"/>
                <a:gd name="connsiteY9" fmla="*/ 38314 h 276118"/>
                <a:gd name="connsiteX10" fmla="*/ 255428 w 268199"/>
                <a:gd name="connsiteY10" fmla="*/ 0 h 276118"/>
                <a:gd name="connsiteX11" fmla="*/ 255428 w 268199"/>
                <a:gd name="connsiteY11" fmla="*/ 102171 h 276118"/>
                <a:gd name="connsiteX12" fmla="*/ 242657 w 268199"/>
                <a:gd name="connsiteY12" fmla="*/ 102171 h 276118"/>
                <a:gd name="connsiteX13" fmla="*/ 242657 w 268199"/>
                <a:gd name="connsiteY13" fmla="*/ 63857 h 276118"/>
                <a:gd name="connsiteX14" fmla="*/ 12771 w 268199"/>
                <a:gd name="connsiteY14" fmla="*/ 63857 h 276118"/>
                <a:gd name="connsiteX15" fmla="*/ 12771 w 268199"/>
                <a:gd name="connsiteY15" fmla="*/ 102171 h 276118"/>
                <a:gd name="connsiteX16" fmla="*/ 114943 w 268199"/>
                <a:gd name="connsiteY16" fmla="*/ 102171 h 276118"/>
                <a:gd name="connsiteX17" fmla="*/ 114943 w 268199"/>
                <a:gd name="connsiteY17" fmla="*/ 114943 h 276118"/>
                <a:gd name="connsiteX18" fmla="*/ 12771 w 268199"/>
                <a:gd name="connsiteY18" fmla="*/ 114943 h 276118"/>
                <a:gd name="connsiteX19" fmla="*/ 12771 w 268199"/>
                <a:gd name="connsiteY19" fmla="*/ 153257 h 276118"/>
                <a:gd name="connsiteX20" fmla="*/ 114943 w 268199"/>
                <a:gd name="connsiteY20" fmla="*/ 153257 h 276118"/>
                <a:gd name="connsiteX21" fmla="*/ 114943 w 268199"/>
                <a:gd name="connsiteY21" fmla="*/ 166028 h 276118"/>
                <a:gd name="connsiteX22" fmla="*/ 0 w 268199"/>
                <a:gd name="connsiteY22" fmla="*/ 166028 h 276118"/>
                <a:gd name="connsiteX23" fmla="*/ 0 w 268199"/>
                <a:gd name="connsiteY23" fmla="*/ 0 h 276118"/>
                <a:gd name="connsiteX24" fmla="*/ 255428 w 268199"/>
                <a:gd name="connsiteY24" fmla="*/ 0 h 276118"/>
                <a:gd name="connsiteX25" fmla="*/ 242657 w 268199"/>
                <a:gd name="connsiteY25" fmla="*/ 12771 h 276118"/>
                <a:gd name="connsiteX26" fmla="*/ 12771 w 268199"/>
                <a:gd name="connsiteY26" fmla="*/ 12771 h 276118"/>
                <a:gd name="connsiteX27" fmla="*/ 12771 w 268199"/>
                <a:gd name="connsiteY27" fmla="*/ 51086 h 276118"/>
                <a:gd name="connsiteX28" fmla="*/ 242657 w 268199"/>
                <a:gd name="connsiteY28" fmla="*/ 51086 h 276118"/>
                <a:gd name="connsiteX29" fmla="*/ 242657 w 268199"/>
                <a:gd name="connsiteY29" fmla="*/ 12771 h 276118"/>
                <a:gd name="connsiteX30" fmla="*/ 38314 w 268199"/>
                <a:gd name="connsiteY30" fmla="*/ 76629 h 276118"/>
                <a:gd name="connsiteX31" fmla="*/ 38314 w 268199"/>
                <a:gd name="connsiteY31" fmla="*/ 89400 h 276118"/>
                <a:gd name="connsiteX32" fmla="*/ 51086 w 268199"/>
                <a:gd name="connsiteY32" fmla="*/ 89400 h 276118"/>
                <a:gd name="connsiteX33" fmla="*/ 51086 w 268199"/>
                <a:gd name="connsiteY33" fmla="*/ 76629 h 276118"/>
                <a:gd name="connsiteX34" fmla="*/ 38314 w 268199"/>
                <a:gd name="connsiteY34" fmla="*/ 76629 h 276118"/>
                <a:gd name="connsiteX35" fmla="*/ 63857 w 268199"/>
                <a:gd name="connsiteY35" fmla="*/ 76629 h 276118"/>
                <a:gd name="connsiteX36" fmla="*/ 63857 w 268199"/>
                <a:gd name="connsiteY36" fmla="*/ 89400 h 276118"/>
                <a:gd name="connsiteX37" fmla="*/ 76629 w 268199"/>
                <a:gd name="connsiteY37" fmla="*/ 89400 h 276118"/>
                <a:gd name="connsiteX38" fmla="*/ 76629 w 268199"/>
                <a:gd name="connsiteY38" fmla="*/ 76629 h 276118"/>
                <a:gd name="connsiteX39" fmla="*/ 63857 w 268199"/>
                <a:gd name="connsiteY39" fmla="*/ 76629 h 276118"/>
                <a:gd name="connsiteX40" fmla="*/ 38314 w 268199"/>
                <a:gd name="connsiteY40" fmla="*/ 127714 h 276118"/>
                <a:gd name="connsiteX41" fmla="*/ 38314 w 268199"/>
                <a:gd name="connsiteY41" fmla="*/ 140486 h 276118"/>
                <a:gd name="connsiteX42" fmla="*/ 51086 w 268199"/>
                <a:gd name="connsiteY42" fmla="*/ 140486 h 276118"/>
                <a:gd name="connsiteX43" fmla="*/ 51086 w 268199"/>
                <a:gd name="connsiteY43" fmla="*/ 127714 h 276118"/>
                <a:gd name="connsiteX44" fmla="*/ 38314 w 268199"/>
                <a:gd name="connsiteY44" fmla="*/ 127714 h 276118"/>
                <a:gd name="connsiteX45" fmla="*/ 63857 w 268199"/>
                <a:gd name="connsiteY45" fmla="*/ 127714 h 276118"/>
                <a:gd name="connsiteX46" fmla="*/ 63857 w 268199"/>
                <a:gd name="connsiteY46" fmla="*/ 140486 h 276118"/>
                <a:gd name="connsiteX47" fmla="*/ 76629 w 268199"/>
                <a:gd name="connsiteY47" fmla="*/ 140486 h 276118"/>
                <a:gd name="connsiteX48" fmla="*/ 76629 w 268199"/>
                <a:gd name="connsiteY48" fmla="*/ 127714 h 276118"/>
                <a:gd name="connsiteX49" fmla="*/ 63857 w 268199"/>
                <a:gd name="connsiteY49" fmla="*/ 127714 h 276118"/>
                <a:gd name="connsiteX50" fmla="*/ 89400 w 268199"/>
                <a:gd name="connsiteY50" fmla="*/ 38314 h 276118"/>
                <a:gd name="connsiteX51" fmla="*/ 102171 w 268199"/>
                <a:gd name="connsiteY51" fmla="*/ 38314 h 276118"/>
                <a:gd name="connsiteX52" fmla="*/ 102171 w 268199"/>
                <a:gd name="connsiteY52" fmla="*/ 25543 h 276118"/>
                <a:gd name="connsiteX53" fmla="*/ 89400 w 268199"/>
                <a:gd name="connsiteY53" fmla="*/ 25543 h 276118"/>
                <a:gd name="connsiteX54" fmla="*/ 89400 w 268199"/>
                <a:gd name="connsiteY54" fmla="*/ 38314 h 276118"/>
                <a:gd name="connsiteX55" fmla="*/ 89400 w 268199"/>
                <a:gd name="connsiteY55" fmla="*/ 76629 h 276118"/>
                <a:gd name="connsiteX56" fmla="*/ 89400 w 268199"/>
                <a:gd name="connsiteY56" fmla="*/ 89400 h 276118"/>
                <a:gd name="connsiteX57" fmla="*/ 102171 w 268199"/>
                <a:gd name="connsiteY57" fmla="*/ 89400 h 276118"/>
                <a:gd name="connsiteX58" fmla="*/ 102171 w 268199"/>
                <a:gd name="connsiteY58" fmla="*/ 76629 h 276118"/>
                <a:gd name="connsiteX59" fmla="*/ 89400 w 268199"/>
                <a:gd name="connsiteY59" fmla="*/ 76629 h 276118"/>
                <a:gd name="connsiteX60" fmla="*/ 89400 w 268199"/>
                <a:gd name="connsiteY60" fmla="*/ 127714 h 276118"/>
                <a:gd name="connsiteX61" fmla="*/ 89400 w 268199"/>
                <a:gd name="connsiteY61" fmla="*/ 140486 h 276118"/>
                <a:gd name="connsiteX62" fmla="*/ 102171 w 268199"/>
                <a:gd name="connsiteY62" fmla="*/ 140486 h 276118"/>
                <a:gd name="connsiteX63" fmla="*/ 102171 w 268199"/>
                <a:gd name="connsiteY63" fmla="*/ 127714 h 276118"/>
                <a:gd name="connsiteX64" fmla="*/ 89400 w 268199"/>
                <a:gd name="connsiteY64" fmla="*/ 127714 h 276118"/>
                <a:gd name="connsiteX65" fmla="*/ 255428 w 268199"/>
                <a:gd name="connsiteY65" fmla="*/ 127714 h 276118"/>
                <a:gd name="connsiteX66" fmla="*/ 203244 w 268199"/>
                <a:gd name="connsiteY66" fmla="*/ 127714 h 276118"/>
                <a:gd name="connsiteX67" fmla="*/ 206986 w 268199"/>
                <a:gd name="connsiteY67" fmla="*/ 123972 h 276118"/>
                <a:gd name="connsiteX68" fmla="*/ 197957 w 268199"/>
                <a:gd name="connsiteY68" fmla="*/ 114943 h 276118"/>
                <a:gd name="connsiteX69" fmla="*/ 178800 w 268199"/>
                <a:gd name="connsiteY69" fmla="*/ 134100 h 276118"/>
                <a:gd name="connsiteX70" fmla="*/ 197957 w 268199"/>
                <a:gd name="connsiteY70" fmla="*/ 153257 h 276118"/>
                <a:gd name="connsiteX71" fmla="*/ 206986 w 268199"/>
                <a:gd name="connsiteY71" fmla="*/ 144228 h 276118"/>
                <a:gd name="connsiteX72" fmla="*/ 203244 w 268199"/>
                <a:gd name="connsiteY72" fmla="*/ 140486 h 276118"/>
                <a:gd name="connsiteX73" fmla="*/ 255428 w 268199"/>
                <a:gd name="connsiteY73" fmla="*/ 140486 h 276118"/>
                <a:gd name="connsiteX74" fmla="*/ 255428 w 268199"/>
                <a:gd name="connsiteY74" fmla="*/ 242657 h 276118"/>
                <a:gd name="connsiteX75" fmla="*/ 242657 w 268199"/>
                <a:gd name="connsiteY75" fmla="*/ 242657 h 276118"/>
                <a:gd name="connsiteX76" fmla="*/ 242657 w 268199"/>
                <a:gd name="connsiteY76" fmla="*/ 255428 h 276118"/>
                <a:gd name="connsiteX77" fmla="*/ 255428 w 268199"/>
                <a:gd name="connsiteY77" fmla="*/ 255428 h 276118"/>
                <a:gd name="connsiteX78" fmla="*/ 268200 w 268199"/>
                <a:gd name="connsiteY78" fmla="*/ 242657 h 276118"/>
                <a:gd name="connsiteX79" fmla="*/ 268200 w 268199"/>
                <a:gd name="connsiteY79" fmla="*/ 140486 h 276118"/>
                <a:gd name="connsiteX80" fmla="*/ 255428 w 268199"/>
                <a:gd name="connsiteY80" fmla="*/ 127714 h 276118"/>
                <a:gd name="connsiteX81" fmla="*/ 225032 w 268199"/>
                <a:gd name="connsiteY81" fmla="*/ 249043 h 276118"/>
                <a:gd name="connsiteX82" fmla="*/ 197957 w 268199"/>
                <a:gd name="connsiteY82" fmla="*/ 276118 h 276118"/>
                <a:gd name="connsiteX83" fmla="*/ 177267 w 268199"/>
                <a:gd name="connsiteY83" fmla="*/ 255428 h 276118"/>
                <a:gd name="connsiteX84" fmla="*/ 153257 w 268199"/>
                <a:gd name="connsiteY84" fmla="*/ 255428 h 276118"/>
                <a:gd name="connsiteX85" fmla="*/ 140486 w 268199"/>
                <a:gd name="connsiteY85" fmla="*/ 242657 h 276118"/>
                <a:gd name="connsiteX86" fmla="*/ 140486 w 268199"/>
                <a:gd name="connsiteY86" fmla="*/ 217114 h 276118"/>
                <a:gd name="connsiteX87" fmla="*/ 127714 w 268199"/>
                <a:gd name="connsiteY87" fmla="*/ 217114 h 276118"/>
                <a:gd name="connsiteX88" fmla="*/ 127714 w 268199"/>
                <a:gd name="connsiteY88" fmla="*/ 178800 h 276118"/>
                <a:gd name="connsiteX89" fmla="*/ 140486 w 268199"/>
                <a:gd name="connsiteY89" fmla="*/ 178800 h 276118"/>
                <a:gd name="connsiteX90" fmla="*/ 140486 w 268199"/>
                <a:gd name="connsiteY90" fmla="*/ 152108 h 276118"/>
                <a:gd name="connsiteX91" fmla="*/ 127714 w 268199"/>
                <a:gd name="connsiteY91" fmla="*/ 134100 h 276118"/>
                <a:gd name="connsiteX92" fmla="*/ 146871 w 268199"/>
                <a:gd name="connsiteY92" fmla="*/ 114943 h 276118"/>
                <a:gd name="connsiteX93" fmla="*/ 166028 w 268199"/>
                <a:gd name="connsiteY93" fmla="*/ 134100 h 276118"/>
                <a:gd name="connsiteX94" fmla="*/ 153257 w 268199"/>
                <a:gd name="connsiteY94" fmla="*/ 152108 h 276118"/>
                <a:gd name="connsiteX95" fmla="*/ 153257 w 268199"/>
                <a:gd name="connsiteY95" fmla="*/ 178800 h 276118"/>
                <a:gd name="connsiteX96" fmla="*/ 166028 w 268199"/>
                <a:gd name="connsiteY96" fmla="*/ 178800 h 276118"/>
                <a:gd name="connsiteX97" fmla="*/ 166028 w 268199"/>
                <a:gd name="connsiteY97" fmla="*/ 217114 h 276118"/>
                <a:gd name="connsiteX98" fmla="*/ 153257 w 268199"/>
                <a:gd name="connsiteY98" fmla="*/ 217114 h 276118"/>
                <a:gd name="connsiteX99" fmla="*/ 153257 w 268199"/>
                <a:gd name="connsiteY99" fmla="*/ 242657 h 276118"/>
                <a:gd name="connsiteX100" fmla="*/ 177267 w 268199"/>
                <a:gd name="connsiteY100" fmla="*/ 242657 h 276118"/>
                <a:gd name="connsiteX101" fmla="*/ 197957 w 268199"/>
                <a:gd name="connsiteY101" fmla="*/ 221967 h 276118"/>
                <a:gd name="connsiteX102" fmla="*/ 225032 w 268199"/>
                <a:gd name="connsiteY102" fmla="*/ 249043 h 276118"/>
                <a:gd name="connsiteX103" fmla="*/ 140486 w 268199"/>
                <a:gd name="connsiteY103" fmla="*/ 140486 h 276118"/>
                <a:gd name="connsiteX104" fmla="*/ 153257 w 268199"/>
                <a:gd name="connsiteY104" fmla="*/ 140486 h 276118"/>
                <a:gd name="connsiteX105" fmla="*/ 153257 w 268199"/>
                <a:gd name="connsiteY105" fmla="*/ 127714 h 276118"/>
                <a:gd name="connsiteX106" fmla="*/ 140486 w 268199"/>
                <a:gd name="connsiteY106" fmla="*/ 127714 h 276118"/>
                <a:gd name="connsiteX107" fmla="*/ 140486 w 268199"/>
                <a:gd name="connsiteY107" fmla="*/ 140486 h 276118"/>
                <a:gd name="connsiteX108" fmla="*/ 153257 w 268199"/>
                <a:gd name="connsiteY108" fmla="*/ 204343 h 276118"/>
                <a:gd name="connsiteX109" fmla="*/ 153257 w 268199"/>
                <a:gd name="connsiteY109" fmla="*/ 191571 h 276118"/>
                <a:gd name="connsiteX110" fmla="*/ 140486 w 268199"/>
                <a:gd name="connsiteY110" fmla="*/ 191571 h 276118"/>
                <a:gd name="connsiteX111" fmla="*/ 140486 w 268199"/>
                <a:gd name="connsiteY111" fmla="*/ 204343 h 276118"/>
                <a:gd name="connsiteX112" fmla="*/ 153257 w 268199"/>
                <a:gd name="connsiteY112" fmla="*/ 204343 h 276118"/>
                <a:gd name="connsiteX113" fmla="*/ 197957 w 268199"/>
                <a:gd name="connsiteY113" fmla="*/ 258110 h 276118"/>
                <a:gd name="connsiteX114" fmla="*/ 207025 w 268199"/>
                <a:gd name="connsiteY114" fmla="*/ 249043 h 276118"/>
                <a:gd name="connsiteX115" fmla="*/ 197957 w 268199"/>
                <a:gd name="connsiteY115" fmla="*/ 239975 h 276118"/>
                <a:gd name="connsiteX116" fmla="*/ 188889 w 268199"/>
                <a:gd name="connsiteY116" fmla="*/ 249043 h 276118"/>
                <a:gd name="connsiteX117" fmla="*/ 197957 w 268199"/>
                <a:gd name="connsiteY117" fmla="*/ 258110 h 27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68199" h="276118">
                  <a:moveTo>
                    <a:pt x="38314" y="25543"/>
                  </a:moveTo>
                  <a:lnTo>
                    <a:pt x="51086" y="25543"/>
                  </a:lnTo>
                  <a:lnTo>
                    <a:pt x="51086" y="38314"/>
                  </a:lnTo>
                  <a:lnTo>
                    <a:pt x="38314" y="38314"/>
                  </a:lnTo>
                  <a:lnTo>
                    <a:pt x="38314" y="25543"/>
                  </a:lnTo>
                  <a:close/>
                  <a:moveTo>
                    <a:pt x="63857" y="38314"/>
                  </a:moveTo>
                  <a:lnTo>
                    <a:pt x="76629" y="38314"/>
                  </a:lnTo>
                  <a:lnTo>
                    <a:pt x="76629" y="25543"/>
                  </a:lnTo>
                  <a:lnTo>
                    <a:pt x="63857" y="25543"/>
                  </a:lnTo>
                  <a:lnTo>
                    <a:pt x="63857" y="38314"/>
                  </a:lnTo>
                  <a:close/>
                  <a:moveTo>
                    <a:pt x="255428" y="0"/>
                  </a:moveTo>
                  <a:lnTo>
                    <a:pt x="255428" y="102171"/>
                  </a:lnTo>
                  <a:lnTo>
                    <a:pt x="242657" y="102171"/>
                  </a:lnTo>
                  <a:lnTo>
                    <a:pt x="242657" y="63857"/>
                  </a:lnTo>
                  <a:lnTo>
                    <a:pt x="12771" y="63857"/>
                  </a:lnTo>
                  <a:lnTo>
                    <a:pt x="12771" y="102171"/>
                  </a:lnTo>
                  <a:lnTo>
                    <a:pt x="114943" y="102171"/>
                  </a:lnTo>
                  <a:lnTo>
                    <a:pt x="114943" y="114943"/>
                  </a:lnTo>
                  <a:lnTo>
                    <a:pt x="12771" y="114943"/>
                  </a:lnTo>
                  <a:lnTo>
                    <a:pt x="12771" y="153257"/>
                  </a:lnTo>
                  <a:lnTo>
                    <a:pt x="114943" y="153257"/>
                  </a:lnTo>
                  <a:lnTo>
                    <a:pt x="114943" y="166028"/>
                  </a:lnTo>
                  <a:lnTo>
                    <a:pt x="0" y="166028"/>
                  </a:lnTo>
                  <a:lnTo>
                    <a:pt x="0" y="0"/>
                  </a:lnTo>
                  <a:lnTo>
                    <a:pt x="255428" y="0"/>
                  </a:lnTo>
                  <a:close/>
                  <a:moveTo>
                    <a:pt x="242657" y="12771"/>
                  </a:moveTo>
                  <a:lnTo>
                    <a:pt x="12771" y="12771"/>
                  </a:lnTo>
                  <a:lnTo>
                    <a:pt x="12771" y="51086"/>
                  </a:lnTo>
                  <a:lnTo>
                    <a:pt x="242657" y="51086"/>
                  </a:lnTo>
                  <a:lnTo>
                    <a:pt x="242657" y="12771"/>
                  </a:lnTo>
                  <a:close/>
                  <a:moveTo>
                    <a:pt x="38314" y="76629"/>
                  </a:moveTo>
                  <a:lnTo>
                    <a:pt x="38314" y="89400"/>
                  </a:lnTo>
                  <a:lnTo>
                    <a:pt x="51086" y="89400"/>
                  </a:lnTo>
                  <a:lnTo>
                    <a:pt x="51086" y="76629"/>
                  </a:lnTo>
                  <a:lnTo>
                    <a:pt x="38314" y="76629"/>
                  </a:lnTo>
                  <a:close/>
                  <a:moveTo>
                    <a:pt x="63857" y="76629"/>
                  </a:moveTo>
                  <a:lnTo>
                    <a:pt x="63857" y="89400"/>
                  </a:lnTo>
                  <a:lnTo>
                    <a:pt x="76629" y="89400"/>
                  </a:lnTo>
                  <a:lnTo>
                    <a:pt x="76629" y="76629"/>
                  </a:lnTo>
                  <a:lnTo>
                    <a:pt x="63857" y="76629"/>
                  </a:lnTo>
                  <a:close/>
                  <a:moveTo>
                    <a:pt x="38314" y="127714"/>
                  </a:moveTo>
                  <a:lnTo>
                    <a:pt x="38314" y="140486"/>
                  </a:lnTo>
                  <a:lnTo>
                    <a:pt x="51086" y="140486"/>
                  </a:lnTo>
                  <a:lnTo>
                    <a:pt x="51086" y="127714"/>
                  </a:lnTo>
                  <a:lnTo>
                    <a:pt x="38314" y="127714"/>
                  </a:lnTo>
                  <a:close/>
                  <a:moveTo>
                    <a:pt x="63857" y="127714"/>
                  </a:moveTo>
                  <a:lnTo>
                    <a:pt x="63857" y="140486"/>
                  </a:lnTo>
                  <a:lnTo>
                    <a:pt x="76629" y="140486"/>
                  </a:lnTo>
                  <a:lnTo>
                    <a:pt x="76629" y="127714"/>
                  </a:lnTo>
                  <a:lnTo>
                    <a:pt x="63857" y="127714"/>
                  </a:lnTo>
                  <a:close/>
                  <a:moveTo>
                    <a:pt x="89400" y="38314"/>
                  </a:moveTo>
                  <a:lnTo>
                    <a:pt x="102171" y="38314"/>
                  </a:lnTo>
                  <a:lnTo>
                    <a:pt x="102171" y="25543"/>
                  </a:lnTo>
                  <a:lnTo>
                    <a:pt x="89400" y="25543"/>
                  </a:lnTo>
                  <a:lnTo>
                    <a:pt x="89400" y="38314"/>
                  </a:lnTo>
                  <a:close/>
                  <a:moveTo>
                    <a:pt x="89400" y="76629"/>
                  </a:moveTo>
                  <a:lnTo>
                    <a:pt x="89400" y="89400"/>
                  </a:lnTo>
                  <a:lnTo>
                    <a:pt x="102171" y="89400"/>
                  </a:lnTo>
                  <a:lnTo>
                    <a:pt x="102171" y="76629"/>
                  </a:lnTo>
                  <a:lnTo>
                    <a:pt x="89400" y="76629"/>
                  </a:lnTo>
                  <a:close/>
                  <a:moveTo>
                    <a:pt x="89400" y="127714"/>
                  </a:moveTo>
                  <a:lnTo>
                    <a:pt x="89400" y="140486"/>
                  </a:lnTo>
                  <a:lnTo>
                    <a:pt x="102171" y="140486"/>
                  </a:lnTo>
                  <a:lnTo>
                    <a:pt x="102171" y="127714"/>
                  </a:lnTo>
                  <a:lnTo>
                    <a:pt x="89400" y="127714"/>
                  </a:lnTo>
                  <a:close/>
                  <a:moveTo>
                    <a:pt x="255428" y="127714"/>
                  </a:moveTo>
                  <a:lnTo>
                    <a:pt x="203244" y="127714"/>
                  </a:lnTo>
                  <a:lnTo>
                    <a:pt x="206986" y="123972"/>
                  </a:lnTo>
                  <a:lnTo>
                    <a:pt x="197957" y="114943"/>
                  </a:lnTo>
                  <a:lnTo>
                    <a:pt x="178800" y="134100"/>
                  </a:lnTo>
                  <a:lnTo>
                    <a:pt x="197957" y="153257"/>
                  </a:lnTo>
                  <a:lnTo>
                    <a:pt x="206986" y="144228"/>
                  </a:lnTo>
                  <a:lnTo>
                    <a:pt x="203244" y="140486"/>
                  </a:lnTo>
                  <a:lnTo>
                    <a:pt x="255428" y="140486"/>
                  </a:lnTo>
                  <a:lnTo>
                    <a:pt x="255428" y="242657"/>
                  </a:lnTo>
                  <a:lnTo>
                    <a:pt x="242657" y="242657"/>
                  </a:lnTo>
                  <a:lnTo>
                    <a:pt x="242657" y="255428"/>
                  </a:lnTo>
                  <a:lnTo>
                    <a:pt x="255428" y="255428"/>
                  </a:lnTo>
                  <a:cubicBezTo>
                    <a:pt x="262482" y="255428"/>
                    <a:pt x="268200" y="249710"/>
                    <a:pt x="268200" y="242657"/>
                  </a:cubicBezTo>
                  <a:lnTo>
                    <a:pt x="268200" y="140486"/>
                  </a:lnTo>
                  <a:cubicBezTo>
                    <a:pt x="268200" y="133432"/>
                    <a:pt x="262482" y="127714"/>
                    <a:pt x="255428" y="127714"/>
                  </a:cubicBezTo>
                  <a:close/>
                  <a:moveTo>
                    <a:pt x="225032" y="249043"/>
                  </a:moveTo>
                  <a:lnTo>
                    <a:pt x="197957" y="276118"/>
                  </a:lnTo>
                  <a:lnTo>
                    <a:pt x="177267" y="255428"/>
                  </a:lnTo>
                  <a:lnTo>
                    <a:pt x="153257" y="255428"/>
                  </a:lnTo>
                  <a:cubicBezTo>
                    <a:pt x="146233" y="255428"/>
                    <a:pt x="140486" y="249681"/>
                    <a:pt x="140486" y="242657"/>
                  </a:cubicBezTo>
                  <a:lnTo>
                    <a:pt x="140486" y="217114"/>
                  </a:lnTo>
                  <a:lnTo>
                    <a:pt x="127714" y="217114"/>
                  </a:lnTo>
                  <a:lnTo>
                    <a:pt x="127714" y="178800"/>
                  </a:lnTo>
                  <a:lnTo>
                    <a:pt x="140486" y="178800"/>
                  </a:lnTo>
                  <a:lnTo>
                    <a:pt x="140486" y="152108"/>
                  </a:lnTo>
                  <a:cubicBezTo>
                    <a:pt x="133078" y="149426"/>
                    <a:pt x="127714" y="142401"/>
                    <a:pt x="127714" y="134100"/>
                  </a:cubicBezTo>
                  <a:cubicBezTo>
                    <a:pt x="127714" y="123500"/>
                    <a:pt x="136271" y="114943"/>
                    <a:pt x="146871" y="114943"/>
                  </a:cubicBezTo>
                  <a:cubicBezTo>
                    <a:pt x="157472" y="114943"/>
                    <a:pt x="166028" y="123500"/>
                    <a:pt x="166028" y="134100"/>
                  </a:cubicBezTo>
                  <a:cubicBezTo>
                    <a:pt x="166028" y="142401"/>
                    <a:pt x="160664" y="149426"/>
                    <a:pt x="153257" y="152108"/>
                  </a:cubicBezTo>
                  <a:lnTo>
                    <a:pt x="153257" y="178800"/>
                  </a:lnTo>
                  <a:lnTo>
                    <a:pt x="166028" y="178800"/>
                  </a:lnTo>
                  <a:lnTo>
                    <a:pt x="166028" y="217114"/>
                  </a:lnTo>
                  <a:lnTo>
                    <a:pt x="153257" y="217114"/>
                  </a:lnTo>
                  <a:lnTo>
                    <a:pt x="153257" y="242657"/>
                  </a:lnTo>
                  <a:lnTo>
                    <a:pt x="177267" y="242657"/>
                  </a:lnTo>
                  <a:lnTo>
                    <a:pt x="197957" y="221967"/>
                  </a:lnTo>
                  <a:lnTo>
                    <a:pt x="225032" y="249043"/>
                  </a:lnTo>
                  <a:close/>
                  <a:moveTo>
                    <a:pt x="140486" y="140486"/>
                  </a:moveTo>
                  <a:lnTo>
                    <a:pt x="153257" y="140486"/>
                  </a:lnTo>
                  <a:lnTo>
                    <a:pt x="153257" y="127714"/>
                  </a:lnTo>
                  <a:lnTo>
                    <a:pt x="140486" y="127714"/>
                  </a:lnTo>
                  <a:lnTo>
                    <a:pt x="140486" y="140486"/>
                  </a:lnTo>
                  <a:close/>
                  <a:moveTo>
                    <a:pt x="153257" y="204343"/>
                  </a:moveTo>
                  <a:lnTo>
                    <a:pt x="153257" y="191571"/>
                  </a:lnTo>
                  <a:lnTo>
                    <a:pt x="140486" y="191571"/>
                  </a:lnTo>
                  <a:lnTo>
                    <a:pt x="140486" y="204343"/>
                  </a:lnTo>
                  <a:lnTo>
                    <a:pt x="153257" y="204343"/>
                  </a:lnTo>
                  <a:close/>
                  <a:moveTo>
                    <a:pt x="197957" y="258110"/>
                  </a:moveTo>
                  <a:lnTo>
                    <a:pt x="207025" y="249043"/>
                  </a:lnTo>
                  <a:lnTo>
                    <a:pt x="197957" y="239975"/>
                  </a:lnTo>
                  <a:lnTo>
                    <a:pt x="188889" y="249043"/>
                  </a:lnTo>
                  <a:lnTo>
                    <a:pt x="197957" y="2581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97280"/>
              <a:endParaRPr lang="en-PK" sz="216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6" name="Graphic 24">
              <a:extLst>
                <a:ext uri="{FF2B5EF4-FFF2-40B4-BE49-F238E27FC236}">
                  <a16:creationId xmlns:a16="http://schemas.microsoft.com/office/drawing/2014/main" id="{8D9E12EB-1D4E-7BAE-AEF3-54497698B5E4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97B736-B188-A2DA-964C-6A9FD5A0A74D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DIGITALIZAR 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00860B-DC47-170E-FE29-0B8B7505F12A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criar fluxos de trabalhos 100% digitais que dispensem o uso de papel, que sejam acessíveis por canais digitais e que estabeleçam ações, prazos e responsabilidades claras e bem definidas.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45708A3-4903-93D3-0AAA-128E352B67B4}"/>
              </a:ext>
            </a:extLst>
          </p:cNvPr>
          <p:cNvGrpSpPr/>
          <p:nvPr/>
        </p:nvGrpSpPr>
        <p:grpSpPr>
          <a:xfrm>
            <a:off x="10208900" y="1200337"/>
            <a:ext cx="2746440" cy="2812277"/>
            <a:chOff x="5657121" y="1005245"/>
            <a:chExt cx="2288700" cy="234356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6788876-0535-D21B-EA63-498DBE3ABF78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0" name="Graphic 24">
              <a:extLst>
                <a:ext uri="{FF2B5EF4-FFF2-40B4-BE49-F238E27FC236}">
                  <a16:creationId xmlns:a16="http://schemas.microsoft.com/office/drawing/2014/main" id="{DB1C9AA8-5524-F1F2-ECCF-91BF217FA221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88F523-144C-0198-6D81-156CF53E369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82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lnSpc>
                  <a:spcPct val="115000"/>
                </a:lnSpc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AUTOMATIZAR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BCD3458-691A-FF47-22C2-58AB5CC543F6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automatizar qualquer tipo de tarefa que é executada manualmente, a fim de reduzir erros, aumentar capacidade de processamento e elevar significativamente a eficiência, controles e gestão.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EAEB45B-EAB0-47C4-1C73-EB4E14C3E7BC}"/>
              </a:ext>
            </a:extLst>
          </p:cNvPr>
          <p:cNvGrpSpPr/>
          <p:nvPr/>
        </p:nvGrpSpPr>
        <p:grpSpPr>
          <a:xfrm>
            <a:off x="984162" y="4573097"/>
            <a:ext cx="2746440" cy="2812277"/>
            <a:chOff x="5657121" y="1005245"/>
            <a:chExt cx="2288700" cy="234356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7DD193-8A89-B048-124C-20B337B1E586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86" name="Graphic 24">
              <a:extLst>
                <a:ext uri="{FF2B5EF4-FFF2-40B4-BE49-F238E27FC236}">
                  <a16:creationId xmlns:a16="http://schemas.microsoft.com/office/drawing/2014/main" id="{F18A6330-5EDD-DDE6-D5C4-B13DAAAE9002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4E307D-7209-76D6-EB71-E41278A09CC6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LER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2C9CD58-18A0-4FEF-6F33-531B31C41E99}"/>
                </a:ext>
              </a:extLst>
            </p:cNvPr>
            <p:cNvSpPr txBox="1"/>
            <p:nvPr/>
          </p:nvSpPr>
          <p:spPr>
            <a:xfrm>
              <a:off x="5792748" y="1786177"/>
              <a:ext cx="2153073" cy="1461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identificar, ler, processar e interpretar dados de documentos não estruturados (imagens, escritos manuais,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PDFs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,  documentos digitalizados, </a:t>
              </a:r>
              <a:r>
                <a:rPr lang="pt-BR" sz="1200" dirty="0" err="1">
                  <a:solidFill>
                    <a:prstClr val="white"/>
                  </a:solidFill>
                  <a:latin typeface="Raleway" pitchFamily="2" charset="77"/>
                </a:rPr>
                <a:t>etc</a:t>
              </a: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), a fim de integrar os dados numa esteira de automação inteligente e facilitar a interação com pessoas.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626217B-24CD-A912-D506-9169DA4C51CD}"/>
              </a:ext>
            </a:extLst>
          </p:cNvPr>
          <p:cNvGrpSpPr/>
          <p:nvPr/>
        </p:nvGrpSpPr>
        <p:grpSpPr>
          <a:xfrm>
            <a:off x="4057229" y="4567140"/>
            <a:ext cx="2746440" cy="2812277"/>
            <a:chOff x="5657121" y="1005245"/>
            <a:chExt cx="2288700" cy="2343564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223FF49-65D8-CDB6-ED89-9B96E9F32DB1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2" name="Graphic 24">
              <a:extLst>
                <a:ext uri="{FF2B5EF4-FFF2-40B4-BE49-F238E27FC236}">
                  <a16:creationId xmlns:a16="http://schemas.microsoft.com/office/drawing/2014/main" id="{B19545E7-1180-E004-8CD0-39E80BFD205B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3F74BF0-8C9A-7715-F052-A96B633F1344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COMUNICAR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901ACA4-9FC9-5C97-38DE-9C0F0CA3C5F1}"/>
                </a:ext>
              </a:extLst>
            </p:cNvPr>
            <p:cNvSpPr txBox="1"/>
            <p:nvPr/>
          </p:nvSpPr>
          <p:spPr>
            <a:xfrm>
              <a:off x="5792748" y="1890087"/>
              <a:ext cx="215307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Para se comunicar com clientes, colaboradores e fornecedores através de diversos canais (WhatsApp, Teams, e-mail ou por um aplicativo exclusivo) e de forma instantânea, tornando a comunicação mais ágil e fluída.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B99C915-789A-07BE-6578-18BBC3083AA6}"/>
              </a:ext>
            </a:extLst>
          </p:cNvPr>
          <p:cNvGrpSpPr/>
          <p:nvPr/>
        </p:nvGrpSpPr>
        <p:grpSpPr>
          <a:xfrm>
            <a:off x="7130296" y="4561106"/>
            <a:ext cx="2746440" cy="2812277"/>
            <a:chOff x="5657121" y="1005245"/>
            <a:chExt cx="2288700" cy="234356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A3F60D9-828A-ADA0-1CE1-6D8FD668C060}"/>
                </a:ext>
              </a:extLst>
            </p:cNvPr>
            <p:cNvSpPr/>
            <p:nvPr/>
          </p:nvSpPr>
          <p:spPr>
            <a:xfrm>
              <a:off x="5718476" y="1005245"/>
              <a:ext cx="583170" cy="583170"/>
            </a:xfrm>
            <a:prstGeom prst="ellipse">
              <a:avLst/>
            </a:prstGeom>
            <a:gradFill>
              <a:gsLst>
                <a:gs pos="0">
                  <a:srgbClr val="9CD140"/>
                </a:gs>
                <a:gs pos="52000">
                  <a:srgbClr val="62AD2C"/>
                </a:gs>
                <a:gs pos="100000">
                  <a:srgbClr val="11852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097280"/>
              <a:endParaRPr lang="en-PK" sz="1260" b="1" dirty="0">
                <a:solidFill>
                  <a:prstClr val="white"/>
                </a:solidFill>
                <a:latin typeface="Nunito" pitchFamily="2" charset="77"/>
              </a:endParaRPr>
            </a:p>
          </p:txBody>
        </p:sp>
        <p:sp>
          <p:nvSpPr>
            <p:cNvPr id="98" name="Graphic 24">
              <a:extLst>
                <a:ext uri="{FF2B5EF4-FFF2-40B4-BE49-F238E27FC236}">
                  <a16:creationId xmlns:a16="http://schemas.microsoft.com/office/drawing/2014/main" id="{210F40D6-674A-A98E-B8C3-B78AFDB9ABDF}"/>
                </a:ext>
              </a:extLst>
            </p:cNvPr>
            <p:cNvSpPr/>
            <p:nvPr/>
          </p:nvSpPr>
          <p:spPr>
            <a:xfrm>
              <a:off x="5657121" y="1060110"/>
              <a:ext cx="2288699" cy="2288699"/>
            </a:xfrm>
            <a:custGeom>
              <a:avLst/>
              <a:gdLst>
                <a:gd name="connsiteX0" fmla="*/ 750522 w 1787652"/>
                <a:gd name="connsiteY0" fmla="*/ 0 h 1787652"/>
                <a:gd name="connsiteX1" fmla="*/ 568357 w 1787652"/>
                <a:gd name="connsiteY1" fmla="*/ 182166 h 1787652"/>
                <a:gd name="connsiteX2" fmla="*/ 568357 w 1787652"/>
                <a:gd name="connsiteY2" fmla="*/ 298752 h 1787652"/>
                <a:gd name="connsiteX3" fmla="*/ 386191 w 1787652"/>
                <a:gd name="connsiteY3" fmla="*/ 480917 h 1787652"/>
                <a:gd name="connsiteX4" fmla="*/ 182166 w 1787652"/>
                <a:gd name="connsiteY4" fmla="*/ 480917 h 1787652"/>
                <a:gd name="connsiteX5" fmla="*/ 0 w 1787652"/>
                <a:gd name="connsiteY5" fmla="*/ 663083 h 1787652"/>
                <a:gd name="connsiteX6" fmla="*/ 0 w 1787652"/>
                <a:gd name="connsiteY6" fmla="*/ 1605486 h 1787652"/>
                <a:gd name="connsiteX7" fmla="*/ 182166 w 1787652"/>
                <a:gd name="connsiteY7" fmla="*/ 1787652 h 1787652"/>
                <a:gd name="connsiteX8" fmla="*/ 1605486 w 1787652"/>
                <a:gd name="connsiteY8" fmla="*/ 1787652 h 1787652"/>
                <a:gd name="connsiteX9" fmla="*/ 1787652 w 1787652"/>
                <a:gd name="connsiteY9" fmla="*/ 1605486 h 1787652"/>
                <a:gd name="connsiteX10" fmla="*/ 1787652 w 1787652"/>
                <a:gd name="connsiteY10" fmla="*/ 182166 h 1787652"/>
                <a:gd name="connsiteX11" fmla="*/ 1605486 w 1787652"/>
                <a:gd name="connsiteY11" fmla="*/ 0 h 17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7652" h="1787652">
                  <a:moveTo>
                    <a:pt x="750522" y="0"/>
                  </a:moveTo>
                  <a:cubicBezTo>
                    <a:pt x="649967" y="0"/>
                    <a:pt x="568357" y="81610"/>
                    <a:pt x="568357" y="182166"/>
                  </a:cubicBezTo>
                  <a:lnTo>
                    <a:pt x="568357" y="298752"/>
                  </a:lnTo>
                  <a:cubicBezTo>
                    <a:pt x="568357" y="399307"/>
                    <a:pt x="486747" y="480917"/>
                    <a:pt x="386191" y="480917"/>
                  </a:cubicBezTo>
                  <a:lnTo>
                    <a:pt x="182166" y="480917"/>
                  </a:lnTo>
                  <a:cubicBezTo>
                    <a:pt x="81610" y="480917"/>
                    <a:pt x="0" y="562527"/>
                    <a:pt x="0" y="663083"/>
                  </a:cubicBezTo>
                  <a:lnTo>
                    <a:pt x="0" y="1605486"/>
                  </a:lnTo>
                  <a:cubicBezTo>
                    <a:pt x="0" y="1706042"/>
                    <a:pt x="81610" y="1787652"/>
                    <a:pt x="182166" y="1787652"/>
                  </a:cubicBezTo>
                  <a:lnTo>
                    <a:pt x="1605486" y="1787652"/>
                  </a:lnTo>
                  <a:cubicBezTo>
                    <a:pt x="1706042" y="1787652"/>
                    <a:pt x="1787652" y="1706042"/>
                    <a:pt x="1787652" y="1605486"/>
                  </a:cubicBezTo>
                  <a:lnTo>
                    <a:pt x="1787652" y="182166"/>
                  </a:lnTo>
                  <a:cubicBezTo>
                    <a:pt x="1787652" y="81610"/>
                    <a:pt x="1706042" y="0"/>
                    <a:pt x="1605486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2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80270CC-CF5F-A214-5804-3B02D3BD57F0}"/>
                </a:ext>
              </a:extLst>
            </p:cNvPr>
            <p:cNvSpPr txBox="1"/>
            <p:nvPr/>
          </p:nvSpPr>
          <p:spPr>
            <a:xfrm>
              <a:off x="6440683" y="1139823"/>
              <a:ext cx="1435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440" b="1" dirty="0">
                  <a:solidFill>
                    <a:srgbClr val="9CD140"/>
                  </a:solidFill>
                  <a:latin typeface="Nunito" pitchFamily="2" charset="77"/>
                </a:rPr>
                <a:t>CRIAR</a:t>
              </a:r>
              <a:endParaRPr lang="en-US" sz="1440" b="1" dirty="0">
                <a:solidFill>
                  <a:srgbClr val="9CD140"/>
                </a:solidFill>
                <a:latin typeface="Nunito" pitchFamily="2" charset="77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D0C817-0CD4-1724-A631-996C10D96F42}"/>
                </a:ext>
              </a:extLst>
            </p:cNvPr>
            <p:cNvSpPr txBox="1"/>
            <p:nvPr/>
          </p:nvSpPr>
          <p:spPr>
            <a:xfrm>
              <a:off x="5792748" y="1717593"/>
              <a:ext cx="2153073" cy="1615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>
                <a:defRPr/>
              </a:pPr>
              <a:r>
                <a:rPr lang="pt-BR" sz="1200" dirty="0">
                  <a:solidFill>
                    <a:prstClr val="white"/>
                  </a:solidFill>
                  <a:latin typeface="Raleway" pitchFamily="2" charset="77"/>
                </a:rPr>
                <a:t>Com o avanço da Inteligência Artificial, a automação de atividades antes destinadas aos humanos, poderá chegar a quase 100%, criando fluxos de trabalho digitais eficientes e melhorando a tomada de decisões, aumentando a produtividade e a competitividade no mundo corporativo.</a:t>
              </a: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6E10D38D-B434-1238-5570-5945ED72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42981" y="1373951"/>
            <a:ext cx="367817" cy="367817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8B25F5ED-4D07-DE41-4BBA-DB3324725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9992" y="4756350"/>
            <a:ext cx="367817" cy="367817"/>
          </a:xfrm>
          <a:prstGeom prst="rect">
            <a:avLst/>
          </a:prstGeom>
        </p:spPr>
      </p:pic>
      <p:pic>
        <p:nvPicPr>
          <p:cNvPr id="109" name="Graphic 52">
            <a:extLst>
              <a:ext uri="{FF2B5EF4-FFF2-40B4-BE49-F238E27FC236}">
                <a16:creationId xmlns:a16="http://schemas.microsoft.com/office/drawing/2014/main" id="{2EC112A6-E537-49C0-E6EB-43F6DE1D362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rcRect/>
          <a:stretch/>
        </p:blipFill>
        <p:spPr>
          <a:xfrm>
            <a:off x="4325297" y="4727100"/>
            <a:ext cx="367817" cy="367817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D046F57E-AE7A-33DD-2A82-1F95230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6119" y="4701602"/>
            <a:ext cx="355822" cy="3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CAAFF-579D-6661-82F2-F166C0E26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B65117-E079-B3A7-CF1B-B244537CC052}"/>
              </a:ext>
            </a:extLst>
          </p:cNvPr>
          <p:cNvGrpSpPr/>
          <p:nvPr/>
        </p:nvGrpSpPr>
        <p:grpSpPr>
          <a:xfrm>
            <a:off x="387275" y="-387274"/>
            <a:ext cx="13919542" cy="1116418"/>
            <a:chOff x="322729" y="-322728"/>
            <a:chExt cx="11599618" cy="93034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6F953D1-9427-2CF8-72EA-3212D0490541}"/>
                </a:ext>
              </a:extLst>
            </p:cNvPr>
            <p:cNvSpPr/>
            <p:nvPr/>
          </p:nvSpPr>
          <p:spPr>
            <a:xfrm>
              <a:off x="322729" y="-322728"/>
              <a:ext cx="11599618" cy="930348"/>
            </a:xfrm>
            <a:prstGeom prst="roundRect">
              <a:avLst>
                <a:gd name="adj" fmla="val 20492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D15E5D9-4BDD-42DA-D962-5DD218EB6A04}"/>
                </a:ext>
              </a:extLst>
            </p:cNvPr>
            <p:cNvGrpSpPr/>
            <p:nvPr/>
          </p:nvGrpSpPr>
          <p:grpSpPr>
            <a:xfrm>
              <a:off x="600805" y="131608"/>
              <a:ext cx="7120048" cy="332576"/>
              <a:chOff x="600805" y="149537"/>
              <a:chExt cx="7120048" cy="332576"/>
            </a:xfrm>
          </p:grpSpPr>
          <p:pic>
            <p:nvPicPr>
              <p:cNvPr id="14" name="Picture 13" descr="A logo with green and blue text&#10;&#10;Description automatically generated">
                <a:extLst>
                  <a:ext uri="{FF2B5EF4-FFF2-40B4-BE49-F238E27FC236}">
                    <a16:creationId xmlns:a16="http://schemas.microsoft.com/office/drawing/2014/main" id="{E0932F99-6DE8-A443-D533-71445D830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805" y="149537"/>
                <a:ext cx="838030" cy="33257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CE70C9-C7ED-156F-41D1-1E64BF13087F}"/>
                  </a:ext>
                </a:extLst>
              </p:cNvPr>
              <p:cNvSpPr txBox="1"/>
              <p:nvPr/>
            </p:nvSpPr>
            <p:spPr>
              <a:xfrm>
                <a:off x="4471147" y="228416"/>
                <a:ext cx="3249706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097280">
                  <a:defRPr/>
                </a:pPr>
                <a:r>
                  <a:rPr lang="en-GB" sz="1200" b="1" dirty="0">
                    <a:solidFill>
                      <a:srgbClr val="242844"/>
                    </a:solidFill>
                    <a:latin typeface="Nunito" pitchFamily="2" charset="77"/>
                  </a:rPr>
                  <a:t>SICOLOS TECNOLOGIA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240E4F-46A6-E8E6-FB3E-421EF76F7362}"/>
              </a:ext>
            </a:extLst>
          </p:cNvPr>
          <p:cNvSpPr txBox="1"/>
          <p:nvPr/>
        </p:nvSpPr>
        <p:spPr>
          <a:xfrm>
            <a:off x="2308625" y="976004"/>
            <a:ext cx="9908934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Próximos</a:t>
            </a:r>
            <a:r>
              <a:rPr lang="en-US" sz="5280" b="1" dirty="0">
                <a:solidFill>
                  <a:srgbClr val="242844"/>
                </a:solidFill>
                <a:latin typeface="Nunito" pitchFamily="2" charset="77"/>
              </a:rPr>
              <a:t> </a:t>
            </a:r>
            <a:r>
              <a:rPr lang="en-US" sz="5280" b="1" dirty="0" err="1">
                <a:solidFill>
                  <a:srgbClr val="242844"/>
                </a:solidFill>
                <a:latin typeface="Nunito" pitchFamily="2" charset="77"/>
              </a:rPr>
              <a:t>passos</a:t>
            </a:r>
            <a:endParaRPr lang="en-US" sz="5280" b="1" dirty="0">
              <a:solidFill>
                <a:srgbClr val="242844"/>
              </a:solidFill>
              <a:latin typeface="Nunito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EB9857-733A-62AC-BB09-A95EF6AB8013}"/>
              </a:ext>
            </a:extLst>
          </p:cNvPr>
          <p:cNvSpPr/>
          <p:nvPr/>
        </p:nvSpPr>
        <p:spPr>
          <a:xfrm>
            <a:off x="1337310" y="1989357"/>
            <a:ext cx="11851565" cy="5627614"/>
          </a:xfrm>
          <a:prstGeom prst="roundRect">
            <a:avLst>
              <a:gd name="adj" fmla="val 6709"/>
            </a:avLst>
          </a:prstGeom>
          <a:solidFill>
            <a:srgbClr val="242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PK" sz="216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1" name="Slide Number Placeholder 49">
            <a:extLst>
              <a:ext uri="{FF2B5EF4-FFF2-40B4-BE49-F238E27FC236}">
                <a16:creationId xmlns:a16="http://schemas.microsoft.com/office/drawing/2014/main" id="{D85DB6EF-A50A-E2C4-8E38-4BEFE1D93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C634D3-9DF5-C844-A4B4-4B4938B55D66}" type="slidenum">
              <a:rPr lang="en-PK"/>
              <a:pPr>
                <a:defRPr/>
              </a:pPr>
              <a:t>4</a:t>
            </a:fld>
            <a:endParaRPr lang="en-PK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EA91C4-9E70-5CDD-E1F5-F66F1D5C6170}"/>
              </a:ext>
            </a:extLst>
          </p:cNvPr>
          <p:cNvSpPr txBox="1"/>
          <p:nvPr/>
        </p:nvSpPr>
        <p:spPr>
          <a:xfrm>
            <a:off x="2093661" y="3170400"/>
            <a:ext cx="10123898" cy="326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/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Como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podemos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ajudá-los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a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avançar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com o </a:t>
            </a:r>
            <a:r>
              <a:rPr lang="en-GB" sz="4320" b="1" dirty="0" err="1">
                <a:solidFill>
                  <a:srgbClr val="9CD140"/>
                </a:solidFill>
                <a:latin typeface="Nunito" pitchFamily="2" charset="77"/>
              </a:rPr>
              <a:t>uso</a:t>
            </a:r>
            <a:r>
              <a:rPr lang="en-GB" sz="4320" b="1" dirty="0">
                <a:solidFill>
                  <a:srgbClr val="9CD140"/>
                </a:solidFill>
                <a:latin typeface="Nunito" pitchFamily="2" charset="77"/>
              </a:rPr>
              <a:t> de </a:t>
            </a:r>
          </a:p>
          <a:p>
            <a:pPr algn="ctr" defTabSz="1097280"/>
            <a:r>
              <a:rPr lang="pt-BR" sz="4320" b="1" dirty="0">
                <a:solidFill>
                  <a:srgbClr val="00BAC5"/>
                </a:solidFill>
                <a:latin typeface="Nunito" pitchFamily="2" charset="77"/>
              </a:rPr>
              <a:t>Automação Inteligente?</a:t>
            </a:r>
          </a:p>
          <a:p>
            <a:pPr algn="ctr" defTabSz="1097280"/>
            <a:endParaRPr lang="pt-BR" sz="4320" b="1" dirty="0">
              <a:solidFill>
                <a:srgbClr val="00BAC5"/>
              </a:solidFill>
              <a:latin typeface="Nunito" pitchFamily="2" charset="77"/>
            </a:endParaRPr>
          </a:p>
          <a:p>
            <a:pPr algn="ctr" defTabSz="1097280"/>
            <a:r>
              <a:rPr lang="pt-BR" sz="3360" b="1" dirty="0">
                <a:solidFill>
                  <a:prstClr val="white"/>
                </a:solidFill>
                <a:latin typeface="Nunito" pitchFamily="2" charset="77"/>
              </a:rPr>
              <a:t>Qual seu propósito?</a:t>
            </a:r>
            <a:endParaRPr lang="pt-BR" sz="3360" dirty="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7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group of people at a concert&#10;&#10;Description automatically generated">
            <a:extLst>
              <a:ext uri="{FF2B5EF4-FFF2-40B4-BE49-F238E27FC236}">
                <a16:creationId xmlns:a16="http://schemas.microsoft.com/office/drawing/2014/main" id="{74D43260-EAE3-99E3-31E5-8F5D88D29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4630400" cy="8229600"/>
          </a:xfr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D6834461-AE43-A6ED-9C9A-42DCB508D082}"/>
              </a:ext>
            </a:extLst>
          </p:cNvPr>
          <p:cNvGrpSpPr/>
          <p:nvPr/>
        </p:nvGrpSpPr>
        <p:grpSpPr>
          <a:xfrm>
            <a:off x="3913155" y="1240015"/>
            <a:ext cx="7170284" cy="6327830"/>
            <a:chOff x="4568324" y="1006465"/>
            <a:chExt cx="5493748" cy="63278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31F71F3-BE47-F175-1E22-A87EAE7870F5}"/>
                </a:ext>
              </a:extLst>
            </p:cNvPr>
            <p:cNvSpPr/>
            <p:nvPr/>
          </p:nvSpPr>
          <p:spPr>
            <a:xfrm>
              <a:off x="4568324" y="1006465"/>
              <a:ext cx="5493748" cy="6327830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05EAF0-19B9-6FD7-C4D5-CA6BD89527D2}"/>
                </a:ext>
              </a:extLst>
            </p:cNvPr>
            <p:cNvSpPr/>
            <p:nvPr/>
          </p:nvSpPr>
          <p:spPr>
            <a:xfrm>
              <a:off x="4772855" y="1242048"/>
              <a:ext cx="5084687" cy="5856665"/>
            </a:xfrm>
            <a:prstGeom prst="roundRect">
              <a:avLst>
                <a:gd name="adj" fmla="val 12122"/>
              </a:avLst>
            </a:prstGeom>
            <a:solidFill>
              <a:schemeClr val="bg1">
                <a:alpha val="17827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946316F-CD04-4B65-02F0-EB9293903CBE}"/>
                </a:ext>
              </a:extLst>
            </p:cNvPr>
            <p:cNvSpPr/>
            <p:nvPr/>
          </p:nvSpPr>
          <p:spPr>
            <a:xfrm>
              <a:off x="4973021" y="1472604"/>
              <a:ext cx="4684358" cy="5395556"/>
            </a:xfrm>
            <a:prstGeom prst="roundRect">
              <a:avLst>
                <a:gd name="adj" fmla="val 12122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PK" sz="216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8" name="Picture 7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EA5DA3FC-04C4-E4F0-1FB1-9F66DB1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382" y="1849676"/>
            <a:ext cx="3954270" cy="15692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55B80-82FF-07E4-9B4C-E8636CF2CD65}"/>
              </a:ext>
            </a:extLst>
          </p:cNvPr>
          <p:cNvSpPr txBox="1"/>
          <p:nvPr/>
        </p:nvSpPr>
        <p:spPr>
          <a:xfrm>
            <a:off x="5575368" y="3776862"/>
            <a:ext cx="3845858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lnSpc>
                <a:spcPct val="80000"/>
              </a:lnSpc>
              <a:defRPr/>
            </a:pPr>
            <a:r>
              <a:rPr lang="en-US" sz="5280" b="1" dirty="0" err="1">
                <a:solidFill>
                  <a:srgbClr val="62AD2C"/>
                </a:solidFill>
                <a:latin typeface="Nunito" pitchFamily="2" charset="77"/>
              </a:rPr>
              <a:t>Obrigado</a:t>
            </a:r>
            <a:endParaRPr lang="en-US" sz="5280" b="1" dirty="0">
              <a:solidFill>
                <a:srgbClr val="62AD2C"/>
              </a:solidFill>
              <a:latin typeface="Nunito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BAA652-1F16-3D47-1470-283A4FDD8F7A}"/>
              </a:ext>
            </a:extLst>
          </p:cNvPr>
          <p:cNvSpPr txBox="1"/>
          <p:nvPr/>
        </p:nvSpPr>
        <p:spPr>
          <a:xfrm>
            <a:off x="5953875" y="4788706"/>
            <a:ext cx="308884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160" b="1" dirty="0">
                <a:solidFill>
                  <a:prstClr val="black"/>
                </a:solidFill>
                <a:latin typeface="Raleway" pitchFamily="2" charset="77"/>
                <a:ea typeface="Calibri" panose="020F0502020204030204" pitchFamily="34" charset="0"/>
              </a:rPr>
              <a:t>Márcio Cossari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085E51-CDB4-2EC9-B316-F7F94562EE65}"/>
              </a:ext>
            </a:extLst>
          </p:cNvPr>
          <p:cNvSpPr txBox="1"/>
          <p:nvPr/>
        </p:nvSpPr>
        <p:spPr>
          <a:xfrm>
            <a:off x="5953875" y="5751456"/>
            <a:ext cx="30888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(11) 98397-8417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C6F7993-7F03-7246-CC80-8BD756853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51473" y="5751456"/>
            <a:ext cx="443198" cy="443198"/>
          </a:xfrm>
          <a:prstGeom prst="rect">
            <a:avLst/>
          </a:prstGeom>
        </p:spPr>
      </p:pic>
      <p:pic>
        <p:nvPicPr>
          <p:cNvPr id="1026" name="Picture 2" descr="未開封のメールのアイコンイラスト素材 | iconstock">
            <a:extLst>
              <a:ext uri="{FF2B5EF4-FFF2-40B4-BE49-F238E27FC236}">
                <a16:creationId xmlns:a16="http://schemas.microsoft.com/office/drawing/2014/main" id="{65BE65E1-3E57-9573-0FC8-706DBC17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28" y="5144483"/>
            <a:ext cx="757130" cy="7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DD789C09-C25E-BF6C-665F-8F7C900DEE66}"/>
              </a:ext>
            </a:extLst>
          </p:cNvPr>
          <p:cNvSpPr txBox="1"/>
          <p:nvPr/>
        </p:nvSpPr>
        <p:spPr>
          <a:xfrm>
            <a:off x="5953876" y="5282392"/>
            <a:ext cx="5270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/>
            <a:r>
              <a:rPr lang="pt-BR" sz="2000" dirty="0">
                <a:solidFill>
                  <a:prstClr val="black"/>
                </a:solidFill>
                <a:latin typeface="Raleway" pitchFamily="2" charset="77"/>
              </a:rPr>
              <a:t>marcio.cossari@sicolos.com.br</a:t>
            </a:r>
            <a:endParaRPr lang="en-PK" sz="2000" dirty="0">
              <a:solidFill>
                <a:prstClr val="black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98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2B20CCD3-728F-B191-9917-F476121C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70BA8A-0184-699D-AE5C-DC05E7413C77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chemeClr val="bg1"/>
                </a:solidFill>
                <a:effectLst/>
                <a:latin typeface="-apple-system"/>
              </a:rPr>
              <a:t>VALDIR MENESES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lang="pt-BR" sz="2800" b="1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-apple-system"/>
              </a:rPr>
              <a:t>(011) 96769-7882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1CEF5EA9-369E-A5AA-1C19-6017E26BE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1CEFDF01-36D7-872F-3A57-338F3A856E34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EBD3ED3-CC81-C1CD-E029-C5635F6E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F8DB-AE4F-106D-CDF5-C3799C706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9AAD04C-5F61-0E6E-18F0-4CD5447A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A0E2EF4-16DE-3C6F-E2D2-43BF91C846BB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pt-BR" sz="4800" b="1" dirty="0">
                <a:solidFill>
                  <a:schemeClr val="bg1"/>
                </a:solidFill>
              </a:rPr>
              <a:t>O Futuro da Automação é Humano: </a:t>
            </a:r>
          </a:p>
          <a:p>
            <a:pPr algn="ctr">
              <a:lnSpc>
                <a:spcPts val="4850"/>
              </a:lnSpc>
            </a:pPr>
            <a:r>
              <a:rPr lang="pt-BR" sz="3500" b="1" dirty="0">
                <a:solidFill>
                  <a:schemeClr val="accent3"/>
                </a:solidFill>
              </a:rPr>
              <a:t>Superando a Ilusão da Máquina Perfeita </a:t>
            </a:r>
          </a:p>
          <a:p>
            <a:pPr>
              <a:lnSpc>
                <a:spcPts val="4850"/>
              </a:lnSpc>
            </a:pPr>
            <a:endParaRPr lang="pt-BR" sz="4500" b="1" dirty="0">
              <a:solidFill>
                <a:schemeClr val="bg1"/>
              </a:solidFill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831FFA2-652A-4007-FE28-FB29FB8F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789009-861A-FA1A-D915-B9AD37AB99B3}"/>
              </a:ext>
            </a:extLst>
          </p:cNvPr>
          <p:cNvSpPr txBox="1"/>
          <p:nvPr/>
        </p:nvSpPr>
        <p:spPr>
          <a:xfrm>
            <a:off x="299276" y="3656875"/>
            <a:ext cx="8778536" cy="2785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pt-BR"/>
            </a:defPPr>
            <a:lvl1pPr indent="0" algn="just">
              <a:lnSpc>
                <a:spcPts val="2450"/>
              </a:lnSpc>
              <a:buNone/>
              <a:defRPr sz="200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defRPr>
            </a:lvl1pPr>
          </a:lstStyle>
          <a:p>
            <a:r>
              <a:rPr lang="pt-BR" sz="2200" dirty="0"/>
              <a:t>Se até as máquinas estão aprendendo, o que você está fazendo para não ser substituído?</a:t>
            </a:r>
          </a:p>
          <a:p>
            <a:br>
              <a:rPr lang="pt-BR" sz="2200" dirty="0"/>
            </a:br>
            <a:r>
              <a:rPr lang="pt-BR" sz="2200" dirty="0"/>
              <a:t>O futuro da automação não é sobre tecnologia, é sobre inteligência humana.</a:t>
            </a:r>
          </a:p>
          <a:p>
            <a:br>
              <a:rPr lang="pt-BR" sz="2200" dirty="0"/>
            </a:br>
            <a:r>
              <a:rPr lang="pt-BR" sz="2200" b="1" dirty="0"/>
              <a:t>Soft skills, liderança e visão crítica demandam novos superpoderes.</a:t>
            </a:r>
          </a:p>
        </p:txBody>
      </p:sp>
    </p:spTree>
    <p:extLst>
      <p:ext uri="{BB962C8B-B14F-4D97-AF65-F5344CB8AC3E}">
        <p14:creationId xmlns:p14="http://schemas.microsoft.com/office/powerpoint/2010/main" val="170149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9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538" y="543282"/>
            <a:ext cx="5589865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Caso da Zappos e o “Holacracy” (EUA)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970728" y="1382826"/>
            <a:ext cx="7994071" cy="9252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Em 2014, Tony Hsieh, CEO da Zappos — uma gigante do e-commerce de calçados — decidiu eliminar todos os cargos formais e gestores. 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90218" y="1345406"/>
            <a:ext cx="22860" cy="1076325"/>
          </a:xfrm>
          <a:prstGeom prst="rect">
            <a:avLst/>
          </a:prstGeom>
          <a:solidFill>
            <a:srgbClr val="6D50EB"/>
          </a:solidFill>
          <a:ln/>
        </p:spPr>
        <p:txBody>
          <a:bodyPr/>
          <a:lstStyle/>
          <a:p>
            <a:endParaRPr lang="pt-BR" sz="2000"/>
          </a:p>
        </p:txBody>
      </p:sp>
      <p:sp>
        <p:nvSpPr>
          <p:cNvPr id="6" name="Text 3"/>
          <p:cNvSpPr/>
          <p:nvPr/>
        </p:nvSpPr>
        <p:spPr>
          <a:xfrm>
            <a:off x="951678" y="2656523"/>
            <a:ext cx="799407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Ele acreditava que uma estrutura completamente horizontal, automatizada por softwares de auto-organização, aumentaria a agilidade e a produtividade.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2628" y="3644027"/>
            <a:ext cx="799407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Foi o auge da crença na "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máquina perfeita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": sem líderes, sem burocracia, sem conflito.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894528" y="4493348"/>
            <a:ext cx="7994071" cy="2035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O resultado? </a:t>
            </a:r>
          </a:p>
          <a:p>
            <a:pPr marL="0" indent="0" algn="just">
              <a:lnSpc>
                <a:spcPts val="2450"/>
              </a:lnSpc>
              <a:buNone/>
            </a:pPr>
            <a:endParaRPr lang="en-US" sz="800" dirty="0">
              <a:solidFill>
                <a:srgbClr val="F4E8FF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Quase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1/3 dos funcionários pediu demissão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 </a:t>
            </a: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As pessoas se sentiram perdidas, sobrecarregadas, sem direção. </a:t>
            </a:r>
          </a:p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cultura da empresa sofreu, a performance caiu, e o projeto teve que ser silenciosamente “reformatado” nos anos seguintes.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86444" y="6941899"/>
            <a:ext cx="7267337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Mesmo com tecnologia de ponta, sem liderança humana, clareza e empatia, o sistema desmorona.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90218" y="2620864"/>
            <a:ext cx="22860" cy="4697849"/>
          </a:xfrm>
          <a:prstGeom prst="rect">
            <a:avLst/>
          </a:prstGeom>
          <a:solidFill>
            <a:srgbClr val="6D50EB"/>
          </a:solidFill>
          <a:ln/>
        </p:spPr>
        <p:txBody>
          <a:bodyPr/>
          <a:lstStyle/>
          <a:p>
            <a:endParaRPr lang="pt-BR" sz="2000"/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07B88E78-9ED7-D787-2835-CFCB18A87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177" y="263465"/>
            <a:ext cx="2316480" cy="5596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793790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2461736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30" y="1742837"/>
            <a:ext cx="238125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82368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IA Generativa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364195" y="2859554"/>
            <a:ext cx="4221555" cy="1746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Como funciona de verdade: LLMs, embeddings e processos de inferência que transformam padrões estatísticos em respostas aparentemente inteligentes.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187633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6"/>
          <p:cNvSpPr/>
          <p:nvPr/>
        </p:nvSpPr>
        <p:spPr>
          <a:xfrm>
            <a:off x="6855579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173" y="1742837"/>
            <a:ext cx="238125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144691" y="23877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Risco de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Alucinações</a:t>
            </a:r>
            <a:endParaRPr lang="en-US" sz="2500" dirty="0"/>
          </a:p>
        </p:txBody>
      </p:sp>
      <p:sp>
        <p:nvSpPr>
          <p:cNvPr id="12" name="Text 8"/>
          <p:cNvSpPr/>
          <p:nvPr/>
        </p:nvSpPr>
        <p:spPr>
          <a:xfrm>
            <a:off x="4723897" y="2976234"/>
            <a:ext cx="464371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Quando modelos inventam informações com aparente confiança - confiar 100% na máquina pode ser um erro estratégico fatal para sua empresa.</a:t>
            </a:r>
            <a:endParaRPr lang="en-US" sz="2000" dirty="0"/>
          </a:p>
        </p:txBody>
      </p:sp>
      <p:sp>
        <p:nvSpPr>
          <p:cNvPr id="13" name="Shape 9"/>
          <p:cNvSpPr/>
          <p:nvPr/>
        </p:nvSpPr>
        <p:spPr>
          <a:xfrm>
            <a:off x="9561155" y="1868805"/>
            <a:ext cx="3931325" cy="91440"/>
          </a:xfrm>
          <a:prstGeom prst="roundRect">
            <a:avLst>
              <a:gd name="adj" fmla="val 91163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11229102" y="1594009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D50E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7696" y="1742837"/>
            <a:ext cx="238125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121588" y="2387797"/>
            <a:ext cx="4259515" cy="429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Outras</a:t>
            </a: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Dependências</a:t>
            </a:r>
            <a:endParaRPr lang="en-US" sz="2500" dirty="0"/>
          </a:p>
        </p:txBody>
      </p:sp>
      <p:sp>
        <p:nvSpPr>
          <p:cNvPr id="17" name="Text 12"/>
          <p:cNvSpPr/>
          <p:nvPr/>
        </p:nvSpPr>
        <p:spPr>
          <a:xfrm>
            <a:off x="9415625" y="2914728"/>
            <a:ext cx="5681182" cy="477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Prompt Engineering - Arte de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instruir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IAs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9413164" y="3616520"/>
            <a:ext cx="5114366" cy="787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RAG (Retrieval-Augmented Generation) “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Acessar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dados </a:t>
            </a:r>
            <a:r>
              <a:rPr lang="en-US" sz="2000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confiáveis</a:t>
            </a: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”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9452534" y="4726567"/>
            <a:ext cx="5137226" cy="715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Fine-tuning - personalização de modelos para necessidades específicas</a:t>
            </a:r>
            <a:endParaRPr lang="en-US" sz="2000" dirty="0"/>
          </a:p>
        </p:txBody>
      </p:sp>
      <p:sp>
        <p:nvSpPr>
          <p:cNvPr id="20" name="Text 15"/>
          <p:cNvSpPr/>
          <p:nvPr/>
        </p:nvSpPr>
        <p:spPr>
          <a:xfrm>
            <a:off x="732889" y="6407983"/>
            <a:ext cx="13409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A IA erra com confiança. Por isso, o profissional do futuro precisa ser mais que executor: </a:t>
            </a:r>
            <a:endParaRPr lang="en-US" sz="2500" b="1" dirty="0"/>
          </a:p>
        </p:txBody>
      </p:sp>
      <p:sp>
        <p:nvSpPr>
          <p:cNvPr id="21" name="Text 16"/>
          <p:cNvSpPr/>
          <p:nvPr/>
        </p:nvSpPr>
        <p:spPr>
          <a:xfrm>
            <a:off x="895390" y="6928445"/>
            <a:ext cx="121908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300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Precisamos atuar como curador de inteligência."</a:t>
            </a:r>
            <a:endParaRPr lang="en-US" sz="3000" dirty="0"/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EDDED7A6-FB44-AFFF-9741-D63BA21E1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1050" y="149523"/>
            <a:ext cx="2316480" cy="559633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814110" y="373896"/>
            <a:ext cx="90188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máquina não é "tão perfeita" assim</a:t>
            </a:r>
            <a:endParaRPr lang="en-US" sz="3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1717</Words>
  <Application>Microsoft Office PowerPoint</Application>
  <PresentationFormat>Personalizar</PresentationFormat>
  <Paragraphs>206</Paragraphs>
  <Slides>17</Slides>
  <Notes>14</Notes>
  <HiddenSlides>1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34" baseType="lpstr">
      <vt:lpstr>Inter</vt:lpstr>
      <vt:lpstr>Calibri</vt:lpstr>
      <vt:lpstr>Inter Bold</vt:lpstr>
      <vt:lpstr>Nunito</vt:lpstr>
      <vt:lpstr>Aptos</vt:lpstr>
      <vt:lpstr>Raleway</vt:lpstr>
      <vt:lpstr>Arial</vt:lpstr>
      <vt:lpstr>DM Sans</vt:lpstr>
      <vt:lpstr>Inter Black</vt:lpstr>
      <vt:lpstr>Inter Light</vt:lpstr>
      <vt:lpstr>Conthrax Bold</vt:lpstr>
      <vt:lpstr>Open Sans</vt:lpstr>
      <vt:lpstr>Gotham-Bold</vt:lpstr>
      <vt:lpstr>-apple-system</vt:lpstr>
      <vt:lpstr>MentiText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lastModifiedBy>PC</cp:lastModifiedBy>
  <cp:revision>14</cp:revision>
  <dcterms:created xsi:type="dcterms:W3CDTF">2025-07-14T21:09:53Z</dcterms:created>
  <dcterms:modified xsi:type="dcterms:W3CDTF">2025-08-19T16:42:25Z</dcterms:modified>
</cp:coreProperties>
</file>