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5.xml"/>
  <Override ContentType="application/vnd.ms-office.chartcolorstyle+xml" PartName="/ppt/charts/colors6.xml"/>
  <Override ContentType="application/vnd.ms-office.chartcolorstyle+xml" PartName="/ppt/charts/colors4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5.xml"/>
  <Override ContentType="application/vnd.openxmlformats-officedocument.drawingml.chart+xml" PartName="/ppt/charts/chart4.xml"/>
  <Override ContentType="application/vnd.openxmlformats-officedocument.drawingml.chart+xml" PartName="/ppt/charts/chart6.xml"/>
  <Override ContentType="application/vnd.openxmlformats-officedocument.drawingml.chart+xml" PartName="/ppt/charts/char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3.xml"/>
  <Override ContentType="application/vnd.ms-office.chartstyle+xml" PartName="/ppt/charts/style4.xml"/>
  <Override ContentType="application/vnd.ms-office.chartstyle+xml" PartName="/ppt/charts/style5.xml"/>
  <Override ContentType="application/vnd.ms-office.chartstyle+xml" PartName="/ppt/charts/style1.xml"/>
  <Override ContentType="application/vnd.ms-office.chartstyle+xml" PartName="/ppt/charts/style6.xml"/>
  <Override ContentType="application/vnd.ms-office.chartstyle+xml" PartName="/ppt/charts/style2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embeddedFontLst>
    <p:embeddedFont>
      <p:font typeface="Play"/>
      <p:regular r:id="rId22"/>
      <p:bold r:id="rId23"/>
    </p:embeddedFont>
    <p:embeddedFont>
      <p:font typeface="Poppins"/>
      <p:regular r:id="rId24"/>
      <p:bold r:id="rId25"/>
      <p:italic r:id="rId26"/>
      <p:boldItalic r:id="rId27"/>
    </p:embeddedFont>
    <p:embeddedFont>
      <p:font typeface="Poppins Medium"/>
      <p:regular r:id="rId28"/>
      <p:bold r:id="rId29"/>
      <p:italic r:id="rId30"/>
      <p:boldItalic r:id="rId31"/>
    </p:embeddedFont>
    <p:embeddedFont>
      <p:font typeface="Poppins SemiBold"/>
      <p:regular r:id="rId32"/>
      <p:bold r:id="rId33"/>
      <p:italic r:id="rId34"/>
      <p:boldItalic r:id="rId35"/>
    </p:embeddedFont>
    <p:embeddedFont>
      <p:font typeface="Poppins ExtraBold"/>
      <p:bold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8" roundtripDataSignature="AMtx7miAo6jTse5OHKds7jN5DrziPQFi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lay-regular.fntdata"/><Relationship Id="rId21" Type="http://schemas.openxmlformats.org/officeDocument/2006/relationships/slide" Target="slides/slide16.xml"/><Relationship Id="rId24" Type="http://schemas.openxmlformats.org/officeDocument/2006/relationships/font" Target="fonts/Poppins-regular.fntdata"/><Relationship Id="rId23" Type="http://schemas.openxmlformats.org/officeDocument/2006/relationships/font" Target="fonts/Play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oppins-italic.fntdata"/><Relationship Id="rId25" Type="http://schemas.openxmlformats.org/officeDocument/2006/relationships/font" Target="fonts/Poppins-bold.fntdata"/><Relationship Id="rId28" Type="http://schemas.openxmlformats.org/officeDocument/2006/relationships/font" Target="fonts/PoppinsMedium-regular.fntdata"/><Relationship Id="rId27" Type="http://schemas.openxmlformats.org/officeDocument/2006/relationships/font" Target="fonts/Poppi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oppinsMediu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oppinsMedium-boldItalic.fntdata"/><Relationship Id="rId30" Type="http://schemas.openxmlformats.org/officeDocument/2006/relationships/font" Target="fonts/PoppinsMedium-italic.fntdata"/><Relationship Id="rId11" Type="http://schemas.openxmlformats.org/officeDocument/2006/relationships/slide" Target="slides/slide6.xml"/><Relationship Id="rId33" Type="http://schemas.openxmlformats.org/officeDocument/2006/relationships/font" Target="fonts/PoppinsSemiBold-bold.fntdata"/><Relationship Id="rId10" Type="http://schemas.openxmlformats.org/officeDocument/2006/relationships/slide" Target="slides/slide5.xml"/><Relationship Id="rId32" Type="http://schemas.openxmlformats.org/officeDocument/2006/relationships/font" Target="fonts/PoppinsSemiBold-regular.fntdata"/><Relationship Id="rId13" Type="http://schemas.openxmlformats.org/officeDocument/2006/relationships/slide" Target="slides/slide8.xml"/><Relationship Id="rId35" Type="http://schemas.openxmlformats.org/officeDocument/2006/relationships/font" Target="fonts/PoppinsSemiBold-boldItalic.fntdata"/><Relationship Id="rId12" Type="http://schemas.openxmlformats.org/officeDocument/2006/relationships/slide" Target="slides/slide7.xml"/><Relationship Id="rId34" Type="http://schemas.openxmlformats.org/officeDocument/2006/relationships/font" Target="fonts/PoppinsSemiBold-italic.fntdata"/><Relationship Id="rId15" Type="http://schemas.openxmlformats.org/officeDocument/2006/relationships/slide" Target="slides/slide10.xml"/><Relationship Id="rId37" Type="http://schemas.openxmlformats.org/officeDocument/2006/relationships/font" Target="fonts/PoppinsExtraBold-boldItalic.fntdata"/><Relationship Id="rId14" Type="http://schemas.openxmlformats.org/officeDocument/2006/relationships/slide" Target="slides/slide9.xml"/><Relationship Id="rId36" Type="http://schemas.openxmlformats.org/officeDocument/2006/relationships/font" Target="fonts/PoppinsExtraBold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customschemas.google.com/relationships/presentationmetadata" Target="meta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Sheet2.xlsx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Sheet3.xlsx"/></Relationships>
</file>

<file path=ppt/charts/_rels/chart4.xml.rels><?xml version="1.0" encoding="UTF-8" standalone="yes"?>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Sheet4.xlsx"/></Relationships>
</file>

<file path=ppt/charts/_rels/chart5.xml.rels><?xml version="1.0" encoding="UTF-8" standalone="yes"?>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Microsoft_Excel_Sheet5.xlsx"/></Relationships>
</file>

<file path=ppt/charts/_rels/chart6.xml.rels><?xml version="1.0" encoding="UTF-8" standalone="yes"?>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package" Target="../embeddings/Microsoft_Excel_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Atividade Automatizada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9.5585250239491576E-2"/>
          <c:y val="0.15691583050489574"/>
          <c:w val="0.88123225717890608"/>
          <c:h val="0.40176688935277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Quantd. %</c:v>
                </c:pt>
              </c:strCache>
            </c:strRef>
          </c:tx>
          <c:spPr>
            <a:solidFill>
              <a:schemeClr val="accent2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Planilha1!$A$2:$A$7</c:f>
              <c:strCache>
                <c:ptCount val="6"/>
                <c:pt idx="0">
                  <c:v>Exportação </c:v>
                </c:pt>
                <c:pt idx="1">
                  <c:v>Executar Sistema </c:v>
                </c:pt>
                <c:pt idx="2">
                  <c:v>Importação </c:v>
                </c:pt>
                <c:pt idx="3">
                  <c:v>Conferência </c:v>
                </c:pt>
                <c:pt idx="4">
                  <c:v>Digitação </c:v>
                </c:pt>
                <c:pt idx="5">
                  <c:v>Geração de relatórios</c:v>
                </c:pt>
              </c:strCache>
            </c:strRef>
          </c:cat>
          <c:val>
            <c:numRef>
              <c:f>Planilha1!$B$2:$B$7</c:f>
              <c:numCache>
                <c:formatCode>0%</c:formatCode>
                <c:ptCount val="6"/>
                <c:pt idx="0">
                  <c:v>0.55000000000000004</c:v>
                </c:pt>
                <c:pt idx="1">
                  <c:v>0.18</c:v>
                </c:pt>
                <c:pt idx="2">
                  <c:v>0.14000000000000001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60-4AD3-BFEF-1B171E2EBA2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848892047"/>
        <c:axId val="1848891567"/>
      </c:barChart>
      <c:catAx>
        <c:axId val="1848892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48891567"/>
        <c:crosses val="autoZero"/>
        <c:auto val="1"/>
        <c:lblAlgn val="ctr"/>
        <c:lblOffset val="100"/>
        <c:noMultiLvlLbl val="0"/>
      </c:catAx>
      <c:valAx>
        <c:axId val="1848891567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8488920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8575" cap="flat" cmpd="sng" algn="ctr">
      <a:solidFill>
        <a:schemeClr val="accent2"/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noProof="0" dirty="0"/>
              <a:t>Periodicidade</a:t>
            </a:r>
            <a:r>
              <a:rPr lang="pt-BR" baseline="0" noProof="0" dirty="0"/>
              <a:t> da Atividade Automatizada </a:t>
            </a:r>
            <a:endParaRPr lang="pt-BR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BD7-4D20-9362-779F5C8055C6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BD7-4D20-9362-779F5C8055C6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BD7-4D20-9362-779F5C8055C6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BD7-4D20-9362-779F5C8055C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Planilha1!$A$2:$A$5</c:f>
              <c:strCache>
                <c:ptCount val="4"/>
                <c:pt idx="0">
                  <c:v>Mensal</c:v>
                </c:pt>
                <c:pt idx="1">
                  <c:v>SobDemanda</c:v>
                </c:pt>
                <c:pt idx="2">
                  <c:v>Semanal</c:v>
                </c:pt>
                <c:pt idx="3">
                  <c:v>Diário</c:v>
                </c:pt>
              </c:strCache>
            </c:strRef>
          </c:cat>
          <c:val>
            <c:numRef>
              <c:f>Planilha1!$B$2:$B$5</c:f>
              <c:numCache>
                <c:formatCode>0%</c:formatCode>
                <c:ptCount val="4"/>
                <c:pt idx="0">
                  <c:v>0.45</c:v>
                </c:pt>
                <c:pt idx="1">
                  <c:v>0.32</c:v>
                </c:pt>
                <c:pt idx="2">
                  <c:v>0.14000000000000001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38-4998-94D4-49ACB9E1085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8575" cap="flat" cmpd="sng" algn="ctr">
      <a:solidFill>
        <a:schemeClr val="accent2"/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Criticidade das Automações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8.3861958661417324E-2"/>
          <c:y val="0.11421093047422917"/>
          <c:w val="0.88435679133858269"/>
          <c:h val="0.770788092348173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Critissidade das Automações </c:v>
                </c:pt>
              </c:strCache>
            </c:strRef>
          </c:tx>
          <c:spPr>
            <a:solidFill>
              <a:schemeClr val="accent2"/>
            </a:solidFill>
            <a:ln w="9525" cap="flat" cmpd="sng" algn="ctr">
              <a:solidFill>
                <a:schemeClr val="accent2"/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5.298620236530880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CC-4125-B9E4-7ECDC9CC2553}"/>
                </c:ext>
              </c:extLst>
            </c:dLbl>
            <c:dLbl>
              <c:idx val="1"/>
              <c:layout>
                <c:manualLayout>
                  <c:x val="-5.7621915608117975E-2"/>
                  <c:y val="-3.3186996968747342E-3"/>
                </c:manualLayout>
              </c:layout>
              <c:spPr>
                <a:solidFill>
                  <a:schemeClr val="bg2">
                    <a:lumMod val="2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3CC-4125-B9E4-7ECDC9CC2553}"/>
                </c:ext>
              </c:extLst>
            </c:dLbl>
            <c:dLbl>
              <c:idx val="2"/>
              <c:layout>
                <c:manualLayout>
                  <c:x val="-4.7040808877208351E-2"/>
                  <c:y val="-3.0421062461308354E-17"/>
                </c:manualLayout>
              </c:layout>
              <c:spPr>
                <a:solidFill>
                  <a:schemeClr val="bg2">
                    <a:lumMod val="2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CC-4125-B9E4-7ECDC9CC2553}"/>
                </c:ext>
              </c:extLst>
            </c:dLbl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Alta</c:v>
                </c:pt>
                <c:pt idx="1">
                  <c:v>Média </c:v>
                </c:pt>
                <c:pt idx="2">
                  <c:v>Baixa </c:v>
                </c:pt>
              </c:strCache>
            </c:strRef>
          </c:cat>
          <c:val>
            <c:numRef>
              <c:f>Planilha1!$B$2:$B$4</c:f>
              <c:numCache>
                <c:formatCode>0%</c:formatCode>
                <c:ptCount val="3"/>
                <c:pt idx="0">
                  <c:v>0.61</c:v>
                </c:pt>
                <c:pt idx="1">
                  <c:v>0.32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CC-4125-B9E4-7ECDC9CC255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196868655"/>
        <c:axId val="1196867695"/>
      </c:barChart>
      <c:catAx>
        <c:axId val="11968686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6867695"/>
        <c:crosses val="autoZero"/>
        <c:auto val="1"/>
        <c:lblAlgn val="ctr"/>
        <c:lblOffset val="100"/>
        <c:noMultiLvlLbl val="0"/>
      </c:catAx>
      <c:valAx>
        <c:axId val="1196867695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6868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8575" cap="flat" cmpd="sng" algn="ctr">
      <a:solidFill>
        <a:schemeClr val="accent2"/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noProof="0"/>
              <a:t>Horas anuais liberadas</a:t>
            </a:r>
            <a:r>
              <a:rPr lang="pt-BR" baseline="0" noProof="0"/>
              <a:t> por setor </a:t>
            </a:r>
            <a:endParaRPr lang="pt-BR" noProof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Coluna1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5B0-47F2-8417-02E666023E59}"/>
              </c:ext>
            </c:extLst>
          </c:dPt>
          <c:dPt>
            <c:idx val="1"/>
            <c:bubble3D val="0"/>
            <c:spPr>
              <a:solidFill>
                <a:schemeClr val="accent2">
                  <a:shade val="7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5B0-47F2-8417-02E666023E59}"/>
              </c:ext>
            </c:extLst>
          </c:dPt>
          <c:dPt>
            <c:idx val="2"/>
            <c:bubble3D val="0"/>
            <c:spPr>
              <a:solidFill>
                <a:schemeClr val="accent2">
                  <a:shade val="9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5B0-47F2-8417-02E666023E59}"/>
              </c:ext>
            </c:extLst>
          </c:dPt>
          <c:dPt>
            <c:idx val="3"/>
            <c:bubble3D val="0"/>
            <c:spPr>
              <a:solidFill>
                <a:schemeClr val="accent2">
                  <a:tint val="9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5B0-47F2-8417-02E666023E59}"/>
              </c:ext>
            </c:extLst>
          </c:dPt>
          <c:dPt>
            <c:idx val="4"/>
            <c:bubble3D val="0"/>
            <c:spPr>
              <a:solidFill>
                <a:schemeClr val="accent2">
                  <a:tint val="7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5B0-47F2-8417-02E666023E59}"/>
              </c:ext>
            </c:extLst>
          </c:dPt>
          <c:dPt>
            <c:idx val="5"/>
            <c:bubble3D val="0"/>
            <c:spPr>
              <a:solidFill>
                <a:schemeClr val="accent2">
                  <a:tint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5B0-47F2-8417-02E666023E5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Planilha1!$A$2:$A$7</c:f>
              <c:strCache>
                <c:ptCount val="6"/>
                <c:pt idx="0">
                  <c:v>Fiscal</c:v>
                </c:pt>
                <c:pt idx="1">
                  <c:v>DP</c:v>
                </c:pt>
                <c:pt idx="2">
                  <c:v>Suprimentos </c:v>
                </c:pt>
                <c:pt idx="3">
                  <c:v>P&amp;Q</c:v>
                </c:pt>
                <c:pt idx="4">
                  <c:v>Financeiro </c:v>
                </c:pt>
                <c:pt idx="5">
                  <c:v>Outros</c:v>
                </c:pt>
              </c:strCache>
            </c:strRef>
          </c:cat>
          <c:val>
            <c:numRef>
              <c:f>Planilha1!$B$2:$B$7</c:f>
              <c:numCache>
                <c:formatCode>General</c:formatCode>
                <c:ptCount val="6"/>
                <c:pt idx="0">
                  <c:v>1328</c:v>
                </c:pt>
                <c:pt idx="1">
                  <c:v>689</c:v>
                </c:pt>
                <c:pt idx="2">
                  <c:v>453</c:v>
                </c:pt>
                <c:pt idx="3">
                  <c:v>348</c:v>
                </c:pt>
                <c:pt idx="4">
                  <c:v>424</c:v>
                </c:pt>
                <c:pt idx="5">
                  <c:v>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B4-45FA-ACE1-E5A3A81BB10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8575" cap="flat" cmpd="sng" algn="ctr">
      <a:solidFill>
        <a:schemeClr val="accent2"/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noProof="0"/>
              <a:t>Quantidade</a:t>
            </a:r>
            <a:r>
              <a:rPr lang="pt-BR" baseline="0" noProof="0"/>
              <a:t> de RPA por Setor </a:t>
            </a:r>
            <a:endParaRPr lang="pt-BR" noProof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2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Planilha1!$A$2:$A$8</c:f>
              <c:strCache>
                <c:ptCount val="7"/>
                <c:pt idx="0">
                  <c:v>Fiscal</c:v>
                </c:pt>
                <c:pt idx="1">
                  <c:v>DP</c:v>
                </c:pt>
                <c:pt idx="2">
                  <c:v>Financeiro</c:v>
                </c:pt>
                <c:pt idx="3">
                  <c:v>P&amp;Q</c:v>
                </c:pt>
                <c:pt idx="4">
                  <c:v>Suprimentos </c:v>
                </c:pt>
                <c:pt idx="5">
                  <c:v>ADM</c:v>
                </c:pt>
                <c:pt idx="6">
                  <c:v>Juridico </c:v>
                </c:pt>
              </c:strCache>
            </c:strRef>
          </c:cat>
          <c:val>
            <c:numRef>
              <c:f>Planilha1!$B$2:$B$8</c:f>
              <c:numCache>
                <c:formatCode>General</c:formatCode>
                <c:ptCount val="7"/>
                <c:pt idx="0">
                  <c:v>13</c:v>
                </c:pt>
                <c:pt idx="1">
                  <c:v>8</c:v>
                </c:pt>
                <c:pt idx="2">
                  <c:v>3</c:v>
                </c:pt>
                <c:pt idx="3">
                  <c:v>5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F0-4CF5-88CB-5D58010744E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213797151"/>
        <c:axId val="1213802431"/>
      </c:barChart>
      <c:catAx>
        <c:axId val="1213797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3802431"/>
        <c:crosses val="autoZero"/>
        <c:auto val="1"/>
        <c:lblAlgn val="ctr"/>
        <c:lblOffset val="100"/>
        <c:noMultiLvlLbl val="0"/>
      </c:catAx>
      <c:valAx>
        <c:axId val="1213802431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137971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8575" cap="flat" cmpd="sng" algn="ctr">
      <a:solidFill>
        <a:schemeClr val="accent2"/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200" b="1" i="0" u="none" strike="noStrike" kern="1200" baseline="0">
              <a:solidFill>
                <a:prstClr val="black">
                  <a:lumMod val="75000"/>
                  <a:lumOff val="25000"/>
                </a:prst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FTE x Setor </c:v>
                </c:pt>
              </c:strCache>
            </c:strRef>
          </c:tx>
          <c:spPr>
            <a:solidFill>
              <a:schemeClr val="accent2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0,45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48A-4566-B1B8-F52A5421AE8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0,25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48A-4566-B1B8-F52A5421AE8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0,19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48A-4566-B1B8-F52A5421AE8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0,15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48A-4566-B1B8-F52A5421AE8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0,14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48A-4566-B1B8-F52A5421AE8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0,06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48A-4566-B1B8-F52A5421AE8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0,02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248A-4566-B1B8-F52A5421AE8C}"/>
                </c:ext>
              </c:extLst>
            </c:dLbl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Planilha1!$A$2:$A$8</c:f>
              <c:strCache>
                <c:ptCount val="7"/>
                <c:pt idx="0">
                  <c:v>Fiscal </c:v>
                </c:pt>
                <c:pt idx="1">
                  <c:v>DP</c:v>
                </c:pt>
                <c:pt idx="2">
                  <c:v>Suprimentos</c:v>
                </c:pt>
                <c:pt idx="3">
                  <c:v>P&amp;Q</c:v>
                </c:pt>
                <c:pt idx="4">
                  <c:v>Financeiro </c:v>
                </c:pt>
                <c:pt idx="5">
                  <c:v>TIC</c:v>
                </c:pt>
                <c:pt idx="6">
                  <c:v>Juridico </c:v>
                </c:pt>
              </c:strCache>
            </c:strRef>
          </c:cat>
          <c:val>
            <c:numRef>
              <c:f>Planilha1!$B$2:$B$8</c:f>
              <c:numCache>
                <c:formatCode>0.00%</c:formatCode>
                <c:ptCount val="7"/>
                <c:pt idx="0">
                  <c:v>4.4999999999999997E-3</c:v>
                </c:pt>
                <c:pt idx="1">
                  <c:v>2.5000000000000001E-3</c:v>
                </c:pt>
                <c:pt idx="2">
                  <c:v>1.9E-3</c:v>
                </c:pt>
                <c:pt idx="3">
                  <c:v>1.5E-3</c:v>
                </c:pt>
                <c:pt idx="4">
                  <c:v>1.4E-3</c:v>
                </c:pt>
                <c:pt idx="5">
                  <c:v>5.9999999999999995E-4</c:v>
                </c:pt>
                <c:pt idx="6">
                  <c:v>2.0000000000000001E-4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2A-403C-9028-EDFA72C9DB0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031885887"/>
        <c:axId val="1031873887"/>
      </c:barChart>
      <c:catAx>
        <c:axId val="10318858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1873887"/>
        <c:crosses val="autoZero"/>
        <c:auto val="1"/>
        <c:lblAlgn val="ctr"/>
        <c:lblOffset val="100"/>
        <c:noMultiLvlLbl val="0"/>
      </c:catAx>
      <c:valAx>
        <c:axId val="1031873887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10318858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8575" cap="flat" cmpd="sng" algn="ctr">
      <a:solidFill>
        <a:schemeClr val="accent2"/>
      </a:solidFill>
      <a:round/>
    </a:ln>
    <a:effectLst/>
  </c:spPr>
  <c:txPr>
    <a:bodyPr/>
    <a:lstStyle/>
    <a:p>
      <a:pPr>
        <a:defRPr lang="en-US" sz="1197" b="0" i="0" u="none" strike="noStrike" kern="1200" baseline="0">
          <a:solidFill>
            <a:schemeClr val="dk1"/>
          </a:solidFill>
          <a:latin typeface="+mn-lt"/>
          <a:ea typeface="+mn-ea"/>
          <a:cs typeface="+mn-cs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9" name="Google Shape;69;p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7" name="Google Shape;77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2" name="Google Shape;22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4" name="Google Shape;24;p1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9346" y="6457950"/>
            <a:ext cx="1435504" cy="3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6" name="Google Shape;26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10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8" name="Google Shape;28;p2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9346" y="6457950"/>
            <a:ext cx="1435504" cy="3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8" name="Google Shape;38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jp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Relationship Id="rId5" Type="http://schemas.openxmlformats.org/officeDocument/2006/relationships/image" Target="../media/image18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Relationship Id="rId5" Type="http://schemas.openxmlformats.org/officeDocument/2006/relationships/image" Target="../media/image4.png"/><Relationship Id="rId6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30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Relationship Id="rId7" Type="http://schemas.openxmlformats.org/officeDocument/2006/relationships/image" Target="../media/image25.png"/><Relationship Id="rId8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chart" Target="../charts/chart1.xml"/><Relationship Id="rId5" Type="http://schemas.openxmlformats.org/officeDocument/2006/relationships/chart" Target="../charts/chart2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chart" Target="../charts/chart3.xml"/><Relationship Id="rId5" Type="http://schemas.openxmlformats.org/officeDocument/2006/relationships/chart" Target="../charts/chart4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chart" Target="../charts/chart5.xml"/><Relationship Id="rId5" Type="http://schemas.openxmlformats.org/officeDocument/2006/relationships/chart" Target="../charts/chart6.xml"/><Relationship Id="rId6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Vista aérea de cidade com prédios e água ao fundo&#10;&#10;O conteúdo gerado por IA pode estar incorreto." id="97" name="Google Shape;97;p1"/>
          <p:cNvPicPr preferRelativeResize="0"/>
          <p:nvPr/>
        </p:nvPicPr>
        <p:blipFill rotWithShape="1">
          <a:blip r:embed="rId3">
            <a:alphaModFix amt="40000"/>
          </a:blip>
          <a:srcRect b="0" l="0" r="0"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/>
          <p:nvPr/>
        </p:nvSpPr>
        <p:spPr>
          <a:xfrm>
            <a:off x="822144" y="1115154"/>
            <a:ext cx="10506456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3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Cix Citizen Experience: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pt-BR" sz="43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Da Necessidade à busca da Excelência: Nossa Jornada com RPA</a:t>
            </a:r>
            <a:endParaRPr b="0" i="0" sz="43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99" name="Google Shape;99;p1"/>
          <p:cNvSpPr/>
          <p:nvPr/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841250" y="3542525"/>
            <a:ext cx="10588800" cy="13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pt-B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Descubra como a Cix tem revolucionado a eficiência operacional e a qualidade do atendimento ao cidadão através da evolução estratégica do RPA.</a:t>
            </a:r>
            <a:endParaRPr/>
          </a:p>
        </p:txBody>
      </p:sp>
      <p:pic>
        <p:nvPicPr>
          <p:cNvPr descr="Logotipo&#10;&#10;O conteúdo gerado por IA pode estar incorreto." id="102" name="Google Shape;102;p1"/>
          <p:cNvPicPr preferRelativeResize="0"/>
          <p:nvPr/>
        </p:nvPicPr>
        <p:blipFill rotWithShape="1">
          <a:blip r:embed="rId4">
            <a:alphaModFix/>
          </a:blip>
          <a:srcRect b="10006" l="0" r="-1" t="16114"/>
          <a:stretch/>
        </p:blipFill>
        <p:spPr>
          <a:xfrm>
            <a:off x="7460146" y="4960269"/>
            <a:ext cx="4731834" cy="1966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5">
            <a:alphaModFix/>
          </a:blip>
          <a:srcRect b="37742" l="0" r="0" t="39959"/>
          <a:stretch/>
        </p:blipFill>
        <p:spPr>
          <a:xfrm>
            <a:off x="9166301" y="6033967"/>
            <a:ext cx="3346063" cy="74101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"/>
          <p:cNvSpPr/>
          <p:nvPr/>
        </p:nvSpPr>
        <p:spPr>
          <a:xfrm>
            <a:off x="9166301" y="6156024"/>
            <a:ext cx="446049" cy="520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3655" u="none" cap="none" strike="noStrik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+</a:t>
            </a:r>
            <a:endParaRPr b="0" i="0" sz="3655" u="none" cap="none" strike="noStrike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drão do plano de fundo&#10;&#10;O conteúdo gerado por IA pode estar incorreto." id="227" name="Google Shape;22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2" y="0"/>
            <a:ext cx="12183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0"/>
          <p:cNvSpPr/>
          <p:nvPr/>
        </p:nvSpPr>
        <p:spPr>
          <a:xfrm>
            <a:off x="1926250" y="423325"/>
            <a:ext cx="98229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rgbClr val="F15725"/>
              </a:buClr>
              <a:buSzPts val="3600"/>
              <a:buFont typeface="Poppins SemiBold"/>
              <a:buNone/>
            </a:pPr>
            <a:r>
              <a:rPr lang="pt-BR" sz="3600">
                <a:solidFill>
                  <a:srgbClr val="F1572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Exemplos de alguns desenvolvimentos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0"/>
          <p:cNvSpPr txBox="1"/>
          <p:nvPr/>
        </p:nvSpPr>
        <p:spPr>
          <a:xfrm>
            <a:off x="442900" y="1130075"/>
            <a:ext cx="11306100" cy="54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seguir, alguns exemplos de desenvolvimento de RPA´s: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Organização automática de grande volume de arquivos</a:t>
            </a: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com filtragem de dados e lançamento de informações em dashboards de BI.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Extração e salvamento de arquivos ou comprovantes</a:t>
            </a: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organizados em pastas específicas com nomenclatura padronizada.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Salvamento e organização de espelhos de ponto </a:t>
            </a: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 nomenclatura definida.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Geração de relatórios e envio automático por e-mail </a:t>
            </a: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aos setores responsáveis.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Acesso a portais para obtenção de certidões</a:t>
            </a: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com armazenamento estruturado em repositórios.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Cadastro e controle de vencimentos de contratos</a:t>
            </a: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Captura de tela de dashboards </a:t>
            </a: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envio semanal por e-mail.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Coleta de informações por e-mail </a:t>
            </a: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preenchimento automático de planilhas de controle.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drão do plano de fundo&#10;&#10;O conteúdo gerado por IA pode estar incorreto." id="234" name="Google Shape;23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2" y="0"/>
            <a:ext cx="12183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1"/>
          <p:cNvSpPr/>
          <p:nvPr/>
        </p:nvSpPr>
        <p:spPr>
          <a:xfrm>
            <a:off x="2503528" y="678118"/>
            <a:ext cx="71850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Clr>
                <a:srgbClr val="F15725"/>
              </a:buClr>
              <a:buSzPts val="2650"/>
              <a:buFont typeface="Poppins SemiBold"/>
              <a:buNone/>
            </a:pPr>
            <a:r>
              <a:rPr lang="pt-BR" sz="2650">
                <a:solidFill>
                  <a:srgbClr val="F1572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Crescimento Contínuo e Impacto Positivo</a:t>
            </a:r>
            <a:endParaRPr sz="26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1"/>
          <p:cNvSpPr/>
          <p:nvPr/>
        </p:nvSpPr>
        <p:spPr>
          <a:xfrm>
            <a:off x="266235" y="1757886"/>
            <a:ext cx="5567621" cy="39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 SemiBold"/>
              <a:buNone/>
            </a:pPr>
            <a:r>
              <a:rPr lang="pt-BR" sz="24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Quantidade de RPA por setores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7" name="Google Shape;237;p11"/>
          <p:cNvGrpSpPr/>
          <p:nvPr/>
        </p:nvGrpSpPr>
        <p:grpSpPr>
          <a:xfrm>
            <a:off x="6377297" y="1757947"/>
            <a:ext cx="5647295" cy="3967375"/>
            <a:chOff x="528376" y="1757886"/>
            <a:chExt cx="5829767" cy="4156496"/>
          </a:xfrm>
        </p:grpSpPr>
        <p:grpSp>
          <p:nvGrpSpPr>
            <p:cNvPr id="238" name="Google Shape;238;p11"/>
            <p:cNvGrpSpPr/>
            <p:nvPr/>
          </p:nvGrpSpPr>
          <p:grpSpPr>
            <a:xfrm>
              <a:off x="528376" y="1757886"/>
              <a:ext cx="5829767" cy="4156496"/>
              <a:chOff x="6510112" y="2511985"/>
              <a:chExt cx="5751150" cy="4071695"/>
            </a:xfrm>
          </p:grpSpPr>
          <p:sp>
            <p:nvSpPr>
              <p:cNvPr id="239" name="Google Shape;239;p11"/>
              <p:cNvSpPr/>
              <p:nvPr/>
            </p:nvSpPr>
            <p:spPr>
              <a:xfrm>
                <a:off x="6510112" y="2511985"/>
                <a:ext cx="5751150" cy="4071695"/>
              </a:xfrm>
              <a:prstGeom prst="roundRect">
                <a:avLst>
                  <a:gd fmla="val 12014" name="adj"/>
                </a:avLst>
              </a:prstGeom>
              <a:solidFill>
                <a:srgbClr val="211E24"/>
              </a:solidFill>
              <a:ln>
                <a:noFill/>
              </a:ln>
            </p:spPr>
            <p:txBody>
              <a:bodyPr anchorCtr="0" anchor="t" bIns="43675" lIns="87350" spcFirstLastPara="1" rIns="87350" wrap="square" tIns="436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71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preencoded.png" id="240" name="Google Shape;240;p1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591177" y="3338524"/>
                <a:ext cx="5589018" cy="3129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41" name="Google Shape;241;p11"/>
            <p:cNvSpPr/>
            <p:nvPr/>
          </p:nvSpPr>
          <p:spPr>
            <a:xfrm>
              <a:off x="610549" y="2011849"/>
              <a:ext cx="5567621" cy="390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93"/>
                <a:buFont typeface="Poppins SemiBold"/>
                <a:buNone/>
              </a:pPr>
              <a:r>
                <a:rPr lang="pt-BR" sz="2293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Acumulado de RPA’s CIX</a:t>
              </a:r>
              <a:endParaRPr sz="229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11"/>
          <p:cNvSpPr txBox="1"/>
          <p:nvPr/>
        </p:nvSpPr>
        <p:spPr>
          <a:xfrm>
            <a:off x="490728" y="1429871"/>
            <a:ext cx="5647200" cy="50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lang="pt-BR" sz="16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Iniciamos em 2022, com apenas 1 RPA ativo. 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lang="pt-BR" sz="16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Em 2023, esse número cresceu para 18, chegando a 29 em 2024 e atualmente totalizando 34 RPA's ativos em 2025.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Esse crescimento demonstra o fortalecimento da cultura de automação e a ampliação do uso de RPA em diferentes áreas.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Além dos ativos, temos também: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pt-BR" sz="16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RPA's </a:t>
            </a:r>
            <a:r>
              <a:rPr b="1" lang="pt-BR" sz="16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inativos</a:t>
            </a:r>
            <a:r>
              <a:rPr lang="pt-BR" sz="16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que foram muito relevantes em momentos específicos e contribuíram para melhorias importantes.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pt-BR" sz="16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RPA's de </a:t>
            </a:r>
            <a:r>
              <a:rPr b="1" lang="pt-BR" sz="16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uso único</a:t>
            </a:r>
            <a:r>
              <a:rPr lang="pt-BR" sz="16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desenvolvidos para demandas pontuais. Embora estejam inativos, permanecem arquivados para possível reutilização futura.</a:t>
            </a: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342425" y="1298450"/>
            <a:ext cx="5829600" cy="2286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"/>
          <p:cNvSpPr/>
          <p:nvPr/>
        </p:nvSpPr>
        <p:spPr>
          <a:xfrm>
            <a:off x="476944" y="215084"/>
            <a:ext cx="7788969" cy="4258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67">
                <a:solidFill>
                  <a:srgbClr val="F1572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Botcity</a:t>
            </a:r>
            <a:endParaRPr sz="26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2"/>
          <p:cNvSpPr/>
          <p:nvPr/>
        </p:nvSpPr>
        <p:spPr>
          <a:xfrm>
            <a:off x="10552176" y="6428232"/>
            <a:ext cx="1639824" cy="4297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tipo&#10;&#10;O conteúdo gerado por IA pode estar incorreto." id="251" name="Google Shape;251;p12"/>
          <p:cNvPicPr preferRelativeResize="0"/>
          <p:nvPr/>
        </p:nvPicPr>
        <p:blipFill rotWithShape="1">
          <a:blip r:embed="rId3">
            <a:alphaModFix/>
          </a:blip>
          <a:srcRect b="39119" l="25553" r="26252" t="36665"/>
          <a:stretch/>
        </p:blipFill>
        <p:spPr>
          <a:xfrm>
            <a:off x="10351008" y="65783"/>
            <a:ext cx="1648508" cy="466328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2"/>
          <p:cNvSpPr txBox="1"/>
          <p:nvPr/>
        </p:nvSpPr>
        <p:spPr>
          <a:xfrm>
            <a:off x="366912" y="671766"/>
            <a:ext cx="11347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Orchestrador da BotCity oferece diversos benefícios para a gestão de automações. Entre eles, destacam-se:</a:t>
            </a:r>
            <a:endParaRPr/>
          </a:p>
        </p:txBody>
      </p:sp>
      <p:pic>
        <p:nvPicPr>
          <p:cNvPr id="253" name="Google Shape;25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027" y="1826840"/>
            <a:ext cx="5099901" cy="1845788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2"/>
          <p:cNvSpPr txBox="1"/>
          <p:nvPr/>
        </p:nvSpPr>
        <p:spPr>
          <a:xfrm>
            <a:off x="1190668" y="1352763"/>
            <a:ext cx="2957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Gerenciamento das automações</a:t>
            </a:r>
            <a:endParaRPr/>
          </a:p>
        </p:txBody>
      </p:sp>
      <p:pic>
        <p:nvPicPr>
          <p:cNvPr id="255" name="Google Shape;25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67420" y="1675388"/>
            <a:ext cx="4797992" cy="20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2"/>
          <p:cNvSpPr txBox="1"/>
          <p:nvPr/>
        </p:nvSpPr>
        <p:spPr>
          <a:xfrm>
            <a:off x="6972818" y="1276563"/>
            <a:ext cx="2957125" cy="3844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Agendamento das automações</a:t>
            </a:r>
            <a:endParaRPr/>
          </a:p>
        </p:txBody>
      </p:sp>
      <p:pic>
        <p:nvPicPr>
          <p:cNvPr id="257" name="Google Shape;257;p12"/>
          <p:cNvPicPr preferRelativeResize="0"/>
          <p:nvPr/>
        </p:nvPicPr>
        <p:blipFill rotWithShape="1">
          <a:blip r:embed="rId6">
            <a:alphaModFix/>
          </a:blip>
          <a:srcRect b="0" l="0" r="59609" t="0"/>
          <a:stretch/>
        </p:blipFill>
        <p:spPr>
          <a:xfrm>
            <a:off x="649450" y="4580164"/>
            <a:ext cx="3759800" cy="508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2"/>
          <p:cNvSpPr txBox="1"/>
          <p:nvPr/>
        </p:nvSpPr>
        <p:spPr>
          <a:xfrm>
            <a:off x="1050793" y="4181208"/>
            <a:ext cx="2957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Gerenciamento de tarefas</a:t>
            </a:r>
            <a:endParaRPr/>
          </a:p>
        </p:txBody>
      </p:sp>
      <p:pic>
        <p:nvPicPr>
          <p:cNvPr id="259" name="Google Shape;259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8025" y="5161571"/>
            <a:ext cx="5372100" cy="33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8075" y="5574072"/>
            <a:ext cx="5291998" cy="9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67420" y="4473451"/>
            <a:ext cx="4481943" cy="132032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2"/>
          <p:cNvSpPr txBox="1"/>
          <p:nvPr/>
        </p:nvSpPr>
        <p:spPr>
          <a:xfrm>
            <a:off x="5538300" y="4075675"/>
            <a:ext cx="565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Acompanhamento em tempo real da execução dos robôs</a:t>
            </a:r>
            <a:endParaRPr/>
          </a:p>
        </p:txBody>
      </p:sp>
      <p:pic>
        <p:nvPicPr>
          <p:cNvPr id="263" name="Google Shape;263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826600" y="197911"/>
            <a:ext cx="1228998" cy="3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"/>
          <p:cNvSpPr/>
          <p:nvPr/>
        </p:nvSpPr>
        <p:spPr>
          <a:xfrm>
            <a:off x="476944" y="215084"/>
            <a:ext cx="7788969" cy="4258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67">
                <a:solidFill>
                  <a:srgbClr val="F1572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Botcity</a:t>
            </a:r>
            <a:endParaRPr sz="26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3"/>
          <p:cNvSpPr/>
          <p:nvPr/>
        </p:nvSpPr>
        <p:spPr>
          <a:xfrm>
            <a:off x="10552176" y="6428232"/>
            <a:ext cx="1639824" cy="4297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3"/>
          <p:cNvSpPr txBox="1"/>
          <p:nvPr/>
        </p:nvSpPr>
        <p:spPr>
          <a:xfrm>
            <a:off x="366912" y="671766"/>
            <a:ext cx="11347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Orchestrador da BotCity oferece diversos benefícios para a gestão de automações. Entre eles, destacam-se:</a:t>
            </a:r>
            <a:endParaRPr/>
          </a:p>
        </p:txBody>
      </p:sp>
      <p:sp>
        <p:nvSpPr>
          <p:cNvPr id="272" name="Google Shape;272;p13"/>
          <p:cNvSpPr txBox="1"/>
          <p:nvPr/>
        </p:nvSpPr>
        <p:spPr>
          <a:xfrm>
            <a:off x="674534" y="1505163"/>
            <a:ext cx="347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Controle de versionamentos dos RPA</a:t>
            </a:r>
            <a:endParaRPr/>
          </a:p>
        </p:txBody>
      </p:sp>
      <p:sp>
        <p:nvSpPr>
          <p:cNvPr id="273" name="Google Shape;273;p13"/>
          <p:cNvSpPr txBox="1"/>
          <p:nvPr/>
        </p:nvSpPr>
        <p:spPr>
          <a:xfrm>
            <a:off x="2305199" y="5126860"/>
            <a:ext cx="75816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Esse gerenciamento permite maior otimização do processo de automação e diminuição de riscos. </a:t>
            </a:r>
            <a:endParaRPr/>
          </a:p>
        </p:txBody>
      </p:sp>
      <p:pic>
        <p:nvPicPr>
          <p:cNvPr id="274" name="Google Shape;27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098" y="2156777"/>
            <a:ext cx="3473261" cy="254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8963" y="2415302"/>
            <a:ext cx="5534025" cy="161451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3"/>
          <p:cNvSpPr txBox="1"/>
          <p:nvPr/>
        </p:nvSpPr>
        <p:spPr>
          <a:xfrm>
            <a:off x="6529282" y="1604019"/>
            <a:ext cx="347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Testes de novas tarefas</a:t>
            </a:r>
            <a:endParaRPr/>
          </a:p>
        </p:txBody>
      </p:sp>
      <p:pic>
        <p:nvPicPr>
          <p:cNvPr descr="Logotipo&#10;&#10;O conteúdo gerado por IA pode estar incorreto." id="277" name="Google Shape;277;p13"/>
          <p:cNvPicPr preferRelativeResize="0"/>
          <p:nvPr/>
        </p:nvPicPr>
        <p:blipFill rotWithShape="1">
          <a:blip r:embed="rId5">
            <a:alphaModFix/>
          </a:blip>
          <a:srcRect b="39119" l="25553" r="26251" t="36666"/>
          <a:stretch/>
        </p:blipFill>
        <p:spPr>
          <a:xfrm>
            <a:off x="10351008" y="65783"/>
            <a:ext cx="1648507" cy="46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26600" y="197911"/>
            <a:ext cx="1228998" cy="3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84" name="Google Shape;28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26827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14"/>
          <p:cNvGrpSpPr/>
          <p:nvPr/>
        </p:nvGrpSpPr>
        <p:grpSpPr>
          <a:xfrm>
            <a:off x="476944" y="3147626"/>
            <a:ext cx="11238112" cy="3117839"/>
            <a:chOff x="572332" y="3777151"/>
            <a:chExt cx="13485734" cy="3741407"/>
          </a:xfrm>
        </p:grpSpPr>
        <p:sp>
          <p:nvSpPr>
            <p:cNvPr id="286" name="Google Shape;286;p14"/>
            <p:cNvSpPr/>
            <p:nvPr/>
          </p:nvSpPr>
          <p:spPr>
            <a:xfrm>
              <a:off x="572332" y="3777151"/>
              <a:ext cx="11965200" cy="51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415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200">
                  <a:solidFill>
                    <a:srgbClr val="F15725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Cix+Bot: Cultivando a Cultura de Automação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572333" y="4533424"/>
              <a:ext cx="13485733" cy="2614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552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11001"/>
                  </a:solidFill>
                  <a:latin typeface="Poppins"/>
                  <a:ea typeface="Poppins"/>
                  <a:cs typeface="Poppins"/>
                  <a:sym typeface="Poppins"/>
                </a:rPr>
                <a:t>Iniciamos esse ano a jornada de crescimento em nosso RPA´s </a:t>
              </a: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572333" y="4978837"/>
              <a:ext cx="13485733" cy="2614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552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11001"/>
                  </a:solidFill>
                  <a:latin typeface="Poppins"/>
                  <a:ea typeface="Poppins"/>
                  <a:cs typeface="Poppins"/>
                  <a:sym typeface="Poppins"/>
                </a:rPr>
                <a:t>Realizamos </a:t>
              </a:r>
              <a:r>
                <a:rPr b="1" lang="pt-BR" sz="1100">
                  <a:solidFill>
                    <a:srgbClr val="011001"/>
                  </a:solidFill>
                  <a:latin typeface="Poppins"/>
                  <a:ea typeface="Poppins"/>
                  <a:cs typeface="Poppins"/>
                  <a:sym typeface="Poppins"/>
                </a:rPr>
                <a:t>workshops interativos</a:t>
              </a:r>
              <a:r>
                <a:rPr lang="pt-BR" sz="1100">
                  <a:solidFill>
                    <a:srgbClr val="011001"/>
                  </a:solidFill>
                  <a:latin typeface="Poppins"/>
                  <a:ea typeface="Poppins"/>
                  <a:cs typeface="Poppins"/>
                  <a:sym typeface="Poppins"/>
                </a:rPr>
                <a:t> com todos os colaboradores, promovendo o entendimento e o engajamento na jornada da automação.</a:t>
              </a: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preencoded.png" id="289" name="Google Shape;289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72333" y="5533977"/>
              <a:ext cx="490538" cy="4905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14"/>
            <p:cNvSpPr/>
            <p:nvPr/>
          </p:nvSpPr>
          <p:spPr>
            <a:xfrm>
              <a:off x="1267195" y="5562132"/>
              <a:ext cx="3473400" cy="2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41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rgbClr val="01100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Conscientização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1267182" y="5915739"/>
              <a:ext cx="5945862" cy="2614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552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11001"/>
                  </a:solidFill>
                  <a:latin typeface="Poppins"/>
                  <a:ea typeface="Poppins"/>
                  <a:cs typeface="Poppins"/>
                  <a:sym typeface="Poppins"/>
                </a:rPr>
                <a:t>Explicar o valor e o potencial do RPA para todos os níveis hierárquicos.</a:t>
              </a: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preencoded.png" id="292" name="Google Shape;292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417356" y="5523005"/>
              <a:ext cx="490538" cy="4905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p14"/>
            <p:cNvSpPr/>
            <p:nvPr/>
          </p:nvSpPr>
          <p:spPr>
            <a:xfrm>
              <a:off x="8112203" y="5562132"/>
              <a:ext cx="4309500" cy="2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41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rgbClr val="01100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Identificação de Oportunidades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8112204" y="5915739"/>
              <a:ext cx="5945862" cy="2614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552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11001"/>
                  </a:solidFill>
                  <a:latin typeface="Poppins"/>
                  <a:ea typeface="Poppins"/>
                  <a:cs typeface="Poppins"/>
                  <a:sym typeface="Poppins"/>
                </a:rPr>
                <a:t>Capacitar equipes para identificar processos passíveis de automação.</a:t>
              </a: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preencoded.png" id="295" name="Google Shape;295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72333" y="6537065"/>
              <a:ext cx="490538" cy="4905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" name="Google Shape;296;p14"/>
            <p:cNvSpPr/>
            <p:nvPr/>
          </p:nvSpPr>
          <p:spPr>
            <a:xfrm>
              <a:off x="1267182" y="6642021"/>
              <a:ext cx="2044065" cy="2555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41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rgbClr val="01100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Colaboração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1267182" y="6995636"/>
              <a:ext cx="5945862" cy="2614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552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11001"/>
                  </a:solidFill>
                  <a:latin typeface="Poppins"/>
                  <a:ea typeface="Poppins"/>
                  <a:cs typeface="Poppins"/>
                  <a:sym typeface="Poppins"/>
                </a:rPr>
                <a:t>Estimular a colaboração entre áreas para otimizar as implementações.</a:t>
              </a: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preencoded.png" id="298" name="Google Shape;298;p1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417356" y="6559010"/>
              <a:ext cx="490538" cy="4905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4"/>
            <p:cNvSpPr/>
            <p:nvPr/>
          </p:nvSpPr>
          <p:spPr>
            <a:xfrm>
              <a:off x="8112204" y="6642021"/>
              <a:ext cx="2044065" cy="2555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41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solidFill>
                    <a:srgbClr val="01100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Parceria 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8112204" y="6995636"/>
              <a:ext cx="5945862" cy="5229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552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11001"/>
                  </a:solidFill>
                  <a:latin typeface="Poppins"/>
                  <a:ea typeface="Poppins"/>
                  <a:cs typeface="Poppins"/>
                  <a:sym typeface="Poppins"/>
                </a:rPr>
                <a:t>Com a Parceria certa com a Botcity estamos desenvolvimento ainda mais conhecimento para orquestrar e administrar nossos RPA's</a:t>
              </a: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14"/>
          <p:cNvSpPr/>
          <p:nvPr/>
        </p:nvSpPr>
        <p:spPr>
          <a:xfrm>
            <a:off x="10552176" y="6428232"/>
            <a:ext cx="1639824" cy="4297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tipo&#10;&#10;O conteúdo gerado por IA pode estar incorreto." id="302" name="Google Shape;302;p14"/>
          <p:cNvPicPr preferRelativeResize="0"/>
          <p:nvPr/>
        </p:nvPicPr>
        <p:blipFill rotWithShape="1">
          <a:blip r:embed="rId8">
            <a:alphaModFix/>
          </a:blip>
          <a:srcRect b="39119" l="25553" r="26252" t="36665"/>
          <a:stretch/>
        </p:blipFill>
        <p:spPr>
          <a:xfrm>
            <a:off x="10351008" y="65783"/>
            <a:ext cx="1648508" cy="466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08" name="Google Shape;30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1400" y="0"/>
            <a:ext cx="4800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5"/>
          <p:cNvSpPr/>
          <p:nvPr/>
        </p:nvSpPr>
        <p:spPr>
          <a:xfrm>
            <a:off x="539056" y="471686"/>
            <a:ext cx="6541889" cy="962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1572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RPA na Cix: Crescimento Contínuo e Impacto Positivo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5"/>
          <p:cNvSpPr/>
          <p:nvPr/>
        </p:nvSpPr>
        <p:spPr>
          <a:xfrm>
            <a:off x="539056" y="1665288"/>
            <a:ext cx="6541889" cy="985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6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automação se tornou um pilar fundamental na Cix, impulsionando a eficiência e liberando nossos colaboradores para tarefas mais estratégicas e inovadoras. Nosso compromisso com a transformação digital continua, visando um futuro ainda mais automatizado e produtivo.</a:t>
            </a:r>
            <a:endParaRPr sz="120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5"/>
          <p:cNvSpPr/>
          <p:nvPr/>
        </p:nvSpPr>
        <p:spPr>
          <a:xfrm>
            <a:off x="539056" y="2901355"/>
            <a:ext cx="3174703" cy="4081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8">
                <a:solidFill>
                  <a:srgbClr val="F1572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34</a:t>
            </a:r>
            <a:endParaRPr sz="320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5"/>
          <p:cNvSpPr/>
          <p:nvPr/>
        </p:nvSpPr>
        <p:spPr>
          <a:xfrm>
            <a:off x="1163638" y="3502025"/>
            <a:ext cx="1925439" cy="240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RPAs Ativos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5"/>
          <p:cNvSpPr/>
          <p:nvPr/>
        </p:nvSpPr>
        <p:spPr>
          <a:xfrm>
            <a:off x="539056" y="3835103"/>
            <a:ext cx="3174703" cy="4929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86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Número de robôs em pleno funcionamento em nosso orquestrador.</a:t>
            </a:r>
            <a:endParaRPr sz="120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5"/>
          <p:cNvSpPr/>
          <p:nvPr/>
        </p:nvSpPr>
        <p:spPr>
          <a:xfrm>
            <a:off x="3906243" y="2901355"/>
            <a:ext cx="3174703" cy="4081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8">
                <a:solidFill>
                  <a:srgbClr val="F1572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50 RPA - 2025</a:t>
            </a:r>
            <a:endParaRPr sz="320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5"/>
          <p:cNvSpPr/>
          <p:nvPr/>
        </p:nvSpPr>
        <p:spPr>
          <a:xfrm>
            <a:off x="4530825" y="3502025"/>
            <a:ext cx="1925439" cy="240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Ações Internas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5"/>
          <p:cNvSpPr/>
          <p:nvPr/>
        </p:nvSpPr>
        <p:spPr>
          <a:xfrm>
            <a:off x="3906243" y="3835103"/>
            <a:ext cx="3174703" cy="4929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86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Aumento contínuo da utilização de RPA em diversas áreas da empresa.</a:t>
            </a:r>
            <a:endParaRPr sz="120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5"/>
          <p:cNvSpPr/>
          <p:nvPr/>
        </p:nvSpPr>
        <p:spPr>
          <a:xfrm>
            <a:off x="2126357" y="4880637"/>
            <a:ext cx="3174703" cy="4081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8">
                <a:solidFill>
                  <a:srgbClr val="F1572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Futuro</a:t>
            </a:r>
            <a:endParaRPr sz="320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5"/>
          <p:cNvSpPr/>
          <p:nvPr/>
        </p:nvSpPr>
        <p:spPr>
          <a:xfrm>
            <a:off x="539056" y="5435005"/>
            <a:ext cx="6541889" cy="1094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86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Temos o compromisso de expandir e aprimorar nossas soluções de RPA, explorando o uso de inteligência artificial para mapear e compreender melhor os processos. Isso garante que a automação seja aplicada de forma precisa, eficiente e alinhada às necessidades reais da operação.</a:t>
            </a:r>
            <a:endParaRPr sz="120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tipo&#10;&#10;O conteúdo gerado por IA pode estar incorreto." id="319" name="Google Shape;319;p15"/>
          <p:cNvPicPr preferRelativeResize="0"/>
          <p:nvPr/>
        </p:nvPicPr>
        <p:blipFill rotWithShape="1">
          <a:blip r:embed="rId4">
            <a:alphaModFix/>
          </a:blip>
          <a:srcRect b="39119" l="25553" r="26252" t="36665"/>
          <a:stretch/>
        </p:blipFill>
        <p:spPr>
          <a:xfrm>
            <a:off x="10332720" y="84071"/>
            <a:ext cx="1648508" cy="466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Vista panorâmica da cidade no final da estrada&#10;&#10;O conteúdo gerado por IA pode estar incorreto." id="325" name="Google Shape;325;p16"/>
          <p:cNvPicPr preferRelativeResize="0"/>
          <p:nvPr/>
        </p:nvPicPr>
        <p:blipFill rotWithShape="1">
          <a:blip r:embed="rId3">
            <a:alphaModFix/>
          </a:blip>
          <a:srcRect b="4135" l="0" r="-1" t="25557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O conteúdo gerado por IA pode estar incorreto." id="326" name="Google Shape;326;p16"/>
          <p:cNvPicPr preferRelativeResize="0"/>
          <p:nvPr/>
        </p:nvPicPr>
        <p:blipFill rotWithShape="1">
          <a:blip r:embed="rId4">
            <a:alphaModFix/>
          </a:blip>
          <a:srcRect b="10006" l="0" r="-1" t="16114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C0C0C"/>
              </a:gs>
              <a:gs pos="36000">
                <a:srgbClr val="0C0C0C"/>
              </a:gs>
              <a:gs pos="81000">
                <a:srgbClr val="0C0C0C">
                  <a:alpha val="0"/>
                </a:srgbClr>
              </a:gs>
              <a:gs pos="100000">
                <a:srgbClr val="0C0C0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6"/>
          <p:cNvSpPr/>
          <p:nvPr/>
        </p:nvSpPr>
        <p:spPr>
          <a:xfrm>
            <a:off x="838200" y="1115219"/>
            <a:ext cx="5395912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OBRIGADO !! </a:t>
            </a:r>
            <a:endParaRPr sz="50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329" name="Google Shape;329;p16"/>
          <p:cNvCxnSpPr/>
          <p:nvPr/>
        </p:nvCxnSpPr>
        <p:spPr>
          <a:xfrm rot="10800000">
            <a:off x="838200" y="3681408"/>
            <a:ext cx="11353799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rma&#10;&#10;O conteúdo gerado por IA pode estar incorreto." id="109" name="Google Shape;10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2" y="0"/>
            <a:ext cx="1218381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0" name="Google Shape;11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91400" y="0"/>
            <a:ext cx="4800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/>
          <p:nvPr/>
        </p:nvSpPr>
        <p:spPr>
          <a:xfrm>
            <a:off x="521371" y="1194578"/>
            <a:ext cx="48642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Clr>
                <a:srgbClr val="F15725"/>
              </a:buClr>
              <a:buSzPts val="2650"/>
              <a:buFont typeface="Poppins SemiBold"/>
              <a:buNone/>
            </a:pPr>
            <a:r>
              <a:rPr b="1" i="0" lang="pt-BR" sz="2650" u="none" cap="none" strike="noStrike">
                <a:solidFill>
                  <a:srgbClr val="F1572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Conheça Nosso Especialista</a:t>
            </a:r>
            <a:endParaRPr b="1" i="0" sz="26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521378" y="1700400"/>
            <a:ext cx="51750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52"/>
              </a:lnSpc>
              <a:spcBef>
                <a:spcPts val="0"/>
              </a:spcBef>
              <a:spcAft>
                <a:spcPts val="0"/>
              </a:spcAft>
              <a:buClr>
                <a:srgbClr val="023C31"/>
              </a:buClr>
              <a:buSzPts val="3550"/>
              <a:buFont typeface="Poppins SemiBold"/>
              <a:buNone/>
            </a:pPr>
            <a:r>
              <a:rPr b="0" i="0" lang="pt-BR" sz="3550" u="none" cap="none" strike="noStrike">
                <a:solidFill>
                  <a:srgbClr val="023C3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Gonzalo Ortiz</a:t>
            </a:r>
            <a:endParaRPr b="0" i="0" sz="3550" u="none" cap="none" strike="noStrike">
              <a:solidFill>
                <a:srgbClr val="023C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521375" y="2645025"/>
            <a:ext cx="6356700" cy="3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Poppins"/>
              <a:buNone/>
            </a:pPr>
            <a:r>
              <a:rPr b="0" i="0" lang="pt-BR" sz="175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Gonzalo Ortiz é especialista em processos e gestão da qualidade. Formado em Engenharia Comercial e Administração, possui MBAs em Qualidade Total (UFF/RJ) e em Gerenciamento de Projetos (IBMEC). Atua com foco na melhoria contínua e está há 13 anos na Cix, onde atualmente coordena o time de Qualidade e Processos, impulsionando a evolução dos processos e </a:t>
            </a:r>
            <a:r>
              <a:rPr lang="pt-BR" sz="17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automação</a:t>
            </a:r>
            <a:r>
              <a:rPr b="0" i="0" lang="pt-BR" sz="175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da empresa.</a:t>
            </a:r>
            <a:endParaRPr b="0" i="0" sz="17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rupo de pessoas na rua em dia de sol&#10;&#10;O conteúdo gerado por IA pode estar incorreto." id="120" name="Google Shape;120;p3"/>
          <p:cNvPicPr preferRelativeResize="0"/>
          <p:nvPr/>
        </p:nvPicPr>
        <p:blipFill rotWithShape="1">
          <a:blip r:embed="rId3">
            <a:alphaModFix amt="35000"/>
          </a:blip>
          <a:srcRect b="1059" l="0" r="0" t="14671"/>
          <a:stretch/>
        </p:blipFill>
        <p:spPr>
          <a:xfrm>
            <a:off x="20" y="1"/>
            <a:ext cx="121919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/>
          <p:nvPr/>
        </p:nvSpPr>
        <p:spPr>
          <a:xfrm>
            <a:off x="841248" y="426720"/>
            <a:ext cx="10506456" cy="19191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000" u="none" cap="none" strike="noStrike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Cix Citizen Experience: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pt-BR" sz="4000" u="none" cap="none" strike="noStrike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Nosso Compromisso com o Cidadão</a:t>
            </a: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 flipH="1" rot="10800000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841248" y="3337269"/>
            <a:ext cx="10509504" cy="2905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4"/>
              <a:buFont typeface="Arial"/>
              <a:buChar char="•"/>
            </a:pPr>
            <a:r>
              <a:rPr b="0" i="0" lang="pt-BR" sz="1704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Fundada em </a:t>
            </a:r>
            <a:r>
              <a:rPr b="1" i="0" lang="pt-BR" sz="1704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2008</a:t>
            </a:r>
            <a:r>
              <a:rPr b="0" i="0" lang="pt-BR" sz="1704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a Cix Citizen Experience consolidou sua expertise no setor público, dedicando-se a aprimorar a interação entre cidadãos e serviços governamentais.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704" u="none" cap="none" strike="noStrike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704"/>
              <a:buFont typeface="Arial"/>
              <a:buChar char="•"/>
            </a:pPr>
            <a:r>
              <a:rPr b="0" i="0" lang="pt-BR" sz="1704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Entregamos serviços completos que usam a tecnologia como meio, trabalhamos lado a lado com o governo para que os cidadãos tenham acesso a serviços públicos com praticidade e qualidade. Somos parceiros estratégicos do setor público na missão de aprimorar a relação do cidadão com o Estado.</a:t>
            </a:r>
            <a:endParaRPr/>
          </a:p>
          <a:p>
            <a:pPr indent="108267" lvl="0" marL="0" marR="0" rtl="0" algn="l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5"/>
              <a:buFont typeface="Arial"/>
              <a:buNone/>
            </a:pPr>
            <a:r>
              <a:t/>
            </a:r>
            <a:endParaRPr b="0" i="0" sz="1704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rma&#10;&#10;O conteúdo gerado por IA pode estar incorreto." id="129" name="Google Shape;12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2" y="0"/>
            <a:ext cx="12183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"/>
          <p:cNvSpPr/>
          <p:nvPr/>
        </p:nvSpPr>
        <p:spPr>
          <a:xfrm>
            <a:off x="0" y="1020727"/>
            <a:ext cx="12192000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15725"/>
              </a:buClr>
              <a:buSzPts val="4450"/>
              <a:buFont typeface="Poppins SemiBold"/>
              <a:buNone/>
            </a:pPr>
            <a:r>
              <a:rPr b="1" i="0" lang="pt-BR" sz="4450" u="none" cap="none" strike="noStrike">
                <a:solidFill>
                  <a:srgbClr val="F1572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Evolução Tecnológica do RPA na Cix</a:t>
            </a:r>
            <a:endParaRPr b="1" i="0" sz="44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1" name="Google Shape;131;p4"/>
          <p:cNvGrpSpPr/>
          <p:nvPr/>
        </p:nvGrpSpPr>
        <p:grpSpPr>
          <a:xfrm>
            <a:off x="188975" y="2360075"/>
            <a:ext cx="11982151" cy="4016777"/>
            <a:chOff x="793790" y="2535240"/>
            <a:chExt cx="13228409" cy="4190037"/>
          </a:xfrm>
        </p:grpSpPr>
        <p:sp>
          <p:nvSpPr>
            <p:cNvPr id="132" name="Google Shape;132;p4"/>
            <p:cNvSpPr/>
            <p:nvPr/>
          </p:nvSpPr>
          <p:spPr>
            <a:xfrm>
              <a:off x="11297841" y="4954276"/>
              <a:ext cx="30479" cy="413081"/>
            </a:xfrm>
            <a:prstGeom prst="roundRect">
              <a:avLst>
                <a:gd fmla="val 1116279" name="adj"/>
              </a:avLst>
            </a:prstGeom>
            <a:solidFill>
              <a:srgbClr val="FF70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grpSp>
          <p:nvGrpSpPr>
            <p:cNvPr id="133" name="Google Shape;133;p4"/>
            <p:cNvGrpSpPr/>
            <p:nvPr/>
          </p:nvGrpSpPr>
          <p:grpSpPr>
            <a:xfrm>
              <a:off x="793790" y="2535240"/>
              <a:ext cx="13228409" cy="4190037"/>
              <a:chOff x="793790" y="2535240"/>
              <a:chExt cx="13228409" cy="4190037"/>
            </a:xfrm>
          </p:grpSpPr>
          <p:sp>
            <p:nvSpPr>
              <p:cNvPr id="134" name="Google Shape;134;p4"/>
              <p:cNvSpPr/>
              <p:nvPr/>
            </p:nvSpPr>
            <p:spPr>
              <a:xfrm>
                <a:off x="793790" y="4695944"/>
                <a:ext cx="13042821" cy="30480"/>
              </a:xfrm>
              <a:prstGeom prst="roundRect">
                <a:avLst>
                  <a:gd fmla="val 1116279" name="adj"/>
                </a:avLst>
              </a:prstGeom>
              <a:solidFill>
                <a:srgbClr val="E2C0B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3322992" y="4035326"/>
                <a:ext cx="30479" cy="411055"/>
              </a:xfrm>
              <a:prstGeom prst="roundRect">
                <a:avLst>
                  <a:gd fmla="val 1116279" name="adj"/>
                </a:avLst>
              </a:prstGeom>
              <a:solidFill>
                <a:srgbClr val="FF703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1526171" y="2535240"/>
                <a:ext cx="4290300" cy="35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Font typeface="Poppins Medium"/>
                  <a:buNone/>
                </a:pPr>
                <a:r>
                  <a:rPr b="1" i="0" lang="pt-BR" sz="2200" u="none" cap="none" strike="noStrike">
                    <a:solidFill>
                      <a:schemeClr val="dk1"/>
                    </a:solidFill>
                    <a:latin typeface="Poppins Medium"/>
                    <a:ea typeface="Poppins Medium"/>
                    <a:cs typeface="Poppins Medium"/>
                    <a:sym typeface="Poppins Medium"/>
                  </a:rPr>
                  <a:t>2022: O Início com UiPath</a:t>
                </a:r>
                <a:endParaRPr b="1" i="0" sz="2200" u="none" cap="none" strike="noStrike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1415545" y="3048560"/>
                <a:ext cx="3887082" cy="8708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Poppins Medium"/>
                  <a:buNone/>
                </a:pPr>
                <a:r>
                  <a:rPr b="0" i="0" lang="pt-BR" sz="1400" u="none" cap="none" strike="noStrike">
                    <a:solidFill>
                      <a:schemeClr val="dk1"/>
                    </a:solidFill>
                    <a:latin typeface="Poppins Medium"/>
                    <a:ea typeface="Poppins Medium"/>
                    <a:cs typeface="Poppins Medium"/>
                    <a:sym typeface="Poppins Medium"/>
                  </a:rPr>
                  <a:t>Nosso primeiro RPA foi desenvolvido, marcando o pontapé inicial na automação com a plataforma UiPath.</a:t>
                </a:r>
                <a:endParaRPr b="0" i="0" sz="1400" u="none" cap="none" strike="noStrike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727382" y="4426625"/>
                <a:ext cx="510302" cy="510302"/>
              </a:xfrm>
              <a:prstGeom prst="roundRect">
                <a:avLst>
                  <a:gd fmla="val 66675" name="adj"/>
                </a:avLst>
              </a:prstGeom>
              <a:solidFill>
                <a:srgbClr val="F15725">
                  <a:alpha val="49803"/>
                </a:srgbClr>
              </a:solidFill>
              <a:ln cap="flat" cmpd="sng" w="9525">
                <a:solidFill>
                  <a:srgbClr val="FF703E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rotWithShape="0" algn="bl" dir="2700000" dist="20320">
                  <a:srgbClr val="FF703E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967293" y="4953009"/>
                <a:ext cx="30479" cy="413081"/>
              </a:xfrm>
              <a:prstGeom prst="roundRect">
                <a:avLst>
                  <a:gd fmla="val 1116279" name="adj"/>
                </a:avLst>
              </a:prstGeom>
              <a:solidFill>
                <a:srgbClr val="FF703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3982398" y="5413943"/>
                <a:ext cx="4860900" cy="35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Font typeface="Poppins Medium"/>
                  <a:buNone/>
                </a:pPr>
                <a:r>
                  <a:rPr b="1" i="0" lang="pt-BR" sz="2200" u="none" cap="none" strike="noStrike">
                    <a:solidFill>
                      <a:schemeClr val="dk1"/>
                    </a:solidFill>
                    <a:latin typeface="Poppins Medium"/>
                    <a:ea typeface="Poppins Medium"/>
                    <a:cs typeface="Poppins Medium"/>
                    <a:sym typeface="Poppins Medium"/>
                  </a:rPr>
                  <a:t>2023: Migração para Python</a:t>
                </a:r>
                <a:endParaRPr b="1" i="0" sz="2200" u="none" cap="none" strike="noStrike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746338" y="5854377"/>
                <a:ext cx="5097000" cy="87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Poppins Medium"/>
                  <a:buNone/>
                </a:pPr>
                <a:r>
                  <a:rPr b="0" i="0" lang="pt-BR" sz="1400" u="none" cap="none" strike="noStrike">
                    <a:solidFill>
                      <a:schemeClr val="dk1"/>
                    </a:solidFill>
                    <a:latin typeface="Poppins Medium"/>
                    <a:ea typeface="Poppins Medium"/>
                    <a:cs typeface="Poppins Medium"/>
                    <a:sym typeface="Poppins Medium"/>
                  </a:rPr>
                  <a:t>Buscando maior flexibilidade e customização, a Cix realizou a transição para Python na construção de seus robôs.</a:t>
                </a:r>
                <a:endParaRPr b="0" i="0" sz="1400" u="none" cap="none" strike="noStrike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8632508" y="4015502"/>
                <a:ext cx="30479" cy="411055"/>
              </a:xfrm>
              <a:prstGeom prst="roundRect">
                <a:avLst>
                  <a:gd fmla="val 1116279" name="adj"/>
                </a:avLst>
              </a:prstGeom>
              <a:solidFill>
                <a:srgbClr val="FF703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6544745" y="2535240"/>
                <a:ext cx="4593300" cy="35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Font typeface="Poppins Medium"/>
                  <a:buNone/>
                </a:pPr>
                <a:r>
                  <a:rPr b="1" i="0" lang="pt-BR" sz="2200" u="none" cap="none" strike="noStrike">
                    <a:solidFill>
                      <a:schemeClr val="dk1"/>
                    </a:solidFill>
                    <a:latin typeface="Poppins Medium"/>
                    <a:ea typeface="Poppins Medium"/>
                    <a:cs typeface="Poppins Medium"/>
                    <a:sym typeface="Poppins Medium"/>
                  </a:rPr>
                  <a:t>2024: Orquestrador Botcity</a:t>
                </a:r>
                <a:endParaRPr b="1" i="0" sz="2200" u="none" cap="none" strike="noStrike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6376545" y="3071844"/>
                <a:ext cx="4593431" cy="8708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t-BR" sz="1400" u="none" cap="none" strike="noStrike">
                    <a:solidFill>
                      <a:schemeClr val="dk1"/>
                    </a:solidFill>
                    <a:latin typeface="Poppins Medium"/>
                    <a:ea typeface="Poppins Medium"/>
                    <a:cs typeface="Poppins Medium"/>
                    <a:sym typeface="Poppins Medium"/>
                  </a:rPr>
                  <a:t>Implementamos o orquestrador da Botcity, centralizando a gestão e monitoramento dos nossos robôs para maior eficiência.</a:t>
                </a: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11057930" y="4440793"/>
                <a:ext cx="510302" cy="510302"/>
              </a:xfrm>
              <a:prstGeom prst="roundRect">
                <a:avLst>
                  <a:gd fmla="val 66675" name="adj"/>
                </a:avLst>
              </a:prstGeom>
              <a:solidFill>
                <a:srgbClr val="F15725">
                  <a:alpha val="49803"/>
                </a:srgbClr>
              </a:solidFill>
              <a:ln cap="flat" cmpd="sng" w="9525">
                <a:solidFill>
                  <a:srgbClr val="FF703E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rotWithShape="0" algn="bl" dir="2700000" dist="20320">
                  <a:srgbClr val="FF703E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11138034" y="4556516"/>
                <a:ext cx="340162" cy="425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650"/>
                  <a:buFont typeface="Poppins Medium"/>
                  <a:buNone/>
                </a:pPr>
                <a:r>
                  <a:rPr b="0" i="0" lang="pt-BR" sz="2650" u="none" cap="none" strike="noStrike">
                    <a:solidFill>
                      <a:schemeClr val="lt1"/>
                    </a:solidFill>
                    <a:latin typeface="Poppins Medium"/>
                    <a:ea typeface="Poppins Medium"/>
                    <a:cs typeface="Poppins Medium"/>
                    <a:sym typeface="Poppins Medium"/>
                  </a:rPr>
                  <a:t>4</a:t>
                </a:r>
                <a:endParaRPr b="0" i="0" sz="2650" u="none" cap="none" strike="noStrike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9161299" y="5385464"/>
                <a:ext cx="4860900" cy="54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375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Poppins Medium"/>
                  <a:buNone/>
                </a:pPr>
                <a:r>
                  <a:rPr b="1" i="0" lang="pt-BR" sz="2000" u="none" cap="none" strike="noStrike">
                    <a:solidFill>
                      <a:schemeClr val="dk1"/>
                    </a:solidFill>
                    <a:latin typeface="Poppins Medium"/>
                    <a:ea typeface="Poppins Medium"/>
                    <a:cs typeface="Poppins Medium"/>
                    <a:sym typeface="Poppins Medium"/>
                  </a:rPr>
                  <a:t>2025: Em busca do crescimento</a:t>
                </a:r>
                <a:endParaRPr b="1" i="0" sz="2000" u="none" cap="none" strike="noStrike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9275123" y="5804017"/>
                <a:ext cx="4393500" cy="87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Poppins Medium"/>
                  <a:buNone/>
                </a:pPr>
                <a:r>
                  <a:rPr b="0" i="0" lang="pt-BR" sz="1400" u="none" cap="none" strike="noStrike">
                    <a:solidFill>
                      <a:schemeClr val="dk1"/>
                    </a:solidFill>
                    <a:latin typeface="Poppins Medium"/>
                    <a:ea typeface="Poppins Medium"/>
                    <a:cs typeface="Poppins Medium"/>
                    <a:sym typeface="Poppins Medium"/>
                  </a:rPr>
                  <a:t>Como meta estamos avançando projetos para crescer ainda mais o número de RPA’s em nossa empresa </a:t>
                </a: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8392537" y="4412456"/>
                <a:ext cx="510302" cy="510302"/>
              </a:xfrm>
              <a:prstGeom prst="roundRect">
                <a:avLst>
                  <a:gd fmla="val 66675" name="adj"/>
                </a:avLst>
              </a:prstGeom>
              <a:solidFill>
                <a:srgbClr val="F15725">
                  <a:alpha val="49803"/>
                </a:srgbClr>
              </a:solidFill>
              <a:ln cap="flat" cmpd="sng" w="9525">
                <a:solidFill>
                  <a:srgbClr val="FF703E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rotWithShape="0" algn="bl" dir="2700000" dist="20320">
                  <a:srgbClr val="FF703E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</p:grpSp>
        <p:sp>
          <p:nvSpPr>
            <p:cNvPr id="150" name="Google Shape;150;p4"/>
            <p:cNvSpPr/>
            <p:nvPr/>
          </p:nvSpPr>
          <p:spPr>
            <a:xfrm>
              <a:off x="8503181" y="4550272"/>
              <a:ext cx="340162" cy="425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50"/>
                <a:buFont typeface="Poppins Medium"/>
                <a:buNone/>
              </a:pPr>
              <a:r>
                <a:rPr b="0" i="0" lang="pt-BR" sz="2650" u="none" cap="none" strike="noStrike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3</a:t>
              </a:r>
              <a:endParaRPr b="0" i="0" sz="2650" u="none" cap="none" strike="noStrik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5802061" y="4550273"/>
              <a:ext cx="340162" cy="425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50"/>
                <a:buFont typeface="Poppins Medium"/>
                <a:buNone/>
              </a:pPr>
              <a:r>
                <a:rPr b="0" i="0" lang="pt-BR" sz="2650" u="none" cap="none" strike="noStrike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2</a:t>
              </a:r>
              <a:endParaRPr b="0" i="0" sz="2650" u="none" cap="none" strike="noStrik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3062049" y="4440793"/>
              <a:ext cx="510302" cy="510302"/>
            </a:xfrm>
            <a:prstGeom prst="roundRect">
              <a:avLst>
                <a:gd fmla="val 66675" name="adj"/>
              </a:avLst>
            </a:prstGeom>
            <a:solidFill>
              <a:srgbClr val="F15725">
                <a:alpha val="49803"/>
              </a:srgbClr>
            </a:solidFill>
            <a:ln cap="flat" cmpd="sng" w="9525">
              <a:solidFill>
                <a:srgbClr val="FF703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rotWithShape="0" algn="bl" dir="2700000" dist="20320">
                <a:srgbClr val="FF703E"/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</p:grpSp>
      <p:sp>
        <p:nvSpPr>
          <p:cNvPr id="153" name="Google Shape;153;p4"/>
          <p:cNvSpPr/>
          <p:nvPr/>
        </p:nvSpPr>
        <p:spPr>
          <a:xfrm>
            <a:off x="2325276" y="4328635"/>
            <a:ext cx="308115" cy="4097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Poppins Medium"/>
              <a:buNone/>
            </a:pPr>
            <a:r>
              <a:rPr b="0" i="0" lang="pt-BR" sz="2650" u="none" cap="none" strike="noStrik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drão do plano de fundo&#10;&#10;O conteúdo gerado por IA pode estar incorreto." id="158" name="Google Shape;15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2" y="0"/>
            <a:ext cx="12183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5"/>
          <p:cNvSpPr/>
          <p:nvPr/>
        </p:nvSpPr>
        <p:spPr>
          <a:xfrm>
            <a:off x="2666424" y="1416884"/>
            <a:ext cx="7184946" cy="425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rgbClr val="F15725"/>
              </a:buClr>
              <a:buSzPts val="3600"/>
              <a:buFont typeface="Poppins SemiBold"/>
              <a:buNone/>
            </a:pPr>
            <a:r>
              <a:rPr b="0" i="0" lang="pt-BR" sz="3600" u="none" cap="none" strike="noStrike">
                <a:solidFill>
                  <a:srgbClr val="F1572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Processo de Avaliação de Desenvolvimento de RPA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" name="Google Shape;160;p5"/>
          <p:cNvGrpSpPr/>
          <p:nvPr/>
        </p:nvGrpSpPr>
        <p:grpSpPr>
          <a:xfrm>
            <a:off x="1002288" y="2626349"/>
            <a:ext cx="10189097" cy="1709267"/>
            <a:chOff x="1675" y="561826"/>
            <a:chExt cx="10189097" cy="1709267"/>
          </a:xfrm>
        </p:grpSpPr>
        <p:sp>
          <p:nvSpPr>
            <p:cNvPr id="161" name="Google Shape;161;p5"/>
            <p:cNvSpPr/>
            <p:nvPr/>
          </p:nvSpPr>
          <p:spPr>
            <a:xfrm>
              <a:off x="482851" y="561826"/>
              <a:ext cx="1924702" cy="1682432"/>
            </a:xfrm>
            <a:prstGeom prst="rightArrow">
              <a:avLst>
                <a:gd fmla="val 70000" name="adj1"/>
                <a:gd fmla="val 50000" name="adj2"/>
              </a:avLst>
            </a:prstGeom>
            <a:solidFill>
              <a:srgbClr val="F6D4CC">
                <a:alpha val="89803"/>
              </a:srgbClr>
            </a:solidFill>
            <a:ln cap="flat" cmpd="sng" w="19050">
              <a:solidFill>
                <a:srgbClr val="F6D4CC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5"/>
            <p:cNvSpPr txBox="1"/>
            <p:nvPr/>
          </p:nvSpPr>
          <p:spPr>
            <a:xfrm>
              <a:off x="964026" y="814191"/>
              <a:ext cx="938292" cy="11777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975" lIns="27925" spcFirstLastPara="1" rIns="13950" wrap="square" tIns="69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pt-BR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Abertura da solicitação</a:t>
              </a:r>
              <a:endParaRPr sz="1500"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1675" y="921867"/>
              <a:ext cx="962351" cy="962351"/>
            </a:xfrm>
            <a:prstGeom prst="ellipse">
              <a:avLst/>
            </a:prstGeom>
            <a:solidFill>
              <a:srgbClr val="E97131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5"/>
            <p:cNvSpPr txBox="1"/>
            <p:nvPr/>
          </p:nvSpPr>
          <p:spPr>
            <a:xfrm>
              <a:off x="142608" y="1062800"/>
              <a:ext cx="680485" cy="6804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Área de negócio</a:t>
              </a: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3009023" y="561826"/>
              <a:ext cx="1924702" cy="1682432"/>
            </a:xfrm>
            <a:prstGeom prst="rightArrow">
              <a:avLst>
                <a:gd fmla="val 70000" name="adj1"/>
                <a:gd fmla="val 50000" name="adj2"/>
              </a:avLst>
            </a:prstGeom>
            <a:solidFill>
              <a:srgbClr val="F6D4CC">
                <a:alpha val="89803"/>
              </a:srgbClr>
            </a:solidFill>
            <a:ln cap="flat" cmpd="sng" w="19050">
              <a:solidFill>
                <a:srgbClr val="F6D4CC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5"/>
            <p:cNvSpPr txBox="1"/>
            <p:nvPr/>
          </p:nvSpPr>
          <p:spPr>
            <a:xfrm>
              <a:off x="3490198" y="814191"/>
              <a:ext cx="938292" cy="11777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975" lIns="27925" spcFirstLastPara="1" rIns="13950" wrap="square" tIns="69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pt-BR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Análise e avaliação</a:t>
              </a:r>
              <a:endParaRPr sz="15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2527847" y="921867"/>
              <a:ext cx="962351" cy="962351"/>
            </a:xfrm>
            <a:prstGeom prst="ellipse">
              <a:avLst/>
            </a:prstGeom>
            <a:solidFill>
              <a:srgbClr val="E97131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5"/>
            <p:cNvSpPr txBox="1"/>
            <p:nvPr/>
          </p:nvSpPr>
          <p:spPr>
            <a:xfrm>
              <a:off x="2668780" y="1062800"/>
              <a:ext cx="680485" cy="6804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Comitê</a:t>
              </a: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530287" y="561826"/>
              <a:ext cx="2159939" cy="1682432"/>
            </a:xfrm>
            <a:prstGeom prst="rightArrow">
              <a:avLst>
                <a:gd fmla="val 70000" name="adj1"/>
                <a:gd fmla="val 50000" name="adj2"/>
              </a:avLst>
            </a:prstGeom>
            <a:solidFill>
              <a:srgbClr val="F6D4CC">
                <a:alpha val="89803"/>
              </a:srgbClr>
            </a:solidFill>
            <a:ln cap="flat" cmpd="sng" w="19050">
              <a:solidFill>
                <a:srgbClr val="F6D4CC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5"/>
            <p:cNvSpPr txBox="1"/>
            <p:nvPr/>
          </p:nvSpPr>
          <p:spPr>
            <a:xfrm>
              <a:off x="5917859" y="814202"/>
              <a:ext cx="1422000" cy="11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350" lIns="25400" spcFirstLastPara="1" rIns="1270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0" i="0" lang="pt-BR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Desenvolvimento</a:t>
              </a:r>
              <a:endParaRPr sz="1500"/>
            </a:p>
            <a:p>
              <a:pPr indent="0" lvl="0" marL="0" marR="0" rtl="0" algn="ctr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0" i="0" lang="pt-BR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Testes</a:t>
              </a:r>
              <a:endParaRPr sz="1500"/>
            </a:p>
            <a:p>
              <a:pPr indent="0" lvl="0" marL="0" marR="0" rtl="0" algn="ctr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0" i="0" lang="pt-BR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Validação</a:t>
              </a:r>
              <a:endParaRPr sz="1500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054019" y="921867"/>
              <a:ext cx="962351" cy="962351"/>
            </a:xfrm>
            <a:prstGeom prst="ellipse">
              <a:avLst/>
            </a:prstGeom>
            <a:solidFill>
              <a:srgbClr val="E97131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5"/>
            <p:cNvSpPr txBox="1"/>
            <p:nvPr/>
          </p:nvSpPr>
          <p:spPr>
            <a:xfrm>
              <a:off x="5194952" y="1062800"/>
              <a:ext cx="680485" cy="6804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Consultor</a:t>
              </a: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8095253" y="588661"/>
              <a:ext cx="2095519" cy="1682432"/>
            </a:xfrm>
            <a:prstGeom prst="rightArrow">
              <a:avLst>
                <a:gd fmla="val 70000" name="adj1"/>
                <a:gd fmla="val 50000" name="adj2"/>
              </a:avLst>
            </a:prstGeom>
            <a:solidFill>
              <a:srgbClr val="F6D4CC">
                <a:alpha val="89803"/>
              </a:srgbClr>
            </a:solidFill>
            <a:ln cap="flat" cmpd="sng" w="19050">
              <a:solidFill>
                <a:srgbClr val="F6D4CC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5"/>
            <p:cNvSpPr txBox="1"/>
            <p:nvPr/>
          </p:nvSpPr>
          <p:spPr>
            <a:xfrm>
              <a:off x="8619138" y="841027"/>
              <a:ext cx="1268700" cy="11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975" lIns="27925" spcFirstLastPara="1" rIns="13950" wrap="square" tIns="69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pt-BR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Documentação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pt-BR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Treinamento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pt-BR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Monitoramento</a:t>
              </a: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7697810" y="921867"/>
              <a:ext cx="962351" cy="962351"/>
            </a:xfrm>
            <a:prstGeom prst="ellipse">
              <a:avLst/>
            </a:prstGeom>
            <a:solidFill>
              <a:srgbClr val="E97131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5"/>
            <p:cNvSpPr txBox="1"/>
            <p:nvPr/>
          </p:nvSpPr>
          <p:spPr>
            <a:xfrm>
              <a:off x="7838743" y="1062800"/>
              <a:ext cx="680485" cy="6804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P&amp;Q</a:t>
              </a:r>
              <a:endParaRPr/>
            </a:p>
          </p:txBody>
        </p:sp>
      </p:grpSp>
      <p:pic>
        <p:nvPicPr>
          <p:cNvPr id="177" name="Google Shape;17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3160" y="4323963"/>
            <a:ext cx="1163264" cy="54664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5"/>
          <p:cNvSpPr/>
          <p:nvPr/>
        </p:nvSpPr>
        <p:spPr>
          <a:xfrm>
            <a:off x="4543425" y="4329633"/>
            <a:ext cx="133350" cy="133350"/>
          </a:xfrm>
          <a:custGeom>
            <a:rect b="b" l="l" r="r" t="t"/>
            <a:pathLst>
              <a:path extrusionOk="0" h="133350" w="133350">
                <a:moveTo>
                  <a:pt x="133350" y="66675"/>
                </a:moveTo>
                <a:cubicBezTo>
                  <a:pt x="133350" y="103823"/>
                  <a:pt x="103823" y="133350"/>
                  <a:pt x="66675" y="133350"/>
                </a:cubicBezTo>
                <a:cubicBezTo>
                  <a:pt x="29527" y="133350"/>
                  <a:pt x="0" y="103823"/>
                  <a:pt x="0" y="66675"/>
                </a:cubicBezTo>
                <a:cubicBezTo>
                  <a:pt x="0" y="29528"/>
                  <a:pt x="29527" y="0"/>
                  <a:pt x="66675" y="0"/>
                </a:cubicBezTo>
                <a:cubicBezTo>
                  <a:pt x="103823" y="0"/>
                  <a:pt x="133350" y="30480"/>
                  <a:pt x="133350" y="66675"/>
                </a:cubicBezTo>
              </a:path>
            </a:pathLst>
          </a:custGeom>
          <a:gradFill>
            <a:gsLst>
              <a:gs pos="0">
                <a:srgbClr val="EC8155"/>
              </a:gs>
              <a:gs pos="50000">
                <a:srgbClr val="F26E27"/>
              </a:gs>
              <a:gs pos="100000">
                <a:srgbClr val="DF5D19"/>
              </a:gs>
            </a:gsLst>
            <a:lin ang="5400000" scaled="0"/>
          </a:gra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4810125" y="4367733"/>
            <a:ext cx="133350" cy="133350"/>
          </a:xfrm>
          <a:custGeom>
            <a:rect b="b" l="l" r="r" t="t"/>
            <a:pathLst>
              <a:path extrusionOk="0" h="133350" w="133350">
                <a:moveTo>
                  <a:pt x="133350" y="66675"/>
                </a:moveTo>
                <a:cubicBezTo>
                  <a:pt x="133350" y="103823"/>
                  <a:pt x="103823" y="133350"/>
                  <a:pt x="66675" y="133350"/>
                </a:cubicBezTo>
                <a:cubicBezTo>
                  <a:pt x="29527" y="133350"/>
                  <a:pt x="0" y="103823"/>
                  <a:pt x="0" y="66675"/>
                </a:cubicBezTo>
                <a:cubicBezTo>
                  <a:pt x="0" y="29528"/>
                  <a:pt x="29527" y="0"/>
                  <a:pt x="66675" y="0"/>
                </a:cubicBezTo>
                <a:cubicBezTo>
                  <a:pt x="103823" y="0"/>
                  <a:pt x="133350" y="29528"/>
                  <a:pt x="133350" y="66675"/>
                </a:cubicBezTo>
              </a:path>
            </a:pathLst>
          </a:custGeom>
          <a:gradFill>
            <a:gsLst>
              <a:gs pos="0">
                <a:srgbClr val="EC8155"/>
              </a:gs>
              <a:gs pos="50000">
                <a:srgbClr val="F26E27"/>
              </a:gs>
              <a:gs pos="100000">
                <a:srgbClr val="DF5D19"/>
              </a:gs>
            </a:gsLst>
            <a:lin ang="5400000" scaled="0"/>
          </a:gra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4276725" y="4367733"/>
            <a:ext cx="133350" cy="133350"/>
          </a:xfrm>
          <a:custGeom>
            <a:rect b="b" l="l" r="r" t="t"/>
            <a:pathLst>
              <a:path extrusionOk="0" h="133350" w="133350">
                <a:moveTo>
                  <a:pt x="133350" y="66675"/>
                </a:moveTo>
                <a:cubicBezTo>
                  <a:pt x="133350" y="103823"/>
                  <a:pt x="103823" y="133350"/>
                  <a:pt x="66675" y="133350"/>
                </a:cubicBezTo>
                <a:cubicBezTo>
                  <a:pt x="29528" y="133350"/>
                  <a:pt x="0" y="103823"/>
                  <a:pt x="0" y="66675"/>
                </a:cubicBezTo>
                <a:cubicBezTo>
                  <a:pt x="0" y="29528"/>
                  <a:pt x="29528" y="0"/>
                  <a:pt x="66675" y="0"/>
                </a:cubicBezTo>
                <a:cubicBezTo>
                  <a:pt x="103823" y="0"/>
                  <a:pt x="133350" y="29528"/>
                  <a:pt x="133350" y="66675"/>
                </a:cubicBezTo>
              </a:path>
            </a:pathLst>
          </a:custGeom>
          <a:gradFill>
            <a:gsLst>
              <a:gs pos="0">
                <a:srgbClr val="EC8155"/>
              </a:gs>
              <a:gs pos="50000">
                <a:srgbClr val="F26E27"/>
              </a:gs>
              <a:gs pos="100000">
                <a:srgbClr val="DF5D19"/>
              </a:gs>
            </a:gsLst>
            <a:lin ang="5400000" scaled="0"/>
          </a:gra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4234815" y="4613478"/>
            <a:ext cx="750570" cy="251459"/>
          </a:xfrm>
          <a:custGeom>
            <a:rect b="b" l="l" r="r" t="t"/>
            <a:pathLst>
              <a:path extrusionOk="0" h="251459" w="750570">
                <a:moveTo>
                  <a:pt x="0" y="251460"/>
                </a:moveTo>
                <a:cubicBezTo>
                  <a:pt x="0" y="112395"/>
                  <a:pt x="167640" y="0"/>
                  <a:pt x="375285" y="0"/>
                </a:cubicBezTo>
                <a:cubicBezTo>
                  <a:pt x="581977" y="0"/>
                  <a:pt x="750570" y="112395"/>
                  <a:pt x="750570" y="251460"/>
                </a:cubicBezTo>
                <a:lnTo>
                  <a:pt x="0" y="251460"/>
                </a:lnTo>
                <a:close/>
              </a:path>
            </a:pathLst>
          </a:custGeom>
          <a:gradFill>
            <a:gsLst>
              <a:gs pos="0">
                <a:srgbClr val="EC8155"/>
              </a:gs>
              <a:gs pos="50000">
                <a:srgbClr val="F26E27"/>
              </a:gs>
              <a:gs pos="100000">
                <a:srgbClr val="DF5D19"/>
              </a:gs>
            </a:gsLst>
            <a:lin ang="5400000" scaled="0"/>
          </a:gra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4229100" y="4520488"/>
            <a:ext cx="228600" cy="218719"/>
          </a:xfrm>
          <a:custGeom>
            <a:rect b="b" l="l" r="r" t="t"/>
            <a:pathLst>
              <a:path extrusionOk="0" h="218719" w="228600">
                <a:moveTo>
                  <a:pt x="91440" y="128232"/>
                </a:moveTo>
                <a:cubicBezTo>
                  <a:pt x="131445" y="101562"/>
                  <a:pt x="178118" y="80607"/>
                  <a:pt x="228600" y="67272"/>
                </a:cubicBezTo>
                <a:lnTo>
                  <a:pt x="228600" y="56795"/>
                </a:lnTo>
                <a:cubicBezTo>
                  <a:pt x="228600" y="46317"/>
                  <a:pt x="223838" y="35840"/>
                  <a:pt x="217170" y="29172"/>
                </a:cubicBezTo>
                <a:cubicBezTo>
                  <a:pt x="214313" y="26315"/>
                  <a:pt x="207645" y="22505"/>
                  <a:pt x="199073" y="18695"/>
                </a:cubicBezTo>
                <a:cubicBezTo>
                  <a:pt x="146685" y="-6070"/>
                  <a:pt x="84773" y="-6070"/>
                  <a:pt x="31433" y="17742"/>
                </a:cubicBezTo>
                <a:cubicBezTo>
                  <a:pt x="21908" y="21552"/>
                  <a:pt x="14288" y="26315"/>
                  <a:pt x="10478" y="29172"/>
                </a:cubicBezTo>
                <a:cubicBezTo>
                  <a:pt x="4763" y="35840"/>
                  <a:pt x="0" y="46317"/>
                  <a:pt x="0" y="56795"/>
                </a:cubicBezTo>
                <a:lnTo>
                  <a:pt x="0" y="218720"/>
                </a:lnTo>
                <a:cubicBezTo>
                  <a:pt x="21908" y="185382"/>
                  <a:pt x="52388" y="153950"/>
                  <a:pt x="91440" y="128232"/>
                </a:cubicBezTo>
              </a:path>
            </a:pathLst>
          </a:custGeom>
          <a:gradFill>
            <a:gsLst>
              <a:gs pos="0">
                <a:srgbClr val="EC8155"/>
              </a:gs>
              <a:gs pos="50000">
                <a:srgbClr val="F26E27"/>
              </a:gs>
              <a:gs pos="100000">
                <a:srgbClr val="DF5D19"/>
              </a:gs>
            </a:gsLst>
            <a:lin ang="5400000" scaled="0"/>
          </a:gra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5"/>
          <p:cNvSpPr/>
          <p:nvPr/>
        </p:nvSpPr>
        <p:spPr>
          <a:xfrm>
            <a:off x="4494847" y="4482388"/>
            <a:ext cx="229552" cy="95847"/>
          </a:xfrm>
          <a:custGeom>
            <a:rect b="b" l="l" r="r" t="t"/>
            <a:pathLst>
              <a:path extrusionOk="0" h="95847" w="229552">
                <a:moveTo>
                  <a:pt x="229552" y="95847"/>
                </a:moveTo>
                <a:lnTo>
                  <a:pt x="229552" y="56795"/>
                </a:lnTo>
                <a:cubicBezTo>
                  <a:pt x="229552" y="46317"/>
                  <a:pt x="224790" y="35840"/>
                  <a:pt x="218122" y="29172"/>
                </a:cubicBezTo>
                <a:cubicBezTo>
                  <a:pt x="215265" y="26315"/>
                  <a:pt x="208597" y="22505"/>
                  <a:pt x="200025" y="18695"/>
                </a:cubicBezTo>
                <a:cubicBezTo>
                  <a:pt x="147638" y="-6070"/>
                  <a:pt x="85725" y="-6070"/>
                  <a:pt x="32385" y="17742"/>
                </a:cubicBezTo>
                <a:cubicBezTo>
                  <a:pt x="22860" y="21552"/>
                  <a:pt x="15240" y="26315"/>
                  <a:pt x="11430" y="29172"/>
                </a:cubicBezTo>
                <a:cubicBezTo>
                  <a:pt x="3810" y="35840"/>
                  <a:pt x="0" y="46317"/>
                  <a:pt x="0" y="56795"/>
                </a:cubicBezTo>
                <a:lnTo>
                  <a:pt x="0" y="95847"/>
                </a:lnTo>
                <a:cubicBezTo>
                  <a:pt x="37147" y="88227"/>
                  <a:pt x="75247" y="84417"/>
                  <a:pt x="114300" y="84417"/>
                </a:cubicBezTo>
                <a:cubicBezTo>
                  <a:pt x="153352" y="84417"/>
                  <a:pt x="192405" y="89180"/>
                  <a:pt x="229552" y="95847"/>
                </a:cubicBezTo>
              </a:path>
            </a:pathLst>
          </a:custGeom>
          <a:gradFill>
            <a:gsLst>
              <a:gs pos="0">
                <a:srgbClr val="EC8155"/>
              </a:gs>
              <a:gs pos="50000">
                <a:srgbClr val="F26E27"/>
              </a:gs>
              <a:gs pos="100000">
                <a:srgbClr val="DF5D19"/>
              </a:gs>
            </a:gsLst>
            <a:lin ang="5400000" scaled="0"/>
          </a:gra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5"/>
          <p:cNvSpPr/>
          <p:nvPr/>
        </p:nvSpPr>
        <p:spPr>
          <a:xfrm>
            <a:off x="4761547" y="4520488"/>
            <a:ext cx="229552" cy="218719"/>
          </a:xfrm>
          <a:custGeom>
            <a:rect b="b" l="l" r="r" t="t"/>
            <a:pathLst>
              <a:path extrusionOk="0" h="218719" w="229552">
                <a:moveTo>
                  <a:pt x="229552" y="218720"/>
                </a:moveTo>
                <a:lnTo>
                  <a:pt x="229552" y="56795"/>
                </a:lnTo>
                <a:cubicBezTo>
                  <a:pt x="229552" y="46317"/>
                  <a:pt x="224790" y="35840"/>
                  <a:pt x="218123" y="29172"/>
                </a:cubicBezTo>
                <a:cubicBezTo>
                  <a:pt x="215265" y="26315"/>
                  <a:pt x="208598" y="22505"/>
                  <a:pt x="200025" y="18695"/>
                </a:cubicBezTo>
                <a:cubicBezTo>
                  <a:pt x="147638" y="-6070"/>
                  <a:pt x="85725" y="-6070"/>
                  <a:pt x="32385" y="17742"/>
                </a:cubicBezTo>
                <a:cubicBezTo>
                  <a:pt x="22860" y="21552"/>
                  <a:pt x="15240" y="26315"/>
                  <a:pt x="11430" y="29172"/>
                </a:cubicBezTo>
                <a:cubicBezTo>
                  <a:pt x="3810" y="35840"/>
                  <a:pt x="0" y="46317"/>
                  <a:pt x="0" y="56795"/>
                </a:cubicBezTo>
                <a:lnTo>
                  <a:pt x="0" y="67272"/>
                </a:lnTo>
                <a:cubicBezTo>
                  <a:pt x="50482" y="80607"/>
                  <a:pt x="97155" y="101562"/>
                  <a:pt x="137160" y="128232"/>
                </a:cubicBezTo>
                <a:cubicBezTo>
                  <a:pt x="177165" y="153950"/>
                  <a:pt x="207645" y="185382"/>
                  <a:pt x="229552" y="218720"/>
                </a:cubicBezTo>
              </a:path>
            </a:pathLst>
          </a:custGeom>
          <a:gradFill>
            <a:gsLst>
              <a:gs pos="0">
                <a:srgbClr val="EC8155"/>
              </a:gs>
              <a:gs pos="50000">
                <a:srgbClr val="F26E27"/>
              </a:gs>
              <a:gs pos="100000">
                <a:srgbClr val="DF5D19"/>
              </a:gs>
            </a:gsLst>
            <a:lin ang="5400000" scaled="0"/>
          </a:gra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04647" y="4189347"/>
            <a:ext cx="705828" cy="70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37809" y="4227447"/>
            <a:ext cx="705828" cy="705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drão do plano de fundo&#10;&#10;O conteúdo gerado por IA pode estar incorreto." id="191" name="Google Shape;19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2" y="0"/>
            <a:ext cx="12183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6"/>
          <p:cNvSpPr/>
          <p:nvPr/>
        </p:nvSpPr>
        <p:spPr>
          <a:xfrm>
            <a:off x="2363151" y="535075"/>
            <a:ext cx="48156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rgbClr val="F15725"/>
              </a:buClr>
              <a:buSzPts val="3600"/>
              <a:buFont typeface="Poppins SemiBold"/>
              <a:buNone/>
            </a:pPr>
            <a:r>
              <a:rPr lang="pt-BR" sz="3600">
                <a:solidFill>
                  <a:srgbClr val="F1572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Análise e Avaliação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6"/>
          <p:cNvSpPr txBox="1"/>
          <p:nvPr/>
        </p:nvSpPr>
        <p:spPr>
          <a:xfrm>
            <a:off x="476800" y="1314850"/>
            <a:ext cx="11133600" cy="50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o desenvolvimento de uma automação com RPA, consideramos uma série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aspectos para garantir a viabilidade, eficiência e sustentabilidade da solução: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Repetitividade:</a:t>
            </a: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 processo deve ser altamente repetitivo e baseado em regras;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Volume:</a:t>
            </a: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Processos com alto volume de transações;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Estabilidade:</a:t>
            </a: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Processos estáveis, com poucas mudanças nas regras ou sistemas;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Tomada de decisões: </a:t>
            </a: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Idealmente, o processo não deve exigir tomada de decisão complexa;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Tempo de execução: </a:t>
            </a: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São priorizadas tarefas demoradas e manuais;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Redução de erros: </a:t>
            </a: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Avaliar se o desenvolvimento pode ajudar na redução de erros;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Economia de recursos: </a:t>
            </a: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Horas economizadas, redução de retrabalho;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Payback:</a:t>
            </a: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Tempo para retorno do investimento.</a:t>
            </a:r>
            <a:endParaRPr/>
          </a:p>
        </p:txBody>
      </p:sp>
      <p:pic>
        <p:nvPicPr>
          <p:cNvPr descr="Homem analisando dados em uma tela" id="194" name="Google Shape;194;p6"/>
          <p:cNvPicPr preferRelativeResize="0"/>
          <p:nvPr/>
        </p:nvPicPr>
        <p:blipFill rotWithShape="1">
          <a:blip r:embed="rId4">
            <a:alphaModFix amt="35000"/>
          </a:blip>
          <a:srcRect b="0" l="0" r="0" t="0"/>
          <a:stretch/>
        </p:blipFill>
        <p:spPr>
          <a:xfrm>
            <a:off x="9542404" y="2"/>
            <a:ext cx="2870100" cy="1914300"/>
          </a:xfrm>
          <a:prstGeom prst="hexagon">
            <a:avLst>
              <a:gd fmla="val 25000" name="adj"/>
              <a:gd fmla="val 115470" name="vf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drão do plano de fundo&#10;&#10;O conteúdo gerado por IA pode estar incorreto." id="199" name="Google Shape;19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2" y="0"/>
            <a:ext cx="12183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7"/>
          <p:cNvSpPr/>
          <p:nvPr/>
        </p:nvSpPr>
        <p:spPr>
          <a:xfrm>
            <a:off x="2503528" y="537768"/>
            <a:ext cx="71850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Clr>
                <a:srgbClr val="F15725"/>
              </a:buClr>
              <a:buSzPts val="2650"/>
              <a:buFont typeface="Poppins SemiBold"/>
              <a:buNone/>
            </a:pPr>
            <a:r>
              <a:rPr lang="pt-BR" sz="2650">
                <a:solidFill>
                  <a:srgbClr val="F1572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Crescimento Contínuo e Impacto Positivo</a:t>
            </a:r>
            <a:endParaRPr sz="26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7"/>
          <p:cNvSpPr/>
          <p:nvPr/>
        </p:nvSpPr>
        <p:spPr>
          <a:xfrm>
            <a:off x="631226" y="1208300"/>
            <a:ext cx="10397700" cy="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Poppins"/>
              <a:buNone/>
            </a:pPr>
            <a:r>
              <a:rPr lang="pt-BR" sz="17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 Março de 2022 a Maio de 2025, a Cix desenvolveu </a:t>
            </a:r>
            <a:r>
              <a:rPr b="1" lang="pt-BR" sz="17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34 RPAs</a:t>
            </a:r>
            <a:r>
              <a:rPr lang="pt-BR" sz="17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impulsionando a eficiência e a qualidade de alguns processos.</a:t>
            </a:r>
            <a:endParaRPr sz="17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02" name="Google Shape;202;p7"/>
          <p:cNvGraphicFramePr/>
          <p:nvPr/>
        </p:nvGraphicFramePr>
        <p:xfrm>
          <a:off x="383477" y="2353270"/>
          <a:ext cx="5478272" cy="3826612"/>
        </p:xfrm>
        <a:graphic>
          <a:graphicData uri="http://schemas.openxmlformats.org/drawingml/2006/chart">
            <c:chart r:id="rId4"/>
          </a:graphicData>
        </a:graphic>
      </p:graphicFrame>
      <p:graphicFrame>
        <p:nvGraphicFramePr>
          <p:cNvPr id="203" name="Google Shape;203;p7"/>
          <p:cNvGraphicFramePr/>
          <p:nvPr/>
        </p:nvGraphicFramePr>
        <p:xfrm>
          <a:off x="6096000" y="2353270"/>
          <a:ext cx="5791200" cy="3826612"/>
        </p:xfrm>
        <a:graphic>
          <a:graphicData uri="http://schemas.openxmlformats.org/drawingml/2006/chart">
            <c:chart r:id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drão do plano de fundo&#10;&#10;O conteúdo gerado por IA pode estar incorreto." id="208" name="Google Shape;20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2" y="0"/>
            <a:ext cx="12183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8"/>
          <p:cNvSpPr/>
          <p:nvPr/>
        </p:nvSpPr>
        <p:spPr>
          <a:xfrm>
            <a:off x="2503528" y="658068"/>
            <a:ext cx="71850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Clr>
                <a:srgbClr val="F15725"/>
              </a:buClr>
              <a:buSzPts val="2650"/>
              <a:buFont typeface="Poppins SemiBold"/>
              <a:buNone/>
            </a:pPr>
            <a:r>
              <a:rPr lang="pt-BR" sz="2650">
                <a:solidFill>
                  <a:srgbClr val="F1572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Crescimento Contínuo e Impacto Positivo</a:t>
            </a:r>
            <a:endParaRPr sz="26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10" name="Google Shape;210;p8"/>
          <p:cNvGraphicFramePr/>
          <p:nvPr/>
        </p:nvGraphicFramePr>
        <p:xfrm>
          <a:off x="376045" y="1781527"/>
          <a:ext cx="5479200" cy="3826800"/>
        </p:xfrm>
        <a:graphic>
          <a:graphicData uri="http://schemas.openxmlformats.org/drawingml/2006/chart">
            <c:chart r:id="rId4"/>
          </a:graphicData>
        </a:graphic>
      </p:graphicFrame>
      <p:graphicFrame>
        <p:nvGraphicFramePr>
          <p:cNvPr id="211" name="Google Shape;211;p8"/>
          <p:cNvGraphicFramePr/>
          <p:nvPr/>
        </p:nvGraphicFramePr>
        <p:xfrm>
          <a:off x="6216688" y="1781527"/>
          <a:ext cx="5479200" cy="3826800"/>
        </p:xfrm>
        <a:graphic>
          <a:graphicData uri="http://schemas.openxmlformats.org/drawingml/2006/chart">
            <c:chart r:id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drão do plano de fundo&#10;&#10;O conteúdo gerado por IA pode estar incorreto." id="216" name="Google Shape;21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2" y="0"/>
            <a:ext cx="12183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9"/>
          <p:cNvSpPr/>
          <p:nvPr/>
        </p:nvSpPr>
        <p:spPr>
          <a:xfrm>
            <a:off x="2503528" y="638018"/>
            <a:ext cx="71850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Clr>
                <a:srgbClr val="F15725"/>
              </a:buClr>
              <a:buSzPts val="2650"/>
              <a:buFont typeface="Poppins SemiBold"/>
              <a:buNone/>
            </a:pPr>
            <a:r>
              <a:rPr lang="pt-BR" sz="2650">
                <a:solidFill>
                  <a:srgbClr val="F1572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Crescimento Contínuo e Impacto Positivo</a:t>
            </a:r>
            <a:endParaRPr sz="26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9"/>
          <p:cNvSpPr/>
          <p:nvPr/>
        </p:nvSpPr>
        <p:spPr>
          <a:xfrm>
            <a:off x="266235" y="1757886"/>
            <a:ext cx="5567621" cy="39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 SemiBold"/>
              <a:buNone/>
            </a:pPr>
            <a:r>
              <a:rPr lang="pt-BR" sz="24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Quantidade de RPA por setores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19" name="Google Shape;219;p9"/>
          <p:cNvGraphicFramePr/>
          <p:nvPr/>
        </p:nvGraphicFramePr>
        <p:xfrm>
          <a:off x="467360" y="1952948"/>
          <a:ext cx="5479200" cy="3600000"/>
        </p:xfrm>
        <a:graphic>
          <a:graphicData uri="http://schemas.openxmlformats.org/drawingml/2006/chart">
            <c:chart r:id="rId4"/>
          </a:graphicData>
        </a:graphic>
      </p:graphicFrame>
      <p:graphicFrame>
        <p:nvGraphicFramePr>
          <p:cNvPr id="220" name="Google Shape;220;p9"/>
          <p:cNvGraphicFramePr/>
          <p:nvPr/>
        </p:nvGraphicFramePr>
        <p:xfrm>
          <a:off x="6214929" y="1952948"/>
          <a:ext cx="5479200" cy="3600000"/>
        </p:xfrm>
        <a:graphic>
          <a:graphicData uri="http://schemas.openxmlformats.org/drawingml/2006/chart">
            <c:chart r:id="rId5"/>
          </a:graphicData>
        </a:graphic>
      </p:graphicFrame>
      <p:sp>
        <p:nvSpPr>
          <p:cNvPr id="221" name="Google Shape;221;p9"/>
          <p:cNvSpPr/>
          <p:nvPr/>
        </p:nvSpPr>
        <p:spPr>
          <a:xfrm>
            <a:off x="9417377" y="2648932"/>
            <a:ext cx="2064470" cy="94268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Colaborador digital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1,26 x mês</a:t>
            </a:r>
            <a:endParaRPr/>
          </a:p>
        </p:txBody>
      </p:sp>
      <p:pic>
        <p:nvPicPr>
          <p:cNvPr id="222" name="Google Shape;222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30498" y="3120272"/>
            <a:ext cx="398046" cy="398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2025-04-10T20:54:47Z</dcterms:created>
  <dc:creator>Kamila Saraiva Da Silva Soares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0x01010059580262C913414D88BB8F21C35E6995</vt:lpwstr>
  </property>
  <property fmtid="{D5CDD505-2E9C-101B-9397-08002B2CF9AE}" pid="3" name="MediaServiceImageTags">
    <vt:lpwstr/>
  </property>
</Properties>
</file>