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20"/>
  </p:notesMasterIdLst>
  <p:sldIdLst>
    <p:sldId id="306" r:id="rId4"/>
    <p:sldId id="2076137449" r:id="rId5"/>
    <p:sldId id="4110" r:id="rId6"/>
    <p:sldId id="2076137450" r:id="rId7"/>
    <p:sldId id="266" r:id="rId8"/>
    <p:sldId id="273" r:id="rId9"/>
    <p:sldId id="308" r:id="rId10"/>
    <p:sldId id="284" r:id="rId11"/>
    <p:sldId id="321" r:id="rId12"/>
    <p:sldId id="305" r:id="rId13"/>
    <p:sldId id="259" r:id="rId14"/>
    <p:sldId id="256" r:id="rId15"/>
    <p:sldId id="264" r:id="rId16"/>
    <p:sldId id="263" r:id="rId17"/>
    <p:sldId id="258" r:id="rId18"/>
    <p:sldId id="260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BFF"/>
    <a:srgbClr val="7984EB"/>
    <a:srgbClr val="104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CB994-BE00-4C39-81B9-8EA1EFEA464A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B6C56-9867-4727-94BB-999623B58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57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7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AAB0F-59DD-B242-A55C-E9E803AF1320}" type="slidenum">
              <a:rPr lang="en-PK" smtClean="0"/>
              <a:t>4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280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9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64B08-2C6E-D3BD-CF37-97FC55682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A53F7D-ED50-F9B2-5A7D-B4F2769AB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633C9A-6575-B460-8235-101DE3D8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7D4B1B-6262-8487-46FB-DCB2B61C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6591C8-886E-4F97-2A57-A4373871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80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BE959-E633-97FB-7232-20A0E367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BCDFAB4-8360-C8E0-1A20-8800DAAA4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C6EDB4-C3E2-4BA4-9966-89BD09E0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2D266E-DB8E-1691-6AF3-9DC30300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72C2B1-0ECA-A79D-FF74-926181F5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08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D2C11B-3101-1C2C-6F18-47CDEF2A8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2841B39-CA4E-A3A0-F248-FAF54903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2E9EFB-9A3E-3236-55B1-20E1094B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B06F97-EA27-6539-5333-8B89FCA2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38A933-42B1-06F0-F411-0A564978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22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31CC8E37-287A-CEED-5069-F5BE3274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4356" y="528006"/>
            <a:ext cx="11063288" cy="62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41E174-F2DD-5F0B-7F29-A4B782DB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8356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0146D-36C6-DF7E-E3AD-80877702E5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841" y="1016002"/>
            <a:ext cx="5749506" cy="5655733"/>
          </a:xfrm>
          <a:custGeom>
            <a:avLst/>
            <a:gdLst>
              <a:gd name="connsiteX0" fmla="*/ 316099 w 5749506"/>
              <a:gd name="connsiteY0" fmla="*/ 0 h 5655733"/>
              <a:gd name="connsiteX1" fmla="*/ 5433407 w 5749506"/>
              <a:gd name="connsiteY1" fmla="*/ 0 h 5655733"/>
              <a:gd name="connsiteX2" fmla="*/ 5749506 w 5749506"/>
              <a:gd name="connsiteY2" fmla="*/ 316099 h 5655733"/>
              <a:gd name="connsiteX3" fmla="*/ 5749506 w 5749506"/>
              <a:gd name="connsiteY3" fmla="*/ 5339634 h 5655733"/>
              <a:gd name="connsiteX4" fmla="*/ 5433407 w 5749506"/>
              <a:gd name="connsiteY4" fmla="*/ 5655733 h 5655733"/>
              <a:gd name="connsiteX5" fmla="*/ 316099 w 5749506"/>
              <a:gd name="connsiteY5" fmla="*/ 5655733 h 5655733"/>
              <a:gd name="connsiteX6" fmla="*/ 0 w 5749506"/>
              <a:gd name="connsiteY6" fmla="*/ 5339634 h 5655733"/>
              <a:gd name="connsiteX7" fmla="*/ 0 w 5749506"/>
              <a:gd name="connsiteY7" fmla="*/ 316099 h 5655733"/>
              <a:gd name="connsiteX8" fmla="*/ 316099 w 5749506"/>
              <a:gd name="connsiteY8" fmla="*/ 0 h 56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9506" h="5655733">
                <a:moveTo>
                  <a:pt x="316099" y="0"/>
                </a:moveTo>
                <a:lnTo>
                  <a:pt x="5433407" y="0"/>
                </a:lnTo>
                <a:cubicBezTo>
                  <a:pt x="5607984" y="0"/>
                  <a:pt x="5749506" y="141522"/>
                  <a:pt x="5749506" y="316099"/>
                </a:cubicBezTo>
                <a:lnTo>
                  <a:pt x="5749506" y="5339634"/>
                </a:lnTo>
                <a:cubicBezTo>
                  <a:pt x="5749506" y="5514211"/>
                  <a:pt x="5607984" y="5655733"/>
                  <a:pt x="5433407" y="5655733"/>
                </a:cubicBezTo>
                <a:lnTo>
                  <a:pt x="316099" y="5655733"/>
                </a:lnTo>
                <a:cubicBezTo>
                  <a:pt x="141522" y="5655733"/>
                  <a:pt x="0" y="5514211"/>
                  <a:pt x="0" y="5339634"/>
                </a:cubicBezTo>
                <a:lnTo>
                  <a:pt x="0" y="316099"/>
                </a:lnTo>
                <a:cubicBezTo>
                  <a:pt x="0" y="141522"/>
                  <a:pt x="141522" y="0"/>
                  <a:pt x="316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0028A4-FDFB-B8AD-A995-FA7BC0EE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524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755AE5-866F-148B-F2E0-3CBA37E8E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7118A8-1145-840B-4A34-90D6A2A59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8466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92C02-3154-5932-C13E-AE2D80250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729" y="735107"/>
            <a:ext cx="11599618" cy="3083859"/>
          </a:xfrm>
          <a:custGeom>
            <a:avLst/>
            <a:gdLst>
              <a:gd name="connsiteX0" fmla="*/ 250656 w 11599618"/>
              <a:gd name="connsiteY0" fmla="*/ 0 h 3083859"/>
              <a:gd name="connsiteX1" fmla="*/ 11348962 w 11599618"/>
              <a:gd name="connsiteY1" fmla="*/ 0 h 3083859"/>
              <a:gd name="connsiteX2" fmla="*/ 11599618 w 11599618"/>
              <a:gd name="connsiteY2" fmla="*/ 250656 h 3083859"/>
              <a:gd name="connsiteX3" fmla="*/ 11599618 w 11599618"/>
              <a:gd name="connsiteY3" fmla="*/ 2833203 h 3083859"/>
              <a:gd name="connsiteX4" fmla="*/ 11348962 w 11599618"/>
              <a:gd name="connsiteY4" fmla="*/ 3083859 h 3083859"/>
              <a:gd name="connsiteX5" fmla="*/ 250656 w 11599618"/>
              <a:gd name="connsiteY5" fmla="*/ 3083859 h 3083859"/>
              <a:gd name="connsiteX6" fmla="*/ 0 w 11599618"/>
              <a:gd name="connsiteY6" fmla="*/ 2833203 h 3083859"/>
              <a:gd name="connsiteX7" fmla="*/ 0 w 11599618"/>
              <a:gd name="connsiteY7" fmla="*/ 250656 h 3083859"/>
              <a:gd name="connsiteX8" fmla="*/ 250656 w 11599618"/>
              <a:gd name="connsiteY8" fmla="*/ 0 h 3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3083859">
                <a:moveTo>
                  <a:pt x="250656" y="0"/>
                </a:moveTo>
                <a:lnTo>
                  <a:pt x="11348962" y="0"/>
                </a:lnTo>
                <a:cubicBezTo>
                  <a:pt x="11487395" y="0"/>
                  <a:pt x="11599618" y="112223"/>
                  <a:pt x="11599618" y="250656"/>
                </a:cubicBezTo>
                <a:lnTo>
                  <a:pt x="11599618" y="2833203"/>
                </a:lnTo>
                <a:cubicBezTo>
                  <a:pt x="11599618" y="2971636"/>
                  <a:pt x="11487395" y="3083859"/>
                  <a:pt x="11348962" y="3083859"/>
                </a:cubicBezTo>
                <a:lnTo>
                  <a:pt x="250656" y="3083859"/>
                </a:lnTo>
                <a:cubicBezTo>
                  <a:pt x="112223" y="3083859"/>
                  <a:pt x="0" y="2971636"/>
                  <a:pt x="0" y="2833203"/>
                </a:cubicBezTo>
                <a:lnTo>
                  <a:pt x="0" y="250656"/>
                </a:lnTo>
                <a:cubicBezTo>
                  <a:pt x="0" y="112223"/>
                  <a:pt x="112223" y="0"/>
                  <a:pt x="250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E94508-38DA-4653-CC72-48528791E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1730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EB781E-B1F3-ADCE-FD59-3DE2136FE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705" y="1152027"/>
            <a:ext cx="11660590" cy="5516060"/>
          </a:xfrm>
          <a:custGeom>
            <a:avLst/>
            <a:gdLst>
              <a:gd name="connsiteX0" fmla="*/ 1327519 w 11660590"/>
              <a:gd name="connsiteY0" fmla="*/ 6 h 5516060"/>
              <a:gd name="connsiteX1" fmla="*/ 1531877 w 11660590"/>
              <a:gd name="connsiteY1" fmla="*/ 202743 h 5516060"/>
              <a:gd name="connsiteX2" fmla="*/ 1531877 w 11660590"/>
              <a:gd name="connsiteY2" fmla="*/ 629301 h 5516060"/>
              <a:gd name="connsiteX3" fmla="*/ 1734614 w 11660590"/>
              <a:gd name="connsiteY3" fmla="*/ 832036 h 5516060"/>
              <a:gd name="connsiteX4" fmla="*/ 11457853 w 11660590"/>
              <a:gd name="connsiteY4" fmla="*/ 832036 h 5516060"/>
              <a:gd name="connsiteX5" fmla="*/ 11660590 w 11660590"/>
              <a:gd name="connsiteY5" fmla="*/ 1034773 h 5516060"/>
              <a:gd name="connsiteX6" fmla="*/ 11660590 w 11660590"/>
              <a:gd name="connsiteY6" fmla="*/ 5313323 h 5516060"/>
              <a:gd name="connsiteX7" fmla="*/ 11457853 w 11660590"/>
              <a:gd name="connsiteY7" fmla="*/ 5516060 h 5516060"/>
              <a:gd name="connsiteX8" fmla="*/ 210036 w 11660590"/>
              <a:gd name="connsiteY8" fmla="*/ 5516060 h 5516060"/>
              <a:gd name="connsiteX9" fmla="*/ 7299 w 11660590"/>
              <a:gd name="connsiteY9" fmla="*/ 5313323 h 5516060"/>
              <a:gd name="connsiteX10" fmla="*/ 0 w 11660590"/>
              <a:gd name="connsiteY10" fmla="*/ 210853 h 5516060"/>
              <a:gd name="connsiteX11" fmla="*/ 201115 w 11660590"/>
              <a:gd name="connsiteY11" fmla="*/ 7305 h 55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0590" h="5516060">
                <a:moveTo>
                  <a:pt x="1327519" y="6"/>
                </a:moveTo>
                <a:cubicBezTo>
                  <a:pt x="1440239" y="-805"/>
                  <a:pt x="1531877" y="90832"/>
                  <a:pt x="1531877" y="202743"/>
                </a:cubicBezTo>
                <a:lnTo>
                  <a:pt x="1531877" y="629301"/>
                </a:lnTo>
                <a:cubicBezTo>
                  <a:pt x="1531877" y="741212"/>
                  <a:pt x="1622703" y="832036"/>
                  <a:pt x="1734614" y="832036"/>
                </a:cubicBezTo>
                <a:lnTo>
                  <a:pt x="11457853" y="832036"/>
                </a:lnTo>
                <a:cubicBezTo>
                  <a:pt x="11569763" y="832036"/>
                  <a:pt x="11660590" y="922862"/>
                  <a:pt x="11660590" y="1034773"/>
                </a:cubicBezTo>
                <a:lnTo>
                  <a:pt x="11660590" y="5313323"/>
                </a:lnTo>
                <a:cubicBezTo>
                  <a:pt x="11660590" y="5425234"/>
                  <a:pt x="11569763" y="5516060"/>
                  <a:pt x="11457853" y="5516060"/>
                </a:cubicBezTo>
                <a:lnTo>
                  <a:pt x="210036" y="5516060"/>
                </a:lnTo>
                <a:cubicBezTo>
                  <a:pt x="98125" y="5516060"/>
                  <a:pt x="7299" y="5425234"/>
                  <a:pt x="7299" y="5313323"/>
                </a:cubicBezTo>
                <a:lnTo>
                  <a:pt x="0" y="210853"/>
                </a:lnTo>
                <a:cubicBezTo>
                  <a:pt x="0" y="98942"/>
                  <a:pt x="90015" y="8116"/>
                  <a:pt x="201115" y="73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4623FD-E08B-446A-FB7B-B70F2CB5B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9765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4AB235-ABE2-821F-5A19-63CC98E84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713" y="2624650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08B2EF-DB99-05FF-F89E-D3C46ADF8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5732" y="2624647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53525F-BEA4-79B3-1ECE-DAE8C2073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2751" y="2624646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758FB5-62AC-0DDD-8125-CAC3143C4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9770" y="2624644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453A71-4D2E-77AC-88D5-73E04EA73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8138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363807-51D0-21E7-FB67-4BB50FBD7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730" y="811530"/>
            <a:ext cx="11549554" cy="5633660"/>
          </a:xfrm>
          <a:custGeom>
            <a:avLst/>
            <a:gdLst>
              <a:gd name="connsiteX0" fmla="*/ 5383837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7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7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12276C-3885-79CA-18F4-6DD26A5D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31822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CCB7C-ECB6-259D-77A1-49C16552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07F5BD-BCBD-AEF6-98A1-F989B02A3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8B6D47-AC4E-C338-81F9-6EF3266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9411ED-55E6-5A99-3946-337FEEC6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939D28-7DD3-B7B4-BBA3-4BB99681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191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F1861-45BA-AB06-C1B5-672A8E6ABE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518" y="2340004"/>
            <a:ext cx="5495197" cy="4057880"/>
          </a:xfrm>
          <a:custGeom>
            <a:avLst/>
            <a:gdLst>
              <a:gd name="connsiteX0" fmla="*/ 197456 w 5495197"/>
              <a:gd name="connsiteY0" fmla="*/ 0 h 4057880"/>
              <a:gd name="connsiteX1" fmla="*/ 5297741 w 5495197"/>
              <a:gd name="connsiteY1" fmla="*/ 0 h 4057880"/>
              <a:gd name="connsiteX2" fmla="*/ 5495197 w 5495197"/>
              <a:gd name="connsiteY2" fmla="*/ 197456 h 4057880"/>
              <a:gd name="connsiteX3" fmla="*/ 5495197 w 5495197"/>
              <a:gd name="connsiteY3" fmla="*/ 3860424 h 4057880"/>
              <a:gd name="connsiteX4" fmla="*/ 5297741 w 5495197"/>
              <a:gd name="connsiteY4" fmla="*/ 4057880 h 4057880"/>
              <a:gd name="connsiteX5" fmla="*/ 197456 w 5495197"/>
              <a:gd name="connsiteY5" fmla="*/ 4057880 h 4057880"/>
              <a:gd name="connsiteX6" fmla="*/ 0 w 5495197"/>
              <a:gd name="connsiteY6" fmla="*/ 3860424 h 4057880"/>
              <a:gd name="connsiteX7" fmla="*/ 0 w 5495197"/>
              <a:gd name="connsiteY7" fmla="*/ 197456 h 4057880"/>
              <a:gd name="connsiteX8" fmla="*/ 197456 w 5495197"/>
              <a:gd name="connsiteY8" fmla="*/ 0 h 405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5197" h="4057880">
                <a:moveTo>
                  <a:pt x="197456" y="0"/>
                </a:moveTo>
                <a:lnTo>
                  <a:pt x="5297741" y="0"/>
                </a:lnTo>
                <a:cubicBezTo>
                  <a:pt x="5406793" y="0"/>
                  <a:pt x="5495197" y="88404"/>
                  <a:pt x="5495197" y="197456"/>
                </a:cubicBezTo>
                <a:lnTo>
                  <a:pt x="5495197" y="3860424"/>
                </a:lnTo>
                <a:cubicBezTo>
                  <a:pt x="5495197" y="3969476"/>
                  <a:pt x="5406793" y="4057880"/>
                  <a:pt x="5297741" y="4057880"/>
                </a:cubicBezTo>
                <a:lnTo>
                  <a:pt x="197456" y="4057880"/>
                </a:lnTo>
                <a:cubicBezTo>
                  <a:pt x="88404" y="4057880"/>
                  <a:pt x="0" y="3969476"/>
                  <a:pt x="0" y="3860424"/>
                </a:cubicBezTo>
                <a:lnTo>
                  <a:pt x="0" y="197456"/>
                </a:lnTo>
                <a:cubicBezTo>
                  <a:pt x="0" y="88404"/>
                  <a:pt x="88404" y="0"/>
                  <a:pt x="197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9A938E-4022-49F2-DB79-189FFCBB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7781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C72B5-299E-BF17-C8D9-4C6D2144B6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096000 w 12192000"/>
              <a:gd name="connsiteY0" fmla="*/ 0 h 3429000"/>
              <a:gd name="connsiteX1" fmla="*/ 12014022 w 12192000"/>
              <a:gd name="connsiteY1" fmla="*/ 1965018 h 3429000"/>
              <a:gd name="connsiteX2" fmla="*/ 12192000 w 12192000"/>
              <a:gd name="connsiteY2" fmla="*/ 2104882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2104881 h 3429000"/>
              <a:gd name="connsiteX6" fmla="*/ 177978 w 12192000"/>
              <a:gd name="connsiteY6" fmla="*/ 1965018 h 3429000"/>
              <a:gd name="connsiteX7" fmla="*/ 6096000 w 1219200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6096000" y="0"/>
                </a:moveTo>
                <a:cubicBezTo>
                  <a:pt x="8315231" y="0"/>
                  <a:pt x="10363759" y="730861"/>
                  <a:pt x="12014022" y="1965018"/>
                </a:cubicBezTo>
                <a:lnTo>
                  <a:pt x="12192000" y="2104882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2104881"/>
                </a:lnTo>
                <a:lnTo>
                  <a:pt x="177978" y="1965018"/>
                </a:lnTo>
                <a:cubicBezTo>
                  <a:pt x="1828241" y="730861"/>
                  <a:pt x="3876770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06FCAD-F294-A05F-EF0C-75B9FCF64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3959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7B43FD-D061-C5AF-27AF-3CED4B558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880" y="1012788"/>
            <a:ext cx="11470160" cy="2689780"/>
          </a:xfrm>
          <a:custGeom>
            <a:avLst/>
            <a:gdLst>
              <a:gd name="connsiteX0" fmla="*/ 4476734 w 11470160"/>
              <a:gd name="connsiteY0" fmla="*/ 0 h 2689780"/>
              <a:gd name="connsiteX1" fmla="*/ 11236265 w 11470160"/>
              <a:gd name="connsiteY1" fmla="*/ 0 h 2689780"/>
              <a:gd name="connsiteX2" fmla="*/ 11470160 w 11470160"/>
              <a:gd name="connsiteY2" fmla="*/ 233895 h 2689780"/>
              <a:gd name="connsiteX3" fmla="*/ 11470160 w 11470160"/>
              <a:gd name="connsiteY3" fmla="*/ 2455885 h 2689780"/>
              <a:gd name="connsiteX4" fmla="*/ 11236265 w 11470160"/>
              <a:gd name="connsiteY4" fmla="*/ 2689780 h 2689780"/>
              <a:gd name="connsiteX5" fmla="*/ 233898 w 11470160"/>
              <a:gd name="connsiteY5" fmla="*/ 2689780 h 2689780"/>
              <a:gd name="connsiteX6" fmla="*/ 5 w 11470160"/>
              <a:gd name="connsiteY6" fmla="*/ 2455107 h 2689780"/>
              <a:gd name="connsiteX7" fmla="*/ 7800 w 11470160"/>
              <a:gd name="connsiteY7" fmla="*/ 1035370 h 2689780"/>
              <a:gd name="connsiteX8" fmla="*/ 241695 w 11470160"/>
              <a:gd name="connsiteY8" fmla="*/ 803035 h 2689780"/>
              <a:gd name="connsiteX9" fmla="*/ 4008946 w 11470160"/>
              <a:gd name="connsiteY9" fmla="*/ 803035 h 2689780"/>
              <a:gd name="connsiteX10" fmla="*/ 4242839 w 11470160"/>
              <a:gd name="connsiteY10" fmla="*/ 569142 h 2689780"/>
              <a:gd name="connsiteX11" fmla="*/ 4242839 w 11470160"/>
              <a:gd name="connsiteY11" fmla="*/ 233895 h 2689780"/>
              <a:gd name="connsiteX12" fmla="*/ 4476734 w 11470160"/>
              <a:gd name="connsiteY12" fmla="*/ 0 h 26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0160" h="2689780">
                <a:moveTo>
                  <a:pt x="4476734" y="0"/>
                </a:moveTo>
                <a:lnTo>
                  <a:pt x="11236265" y="0"/>
                </a:lnTo>
                <a:cubicBezTo>
                  <a:pt x="11365687" y="0"/>
                  <a:pt x="11470160" y="105253"/>
                  <a:pt x="11470160" y="233895"/>
                </a:cubicBezTo>
                <a:lnTo>
                  <a:pt x="11470160" y="2455885"/>
                </a:lnTo>
                <a:cubicBezTo>
                  <a:pt x="11470160" y="2585307"/>
                  <a:pt x="11365687" y="2689780"/>
                  <a:pt x="11236265" y="2689780"/>
                </a:cubicBezTo>
                <a:lnTo>
                  <a:pt x="233898" y="2689780"/>
                </a:lnTo>
                <a:cubicBezTo>
                  <a:pt x="104478" y="2689780"/>
                  <a:pt x="-775" y="2584527"/>
                  <a:pt x="5" y="2455107"/>
                </a:cubicBezTo>
                <a:lnTo>
                  <a:pt x="7800" y="1035370"/>
                </a:lnTo>
                <a:cubicBezTo>
                  <a:pt x="8580" y="906728"/>
                  <a:pt x="113053" y="803035"/>
                  <a:pt x="241695" y="803035"/>
                </a:cubicBezTo>
                <a:lnTo>
                  <a:pt x="4008946" y="803035"/>
                </a:lnTo>
                <a:cubicBezTo>
                  <a:pt x="4138366" y="803035"/>
                  <a:pt x="4242839" y="698562"/>
                  <a:pt x="4242839" y="569142"/>
                </a:cubicBezTo>
                <a:lnTo>
                  <a:pt x="4242839" y="233895"/>
                </a:lnTo>
                <a:cubicBezTo>
                  <a:pt x="4242839" y="105253"/>
                  <a:pt x="4347311" y="0"/>
                  <a:pt x="4476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CDF30F-7E51-6D1A-5007-F7C14EED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688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7599-7BAE-061A-E7BC-0C50A51F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95003-0B4B-3F97-98E4-F90918020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29835" cy="6858000"/>
          </a:xfrm>
          <a:custGeom>
            <a:avLst/>
            <a:gdLst>
              <a:gd name="connsiteX0" fmla="*/ 0 w 5629835"/>
              <a:gd name="connsiteY0" fmla="*/ 0 h 6858000"/>
              <a:gd name="connsiteX1" fmla="*/ 4145383 w 5629835"/>
              <a:gd name="connsiteY1" fmla="*/ 0 h 6858000"/>
              <a:gd name="connsiteX2" fmla="*/ 4251342 w 5629835"/>
              <a:gd name="connsiteY2" fmla="*/ 101023 h 6858000"/>
              <a:gd name="connsiteX3" fmla="*/ 5629835 w 5629835"/>
              <a:gd name="connsiteY3" fmla="*/ 3429000 h 6858000"/>
              <a:gd name="connsiteX4" fmla="*/ 4251342 w 5629835"/>
              <a:gd name="connsiteY4" fmla="*/ 6756978 h 6858000"/>
              <a:gd name="connsiteX5" fmla="*/ 4145382 w 5629835"/>
              <a:gd name="connsiteY5" fmla="*/ 6858000 h 6858000"/>
              <a:gd name="connsiteX6" fmla="*/ 0 w 562983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9835" h="6858000">
                <a:moveTo>
                  <a:pt x="0" y="0"/>
                </a:moveTo>
                <a:lnTo>
                  <a:pt x="4145383" y="0"/>
                </a:lnTo>
                <a:lnTo>
                  <a:pt x="4251342" y="101023"/>
                </a:lnTo>
                <a:cubicBezTo>
                  <a:pt x="5103045" y="952726"/>
                  <a:pt x="5629835" y="2129344"/>
                  <a:pt x="5629835" y="3429000"/>
                </a:cubicBezTo>
                <a:cubicBezTo>
                  <a:pt x="5629835" y="4728656"/>
                  <a:pt x="5103045" y="5905274"/>
                  <a:pt x="4251342" y="6756978"/>
                </a:cubicBezTo>
                <a:lnTo>
                  <a:pt x="41453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243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29F8F4-B948-B4F2-8160-FE512D7C8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805" y="2828926"/>
            <a:ext cx="5643223" cy="3897467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A176-4995-E5F4-4CA7-A902753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A3194-246B-CBCD-5BDC-B3402D98E7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4220" y="2828926"/>
            <a:ext cx="5643223" cy="3897467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839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675DA0-8F2D-87AF-21D1-FB7B28D58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8C4BE-BE13-9D81-5ABB-5D5BF8313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9050" y="2061532"/>
            <a:ext cx="1777674" cy="1777674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829796-9FA8-2462-2952-CCCC87511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9050" y="4210680"/>
            <a:ext cx="1777674" cy="1777674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45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A0E4B7-9DB2-4027-53B7-167A50D78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AB1860-D79F-25C8-D987-EEDC7C082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9522F6-61AF-2328-E02E-4FC233BBD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1046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6A18F-5724-5E75-0427-788560DF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8120" y="1"/>
            <a:ext cx="11795760" cy="3694177"/>
          </a:xfrm>
          <a:custGeom>
            <a:avLst/>
            <a:gdLst>
              <a:gd name="connsiteX0" fmla="*/ 302511 w 11795760"/>
              <a:gd name="connsiteY0" fmla="*/ 0 h 3460823"/>
              <a:gd name="connsiteX1" fmla="*/ 11493249 w 11795760"/>
              <a:gd name="connsiteY1" fmla="*/ 0 h 3460823"/>
              <a:gd name="connsiteX2" fmla="*/ 11795760 w 11795760"/>
              <a:gd name="connsiteY2" fmla="*/ 302511 h 3460823"/>
              <a:gd name="connsiteX3" fmla="*/ 11795760 w 11795760"/>
              <a:gd name="connsiteY3" fmla="*/ 3158312 h 3460823"/>
              <a:gd name="connsiteX4" fmla="*/ 11493249 w 11795760"/>
              <a:gd name="connsiteY4" fmla="*/ 3460823 h 3460823"/>
              <a:gd name="connsiteX5" fmla="*/ 302511 w 11795760"/>
              <a:gd name="connsiteY5" fmla="*/ 3460823 h 3460823"/>
              <a:gd name="connsiteX6" fmla="*/ 0 w 11795760"/>
              <a:gd name="connsiteY6" fmla="*/ 3158312 h 3460823"/>
              <a:gd name="connsiteX7" fmla="*/ 0 w 11795760"/>
              <a:gd name="connsiteY7" fmla="*/ 302511 h 3460823"/>
              <a:gd name="connsiteX8" fmla="*/ 302511 w 11795760"/>
              <a:gd name="connsiteY8" fmla="*/ 0 h 346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5760" h="3460823">
                <a:moveTo>
                  <a:pt x="302511" y="0"/>
                </a:moveTo>
                <a:lnTo>
                  <a:pt x="11493249" y="0"/>
                </a:lnTo>
                <a:cubicBezTo>
                  <a:pt x="11660321" y="0"/>
                  <a:pt x="11795760" y="135439"/>
                  <a:pt x="11795760" y="302511"/>
                </a:cubicBezTo>
                <a:lnTo>
                  <a:pt x="11795760" y="3158312"/>
                </a:lnTo>
                <a:cubicBezTo>
                  <a:pt x="11795760" y="3325384"/>
                  <a:pt x="11660321" y="3460823"/>
                  <a:pt x="11493249" y="3460823"/>
                </a:cubicBezTo>
                <a:lnTo>
                  <a:pt x="302511" y="3460823"/>
                </a:lnTo>
                <a:cubicBezTo>
                  <a:pt x="135439" y="3460823"/>
                  <a:pt x="0" y="3325384"/>
                  <a:pt x="0" y="3158312"/>
                </a:cubicBezTo>
                <a:lnTo>
                  <a:pt x="0" y="302511"/>
                </a:lnTo>
                <a:cubicBezTo>
                  <a:pt x="0" y="135439"/>
                  <a:pt x="135439" y="0"/>
                  <a:pt x="3025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8724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78DFA2-E988-0BF7-B3A3-203ED79AD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549" y="5049079"/>
            <a:ext cx="11608904" cy="1550504"/>
          </a:xfrm>
          <a:custGeom>
            <a:avLst/>
            <a:gdLst>
              <a:gd name="connsiteX0" fmla="*/ 258423 w 11608904"/>
              <a:gd name="connsiteY0" fmla="*/ 0 h 1550504"/>
              <a:gd name="connsiteX1" fmla="*/ 11350481 w 11608904"/>
              <a:gd name="connsiteY1" fmla="*/ 0 h 1550504"/>
              <a:gd name="connsiteX2" fmla="*/ 11608904 w 11608904"/>
              <a:gd name="connsiteY2" fmla="*/ 258423 h 1550504"/>
              <a:gd name="connsiteX3" fmla="*/ 11608904 w 11608904"/>
              <a:gd name="connsiteY3" fmla="*/ 1292081 h 1550504"/>
              <a:gd name="connsiteX4" fmla="*/ 11350481 w 11608904"/>
              <a:gd name="connsiteY4" fmla="*/ 1550504 h 1550504"/>
              <a:gd name="connsiteX5" fmla="*/ 258423 w 11608904"/>
              <a:gd name="connsiteY5" fmla="*/ 1550504 h 1550504"/>
              <a:gd name="connsiteX6" fmla="*/ 0 w 11608904"/>
              <a:gd name="connsiteY6" fmla="*/ 1292081 h 1550504"/>
              <a:gd name="connsiteX7" fmla="*/ 0 w 11608904"/>
              <a:gd name="connsiteY7" fmla="*/ 258423 h 1550504"/>
              <a:gd name="connsiteX8" fmla="*/ 258423 w 11608904"/>
              <a:gd name="connsiteY8" fmla="*/ 0 h 155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8904" h="1550504">
                <a:moveTo>
                  <a:pt x="258423" y="0"/>
                </a:moveTo>
                <a:lnTo>
                  <a:pt x="11350481" y="0"/>
                </a:lnTo>
                <a:cubicBezTo>
                  <a:pt x="11493204" y="0"/>
                  <a:pt x="11608904" y="115700"/>
                  <a:pt x="11608904" y="258423"/>
                </a:cubicBezTo>
                <a:lnTo>
                  <a:pt x="11608904" y="1292081"/>
                </a:lnTo>
                <a:cubicBezTo>
                  <a:pt x="11608904" y="1434804"/>
                  <a:pt x="11493204" y="1550504"/>
                  <a:pt x="11350481" y="1550504"/>
                </a:cubicBezTo>
                <a:lnTo>
                  <a:pt x="258423" y="1550504"/>
                </a:lnTo>
                <a:cubicBezTo>
                  <a:pt x="115700" y="1550504"/>
                  <a:pt x="0" y="1434804"/>
                  <a:pt x="0" y="1292081"/>
                </a:cubicBezTo>
                <a:lnTo>
                  <a:pt x="0" y="258423"/>
                </a:lnTo>
                <a:cubicBezTo>
                  <a:pt x="0" y="115700"/>
                  <a:pt x="115700" y="0"/>
                  <a:pt x="258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3083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E6F021C-1294-3A4A-5B44-F9A33E19E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122" y="2549604"/>
            <a:ext cx="11469757" cy="4075043"/>
          </a:xfrm>
          <a:custGeom>
            <a:avLst/>
            <a:gdLst>
              <a:gd name="connsiteX0" fmla="*/ 420789 w 11469757"/>
              <a:gd name="connsiteY0" fmla="*/ 0 h 4075043"/>
              <a:gd name="connsiteX1" fmla="*/ 11048968 w 11469757"/>
              <a:gd name="connsiteY1" fmla="*/ 0 h 4075043"/>
              <a:gd name="connsiteX2" fmla="*/ 11469757 w 11469757"/>
              <a:gd name="connsiteY2" fmla="*/ 420789 h 4075043"/>
              <a:gd name="connsiteX3" fmla="*/ 11469757 w 11469757"/>
              <a:gd name="connsiteY3" fmla="*/ 3654254 h 4075043"/>
              <a:gd name="connsiteX4" fmla="*/ 11048968 w 11469757"/>
              <a:gd name="connsiteY4" fmla="*/ 4075043 h 4075043"/>
              <a:gd name="connsiteX5" fmla="*/ 420789 w 11469757"/>
              <a:gd name="connsiteY5" fmla="*/ 4075043 h 4075043"/>
              <a:gd name="connsiteX6" fmla="*/ 0 w 11469757"/>
              <a:gd name="connsiteY6" fmla="*/ 3654254 h 4075043"/>
              <a:gd name="connsiteX7" fmla="*/ 0 w 11469757"/>
              <a:gd name="connsiteY7" fmla="*/ 420789 h 4075043"/>
              <a:gd name="connsiteX8" fmla="*/ 420789 w 11469757"/>
              <a:gd name="connsiteY8" fmla="*/ 0 h 4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9757" h="4075043">
                <a:moveTo>
                  <a:pt x="420789" y="0"/>
                </a:moveTo>
                <a:lnTo>
                  <a:pt x="11048968" y="0"/>
                </a:lnTo>
                <a:cubicBezTo>
                  <a:pt x="11281363" y="0"/>
                  <a:pt x="11469757" y="188394"/>
                  <a:pt x="11469757" y="420789"/>
                </a:cubicBezTo>
                <a:lnTo>
                  <a:pt x="11469757" y="3654254"/>
                </a:lnTo>
                <a:cubicBezTo>
                  <a:pt x="11469757" y="3886649"/>
                  <a:pt x="11281363" y="4075043"/>
                  <a:pt x="11048968" y="4075043"/>
                </a:cubicBezTo>
                <a:lnTo>
                  <a:pt x="420789" y="4075043"/>
                </a:lnTo>
                <a:cubicBezTo>
                  <a:pt x="188394" y="4075043"/>
                  <a:pt x="0" y="3886649"/>
                  <a:pt x="0" y="3654254"/>
                </a:cubicBezTo>
                <a:lnTo>
                  <a:pt x="0" y="420789"/>
                </a:lnTo>
                <a:cubicBezTo>
                  <a:pt x="0" y="188394"/>
                  <a:pt x="188394" y="0"/>
                  <a:pt x="4207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325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96D8C-2FED-AB30-9C2D-AAB65760A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68A537-84C6-7973-C01C-19A3FB49D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B024BE-DD71-742B-8437-E6B81F76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6E59C1-9047-542A-2EBA-3A455A6B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598149-789F-9C36-FA4B-65D4A646E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989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BDEA-FC58-5183-4B28-6474AA9E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29118EA-97B4-86B6-7F36-B614371EE3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405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71111 h 6858000"/>
              <a:gd name="connsiteX5" fmla="*/ 1543050 w 12192000"/>
              <a:gd name="connsiteY5" fmla="*/ 3528061 h 6858000"/>
              <a:gd name="connsiteX6" fmla="*/ 3232404 w 12192000"/>
              <a:gd name="connsiteY6" fmla="*/ 3528061 h 6858000"/>
              <a:gd name="connsiteX7" fmla="*/ 4146804 w 12192000"/>
              <a:gd name="connsiteY7" fmla="*/ 2613661 h 6858000"/>
              <a:gd name="connsiteX8" fmla="*/ 4146804 w 12192000"/>
              <a:gd name="connsiteY8" fmla="*/ 1708405 h 6858000"/>
              <a:gd name="connsiteX9" fmla="*/ 5685962 w 12192000"/>
              <a:gd name="connsiteY9" fmla="*/ 27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7405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1111"/>
                </a:lnTo>
                <a:cubicBezTo>
                  <a:pt x="0" y="4219195"/>
                  <a:pt x="691134" y="3528061"/>
                  <a:pt x="1543050" y="3528061"/>
                </a:cubicBezTo>
                <a:lnTo>
                  <a:pt x="3232404" y="3528061"/>
                </a:lnTo>
                <a:cubicBezTo>
                  <a:pt x="3736848" y="3528061"/>
                  <a:pt x="4146804" y="3118867"/>
                  <a:pt x="4146804" y="2613661"/>
                </a:cubicBezTo>
                <a:lnTo>
                  <a:pt x="4146804" y="1708405"/>
                </a:lnTo>
                <a:cubicBezTo>
                  <a:pt x="4146804" y="820437"/>
                  <a:pt x="4821219" y="90524"/>
                  <a:pt x="5685962" y="27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791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5471B8-449D-4D08-E7E7-628186CB7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5534" y="304800"/>
            <a:ext cx="11700933" cy="4351866"/>
          </a:xfrm>
          <a:custGeom>
            <a:avLst/>
            <a:gdLst>
              <a:gd name="connsiteX0" fmla="*/ 0 w 11700933"/>
              <a:gd name="connsiteY0" fmla="*/ 0 h 4351866"/>
              <a:gd name="connsiteX1" fmla="*/ 10975607 w 11700933"/>
              <a:gd name="connsiteY1" fmla="*/ 0 h 4351866"/>
              <a:gd name="connsiteX2" fmla="*/ 11700933 w 11700933"/>
              <a:gd name="connsiteY2" fmla="*/ 725326 h 4351866"/>
              <a:gd name="connsiteX3" fmla="*/ 11700933 w 11700933"/>
              <a:gd name="connsiteY3" fmla="*/ 4351866 h 4351866"/>
              <a:gd name="connsiteX4" fmla="*/ 0 w 11700933"/>
              <a:gd name="connsiteY4" fmla="*/ 4351866 h 43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933" h="4351866">
                <a:moveTo>
                  <a:pt x="0" y="0"/>
                </a:moveTo>
                <a:lnTo>
                  <a:pt x="10975607" y="0"/>
                </a:lnTo>
                <a:cubicBezTo>
                  <a:pt x="11376193" y="0"/>
                  <a:pt x="11700933" y="324740"/>
                  <a:pt x="11700933" y="725326"/>
                </a:cubicBezTo>
                <a:lnTo>
                  <a:pt x="11700933" y="4351866"/>
                </a:lnTo>
                <a:lnTo>
                  <a:pt x="0" y="43518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399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E5A5-3F01-67DB-7628-3D93931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58004-C5C0-A41E-3A22-422C7522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514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F4010AB-4C00-083D-0920-F45242D2A7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653" y="3848516"/>
            <a:ext cx="11599618" cy="2775527"/>
          </a:xfrm>
          <a:custGeom>
            <a:avLst/>
            <a:gdLst>
              <a:gd name="connsiteX0" fmla="*/ 462597 w 11599618"/>
              <a:gd name="connsiteY0" fmla="*/ 0 h 2775527"/>
              <a:gd name="connsiteX1" fmla="*/ 11137021 w 11599618"/>
              <a:gd name="connsiteY1" fmla="*/ 0 h 2775527"/>
              <a:gd name="connsiteX2" fmla="*/ 11599618 w 11599618"/>
              <a:gd name="connsiteY2" fmla="*/ 462597 h 2775527"/>
              <a:gd name="connsiteX3" fmla="*/ 11599618 w 11599618"/>
              <a:gd name="connsiteY3" fmla="*/ 2312930 h 2775527"/>
              <a:gd name="connsiteX4" fmla="*/ 11137021 w 11599618"/>
              <a:gd name="connsiteY4" fmla="*/ 2775527 h 2775527"/>
              <a:gd name="connsiteX5" fmla="*/ 462597 w 11599618"/>
              <a:gd name="connsiteY5" fmla="*/ 2775527 h 2775527"/>
              <a:gd name="connsiteX6" fmla="*/ 0 w 11599618"/>
              <a:gd name="connsiteY6" fmla="*/ 2312930 h 2775527"/>
              <a:gd name="connsiteX7" fmla="*/ 0 w 11599618"/>
              <a:gd name="connsiteY7" fmla="*/ 462597 h 2775527"/>
              <a:gd name="connsiteX8" fmla="*/ 462597 w 11599618"/>
              <a:gd name="connsiteY8" fmla="*/ 0 h 277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2775527">
                <a:moveTo>
                  <a:pt x="462597" y="0"/>
                </a:moveTo>
                <a:lnTo>
                  <a:pt x="11137021" y="0"/>
                </a:lnTo>
                <a:cubicBezTo>
                  <a:pt x="11392506" y="0"/>
                  <a:pt x="11599618" y="207112"/>
                  <a:pt x="11599618" y="462597"/>
                </a:cubicBezTo>
                <a:lnTo>
                  <a:pt x="11599618" y="2312930"/>
                </a:lnTo>
                <a:cubicBezTo>
                  <a:pt x="11599618" y="2568415"/>
                  <a:pt x="11392506" y="2775527"/>
                  <a:pt x="11137021" y="2775527"/>
                </a:cubicBezTo>
                <a:lnTo>
                  <a:pt x="462597" y="2775527"/>
                </a:lnTo>
                <a:cubicBezTo>
                  <a:pt x="207112" y="2775527"/>
                  <a:pt x="0" y="2568415"/>
                  <a:pt x="0" y="2312930"/>
                </a:cubicBezTo>
                <a:lnTo>
                  <a:pt x="0" y="462597"/>
                </a:lnTo>
                <a:cubicBezTo>
                  <a:pt x="0" y="207112"/>
                  <a:pt x="207112" y="0"/>
                  <a:pt x="462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A286-34B0-48D6-E4CF-583F97B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9207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31CC8E37-287A-CEED-5069-F5BE3274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4356" y="528006"/>
            <a:ext cx="11063288" cy="62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41E174-F2DD-5F0B-7F29-A4B782DB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5836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0146D-36C6-DF7E-E3AD-80877702E5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841" y="1016001"/>
            <a:ext cx="5749506" cy="5655733"/>
          </a:xfrm>
          <a:custGeom>
            <a:avLst/>
            <a:gdLst>
              <a:gd name="connsiteX0" fmla="*/ 316099 w 5749506"/>
              <a:gd name="connsiteY0" fmla="*/ 0 h 5655733"/>
              <a:gd name="connsiteX1" fmla="*/ 5433407 w 5749506"/>
              <a:gd name="connsiteY1" fmla="*/ 0 h 5655733"/>
              <a:gd name="connsiteX2" fmla="*/ 5749506 w 5749506"/>
              <a:gd name="connsiteY2" fmla="*/ 316099 h 5655733"/>
              <a:gd name="connsiteX3" fmla="*/ 5749506 w 5749506"/>
              <a:gd name="connsiteY3" fmla="*/ 5339634 h 5655733"/>
              <a:gd name="connsiteX4" fmla="*/ 5433407 w 5749506"/>
              <a:gd name="connsiteY4" fmla="*/ 5655733 h 5655733"/>
              <a:gd name="connsiteX5" fmla="*/ 316099 w 5749506"/>
              <a:gd name="connsiteY5" fmla="*/ 5655733 h 5655733"/>
              <a:gd name="connsiteX6" fmla="*/ 0 w 5749506"/>
              <a:gd name="connsiteY6" fmla="*/ 5339634 h 5655733"/>
              <a:gd name="connsiteX7" fmla="*/ 0 w 5749506"/>
              <a:gd name="connsiteY7" fmla="*/ 316099 h 5655733"/>
              <a:gd name="connsiteX8" fmla="*/ 316099 w 5749506"/>
              <a:gd name="connsiteY8" fmla="*/ 0 h 56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9506" h="5655733">
                <a:moveTo>
                  <a:pt x="316099" y="0"/>
                </a:moveTo>
                <a:lnTo>
                  <a:pt x="5433407" y="0"/>
                </a:lnTo>
                <a:cubicBezTo>
                  <a:pt x="5607984" y="0"/>
                  <a:pt x="5749506" y="141522"/>
                  <a:pt x="5749506" y="316099"/>
                </a:cubicBezTo>
                <a:lnTo>
                  <a:pt x="5749506" y="5339634"/>
                </a:lnTo>
                <a:cubicBezTo>
                  <a:pt x="5749506" y="5514211"/>
                  <a:pt x="5607984" y="5655733"/>
                  <a:pt x="5433407" y="5655733"/>
                </a:cubicBezTo>
                <a:lnTo>
                  <a:pt x="316099" y="5655733"/>
                </a:lnTo>
                <a:cubicBezTo>
                  <a:pt x="141522" y="5655733"/>
                  <a:pt x="0" y="5514211"/>
                  <a:pt x="0" y="5339634"/>
                </a:cubicBezTo>
                <a:lnTo>
                  <a:pt x="0" y="316099"/>
                </a:lnTo>
                <a:cubicBezTo>
                  <a:pt x="0" y="141522"/>
                  <a:pt x="141522" y="0"/>
                  <a:pt x="316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0028A4-FDFB-B8AD-A995-FA7BC0EE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8801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755AE5-866F-148B-F2E0-3CBA37E8E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7118A8-1145-840B-4A34-90D6A2A59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859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92C02-3154-5932-C13E-AE2D80250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729" y="735106"/>
            <a:ext cx="11599618" cy="3083859"/>
          </a:xfrm>
          <a:custGeom>
            <a:avLst/>
            <a:gdLst>
              <a:gd name="connsiteX0" fmla="*/ 250656 w 11599618"/>
              <a:gd name="connsiteY0" fmla="*/ 0 h 3083859"/>
              <a:gd name="connsiteX1" fmla="*/ 11348962 w 11599618"/>
              <a:gd name="connsiteY1" fmla="*/ 0 h 3083859"/>
              <a:gd name="connsiteX2" fmla="*/ 11599618 w 11599618"/>
              <a:gd name="connsiteY2" fmla="*/ 250656 h 3083859"/>
              <a:gd name="connsiteX3" fmla="*/ 11599618 w 11599618"/>
              <a:gd name="connsiteY3" fmla="*/ 2833203 h 3083859"/>
              <a:gd name="connsiteX4" fmla="*/ 11348962 w 11599618"/>
              <a:gd name="connsiteY4" fmla="*/ 3083859 h 3083859"/>
              <a:gd name="connsiteX5" fmla="*/ 250656 w 11599618"/>
              <a:gd name="connsiteY5" fmla="*/ 3083859 h 3083859"/>
              <a:gd name="connsiteX6" fmla="*/ 0 w 11599618"/>
              <a:gd name="connsiteY6" fmla="*/ 2833203 h 3083859"/>
              <a:gd name="connsiteX7" fmla="*/ 0 w 11599618"/>
              <a:gd name="connsiteY7" fmla="*/ 250656 h 3083859"/>
              <a:gd name="connsiteX8" fmla="*/ 250656 w 11599618"/>
              <a:gd name="connsiteY8" fmla="*/ 0 h 3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3083859">
                <a:moveTo>
                  <a:pt x="250656" y="0"/>
                </a:moveTo>
                <a:lnTo>
                  <a:pt x="11348962" y="0"/>
                </a:lnTo>
                <a:cubicBezTo>
                  <a:pt x="11487395" y="0"/>
                  <a:pt x="11599618" y="112223"/>
                  <a:pt x="11599618" y="250656"/>
                </a:cubicBezTo>
                <a:lnTo>
                  <a:pt x="11599618" y="2833203"/>
                </a:lnTo>
                <a:cubicBezTo>
                  <a:pt x="11599618" y="2971636"/>
                  <a:pt x="11487395" y="3083859"/>
                  <a:pt x="11348962" y="3083859"/>
                </a:cubicBezTo>
                <a:lnTo>
                  <a:pt x="250656" y="3083859"/>
                </a:lnTo>
                <a:cubicBezTo>
                  <a:pt x="112223" y="3083859"/>
                  <a:pt x="0" y="2971636"/>
                  <a:pt x="0" y="2833203"/>
                </a:cubicBezTo>
                <a:lnTo>
                  <a:pt x="0" y="250656"/>
                </a:lnTo>
                <a:cubicBezTo>
                  <a:pt x="0" y="112223"/>
                  <a:pt x="112223" y="0"/>
                  <a:pt x="250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E94508-38DA-4653-CC72-48528791E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006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EB781E-B1F3-ADCE-FD59-3DE2136FE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705" y="1152027"/>
            <a:ext cx="11660590" cy="5516060"/>
          </a:xfrm>
          <a:custGeom>
            <a:avLst/>
            <a:gdLst>
              <a:gd name="connsiteX0" fmla="*/ 1327519 w 11660590"/>
              <a:gd name="connsiteY0" fmla="*/ 6 h 5516060"/>
              <a:gd name="connsiteX1" fmla="*/ 1531877 w 11660590"/>
              <a:gd name="connsiteY1" fmla="*/ 202743 h 5516060"/>
              <a:gd name="connsiteX2" fmla="*/ 1531877 w 11660590"/>
              <a:gd name="connsiteY2" fmla="*/ 629301 h 5516060"/>
              <a:gd name="connsiteX3" fmla="*/ 1734614 w 11660590"/>
              <a:gd name="connsiteY3" fmla="*/ 832036 h 5516060"/>
              <a:gd name="connsiteX4" fmla="*/ 11457853 w 11660590"/>
              <a:gd name="connsiteY4" fmla="*/ 832036 h 5516060"/>
              <a:gd name="connsiteX5" fmla="*/ 11660590 w 11660590"/>
              <a:gd name="connsiteY5" fmla="*/ 1034773 h 5516060"/>
              <a:gd name="connsiteX6" fmla="*/ 11660590 w 11660590"/>
              <a:gd name="connsiteY6" fmla="*/ 5313323 h 5516060"/>
              <a:gd name="connsiteX7" fmla="*/ 11457853 w 11660590"/>
              <a:gd name="connsiteY7" fmla="*/ 5516060 h 5516060"/>
              <a:gd name="connsiteX8" fmla="*/ 210036 w 11660590"/>
              <a:gd name="connsiteY8" fmla="*/ 5516060 h 5516060"/>
              <a:gd name="connsiteX9" fmla="*/ 7299 w 11660590"/>
              <a:gd name="connsiteY9" fmla="*/ 5313323 h 5516060"/>
              <a:gd name="connsiteX10" fmla="*/ 0 w 11660590"/>
              <a:gd name="connsiteY10" fmla="*/ 210853 h 5516060"/>
              <a:gd name="connsiteX11" fmla="*/ 201115 w 11660590"/>
              <a:gd name="connsiteY11" fmla="*/ 7305 h 55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0590" h="5516060">
                <a:moveTo>
                  <a:pt x="1327519" y="6"/>
                </a:moveTo>
                <a:cubicBezTo>
                  <a:pt x="1440239" y="-805"/>
                  <a:pt x="1531877" y="90832"/>
                  <a:pt x="1531877" y="202743"/>
                </a:cubicBezTo>
                <a:lnTo>
                  <a:pt x="1531877" y="629301"/>
                </a:lnTo>
                <a:cubicBezTo>
                  <a:pt x="1531877" y="741212"/>
                  <a:pt x="1622703" y="832036"/>
                  <a:pt x="1734614" y="832036"/>
                </a:cubicBezTo>
                <a:lnTo>
                  <a:pt x="11457853" y="832036"/>
                </a:lnTo>
                <a:cubicBezTo>
                  <a:pt x="11569763" y="832036"/>
                  <a:pt x="11660590" y="922862"/>
                  <a:pt x="11660590" y="1034773"/>
                </a:cubicBezTo>
                <a:lnTo>
                  <a:pt x="11660590" y="5313323"/>
                </a:lnTo>
                <a:cubicBezTo>
                  <a:pt x="11660590" y="5425234"/>
                  <a:pt x="11569763" y="5516060"/>
                  <a:pt x="11457853" y="5516060"/>
                </a:cubicBezTo>
                <a:lnTo>
                  <a:pt x="210036" y="5516060"/>
                </a:lnTo>
                <a:cubicBezTo>
                  <a:pt x="98125" y="5516060"/>
                  <a:pt x="7299" y="5425234"/>
                  <a:pt x="7299" y="5313323"/>
                </a:cubicBezTo>
                <a:lnTo>
                  <a:pt x="0" y="210853"/>
                </a:lnTo>
                <a:cubicBezTo>
                  <a:pt x="0" y="98942"/>
                  <a:pt x="90015" y="8116"/>
                  <a:pt x="201115" y="73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4623FD-E08B-446A-FB7B-B70F2CB5B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7682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77965-D788-D07C-448B-C3163BA7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2DC5C2-7573-BA88-70C3-A435DB480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9D9359-6291-057B-1D53-DF7BE757D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AAC478-104E-1547-FEE2-1DCB3661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44786C-041C-5764-EDC8-63D9A523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2AFA62-300F-AE3B-E159-8C9BB309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5418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4AB235-ABE2-821F-5A19-63CC98E84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712" y="2624649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08B2EF-DB99-05FF-F89E-D3C46ADF8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5731" y="2624647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53525F-BEA4-79B3-1ECE-DAE8C2073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2750" y="2624645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758FB5-62AC-0DDD-8125-CAC3143C4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9769" y="2624643"/>
            <a:ext cx="2419981" cy="1162044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453A71-4D2E-77AC-88D5-73E04EA73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160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363807-51D0-21E7-FB67-4BB50FBD7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2730" y="811530"/>
            <a:ext cx="11549554" cy="5633660"/>
          </a:xfrm>
          <a:custGeom>
            <a:avLst/>
            <a:gdLst>
              <a:gd name="connsiteX0" fmla="*/ 5383837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7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7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12276C-3885-79CA-18F4-6DD26A5D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892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F1861-45BA-AB06-C1B5-672A8E6ABE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518" y="2340004"/>
            <a:ext cx="5495197" cy="4057880"/>
          </a:xfrm>
          <a:custGeom>
            <a:avLst/>
            <a:gdLst>
              <a:gd name="connsiteX0" fmla="*/ 197456 w 5495197"/>
              <a:gd name="connsiteY0" fmla="*/ 0 h 4057880"/>
              <a:gd name="connsiteX1" fmla="*/ 5297741 w 5495197"/>
              <a:gd name="connsiteY1" fmla="*/ 0 h 4057880"/>
              <a:gd name="connsiteX2" fmla="*/ 5495197 w 5495197"/>
              <a:gd name="connsiteY2" fmla="*/ 197456 h 4057880"/>
              <a:gd name="connsiteX3" fmla="*/ 5495197 w 5495197"/>
              <a:gd name="connsiteY3" fmla="*/ 3860424 h 4057880"/>
              <a:gd name="connsiteX4" fmla="*/ 5297741 w 5495197"/>
              <a:gd name="connsiteY4" fmla="*/ 4057880 h 4057880"/>
              <a:gd name="connsiteX5" fmla="*/ 197456 w 5495197"/>
              <a:gd name="connsiteY5" fmla="*/ 4057880 h 4057880"/>
              <a:gd name="connsiteX6" fmla="*/ 0 w 5495197"/>
              <a:gd name="connsiteY6" fmla="*/ 3860424 h 4057880"/>
              <a:gd name="connsiteX7" fmla="*/ 0 w 5495197"/>
              <a:gd name="connsiteY7" fmla="*/ 197456 h 4057880"/>
              <a:gd name="connsiteX8" fmla="*/ 197456 w 5495197"/>
              <a:gd name="connsiteY8" fmla="*/ 0 h 405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5197" h="4057880">
                <a:moveTo>
                  <a:pt x="197456" y="0"/>
                </a:moveTo>
                <a:lnTo>
                  <a:pt x="5297741" y="0"/>
                </a:lnTo>
                <a:cubicBezTo>
                  <a:pt x="5406793" y="0"/>
                  <a:pt x="5495197" y="88404"/>
                  <a:pt x="5495197" y="197456"/>
                </a:cubicBezTo>
                <a:lnTo>
                  <a:pt x="5495197" y="3860424"/>
                </a:lnTo>
                <a:cubicBezTo>
                  <a:pt x="5495197" y="3969476"/>
                  <a:pt x="5406793" y="4057880"/>
                  <a:pt x="5297741" y="4057880"/>
                </a:cubicBezTo>
                <a:lnTo>
                  <a:pt x="197456" y="4057880"/>
                </a:lnTo>
                <a:cubicBezTo>
                  <a:pt x="88404" y="4057880"/>
                  <a:pt x="0" y="3969476"/>
                  <a:pt x="0" y="3860424"/>
                </a:cubicBezTo>
                <a:lnTo>
                  <a:pt x="0" y="197456"/>
                </a:lnTo>
                <a:cubicBezTo>
                  <a:pt x="0" y="88404"/>
                  <a:pt x="88404" y="0"/>
                  <a:pt x="197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9A938E-4022-49F2-DB79-189FFCBB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384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C72B5-299E-BF17-C8D9-4C6D2144B6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6096000 w 12192000"/>
              <a:gd name="connsiteY0" fmla="*/ 0 h 3429000"/>
              <a:gd name="connsiteX1" fmla="*/ 12014022 w 12192000"/>
              <a:gd name="connsiteY1" fmla="*/ 1965018 h 3429000"/>
              <a:gd name="connsiteX2" fmla="*/ 12192000 w 12192000"/>
              <a:gd name="connsiteY2" fmla="*/ 2104882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2104881 h 3429000"/>
              <a:gd name="connsiteX6" fmla="*/ 177978 w 12192000"/>
              <a:gd name="connsiteY6" fmla="*/ 1965018 h 3429000"/>
              <a:gd name="connsiteX7" fmla="*/ 6096000 w 1219200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6096000" y="0"/>
                </a:moveTo>
                <a:cubicBezTo>
                  <a:pt x="8315231" y="0"/>
                  <a:pt x="10363759" y="730861"/>
                  <a:pt x="12014022" y="1965018"/>
                </a:cubicBezTo>
                <a:lnTo>
                  <a:pt x="12192000" y="2104882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2104881"/>
                </a:lnTo>
                <a:lnTo>
                  <a:pt x="177978" y="1965018"/>
                </a:lnTo>
                <a:cubicBezTo>
                  <a:pt x="1828241" y="730861"/>
                  <a:pt x="3876770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06FCAD-F294-A05F-EF0C-75B9FCF64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0527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7B43FD-D061-C5AF-27AF-3CED4B558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880" y="1012788"/>
            <a:ext cx="11470160" cy="2689780"/>
          </a:xfrm>
          <a:custGeom>
            <a:avLst/>
            <a:gdLst>
              <a:gd name="connsiteX0" fmla="*/ 4476734 w 11470160"/>
              <a:gd name="connsiteY0" fmla="*/ 0 h 2689780"/>
              <a:gd name="connsiteX1" fmla="*/ 11236265 w 11470160"/>
              <a:gd name="connsiteY1" fmla="*/ 0 h 2689780"/>
              <a:gd name="connsiteX2" fmla="*/ 11470160 w 11470160"/>
              <a:gd name="connsiteY2" fmla="*/ 233895 h 2689780"/>
              <a:gd name="connsiteX3" fmla="*/ 11470160 w 11470160"/>
              <a:gd name="connsiteY3" fmla="*/ 2455885 h 2689780"/>
              <a:gd name="connsiteX4" fmla="*/ 11236265 w 11470160"/>
              <a:gd name="connsiteY4" fmla="*/ 2689780 h 2689780"/>
              <a:gd name="connsiteX5" fmla="*/ 233898 w 11470160"/>
              <a:gd name="connsiteY5" fmla="*/ 2689780 h 2689780"/>
              <a:gd name="connsiteX6" fmla="*/ 5 w 11470160"/>
              <a:gd name="connsiteY6" fmla="*/ 2455107 h 2689780"/>
              <a:gd name="connsiteX7" fmla="*/ 7800 w 11470160"/>
              <a:gd name="connsiteY7" fmla="*/ 1035370 h 2689780"/>
              <a:gd name="connsiteX8" fmla="*/ 241695 w 11470160"/>
              <a:gd name="connsiteY8" fmla="*/ 803035 h 2689780"/>
              <a:gd name="connsiteX9" fmla="*/ 4008946 w 11470160"/>
              <a:gd name="connsiteY9" fmla="*/ 803035 h 2689780"/>
              <a:gd name="connsiteX10" fmla="*/ 4242839 w 11470160"/>
              <a:gd name="connsiteY10" fmla="*/ 569142 h 2689780"/>
              <a:gd name="connsiteX11" fmla="*/ 4242839 w 11470160"/>
              <a:gd name="connsiteY11" fmla="*/ 233895 h 2689780"/>
              <a:gd name="connsiteX12" fmla="*/ 4476734 w 11470160"/>
              <a:gd name="connsiteY12" fmla="*/ 0 h 26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0160" h="2689780">
                <a:moveTo>
                  <a:pt x="4476734" y="0"/>
                </a:moveTo>
                <a:lnTo>
                  <a:pt x="11236265" y="0"/>
                </a:lnTo>
                <a:cubicBezTo>
                  <a:pt x="11365687" y="0"/>
                  <a:pt x="11470160" y="105253"/>
                  <a:pt x="11470160" y="233895"/>
                </a:cubicBezTo>
                <a:lnTo>
                  <a:pt x="11470160" y="2455885"/>
                </a:lnTo>
                <a:cubicBezTo>
                  <a:pt x="11470160" y="2585307"/>
                  <a:pt x="11365687" y="2689780"/>
                  <a:pt x="11236265" y="2689780"/>
                </a:cubicBezTo>
                <a:lnTo>
                  <a:pt x="233898" y="2689780"/>
                </a:lnTo>
                <a:cubicBezTo>
                  <a:pt x="104478" y="2689780"/>
                  <a:pt x="-775" y="2584527"/>
                  <a:pt x="5" y="2455107"/>
                </a:cubicBezTo>
                <a:lnTo>
                  <a:pt x="7800" y="1035370"/>
                </a:lnTo>
                <a:cubicBezTo>
                  <a:pt x="8580" y="906728"/>
                  <a:pt x="113053" y="803035"/>
                  <a:pt x="241695" y="803035"/>
                </a:cubicBezTo>
                <a:lnTo>
                  <a:pt x="4008946" y="803035"/>
                </a:lnTo>
                <a:cubicBezTo>
                  <a:pt x="4138366" y="803035"/>
                  <a:pt x="4242839" y="698562"/>
                  <a:pt x="4242839" y="569142"/>
                </a:cubicBezTo>
                <a:lnTo>
                  <a:pt x="4242839" y="233895"/>
                </a:lnTo>
                <a:cubicBezTo>
                  <a:pt x="4242839" y="105253"/>
                  <a:pt x="4347311" y="0"/>
                  <a:pt x="4476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CDF30F-7E51-6D1A-5007-F7C14EED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8806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7599-7BAE-061A-E7BC-0C50A51F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95003-0B4B-3F97-98E4-F90918020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29835" cy="6858000"/>
          </a:xfrm>
          <a:custGeom>
            <a:avLst/>
            <a:gdLst>
              <a:gd name="connsiteX0" fmla="*/ 0 w 5629835"/>
              <a:gd name="connsiteY0" fmla="*/ 0 h 6858000"/>
              <a:gd name="connsiteX1" fmla="*/ 4145383 w 5629835"/>
              <a:gd name="connsiteY1" fmla="*/ 0 h 6858000"/>
              <a:gd name="connsiteX2" fmla="*/ 4251342 w 5629835"/>
              <a:gd name="connsiteY2" fmla="*/ 101023 h 6858000"/>
              <a:gd name="connsiteX3" fmla="*/ 5629835 w 5629835"/>
              <a:gd name="connsiteY3" fmla="*/ 3429000 h 6858000"/>
              <a:gd name="connsiteX4" fmla="*/ 4251342 w 5629835"/>
              <a:gd name="connsiteY4" fmla="*/ 6756978 h 6858000"/>
              <a:gd name="connsiteX5" fmla="*/ 4145382 w 5629835"/>
              <a:gd name="connsiteY5" fmla="*/ 6858000 h 6858000"/>
              <a:gd name="connsiteX6" fmla="*/ 0 w 562983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9835" h="6858000">
                <a:moveTo>
                  <a:pt x="0" y="0"/>
                </a:moveTo>
                <a:lnTo>
                  <a:pt x="4145383" y="0"/>
                </a:lnTo>
                <a:lnTo>
                  <a:pt x="4251342" y="101023"/>
                </a:lnTo>
                <a:cubicBezTo>
                  <a:pt x="5103045" y="952726"/>
                  <a:pt x="5629835" y="2129344"/>
                  <a:pt x="5629835" y="3429000"/>
                </a:cubicBezTo>
                <a:cubicBezTo>
                  <a:pt x="5629835" y="4728656"/>
                  <a:pt x="5103045" y="5905274"/>
                  <a:pt x="4251342" y="6756978"/>
                </a:cubicBezTo>
                <a:lnTo>
                  <a:pt x="41453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483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29F8F4-B948-B4F2-8160-FE512D7C8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805" y="2828925"/>
            <a:ext cx="5643223" cy="3897467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A176-4995-E5F4-4CA7-A902753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A3194-246B-CBCD-5BDC-B3402D98E7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4220" y="2828925"/>
            <a:ext cx="5643223" cy="3897467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28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675DA0-8F2D-87AF-21D1-FB7B28D58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8C4BE-BE13-9D81-5ABB-5D5BF8313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9049" y="2061532"/>
            <a:ext cx="1777674" cy="1777674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829796-9FA8-2462-2952-CCCC87511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9049" y="4210679"/>
            <a:ext cx="1777674" cy="1777674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089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A0E4B7-9DB2-4027-53B7-167A50D78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AB1860-D79F-25C8-D987-EEDC7C082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9522F6-61AF-2328-E02E-4FC233BBD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24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6A18F-5724-5E75-0427-788560DF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8120" y="0"/>
            <a:ext cx="11795760" cy="3694177"/>
          </a:xfrm>
          <a:custGeom>
            <a:avLst/>
            <a:gdLst>
              <a:gd name="connsiteX0" fmla="*/ 302511 w 11795760"/>
              <a:gd name="connsiteY0" fmla="*/ 0 h 3460823"/>
              <a:gd name="connsiteX1" fmla="*/ 11493249 w 11795760"/>
              <a:gd name="connsiteY1" fmla="*/ 0 h 3460823"/>
              <a:gd name="connsiteX2" fmla="*/ 11795760 w 11795760"/>
              <a:gd name="connsiteY2" fmla="*/ 302511 h 3460823"/>
              <a:gd name="connsiteX3" fmla="*/ 11795760 w 11795760"/>
              <a:gd name="connsiteY3" fmla="*/ 3158312 h 3460823"/>
              <a:gd name="connsiteX4" fmla="*/ 11493249 w 11795760"/>
              <a:gd name="connsiteY4" fmla="*/ 3460823 h 3460823"/>
              <a:gd name="connsiteX5" fmla="*/ 302511 w 11795760"/>
              <a:gd name="connsiteY5" fmla="*/ 3460823 h 3460823"/>
              <a:gd name="connsiteX6" fmla="*/ 0 w 11795760"/>
              <a:gd name="connsiteY6" fmla="*/ 3158312 h 3460823"/>
              <a:gd name="connsiteX7" fmla="*/ 0 w 11795760"/>
              <a:gd name="connsiteY7" fmla="*/ 302511 h 3460823"/>
              <a:gd name="connsiteX8" fmla="*/ 302511 w 11795760"/>
              <a:gd name="connsiteY8" fmla="*/ 0 h 346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5760" h="3460823">
                <a:moveTo>
                  <a:pt x="302511" y="0"/>
                </a:moveTo>
                <a:lnTo>
                  <a:pt x="11493249" y="0"/>
                </a:lnTo>
                <a:cubicBezTo>
                  <a:pt x="11660321" y="0"/>
                  <a:pt x="11795760" y="135439"/>
                  <a:pt x="11795760" y="302511"/>
                </a:cubicBezTo>
                <a:lnTo>
                  <a:pt x="11795760" y="3158312"/>
                </a:lnTo>
                <a:cubicBezTo>
                  <a:pt x="11795760" y="3325384"/>
                  <a:pt x="11660321" y="3460823"/>
                  <a:pt x="11493249" y="3460823"/>
                </a:cubicBezTo>
                <a:lnTo>
                  <a:pt x="302511" y="3460823"/>
                </a:lnTo>
                <a:cubicBezTo>
                  <a:pt x="135439" y="3460823"/>
                  <a:pt x="0" y="3325384"/>
                  <a:pt x="0" y="3158312"/>
                </a:cubicBezTo>
                <a:lnTo>
                  <a:pt x="0" y="302511"/>
                </a:lnTo>
                <a:cubicBezTo>
                  <a:pt x="0" y="135439"/>
                  <a:pt x="135439" y="0"/>
                  <a:pt x="3025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3749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7424E-1425-D2F9-86A8-755C3A76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854201-24AE-1DC3-C487-DDEE6CA0F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757D26-9CFB-63B5-0167-93E849E1B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E358521-F48D-5CC5-3403-B4BF470C6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57956B-3363-AC2C-40E1-C8B4302C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223876C-0ED5-F8ED-D9A9-9A8B813A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F3A6201-E7B5-26E5-2695-44283548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A74BE7-10C1-FC52-2E89-4F2E7C24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8574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78DFA2-E988-0BF7-B3A3-203ED79AD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548" y="5049078"/>
            <a:ext cx="11608904" cy="1550504"/>
          </a:xfrm>
          <a:custGeom>
            <a:avLst/>
            <a:gdLst>
              <a:gd name="connsiteX0" fmla="*/ 258423 w 11608904"/>
              <a:gd name="connsiteY0" fmla="*/ 0 h 1550504"/>
              <a:gd name="connsiteX1" fmla="*/ 11350481 w 11608904"/>
              <a:gd name="connsiteY1" fmla="*/ 0 h 1550504"/>
              <a:gd name="connsiteX2" fmla="*/ 11608904 w 11608904"/>
              <a:gd name="connsiteY2" fmla="*/ 258423 h 1550504"/>
              <a:gd name="connsiteX3" fmla="*/ 11608904 w 11608904"/>
              <a:gd name="connsiteY3" fmla="*/ 1292081 h 1550504"/>
              <a:gd name="connsiteX4" fmla="*/ 11350481 w 11608904"/>
              <a:gd name="connsiteY4" fmla="*/ 1550504 h 1550504"/>
              <a:gd name="connsiteX5" fmla="*/ 258423 w 11608904"/>
              <a:gd name="connsiteY5" fmla="*/ 1550504 h 1550504"/>
              <a:gd name="connsiteX6" fmla="*/ 0 w 11608904"/>
              <a:gd name="connsiteY6" fmla="*/ 1292081 h 1550504"/>
              <a:gd name="connsiteX7" fmla="*/ 0 w 11608904"/>
              <a:gd name="connsiteY7" fmla="*/ 258423 h 1550504"/>
              <a:gd name="connsiteX8" fmla="*/ 258423 w 11608904"/>
              <a:gd name="connsiteY8" fmla="*/ 0 h 155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8904" h="1550504">
                <a:moveTo>
                  <a:pt x="258423" y="0"/>
                </a:moveTo>
                <a:lnTo>
                  <a:pt x="11350481" y="0"/>
                </a:lnTo>
                <a:cubicBezTo>
                  <a:pt x="11493204" y="0"/>
                  <a:pt x="11608904" y="115700"/>
                  <a:pt x="11608904" y="258423"/>
                </a:cubicBezTo>
                <a:lnTo>
                  <a:pt x="11608904" y="1292081"/>
                </a:lnTo>
                <a:cubicBezTo>
                  <a:pt x="11608904" y="1434804"/>
                  <a:pt x="11493204" y="1550504"/>
                  <a:pt x="11350481" y="1550504"/>
                </a:cubicBezTo>
                <a:lnTo>
                  <a:pt x="258423" y="1550504"/>
                </a:lnTo>
                <a:cubicBezTo>
                  <a:pt x="115700" y="1550504"/>
                  <a:pt x="0" y="1434804"/>
                  <a:pt x="0" y="1292081"/>
                </a:cubicBezTo>
                <a:lnTo>
                  <a:pt x="0" y="258423"/>
                </a:lnTo>
                <a:cubicBezTo>
                  <a:pt x="0" y="115700"/>
                  <a:pt x="115700" y="0"/>
                  <a:pt x="258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747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E6F021C-1294-3A4A-5B44-F9A33E19E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122" y="2549604"/>
            <a:ext cx="11469757" cy="4075043"/>
          </a:xfrm>
          <a:custGeom>
            <a:avLst/>
            <a:gdLst>
              <a:gd name="connsiteX0" fmla="*/ 420789 w 11469757"/>
              <a:gd name="connsiteY0" fmla="*/ 0 h 4075043"/>
              <a:gd name="connsiteX1" fmla="*/ 11048968 w 11469757"/>
              <a:gd name="connsiteY1" fmla="*/ 0 h 4075043"/>
              <a:gd name="connsiteX2" fmla="*/ 11469757 w 11469757"/>
              <a:gd name="connsiteY2" fmla="*/ 420789 h 4075043"/>
              <a:gd name="connsiteX3" fmla="*/ 11469757 w 11469757"/>
              <a:gd name="connsiteY3" fmla="*/ 3654254 h 4075043"/>
              <a:gd name="connsiteX4" fmla="*/ 11048968 w 11469757"/>
              <a:gd name="connsiteY4" fmla="*/ 4075043 h 4075043"/>
              <a:gd name="connsiteX5" fmla="*/ 420789 w 11469757"/>
              <a:gd name="connsiteY5" fmla="*/ 4075043 h 4075043"/>
              <a:gd name="connsiteX6" fmla="*/ 0 w 11469757"/>
              <a:gd name="connsiteY6" fmla="*/ 3654254 h 4075043"/>
              <a:gd name="connsiteX7" fmla="*/ 0 w 11469757"/>
              <a:gd name="connsiteY7" fmla="*/ 420789 h 4075043"/>
              <a:gd name="connsiteX8" fmla="*/ 420789 w 11469757"/>
              <a:gd name="connsiteY8" fmla="*/ 0 h 4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9757" h="4075043">
                <a:moveTo>
                  <a:pt x="420789" y="0"/>
                </a:moveTo>
                <a:lnTo>
                  <a:pt x="11048968" y="0"/>
                </a:lnTo>
                <a:cubicBezTo>
                  <a:pt x="11281363" y="0"/>
                  <a:pt x="11469757" y="188394"/>
                  <a:pt x="11469757" y="420789"/>
                </a:cubicBezTo>
                <a:lnTo>
                  <a:pt x="11469757" y="3654254"/>
                </a:lnTo>
                <a:cubicBezTo>
                  <a:pt x="11469757" y="3886649"/>
                  <a:pt x="11281363" y="4075043"/>
                  <a:pt x="11048968" y="4075043"/>
                </a:cubicBezTo>
                <a:lnTo>
                  <a:pt x="420789" y="4075043"/>
                </a:lnTo>
                <a:cubicBezTo>
                  <a:pt x="188394" y="4075043"/>
                  <a:pt x="0" y="3886649"/>
                  <a:pt x="0" y="3654254"/>
                </a:cubicBezTo>
                <a:lnTo>
                  <a:pt x="0" y="420789"/>
                </a:lnTo>
                <a:cubicBezTo>
                  <a:pt x="0" y="188394"/>
                  <a:pt x="188394" y="0"/>
                  <a:pt x="4207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906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BDEA-FC58-5183-4B28-6474AA9E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29118EA-97B4-86B6-7F36-B614371EE3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405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71111 h 6858000"/>
              <a:gd name="connsiteX5" fmla="*/ 1543050 w 12192000"/>
              <a:gd name="connsiteY5" fmla="*/ 3528061 h 6858000"/>
              <a:gd name="connsiteX6" fmla="*/ 3232404 w 12192000"/>
              <a:gd name="connsiteY6" fmla="*/ 3528061 h 6858000"/>
              <a:gd name="connsiteX7" fmla="*/ 4146804 w 12192000"/>
              <a:gd name="connsiteY7" fmla="*/ 2613661 h 6858000"/>
              <a:gd name="connsiteX8" fmla="*/ 4146804 w 12192000"/>
              <a:gd name="connsiteY8" fmla="*/ 1708405 h 6858000"/>
              <a:gd name="connsiteX9" fmla="*/ 5685962 w 12192000"/>
              <a:gd name="connsiteY9" fmla="*/ 27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7405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1111"/>
                </a:lnTo>
                <a:cubicBezTo>
                  <a:pt x="0" y="4219195"/>
                  <a:pt x="691134" y="3528061"/>
                  <a:pt x="1543050" y="3528061"/>
                </a:cubicBezTo>
                <a:lnTo>
                  <a:pt x="3232404" y="3528061"/>
                </a:lnTo>
                <a:cubicBezTo>
                  <a:pt x="3736848" y="3528061"/>
                  <a:pt x="4146804" y="3118867"/>
                  <a:pt x="4146804" y="2613661"/>
                </a:cubicBezTo>
                <a:lnTo>
                  <a:pt x="4146804" y="1708405"/>
                </a:lnTo>
                <a:cubicBezTo>
                  <a:pt x="4146804" y="820437"/>
                  <a:pt x="4821219" y="90524"/>
                  <a:pt x="5685962" y="27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367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5471B8-449D-4D08-E7E7-628186CB7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5533" y="304800"/>
            <a:ext cx="11700933" cy="4351866"/>
          </a:xfrm>
          <a:custGeom>
            <a:avLst/>
            <a:gdLst>
              <a:gd name="connsiteX0" fmla="*/ 0 w 11700933"/>
              <a:gd name="connsiteY0" fmla="*/ 0 h 4351866"/>
              <a:gd name="connsiteX1" fmla="*/ 10975607 w 11700933"/>
              <a:gd name="connsiteY1" fmla="*/ 0 h 4351866"/>
              <a:gd name="connsiteX2" fmla="*/ 11700933 w 11700933"/>
              <a:gd name="connsiteY2" fmla="*/ 725326 h 4351866"/>
              <a:gd name="connsiteX3" fmla="*/ 11700933 w 11700933"/>
              <a:gd name="connsiteY3" fmla="*/ 4351866 h 4351866"/>
              <a:gd name="connsiteX4" fmla="*/ 0 w 11700933"/>
              <a:gd name="connsiteY4" fmla="*/ 4351866 h 43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933" h="4351866">
                <a:moveTo>
                  <a:pt x="0" y="0"/>
                </a:moveTo>
                <a:lnTo>
                  <a:pt x="10975607" y="0"/>
                </a:lnTo>
                <a:cubicBezTo>
                  <a:pt x="11376193" y="0"/>
                  <a:pt x="11700933" y="324740"/>
                  <a:pt x="11700933" y="725326"/>
                </a:cubicBezTo>
                <a:lnTo>
                  <a:pt x="11700933" y="4351866"/>
                </a:lnTo>
                <a:lnTo>
                  <a:pt x="0" y="43518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926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E5A5-3F01-67DB-7628-3D93931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58004-C5C0-A41E-3A22-422C7522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93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F4010AB-4C00-083D-0920-F45242D2A7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653" y="3848515"/>
            <a:ext cx="11599618" cy="2775527"/>
          </a:xfrm>
          <a:custGeom>
            <a:avLst/>
            <a:gdLst>
              <a:gd name="connsiteX0" fmla="*/ 462597 w 11599618"/>
              <a:gd name="connsiteY0" fmla="*/ 0 h 2775527"/>
              <a:gd name="connsiteX1" fmla="*/ 11137021 w 11599618"/>
              <a:gd name="connsiteY1" fmla="*/ 0 h 2775527"/>
              <a:gd name="connsiteX2" fmla="*/ 11599618 w 11599618"/>
              <a:gd name="connsiteY2" fmla="*/ 462597 h 2775527"/>
              <a:gd name="connsiteX3" fmla="*/ 11599618 w 11599618"/>
              <a:gd name="connsiteY3" fmla="*/ 2312930 h 2775527"/>
              <a:gd name="connsiteX4" fmla="*/ 11137021 w 11599618"/>
              <a:gd name="connsiteY4" fmla="*/ 2775527 h 2775527"/>
              <a:gd name="connsiteX5" fmla="*/ 462597 w 11599618"/>
              <a:gd name="connsiteY5" fmla="*/ 2775527 h 2775527"/>
              <a:gd name="connsiteX6" fmla="*/ 0 w 11599618"/>
              <a:gd name="connsiteY6" fmla="*/ 2312930 h 2775527"/>
              <a:gd name="connsiteX7" fmla="*/ 0 w 11599618"/>
              <a:gd name="connsiteY7" fmla="*/ 462597 h 2775527"/>
              <a:gd name="connsiteX8" fmla="*/ 462597 w 11599618"/>
              <a:gd name="connsiteY8" fmla="*/ 0 h 277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2775527">
                <a:moveTo>
                  <a:pt x="462597" y="0"/>
                </a:moveTo>
                <a:lnTo>
                  <a:pt x="11137021" y="0"/>
                </a:lnTo>
                <a:cubicBezTo>
                  <a:pt x="11392506" y="0"/>
                  <a:pt x="11599618" y="207112"/>
                  <a:pt x="11599618" y="462597"/>
                </a:cubicBezTo>
                <a:lnTo>
                  <a:pt x="11599618" y="2312930"/>
                </a:lnTo>
                <a:cubicBezTo>
                  <a:pt x="11599618" y="2568415"/>
                  <a:pt x="11392506" y="2775527"/>
                  <a:pt x="11137021" y="2775527"/>
                </a:cubicBezTo>
                <a:lnTo>
                  <a:pt x="462597" y="2775527"/>
                </a:lnTo>
                <a:cubicBezTo>
                  <a:pt x="207112" y="2775527"/>
                  <a:pt x="0" y="2568415"/>
                  <a:pt x="0" y="2312930"/>
                </a:cubicBezTo>
                <a:lnTo>
                  <a:pt x="0" y="462597"/>
                </a:lnTo>
                <a:cubicBezTo>
                  <a:pt x="0" y="207112"/>
                  <a:pt x="207112" y="0"/>
                  <a:pt x="462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A286-34B0-48D6-E4CF-583F97B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579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6EAB3-F58D-6C3D-9838-DA6F8AE4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549AD6E-E481-2DCB-4A92-A9B3EBF2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515DE9-A0E5-D21D-2ECD-08CE7353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C86F17-8A59-E4AE-2899-FF77D052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646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E292C6-55E7-5278-E02A-D40BD294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168E6E8-428D-D56E-B847-323DF50B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D9750D-4B42-59B8-28A6-3EF7F945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493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58CC7-2176-B932-CE42-97224A55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F1ABD6-DBC9-67E9-4EAE-E6305A175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DAECB6-A5BB-DFBF-B5C0-DC34173FD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11FB5B0-4127-8F11-1074-1B86B6E4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441422-FA41-8D98-FD5C-93185F9F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75F9B1-4C0D-582E-3B0F-538B7A9A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018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A8C00-A936-C155-5BE8-6C8DCDFDF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1B3539-6C8B-E6FA-A605-EC959D78A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A698CE-A686-A203-41E9-3F16954BD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531058-7B09-E600-4711-B3FAF1A2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BB179E-4CEF-7632-87FF-DCF72D1D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3843DE-1A46-2836-7495-7A1B33FC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304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705A5B4-2761-BBAA-BB0D-34ADD9AA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4DBC45-706A-2FAA-16DB-7314C86A1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401DE8-518C-B64A-72B9-682B90AFC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057F5-8C40-465C-A8F5-D0D00AA5D665}" type="datetimeFigureOut">
              <a:rPr lang="pt-BR" smtClean="0"/>
              <a:t>19/08/2025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EDB4F7-53D6-B5BB-0942-7E949007F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B07599-A438-66B0-AA19-671E3D6AD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238C9-A7EF-4A01-93CE-6B65445B36F4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MSIPCMContentMarking" descr="{&quot;HashCode&quot;:-754110187,&quot;Placement&quot;:&quot;Footer&quot;,&quot;Top&quot;:524.725769,&quot;Left&quot;:445.6593,&quot;SlideWidth&quot;:960,&quot;SlideHeight&quot;:540}"/>
          <p:cNvSpPr txBox="1"/>
          <p:nvPr userDrawn="1"/>
        </p:nvSpPr>
        <p:spPr>
          <a:xfrm>
            <a:off x="5659873" y="6664017"/>
            <a:ext cx="872254" cy="19398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000000"/>
                </a:solidFill>
                <a:latin typeface="Calibri" panose="020F0502020204030204" pitchFamily="34" charset="0"/>
              </a:rPr>
              <a:t>Informações Internas</a:t>
            </a:r>
          </a:p>
        </p:txBody>
      </p:sp>
    </p:spTree>
    <p:extLst>
      <p:ext uri="{BB962C8B-B14F-4D97-AF65-F5344CB8AC3E}">
        <p14:creationId xmlns:p14="http://schemas.microsoft.com/office/powerpoint/2010/main" val="376953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0B8E-D69B-6919-0136-1A2D1F29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109C-791A-7D9E-1566-0F05CEC8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3ECCB-65D8-18D5-2350-74AA16DDE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63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1950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0B8E-D69B-6919-0136-1A2D1F29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109C-791A-7D9E-1566-0F05CEC8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3ECCB-65D8-18D5-2350-74AA16DDE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en-PK" sz="90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5499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686DB22-FD64-86CB-4AC7-C4C91AA6C9F5}"/>
              </a:ext>
            </a:extLst>
          </p:cNvPr>
          <p:cNvSpPr/>
          <p:nvPr/>
        </p:nvSpPr>
        <p:spPr>
          <a:xfrm rot="19312534">
            <a:off x="9292739" y="-2892794"/>
            <a:ext cx="9570942" cy="9570942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363"/>
            <a:endParaRPr lang="en-PK" sz="140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52AFAAB-65C2-AE3B-6FF2-62BE7743250D}"/>
              </a:ext>
            </a:extLst>
          </p:cNvPr>
          <p:cNvSpPr/>
          <p:nvPr/>
        </p:nvSpPr>
        <p:spPr>
          <a:xfrm rot="19312534">
            <a:off x="7198794" y="729840"/>
            <a:ext cx="9570942" cy="9570942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363"/>
            <a:endParaRPr lang="en-PK" sz="140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359933B-6DFB-5F28-1E96-F3DE6AC89FF7}"/>
              </a:ext>
            </a:extLst>
          </p:cNvPr>
          <p:cNvSpPr/>
          <p:nvPr/>
        </p:nvSpPr>
        <p:spPr>
          <a:xfrm rot="19312534">
            <a:off x="7361821" y="3172172"/>
            <a:ext cx="2516822" cy="2516822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>
                  <a:alpha val="39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363"/>
            <a:endParaRPr lang="en-PK" sz="140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53BF09-218C-6617-48FB-000D764ADF9C}"/>
              </a:ext>
            </a:extLst>
          </p:cNvPr>
          <p:cNvSpPr/>
          <p:nvPr/>
        </p:nvSpPr>
        <p:spPr>
          <a:xfrm rot="19312534">
            <a:off x="8777591" y="-265126"/>
            <a:ext cx="5041830" cy="5041830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363"/>
            <a:endParaRPr lang="en-PK" sz="140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0D1BB-48E8-5407-F21D-60D41A9B60F7}"/>
              </a:ext>
            </a:extLst>
          </p:cNvPr>
          <p:cNvGrpSpPr/>
          <p:nvPr/>
        </p:nvGrpSpPr>
        <p:grpSpPr>
          <a:xfrm>
            <a:off x="9077592" y="-208156"/>
            <a:ext cx="8479233" cy="4927891"/>
            <a:chOff x="8292548" y="2521141"/>
            <a:chExt cx="12247771" cy="711805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78BBFB-67CD-6DA5-2D87-D7DBED37E1B4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FE31289-A761-9352-6ABF-E9CD231C679C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F84629F-4FA4-BD53-96CB-FD3EE684C5FC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DF638E7-2210-0398-20F4-66BD0083CFE4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B418B8-AC78-071C-8452-E86F80522DF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B8ADFB8-93B1-F804-A52B-549F0593C54D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B772A66-370F-8ADF-8956-BBF7E088EE3F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7ECA083-A413-CAAD-46CB-5C9D4B2B812E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6BA852-2DE1-80F6-0A82-C42EC3E4234C}"/>
              </a:ext>
            </a:extLst>
          </p:cNvPr>
          <p:cNvSpPr/>
          <p:nvPr/>
        </p:nvSpPr>
        <p:spPr>
          <a:xfrm rot="19312534">
            <a:off x="7944592" y="2173186"/>
            <a:ext cx="7813964" cy="7813964"/>
          </a:xfrm>
          <a:prstGeom prst="roundRect">
            <a:avLst/>
          </a:prstGeom>
          <a:gradFill>
            <a:gsLst>
              <a:gs pos="58000">
                <a:srgbClr val="9CD140"/>
              </a:gs>
              <a:gs pos="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363"/>
            <a:endParaRPr lang="en-PK" sz="140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73673-254C-A7BE-755E-D87439FAD775}"/>
              </a:ext>
            </a:extLst>
          </p:cNvPr>
          <p:cNvGrpSpPr/>
          <p:nvPr/>
        </p:nvGrpSpPr>
        <p:grpSpPr>
          <a:xfrm>
            <a:off x="8292549" y="2521142"/>
            <a:ext cx="12247771" cy="7118059"/>
            <a:chOff x="8292548" y="2521141"/>
            <a:chExt cx="12247771" cy="71180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2E9D3C3-3F7B-8610-189D-B2449CBBED33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2A1439A-25CF-14C6-8358-E3A99D7F2437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2428598-9EF1-8618-1FEC-AEB31830332B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FD97FB9-97B7-4B98-4CCD-D5D08E7F89A2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A2F7B39-ADCE-BBCA-7B9F-173B99D2847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E5F9A9-CC39-1577-5C0E-408052C5FB8C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146FE88-3D08-697A-87D3-EEA7A1B2231A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E32C09E-CDF2-B8E8-00D9-4AE16555CF97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914363"/>
              <a:endParaRPr lang="en-PK" sz="140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pic>
        <p:nvPicPr>
          <p:cNvPr id="26" name="Picture 25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C0CAEAB5-9DE9-37BA-2DCB-EAE9373F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60" y="1184567"/>
            <a:ext cx="3568607" cy="14162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DE4A87-3DD2-067B-E0FE-A83F5E161DF5}"/>
              </a:ext>
            </a:extLst>
          </p:cNvPr>
          <p:cNvSpPr txBox="1"/>
          <p:nvPr/>
        </p:nvSpPr>
        <p:spPr>
          <a:xfrm>
            <a:off x="987986" y="3047653"/>
            <a:ext cx="5753696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3">
              <a:lnSpc>
                <a:spcPct val="80000"/>
              </a:lnSpc>
            </a:pPr>
            <a:r>
              <a:rPr lang="en-GB" sz="4400" b="1" spc="-150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Intelligent Automation with </a:t>
            </a:r>
            <a:r>
              <a:rPr lang="en-GB" sz="4400" b="1" spc="-150" dirty="0">
                <a:solidFill>
                  <a:srgbClr val="242844"/>
                </a:solidFill>
                <a:latin typeface="Nunito" pitchFamily="2" charset="77"/>
              </a:rPr>
              <a:t>Purpose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652EBD2-BFDB-A60D-FB10-76FB6D4F3D2E}"/>
              </a:ext>
            </a:extLst>
          </p:cNvPr>
          <p:cNvSpPr/>
          <p:nvPr/>
        </p:nvSpPr>
        <p:spPr>
          <a:xfrm>
            <a:off x="1076213" y="5877345"/>
            <a:ext cx="3672949" cy="6307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63"/>
            <a:endParaRPr lang="en-PK" dirty="0">
              <a:solidFill>
                <a:srgbClr val="242844"/>
              </a:solidFill>
              <a:latin typeface="Raleway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464D3A-A902-EC46-3298-7F7CEB73B6AE}"/>
              </a:ext>
            </a:extLst>
          </p:cNvPr>
          <p:cNvSpPr txBox="1"/>
          <p:nvPr/>
        </p:nvSpPr>
        <p:spPr>
          <a:xfrm>
            <a:off x="1359583" y="6008075"/>
            <a:ext cx="2574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63"/>
            <a:r>
              <a:rPr lang="pt-BR" dirty="0" err="1">
                <a:solidFill>
                  <a:srgbClr val="242844"/>
                </a:solidFill>
                <a:latin typeface="Raleway" pitchFamily="2" charset="77"/>
                <a:ea typeface="Calibri" panose="020F0502020204030204" pitchFamily="34" charset="0"/>
              </a:rPr>
              <a:t>www.sicolos.com.br</a:t>
            </a:r>
            <a:r>
              <a:rPr lang="en-PK" dirty="0">
                <a:solidFill>
                  <a:srgbClr val="242844"/>
                </a:solidFill>
                <a:latin typeface="Raleway" pitchFamily="2" charset="77"/>
              </a:rPr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8CCDC60-8315-FA3B-0021-2D6B42369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9774" y="6008075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at a concert&#10;&#10;Description automatically generated">
            <a:extLst>
              <a:ext uri="{FF2B5EF4-FFF2-40B4-BE49-F238E27FC236}">
                <a16:creationId xmlns:a16="http://schemas.microsoft.com/office/drawing/2014/main" id="{74D43260-EAE3-99E3-31E5-8F5D88D29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06447CA3-B9F2-40C0-5FBE-F2AFF23D06CB}"/>
              </a:ext>
            </a:extLst>
          </p:cNvPr>
          <p:cNvGrpSpPr/>
          <p:nvPr/>
        </p:nvGrpSpPr>
        <p:grpSpPr>
          <a:xfrm>
            <a:off x="1068268" y="1040040"/>
            <a:ext cx="6092588" cy="5273192"/>
            <a:chOff x="3260962" y="1033346"/>
            <a:chExt cx="6092588" cy="5273192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D6834461-AE43-A6ED-9C9A-42DCB508D082}"/>
                </a:ext>
              </a:extLst>
            </p:cNvPr>
            <p:cNvGrpSpPr/>
            <p:nvPr/>
          </p:nvGrpSpPr>
          <p:grpSpPr>
            <a:xfrm>
              <a:off x="3260962" y="1033346"/>
              <a:ext cx="5975237" cy="5273192"/>
              <a:chOff x="4568324" y="1006465"/>
              <a:chExt cx="5493748" cy="6327830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31F71F3-BE47-F175-1E22-A87EAE7870F5}"/>
                  </a:ext>
                </a:extLst>
              </p:cNvPr>
              <p:cNvSpPr/>
              <p:nvPr/>
            </p:nvSpPr>
            <p:spPr>
              <a:xfrm>
                <a:off x="4568324" y="1006465"/>
                <a:ext cx="5493748" cy="6327830"/>
              </a:xfrm>
              <a:prstGeom prst="roundRect">
                <a:avLst>
                  <a:gd name="adj" fmla="val 12122"/>
                </a:avLst>
              </a:prstGeom>
              <a:solidFill>
                <a:schemeClr val="bg1">
                  <a:alpha val="17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3">
                  <a:defRPr/>
                </a:pPr>
                <a:endParaRPr lang="en-PK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D05EAF0-19B9-6FD7-C4D5-CA6BD89527D2}"/>
                  </a:ext>
                </a:extLst>
              </p:cNvPr>
              <p:cNvSpPr/>
              <p:nvPr/>
            </p:nvSpPr>
            <p:spPr>
              <a:xfrm>
                <a:off x="4772855" y="1242048"/>
                <a:ext cx="5084687" cy="5856665"/>
              </a:xfrm>
              <a:prstGeom prst="roundRect">
                <a:avLst>
                  <a:gd name="adj" fmla="val 12122"/>
                </a:avLst>
              </a:prstGeom>
              <a:solidFill>
                <a:schemeClr val="bg1">
                  <a:alpha val="17827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3">
                  <a:defRPr/>
                </a:pPr>
                <a:endParaRPr lang="en-PK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A946316F-CD04-4B65-02F0-EB9293903CBE}"/>
                  </a:ext>
                </a:extLst>
              </p:cNvPr>
              <p:cNvSpPr/>
              <p:nvPr/>
            </p:nvSpPr>
            <p:spPr>
              <a:xfrm>
                <a:off x="4973021" y="1472604"/>
                <a:ext cx="4684358" cy="5395556"/>
              </a:xfrm>
              <a:prstGeom prst="roundRect">
                <a:avLst>
                  <a:gd name="adj" fmla="val 12122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3">
                  <a:defRPr/>
                </a:pPr>
                <a:endParaRPr lang="en-PK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</p:grpSp>
        <p:pic>
          <p:nvPicPr>
            <p:cNvPr id="8" name="Picture 7" descr="A logo with green and blue text&#10;&#10;Description automatically generated">
              <a:extLst>
                <a:ext uri="{FF2B5EF4-FFF2-40B4-BE49-F238E27FC236}">
                  <a16:creationId xmlns:a16="http://schemas.microsoft.com/office/drawing/2014/main" id="{EA5DA3FC-04C4-E4F0-1FB1-9F66DB18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2818" y="1541397"/>
              <a:ext cx="3295225" cy="13077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C55B80-82FF-07E4-9B4C-E8636CF2CD65}"/>
                </a:ext>
              </a:extLst>
            </p:cNvPr>
            <p:cNvSpPr txBox="1"/>
            <p:nvPr/>
          </p:nvSpPr>
          <p:spPr>
            <a:xfrm>
              <a:off x="4646140" y="3147385"/>
              <a:ext cx="3204882" cy="66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63">
                <a:lnSpc>
                  <a:spcPct val="80000"/>
                </a:lnSpc>
                <a:defRPr/>
              </a:pPr>
              <a:r>
                <a:rPr lang="en-US" sz="4400" b="1" dirty="0" err="1">
                  <a:solidFill>
                    <a:srgbClr val="62AD2C"/>
                  </a:solidFill>
                  <a:latin typeface="Nunito" pitchFamily="2" charset="77"/>
                </a:rPr>
                <a:t>Obrigado</a:t>
              </a:r>
              <a:endParaRPr lang="en-US" sz="4400" b="1" dirty="0">
                <a:solidFill>
                  <a:srgbClr val="62AD2C"/>
                </a:solidFill>
                <a:latin typeface="Nunito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BAA652-1F16-3D47-1470-283A4FDD8F7A}"/>
                </a:ext>
              </a:extLst>
            </p:cNvPr>
            <p:cNvSpPr txBox="1"/>
            <p:nvPr/>
          </p:nvSpPr>
          <p:spPr>
            <a:xfrm>
              <a:off x="4961563" y="3990588"/>
              <a:ext cx="2574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/>
              <a:r>
                <a:rPr lang="pt-BR" b="1" dirty="0">
                  <a:solidFill>
                    <a:prstClr val="black"/>
                  </a:solidFill>
                  <a:latin typeface="Raleway" pitchFamily="2" charset="77"/>
                  <a:ea typeface="Calibri" panose="020F0502020204030204" pitchFamily="34" charset="0"/>
                </a:rPr>
                <a:t>Márcio Cossari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085E51-CDB4-2EC9-B316-F7F94562EE65}"/>
                </a:ext>
              </a:extLst>
            </p:cNvPr>
            <p:cNvSpPr txBox="1"/>
            <p:nvPr/>
          </p:nvSpPr>
          <p:spPr>
            <a:xfrm>
              <a:off x="4961563" y="4792880"/>
              <a:ext cx="2574036" cy="348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/>
              <a:r>
                <a:rPr lang="pt-BR" sz="1667" dirty="0">
                  <a:solidFill>
                    <a:prstClr val="black"/>
                  </a:solidFill>
                  <a:latin typeface="Raleway" pitchFamily="2" charset="77"/>
                </a:rPr>
                <a:t>(11) 98397-8417</a:t>
              </a:r>
              <a:endParaRPr lang="en-PK" sz="1667" dirty="0">
                <a:solidFill>
                  <a:prstClr val="black"/>
                </a:solidFill>
                <a:latin typeface="Raleway" pitchFamily="2" charset="77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C6F7993-7F03-7246-CC80-8BD756853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542894" y="4792880"/>
              <a:ext cx="369332" cy="369332"/>
            </a:xfrm>
            <a:prstGeom prst="rect">
              <a:avLst/>
            </a:prstGeom>
          </p:spPr>
        </p:pic>
        <p:pic>
          <p:nvPicPr>
            <p:cNvPr id="1026" name="Picture 2" descr="未開封のメールのアイコンイラスト素材 | iconstock">
              <a:extLst>
                <a:ext uri="{FF2B5EF4-FFF2-40B4-BE49-F238E27FC236}">
                  <a16:creationId xmlns:a16="http://schemas.microsoft.com/office/drawing/2014/main" id="{65BE65E1-3E57-9573-0FC8-706DBC17C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857" y="4287069"/>
              <a:ext cx="630942" cy="63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29">
              <a:extLst>
                <a:ext uri="{FF2B5EF4-FFF2-40B4-BE49-F238E27FC236}">
                  <a16:creationId xmlns:a16="http://schemas.microsoft.com/office/drawing/2014/main" id="{DD789C09-C25E-BF6C-665F-8F7C900DEE66}"/>
                </a:ext>
              </a:extLst>
            </p:cNvPr>
            <p:cNvSpPr txBox="1"/>
            <p:nvPr/>
          </p:nvSpPr>
          <p:spPr>
            <a:xfrm>
              <a:off x="4961563" y="4401993"/>
              <a:ext cx="4391987" cy="348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/>
              <a:r>
                <a:rPr lang="pt-BR" sz="1667" dirty="0">
                  <a:solidFill>
                    <a:prstClr val="black"/>
                  </a:solidFill>
                  <a:latin typeface="Raleway" pitchFamily="2" charset="77"/>
                </a:rPr>
                <a:t>marcio.cossari@sicolos.com.br</a:t>
              </a:r>
              <a:endParaRPr lang="en-PK" sz="1667" dirty="0">
                <a:solidFill>
                  <a:prstClr val="black"/>
                </a:solidFill>
                <a:latin typeface="Raleway" pitchFamily="2" charset="77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8581A0E-27AC-8723-EEED-6C0E3C37CAC9}"/>
              </a:ext>
            </a:extLst>
          </p:cNvPr>
          <p:cNvGrpSpPr/>
          <p:nvPr/>
        </p:nvGrpSpPr>
        <p:grpSpPr>
          <a:xfrm>
            <a:off x="8597484" y="2629757"/>
            <a:ext cx="2248783" cy="2093758"/>
            <a:chOff x="9489232" y="4404049"/>
            <a:chExt cx="2248783" cy="2093758"/>
          </a:xfrm>
        </p:grpSpPr>
        <p:sp>
          <p:nvSpPr>
            <p:cNvPr id="7" name="Rounded Rectangle 22">
              <a:extLst>
                <a:ext uri="{FF2B5EF4-FFF2-40B4-BE49-F238E27FC236}">
                  <a16:creationId xmlns:a16="http://schemas.microsoft.com/office/drawing/2014/main" id="{11BF1319-3B9E-DFEF-4D16-11CECE827735}"/>
                </a:ext>
              </a:extLst>
            </p:cNvPr>
            <p:cNvSpPr/>
            <p:nvPr/>
          </p:nvSpPr>
          <p:spPr>
            <a:xfrm>
              <a:off x="9489232" y="4404049"/>
              <a:ext cx="2248783" cy="2093758"/>
            </a:xfrm>
            <a:prstGeom prst="roundRect">
              <a:avLst>
                <a:gd name="adj" fmla="val 12122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>
                <a:defRPr/>
              </a:pPr>
              <a:endParaRPr lang="en-PK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C4B87CC6-E4B1-E00D-4923-A94507498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319" y="4588624"/>
              <a:ext cx="1724608" cy="1724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98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me - Grupo Amil | Doc Concierge">
            <a:extLst>
              <a:ext uri="{FF2B5EF4-FFF2-40B4-BE49-F238E27FC236}">
                <a16:creationId xmlns:a16="http://schemas.microsoft.com/office/drawing/2014/main" id="{194C7AA8-D2F2-07AB-277E-086C0424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28053" r="10524" b="30363"/>
          <a:stretch/>
        </p:blipFill>
        <p:spPr bwMode="auto">
          <a:xfrm>
            <a:off x="3291887" y="2347121"/>
            <a:ext cx="5564216" cy="11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mil Logo - PNG e Vetor - Download de Logo">
            <a:extLst>
              <a:ext uri="{FF2B5EF4-FFF2-40B4-BE49-F238E27FC236}">
                <a16:creationId xmlns:a16="http://schemas.microsoft.com/office/drawing/2014/main" id="{F3ECF73E-C69E-18BD-41B8-97E0F542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46" y="3690116"/>
            <a:ext cx="1001441" cy="3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Emergências Total Care">
            <a:extLst>
              <a:ext uri="{FF2B5EF4-FFF2-40B4-BE49-F238E27FC236}">
                <a16:creationId xmlns:a16="http://schemas.microsoft.com/office/drawing/2014/main" id="{E592D7BC-4FDA-E83D-0408-D3D9CE182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49" y="3508003"/>
            <a:ext cx="1608111" cy="68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0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52">
            <a:extLst>
              <a:ext uri="{FF2B5EF4-FFF2-40B4-BE49-F238E27FC236}">
                <a16:creationId xmlns:a16="http://schemas.microsoft.com/office/drawing/2014/main" id="{4A1EAB84-2B14-B3FE-AED6-CA355D179C93}"/>
              </a:ext>
            </a:extLst>
          </p:cNvPr>
          <p:cNvSpPr/>
          <p:nvPr/>
        </p:nvSpPr>
        <p:spPr>
          <a:xfrm>
            <a:off x="-22194" y="0"/>
            <a:ext cx="479691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29B1FD4-0E30-B036-F2D0-7BAA1943D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46"/>
          <a:stretch/>
        </p:blipFill>
        <p:spPr>
          <a:xfrm>
            <a:off x="1596079" y="5288890"/>
            <a:ext cx="1923999" cy="156911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9841742-AC34-C977-0E7C-2CC30AFAA797}"/>
              </a:ext>
            </a:extLst>
          </p:cNvPr>
          <p:cNvSpPr/>
          <p:nvPr/>
        </p:nvSpPr>
        <p:spPr>
          <a:xfrm>
            <a:off x="4774716" y="0"/>
            <a:ext cx="7436629" cy="6858000"/>
          </a:xfrm>
          <a:prstGeom prst="rect">
            <a:avLst/>
          </a:prstGeom>
          <a:solidFill>
            <a:srgbClr val="461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A5DED2AB-732D-D7FB-9216-7854BD2F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22" y="2374381"/>
            <a:ext cx="1923998" cy="25667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4B6DDC6-0AF4-C7CD-95B6-F80A37B022A3}"/>
              </a:ext>
            </a:extLst>
          </p:cNvPr>
          <p:cNvSpPr txBox="1"/>
          <p:nvPr/>
        </p:nvSpPr>
        <p:spPr>
          <a:xfrm flipH="1">
            <a:off x="5181599" y="181957"/>
            <a:ext cx="716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ptos Black" panose="020B0004020202020204" pitchFamily="34" charset="0"/>
                <a:ea typeface="ADLaM Display" panose="020B0604020202020204" pitchFamily="2" charset="0"/>
                <a:cs typeface="Aharoni" panose="02010803020104030203"/>
              </a:rPr>
              <a:t>Leandra Pereira Xavier </a:t>
            </a:r>
            <a:r>
              <a:rPr lang="pt-BR" sz="3200" dirty="0">
                <a:solidFill>
                  <a:schemeClr val="bg1"/>
                </a:solidFill>
                <a:latin typeface="Aptos Black" panose="020B0004020202020204" pitchFamily="34" charset="0"/>
                <a:ea typeface="ADLaM Display" panose="020B0604020202020204" pitchFamily="2" charset="0"/>
                <a:cs typeface="Aharoni" panose="02010803020104030203"/>
              </a:rPr>
              <a:t>(Leléca)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CE9460-A932-2626-447A-337B7A51ED42}"/>
              </a:ext>
            </a:extLst>
          </p:cNvPr>
          <p:cNvSpPr txBox="1"/>
          <p:nvPr/>
        </p:nvSpPr>
        <p:spPr>
          <a:xfrm>
            <a:off x="5453518" y="2174726"/>
            <a:ext cx="182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Experiência em TI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05B448-A232-31DB-2D04-CF5946C04CAE}"/>
              </a:ext>
            </a:extLst>
          </p:cNvPr>
          <p:cNvSpPr txBox="1"/>
          <p:nvPr/>
        </p:nvSpPr>
        <p:spPr>
          <a:xfrm>
            <a:off x="7863850" y="2174726"/>
            <a:ext cx="21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Área Telecom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8F3810-4A55-5475-FA2E-FC1395F0EA44}"/>
              </a:ext>
            </a:extLst>
          </p:cNvPr>
          <p:cNvSpPr txBox="1"/>
          <p:nvPr/>
        </p:nvSpPr>
        <p:spPr>
          <a:xfrm>
            <a:off x="10703566" y="1856130"/>
            <a:ext cx="100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Anos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A20D11F-07F5-DB81-D772-A93B31B5004F}"/>
              </a:ext>
            </a:extLst>
          </p:cNvPr>
          <p:cNvSpPr txBox="1"/>
          <p:nvPr/>
        </p:nvSpPr>
        <p:spPr>
          <a:xfrm>
            <a:off x="5181599" y="889878"/>
            <a:ext cx="6803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cs typeface="Aharoni" panose="02010803020104030203"/>
              </a:rPr>
              <a:t>Gerente de Transformação Digital em CRM&amp;Automation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7CE97D7-E8B9-DAF8-1089-DA363B0AA818}"/>
              </a:ext>
            </a:extLst>
          </p:cNvPr>
          <p:cNvSpPr txBox="1"/>
          <p:nvPr/>
        </p:nvSpPr>
        <p:spPr>
          <a:xfrm>
            <a:off x="4867663" y="6217955"/>
            <a:ext cx="73243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Apaixonada por transformação, inovação e pessoas!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DD8AD42-668D-94A1-9F9D-F271E68E606E}"/>
              </a:ext>
            </a:extLst>
          </p:cNvPr>
          <p:cNvSpPr txBox="1"/>
          <p:nvPr/>
        </p:nvSpPr>
        <p:spPr>
          <a:xfrm>
            <a:off x="4992057" y="2673629"/>
            <a:ext cx="699274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schemeClr val="bg1"/>
                </a:solidFill>
              </a:rPr>
              <a:t>Sólida experiência em gestão de relacionamento com o cliente e transformação digital. Especialista em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conectar áreas de negócio e tecnologia</a:t>
            </a:r>
            <a:r>
              <a:rPr lang="pt-BR" sz="2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pt-BR" sz="2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pt-BR" sz="2200" dirty="0">
                <a:solidFill>
                  <a:schemeClr val="bg1"/>
                </a:solidFill>
              </a:rPr>
              <a:t>Responsável pela liderança de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equipes de alta performance</a:t>
            </a:r>
            <a:r>
              <a:rPr lang="pt-BR" sz="2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2200" dirty="0">
                <a:solidFill>
                  <a:schemeClr val="bg1"/>
                </a:solidFill>
              </a:rPr>
              <a:t>com expertise em plataformas de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CRM</a:t>
            </a:r>
            <a:r>
              <a:rPr lang="pt-BR" sz="2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2200" dirty="0">
                <a:solidFill>
                  <a:schemeClr val="bg1"/>
                </a:solidFill>
              </a:rPr>
              <a:t>e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Colaboração</a:t>
            </a:r>
            <a:r>
              <a:rPr lang="pt-BR" sz="2200" dirty="0">
                <a:solidFill>
                  <a:schemeClr val="bg1"/>
                </a:solidFill>
              </a:rPr>
              <a:t>,  soluções de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RPA</a:t>
            </a:r>
            <a:r>
              <a:rPr lang="pt-BR" sz="2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2200" dirty="0">
                <a:solidFill>
                  <a:schemeClr val="bg1"/>
                </a:solidFill>
              </a:rPr>
              <a:t>e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Canais digitais</a:t>
            </a:r>
            <a:r>
              <a:rPr lang="pt-BR" sz="2200" dirty="0">
                <a:solidFill>
                  <a:schemeClr val="bg1"/>
                </a:solidFill>
              </a:rPr>
              <a:t>. Traduzo desafios de negócio em soluções tecnológicas que impulsionam </a:t>
            </a:r>
            <a:r>
              <a:rPr lang="pt-BR" sz="2200" b="1" dirty="0">
                <a:solidFill>
                  <a:schemeClr val="bg1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resultados reais</a:t>
            </a:r>
            <a:r>
              <a:rPr lang="pt-BR" sz="2200" dirty="0">
                <a:solidFill>
                  <a:schemeClr val="bg1"/>
                </a:solidFill>
              </a:rPr>
              <a:t>, escaláveis e centradas no cliente (esteja ele onde estiver).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6C09401-5095-89CD-E911-C88AD2A7BB2B}"/>
              </a:ext>
            </a:extLst>
          </p:cNvPr>
          <p:cNvSpPr txBox="1"/>
          <p:nvPr/>
        </p:nvSpPr>
        <p:spPr>
          <a:xfrm>
            <a:off x="5453518" y="1511644"/>
            <a:ext cx="140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400"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EBEB1EF-8FB4-A367-D0D2-FD81DDBFDFE8}"/>
              </a:ext>
            </a:extLst>
          </p:cNvPr>
          <p:cNvSpPr txBox="1"/>
          <p:nvPr/>
        </p:nvSpPr>
        <p:spPr>
          <a:xfrm>
            <a:off x="7882325" y="1548052"/>
            <a:ext cx="140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400"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42EAD8-5564-876B-666E-2765C759AEA5}"/>
              </a:ext>
            </a:extLst>
          </p:cNvPr>
          <p:cNvSpPr txBox="1"/>
          <p:nvPr/>
        </p:nvSpPr>
        <p:spPr>
          <a:xfrm>
            <a:off x="9998716" y="1548052"/>
            <a:ext cx="140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400"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3975D46-533F-ACEA-D478-C0FE6A9BA4B9}"/>
              </a:ext>
            </a:extLst>
          </p:cNvPr>
          <p:cNvSpPr txBox="1"/>
          <p:nvPr/>
        </p:nvSpPr>
        <p:spPr>
          <a:xfrm>
            <a:off x="10067790" y="2141425"/>
            <a:ext cx="163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 Área Saúde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B33B299-7EBA-B62C-77AC-76BB0F8A5B1C}"/>
              </a:ext>
            </a:extLst>
          </p:cNvPr>
          <p:cNvSpPr txBox="1"/>
          <p:nvPr/>
        </p:nvSpPr>
        <p:spPr>
          <a:xfrm>
            <a:off x="8648034" y="1837744"/>
            <a:ext cx="100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Anos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950B76-CBD8-FE07-FEE9-A301EC3D9D9D}"/>
              </a:ext>
            </a:extLst>
          </p:cNvPr>
          <p:cNvSpPr txBox="1"/>
          <p:nvPr/>
        </p:nvSpPr>
        <p:spPr>
          <a:xfrm>
            <a:off x="6187068" y="1856214"/>
            <a:ext cx="100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Anos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F4F9A7ED-03AD-2BA9-A4A7-9829840AF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8" t="17754" r="16824" b="16288"/>
          <a:stretch/>
        </p:blipFill>
        <p:spPr>
          <a:xfrm>
            <a:off x="2641423" y="2511740"/>
            <a:ext cx="2129655" cy="292768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38CF8F3F-3C32-6069-B500-3980A12AC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75" b="3450"/>
          <a:stretch/>
        </p:blipFill>
        <p:spPr>
          <a:xfrm>
            <a:off x="3416215" y="4968607"/>
            <a:ext cx="1358035" cy="189665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EA69905-CC55-F302-9CC5-D61EACDC0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974" y="4645256"/>
            <a:ext cx="1659111" cy="221338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FE756E6B-E8EC-3D3C-DC68-221B56372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784" y="3285692"/>
            <a:ext cx="1198003" cy="212938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0FB67AC-D842-A5FD-44FC-B854AA22B43C}"/>
              </a:ext>
            </a:extLst>
          </p:cNvPr>
          <p:cNvSpPr/>
          <p:nvPr/>
        </p:nvSpPr>
        <p:spPr>
          <a:xfrm>
            <a:off x="812914" y="-233933"/>
            <a:ext cx="3446297" cy="355287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E5B5B6D0-B607-BBF5-5F55-3B599382254E}"/>
              </a:ext>
            </a:extLst>
          </p:cNvPr>
          <p:cNvCxnSpPr/>
          <p:nvPr/>
        </p:nvCxnSpPr>
        <p:spPr>
          <a:xfrm>
            <a:off x="4762601" y="1337495"/>
            <a:ext cx="66458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8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3966C40F-6FE2-F638-C3C8-66DAC18D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9" y="-34866"/>
            <a:ext cx="12231333" cy="68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ACE9460-A932-2626-447A-337B7A51ED42}"/>
              </a:ext>
            </a:extLst>
          </p:cNvPr>
          <p:cNvSpPr txBox="1"/>
          <p:nvPr/>
        </p:nvSpPr>
        <p:spPr>
          <a:xfrm>
            <a:off x="669708" y="3966459"/>
            <a:ext cx="1827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Beneficiários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D3D220-6820-2968-1C0B-B0A9FF7A4371}"/>
              </a:ext>
            </a:extLst>
          </p:cNvPr>
          <p:cNvSpPr txBox="1"/>
          <p:nvPr/>
        </p:nvSpPr>
        <p:spPr>
          <a:xfrm flipH="1">
            <a:off x="3148837" y="3111193"/>
            <a:ext cx="2209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+ 31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815BAE3-C42C-9971-9804-D4B681367D8E}"/>
              </a:ext>
            </a:extLst>
          </p:cNvPr>
          <p:cNvSpPr txBox="1"/>
          <p:nvPr/>
        </p:nvSpPr>
        <p:spPr>
          <a:xfrm>
            <a:off x="3109651" y="3944582"/>
            <a:ext cx="2209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Hospitais próprios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392A7C-57A3-25DC-1F2B-119BB0FC0A6F}"/>
              </a:ext>
            </a:extLst>
          </p:cNvPr>
          <p:cNvSpPr txBox="1"/>
          <p:nvPr/>
        </p:nvSpPr>
        <p:spPr>
          <a:xfrm>
            <a:off x="672382" y="27244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Números que transformam a Saúde no Brasil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816AC1-815B-796C-0287-6E3F62EE62D4}"/>
              </a:ext>
            </a:extLst>
          </p:cNvPr>
          <p:cNvSpPr txBox="1"/>
          <p:nvPr/>
        </p:nvSpPr>
        <p:spPr>
          <a:xfrm flipH="1">
            <a:off x="5358199" y="3093768"/>
            <a:ext cx="2209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30</a:t>
            </a:r>
            <a:r>
              <a:rPr lang="pt-BR" sz="40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K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D5697C1-FDE1-49C0-B4E5-77846C6B0EDC}"/>
              </a:ext>
            </a:extLst>
          </p:cNvPr>
          <p:cNvSpPr txBox="1"/>
          <p:nvPr/>
        </p:nvSpPr>
        <p:spPr>
          <a:xfrm>
            <a:off x="5670433" y="4015861"/>
            <a:ext cx="163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Prestadores Credenciados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31" y="5008127"/>
            <a:ext cx="754313" cy="75431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815BAE3-C42C-9971-9804-D4B681367D8E}"/>
              </a:ext>
            </a:extLst>
          </p:cNvPr>
          <p:cNvSpPr txBox="1"/>
          <p:nvPr/>
        </p:nvSpPr>
        <p:spPr>
          <a:xfrm>
            <a:off x="5200664" y="5013028"/>
            <a:ext cx="249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TOP 5</a:t>
            </a:r>
          </a:p>
          <a:p>
            <a:r>
              <a:rPr lang="pt-B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Operadoras de Saúde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15BAE3-C42C-9971-9804-D4B681367D8E}"/>
              </a:ext>
            </a:extLst>
          </p:cNvPr>
          <p:cNvSpPr txBox="1"/>
          <p:nvPr/>
        </p:nvSpPr>
        <p:spPr>
          <a:xfrm>
            <a:off x="1955241" y="3304010"/>
            <a:ext cx="2209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B6DDC6-0AF4-C7CD-95B6-F80A37B022A3}"/>
              </a:ext>
            </a:extLst>
          </p:cNvPr>
          <p:cNvSpPr txBox="1"/>
          <p:nvPr/>
        </p:nvSpPr>
        <p:spPr>
          <a:xfrm flipH="1">
            <a:off x="287762" y="3115156"/>
            <a:ext cx="2209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6</a:t>
            </a:r>
            <a:r>
              <a:rPr lang="pt-BR" sz="40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MM</a:t>
            </a:r>
          </a:p>
        </p:txBody>
      </p:sp>
      <p:pic>
        <p:nvPicPr>
          <p:cNvPr id="3074" name="Picture 2" descr="Amil Clientes – Apps no Google Pl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29714" r="29070" b="36254"/>
          <a:stretch/>
        </p:blipFill>
        <p:spPr bwMode="auto">
          <a:xfrm>
            <a:off x="10379013" y="382137"/>
            <a:ext cx="1303253" cy="5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mergências Total 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35" y="162151"/>
            <a:ext cx="2018008" cy="8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815BAE3-C42C-9971-9804-D4B681367D8E}"/>
              </a:ext>
            </a:extLst>
          </p:cNvPr>
          <p:cNvSpPr txBox="1"/>
          <p:nvPr/>
        </p:nvSpPr>
        <p:spPr>
          <a:xfrm>
            <a:off x="1445111" y="4766017"/>
            <a:ext cx="2493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600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defRPr>
            </a:lvl1pPr>
          </a:lstStyle>
          <a:p>
            <a:r>
              <a:rPr lang="pt-BR" dirty="0"/>
              <a:t>100</a:t>
            </a:r>
            <a:r>
              <a:rPr lang="pt-BR" sz="4000" dirty="0"/>
              <a:t>%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8" y="5013028"/>
            <a:ext cx="777179" cy="777179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6ACE9460-A932-2626-447A-337B7A51ED42}"/>
              </a:ext>
            </a:extLst>
          </p:cNvPr>
          <p:cNvSpPr txBox="1"/>
          <p:nvPr/>
        </p:nvSpPr>
        <p:spPr>
          <a:xfrm>
            <a:off x="1746497" y="5580033"/>
            <a:ext cx="1827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Brasileira</a:t>
            </a:r>
          </a:p>
        </p:txBody>
      </p:sp>
    </p:spTree>
    <p:extLst>
      <p:ext uri="{BB962C8B-B14F-4D97-AF65-F5344CB8AC3E}">
        <p14:creationId xmlns:p14="http://schemas.microsoft.com/office/powerpoint/2010/main" val="116637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ADD8AD42-668D-94A1-9F9D-F271E68E606E}"/>
              </a:ext>
            </a:extLst>
          </p:cNvPr>
          <p:cNvSpPr txBox="1"/>
          <p:nvPr/>
        </p:nvSpPr>
        <p:spPr>
          <a:xfrm>
            <a:off x="322268" y="302999"/>
            <a:ext cx="5420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461B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Automation </a:t>
            </a:r>
          </a:p>
        </p:txBody>
      </p:sp>
      <p:pic>
        <p:nvPicPr>
          <p:cNvPr id="28" name="Picture 5" descr="Amil Logo - PNG e Vetor - Download de Logo">
            <a:extLst>
              <a:ext uri="{FF2B5EF4-FFF2-40B4-BE49-F238E27FC236}">
                <a16:creationId xmlns:a16="http://schemas.microsoft.com/office/drawing/2014/main" id="{2EBA1EC4-8DCC-B2E9-1406-B98C5C58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19" y="426110"/>
            <a:ext cx="985198" cy="35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de Seta Reta 11"/>
          <p:cNvCxnSpPr/>
          <p:nvPr/>
        </p:nvCxnSpPr>
        <p:spPr>
          <a:xfrm>
            <a:off x="439947" y="2497524"/>
            <a:ext cx="8764438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Agrupar 16"/>
          <p:cNvGrpSpPr/>
          <p:nvPr/>
        </p:nvGrpSpPr>
        <p:grpSpPr>
          <a:xfrm>
            <a:off x="1004300" y="1201351"/>
            <a:ext cx="1258260" cy="1282572"/>
            <a:chOff x="376979" y="1212002"/>
            <a:chExt cx="1258260" cy="1282572"/>
          </a:xfrm>
        </p:grpSpPr>
        <p:cxnSp>
          <p:nvCxnSpPr>
            <p:cNvPr id="80" name="Conector reto 79"/>
            <p:cNvCxnSpPr/>
            <p:nvPr/>
          </p:nvCxnSpPr>
          <p:spPr>
            <a:xfrm>
              <a:off x="1006109" y="1944871"/>
              <a:ext cx="0" cy="54970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Agrupar 14"/>
            <p:cNvGrpSpPr/>
            <p:nvPr/>
          </p:nvGrpSpPr>
          <p:grpSpPr>
            <a:xfrm>
              <a:off x="376979" y="1212002"/>
              <a:ext cx="1258260" cy="646331"/>
              <a:chOff x="500438" y="1211382"/>
              <a:chExt cx="1258260" cy="646331"/>
            </a:xfrm>
          </p:grpSpPr>
          <p:sp>
            <p:nvSpPr>
              <p:cNvPr id="87" name="CaixaDeTexto 86"/>
              <p:cNvSpPr txBox="1"/>
              <p:nvPr/>
            </p:nvSpPr>
            <p:spPr>
              <a:xfrm>
                <a:off x="1117258" y="1260240"/>
                <a:ext cx="5630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 Narrow" panose="020B0606020202030204" pitchFamily="34" charset="0"/>
                  </a:rPr>
                  <a:t>FTE’s</a:t>
                </a:r>
              </a:p>
            </p:txBody>
          </p:sp>
          <p:sp>
            <p:nvSpPr>
              <p:cNvPr id="88" name="CaixaDeTexto 87"/>
              <p:cNvSpPr txBox="1"/>
              <p:nvPr/>
            </p:nvSpPr>
            <p:spPr>
              <a:xfrm>
                <a:off x="500438" y="1211382"/>
                <a:ext cx="7046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/>
                  <a:t>49 </a:t>
                </a:r>
              </a:p>
              <a:p>
                <a:pPr algn="r"/>
                <a:r>
                  <a:rPr lang="en-US" b="1" dirty="0"/>
                  <a:t>154K</a:t>
                </a:r>
              </a:p>
            </p:txBody>
          </p:sp>
          <p:sp>
            <p:nvSpPr>
              <p:cNvPr id="89" name="CaixaDeTexto 88"/>
              <p:cNvSpPr txBox="1"/>
              <p:nvPr/>
            </p:nvSpPr>
            <p:spPr>
              <a:xfrm>
                <a:off x="1133487" y="1463952"/>
                <a:ext cx="625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latin typeface="Arial Narrow" panose="020B0606020202030204" pitchFamily="34" charset="0"/>
                  </a:rPr>
                  <a:t>Horas</a:t>
                </a:r>
              </a:p>
              <a:p>
                <a:r>
                  <a:rPr lang="en-US" sz="900" b="1" dirty="0">
                    <a:latin typeface="Arial Narrow" panose="020B0606020202030204" pitchFamily="34" charset="0"/>
                  </a:rPr>
                  <a:t>liberadas</a:t>
                </a:r>
              </a:p>
            </p:txBody>
          </p:sp>
        </p:grpSp>
      </p:grpSp>
      <p:grpSp>
        <p:nvGrpSpPr>
          <p:cNvPr id="10" name="Agrupar 9"/>
          <p:cNvGrpSpPr/>
          <p:nvPr/>
        </p:nvGrpSpPr>
        <p:grpSpPr>
          <a:xfrm>
            <a:off x="110143" y="2121005"/>
            <a:ext cx="1774063" cy="2407394"/>
            <a:chOff x="110143" y="2121005"/>
            <a:chExt cx="1774063" cy="2407394"/>
          </a:xfrm>
        </p:grpSpPr>
        <p:sp>
          <p:nvSpPr>
            <p:cNvPr id="43" name="Elipse 42"/>
            <p:cNvSpPr/>
            <p:nvPr/>
          </p:nvSpPr>
          <p:spPr>
            <a:xfrm>
              <a:off x="360765" y="2389815"/>
              <a:ext cx="202352" cy="209519"/>
            </a:xfrm>
            <a:prstGeom prst="ellipse">
              <a:avLst/>
            </a:prstGeom>
            <a:solidFill>
              <a:srgbClr val="461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36C09401-5095-89CD-E911-C88AD2A7BB2B}"/>
                </a:ext>
              </a:extLst>
            </p:cNvPr>
            <p:cNvSpPr txBox="1"/>
            <p:nvPr/>
          </p:nvSpPr>
          <p:spPr>
            <a:xfrm>
              <a:off x="110143" y="2673661"/>
              <a:ext cx="746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40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defRPr>
              </a:lvl1pPr>
            </a:lstStyle>
            <a:p>
              <a:pPr algn="ctr"/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2017</a:t>
              </a: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192807" y="3251126"/>
              <a:ext cx="169139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Acelerar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resolução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de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operações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críticas</a:t>
              </a: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=</a:t>
              </a:r>
            </a:p>
            <a:p>
              <a:pPr algn="ctr"/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Redução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funções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repetitivas</a:t>
              </a: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Redução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custo</a:t>
              </a: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376225" y="3109642"/>
              <a:ext cx="12153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Área</a:t>
              </a: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Negócios</a:t>
              </a:r>
              <a:endPara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028" name="Picture 4" descr="Free Start Flag SVG, PNG Icon, Symbol. Download Image.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79" b="13358"/>
            <a:stretch/>
          </p:blipFill>
          <p:spPr bwMode="auto">
            <a:xfrm>
              <a:off x="371803" y="2121005"/>
              <a:ext cx="337776" cy="25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Agrupar 13"/>
          <p:cNvGrpSpPr/>
          <p:nvPr/>
        </p:nvGrpSpPr>
        <p:grpSpPr>
          <a:xfrm>
            <a:off x="401562" y="4528399"/>
            <a:ext cx="1272918" cy="1247807"/>
            <a:chOff x="549738" y="4839160"/>
            <a:chExt cx="1272918" cy="1247807"/>
          </a:xfrm>
        </p:grpSpPr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1097123" y="4899689"/>
              <a:ext cx="72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08</a:t>
              </a:r>
            </a:p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RPA’s</a:t>
              </a:r>
            </a:p>
          </p:txBody>
        </p:sp>
        <p:pic>
          <p:nvPicPr>
            <p:cNvPr id="96" name="Imagem 9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738" y="4839160"/>
              <a:ext cx="583749" cy="583749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/>
            <a:srcRect l="29306" t="6887" r="29695" b="13947"/>
            <a:stretch/>
          </p:blipFill>
          <p:spPr>
            <a:xfrm>
              <a:off x="867190" y="5477695"/>
              <a:ext cx="563462" cy="609272"/>
            </a:xfrm>
            <a:prstGeom prst="rect">
              <a:avLst/>
            </a:prstGeom>
          </p:spPr>
        </p:pic>
      </p:grpSp>
      <p:grpSp>
        <p:nvGrpSpPr>
          <p:cNvPr id="13" name="Agrupar 12"/>
          <p:cNvGrpSpPr/>
          <p:nvPr/>
        </p:nvGrpSpPr>
        <p:grpSpPr>
          <a:xfrm>
            <a:off x="4735098" y="4419393"/>
            <a:ext cx="4472358" cy="1498084"/>
            <a:chOff x="2853583" y="4297175"/>
            <a:chExt cx="4472358" cy="1498084"/>
          </a:xfrm>
        </p:grpSpPr>
        <p:sp>
          <p:nvSpPr>
            <p:cNvPr id="90" name="CaixaDeTexto 89"/>
            <p:cNvSpPr txBox="1"/>
            <p:nvPr/>
          </p:nvSpPr>
          <p:spPr>
            <a:xfrm>
              <a:off x="2883740" y="4594930"/>
              <a:ext cx="44422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Baixa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curva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aprendizado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Time com skill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em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novas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tecnologias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Sustentação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e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monitoramento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</a:t>
              </a:r>
            </a:p>
          </p:txBody>
        </p:sp>
        <p:sp>
          <p:nvSpPr>
            <p:cNvPr id="92" name="CaixaDeTexto 91"/>
            <p:cNvSpPr txBox="1"/>
            <p:nvPr/>
          </p:nvSpPr>
          <p:spPr>
            <a:xfrm>
              <a:off x="2853583" y="4297175"/>
              <a:ext cx="4442201" cy="42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Como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começamos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:</a:t>
              </a: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1711574" y="1995593"/>
            <a:ext cx="2234152" cy="2396086"/>
            <a:chOff x="1711574" y="1995593"/>
            <a:chExt cx="2234152" cy="2396086"/>
          </a:xfrm>
        </p:grpSpPr>
        <p:grpSp>
          <p:nvGrpSpPr>
            <p:cNvPr id="25" name="Agrupar 24"/>
            <p:cNvGrpSpPr/>
            <p:nvPr/>
          </p:nvGrpSpPr>
          <p:grpSpPr>
            <a:xfrm>
              <a:off x="2150695" y="3142199"/>
              <a:ext cx="1795031" cy="1249480"/>
              <a:chOff x="2150695" y="3142199"/>
              <a:chExt cx="1795031" cy="1249480"/>
            </a:xfrm>
          </p:grpSpPr>
          <p:sp>
            <p:nvSpPr>
              <p:cNvPr id="108" name="Retângulo 107"/>
              <p:cNvSpPr/>
              <p:nvPr/>
            </p:nvSpPr>
            <p:spPr>
              <a:xfrm>
                <a:off x="2150695" y="3142199"/>
                <a:ext cx="17347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Transformação</a:t>
                </a: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 Digital</a:t>
                </a:r>
              </a:p>
            </p:txBody>
          </p:sp>
          <p:sp>
            <p:nvSpPr>
              <p:cNvPr id="107" name="CaixaDeTexto 106"/>
              <p:cNvSpPr txBox="1"/>
              <p:nvPr/>
            </p:nvSpPr>
            <p:spPr>
              <a:xfrm>
                <a:off x="2254327" y="3283683"/>
                <a:ext cx="169139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algn="ctr"/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Escalabilidade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algn="ctr"/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Redução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Erros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=</a:t>
                </a:r>
              </a:p>
              <a:p>
                <a:pPr algn="ctr"/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Rastreabilidade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informações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endParaRPr>
              </a:p>
              <a:p>
                <a:pPr algn="ctr"/>
                <a:r>
                  <a:rPr lang="en-US" sz="11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Rápido</a:t>
                </a:r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 Narrow" panose="020B0606020202030204" pitchFamily="34" charset="0"/>
                  </a:rPr>
                  <a:t> Payback</a:t>
                </a:r>
              </a:p>
            </p:txBody>
          </p:sp>
        </p:grpSp>
        <p:grpSp>
          <p:nvGrpSpPr>
            <p:cNvPr id="24" name="Agrupar 23"/>
            <p:cNvGrpSpPr/>
            <p:nvPr/>
          </p:nvGrpSpPr>
          <p:grpSpPr>
            <a:xfrm>
              <a:off x="1711574" y="1995593"/>
              <a:ext cx="746194" cy="953560"/>
              <a:chOff x="1711574" y="1995593"/>
              <a:chExt cx="746194" cy="953560"/>
            </a:xfrm>
          </p:grpSpPr>
          <p:sp>
            <p:nvSpPr>
              <p:cNvPr id="105" name="Elipse 104"/>
              <p:cNvSpPr/>
              <p:nvPr/>
            </p:nvSpPr>
            <p:spPr>
              <a:xfrm>
                <a:off x="1968958" y="2395034"/>
                <a:ext cx="202352" cy="209519"/>
              </a:xfrm>
              <a:prstGeom prst="ellipse">
                <a:avLst/>
              </a:prstGeom>
              <a:solidFill>
                <a:srgbClr val="461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36C09401-5095-89CD-E911-C88AD2A7BB2B}"/>
                  </a:ext>
                </a:extLst>
              </p:cNvPr>
              <p:cNvSpPr txBox="1"/>
              <p:nvPr/>
            </p:nvSpPr>
            <p:spPr>
              <a:xfrm>
                <a:off x="1711574" y="2672154"/>
                <a:ext cx="746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BR"/>
                </a:defPPr>
                <a:lvl1pPr>
                  <a:defRPr sz="4400">
                    <a:latin typeface="Franklin Gothic Heavy" panose="020B0903020102020204" pitchFamily="34" charset="0"/>
                    <a:ea typeface="ADLaM Display" panose="020B0604020202020204" pitchFamily="2" charset="0"/>
                    <a:cs typeface="ADLaM Display" panose="020B0604020202020204" pitchFamily="2" charset="0"/>
                  </a:defRPr>
                </a:lvl1pPr>
              </a:lstStyle>
              <a:p>
                <a:pPr algn="ctr"/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2021</a:t>
                </a:r>
              </a:p>
            </p:txBody>
          </p:sp>
          <p:pic>
            <p:nvPicPr>
              <p:cNvPr id="1034" name="Picture 10" descr="Infraestrutura Ti Icon Imagens – Download Grátis no Freepik"/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3052" y="1995593"/>
                <a:ext cx="394163" cy="394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" name="Agrupar 2"/>
          <p:cNvGrpSpPr/>
          <p:nvPr/>
        </p:nvGrpSpPr>
        <p:grpSpPr>
          <a:xfrm>
            <a:off x="2973336" y="2047763"/>
            <a:ext cx="1986231" cy="921097"/>
            <a:chOff x="2973336" y="2047763"/>
            <a:chExt cx="1986231" cy="921097"/>
          </a:xfrm>
        </p:grpSpPr>
        <p:sp>
          <p:nvSpPr>
            <p:cNvPr id="183" name="CaixaDeTexto 182">
              <a:extLst>
                <a:ext uri="{FF2B5EF4-FFF2-40B4-BE49-F238E27FC236}">
                  <a16:creationId xmlns:a16="http://schemas.microsoft.com/office/drawing/2014/main" id="{36C09401-5095-89CD-E911-C88AD2A7BB2B}"/>
                </a:ext>
              </a:extLst>
            </p:cNvPr>
            <p:cNvSpPr txBox="1"/>
            <p:nvPr/>
          </p:nvSpPr>
          <p:spPr>
            <a:xfrm>
              <a:off x="2973336" y="2687104"/>
              <a:ext cx="746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40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defRPr>
              </a:lvl1pPr>
            </a:lstStyle>
            <a:p>
              <a:pPr algn="ctr"/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2022</a:t>
              </a:r>
            </a:p>
          </p:txBody>
        </p:sp>
        <p:pic>
          <p:nvPicPr>
            <p:cNvPr id="114" name="Imagem 1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1626" y="2389815"/>
              <a:ext cx="305048" cy="305048"/>
            </a:xfrm>
            <a:prstGeom prst="rect">
              <a:avLst/>
            </a:prstGeom>
          </p:spPr>
        </p:pic>
        <p:sp>
          <p:nvSpPr>
            <p:cNvPr id="115" name="CaixaDeTexto 114"/>
            <p:cNvSpPr txBox="1"/>
            <p:nvPr/>
          </p:nvSpPr>
          <p:spPr>
            <a:xfrm>
              <a:off x="3665359" y="2675798"/>
              <a:ext cx="9211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1043BB"/>
                  </a:solidFill>
                  <a:latin typeface="Arial Narrow" panose="020B0606020202030204" pitchFamily="34" charset="0"/>
                </a:rPr>
                <a:t>Migração</a:t>
              </a:r>
            </a:p>
            <a:p>
              <a:r>
                <a:rPr lang="en-US" sz="600" b="1" dirty="0">
                  <a:solidFill>
                    <a:srgbClr val="1043BB"/>
                  </a:solidFill>
                  <a:latin typeface="Arial Narrow" panose="020B0606020202030204" pitchFamily="34" charset="0"/>
                </a:rPr>
                <a:t>Power Automate</a:t>
              </a:r>
            </a:p>
          </p:txBody>
        </p:sp>
        <p:sp>
          <p:nvSpPr>
            <p:cNvPr id="139" name="CaixaDeTexto 138"/>
            <p:cNvSpPr txBox="1"/>
            <p:nvPr/>
          </p:nvSpPr>
          <p:spPr>
            <a:xfrm>
              <a:off x="3449239" y="2047763"/>
              <a:ext cx="499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1043BB"/>
                  </a:solidFill>
                  <a:latin typeface="Arial Narrow" panose="020B0606020202030204" pitchFamily="34" charset="0"/>
                </a:rPr>
                <a:t>6 </a:t>
              </a:r>
              <a:r>
                <a:rPr lang="en-US" sz="900" b="1" dirty="0" err="1">
                  <a:solidFill>
                    <a:srgbClr val="1043BB"/>
                  </a:solidFill>
                  <a:latin typeface="Arial Narrow" panose="020B0606020202030204" pitchFamily="34" charset="0"/>
                </a:rPr>
                <a:t>meses</a:t>
              </a:r>
              <a:endParaRPr lang="en-US" sz="900" b="1" dirty="0">
                <a:solidFill>
                  <a:srgbClr val="1043BB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2" name="Elipse 181"/>
            <p:cNvSpPr/>
            <p:nvPr/>
          </p:nvSpPr>
          <p:spPr>
            <a:xfrm>
              <a:off x="3235059" y="2397163"/>
              <a:ext cx="202352" cy="209519"/>
            </a:xfrm>
            <a:prstGeom prst="ellipse">
              <a:avLst/>
            </a:prstGeom>
            <a:solidFill>
              <a:srgbClr val="461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Elipse 185"/>
            <p:cNvSpPr/>
            <p:nvPr/>
          </p:nvSpPr>
          <p:spPr>
            <a:xfrm>
              <a:off x="4489013" y="2397163"/>
              <a:ext cx="202352" cy="209519"/>
            </a:xfrm>
            <a:prstGeom prst="ellipse">
              <a:avLst/>
            </a:prstGeom>
            <a:solidFill>
              <a:srgbClr val="461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CaixaDeTexto 186">
              <a:extLst>
                <a:ext uri="{FF2B5EF4-FFF2-40B4-BE49-F238E27FC236}">
                  <a16:creationId xmlns:a16="http://schemas.microsoft.com/office/drawing/2014/main" id="{36C09401-5095-89CD-E911-C88AD2A7BB2B}"/>
                </a:ext>
              </a:extLst>
            </p:cNvPr>
            <p:cNvSpPr txBox="1"/>
            <p:nvPr/>
          </p:nvSpPr>
          <p:spPr>
            <a:xfrm>
              <a:off x="4213373" y="2691861"/>
              <a:ext cx="746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40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defRPr>
              </a:lvl1pPr>
            </a:lstStyle>
            <a:p>
              <a:pPr algn="ctr"/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2023</a:t>
              </a: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4694421" y="1204872"/>
            <a:ext cx="1513700" cy="1760466"/>
            <a:chOff x="4694421" y="1204872"/>
            <a:chExt cx="1513700" cy="1760466"/>
          </a:xfrm>
        </p:grpSpPr>
        <p:sp>
          <p:nvSpPr>
            <p:cNvPr id="188" name="Elipse 187"/>
            <p:cNvSpPr/>
            <p:nvPr/>
          </p:nvSpPr>
          <p:spPr>
            <a:xfrm>
              <a:off x="5732483" y="2393198"/>
              <a:ext cx="202352" cy="209519"/>
            </a:xfrm>
            <a:prstGeom prst="ellipse">
              <a:avLst/>
            </a:prstGeom>
            <a:solidFill>
              <a:srgbClr val="461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CaixaDeTexto 188">
              <a:extLst>
                <a:ext uri="{FF2B5EF4-FFF2-40B4-BE49-F238E27FC236}">
                  <a16:creationId xmlns:a16="http://schemas.microsoft.com/office/drawing/2014/main" id="{36C09401-5095-89CD-E911-C88AD2A7BB2B}"/>
                </a:ext>
              </a:extLst>
            </p:cNvPr>
            <p:cNvSpPr txBox="1"/>
            <p:nvPr/>
          </p:nvSpPr>
          <p:spPr>
            <a:xfrm>
              <a:off x="5461927" y="2688339"/>
              <a:ext cx="746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40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defRPr>
              </a:lvl1pPr>
            </a:lstStyle>
            <a:p>
              <a:pPr algn="ctr"/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2024</a:t>
              </a:r>
            </a:p>
          </p:txBody>
        </p:sp>
        <p:cxnSp>
          <p:nvCxnSpPr>
            <p:cNvPr id="194" name="Conector reto 193"/>
            <p:cNvCxnSpPr/>
            <p:nvPr/>
          </p:nvCxnSpPr>
          <p:spPr>
            <a:xfrm>
              <a:off x="5476423" y="1961423"/>
              <a:ext cx="0" cy="54970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aixaDeTexto 194"/>
            <p:cNvSpPr txBox="1"/>
            <p:nvPr/>
          </p:nvSpPr>
          <p:spPr>
            <a:xfrm>
              <a:off x="5311241" y="1253730"/>
              <a:ext cx="5630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</a:rPr>
                <a:t>FTE’s</a:t>
              </a:r>
            </a:p>
          </p:txBody>
        </p:sp>
        <p:sp>
          <p:nvSpPr>
            <p:cNvPr id="196" name="CaixaDeTexto 195"/>
            <p:cNvSpPr txBox="1"/>
            <p:nvPr/>
          </p:nvSpPr>
          <p:spPr>
            <a:xfrm>
              <a:off x="4694421" y="1204872"/>
              <a:ext cx="704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88 </a:t>
              </a:r>
            </a:p>
            <a:p>
              <a:pPr algn="r"/>
              <a:r>
                <a:rPr lang="en-US" b="1" dirty="0"/>
                <a:t>230K</a:t>
              </a:r>
            </a:p>
          </p:txBody>
        </p:sp>
        <p:sp>
          <p:nvSpPr>
            <p:cNvPr id="197" name="CaixaDeTexto 196"/>
            <p:cNvSpPr txBox="1"/>
            <p:nvPr/>
          </p:nvSpPr>
          <p:spPr>
            <a:xfrm>
              <a:off x="5327470" y="1457442"/>
              <a:ext cx="625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 Narrow" panose="020B0606020202030204" pitchFamily="34" charset="0"/>
                </a:rPr>
                <a:t>Horas</a:t>
              </a:r>
            </a:p>
            <a:p>
              <a:r>
                <a:rPr lang="en-US" sz="900" b="1" dirty="0">
                  <a:latin typeface="Arial Narrow" panose="020B0606020202030204" pitchFamily="34" charset="0"/>
                </a:rPr>
                <a:t>liberadas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3458720" y="1174099"/>
            <a:ext cx="1321784" cy="1337027"/>
            <a:chOff x="3458720" y="1174099"/>
            <a:chExt cx="1321784" cy="1337027"/>
          </a:xfrm>
        </p:grpSpPr>
        <p:sp>
          <p:nvSpPr>
            <p:cNvPr id="218" name="CaixaDeTexto 217"/>
            <p:cNvSpPr txBox="1"/>
            <p:nvPr/>
          </p:nvSpPr>
          <p:spPr>
            <a:xfrm>
              <a:off x="4075540" y="1222957"/>
              <a:ext cx="564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</a:rPr>
                <a:t>FTE’s</a:t>
              </a:r>
            </a:p>
          </p:txBody>
        </p:sp>
        <p:sp>
          <p:nvSpPr>
            <p:cNvPr id="219" name="CaixaDeTexto 218"/>
            <p:cNvSpPr txBox="1"/>
            <p:nvPr/>
          </p:nvSpPr>
          <p:spPr>
            <a:xfrm>
              <a:off x="3458720" y="1174099"/>
              <a:ext cx="70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95 </a:t>
              </a:r>
            </a:p>
            <a:p>
              <a:pPr algn="r"/>
              <a:r>
                <a:rPr lang="en-US" b="1" dirty="0"/>
                <a:t>250K</a:t>
              </a:r>
            </a:p>
          </p:txBody>
        </p:sp>
        <p:sp>
          <p:nvSpPr>
            <p:cNvPr id="220" name="CaixaDeTexto 219"/>
            <p:cNvSpPr txBox="1"/>
            <p:nvPr/>
          </p:nvSpPr>
          <p:spPr>
            <a:xfrm>
              <a:off x="4091583" y="1451098"/>
              <a:ext cx="688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 Narrow" panose="020B0606020202030204" pitchFamily="34" charset="0"/>
                </a:rPr>
                <a:t>Horas</a:t>
              </a:r>
            </a:p>
            <a:p>
              <a:r>
                <a:rPr lang="en-US" sz="900" b="1" dirty="0">
                  <a:latin typeface="Arial Narrow" panose="020B0606020202030204" pitchFamily="34" charset="0"/>
                </a:rPr>
                <a:t>liberadas</a:t>
              </a:r>
            </a:p>
          </p:txBody>
        </p:sp>
        <p:cxnSp>
          <p:nvCxnSpPr>
            <p:cNvPr id="222" name="Conector reto 221"/>
            <p:cNvCxnSpPr/>
            <p:nvPr/>
          </p:nvCxnSpPr>
          <p:spPr>
            <a:xfrm>
              <a:off x="4309258" y="1961423"/>
              <a:ext cx="0" cy="54970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Agrupar 29"/>
          <p:cNvGrpSpPr/>
          <p:nvPr/>
        </p:nvGrpSpPr>
        <p:grpSpPr>
          <a:xfrm>
            <a:off x="2851901" y="4488244"/>
            <a:ext cx="1229517" cy="796498"/>
            <a:chOff x="2851901" y="4488244"/>
            <a:chExt cx="1229517" cy="796498"/>
          </a:xfrm>
        </p:grpSpPr>
        <p:sp>
          <p:nvSpPr>
            <p:cNvPr id="132" name="CaixaDeTexto 131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3355885" y="4548773"/>
              <a:ext cx="72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16</a:t>
              </a:r>
            </a:p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RPA’s</a:t>
              </a:r>
            </a:p>
          </p:txBody>
        </p:sp>
        <p:pic>
          <p:nvPicPr>
            <p:cNvPr id="136" name="Imagem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1901" y="4488244"/>
              <a:ext cx="583749" cy="583749"/>
            </a:xfrm>
            <a:prstGeom prst="rect">
              <a:avLst/>
            </a:prstGeom>
          </p:spPr>
        </p:pic>
        <p:pic>
          <p:nvPicPr>
            <p:cNvPr id="226" name="Picture 12" descr="microsoft-power-automate-logo - TechAi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1" t="29910" r="14515" b="35607"/>
            <a:stretch/>
          </p:blipFill>
          <p:spPr bwMode="auto">
            <a:xfrm>
              <a:off x="3023321" y="5049125"/>
              <a:ext cx="824658" cy="235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Agrupar 32"/>
          <p:cNvGrpSpPr/>
          <p:nvPr/>
        </p:nvGrpSpPr>
        <p:grpSpPr>
          <a:xfrm>
            <a:off x="4357689" y="2968860"/>
            <a:ext cx="1691399" cy="980031"/>
            <a:chOff x="4357689" y="2968860"/>
            <a:chExt cx="1691399" cy="980031"/>
          </a:xfrm>
        </p:grpSpPr>
        <p:sp>
          <p:nvSpPr>
            <p:cNvPr id="184" name="CaixaDeTexto 183"/>
            <p:cNvSpPr txBox="1"/>
            <p:nvPr/>
          </p:nvSpPr>
          <p:spPr>
            <a:xfrm>
              <a:off x="4357689" y="3179450"/>
              <a:ext cx="1691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en-US" sz="11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Governança</a:t>
              </a:r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Implantação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CoE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RPA</a:t>
              </a:r>
            </a:p>
            <a:p>
              <a:pPr algn="ctr"/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Gestão</a:t>
              </a:r>
              <a:r>
                <a: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dos </a:t>
              </a:r>
              <a:r>
                <a:rPr lang="en-US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serviços</a:t>
              </a: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27" name="Conector reto 226"/>
            <p:cNvCxnSpPr>
              <a:endCxn id="187" idx="2"/>
            </p:cNvCxnSpPr>
            <p:nvPr/>
          </p:nvCxnSpPr>
          <p:spPr>
            <a:xfrm flipH="1" flipV="1">
              <a:off x="4586470" y="2968860"/>
              <a:ext cx="197997" cy="39989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tângulo 3"/>
          <p:cNvSpPr/>
          <p:nvPr/>
        </p:nvSpPr>
        <p:spPr>
          <a:xfrm>
            <a:off x="4334193" y="4498396"/>
            <a:ext cx="5060785" cy="226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Agrupar 83"/>
          <p:cNvGrpSpPr/>
          <p:nvPr/>
        </p:nvGrpSpPr>
        <p:grpSpPr>
          <a:xfrm>
            <a:off x="4710515" y="4420580"/>
            <a:ext cx="4684463" cy="2318014"/>
            <a:chOff x="4581813" y="4341005"/>
            <a:chExt cx="4684463" cy="2318014"/>
          </a:xfrm>
        </p:grpSpPr>
        <p:sp>
          <p:nvSpPr>
            <p:cNvPr id="85" name="Retângulo 84"/>
            <p:cNvSpPr/>
            <p:nvPr/>
          </p:nvSpPr>
          <p:spPr>
            <a:xfrm>
              <a:off x="4581813" y="4627694"/>
              <a:ext cx="468446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Governança (+ priorização das demandas)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Ampliação e reconhecimento das áreas de atuação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400" dirty="0" err="1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Observabilidade</a:t>
              </a: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processos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Sinergia</a:t>
              </a:r>
              <a:r>
                <a:rPr lang="en-US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com as </a:t>
              </a: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tecnologias</a:t>
              </a:r>
              <a:r>
                <a:rPr lang="en-US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</a:t>
              </a: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internas</a:t>
              </a:r>
            </a:p>
            <a:p>
              <a:pPr marL="2857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Utilização</a:t>
              </a:r>
              <a:r>
                <a:rPr lang="en-US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de </a:t>
              </a:r>
              <a:r>
                <a:rPr lang="en-US" sz="1400" dirty="0" err="1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assistentes</a:t>
              </a:r>
              <a:r>
                <a:rPr lang="en-US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e </a:t>
              </a:r>
              <a:r>
                <a:rPr lang="en-US" sz="1400" dirty="0" err="1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agentes</a:t>
              </a:r>
              <a:r>
                <a:rPr lang="en-US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 de IA </a:t>
              </a:r>
            </a:p>
            <a:p>
              <a:pPr marL="2857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Qualidade dos serviços prestados </a:t>
              </a:r>
              <a:r>
                <a:rPr lang="pt-BR" sz="9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(Parceria consolidada)</a:t>
              </a:r>
              <a:endParaRPr lang="en-US" sz="1400" dirty="0">
                <a:solidFill>
                  <a:srgbClr val="461BFF"/>
                </a:solidFill>
                <a:latin typeface="Aptos ExtraBold" panose="020B0004020202020204" pitchFamily="34" charset="0"/>
                <a:cs typeface="Aharoni" panose="02010803020104030203"/>
              </a:endParaRP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4610030" y="4341005"/>
              <a:ext cx="4442201" cy="426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Como </a:t>
              </a:r>
              <a:r>
                <a:rPr lang="pt-BR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seguimos</a:t>
              </a:r>
              <a:r>
                <a:rPr lang="en-US" sz="1600" dirty="0">
                  <a:solidFill>
                    <a:srgbClr val="461BFF"/>
                  </a:solidFill>
                  <a:latin typeface="Aptos ExtraBold" panose="020B0004020202020204" pitchFamily="34" charset="0"/>
                  <a:cs typeface="Aharoni" panose="02010803020104030203"/>
                </a:rPr>
                <a:t>: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5780078" y="2384610"/>
            <a:ext cx="1679893" cy="1211670"/>
            <a:chOff x="5780078" y="2384610"/>
            <a:chExt cx="1679893" cy="1211670"/>
          </a:xfrm>
        </p:grpSpPr>
        <p:grpSp>
          <p:nvGrpSpPr>
            <p:cNvPr id="6" name="Agrupar 5"/>
            <p:cNvGrpSpPr/>
            <p:nvPr/>
          </p:nvGrpSpPr>
          <p:grpSpPr>
            <a:xfrm>
              <a:off x="5780078" y="2530163"/>
              <a:ext cx="1321784" cy="1066117"/>
              <a:chOff x="5780078" y="2530163"/>
              <a:chExt cx="1321784" cy="1066117"/>
            </a:xfrm>
          </p:grpSpPr>
          <p:sp>
            <p:nvSpPr>
              <p:cNvPr id="91" name="CaixaDeTexto 90"/>
              <p:cNvSpPr txBox="1"/>
              <p:nvPr/>
            </p:nvSpPr>
            <p:spPr>
              <a:xfrm>
                <a:off x="6396898" y="2998807"/>
                <a:ext cx="5642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 Narrow" panose="020B0606020202030204" pitchFamily="34" charset="0"/>
                  </a:rPr>
                  <a:t>FTE’s</a:t>
                </a:r>
              </a:p>
            </p:txBody>
          </p:sp>
          <p:sp>
            <p:nvSpPr>
              <p:cNvPr id="93" name="CaixaDeTexto 92"/>
              <p:cNvSpPr txBox="1"/>
              <p:nvPr/>
            </p:nvSpPr>
            <p:spPr>
              <a:xfrm>
                <a:off x="5780078" y="2949949"/>
                <a:ext cx="70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/>
                  <a:t>79 </a:t>
                </a:r>
              </a:p>
              <a:p>
                <a:pPr algn="r"/>
                <a:r>
                  <a:rPr lang="en-US" b="1" dirty="0"/>
                  <a:t>211K</a:t>
                </a:r>
              </a:p>
            </p:txBody>
          </p:sp>
          <p:sp>
            <p:nvSpPr>
              <p:cNvPr id="94" name="CaixaDeTexto 93"/>
              <p:cNvSpPr txBox="1"/>
              <p:nvPr/>
            </p:nvSpPr>
            <p:spPr>
              <a:xfrm>
                <a:off x="6412941" y="3226948"/>
                <a:ext cx="6889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latin typeface="Arial Narrow" panose="020B0606020202030204" pitchFamily="34" charset="0"/>
                  </a:rPr>
                  <a:t>Horas</a:t>
                </a:r>
              </a:p>
              <a:p>
                <a:r>
                  <a:rPr lang="en-US" sz="900" b="1" dirty="0">
                    <a:latin typeface="Arial Narrow" panose="020B0606020202030204" pitchFamily="34" charset="0"/>
                  </a:rPr>
                  <a:t>liberadas</a:t>
                </a:r>
              </a:p>
            </p:txBody>
          </p:sp>
          <p:cxnSp>
            <p:nvCxnSpPr>
              <p:cNvPr id="95" name="Conector reto 94"/>
              <p:cNvCxnSpPr/>
              <p:nvPr/>
            </p:nvCxnSpPr>
            <p:spPr>
              <a:xfrm>
                <a:off x="6461337" y="2530163"/>
                <a:ext cx="0" cy="462833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Elipse 96"/>
            <p:cNvSpPr/>
            <p:nvPr/>
          </p:nvSpPr>
          <p:spPr>
            <a:xfrm>
              <a:off x="6985244" y="2384610"/>
              <a:ext cx="202352" cy="209519"/>
            </a:xfrm>
            <a:prstGeom prst="ellipse">
              <a:avLst/>
            </a:prstGeom>
            <a:solidFill>
              <a:srgbClr val="461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CaixaDeTexto 97">
              <a:extLst>
                <a:ext uri="{FF2B5EF4-FFF2-40B4-BE49-F238E27FC236}">
                  <a16:creationId xmlns:a16="http://schemas.microsoft.com/office/drawing/2014/main" id="{36C09401-5095-89CD-E911-C88AD2A7BB2B}"/>
                </a:ext>
              </a:extLst>
            </p:cNvPr>
            <p:cNvSpPr txBox="1"/>
            <p:nvPr/>
          </p:nvSpPr>
          <p:spPr>
            <a:xfrm>
              <a:off x="6713777" y="2681841"/>
              <a:ext cx="746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40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defRPr>
              </a:lvl1pPr>
            </a:lstStyle>
            <a:p>
              <a:pPr algn="ctr"/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2025</a:t>
              </a: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7081634" y="1607607"/>
            <a:ext cx="1637873" cy="2745116"/>
            <a:chOff x="7081634" y="1607607"/>
            <a:chExt cx="1637873" cy="2745116"/>
          </a:xfrm>
        </p:grpSpPr>
        <p:sp>
          <p:nvSpPr>
            <p:cNvPr id="99" name="Elipse 98"/>
            <p:cNvSpPr/>
            <p:nvPr/>
          </p:nvSpPr>
          <p:spPr>
            <a:xfrm>
              <a:off x="8241947" y="2393198"/>
              <a:ext cx="202352" cy="209519"/>
            </a:xfrm>
            <a:prstGeom prst="ellipse">
              <a:avLst/>
            </a:prstGeom>
            <a:solidFill>
              <a:srgbClr val="461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CaixaDeTexto 99">
              <a:extLst>
                <a:ext uri="{FF2B5EF4-FFF2-40B4-BE49-F238E27FC236}">
                  <a16:creationId xmlns:a16="http://schemas.microsoft.com/office/drawing/2014/main" id="{36C09401-5095-89CD-E911-C88AD2A7BB2B}"/>
                </a:ext>
              </a:extLst>
            </p:cNvPr>
            <p:cNvSpPr txBox="1"/>
            <p:nvPr/>
          </p:nvSpPr>
          <p:spPr>
            <a:xfrm>
              <a:off x="7973313" y="2679454"/>
              <a:ext cx="746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440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defRPr>
              </a:lvl1pPr>
            </a:lstStyle>
            <a:p>
              <a:pPr algn="ctr"/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2026</a:t>
              </a:r>
            </a:p>
          </p:txBody>
        </p:sp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7613468" y="1607607"/>
              <a:ext cx="72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POC</a:t>
              </a:r>
            </a:p>
            <a:p>
              <a:pPr algn="ctr"/>
              <a:r>
                <a:rPr lang="pt-BR" sz="1400" dirty="0"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IA</a:t>
              </a:r>
            </a:p>
          </p:txBody>
        </p:sp>
        <p:pic>
          <p:nvPicPr>
            <p:cNvPr id="102" name="Imagem 10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72244" y="1645885"/>
              <a:ext cx="480882" cy="480882"/>
            </a:xfrm>
            <a:prstGeom prst="rect">
              <a:avLst/>
            </a:prstGeom>
          </p:spPr>
        </p:pic>
        <p:cxnSp>
          <p:nvCxnSpPr>
            <p:cNvPr id="103" name="Conector reto 102"/>
            <p:cNvCxnSpPr/>
            <p:nvPr/>
          </p:nvCxnSpPr>
          <p:spPr>
            <a:xfrm flipV="1">
              <a:off x="7690638" y="2213153"/>
              <a:ext cx="0" cy="28284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7585618" y="3602778"/>
              <a:ext cx="72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40</a:t>
              </a:r>
            </a:p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RPA’s</a:t>
              </a:r>
            </a:p>
          </p:txBody>
        </p:sp>
        <p:pic>
          <p:nvPicPr>
            <p:cNvPr id="109" name="Imagem 1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1634" y="3542249"/>
              <a:ext cx="583749" cy="583749"/>
            </a:xfrm>
            <a:prstGeom prst="rect">
              <a:avLst/>
            </a:prstGeom>
          </p:spPr>
        </p:pic>
        <p:pic>
          <p:nvPicPr>
            <p:cNvPr id="110" name="Picture 12" descr="microsoft-power-automate-logo - TechAi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1" t="29910" r="14515" b="35607"/>
            <a:stretch/>
          </p:blipFill>
          <p:spPr bwMode="auto">
            <a:xfrm>
              <a:off x="7281271" y="4117106"/>
              <a:ext cx="824658" cy="235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89841742-AC34-C977-0E7C-2CC30AFAA797}"/>
              </a:ext>
            </a:extLst>
          </p:cNvPr>
          <p:cNvSpPr/>
          <p:nvPr/>
        </p:nvSpPr>
        <p:spPr>
          <a:xfrm>
            <a:off x="9417623" y="-4"/>
            <a:ext cx="2793722" cy="6858000"/>
          </a:xfrm>
          <a:prstGeom prst="rect">
            <a:avLst/>
          </a:prstGeom>
          <a:solidFill>
            <a:srgbClr val="461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0" name="Agrupar 19"/>
          <p:cNvGrpSpPr/>
          <p:nvPr/>
        </p:nvGrpSpPr>
        <p:grpSpPr>
          <a:xfrm>
            <a:off x="9616267" y="89922"/>
            <a:ext cx="2675633" cy="6678421"/>
            <a:chOff x="9616267" y="89922"/>
            <a:chExt cx="2675633" cy="6678421"/>
          </a:xfrm>
        </p:grpSpPr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10288621" y="5687598"/>
              <a:ext cx="18394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R$</a:t>
              </a:r>
              <a:r>
                <a:rPr lang="pt-BR" sz="48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23</a:t>
              </a:r>
              <a:r>
                <a:rPr lang="pt-BR" sz="20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MM</a:t>
              </a:r>
            </a:p>
          </p:txBody>
        </p: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0815BAE3-C42C-9971-9804-D4B681367D8E}"/>
                </a:ext>
              </a:extLst>
            </p:cNvPr>
            <p:cNvSpPr txBox="1"/>
            <p:nvPr/>
          </p:nvSpPr>
          <p:spPr>
            <a:xfrm>
              <a:off x="10082538" y="6368233"/>
              <a:ext cx="2209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2000" b="1">
                  <a:solidFill>
                    <a:schemeClr val="bg1"/>
                  </a:solidFill>
                  <a:latin typeface="Arial Narrow" panose="020B0606020202030204" pitchFamily="34" charset="0"/>
                  <a:cs typeface="72 Black" panose="020B0A04030603020204" pitchFamily="34" charset="0"/>
                </a:defRPr>
              </a:lvl1pPr>
            </a:lstStyle>
            <a:p>
              <a:r>
                <a:rPr lang="pt-BR" dirty="0"/>
                <a:t>Benefícios</a:t>
              </a:r>
            </a:p>
          </p:txBody>
        </p:sp>
        <p:sp>
          <p:nvSpPr>
            <p:cNvPr id="113" name="CaixaDeTexto 112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10344819" y="4146742"/>
              <a:ext cx="1535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13</a:t>
              </a:r>
              <a:r>
                <a:rPr lang="pt-BR" sz="20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MM</a:t>
              </a:r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0815BAE3-C42C-9971-9804-D4B681367D8E}"/>
                </a:ext>
              </a:extLst>
            </p:cNvPr>
            <p:cNvSpPr txBox="1"/>
            <p:nvPr/>
          </p:nvSpPr>
          <p:spPr>
            <a:xfrm>
              <a:off x="10385333" y="4811881"/>
              <a:ext cx="1727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2000" b="1">
                  <a:solidFill>
                    <a:schemeClr val="bg1"/>
                  </a:solidFill>
                  <a:latin typeface="Arial Narrow" panose="020B0606020202030204" pitchFamily="34" charset="0"/>
                  <a:cs typeface="72 Black" panose="020B0A04030603020204" pitchFamily="34" charset="0"/>
                </a:defRPr>
              </a:lvl1pPr>
            </a:lstStyle>
            <a:p>
              <a:r>
                <a:rPr lang="pt-BR" sz="1600" dirty="0"/>
                <a:t>Dados processados</a:t>
              </a:r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10302526" y="2788325"/>
              <a:ext cx="1846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650</a:t>
              </a:r>
              <a:r>
                <a:rPr lang="pt-BR" sz="20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K</a:t>
              </a:r>
            </a:p>
          </p:txBody>
        </p:sp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0815BAE3-C42C-9971-9804-D4B681367D8E}"/>
                </a:ext>
              </a:extLst>
            </p:cNvPr>
            <p:cNvSpPr txBox="1"/>
            <p:nvPr/>
          </p:nvSpPr>
          <p:spPr>
            <a:xfrm>
              <a:off x="10430932" y="3471013"/>
              <a:ext cx="1751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600" b="1">
                  <a:solidFill>
                    <a:schemeClr val="bg1"/>
                  </a:solidFill>
                  <a:latin typeface="Arial Narrow" panose="020B0606020202030204" pitchFamily="34" charset="0"/>
                  <a:cs typeface="72 Black" panose="020B0A04030603020204" pitchFamily="34" charset="0"/>
                </a:defRPr>
              </a:lvl1pPr>
            </a:lstStyle>
            <a:p>
              <a:r>
                <a:rPr lang="pt-BR" dirty="0"/>
                <a:t>Horas liberadas</a:t>
              </a:r>
            </a:p>
          </p:txBody>
        </p:sp>
        <p:sp>
          <p:nvSpPr>
            <p:cNvPr id="119" name="CaixaDeTexto 118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10356379" y="1402630"/>
              <a:ext cx="184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250</a:t>
              </a:r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0815BAE3-C42C-9971-9804-D4B681367D8E}"/>
                </a:ext>
              </a:extLst>
            </p:cNvPr>
            <p:cNvSpPr txBox="1"/>
            <p:nvPr/>
          </p:nvSpPr>
          <p:spPr>
            <a:xfrm>
              <a:off x="10738030" y="2087536"/>
              <a:ext cx="1083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72 Black" panose="020B0A04030603020204" pitchFamily="34" charset="0"/>
                </a:rPr>
                <a:t>FTE’s</a:t>
              </a:r>
            </a:p>
          </p:txBody>
        </p:sp>
        <p:pic>
          <p:nvPicPr>
            <p:cNvPr id="121" name="Imagem 1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143" y="1643702"/>
              <a:ext cx="768642" cy="768642"/>
            </a:xfrm>
            <a:prstGeom prst="rect">
              <a:avLst/>
            </a:prstGeom>
          </p:spPr>
        </p:pic>
        <p:pic>
          <p:nvPicPr>
            <p:cNvPr id="122" name="Imagem 12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1699" y="3097311"/>
              <a:ext cx="598779" cy="598779"/>
            </a:xfrm>
            <a:prstGeom prst="rect">
              <a:avLst/>
            </a:prstGeom>
          </p:spPr>
        </p:pic>
        <p:pic>
          <p:nvPicPr>
            <p:cNvPr id="123" name="Imagem 1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6267" y="4342105"/>
              <a:ext cx="769066" cy="769066"/>
            </a:xfrm>
            <a:prstGeom prst="rect">
              <a:avLst/>
            </a:prstGeom>
          </p:spPr>
        </p:pic>
        <p:pic>
          <p:nvPicPr>
            <p:cNvPr id="124" name="Imagem 1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274" y="5791287"/>
              <a:ext cx="760070" cy="760070"/>
            </a:xfrm>
            <a:prstGeom prst="rect">
              <a:avLst/>
            </a:prstGeom>
          </p:spPr>
        </p:pic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0AD3D220-6820-2968-1C0B-B0A9FF7A4371}"/>
                </a:ext>
              </a:extLst>
            </p:cNvPr>
            <p:cNvSpPr txBox="1"/>
            <p:nvPr/>
          </p:nvSpPr>
          <p:spPr>
            <a:xfrm flipH="1">
              <a:off x="10338074" y="89922"/>
              <a:ext cx="184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dirty="0">
                  <a:solidFill>
                    <a:schemeClr val="bg1"/>
                  </a:solidFill>
                  <a:latin typeface="Franklin Gothic Heavy" panose="020B0903020102020204" pitchFamily="34" charset="0"/>
                  <a:ea typeface="ADLaM Display" panose="020B0604020202020204" pitchFamily="2" charset="0"/>
                  <a:cs typeface="ADLaM Display" panose="020B0604020202020204" pitchFamily="2" charset="0"/>
                </a:rPr>
                <a:t>50</a:t>
              </a:r>
            </a:p>
          </p:txBody>
        </p:sp>
        <p:sp>
          <p:nvSpPr>
            <p:cNvPr id="127" name="CaixaDeTexto 126">
              <a:extLst>
                <a:ext uri="{FF2B5EF4-FFF2-40B4-BE49-F238E27FC236}">
                  <a16:creationId xmlns:a16="http://schemas.microsoft.com/office/drawing/2014/main" id="{0815BAE3-C42C-9971-9804-D4B681367D8E}"/>
                </a:ext>
              </a:extLst>
            </p:cNvPr>
            <p:cNvSpPr txBox="1"/>
            <p:nvPr/>
          </p:nvSpPr>
          <p:spPr>
            <a:xfrm>
              <a:off x="10633609" y="776623"/>
              <a:ext cx="13457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rial Narrow" panose="020B0606020202030204" pitchFamily="34" charset="0"/>
                  <a:cs typeface="72 Black" panose="020B0A04030603020204" pitchFamily="34" charset="0"/>
                </a:rPr>
                <a:t>RPA’s </a:t>
              </a:r>
              <a:r>
                <a:rPr lang="pt-BR" sz="1400" b="1" dirty="0">
                  <a:solidFill>
                    <a:schemeClr val="bg1"/>
                  </a:solidFill>
                  <a:latin typeface="Arial Narrow" panose="020B0606020202030204" pitchFamily="34" charset="0"/>
                  <a:cs typeface="72 Black" panose="020B0A04030603020204" pitchFamily="34" charset="0"/>
                </a:rPr>
                <a:t>(25/26)</a:t>
              </a:r>
            </a:p>
          </p:txBody>
        </p:sp>
        <p:pic>
          <p:nvPicPr>
            <p:cNvPr id="128" name="Imagem 1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1423" y="310812"/>
              <a:ext cx="728599" cy="728599"/>
            </a:xfrm>
            <a:prstGeom prst="rect">
              <a:avLst/>
            </a:prstGeom>
          </p:spPr>
        </p:pic>
      </p:grpSp>
      <p:pic>
        <p:nvPicPr>
          <p:cNvPr id="2050" name="Picture 2" descr="Sicolos – Tecnologia em Automação Inteligente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30" y="301414"/>
            <a:ext cx="1746740" cy="6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3966C40F-6FE2-F638-C3C8-66DAC18D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9" y="-34866"/>
            <a:ext cx="12231333" cy="68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mil Clientes – Apps no Google Pl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29714" r="29070" b="36254"/>
          <a:stretch/>
        </p:blipFill>
        <p:spPr bwMode="auto">
          <a:xfrm>
            <a:off x="10379013" y="382137"/>
            <a:ext cx="1303253" cy="5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mergências Total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35" y="162151"/>
            <a:ext cx="2018008" cy="8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3966C40F-6FE2-F638-C3C8-66DAC18D8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0" r="54412"/>
          <a:stretch/>
        </p:blipFill>
        <p:spPr bwMode="auto">
          <a:xfrm>
            <a:off x="535743" y="1381125"/>
            <a:ext cx="5576024" cy="42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1054821" y="2141637"/>
            <a:ext cx="831051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Parceria</a:t>
            </a:r>
            <a:r>
              <a:rPr lang="en-US" sz="40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estratégica</a:t>
            </a:r>
            <a:endParaRPr lang="en-US" sz="4000" dirty="0">
              <a:solidFill>
                <a:schemeClr val="bg1"/>
              </a:solidFill>
              <a:latin typeface="Aptos ExtraBold" panose="020B0004020202020204" pitchFamily="34" charset="0"/>
              <a:cs typeface="Aharoni" panose="02010803020104030203"/>
            </a:endParaRPr>
          </a:p>
          <a:p>
            <a:r>
              <a:rPr lang="pt-BR" sz="24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(Fornecedores e Equipes)</a:t>
            </a:r>
          </a:p>
          <a:p>
            <a:endParaRPr lang="pt-BR" sz="2400" dirty="0">
              <a:solidFill>
                <a:schemeClr val="bg1"/>
              </a:solidFill>
              <a:latin typeface="Aptos ExtraBold" panose="020B0004020202020204" pitchFamily="34" charset="0"/>
              <a:cs typeface="Aharoni" panose="02010803020104030203"/>
            </a:endParaRPr>
          </a:p>
          <a:p>
            <a:r>
              <a:rPr lang="pt-BR" sz="40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Ciclos bem definidos</a:t>
            </a:r>
          </a:p>
          <a:p>
            <a:r>
              <a:rPr lang="pt-BR" sz="24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(Robô precisa ter </a:t>
            </a:r>
            <a:r>
              <a:rPr lang="pt-BR" sz="2400" dirty="0" err="1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começo,meio</a:t>
            </a:r>
            <a:r>
              <a:rPr lang="pt-BR" sz="24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 e fim)</a:t>
            </a:r>
          </a:p>
          <a:p>
            <a:endParaRPr lang="pt-BR" sz="2400" dirty="0">
              <a:solidFill>
                <a:schemeClr val="bg1"/>
              </a:solidFill>
              <a:latin typeface="Aptos ExtraBold" panose="020B0004020202020204" pitchFamily="34" charset="0"/>
              <a:cs typeface="Aharoni" panose="02010803020104030203"/>
            </a:endParaRPr>
          </a:p>
          <a:p>
            <a:r>
              <a:rPr lang="pt-BR" sz="40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Observar... Revisar...</a:t>
            </a:r>
          </a:p>
          <a:p>
            <a:r>
              <a:rPr lang="pt-BR" sz="2400" dirty="0">
                <a:solidFill>
                  <a:schemeClr val="bg1"/>
                </a:solidFill>
                <a:latin typeface="Aptos ExtraBold" panose="020B0004020202020204" pitchFamily="34" charset="0"/>
                <a:cs typeface="Aharoni" panose="02010803020104030203"/>
              </a:rPr>
              <a:t>(Servidores ok.. Processos???)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1"/>
              </a:solidFill>
              <a:latin typeface="Aptos ExtraBold" panose="020B0004020202020204" pitchFamily="34" charset="0"/>
              <a:cs typeface="Aharoni" panose="02010803020104030203"/>
            </a:endParaRPr>
          </a:p>
        </p:txBody>
      </p:sp>
    </p:spTree>
    <p:extLst>
      <p:ext uri="{BB962C8B-B14F-4D97-AF65-F5344CB8AC3E}">
        <p14:creationId xmlns:p14="http://schemas.microsoft.com/office/powerpoint/2010/main" val="4119177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9841742-AC34-C977-0E7C-2CC30AFAA797}"/>
              </a:ext>
            </a:extLst>
          </p:cNvPr>
          <p:cNvSpPr/>
          <p:nvPr/>
        </p:nvSpPr>
        <p:spPr>
          <a:xfrm>
            <a:off x="0" y="-4"/>
            <a:ext cx="12211345" cy="6858000"/>
          </a:xfrm>
          <a:prstGeom prst="rect">
            <a:avLst/>
          </a:prstGeom>
          <a:solidFill>
            <a:srgbClr val="461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2816AC1-815B-796C-0287-6E3F62EE62D4}"/>
              </a:ext>
            </a:extLst>
          </p:cNvPr>
          <p:cNvSpPr txBox="1"/>
          <p:nvPr/>
        </p:nvSpPr>
        <p:spPr>
          <a:xfrm flipH="1">
            <a:off x="3963974" y="3748932"/>
            <a:ext cx="466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Obrigada ;-)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39818" y="6189957"/>
            <a:ext cx="2467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err="1">
                <a:solidFill>
                  <a:schemeClr val="bg1"/>
                </a:solidFill>
                <a:latin typeface="-apple-system"/>
              </a:rPr>
              <a:t>leandra-xavier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5" y="5960005"/>
            <a:ext cx="671453" cy="6714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2816AC1-815B-796C-0287-6E3F62EE62D4}"/>
              </a:ext>
            </a:extLst>
          </p:cNvPr>
          <p:cNvSpPr txBox="1"/>
          <p:nvPr/>
        </p:nvSpPr>
        <p:spPr>
          <a:xfrm flipH="1">
            <a:off x="609747" y="824534"/>
            <a:ext cx="1099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Franklin Gothic Heavy" panose="020B0903020102020204" pitchFamily="34" charset="0"/>
                <a:ea typeface="ADLaM Display" panose="020B0604020202020204" pitchFamily="2" charset="0"/>
                <a:cs typeface="ADLaM Display" panose="020B0604020202020204" pitchFamily="2" charset="0"/>
              </a:rPr>
              <a:t>“Entender para melhor atender”</a:t>
            </a:r>
          </a:p>
        </p:txBody>
      </p:sp>
    </p:spTree>
    <p:extLst>
      <p:ext uri="{BB962C8B-B14F-4D97-AF65-F5344CB8AC3E}">
        <p14:creationId xmlns:p14="http://schemas.microsoft.com/office/powerpoint/2010/main" val="245633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Homem de terno e gravata com as mãos&#10;&#10;O conteúdo gerado por IA pode estar incorreto.">
            <a:extLst>
              <a:ext uri="{FF2B5EF4-FFF2-40B4-BE49-F238E27FC236}">
                <a16:creationId xmlns:a16="http://schemas.microsoft.com/office/drawing/2014/main" id="{4F6D0384-60C7-E209-27FA-4783E6E177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714" b="8714"/>
          <a:stretch>
            <a:fillRect/>
          </a:stretch>
        </p:blipFill>
        <p:spPr/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B74ED698-C125-382C-5AA4-72292BBB64CF}"/>
              </a:ext>
            </a:extLst>
          </p:cNvPr>
          <p:cNvSpPr txBox="1"/>
          <p:nvPr/>
        </p:nvSpPr>
        <p:spPr>
          <a:xfrm>
            <a:off x="5991349" y="1504808"/>
            <a:ext cx="529961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Fundador e CEO da </a:t>
            </a:r>
            <a:r>
              <a:rPr lang="pt-BR" sz="1400" b="1" dirty="0" err="1">
                <a:solidFill>
                  <a:srgbClr val="242844"/>
                </a:solidFill>
                <a:latin typeface="Nunito" pitchFamily="2" charset="77"/>
              </a:rPr>
              <a:t>Sicolos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, possui mais de 20 anos de experiência em tecnologia, com atuação destacada desde 2005 na automação e otimização de processos de negócios. Em 2010, identificou a crescente demanda por soluções inteligentes e fundou a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Sicolos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 com o propósito de acelerar a Transformação Digital nas empresas. </a:t>
            </a:r>
          </a:p>
          <a:p>
            <a:pPr algn="just">
              <a:defRPr/>
            </a:pP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Atualmente, a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Sicolos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 é referência no mercado, representando os principais players globais em tecnologias como Inteligência Artificial (IA), RPA,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Intelligent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Document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Processing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 (IDP), Agentes de IA, BPM,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Process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 Mining e </a:t>
            </a:r>
            <a:r>
              <a:rPr lang="pt-BR" sz="1400" dirty="0" err="1">
                <a:solidFill>
                  <a:srgbClr val="242844"/>
                </a:solidFill>
                <a:latin typeface="Nunito" pitchFamily="2" charset="77"/>
              </a:rPr>
              <a:t>Chatbots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, entregando soluções que combinam automação inteligente com estratégia de negócios.</a:t>
            </a:r>
          </a:p>
          <a:p>
            <a:pPr algn="just">
              <a:defRPr/>
            </a:pP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Também é um dos executivos que lidera a </a:t>
            </a:r>
            <a:r>
              <a:rPr lang="pt-BR" sz="1400" b="1" dirty="0">
                <a:solidFill>
                  <a:srgbClr val="242844"/>
                </a:solidFill>
                <a:latin typeface="Nunito" pitchFamily="2" charset="77"/>
              </a:rPr>
              <a:t>AI Rocks (airocks.co)</a:t>
            </a:r>
            <a:r>
              <a:rPr lang="pt-BR" sz="1400" dirty="0">
                <a:solidFill>
                  <a:srgbClr val="242844"/>
                </a:solidFill>
                <a:latin typeface="Nunito" pitchFamily="2" charset="77"/>
              </a:rPr>
              <a:t>, que chegou com a missão de  capacitar pessoas a enxergar e dominar todo o potencial que a inteligência artificial pode oferecer, transformando ideias em soluções práticas e criativas.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88BE123-F9F4-6A9E-AB79-8E37B2D5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346" y="5279033"/>
            <a:ext cx="1345614" cy="1345614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214F0F3F-E5ED-690A-F0DA-CE49C4142383}"/>
              </a:ext>
            </a:extLst>
          </p:cNvPr>
          <p:cNvSpPr txBox="1"/>
          <p:nvPr/>
        </p:nvSpPr>
        <p:spPr>
          <a:xfrm>
            <a:off x="5961468" y="454407"/>
            <a:ext cx="4648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Márcio Cossari</a:t>
            </a: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1A457F28-49F4-A609-0464-CABA7B25D04A}"/>
              </a:ext>
            </a:extLst>
          </p:cNvPr>
          <p:cNvSpPr txBox="1"/>
          <p:nvPr/>
        </p:nvSpPr>
        <p:spPr>
          <a:xfrm>
            <a:off x="5986017" y="1054571"/>
            <a:ext cx="4294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BAC5"/>
                </a:solidFill>
                <a:latin typeface="Nunito" pitchFamily="2" charset="77"/>
              </a:rPr>
              <a:t>CEO/Fundador</a:t>
            </a:r>
          </a:p>
        </p:txBody>
      </p:sp>
    </p:spTree>
    <p:extLst>
      <p:ext uri="{BB962C8B-B14F-4D97-AF65-F5344CB8AC3E}">
        <p14:creationId xmlns:p14="http://schemas.microsoft.com/office/powerpoint/2010/main" val="22123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8067667D-14FE-2B95-D2A1-B3167506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CC2035-47FF-40F7-2100-557595DEB516}"/>
              </a:ext>
            </a:extLst>
          </p:cNvPr>
          <p:cNvSpPr txBox="1"/>
          <p:nvPr/>
        </p:nvSpPr>
        <p:spPr>
          <a:xfrm>
            <a:off x="734576" y="903420"/>
            <a:ext cx="4648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3"/>
            <a:r>
              <a:rPr lang="en-US" sz="440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Sobre</a:t>
            </a:r>
            <a:r>
              <a:rPr lang="en-US" sz="440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 a </a:t>
            </a:r>
            <a:r>
              <a:rPr lang="en-US" sz="440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Sicolos</a:t>
            </a:r>
            <a:endParaRPr lang="en-US" sz="4400" b="1" dirty="0">
              <a:gradFill>
                <a:gsLst>
                  <a:gs pos="0">
                    <a:srgbClr val="62AD2C"/>
                  </a:gs>
                  <a:gs pos="52000">
                    <a:srgbClr val="9CD140"/>
                  </a:gs>
                  <a:gs pos="100000">
                    <a:srgbClr val="118522"/>
                  </a:gs>
                </a:gsLst>
                <a:lin ang="2700000" scaled="0"/>
              </a:gradFill>
              <a:latin typeface="Nunito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A5EAC13-71CC-2C6F-48E8-F505C5592955}"/>
              </a:ext>
            </a:extLst>
          </p:cNvPr>
          <p:cNvSpPr/>
          <p:nvPr/>
        </p:nvSpPr>
        <p:spPr>
          <a:xfrm>
            <a:off x="759126" y="2112099"/>
            <a:ext cx="2642065" cy="4167932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PK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A708FE4-7101-1042-058B-995F9E1B0559}"/>
              </a:ext>
            </a:extLst>
          </p:cNvPr>
          <p:cNvSpPr/>
          <p:nvPr/>
        </p:nvSpPr>
        <p:spPr>
          <a:xfrm>
            <a:off x="3532062" y="2112098"/>
            <a:ext cx="2642065" cy="4167932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PK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41B8FE9-C59C-F899-9C0C-43F67881C1EB}"/>
              </a:ext>
            </a:extLst>
          </p:cNvPr>
          <p:cNvSpPr/>
          <p:nvPr/>
        </p:nvSpPr>
        <p:spPr>
          <a:xfrm>
            <a:off x="6304998" y="2112097"/>
            <a:ext cx="2642065" cy="4167932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PK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9325E4-A632-EA39-78A4-F15B556DD4B9}"/>
              </a:ext>
            </a:extLst>
          </p:cNvPr>
          <p:cNvSpPr/>
          <p:nvPr/>
        </p:nvSpPr>
        <p:spPr>
          <a:xfrm>
            <a:off x="9077934" y="2112096"/>
            <a:ext cx="2642065" cy="4167932"/>
          </a:xfrm>
          <a:prstGeom prst="roundRect">
            <a:avLst>
              <a:gd name="adj" fmla="val 5935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PK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5F354-CB0D-E15E-970E-95F2A6A17C06}"/>
              </a:ext>
            </a:extLst>
          </p:cNvPr>
          <p:cNvSpPr txBox="1"/>
          <p:nvPr/>
        </p:nvSpPr>
        <p:spPr>
          <a:xfrm>
            <a:off x="840849" y="2729223"/>
            <a:ext cx="25603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3"/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Dominamos a arte da automação inteligente através de softwares e serviços inovadores que não apenas otimizam, mas verdadeiramente transformam seus processos empresariais. Nossas soluções elevam sua organização a um novo patamar operacional, liberando o potencial da sua equipe para focar no que realmente importa: crescimento e inovação.</a:t>
            </a:r>
            <a:endParaRPr lang="en-GB" sz="140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3D1D5B-9EEC-BE58-275B-821D4ECC264B}"/>
              </a:ext>
            </a:extLst>
          </p:cNvPr>
          <p:cNvSpPr txBox="1"/>
          <p:nvPr/>
        </p:nvSpPr>
        <p:spPr>
          <a:xfrm>
            <a:off x="3635119" y="2760161"/>
            <a:ext cx="25603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363"/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A </a:t>
            </a: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Sicolos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é sua parceira estratégica na jornada de transformação digital, oferecendo tecnologias de ponta que revolucionam a maneira como você opera. Dê o próximo passo rumo ao futuro e descubra como podemos impulsionar resultados extraordinários para sua empresa hoje mesmo.</a:t>
            </a:r>
            <a:endParaRPr lang="pt-BR" sz="120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3E12E9-2B78-226C-9B56-BAF8A5330959}"/>
              </a:ext>
            </a:extLst>
          </p:cNvPr>
          <p:cNvSpPr txBox="1"/>
          <p:nvPr/>
        </p:nvSpPr>
        <p:spPr>
          <a:xfrm>
            <a:off x="6404748" y="2762850"/>
            <a:ext cx="256034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363"/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Soluções para:</a:t>
            </a: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Robotic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Business </a:t>
            </a: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Mining / </a:t>
            </a: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Discovery</a:t>
            </a: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Document</a:t>
            </a: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400" dirty="0" err="1">
                <a:solidFill>
                  <a:prstClr val="white"/>
                </a:solidFill>
                <a:latin typeface="Raleway" pitchFamily="2" charset="77"/>
              </a:rPr>
              <a:t>Processing</a:t>
            </a:r>
            <a:endParaRPr lang="pt-BR" sz="1400" dirty="0">
              <a:solidFill>
                <a:prstClr val="white"/>
              </a:solidFill>
              <a:latin typeface="Raleway" pitchFamily="2" charset="77"/>
            </a:endParaRP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IA de conversação</a:t>
            </a:r>
          </a:p>
          <a:p>
            <a:pPr marL="285739" lvl="1" indent="-285739" defTabSz="914363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Raleway" pitchFamily="2" charset="77"/>
              </a:rPr>
              <a:t>Agentes de IA</a:t>
            </a:r>
          </a:p>
          <a:p>
            <a:pPr defTabSz="914363"/>
            <a:endParaRPr lang="pt-BR" sz="1400" dirty="0">
              <a:solidFill>
                <a:prstClr val="white"/>
              </a:solidFill>
              <a:latin typeface="Raleway" pitchFamily="2" charset="77"/>
            </a:endParaRPr>
          </a:p>
        </p:txBody>
      </p:sp>
      <p:pic>
        <p:nvPicPr>
          <p:cNvPr id="34" name="Imagem 1">
            <a:extLst>
              <a:ext uri="{FF2B5EF4-FFF2-40B4-BE49-F238E27FC236}">
                <a16:creationId xmlns:a16="http://schemas.microsoft.com/office/drawing/2014/main" id="{CD99AD55-30C7-18EB-9A0C-A8F72386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1744" y="2418891"/>
            <a:ext cx="2030838" cy="26721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5204A2A-A124-F437-AE67-09C8159822A9}"/>
              </a:ext>
            </a:extLst>
          </p:cNvPr>
          <p:cNvSpPr txBox="1"/>
          <p:nvPr/>
        </p:nvSpPr>
        <p:spPr>
          <a:xfrm>
            <a:off x="9116993" y="5205887"/>
            <a:ext cx="2560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pt-B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Eleita em 2024 umas das melhores provedoras de soluções para Transformação Digital da América Latina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335BA42-8B21-476B-8B43-78B26BF1A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5584" y="2286762"/>
            <a:ext cx="306514" cy="3065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2BDD2-4324-3CD3-EC94-29A626E049C6}"/>
              </a:ext>
            </a:extLst>
          </p:cNvPr>
          <p:cNvGrpSpPr/>
          <p:nvPr/>
        </p:nvGrpSpPr>
        <p:grpSpPr>
          <a:xfrm>
            <a:off x="600805" y="131607"/>
            <a:ext cx="7120048" cy="332577"/>
            <a:chOff x="600805" y="149537"/>
            <a:chExt cx="7120048" cy="332576"/>
          </a:xfrm>
        </p:grpSpPr>
        <p:pic>
          <p:nvPicPr>
            <p:cNvPr id="11" name="Picture 10" descr="A logo with green and blue text&#10;&#10;Description automatically generated">
              <a:extLst>
                <a:ext uri="{FF2B5EF4-FFF2-40B4-BE49-F238E27FC236}">
                  <a16:creationId xmlns:a16="http://schemas.microsoft.com/office/drawing/2014/main" id="{331903CA-BF4C-6674-EF33-37B20A27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600805" y="149537"/>
              <a:ext cx="838030" cy="3325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9B036-EA75-0F13-D46F-01757464D071}"/>
                </a:ext>
              </a:extLst>
            </p:cNvPr>
            <p:cNvSpPr txBox="1"/>
            <p:nvPr/>
          </p:nvSpPr>
          <p:spPr>
            <a:xfrm>
              <a:off x="4471147" y="228416"/>
              <a:ext cx="3249706" cy="246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63"/>
              <a:r>
                <a:rPr lang="en-GB" sz="1000" b="1" dirty="0">
                  <a:solidFill>
                    <a:prstClr val="white"/>
                  </a:solidFill>
                  <a:latin typeface="Nunito" pitchFamily="2" charset="77"/>
                </a:rPr>
                <a:t>SICOLOS TECNOLOGIA</a:t>
              </a:r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4139AB-CA13-9428-15B2-4FF1292F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</p:spPr>
        <p:txBody>
          <a:bodyPr/>
          <a:lstStyle/>
          <a:p>
            <a:fld id="{6BC634D3-9DF5-C844-A4B4-4B4938B55D66}" type="slidenum">
              <a:rPr lang="en-PK">
                <a:solidFill>
                  <a:prstClr val="white"/>
                </a:solidFill>
              </a:rPr>
              <a:pPr/>
              <a:t>3</a:t>
            </a:fld>
            <a:endParaRPr lang="en-PK" dirty="0">
              <a:solidFill>
                <a:prstClr val="white"/>
              </a:solidFill>
            </a:endParaRPr>
          </a:p>
        </p:txBody>
      </p:sp>
      <p:grpSp>
        <p:nvGrpSpPr>
          <p:cNvPr id="5" name="Group 47">
            <a:extLst>
              <a:ext uri="{FF2B5EF4-FFF2-40B4-BE49-F238E27FC236}">
                <a16:creationId xmlns:a16="http://schemas.microsoft.com/office/drawing/2014/main" id="{C9F25F41-0BAD-AB03-9CAA-F56337747309}"/>
              </a:ext>
            </a:extLst>
          </p:cNvPr>
          <p:cNvGrpSpPr/>
          <p:nvPr/>
        </p:nvGrpSpPr>
        <p:grpSpPr>
          <a:xfrm>
            <a:off x="8458724" y="2304968"/>
            <a:ext cx="291981" cy="249042"/>
            <a:chOff x="5723219" y="2820403"/>
            <a:chExt cx="217114" cy="185185"/>
          </a:xfrm>
          <a:solidFill>
            <a:schemeClr val="bg1"/>
          </a:solidFill>
        </p:grpSpPr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495E0D86-4FD5-543F-5232-6C2749D8F225}"/>
                </a:ext>
              </a:extLst>
            </p:cNvPr>
            <p:cNvSpPr/>
            <p:nvPr/>
          </p:nvSpPr>
          <p:spPr>
            <a:xfrm>
              <a:off x="5748762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/>
              <a:endParaRPr lang="en-PK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CDC516D0-0C7E-69F3-AF20-6396B2499B96}"/>
                </a:ext>
              </a:extLst>
            </p:cNvPr>
            <p:cNvSpPr/>
            <p:nvPr/>
          </p:nvSpPr>
          <p:spPr>
            <a:xfrm>
              <a:off x="5863705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/>
              <a:endParaRPr lang="en-PK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5AD80AE4-D0B2-5834-4D6E-321FBC21A110}"/>
                </a:ext>
              </a:extLst>
            </p:cNvPr>
            <p:cNvSpPr/>
            <p:nvPr/>
          </p:nvSpPr>
          <p:spPr>
            <a:xfrm>
              <a:off x="5799848" y="2954502"/>
              <a:ext cx="63857" cy="25542"/>
            </a:xfrm>
            <a:custGeom>
              <a:avLst/>
              <a:gdLst>
                <a:gd name="connsiteX0" fmla="*/ 6386 w 63857"/>
                <a:gd name="connsiteY0" fmla="*/ 0 h 25542"/>
                <a:gd name="connsiteX1" fmla="*/ 12771 w 63857"/>
                <a:gd name="connsiteY1" fmla="*/ 6386 h 25542"/>
                <a:gd name="connsiteX2" fmla="*/ 12775 w 63857"/>
                <a:gd name="connsiteY2" fmla="*/ 6420 h 25542"/>
                <a:gd name="connsiteX3" fmla="*/ 12815 w 63857"/>
                <a:gd name="connsiteY3" fmla="*/ 6542 h 25542"/>
                <a:gd name="connsiteX4" fmla="*/ 13268 w 63857"/>
                <a:gd name="connsiteY4" fmla="*/ 7232 h 25542"/>
                <a:gd name="connsiteX5" fmla="*/ 16723 w 63857"/>
                <a:gd name="connsiteY5" fmla="*/ 9705 h 25542"/>
                <a:gd name="connsiteX6" fmla="*/ 31929 w 63857"/>
                <a:gd name="connsiteY6" fmla="*/ 12771 h 25542"/>
                <a:gd name="connsiteX7" fmla="*/ 47134 w 63857"/>
                <a:gd name="connsiteY7" fmla="*/ 9705 h 25542"/>
                <a:gd name="connsiteX8" fmla="*/ 50589 w 63857"/>
                <a:gd name="connsiteY8" fmla="*/ 7232 h 25542"/>
                <a:gd name="connsiteX9" fmla="*/ 51042 w 63857"/>
                <a:gd name="connsiteY9" fmla="*/ 6542 h 25542"/>
                <a:gd name="connsiteX10" fmla="*/ 51082 w 63857"/>
                <a:gd name="connsiteY10" fmla="*/ 6420 h 25542"/>
                <a:gd name="connsiteX11" fmla="*/ 51086 w 63857"/>
                <a:gd name="connsiteY11" fmla="*/ 6386 h 25542"/>
                <a:gd name="connsiteX12" fmla="*/ 57471 w 63857"/>
                <a:gd name="connsiteY12" fmla="*/ 0 h 25542"/>
                <a:gd name="connsiteX13" fmla="*/ 63857 w 63857"/>
                <a:gd name="connsiteY13" fmla="*/ 6386 h 25542"/>
                <a:gd name="connsiteX14" fmla="*/ 52846 w 63857"/>
                <a:gd name="connsiteY14" fmla="*/ 21128 h 25542"/>
                <a:gd name="connsiteX15" fmla="*/ 31929 w 63857"/>
                <a:gd name="connsiteY15" fmla="*/ 25543 h 25542"/>
                <a:gd name="connsiteX16" fmla="*/ 11012 w 63857"/>
                <a:gd name="connsiteY16" fmla="*/ 21128 h 25542"/>
                <a:gd name="connsiteX17" fmla="*/ 0 w 63857"/>
                <a:gd name="connsiteY17" fmla="*/ 6386 h 25542"/>
                <a:gd name="connsiteX18" fmla="*/ 6386 w 63857"/>
                <a:gd name="connsiteY18" fmla="*/ 0 h 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57" h="25542">
                  <a:moveTo>
                    <a:pt x="6386" y="0"/>
                  </a:moveTo>
                  <a:cubicBezTo>
                    <a:pt x="9912" y="0"/>
                    <a:pt x="12771" y="2860"/>
                    <a:pt x="12771" y="6386"/>
                  </a:cubicBezTo>
                  <a:lnTo>
                    <a:pt x="12775" y="6420"/>
                  </a:lnTo>
                  <a:cubicBezTo>
                    <a:pt x="12775" y="6420"/>
                    <a:pt x="12789" y="6479"/>
                    <a:pt x="12815" y="6542"/>
                  </a:cubicBezTo>
                  <a:cubicBezTo>
                    <a:pt x="12866" y="6667"/>
                    <a:pt x="12990" y="6903"/>
                    <a:pt x="13268" y="7232"/>
                  </a:cubicBezTo>
                  <a:cubicBezTo>
                    <a:pt x="13851" y="7921"/>
                    <a:pt x="14944" y="8815"/>
                    <a:pt x="16723" y="9705"/>
                  </a:cubicBezTo>
                  <a:cubicBezTo>
                    <a:pt x="20285" y="11485"/>
                    <a:pt x="25651" y="12771"/>
                    <a:pt x="31929" y="12771"/>
                  </a:cubicBezTo>
                  <a:cubicBezTo>
                    <a:pt x="38206" y="12771"/>
                    <a:pt x="43572" y="11485"/>
                    <a:pt x="47134" y="9705"/>
                  </a:cubicBezTo>
                  <a:cubicBezTo>
                    <a:pt x="48913" y="8815"/>
                    <a:pt x="50006" y="7921"/>
                    <a:pt x="50589" y="7232"/>
                  </a:cubicBezTo>
                  <a:cubicBezTo>
                    <a:pt x="50867" y="6903"/>
                    <a:pt x="50991" y="6667"/>
                    <a:pt x="51042" y="6542"/>
                  </a:cubicBezTo>
                  <a:cubicBezTo>
                    <a:pt x="51068" y="6479"/>
                    <a:pt x="51082" y="6420"/>
                    <a:pt x="51082" y="6420"/>
                  </a:cubicBezTo>
                  <a:lnTo>
                    <a:pt x="51086" y="6386"/>
                  </a:lnTo>
                  <a:cubicBezTo>
                    <a:pt x="51086" y="2860"/>
                    <a:pt x="53945" y="0"/>
                    <a:pt x="57471" y="0"/>
                  </a:cubicBezTo>
                  <a:cubicBezTo>
                    <a:pt x="60998" y="0"/>
                    <a:pt x="63857" y="2860"/>
                    <a:pt x="63857" y="6386"/>
                  </a:cubicBezTo>
                  <a:cubicBezTo>
                    <a:pt x="63857" y="13635"/>
                    <a:pt x="58147" y="18478"/>
                    <a:pt x="52846" y="21128"/>
                  </a:cubicBezTo>
                  <a:cubicBezTo>
                    <a:pt x="47162" y="23969"/>
                    <a:pt x="39759" y="25543"/>
                    <a:pt x="31929" y="25543"/>
                  </a:cubicBezTo>
                  <a:cubicBezTo>
                    <a:pt x="24098" y="25543"/>
                    <a:pt x="16695" y="23969"/>
                    <a:pt x="11012" y="21128"/>
                  </a:cubicBezTo>
                  <a:cubicBezTo>
                    <a:pt x="5710" y="18478"/>
                    <a:pt x="0" y="13635"/>
                    <a:pt x="0" y="6386"/>
                  </a:cubicBezTo>
                  <a:cubicBezTo>
                    <a:pt x="0" y="2860"/>
                    <a:pt x="2859" y="0"/>
                    <a:pt x="6386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/>
              <a:endParaRPr lang="en-PK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96DD49E4-563D-86BB-62E1-90DBAB512DD1}"/>
                </a:ext>
              </a:extLst>
            </p:cNvPr>
            <p:cNvSpPr/>
            <p:nvPr/>
          </p:nvSpPr>
          <p:spPr>
            <a:xfrm>
              <a:off x="5723219" y="2820403"/>
              <a:ext cx="217114" cy="185185"/>
            </a:xfrm>
            <a:custGeom>
              <a:avLst/>
              <a:gdLst>
                <a:gd name="connsiteX0" fmla="*/ 159643 w 217114"/>
                <a:gd name="connsiteY0" fmla="*/ 6386 h 185185"/>
                <a:gd name="connsiteX1" fmla="*/ 159643 w 217114"/>
                <a:gd name="connsiteY1" fmla="*/ 31929 h 185185"/>
                <a:gd name="connsiteX2" fmla="*/ 57471 w 217114"/>
                <a:gd name="connsiteY2" fmla="*/ 31929 h 185185"/>
                <a:gd name="connsiteX3" fmla="*/ 57471 w 217114"/>
                <a:gd name="connsiteY3" fmla="*/ 6386 h 185185"/>
                <a:gd name="connsiteX4" fmla="*/ 51086 w 217114"/>
                <a:gd name="connsiteY4" fmla="*/ 0 h 185185"/>
                <a:gd name="connsiteX5" fmla="*/ 44700 w 217114"/>
                <a:gd name="connsiteY5" fmla="*/ 6386 h 185185"/>
                <a:gd name="connsiteX6" fmla="*/ 44700 w 217114"/>
                <a:gd name="connsiteY6" fmla="*/ 31929 h 185185"/>
                <a:gd name="connsiteX7" fmla="*/ 31929 w 217114"/>
                <a:gd name="connsiteY7" fmla="*/ 31929 h 185185"/>
                <a:gd name="connsiteX8" fmla="*/ 0 w 217114"/>
                <a:gd name="connsiteY8" fmla="*/ 63857 h 185185"/>
                <a:gd name="connsiteX9" fmla="*/ 0 w 217114"/>
                <a:gd name="connsiteY9" fmla="*/ 153257 h 185185"/>
                <a:gd name="connsiteX10" fmla="*/ 31929 w 217114"/>
                <a:gd name="connsiteY10" fmla="*/ 185186 h 185185"/>
                <a:gd name="connsiteX11" fmla="*/ 185186 w 217114"/>
                <a:gd name="connsiteY11" fmla="*/ 185186 h 185185"/>
                <a:gd name="connsiteX12" fmla="*/ 217114 w 217114"/>
                <a:gd name="connsiteY12" fmla="*/ 153257 h 185185"/>
                <a:gd name="connsiteX13" fmla="*/ 217114 w 217114"/>
                <a:gd name="connsiteY13" fmla="*/ 63857 h 185185"/>
                <a:gd name="connsiteX14" fmla="*/ 185186 w 217114"/>
                <a:gd name="connsiteY14" fmla="*/ 31929 h 185185"/>
                <a:gd name="connsiteX15" fmla="*/ 172414 w 217114"/>
                <a:gd name="connsiteY15" fmla="*/ 31929 h 185185"/>
                <a:gd name="connsiteX16" fmla="*/ 172414 w 217114"/>
                <a:gd name="connsiteY16" fmla="*/ 6386 h 185185"/>
                <a:gd name="connsiteX17" fmla="*/ 166028 w 217114"/>
                <a:gd name="connsiteY17" fmla="*/ 0 h 185185"/>
                <a:gd name="connsiteX18" fmla="*/ 159643 w 217114"/>
                <a:gd name="connsiteY18" fmla="*/ 6386 h 185185"/>
                <a:gd name="connsiteX19" fmla="*/ 31929 w 217114"/>
                <a:gd name="connsiteY19" fmla="*/ 44700 h 185185"/>
                <a:gd name="connsiteX20" fmla="*/ 12771 w 217114"/>
                <a:gd name="connsiteY20" fmla="*/ 63857 h 185185"/>
                <a:gd name="connsiteX21" fmla="*/ 12771 w 217114"/>
                <a:gd name="connsiteY21" fmla="*/ 153257 h 185185"/>
                <a:gd name="connsiteX22" fmla="*/ 31929 w 217114"/>
                <a:gd name="connsiteY22" fmla="*/ 172414 h 185185"/>
                <a:gd name="connsiteX23" fmla="*/ 185186 w 217114"/>
                <a:gd name="connsiteY23" fmla="*/ 172414 h 185185"/>
                <a:gd name="connsiteX24" fmla="*/ 204343 w 217114"/>
                <a:gd name="connsiteY24" fmla="*/ 153257 h 185185"/>
                <a:gd name="connsiteX25" fmla="*/ 204343 w 217114"/>
                <a:gd name="connsiteY25" fmla="*/ 63857 h 185185"/>
                <a:gd name="connsiteX26" fmla="*/ 185186 w 217114"/>
                <a:gd name="connsiteY26" fmla="*/ 44700 h 185185"/>
                <a:gd name="connsiteX27" fmla="*/ 31929 w 217114"/>
                <a:gd name="connsiteY27" fmla="*/ 4470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7114" h="185185">
                  <a:moveTo>
                    <a:pt x="159643" y="6386"/>
                  </a:moveTo>
                  <a:lnTo>
                    <a:pt x="159643" y="31929"/>
                  </a:lnTo>
                  <a:lnTo>
                    <a:pt x="57471" y="31929"/>
                  </a:lnTo>
                  <a:lnTo>
                    <a:pt x="57471" y="6386"/>
                  </a:lnTo>
                  <a:cubicBezTo>
                    <a:pt x="57471" y="2859"/>
                    <a:pt x="54612" y="0"/>
                    <a:pt x="51086" y="0"/>
                  </a:cubicBezTo>
                  <a:cubicBezTo>
                    <a:pt x="47559" y="0"/>
                    <a:pt x="44700" y="2859"/>
                    <a:pt x="44700" y="6386"/>
                  </a:cubicBezTo>
                  <a:lnTo>
                    <a:pt x="44700" y="31929"/>
                  </a:lnTo>
                  <a:lnTo>
                    <a:pt x="31929" y="31929"/>
                  </a:lnTo>
                  <a:cubicBezTo>
                    <a:pt x="14295" y="31929"/>
                    <a:pt x="0" y="46223"/>
                    <a:pt x="0" y="63857"/>
                  </a:cubicBezTo>
                  <a:lnTo>
                    <a:pt x="0" y="153257"/>
                  </a:lnTo>
                  <a:cubicBezTo>
                    <a:pt x="0" y="170890"/>
                    <a:pt x="14295" y="185186"/>
                    <a:pt x="31929" y="185186"/>
                  </a:cubicBezTo>
                  <a:lnTo>
                    <a:pt x="185186" y="185186"/>
                  </a:lnTo>
                  <a:cubicBezTo>
                    <a:pt x="202819" y="185186"/>
                    <a:pt x="217114" y="170890"/>
                    <a:pt x="217114" y="153257"/>
                  </a:cubicBezTo>
                  <a:lnTo>
                    <a:pt x="217114" y="63857"/>
                  </a:lnTo>
                  <a:cubicBezTo>
                    <a:pt x="217114" y="46223"/>
                    <a:pt x="202819" y="31929"/>
                    <a:pt x="185186" y="31929"/>
                  </a:cubicBezTo>
                  <a:lnTo>
                    <a:pt x="172414" y="31929"/>
                  </a:lnTo>
                  <a:lnTo>
                    <a:pt x="172414" y="6386"/>
                  </a:lnTo>
                  <a:cubicBezTo>
                    <a:pt x="172414" y="2859"/>
                    <a:pt x="169555" y="0"/>
                    <a:pt x="166028" y="0"/>
                  </a:cubicBezTo>
                  <a:cubicBezTo>
                    <a:pt x="162502" y="0"/>
                    <a:pt x="159643" y="2859"/>
                    <a:pt x="159643" y="6386"/>
                  </a:cubicBezTo>
                  <a:close/>
                  <a:moveTo>
                    <a:pt x="31929" y="44700"/>
                  </a:moveTo>
                  <a:cubicBezTo>
                    <a:pt x="21348" y="44700"/>
                    <a:pt x="12771" y="53277"/>
                    <a:pt x="12771" y="63857"/>
                  </a:cubicBezTo>
                  <a:lnTo>
                    <a:pt x="12771" y="153257"/>
                  </a:lnTo>
                  <a:cubicBezTo>
                    <a:pt x="12771" y="163837"/>
                    <a:pt x="21348" y="172414"/>
                    <a:pt x="31929" y="172414"/>
                  </a:cubicBezTo>
                  <a:lnTo>
                    <a:pt x="185186" y="172414"/>
                  </a:lnTo>
                  <a:cubicBezTo>
                    <a:pt x="195765" y="172414"/>
                    <a:pt x="204343" y="163837"/>
                    <a:pt x="204343" y="153257"/>
                  </a:cubicBezTo>
                  <a:lnTo>
                    <a:pt x="204343" y="63857"/>
                  </a:lnTo>
                  <a:cubicBezTo>
                    <a:pt x="204343" y="53277"/>
                    <a:pt x="195765" y="44700"/>
                    <a:pt x="185186" y="44700"/>
                  </a:cubicBezTo>
                  <a:lnTo>
                    <a:pt x="31929" y="447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/>
              <a:endParaRPr lang="en-PK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pic>
        <p:nvPicPr>
          <p:cNvPr id="13" name="Graphic 41">
            <a:extLst>
              <a:ext uri="{FF2B5EF4-FFF2-40B4-BE49-F238E27FC236}">
                <a16:creationId xmlns:a16="http://schemas.microsoft.com/office/drawing/2014/main" id="{727C1853-2BE3-A902-B1C5-863B5E74D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91067" y="2282872"/>
            <a:ext cx="306514" cy="306514"/>
          </a:xfrm>
          <a:prstGeom prst="rect">
            <a:avLst/>
          </a:prstGeom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C33EF193-A794-1354-46A5-0C470FC1B3E5}"/>
              </a:ext>
            </a:extLst>
          </p:cNvPr>
          <p:cNvSpPr txBox="1"/>
          <p:nvPr/>
        </p:nvSpPr>
        <p:spPr>
          <a:xfrm>
            <a:off x="759126" y="1503584"/>
            <a:ext cx="4294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3"/>
            <a:r>
              <a:rPr lang="pt-BR" sz="1600" dirty="0" err="1">
                <a:solidFill>
                  <a:srgbClr val="00BAC5"/>
                </a:solidFill>
                <a:latin typeface="Nunito" pitchFamily="2" charset="77"/>
              </a:rPr>
              <a:t>Intelligent</a:t>
            </a:r>
            <a:r>
              <a:rPr lang="pt-BR" sz="1600" dirty="0">
                <a:solidFill>
                  <a:srgbClr val="00BAC5"/>
                </a:solidFill>
                <a:latin typeface="Nunito" pitchFamily="2" charset="77"/>
              </a:rPr>
              <a:t> Automation </a:t>
            </a:r>
            <a:r>
              <a:rPr lang="pt-BR" sz="1600" dirty="0" err="1">
                <a:solidFill>
                  <a:srgbClr val="00BAC5"/>
                </a:solidFill>
                <a:latin typeface="Nunito" pitchFamily="2" charset="77"/>
              </a:rPr>
              <a:t>with</a:t>
            </a:r>
            <a:r>
              <a:rPr lang="pt-BR" sz="1600" dirty="0">
                <a:solidFill>
                  <a:srgbClr val="00BAC5"/>
                </a:solidFill>
                <a:latin typeface="Nunito" pitchFamily="2" charset="77"/>
              </a:rPr>
              <a:t> </a:t>
            </a:r>
            <a:r>
              <a:rPr lang="pt-BR" sz="1600" dirty="0" err="1">
                <a:solidFill>
                  <a:srgbClr val="00BAC5"/>
                </a:solidFill>
                <a:latin typeface="Nunito" pitchFamily="2" charset="77"/>
              </a:rPr>
              <a:t>Purpose</a:t>
            </a:r>
            <a:endParaRPr lang="pt-BR" sz="1600" dirty="0">
              <a:solidFill>
                <a:srgbClr val="00BAC5"/>
              </a:solidFill>
              <a:latin typeface="Nunit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92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7114AF-2C64-C7F3-59EC-68CC53541340}"/>
              </a:ext>
            </a:extLst>
          </p:cNvPr>
          <p:cNvGrpSpPr/>
          <p:nvPr/>
        </p:nvGrpSpPr>
        <p:grpSpPr>
          <a:xfrm>
            <a:off x="322729" y="-322728"/>
            <a:ext cx="11599618" cy="930348"/>
            <a:chOff x="322729" y="-322728"/>
            <a:chExt cx="11599618" cy="9303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668144-EF89-FE12-10E5-C08ABABCF76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C17C9-E16E-0958-BE2C-378A1A93CA5E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8" name="Picture 7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F3C2122D-CC1A-2DD6-54D8-71F822E28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0758D-B81A-D503-5D22-5D126F13D8A9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FFD102-31AA-4035-B35D-30325C45D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</p:spPr>
        <p:txBody>
          <a:bodyPr/>
          <a:lstStyle/>
          <a:p>
            <a:fld id="{6BC634D3-9DF5-C844-A4B4-4B4938B55D66}" type="slidenum">
              <a:rPr lang="en-PK" smtClean="0"/>
              <a:pPr/>
              <a:t>4</a:t>
            </a:fld>
            <a:endParaRPr lang="en-PK" dirty="0"/>
          </a:p>
        </p:txBody>
      </p:sp>
      <p:pic>
        <p:nvPicPr>
          <p:cNvPr id="24" name="Imagem 23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50B88C83-A260-82C8-AADD-B3D83270E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099" y="1670481"/>
            <a:ext cx="2288095" cy="496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m 28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1F183B31-DB84-35FF-BB4A-42E61CEB2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709" y="1670481"/>
            <a:ext cx="4675544" cy="496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m 30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5786CC4-260C-FD64-979A-E4BA91803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50" y="1670481"/>
            <a:ext cx="2598814" cy="190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22">
            <a:extLst>
              <a:ext uri="{FF2B5EF4-FFF2-40B4-BE49-F238E27FC236}">
                <a16:creationId xmlns:a16="http://schemas.microsoft.com/office/drawing/2014/main" id="{3FB7F06A-E14E-A5A3-6F80-806883B8B146}"/>
              </a:ext>
            </a:extLst>
          </p:cNvPr>
          <p:cNvSpPr txBox="1"/>
          <p:nvPr/>
        </p:nvSpPr>
        <p:spPr>
          <a:xfrm>
            <a:off x="322729" y="791979"/>
            <a:ext cx="115996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Exame – Negócios em Expansão 2025</a:t>
            </a:r>
          </a:p>
        </p:txBody>
      </p:sp>
    </p:spTree>
    <p:extLst>
      <p:ext uri="{BB962C8B-B14F-4D97-AF65-F5344CB8AC3E}">
        <p14:creationId xmlns:p14="http://schemas.microsoft.com/office/powerpoint/2010/main" val="5378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F690F534-B4D2-C85A-87CD-699FD1424E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6338" b="17072"/>
          <a:stretch/>
        </p:blipFill>
        <p:spPr>
          <a:xfrm>
            <a:off x="322729" y="735106"/>
            <a:ext cx="11599618" cy="3083859"/>
          </a:xfr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14E965A-34C2-547D-4F8E-81501F02411F}"/>
              </a:ext>
            </a:extLst>
          </p:cNvPr>
          <p:cNvSpPr/>
          <p:nvPr/>
        </p:nvSpPr>
        <p:spPr>
          <a:xfrm>
            <a:off x="322729" y="3946451"/>
            <a:ext cx="3808969" cy="2732255"/>
          </a:xfrm>
          <a:prstGeom prst="roundRect">
            <a:avLst>
              <a:gd name="adj" fmla="val 5589"/>
            </a:avLst>
          </a:prstGeom>
          <a:solidFill>
            <a:srgbClr val="62AD2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E20DD45-556A-DB0C-DC12-F58EF86B3CE1}"/>
              </a:ext>
            </a:extLst>
          </p:cNvPr>
          <p:cNvSpPr/>
          <p:nvPr/>
        </p:nvSpPr>
        <p:spPr>
          <a:xfrm>
            <a:off x="4218054" y="3946450"/>
            <a:ext cx="3808969" cy="2732255"/>
          </a:xfrm>
          <a:prstGeom prst="roundRect">
            <a:avLst>
              <a:gd name="adj" fmla="val 5589"/>
            </a:avLst>
          </a:prstGeom>
          <a:solidFill>
            <a:srgbClr val="00BAC5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EAD65E4-73AD-F0EA-77A6-FBEE53B523B3}"/>
              </a:ext>
            </a:extLst>
          </p:cNvPr>
          <p:cNvSpPr/>
          <p:nvPr/>
        </p:nvSpPr>
        <p:spPr>
          <a:xfrm>
            <a:off x="8113378" y="3946449"/>
            <a:ext cx="3808969" cy="2732255"/>
          </a:xfrm>
          <a:prstGeom prst="roundRect">
            <a:avLst>
              <a:gd name="adj" fmla="val 5589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497FC-3955-0C5D-09A6-CCE4F758B67A}"/>
              </a:ext>
            </a:extLst>
          </p:cNvPr>
          <p:cNvSpPr txBox="1"/>
          <p:nvPr/>
        </p:nvSpPr>
        <p:spPr>
          <a:xfrm>
            <a:off x="499952" y="4281634"/>
            <a:ext cx="3157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Em Maio de 2024 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SicoloS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foi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homologada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como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parceiro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Philips e agora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faz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parte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do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maior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ecossistema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soluções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para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Saúde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DC6C6A-6048-5601-4342-8324F2622B36}"/>
              </a:ext>
            </a:extLst>
          </p:cNvPr>
          <p:cNvSpPr txBox="1"/>
          <p:nvPr/>
        </p:nvSpPr>
        <p:spPr>
          <a:xfrm>
            <a:off x="4420979" y="4281634"/>
            <a:ext cx="3299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É um passo importante para atuar em clientes que utilizam sistemas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Tasy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EMR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 fim de automatizar e otimizar processos com o objetivo de tornar as rotinas de hospitais mais ágeis e autônomas.</a:t>
            </a:r>
          </a:p>
        </p:txBody>
      </p:sp>
      <p:pic>
        <p:nvPicPr>
          <p:cNvPr id="20" name="Imagem 4">
            <a:extLst>
              <a:ext uri="{FF2B5EF4-FFF2-40B4-BE49-F238E27FC236}">
                <a16:creationId xmlns:a16="http://schemas.microsoft.com/office/drawing/2014/main" id="{B39A3BBD-064F-FD11-A329-3ADCF41A5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15555" r="12490" b="15643"/>
          <a:stretch/>
        </p:blipFill>
        <p:spPr>
          <a:xfrm>
            <a:off x="9132498" y="4200164"/>
            <a:ext cx="1770727" cy="1486377"/>
          </a:xfrm>
          <a:prstGeom prst="rect">
            <a:avLst/>
          </a:prstGeom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8AF827-78E8-B324-E6F0-4DB73AF24A04}"/>
              </a:ext>
            </a:extLst>
          </p:cNvPr>
          <p:cNvSpPr txBox="1"/>
          <p:nvPr/>
        </p:nvSpPr>
        <p:spPr>
          <a:xfrm>
            <a:off x="8402659" y="5852801"/>
            <a:ext cx="287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242844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Parceiro Estratégico para área de Saúde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09CCDB-5A7F-BC1F-B9DB-6AF137AAE2D8}"/>
              </a:ext>
            </a:extLst>
          </p:cNvPr>
          <p:cNvGrpSpPr/>
          <p:nvPr/>
        </p:nvGrpSpPr>
        <p:grpSpPr>
          <a:xfrm>
            <a:off x="322729" y="-322728"/>
            <a:ext cx="11599618" cy="930348"/>
            <a:chOff x="322729" y="-322728"/>
            <a:chExt cx="11599618" cy="93034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6DC85FF-AB4A-1A0A-C5DF-BFF1E365302E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D58D2D-8F62-19A4-AD58-E7B3BC139F29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11" name="Picture 10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CEEEBDEB-D289-86E7-745E-E4E497F15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84E6F6-E467-1C39-BDD6-08A70F093571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844"/>
                    </a:solidFill>
                    <a:effectLst/>
                    <a:uLnTx/>
                    <a:uFillTx/>
                    <a:latin typeface="Nunito" pitchFamily="2" charset="77"/>
                    <a:ea typeface="+mn-ea"/>
                    <a:cs typeface="+mn-cs"/>
                  </a:rPr>
                  <a:t>SICOLOS TECNOLOGIA</a:t>
                </a:r>
              </a:p>
            </p:txBody>
          </p:sp>
        </p:grpSp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235F016-135A-26AF-7CC9-4E5F8082B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3"/>
            <a:ext cx="600467" cy="23083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634D3-9DF5-C844-A4B4-4B4938B55D66}" type="slidenum">
              <a:rPr kumimoji="0" lang="en-PK" sz="900" b="1" i="0" u="none" strike="noStrike" kern="1200" cap="none" spc="0" normalizeH="0" baseline="0" noProof="0" smtClean="0">
                <a:ln>
                  <a:noFill/>
                </a:ln>
                <a:solidFill>
                  <a:srgbClr val="242844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PK" sz="900" b="1" i="0" u="none" strike="noStrike" kern="1200" cap="none" spc="0" normalizeH="0" baseline="0" noProof="0" dirty="0">
              <a:ln>
                <a:noFill/>
              </a:ln>
              <a:solidFill>
                <a:srgbClr val="242844"/>
              </a:solidFill>
              <a:effectLst/>
              <a:uLnTx/>
              <a:uFillTx/>
              <a:latin typeface="Nunito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7114AF-2C64-C7F3-59EC-68CC53541340}"/>
              </a:ext>
            </a:extLst>
          </p:cNvPr>
          <p:cNvGrpSpPr/>
          <p:nvPr/>
        </p:nvGrpSpPr>
        <p:grpSpPr>
          <a:xfrm>
            <a:off x="322729" y="-322728"/>
            <a:ext cx="11599618" cy="930348"/>
            <a:chOff x="322729" y="-322728"/>
            <a:chExt cx="11599618" cy="9303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668144-EF89-FE12-10E5-C08ABABCF76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/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C17C9-E16E-0958-BE2C-378A1A93CA5E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8" name="Picture 7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F3C2122D-CC1A-2DD6-54D8-71F822E28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0758D-B81A-D503-5D22-5D126F13D8A9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63"/>
                <a:r>
                  <a:rPr lang="en-GB" sz="10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97907B-4591-9080-DC71-DCA4020B4DBC}"/>
              </a:ext>
            </a:extLst>
          </p:cNvPr>
          <p:cNvSpPr txBox="1"/>
          <p:nvPr/>
        </p:nvSpPr>
        <p:spPr>
          <a:xfrm>
            <a:off x="600806" y="851997"/>
            <a:ext cx="6342921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3">
              <a:lnSpc>
                <a:spcPct val="80000"/>
              </a:lnSpc>
              <a:defRPr/>
            </a:pPr>
            <a:r>
              <a:rPr lang="en-US" sz="4400" b="1" dirty="0" err="1">
                <a:solidFill>
                  <a:srgbClr val="242844"/>
                </a:solidFill>
                <a:latin typeface="Nunito" pitchFamily="2" charset="77"/>
              </a:rPr>
              <a:t>Tudo</a:t>
            </a:r>
            <a:r>
              <a:rPr lang="en-US" sz="4400" b="1" dirty="0">
                <a:solidFill>
                  <a:srgbClr val="242844"/>
                </a:solidFill>
                <a:latin typeface="Nunito" pitchFamily="2" charset="77"/>
              </a:rPr>
              <a:t> para </a:t>
            </a:r>
            <a:r>
              <a:rPr lang="en-US" sz="4400" b="1" dirty="0" err="1">
                <a:solidFill>
                  <a:srgbClr val="242844"/>
                </a:solidFill>
                <a:latin typeface="Nunito" pitchFamily="2" charset="77"/>
              </a:rPr>
              <a:t>uma</a:t>
            </a:r>
            <a:r>
              <a:rPr lang="en-US" sz="440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4400" b="1" dirty="0" err="1">
                <a:solidFill>
                  <a:srgbClr val="242844"/>
                </a:solidFill>
                <a:latin typeface="Nunito" pitchFamily="2" charset="77"/>
              </a:rPr>
              <a:t>Operação</a:t>
            </a:r>
            <a:r>
              <a:rPr lang="en-US" sz="4400" b="1" dirty="0">
                <a:solidFill>
                  <a:srgbClr val="242844"/>
                </a:solidFill>
                <a:latin typeface="Nunito" pitchFamily="2" charset="77"/>
              </a:rPr>
              <a:t> Digital</a:t>
            </a:r>
          </a:p>
        </p:txBody>
      </p:sp>
      <p:pic>
        <p:nvPicPr>
          <p:cNvPr id="19" name="Picture Placeholder 18" descr="A person and person sitting at a table with laptops&#10;&#10;Description automatically generated">
            <a:extLst>
              <a:ext uri="{FF2B5EF4-FFF2-40B4-BE49-F238E27FC236}">
                <a16:creationId xmlns:a16="http://schemas.microsoft.com/office/drawing/2014/main" id="{2A9F2AF2-8D60-482D-4D00-51B53DB830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3417" b="13417"/>
          <a:stretch>
            <a:fillRect/>
          </a:stretch>
        </p:blipFill>
        <p:spPr/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039C4039-6025-4ABA-3B55-3AE1D5DE022A}"/>
              </a:ext>
            </a:extLst>
          </p:cNvPr>
          <p:cNvSpPr/>
          <p:nvPr/>
        </p:nvSpPr>
        <p:spPr>
          <a:xfrm>
            <a:off x="319716" y="811530"/>
            <a:ext cx="11549554" cy="5633660"/>
          </a:xfrm>
          <a:custGeom>
            <a:avLst/>
            <a:gdLst>
              <a:gd name="connsiteX0" fmla="*/ 5383838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8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8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8" y="0"/>
                </a:cubicBezTo>
                <a:close/>
              </a:path>
            </a:pathLst>
          </a:custGeom>
          <a:solidFill>
            <a:srgbClr val="242844">
              <a:alpha val="880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63"/>
            <a:endParaRPr lang="en-PK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FFD102-31AA-4035-B35D-30325C45D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727" y="233354"/>
            <a:ext cx="600467" cy="230831"/>
          </a:xfrm>
        </p:spPr>
        <p:txBody>
          <a:bodyPr/>
          <a:lstStyle/>
          <a:p>
            <a:fld id="{6BC634D3-9DF5-C844-A4B4-4B4938B55D66}" type="slidenum">
              <a:rPr lang="en-PK"/>
              <a:pPr/>
              <a:t>6</a:t>
            </a:fld>
            <a:endParaRPr lang="en-PK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5B9DF-2443-3810-AAEB-622876D8D1FF}"/>
              </a:ext>
            </a:extLst>
          </p:cNvPr>
          <p:cNvGrpSpPr/>
          <p:nvPr/>
        </p:nvGrpSpPr>
        <p:grpSpPr>
          <a:xfrm>
            <a:off x="6077451" y="1005245"/>
            <a:ext cx="2288700" cy="2343563"/>
            <a:chOff x="5657121" y="1005245"/>
            <a:chExt cx="2288700" cy="23435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354968-2038-C192-8121-74B9BC9202E9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63"/>
              <a:endParaRPr lang="en-PK" sz="105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CB898C9-72F1-BB23-331E-8D320C80DE1A}"/>
                </a:ext>
              </a:extLst>
            </p:cNvPr>
            <p:cNvSpPr/>
            <p:nvPr/>
          </p:nvSpPr>
          <p:spPr>
            <a:xfrm>
              <a:off x="5822409" y="1139823"/>
              <a:ext cx="342593" cy="352709"/>
            </a:xfrm>
            <a:custGeom>
              <a:avLst/>
              <a:gdLst>
                <a:gd name="connsiteX0" fmla="*/ 38314 w 268199"/>
                <a:gd name="connsiteY0" fmla="*/ 25543 h 276118"/>
                <a:gd name="connsiteX1" fmla="*/ 51086 w 268199"/>
                <a:gd name="connsiteY1" fmla="*/ 25543 h 276118"/>
                <a:gd name="connsiteX2" fmla="*/ 51086 w 268199"/>
                <a:gd name="connsiteY2" fmla="*/ 38314 h 276118"/>
                <a:gd name="connsiteX3" fmla="*/ 38314 w 268199"/>
                <a:gd name="connsiteY3" fmla="*/ 38314 h 276118"/>
                <a:gd name="connsiteX4" fmla="*/ 38314 w 268199"/>
                <a:gd name="connsiteY4" fmla="*/ 25543 h 276118"/>
                <a:gd name="connsiteX5" fmla="*/ 63857 w 268199"/>
                <a:gd name="connsiteY5" fmla="*/ 38314 h 276118"/>
                <a:gd name="connsiteX6" fmla="*/ 76629 w 268199"/>
                <a:gd name="connsiteY6" fmla="*/ 38314 h 276118"/>
                <a:gd name="connsiteX7" fmla="*/ 76629 w 268199"/>
                <a:gd name="connsiteY7" fmla="*/ 25543 h 276118"/>
                <a:gd name="connsiteX8" fmla="*/ 63857 w 268199"/>
                <a:gd name="connsiteY8" fmla="*/ 25543 h 276118"/>
                <a:gd name="connsiteX9" fmla="*/ 63857 w 268199"/>
                <a:gd name="connsiteY9" fmla="*/ 38314 h 276118"/>
                <a:gd name="connsiteX10" fmla="*/ 255428 w 268199"/>
                <a:gd name="connsiteY10" fmla="*/ 0 h 276118"/>
                <a:gd name="connsiteX11" fmla="*/ 255428 w 268199"/>
                <a:gd name="connsiteY11" fmla="*/ 102171 h 276118"/>
                <a:gd name="connsiteX12" fmla="*/ 242657 w 268199"/>
                <a:gd name="connsiteY12" fmla="*/ 102171 h 276118"/>
                <a:gd name="connsiteX13" fmla="*/ 242657 w 268199"/>
                <a:gd name="connsiteY13" fmla="*/ 63857 h 276118"/>
                <a:gd name="connsiteX14" fmla="*/ 12771 w 268199"/>
                <a:gd name="connsiteY14" fmla="*/ 63857 h 276118"/>
                <a:gd name="connsiteX15" fmla="*/ 12771 w 268199"/>
                <a:gd name="connsiteY15" fmla="*/ 102171 h 276118"/>
                <a:gd name="connsiteX16" fmla="*/ 114943 w 268199"/>
                <a:gd name="connsiteY16" fmla="*/ 102171 h 276118"/>
                <a:gd name="connsiteX17" fmla="*/ 114943 w 268199"/>
                <a:gd name="connsiteY17" fmla="*/ 114943 h 276118"/>
                <a:gd name="connsiteX18" fmla="*/ 12771 w 268199"/>
                <a:gd name="connsiteY18" fmla="*/ 114943 h 276118"/>
                <a:gd name="connsiteX19" fmla="*/ 12771 w 268199"/>
                <a:gd name="connsiteY19" fmla="*/ 153257 h 276118"/>
                <a:gd name="connsiteX20" fmla="*/ 114943 w 268199"/>
                <a:gd name="connsiteY20" fmla="*/ 153257 h 276118"/>
                <a:gd name="connsiteX21" fmla="*/ 114943 w 268199"/>
                <a:gd name="connsiteY21" fmla="*/ 166028 h 276118"/>
                <a:gd name="connsiteX22" fmla="*/ 0 w 268199"/>
                <a:gd name="connsiteY22" fmla="*/ 166028 h 276118"/>
                <a:gd name="connsiteX23" fmla="*/ 0 w 268199"/>
                <a:gd name="connsiteY23" fmla="*/ 0 h 276118"/>
                <a:gd name="connsiteX24" fmla="*/ 255428 w 268199"/>
                <a:gd name="connsiteY24" fmla="*/ 0 h 276118"/>
                <a:gd name="connsiteX25" fmla="*/ 242657 w 268199"/>
                <a:gd name="connsiteY25" fmla="*/ 12771 h 276118"/>
                <a:gd name="connsiteX26" fmla="*/ 12771 w 268199"/>
                <a:gd name="connsiteY26" fmla="*/ 12771 h 276118"/>
                <a:gd name="connsiteX27" fmla="*/ 12771 w 268199"/>
                <a:gd name="connsiteY27" fmla="*/ 51086 h 276118"/>
                <a:gd name="connsiteX28" fmla="*/ 242657 w 268199"/>
                <a:gd name="connsiteY28" fmla="*/ 51086 h 276118"/>
                <a:gd name="connsiteX29" fmla="*/ 242657 w 268199"/>
                <a:gd name="connsiteY29" fmla="*/ 12771 h 276118"/>
                <a:gd name="connsiteX30" fmla="*/ 38314 w 268199"/>
                <a:gd name="connsiteY30" fmla="*/ 76629 h 276118"/>
                <a:gd name="connsiteX31" fmla="*/ 38314 w 268199"/>
                <a:gd name="connsiteY31" fmla="*/ 89400 h 276118"/>
                <a:gd name="connsiteX32" fmla="*/ 51086 w 268199"/>
                <a:gd name="connsiteY32" fmla="*/ 89400 h 276118"/>
                <a:gd name="connsiteX33" fmla="*/ 51086 w 268199"/>
                <a:gd name="connsiteY33" fmla="*/ 76629 h 276118"/>
                <a:gd name="connsiteX34" fmla="*/ 38314 w 268199"/>
                <a:gd name="connsiteY34" fmla="*/ 76629 h 276118"/>
                <a:gd name="connsiteX35" fmla="*/ 63857 w 268199"/>
                <a:gd name="connsiteY35" fmla="*/ 76629 h 276118"/>
                <a:gd name="connsiteX36" fmla="*/ 63857 w 268199"/>
                <a:gd name="connsiteY36" fmla="*/ 89400 h 276118"/>
                <a:gd name="connsiteX37" fmla="*/ 76629 w 268199"/>
                <a:gd name="connsiteY37" fmla="*/ 89400 h 276118"/>
                <a:gd name="connsiteX38" fmla="*/ 76629 w 268199"/>
                <a:gd name="connsiteY38" fmla="*/ 76629 h 276118"/>
                <a:gd name="connsiteX39" fmla="*/ 63857 w 268199"/>
                <a:gd name="connsiteY39" fmla="*/ 76629 h 276118"/>
                <a:gd name="connsiteX40" fmla="*/ 38314 w 268199"/>
                <a:gd name="connsiteY40" fmla="*/ 127714 h 276118"/>
                <a:gd name="connsiteX41" fmla="*/ 38314 w 268199"/>
                <a:gd name="connsiteY41" fmla="*/ 140486 h 276118"/>
                <a:gd name="connsiteX42" fmla="*/ 51086 w 268199"/>
                <a:gd name="connsiteY42" fmla="*/ 140486 h 276118"/>
                <a:gd name="connsiteX43" fmla="*/ 51086 w 268199"/>
                <a:gd name="connsiteY43" fmla="*/ 127714 h 276118"/>
                <a:gd name="connsiteX44" fmla="*/ 38314 w 268199"/>
                <a:gd name="connsiteY44" fmla="*/ 127714 h 276118"/>
                <a:gd name="connsiteX45" fmla="*/ 63857 w 268199"/>
                <a:gd name="connsiteY45" fmla="*/ 127714 h 276118"/>
                <a:gd name="connsiteX46" fmla="*/ 63857 w 268199"/>
                <a:gd name="connsiteY46" fmla="*/ 140486 h 276118"/>
                <a:gd name="connsiteX47" fmla="*/ 76629 w 268199"/>
                <a:gd name="connsiteY47" fmla="*/ 140486 h 276118"/>
                <a:gd name="connsiteX48" fmla="*/ 76629 w 268199"/>
                <a:gd name="connsiteY48" fmla="*/ 127714 h 276118"/>
                <a:gd name="connsiteX49" fmla="*/ 63857 w 268199"/>
                <a:gd name="connsiteY49" fmla="*/ 127714 h 276118"/>
                <a:gd name="connsiteX50" fmla="*/ 89400 w 268199"/>
                <a:gd name="connsiteY50" fmla="*/ 38314 h 276118"/>
                <a:gd name="connsiteX51" fmla="*/ 102171 w 268199"/>
                <a:gd name="connsiteY51" fmla="*/ 38314 h 276118"/>
                <a:gd name="connsiteX52" fmla="*/ 102171 w 268199"/>
                <a:gd name="connsiteY52" fmla="*/ 25543 h 276118"/>
                <a:gd name="connsiteX53" fmla="*/ 89400 w 268199"/>
                <a:gd name="connsiteY53" fmla="*/ 25543 h 276118"/>
                <a:gd name="connsiteX54" fmla="*/ 89400 w 268199"/>
                <a:gd name="connsiteY54" fmla="*/ 38314 h 276118"/>
                <a:gd name="connsiteX55" fmla="*/ 89400 w 268199"/>
                <a:gd name="connsiteY55" fmla="*/ 76629 h 276118"/>
                <a:gd name="connsiteX56" fmla="*/ 89400 w 268199"/>
                <a:gd name="connsiteY56" fmla="*/ 89400 h 276118"/>
                <a:gd name="connsiteX57" fmla="*/ 102171 w 268199"/>
                <a:gd name="connsiteY57" fmla="*/ 89400 h 276118"/>
                <a:gd name="connsiteX58" fmla="*/ 102171 w 268199"/>
                <a:gd name="connsiteY58" fmla="*/ 76629 h 276118"/>
                <a:gd name="connsiteX59" fmla="*/ 89400 w 268199"/>
                <a:gd name="connsiteY59" fmla="*/ 76629 h 276118"/>
                <a:gd name="connsiteX60" fmla="*/ 89400 w 268199"/>
                <a:gd name="connsiteY60" fmla="*/ 127714 h 276118"/>
                <a:gd name="connsiteX61" fmla="*/ 89400 w 268199"/>
                <a:gd name="connsiteY61" fmla="*/ 140486 h 276118"/>
                <a:gd name="connsiteX62" fmla="*/ 102171 w 268199"/>
                <a:gd name="connsiteY62" fmla="*/ 140486 h 276118"/>
                <a:gd name="connsiteX63" fmla="*/ 102171 w 268199"/>
                <a:gd name="connsiteY63" fmla="*/ 127714 h 276118"/>
                <a:gd name="connsiteX64" fmla="*/ 89400 w 268199"/>
                <a:gd name="connsiteY64" fmla="*/ 127714 h 276118"/>
                <a:gd name="connsiteX65" fmla="*/ 255428 w 268199"/>
                <a:gd name="connsiteY65" fmla="*/ 127714 h 276118"/>
                <a:gd name="connsiteX66" fmla="*/ 203244 w 268199"/>
                <a:gd name="connsiteY66" fmla="*/ 127714 h 276118"/>
                <a:gd name="connsiteX67" fmla="*/ 206986 w 268199"/>
                <a:gd name="connsiteY67" fmla="*/ 123972 h 276118"/>
                <a:gd name="connsiteX68" fmla="*/ 197957 w 268199"/>
                <a:gd name="connsiteY68" fmla="*/ 114943 h 276118"/>
                <a:gd name="connsiteX69" fmla="*/ 178800 w 268199"/>
                <a:gd name="connsiteY69" fmla="*/ 134100 h 276118"/>
                <a:gd name="connsiteX70" fmla="*/ 197957 w 268199"/>
                <a:gd name="connsiteY70" fmla="*/ 153257 h 276118"/>
                <a:gd name="connsiteX71" fmla="*/ 206986 w 268199"/>
                <a:gd name="connsiteY71" fmla="*/ 144228 h 276118"/>
                <a:gd name="connsiteX72" fmla="*/ 203244 w 268199"/>
                <a:gd name="connsiteY72" fmla="*/ 140486 h 276118"/>
                <a:gd name="connsiteX73" fmla="*/ 255428 w 268199"/>
                <a:gd name="connsiteY73" fmla="*/ 140486 h 276118"/>
                <a:gd name="connsiteX74" fmla="*/ 255428 w 268199"/>
                <a:gd name="connsiteY74" fmla="*/ 242657 h 276118"/>
                <a:gd name="connsiteX75" fmla="*/ 242657 w 268199"/>
                <a:gd name="connsiteY75" fmla="*/ 242657 h 276118"/>
                <a:gd name="connsiteX76" fmla="*/ 242657 w 268199"/>
                <a:gd name="connsiteY76" fmla="*/ 255428 h 276118"/>
                <a:gd name="connsiteX77" fmla="*/ 255428 w 268199"/>
                <a:gd name="connsiteY77" fmla="*/ 255428 h 276118"/>
                <a:gd name="connsiteX78" fmla="*/ 268200 w 268199"/>
                <a:gd name="connsiteY78" fmla="*/ 242657 h 276118"/>
                <a:gd name="connsiteX79" fmla="*/ 268200 w 268199"/>
                <a:gd name="connsiteY79" fmla="*/ 140486 h 276118"/>
                <a:gd name="connsiteX80" fmla="*/ 255428 w 268199"/>
                <a:gd name="connsiteY80" fmla="*/ 127714 h 276118"/>
                <a:gd name="connsiteX81" fmla="*/ 225032 w 268199"/>
                <a:gd name="connsiteY81" fmla="*/ 249043 h 276118"/>
                <a:gd name="connsiteX82" fmla="*/ 197957 w 268199"/>
                <a:gd name="connsiteY82" fmla="*/ 276118 h 276118"/>
                <a:gd name="connsiteX83" fmla="*/ 177267 w 268199"/>
                <a:gd name="connsiteY83" fmla="*/ 255428 h 276118"/>
                <a:gd name="connsiteX84" fmla="*/ 153257 w 268199"/>
                <a:gd name="connsiteY84" fmla="*/ 255428 h 276118"/>
                <a:gd name="connsiteX85" fmla="*/ 140486 w 268199"/>
                <a:gd name="connsiteY85" fmla="*/ 242657 h 276118"/>
                <a:gd name="connsiteX86" fmla="*/ 140486 w 268199"/>
                <a:gd name="connsiteY86" fmla="*/ 217114 h 276118"/>
                <a:gd name="connsiteX87" fmla="*/ 127714 w 268199"/>
                <a:gd name="connsiteY87" fmla="*/ 217114 h 276118"/>
                <a:gd name="connsiteX88" fmla="*/ 127714 w 268199"/>
                <a:gd name="connsiteY88" fmla="*/ 178800 h 276118"/>
                <a:gd name="connsiteX89" fmla="*/ 140486 w 268199"/>
                <a:gd name="connsiteY89" fmla="*/ 178800 h 276118"/>
                <a:gd name="connsiteX90" fmla="*/ 140486 w 268199"/>
                <a:gd name="connsiteY90" fmla="*/ 152108 h 276118"/>
                <a:gd name="connsiteX91" fmla="*/ 127714 w 268199"/>
                <a:gd name="connsiteY91" fmla="*/ 134100 h 276118"/>
                <a:gd name="connsiteX92" fmla="*/ 146871 w 268199"/>
                <a:gd name="connsiteY92" fmla="*/ 114943 h 276118"/>
                <a:gd name="connsiteX93" fmla="*/ 166028 w 268199"/>
                <a:gd name="connsiteY93" fmla="*/ 134100 h 276118"/>
                <a:gd name="connsiteX94" fmla="*/ 153257 w 268199"/>
                <a:gd name="connsiteY94" fmla="*/ 152108 h 276118"/>
                <a:gd name="connsiteX95" fmla="*/ 153257 w 268199"/>
                <a:gd name="connsiteY95" fmla="*/ 178800 h 276118"/>
                <a:gd name="connsiteX96" fmla="*/ 166028 w 268199"/>
                <a:gd name="connsiteY96" fmla="*/ 178800 h 276118"/>
                <a:gd name="connsiteX97" fmla="*/ 166028 w 268199"/>
                <a:gd name="connsiteY97" fmla="*/ 217114 h 276118"/>
                <a:gd name="connsiteX98" fmla="*/ 153257 w 268199"/>
                <a:gd name="connsiteY98" fmla="*/ 217114 h 276118"/>
                <a:gd name="connsiteX99" fmla="*/ 153257 w 268199"/>
                <a:gd name="connsiteY99" fmla="*/ 242657 h 276118"/>
                <a:gd name="connsiteX100" fmla="*/ 177267 w 268199"/>
                <a:gd name="connsiteY100" fmla="*/ 242657 h 276118"/>
                <a:gd name="connsiteX101" fmla="*/ 197957 w 268199"/>
                <a:gd name="connsiteY101" fmla="*/ 221967 h 276118"/>
                <a:gd name="connsiteX102" fmla="*/ 225032 w 268199"/>
                <a:gd name="connsiteY102" fmla="*/ 249043 h 276118"/>
                <a:gd name="connsiteX103" fmla="*/ 140486 w 268199"/>
                <a:gd name="connsiteY103" fmla="*/ 140486 h 276118"/>
                <a:gd name="connsiteX104" fmla="*/ 153257 w 268199"/>
                <a:gd name="connsiteY104" fmla="*/ 140486 h 276118"/>
                <a:gd name="connsiteX105" fmla="*/ 153257 w 268199"/>
                <a:gd name="connsiteY105" fmla="*/ 127714 h 276118"/>
                <a:gd name="connsiteX106" fmla="*/ 140486 w 268199"/>
                <a:gd name="connsiteY106" fmla="*/ 127714 h 276118"/>
                <a:gd name="connsiteX107" fmla="*/ 140486 w 268199"/>
                <a:gd name="connsiteY107" fmla="*/ 140486 h 276118"/>
                <a:gd name="connsiteX108" fmla="*/ 153257 w 268199"/>
                <a:gd name="connsiteY108" fmla="*/ 204343 h 276118"/>
                <a:gd name="connsiteX109" fmla="*/ 153257 w 268199"/>
                <a:gd name="connsiteY109" fmla="*/ 191571 h 276118"/>
                <a:gd name="connsiteX110" fmla="*/ 140486 w 268199"/>
                <a:gd name="connsiteY110" fmla="*/ 191571 h 276118"/>
                <a:gd name="connsiteX111" fmla="*/ 140486 w 268199"/>
                <a:gd name="connsiteY111" fmla="*/ 204343 h 276118"/>
                <a:gd name="connsiteX112" fmla="*/ 153257 w 268199"/>
                <a:gd name="connsiteY112" fmla="*/ 204343 h 276118"/>
                <a:gd name="connsiteX113" fmla="*/ 197957 w 268199"/>
                <a:gd name="connsiteY113" fmla="*/ 258110 h 276118"/>
                <a:gd name="connsiteX114" fmla="*/ 207025 w 268199"/>
                <a:gd name="connsiteY114" fmla="*/ 249043 h 276118"/>
                <a:gd name="connsiteX115" fmla="*/ 197957 w 268199"/>
                <a:gd name="connsiteY115" fmla="*/ 239975 h 276118"/>
                <a:gd name="connsiteX116" fmla="*/ 188889 w 268199"/>
                <a:gd name="connsiteY116" fmla="*/ 249043 h 276118"/>
                <a:gd name="connsiteX117" fmla="*/ 197957 w 268199"/>
                <a:gd name="connsiteY117" fmla="*/ 258110 h 27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68199" h="276118">
                  <a:moveTo>
                    <a:pt x="38314" y="25543"/>
                  </a:moveTo>
                  <a:lnTo>
                    <a:pt x="51086" y="25543"/>
                  </a:lnTo>
                  <a:lnTo>
                    <a:pt x="51086" y="38314"/>
                  </a:lnTo>
                  <a:lnTo>
                    <a:pt x="38314" y="38314"/>
                  </a:lnTo>
                  <a:lnTo>
                    <a:pt x="38314" y="25543"/>
                  </a:lnTo>
                  <a:close/>
                  <a:moveTo>
                    <a:pt x="63857" y="38314"/>
                  </a:moveTo>
                  <a:lnTo>
                    <a:pt x="76629" y="38314"/>
                  </a:lnTo>
                  <a:lnTo>
                    <a:pt x="76629" y="25543"/>
                  </a:lnTo>
                  <a:lnTo>
                    <a:pt x="63857" y="25543"/>
                  </a:lnTo>
                  <a:lnTo>
                    <a:pt x="63857" y="38314"/>
                  </a:lnTo>
                  <a:close/>
                  <a:moveTo>
                    <a:pt x="255428" y="0"/>
                  </a:moveTo>
                  <a:lnTo>
                    <a:pt x="255428" y="102171"/>
                  </a:lnTo>
                  <a:lnTo>
                    <a:pt x="242657" y="102171"/>
                  </a:lnTo>
                  <a:lnTo>
                    <a:pt x="242657" y="63857"/>
                  </a:lnTo>
                  <a:lnTo>
                    <a:pt x="12771" y="63857"/>
                  </a:lnTo>
                  <a:lnTo>
                    <a:pt x="12771" y="102171"/>
                  </a:lnTo>
                  <a:lnTo>
                    <a:pt x="114943" y="102171"/>
                  </a:lnTo>
                  <a:lnTo>
                    <a:pt x="114943" y="114943"/>
                  </a:lnTo>
                  <a:lnTo>
                    <a:pt x="12771" y="114943"/>
                  </a:lnTo>
                  <a:lnTo>
                    <a:pt x="12771" y="153257"/>
                  </a:lnTo>
                  <a:lnTo>
                    <a:pt x="114943" y="153257"/>
                  </a:lnTo>
                  <a:lnTo>
                    <a:pt x="114943" y="166028"/>
                  </a:lnTo>
                  <a:lnTo>
                    <a:pt x="0" y="166028"/>
                  </a:lnTo>
                  <a:lnTo>
                    <a:pt x="0" y="0"/>
                  </a:lnTo>
                  <a:lnTo>
                    <a:pt x="255428" y="0"/>
                  </a:lnTo>
                  <a:close/>
                  <a:moveTo>
                    <a:pt x="242657" y="12771"/>
                  </a:moveTo>
                  <a:lnTo>
                    <a:pt x="12771" y="12771"/>
                  </a:lnTo>
                  <a:lnTo>
                    <a:pt x="12771" y="51086"/>
                  </a:lnTo>
                  <a:lnTo>
                    <a:pt x="242657" y="51086"/>
                  </a:lnTo>
                  <a:lnTo>
                    <a:pt x="242657" y="12771"/>
                  </a:lnTo>
                  <a:close/>
                  <a:moveTo>
                    <a:pt x="38314" y="76629"/>
                  </a:moveTo>
                  <a:lnTo>
                    <a:pt x="38314" y="89400"/>
                  </a:lnTo>
                  <a:lnTo>
                    <a:pt x="51086" y="89400"/>
                  </a:lnTo>
                  <a:lnTo>
                    <a:pt x="51086" y="76629"/>
                  </a:lnTo>
                  <a:lnTo>
                    <a:pt x="38314" y="76629"/>
                  </a:lnTo>
                  <a:close/>
                  <a:moveTo>
                    <a:pt x="63857" y="76629"/>
                  </a:moveTo>
                  <a:lnTo>
                    <a:pt x="63857" y="89400"/>
                  </a:lnTo>
                  <a:lnTo>
                    <a:pt x="76629" y="89400"/>
                  </a:lnTo>
                  <a:lnTo>
                    <a:pt x="76629" y="76629"/>
                  </a:lnTo>
                  <a:lnTo>
                    <a:pt x="63857" y="76629"/>
                  </a:lnTo>
                  <a:close/>
                  <a:moveTo>
                    <a:pt x="38314" y="127714"/>
                  </a:moveTo>
                  <a:lnTo>
                    <a:pt x="38314" y="140486"/>
                  </a:lnTo>
                  <a:lnTo>
                    <a:pt x="51086" y="140486"/>
                  </a:lnTo>
                  <a:lnTo>
                    <a:pt x="51086" y="127714"/>
                  </a:lnTo>
                  <a:lnTo>
                    <a:pt x="38314" y="127714"/>
                  </a:lnTo>
                  <a:close/>
                  <a:moveTo>
                    <a:pt x="63857" y="127714"/>
                  </a:moveTo>
                  <a:lnTo>
                    <a:pt x="63857" y="140486"/>
                  </a:lnTo>
                  <a:lnTo>
                    <a:pt x="76629" y="140486"/>
                  </a:lnTo>
                  <a:lnTo>
                    <a:pt x="76629" y="127714"/>
                  </a:lnTo>
                  <a:lnTo>
                    <a:pt x="63857" y="127714"/>
                  </a:lnTo>
                  <a:close/>
                  <a:moveTo>
                    <a:pt x="89400" y="38314"/>
                  </a:moveTo>
                  <a:lnTo>
                    <a:pt x="102171" y="38314"/>
                  </a:lnTo>
                  <a:lnTo>
                    <a:pt x="102171" y="25543"/>
                  </a:lnTo>
                  <a:lnTo>
                    <a:pt x="89400" y="25543"/>
                  </a:lnTo>
                  <a:lnTo>
                    <a:pt x="89400" y="38314"/>
                  </a:lnTo>
                  <a:close/>
                  <a:moveTo>
                    <a:pt x="89400" y="76629"/>
                  </a:moveTo>
                  <a:lnTo>
                    <a:pt x="89400" y="89400"/>
                  </a:lnTo>
                  <a:lnTo>
                    <a:pt x="102171" y="89400"/>
                  </a:lnTo>
                  <a:lnTo>
                    <a:pt x="102171" y="76629"/>
                  </a:lnTo>
                  <a:lnTo>
                    <a:pt x="89400" y="76629"/>
                  </a:lnTo>
                  <a:close/>
                  <a:moveTo>
                    <a:pt x="89400" y="127714"/>
                  </a:moveTo>
                  <a:lnTo>
                    <a:pt x="89400" y="140486"/>
                  </a:lnTo>
                  <a:lnTo>
                    <a:pt x="102171" y="140486"/>
                  </a:lnTo>
                  <a:lnTo>
                    <a:pt x="102171" y="127714"/>
                  </a:lnTo>
                  <a:lnTo>
                    <a:pt x="89400" y="127714"/>
                  </a:lnTo>
                  <a:close/>
                  <a:moveTo>
                    <a:pt x="255428" y="127714"/>
                  </a:moveTo>
                  <a:lnTo>
                    <a:pt x="203244" y="127714"/>
                  </a:lnTo>
                  <a:lnTo>
                    <a:pt x="206986" y="123972"/>
                  </a:lnTo>
                  <a:lnTo>
                    <a:pt x="197957" y="114943"/>
                  </a:lnTo>
                  <a:lnTo>
                    <a:pt x="178800" y="134100"/>
                  </a:lnTo>
                  <a:lnTo>
                    <a:pt x="197957" y="153257"/>
                  </a:lnTo>
                  <a:lnTo>
                    <a:pt x="206986" y="144228"/>
                  </a:lnTo>
                  <a:lnTo>
                    <a:pt x="203244" y="140486"/>
                  </a:lnTo>
                  <a:lnTo>
                    <a:pt x="255428" y="140486"/>
                  </a:lnTo>
                  <a:lnTo>
                    <a:pt x="255428" y="242657"/>
                  </a:lnTo>
                  <a:lnTo>
                    <a:pt x="242657" y="242657"/>
                  </a:lnTo>
                  <a:lnTo>
                    <a:pt x="242657" y="255428"/>
                  </a:lnTo>
                  <a:lnTo>
                    <a:pt x="255428" y="255428"/>
                  </a:lnTo>
                  <a:cubicBezTo>
                    <a:pt x="262482" y="255428"/>
                    <a:pt x="268200" y="249710"/>
                    <a:pt x="268200" y="242657"/>
                  </a:cubicBezTo>
                  <a:lnTo>
                    <a:pt x="268200" y="140486"/>
                  </a:lnTo>
                  <a:cubicBezTo>
                    <a:pt x="268200" y="133432"/>
                    <a:pt x="262482" y="127714"/>
                    <a:pt x="255428" y="127714"/>
                  </a:cubicBezTo>
                  <a:close/>
                  <a:moveTo>
                    <a:pt x="225032" y="249043"/>
                  </a:moveTo>
                  <a:lnTo>
                    <a:pt x="197957" y="276118"/>
                  </a:lnTo>
                  <a:lnTo>
                    <a:pt x="177267" y="255428"/>
                  </a:lnTo>
                  <a:lnTo>
                    <a:pt x="153257" y="255428"/>
                  </a:lnTo>
                  <a:cubicBezTo>
                    <a:pt x="146233" y="255428"/>
                    <a:pt x="140486" y="249681"/>
                    <a:pt x="140486" y="242657"/>
                  </a:cubicBezTo>
                  <a:lnTo>
                    <a:pt x="140486" y="217114"/>
                  </a:lnTo>
                  <a:lnTo>
                    <a:pt x="127714" y="217114"/>
                  </a:lnTo>
                  <a:lnTo>
                    <a:pt x="127714" y="178800"/>
                  </a:lnTo>
                  <a:lnTo>
                    <a:pt x="140486" y="178800"/>
                  </a:lnTo>
                  <a:lnTo>
                    <a:pt x="140486" y="152108"/>
                  </a:lnTo>
                  <a:cubicBezTo>
                    <a:pt x="133078" y="149426"/>
                    <a:pt x="127714" y="142401"/>
                    <a:pt x="127714" y="134100"/>
                  </a:cubicBezTo>
                  <a:cubicBezTo>
                    <a:pt x="127714" y="123500"/>
                    <a:pt x="136271" y="114943"/>
                    <a:pt x="146871" y="114943"/>
                  </a:cubicBezTo>
                  <a:cubicBezTo>
                    <a:pt x="157472" y="114943"/>
                    <a:pt x="166028" y="123500"/>
                    <a:pt x="166028" y="134100"/>
                  </a:cubicBezTo>
                  <a:cubicBezTo>
                    <a:pt x="166028" y="142401"/>
                    <a:pt x="160664" y="149426"/>
                    <a:pt x="153257" y="152108"/>
                  </a:cubicBezTo>
                  <a:lnTo>
                    <a:pt x="153257" y="178800"/>
                  </a:lnTo>
                  <a:lnTo>
                    <a:pt x="166028" y="178800"/>
                  </a:lnTo>
                  <a:lnTo>
                    <a:pt x="166028" y="217114"/>
                  </a:lnTo>
                  <a:lnTo>
                    <a:pt x="153257" y="217114"/>
                  </a:lnTo>
                  <a:lnTo>
                    <a:pt x="153257" y="242657"/>
                  </a:lnTo>
                  <a:lnTo>
                    <a:pt x="177267" y="242657"/>
                  </a:lnTo>
                  <a:lnTo>
                    <a:pt x="197957" y="221967"/>
                  </a:lnTo>
                  <a:lnTo>
                    <a:pt x="225032" y="249043"/>
                  </a:lnTo>
                  <a:close/>
                  <a:moveTo>
                    <a:pt x="140486" y="140486"/>
                  </a:moveTo>
                  <a:lnTo>
                    <a:pt x="153257" y="140486"/>
                  </a:lnTo>
                  <a:lnTo>
                    <a:pt x="153257" y="127714"/>
                  </a:lnTo>
                  <a:lnTo>
                    <a:pt x="140486" y="127714"/>
                  </a:lnTo>
                  <a:lnTo>
                    <a:pt x="140486" y="140486"/>
                  </a:lnTo>
                  <a:close/>
                  <a:moveTo>
                    <a:pt x="153257" y="204343"/>
                  </a:moveTo>
                  <a:lnTo>
                    <a:pt x="153257" y="191571"/>
                  </a:lnTo>
                  <a:lnTo>
                    <a:pt x="140486" y="191571"/>
                  </a:lnTo>
                  <a:lnTo>
                    <a:pt x="140486" y="204343"/>
                  </a:lnTo>
                  <a:lnTo>
                    <a:pt x="153257" y="204343"/>
                  </a:lnTo>
                  <a:close/>
                  <a:moveTo>
                    <a:pt x="197957" y="258110"/>
                  </a:moveTo>
                  <a:lnTo>
                    <a:pt x="207025" y="249043"/>
                  </a:lnTo>
                  <a:lnTo>
                    <a:pt x="197957" y="239975"/>
                  </a:lnTo>
                  <a:lnTo>
                    <a:pt x="188889" y="249043"/>
                  </a:lnTo>
                  <a:lnTo>
                    <a:pt x="197957" y="2581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63"/>
              <a:endParaRPr lang="en-PK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6" name="Graphic 24">
              <a:extLst>
                <a:ext uri="{FF2B5EF4-FFF2-40B4-BE49-F238E27FC236}">
                  <a16:creationId xmlns:a16="http://schemas.microsoft.com/office/drawing/2014/main" id="{8D9E12EB-1D4E-7BAE-AEF3-54497698B5E4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/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97B736-B188-A2DA-964C-6A9FD5A0A74D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97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lnSpc>
                  <a:spcPct val="115000"/>
                </a:lnSpc>
                <a:defRPr/>
              </a:pPr>
              <a:r>
                <a:rPr lang="pt-BR" sz="1200" b="1" dirty="0">
                  <a:solidFill>
                    <a:srgbClr val="9CD140"/>
                  </a:solidFill>
                  <a:latin typeface="Nunito" pitchFamily="2" charset="77"/>
                </a:rPr>
                <a:t>DIGITALIZAR </a:t>
              </a:r>
              <a:endParaRPr lang="en-US" sz="120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00860B-DC47-170E-FE29-0B8B7505F12A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Para criar fluxos de trabalhos 100% digitais que dispensem o uso de papel, que sejam acessíveis por canais digitais e que estabeleçam ações, prazos e responsabilidades claras e bem definidas.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45708A3-4903-93D3-0AAA-128E352B67B4}"/>
              </a:ext>
            </a:extLst>
          </p:cNvPr>
          <p:cNvGrpSpPr/>
          <p:nvPr/>
        </p:nvGrpSpPr>
        <p:grpSpPr>
          <a:xfrm>
            <a:off x="8507417" y="1000281"/>
            <a:ext cx="2288700" cy="2343564"/>
            <a:chOff x="5657121" y="1005245"/>
            <a:chExt cx="2288700" cy="234356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6788876-0535-D21B-EA63-498DBE3ABF78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63"/>
              <a:endParaRPr lang="en-PK" sz="105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0" name="Graphic 24">
              <a:extLst>
                <a:ext uri="{FF2B5EF4-FFF2-40B4-BE49-F238E27FC236}">
                  <a16:creationId xmlns:a16="http://schemas.microsoft.com/office/drawing/2014/main" id="{DB1C9AA8-5524-F1F2-ECCF-91BF217FA221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/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288F523-144C-0198-6D81-156CF53E369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97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lnSpc>
                  <a:spcPct val="115000"/>
                </a:lnSpc>
                <a:defRPr/>
              </a:pPr>
              <a:r>
                <a:rPr lang="pt-BR" sz="1200" b="1" dirty="0">
                  <a:solidFill>
                    <a:srgbClr val="9CD140"/>
                  </a:solidFill>
                  <a:latin typeface="Nunito" pitchFamily="2" charset="77"/>
                </a:rPr>
                <a:t>AUTOMATIZAR</a:t>
              </a:r>
              <a:endParaRPr lang="en-US" sz="120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BCD3458-691A-FF47-22C2-58AB5CC543F6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Para automatizar qualquer tipo de tarefa que é executada manualmente, a fim de reduzir erros, aumentar capacidade de processamento e elevar significativamente a eficiência, controles e gestão.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EAEB45B-EAB0-47C4-1C73-EB4E14C3E7BC}"/>
              </a:ext>
            </a:extLst>
          </p:cNvPr>
          <p:cNvGrpSpPr/>
          <p:nvPr/>
        </p:nvGrpSpPr>
        <p:grpSpPr>
          <a:xfrm>
            <a:off x="820135" y="3810915"/>
            <a:ext cx="2288700" cy="2343564"/>
            <a:chOff x="5657121" y="1005245"/>
            <a:chExt cx="2288700" cy="234356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7DD193-8A89-B048-124C-20B337B1E586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63"/>
              <a:endParaRPr lang="en-PK" sz="105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6" name="Graphic 24">
              <a:extLst>
                <a:ext uri="{FF2B5EF4-FFF2-40B4-BE49-F238E27FC236}">
                  <a16:creationId xmlns:a16="http://schemas.microsoft.com/office/drawing/2014/main" id="{F18A6330-5EDD-DDE6-D5C4-B13DAAAE9002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/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44E307D-7209-76D6-EB71-E41278A09CC6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200" b="1" dirty="0">
                  <a:solidFill>
                    <a:srgbClr val="9CD140"/>
                  </a:solidFill>
                  <a:latin typeface="Nunito" pitchFamily="2" charset="77"/>
                </a:rPr>
                <a:t>LER</a:t>
              </a:r>
              <a:endParaRPr lang="en-US" sz="120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2C9CD58-18A0-4FEF-6F33-531B31C41E99}"/>
                </a:ext>
              </a:extLst>
            </p:cNvPr>
            <p:cNvSpPr txBox="1"/>
            <p:nvPr/>
          </p:nvSpPr>
          <p:spPr>
            <a:xfrm>
              <a:off x="5792748" y="1786177"/>
              <a:ext cx="215307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Para identificar, ler, processar e interpretar dados de documentos não estruturados (imagens, escritos manuais, </a:t>
              </a:r>
              <a:r>
                <a:rPr lang="pt-BR" sz="1000" dirty="0" err="1">
                  <a:solidFill>
                    <a:prstClr val="white"/>
                  </a:solidFill>
                  <a:latin typeface="Raleway" pitchFamily="2" charset="77"/>
                </a:rPr>
                <a:t>PDFs</a:t>
              </a: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,  documentos digitalizados, </a:t>
              </a:r>
              <a:r>
                <a:rPr lang="pt-BR" sz="1000" dirty="0" err="1">
                  <a:solidFill>
                    <a:prstClr val="white"/>
                  </a:solidFill>
                  <a:latin typeface="Raleway" pitchFamily="2" charset="77"/>
                </a:rPr>
                <a:t>etc</a:t>
              </a: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), a fim de integrar os dados numa esteira de automação inteligente e facilitar a interação com pessoas.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626217B-24CD-A912-D506-9169DA4C51CD}"/>
              </a:ext>
            </a:extLst>
          </p:cNvPr>
          <p:cNvGrpSpPr/>
          <p:nvPr/>
        </p:nvGrpSpPr>
        <p:grpSpPr>
          <a:xfrm>
            <a:off x="3381024" y="3805951"/>
            <a:ext cx="2288700" cy="2343564"/>
            <a:chOff x="5657121" y="1005245"/>
            <a:chExt cx="2288700" cy="234356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223FF49-65D8-CDB6-ED89-9B96E9F32DB1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63"/>
              <a:endParaRPr lang="en-PK" sz="105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2" name="Graphic 24">
              <a:extLst>
                <a:ext uri="{FF2B5EF4-FFF2-40B4-BE49-F238E27FC236}">
                  <a16:creationId xmlns:a16="http://schemas.microsoft.com/office/drawing/2014/main" id="{B19545E7-1180-E004-8CD0-39E80BFD205B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/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F74BF0-8C9A-7715-F052-A96B633F1344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200" b="1" dirty="0">
                  <a:solidFill>
                    <a:srgbClr val="9CD140"/>
                  </a:solidFill>
                  <a:latin typeface="Nunito" pitchFamily="2" charset="77"/>
                </a:rPr>
                <a:t>COMUNICAR</a:t>
              </a:r>
              <a:endParaRPr lang="en-US" sz="120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901ACA4-9FC9-5C97-38DE-9C0F0CA3C5F1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Para se comunicar com clientes, colaboradores e fornecedores através de diversos canais (WhatsApp, Teams, e-mail ou por um aplicativo exclusivo) e de forma instantânea, tornando a comunicação mais ágil e fluída.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B99C915-789A-07BE-6578-18BBC3083AA6}"/>
              </a:ext>
            </a:extLst>
          </p:cNvPr>
          <p:cNvGrpSpPr/>
          <p:nvPr/>
        </p:nvGrpSpPr>
        <p:grpSpPr>
          <a:xfrm>
            <a:off x="5941913" y="3800922"/>
            <a:ext cx="2288700" cy="2343564"/>
            <a:chOff x="5657121" y="1005245"/>
            <a:chExt cx="2288700" cy="234356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A3F60D9-828A-ADA0-1CE1-6D8FD668C060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63"/>
              <a:endParaRPr lang="en-PK" sz="105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8" name="Graphic 24">
              <a:extLst>
                <a:ext uri="{FF2B5EF4-FFF2-40B4-BE49-F238E27FC236}">
                  <a16:creationId xmlns:a16="http://schemas.microsoft.com/office/drawing/2014/main" id="{210F40D6-674A-A98E-B8C3-B78AFDB9ABDF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/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80270CC-CF5F-A214-5804-3B02D3BD57F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200" b="1" dirty="0">
                  <a:solidFill>
                    <a:srgbClr val="9CD140"/>
                  </a:solidFill>
                  <a:latin typeface="Nunito" pitchFamily="2" charset="77"/>
                </a:rPr>
                <a:t>CRIAR</a:t>
              </a:r>
              <a:endParaRPr lang="en-US" sz="120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D0C817-0CD4-1724-A631-996C10D96F42}"/>
                </a:ext>
              </a:extLst>
            </p:cNvPr>
            <p:cNvSpPr txBox="1"/>
            <p:nvPr/>
          </p:nvSpPr>
          <p:spPr>
            <a:xfrm>
              <a:off x="5792748" y="1717593"/>
              <a:ext cx="2153073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pt-BR" sz="1000" dirty="0">
                  <a:solidFill>
                    <a:prstClr val="white"/>
                  </a:solidFill>
                  <a:latin typeface="Raleway" pitchFamily="2" charset="77"/>
                </a:rPr>
                <a:t>Com o avanço da Inteligência Artificial, a automação de atividades antes destinadas aos humanos, poderá chegar a quase 100%, criando fluxos de trabalho digitais eficientes e melhorando a tomada de decisões, aumentando a produtividade e a competitividade no mundo corporativo.</a:t>
              </a: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6E10D38D-B434-1238-5570-5945ED72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702485" y="1144960"/>
            <a:ext cx="306514" cy="306514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8B25F5ED-4D07-DE41-4BBA-DB3324725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24994" y="3963626"/>
            <a:ext cx="306514" cy="306514"/>
          </a:xfrm>
          <a:prstGeom prst="rect">
            <a:avLst/>
          </a:prstGeom>
        </p:spPr>
      </p:pic>
      <p:pic>
        <p:nvPicPr>
          <p:cNvPr id="109" name="Graphic 52">
            <a:extLst>
              <a:ext uri="{FF2B5EF4-FFF2-40B4-BE49-F238E27FC236}">
                <a16:creationId xmlns:a16="http://schemas.microsoft.com/office/drawing/2014/main" id="{2EC112A6-E537-49C0-E6EB-43F6DE1D362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rcRect/>
          <a:stretch/>
        </p:blipFill>
        <p:spPr>
          <a:xfrm>
            <a:off x="3604415" y="3939251"/>
            <a:ext cx="306514" cy="306514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D046F57E-AE7A-33DD-2A82-1F9523072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46766" y="3918002"/>
            <a:ext cx="296518" cy="3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26B897-242D-A612-209F-A701BD6EFDE7}"/>
              </a:ext>
            </a:extLst>
          </p:cNvPr>
          <p:cNvGrpSpPr/>
          <p:nvPr/>
        </p:nvGrpSpPr>
        <p:grpSpPr>
          <a:xfrm>
            <a:off x="322729" y="-322728"/>
            <a:ext cx="11599618" cy="2164756"/>
            <a:chOff x="322729" y="-322728"/>
            <a:chExt cx="11599618" cy="216475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BE10E0A-4645-8251-76A5-A64B567336BC}"/>
                </a:ext>
              </a:extLst>
            </p:cNvPr>
            <p:cNvSpPr/>
            <p:nvPr/>
          </p:nvSpPr>
          <p:spPr>
            <a:xfrm>
              <a:off x="322729" y="-322728"/>
              <a:ext cx="11599618" cy="2164756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A9CF0E-6B41-11C6-CC5B-21CB3F565DDF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7" name="Picture 6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30214818-0750-1235-4DC2-DEDBA445C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C8B7A1-7990-8621-9563-378AEA75017C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844"/>
                    </a:solidFill>
                    <a:effectLst/>
                    <a:uLnTx/>
                    <a:uFillTx/>
                    <a:latin typeface="Nunito" pitchFamily="2" charset="77"/>
                    <a:ea typeface="+mn-ea"/>
                    <a:cs typeface="+mn-cs"/>
                  </a:rPr>
                  <a:t>SICOLOS TECNOLOGIA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9AF9E-1631-9C55-0C37-B4764E53C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634D3-9DF5-C844-A4B4-4B4938B55D66}" type="slidenum">
              <a:rPr kumimoji="0" lang="en-PK" sz="900" b="1" i="0" u="none" strike="noStrike" kern="1200" cap="none" spc="0" normalizeH="0" baseline="0" noProof="0" smtClean="0">
                <a:ln>
                  <a:noFill/>
                </a:ln>
                <a:solidFill>
                  <a:srgbClr val="242844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PK" sz="900" b="1" i="0" u="none" strike="noStrike" kern="1200" cap="none" spc="0" normalizeH="0" baseline="0" noProof="0" dirty="0">
              <a:ln>
                <a:noFill/>
              </a:ln>
              <a:solidFill>
                <a:srgbClr val="242844"/>
              </a:solidFill>
              <a:effectLst/>
              <a:uLnTx/>
              <a:uFillTx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F72CB-6985-B4C8-DF7B-0B705F83D426}"/>
              </a:ext>
            </a:extLst>
          </p:cNvPr>
          <p:cNvSpPr txBox="1"/>
          <p:nvPr/>
        </p:nvSpPr>
        <p:spPr>
          <a:xfrm>
            <a:off x="2247887" y="1062775"/>
            <a:ext cx="7696227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42844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Nossos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42844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42844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serviços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242844"/>
              </a:solidFill>
              <a:effectLst/>
              <a:uLnTx/>
              <a:uFillTx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26" name="Graphic 24">
            <a:extLst>
              <a:ext uri="{FF2B5EF4-FFF2-40B4-BE49-F238E27FC236}">
                <a16:creationId xmlns:a16="http://schemas.microsoft.com/office/drawing/2014/main" id="{4F05CAC1-4426-434F-D5EB-7EFE6FE04880}"/>
              </a:ext>
            </a:extLst>
          </p:cNvPr>
          <p:cNvSpPr/>
          <p:nvPr/>
        </p:nvSpPr>
        <p:spPr>
          <a:xfrm>
            <a:off x="1754805" y="2185805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B2EE946-0C8B-9724-7499-4E89C462AB15}"/>
              </a:ext>
            </a:extLst>
          </p:cNvPr>
          <p:cNvSpPr/>
          <p:nvPr/>
        </p:nvSpPr>
        <p:spPr>
          <a:xfrm>
            <a:off x="1720846" y="2185805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C79CA5-9514-2EF2-6410-374AF4CE936B}"/>
              </a:ext>
            </a:extLst>
          </p:cNvPr>
          <p:cNvSpPr txBox="1"/>
          <p:nvPr/>
        </p:nvSpPr>
        <p:spPr>
          <a:xfrm>
            <a:off x="1817257" y="2878648"/>
            <a:ext cx="1819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Alocação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Profissionais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/ SQUADs</a:t>
            </a:r>
          </a:p>
        </p:txBody>
      </p:sp>
      <p:sp>
        <p:nvSpPr>
          <p:cNvPr id="31" name="Graphic 24">
            <a:extLst>
              <a:ext uri="{FF2B5EF4-FFF2-40B4-BE49-F238E27FC236}">
                <a16:creationId xmlns:a16="http://schemas.microsoft.com/office/drawing/2014/main" id="{465F1384-99C7-A1B6-253E-5ACE6E940BF1}"/>
              </a:ext>
            </a:extLst>
          </p:cNvPr>
          <p:cNvSpPr/>
          <p:nvPr/>
        </p:nvSpPr>
        <p:spPr>
          <a:xfrm>
            <a:off x="4006938" y="2185805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227640-C06C-BF17-0999-86478F9CFDF6}"/>
              </a:ext>
            </a:extLst>
          </p:cNvPr>
          <p:cNvSpPr/>
          <p:nvPr/>
        </p:nvSpPr>
        <p:spPr>
          <a:xfrm>
            <a:off x="3972979" y="2185805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514045-FB66-017D-5266-5B55C8D6C39A}"/>
              </a:ext>
            </a:extLst>
          </p:cNvPr>
          <p:cNvSpPr txBox="1"/>
          <p:nvPr/>
        </p:nvSpPr>
        <p:spPr>
          <a:xfrm>
            <a:off x="4069390" y="2878648"/>
            <a:ext cx="1819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Projetos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escopo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fechado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34" name="Graphic 24">
            <a:extLst>
              <a:ext uri="{FF2B5EF4-FFF2-40B4-BE49-F238E27FC236}">
                <a16:creationId xmlns:a16="http://schemas.microsoft.com/office/drawing/2014/main" id="{948CD954-F0B8-2AB4-823C-BFE554D544EC}"/>
              </a:ext>
            </a:extLst>
          </p:cNvPr>
          <p:cNvSpPr/>
          <p:nvPr/>
        </p:nvSpPr>
        <p:spPr>
          <a:xfrm>
            <a:off x="6259071" y="2185805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EE5A29A-65B6-55F1-C376-BC29C69DFB22}"/>
              </a:ext>
            </a:extLst>
          </p:cNvPr>
          <p:cNvSpPr/>
          <p:nvPr/>
        </p:nvSpPr>
        <p:spPr>
          <a:xfrm>
            <a:off x="6225112" y="2185805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85DCDF-93A3-4827-18A4-99EFCE756ADF}"/>
              </a:ext>
            </a:extLst>
          </p:cNvPr>
          <p:cNvSpPr txBox="1"/>
          <p:nvPr/>
        </p:nvSpPr>
        <p:spPr>
          <a:xfrm>
            <a:off x="6321523" y="2878648"/>
            <a:ext cx="1819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Licenciamento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software</a:t>
            </a:r>
          </a:p>
        </p:txBody>
      </p:sp>
      <p:sp>
        <p:nvSpPr>
          <p:cNvPr id="37" name="Graphic 24">
            <a:extLst>
              <a:ext uri="{FF2B5EF4-FFF2-40B4-BE49-F238E27FC236}">
                <a16:creationId xmlns:a16="http://schemas.microsoft.com/office/drawing/2014/main" id="{375A3138-63F9-1BAA-E88C-EB80175A3B4E}"/>
              </a:ext>
            </a:extLst>
          </p:cNvPr>
          <p:cNvSpPr/>
          <p:nvPr/>
        </p:nvSpPr>
        <p:spPr>
          <a:xfrm>
            <a:off x="8511204" y="2185805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D4D5D2F-0A8A-18C7-DCDA-B21553BEDEF8}"/>
              </a:ext>
            </a:extLst>
          </p:cNvPr>
          <p:cNvSpPr/>
          <p:nvPr/>
        </p:nvSpPr>
        <p:spPr>
          <a:xfrm>
            <a:off x="8477245" y="2185805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91F98-1876-1DFD-344F-9C755EA908D7}"/>
              </a:ext>
            </a:extLst>
          </p:cNvPr>
          <p:cNvSpPr txBox="1"/>
          <p:nvPr/>
        </p:nvSpPr>
        <p:spPr>
          <a:xfrm>
            <a:off x="8573656" y="2878648"/>
            <a:ext cx="1819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Treinamentos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&amp; Workshops</a:t>
            </a:r>
          </a:p>
        </p:txBody>
      </p:sp>
      <p:sp>
        <p:nvSpPr>
          <p:cNvPr id="40" name="Graphic 24">
            <a:extLst>
              <a:ext uri="{FF2B5EF4-FFF2-40B4-BE49-F238E27FC236}">
                <a16:creationId xmlns:a16="http://schemas.microsoft.com/office/drawing/2014/main" id="{13470645-DA39-204E-2224-E84C7162ECF8}"/>
              </a:ext>
            </a:extLst>
          </p:cNvPr>
          <p:cNvSpPr/>
          <p:nvPr/>
        </p:nvSpPr>
        <p:spPr>
          <a:xfrm>
            <a:off x="1754805" y="4489532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FC4AAA6-FF19-F2C5-209E-ABC2F94335C5}"/>
              </a:ext>
            </a:extLst>
          </p:cNvPr>
          <p:cNvSpPr/>
          <p:nvPr/>
        </p:nvSpPr>
        <p:spPr>
          <a:xfrm>
            <a:off x="1720846" y="4489532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7249D-4DB0-10DA-3A23-90AB02C4D454}"/>
              </a:ext>
            </a:extLst>
          </p:cNvPr>
          <p:cNvSpPr txBox="1"/>
          <p:nvPr/>
        </p:nvSpPr>
        <p:spPr>
          <a:xfrm>
            <a:off x="1817257" y="5182375"/>
            <a:ext cx="1819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Suporte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Sustentação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43" name="Graphic 24">
            <a:extLst>
              <a:ext uri="{FF2B5EF4-FFF2-40B4-BE49-F238E27FC236}">
                <a16:creationId xmlns:a16="http://schemas.microsoft.com/office/drawing/2014/main" id="{765D36EA-8683-22B2-5E76-0E9E3D0F0AB6}"/>
              </a:ext>
            </a:extLst>
          </p:cNvPr>
          <p:cNvSpPr/>
          <p:nvPr/>
        </p:nvSpPr>
        <p:spPr>
          <a:xfrm>
            <a:off x="4006938" y="4489532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CD5549C-A747-5410-389D-29341AC482AF}"/>
              </a:ext>
            </a:extLst>
          </p:cNvPr>
          <p:cNvSpPr/>
          <p:nvPr/>
        </p:nvSpPr>
        <p:spPr>
          <a:xfrm>
            <a:off x="3972979" y="4489532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AAE056-0716-07CE-76F7-73EA4B83DAEF}"/>
              </a:ext>
            </a:extLst>
          </p:cNvPr>
          <p:cNvSpPr txBox="1"/>
          <p:nvPr/>
        </p:nvSpPr>
        <p:spPr>
          <a:xfrm>
            <a:off x="4069390" y="5182375"/>
            <a:ext cx="1819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Consultoria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Mentoria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CD140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46" name="Graphic 24">
            <a:extLst>
              <a:ext uri="{FF2B5EF4-FFF2-40B4-BE49-F238E27FC236}">
                <a16:creationId xmlns:a16="http://schemas.microsoft.com/office/drawing/2014/main" id="{AD44B53A-70B3-ED05-EF92-FE790089E74B}"/>
              </a:ext>
            </a:extLst>
          </p:cNvPr>
          <p:cNvSpPr/>
          <p:nvPr/>
        </p:nvSpPr>
        <p:spPr>
          <a:xfrm>
            <a:off x="6259071" y="4489532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4DCF399-51F1-ABE5-0037-A93C3383BE85}"/>
              </a:ext>
            </a:extLst>
          </p:cNvPr>
          <p:cNvSpPr/>
          <p:nvPr/>
        </p:nvSpPr>
        <p:spPr>
          <a:xfrm>
            <a:off x="6225112" y="4489532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C65C10-2306-FE34-28B5-0FFF7EC89A38}"/>
              </a:ext>
            </a:extLst>
          </p:cNvPr>
          <p:cNvSpPr txBox="1"/>
          <p:nvPr/>
        </p:nvSpPr>
        <p:spPr>
          <a:xfrm>
            <a:off x="6321523" y="5182375"/>
            <a:ext cx="1819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Robô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serviço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49" name="Graphic 24">
            <a:extLst>
              <a:ext uri="{FF2B5EF4-FFF2-40B4-BE49-F238E27FC236}">
                <a16:creationId xmlns:a16="http://schemas.microsoft.com/office/drawing/2014/main" id="{C5823D12-4706-1C36-2390-D84E9C0525DB}"/>
              </a:ext>
            </a:extLst>
          </p:cNvPr>
          <p:cNvSpPr/>
          <p:nvPr/>
        </p:nvSpPr>
        <p:spPr>
          <a:xfrm>
            <a:off x="8511204" y="4489532"/>
            <a:ext cx="1959950" cy="1959950"/>
          </a:xfrm>
          <a:custGeom>
            <a:avLst/>
            <a:gdLst>
              <a:gd name="connsiteX0" fmla="*/ 280292 w 1005554"/>
              <a:gd name="connsiteY0" fmla="*/ 0 h 1005554"/>
              <a:gd name="connsiteX1" fmla="*/ 179737 w 1005554"/>
              <a:gd name="connsiteY1" fmla="*/ 100555 h 1005554"/>
              <a:gd name="connsiteX2" fmla="*/ 179737 w 1005554"/>
              <a:gd name="connsiteY2" fmla="*/ 111728 h 1005554"/>
              <a:gd name="connsiteX3" fmla="*/ 89868 w 1005554"/>
              <a:gd name="connsiteY3" fmla="*/ 202568 h 1005554"/>
              <a:gd name="connsiteX4" fmla="*/ 0 w 1005554"/>
              <a:gd name="connsiteY4" fmla="*/ 292922 h 1005554"/>
              <a:gd name="connsiteX5" fmla="*/ 0 w 1005554"/>
              <a:gd name="connsiteY5" fmla="*/ 859822 h 1005554"/>
              <a:gd name="connsiteX6" fmla="*/ 145733 w 1005554"/>
              <a:gd name="connsiteY6" fmla="*/ 1005554 h 1005554"/>
              <a:gd name="connsiteX7" fmla="*/ 859822 w 1005554"/>
              <a:gd name="connsiteY7" fmla="*/ 1005554 h 1005554"/>
              <a:gd name="connsiteX8" fmla="*/ 1005554 w 1005554"/>
              <a:gd name="connsiteY8" fmla="*/ 859822 h 1005554"/>
              <a:gd name="connsiteX9" fmla="*/ 1005554 w 1005554"/>
              <a:gd name="connsiteY9" fmla="*/ 145733 h 1005554"/>
              <a:gd name="connsiteX10" fmla="*/ 859822 w 1005554"/>
              <a:gd name="connsiteY10" fmla="*/ 0 h 10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554" h="1005554">
                <a:moveTo>
                  <a:pt x="280292" y="0"/>
                </a:moveTo>
                <a:cubicBezTo>
                  <a:pt x="224914" y="0"/>
                  <a:pt x="179737" y="45177"/>
                  <a:pt x="179737" y="100555"/>
                </a:cubicBezTo>
                <a:lnTo>
                  <a:pt x="179737" y="111728"/>
                </a:lnTo>
                <a:cubicBezTo>
                  <a:pt x="180223" y="161277"/>
                  <a:pt x="139903" y="202082"/>
                  <a:pt x="89868" y="202568"/>
                </a:cubicBezTo>
                <a:cubicBezTo>
                  <a:pt x="40319" y="202568"/>
                  <a:pt x="0" y="243373"/>
                  <a:pt x="0" y="292922"/>
                </a:cubicBezTo>
                <a:lnTo>
                  <a:pt x="0" y="859822"/>
                </a:lnTo>
                <a:cubicBezTo>
                  <a:pt x="0" y="940460"/>
                  <a:pt x="65094" y="1005554"/>
                  <a:pt x="145733" y="1005554"/>
                </a:cubicBezTo>
                <a:lnTo>
                  <a:pt x="859822" y="1005554"/>
                </a:lnTo>
                <a:cubicBezTo>
                  <a:pt x="940460" y="1005554"/>
                  <a:pt x="1005554" y="940460"/>
                  <a:pt x="1005554" y="859822"/>
                </a:cubicBezTo>
                <a:lnTo>
                  <a:pt x="1005554" y="145733"/>
                </a:lnTo>
                <a:cubicBezTo>
                  <a:pt x="1005554" y="65094"/>
                  <a:pt x="940460" y="0"/>
                  <a:pt x="859822" y="0"/>
                </a:cubicBezTo>
                <a:close/>
              </a:path>
            </a:pathLst>
          </a:custGeom>
          <a:solidFill>
            <a:schemeClr val="bg1"/>
          </a:solidFill>
          <a:ln w="48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7D35E7-1EE4-BF59-8F94-E02E675D5736}"/>
              </a:ext>
            </a:extLst>
          </p:cNvPr>
          <p:cNvSpPr/>
          <p:nvPr/>
        </p:nvSpPr>
        <p:spPr>
          <a:xfrm>
            <a:off x="8477245" y="4489532"/>
            <a:ext cx="349066" cy="349066"/>
          </a:xfrm>
          <a:prstGeom prst="ellipse">
            <a:avLst/>
          </a:prstGeom>
          <a:gradFill>
            <a:gsLst>
              <a:gs pos="0">
                <a:srgbClr val="9CD140"/>
              </a:gs>
              <a:gs pos="5200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K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803B38-1AA2-BFA2-56A6-0E57DD12CB4E}"/>
              </a:ext>
            </a:extLst>
          </p:cNvPr>
          <p:cNvSpPr txBox="1"/>
          <p:nvPr/>
        </p:nvSpPr>
        <p:spPr>
          <a:xfrm>
            <a:off x="8573656" y="5182375"/>
            <a:ext cx="1819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D14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&amp; ALM</a:t>
            </a:r>
          </a:p>
        </p:txBody>
      </p:sp>
    </p:spTree>
    <p:extLst>
      <p:ext uri="{BB962C8B-B14F-4D97-AF65-F5344CB8AC3E}">
        <p14:creationId xmlns:p14="http://schemas.microsoft.com/office/powerpoint/2010/main" val="3384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369566-6DFA-E48E-7CA7-CFF9779CB11B}"/>
              </a:ext>
            </a:extLst>
          </p:cNvPr>
          <p:cNvGrpSpPr/>
          <p:nvPr/>
        </p:nvGrpSpPr>
        <p:grpSpPr>
          <a:xfrm>
            <a:off x="600805" y="131608"/>
            <a:ext cx="7120048" cy="332576"/>
            <a:chOff x="600805" y="149537"/>
            <a:chExt cx="7120048" cy="332576"/>
          </a:xfrm>
        </p:grpSpPr>
        <p:pic>
          <p:nvPicPr>
            <p:cNvPr id="7" name="Picture 6" descr="A logo with green and blue text&#10;&#10;Description automatically generated">
              <a:extLst>
                <a:ext uri="{FF2B5EF4-FFF2-40B4-BE49-F238E27FC236}">
                  <a16:creationId xmlns:a16="http://schemas.microsoft.com/office/drawing/2014/main" id="{9EBAA856-0753-73F2-C7E5-6BFDD3D77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</a:blip>
            <a:stretch>
              <a:fillRect/>
            </a:stretch>
          </p:blipFill>
          <p:spPr>
            <a:xfrm>
              <a:off x="600805" y="149537"/>
              <a:ext cx="838030" cy="3325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090BA5-DD37-E69C-0311-FD4BCCD8A643}"/>
                </a:ext>
              </a:extLst>
            </p:cNvPr>
            <p:cNvSpPr txBox="1"/>
            <p:nvPr/>
          </p:nvSpPr>
          <p:spPr>
            <a:xfrm>
              <a:off x="4471147" y="228416"/>
              <a:ext cx="32497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77"/>
                  <a:ea typeface="+mn-ea"/>
                  <a:cs typeface="+mn-cs"/>
                </a:rPr>
                <a:t>SICOLOS TECNOLOGIA</a:t>
              </a:r>
            </a:p>
          </p:txBody>
        </p:sp>
      </p:grpSp>
      <p:pic>
        <p:nvPicPr>
          <p:cNvPr id="17" name="Picture Placeholder 16" descr="A person in a hoodie using a computer&#10;&#10;Description automatically generated">
            <a:extLst>
              <a:ext uri="{FF2B5EF4-FFF2-40B4-BE49-F238E27FC236}">
                <a16:creationId xmlns:a16="http://schemas.microsoft.com/office/drawing/2014/main" id="{29CA2AAC-2456-72C8-D3FE-4C5B81472E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grayscl/>
          </a:blip>
          <a:srcRect l="1707" r="1707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74BC3A-B7BF-E1F4-7272-E890AB37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634D3-9DF5-C844-A4B4-4B4938B55D66}" type="slidenum">
              <a:rPr kumimoji="0" lang="en-PK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PK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itchFamily="2" charset="77"/>
              <a:ea typeface="+mn-ea"/>
              <a:cs typeface="+mn-cs"/>
            </a:endParaRPr>
          </a:p>
        </p:txBody>
      </p:sp>
      <p:pic>
        <p:nvPicPr>
          <p:cNvPr id="22" name="Picture Placeholder 21" descr="A close-up of a brain&#10;&#10;Description automatically generated">
            <a:extLst>
              <a:ext uri="{FF2B5EF4-FFF2-40B4-BE49-F238E27FC236}">
                <a16:creationId xmlns:a16="http://schemas.microsoft.com/office/drawing/2014/main" id="{CE20650A-78E7-534F-73ED-F4F36F2CB3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grayscl/>
          </a:blip>
          <a:srcRect l="9273" r="9273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0477A-5991-1F30-81A0-D4E89E2623B3}"/>
              </a:ext>
            </a:extLst>
          </p:cNvPr>
          <p:cNvSpPr txBox="1"/>
          <p:nvPr/>
        </p:nvSpPr>
        <p:spPr>
          <a:xfrm>
            <a:off x="2247886" y="894970"/>
            <a:ext cx="76962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poder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 da I.A.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87149-143D-6D8C-FF66-ADD940D60FF1}"/>
              </a:ext>
            </a:extLst>
          </p:cNvPr>
          <p:cNvSpPr txBox="1"/>
          <p:nvPr/>
        </p:nvSpPr>
        <p:spPr>
          <a:xfrm>
            <a:off x="2247886" y="1562845"/>
            <a:ext cx="769622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  <a:sym typeface="Arial"/>
              </a:rPr>
              <a:t>Vai ocorrer uma mudança profunda na relação homem-máquina, e IA está profundamente relacionada à isto.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  <a:sym typeface="Arial"/>
              </a:rPr>
              <a:t>Neste cenário, teremos dois “sabores” para degustar: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ED345FD-D59B-1056-F7B2-2CFEC84C0835}"/>
              </a:ext>
            </a:extLst>
          </p:cNvPr>
          <p:cNvSpPr/>
          <p:nvPr/>
        </p:nvSpPr>
        <p:spPr>
          <a:xfrm>
            <a:off x="600804" y="2821449"/>
            <a:ext cx="5643223" cy="3897467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  <a:gradFill>
            <a:gsLst>
              <a:gs pos="0">
                <a:srgbClr val="9CD140">
                  <a:alpha val="0"/>
                </a:srgbClr>
              </a:gs>
              <a:gs pos="52000">
                <a:srgbClr val="9CD140">
                  <a:alpha val="57587"/>
                </a:srgbClr>
              </a:gs>
              <a:gs pos="100000">
                <a:srgbClr val="9CD140"/>
              </a:gs>
            </a:gsLst>
            <a:lin ang="5400000" scaled="0"/>
          </a:gradFill>
          <a:ln w="48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6684CB5-DEC1-E2F9-627E-1118BF6277DE}"/>
              </a:ext>
            </a:extLst>
          </p:cNvPr>
          <p:cNvSpPr/>
          <p:nvPr/>
        </p:nvSpPr>
        <p:spPr>
          <a:xfrm>
            <a:off x="6314219" y="2828925"/>
            <a:ext cx="5643223" cy="3897467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  <a:gradFill>
            <a:gsLst>
              <a:gs pos="0">
                <a:srgbClr val="00BAC5">
                  <a:alpha val="0"/>
                </a:srgbClr>
              </a:gs>
              <a:gs pos="52000">
                <a:srgbClr val="00BAC5">
                  <a:alpha val="38000"/>
                </a:srgbClr>
              </a:gs>
              <a:gs pos="100000">
                <a:srgbClr val="00BAC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23B6C9-BA65-A539-5674-20C6EA2B6DC8}"/>
              </a:ext>
            </a:extLst>
          </p:cNvPr>
          <p:cNvSpPr txBox="1"/>
          <p:nvPr/>
        </p:nvSpPr>
        <p:spPr>
          <a:xfrm>
            <a:off x="785701" y="5103089"/>
            <a:ext cx="4714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Everyday AI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90B94-79D8-7085-ABA7-A30C11A49166}"/>
              </a:ext>
            </a:extLst>
          </p:cNvPr>
          <p:cNvSpPr txBox="1"/>
          <p:nvPr/>
        </p:nvSpPr>
        <p:spPr>
          <a:xfrm>
            <a:off x="785700" y="5572230"/>
            <a:ext cx="4957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Estima-se que o ganho de produtividade pode ser entre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5% e 20%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nas tarefas rotineiras.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495C7E-DD23-4AED-7D66-37246BBC9937}"/>
              </a:ext>
            </a:extLst>
          </p:cNvPr>
          <p:cNvSpPr txBox="1"/>
          <p:nvPr/>
        </p:nvSpPr>
        <p:spPr>
          <a:xfrm>
            <a:off x="6438886" y="5103089"/>
            <a:ext cx="4714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77"/>
                <a:ea typeface="+mn-ea"/>
                <a:cs typeface="+mn-cs"/>
              </a:rPr>
              <a:t>Game-changer AI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E5CAF3-DF08-0DDC-24E8-E67F13DFC0F7}"/>
              </a:ext>
            </a:extLst>
          </p:cNvPr>
          <p:cNvSpPr txBox="1"/>
          <p:nvPr/>
        </p:nvSpPr>
        <p:spPr>
          <a:xfrm>
            <a:off x="6438885" y="5572230"/>
            <a:ext cx="4957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Foco em criatividade, criar novos tipos de valor, novos produtos, novos serviços, novos modelos de negócios.</a:t>
            </a:r>
          </a:p>
        </p:txBody>
      </p:sp>
    </p:spTree>
    <p:extLst>
      <p:ext uri="{BB962C8B-B14F-4D97-AF65-F5344CB8AC3E}">
        <p14:creationId xmlns:p14="http://schemas.microsoft.com/office/powerpoint/2010/main" val="2017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CAAFF-579D-6661-82F2-F166C0E26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B65117-E079-B3A7-CF1B-B244537CC052}"/>
              </a:ext>
            </a:extLst>
          </p:cNvPr>
          <p:cNvGrpSpPr/>
          <p:nvPr/>
        </p:nvGrpSpPr>
        <p:grpSpPr>
          <a:xfrm>
            <a:off x="322729" y="-322728"/>
            <a:ext cx="11599618" cy="930348"/>
            <a:chOff x="322729" y="-322728"/>
            <a:chExt cx="11599618" cy="9303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6F953D1-9427-2CF8-72EA-3212D049054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3">
                <a:defRPr/>
              </a:pPr>
              <a:endParaRPr lang="en-PK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15E5D9-4BDD-42DA-D962-5DD218EB6A04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14" name="Picture 13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E0932F99-6DE8-A443-D533-71445D830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CE70C9-C7ED-156F-41D1-1E64BF13087F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63">
                  <a:defRPr/>
                </a:pPr>
                <a:r>
                  <a:rPr lang="en-GB" sz="10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240E4F-46A6-E8E6-FB3E-421EF76F7362}"/>
              </a:ext>
            </a:extLst>
          </p:cNvPr>
          <p:cNvSpPr txBox="1"/>
          <p:nvPr/>
        </p:nvSpPr>
        <p:spPr>
          <a:xfrm>
            <a:off x="1923854" y="813337"/>
            <a:ext cx="8257445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lnSpc>
                <a:spcPct val="80000"/>
              </a:lnSpc>
              <a:defRPr/>
            </a:pPr>
            <a:r>
              <a:rPr lang="en-US" sz="4400" b="1" dirty="0" err="1">
                <a:solidFill>
                  <a:srgbClr val="242844"/>
                </a:solidFill>
                <a:latin typeface="Nunito" pitchFamily="2" charset="77"/>
              </a:rPr>
              <a:t>Próximos</a:t>
            </a:r>
            <a:r>
              <a:rPr lang="en-US" sz="440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4400" b="1" dirty="0" err="1">
                <a:solidFill>
                  <a:srgbClr val="242844"/>
                </a:solidFill>
                <a:latin typeface="Nunito" pitchFamily="2" charset="77"/>
              </a:rPr>
              <a:t>passos</a:t>
            </a:r>
            <a:endParaRPr lang="en-US" sz="4400" b="1" dirty="0">
              <a:solidFill>
                <a:srgbClr val="242844"/>
              </a:solidFill>
              <a:latin typeface="Nunito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EB9857-733A-62AC-BB09-A95EF6AB8013}"/>
              </a:ext>
            </a:extLst>
          </p:cNvPr>
          <p:cNvSpPr/>
          <p:nvPr/>
        </p:nvSpPr>
        <p:spPr>
          <a:xfrm>
            <a:off x="1114426" y="1657798"/>
            <a:ext cx="9876304" cy="4689678"/>
          </a:xfrm>
          <a:prstGeom prst="roundRect">
            <a:avLst>
              <a:gd name="adj" fmla="val 6709"/>
            </a:avLst>
          </a:prstGeom>
          <a:solidFill>
            <a:srgbClr val="2428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en-PK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1" name="Slide Number Placeholder 49">
            <a:extLst>
              <a:ext uri="{FF2B5EF4-FFF2-40B4-BE49-F238E27FC236}">
                <a16:creationId xmlns:a16="http://schemas.microsoft.com/office/drawing/2014/main" id="{D85DB6EF-A50A-E2C4-8E38-4BEFE1D93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C634D3-9DF5-C844-A4B4-4B4938B55D66}" type="slidenum">
              <a:rPr lang="en-PK"/>
              <a:pPr>
                <a:defRPr/>
              </a:pPr>
              <a:t>9</a:t>
            </a:fld>
            <a:endParaRPr lang="en-PK" dirty="0"/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731D50CF-42A5-1C5A-942C-B51393DB22C8}"/>
              </a:ext>
            </a:extLst>
          </p:cNvPr>
          <p:cNvSpPr txBox="1"/>
          <p:nvPr/>
        </p:nvSpPr>
        <p:spPr>
          <a:xfrm>
            <a:off x="1723622" y="2315508"/>
            <a:ext cx="85680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/>
            <a:r>
              <a:rPr lang="pt-BR" sz="360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Como podemos ajudá-los a avançar com o uso </a:t>
            </a:r>
            <a:r>
              <a:rPr lang="pt-BR" sz="3600" b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de </a:t>
            </a:r>
            <a:r>
              <a:rPr lang="pt-BR" sz="3600" b="1">
                <a:solidFill>
                  <a:srgbClr val="00BAC5"/>
                </a:solidFill>
                <a:latin typeface="Nunito" pitchFamily="2" charset="77"/>
              </a:rPr>
              <a:t>automação </a:t>
            </a:r>
            <a:r>
              <a:rPr lang="pt-BR" sz="3600" b="1" dirty="0">
                <a:solidFill>
                  <a:srgbClr val="00BAC5"/>
                </a:solidFill>
                <a:latin typeface="Nunito" pitchFamily="2" charset="77"/>
              </a:rPr>
              <a:t>i</a:t>
            </a:r>
            <a:r>
              <a:rPr lang="pt-BR" sz="3600" b="1">
                <a:solidFill>
                  <a:srgbClr val="00BAC5"/>
                </a:solidFill>
                <a:latin typeface="Nunito" pitchFamily="2" charset="77"/>
              </a:rPr>
              <a:t>nteligente</a:t>
            </a:r>
            <a:r>
              <a:rPr lang="pt-BR" sz="3600" b="1" dirty="0">
                <a:solidFill>
                  <a:srgbClr val="00BAC5"/>
                </a:solidFill>
                <a:latin typeface="Nunito" pitchFamily="2" charset="77"/>
              </a:rPr>
              <a:t>?</a:t>
            </a:r>
          </a:p>
          <a:p>
            <a:pPr algn="ctr" defTabSz="914363"/>
            <a:endParaRPr lang="pt-BR" sz="3600" b="1" dirty="0">
              <a:solidFill>
                <a:srgbClr val="00BAC5"/>
              </a:solidFill>
              <a:latin typeface="Nunito" pitchFamily="2" charset="77"/>
            </a:endParaRPr>
          </a:p>
          <a:p>
            <a:pPr algn="ctr" defTabSz="914363"/>
            <a:endParaRPr lang="pt-BR" sz="3600" b="1" dirty="0">
              <a:solidFill>
                <a:srgbClr val="00BAC5"/>
              </a:solidFill>
              <a:latin typeface="Nunito" pitchFamily="2" charset="77"/>
            </a:endParaRPr>
          </a:p>
          <a:p>
            <a:pPr algn="ctr" defTabSz="914363"/>
            <a:r>
              <a:rPr lang="pt-BR" sz="3600" b="1" dirty="0">
                <a:solidFill>
                  <a:prstClr val="white"/>
                </a:solidFill>
                <a:latin typeface="Nunito" pitchFamily="2" charset="77"/>
              </a:rPr>
              <a:t>Qual seu propósito?</a:t>
            </a:r>
            <a:endParaRPr lang="pt-BR" sz="3600" dirty="0">
              <a:solidFill>
                <a:prstClr val="white"/>
              </a:solidFill>
            </a:endParaRPr>
          </a:p>
          <a:p>
            <a:pPr algn="ctr" defTabSz="914363"/>
            <a:endParaRPr lang="pt-BR" sz="3600" b="1" dirty="0">
              <a:gradFill>
                <a:gsLst>
                  <a:gs pos="0">
                    <a:srgbClr val="62AD2C"/>
                  </a:gs>
                  <a:gs pos="52000">
                    <a:srgbClr val="9CD140"/>
                  </a:gs>
                  <a:gs pos="100000">
                    <a:srgbClr val="118522"/>
                  </a:gs>
                </a:gsLst>
                <a:lin ang="2700000" scaled="0"/>
              </a:gradFill>
              <a:latin typeface="Nunit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7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1065</Words>
  <Application>Microsoft Office PowerPoint</Application>
  <PresentationFormat>Widescreen</PresentationFormat>
  <Paragraphs>201</Paragraphs>
  <Slides>16</Slides>
  <Notes>3</Notes>
  <HiddenSlides>1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16</vt:i4>
      </vt:variant>
    </vt:vector>
  </HeadingPairs>
  <TitlesOfParts>
    <vt:vector size="32" baseType="lpstr">
      <vt:lpstr>72 Black</vt:lpstr>
      <vt:lpstr>Aharoni</vt:lpstr>
      <vt:lpstr>-apple-system</vt:lpstr>
      <vt:lpstr>Aptos</vt:lpstr>
      <vt:lpstr>Aptos Black</vt:lpstr>
      <vt:lpstr>Aptos ExtraBold</vt:lpstr>
      <vt:lpstr>Arial</vt:lpstr>
      <vt:lpstr>Arial Narrow</vt:lpstr>
      <vt:lpstr>Calibri</vt:lpstr>
      <vt:lpstr>Calibri Light</vt:lpstr>
      <vt:lpstr>Franklin Gothic Heavy</vt:lpstr>
      <vt:lpstr>Nunito</vt:lpstr>
      <vt:lpstr>Raleway</vt:lpstr>
      <vt:lpstr>Tema do Office</vt:lpstr>
      <vt:lpstr>1_Office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Leandra Pereira Xavier</dc:creator>
  <cp:lastModifiedBy>Marcio Cossari</cp:lastModifiedBy>
  <cp:revision>62</cp:revision>
  <dcterms:created xsi:type="dcterms:W3CDTF">2025-04-24T21:32:46Z</dcterms:created>
  <dcterms:modified xsi:type="dcterms:W3CDTF">2025-08-19T13:25:02Z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8b0667-0416-4939-b829-9a083fc335bd_Enabled">
    <vt:lpwstr>true</vt:lpwstr>
  </property>
  <property fmtid="{D5CDD505-2E9C-101B-9397-08002B2CF9AE}" pid="3" name="MSIP_Label_2d8b0667-0416-4939-b829-9a083fc335bd_SetDate">
    <vt:lpwstr>2025-07-15T21:34:24Z</vt:lpwstr>
  </property>
  <property fmtid="{D5CDD505-2E9C-101B-9397-08002B2CF9AE}" pid="4" name="MSIP_Label_2d8b0667-0416-4939-b829-9a083fc335bd_Method">
    <vt:lpwstr>Standard</vt:lpwstr>
  </property>
  <property fmtid="{D5CDD505-2E9C-101B-9397-08002B2CF9AE}" pid="5" name="MSIP_Label_2d8b0667-0416-4939-b829-9a083fc335bd_Name">
    <vt:lpwstr>Informações Internas</vt:lpwstr>
  </property>
  <property fmtid="{D5CDD505-2E9C-101B-9397-08002B2CF9AE}" pid="6" name="MSIP_Label_2d8b0667-0416-4939-b829-9a083fc335bd_SiteId">
    <vt:lpwstr>e79034b6-c14f-4d3e-a08f-d8d7d4643271</vt:lpwstr>
  </property>
  <property fmtid="{D5CDD505-2E9C-101B-9397-08002B2CF9AE}" pid="7" name="MSIP_Label_2d8b0667-0416-4939-b829-9a083fc335bd_ActionId">
    <vt:lpwstr>27bab7fc-71cd-406e-9913-f8f3c3bd5f74</vt:lpwstr>
  </property>
  <property fmtid="{D5CDD505-2E9C-101B-9397-08002B2CF9AE}" pid="8" name="MSIP_Label_2d8b0667-0416-4939-b829-9a083fc335bd_ContentBits">
    <vt:lpwstr>2</vt:lpwstr>
  </property>
</Properties>
</file>