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5" r:id="rId6"/>
    <p:sldId id="261" r:id="rId7"/>
    <p:sldId id="262" r:id="rId8"/>
    <p:sldId id="263" r:id="rId9"/>
    <p:sldId id="276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4" r:id="rId18"/>
    <p:sldId id="277" r:id="rId19"/>
  </p:sldIdLst>
  <p:sldSz cx="18288000" cy="10287000"/>
  <p:notesSz cx="6858000" cy="9144000"/>
  <p:embeddedFontLst>
    <p:embeddedFont>
      <p:font typeface="Open Sans" panose="020B0606030504020204" pitchFamily="34" charset="0"/>
      <p:regular r:id="rId20"/>
    </p:embeddedFont>
    <p:embeddedFont>
      <p:font typeface="Open Sans Bold" panose="020B0806030504020204" pitchFamily="34" charset="0"/>
      <p:regular r:id="rId21"/>
    </p:embeddedFont>
    <p:embeddedFont>
      <p:font typeface="Questrial" pitchFamily="2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3" d="100"/>
          <a:sy n="33" d="100"/>
        </p:scale>
        <p:origin x="1162" y="6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font" Target="fonts/font2.fntdata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font" Target="fonts/font1.fntdata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font" Target="fonts/font3.fntdata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 /><Relationship Id="rId7" Type="http://schemas.openxmlformats.org/officeDocument/2006/relationships/image" Target="../media/image7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6.png" /><Relationship Id="rId5" Type="http://schemas.openxmlformats.org/officeDocument/2006/relationships/image" Target="../media/image5.svg" /><Relationship Id="rId4" Type="http://schemas.openxmlformats.org/officeDocument/2006/relationships/image" Target="../media/image4.png" 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 /><Relationship Id="rId3" Type="http://schemas.openxmlformats.org/officeDocument/2006/relationships/image" Target="../media/image5.svg" /><Relationship Id="rId7" Type="http://schemas.openxmlformats.org/officeDocument/2006/relationships/image" Target="../media/image11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7.png" /><Relationship Id="rId5" Type="http://schemas.openxmlformats.org/officeDocument/2006/relationships/image" Target="../media/image10.svg" /><Relationship Id="rId10" Type="http://schemas.openxmlformats.org/officeDocument/2006/relationships/hyperlink" Target="https://www.mckinsey.com/industries/metals-and-mining/our-insights/succeeding-in-the-ai-supply-chain-revolution" TargetMode="External" /><Relationship Id="rId4" Type="http://schemas.openxmlformats.org/officeDocument/2006/relationships/image" Target="../media/image9.png" /><Relationship Id="rId9" Type="http://schemas.openxmlformats.org/officeDocument/2006/relationships/image" Target="../media/image17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9.png" /><Relationship Id="rId4" Type="http://schemas.openxmlformats.org/officeDocument/2006/relationships/image" Target="../media/image18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2.png" /><Relationship Id="rId5" Type="http://schemas.openxmlformats.org/officeDocument/2006/relationships/image" Target="../media/image21.png" /><Relationship Id="rId4" Type="http://schemas.openxmlformats.org/officeDocument/2006/relationships/image" Target="../media/image20.pn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24.png" /><Relationship Id="rId4" Type="http://schemas.openxmlformats.org/officeDocument/2006/relationships/image" Target="../media/image23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7.png" /><Relationship Id="rId5" Type="http://schemas.openxmlformats.org/officeDocument/2006/relationships/image" Target="../media/image10.svg" /><Relationship Id="rId4" Type="http://schemas.openxmlformats.org/officeDocument/2006/relationships/image" Target="../media/image9.pn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25.png" /><Relationship Id="rId4" Type="http://schemas.openxmlformats.org/officeDocument/2006/relationships/image" Target="../media/image2.pn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27.svg" /><Relationship Id="rId4" Type="http://schemas.openxmlformats.org/officeDocument/2006/relationships/image" Target="../media/image26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7.png" /><Relationship Id="rId4" Type="http://schemas.openxmlformats.org/officeDocument/2006/relationships/image" Target="../media/image6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7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7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 /><Relationship Id="rId3" Type="http://schemas.openxmlformats.org/officeDocument/2006/relationships/image" Target="../media/image5.svg" /><Relationship Id="rId7" Type="http://schemas.openxmlformats.org/officeDocument/2006/relationships/image" Target="../media/image12.sv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1.png" /><Relationship Id="rId5" Type="http://schemas.openxmlformats.org/officeDocument/2006/relationships/image" Target="../media/image10.svg" /><Relationship Id="rId10" Type="http://schemas.openxmlformats.org/officeDocument/2006/relationships/image" Target="../media/image14.png" /><Relationship Id="rId4" Type="http://schemas.openxmlformats.org/officeDocument/2006/relationships/image" Target="../media/image9.png" /><Relationship Id="rId9" Type="http://schemas.openxmlformats.org/officeDocument/2006/relationships/image" Target="../media/image7.png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 /><Relationship Id="rId3" Type="http://schemas.openxmlformats.org/officeDocument/2006/relationships/image" Target="../media/image5.svg" /><Relationship Id="rId7" Type="http://schemas.openxmlformats.org/officeDocument/2006/relationships/image" Target="../media/image12.sv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1.png" /><Relationship Id="rId5" Type="http://schemas.openxmlformats.org/officeDocument/2006/relationships/image" Target="../media/image10.svg" /><Relationship Id="rId4" Type="http://schemas.openxmlformats.org/officeDocument/2006/relationships/image" Target="../media/image9.png" /><Relationship Id="rId9" Type="http://schemas.openxmlformats.org/officeDocument/2006/relationships/image" Target="../media/image15.png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 /><Relationship Id="rId3" Type="http://schemas.openxmlformats.org/officeDocument/2006/relationships/image" Target="../media/image5.svg" /><Relationship Id="rId7" Type="http://schemas.openxmlformats.org/officeDocument/2006/relationships/image" Target="../media/image12.sv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1.png" /><Relationship Id="rId5" Type="http://schemas.openxmlformats.org/officeDocument/2006/relationships/image" Target="../media/image10.svg" /><Relationship Id="rId4" Type="http://schemas.openxmlformats.org/officeDocument/2006/relationships/image" Target="../media/image9.png" /><Relationship Id="rId9" Type="http://schemas.openxmlformats.org/officeDocument/2006/relationships/image" Target="../media/image15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3533CD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00950" y="1958492"/>
            <a:ext cx="3086100" cy="1452231"/>
            <a:chOff x="0" y="0"/>
            <a:chExt cx="812800" cy="3824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382481"/>
            </a:xfrm>
            <a:custGeom>
              <a:avLst/>
              <a:gdLst/>
              <a:ahLst/>
              <a:cxnLst/>
              <a:rect l="l" t="t" r="r" b="b"/>
              <a:pathLst>
                <a:path w="812800" h="382481">
                  <a:moveTo>
                    <a:pt x="80277" y="0"/>
                  </a:moveTo>
                  <a:lnTo>
                    <a:pt x="732523" y="0"/>
                  </a:lnTo>
                  <a:cubicBezTo>
                    <a:pt x="753814" y="0"/>
                    <a:pt x="774233" y="8458"/>
                    <a:pt x="789288" y="23512"/>
                  </a:cubicBezTo>
                  <a:cubicBezTo>
                    <a:pt x="804342" y="38567"/>
                    <a:pt x="812800" y="58986"/>
                    <a:pt x="812800" y="80277"/>
                  </a:cubicBezTo>
                  <a:lnTo>
                    <a:pt x="812800" y="302204"/>
                  </a:lnTo>
                  <a:cubicBezTo>
                    <a:pt x="812800" y="323495"/>
                    <a:pt x="804342" y="343913"/>
                    <a:pt x="789288" y="358968"/>
                  </a:cubicBezTo>
                  <a:cubicBezTo>
                    <a:pt x="774233" y="374023"/>
                    <a:pt x="753814" y="382481"/>
                    <a:pt x="732523" y="382481"/>
                  </a:cubicBezTo>
                  <a:lnTo>
                    <a:pt x="80277" y="382481"/>
                  </a:lnTo>
                  <a:cubicBezTo>
                    <a:pt x="58986" y="382481"/>
                    <a:pt x="38567" y="374023"/>
                    <a:pt x="23512" y="358968"/>
                  </a:cubicBezTo>
                  <a:cubicBezTo>
                    <a:pt x="8458" y="343913"/>
                    <a:pt x="0" y="323495"/>
                    <a:pt x="0" y="302204"/>
                  </a:cubicBezTo>
                  <a:lnTo>
                    <a:pt x="0" y="80277"/>
                  </a:lnTo>
                  <a:cubicBezTo>
                    <a:pt x="0" y="58986"/>
                    <a:pt x="8458" y="38567"/>
                    <a:pt x="23512" y="23512"/>
                  </a:cubicBezTo>
                  <a:cubicBezTo>
                    <a:pt x="38567" y="8458"/>
                    <a:pt x="58986" y="0"/>
                    <a:pt x="8027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4301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7857525" y="2490649"/>
            <a:ext cx="2572950" cy="920074"/>
          </a:xfrm>
          <a:custGeom>
            <a:avLst/>
            <a:gdLst/>
            <a:ahLst/>
            <a:cxnLst/>
            <a:rect l="l" t="t" r="r" b="b"/>
            <a:pathLst>
              <a:path w="2572950" h="920074">
                <a:moveTo>
                  <a:pt x="0" y="0"/>
                </a:moveTo>
                <a:lnTo>
                  <a:pt x="2572950" y="0"/>
                </a:lnTo>
                <a:lnTo>
                  <a:pt x="2572950" y="920074"/>
                </a:lnTo>
                <a:lnTo>
                  <a:pt x="0" y="9200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2900517" y="4443742"/>
            <a:ext cx="6177894" cy="1801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921"/>
              </a:lnSpc>
            </a:pPr>
            <a:r>
              <a:rPr lang="en-US" sz="6991" spc="692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DO SUOR</a:t>
            </a:r>
          </a:p>
          <a:p>
            <a:pPr algn="r">
              <a:lnSpc>
                <a:spcPts val="6921"/>
              </a:lnSpc>
            </a:pPr>
            <a:r>
              <a:rPr lang="en-US" sz="6991" spc="692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AO SENTIDO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792398" y="4371021"/>
            <a:ext cx="5595086" cy="1842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21"/>
              </a:lnSpc>
            </a:pPr>
            <a:r>
              <a:rPr lang="en-US" sz="4383" spc="25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Redescobrindo o trabalho na era </a:t>
            </a:r>
          </a:p>
          <a:p>
            <a:pPr algn="l">
              <a:lnSpc>
                <a:spcPts val="4821"/>
              </a:lnSpc>
            </a:pPr>
            <a:r>
              <a:rPr lang="en-US" sz="4383" spc="25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dos </a:t>
            </a:r>
            <a:r>
              <a:rPr lang="en-US" sz="4383" b="1" spc="254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Agentes de IA</a:t>
            </a:r>
          </a:p>
        </p:txBody>
      </p:sp>
      <p:sp>
        <p:nvSpPr>
          <p:cNvPr id="9" name="AutoShape 9"/>
          <p:cNvSpPr/>
          <p:nvPr/>
        </p:nvSpPr>
        <p:spPr>
          <a:xfrm>
            <a:off x="9435404" y="4310392"/>
            <a:ext cx="0" cy="201942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3533CD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00950" y="1958492"/>
            <a:ext cx="3086100" cy="1452231"/>
            <a:chOff x="0" y="0"/>
            <a:chExt cx="812800" cy="3824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382481"/>
            </a:xfrm>
            <a:custGeom>
              <a:avLst/>
              <a:gdLst/>
              <a:ahLst/>
              <a:cxnLst/>
              <a:rect l="l" t="t" r="r" b="b"/>
              <a:pathLst>
                <a:path w="812800" h="382481">
                  <a:moveTo>
                    <a:pt x="80277" y="0"/>
                  </a:moveTo>
                  <a:lnTo>
                    <a:pt x="732523" y="0"/>
                  </a:lnTo>
                  <a:cubicBezTo>
                    <a:pt x="753814" y="0"/>
                    <a:pt x="774233" y="8458"/>
                    <a:pt x="789288" y="23512"/>
                  </a:cubicBezTo>
                  <a:cubicBezTo>
                    <a:pt x="804342" y="38567"/>
                    <a:pt x="812800" y="58986"/>
                    <a:pt x="812800" y="80277"/>
                  </a:cubicBezTo>
                  <a:lnTo>
                    <a:pt x="812800" y="302204"/>
                  </a:lnTo>
                  <a:cubicBezTo>
                    <a:pt x="812800" y="323495"/>
                    <a:pt x="804342" y="343913"/>
                    <a:pt x="789288" y="358968"/>
                  </a:cubicBezTo>
                  <a:cubicBezTo>
                    <a:pt x="774233" y="374023"/>
                    <a:pt x="753814" y="382481"/>
                    <a:pt x="732523" y="382481"/>
                  </a:cubicBezTo>
                  <a:lnTo>
                    <a:pt x="80277" y="382481"/>
                  </a:lnTo>
                  <a:cubicBezTo>
                    <a:pt x="58986" y="382481"/>
                    <a:pt x="38567" y="374023"/>
                    <a:pt x="23512" y="358968"/>
                  </a:cubicBezTo>
                  <a:cubicBezTo>
                    <a:pt x="8458" y="343913"/>
                    <a:pt x="0" y="323495"/>
                    <a:pt x="0" y="302204"/>
                  </a:cubicBezTo>
                  <a:lnTo>
                    <a:pt x="0" y="80277"/>
                  </a:lnTo>
                  <a:cubicBezTo>
                    <a:pt x="0" y="58986"/>
                    <a:pt x="8458" y="38567"/>
                    <a:pt x="23512" y="23512"/>
                  </a:cubicBezTo>
                  <a:cubicBezTo>
                    <a:pt x="38567" y="8458"/>
                    <a:pt x="58986" y="0"/>
                    <a:pt x="8027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4301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7857525" y="1498455"/>
            <a:ext cx="2572950" cy="920074"/>
          </a:xfrm>
          <a:custGeom>
            <a:avLst/>
            <a:gdLst/>
            <a:ahLst/>
            <a:cxnLst/>
            <a:rect l="l" t="t" r="r" b="b"/>
            <a:pathLst>
              <a:path w="2572950" h="920074">
                <a:moveTo>
                  <a:pt x="0" y="0"/>
                </a:moveTo>
                <a:lnTo>
                  <a:pt x="2572950" y="0"/>
                </a:lnTo>
                <a:lnTo>
                  <a:pt x="2572950" y="920074"/>
                </a:lnTo>
                <a:lnTo>
                  <a:pt x="0" y="9200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2624307" y="3962324"/>
            <a:ext cx="13039387" cy="2508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89"/>
              </a:lnSpc>
            </a:pPr>
            <a:r>
              <a:rPr lang="en-US" sz="3991" spc="23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COMO </a:t>
            </a:r>
            <a:r>
              <a:rPr lang="en-US" sz="3991" b="1" spc="23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SUSTENTAR</a:t>
            </a:r>
            <a:r>
              <a:rPr lang="en-US" sz="3991" spc="23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UMA CIVILIZAÇÃO GLOBAL DE QUASE </a:t>
            </a:r>
            <a:r>
              <a:rPr lang="en-US" sz="3991" b="1" spc="23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10 BILHÕES DE PESSOAS</a:t>
            </a:r>
            <a:r>
              <a:rPr lang="en-US" sz="3991" spc="23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COM MENOS TRABALHADORES ATIVOS, </a:t>
            </a:r>
            <a:r>
              <a:rPr lang="en-US" sz="3991" b="1" spc="23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SEM COLAPSAR OS SISTEMAS PRODUTIVOS E AMBIENTAIS?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5214282" y="7855245"/>
            <a:ext cx="279180" cy="27918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473862" y="7855245"/>
            <a:ext cx="279180" cy="27918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4724937" y="7118327"/>
            <a:ext cx="8838127" cy="355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1"/>
              </a:lnSpc>
            </a:pPr>
            <a:r>
              <a:rPr lang="en-US" sz="2483" b="1" spc="144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 IA NÃO É UMA AMEAÇA, É UMA ALIADA!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565658" y="7826664"/>
            <a:ext cx="3640047" cy="355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1"/>
              </a:lnSpc>
            </a:pPr>
            <a:r>
              <a:rPr lang="en-US" sz="2483" spc="14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Aliada à </a:t>
            </a:r>
            <a:r>
              <a:rPr lang="en-US" sz="2483" b="1" spc="144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subsistência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868636" y="7826664"/>
            <a:ext cx="3205082" cy="355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31"/>
              </a:lnSpc>
            </a:pPr>
            <a:r>
              <a:rPr lang="en-US" sz="2483" spc="14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Aliada à </a:t>
            </a:r>
            <a:r>
              <a:rPr lang="en-US" sz="2483" b="1" spc="144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existência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6941054" y="9032310"/>
            <a:ext cx="636493" cy="480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15"/>
              </a:lnSpc>
            </a:pPr>
            <a:r>
              <a:rPr lang="en-US" sz="3378" spc="195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08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54747" y="2688763"/>
            <a:ext cx="10831603" cy="10831603"/>
          </a:xfrm>
          <a:custGeom>
            <a:avLst/>
            <a:gdLst/>
            <a:ahLst/>
            <a:cxnLst/>
            <a:rect l="l" t="t" r="r" b="b"/>
            <a:pathLst>
              <a:path w="10831603" h="10831603">
                <a:moveTo>
                  <a:pt x="0" y="0"/>
                </a:moveTo>
                <a:lnTo>
                  <a:pt x="10831603" y="0"/>
                </a:lnTo>
                <a:lnTo>
                  <a:pt x="10831603" y="10831604"/>
                </a:lnTo>
                <a:lnTo>
                  <a:pt x="0" y="108316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1835346">
            <a:off x="10556211" y="-7686502"/>
            <a:ext cx="10663992" cy="11045566"/>
          </a:xfrm>
          <a:custGeom>
            <a:avLst/>
            <a:gdLst/>
            <a:ahLst/>
            <a:cxnLst/>
            <a:rect l="l" t="t" r="r" b="b"/>
            <a:pathLst>
              <a:path w="10663992" h="11045566">
                <a:moveTo>
                  <a:pt x="0" y="0"/>
                </a:moveTo>
                <a:lnTo>
                  <a:pt x="10663993" y="0"/>
                </a:lnTo>
                <a:lnTo>
                  <a:pt x="10663993" y="11045566"/>
                </a:lnTo>
                <a:lnTo>
                  <a:pt x="0" y="110455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1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 rot="7353738">
            <a:off x="-7582525" y="5419594"/>
            <a:ext cx="10461728" cy="10836065"/>
          </a:xfrm>
          <a:custGeom>
            <a:avLst/>
            <a:gdLst/>
            <a:ahLst/>
            <a:cxnLst/>
            <a:rect l="l" t="t" r="r" b="b"/>
            <a:pathLst>
              <a:path w="10461728" h="10836065">
                <a:moveTo>
                  <a:pt x="0" y="0"/>
                </a:moveTo>
                <a:lnTo>
                  <a:pt x="10461728" y="0"/>
                </a:lnTo>
                <a:lnTo>
                  <a:pt x="10461728" y="10836066"/>
                </a:lnTo>
                <a:lnTo>
                  <a:pt x="0" y="108360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1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3690737" y="4723340"/>
            <a:ext cx="10906526" cy="3381225"/>
          </a:xfrm>
          <a:custGeom>
            <a:avLst/>
            <a:gdLst/>
            <a:ahLst/>
            <a:cxnLst/>
            <a:rect l="l" t="t" r="r" b="b"/>
            <a:pathLst>
              <a:path w="10906526" h="3381225">
                <a:moveTo>
                  <a:pt x="0" y="0"/>
                </a:moveTo>
                <a:lnTo>
                  <a:pt x="10906526" y="0"/>
                </a:lnTo>
                <a:lnTo>
                  <a:pt x="10906526" y="3381225"/>
                </a:lnTo>
                <a:lnTo>
                  <a:pt x="0" y="33812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0937" t="-23961" r="-2272" b="-92855"/>
            </a:stretch>
          </a:blipFill>
          <a:ln w="19050" cap="sq">
            <a:solidFill>
              <a:srgbClr val="D9D9D9"/>
            </a:solidFill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4686350" y="1028700"/>
            <a:ext cx="2572950" cy="913727"/>
          </a:xfrm>
          <a:custGeom>
            <a:avLst/>
            <a:gdLst/>
            <a:ahLst/>
            <a:cxnLst/>
            <a:rect l="l" t="t" r="r" b="b"/>
            <a:pathLst>
              <a:path w="2572950" h="913727">
                <a:moveTo>
                  <a:pt x="0" y="0"/>
                </a:moveTo>
                <a:lnTo>
                  <a:pt x="2572950" y="0"/>
                </a:lnTo>
                <a:lnTo>
                  <a:pt x="2572950" y="913727"/>
                </a:lnTo>
                <a:lnTo>
                  <a:pt x="0" y="91372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5781097" y="1466514"/>
            <a:ext cx="6725806" cy="576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5"/>
              </a:lnSpc>
            </a:pPr>
            <a:r>
              <a:rPr lang="en-US" sz="3700" b="1" spc="185">
                <a:solidFill>
                  <a:srgbClr val="1B3E5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SUBSISTÊNCIA</a:t>
            </a:r>
          </a:p>
        </p:txBody>
      </p:sp>
      <p:sp>
        <p:nvSpPr>
          <p:cNvPr id="8" name="AutoShape 8"/>
          <p:cNvSpPr/>
          <p:nvPr/>
        </p:nvSpPr>
        <p:spPr>
          <a:xfrm>
            <a:off x="7285549" y="2343359"/>
            <a:ext cx="3716901" cy="0"/>
          </a:xfrm>
          <a:prstGeom prst="line">
            <a:avLst/>
          </a:prstGeom>
          <a:ln w="38100" cap="flat">
            <a:solidFill>
              <a:srgbClr val="5737D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9" name="TextBox 9"/>
          <p:cNvSpPr txBox="1"/>
          <p:nvPr/>
        </p:nvSpPr>
        <p:spPr>
          <a:xfrm>
            <a:off x="1719916" y="2661289"/>
            <a:ext cx="14848168" cy="1421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34"/>
              </a:lnSpc>
            </a:pPr>
            <a:r>
              <a:rPr lang="en-US" sz="2267" dirty="0">
                <a:solidFill>
                  <a:srgbClr val="1B3E51"/>
                </a:solidFill>
                <a:latin typeface="Open Sans"/>
                <a:ea typeface="Open Sans"/>
                <a:cs typeface="Open Sans"/>
                <a:sym typeface="Open Sans"/>
              </a:rPr>
              <a:t>Com a </a:t>
            </a:r>
            <a:r>
              <a:rPr lang="en-US" sz="2267" dirty="0" err="1">
                <a:solidFill>
                  <a:srgbClr val="1B3E51"/>
                </a:solidFill>
                <a:latin typeface="Open Sans"/>
                <a:ea typeface="Open Sans"/>
                <a:cs typeface="Open Sans"/>
                <a:sym typeface="Open Sans"/>
              </a:rPr>
              <a:t>população</a:t>
            </a:r>
            <a:r>
              <a:rPr lang="en-US" sz="2267" dirty="0">
                <a:solidFill>
                  <a:srgbClr val="1B3E5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67" dirty="0" err="1">
                <a:solidFill>
                  <a:srgbClr val="1B3E51"/>
                </a:solidFill>
                <a:latin typeface="Open Sans"/>
                <a:ea typeface="Open Sans"/>
                <a:cs typeface="Open Sans"/>
                <a:sym typeface="Open Sans"/>
              </a:rPr>
              <a:t>mundial</a:t>
            </a:r>
            <a:r>
              <a:rPr lang="en-US" sz="2267" dirty="0">
                <a:solidFill>
                  <a:srgbClr val="1B3E5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67" dirty="0" err="1">
                <a:solidFill>
                  <a:srgbClr val="1B3E51"/>
                </a:solidFill>
                <a:latin typeface="Open Sans"/>
                <a:ea typeface="Open Sans"/>
                <a:cs typeface="Open Sans"/>
                <a:sym typeface="Open Sans"/>
              </a:rPr>
              <a:t>chegando</a:t>
            </a:r>
            <a:r>
              <a:rPr lang="en-US" sz="2267" dirty="0">
                <a:solidFill>
                  <a:srgbClr val="1B3E51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US" sz="2267" b="1" dirty="0">
                <a:solidFill>
                  <a:srgbClr val="1B3E5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9,4 </a:t>
            </a:r>
            <a:r>
              <a:rPr lang="en-US" sz="2267" b="1" dirty="0" err="1">
                <a:solidFill>
                  <a:srgbClr val="1B3E5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bilhões</a:t>
            </a:r>
            <a:r>
              <a:rPr lang="en-US" sz="2267" b="1" dirty="0">
                <a:solidFill>
                  <a:srgbClr val="1B3E5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267" b="1" dirty="0" err="1">
                <a:solidFill>
                  <a:srgbClr val="1B3E5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em</a:t>
            </a:r>
            <a:r>
              <a:rPr lang="en-US" sz="2267" b="1" dirty="0">
                <a:solidFill>
                  <a:srgbClr val="1B3E5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2050</a:t>
            </a:r>
            <a:r>
              <a:rPr lang="en-US" sz="2267" dirty="0">
                <a:solidFill>
                  <a:srgbClr val="1B3E51"/>
                </a:solidFill>
                <a:latin typeface="Open Sans"/>
                <a:ea typeface="Open Sans"/>
                <a:cs typeface="Open Sans"/>
                <a:sym typeface="Open Sans"/>
              </a:rPr>
              <a:t>, a IA </a:t>
            </a:r>
            <a:r>
              <a:rPr lang="en-US" sz="2267" dirty="0" err="1">
                <a:solidFill>
                  <a:srgbClr val="1B3E51"/>
                </a:solidFill>
                <a:latin typeface="Open Sans"/>
                <a:ea typeface="Open Sans"/>
                <a:cs typeface="Open Sans"/>
                <a:sym typeface="Open Sans"/>
              </a:rPr>
              <a:t>será</a:t>
            </a:r>
            <a:r>
              <a:rPr lang="en-US" sz="2267" dirty="0">
                <a:solidFill>
                  <a:srgbClr val="1B3E5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67" b="1" dirty="0" err="1">
                <a:solidFill>
                  <a:srgbClr val="1B3E5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essencial</a:t>
            </a:r>
            <a:r>
              <a:rPr lang="en-US" sz="2267" dirty="0">
                <a:solidFill>
                  <a:srgbClr val="1B3E51"/>
                </a:solidFill>
                <a:latin typeface="Open Sans"/>
                <a:ea typeface="Open Sans"/>
                <a:cs typeface="Open Sans"/>
                <a:sym typeface="Open Sans"/>
              </a:rPr>
              <a:t> para </a:t>
            </a:r>
            <a:r>
              <a:rPr lang="en-US" sz="2267" dirty="0" err="1">
                <a:solidFill>
                  <a:srgbClr val="1B3E51"/>
                </a:solidFill>
                <a:latin typeface="Open Sans"/>
                <a:ea typeface="Open Sans"/>
                <a:cs typeface="Open Sans"/>
                <a:sym typeface="Open Sans"/>
              </a:rPr>
              <a:t>manter</a:t>
            </a:r>
            <a:r>
              <a:rPr lang="en-US" sz="2267" dirty="0">
                <a:solidFill>
                  <a:srgbClr val="1B3E5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67" dirty="0" err="1">
                <a:solidFill>
                  <a:srgbClr val="1B3E51"/>
                </a:solidFill>
                <a:latin typeface="Open Sans"/>
                <a:ea typeface="Open Sans"/>
                <a:cs typeface="Open Sans"/>
                <a:sym typeface="Open Sans"/>
              </a:rPr>
              <a:t>cadeias</a:t>
            </a:r>
            <a:r>
              <a:rPr lang="en-US" sz="2267" dirty="0">
                <a:solidFill>
                  <a:srgbClr val="1B3E5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267" dirty="0" err="1">
                <a:solidFill>
                  <a:srgbClr val="1B3E51"/>
                </a:solidFill>
                <a:latin typeface="Open Sans"/>
                <a:ea typeface="Open Sans"/>
                <a:cs typeface="Open Sans"/>
                <a:sym typeface="Open Sans"/>
              </a:rPr>
              <a:t>suprimento</a:t>
            </a:r>
            <a:r>
              <a:rPr lang="en-US" sz="2267" dirty="0">
                <a:solidFill>
                  <a:srgbClr val="1B3E5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67" dirty="0" err="1">
                <a:solidFill>
                  <a:srgbClr val="1B3E51"/>
                </a:solidFill>
                <a:latin typeface="Open Sans"/>
                <a:ea typeface="Open Sans"/>
                <a:cs typeface="Open Sans"/>
                <a:sym typeface="Open Sans"/>
              </a:rPr>
              <a:t>rápidas</a:t>
            </a:r>
            <a:r>
              <a:rPr lang="en-US" sz="2267" dirty="0">
                <a:solidFill>
                  <a:srgbClr val="1B3E5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267" dirty="0" err="1">
                <a:solidFill>
                  <a:srgbClr val="1B3E51"/>
                </a:solidFill>
                <a:latin typeface="Open Sans"/>
                <a:ea typeface="Open Sans"/>
                <a:cs typeface="Open Sans"/>
                <a:sym typeface="Open Sans"/>
              </a:rPr>
              <a:t>eficientes</a:t>
            </a:r>
            <a:r>
              <a:rPr lang="en-US" sz="2267" dirty="0">
                <a:solidFill>
                  <a:srgbClr val="1B3E51"/>
                </a:solidFill>
                <a:latin typeface="Open Sans"/>
                <a:ea typeface="Open Sans"/>
                <a:cs typeface="Open Sans"/>
                <a:sym typeface="Open Sans"/>
              </a:rPr>
              <a:t> e </a:t>
            </a:r>
            <a:r>
              <a:rPr lang="en-US" sz="2267" dirty="0" err="1">
                <a:solidFill>
                  <a:srgbClr val="1B3E51"/>
                </a:solidFill>
                <a:latin typeface="Open Sans"/>
                <a:ea typeface="Open Sans"/>
                <a:cs typeface="Open Sans"/>
                <a:sym typeface="Open Sans"/>
              </a:rPr>
              <a:t>sustentáveis</a:t>
            </a:r>
            <a:r>
              <a:rPr lang="en-US" sz="2267" dirty="0">
                <a:solidFill>
                  <a:srgbClr val="1B3E51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</a:p>
          <a:p>
            <a:pPr algn="ctr">
              <a:lnSpc>
                <a:spcPts val="2834"/>
              </a:lnSpc>
            </a:pPr>
            <a:endParaRPr lang="en-US" sz="2267" b="1" dirty="0">
              <a:solidFill>
                <a:srgbClr val="1B3E5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2834"/>
              </a:lnSpc>
            </a:pPr>
            <a:r>
              <a:rPr lang="en-US" sz="2267" b="1" dirty="0">
                <a:solidFill>
                  <a:srgbClr val="1B3E5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Sem </a:t>
            </a:r>
            <a:r>
              <a:rPr lang="en-US" sz="2267" b="1" dirty="0" err="1">
                <a:solidFill>
                  <a:srgbClr val="1B3E5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ela</a:t>
            </a:r>
            <a:r>
              <a:rPr lang="en-US" sz="2267" b="1" dirty="0">
                <a:solidFill>
                  <a:srgbClr val="1B3E5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o </a:t>
            </a:r>
            <a:r>
              <a:rPr lang="en-US" sz="2267" b="1" dirty="0" err="1">
                <a:solidFill>
                  <a:srgbClr val="1B3E5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sistema</a:t>
            </a:r>
            <a:r>
              <a:rPr lang="en-US" sz="2267" b="1" dirty="0">
                <a:solidFill>
                  <a:srgbClr val="1B3E5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267" b="1" dirty="0" err="1">
                <a:solidFill>
                  <a:srgbClr val="1B3E5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logístico</a:t>
            </a:r>
            <a:r>
              <a:rPr lang="en-US" sz="2267" b="1" dirty="0">
                <a:solidFill>
                  <a:srgbClr val="1B3E5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global </a:t>
            </a:r>
            <a:r>
              <a:rPr lang="en-US" sz="2267" b="1" dirty="0" err="1">
                <a:solidFill>
                  <a:srgbClr val="1B3E5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pode</a:t>
            </a:r>
            <a:r>
              <a:rPr lang="en-US" sz="2267" b="1" dirty="0">
                <a:solidFill>
                  <a:srgbClr val="1B3E5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267" b="1" dirty="0" err="1">
                <a:solidFill>
                  <a:srgbClr val="1B3E5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colapsar</a:t>
            </a:r>
            <a:r>
              <a:rPr lang="en-US" sz="2267" b="1" dirty="0">
                <a:solidFill>
                  <a:srgbClr val="1B3E5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267" b="1" dirty="0" err="1">
                <a:solidFill>
                  <a:srgbClr val="1B3E5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frente</a:t>
            </a:r>
            <a:r>
              <a:rPr lang="en-US" sz="2267" b="1" dirty="0">
                <a:solidFill>
                  <a:srgbClr val="1B3E5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à </a:t>
            </a:r>
            <a:r>
              <a:rPr lang="en-US" sz="2267" b="1" dirty="0" err="1">
                <a:solidFill>
                  <a:srgbClr val="1B3E5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demanda</a:t>
            </a:r>
            <a:r>
              <a:rPr lang="en-US" sz="2267" b="1" dirty="0">
                <a:solidFill>
                  <a:srgbClr val="1B3E5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267" b="1" dirty="0" err="1">
                <a:solidFill>
                  <a:srgbClr val="1B3E5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crescente</a:t>
            </a:r>
            <a:r>
              <a:rPr lang="en-US" sz="2267" b="1" dirty="0">
                <a:solidFill>
                  <a:srgbClr val="1B3E5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19916" y="8476040"/>
            <a:ext cx="14848168" cy="247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567" b="1" u="sng" dirty="0">
                <a:solidFill>
                  <a:srgbClr val="5737D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https://www.industria40.ind.br/artigo/26249-alem-automacao-impacto-tecnologias-cadeia-suprimentos-inovacao-crescimento-negocios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941054" y="9032310"/>
            <a:ext cx="636493" cy="480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15"/>
              </a:lnSpc>
            </a:pPr>
            <a:r>
              <a:rPr lang="en-US" sz="3378" spc="195">
                <a:solidFill>
                  <a:srgbClr val="1B3E51"/>
                </a:solidFill>
                <a:latin typeface="Open Sans"/>
                <a:ea typeface="Open Sans"/>
                <a:cs typeface="Open Sans"/>
                <a:sym typeface="Open Sans"/>
              </a:rPr>
              <a:t>09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007081">
            <a:off x="-4457062" y="3332256"/>
            <a:ext cx="10663992" cy="11045566"/>
          </a:xfrm>
          <a:custGeom>
            <a:avLst/>
            <a:gdLst/>
            <a:ahLst/>
            <a:cxnLst/>
            <a:rect l="l" t="t" r="r" b="b"/>
            <a:pathLst>
              <a:path w="10663992" h="11045566">
                <a:moveTo>
                  <a:pt x="0" y="0"/>
                </a:moveTo>
                <a:lnTo>
                  <a:pt x="10663993" y="0"/>
                </a:lnTo>
                <a:lnTo>
                  <a:pt x="10663993" y="11045566"/>
                </a:lnTo>
                <a:lnTo>
                  <a:pt x="0" y="110455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10134322">
            <a:off x="11784141" y="-2021433"/>
            <a:ext cx="12090101" cy="9430279"/>
          </a:xfrm>
          <a:custGeom>
            <a:avLst/>
            <a:gdLst/>
            <a:ahLst/>
            <a:cxnLst/>
            <a:rect l="l" t="t" r="r" b="b"/>
            <a:pathLst>
              <a:path w="12090101" h="9430279">
                <a:moveTo>
                  <a:pt x="0" y="0"/>
                </a:moveTo>
                <a:lnTo>
                  <a:pt x="12090101" y="0"/>
                </a:lnTo>
                <a:lnTo>
                  <a:pt x="12090101" y="9430279"/>
                </a:lnTo>
                <a:lnTo>
                  <a:pt x="0" y="94302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4686350" y="1028700"/>
            <a:ext cx="2572950" cy="913727"/>
          </a:xfrm>
          <a:custGeom>
            <a:avLst/>
            <a:gdLst/>
            <a:ahLst/>
            <a:cxnLst/>
            <a:rect l="l" t="t" r="r" b="b"/>
            <a:pathLst>
              <a:path w="2572950" h="913727">
                <a:moveTo>
                  <a:pt x="0" y="0"/>
                </a:moveTo>
                <a:lnTo>
                  <a:pt x="2572950" y="0"/>
                </a:lnTo>
                <a:lnTo>
                  <a:pt x="2572950" y="913727"/>
                </a:lnTo>
                <a:lnTo>
                  <a:pt x="0" y="91372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AutoShape 5"/>
          <p:cNvSpPr/>
          <p:nvPr/>
        </p:nvSpPr>
        <p:spPr>
          <a:xfrm>
            <a:off x="10380074" y="4030241"/>
            <a:ext cx="3716901" cy="0"/>
          </a:xfrm>
          <a:prstGeom prst="line">
            <a:avLst/>
          </a:prstGeom>
          <a:ln w="38100" cap="flat">
            <a:solidFill>
              <a:srgbClr val="5737D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028700" y="4432200"/>
            <a:ext cx="8416918" cy="8416918"/>
          </a:xfrm>
          <a:custGeom>
            <a:avLst/>
            <a:gdLst/>
            <a:ahLst/>
            <a:cxnLst/>
            <a:rect l="l" t="t" r="r" b="b"/>
            <a:pathLst>
              <a:path w="8416918" h="8416918">
                <a:moveTo>
                  <a:pt x="0" y="0"/>
                </a:moveTo>
                <a:lnTo>
                  <a:pt x="8416918" y="0"/>
                </a:lnTo>
                <a:lnTo>
                  <a:pt x="8416918" y="8416918"/>
                </a:lnTo>
                <a:lnTo>
                  <a:pt x="0" y="84169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1028700" y="1926842"/>
            <a:ext cx="8436467" cy="6713817"/>
          </a:xfrm>
          <a:custGeom>
            <a:avLst/>
            <a:gdLst/>
            <a:ahLst/>
            <a:cxnLst/>
            <a:rect l="l" t="t" r="r" b="b"/>
            <a:pathLst>
              <a:path w="8436467" h="6713817">
                <a:moveTo>
                  <a:pt x="0" y="0"/>
                </a:moveTo>
                <a:lnTo>
                  <a:pt x="8436467" y="0"/>
                </a:lnTo>
                <a:lnTo>
                  <a:pt x="8436467" y="6713817"/>
                </a:lnTo>
                <a:lnTo>
                  <a:pt x="0" y="671381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r="-60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TextBox 8"/>
          <p:cNvSpPr txBox="1"/>
          <p:nvPr/>
        </p:nvSpPr>
        <p:spPr>
          <a:xfrm>
            <a:off x="10380074" y="3148864"/>
            <a:ext cx="6725806" cy="576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5"/>
              </a:lnSpc>
            </a:pPr>
            <a:r>
              <a:rPr lang="en-US" sz="3700" b="1" spc="185">
                <a:solidFill>
                  <a:srgbClr val="1B3E5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EXISTÊNCIA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380074" y="4315991"/>
            <a:ext cx="6239313" cy="2803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9"/>
              </a:lnSpc>
            </a:pPr>
            <a:r>
              <a:rPr lang="en-US" sz="2567" b="1">
                <a:solidFill>
                  <a:srgbClr val="1B3E5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"Os bots não pedem férias. Mas também não têm propósito. Isso ainda é nossa missão."</a:t>
            </a:r>
          </a:p>
          <a:p>
            <a:pPr algn="l">
              <a:lnSpc>
                <a:spcPts val="3209"/>
              </a:lnSpc>
            </a:pPr>
            <a:endParaRPr lang="en-US" sz="2567" b="1">
              <a:solidFill>
                <a:srgbClr val="1B3E51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3209"/>
              </a:lnSpc>
            </a:pPr>
            <a:r>
              <a:rPr lang="en-US" sz="2567">
                <a:solidFill>
                  <a:srgbClr val="1B3E51"/>
                </a:solidFill>
                <a:latin typeface="Open Sans"/>
                <a:ea typeface="Open Sans"/>
                <a:cs typeface="Open Sans"/>
                <a:sym typeface="Open Sans"/>
              </a:rPr>
              <a:t>Os agentes não estão aqui para substituir o humano — estão aqui para que ele volte a ser plenamente humano.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941054" y="9032310"/>
            <a:ext cx="636493" cy="480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15"/>
              </a:lnSpc>
            </a:pPr>
            <a:r>
              <a:rPr lang="en-US" sz="3378" spc="195">
                <a:solidFill>
                  <a:srgbClr val="1B3E51"/>
                </a:solidFill>
                <a:latin typeface="Open Sans"/>
                <a:ea typeface="Open Sans"/>
                <a:cs typeface="Open Sans"/>
                <a:sym typeface="Open Sans"/>
              </a:rPr>
              <a:t>10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C3E39F3-7336-0F5F-FE0B-A92D855AD669}"/>
              </a:ext>
            </a:extLst>
          </p:cNvPr>
          <p:cNvSpPr txBox="1"/>
          <p:nvPr/>
        </p:nvSpPr>
        <p:spPr>
          <a:xfrm>
            <a:off x="3429000" y="9848748"/>
            <a:ext cx="15729284" cy="244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1959"/>
              </a:lnSpc>
              <a:defRPr sz="1567" b="1" u="sng">
                <a:solidFill>
                  <a:srgbClr val="5737D8"/>
                </a:solidFill>
                <a:latin typeface="Open Sans Bold"/>
                <a:ea typeface="Open Sans Bold"/>
                <a:cs typeface="Open Sans Bold"/>
              </a:defRPr>
            </a:lvl1pPr>
          </a:lstStyle>
          <a:p>
            <a:r>
              <a:rPr lang="pt-BR" dirty="0">
                <a:hlinkClick r:id="rId10"/>
              </a:rPr>
              <a:t>https://www.mckinsey.com/industries/metals-and-mining/our-insights/succeeding-in-the-ai-supply-chain-revolution</a:t>
            </a:r>
            <a:endParaRPr lang="pt-BR" dirty="0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3533CD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AutoShape 3"/>
          <p:cNvSpPr/>
          <p:nvPr/>
        </p:nvSpPr>
        <p:spPr>
          <a:xfrm>
            <a:off x="1028700" y="3897371"/>
            <a:ext cx="3716901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028700" y="1028700"/>
            <a:ext cx="2572950" cy="920074"/>
          </a:xfrm>
          <a:custGeom>
            <a:avLst/>
            <a:gdLst/>
            <a:ahLst/>
            <a:cxnLst/>
            <a:rect l="l" t="t" r="r" b="b"/>
            <a:pathLst>
              <a:path w="2572950" h="920074">
                <a:moveTo>
                  <a:pt x="0" y="0"/>
                </a:moveTo>
                <a:lnTo>
                  <a:pt x="2572950" y="0"/>
                </a:lnTo>
                <a:lnTo>
                  <a:pt x="2572950" y="920074"/>
                </a:lnTo>
                <a:lnTo>
                  <a:pt x="0" y="9200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0828142" y="3623051"/>
            <a:ext cx="6782929" cy="5032496"/>
          </a:xfrm>
          <a:custGeom>
            <a:avLst/>
            <a:gdLst/>
            <a:ahLst/>
            <a:cxnLst/>
            <a:rect l="l" t="t" r="r" b="b"/>
            <a:pathLst>
              <a:path w="6782929" h="5032496">
                <a:moveTo>
                  <a:pt x="0" y="0"/>
                </a:moveTo>
                <a:lnTo>
                  <a:pt x="6782929" y="0"/>
                </a:lnTo>
                <a:lnTo>
                  <a:pt x="6782929" y="5032496"/>
                </a:lnTo>
                <a:lnTo>
                  <a:pt x="0" y="50324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0178934" y="1214417"/>
            <a:ext cx="6809406" cy="7007098"/>
          </a:xfrm>
          <a:custGeom>
            <a:avLst/>
            <a:gdLst/>
            <a:ahLst/>
            <a:cxnLst/>
            <a:rect l="l" t="t" r="r" b="b"/>
            <a:pathLst>
              <a:path w="6809406" h="7007098">
                <a:moveTo>
                  <a:pt x="0" y="0"/>
                </a:moveTo>
                <a:lnTo>
                  <a:pt x="6809406" y="0"/>
                </a:lnTo>
                <a:lnTo>
                  <a:pt x="6809406" y="7007098"/>
                </a:lnTo>
                <a:lnTo>
                  <a:pt x="0" y="70070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95000"/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1028700" y="2439501"/>
            <a:ext cx="10288507" cy="1157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5"/>
              </a:lnSpc>
            </a:pPr>
            <a:r>
              <a:rPr lang="en-US" sz="3700" b="1" spc="185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FIM DO ESFORÇO </a:t>
            </a:r>
            <a:r>
              <a:rPr lang="en-US" sz="3700" spc="185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NÃO </a:t>
            </a:r>
          </a:p>
          <a:p>
            <a:pPr algn="l">
              <a:lnSpc>
                <a:spcPts val="4625"/>
              </a:lnSpc>
            </a:pPr>
            <a:r>
              <a:rPr lang="en-US" sz="3700" spc="185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É O</a:t>
            </a:r>
            <a:r>
              <a:rPr lang="en-US" sz="3700" b="1" spc="185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FIM DO TRABALHO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12610" y="4201898"/>
            <a:ext cx="8065983" cy="2803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54349" lvl="1" indent="-277174" algn="l">
              <a:lnSpc>
                <a:spcPts val="3209"/>
              </a:lnSpc>
              <a:buFont typeface="Arial"/>
              <a:buChar char="•"/>
            </a:pPr>
            <a:r>
              <a:rPr lang="en-US" sz="256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 </a:t>
            </a:r>
            <a:r>
              <a:rPr lang="en-US" sz="256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trabalho</a:t>
            </a:r>
            <a:r>
              <a:rPr lang="en-US" sz="256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sempre </a:t>
            </a:r>
            <a:r>
              <a:rPr lang="en-US" sz="256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foi</a:t>
            </a:r>
            <a:r>
              <a:rPr lang="en-US" sz="256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6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associado</a:t>
            </a:r>
            <a:r>
              <a:rPr lang="en-US" sz="256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à </a:t>
            </a:r>
            <a:r>
              <a:rPr lang="en-US" sz="256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labuta</a:t>
            </a:r>
            <a:r>
              <a:rPr lang="en-US" sz="256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2567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Mas e </a:t>
            </a:r>
            <a:r>
              <a:rPr lang="en-US" sz="2567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quando</a:t>
            </a:r>
            <a:r>
              <a:rPr lang="en-US" sz="2567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 </a:t>
            </a:r>
            <a:r>
              <a:rPr lang="en-US" sz="2567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labuta</a:t>
            </a:r>
            <a:r>
              <a:rPr lang="en-US" sz="2567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é </a:t>
            </a:r>
            <a:r>
              <a:rPr lang="en-US" sz="2567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automatizada</a:t>
            </a:r>
            <a:r>
              <a:rPr lang="en-US" sz="2567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?</a:t>
            </a:r>
          </a:p>
          <a:p>
            <a:pPr marL="554349" lvl="1" indent="-277174" algn="l">
              <a:lnSpc>
                <a:spcPts val="3209"/>
              </a:lnSpc>
              <a:buFont typeface="Arial"/>
              <a:buChar char="•"/>
            </a:pPr>
            <a:r>
              <a:rPr lang="en-US" sz="256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 </a:t>
            </a:r>
            <a:r>
              <a:rPr lang="en-US" sz="256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verdadeira</a:t>
            </a:r>
            <a:r>
              <a:rPr lang="en-US" sz="256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crise </a:t>
            </a:r>
            <a:r>
              <a:rPr lang="en-US" sz="256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não</a:t>
            </a:r>
            <a:r>
              <a:rPr lang="en-US" sz="256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é de </a:t>
            </a:r>
            <a:r>
              <a:rPr lang="en-US" sz="256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emprego</a:t>
            </a:r>
            <a:r>
              <a:rPr lang="en-US" sz="256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, mas de </a:t>
            </a:r>
            <a:r>
              <a:rPr lang="en-US" sz="256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sentido</a:t>
            </a:r>
            <a:r>
              <a:rPr lang="en-US" sz="256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2567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"Se a </a:t>
            </a:r>
            <a:r>
              <a:rPr lang="en-US" sz="2567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máquina</a:t>
            </a:r>
            <a:r>
              <a:rPr lang="en-US" sz="2567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567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faz</a:t>
            </a:r>
            <a:r>
              <a:rPr lang="en-US" sz="2567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o que me </a:t>
            </a:r>
            <a:r>
              <a:rPr lang="en-US" sz="2567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resta</a:t>
            </a:r>
            <a:r>
              <a:rPr lang="en-US" sz="2567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?"</a:t>
            </a:r>
          </a:p>
          <a:p>
            <a:pPr marL="554349" lvl="1" indent="-277174" algn="l">
              <a:lnSpc>
                <a:spcPts val="3209"/>
              </a:lnSpc>
              <a:buFont typeface="Arial"/>
              <a:buChar char="•"/>
            </a:pPr>
            <a:r>
              <a:rPr lang="en-US" sz="256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</a:t>
            </a:r>
            <a:r>
              <a:rPr lang="en-US" sz="2567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boa </a:t>
            </a:r>
            <a:r>
              <a:rPr lang="en-US" sz="2567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notícia</a:t>
            </a:r>
            <a:r>
              <a:rPr lang="en-US" sz="2567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</a:t>
            </a:r>
            <a:r>
              <a:rPr lang="en-US" sz="256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agora </a:t>
            </a:r>
            <a:r>
              <a:rPr lang="en-US" sz="256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podemos</a:t>
            </a:r>
            <a:r>
              <a:rPr lang="en-US" sz="256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6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nos</a:t>
            </a:r>
            <a:r>
              <a:rPr lang="en-US" sz="256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6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dedicar</a:t>
            </a:r>
            <a:r>
              <a:rPr lang="en-US" sz="256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6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ao</a:t>
            </a:r>
            <a:r>
              <a:rPr lang="en-US" sz="256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que de </a:t>
            </a:r>
            <a:r>
              <a:rPr lang="en-US" sz="256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fato</a:t>
            </a:r>
            <a:r>
              <a:rPr lang="en-US" sz="256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6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importa</a:t>
            </a:r>
            <a:r>
              <a:rPr lang="en-US" sz="256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— e </a:t>
            </a:r>
            <a:r>
              <a:rPr lang="en-US" sz="256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não</a:t>
            </a:r>
            <a:r>
              <a:rPr lang="en-US" sz="256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6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apenas</a:t>
            </a:r>
            <a:r>
              <a:rPr lang="en-US" sz="256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6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ao</a:t>
            </a:r>
            <a:r>
              <a:rPr lang="en-US" sz="256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que </a:t>
            </a:r>
            <a:r>
              <a:rPr lang="en-US" sz="256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precisa</a:t>
            </a:r>
            <a:r>
              <a:rPr lang="en-US" sz="256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ser </a:t>
            </a:r>
            <a:r>
              <a:rPr lang="en-US" sz="256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feito</a:t>
            </a:r>
            <a:r>
              <a:rPr lang="en-US" sz="256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7425654"/>
            <a:ext cx="8373554" cy="402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9"/>
              </a:lnSpc>
            </a:pPr>
            <a:r>
              <a:rPr lang="en-US" sz="2567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"</a:t>
            </a:r>
            <a:r>
              <a:rPr lang="en-US" sz="2567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Automatizamos</a:t>
            </a:r>
            <a:r>
              <a:rPr lang="en-US" sz="2567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o </a:t>
            </a:r>
            <a:r>
              <a:rPr lang="en-US" sz="2567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suor</a:t>
            </a:r>
            <a:r>
              <a:rPr lang="en-US" sz="2567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 </a:t>
            </a:r>
            <a:r>
              <a:rPr lang="en-US" sz="2567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Humanizamos</a:t>
            </a:r>
            <a:r>
              <a:rPr lang="en-US" sz="2567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o </a:t>
            </a:r>
            <a:r>
              <a:rPr lang="en-US" sz="2567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trabalho</a:t>
            </a:r>
            <a:r>
              <a:rPr lang="en-US" sz="2567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."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941054" y="9032310"/>
            <a:ext cx="636493" cy="480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15"/>
              </a:lnSpc>
            </a:pPr>
            <a:r>
              <a:rPr lang="en-US" sz="3378" spc="195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3533CD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AutoShape 3"/>
          <p:cNvSpPr/>
          <p:nvPr/>
        </p:nvSpPr>
        <p:spPr>
          <a:xfrm>
            <a:off x="9827654" y="4498819"/>
            <a:ext cx="3716901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4686350" y="1028700"/>
            <a:ext cx="2572950" cy="920074"/>
          </a:xfrm>
          <a:custGeom>
            <a:avLst/>
            <a:gdLst/>
            <a:ahLst/>
            <a:cxnLst/>
            <a:rect l="l" t="t" r="r" b="b"/>
            <a:pathLst>
              <a:path w="2572950" h="920074">
                <a:moveTo>
                  <a:pt x="0" y="0"/>
                </a:moveTo>
                <a:lnTo>
                  <a:pt x="2572950" y="0"/>
                </a:lnTo>
                <a:lnTo>
                  <a:pt x="2572950" y="920074"/>
                </a:lnTo>
                <a:lnTo>
                  <a:pt x="0" y="9200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2585610" y="2447930"/>
            <a:ext cx="6067451" cy="4134818"/>
          </a:xfrm>
          <a:custGeom>
            <a:avLst/>
            <a:gdLst/>
            <a:ahLst/>
            <a:cxnLst/>
            <a:rect l="l" t="t" r="r" b="b"/>
            <a:pathLst>
              <a:path w="6067451" h="4134818">
                <a:moveTo>
                  <a:pt x="0" y="0"/>
                </a:moveTo>
                <a:lnTo>
                  <a:pt x="6067451" y="0"/>
                </a:lnTo>
                <a:lnTo>
                  <a:pt x="6067451" y="4134818"/>
                </a:lnTo>
                <a:lnTo>
                  <a:pt x="0" y="41348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588501" y="1297414"/>
            <a:ext cx="5776398" cy="3217925"/>
          </a:xfrm>
          <a:custGeom>
            <a:avLst/>
            <a:gdLst/>
            <a:ahLst/>
            <a:cxnLst/>
            <a:rect l="l" t="t" r="r" b="b"/>
            <a:pathLst>
              <a:path w="5776398" h="3217925">
                <a:moveTo>
                  <a:pt x="0" y="0"/>
                </a:moveTo>
                <a:lnTo>
                  <a:pt x="5776398" y="0"/>
                </a:lnTo>
                <a:lnTo>
                  <a:pt x="5776398" y="3217925"/>
                </a:lnTo>
                <a:lnTo>
                  <a:pt x="0" y="32179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1103144" y="4995804"/>
            <a:ext cx="5809138" cy="3993782"/>
          </a:xfrm>
          <a:custGeom>
            <a:avLst/>
            <a:gdLst/>
            <a:ahLst/>
            <a:cxnLst/>
            <a:rect l="l" t="t" r="r" b="b"/>
            <a:pathLst>
              <a:path w="5809138" h="3993782">
                <a:moveTo>
                  <a:pt x="0" y="0"/>
                </a:moveTo>
                <a:lnTo>
                  <a:pt x="5809137" y="0"/>
                </a:lnTo>
                <a:lnTo>
                  <a:pt x="5809137" y="3993782"/>
                </a:lnTo>
                <a:lnTo>
                  <a:pt x="0" y="399378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TextBox 8"/>
          <p:cNvSpPr txBox="1"/>
          <p:nvPr/>
        </p:nvSpPr>
        <p:spPr>
          <a:xfrm>
            <a:off x="9827654" y="3040948"/>
            <a:ext cx="6143227" cy="1157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5"/>
              </a:lnSpc>
            </a:pPr>
            <a:r>
              <a:rPr lang="en-US" sz="3700" b="1" spc="185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SENTIDO: </a:t>
            </a:r>
            <a:r>
              <a:rPr lang="en-US" sz="3700" spc="185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AQUILO QUE </a:t>
            </a:r>
          </a:p>
          <a:p>
            <a:pPr algn="l">
              <a:lnSpc>
                <a:spcPts val="4625"/>
              </a:lnSpc>
            </a:pPr>
            <a:r>
              <a:rPr lang="en-US" sz="3700" b="1" spc="185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NÃO SE AUTOMATIZA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511564" y="4823956"/>
            <a:ext cx="7429490" cy="2403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54349" lvl="1" indent="-277174" algn="l">
              <a:lnSpc>
                <a:spcPts val="3209"/>
              </a:lnSpc>
              <a:buFont typeface="Arial"/>
              <a:buChar char="•"/>
            </a:pPr>
            <a:r>
              <a:rPr lang="en-US" sz="25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 IA assume o que é </a:t>
            </a:r>
            <a:r>
              <a:rPr lang="en-US" sz="2567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rotineiro, padronizável e mensurável.</a:t>
            </a:r>
          </a:p>
          <a:p>
            <a:pPr marL="554349" lvl="1" indent="-277174" algn="l">
              <a:lnSpc>
                <a:spcPts val="3209"/>
              </a:lnSpc>
              <a:buFont typeface="Arial"/>
              <a:buChar char="•"/>
            </a:pPr>
            <a:r>
              <a:rPr lang="en-US" sz="25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Mas não substitui a </a:t>
            </a:r>
            <a:r>
              <a:rPr lang="en-US" sz="2567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empatia, o julgamento ético, o cuidado e o vínculo.</a:t>
            </a:r>
          </a:p>
          <a:p>
            <a:pPr marL="554349" lvl="1" indent="-277174" algn="l">
              <a:lnSpc>
                <a:spcPts val="3209"/>
              </a:lnSpc>
              <a:buFont typeface="Arial"/>
              <a:buChar char="•"/>
            </a:pPr>
            <a:r>
              <a:rPr lang="en-US" sz="25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Isso libera o </a:t>
            </a:r>
            <a:r>
              <a:rPr lang="en-US" sz="2567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ser humano</a:t>
            </a:r>
            <a:r>
              <a:rPr lang="en-US" sz="25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para atuar onde </a:t>
            </a:r>
            <a:r>
              <a:rPr lang="en-US" sz="2567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 presença ainda é insubstituível.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941054" y="9032310"/>
            <a:ext cx="636493" cy="480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15"/>
              </a:lnSpc>
            </a:pPr>
            <a:r>
              <a:rPr lang="en-US" sz="3378" spc="195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12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3533CD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AutoShape 3"/>
          <p:cNvSpPr/>
          <p:nvPr/>
        </p:nvSpPr>
        <p:spPr>
          <a:xfrm>
            <a:off x="996315" y="3392379"/>
            <a:ext cx="3716901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028700" y="1028700"/>
            <a:ext cx="2572950" cy="920074"/>
          </a:xfrm>
          <a:custGeom>
            <a:avLst/>
            <a:gdLst/>
            <a:ahLst/>
            <a:cxnLst/>
            <a:rect l="l" t="t" r="r" b="b"/>
            <a:pathLst>
              <a:path w="2572950" h="920074">
                <a:moveTo>
                  <a:pt x="0" y="0"/>
                </a:moveTo>
                <a:lnTo>
                  <a:pt x="2572950" y="0"/>
                </a:lnTo>
                <a:lnTo>
                  <a:pt x="2572950" y="920074"/>
                </a:lnTo>
                <a:lnTo>
                  <a:pt x="0" y="9200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996315" y="2515534"/>
            <a:ext cx="10288507" cy="576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5"/>
              </a:lnSpc>
            </a:pPr>
            <a:r>
              <a:rPr lang="en-US" sz="3700" b="1" spc="185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EXEMPLOS REAIS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9875679" y="1773797"/>
            <a:ext cx="7383621" cy="7106800"/>
            <a:chOff x="30480" y="591820"/>
            <a:chExt cx="12736830" cy="1225931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11925300" y="4271010"/>
                  </a:moveTo>
                  <a:cubicBezTo>
                    <a:pt x="10819130" y="2120900"/>
                    <a:pt x="8590280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20"/>
                    <a:pt x="1822450" y="10811510"/>
                    <a:pt x="2842260" y="11203940"/>
                  </a:cubicBezTo>
                  <a:cubicBezTo>
                    <a:pt x="5585460" y="12259310"/>
                    <a:pt x="8953501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blipFill>
              <a:blip r:embed="rId4"/>
              <a:stretch>
                <a:fillRect t="-4297" b="-4297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8" name="Freeform 8"/>
          <p:cNvSpPr/>
          <p:nvPr/>
        </p:nvSpPr>
        <p:spPr>
          <a:xfrm>
            <a:off x="13905634" y="5598482"/>
            <a:ext cx="3960541" cy="2938466"/>
          </a:xfrm>
          <a:custGeom>
            <a:avLst/>
            <a:gdLst/>
            <a:ahLst/>
            <a:cxnLst/>
            <a:rect l="l" t="t" r="r" b="b"/>
            <a:pathLst>
              <a:path w="3960541" h="2938466">
                <a:moveTo>
                  <a:pt x="0" y="0"/>
                </a:moveTo>
                <a:lnTo>
                  <a:pt x="3960540" y="0"/>
                </a:lnTo>
                <a:lnTo>
                  <a:pt x="3960540" y="2938465"/>
                </a:lnTo>
                <a:lnTo>
                  <a:pt x="0" y="293846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TextBox 9"/>
          <p:cNvSpPr txBox="1"/>
          <p:nvPr/>
        </p:nvSpPr>
        <p:spPr>
          <a:xfrm>
            <a:off x="16941054" y="9032310"/>
            <a:ext cx="636493" cy="480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15"/>
              </a:lnSpc>
            </a:pPr>
            <a:r>
              <a:rPr lang="en-US" sz="3378" spc="195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00100" y="3687654"/>
            <a:ext cx="7923568" cy="5482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7991" lvl="1" indent="-233995" algn="l">
              <a:lnSpc>
                <a:spcPts val="2709"/>
              </a:lnSpc>
              <a:buFont typeface="Arial"/>
              <a:buChar char="•"/>
            </a:pPr>
            <a:r>
              <a:rPr lang="en-US" sz="2167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Na saúde, a IA organiza o fluxo</a:t>
            </a:r>
            <a:r>
              <a:rPr lang="en-US" sz="21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; o médico escuta, orienta e dedica tempo ao que realmente importa: o paciente.</a:t>
            </a:r>
          </a:p>
          <a:p>
            <a:pPr marL="467991" lvl="1" indent="-233995" algn="l">
              <a:lnSpc>
                <a:spcPts val="2709"/>
              </a:lnSpc>
              <a:buFont typeface="Arial"/>
              <a:buChar char="•"/>
            </a:pPr>
            <a:r>
              <a:rPr lang="en-US" sz="2167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Na educação, a IA corrige e gera relatórios</a:t>
            </a:r>
            <a:r>
              <a:rPr lang="en-US" sz="21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; o professor foca em criar conexões significativas e desenvolver o pensamento crítico dos alunos.</a:t>
            </a:r>
          </a:p>
          <a:p>
            <a:pPr marL="467991" lvl="1" indent="-233995" algn="l">
              <a:lnSpc>
                <a:spcPts val="2709"/>
              </a:lnSpc>
              <a:buFont typeface="Arial"/>
              <a:buChar char="•"/>
            </a:pPr>
            <a:r>
              <a:rPr lang="en-US" sz="2167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 atendimento ao cliente, a IA resolve demandas simples</a:t>
            </a:r>
            <a:r>
              <a:rPr lang="en-US" sz="21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; o agente dedica-se a resolver problemas complexos com empatia.</a:t>
            </a:r>
          </a:p>
          <a:p>
            <a:pPr marL="467991" lvl="1" indent="-233995" algn="l">
              <a:lnSpc>
                <a:spcPts val="2709"/>
              </a:lnSpc>
              <a:buFont typeface="Arial"/>
              <a:buChar char="•"/>
            </a:pPr>
            <a:r>
              <a:rPr lang="en-US" sz="2167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Em escritórios administrativos, agentes de IA cuidam do financeiro e da agenda;</a:t>
            </a:r>
            <a:r>
              <a:rPr lang="en-US" sz="21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os profissionais passam a se dedicar à estratégia e ao relacionamento com clientes.</a:t>
            </a:r>
          </a:p>
          <a:p>
            <a:pPr marL="467991" lvl="1" indent="-233995" algn="l">
              <a:lnSpc>
                <a:spcPts val="2709"/>
              </a:lnSpc>
              <a:buFont typeface="Arial"/>
              <a:buChar char="•"/>
            </a:pPr>
            <a:r>
              <a:rPr lang="en-US" sz="2167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 setor jurídico, IA elabora minutas e analisa jurisprudências;</a:t>
            </a:r>
            <a:r>
              <a:rPr lang="en-US" sz="21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o advogado volta a priorizar o contato humano com o cliente e a inteligência interpretativa dos casos.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007081">
            <a:off x="11927304" y="6533361"/>
            <a:ext cx="10663992" cy="11045566"/>
          </a:xfrm>
          <a:custGeom>
            <a:avLst/>
            <a:gdLst/>
            <a:ahLst/>
            <a:cxnLst/>
            <a:rect l="l" t="t" r="r" b="b"/>
            <a:pathLst>
              <a:path w="10663992" h="11045566">
                <a:moveTo>
                  <a:pt x="0" y="0"/>
                </a:moveTo>
                <a:lnTo>
                  <a:pt x="10663992" y="0"/>
                </a:lnTo>
                <a:lnTo>
                  <a:pt x="10663992" y="11045566"/>
                </a:lnTo>
                <a:lnTo>
                  <a:pt x="0" y="110455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10134322">
            <a:off x="-4479788" y="-5361905"/>
            <a:ext cx="12090101" cy="9430279"/>
          </a:xfrm>
          <a:custGeom>
            <a:avLst/>
            <a:gdLst/>
            <a:ahLst/>
            <a:cxnLst/>
            <a:rect l="l" t="t" r="r" b="b"/>
            <a:pathLst>
              <a:path w="12090101" h="9430279">
                <a:moveTo>
                  <a:pt x="0" y="0"/>
                </a:moveTo>
                <a:lnTo>
                  <a:pt x="12090101" y="0"/>
                </a:lnTo>
                <a:lnTo>
                  <a:pt x="12090101" y="9430278"/>
                </a:lnTo>
                <a:lnTo>
                  <a:pt x="0" y="94302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2695977" y="5151339"/>
            <a:ext cx="12896046" cy="1713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03"/>
              </a:lnSpc>
            </a:pPr>
            <a:r>
              <a:rPr lang="en-US" sz="5443" spc="326" dirty="0">
                <a:solidFill>
                  <a:srgbClr val="1B3E51"/>
                </a:solidFill>
                <a:latin typeface="Open Sans"/>
                <a:ea typeface="Open Sans"/>
                <a:cs typeface="Open Sans"/>
                <a:sym typeface="Open Sans"/>
              </a:rPr>
              <a:t>A IA CUIDA DO </a:t>
            </a:r>
            <a:r>
              <a:rPr lang="en-US" sz="5443" b="1" spc="326" dirty="0">
                <a:solidFill>
                  <a:srgbClr val="1B3E5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NECESSÁRIO</a:t>
            </a:r>
            <a:r>
              <a:rPr lang="en-US" sz="5443" spc="326" dirty="0">
                <a:solidFill>
                  <a:srgbClr val="1B3E51"/>
                </a:solidFill>
                <a:latin typeface="Open Sans"/>
                <a:ea typeface="Open Sans"/>
                <a:cs typeface="Open Sans"/>
                <a:sym typeface="Open Sans"/>
              </a:rPr>
              <a:t>. O HUMANO SE VOLTA AO </a:t>
            </a:r>
            <a:r>
              <a:rPr lang="en-US" sz="5443" b="1" spc="326" dirty="0">
                <a:solidFill>
                  <a:srgbClr val="1B3E5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ESSENCIAL</a:t>
            </a:r>
            <a:r>
              <a:rPr lang="en-US" sz="5443" spc="326" dirty="0">
                <a:solidFill>
                  <a:srgbClr val="1B3E5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6" name="Freeform 6"/>
          <p:cNvSpPr/>
          <p:nvPr/>
        </p:nvSpPr>
        <p:spPr>
          <a:xfrm>
            <a:off x="7857525" y="2508678"/>
            <a:ext cx="2572950" cy="913727"/>
          </a:xfrm>
          <a:custGeom>
            <a:avLst/>
            <a:gdLst/>
            <a:ahLst/>
            <a:cxnLst/>
            <a:rect l="l" t="t" r="r" b="b"/>
            <a:pathLst>
              <a:path w="2572950" h="913727">
                <a:moveTo>
                  <a:pt x="0" y="0"/>
                </a:moveTo>
                <a:lnTo>
                  <a:pt x="2572950" y="0"/>
                </a:lnTo>
                <a:lnTo>
                  <a:pt x="2572950" y="913727"/>
                </a:lnTo>
                <a:lnTo>
                  <a:pt x="0" y="91372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16941054" y="9032310"/>
            <a:ext cx="636493" cy="480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15"/>
              </a:lnSpc>
            </a:pPr>
            <a:r>
              <a:rPr lang="en-US" sz="3378" spc="195">
                <a:solidFill>
                  <a:srgbClr val="1B3E51"/>
                </a:solidFill>
                <a:latin typeface="Open Sans"/>
                <a:ea typeface="Open Sans"/>
                <a:cs typeface="Open Sans"/>
                <a:sym typeface="Open Sans"/>
              </a:rPr>
              <a:t>14</a:t>
            </a: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3" name="AutoShape 3"/>
          <p:cNvSpPr/>
          <p:nvPr/>
        </p:nvSpPr>
        <p:spPr>
          <a:xfrm>
            <a:off x="7285549" y="6372877"/>
            <a:ext cx="3716901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4613383" y="3047349"/>
            <a:ext cx="9061234" cy="2828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99"/>
              </a:lnSpc>
            </a:pPr>
            <a:r>
              <a:rPr lang="en-US" sz="9999" spc="989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MUITO </a:t>
            </a:r>
            <a:r>
              <a:rPr lang="en-US" sz="9999" b="1" spc="989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OBRIGADO!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613383" y="6801502"/>
            <a:ext cx="9061234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600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www.iazzie.com.br</a:t>
            </a:r>
          </a:p>
        </p:txBody>
      </p:sp>
      <p:sp>
        <p:nvSpPr>
          <p:cNvPr id="6" name="Freeform 6"/>
          <p:cNvSpPr/>
          <p:nvPr/>
        </p:nvSpPr>
        <p:spPr>
          <a:xfrm rot="-1068145">
            <a:off x="12290068" y="721328"/>
            <a:ext cx="8298156" cy="10671273"/>
          </a:xfrm>
          <a:custGeom>
            <a:avLst/>
            <a:gdLst/>
            <a:ahLst/>
            <a:cxnLst/>
            <a:rect l="l" t="t" r="r" b="b"/>
            <a:pathLst>
              <a:path w="8298156" h="10671273">
                <a:moveTo>
                  <a:pt x="0" y="0"/>
                </a:moveTo>
                <a:lnTo>
                  <a:pt x="8298156" y="0"/>
                </a:lnTo>
                <a:lnTo>
                  <a:pt x="8298156" y="10671274"/>
                </a:lnTo>
                <a:lnTo>
                  <a:pt x="0" y="106712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7857525" y="1698653"/>
            <a:ext cx="2572950" cy="920074"/>
          </a:xfrm>
          <a:custGeom>
            <a:avLst/>
            <a:gdLst/>
            <a:ahLst/>
            <a:cxnLst/>
            <a:rect l="l" t="t" r="r" b="b"/>
            <a:pathLst>
              <a:path w="2572950" h="920074">
                <a:moveTo>
                  <a:pt x="0" y="0"/>
                </a:moveTo>
                <a:lnTo>
                  <a:pt x="2572950" y="0"/>
                </a:lnTo>
                <a:lnTo>
                  <a:pt x="2572950" y="920074"/>
                </a:lnTo>
                <a:lnTo>
                  <a:pt x="0" y="9200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9" name="Imagem 8" descr="Código QR&#10;&#10;O conteúdo gerado por IA pode estar incorreto.">
            <a:extLst>
              <a:ext uri="{FF2B5EF4-FFF2-40B4-BE49-F238E27FC236}">
                <a16:creationId xmlns:a16="http://schemas.microsoft.com/office/drawing/2014/main" id="{34061FAB-DD38-FB7D-C38B-3D478AFAF2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14445" r="11482" b="14444"/>
          <a:stretch>
            <a:fillRect/>
          </a:stretch>
        </p:blipFill>
        <p:spPr>
          <a:xfrm>
            <a:off x="13847708" y="5898329"/>
            <a:ext cx="4267200" cy="4223208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64E50D97-AC33-33A1-0824-E5E283B2B7DE}"/>
              </a:ext>
            </a:extLst>
          </p:cNvPr>
          <p:cNvSpPr txBox="1"/>
          <p:nvPr/>
        </p:nvSpPr>
        <p:spPr>
          <a:xfrm>
            <a:off x="13942497" y="5383145"/>
            <a:ext cx="4042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CADASTRE-SE PARA RECEBER A PALESTRA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3533CD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44D9BD-B430-AE08-BF38-7CA490491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F8A87CD-0DE7-4B40-F879-F4218E8D90D5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FE19E40-0BB4-1EF4-A2AE-452D58482B9E}"/>
              </a:ext>
            </a:extLst>
          </p:cNvPr>
          <p:cNvSpPr/>
          <p:nvPr/>
        </p:nvSpPr>
        <p:spPr>
          <a:xfrm>
            <a:off x="14686350" y="1028700"/>
            <a:ext cx="2572950" cy="920074"/>
          </a:xfrm>
          <a:custGeom>
            <a:avLst/>
            <a:gdLst/>
            <a:ahLst/>
            <a:cxnLst/>
            <a:rect l="l" t="t" r="r" b="b"/>
            <a:pathLst>
              <a:path w="2572950" h="920074">
                <a:moveTo>
                  <a:pt x="0" y="0"/>
                </a:moveTo>
                <a:lnTo>
                  <a:pt x="2572950" y="0"/>
                </a:lnTo>
                <a:lnTo>
                  <a:pt x="2572950" y="920074"/>
                </a:lnTo>
                <a:lnTo>
                  <a:pt x="0" y="9200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3F73EC8E-B5E8-D3EF-8D4A-93303718D5A6}"/>
              </a:ext>
            </a:extLst>
          </p:cNvPr>
          <p:cNvGrpSpPr/>
          <p:nvPr/>
        </p:nvGrpSpPr>
        <p:grpSpPr>
          <a:xfrm>
            <a:off x="1028700" y="3299855"/>
            <a:ext cx="3003751" cy="490577"/>
            <a:chOff x="0" y="0"/>
            <a:chExt cx="4005001" cy="654102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22C8948-9E2F-7B88-8C48-91B9E7D09C2B}"/>
                </a:ext>
              </a:extLst>
            </p:cNvPr>
            <p:cNvSpPr/>
            <p:nvPr/>
          </p:nvSpPr>
          <p:spPr>
            <a:xfrm>
              <a:off x="0" y="0"/>
              <a:ext cx="996555" cy="654102"/>
            </a:xfrm>
            <a:custGeom>
              <a:avLst/>
              <a:gdLst/>
              <a:ahLst/>
              <a:cxnLst/>
              <a:rect l="l" t="t" r="r" b="b"/>
              <a:pathLst>
                <a:path w="996555" h="654102">
                  <a:moveTo>
                    <a:pt x="0" y="0"/>
                  </a:moveTo>
                  <a:lnTo>
                    <a:pt x="996555" y="0"/>
                  </a:lnTo>
                  <a:lnTo>
                    <a:pt x="996555" y="654102"/>
                  </a:lnTo>
                  <a:lnTo>
                    <a:pt x="0" y="654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AutoShape 7">
              <a:extLst>
                <a:ext uri="{FF2B5EF4-FFF2-40B4-BE49-F238E27FC236}">
                  <a16:creationId xmlns:a16="http://schemas.microsoft.com/office/drawing/2014/main" id="{B932C3D1-C462-5EDC-F8F9-9863D070A983}"/>
                </a:ext>
              </a:extLst>
            </p:cNvPr>
            <p:cNvSpPr/>
            <p:nvPr/>
          </p:nvSpPr>
          <p:spPr>
            <a:xfrm>
              <a:off x="1213571" y="327051"/>
              <a:ext cx="2791431" cy="0"/>
            </a:xfrm>
            <a:prstGeom prst="line">
              <a:avLst/>
            </a:prstGeom>
            <a:ln w="508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7729D510-4E5A-2CC2-034D-C28A6117E59D}"/>
              </a:ext>
            </a:extLst>
          </p:cNvPr>
          <p:cNvGrpSpPr/>
          <p:nvPr/>
        </p:nvGrpSpPr>
        <p:grpSpPr>
          <a:xfrm rot="-10800000">
            <a:off x="14573796" y="8199932"/>
            <a:ext cx="3003751" cy="490577"/>
            <a:chOff x="0" y="0"/>
            <a:chExt cx="4005001" cy="654102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46AFA2F2-53A2-25AD-3C1A-149E06FB2415}"/>
                </a:ext>
              </a:extLst>
            </p:cNvPr>
            <p:cNvSpPr/>
            <p:nvPr/>
          </p:nvSpPr>
          <p:spPr>
            <a:xfrm>
              <a:off x="0" y="0"/>
              <a:ext cx="996555" cy="654102"/>
            </a:xfrm>
            <a:custGeom>
              <a:avLst/>
              <a:gdLst/>
              <a:ahLst/>
              <a:cxnLst/>
              <a:rect l="l" t="t" r="r" b="b"/>
              <a:pathLst>
                <a:path w="996555" h="654102">
                  <a:moveTo>
                    <a:pt x="0" y="0"/>
                  </a:moveTo>
                  <a:lnTo>
                    <a:pt x="996555" y="0"/>
                  </a:lnTo>
                  <a:lnTo>
                    <a:pt x="996555" y="654102"/>
                  </a:lnTo>
                  <a:lnTo>
                    <a:pt x="0" y="654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AutoShape 10">
              <a:extLst>
                <a:ext uri="{FF2B5EF4-FFF2-40B4-BE49-F238E27FC236}">
                  <a16:creationId xmlns:a16="http://schemas.microsoft.com/office/drawing/2014/main" id="{D3354F56-C664-B0ED-F38E-909C16877348}"/>
                </a:ext>
              </a:extLst>
            </p:cNvPr>
            <p:cNvSpPr/>
            <p:nvPr/>
          </p:nvSpPr>
          <p:spPr>
            <a:xfrm>
              <a:off x="1213571" y="327051"/>
              <a:ext cx="2791431" cy="0"/>
            </a:xfrm>
            <a:prstGeom prst="line">
              <a:avLst/>
            </a:prstGeom>
            <a:ln w="508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769F92A3-AB66-CA74-74E1-470C9A5BC793}"/>
              </a:ext>
            </a:extLst>
          </p:cNvPr>
          <p:cNvSpPr txBox="1"/>
          <p:nvPr/>
        </p:nvSpPr>
        <p:spPr>
          <a:xfrm>
            <a:off x="1028700" y="1009650"/>
            <a:ext cx="11166893" cy="564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5"/>
              </a:lnSpc>
            </a:pPr>
            <a:r>
              <a:rPr lang="en-US" sz="3700" b="1" spc="185" dirty="0">
                <a:solidFill>
                  <a:srgbClr val="FFFFFF"/>
                </a:solidFill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  <a:sym typeface="Open Sans"/>
              </a:rPr>
              <a:t>FONTES</a:t>
            </a:r>
            <a:r>
              <a:rPr lang="en-US" sz="3700" spc="185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82437B40-5C80-7650-AB3C-22E3CEF753ED}"/>
              </a:ext>
            </a:extLst>
          </p:cNvPr>
          <p:cNvSpPr txBox="1"/>
          <p:nvPr/>
        </p:nvSpPr>
        <p:spPr>
          <a:xfrm>
            <a:off x="1028700" y="4576606"/>
            <a:ext cx="17114260" cy="374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4"/>
              </a:lnSpc>
            </a:pPr>
            <a:r>
              <a:rPr lang="en-US" sz="2467">
                <a:solidFill>
                  <a:srgbClr val="FDFEFE"/>
                </a:solidFill>
                <a:latin typeface="Open Sans"/>
                <a:ea typeface="Open Sans"/>
                <a:cs typeface="Open Sans"/>
                <a:sym typeface="Open Sans"/>
              </a:rPr>
              <a:t>https://www.theguardian.com/technology/2025/jul/09/futurist-adam-dorr-robots-ai-jobs-replace-human-labour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E18E9F4D-C1DA-5E93-7557-F2D907C96BE5}"/>
              </a:ext>
            </a:extLst>
          </p:cNvPr>
          <p:cNvSpPr txBox="1"/>
          <p:nvPr/>
        </p:nvSpPr>
        <p:spPr>
          <a:xfrm>
            <a:off x="1028700" y="6289147"/>
            <a:ext cx="16230600" cy="765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4"/>
              </a:lnSpc>
            </a:pPr>
            <a:r>
              <a:rPr lang="en-US" sz="2467" dirty="0">
                <a:solidFill>
                  <a:srgbClr val="FDFEFE"/>
                </a:solidFill>
                <a:latin typeface="Open Sans"/>
                <a:ea typeface="Open Sans"/>
                <a:cs typeface="Open Sans"/>
                <a:sym typeface="Open Sans"/>
              </a:rPr>
              <a:t>https://www.mckinsey.com/industries/metals-and-mining/our-insights/succeeding-in-the-ai-supply-chain-revolution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93BE3108-1864-34EA-078B-472D21295AF3}"/>
              </a:ext>
            </a:extLst>
          </p:cNvPr>
          <p:cNvSpPr txBox="1"/>
          <p:nvPr/>
        </p:nvSpPr>
        <p:spPr>
          <a:xfrm>
            <a:off x="1028700" y="5189586"/>
            <a:ext cx="16381469" cy="765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4"/>
              </a:lnSpc>
            </a:pPr>
            <a:r>
              <a:rPr lang="en-US" sz="2467" dirty="0">
                <a:solidFill>
                  <a:srgbClr val="FDFEFE"/>
                </a:solidFill>
                <a:latin typeface="Open Sans"/>
                <a:ea typeface="Open Sans"/>
                <a:cs typeface="Open Sans"/>
                <a:sym typeface="Open Sans"/>
              </a:rPr>
              <a:t>https://www.mckinsey.com/mgi/our-research/a-new-future-of-work-the-race-to-deploy-ai-and-raise-skills-in-europe-and-beyond</a:t>
            </a:r>
          </a:p>
        </p:txBody>
      </p:sp>
    </p:spTree>
    <p:extLst>
      <p:ext uri="{BB962C8B-B14F-4D97-AF65-F5344CB8AC3E}">
        <p14:creationId xmlns:p14="http://schemas.microsoft.com/office/powerpoint/2010/main" val="276950672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8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68145">
            <a:off x="12290068" y="721328"/>
            <a:ext cx="8298156" cy="10671273"/>
          </a:xfrm>
          <a:custGeom>
            <a:avLst/>
            <a:gdLst/>
            <a:ahLst/>
            <a:cxnLst/>
            <a:rect l="l" t="t" r="r" b="b"/>
            <a:pathLst>
              <a:path w="8298156" h="10671273">
                <a:moveTo>
                  <a:pt x="0" y="0"/>
                </a:moveTo>
                <a:lnTo>
                  <a:pt x="8298156" y="0"/>
                </a:lnTo>
                <a:lnTo>
                  <a:pt x="8298156" y="10671274"/>
                </a:lnTo>
                <a:lnTo>
                  <a:pt x="0" y="106712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4686350" y="1028700"/>
            <a:ext cx="2572950" cy="920074"/>
          </a:xfrm>
          <a:custGeom>
            <a:avLst/>
            <a:gdLst/>
            <a:ahLst/>
            <a:cxnLst/>
            <a:rect l="l" t="t" r="r" b="b"/>
            <a:pathLst>
              <a:path w="2572950" h="920074">
                <a:moveTo>
                  <a:pt x="0" y="0"/>
                </a:moveTo>
                <a:lnTo>
                  <a:pt x="2572950" y="0"/>
                </a:lnTo>
                <a:lnTo>
                  <a:pt x="2572950" y="920074"/>
                </a:lnTo>
                <a:lnTo>
                  <a:pt x="0" y="9200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028700" y="2226289"/>
            <a:ext cx="8934436" cy="1980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59"/>
              </a:lnSpc>
            </a:pPr>
            <a:r>
              <a:rPr lang="en-US" sz="31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Imagine que </a:t>
            </a:r>
            <a:r>
              <a:rPr lang="en-US" sz="3167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60%</a:t>
            </a:r>
            <a:r>
              <a:rPr lang="en-US" sz="31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do seu trabalho pudesse ser feito por uma máquina hoje. </a:t>
            </a:r>
            <a:r>
              <a:rPr lang="en-US" sz="3167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Não daqui a 10 anos. Hoje.</a:t>
            </a:r>
            <a:r>
              <a:rPr lang="en-US" sz="31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 imagine que essa máquina faria melhor, mais rápido e </a:t>
            </a:r>
            <a:r>
              <a:rPr lang="en-US" sz="3167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sem reclamar</a:t>
            </a:r>
            <a:r>
              <a:rPr lang="en-US" sz="31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941054" y="9032310"/>
            <a:ext cx="636493" cy="480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15"/>
              </a:lnSpc>
            </a:pPr>
            <a:r>
              <a:rPr lang="en-US" sz="3378" spc="195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01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4733258"/>
            <a:ext cx="10438425" cy="3308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39"/>
              </a:lnSpc>
            </a:pPr>
            <a:r>
              <a:rPr lang="en-US" sz="6991" spc="419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VOCÊ SE </a:t>
            </a:r>
          </a:p>
          <a:p>
            <a:pPr algn="l">
              <a:lnSpc>
                <a:spcPts val="8739"/>
              </a:lnSpc>
            </a:pPr>
            <a:r>
              <a:rPr lang="en-US" sz="6991" spc="419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SENTIRIA </a:t>
            </a:r>
            <a:r>
              <a:rPr lang="en-US" sz="6991" b="1" spc="419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ALIVIADO</a:t>
            </a:r>
            <a:r>
              <a:rPr lang="en-US" sz="6991" spc="419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? OU</a:t>
            </a:r>
            <a:r>
              <a:rPr lang="en-US" sz="6991" b="1" spc="419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AMEAÇADO?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835346">
            <a:off x="9794235" y="-5348080"/>
            <a:ext cx="10663992" cy="11045566"/>
          </a:xfrm>
          <a:custGeom>
            <a:avLst/>
            <a:gdLst/>
            <a:ahLst/>
            <a:cxnLst/>
            <a:rect l="l" t="t" r="r" b="b"/>
            <a:pathLst>
              <a:path w="10663992" h="11045566">
                <a:moveTo>
                  <a:pt x="0" y="0"/>
                </a:moveTo>
                <a:lnTo>
                  <a:pt x="10663993" y="0"/>
                </a:lnTo>
                <a:lnTo>
                  <a:pt x="10663993" y="11045566"/>
                </a:lnTo>
                <a:lnTo>
                  <a:pt x="0" y="110455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7353738">
            <a:off x="-5462157" y="4868967"/>
            <a:ext cx="10461728" cy="10836065"/>
          </a:xfrm>
          <a:custGeom>
            <a:avLst/>
            <a:gdLst/>
            <a:ahLst/>
            <a:cxnLst/>
            <a:rect l="l" t="t" r="r" b="b"/>
            <a:pathLst>
              <a:path w="10461728" h="10836065">
                <a:moveTo>
                  <a:pt x="0" y="0"/>
                </a:moveTo>
                <a:lnTo>
                  <a:pt x="10461728" y="0"/>
                </a:lnTo>
                <a:lnTo>
                  <a:pt x="10461728" y="10836066"/>
                </a:lnTo>
                <a:lnTo>
                  <a:pt x="0" y="10836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8472593" y="750147"/>
            <a:ext cx="8786707" cy="8786707"/>
            <a:chOff x="0" y="0"/>
            <a:chExt cx="12700000" cy="12700000"/>
          </a:xfrm>
        </p:grpSpPr>
        <p:sp>
          <p:nvSpPr>
            <p:cNvPr id="5" name="Freeform 5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20" y="11470640"/>
                  </a:cubicBezTo>
                  <a:cubicBezTo>
                    <a:pt x="9123680" y="11334750"/>
                    <a:pt x="10237470" y="10519410"/>
                    <a:pt x="11071860" y="9767570"/>
                  </a:cubicBezTo>
                  <a:cubicBezTo>
                    <a:pt x="11625580" y="9268460"/>
                    <a:pt x="11971020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4"/>
              <a:stretch>
                <a:fillRect t="-3869" b="-3869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AutoShape 6"/>
          <p:cNvSpPr/>
          <p:nvPr/>
        </p:nvSpPr>
        <p:spPr>
          <a:xfrm>
            <a:off x="1028700" y="5201069"/>
            <a:ext cx="3716901" cy="0"/>
          </a:xfrm>
          <a:prstGeom prst="line">
            <a:avLst/>
          </a:prstGeom>
          <a:ln w="38100" cap="flat">
            <a:solidFill>
              <a:srgbClr val="5737D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1028700" y="3161906"/>
            <a:ext cx="6725806" cy="1738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5"/>
              </a:lnSpc>
            </a:pPr>
            <a:r>
              <a:rPr lang="en-US" sz="3700" spc="185">
                <a:solidFill>
                  <a:srgbClr val="1B3E51"/>
                </a:solidFill>
                <a:latin typeface="Open Sans"/>
                <a:ea typeface="Open Sans"/>
                <a:cs typeface="Open Sans"/>
                <a:sym typeface="Open Sans"/>
              </a:rPr>
              <a:t>A IA E A AUTOMAÇÃO IRÃO GERAR UM </a:t>
            </a:r>
            <a:r>
              <a:rPr lang="en-US" sz="3700" b="1" spc="185">
                <a:solidFill>
                  <a:srgbClr val="1B3E5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DESEMPREGO EM MASSA?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5503099"/>
            <a:ext cx="6243419" cy="1602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9"/>
              </a:lnSpc>
            </a:pPr>
            <a:r>
              <a:rPr lang="en-US" sz="2567" dirty="0">
                <a:solidFill>
                  <a:srgbClr val="1B3E51"/>
                </a:solidFill>
                <a:latin typeface="Open Sans"/>
                <a:ea typeface="Open Sans"/>
                <a:cs typeface="Open Sans"/>
                <a:sym typeface="Open Sans"/>
              </a:rPr>
              <a:t>A </a:t>
            </a:r>
            <a:r>
              <a:rPr lang="en-US" sz="2567" b="1" dirty="0" err="1">
                <a:solidFill>
                  <a:srgbClr val="1B3E5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revolução</a:t>
            </a:r>
            <a:r>
              <a:rPr lang="en-US" sz="2567" b="1" dirty="0">
                <a:solidFill>
                  <a:srgbClr val="1B3E5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da IA</a:t>
            </a:r>
            <a:r>
              <a:rPr lang="en-US" sz="2567" dirty="0">
                <a:solidFill>
                  <a:srgbClr val="1B3E51"/>
                </a:solidFill>
                <a:latin typeface="Open Sans"/>
                <a:ea typeface="Open Sans"/>
                <a:cs typeface="Open Sans"/>
                <a:sym typeface="Open Sans"/>
              </a:rPr>
              <a:t> é </a:t>
            </a:r>
            <a:r>
              <a:rPr lang="en-US" sz="2567" dirty="0" err="1">
                <a:solidFill>
                  <a:srgbClr val="1B3E51"/>
                </a:solidFill>
                <a:latin typeface="Open Sans"/>
                <a:ea typeface="Open Sans"/>
                <a:cs typeface="Open Sans"/>
                <a:sym typeface="Open Sans"/>
              </a:rPr>
              <a:t>comparável</a:t>
            </a:r>
            <a:r>
              <a:rPr lang="en-US" sz="2567" dirty="0">
                <a:solidFill>
                  <a:srgbClr val="1B3E5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67" dirty="0" err="1">
                <a:solidFill>
                  <a:srgbClr val="1B3E51"/>
                </a:solidFill>
                <a:latin typeface="Open Sans"/>
                <a:ea typeface="Open Sans"/>
                <a:cs typeface="Open Sans"/>
                <a:sym typeface="Open Sans"/>
              </a:rPr>
              <a:t>ou</a:t>
            </a:r>
            <a:r>
              <a:rPr lang="en-US" sz="2567" dirty="0">
                <a:solidFill>
                  <a:srgbClr val="1B3E51"/>
                </a:solidFill>
                <a:latin typeface="Open Sans"/>
                <a:ea typeface="Open Sans"/>
                <a:cs typeface="Open Sans"/>
                <a:sym typeface="Open Sans"/>
              </a:rPr>
              <a:t> superior à </a:t>
            </a:r>
            <a:r>
              <a:rPr lang="en-US" sz="2567" b="1" dirty="0" err="1">
                <a:solidFill>
                  <a:srgbClr val="1B3E5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Revolução</a:t>
            </a:r>
            <a:r>
              <a:rPr lang="en-US" sz="2567" b="1" dirty="0">
                <a:solidFill>
                  <a:srgbClr val="1B3E5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Industrial</a:t>
            </a:r>
            <a:r>
              <a:rPr lang="en-US" sz="2567" dirty="0">
                <a:solidFill>
                  <a:srgbClr val="1B3E5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67" dirty="0" err="1">
                <a:solidFill>
                  <a:srgbClr val="1B3E51"/>
                </a:solidFill>
                <a:latin typeface="Open Sans"/>
                <a:ea typeface="Open Sans"/>
                <a:cs typeface="Open Sans"/>
                <a:sym typeface="Open Sans"/>
              </a:rPr>
              <a:t>por</a:t>
            </a:r>
            <a:r>
              <a:rPr lang="en-US" sz="2567" dirty="0">
                <a:solidFill>
                  <a:srgbClr val="1B3E5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67" dirty="0" err="1">
                <a:solidFill>
                  <a:srgbClr val="1B3E51"/>
                </a:solidFill>
                <a:latin typeface="Open Sans"/>
                <a:ea typeface="Open Sans"/>
                <a:cs typeface="Open Sans"/>
                <a:sym typeface="Open Sans"/>
              </a:rPr>
              <a:t>sua</a:t>
            </a:r>
            <a:r>
              <a:rPr lang="en-US" sz="2567" dirty="0">
                <a:solidFill>
                  <a:srgbClr val="1B3E5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67" dirty="0" err="1">
                <a:solidFill>
                  <a:srgbClr val="1B3E51"/>
                </a:solidFill>
                <a:latin typeface="Open Sans"/>
                <a:ea typeface="Open Sans"/>
                <a:cs typeface="Open Sans"/>
                <a:sym typeface="Open Sans"/>
              </a:rPr>
              <a:t>capacidade</a:t>
            </a:r>
            <a:r>
              <a:rPr lang="en-US" sz="2567" dirty="0">
                <a:solidFill>
                  <a:srgbClr val="1B3E5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567" dirty="0" err="1">
                <a:solidFill>
                  <a:srgbClr val="1B3E51"/>
                </a:solidFill>
                <a:latin typeface="Open Sans"/>
                <a:ea typeface="Open Sans"/>
                <a:cs typeface="Open Sans"/>
                <a:sym typeface="Open Sans"/>
              </a:rPr>
              <a:t>automatizar</a:t>
            </a:r>
            <a:r>
              <a:rPr lang="en-US" sz="2567" dirty="0">
                <a:solidFill>
                  <a:srgbClr val="1B3E5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67" dirty="0" err="1">
                <a:solidFill>
                  <a:srgbClr val="1B3E51"/>
                </a:solidFill>
                <a:latin typeface="Open Sans"/>
                <a:ea typeface="Open Sans"/>
                <a:cs typeface="Open Sans"/>
                <a:sym typeface="Open Sans"/>
              </a:rPr>
              <a:t>não</a:t>
            </a:r>
            <a:r>
              <a:rPr lang="en-US" sz="2567" dirty="0">
                <a:solidFill>
                  <a:srgbClr val="1B3E5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67" dirty="0" err="1">
                <a:solidFill>
                  <a:srgbClr val="1B3E51"/>
                </a:solidFill>
                <a:latin typeface="Open Sans"/>
                <a:ea typeface="Open Sans"/>
                <a:cs typeface="Open Sans"/>
                <a:sym typeface="Open Sans"/>
              </a:rPr>
              <a:t>só</a:t>
            </a:r>
            <a:r>
              <a:rPr lang="en-US" sz="2567" dirty="0">
                <a:solidFill>
                  <a:srgbClr val="1B3E51"/>
                </a:solidFill>
                <a:latin typeface="Open Sans"/>
                <a:ea typeface="Open Sans"/>
                <a:cs typeface="Open Sans"/>
                <a:sym typeface="Open Sans"/>
              </a:rPr>
              <a:t> o </a:t>
            </a:r>
            <a:r>
              <a:rPr lang="en-US" sz="2567" dirty="0" err="1">
                <a:solidFill>
                  <a:srgbClr val="1B3E51"/>
                </a:solidFill>
                <a:latin typeface="Open Sans"/>
                <a:ea typeface="Open Sans"/>
                <a:cs typeface="Open Sans"/>
                <a:sym typeface="Open Sans"/>
              </a:rPr>
              <a:t>trabalho</a:t>
            </a:r>
            <a:r>
              <a:rPr lang="en-US" sz="2567" dirty="0">
                <a:solidFill>
                  <a:srgbClr val="1B3E5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67" dirty="0" err="1">
                <a:solidFill>
                  <a:srgbClr val="1B3E51"/>
                </a:solidFill>
                <a:latin typeface="Open Sans"/>
                <a:ea typeface="Open Sans"/>
                <a:cs typeface="Open Sans"/>
                <a:sym typeface="Open Sans"/>
              </a:rPr>
              <a:t>físico</a:t>
            </a:r>
            <a:r>
              <a:rPr lang="en-US" sz="2567" dirty="0">
                <a:solidFill>
                  <a:srgbClr val="1B3E51"/>
                </a:solidFill>
                <a:latin typeface="Open Sans"/>
                <a:ea typeface="Open Sans"/>
                <a:cs typeface="Open Sans"/>
                <a:sym typeface="Open Sans"/>
              </a:rPr>
              <a:t>, mas </a:t>
            </a:r>
            <a:r>
              <a:rPr lang="en-US" sz="2567" dirty="0" err="1">
                <a:solidFill>
                  <a:srgbClr val="1B3E51"/>
                </a:solidFill>
                <a:latin typeface="Open Sans"/>
                <a:ea typeface="Open Sans"/>
                <a:cs typeface="Open Sans"/>
                <a:sym typeface="Open Sans"/>
              </a:rPr>
              <a:t>também</a:t>
            </a:r>
            <a:r>
              <a:rPr lang="en-US" sz="2567" dirty="0">
                <a:solidFill>
                  <a:srgbClr val="1B3E51"/>
                </a:solidFill>
                <a:latin typeface="Open Sans"/>
                <a:ea typeface="Open Sans"/>
                <a:cs typeface="Open Sans"/>
                <a:sym typeface="Open Sans"/>
              </a:rPr>
              <a:t> o </a:t>
            </a:r>
            <a:r>
              <a:rPr lang="en-US" sz="2567" dirty="0" err="1">
                <a:solidFill>
                  <a:srgbClr val="1B3E51"/>
                </a:solidFill>
                <a:latin typeface="Open Sans"/>
                <a:ea typeface="Open Sans"/>
                <a:cs typeface="Open Sans"/>
                <a:sym typeface="Open Sans"/>
              </a:rPr>
              <a:t>cognitivo</a:t>
            </a:r>
            <a:r>
              <a:rPr lang="en-US" sz="2567" dirty="0">
                <a:solidFill>
                  <a:srgbClr val="1B3E5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941054" y="9032310"/>
            <a:ext cx="636493" cy="480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15"/>
              </a:lnSpc>
            </a:pPr>
            <a:r>
              <a:rPr lang="en-US" sz="3378" spc="195">
                <a:solidFill>
                  <a:srgbClr val="1B3E51"/>
                </a:solidFill>
                <a:latin typeface="Open Sans"/>
                <a:ea typeface="Open Sans"/>
                <a:cs typeface="Open Sans"/>
                <a:sym typeface="Open Sans"/>
              </a:rPr>
              <a:t>02</a:t>
            </a:r>
          </a:p>
        </p:txBody>
      </p:sp>
      <p:sp>
        <p:nvSpPr>
          <p:cNvPr id="10" name="Freeform 10"/>
          <p:cNvSpPr/>
          <p:nvPr/>
        </p:nvSpPr>
        <p:spPr>
          <a:xfrm>
            <a:off x="1028700" y="1028700"/>
            <a:ext cx="2572950" cy="913727"/>
          </a:xfrm>
          <a:custGeom>
            <a:avLst/>
            <a:gdLst/>
            <a:ahLst/>
            <a:cxnLst/>
            <a:rect l="l" t="t" r="r" b="b"/>
            <a:pathLst>
              <a:path w="2572950" h="913727">
                <a:moveTo>
                  <a:pt x="0" y="0"/>
                </a:moveTo>
                <a:lnTo>
                  <a:pt x="2572950" y="0"/>
                </a:lnTo>
                <a:lnTo>
                  <a:pt x="2572950" y="913727"/>
                </a:lnTo>
                <a:lnTo>
                  <a:pt x="0" y="91372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776947">
            <a:off x="14313479" y="-4031416"/>
            <a:ext cx="10663992" cy="11045566"/>
          </a:xfrm>
          <a:custGeom>
            <a:avLst/>
            <a:gdLst/>
            <a:ahLst/>
            <a:cxnLst/>
            <a:rect l="l" t="t" r="r" b="b"/>
            <a:pathLst>
              <a:path w="10663992" h="11045566">
                <a:moveTo>
                  <a:pt x="0" y="0"/>
                </a:moveTo>
                <a:lnTo>
                  <a:pt x="10663993" y="0"/>
                </a:lnTo>
                <a:lnTo>
                  <a:pt x="10663993" y="11045566"/>
                </a:lnTo>
                <a:lnTo>
                  <a:pt x="0" y="110455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7353738">
            <a:off x="-5230864" y="2497610"/>
            <a:ext cx="10461728" cy="10836065"/>
          </a:xfrm>
          <a:custGeom>
            <a:avLst/>
            <a:gdLst/>
            <a:ahLst/>
            <a:cxnLst/>
            <a:rect l="l" t="t" r="r" b="b"/>
            <a:pathLst>
              <a:path w="10461728" h="10836065">
                <a:moveTo>
                  <a:pt x="0" y="0"/>
                </a:moveTo>
                <a:lnTo>
                  <a:pt x="10461728" y="0"/>
                </a:lnTo>
                <a:lnTo>
                  <a:pt x="10461728" y="10836065"/>
                </a:lnTo>
                <a:lnTo>
                  <a:pt x="0" y="10836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AutoShape 4"/>
          <p:cNvSpPr/>
          <p:nvPr/>
        </p:nvSpPr>
        <p:spPr>
          <a:xfrm>
            <a:off x="7285549" y="1887208"/>
            <a:ext cx="3716901" cy="0"/>
          </a:xfrm>
          <a:prstGeom prst="line">
            <a:avLst/>
          </a:prstGeom>
          <a:ln w="38100" cap="flat">
            <a:solidFill>
              <a:srgbClr val="5737D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5" name="Group 5"/>
          <p:cNvGrpSpPr/>
          <p:nvPr/>
        </p:nvGrpSpPr>
        <p:grpSpPr>
          <a:xfrm>
            <a:off x="1028700" y="4072991"/>
            <a:ext cx="7938952" cy="4678727"/>
            <a:chOff x="0" y="0"/>
            <a:chExt cx="2090917" cy="123225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90917" cy="1232257"/>
            </a:xfrm>
            <a:custGeom>
              <a:avLst/>
              <a:gdLst/>
              <a:ahLst/>
              <a:cxnLst/>
              <a:rect l="l" t="t" r="r" b="b"/>
              <a:pathLst>
                <a:path w="2090917" h="1232257">
                  <a:moveTo>
                    <a:pt x="49734" y="0"/>
                  </a:moveTo>
                  <a:lnTo>
                    <a:pt x="2041183" y="0"/>
                  </a:lnTo>
                  <a:cubicBezTo>
                    <a:pt x="2054373" y="0"/>
                    <a:pt x="2067023" y="5240"/>
                    <a:pt x="2076351" y="14567"/>
                  </a:cubicBezTo>
                  <a:cubicBezTo>
                    <a:pt x="2085678" y="23894"/>
                    <a:pt x="2090917" y="36544"/>
                    <a:pt x="2090917" y="49734"/>
                  </a:cubicBezTo>
                  <a:lnTo>
                    <a:pt x="2090917" y="1182523"/>
                  </a:lnTo>
                  <a:cubicBezTo>
                    <a:pt x="2090917" y="1195713"/>
                    <a:pt x="2085678" y="1208363"/>
                    <a:pt x="2076351" y="1217690"/>
                  </a:cubicBezTo>
                  <a:cubicBezTo>
                    <a:pt x="2067023" y="1227017"/>
                    <a:pt x="2054373" y="1232257"/>
                    <a:pt x="2041183" y="1232257"/>
                  </a:cubicBezTo>
                  <a:lnTo>
                    <a:pt x="49734" y="1232257"/>
                  </a:lnTo>
                  <a:cubicBezTo>
                    <a:pt x="22267" y="1232257"/>
                    <a:pt x="0" y="1209990"/>
                    <a:pt x="0" y="1182523"/>
                  </a:cubicBezTo>
                  <a:lnTo>
                    <a:pt x="0" y="49734"/>
                  </a:lnTo>
                  <a:cubicBezTo>
                    <a:pt x="0" y="36544"/>
                    <a:pt x="5240" y="23894"/>
                    <a:pt x="14567" y="14567"/>
                  </a:cubicBezTo>
                  <a:cubicBezTo>
                    <a:pt x="23894" y="5240"/>
                    <a:pt x="36544" y="0"/>
                    <a:pt x="4973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D9D9D9">
                    <a:alpha val="845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2700000"/>
            </a:gradFill>
            <a:ln w="19050" cap="rnd">
              <a:solidFill>
                <a:srgbClr val="D9D9D9"/>
              </a:solidFill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090917" cy="12894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320348" y="4072991"/>
            <a:ext cx="7938952" cy="4678727"/>
            <a:chOff x="0" y="0"/>
            <a:chExt cx="2090917" cy="123225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90917" cy="1232257"/>
            </a:xfrm>
            <a:custGeom>
              <a:avLst/>
              <a:gdLst/>
              <a:ahLst/>
              <a:cxnLst/>
              <a:rect l="l" t="t" r="r" b="b"/>
              <a:pathLst>
                <a:path w="2090917" h="1232257">
                  <a:moveTo>
                    <a:pt x="49734" y="0"/>
                  </a:moveTo>
                  <a:lnTo>
                    <a:pt x="2041183" y="0"/>
                  </a:lnTo>
                  <a:cubicBezTo>
                    <a:pt x="2054373" y="0"/>
                    <a:pt x="2067023" y="5240"/>
                    <a:pt x="2076351" y="14567"/>
                  </a:cubicBezTo>
                  <a:cubicBezTo>
                    <a:pt x="2085678" y="23894"/>
                    <a:pt x="2090917" y="36544"/>
                    <a:pt x="2090917" y="49734"/>
                  </a:cubicBezTo>
                  <a:lnTo>
                    <a:pt x="2090917" y="1182523"/>
                  </a:lnTo>
                  <a:cubicBezTo>
                    <a:pt x="2090917" y="1195713"/>
                    <a:pt x="2085678" y="1208363"/>
                    <a:pt x="2076351" y="1217690"/>
                  </a:cubicBezTo>
                  <a:cubicBezTo>
                    <a:pt x="2067023" y="1227017"/>
                    <a:pt x="2054373" y="1232257"/>
                    <a:pt x="2041183" y="1232257"/>
                  </a:cubicBezTo>
                  <a:lnTo>
                    <a:pt x="49734" y="1232257"/>
                  </a:lnTo>
                  <a:cubicBezTo>
                    <a:pt x="22267" y="1232257"/>
                    <a:pt x="0" y="1209990"/>
                    <a:pt x="0" y="1182523"/>
                  </a:cubicBezTo>
                  <a:lnTo>
                    <a:pt x="0" y="49734"/>
                  </a:lnTo>
                  <a:cubicBezTo>
                    <a:pt x="0" y="36544"/>
                    <a:pt x="5240" y="23894"/>
                    <a:pt x="14567" y="14567"/>
                  </a:cubicBezTo>
                  <a:cubicBezTo>
                    <a:pt x="23894" y="5240"/>
                    <a:pt x="36544" y="0"/>
                    <a:pt x="4973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D9D9D9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2700000"/>
            </a:gradFill>
            <a:ln w="19050" cap="rnd">
              <a:solidFill>
                <a:srgbClr val="D9D9D9"/>
              </a:solidFill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2090917" cy="12894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5284359" y="1038225"/>
            <a:ext cx="7719281" cy="552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5"/>
              </a:lnSpc>
            </a:pPr>
            <a:r>
              <a:rPr lang="en-US" sz="3699" spc="184">
                <a:solidFill>
                  <a:srgbClr val="1B3E51"/>
                </a:solidFill>
                <a:latin typeface="Open Sans"/>
                <a:ea typeface="Open Sans"/>
                <a:cs typeface="Open Sans"/>
                <a:sym typeface="Open Sans"/>
              </a:rPr>
              <a:t>CASES IAZZIE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504094" y="5264373"/>
            <a:ext cx="6745713" cy="2031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6600" b="1" dirty="0">
                <a:solidFill>
                  <a:srgbClr val="5737D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Orçamentos </a:t>
            </a:r>
            <a:r>
              <a:rPr lang="en-US" sz="6600" b="1" dirty="0" err="1">
                <a:solidFill>
                  <a:srgbClr val="5737D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Automatizados</a:t>
            </a:r>
            <a:endParaRPr lang="en-US" sz="6600" b="1" dirty="0">
              <a:solidFill>
                <a:srgbClr val="5737D8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9916967" y="5396691"/>
            <a:ext cx="6745713" cy="2031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ctr">
              <a:defRPr sz="6600" b="1">
                <a:solidFill>
                  <a:srgbClr val="5737D8"/>
                </a:solidFill>
                <a:latin typeface="Open Sans Bold"/>
                <a:ea typeface="Open Sans Bold"/>
                <a:cs typeface="Open Sans Bold"/>
              </a:defRPr>
            </a:lvl1pPr>
          </a:lstStyle>
          <a:p>
            <a:r>
              <a:rPr lang="en-US" dirty="0">
                <a:sym typeface="Open Sans Bold"/>
              </a:rPr>
              <a:t>Contestação de </a:t>
            </a:r>
            <a:r>
              <a:rPr lang="en-US" dirty="0" err="1">
                <a:sym typeface="Open Sans Bold"/>
              </a:rPr>
              <a:t>Faturas</a:t>
            </a:r>
            <a:endParaRPr lang="en-US" dirty="0">
              <a:sym typeface="Open Sans Bold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16941054" y="9032310"/>
            <a:ext cx="636493" cy="480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15"/>
              </a:lnSpc>
            </a:pPr>
            <a:r>
              <a:rPr lang="en-US" sz="3378" spc="195">
                <a:solidFill>
                  <a:srgbClr val="1B3E51"/>
                </a:solidFill>
                <a:latin typeface="Open Sans"/>
                <a:ea typeface="Open Sans"/>
                <a:cs typeface="Open Sans"/>
                <a:sym typeface="Open Sans"/>
              </a:rPr>
              <a:t>03</a:t>
            </a:r>
          </a:p>
        </p:txBody>
      </p:sp>
      <p:sp>
        <p:nvSpPr>
          <p:cNvPr id="52" name="Freeform 52"/>
          <p:cNvSpPr/>
          <p:nvPr/>
        </p:nvSpPr>
        <p:spPr>
          <a:xfrm>
            <a:off x="14686350" y="1028700"/>
            <a:ext cx="2572950" cy="913727"/>
          </a:xfrm>
          <a:custGeom>
            <a:avLst/>
            <a:gdLst/>
            <a:ahLst/>
            <a:cxnLst/>
            <a:rect l="l" t="t" r="r" b="b"/>
            <a:pathLst>
              <a:path w="2572950" h="913727">
                <a:moveTo>
                  <a:pt x="0" y="0"/>
                </a:moveTo>
                <a:lnTo>
                  <a:pt x="2572950" y="0"/>
                </a:lnTo>
                <a:lnTo>
                  <a:pt x="2572950" y="913727"/>
                </a:lnTo>
                <a:lnTo>
                  <a:pt x="0" y="9137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EF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5A5B63-E3AF-6A11-DF6B-701DE8987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295FBCB-9C9B-8279-4400-5746FE93502A}"/>
              </a:ext>
            </a:extLst>
          </p:cNvPr>
          <p:cNvSpPr/>
          <p:nvPr/>
        </p:nvSpPr>
        <p:spPr>
          <a:xfrm rot="3776947">
            <a:off x="14313479" y="-4031416"/>
            <a:ext cx="10663992" cy="11045566"/>
          </a:xfrm>
          <a:custGeom>
            <a:avLst/>
            <a:gdLst/>
            <a:ahLst/>
            <a:cxnLst/>
            <a:rect l="l" t="t" r="r" b="b"/>
            <a:pathLst>
              <a:path w="10663992" h="11045566">
                <a:moveTo>
                  <a:pt x="0" y="0"/>
                </a:moveTo>
                <a:lnTo>
                  <a:pt x="10663993" y="0"/>
                </a:lnTo>
                <a:lnTo>
                  <a:pt x="10663993" y="11045566"/>
                </a:lnTo>
                <a:lnTo>
                  <a:pt x="0" y="110455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F121D9FC-5325-5216-65BD-BB2649EA4819}"/>
              </a:ext>
            </a:extLst>
          </p:cNvPr>
          <p:cNvSpPr/>
          <p:nvPr/>
        </p:nvSpPr>
        <p:spPr>
          <a:xfrm rot="7353738">
            <a:off x="-5230864" y="2497610"/>
            <a:ext cx="10461728" cy="10836065"/>
          </a:xfrm>
          <a:custGeom>
            <a:avLst/>
            <a:gdLst/>
            <a:ahLst/>
            <a:cxnLst/>
            <a:rect l="l" t="t" r="r" b="b"/>
            <a:pathLst>
              <a:path w="10461728" h="10836065">
                <a:moveTo>
                  <a:pt x="0" y="0"/>
                </a:moveTo>
                <a:lnTo>
                  <a:pt x="10461728" y="0"/>
                </a:lnTo>
                <a:lnTo>
                  <a:pt x="10461728" y="10836065"/>
                </a:lnTo>
                <a:lnTo>
                  <a:pt x="0" y="10836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EB6971A2-78AC-E314-5EA9-FE4312298F14}"/>
              </a:ext>
            </a:extLst>
          </p:cNvPr>
          <p:cNvSpPr/>
          <p:nvPr/>
        </p:nvSpPr>
        <p:spPr>
          <a:xfrm>
            <a:off x="7285549" y="1887208"/>
            <a:ext cx="3716901" cy="0"/>
          </a:xfrm>
          <a:prstGeom prst="line">
            <a:avLst/>
          </a:prstGeom>
          <a:ln w="38100" cap="flat">
            <a:solidFill>
              <a:srgbClr val="5737D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162ECCD9-AED0-3FE7-972C-584746FFD327}"/>
              </a:ext>
            </a:extLst>
          </p:cNvPr>
          <p:cNvGrpSpPr/>
          <p:nvPr/>
        </p:nvGrpSpPr>
        <p:grpSpPr>
          <a:xfrm>
            <a:off x="1028700" y="4072991"/>
            <a:ext cx="7938952" cy="4678727"/>
            <a:chOff x="0" y="0"/>
            <a:chExt cx="2090917" cy="1232257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1E8AA80-7A33-EF61-9D01-035BABB59BB2}"/>
                </a:ext>
              </a:extLst>
            </p:cNvPr>
            <p:cNvSpPr/>
            <p:nvPr/>
          </p:nvSpPr>
          <p:spPr>
            <a:xfrm>
              <a:off x="0" y="0"/>
              <a:ext cx="2090917" cy="1232257"/>
            </a:xfrm>
            <a:custGeom>
              <a:avLst/>
              <a:gdLst/>
              <a:ahLst/>
              <a:cxnLst/>
              <a:rect l="l" t="t" r="r" b="b"/>
              <a:pathLst>
                <a:path w="2090917" h="1232257">
                  <a:moveTo>
                    <a:pt x="49734" y="0"/>
                  </a:moveTo>
                  <a:lnTo>
                    <a:pt x="2041183" y="0"/>
                  </a:lnTo>
                  <a:cubicBezTo>
                    <a:pt x="2054373" y="0"/>
                    <a:pt x="2067023" y="5240"/>
                    <a:pt x="2076351" y="14567"/>
                  </a:cubicBezTo>
                  <a:cubicBezTo>
                    <a:pt x="2085678" y="23894"/>
                    <a:pt x="2090917" y="36544"/>
                    <a:pt x="2090917" y="49734"/>
                  </a:cubicBezTo>
                  <a:lnTo>
                    <a:pt x="2090917" y="1182523"/>
                  </a:lnTo>
                  <a:cubicBezTo>
                    <a:pt x="2090917" y="1195713"/>
                    <a:pt x="2085678" y="1208363"/>
                    <a:pt x="2076351" y="1217690"/>
                  </a:cubicBezTo>
                  <a:cubicBezTo>
                    <a:pt x="2067023" y="1227017"/>
                    <a:pt x="2054373" y="1232257"/>
                    <a:pt x="2041183" y="1232257"/>
                  </a:cubicBezTo>
                  <a:lnTo>
                    <a:pt x="49734" y="1232257"/>
                  </a:lnTo>
                  <a:cubicBezTo>
                    <a:pt x="22267" y="1232257"/>
                    <a:pt x="0" y="1209990"/>
                    <a:pt x="0" y="1182523"/>
                  </a:cubicBezTo>
                  <a:lnTo>
                    <a:pt x="0" y="49734"/>
                  </a:lnTo>
                  <a:cubicBezTo>
                    <a:pt x="0" y="36544"/>
                    <a:pt x="5240" y="23894"/>
                    <a:pt x="14567" y="14567"/>
                  </a:cubicBezTo>
                  <a:cubicBezTo>
                    <a:pt x="23894" y="5240"/>
                    <a:pt x="36544" y="0"/>
                    <a:pt x="4973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D9D9D9">
                    <a:alpha val="845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2700000"/>
            </a:gradFill>
            <a:ln w="19050" cap="rnd">
              <a:solidFill>
                <a:srgbClr val="D9D9D9"/>
              </a:solidFill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D830A5F7-6923-7077-EC72-BE1AFC4DBE90}"/>
                </a:ext>
              </a:extLst>
            </p:cNvPr>
            <p:cNvSpPr txBox="1"/>
            <p:nvPr/>
          </p:nvSpPr>
          <p:spPr>
            <a:xfrm>
              <a:off x="0" y="-57150"/>
              <a:ext cx="2090917" cy="12894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12E5DA61-737E-8744-5949-60C9AE37C8C0}"/>
              </a:ext>
            </a:extLst>
          </p:cNvPr>
          <p:cNvGrpSpPr/>
          <p:nvPr/>
        </p:nvGrpSpPr>
        <p:grpSpPr>
          <a:xfrm>
            <a:off x="9320348" y="4072991"/>
            <a:ext cx="7938952" cy="4678727"/>
            <a:chOff x="0" y="0"/>
            <a:chExt cx="2090917" cy="1232257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46181246-93FD-77CE-C888-8372BE1AFCDE}"/>
                </a:ext>
              </a:extLst>
            </p:cNvPr>
            <p:cNvSpPr/>
            <p:nvPr/>
          </p:nvSpPr>
          <p:spPr>
            <a:xfrm>
              <a:off x="0" y="0"/>
              <a:ext cx="2090917" cy="1232257"/>
            </a:xfrm>
            <a:custGeom>
              <a:avLst/>
              <a:gdLst/>
              <a:ahLst/>
              <a:cxnLst/>
              <a:rect l="l" t="t" r="r" b="b"/>
              <a:pathLst>
                <a:path w="2090917" h="1232257">
                  <a:moveTo>
                    <a:pt x="49734" y="0"/>
                  </a:moveTo>
                  <a:lnTo>
                    <a:pt x="2041183" y="0"/>
                  </a:lnTo>
                  <a:cubicBezTo>
                    <a:pt x="2054373" y="0"/>
                    <a:pt x="2067023" y="5240"/>
                    <a:pt x="2076351" y="14567"/>
                  </a:cubicBezTo>
                  <a:cubicBezTo>
                    <a:pt x="2085678" y="23894"/>
                    <a:pt x="2090917" y="36544"/>
                    <a:pt x="2090917" y="49734"/>
                  </a:cubicBezTo>
                  <a:lnTo>
                    <a:pt x="2090917" y="1182523"/>
                  </a:lnTo>
                  <a:cubicBezTo>
                    <a:pt x="2090917" y="1195713"/>
                    <a:pt x="2085678" y="1208363"/>
                    <a:pt x="2076351" y="1217690"/>
                  </a:cubicBezTo>
                  <a:cubicBezTo>
                    <a:pt x="2067023" y="1227017"/>
                    <a:pt x="2054373" y="1232257"/>
                    <a:pt x="2041183" y="1232257"/>
                  </a:cubicBezTo>
                  <a:lnTo>
                    <a:pt x="49734" y="1232257"/>
                  </a:lnTo>
                  <a:cubicBezTo>
                    <a:pt x="22267" y="1232257"/>
                    <a:pt x="0" y="1209990"/>
                    <a:pt x="0" y="1182523"/>
                  </a:cubicBezTo>
                  <a:lnTo>
                    <a:pt x="0" y="49734"/>
                  </a:lnTo>
                  <a:cubicBezTo>
                    <a:pt x="0" y="36544"/>
                    <a:pt x="5240" y="23894"/>
                    <a:pt x="14567" y="14567"/>
                  </a:cubicBezTo>
                  <a:cubicBezTo>
                    <a:pt x="23894" y="5240"/>
                    <a:pt x="36544" y="0"/>
                    <a:pt x="4973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D9D9D9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2700000"/>
            </a:gradFill>
            <a:ln w="19050" cap="rnd">
              <a:solidFill>
                <a:srgbClr val="D9D9D9"/>
              </a:solidFill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2A5519FF-BF74-289E-6584-0368F385E770}"/>
                </a:ext>
              </a:extLst>
            </p:cNvPr>
            <p:cNvSpPr txBox="1"/>
            <p:nvPr/>
          </p:nvSpPr>
          <p:spPr>
            <a:xfrm>
              <a:off x="0" y="-57150"/>
              <a:ext cx="2090917" cy="12894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38" name="TextBox 38">
            <a:extLst>
              <a:ext uri="{FF2B5EF4-FFF2-40B4-BE49-F238E27FC236}">
                <a16:creationId xmlns:a16="http://schemas.microsoft.com/office/drawing/2014/main" id="{1342F10F-0745-F229-B947-B062FBF670D5}"/>
              </a:ext>
            </a:extLst>
          </p:cNvPr>
          <p:cNvSpPr txBox="1"/>
          <p:nvPr/>
        </p:nvSpPr>
        <p:spPr>
          <a:xfrm>
            <a:off x="5284359" y="1038225"/>
            <a:ext cx="7719281" cy="552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5"/>
              </a:lnSpc>
            </a:pPr>
            <a:r>
              <a:rPr lang="en-US" sz="3699" spc="184">
                <a:solidFill>
                  <a:srgbClr val="1B3E51"/>
                </a:solidFill>
                <a:latin typeface="Open Sans"/>
                <a:ea typeface="Open Sans"/>
                <a:cs typeface="Open Sans"/>
                <a:sym typeface="Open Sans"/>
              </a:rPr>
              <a:t>CASES IAZZIE</a:t>
            </a:r>
          </a:p>
        </p:txBody>
      </p:sp>
      <p:sp>
        <p:nvSpPr>
          <p:cNvPr id="49" name="TextBox 49">
            <a:extLst>
              <a:ext uri="{FF2B5EF4-FFF2-40B4-BE49-F238E27FC236}">
                <a16:creationId xmlns:a16="http://schemas.microsoft.com/office/drawing/2014/main" id="{C97817F9-0BBB-F6A6-5D9A-6874D5672DC8}"/>
              </a:ext>
            </a:extLst>
          </p:cNvPr>
          <p:cNvSpPr txBox="1"/>
          <p:nvPr/>
        </p:nvSpPr>
        <p:spPr>
          <a:xfrm>
            <a:off x="1504094" y="5264373"/>
            <a:ext cx="6745713" cy="2492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pt-BR" sz="5400" b="1" dirty="0">
                <a:solidFill>
                  <a:srgbClr val="5737D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IA Conversacional Integrada a Agentes de IA</a:t>
            </a:r>
          </a:p>
        </p:txBody>
      </p:sp>
      <p:sp>
        <p:nvSpPr>
          <p:cNvPr id="50" name="TextBox 50">
            <a:extLst>
              <a:ext uri="{FF2B5EF4-FFF2-40B4-BE49-F238E27FC236}">
                <a16:creationId xmlns:a16="http://schemas.microsoft.com/office/drawing/2014/main" id="{400DBB0F-1C85-9B07-71E6-1378FE19FC97}"/>
              </a:ext>
            </a:extLst>
          </p:cNvPr>
          <p:cNvSpPr txBox="1"/>
          <p:nvPr/>
        </p:nvSpPr>
        <p:spPr>
          <a:xfrm>
            <a:off x="10038193" y="5264373"/>
            <a:ext cx="6745713" cy="2492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ctr">
              <a:defRPr sz="6600" b="1">
                <a:solidFill>
                  <a:srgbClr val="5737D8"/>
                </a:solidFill>
                <a:latin typeface="Open Sans Bold"/>
                <a:ea typeface="Open Sans Bold"/>
                <a:cs typeface="Open Sans Bold"/>
              </a:defRPr>
            </a:lvl1pPr>
          </a:lstStyle>
          <a:p>
            <a:r>
              <a:rPr lang="en-US" sz="5400" dirty="0" err="1">
                <a:sym typeface="Open Sans Bold"/>
              </a:rPr>
              <a:t>Alocação</a:t>
            </a:r>
            <a:r>
              <a:rPr lang="en-US" sz="5400" dirty="0">
                <a:sym typeface="Open Sans Bold"/>
              </a:rPr>
              <a:t> </a:t>
            </a:r>
            <a:r>
              <a:rPr lang="en-US" sz="5400" dirty="0" err="1">
                <a:sym typeface="Open Sans Bold"/>
              </a:rPr>
              <a:t>Integilente</a:t>
            </a:r>
            <a:r>
              <a:rPr lang="en-US" sz="5400" dirty="0">
                <a:sym typeface="Open Sans Bold"/>
              </a:rPr>
              <a:t> de </a:t>
            </a:r>
            <a:r>
              <a:rPr lang="en-US" sz="5400" dirty="0" err="1">
                <a:sym typeface="Open Sans Bold"/>
              </a:rPr>
              <a:t>Médicos</a:t>
            </a:r>
            <a:endParaRPr lang="en-US" sz="5400" dirty="0">
              <a:sym typeface="Open Sans Bold"/>
            </a:endParaRPr>
          </a:p>
        </p:txBody>
      </p:sp>
      <p:sp>
        <p:nvSpPr>
          <p:cNvPr id="51" name="TextBox 51">
            <a:extLst>
              <a:ext uri="{FF2B5EF4-FFF2-40B4-BE49-F238E27FC236}">
                <a16:creationId xmlns:a16="http://schemas.microsoft.com/office/drawing/2014/main" id="{E186987B-5A69-699F-3A81-665AEADB4515}"/>
              </a:ext>
            </a:extLst>
          </p:cNvPr>
          <p:cNvSpPr txBox="1"/>
          <p:nvPr/>
        </p:nvSpPr>
        <p:spPr>
          <a:xfrm>
            <a:off x="16941054" y="9032310"/>
            <a:ext cx="636493" cy="480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15"/>
              </a:lnSpc>
            </a:pPr>
            <a:r>
              <a:rPr lang="en-US" sz="3378" spc="195" dirty="0">
                <a:solidFill>
                  <a:srgbClr val="1B3E51"/>
                </a:solidFill>
                <a:latin typeface="Open Sans"/>
                <a:ea typeface="Open Sans"/>
                <a:cs typeface="Open Sans"/>
                <a:sym typeface="Open Sans"/>
              </a:rPr>
              <a:t>04</a:t>
            </a:r>
          </a:p>
        </p:txBody>
      </p:sp>
      <p:sp>
        <p:nvSpPr>
          <p:cNvPr id="52" name="Freeform 52">
            <a:extLst>
              <a:ext uri="{FF2B5EF4-FFF2-40B4-BE49-F238E27FC236}">
                <a16:creationId xmlns:a16="http://schemas.microsoft.com/office/drawing/2014/main" id="{272935B1-7807-ACA2-9D43-3B51EA8FBC2E}"/>
              </a:ext>
            </a:extLst>
          </p:cNvPr>
          <p:cNvSpPr/>
          <p:nvPr/>
        </p:nvSpPr>
        <p:spPr>
          <a:xfrm>
            <a:off x="14686350" y="1028700"/>
            <a:ext cx="2572950" cy="913727"/>
          </a:xfrm>
          <a:custGeom>
            <a:avLst/>
            <a:gdLst/>
            <a:ahLst/>
            <a:cxnLst/>
            <a:rect l="l" t="t" r="r" b="b"/>
            <a:pathLst>
              <a:path w="2572950" h="913727">
                <a:moveTo>
                  <a:pt x="0" y="0"/>
                </a:moveTo>
                <a:lnTo>
                  <a:pt x="2572950" y="0"/>
                </a:lnTo>
                <a:lnTo>
                  <a:pt x="2572950" y="913727"/>
                </a:lnTo>
                <a:lnTo>
                  <a:pt x="0" y="9137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9570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3533CD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4724937" y="6737812"/>
            <a:ext cx="8838127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1"/>
              </a:lnSpc>
            </a:pPr>
            <a:r>
              <a:rPr lang="en-US" sz="2483" spc="144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Estamos </a:t>
            </a:r>
            <a:r>
              <a:rPr lang="en-US" sz="2483" spc="144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diante</a:t>
            </a:r>
            <a:r>
              <a:rPr lang="en-US" sz="2483" spc="144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do </a:t>
            </a:r>
            <a:r>
              <a:rPr lang="en-US" sz="2483" b="1" spc="144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fim</a:t>
            </a:r>
            <a:r>
              <a:rPr lang="en-US" sz="2483" b="1" spc="144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do </a:t>
            </a:r>
            <a:r>
              <a:rPr lang="en-US" sz="2483" b="1" spc="144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trabalho</a:t>
            </a:r>
            <a:r>
              <a:rPr lang="en-US" sz="2483" spc="144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83" spc="144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ou</a:t>
            </a:r>
            <a:r>
              <a:rPr lang="en-US" sz="2483" spc="144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483" spc="144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uma</a:t>
            </a:r>
            <a:r>
              <a:rPr lang="en-US" sz="2483" spc="144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83" b="1" spc="144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grande</a:t>
            </a:r>
            <a:r>
              <a:rPr lang="en-US" sz="2483" b="1" spc="144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483" b="1" spc="144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oportunidade</a:t>
            </a:r>
            <a:r>
              <a:rPr lang="en-US" sz="2483" b="1" spc="144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/</a:t>
            </a:r>
            <a:r>
              <a:rPr lang="en-US" sz="2483" b="1" spc="144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necessidade</a:t>
            </a:r>
            <a:r>
              <a:rPr lang="en-US" sz="2483" b="1" spc="144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171700" y="4399113"/>
            <a:ext cx="13944600" cy="1913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14"/>
              </a:lnSpc>
            </a:pPr>
            <a:r>
              <a:rPr lang="en-US" sz="6091" spc="365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 IA E A AUTOMAÇÃO IRÃO GERAR UM </a:t>
            </a:r>
            <a:r>
              <a:rPr lang="en-US" sz="6091" b="1" spc="365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DESEMPREGO EM MASSA?</a:t>
            </a:r>
          </a:p>
        </p:txBody>
      </p:sp>
      <p:sp>
        <p:nvSpPr>
          <p:cNvPr id="6" name="Freeform 6"/>
          <p:cNvSpPr/>
          <p:nvPr/>
        </p:nvSpPr>
        <p:spPr>
          <a:xfrm>
            <a:off x="7857525" y="2165098"/>
            <a:ext cx="2572950" cy="920074"/>
          </a:xfrm>
          <a:custGeom>
            <a:avLst/>
            <a:gdLst/>
            <a:ahLst/>
            <a:cxnLst/>
            <a:rect l="l" t="t" r="r" b="b"/>
            <a:pathLst>
              <a:path w="2572950" h="920074">
                <a:moveTo>
                  <a:pt x="0" y="0"/>
                </a:moveTo>
                <a:lnTo>
                  <a:pt x="2572950" y="0"/>
                </a:lnTo>
                <a:lnTo>
                  <a:pt x="2572950" y="920074"/>
                </a:lnTo>
                <a:lnTo>
                  <a:pt x="0" y="9200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16941054" y="9032310"/>
            <a:ext cx="636493" cy="480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15"/>
              </a:lnSpc>
            </a:pPr>
            <a:r>
              <a:rPr lang="en-US" sz="3378" spc="195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05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007081">
            <a:off x="8949227" y="5649441"/>
            <a:ext cx="10663992" cy="11045566"/>
          </a:xfrm>
          <a:custGeom>
            <a:avLst/>
            <a:gdLst/>
            <a:ahLst/>
            <a:cxnLst/>
            <a:rect l="l" t="t" r="r" b="b"/>
            <a:pathLst>
              <a:path w="10663992" h="11045566">
                <a:moveTo>
                  <a:pt x="0" y="0"/>
                </a:moveTo>
                <a:lnTo>
                  <a:pt x="10663992" y="0"/>
                </a:lnTo>
                <a:lnTo>
                  <a:pt x="10663992" y="11045566"/>
                </a:lnTo>
                <a:lnTo>
                  <a:pt x="0" y="110455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10134322">
            <a:off x="-2529068" y="-4689660"/>
            <a:ext cx="12090101" cy="9430279"/>
          </a:xfrm>
          <a:custGeom>
            <a:avLst/>
            <a:gdLst/>
            <a:ahLst/>
            <a:cxnLst/>
            <a:rect l="l" t="t" r="r" b="b"/>
            <a:pathLst>
              <a:path w="12090101" h="9430279">
                <a:moveTo>
                  <a:pt x="0" y="0"/>
                </a:moveTo>
                <a:lnTo>
                  <a:pt x="12090101" y="0"/>
                </a:lnTo>
                <a:lnTo>
                  <a:pt x="12090101" y="9430279"/>
                </a:lnTo>
                <a:lnTo>
                  <a:pt x="0" y="94302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028700" y="5001990"/>
            <a:ext cx="6861606" cy="6861606"/>
          </a:xfrm>
          <a:custGeom>
            <a:avLst/>
            <a:gdLst/>
            <a:ahLst/>
            <a:cxnLst/>
            <a:rect l="l" t="t" r="r" b="b"/>
            <a:pathLst>
              <a:path w="6861606" h="6861606">
                <a:moveTo>
                  <a:pt x="0" y="0"/>
                </a:moveTo>
                <a:lnTo>
                  <a:pt x="6861606" y="0"/>
                </a:lnTo>
                <a:lnTo>
                  <a:pt x="6861606" y="6861606"/>
                </a:lnTo>
                <a:lnTo>
                  <a:pt x="0" y="68616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8419420" y="3993803"/>
            <a:ext cx="8839880" cy="8839880"/>
          </a:xfrm>
          <a:custGeom>
            <a:avLst/>
            <a:gdLst/>
            <a:ahLst/>
            <a:cxnLst/>
            <a:rect l="l" t="t" r="r" b="b"/>
            <a:pathLst>
              <a:path w="8839880" h="8839880">
                <a:moveTo>
                  <a:pt x="0" y="0"/>
                </a:moveTo>
                <a:lnTo>
                  <a:pt x="8839880" y="0"/>
                </a:lnTo>
                <a:lnTo>
                  <a:pt x="8839880" y="8839880"/>
                </a:lnTo>
                <a:lnTo>
                  <a:pt x="0" y="88398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028700" y="1873257"/>
            <a:ext cx="6861606" cy="6540486"/>
          </a:xfrm>
          <a:custGeom>
            <a:avLst/>
            <a:gdLst/>
            <a:ahLst/>
            <a:cxnLst/>
            <a:rect l="l" t="t" r="r" b="b"/>
            <a:pathLst>
              <a:path w="6861606" h="6540486">
                <a:moveTo>
                  <a:pt x="0" y="0"/>
                </a:moveTo>
                <a:lnTo>
                  <a:pt x="6861606" y="0"/>
                </a:lnTo>
                <a:lnTo>
                  <a:pt x="6861606" y="6540486"/>
                </a:lnTo>
                <a:lnTo>
                  <a:pt x="0" y="654048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b="-4909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14686350" y="1028700"/>
            <a:ext cx="2572950" cy="913727"/>
          </a:xfrm>
          <a:custGeom>
            <a:avLst/>
            <a:gdLst/>
            <a:ahLst/>
            <a:cxnLst/>
            <a:rect l="l" t="t" r="r" b="b"/>
            <a:pathLst>
              <a:path w="2572950" h="913727">
                <a:moveTo>
                  <a:pt x="0" y="0"/>
                </a:moveTo>
                <a:lnTo>
                  <a:pt x="2572950" y="0"/>
                </a:lnTo>
                <a:lnTo>
                  <a:pt x="2572950" y="913727"/>
                </a:lnTo>
                <a:lnTo>
                  <a:pt x="0" y="91372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8419420" y="3410382"/>
            <a:ext cx="8839880" cy="5003361"/>
          </a:xfrm>
          <a:custGeom>
            <a:avLst/>
            <a:gdLst/>
            <a:ahLst/>
            <a:cxnLst/>
            <a:rect l="l" t="t" r="r" b="b"/>
            <a:pathLst>
              <a:path w="8839880" h="5003361">
                <a:moveTo>
                  <a:pt x="0" y="0"/>
                </a:moveTo>
                <a:lnTo>
                  <a:pt x="8839880" y="0"/>
                </a:lnTo>
                <a:lnTo>
                  <a:pt x="8839880" y="5003361"/>
                </a:lnTo>
                <a:lnTo>
                  <a:pt x="0" y="500336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4612" r="-6146" b="-10029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TextBox 9"/>
          <p:cNvSpPr txBox="1"/>
          <p:nvPr/>
        </p:nvSpPr>
        <p:spPr>
          <a:xfrm>
            <a:off x="8563885" y="2757192"/>
            <a:ext cx="8550950" cy="402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9"/>
              </a:lnSpc>
            </a:pPr>
            <a:r>
              <a:rPr lang="en-US" sz="2567" b="1" u="sng">
                <a:solidFill>
                  <a:srgbClr val="5737D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https://news.un.org/pt/story/2024/04/1830966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941054" y="9032310"/>
            <a:ext cx="636493" cy="480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15"/>
              </a:lnSpc>
            </a:pPr>
            <a:r>
              <a:rPr lang="en-US" sz="3378" spc="195">
                <a:solidFill>
                  <a:srgbClr val="1B3E51"/>
                </a:solidFill>
                <a:latin typeface="Open Sans"/>
                <a:ea typeface="Open Sans"/>
                <a:cs typeface="Open Sans"/>
                <a:sym typeface="Open Sans"/>
              </a:rPr>
              <a:t>06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007081">
            <a:off x="8949227" y="5649441"/>
            <a:ext cx="10663992" cy="11045566"/>
          </a:xfrm>
          <a:custGeom>
            <a:avLst/>
            <a:gdLst/>
            <a:ahLst/>
            <a:cxnLst/>
            <a:rect l="l" t="t" r="r" b="b"/>
            <a:pathLst>
              <a:path w="10663992" h="11045566">
                <a:moveTo>
                  <a:pt x="0" y="0"/>
                </a:moveTo>
                <a:lnTo>
                  <a:pt x="10663992" y="0"/>
                </a:lnTo>
                <a:lnTo>
                  <a:pt x="10663992" y="11045566"/>
                </a:lnTo>
                <a:lnTo>
                  <a:pt x="0" y="110455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10134322">
            <a:off x="-2529068" y="-4689660"/>
            <a:ext cx="12090101" cy="9430279"/>
          </a:xfrm>
          <a:custGeom>
            <a:avLst/>
            <a:gdLst/>
            <a:ahLst/>
            <a:cxnLst/>
            <a:rect l="l" t="t" r="r" b="b"/>
            <a:pathLst>
              <a:path w="12090101" h="9430279">
                <a:moveTo>
                  <a:pt x="0" y="0"/>
                </a:moveTo>
                <a:lnTo>
                  <a:pt x="12090101" y="0"/>
                </a:lnTo>
                <a:lnTo>
                  <a:pt x="12090101" y="9430279"/>
                </a:lnTo>
                <a:lnTo>
                  <a:pt x="0" y="94302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028700" y="-936694"/>
            <a:ext cx="16230600" cy="16230600"/>
          </a:xfrm>
          <a:custGeom>
            <a:avLst/>
            <a:gdLst/>
            <a:ahLst/>
            <a:cxnLst/>
            <a:rect l="l" t="t" r="r" b="b"/>
            <a:pathLst>
              <a:path w="16230600" h="16230600">
                <a:moveTo>
                  <a:pt x="0" y="0"/>
                </a:moveTo>
                <a:lnTo>
                  <a:pt x="16230600" y="0"/>
                </a:lnTo>
                <a:lnTo>
                  <a:pt x="16230600" y="16230600"/>
                </a:lnTo>
                <a:lnTo>
                  <a:pt x="0" y="162306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4686350" y="1028700"/>
            <a:ext cx="2572950" cy="913727"/>
          </a:xfrm>
          <a:custGeom>
            <a:avLst/>
            <a:gdLst/>
            <a:ahLst/>
            <a:cxnLst/>
            <a:rect l="l" t="t" r="r" b="b"/>
            <a:pathLst>
              <a:path w="2572950" h="913727">
                <a:moveTo>
                  <a:pt x="0" y="0"/>
                </a:moveTo>
                <a:lnTo>
                  <a:pt x="2572950" y="0"/>
                </a:lnTo>
                <a:lnTo>
                  <a:pt x="2572950" y="913727"/>
                </a:lnTo>
                <a:lnTo>
                  <a:pt x="0" y="91372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028700" y="2595993"/>
            <a:ext cx="16230600" cy="4582612"/>
          </a:xfrm>
          <a:custGeom>
            <a:avLst/>
            <a:gdLst/>
            <a:ahLst/>
            <a:cxnLst/>
            <a:rect l="l" t="t" r="r" b="b"/>
            <a:pathLst>
              <a:path w="16230600" h="4582612">
                <a:moveTo>
                  <a:pt x="0" y="0"/>
                </a:moveTo>
                <a:lnTo>
                  <a:pt x="16230600" y="0"/>
                </a:lnTo>
                <a:lnTo>
                  <a:pt x="16230600" y="4582613"/>
                </a:lnTo>
                <a:lnTo>
                  <a:pt x="0" y="45826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/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16941054" y="9032310"/>
            <a:ext cx="636493" cy="480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15"/>
              </a:lnSpc>
            </a:pPr>
            <a:r>
              <a:rPr lang="en-US" sz="3378" spc="195">
                <a:solidFill>
                  <a:srgbClr val="1B3E51"/>
                </a:solidFill>
                <a:latin typeface="Open Sans"/>
                <a:ea typeface="Open Sans"/>
                <a:cs typeface="Open Sans"/>
                <a:sym typeface="Open Sans"/>
              </a:rPr>
              <a:t>07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EF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799F6D-63CA-FEEF-5733-961ECB378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9DA98EE-43BE-1C91-D63D-83D1CB4357EE}"/>
              </a:ext>
            </a:extLst>
          </p:cNvPr>
          <p:cNvSpPr/>
          <p:nvPr/>
        </p:nvSpPr>
        <p:spPr>
          <a:xfrm rot="3007081">
            <a:off x="8949227" y="5649441"/>
            <a:ext cx="10663992" cy="11045566"/>
          </a:xfrm>
          <a:custGeom>
            <a:avLst/>
            <a:gdLst/>
            <a:ahLst/>
            <a:cxnLst/>
            <a:rect l="l" t="t" r="r" b="b"/>
            <a:pathLst>
              <a:path w="10663992" h="11045566">
                <a:moveTo>
                  <a:pt x="0" y="0"/>
                </a:moveTo>
                <a:lnTo>
                  <a:pt x="10663992" y="0"/>
                </a:lnTo>
                <a:lnTo>
                  <a:pt x="10663992" y="11045566"/>
                </a:lnTo>
                <a:lnTo>
                  <a:pt x="0" y="110455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FFE3A791-0DF3-D9A5-4643-94CE9A6CEBDC}"/>
              </a:ext>
            </a:extLst>
          </p:cNvPr>
          <p:cNvSpPr/>
          <p:nvPr/>
        </p:nvSpPr>
        <p:spPr>
          <a:xfrm rot="10134322">
            <a:off x="-2529068" y="-4689660"/>
            <a:ext cx="12090101" cy="9430279"/>
          </a:xfrm>
          <a:custGeom>
            <a:avLst/>
            <a:gdLst/>
            <a:ahLst/>
            <a:cxnLst/>
            <a:rect l="l" t="t" r="r" b="b"/>
            <a:pathLst>
              <a:path w="12090101" h="9430279">
                <a:moveTo>
                  <a:pt x="0" y="0"/>
                </a:moveTo>
                <a:lnTo>
                  <a:pt x="12090101" y="0"/>
                </a:lnTo>
                <a:lnTo>
                  <a:pt x="12090101" y="9430279"/>
                </a:lnTo>
                <a:lnTo>
                  <a:pt x="0" y="94302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62B343ED-26A3-913F-E487-D5825BEA7A92}"/>
              </a:ext>
            </a:extLst>
          </p:cNvPr>
          <p:cNvSpPr/>
          <p:nvPr/>
        </p:nvSpPr>
        <p:spPr>
          <a:xfrm>
            <a:off x="1028700" y="-936694"/>
            <a:ext cx="16230600" cy="16230600"/>
          </a:xfrm>
          <a:custGeom>
            <a:avLst/>
            <a:gdLst/>
            <a:ahLst/>
            <a:cxnLst/>
            <a:rect l="l" t="t" r="r" b="b"/>
            <a:pathLst>
              <a:path w="16230600" h="16230600">
                <a:moveTo>
                  <a:pt x="0" y="0"/>
                </a:moveTo>
                <a:lnTo>
                  <a:pt x="16230600" y="0"/>
                </a:lnTo>
                <a:lnTo>
                  <a:pt x="16230600" y="16230600"/>
                </a:lnTo>
                <a:lnTo>
                  <a:pt x="0" y="162306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DE8CC20C-FA68-2C68-75AA-8C01B498FB69}"/>
              </a:ext>
            </a:extLst>
          </p:cNvPr>
          <p:cNvSpPr/>
          <p:nvPr/>
        </p:nvSpPr>
        <p:spPr>
          <a:xfrm>
            <a:off x="14686350" y="1028700"/>
            <a:ext cx="2572950" cy="913727"/>
          </a:xfrm>
          <a:custGeom>
            <a:avLst/>
            <a:gdLst/>
            <a:ahLst/>
            <a:cxnLst/>
            <a:rect l="l" t="t" r="r" b="b"/>
            <a:pathLst>
              <a:path w="2572950" h="913727">
                <a:moveTo>
                  <a:pt x="0" y="0"/>
                </a:moveTo>
                <a:lnTo>
                  <a:pt x="2572950" y="0"/>
                </a:lnTo>
                <a:lnTo>
                  <a:pt x="2572950" y="913727"/>
                </a:lnTo>
                <a:lnTo>
                  <a:pt x="0" y="91372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5DDB691-96A0-01CF-B8FF-C58EB3D88B75}"/>
              </a:ext>
            </a:extLst>
          </p:cNvPr>
          <p:cNvSpPr/>
          <p:nvPr/>
        </p:nvSpPr>
        <p:spPr>
          <a:xfrm>
            <a:off x="911038" y="2595993"/>
            <a:ext cx="16230600" cy="4582612"/>
          </a:xfrm>
          <a:custGeom>
            <a:avLst/>
            <a:gdLst/>
            <a:ahLst/>
            <a:cxnLst/>
            <a:rect l="l" t="t" r="r" b="b"/>
            <a:pathLst>
              <a:path w="16230600" h="4582612">
                <a:moveTo>
                  <a:pt x="0" y="0"/>
                </a:moveTo>
                <a:lnTo>
                  <a:pt x="16230600" y="0"/>
                </a:lnTo>
                <a:lnTo>
                  <a:pt x="16230600" y="4582613"/>
                </a:lnTo>
                <a:lnTo>
                  <a:pt x="0" y="45826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24000"/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317D7799-9041-1AD3-4A87-8C77A3FFD8BC}"/>
              </a:ext>
            </a:extLst>
          </p:cNvPr>
          <p:cNvSpPr txBox="1"/>
          <p:nvPr/>
        </p:nvSpPr>
        <p:spPr>
          <a:xfrm>
            <a:off x="16941054" y="9032310"/>
            <a:ext cx="636493" cy="480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15"/>
              </a:lnSpc>
            </a:pPr>
            <a:r>
              <a:rPr lang="en-US" sz="3378" spc="195" dirty="0">
                <a:solidFill>
                  <a:srgbClr val="1B3E51"/>
                </a:solidFill>
                <a:latin typeface="Open Sans"/>
                <a:ea typeface="Open Sans"/>
                <a:cs typeface="Open Sans"/>
                <a:sym typeface="Open Sans"/>
              </a:rPr>
              <a:t>07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31B6F51A-75FC-3963-69EC-3B2447E003E2}"/>
              </a:ext>
            </a:extLst>
          </p:cNvPr>
          <p:cNvSpPr/>
          <p:nvPr/>
        </p:nvSpPr>
        <p:spPr>
          <a:xfrm>
            <a:off x="911038" y="4076700"/>
            <a:ext cx="16230600" cy="381000"/>
          </a:xfrm>
          <a:custGeom>
            <a:avLst/>
            <a:gdLst/>
            <a:ahLst/>
            <a:cxnLst/>
            <a:rect l="l" t="t" r="r" b="b"/>
            <a:pathLst>
              <a:path w="16230600" h="4582612">
                <a:moveTo>
                  <a:pt x="0" y="0"/>
                </a:moveTo>
                <a:lnTo>
                  <a:pt x="16230600" y="0"/>
                </a:lnTo>
                <a:lnTo>
                  <a:pt x="16230600" y="4582613"/>
                </a:lnTo>
                <a:lnTo>
                  <a:pt x="0" y="458261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390884" b="-71190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62AFFC0B-0E00-9A4E-E597-015B9230A649}"/>
              </a:ext>
            </a:extLst>
          </p:cNvPr>
          <p:cNvSpPr/>
          <p:nvPr/>
        </p:nvSpPr>
        <p:spPr>
          <a:xfrm>
            <a:off x="911038" y="5521139"/>
            <a:ext cx="16230600" cy="612961"/>
          </a:xfrm>
          <a:custGeom>
            <a:avLst/>
            <a:gdLst/>
            <a:ahLst/>
            <a:cxnLst/>
            <a:rect l="l" t="t" r="r" b="b"/>
            <a:pathLst>
              <a:path w="16230600" h="4582612">
                <a:moveTo>
                  <a:pt x="0" y="0"/>
                </a:moveTo>
                <a:lnTo>
                  <a:pt x="16230600" y="0"/>
                </a:lnTo>
                <a:lnTo>
                  <a:pt x="16230600" y="4582613"/>
                </a:lnTo>
                <a:lnTo>
                  <a:pt x="0" y="458261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473618" b="-17400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6BA80A64-DDB8-FA66-355C-7D4C095DF41C}"/>
              </a:ext>
            </a:extLst>
          </p:cNvPr>
          <p:cNvSpPr/>
          <p:nvPr/>
        </p:nvSpPr>
        <p:spPr>
          <a:xfrm>
            <a:off x="911038" y="2595993"/>
            <a:ext cx="16230600" cy="913727"/>
          </a:xfrm>
          <a:custGeom>
            <a:avLst/>
            <a:gdLst/>
            <a:ahLst/>
            <a:cxnLst/>
            <a:rect l="l" t="t" r="r" b="b"/>
            <a:pathLst>
              <a:path w="16230600" h="4582612">
                <a:moveTo>
                  <a:pt x="0" y="0"/>
                </a:moveTo>
                <a:lnTo>
                  <a:pt x="16230600" y="0"/>
                </a:lnTo>
                <a:lnTo>
                  <a:pt x="16230600" y="4582613"/>
                </a:lnTo>
                <a:lnTo>
                  <a:pt x="0" y="458261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b="-401530"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30062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770</Words>
  <Application>Microsoft Office PowerPoint</Application>
  <PresentationFormat>Personalizar</PresentationFormat>
  <Paragraphs>82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SUOR AO SENTIDO</dc:title>
  <cp:lastModifiedBy>Willy Campos</cp:lastModifiedBy>
  <cp:revision>2</cp:revision>
  <dcterms:created xsi:type="dcterms:W3CDTF">2006-08-16T00:00:00Z</dcterms:created>
  <dcterms:modified xsi:type="dcterms:W3CDTF">2025-08-19T12:13:24Z</dcterms:modified>
  <dc:identifier>DAGtJDRhhDA</dc:identifier>
</cp:coreProperties>
</file>