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84" r:id="rId2"/>
    <p:sldMasterId id="2147483708" r:id="rId3"/>
  </p:sldMasterIdLst>
  <p:notesMasterIdLst>
    <p:notesMasterId r:id="rId32"/>
  </p:notesMasterIdLst>
  <p:sldIdLst>
    <p:sldId id="256" r:id="rId4"/>
    <p:sldId id="305" r:id="rId5"/>
    <p:sldId id="306" r:id="rId6"/>
    <p:sldId id="303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314" r:id="rId27"/>
    <p:sldId id="312" r:id="rId28"/>
    <p:sldId id="313" r:id="rId29"/>
    <p:sldId id="277" r:id="rId30"/>
    <p:sldId id="278" r:id="rId31"/>
  </p:sldIdLst>
  <p:sldSz cx="12192000" cy="6858000"/>
  <p:notesSz cx="6858000" cy="9144000"/>
  <p:embeddedFontLst>
    <p:embeddedFont>
      <p:font typeface="IBM Plex Sans" panose="020B0503050203000203" pitchFamily="34" charset="0"/>
      <p:regular r:id="rId33"/>
    </p:embeddedFont>
    <p:embeddedFont>
      <p:font typeface="Inter" panose="020B0604020202020204" charset="0"/>
      <p:regular r:id="rId34"/>
      <p:bold r:id="rId35"/>
      <p:italic r:id="rId36"/>
      <p:boldItalic r:id="rId37"/>
    </p:embeddedFont>
    <p:embeddedFont>
      <p:font typeface="Montserrat" panose="00000500000000000000" pitchFamily="2" charset="0"/>
      <p:regular r:id="rId38"/>
      <p:bold r:id="rId39"/>
      <p:italic r:id="rId40"/>
      <p:boldItalic r:id="rId41"/>
    </p:embeddedFont>
    <p:embeddedFont>
      <p:font typeface="Montserrat ExtraBold" panose="00000900000000000000" pitchFamily="2" charset="0"/>
      <p:bold r:id="rId42"/>
      <p:boldItalic r:id="rId43"/>
    </p:embeddedFont>
    <p:embeddedFont>
      <p:font typeface="Montserrat Light" panose="00000400000000000000" pitchFamily="2" charset="0"/>
      <p:regular r:id="rId44"/>
      <p:bold r:id="rId45"/>
      <p:italic r:id="rId46"/>
      <p:boldItalic r:id="rId47"/>
    </p:embeddedFont>
    <p:embeddedFont>
      <p:font typeface="Montserrat Medium" panose="00000600000000000000" pitchFamily="2" charset="0"/>
      <p:regular r:id="rId48"/>
      <p:bold r:id="rId49"/>
      <p:italic r:id="rId50"/>
      <p:boldItalic r:id="rId51"/>
    </p:embeddedFont>
    <p:embeddedFont>
      <p:font typeface="Montserrat SemiBold" panose="00000700000000000000" pitchFamily="2" charset="0"/>
      <p:regular r:id="rId52"/>
      <p:bold r:id="rId53"/>
      <p:italic r:id="rId54"/>
      <p:boldItalic r:id="rId55"/>
    </p:embeddedFont>
    <p:embeddedFont>
      <p:font typeface="Mulish" panose="020B0604020202020204" charset="0"/>
      <p:regular r:id="rId56"/>
      <p:bold r:id="rId57"/>
      <p:italic r:id="rId58"/>
      <p:boldItalic r:id="rId59"/>
    </p:embeddedFont>
    <p:embeddedFont>
      <p:font typeface="Open Sans" panose="020B0606030504020204" pitchFamily="34" charset="0"/>
      <p:regular r:id="rId60"/>
      <p:bold r:id="rId61"/>
      <p:italic r:id="rId62"/>
      <p:boldItalic r:id="rId63"/>
    </p:embeddedFont>
    <p:embeddedFont>
      <p:font typeface="Open Sans SemiBold" panose="020B0706030804020204" pitchFamily="34" charset="0"/>
      <p:regular r:id="rId64"/>
      <p:bold r:id="rId65"/>
      <p:italic r:id="rId66"/>
      <p:boldItalic r:id="rId67"/>
    </p:embeddedFont>
    <p:embeddedFont>
      <p:font typeface="Poppins" panose="00000500000000000000" pitchFamily="2" charset="0"/>
      <p:regular r:id="rId68"/>
      <p:bold r:id="rId69"/>
      <p:italic r:id="rId70"/>
      <p:boldItalic r:id="rId71"/>
    </p:embeddedFont>
    <p:embeddedFont>
      <p:font typeface="Poppins Light" panose="00000400000000000000" pitchFamily="2" charset="0"/>
      <p:regular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7296">
          <p15:clr>
            <a:srgbClr val="A4A3A4"/>
          </p15:clr>
        </p15:guide>
        <p15:guide id="4" pos="384">
          <p15:clr>
            <a:srgbClr val="A4A3A4"/>
          </p15:clr>
        </p15:guide>
        <p15:guide id="5" orient="horz" pos="432">
          <p15:clr>
            <a:srgbClr val="A4A3A4"/>
          </p15:clr>
        </p15:guide>
        <p15:guide id="6" orient="horz" pos="3906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3" roundtripDataSignature="AMtx7mjdmByl+LrNYnU+4qDfanuvDlPg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306"/>
      </p:cViewPr>
      <p:guideLst>
        <p:guide orient="horz" pos="2160"/>
        <p:guide pos="3840"/>
        <p:guide pos="7296"/>
        <p:guide pos="384"/>
        <p:guide orient="horz" pos="432"/>
        <p:guide orient="horz" pos="39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63" Type="http://schemas.openxmlformats.org/officeDocument/2006/relationships/font" Target="fonts/font31.fntdata"/><Relationship Id="rId68" Type="http://schemas.openxmlformats.org/officeDocument/2006/relationships/font" Target="fonts/font36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66" Type="http://schemas.openxmlformats.org/officeDocument/2006/relationships/font" Target="fonts/font34.fntdata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font" Target="fonts/font29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font" Target="fonts/font32.fntdata"/><Relationship Id="rId69" Type="http://schemas.openxmlformats.org/officeDocument/2006/relationships/font" Target="fonts/font37.fntdata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9.fntdata"/><Relationship Id="rId72" Type="http://schemas.openxmlformats.org/officeDocument/2006/relationships/font" Target="fonts/font4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67" Type="http://schemas.openxmlformats.org/officeDocument/2006/relationships/font" Target="fonts/font35.fntdata"/><Relationship Id="rId20" Type="http://schemas.openxmlformats.org/officeDocument/2006/relationships/slide" Target="slides/slide17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font" Target="fonts/font30.fntdata"/><Relationship Id="rId70" Type="http://schemas.openxmlformats.org/officeDocument/2006/relationships/font" Target="fonts/font38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65" Type="http://schemas.openxmlformats.org/officeDocument/2006/relationships/font" Target="fonts/font33.fntdata"/><Relationship Id="rId73" Type="http://customschemas.google.com/relationships/presentationmetadata" Target="meta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7.fntdata"/><Relationship Id="rId34" Type="http://schemas.openxmlformats.org/officeDocument/2006/relationships/font" Target="fonts/font2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font" Target="fonts/font3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D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630f033a1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g3630f033a1c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g3630f033a1c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ID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8" name="Google Shape;29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ID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d8ac4dd664_4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g2d8ac4dd664_4_6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g2d8ac4dd664_4_6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ID"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57acd45f9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3" name="Google Shape;323;g357acd45f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3" name="Google Shape;3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7" name="Google Shape;3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d8ac4dd664_4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g2d8ac4dd664_4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br>
              <a:rPr lang="en-ID"/>
            </a:br>
            <a:endParaRPr/>
          </a:p>
        </p:txBody>
      </p:sp>
      <p:sp>
        <p:nvSpPr>
          <p:cNvPr id="425" name="Google Shape;425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br>
              <a:rPr lang="en-ID"/>
            </a:br>
            <a:endParaRPr/>
          </a:p>
        </p:txBody>
      </p:sp>
      <p:sp>
        <p:nvSpPr>
          <p:cNvPr id="433" name="Google Shape;4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20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1a32ef0507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1a32ef0507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6ea5b0a8b3_1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g36ea5b0a8b3_1_5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br>
              <a:rPr lang="en-ID"/>
            </a:br>
            <a:endParaRPr/>
          </a:p>
        </p:txBody>
      </p:sp>
      <p:sp>
        <p:nvSpPr>
          <p:cNvPr id="458" name="Google Shape;458;g36ea5b0a8b3_1_5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21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4" name="Google Shape;47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6eeb726925_2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g36eeb726925_2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>
          <a:extLst>
            <a:ext uri="{FF2B5EF4-FFF2-40B4-BE49-F238E27FC236}">
              <a16:creationId xmlns:a16="http://schemas.microsoft.com/office/drawing/2014/main" id="{1FC19C00-0F94-3161-3962-317DA806E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ead3e381b5_0_535:notes">
            <a:extLst>
              <a:ext uri="{FF2B5EF4-FFF2-40B4-BE49-F238E27FC236}">
                <a16:creationId xmlns:a16="http://schemas.microsoft.com/office/drawing/2014/main" id="{BF544020-7F1D-B1A6-A577-962CA43133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2ead3e381b5_0_535:notes">
            <a:extLst>
              <a:ext uri="{FF2B5EF4-FFF2-40B4-BE49-F238E27FC236}">
                <a16:creationId xmlns:a16="http://schemas.microsoft.com/office/drawing/2014/main" id="{7D5C5FEE-FB93-15BC-0328-ABCA640CA2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4489438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>
          <a:extLst>
            <a:ext uri="{FF2B5EF4-FFF2-40B4-BE49-F238E27FC236}">
              <a16:creationId xmlns:a16="http://schemas.microsoft.com/office/drawing/2014/main" id="{9028E6B4-5AD6-811D-36B8-57CB530A8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ead3e381b5_0_535:notes">
            <a:extLst>
              <a:ext uri="{FF2B5EF4-FFF2-40B4-BE49-F238E27FC236}">
                <a16:creationId xmlns:a16="http://schemas.microsoft.com/office/drawing/2014/main" id="{A7755203-871B-5F52-42E0-D041129285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2ead3e381b5_0_535:notes">
            <a:extLst>
              <a:ext uri="{FF2B5EF4-FFF2-40B4-BE49-F238E27FC236}">
                <a16:creationId xmlns:a16="http://schemas.microsoft.com/office/drawing/2014/main" id="{6A05A4E2-A59F-4FCE-373F-86B58D402A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9767514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>
          <a:extLst>
            <a:ext uri="{FF2B5EF4-FFF2-40B4-BE49-F238E27FC236}">
              <a16:creationId xmlns:a16="http://schemas.microsoft.com/office/drawing/2014/main" id="{158ED7DA-BCCD-D491-58E5-EC38EB218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1a32ef0507_0_164:notes">
            <a:extLst>
              <a:ext uri="{FF2B5EF4-FFF2-40B4-BE49-F238E27FC236}">
                <a16:creationId xmlns:a16="http://schemas.microsoft.com/office/drawing/2014/main" id="{5EEC13AC-3466-9363-F42D-D8181FFAA0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1a32ef0507_0_164:notes">
            <a:extLst>
              <a:ext uri="{FF2B5EF4-FFF2-40B4-BE49-F238E27FC236}">
                <a16:creationId xmlns:a16="http://schemas.microsoft.com/office/drawing/2014/main" id="{6B0426E7-80FD-7D0F-A56B-642A64BA6D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8507862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6eeb726925_2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0" name="Google Shape;490;g36eeb726925_2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630f033a1c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630f033a1c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>
          <a:extLst>
            <a:ext uri="{FF2B5EF4-FFF2-40B4-BE49-F238E27FC236}">
              <a16:creationId xmlns:a16="http://schemas.microsoft.com/office/drawing/2014/main" id="{42BC0D34-7D06-A47B-0173-32AF45EE5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1a32ef0507_0_164:notes">
            <a:extLst>
              <a:ext uri="{FF2B5EF4-FFF2-40B4-BE49-F238E27FC236}">
                <a16:creationId xmlns:a16="http://schemas.microsoft.com/office/drawing/2014/main" id="{8AFFE44F-909A-34C9-B1E6-6C72D207CA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1a32ef0507_0_164:notes">
            <a:extLst>
              <a:ext uri="{FF2B5EF4-FFF2-40B4-BE49-F238E27FC236}">
                <a16:creationId xmlns:a16="http://schemas.microsoft.com/office/drawing/2014/main" id="{6B3BF4BC-D61E-FFFD-B6BE-0B98248540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58200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6ea5b0a8b3_1_1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g36ea5b0a8b3_1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6ea5b0a8b3_1_2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g36ea5b0a8b3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6ea5b0a8b3_1_3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g36ea5b0a8b3_1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630e75f13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D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Além disso, temos o privilégio de nos considerar parceiros de empresas líderes que, graças à nossa plataforma, veem não só uma redução significativa em custos e retrabalhos, mas também um aumento notável na produtividade e no foco estratégico.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1" name="Google Shape;211;g3630e75f13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6ea5b0a8b3_1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g36ea5b0a8b3_1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9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365700" rIns="365700" bIns="365700" anchor="b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8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8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8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8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8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8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8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8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8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365700" rIns="365700" bIns="365700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Arial"/>
              <a:buNone/>
              <a:defRPr sz="3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Arial"/>
              <a:buNone/>
              <a:defRPr sz="3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Arial"/>
              <a:buNone/>
              <a:defRPr sz="3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Arial"/>
              <a:buNone/>
              <a:defRPr sz="3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Arial"/>
              <a:buNone/>
              <a:defRPr sz="3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Arial"/>
              <a:buNone/>
              <a:defRPr sz="3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Arial"/>
              <a:buNone/>
              <a:defRPr sz="3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Arial"/>
              <a:buNone/>
              <a:defRPr sz="3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Arial"/>
              <a:buNone/>
              <a:defRPr sz="3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365700" rIns="365700" bIns="3657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Slide">
  <p:cSld name="28_Title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Slide">
  <p:cSld name="27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Slide">
  <p:cSld name="25_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Slide">
  <p:cSld name="24_Title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Slide">
  <p:cSld name="23_Title Slid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">
  <p:cSld name="20_Title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Slide">
  <p:cSld name="19_Title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Slide">
  <p:cSld name="18_Title Slid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Slide">
  <p:cSld name="17_Title Slid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>
  <p:cSld name="16_Title Slid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Slide">
  <p:cSld name="15_Title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Slide">
  <p:cSld name="14_Title Slid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Slide">
  <p:cSld name="12_Title Slid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>
  <p:cSld name="11_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>
  <p:cSld name="9_Title Slid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2d8ac4dd664_4_9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Slide">
  <p:cSld name="Blank_Slid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 Page 03">
  <p:cSld name="Master Page 03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6e8cdb62e6_0_229"/>
          <p:cNvSpPr txBox="1"/>
          <p:nvPr/>
        </p:nvSpPr>
        <p:spPr>
          <a:xfrm>
            <a:off x="1010700" y="6168300"/>
            <a:ext cx="29397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IBM Plex Sans Light"/>
              <a:buNone/>
            </a:pPr>
            <a:endParaRPr sz="700" i="0" u="none" strike="noStrike" cap="none">
              <a:solidFill>
                <a:srgbClr val="0C4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" name="Google Shape;55;g36e8cdb62e6_0_229"/>
          <p:cNvSpPr txBox="1"/>
          <p:nvPr/>
        </p:nvSpPr>
        <p:spPr>
          <a:xfrm>
            <a:off x="763801" y="677033"/>
            <a:ext cx="25785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IBM Plex Sans Light"/>
              <a:buNone/>
            </a:pPr>
            <a:endParaRPr sz="700" i="0" u="none" strike="noStrike" cap="none">
              <a:solidFill>
                <a:srgbClr val="0C4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6eeb726925_2_569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62" name="Google Shape;62;g36eeb726925_2_569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63" name="Google Shape;63;g36eeb726925_2_56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6eeb726925_2_57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6" name="Google Shape;66;g36eeb726925_2_57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6eeb726925_2_57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g36eeb726925_2_57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g36eeb726925_2_57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eeb726925_2_58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g36eeb726925_2_58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4" name="Google Shape;74;g36eeb726925_2_580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5" name="Google Shape;75;g36eeb726925_2_58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">
  <p:cSld name="22_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6eeb726925_2_58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g36eeb726925_2_58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6eeb726925_2_588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81" name="Google Shape;81;g36eeb726925_2_588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2" name="Google Shape;82;g36eeb726925_2_58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6eeb726925_2_592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85" name="Google Shape;85;g36eeb726925_2_59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6eeb726925_2_595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g36eeb726925_2_595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89" name="Google Shape;89;g36eeb726925_2_595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0" name="Google Shape;90;g36eeb726925_2_595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g36eeb726925_2_59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6eeb726925_2_601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94" name="Google Shape;94;g36eeb726925_2_60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eeb726925_2_604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97" name="Google Shape;97;g36eeb726925_2_604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g36eeb726925_2_60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6eeb726925_2_60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Slide">
  <p:cSld name="26_Title Slid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Slide">
  <p:cSld name="23_Title Slid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5_Custom Layout 4">
  <p:cSld name="TITLE_5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6eeb726925_2_612"/>
          <p:cNvSpPr/>
          <p:nvPr/>
        </p:nvSpPr>
        <p:spPr>
          <a:xfrm>
            <a:off x="0" y="6291469"/>
            <a:ext cx="1004100" cy="566400"/>
          </a:xfrm>
          <a:prstGeom prst="rect">
            <a:avLst/>
          </a:prstGeom>
          <a:solidFill>
            <a:srgbClr val="FE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900"/>
              <a:buFont typeface="Open Sans"/>
              <a:buNone/>
            </a:pPr>
            <a:endParaRPr sz="1900" b="0" i="0" u="none" strike="noStrike" cap="none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" name="Google Shape;105;g36eeb726925_2_612"/>
          <p:cNvSpPr txBox="1">
            <a:spLocks noGrp="1"/>
          </p:cNvSpPr>
          <p:nvPr>
            <p:ph type="sldNum" idx="12"/>
          </p:nvPr>
        </p:nvSpPr>
        <p:spPr>
          <a:xfrm>
            <a:off x="395037" y="6443220"/>
            <a:ext cx="2136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8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8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8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8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8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8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8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8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8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‹nº›</a:t>
            </a:fld>
            <a:endParaRPr/>
          </a:p>
        </p:txBody>
      </p:sp>
      <p:sp>
        <p:nvSpPr>
          <p:cNvPr id="106" name="Google Shape;106;g36eeb726925_2_612"/>
          <p:cNvSpPr txBox="1">
            <a:spLocks noGrp="1"/>
          </p:cNvSpPr>
          <p:nvPr>
            <p:ph type="title"/>
          </p:nvPr>
        </p:nvSpPr>
        <p:spPr>
          <a:xfrm>
            <a:off x="2028824" y="946701"/>
            <a:ext cx="9152700" cy="12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9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9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9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9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9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9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9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9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07" name="Google Shape;107;g36eeb726925_2_612" descr="Image"/>
          <p:cNvPicPr preferRelativeResize="0"/>
          <p:nvPr/>
        </p:nvPicPr>
        <p:blipFill rotWithShape="1">
          <a:blip r:embed="rId2">
            <a:alphaModFix/>
          </a:blip>
          <a:srcRect r="78010"/>
          <a:stretch/>
        </p:blipFill>
        <p:spPr>
          <a:xfrm>
            <a:off x="362041" y="3108256"/>
            <a:ext cx="506748" cy="5618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" name="Google Shape;108;g36eeb726925_2_612"/>
          <p:cNvCxnSpPr/>
          <p:nvPr/>
        </p:nvCxnSpPr>
        <p:spPr>
          <a:xfrm>
            <a:off x="315367" y="477492"/>
            <a:ext cx="402000" cy="0"/>
          </a:xfrm>
          <a:prstGeom prst="straightConnector1">
            <a:avLst/>
          </a:prstGeom>
          <a:noFill/>
          <a:ln w="38100" cap="flat" cmpd="sng">
            <a:solidFill>
              <a:srgbClr val="203B77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09" name="Google Shape;109;g36eeb726925_2_612"/>
          <p:cNvCxnSpPr/>
          <p:nvPr/>
        </p:nvCxnSpPr>
        <p:spPr>
          <a:xfrm>
            <a:off x="315367" y="557005"/>
            <a:ext cx="201300" cy="0"/>
          </a:xfrm>
          <a:prstGeom prst="straightConnector1">
            <a:avLst/>
          </a:prstGeom>
          <a:noFill/>
          <a:ln w="38100" cap="flat" cmpd="sng">
            <a:solidFill>
              <a:srgbClr val="203B77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ps Infographic">
  <p:cSld name="Maps Infographic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">
  <p:cSld name="18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eeb726925_2_61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3D3D"/>
          </a:solidFill>
          <a:ln>
            <a:noFill/>
          </a:ln>
        </p:spPr>
      </p:sp>
      <p:sp>
        <p:nvSpPr>
          <p:cNvPr id="112" name="Google Shape;112;g36eeb726925_2_619"/>
          <p:cNvSpPr txBox="1">
            <a:spLocks noGrp="1"/>
          </p:cNvSpPr>
          <p:nvPr>
            <p:ph type="title"/>
          </p:nvPr>
        </p:nvSpPr>
        <p:spPr>
          <a:xfrm>
            <a:off x="1841355" y="2093584"/>
            <a:ext cx="851040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 SemiBold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g36eeb726925_2_619"/>
          <p:cNvSpPr txBox="1">
            <a:spLocks noGrp="1"/>
          </p:cNvSpPr>
          <p:nvPr>
            <p:ph type="body" idx="1"/>
          </p:nvPr>
        </p:nvSpPr>
        <p:spPr>
          <a:xfrm>
            <a:off x="6679309" y="3584706"/>
            <a:ext cx="34236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8450" algn="l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>
                <a:solidFill>
                  <a:schemeClr val="accent5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>
                <a:solidFill>
                  <a:schemeClr val="accent5"/>
                </a:solidFill>
              </a:defRPr>
            </a:lvl3pPr>
            <a:lvl4pPr marL="1828800" lvl="3" indent="-3048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>
                <a:solidFill>
                  <a:schemeClr val="accent5"/>
                </a:solidFill>
              </a:defRPr>
            </a:lvl4pPr>
            <a:lvl5pPr marL="2286000" lvl="4" indent="-3048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>
                <a:solidFill>
                  <a:schemeClr val="accent5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6eeb726925_2_6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g36eeb726925_2_6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1pPr>
            <a:lvl2pPr marL="914400" lvl="1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2pPr>
            <a:lvl3pPr marL="1371600" lvl="2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3pPr>
            <a:lvl4pPr marL="1828800" lvl="3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4pPr>
            <a:lvl5pPr marL="2286000" lvl="4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7" name="Google Shape;117;g36eeb726925_2_6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118" name="Google Shape;118;g36eeb726925_2_6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119" name="Google Shape;119;g36eeb726925_2_6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Custom Layout">
  <p:cSld name="2_Custom Layou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6eeb726925_2_629"/>
          <p:cNvSpPr txBox="1">
            <a:spLocks noGrp="1"/>
          </p:cNvSpPr>
          <p:nvPr>
            <p:ph type="sldNum" idx="12"/>
          </p:nvPr>
        </p:nvSpPr>
        <p:spPr>
          <a:xfrm>
            <a:off x="395037" y="6443220"/>
            <a:ext cx="2136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8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8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8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8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8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8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8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8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8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 1">
  <p:cSld name="OBJECT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6eeb726925_2_63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g36eeb726925_2_63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marL="137160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marL="182880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marL="228600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marL="2743200" lvl="5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marL="3200400" lvl="6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marL="3657600" lvl="7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marL="4114800" lvl="8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g36eeb726925_2_63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999900" cy="39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g36eeb726925_2_63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999900" cy="39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g36eeb726925_2_63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 lnSpcReduction="10000"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 Page 03">
  <p:cSld name="Master Page 03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Slide">
  <p:cSld name="Blank_Slide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_filho1">
  <p:cSld name="Slide_filho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6 master">
  <p:cSld name="Slide 6 master">
    <p:bg>
      <p:bgPr>
        <a:solidFill>
          <a:srgbClr val="000000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36eeb726925_2_640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36eeb726925_2_6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txBody>
          <a:bodyPr spcFirstLastPara="1" wrap="square" lIns="76200" tIns="76200" rIns="76200" bIns="76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 master">
  <p:cSld name="Slide 7 master">
    <p:bg>
      <p:bgPr>
        <a:solidFill>
          <a:srgbClr val="000000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g36eeb726925_2_643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36eeb726925_2_6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txBody>
          <a:bodyPr spcFirstLastPara="1" wrap="square" lIns="76200" tIns="76200" rIns="76200" bIns="76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891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86190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0043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73302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96850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71466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62929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64087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93191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7378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465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Slide">
  <p:cSld name="26_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Slide">
  <p:cSld name="26_Title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543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Slide">
  <p:cSld name="23_Title Slid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199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5_Custom Layout 4">
  <p:cSld name="25_Custom Layout 4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5"/>
          <p:cNvSpPr/>
          <p:nvPr/>
        </p:nvSpPr>
        <p:spPr>
          <a:xfrm>
            <a:off x="0" y="6291469"/>
            <a:ext cx="1004000" cy="566400"/>
          </a:xfrm>
          <a:prstGeom prst="rect">
            <a:avLst/>
          </a:prstGeom>
          <a:solidFill>
            <a:srgbClr val="FE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400"/>
              <a:buFont typeface="Open Sans"/>
              <a:buNone/>
            </a:pPr>
            <a:endParaRPr sz="1867" b="0" i="0" u="none" strike="noStrike" cap="none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" name="Google Shape;54;p15"/>
          <p:cNvSpPr txBox="1">
            <a:spLocks noGrp="1"/>
          </p:cNvSpPr>
          <p:nvPr>
            <p:ph type="sldNum" idx="12"/>
          </p:nvPr>
        </p:nvSpPr>
        <p:spPr>
          <a:xfrm>
            <a:off x="395037" y="6393301"/>
            <a:ext cx="213600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2028824" y="946701"/>
            <a:ext cx="9152800" cy="1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00"/>
              <a:buNone/>
              <a:defRPr/>
            </a:lvl9pPr>
          </a:lstStyle>
          <a:p>
            <a:endParaRPr/>
          </a:p>
        </p:txBody>
      </p:sp>
      <p:pic>
        <p:nvPicPr>
          <p:cNvPr id="56" name="Google Shape;56;p15" descr="Image"/>
          <p:cNvPicPr preferRelativeResize="0"/>
          <p:nvPr/>
        </p:nvPicPr>
        <p:blipFill rotWithShape="1">
          <a:blip r:embed="rId2">
            <a:alphaModFix/>
          </a:blip>
          <a:srcRect r="78010"/>
          <a:stretch/>
        </p:blipFill>
        <p:spPr>
          <a:xfrm>
            <a:off x="362042" y="3108257"/>
            <a:ext cx="506748" cy="5618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" name="Google Shape;57;p15"/>
          <p:cNvCxnSpPr/>
          <p:nvPr/>
        </p:nvCxnSpPr>
        <p:spPr>
          <a:xfrm>
            <a:off x="315367" y="477492"/>
            <a:ext cx="402000" cy="0"/>
          </a:xfrm>
          <a:prstGeom prst="straightConnector1">
            <a:avLst/>
          </a:prstGeom>
          <a:noFill/>
          <a:ln w="38100" cap="flat" cmpd="sng">
            <a:solidFill>
              <a:srgbClr val="203B77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58" name="Google Shape;58;p15"/>
          <p:cNvCxnSpPr/>
          <p:nvPr/>
        </p:nvCxnSpPr>
        <p:spPr>
          <a:xfrm>
            <a:off x="315367" y="557005"/>
            <a:ext cx="201200" cy="0"/>
          </a:xfrm>
          <a:prstGeom prst="straightConnector1">
            <a:avLst/>
          </a:prstGeom>
          <a:noFill/>
          <a:ln w="38100" cap="flat" cmpd="sng">
            <a:solidFill>
              <a:srgbClr val="203B77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359102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">
  <p:cSld name="18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3D3D"/>
          </a:solidFill>
          <a:ln>
            <a:noFill/>
          </a:ln>
        </p:spPr>
      </p:sp>
      <p:sp>
        <p:nvSpPr>
          <p:cNvPr id="61" name="Google Shape;61;p16"/>
          <p:cNvSpPr txBox="1">
            <a:spLocks noGrp="1"/>
          </p:cNvSpPr>
          <p:nvPr>
            <p:ph type="title"/>
          </p:nvPr>
        </p:nvSpPr>
        <p:spPr>
          <a:xfrm>
            <a:off x="1841355" y="2093584"/>
            <a:ext cx="851040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SemiBold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body" idx="1"/>
          </p:nvPr>
        </p:nvSpPr>
        <p:spPr>
          <a:xfrm>
            <a:off x="6679309" y="3584707"/>
            <a:ext cx="34236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72524" algn="l" rtl="0">
              <a:lnSpc>
                <a:spcPct val="12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1067">
                <a:solidFill>
                  <a:schemeClr val="lt1"/>
                </a:solidFill>
              </a:defRPr>
            </a:lvl1pPr>
            <a:lvl2pPr marL="1219170" lvl="1" indent="-38099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○"/>
              <a:defRPr sz="1200">
                <a:solidFill>
                  <a:schemeClr val="accent5"/>
                </a:solidFill>
              </a:defRPr>
            </a:lvl2pPr>
            <a:lvl3pPr marL="1828754" lvl="2" indent="-38099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■"/>
              <a:defRPr sz="1200">
                <a:solidFill>
                  <a:schemeClr val="accent5"/>
                </a:solidFill>
              </a:defRPr>
            </a:lvl3pPr>
            <a:lvl4pPr marL="2438339" lvl="3" indent="-38099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●"/>
              <a:defRPr sz="1200">
                <a:solidFill>
                  <a:schemeClr val="accent5"/>
                </a:solidFill>
              </a:defRPr>
            </a:lvl4pPr>
            <a:lvl5pPr marL="3047924" lvl="4" indent="-38099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○"/>
              <a:defRPr sz="1200">
                <a:solidFill>
                  <a:schemeClr val="accent5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7182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Título e Conteúdo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26880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Custom Layout">
  <p:cSld name="2_Custom Layou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>
            <a:spLocks noGrp="1"/>
          </p:cNvSpPr>
          <p:nvPr>
            <p:ph type="sldNum" idx="12"/>
          </p:nvPr>
        </p:nvSpPr>
        <p:spPr>
          <a:xfrm>
            <a:off x="395037" y="6393301"/>
            <a:ext cx="213600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sz="800" b="1" i="0" u="none" strike="noStrike" cap="non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50033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 1">
  <p:cSld name="Título e Conteúdo 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3047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1219170" lvl="1" indent="-3047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4000000" cy="37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4000000" cy="37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2056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 Page 03">
  <p:cSld name="Master Page 03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/>
        </p:nvSpPr>
        <p:spPr>
          <a:xfrm>
            <a:off x="1010700" y="6168300"/>
            <a:ext cx="2939600" cy="157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IBM Plex Sans Light"/>
              <a:buNone/>
            </a:pPr>
            <a:r>
              <a:rPr lang="pt-BR" sz="933">
                <a:solidFill>
                  <a:srgbClr val="0C4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Automação Robótica de Processos [RPA]</a:t>
            </a:r>
            <a:endParaRPr sz="667" i="0" u="none" strike="noStrike" cap="none">
              <a:solidFill>
                <a:srgbClr val="0C4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" name="Google Shape;79;p20"/>
          <p:cNvSpPr txBox="1"/>
          <p:nvPr/>
        </p:nvSpPr>
        <p:spPr>
          <a:xfrm>
            <a:off x="763801" y="677033"/>
            <a:ext cx="2578400" cy="157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IBM Plex Sans Light"/>
              <a:buNone/>
            </a:pPr>
            <a:r>
              <a:rPr lang="pt-BR" sz="933" dirty="0">
                <a:solidFill>
                  <a:srgbClr val="0C4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Roberty</a:t>
            </a:r>
            <a:r>
              <a:rPr lang="pt-BR" sz="933" i="0" u="none" strike="noStrike" cap="none" dirty="0">
                <a:solidFill>
                  <a:srgbClr val="0C4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Studio</a:t>
            </a:r>
            <a:endParaRPr sz="667" i="0" u="none" strike="noStrike" cap="none" dirty="0">
              <a:solidFill>
                <a:srgbClr val="0C4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0" name="Google Shape;80;p20"/>
          <p:cNvPicPr preferRelativeResize="0"/>
          <p:nvPr/>
        </p:nvPicPr>
        <p:blipFill rotWithShape="1">
          <a:blip r:embed="rId2">
            <a:alphaModFix/>
          </a:blip>
          <a:srcRect t="11726" r="64104" b="27575"/>
          <a:stretch/>
        </p:blipFill>
        <p:spPr>
          <a:xfrm>
            <a:off x="549684" y="6146200"/>
            <a:ext cx="353245" cy="18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02059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Slide">
  <p:cSld name="Blank_Slid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6264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_filho1">
  <p:cSld name="Slide_filho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625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Title Slide">
  <p:cSld name="29_Title Slid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6eeb726925_2_56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Montserrat Medium"/>
              <a:buNone/>
              <a:defRPr sz="37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Montserrat Medium"/>
              <a:buNone/>
              <a:defRPr sz="37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Montserrat Medium"/>
              <a:buNone/>
              <a:defRPr sz="37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Montserrat Medium"/>
              <a:buNone/>
              <a:defRPr sz="37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Montserrat Medium"/>
              <a:buNone/>
              <a:defRPr sz="37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Montserrat Medium"/>
              <a:buNone/>
              <a:defRPr sz="37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Montserrat Medium"/>
              <a:buNone/>
              <a:defRPr sz="37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Montserrat Medium"/>
              <a:buNone/>
              <a:defRPr sz="37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Montserrat Medium"/>
              <a:buNone/>
              <a:defRPr sz="37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58" name="Google Shape;58;g36eeb726925_2_56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 Medium"/>
              <a:buChar char="●"/>
              <a:defRPr sz="24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ontserrat Medium"/>
              <a:buChar char="○"/>
              <a:defRPr sz="19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ontserrat Medium"/>
              <a:buChar char="■"/>
              <a:defRPr sz="19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ontserrat Medium"/>
              <a:buChar char="●"/>
              <a:defRPr sz="19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ontserrat Medium"/>
              <a:buChar char="○"/>
              <a:defRPr sz="19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ontserrat Medium"/>
              <a:buChar char="■"/>
              <a:defRPr sz="19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ontserrat Medium"/>
              <a:buChar char="●"/>
              <a:defRPr sz="19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ontserrat Medium"/>
              <a:buChar char="○"/>
              <a:defRPr sz="19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ontserrat Medium"/>
              <a:buChar char="■"/>
              <a:defRPr sz="19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59" name="Google Shape;59;g36eeb726925_2_56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Medium"/>
              <a:buChar char="●"/>
              <a:defRPr sz="18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6872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47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8.png"/><Relationship Id="rId4" Type="http://schemas.openxmlformats.org/officeDocument/2006/relationships/image" Target="../media/image5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8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8.png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5.png"/><Relationship Id="rId4" Type="http://schemas.openxmlformats.org/officeDocument/2006/relationships/hyperlink" Target="mailto:adriano@roberty.app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jp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FFF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g3630f033a1c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0"/>
            <a:ext cx="12192000" cy="685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3630f033a1c_1_0" title="govb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913" y="2156225"/>
            <a:ext cx="1544212" cy="55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g3630f033a1c_1_0"/>
          <p:cNvSpPr/>
          <p:nvPr/>
        </p:nvSpPr>
        <p:spPr>
          <a:xfrm>
            <a:off x="6617025" y="2268750"/>
            <a:ext cx="4424700" cy="2465400"/>
          </a:xfrm>
          <a:prstGeom prst="roundRect">
            <a:avLst>
              <a:gd name="adj" fmla="val 966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30200" sx="102000" sy="102000" algn="ctr" rotWithShape="0">
              <a:srgbClr val="000000">
                <a:alpha val="51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45" name="Google Shape;145;g3630f033a1c_1_0"/>
          <p:cNvSpPr/>
          <p:nvPr/>
        </p:nvSpPr>
        <p:spPr>
          <a:xfrm>
            <a:off x="0" y="6701933"/>
            <a:ext cx="12192000" cy="156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g3630f033a1c_1_0"/>
          <p:cNvSpPr/>
          <p:nvPr/>
        </p:nvSpPr>
        <p:spPr>
          <a:xfrm>
            <a:off x="1155699" y="1345672"/>
            <a:ext cx="2159700" cy="461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ID" sz="13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caso de sucesso</a:t>
            </a:r>
            <a:endParaRPr sz="170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" name="Google Shape;147;g3630f033a1c_1_0"/>
          <p:cNvSpPr txBox="1"/>
          <p:nvPr/>
        </p:nvSpPr>
        <p:spPr>
          <a:xfrm>
            <a:off x="987425" y="2859900"/>
            <a:ext cx="4235100" cy="16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60975" rIns="60975" bIns="6097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ID" sz="3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 maior case</a:t>
            </a:r>
            <a:endParaRPr sz="30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ID" sz="3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 </a:t>
            </a:r>
            <a:r>
              <a:rPr lang="en-ID" sz="3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transformação</a:t>
            </a:r>
            <a:endParaRPr sz="3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ID" sz="3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digital no Brasil</a:t>
            </a:r>
            <a:endParaRPr sz="3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8" name="Google Shape;148;g3630f033a1c_1_0"/>
          <p:cNvSpPr txBox="1"/>
          <p:nvPr/>
        </p:nvSpPr>
        <p:spPr>
          <a:xfrm>
            <a:off x="8412325" y="3052363"/>
            <a:ext cx="2003100" cy="8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ID" sz="1600" b="1">
                <a:solidFill>
                  <a:srgbClr val="263682"/>
                </a:solidFill>
                <a:latin typeface="Montserrat"/>
                <a:ea typeface="Montserrat"/>
                <a:cs typeface="Montserrat"/>
                <a:sym typeface="Montserrat"/>
              </a:rPr>
              <a:t>Adriano Bortoli</a:t>
            </a:r>
            <a:br>
              <a:rPr lang="en-ID" sz="1600">
                <a:solidFill>
                  <a:srgbClr val="26368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ID" sz="1300">
                <a:solidFill>
                  <a:srgbClr val="263682"/>
                </a:solidFill>
                <a:latin typeface="Montserrat"/>
                <a:ea typeface="Montserrat"/>
                <a:cs typeface="Montserrat"/>
                <a:sym typeface="Montserrat"/>
              </a:rPr>
              <a:t>CEO e cofundador da Roberty Automation</a:t>
            </a:r>
            <a:endParaRPr sz="1300">
              <a:solidFill>
                <a:srgbClr val="26368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9" name="Google Shape;149;g3630f033a1c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7901" y="2859900"/>
            <a:ext cx="1283100" cy="1283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0" name="Google Shape;150;g3630f033a1c_1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46850" y="5109425"/>
            <a:ext cx="1667122" cy="5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3630f033a1c_1_0"/>
          <p:cNvPicPr preferRelativeResize="0"/>
          <p:nvPr/>
        </p:nvPicPr>
        <p:blipFill rotWithShape="1">
          <a:blip r:embed="rId7">
            <a:alphaModFix/>
          </a:blip>
          <a:srcRect t="15994" b="16001"/>
          <a:stretch/>
        </p:blipFill>
        <p:spPr>
          <a:xfrm>
            <a:off x="852500" y="5177805"/>
            <a:ext cx="2003101" cy="428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2"/>
          <p:cNvPicPr preferRelativeResize="0"/>
          <p:nvPr/>
        </p:nvPicPr>
        <p:blipFill rotWithShape="1">
          <a:blip r:embed="rId3">
            <a:alphaModFix/>
          </a:blip>
          <a:srcRect l="22404" t="286" r="27585" b="4311"/>
          <a:stretch/>
        </p:blipFill>
        <p:spPr>
          <a:xfrm rot="10800000">
            <a:off x="594133" y="1057433"/>
            <a:ext cx="4226000" cy="5347600"/>
          </a:xfrm>
          <a:prstGeom prst="roundRect">
            <a:avLst>
              <a:gd name="adj" fmla="val 5983"/>
            </a:avLst>
          </a:prstGeom>
          <a:noFill/>
          <a:ln>
            <a:noFill/>
          </a:ln>
        </p:spPr>
      </p:pic>
      <p:sp>
        <p:nvSpPr>
          <p:cNvPr id="269" name="Google Shape;269;p2"/>
          <p:cNvSpPr/>
          <p:nvPr/>
        </p:nvSpPr>
        <p:spPr>
          <a:xfrm>
            <a:off x="0" y="6701933"/>
            <a:ext cx="12192000" cy="156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p2"/>
          <p:cNvPicPr preferRelativeResize="0"/>
          <p:nvPr/>
        </p:nvPicPr>
        <p:blipFill rotWithShape="1">
          <a:blip r:embed="rId4">
            <a:alphaModFix amt="44000"/>
          </a:blip>
          <a:srcRect r="51800"/>
          <a:stretch/>
        </p:blipFill>
        <p:spPr>
          <a:xfrm>
            <a:off x="2051671" y="4617845"/>
            <a:ext cx="1038807" cy="23361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"/>
          <p:cNvSpPr txBox="1"/>
          <p:nvPr/>
        </p:nvSpPr>
        <p:spPr>
          <a:xfrm>
            <a:off x="995500" y="2118500"/>
            <a:ext cx="42261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2667" b="0" i="0" u="none" strike="noStrike" cap="none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Unimos forças</a:t>
            </a:r>
            <a:endParaRPr sz="2667" b="0" i="0" u="none" strike="noStrike" cap="none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2667" b="0" i="0" u="none" strike="noStrike" cap="none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para ganhar escala</a:t>
            </a:r>
            <a:endParaRPr sz="2667" b="0" i="0" u="none" strike="noStrike" cap="none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2667" b="0" i="0" u="none" strike="noStrike" cap="none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no mercado de hiperautomação</a:t>
            </a:r>
            <a:endParaRPr sz="3200" b="0" i="0" u="none" strike="noStrike" cap="none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2" name="Google Shape;272;p2"/>
          <p:cNvPicPr preferRelativeResize="0"/>
          <p:nvPr/>
        </p:nvPicPr>
        <p:blipFill rotWithShape="1">
          <a:blip r:embed="rId5">
            <a:alphaModFix amt="44000"/>
          </a:blip>
          <a:srcRect/>
          <a:stretch/>
        </p:blipFill>
        <p:spPr>
          <a:xfrm>
            <a:off x="995501" y="4617832"/>
            <a:ext cx="735721" cy="210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"/>
          <p:cNvPicPr preferRelativeResize="0"/>
          <p:nvPr/>
        </p:nvPicPr>
        <p:blipFill rotWithShape="1">
          <a:blip r:embed="rId6">
            <a:alphaModFix amt="44000"/>
          </a:blip>
          <a:srcRect t="11726" b="11725"/>
          <a:stretch/>
        </p:blipFill>
        <p:spPr>
          <a:xfrm>
            <a:off x="3224189" y="4590886"/>
            <a:ext cx="1194563" cy="287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"/>
          <p:cNvPicPr preferRelativeResize="0"/>
          <p:nvPr/>
        </p:nvPicPr>
        <p:blipFill rotWithShape="1">
          <a:blip r:embed="rId7">
            <a:alphaModFix amt="44000"/>
          </a:blip>
          <a:srcRect/>
          <a:stretch/>
        </p:blipFill>
        <p:spPr>
          <a:xfrm>
            <a:off x="995514" y="5090144"/>
            <a:ext cx="814911" cy="373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"/>
          <p:cNvPicPr preferRelativeResize="0"/>
          <p:nvPr/>
        </p:nvPicPr>
        <p:blipFill rotWithShape="1">
          <a:blip r:embed="rId8">
            <a:alphaModFix amt="49000"/>
          </a:blip>
          <a:srcRect/>
          <a:stretch/>
        </p:blipFill>
        <p:spPr>
          <a:xfrm>
            <a:off x="3272235" y="5210157"/>
            <a:ext cx="1098500" cy="256313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"/>
          <p:cNvSpPr txBox="1"/>
          <p:nvPr/>
        </p:nvSpPr>
        <p:spPr>
          <a:xfrm>
            <a:off x="5692417" y="1702100"/>
            <a:ext cx="27808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867" b="0" i="0" u="none" strike="noStrike" cap="none">
                <a:solidFill>
                  <a:srgbClr val="25377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Número de clientes</a:t>
            </a:r>
            <a:endParaRPr sz="1867" b="0" i="0" u="none" strike="noStrike" cap="none">
              <a:solidFill>
                <a:srgbClr val="25377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277" name="Google Shape;277;p2"/>
          <p:cNvGrpSpPr/>
          <p:nvPr/>
        </p:nvGrpSpPr>
        <p:grpSpPr>
          <a:xfrm>
            <a:off x="5022233" y="2167566"/>
            <a:ext cx="3749600" cy="1430433"/>
            <a:chOff x="1062962" y="1326763"/>
            <a:chExt cx="2812200" cy="1072825"/>
          </a:xfrm>
        </p:grpSpPr>
        <p:sp>
          <p:nvSpPr>
            <p:cNvPr id="278" name="Google Shape;278;p2"/>
            <p:cNvSpPr txBox="1"/>
            <p:nvPr/>
          </p:nvSpPr>
          <p:spPr>
            <a:xfrm>
              <a:off x="1649166" y="1326763"/>
              <a:ext cx="1918500" cy="5770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4400" b="1" i="0" u="none" strike="noStrike" cap="none">
                  <a:solidFill>
                    <a:srgbClr val="0C4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+12.800</a:t>
              </a:r>
              <a:endParaRPr sz="4000" b="0" i="0" u="none" strike="noStrike" cap="none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9" name="Google Shape;279;p2"/>
            <p:cNvSpPr txBox="1"/>
            <p:nvPr/>
          </p:nvSpPr>
          <p:spPr>
            <a:xfrm>
              <a:off x="1062962" y="1814588"/>
              <a:ext cx="28122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1600" b="0" i="0" u="none" strike="noStrike" cap="none">
                  <a:solidFill>
                    <a:srgbClr val="0C4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nacionais e internacionais</a:t>
              </a:r>
              <a:endParaRPr sz="1600" b="0" i="0" u="none" strike="noStrike" cap="none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80" name="Google Shape;280;p2"/>
          <p:cNvSpPr/>
          <p:nvPr/>
        </p:nvSpPr>
        <p:spPr>
          <a:xfrm>
            <a:off x="5306733" y="4075367"/>
            <a:ext cx="6308800" cy="1885200"/>
          </a:xfrm>
          <a:prstGeom prst="roundRect">
            <a:avLst>
              <a:gd name="adj" fmla="val 17464"/>
            </a:avLst>
          </a:prstGeom>
          <a:solidFill>
            <a:schemeClr val="lt1"/>
          </a:solidFill>
          <a:ln>
            <a:noFill/>
          </a:ln>
          <a:effectLst>
            <a:outerShdw blurRad="190500" dist="38100" dir="2700000" algn="tl" rotWithShape="0">
              <a:srgbClr val="000000">
                <a:alpha val="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281" name="Google Shape;281;p2"/>
          <p:cNvGrpSpPr/>
          <p:nvPr/>
        </p:nvGrpSpPr>
        <p:grpSpPr>
          <a:xfrm>
            <a:off x="5636351" y="4420784"/>
            <a:ext cx="2780800" cy="1229334"/>
            <a:chOff x="3381388" y="1032913"/>
            <a:chExt cx="2085600" cy="922001"/>
          </a:xfrm>
        </p:grpSpPr>
        <p:sp>
          <p:nvSpPr>
            <p:cNvPr id="282" name="Google Shape;282;p2"/>
            <p:cNvSpPr txBox="1"/>
            <p:nvPr/>
          </p:nvSpPr>
          <p:spPr>
            <a:xfrm>
              <a:off x="3381388" y="1032913"/>
              <a:ext cx="2085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1867" b="0" i="0" u="none" strike="noStrike" cap="none">
                  <a:solidFill>
                    <a:srgbClr val="0C4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Parceiros</a:t>
              </a:r>
              <a:endParaRPr sz="1867" b="0" i="0" u="none" strike="noStrike" cap="none">
                <a:solidFill>
                  <a:srgbClr val="0C4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283" name="Google Shape;283;p2"/>
            <p:cNvSpPr txBox="1"/>
            <p:nvPr/>
          </p:nvSpPr>
          <p:spPr>
            <a:xfrm>
              <a:off x="3687363" y="1377863"/>
              <a:ext cx="1479600" cy="5770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4400" b="1" i="0" u="none" strike="noStrike" cap="none">
                  <a:solidFill>
                    <a:srgbClr val="0C4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+150</a:t>
              </a:r>
              <a:endParaRPr sz="4000" b="0" i="0" u="none" strike="noStrike" cap="none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84" name="Google Shape;284;p2"/>
          <p:cNvSpPr/>
          <p:nvPr/>
        </p:nvSpPr>
        <p:spPr>
          <a:xfrm>
            <a:off x="8983100" y="1762800"/>
            <a:ext cx="2632400" cy="1588800"/>
          </a:xfrm>
          <a:prstGeom prst="roundRect">
            <a:avLst>
              <a:gd name="adj" fmla="val 20047"/>
            </a:avLst>
          </a:prstGeom>
          <a:solidFill>
            <a:srgbClr val="0C4FFF"/>
          </a:solidFill>
          <a:ln>
            <a:noFill/>
          </a:ln>
          <a:effectLst>
            <a:outerShdw blurRad="190500" dist="38100" dir="2700000" algn="tl" rotWithShape="0">
              <a:srgbClr val="000000">
                <a:alpha val="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85" name="Google Shape;285;p2"/>
          <p:cNvSpPr txBox="1"/>
          <p:nvPr/>
        </p:nvSpPr>
        <p:spPr>
          <a:xfrm>
            <a:off x="8891917" y="1962100"/>
            <a:ext cx="27808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867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Países presentes</a:t>
            </a:r>
            <a:endParaRPr sz="1867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6" name="Google Shape;286;p2"/>
          <p:cNvSpPr txBox="1"/>
          <p:nvPr/>
        </p:nvSpPr>
        <p:spPr>
          <a:xfrm>
            <a:off x="9299884" y="2394100"/>
            <a:ext cx="19728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</a:t>
            </a:r>
            <a:endParaRPr sz="40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87" name="Google Shape;287;p2"/>
          <p:cNvGrpSpPr/>
          <p:nvPr/>
        </p:nvGrpSpPr>
        <p:grpSpPr>
          <a:xfrm>
            <a:off x="8428100" y="4420785"/>
            <a:ext cx="2780800" cy="1229335"/>
            <a:chOff x="4340625" y="2659388"/>
            <a:chExt cx="2085600" cy="922001"/>
          </a:xfrm>
        </p:grpSpPr>
        <p:sp>
          <p:nvSpPr>
            <p:cNvPr id="288" name="Google Shape;288;p2"/>
            <p:cNvSpPr txBox="1"/>
            <p:nvPr/>
          </p:nvSpPr>
          <p:spPr>
            <a:xfrm>
              <a:off x="4340625" y="2659388"/>
              <a:ext cx="2085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1867" b="0" i="0" u="none" strike="noStrike" cap="none">
                  <a:solidFill>
                    <a:srgbClr val="0C4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Colaboradores</a:t>
              </a:r>
              <a:endParaRPr sz="1867" b="0" i="0" u="none" strike="noStrike" cap="none">
                <a:solidFill>
                  <a:srgbClr val="0C4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289" name="Google Shape;289;p2"/>
            <p:cNvSpPr txBox="1"/>
            <p:nvPr/>
          </p:nvSpPr>
          <p:spPr>
            <a:xfrm>
              <a:off x="4646600" y="3004338"/>
              <a:ext cx="1479600" cy="5770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4400" b="1" i="0" u="none" strike="noStrike" cap="none">
                  <a:solidFill>
                    <a:srgbClr val="0C4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+400</a:t>
              </a:r>
              <a:endParaRPr sz="4000" b="0" i="0" u="none" strike="noStrike" cap="none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290" name="Google Shape;290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79050" y="5090418"/>
            <a:ext cx="1124567" cy="495801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"/>
          <p:cNvSpPr/>
          <p:nvPr/>
        </p:nvSpPr>
        <p:spPr>
          <a:xfrm rot="10800000" flipH="1">
            <a:off x="2584375" y="549800"/>
            <a:ext cx="6450228" cy="55500"/>
          </a:xfrm>
          <a:custGeom>
            <a:avLst/>
            <a:gdLst/>
            <a:ahLst/>
            <a:cxnLst/>
            <a:rect l="l" t="t" r="r" b="b"/>
            <a:pathLst>
              <a:path w="7329805" h="120000" extrusionOk="0">
                <a:moveTo>
                  <a:pt x="0" y="0"/>
                </a:moveTo>
                <a:lnTo>
                  <a:pt x="7329619" y="0"/>
                </a:lnTo>
              </a:path>
            </a:pathLst>
          </a:custGeom>
          <a:noFill/>
          <a:ln w="9525" cap="flat" cmpd="sng">
            <a:solidFill>
              <a:srgbClr val="0C4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2" name="Google Shape;292;p2"/>
          <p:cNvSpPr/>
          <p:nvPr/>
        </p:nvSpPr>
        <p:spPr>
          <a:xfrm>
            <a:off x="445600" y="378700"/>
            <a:ext cx="2052000" cy="3975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0C4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0" i="0" u="none" strike="noStrike" cap="none">
                <a:solidFill>
                  <a:srgbClr val="0C4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Grupo</a:t>
            </a:r>
            <a:endParaRPr sz="1200" b="0" i="0" u="none" strike="noStrike" cap="none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3" name="Google Shape;293;p2"/>
          <p:cNvPicPr preferRelativeResize="0"/>
          <p:nvPr/>
        </p:nvPicPr>
        <p:blipFill rotWithShape="1">
          <a:blip r:embed="rId10">
            <a:alphaModFix/>
          </a:blip>
          <a:srcRect r="51800"/>
          <a:stretch/>
        </p:blipFill>
        <p:spPr>
          <a:xfrm>
            <a:off x="10599449" y="449358"/>
            <a:ext cx="1140055" cy="25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" title="roberty_azul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159025" y="439077"/>
            <a:ext cx="1228405" cy="2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6"/>
          <p:cNvPicPr preferRelativeResize="0"/>
          <p:nvPr/>
        </p:nvPicPr>
        <p:blipFill rotWithShape="1">
          <a:blip r:embed="rId3">
            <a:alphaModFix/>
          </a:blip>
          <a:srcRect l="14796" r="28510"/>
          <a:stretch/>
        </p:blipFill>
        <p:spPr>
          <a:xfrm>
            <a:off x="-10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2600" y="2420350"/>
            <a:ext cx="1355848" cy="48792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6"/>
          <p:cNvSpPr/>
          <p:nvPr/>
        </p:nvSpPr>
        <p:spPr>
          <a:xfrm>
            <a:off x="0" y="6701933"/>
            <a:ext cx="12192000" cy="156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6"/>
          <p:cNvSpPr/>
          <p:nvPr/>
        </p:nvSpPr>
        <p:spPr>
          <a:xfrm>
            <a:off x="817249" y="685797"/>
            <a:ext cx="2143500" cy="4041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0C4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ID" sz="1300" b="0" i="0" u="none" strike="noStrike" cap="none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caso de sucesso</a:t>
            </a:r>
            <a:endParaRPr sz="1700" b="0" i="0" u="none" strike="noStrike" cap="none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4" name="Google Shape;304;p6"/>
          <p:cNvSpPr txBox="1"/>
          <p:nvPr/>
        </p:nvSpPr>
        <p:spPr>
          <a:xfrm>
            <a:off x="3930753" y="3012675"/>
            <a:ext cx="4330500" cy="16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60975" rIns="60975" bIns="6097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ID" sz="3100" b="0" i="0" u="none" strike="noStrike" cap="none">
                <a:solidFill>
                  <a:srgbClr val="273582"/>
                </a:solidFill>
                <a:latin typeface="Montserrat"/>
                <a:ea typeface="Montserrat"/>
                <a:cs typeface="Montserrat"/>
                <a:sym typeface="Montserrat"/>
              </a:rPr>
              <a:t>O maior case</a:t>
            </a:r>
            <a:endParaRPr sz="3100" b="0" i="0" u="none" strike="noStrike" cap="none">
              <a:solidFill>
                <a:srgbClr val="27358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ID" sz="3100" b="0" i="0" u="none" strike="noStrike" cap="none">
                <a:solidFill>
                  <a:srgbClr val="273582"/>
                </a:solidFill>
                <a:latin typeface="Montserrat"/>
                <a:ea typeface="Montserrat"/>
                <a:cs typeface="Montserrat"/>
                <a:sym typeface="Montserrat"/>
              </a:rPr>
              <a:t>de </a:t>
            </a:r>
            <a:r>
              <a:rPr lang="en-ID" sz="3100" b="1" i="0" u="none" strike="noStrike" cap="none">
                <a:solidFill>
                  <a:srgbClr val="273582"/>
                </a:solidFill>
                <a:latin typeface="Montserrat"/>
                <a:ea typeface="Montserrat"/>
                <a:cs typeface="Montserrat"/>
                <a:sym typeface="Montserrat"/>
              </a:rPr>
              <a:t>transformação</a:t>
            </a:r>
            <a:endParaRPr sz="3100" b="1" i="0" u="none" strike="noStrike" cap="none">
              <a:solidFill>
                <a:srgbClr val="27358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ID" sz="3100" b="1" i="0" u="none" strike="noStrike" cap="none">
                <a:solidFill>
                  <a:srgbClr val="273582"/>
                </a:solidFill>
                <a:latin typeface="Montserrat"/>
                <a:ea typeface="Montserrat"/>
                <a:cs typeface="Montserrat"/>
                <a:sym typeface="Montserrat"/>
              </a:rPr>
              <a:t>digital no Brasil</a:t>
            </a:r>
            <a:endParaRPr sz="3100" b="1" i="0" u="none" strike="noStrike" cap="none">
              <a:solidFill>
                <a:srgbClr val="27358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g2d8ac4dd664_4_618"/>
          <p:cNvPicPr preferRelativeResize="0"/>
          <p:nvPr/>
        </p:nvPicPr>
        <p:blipFill rotWithShape="1">
          <a:blip r:embed="rId3">
            <a:alphaModFix/>
          </a:blip>
          <a:srcRect l="30402" r="28511"/>
          <a:stretch/>
        </p:blipFill>
        <p:spPr>
          <a:xfrm>
            <a:off x="0" y="0"/>
            <a:ext cx="41169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2d8ac4dd664_4_618"/>
          <p:cNvPicPr preferRelativeResize="0"/>
          <p:nvPr/>
        </p:nvPicPr>
        <p:blipFill rotWithShape="1">
          <a:blip r:embed="rId4">
            <a:alphaModFix/>
          </a:blip>
          <a:srcRect l="3882" r="3882"/>
          <a:stretch/>
        </p:blipFill>
        <p:spPr>
          <a:xfrm>
            <a:off x="2002570" y="0"/>
            <a:ext cx="3608831" cy="5870448"/>
          </a:xfrm>
          <a:custGeom>
            <a:avLst/>
            <a:gdLst/>
            <a:ahLst/>
            <a:cxnLst/>
            <a:rect l="l" t="t" r="r" b="b"/>
            <a:pathLst>
              <a:path w="3608831" h="5870448" extrusionOk="0">
                <a:moveTo>
                  <a:pt x="0" y="0"/>
                </a:moveTo>
                <a:lnTo>
                  <a:pt x="3608831" y="0"/>
                </a:lnTo>
                <a:lnTo>
                  <a:pt x="3608831" y="4773580"/>
                </a:lnTo>
                <a:cubicBezTo>
                  <a:pt x="3608831" y="5379363"/>
                  <a:pt x="3117746" y="5870448"/>
                  <a:pt x="2511963" y="5870448"/>
                </a:cubicBezTo>
                <a:lnTo>
                  <a:pt x="0" y="587044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12" name="Google Shape;312;g2d8ac4dd664_4_618"/>
          <p:cNvSpPr txBox="1"/>
          <p:nvPr/>
        </p:nvSpPr>
        <p:spPr>
          <a:xfrm>
            <a:off x="6425225" y="1536688"/>
            <a:ext cx="4432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ID" sz="3200" b="0" i="0" u="none" strike="noStrike" cap="none">
                <a:solidFill>
                  <a:srgbClr val="0C4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Um governo preso ao papel</a:t>
            </a:r>
            <a:endParaRPr sz="1000" b="0" i="0" u="none" strike="noStrike" cap="none">
              <a:solidFill>
                <a:srgbClr val="0C4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13" name="Google Shape;313;g2d8ac4dd664_4_618"/>
          <p:cNvSpPr txBox="1"/>
          <p:nvPr/>
        </p:nvSpPr>
        <p:spPr>
          <a:xfrm>
            <a:off x="6451400" y="2920113"/>
            <a:ext cx="43224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Montserrat Medium"/>
              <a:buChar char="●"/>
            </a:pPr>
            <a:r>
              <a:rPr lang="en-ID" sz="1500" b="0" i="0" u="none" strike="noStrike" cap="none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Serviços presenciais, exigindo deslocamentos constantes.</a:t>
            </a:r>
            <a:endParaRPr sz="1500" b="0" i="0" u="none" strike="noStrike" cap="none"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Montserrat Medium"/>
              <a:buChar char="●"/>
            </a:pPr>
            <a:r>
              <a:rPr lang="en-ID" sz="1500" b="0" i="0" u="none" strike="noStrike" cap="none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Processos lentos e sem transparência.</a:t>
            </a:r>
            <a:endParaRPr sz="1500" b="0" i="0" u="none" strike="noStrike" cap="none"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Montserrat Medium"/>
              <a:buChar char="●"/>
            </a:pPr>
            <a:r>
              <a:rPr lang="en-ID" sz="1500" b="0" i="0" u="none" strike="noStrike" cap="none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Falta de integração entre sistemas governamentais.</a:t>
            </a:r>
            <a:endParaRPr sz="1500" b="0" i="0" u="none" strike="noStrike" cap="none"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Montserrat Medium"/>
              <a:buChar char="●"/>
            </a:pPr>
            <a:r>
              <a:rPr lang="en-ID" sz="1500" b="0" i="0" u="none" strike="noStrike" cap="none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Custos elevados com infraestrutura física.</a:t>
            </a:r>
            <a:endParaRPr sz="1500" b="0" i="0" u="none" strike="noStrike" cap="none"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14" name="Google Shape;314;g2d8ac4dd664_4_6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5167" y="499942"/>
            <a:ext cx="1032904" cy="3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g2d8ac4dd664_4_618"/>
          <p:cNvSpPr/>
          <p:nvPr/>
        </p:nvSpPr>
        <p:spPr>
          <a:xfrm>
            <a:off x="1999400" y="692775"/>
            <a:ext cx="6944990" cy="33600"/>
          </a:xfrm>
          <a:custGeom>
            <a:avLst/>
            <a:gdLst/>
            <a:ahLst/>
            <a:cxnLst/>
            <a:rect l="l" t="t" r="r" b="b"/>
            <a:pathLst>
              <a:path w="7329805" h="120000" extrusionOk="0">
                <a:moveTo>
                  <a:pt x="0" y="0"/>
                </a:moveTo>
                <a:lnTo>
                  <a:pt x="7329619" y="0"/>
                </a:lnTo>
              </a:path>
            </a:pathLst>
          </a:custGeom>
          <a:noFill/>
          <a:ln w="9525" cap="flat" cmpd="sng">
            <a:solidFill>
              <a:srgbClr val="0C4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2d8ac4dd664_4_618"/>
          <p:cNvSpPr/>
          <p:nvPr/>
        </p:nvSpPr>
        <p:spPr>
          <a:xfrm>
            <a:off x="0" y="6701933"/>
            <a:ext cx="12192000" cy="156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g2d8ac4dd664_4_618"/>
          <p:cNvSpPr/>
          <p:nvPr/>
        </p:nvSpPr>
        <p:spPr>
          <a:xfrm>
            <a:off x="1402429" y="2909799"/>
            <a:ext cx="887700" cy="887700"/>
          </a:xfrm>
          <a:prstGeom prst="roundRect">
            <a:avLst>
              <a:gd name="adj" fmla="val 16667"/>
            </a:avLst>
          </a:prstGeom>
          <a:solidFill>
            <a:srgbClr val="0C4FFF"/>
          </a:solidFill>
          <a:ln>
            <a:noFill/>
          </a:ln>
          <a:effectLst>
            <a:outerShdw blurRad="241300" dist="127000" dir="4080000" algn="tl" rotWithShape="0">
              <a:srgbClr val="273582">
                <a:alpha val="4901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18" name="Google Shape;318;g2d8ac4dd664_4_618"/>
          <p:cNvSpPr txBox="1"/>
          <p:nvPr/>
        </p:nvSpPr>
        <p:spPr>
          <a:xfrm>
            <a:off x="1485431" y="3115151"/>
            <a:ext cx="1295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ID" sz="25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44º</a:t>
            </a:r>
            <a:endParaRPr sz="4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19" name="Google Shape;319;g2d8ac4dd664_4_618"/>
          <p:cNvPicPr preferRelativeResize="0"/>
          <p:nvPr/>
        </p:nvPicPr>
        <p:blipFill rotWithShape="1">
          <a:blip r:embed="rId6">
            <a:alphaModFix/>
          </a:blip>
          <a:srcRect r="51800"/>
          <a:stretch/>
        </p:blipFill>
        <p:spPr>
          <a:xfrm>
            <a:off x="10599449" y="557608"/>
            <a:ext cx="1140055" cy="25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2d8ac4dd664_4_618" title="roberty_azul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59025" y="547327"/>
            <a:ext cx="1228405" cy="2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g357acd45f9b_0_0"/>
          <p:cNvPicPr preferRelativeResize="0"/>
          <p:nvPr/>
        </p:nvPicPr>
        <p:blipFill rotWithShape="1">
          <a:blip r:embed="rId3">
            <a:alphaModFix/>
          </a:blip>
          <a:srcRect l="3882" r="3882"/>
          <a:stretch/>
        </p:blipFill>
        <p:spPr>
          <a:xfrm>
            <a:off x="0" y="-5171339"/>
            <a:ext cx="12188827" cy="19827438"/>
          </a:xfrm>
          <a:custGeom>
            <a:avLst/>
            <a:gdLst/>
            <a:ahLst/>
            <a:cxnLst/>
            <a:rect l="l" t="t" r="r" b="b"/>
            <a:pathLst>
              <a:path w="3608831" h="5870448" extrusionOk="0">
                <a:moveTo>
                  <a:pt x="0" y="0"/>
                </a:moveTo>
                <a:lnTo>
                  <a:pt x="3608831" y="0"/>
                </a:lnTo>
                <a:lnTo>
                  <a:pt x="3608831" y="4773580"/>
                </a:lnTo>
                <a:cubicBezTo>
                  <a:pt x="3608831" y="5379363"/>
                  <a:pt x="3117746" y="5870448"/>
                  <a:pt x="2511963" y="5870448"/>
                </a:cubicBezTo>
                <a:lnTo>
                  <a:pt x="0" y="5870448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26" name="Google Shape;326;g357acd45f9b_0_0"/>
          <p:cNvPicPr preferRelativeResize="0"/>
          <p:nvPr/>
        </p:nvPicPr>
        <p:blipFill rotWithShape="1">
          <a:blip r:embed="rId4">
            <a:alphaModFix amt="89000"/>
          </a:blip>
          <a:srcRect l="424" r="633"/>
          <a:stretch/>
        </p:blipFill>
        <p:spPr>
          <a:xfrm>
            <a:off x="-1587" y="231975"/>
            <a:ext cx="12191999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7" name="Google Shape;327;g357acd45f9b_0_0"/>
          <p:cNvCxnSpPr/>
          <p:nvPr/>
        </p:nvCxnSpPr>
        <p:spPr>
          <a:xfrm>
            <a:off x="6352641" y="1671385"/>
            <a:ext cx="0" cy="3057900"/>
          </a:xfrm>
          <a:prstGeom prst="straightConnector1">
            <a:avLst/>
          </a:prstGeom>
          <a:noFill/>
          <a:ln w="22225" cap="flat" cmpd="sng">
            <a:solidFill>
              <a:srgbClr val="FE5CA0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28" name="Google Shape;328;g357acd45f9b_0_0"/>
          <p:cNvSpPr/>
          <p:nvPr/>
        </p:nvSpPr>
        <p:spPr>
          <a:xfrm>
            <a:off x="5652061" y="1285275"/>
            <a:ext cx="5058300" cy="1215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30200" sx="102000" sy="102000" algn="ctr" rotWithShape="0">
              <a:srgbClr val="000000">
                <a:alpha val="509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29" name="Google Shape;329;g357acd45f9b_0_0"/>
          <p:cNvSpPr/>
          <p:nvPr/>
        </p:nvSpPr>
        <p:spPr>
          <a:xfrm>
            <a:off x="4543109" y="1167672"/>
            <a:ext cx="1448700" cy="1448700"/>
          </a:xfrm>
          <a:prstGeom prst="roundRect">
            <a:avLst>
              <a:gd name="adj" fmla="val 16667"/>
            </a:avLst>
          </a:prstGeom>
          <a:solidFill>
            <a:srgbClr val="0C4FFF"/>
          </a:solidFill>
          <a:ln>
            <a:noFill/>
          </a:ln>
          <a:effectLst>
            <a:outerShdw blurRad="241300" dist="127000" dir="4080000" algn="tl" rotWithShape="0">
              <a:srgbClr val="273582">
                <a:alpha val="4901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330" name="Google Shape;330;g357acd45f9b_0_0"/>
          <p:cNvGrpSpPr/>
          <p:nvPr/>
        </p:nvGrpSpPr>
        <p:grpSpPr>
          <a:xfrm>
            <a:off x="5015006" y="1569976"/>
            <a:ext cx="5044097" cy="646500"/>
            <a:chOff x="4528375" y="3632243"/>
            <a:chExt cx="5044097" cy="646500"/>
          </a:xfrm>
        </p:grpSpPr>
        <p:sp>
          <p:nvSpPr>
            <p:cNvPr id="331" name="Google Shape;331;g357acd45f9b_0_0"/>
            <p:cNvSpPr txBox="1"/>
            <p:nvPr/>
          </p:nvSpPr>
          <p:spPr>
            <a:xfrm>
              <a:off x="4528375" y="3632243"/>
              <a:ext cx="12951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ID" sz="3600" b="1" i="0" u="none" strike="noStrike" cap="none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2º</a:t>
              </a:r>
              <a:endPara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g357acd45f9b_0_0"/>
            <p:cNvSpPr txBox="1"/>
            <p:nvPr/>
          </p:nvSpPr>
          <p:spPr>
            <a:xfrm>
              <a:off x="5908572" y="3706192"/>
              <a:ext cx="3663900" cy="53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ID" sz="1300" b="0" i="0" u="none" strike="noStrike" cap="none">
                  <a:solidFill>
                    <a:srgbClr val="555555"/>
                  </a:solidFill>
                  <a:highlight>
                    <a:srgbClr val="FFFFFF"/>
                  </a:highlight>
                  <a:latin typeface="Montserrat Medium"/>
                  <a:ea typeface="Montserrat Medium"/>
                  <a:cs typeface="Montserrat Medium"/>
                  <a:sym typeface="Montserrat Medium"/>
                </a:rPr>
                <a:t>Segundo país do mundo com a mais alta maturidade em governo digital.</a:t>
              </a:r>
              <a:endParaRPr sz="1300" b="0" i="0" u="none" strike="noStrike" cap="none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sp>
        <p:nvSpPr>
          <p:cNvPr id="333" name="Google Shape;333;g357acd45f9b_0_0"/>
          <p:cNvSpPr txBox="1"/>
          <p:nvPr/>
        </p:nvSpPr>
        <p:spPr>
          <a:xfrm>
            <a:off x="1120925" y="2455800"/>
            <a:ext cx="4122000" cy="21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lang="en-ID" sz="3700" b="0" i="0" u="none" strike="noStrike" cap="none">
                <a:solidFill>
                  <a:srgbClr val="0C4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Pa</a:t>
            </a:r>
            <a:r>
              <a:rPr lang="en-ID" sz="3700">
                <a:solidFill>
                  <a:srgbClr val="0C4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í</a:t>
            </a:r>
            <a:r>
              <a:rPr lang="en-ID" sz="3700" b="0" i="0" u="none" strike="noStrike" cap="none">
                <a:solidFill>
                  <a:srgbClr val="0C4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ses com </a:t>
            </a:r>
            <a:r>
              <a:rPr lang="en-ID" sz="3700" b="1" i="0" u="none" strike="noStrike" cap="none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maturidade</a:t>
            </a:r>
            <a:endParaRPr sz="3700" b="1" i="0" u="none" strike="noStrike" cap="none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lang="en-ID" sz="3700" b="0" i="0" u="none" strike="noStrike" cap="none">
                <a:solidFill>
                  <a:srgbClr val="0C4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em governo</a:t>
            </a:r>
            <a:endParaRPr sz="3700" b="0" i="0" u="none" strike="noStrike" cap="none">
              <a:solidFill>
                <a:srgbClr val="0C4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lang="en-ID" sz="3700" b="1" i="0" u="none" strike="noStrike" cap="none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digital</a:t>
            </a:r>
            <a:endParaRPr sz="3700" b="1" i="0" u="none" strike="noStrike" cap="none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4" name="Google Shape;334;g357acd45f9b_0_0"/>
          <p:cNvSpPr/>
          <p:nvPr/>
        </p:nvSpPr>
        <p:spPr>
          <a:xfrm>
            <a:off x="5908804" y="4598399"/>
            <a:ext cx="887700" cy="887700"/>
          </a:xfrm>
          <a:prstGeom prst="roundRect">
            <a:avLst>
              <a:gd name="adj" fmla="val 16667"/>
            </a:avLst>
          </a:prstGeom>
          <a:solidFill>
            <a:srgbClr val="0C4FFF"/>
          </a:solidFill>
          <a:ln>
            <a:noFill/>
          </a:ln>
          <a:effectLst>
            <a:outerShdw blurRad="241300" dist="127000" dir="4080000" algn="tl" rotWithShape="0">
              <a:srgbClr val="273582">
                <a:alpha val="4901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35" name="Google Shape;335;g357acd45f9b_0_0"/>
          <p:cNvSpPr txBox="1"/>
          <p:nvPr/>
        </p:nvSpPr>
        <p:spPr>
          <a:xfrm>
            <a:off x="5991806" y="4803751"/>
            <a:ext cx="1295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ID" sz="25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44º</a:t>
            </a:r>
            <a:endParaRPr sz="4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36" name="Google Shape;336;g357acd45f9b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5167" y="499942"/>
            <a:ext cx="1032904" cy="3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357acd45f9b_0_0"/>
          <p:cNvSpPr/>
          <p:nvPr/>
        </p:nvSpPr>
        <p:spPr>
          <a:xfrm rot="10800000" flipH="1">
            <a:off x="1999400" y="646875"/>
            <a:ext cx="6944990" cy="45900"/>
          </a:xfrm>
          <a:custGeom>
            <a:avLst/>
            <a:gdLst/>
            <a:ahLst/>
            <a:cxnLst/>
            <a:rect l="l" t="t" r="r" b="b"/>
            <a:pathLst>
              <a:path w="7329805" h="120000" extrusionOk="0">
                <a:moveTo>
                  <a:pt x="0" y="0"/>
                </a:moveTo>
                <a:lnTo>
                  <a:pt x="7329619" y="0"/>
                </a:lnTo>
              </a:path>
            </a:pathLst>
          </a:custGeom>
          <a:noFill/>
          <a:ln w="9525" cap="flat" cmpd="sng">
            <a:solidFill>
              <a:srgbClr val="0C4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357acd45f9b_0_0"/>
          <p:cNvSpPr/>
          <p:nvPr/>
        </p:nvSpPr>
        <p:spPr>
          <a:xfrm>
            <a:off x="-12" y="6933983"/>
            <a:ext cx="12192000" cy="156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9" name="Google Shape;339;g357acd45f9b_0_0"/>
          <p:cNvPicPr preferRelativeResize="0"/>
          <p:nvPr/>
        </p:nvPicPr>
        <p:blipFill rotWithShape="1">
          <a:blip r:embed="rId6">
            <a:alphaModFix/>
          </a:blip>
          <a:srcRect r="51800"/>
          <a:stretch/>
        </p:blipFill>
        <p:spPr>
          <a:xfrm>
            <a:off x="10599449" y="557608"/>
            <a:ext cx="1140055" cy="25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357acd45f9b_0_0" title="roberty_azul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59025" y="547327"/>
            <a:ext cx="1228405" cy="2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"/>
          <p:cNvSpPr txBox="1"/>
          <p:nvPr/>
        </p:nvSpPr>
        <p:spPr>
          <a:xfrm>
            <a:off x="1873815" y="1810126"/>
            <a:ext cx="819944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ID" sz="4400" b="1" i="0" u="none" strike="noStrike" cap="none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O cenário antes do gov.br</a:t>
            </a:r>
            <a:endParaRPr sz="4400" b="1" i="0" u="none" strike="noStrike" cap="none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6" name="Google Shape;346;p7"/>
          <p:cNvSpPr txBox="1"/>
          <p:nvPr/>
        </p:nvSpPr>
        <p:spPr>
          <a:xfrm>
            <a:off x="1734401" y="3071661"/>
            <a:ext cx="356780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ID" sz="2400" b="0" i="0" u="none" strike="noStrike" cap="none">
                <a:solidFill>
                  <a:srgbClr val="0C4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Burocracia Excessiva</a:t>
            </a:r>
            <a:endParaRPr sz="2400" b="0" i="0" u="none" strike="noStrike" cap="none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7" name="Google Shape;347;p7"/>
          <p:cNvSpPr txBox="1"/>
          <p:nvPr/>
        </p:nvSpPr>
        <p:spPr>
          <a:xfrm>
            <a:off x="1734395" y="3722022"/>
            <a:ext cx="4239144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D" sz="1800" b="0" i="0" u="none" strike="noStrike" cap="none">
                <a:solidFill>
                  <a:srgbClr val="273582"/>
                </a:solidFill>
                <a:latin typeface="Montserrat"/>
                <a:ea typeface="Montserrat"/>
                <a:cs typeface="Montserrat"/>
                <a:sym typeface="Montserrat"/>
              </a:rPr>
              <a:t>Processos longos e presenciais exigiam deslocamentos e diversos documentos físicos, dificultando o </a:t>
            </a:r>
            <a:r>
              <a:rPr lang="en-ID" sz="1800" b="1" i="0" u="none" strike="noStrike" cap="none">
                <a:solidFill>
                  <a:srgbClr val="273582"/>
                </a:solidFill>
                <a:latin typeface="Montserrat"/>
                <a:ea typeface="Montserrat"/>
                <a:cs typeface="Montserrat"/>
                <a:sym typeface="Montserrat"/>
              </a:rPr>
              <a:t>acesso a serviços básicos.</a:t>
            </a:r>
            <a:endParaRPr sz="1800" b="1" i="0" u="none" strike="noStrike" cap="none">
              <a:solidFill>
                <a:srgbClr val="27358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8" name="Google Shape;348;p7"/>
          <p:cNvSpPr txBox="1"/>
          <p:nvPr/>
        </p:nvSpPr>
        <p:spPr>
          <a:xfrm>
            <a:off x="6638556" y="3071661"/>
            <a:ext cx="356780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ID" sz="2400" b="0" i="0" u="none" strike="noStrike" cap="none">
                <a:solidFill>
                  <a:srgbClr val="0C4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Baixa Digitalização</a:t>
            </a:r>
            <a:endParaRPr sz="2400" b="0" i="0" u="none" strike="noStrike" cap="none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9" name="Google Shape;349;p7"/>
          <p:cNvSpPr txBox="1"/>
          <p:nvPr/>
        </p:nvSpPr>
        <p:spPr>
          <a:xfrm>
            <a:off x="6731149" y="3722019"/>
            <a:ext cx="38683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D" sz="1800" b="0" i="0" u="none" strike="noStrike" cap="none">
                <a:solidFill>
                  <a:srgbClr val="273582"/>
                </a:solidFill>
                <a:latin typeface="Montserrat"/>
                <a:ea typeface="Montserrat"/>
                <a:cs typeface="Montserrat"/>
                <a:sym typeface="Montserrat"/>
              </a:rPr>
              <a:t>Em 2017,</a:t>
            </a:r>
            <a:r>
              <a:rPr lang="en-ID" sz="1800" b="1" i="0" u="none" strike="noStrike" cap="none">
                <a:solidFill>
                  <a:srgbClr val="273582"/>
                </a:solidFill>
                <a:latin typeface="Montserrat"/>
                <a:ea typeface="Montserrat"/>
                <a:cs typeface="Montserrat"/>
                <a:sym typeface="Montserrat"/>
              </a:rPr>
              <a:t> apenas 30% dos serviços públicos </a:t>
            </a:r>
            <a:r>
              <a:rPr lang="en-ID" sz="1800" b="0" i="0" u="none" strike="noStrike" cap="none">
                <a:solidFill>
                  <a:srgbClr val="273582"/>
                </a:solidFill>
                <a:latin typeface="Montserrat"/>
                <a:ea typeface="Montserrat"/>
                <a:cs typeface="Montserrat"/>
                <a:sym typeface="Montserrat"/>
              </a:rPr>
              <a:t>federais estavam disponíveis em canais digitais.</a:t>
            </a:r>
            <a:endParaRPr sz="1800" b="0" i="0" u="none" strike="noStrike" cap="none">
              <a:solidFill>
                <a:srgbClr val="27358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0" name="Google Shape;350;p7"/>
          <p:cNvSpPr/>
          <p:nvPr/>
        </p:nvSpPr>
        <p:spPr>
          <a:xfrm>
            <a:off x="0" y="6701933"/>
            <a:ext cx="12192000" cy="156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1" name="Google Shape;35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5167" y="499942"/>
            <a:ext cx="1032904" cy="3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7"/>
          <p:cNvSpPr/>
          <p:nvPr/>
        </p:nvSpPr>
        <p:spPr>
          <a:xfrm rot="10800000" flipH="1">
            <a:off x="1999400" y="646875"/>
            <a:ext cx="6944990" cy="45900"/>
          </a:xfrm>
          <a:custGeom>
            <a:avLst/>
            <a:gdLst/>
            <a:ahLst/>
            <a:cxnLst/>
            <a:rect l="l" t="t" r="r" b="b"/>
            <a:pathLst>
              <a:path w="7329805" h="120000" extrusionOk="0">
                <a:moveTo>
                  <a:pt x="0" y="0"/>
                </a:moveTo>
                <a:lnTo>
                  <a:pt x="7329619" y="0"/>
                </a:lnTo>
              </a:path>
            </a:pathLst>
          </a:custGeom>
          <a:noFill/>
          <a:ln w="9525" cap="flat" cmpd="sng">
            <a:solidFill>
              <a:srgbClr val="0C4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Google Shape;353;p7"/>
          <p:cNvPicPr preferRelativeResize="0"/>
          <p:nvPr/>
        </p:nvPicPr>
        <p:blipFill rotWithShape="1">
          <a:blip r:embed="rId4">
            <a:alphaModFix/>
          </a:blip>
          <a:srcRect r="51800"/>
          <a:stretch/>
        </p:blipFill>
        <p:spPr>
          <a:xfrm>
            <a:off x="10599449" y="557608"/>
            <a:ext cx="1140055" cy="25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7" title="roberty_azu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59025" y="547327"/>
            <a:ext cx="1228405" cy="2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8"/>
          <p:cNvPicPr preferRelativeResize="0"/>
          <p:nvPr/>
        </p:nvPicPr>
        <p:blipFill rotWithShape="1">
          <a:blip r:embed="rId3">
            <a:alphaModFix/>
          </a:blip>
          <a:srcRect t="31132" b="31132"/>
          <a:stretch/>
        </p:blipFill>
        <p:spPr>
          <a:xfrm>
            <a:off x="263150" y="-50"/>
            <a:ext cx="11665800" cy="3012900"/>
          </a:xfrm>
          <a:prstGeom prst="round2SameRect">
            <a:avLst>
              <a:gd name="adj1" fmla="val 0"/>
              <a:gd name="adj2" fmla="val 13855"/>
            </a:avLst>
          </a:prstGeom>
          <a:noFill/>
          <a:ln>
            <a:noFill/>
          </a:ln>
        </p:spPr>
      </p:pic>
      <p:sp>
        <p:nvSpPr>
          <p:cNvPr id="360" name="Google Shape;360;p8"/>
          <p:cNvSpPr txBox="1"/>
          <p:nvPr/>
        </p:nvSpPr>
        <p:spPr>
          <a:xfrm>
            <a:off x="3031448" y="1351325"/>
            <a:ext cx="7770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ID" sz="3600" b="0" i="0" u="none" strike="noStrike" cap="none">
                <a:solidFill>
                  <a:srgbClr val="0C4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 projeto em </a:t>
            </a:r>
            <a:r>
              <a:rPr lang="en-ID" sz="3600" b="1" i="0" u="none" strike="noStrike" cap="none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três pilares</a:t>
            </a:r>
            <a:endParaRPr sz="3600" b="1" i="0" u="none" strike="noStrike" cap="none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1" name="Google Shape;361;p8"/>
          <p:cNvSpPr txBox="1"/>
          <p:nvPr/>
        </p:nvSpPr>
        <p:spPr>
          <a:xfrm>
            <a:off x="1321767" y="4517209"/>
            <a:ext cx="273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Estratégia</a:t>
            </a:r>
            <a:endParaRPr sz="2000" b="1" i="0" u="none" strike="noStrike" cap="none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2" name="Google Shape;362;p8"/>
          <p:cNvSpPr txBox="1"/>
          <p:nvPr/>
        </p:nvSpPr>
        <p:spPr>
          <a:xfrm>
            <a:off x="1321767" y="4980617"/>
            <a:ext cx="2734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ID" sz="1200" b="0" i="0" u="none" strike="noStrike" cap="none">
                <a:solidFill>
                  <a:srgbClr val="25377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Transformar um governo analógico em digital, com clareza nos objetivos e metas.</a:t>
            </a:r>
            <a:endParaRPr sz="1200" b="0" i="0" u="none" strike="noStrike" cap="none">
              <a:solidFill>
                <a:srgbClr val="25377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63" name="Google Shape;363;p8"/>
          <p:cNvSpPr txBox="1"/>
          <p:nvPr/>
        </p:nvSpPr>
        <p:spPr>
          <a:xfrm>
            <a:off x="4731128" y="4517209"/>
            <a:ext cx="273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Produto</a:t>
            </a:r>
            <a:endParaRPr sz="2000" b="1" i="0" u="none" strike="noStrike" cap="none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4" name="Google Shape;364;p8"/>
          <p:cNvSpPr txBox="1"/>
          <p:nvPr/>
        </p:nvSpPr>
        <p:spPr>
          <a:xfrm>
            <a:off x="4731128" y="4980617"/>
            <a:ext cx="2734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ID" sz="1200" b="0" i="0" u="none" strike="noStrike" cap="none">
                <a:solidFill>
                  <a:srgbClr val="25377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Criar uma plataforma unificada onde o cidadão pudesse acessar todos os serviços de forma simples e eficiente.</a:t>
            </a:r>
            <a:endParaRPr sz="1200" b="0" i="0" u="none" strike="noStrike" cap="none">
              <a:solidFill>
                <a:srgbClr val="25377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65" name="Google Shape;365;p8"/>
          <p:cNvSpPr txBox="1"/>
          <p:nvPr/>
        </p:nvSpPr>
        <p:spPr>
          <a:xfrm>
            <a:off x="8157114" y="4517209"/>
            <a:ext cx="273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D" sz="2000" b="1" i="0" u="none" strike="noStrike" cap="none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Comunidade</a:t>
            </a:r>
            <a:endParaRPr sz="2000" b="1" i="0" u="none" strike="noStrike" cap="none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6" name="Google Shape;366;p8"/>
          <p:cNvSpPr txBox="1"/>
          <p:nvPr/>
        </p:nvSpPr>
        <p:spPr>
          <a:xfrm>
            <a:off x="8028176" y="4980625"/>
            <a:ext cx="2992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ID" sz="1200" b="0" i="0" u="none" strike="noStrike" cap="none">
                <a:solidFill>
                  <a:srgbClr val="25377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Reunir mais de 7.000 servidores públicos de 200 órgãos para trabalhar em uma visão unificada de transformação digital.</a:t>
            </a:r>
            <a:endParaRPr sz="1200" b="0" i="0" u="none" strike="noStrike" cap="none">
              <a:solidFill>
                <a:srgbClr val="25377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67" name="Google Shape;367;p8"/>
          <p:cNvSpPr/>
          <p:nvPr/>
        </p:nvSpPr>
        <p:spPr>
          <a:xfrm>
            <a:off x="0" y="6701933"/>
            <a:ext cx="12192000" cy="156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" name="Google Shape;36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7466" y="1351330"/>
            <a:ext cx="1723126" cy="62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31536" y="3572648"/>
            <a:ext cx="728925" cy="72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02523" y="3572650"/>
            <a:ext cx="728925" cy="72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60517" y="3572642"/>
            <a:ext cx="728925" cy="72892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8"/>
          <p:cNvSpPr/>
          <p:nvPr/>
        </p:nvSpPr>
        <p:spPr>
          <a:xfrm>
            <a:off x="2302450" y="3572625"/>
            <a:ext cx="729000" cy="729000"/>
          </a:xfrm>
          <a:prstGeom prst="roundRect">
            <a:avLst>
              <a:gd name="adj" fmla="val 16667"/>
            </a:avLst>
          </a:prstGeom>
          <a:solidFill>
            <a:srgbClr val="0C4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8"/>
          <p:cNvSpPr/>
          <p:nvPr/>
        </p:nvSpPr>
        <p:spPr>
          <a:xfrm>
            <a:off x="5731488" y="3572613"/>
            <a:ext cx="729000" cy="729000"/>
          </a:xfrm>
          <a:prstGeom prst="roundRect">
            <a:avLst>
              <a:gd name="adj" fmla="val 16667"/>
            </a:avLst>
          </a:prstGeom>
          <a:solidFill>
            <a:srgbClr val="0C4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8"/>
          <p:cNvSpPr/>
          <p:nvPr/>
        </p:nvSpPr>
        <p:spPr>
          <a:xfrm>
            <a:off x="9160538" y="3572600"/>
            <a:ext cx="729000" cy="729000"/>
          </a:xfrm>
          <a:prstGeom prst="roundRect">
            <a:avLst>
              <a:gd name="adj" fmla="val 16667"/>
            </a:avLst>
          </a:prstGeom>
          <a:solidFill>
            <a:srgbClr val="0C4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5" name="Google Shape;375;p8" title="chart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88250" y="3758425"/>
            <a:ext cx="357400" cy="3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8" title="monitor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17288" y="3758425"/>
            <a:ext cx="357400" cy="3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8" title="star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346350" y="3758400"/>
            <a:ext cx="357400" cy="3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10"/>
          <p:cNvPicPr preferRelativeResize="0"/>
          <p:nvPr/>
        </p:nvPicPr>
        <p:blipFill rotWithShape="1">
          <a:blip r:embed="rId3">
            <a:alphaModFix/>
          </a:blip>
          <a:srcRect t="8962" r="14900" b="12135"/>
          <a:stretch/>
        </p:blipFill>
        <p:spPr>
          <a:xfrm>
            <a:off x="619033" y="449333"/>
            <a:ext cx="10934100" cy="57021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pic>
      <p:sp>
        <p:nvSpPr>
          <p:cNvPr id="383" name="Google Shape;383;p10"/>
          <p:cNvSpPr/>
          <p:nvPr/>
        </p:nvSpPr>
        <p:spPr>
          <a:xfrm>
            <a:off x="0" y="6701933"/>
            <a:ext cx="12192000" cy="156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10"/>
          <p:cNvSpPr/>
          <p:nvPr/>
        </p:nvSpPr>
        <p:spPr>
          <a:xfrm>
            <a:off x="2144425" y="1450850"/>
            <a:ext cx="7904400" cy="4140300"/>
          </a:xfrm>
          <a:prstGeom prst="roundRect">
            <a:avLst>
              <a:gd name="adj" fmla="val 6445"/>
            </a:avLst>
          </a:prstGeom>
          <a:solidFill>
            <a:srgbClr val="FFFFFF">
              <a:alpha val="78039"/>
            </a:srgbClr>
          </a:solidFill>
          <a:ln>
            <a:noFill/>
          </a:ln>
        </p:spPr>
        <p:txBody>
          <a:bodyPr spcFirstLastPara="1" wrap="square" lIns="60975" tIns="60975" rIns="60975" bIns="60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10"/>
          <p:cNvSpPr/>
          <p:nvPr/>
        </p:nvSpPr>
        <p:spPr>
          <a:xfrm>
            <a:off x="3149300" y="2372333"/>
            <a:ext cx="6298500" cy="1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D" sz="1600" b="0" i="0" u="none" strike="noStrike" cap="none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"A Lecom foi muito parceira nesse processo. </a:t>
            </a:r>
            <a:r>
              <a:rPr lang="en-ID" sz="1600" b="1" i="0" u="none" strike="noStrike" cap="none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O Gov.br é um dos maiores cases globais de BPMS aplicado ao setor público. </a:t>
            </a:r>
            <a:r>
              <a:rPr lang="en-ID" sz="1600" b="0" i="0" u="none" strike="noStrike" cap="none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A postura, a seriedade e a capacidade técnica da empresa foram diferenciais essenciais."</a:t>
            </a:r>
            <a:endParaRPr sz="1600" b="0" i="0" u="none" strike="noStrike" cap="none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6" name="Google Shape;38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2683" y="2906317"/>
            <a:ext cx="788100" cy="788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87" name="Google Shape;387;p10"/>
          <p:cNvSpPr txBox="1"/>
          <p:nvPr/>
        </p:nvSpPr>
        <p:spPr>
          <a:xfrm>
            <a:off x="3289375" y="4668250"/>
            <a:ext cx="3081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ID" sz="1200" b="1" i="0" u="none" strike="noStrike" cap="none">
                <a:solidFill>
                  <a:srgbClr val="273582"/>
                </a:solidFill>
                <a:latin typeface="Montserrat"/>
                <a:ea typeface="Montserrat"/>
                <a:cs typeface="Montserrat"/>
                <a:sym typeface="Montserrat"/>
              </a:rPr>
              <a:t>Luis Felipe Monteiro</a:t>
            </a:r>
            <a:endParaRPr sz="1200" b="1" i="0" u="none" strike="noStrike" cap="none">
              <a:solidFill>
                <a:srgbClr val="27358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ID" sz="1200" b="0" i="0" u="none" strike="noStrike" cap="none">
                <a:solidFill>
                  <a:srgbClr val="273582"/>
                </a:solidFill>
                <a:latin typeface="Montserrat"/>
                <a:ea typeface="Montserrat"/>
                <a:cs typeface="Montserrat"/>
                <a:sym typeface="Montserrat"/>
              </a:rPr>
              <a:t>Ex-Secretário de Governo Digital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10"/>
          <p:cNvSpPr/>
          <p:nvPr/>
        </p:nvSpPr>
        <p:spPr>
          <a:xfrm>
            <a:off x="2828167" y="2310200"/>
            <a:ext cx="41700" cy="2102700"/>
          </a:xfrm>
          <a:prstGeom prst="roundRect">
            <a:avLst>
              <a:gd name="adj" fmla="val 50000"/>
            </a:avLst>
          </a:prstGeom>
          <a:solidFill>
            <a:srgbClr val="0C4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21"/>
          <p:cNvPicPr preferRelativeResize="0"/>
          <p:nvPr/>
        </p:nvPicPr>
        <p:blipFill rotWithShape="1">
          <a:blip r:embed="rId3">
            <a:alphaModFix/>
          </a:blip>
          <a:srcRect t="7834" b="7833"/>
          <a:stretch/>
        </p:blipFill>
        <p:spPr>
          <a:xfrm>
            <a:off x="0" y="0"/>
            <a:ext cx="1219200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21"/>
          <p:cNvSpPr/>
          <p:nvPr/>
        </p:nvSpPr>
        <p:spPr>
          <a:xfrm>
            <a:off x="652633" y="652633"/>
            <a:ext cx="4589100" cy="5521500"/>
          </a:xfrm>
          <a:prstGeom prst="roundRect">
            <a:avLst>
              <a:gd name="adj" fmla="val 7518"/>
            </a:avLst>
          </a:prstGeom>
          <a:solidFill>
            <a:srgbClr val="0E0E43">
              <a:alpha val="55294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95" name="Google Shape;39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2933" y="1546034"/>
            <a:ext cx="1862399" cy="675667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1"/>
          <p:cNvSpPr txBox="1"/>
          <p:nvPr/>
        </p:nvSpPr>
        <p:spPr>
          <a:xfrm>
            <a:off x="1056733" y="2510950"/>
            <a:ext cx="40713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ID" sz="1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 </a:t>
            </a:r>
            <a:r>
              <a:rPr lang="en-ID" sz="1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mais de 2 mil processos digitalizados</a:t>
            </a:r>
            <a:r>
              <a:rPr lang="en-ID" sz="1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e impressionantes </a:t>
            </a:r>
            <a:r>
              <a:rPr lang="en-ID" sz="1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135 mil solicitações processadas diariamente</a:t>
            </a:r>
            <a:r>
              <a:rPr lang="en-ID" sz="1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o Gov.br se consolida como o </a:t>
            </a:r>
            <a:r>
              <a:rPr lang="en-ID" sz="1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segundo portal governamental mais acessado do mundo</a:t>
            </a:r>
            <a:r>
              <a:rPr lang="en-ID" sz="1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liderando a transformação digital no setor público.</a:t>
            </a:r>
            <a:endParaRPr sz="15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7" name="Google Shape;397;p21"/>
          <p:cNvSpPr/>
          <p:nvPr/>
        </p:nvSpPr>
        <p:spPr>
          <a:xfrm>
            <a:off x="0" y="6701933"/>
            <a:ext cx="12192000" cy="156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8" name="Google Shape;398;p21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8700" y="5434564"/>
            <a:ext cx="1143966" cy="2742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1"/>
          <p:cNvSpPr/>
          <p:nvPr/>
        </p:nvSpPr>
        <p:spPr>
          <a:xfrm>
            <a:off x="2797067" y="5434567"/>
            <a:ext cx="2003100" cy="3252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ID"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caso de sucesso</a:t>
            </a:r>
            <a:endParaRPr sz="15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F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d8ac4dd664_4_10"/>
          <p:cNvSpPr/>
          <p:nvPr/>
        </p:nvSpPr>
        <p:spPr>
          <a:xfrm>
            <a:off x="0" y="6724428"/>
            <a:ext cx="12192000" cy="156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g2d8ac4dd664_4_10"/>
          <p:cNvSpPr txBox="1"/>
          <p:nvPr/>
        </p:nvSpPr>
        <p:spPr>
          <a:xfrm>
            <a:off x="2607333" y="975281"/>
            <a:ext cx="7021500" cy="11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60975" rIns="60975" bIns="6097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ID" sz="3100" b="0" i="0" u="none" strike="noStrike" cap="none">
                <a:solidFill>
                  <a:srgbClr val="273582"/>
                </a:solidFill>
                <a:latin typeface="Montserrat"/>
                <a:ea typeface="Montserrat"/>
                <a:cs typeface="Montserrat"/>
                <a:sym typeface="Montserrat"/>
              </a:rPr>
              <a:t>O maior case de</a:t>
            </a:r>
            <a:endParaRPr sz="3100" b="0" i="0" u="none" strike="noStrike" cap="none">
              <a:solidFill>
                <a:srgbClr val="27358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ID" sz="3100" b="1" i="0" u="none" strike="noStrike" cap="none">
                <a:solidFill>
                  <a:srgbClr val="273582"/>
                </a:solidFill>
                <a:latin typeface="Montserrat"/>
                <a:ea typeface="Montserrat"/>
                <a:cs typeface="Montserrat"/>
                <a:sym typeface="Montserrat"/>
              </a:rPr>
              <a:t>transformação digital no Brasil</a:t>
            </a:r>
            <a:endParaRPr sz="3100" b="1" i="0" u="none" strike="noStrike" cap="none">
              <a:solidFill>
                <a:srgbClr val="27358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6" name="Google Shape;406;g2d8ac4dd664_4_10"/>
          <p:cNvSpPr/>
          <p:nvPr/>
        </p:nvSpPr>
        <p:spPr>
          <a:xfrm>
            <a:off x="709925" y="2417550"/>
            <a:ext cx="10816500" cy="3621900"/>
          </a:xfrm>
          <a:prstGeom prst="roundRect">
            <a:avLst>
              <a:gd name="adj" fmla="val 644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0975" tIns="60975" rIns="60975" bIns="60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g2d8ac4dd664_4_10"/>
          <p:cNvSpPr txBox="1"/>
          <p:nvPr/>
        </p:nvSpPr>
        <p:spPr>
          <a:xfrm>
            <a:off x="5655654" y="3540239"/>
            <a:ext cx="1616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ID" sz="2800" b="0" i="0" u="none" strike="noStrike" cap="none">
                <a:solidFill>
                  <a:srgbClr val="0C4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1,4 Bi</a:t>
            </a:r>
            <a:endParaRPr sz="2800" b="0" i="0" u="none" strike="noStrike" cap="none">
              <a:solidFill>
                <a:srgbClr val="0C4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08" name="Google Shape;408;g2d8ac4dd664_4_10"/>
          <p:cNvSpPr txBox="1"/>
          <p:nvPr/>
        </p:nvSpPr>
        <p:spPr>
          <a:xfrm>
            <a:off x="7446786" y="3520071"/>
            <a:ext cx="3489300" cy="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ID" sz="1400" b="1" i="0" u="none" strike="noStrike" cap="none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Poupados anualmente </a:t>
            </a:r>
            <a:r>
              <a:rPr lang="en-ID" sz="1400" b="0" i="0" u="none" strike="noStrike" cap="none">
                <a:solidFill>
                  <a:srgbClr val="0C4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 deslocamentos e burocracia.</a:t>
            </a:r>
            <a:endParaRPr sz="1400" b="0" i="0" u="none" strike="noStrike" cap="none">
              <a:solidFill>
                <a:srgbClr val="0C4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09" name="Google Shape;409;g2d8ac4dd664_4_10"/>
          <p:cNvSpPr txBox="1"/>
          <p:nvPr/>
        </p:nvSpPr>
        <p:spPr>
          <a:xfrm>
            <a:off x="6429857" y="5136740"/>
            <a:ext cx="114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ID" sz="2800" b="0" i="0" u="none" strike="noStrike" cap="none">
                <a:solidFill>
                  <a:srgbClr val="0C4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+60</a:t>
            </a:r>
            <a:endParaRPr sz="2800" b="0" i="0" u="none" strike="noStrike" cap="none">
              <a:solidFill>
                <a:srgbClr val="0C4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10" name="Google Shape;410;g2d8ac4dd664_4_10"/>
          <p:cNvSpPr txBox="1"/>
          <p:nvPr/>
        </p:nvSpPr>
        <p:spPr>
          <a:xfrm>
            <a:off x="7446786" y="5265573"/>
            <a:ext cx="3401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ID" sz="1400" b="1" i="0" u="none" strike="noStrike" cap="none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órgãos públicos atendidos</a:t>
            </a:r>
            <a:endParaRPr sz="1400" b="1" i="0" u="none" strike="noStrike" cap="none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11" name="Google Shape;411;g2d8ac4dd664_4_10"/>
          <p:cNvCxnSpPr/>
          <p:nvPr/>
        </p:nvCxnSpPr>
        <p:spPr>
          <a:xfrm flipH="1">
            <a:off x="5548899" y="2870826"/>
            <a:ext cx="10500" cy="2734800"/>
          </a:xfrm>
          <a:prstGeom prst="straightConnector1">
            <a:avLst/>
          </a:prstGeom>
          <a:noFill/>
          <a:ln w="9525" cap="flat" cmpd="sng">
            <a:solidFill>
              <a:srgbClr val="F0F1F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2" name="Google Shape;412;g2d8ac4dd664_4_10"/>
          <p:cNvSpPr/>
          <p:nvPr/>
        </p:nvSpPr>
        <p:spPr>
          <a:xfrm>
            <a:off x="1199448" y="3848097"/>
            <a:ext cx="3935100" cy="9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ID" sz="2800" b="1" i="0" u="none" strike="noStrike" cap="none">
                <a:solidFill>
                  <a:srgbClr val="25377E"/>
                </a:solidFill>
                <a:latin typeface="Montserrat"/>
                <a:ea typeface="Montserrat"/>
                <a:cs typeface="Montserrat"/>
                <a:sym typeface="Montserrat"/>
              </a:rPr>
              <a:t>De 2 mi para 150 mi</a:t>
            </a:r>
            <a:endParaRPr sz="2800" b="0" i="0" u="none" strike="noStrike" cap="none">
              <a:solidFill>
                <a:srgbClr val="25377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3" name="Google Shape;413;g2d8ac4dd664_4_10"/>
          <p:cNvSpPr txBox="1"/>
          <p:nvPr/>
        </p:nvSpPr>
        <p:spPr>
          <a:xfrm>
            <a:off x="5722288" y="4366289"/>
            <a:ext cx="1616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ID" sz="2800" b="0" i="0" u="none" strike="noStrike" cap="none">
                <a:solidFill>
                  <a:srgbClr val="0C4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149 Mi</a:t>
            </a:r>
            <a:endParaRPr sz="2800" b="0" i="0" u="none" strike="noStrike" cap="none">
              <a:solidFill>
                <a:srgbClr val="0C4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14" name="Google Shape;414;g2d8ac4dd664_4_10"/>
          <p:cNvSpPr txBox="1"/>
          <p:nvPr/>
        </p:nvSpPr>
        <p:spPr>
          <a:xfrm>
            <a:off x="7446786" y="4517185"/>
            <a:ext cx="4625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ID" sz="1400" b="1" i="0" u="none" strike="noStrike" cap="none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horas economizadas por ano</a:t>
            </a:r>
            <a:endParaRPr sz="1400" b="0" i="0" u="none" strike="noStrike" cap="none">
              <a:solidFill>
                <a:srgbClr val="0C4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15" name="Google Shape;415;g2d8ac4dd664_4_10"/>
          <p:cNvSpPr txBox="1"/>
          <p:nvPr/>
        </p:nvSpPr>
        <p:spPr>
          <a:xfrm>
            <a:off x="5655554" y="2717000"/>
            <a:ext cx="1616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ID" sz="2800" b="0" i="0" u="none" strike="noStrike" cap="none">
                <a:solidFill>
                  <a:srgbClr val="0C4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38 Bi</a:t>
            </a:r>
            <a:endParaRPr sz="2800" b="0" i="0" u="none" strike="noStrike" cap="none">
              <a:solidFill>
                <a:srgbClr val="0C4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16" name="Google Shape;416;g2d8ac4dd664_4_10"/>
          <p:cNvSpPr txBox="1"/>
          <p:nvPr/>
        </p:nvSpPr>
        <p:spPr>
          <a:xfrm>
            <a:off x="7446679" y="2821138"/>
            <a:ext cx="4392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ID" sz="1400" b="0" i="0" u="none" strike="noStrike" cap="none">
                <a:solidFill>
                  <a:srgbClr val="0C4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Impacto Econômico Nacional</a:t>
            </a:r>
            <a:endParaRPr sz="1400" b="1" i="0" u="none" strike="noStrike" cap="none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7" name="Google Shape;417;g2d8ac4dd664_4_10"/>
          <p:cNvSpPr txBox="1"/>
          <p:nvPr/>
        </p:nvSpPr>
        <p:spPr>
          <a:xfrm>
            <a:off x="1446674" y="3641917"/>
            <a:ext cx="3797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400" b="0" i="0" u="none" strike="noStrike" cap="none">
                <a:solidFill>
                  <a:srgbClr val="25377E"/>
                </a:solidFill>
                <a:latin typeface="Montserrat"/>
                <a:ea typeface="Montserrat"/>
                <a:cs typeface="Montserrat"/>
                <a:sym typeface="Montserrat"/>
              </a:rPr>
              <a:t>Brasileiros que usam serviços digitais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g2d8ac4dd664_4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5167" y="499942"/>
            <a:ext cx="1032904" cy="3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g2d8ac4dd664_4_10"/>
          <p:cNvSpPr/>
          <p:nvPr/>
        </p:nvSpPr>
        <p:spPr>
          <a:xfrm rot="10800000" flipH="1">
            <a:off x="1999400" y="646875"/>
            <a:ext cx="6944990" cy="45900"/>
          </a:xfrm>
          <a:custGeom>
            <a:avLst/>
            <a:gdLst/>
            <a:ahLst/>
            <a:cxnLst/>
            <a:rect l="l" t="t" r="r" b="b"/>
            <a:pathLst>
              <a:path w="7329805" h="120000" extrusionOk="0">
                <a:moveTo>
                  <a:pt x="0" y="0"/>
                </a:moveTo>
                <a:lnTo>
                  <a:pt x="7329619" y="0"/>
                </a:lnTo>
              </a:path>
            </a:pathLst>
          </a:custGeom>
          <a:noFill/>
          <a:ln w="9525" cap="flat" cmpd="sng">
            <a:solidFill>
              <a:srgbClr val="0C4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g2d8ac4dd664_4_10"/>
          <p:cNvPicPr preferRelativeResize="0"/>
          <p:nvPr/>
        </p:nvPicPr>
        <p:blipFill rotWithShape="1">
          <a:blip r:embed="rId4">
            <a:alphaModFix/>
          </a:blip>
          <a:srcRect r="51800"/>
          <a:stretch/>
        </p:blipFill>
        <p:spPr>
          <a:xfrm>
            <a:off x="10599449" y="557608"/>
            <a:ext cx="1140055" cy="25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g2d8ac4dd664_4_10" title="roberty_azu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59025" y="547327"/>
            <a:ext cx="1228405" cy="2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FFF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5398" y="3183427"/>
            <a:ext cx="1169302" cy="42421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3"/>
          <p:cNvSpPr/>
          <p:nvPr/>
        </p:nvSpPr>
        <p:spPr>
          <a:xfrm>
            <a:off x="1189234" y="2627687"/>
            <a:ext cx="9088800" cy="15357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23"/>
          <p:cNvSpPr txBox="1"/>
          <p:nvPr/>
        </p:nvSpPr>
        <p:spPr>
          <a:xfrm>
            <a:off x="3971589" y="2964576"/>
            <a:ext cx="7376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ID"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 </a:t>
            </a:r>
            <a:r>
              <a:rPr lang="en-ID"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mais de 2 mil processos digitalizados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135 mil solicitações </a:t>
            </a:r>
            <a:r>
              <a:rPr lang="en-ID"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processadas</a:t>
            </a:r>
            <a:r>
              <a:rPr lang="en-ID"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diariamente</a:t>
            </a:r>
            <a:r>
              <a:rPr lang="en-ID"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obo_espera">
            <a:hlinkClick r:id="" action="ppaction://media"/>
            <a:extLst>
              <a:ext uri="{FF2B5EF4-FFF2-40B4-BE49-F238E27FC236}">
                <a16:creationId xmlns:a16="http://schemas.microsoft.com/office/drawing/2014/main" id="{70675717-9B83-2F68-2DC3-07308ACF30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517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FFF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4"/>
          <p:cNvSpPr txBox="1"/>
          <p:nvPr/>
        </p:nvSpPr>
        <p:spPr>
          <a:xfrm>
            <a:off x="827838" y="2617667"/>
            <a:ext cx="1263546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500</a:t>
            </a:r>
            <a:r>
              <a:rPr lang="en-ID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solicitações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6" name="Google Shape;436;p24"/>
          <p:cNvSpPr txBox="1"/>
          <p:nvPr/>
        </p:nvSpPr>
        <p:spPr>
          <a:xfrm>
            <a:off x="2344136" y="990850"/>
            <a:ext cx="73157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Certificado de Direito à Assistência Médica</a:t>
            </a:r>
            <a:endParaRPr sz="2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7" name="Google Shape;437;p24"/>
          <p:cNvSpPr/>
          <p:nvPr/>
        </p:nvSpPr>
        <p:spPr>
          <a:xfrm>
            <a:off x="2149669" y="2897341"/>
            <a:ext cx="7670306" cy="33957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24"/>
          <p:cNvSpPr/>
          <p:nvPr/>
        </p:nvSpPr>
        <p:spPr>
          <a:xfrm rot="10800000" flipH="1">
            <a:off x="2229525" y="2956875"/>
            <a:ext cx="4074900" cy="205800"/>
          </a:xfrm>
          <a:prstGeom prst="roundRect">
            <a:avLst>
              <a:gd name="adj" fmla="val 50000"/>
            </a:avLst>
          </a:prstGeom>
          <a:solidFill>
            <a:srgbClr val="E35D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9" name="Google Shape;439;p24"/>
          <p:cNvSpPr/>
          <p:nvPr/>
        </p:nvSpPr>
        <p:spPr>
          <a:xfrm rot="10800000" flipH="1">
            <a:off x="2229533" y="2948409"/>
            <a:ext cx="7492800" cy="220500"/>
          </a:xfrm>
          <a:prstGeom prst="roundRect">
            <a:avLst>
              <a:gd name="adj" fmla="val 50000"/>
            </a:avLst>
          </a:prstGeom>
          <a:solidFill>
            <a:srgbClr val="E35D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40" name="Google Shape;440;p24"/>
          <p:cNvGrpSpPr/>
          <p:nvPr/>
        </p:nvGrpSpPr>
        <p:grpSpPr>
          <a:xfrm>
            <a:off x="2433754" y="5009751"/>
            <a:ext cx="7538065" cy="1336146"/>
            <a:chOff x="2139518" y="5138672"/>
            <a:chExt cx="7538065" cy="1336146"/>
          </a:xfrm>
        </p:grpSpPr>
        <p:sp>
          <p:nvSpPr>
            <p:cNvPr id="441" name="Google Shape;441;p24"/>
            <p:cNvSpPr txBox="1"/>
            <p:nvPr/>
          </p:nvSpPr>
          <p:spPr>
            <a:xfrm>
              <a:off x="3913312" y="5316167"/>
              <a:ext cx="5764271" cy="11586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ID" sz="16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 </a:t>
              </a:r>
              <a:r>
                <a:rPr lang="en-ID" sz="1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mais de 2 mil processos digitalizados</a:t>
              </a:r>
              <a:endParaRPr/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1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135 mil solicitações </a:t>
              </a:r>
              <a:r>
                <a:rPr lang="en-ID" sz="16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processadas</a:t>
              </a:r>
              <a:r>
                <a:rPr lang="en-ID" sz="1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diariamente</a:t>
              </a:r>
              <a:endPara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ID" sz="16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endParaRPr/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139518" y="5138672"/>
              <a:ext cx="7102136" cy="1199984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43" name="Google Shape;44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9683" y="5463048"/>
            <a:ext cx="913699" cy="3314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4" name="Google Shape;444;p24"/>
          <p:cNvCxnSpPr/>
          <p:nvPr/>
        </p:nvCxnSpPr>
        <p:spPr>
          <a:xfrm>
            <a:off x="2281502" y="2562062"/>
            <a:ext cx="0" cy="335279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5" name="Google Shape;445;p24"/>
          <p:cNvCxnSpPr/>
          <p:nvPr/>
        </p:nvCxnSpPr>
        <p:spPr>
          <a:xfrm>
            <a:off x="9642422" y="2562062"/>
            <a:ext cx="0" cy="335279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46" name="Google Shape;446;p24"/>
          <p:cNvGrpSpPr/>
          <p:nvPr/>
        </p:nvGrpSpPr>
        <p:grpSpPr>
          <a:xfrm>
            <a:off x="4738445" y="2225760"/>
            <a:ext cx="3674035" cy="2130367"/>
            <a:chOff x="4738445" y="2225760"/>
            <a:chExt cx="3674035" cy="2130367"/>
          </a:xfrm>
        </p:grpSpPr>
        <p:sp>
          <p:nvSpPr>
            <p:cNvPr id="447" name="Google Shape;447;p24"/>
            <p:cNvSpPr txBox="1"/>
            <p:nvPr/>
          </p:nvSpPr>
          <p:spPr>
            <a:xfrm>
              <a:off x="6094781" y="3525130"/>
              <a:ext cx="231769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12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Gargalo Interno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12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conferência manualmente milhares de documentos</a:t>
              </a:r>
              <a:endParaRPr/>
            </a:p>
          </p:txBody>
        </p:sp>
        <p:cxnSp>
          <p:nvCxnSpPr>
            <p:cNvPr id="448" name="Google Shape;448;p24"/>
            <p:cNvCxnSpPr>
              <a:endCxn id="437" idx="0"/>
            </p:cNvCxnSpPr>
            <p:nvPr/>
          </p:nvCxnSpPr>
          <p:spPr>
            <a:xfrm>
              <a:off x="5984822" y="2561941"/>
              <a:ext cx="0" cy="33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49" name="Google Shape;449;p24"/>
            <p:cNvSpPr txBox="1"/>
            <p:nvPr/>
          </p:nvSpPr>
          <p:spPr>
            <a:xfrm>
              <a:off x="4738445" y="3449615"/>
              <a:ext cx="1263546" cy="8925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sz="40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30k</a:t>
              </a:r>
              <a:r>
                <a:rPr lang="en-ID" sz="12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solicitações</a:t>
              </a:r>
              <a:endPara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450" name="Google Shape;450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619195" y="2225760"/>
              <a:ext cx="713463" cy="25884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1" name="Google Shape;451;p24"/>
          <p:cNvSpPr txBox="1"/>
          <p:nvPr/>
        </p:nvSpPr>
        <p:spPr>
          <a:xfrm>
            <a:off x="1530123" y="2233994"/>
            <a:ext cx="212394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Antes do govbr</a:t>
            </a:r>
            <a:endParaRPr sz="12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2" name="Google Shape;452;p24"/>
          <p:cNvSpPr txBox="1"/>
          <p:nvPr/>
        </p:nvSpPr>
        <p:spPr>
          <a:xfrm>
            <a:off x="9012539" y="2233994"/>
            <a:ext cx="212394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 IA+RPA</a:t>
            </a:r>
            <a:endParaRPr/>
          </a:p>
        </p:txBody>
      </p:sp>
      <p:sp>
        <p:nvSpPr>
          <p:cNvPr id="453" name="Google Shape;453;p24"/>
          <p:cNvSpPr txBox="1"/>
          <p:nvPr/>
        </p:nvSpPr>
        <p:spPr>
          <a:xfrm>
            <a:off x="10074510" y="2574062"/>
            <a:ext cx="18648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4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0,91</a:t>
            </a:r>
            <a:r>
              <a:rPr lang="en-ID"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%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Taxa de erro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4" name="Google Shape;454;p24"/>
          <p:cNvPicPr preferRelativeResize="0"/>
          <p:nvPr/>
        </p:nvPicPr>
        <p:blipFill rotWithShape="1">
          <a:blip r:embed="rId4">
            <a:alphaModFix/>
          </a:blip>
          <a:srcRect t="-7760" b="7760"/>
          <a:stretch/>
        </p:blipFill>
        <p:spPr>
          <a:xfrm>
            <a:off x="8813775" y="1793887"/>
            <a:ext cx="1537400" cy="38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FFF"/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6ea5b0a8b3_1_500"/>
          <p:cNvSpPr/>
          <p:nvPr/>
        </p:nvSpPr>
        <p:spPr>
          <a:xfrm>
            <a:off x="539100" y="2277200"/>
            <a:ext cx="3376800" cy="26346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g36ea5b0a8b3_1_500"/>
          <p:cNvSpPr txBox="1"/>
          <p:nvPr/>
        </p:nvSpPr>
        <p:spPr>
          <a:xfrm>
            <a:off x="807902" y="3429000"/>
            <a:ext cx="2839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Preenchimento</a:t>
            </a:r>
            <a:r>
              <a:rPr lang="en-ID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das informações pelo cidadão.</a:t>
            </a:r>
            <a:endParaRPr sz="1600"/>
          </a:p>
        </p:txBody>
      </p:sp>
      <p:sp>
        <p:nvSpPr>
          <p:cNvPr id="462" name="Google Shape;462;g36ea5b0a8b3_1_500"/>
          <p:cNvSpPr txBox="1"/>
          <p:nvPr/>
        </p:nvSpPr>
        <p:spPr>
          <a:xfrm>
            <a:off x="2344136" y="990850"/>
            <a:ext cx="7315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Certificado de Direito à Assistência Médica</a:t>
            </a:r>
            <a:endParaRPr sz="2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63" name="Google Shape;463;g36ea5b0a8b3_1_5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4010" y="2568419"/>
            <a:ext cx="1606981" cy="53566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g36ea5b0a8b3_1_500"/>
          <p:cNvSpPr/>
          <p:nvPr/>
        </p:nvSpPr>
        <p:spPr>
          <a:xfrm>
            <a:off x="4407588" y="2277350"/>
            <a:ext cx="3376800" cy="26343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g36ea5b0a8b3_1_500"/>
          <p:cNvSpPr txBox="1"/>
          <p:nvPr/>
        </p:nvSpPr>
        <p:spPr>
          <a:xfrm>
            <a:off x="4676402" y="3429000"/>
            <a:ext cx="2839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Leitura e interpretação</a:t>
            </a:r>
            <a:r>
              <a:rPr lang="en-ID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dos documentos e </a:t>
            </a:r>
            <a:r>
              <a:rPr lang="en-ID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verificação</a:t>
            </a:r>
            <a:r>
              <a:rPr lang="en-ID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automática.</a:t>
            </a:r>
            <a:endParaRPr sz="1600"/>
          </a:p>
        </p:txBody>
      </p:sp>
      <p:pic>
        <p:nvPicPr>
          <p:cNvPr id="466" name="Google Shape;466;g36ea5b0a8b3_1_500"/>
          <p:cNvPicPr preferRelativeResize="0"/>
          <p:nvPr/>
        </p:nvPicPr>
        <p:blipFill rotWithShape="1">
          <a:blip r:embed="rId4">
            <a:alphaModFix/>
          </a:blip>
          <a:srcRect t="-7760" b="7760"/>
          <a:stretch/>
        </p:blipFill>
        <p:spPr>
          <a:xfrm>
            <a:off x="5327300" y="2641712"/>
            <a:ext cx="1537400" cy="389075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g36ea5b0a8b3_1_500"/>
          <p:cNvSpPr/>
          <p:nvPr/>
        </p:nvSpPr>
        <p:spPr>
          <a:xfrm>
            <a:off x="8276100" y="2277350"/>
            <a:ext cx="3376800" cy="26343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8" name="Google Shape;468;g36ea5b0a8b3_1_500" title="govb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23008" y="2605401"/>
            <a:ext cx="1282980" cy="461699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g36ea5b0a8b3_1_500"/>
          <p:cNvSpPr txBox="1"/>
          <p:nvPr/>
        </p:nvSpPr>
        <p:spPr>
          <a:xfrm>
            <a:off x="8544902" y="3429000"/>
            <a:ext cx="2839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Informações disponíveis para o cidadão em poucos </a:t>
            </a:r>
            <a:r>
              <a:rPr lang="en-ID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segundos</a:t>
            </a:r>
            <a:r>
              <a:rPr lang="en-ID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600"/>
          </a:p>
        </p:txBody>
      </p:sp>
      <p:cxnSp>
        <p:nvCxnSpPr>
          <p:cNvPr id="470" name="Google Shape;470;g36ea5b0a8b3_1_500"/>
          <p:cNvCxnSpPr>
            <a:stCxn id="460" idx="3"/>
            <a:endCxn id="464" idx="1"/>
          </p:cNvCxnSpPr>
          <p:nvPr/>
        </p:nvCxnSpPr>
        <p:spPr>
          <a:xfrm>
            <a:off x="3915900" y="3594500"/>
            <a:ext cx="4917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471" name="Google Shape;471;g36ea5b0a8b3_1_500"/>
          <p:cNvCxnSpPr>
            <a:stCxn id="464" idx="3"/>
            <a:endCxn id="467" idx="1"/>
          </p:cNvCxnSpPr>
          <p:nvPr/>
        </p:nvCxnSpPr>
        <p:spPr>
          <a:xfrm>
            <a:off x="7784388" y="3594500"/>
            <a:ext cx="4917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5"/>
          <p:cNvSpPr/>
          <p:nvPr/>
        </p:nvSpPr>
        <p:spPr>
          <a:xfrm>
            <a:off x="-1322850" y="-113225"/>
            <a:ext cx="14425800" cy="6971400"/>
          </a:xfrm>
          <a:prstGeom prst="roundRect">
            <a:avLst>
              <a:gd name="adj" fmla="val 5435"/>
            </a:avLst>
          </a:prstGeom>
          <a:solidFill>
            <a:srgbClr val="0C4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25"/>
          <p:cNvSpPr txBox="1"/>
          <p:nvPr/>
        </p:nvSpPr>
        <p:spPr>
          <a:xfrm>
            <a:off x="1964700" y="2649220"/>
            <a:ext cx="7763692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Onde há processo, há espaço para inteligência.</a:t>
            </a:r>
            <a:endParaRPr sz="4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78" name="Google Shape;47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7298" y="5376231"/>
            <a:ext cx="1606981" cy="535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25"/>
          <p:cNvPicPr preferRelativeResize="0"/>
          <p:nvPr/>
        </p:nvPicPr>
        <p:blipFill rotWithShape="1">
          <a:blip r:embed="rId4">
            <a:alphaModFix/>
          </a:blip>
          <a:srcRect t="-7760" b="7760"/>
          <a:stretch/>
        </p:blipFill>
        <p:spPr>
          <a:xfrm>
            <a:off x="5895925" y="5449537"/>
            <a:ext cx="1537400" cy="38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F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6eeb726925_2_369"/>
          <p:cNvSpPr/>
          <p:nvPr/>
        </p:nvSpPr>
        <p:spPr>
          <a:xfrm>
            <a:off x="0" y="6701933"/>
            <a:ext cx="12192000" cy="156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g36eeb726925_2_369"/>
          <p:cNvSpPr/>
          <p:nvPr/>
        </p:nvSpPr>
        <p:spPr>
          <a:xfrm>
            <a:off x="446200" y="542267"/>
            <a:ext cx="11170500" cy="5606400"/>
          </a:xfrm>
          <a:prstGeom prst="roundRect">
            <a:avLst>
              <a:gd name="adj" fmla="val 5030"/>
            </a:avLst>
          </a:prstGeom>
          <a:solidFill>
            <a:srgbClr val="0C4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486" name="Google Shape;486;g36eeb726925_2_369"/>
          <p:cNvSpPr txBox="1"/>
          <p:nvPr/>
        </p:nvSpPr>
        <p:spPr>
          <a:xfrm>
            <a:off x="1467050" y="2315667"/>
            <a:ext cx="8876100" cy="12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ID" sz="3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Sua empresa continuará competitiva sem</a:t>
            </a:r>
            <a:r>
              <a:rPr lang="en-ID" sz="35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Hiperautomação?</a:t>
            </a:r>
            <a:endParaRPr sz="3500" b="1">
              <a:solidFill>
                <a:srgbClr val="F0F3F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87" name="Google Shape;487;g36eeb726925_2_369"/>
          <p:cNvPicPr preferRelativeResize="0"/>
          <p:nvPr/>
        </p:nvPicPr>
        <p:blipFill rotWithShape="1">
          <a:blip r:embed="rId3">
            <a:alphaModFix/>
          </a:blip>
          <a:srcRect l="-2489" t="-11012" r="-2102"/>
          <a:stretch/>
        </p:blipFill>
        <p:spPr>
          <a:xfrm>
            <a:off x="4526233" y="4529467"/>
            <a:ext cx="2757634" cy="740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FFF"/>
        </a:solidFill>
        <a:effectLst/>
      </p:bgPr>
    </p:bg>
    <p:spTree>
      <p:nvGrpSpPr>
        <p:cNvPr id="1" name="Shape 494">
          <a:extLst>
            <a:ext uri="{FF2B5EF4-FFF2-40B4-BE49-F238E27FC236}">
              <a16:creationId xmlns:a16="http://schemas.microsoft.com/office/drawing/2014/main" id="{809BB70C-E96B-B510-F997-1049CFDA8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62;p52">
            <a:extLst>
              <a:ext uri="{FF2B5EF4-FFF2-40B4-BE49-F238E27FC236}">
                <a16:creationId xmlns:a16="http://schemas.microsoft.com/office/drawing/2014/main" id="{EACA3262-DA94-8877-DD1B-5175D0398D1C}"/>
              </a:ext>
            </a:extLst>
          </p:cNvPr>
          <p:cNvSpPr txBox="1"/>
          <p:nvPr/>
        </p:nvSpPr>
        <p:spPr>
          <a:xfrm>
            <a:off x="1235485" y="914394"/>
            <a:ext cx="9569031" cy="4134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 defTabSz="1219170">
              <a:spcAft>
                <a:spcPts val="800"/>
              </a:spcAft>
            </a:pPr>
            <a:r>
              <a:rPr lang="pt-BR" sz="5333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 </a:t>
            </a:r>
            <a:r>
              <a:rPr lang="pt-BR" sz="5333" b="1" dirty="0">
                <a:solidFill>
                  <a:srgbClr val="0097A7">
                    <a:lumMod val="40000"/>
                    <a:lumOff val="6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TECNOLOGIA</a:t>
            </a:r>
            <a:r>
              <a:rPr lang="pt-BR" sz="5333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 defTabSz="1219170">
              <a:spcAft>
                <a:spcPts val="800"/>
              </a:spcAft>
            </a:pPr>
            <a:r>
              <a:rPr lang="pt-BR" sz="2667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não tira a </a:t>
            </a:r>
            <a:r>
              <a:rPr lang="pt-BR" sz="2667" b="1" dirty="0">
                <a:solidFill>
                  <a:srgbClr val="0097A7">
                    <a:lumMod val="40000"/>
                    <a:lumOff val="6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relevância</a:t>
            </a:r>
            <a:r>
              <a:rPr lang="pt-BR" sz="2667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</a:p>
          <a:p>
            <a:pPr algn="ctr" defTabSz="1219170">
              <a:spcAft>
                <a:spcPts val="800"/>
              </a:spcAft>
            </a:pPr>
            <a:r>
              <a:rPr lang="pt-BR" sz="4267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pessoas e organizações. </a:t>
            </a:r>
          </a:p>
          <a:p>
            <a:pPr algn="ctr" defTabSz="1219170">
              <a:spcAft>
                <a:spcPts val="800"/>
              </a:spcAft>
            </a:pPr>
            <a:r>
              <a:rPr lang="pt-BR" sz="5333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 </a:t>
            </a:r>
            <a:r>
              <a:rPr lang="pt-BR" sz="5333" b="1" dirty="0">
                <a:solidFill>
                  <a:srgbClr val="0097A7">
                    <a:lumMod val="40000"/>
                    <a:lumOff val="6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falta de </a:t>
            </a:r>
          </a:p>
          <a:p>
            <a:pPr algn="ctr" defTabSz="1219170">
              <a:spcAft>
                <a:spcPts val="800"/>
              </a:spcAft>
            </a:pPr>
            <a:r>
              <a:rPr lang="pt-BR" sz="5333" b="1" dirty="0">
                <a:solidFill>
                  <a:srgbClr val="0097A7">
                    <a:lumMod val="40000"/>
                    <a:lumOff val="6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adaptabilidade</a:t>
            </a:r>
            <a:endParaRPr sz="5333" dirty="0">
              <a:solidFill>
                <a:srgbClr val="0097A7">
                  <a:lumMod val="40000"/>
                  <a:lumOff val="60000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" name="Google Shape;662;p52">
            <a:extLst>
              <a:ext uri="{FF2B5EF4-FFF2-40B4-BE49-F238E27FC236}">
                <a16:creationId xmlns:a16="http://schemas.microsoft.com/office/drawing/2014/main" id="{1BD0C923-C529-7475-D325-EBD5100DBAC6}"/>
              </a:ext>
            </a:extLst>
          </p:cNvPr>
          <p:cNvSpPr txBox="1"/>
          <p:nvPr/>
        </p:nvSpPr>
        <p:spPr>
          <a:xfrm>
            <a:off x="1235483" y="4740415"/>
            <a:ext cx="9569031" cy="167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 defTabSz="1219170">
              <a:spcAft>
                <a:spcPts val="800"/>
              </a:spcAft>
            </a:pPr>
            <a:r>
              <a:rPr lang="pt-BR" sz="96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SIM</a:t>
            </a:r>
            <a:r>
              <a:rPr lang="pt-BR" sz="5333" b="1" dirty="0">
                <a:solidFill>
                  <a:srgbClr val="0097A7">
                    <a:lumMod val="40000"/>
                    <a:lumOff val="6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!</a:t>
            </a:r>
            <a:endParaRPr sz="5333" dirty="0">
              <a:solidFill>
                <a:srgbClr val="0097A7">
                  <a:lumMod val="40000"/>
                  <a:lumOff val="60000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" name="Google Shape;229;p30">
            <a:extLst>
              <a:ext uri="{FF2B5EF4-FFF2-40B4-BE49-F238E27FC236}">
                <a16:creationId xmlns:a16="http://schemas.microsoft.com/office/drawing/2014/main" id="{260BC7A8-5183-3279-5EDE-BC7F9CB435A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2489" t="-11012" r="-2102"/>
          <a:stretch/>
        </p:blipFill>
        <p:spPr>
          <a:xfrm>
            <a:off x="9843488" y="6145374"/>
            <a:ext cx="2143832" cy="575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2081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FFF"/>
        </a:solidFill>
        <a:effectLst/>
      </p:bgPr>
    </p:bg>
    <p:spTree>
      <p:nvGrpSpPr>
        <p:cNvPr id="1" name="Shape 494">
          <a:extLst>
            <a:ext uri="{FF2B5EF4-FFF2-40B4-BE49-F238E27FC236}">
              <a16:creationId xmlns:a16="http://schemas.microsoft.com/office/drawing/2014/main" id="{8982CF18-3A74-7E05-1C6F-49C931DBA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62;p52">
            <a:extLst>
              <a:ext uri="{FF2B5EF4-FFF2-40B4-BE49-F238E27FC236}">
                <a16:creationId xmlns:a16="http://schemas.microsoft.com/office/drawing/2014/main" id="{ACEC76E4-74A9-A5FB-4D8E-29745CBB0CFD}"/>
              </a:ext>
            </a:extLst>
          </p:cNvPr>
          <p:cNvSpPr txBox="1"/>
          <p:nvPr/>
        </p:nvSpPr>
        <p:spPr>
          <a:xfrm>
            <a:off x="1235485" y="2213536"/>
            <a:ext cx="9569031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 defTabSz="1219170"/>
            <a:r>
              <a:rPr lang="pt-BR" sz="44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“Somos bons em </a:t>
            </a:r>
            <a:r>
              <a:rPr lang="pt-BR" sz="4400" b="1" dirty="0">
                <a:solidFill>
                  <a:srgbClr val="0097A7">
                    <a:lumMod val="40000"/>
                    <a:lumOff val="6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REAGIR</a:t>
            </a:r>
            <a:r>
              <a:rPr lang="pt-BR" sz="44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mas precisamos aprender a </a:t>
            </a:r>
            <a:r>
              <a:rPr lang="pt-BR" sz="4400" b="1" dirty="0">
                <a:solidFill>
                  <a:srgbClr val="0097A7">
                    <a:lumMod val="40000"/>
                    <a:lumOff val="6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ANTECIPAR”</a:t>
            </a:r>
            <a:r>
              <a:rPr lang="pt-BR" sz="44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4400" dirty="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" name="Google Shape;327;p37">
            <a:extLst>
              <a:ext uri="{FF2B5EF4-FFF2-40B4-BE49-F238E27FC236}">
                <a16:creationId xmlns:a16="http://schemas.microsoft.com/office/drawing/2014/main" id="{46D93967-4A66-67AC-3FC0-13148C5DD1F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2489" t="-11012" r="-2102"/>
          <a:stretch/>
        </p:blipFill>
        <p:spPr>
          <a:xfrm>
            <a:off x="4946700" y="5325907"/>
            <a:ext cx="2143832" cy="575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6647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B50673B1-686E-47E8-7F4D-C7FB209AD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ma mão de robô e uma de humano digitando em um notebook">
            <a:extLst>
              <a:ext uri="{FF2B5EF4-FFF2-40B4-BE49-F238E27FC236}">
                <a16:creationId xmlns:a16="http://schemas.microsoft.com/office/drawing/2014/main" id="{67FB4D2B-29AB-BC9C-E867-F31734549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4588"/>
            <a:ext cx="12192000" cy="813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5" name="Google Shape;325;p37">
            <a:extLst>
              <a:ext uri="{FF2B5EF4-FFF2-40B4-BE49-F238E27FC236}">
                <a16:creationId xmlns:a16="http://schemas.microsoft.com/office/drawing/2014/main" id="{C77B1BEB-9AD6-CA09-FE9F-DEFB3FE2F884}"/>
              </a:ext>
            </a:extLst>
          </p:cNvPr>
          <p:cNvSpPr txBox="1"/>
          <p:nvPr/>
        </p:nvSpPr>
        <p:spPr>
          <a:xfrm>
            <a:off x="186381" y="1167857"/>
            <a:ext cx="11656679" cy="1625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 defTabSz="1219170">
              <a:buSzPts val="1100"/>
            </a:pPr>
            <a:r>
              <a:rPr lang="pt-BR" sz="7200" b="1" dirty="0">
                <a:solidFill>
                  <a:srgbClr val="0C4FFF"/>
                </a:solidFill>
                <a:latin typeface="Poppins"/>
                <a:ea typeface="Poppins"/>
                <a:cs typeface="Poppins"/>
                <a:sym typeface="Poppins"/>
              </a:rPr>
              <a:t>TUDO</a:t>
            </a:r>
          </a:p>
          <a:p>
            <a:pPr defTabSz="1219170">
              <a:lnSpc>
                <a:spcPct val="115000"/>
              </a:lnSpc>
              <a:buSzPts val="1100"/>
            </a:pPr>
            <a:endParaRPr sz="2400" b="1" dirty="0">
              <a:solidFill>
                <a:srgbClr val="0C4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6" name="Google Shape;326;p37">
            <a:extLst>
              <a:ext uri="{FF2B5EF4-FFF2-40B4-BE49-F238E27FC236}">
                <a16:creationId xmlns:a16="http://schemas.microsoft.com/office/drawing/2014/main" id="{CEF3D3B2-8B72-E290-FD98-12E866E19033}"/>
              </a:ext>
            </a:extLst>
          </p:cNvPr>
          <p:cNvSpPr/>
          <p:nvPr/>
        </p:nvSpPr>
        <p:spPr>
          <a:xfrm>
            <a:off x="0" y="6701933"/>
            <a:ext cx="12192000" cy="156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defTabSz="1219170">
              <a:buSzPts val="1100"/>
            </a:pPr>
            <a:endParaRPr sz="1467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50DED0B-AE9D-4665-D0A1-1060DA1B03CE}"/>
              </a:ext>
            </a:extLst>
          </p:cNvPr>
          <p:cNvSpPr txBox="1"/>
          <p:nvPr/>
        </p:nvSpPr>
        <p:spPr>
          <a:xfrm>
            <a:off x="2860040" y="2140408"/>
            <a:ext cx="6167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SzPts val="1100"/>
            </a:pPr>
            <a:r>
              <a:rPr lang="pt-BR" sz="2400" b="1" dirty="0">
                <a:solidFill>
                  <a:srgbClr val="0C4FFF"/>
                </a:solidFill>
                <a:latin typeface="Poppins"/>
                <a:ea typeface="Poppins"/>
                <a:cs typeface="Poppins"/>
                <a:sym typeface="Poppins"/>
              </a:rPr>
              <a:t>aquilo que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B899BFB-56D9-213E-57E5-7628B9E3C0E7}"/>
              </a:ext>
            </a:extLst>
          </p:cNvPr>
          <p:cNvSpPr txBox="1"/>
          <p:nvPr/>
        </p:nvSpPr>
        <p:spPr>
          <a:xfrm>
            <a:off x="2880359" y="2636520"/>
            <a:ext cx="6167120" cy="1733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SzPts val="1100"/>
            </a:pPr>
            <a:r>
              <a:rPr lang="pt-BR" sz="3200" b="1" dirty="0">
                <a:solidFill>
                  <a:srgbClr val="0C4FFF"/>
                </a:solidFill>
                <a:latin typeface="Poppins"/>
                <a:ea typeface="Poppins"/>
                <a:cs typeface="Poppins"/>
                <a:sym typeface="Poppins"/>
              </a:rPr>
              <a:t>PUDER SER AUTOMATIZADO</a:t>
            </a:r>
          </a:p>
          <a:p>
            <a:pPr algn="ctr" defTabSz="1219170">
              <a:buSzPts val="1100"/>
            </a:pPr>
            <a:endParaRPr lang="pt-BR" sz="2133" b="1" dirty="0">
              <a:solidFill>
                <a:srgbClr val="0C4FFF"/>
              </a:solidFill>
              <a:highlight>
                <a:srgbClr val="00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algn="ctr" defTabSz="1219170">
              <a:buSzPts val="1100"/>
            </a:pPr>
            <a:r>
              <a:rPr lang="pt-BR" sz="5333" b="1" dirty="0">
                <a:solidFill>
                  <a:srgbClr val="0C4FFF"/>
                </a:solidFill>
                <a:highlight>
                  <a:srgbClr val="00FFFF"/>
                </a:highlight>
                <a:latin typeface="Poppins"/>
                <a:ea typeface="Poppins"/>
                <a:cs typeface="Poppins"/>
                <a:sym typeface="Poppins"/>
              </a:rPr>
              <a:t>SERÁ</a:t>
            </a:r>
            <a:endParaRPr lang="pt-BR" sz="5333" b="1" dirty="0">
              <a:solidFill>
                <a:srgbClr val="0C4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28" name="Picture 4" descr="Future Efeito de texto e desenho de logotipo Palavra">
            <a:extLst>
              <a:ext uri="{FF2B5EF4-FFF2-40B4-BE49-F238E27FC236}">
                <a16:creationId xmlns:a16="http://schemas.microsoft.com/office/drawing/2014/main" id="{3E30EF0C-37EF-72DA-35CC-609E8C651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278" y="5547285"/>
            <a:ext cx="2540001" cy="12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329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g36eeb726925_2_376"/>
          <p:cNvPicPr preferRelativeResize="0"/>
          <p:nvPr/>
        </p:nvPicPr>
        <p:blipFill rotWithShape="1">
          <a:blip r:embed="rId3">
            <a:alphaModFix/>
          </a:blip>
          <a:srcRect t="3380" r="4461" b="5512"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493" name="Google Shape;493;g36eeb726925_2_376"/>
          <p:cNvSpPr txBox="1"/>
          <p:nvPr/>
        </p:nvSpPr>
        <p:spPr>
          <a:xfrm>
            <a:off x="1053167" y="2344483"/>
            <a:ext cx="35892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ID" sz="2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Liberte-se da rotina de </a:t>
            </a:r>
            <a:r>
              <a:rPr lang="en-ID" sz="27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tarefas manuais e repetitivas</a:t>
            </a:r>
            <a:endParaRPr sz="27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4" name="Google Shape;494;g36eeb726925_2_376"/>
          <p:cNvSpPr txBox="1"/>
          <p:nvPr/>
        </p:nvSpPr>
        <p:spPr>
          <a:xfrm>
            <a:off x="9342867" y="5438183"/>
            <a:ext cx="195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ID" sz="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PLATAFORMA </a:t>
            </a:r>
            <a:r>
              <a:rPr lang="en-ID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100% NACIONAL</a:t>
            </a:r>
            <a:endParaRPr sz="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25377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5" name="Google Shape;495;g36eeb726925_2_376"/>
          <p:cNvSpPr/>
          <p:nvPr/>
        </p:nvSpPr>
        <p:spPr>
          <a:xfrm>
            <a:off x="9367244" y="5670405"/>
            <a:ext cx="928500" cy="54300"/>
          </a:xfrm>
          <a:prstGeom prst="rect">
            <a:avLst/>
          </a:prstGeom>
          <a:solidFill>
            <a:srgbClr val="42C1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g36eeb726925_2_376"/>
          <p:cNvSpPr/>
          <p:nvPr/>
        </p:nvSpPr>
        <p:spPr>
          <a:xfrm>
            <a:off x="10295815" y="5670405"/>
            <a:ext cx="928500" cy="54300"/>
          </a:xfrm>
          <a:prstGeom prst="rect">
            <a:avLst/>
          </a:prstGeom>
          <a:solidFill>
            <a:srgbClr val="FEE57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7" name="Google Shape;497;g36eeb726925_2_376"/>
          <p:cNvPicPr preferRelativeResize="0"/>
          <p:nvPr/>
        </p:nvPicPr>
        <p:blipFill rotWithShape="1">
          <a:blip r:embed="rId4">
            <a:alphaModFix/>
          </a:blip>
          <a:srcRect t="15994" b="16001"/>
          <a:stretch/>
        </p:blipFill>
        <p:spPr>
          <a:xfrm>
            <a:off x="1121367" y="5307633"/>
            <a:ext cx="2253032" cy="4817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g36eeb726925_2_376"/>
          <p:cNvSpPr/>
          <p:nvPr/>
        </p:nvSpPr>
        <p:spPr>
          <a:xfrm>
            <a:off x="1121372" y="1035367"/>
            <a:ext cx="733500" cy="3399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lt1">
                <a:alpha val="2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RPA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499" name="Google Shape;499;g36eeb726925_2_376"/>
          <p:cNvSpPr/>
          <p:nvPr/>
        </p:nvSpPr>
        <p:spPr>
          <a:xfrm>
            <a:off x="1988304" y="1035367"/>
            <a:ext cx="733500" cy="3399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lt1">
                <a:alpha val="2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ID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IA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500" name="Google Shape;500;g36eeb726925_2_376"/>
          <p:cNvSpPr txBox="1"/>
          <p:nvPr/>
        </p:nvSpPr>
        <p:spPr>
          <a:xfrm>
            <a:off x="2855217" y="997167"/>
            <a:ext cx="3984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96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Simples. Ágil. Intuitiva.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1" name="Google Shape;501;g36eeb726925_2_376"/>
          <p:cNvSpPr txBox="1"/>
          <p:nvPr/>
        </p:nvSpPr>
        <p:spPr>
          <a:xfrm>
            <a:off x="1053167" y="4145523"/>
            <a:ext cx="40239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1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Construa</a:t>
            </a:r>
            <a:r>
              <a:rPr lang="en-ID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1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fluxos</a:t>
            </a:r>
            <a:r>
              <a:rPr lang="en-ID" sz="11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ID" sz="11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trabalho</a:t>
            </a:r>
            <a:r>
              <a:rPr lang="en-ID" sz="11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1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automatizados</a:t>
            </a:r>
            <a:r>
              <a:rPr lang="en-ID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ID" sz="11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inteligentes</a:t>
            </a:r>
            <a:r>
              <a:rPr lang="en-ID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de forma simples e </a:t>
            </a:r>
            <a:r>
              <a:rPr lang="en-ID" sz="11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intuitiva</a:t>
            </a:r>
            <a:r>
              <a:rPr lang="en-ID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ID" sz="11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sem</a:t>
            </a:r>
            <a:r>
              <a:rPr lang="en-ID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ID" sz="11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necessidade</a:t>
            </a:r>
            <a:r>
              <a:rPr lang="en-ID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ID" sz="11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contratar</a:t>
            </a:r>
            <a:r>
              <a:rPr lang="en-ID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equipes de </a:t>
            </a:r>
            <a:r>
              <a:rPr lang="en-ID" sz="11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programadores</a:t>
            </a:r>
            <a:r>
              <a:rPr lang="en-ID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F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630f033a1c_1_17"/>
          <p:cNvSpPr/>
          <p:nvPr/>
        </p:nvSpPr>
        <p:spPr>
          <a:xfrm>
            <a:off x="5691325" y="1838100"/>
            <a:ext cx="5867100" cy="3082800"/>
          </a:xfrm>
          <a:prstGeom prst="roundRect">
            <a:avLst>
              <a:gd name="adj" fmla="val 6077"/>
            </a:avLst>
          </a:prstGeom>
          <a:solidFill>
            <a:srgbClr val="FFFFFF"/>
          </a:solidFill>
          <a:ln>
            <a:noFill/>
          </a:ln>
          <a:effectLst>
            <a:outerShdw blurRad="200025" dist="19050" dir="5400000" algn="bl" rotWithShape="0">
              <a:srgbClr val="253582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ID" sz="1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 sz="11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g3630f033a1c_1_17"/>
          <p:cNvSpPr/>
          <p:nvPr/>
        </p:nvSpPr>
        <p:spPr>
          <a:xfrm>
            <a:off x="524850" y="1838100"/>
            <a:ext cx="4958700" cy="3082800"/>
          </a:xfrm>
          <a:prstGeom prst="roundRect">
            <a:avLst>
              <a:gd name="adj" fmla="val 5030"/>
            </a:avLst>
          </a:prstGeom>
          <a:solidFill>
            <a:srgbClr val="0C4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C4FFF"/>
              </a:solidFill>
            </a:endParaRPr>
          </a:p>
        </p:txBody>
      </p:sp>
      <p:sp>
        <p:nvSpPr>
          <p:cNvPr id="508" name="Google Shape;508;g3630f033a1c_1_17"/>
          <p:cNvSpPr/>
          <p:nvPr/>
        </p:nvSpPr>
        <p:spPr>
          <a:xfrm>
            <a:off x="0" y="6701933"/>
            <a:ext cx="12192000" cy="156000"/>
          </a:xfrm>
          <a:prstGeom prst="rect">
            <a:avLst/>
          </a:prstGeom>
          <a:solidFill>
            <a:srgbClr val="03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9" name="Google Shape;509;g3630f033a1c_1_17"/>
          <p:cNvPicPr preferRelativeResize="0"/>
          <p:nvPr/>
        </p:nvPicPr>
        <p:blipFill rotWithShape="1">
          <a:blip r:embed="rId3">
            <a:alphaModFix/>
          </a:blip>
          <a:srcRect l="-4562" t="-2735" r="-7257" b="7759"/>
          <a:stretch/>
        </p:blipFill>
        <p:spPr>
          <a:xfrm>
            <a:off x="1202767" y="2966736"/>
            <a:ext cx="3524067" cy="757467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g3630f033a1c_1_17"/>
          <p:cNvSpPr txBox="1"/>
          <p:nvPr/>
        </p:nvSpPr>
        <p:spPr>
          <a:xfrm>
            <a:off x="7721575" y="2891400"/>
            <a:ext cx="1980600" cy="10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ID" sz="1300" b="1">
                <a:solidFill>
                  <a:srgbClr val="263682"/>
                </a:solidFill>
                <a:latin typeface="Poppins"/>
                <a:ea typeface="Poppins"/>
                <a:cs typeface="Poppins"/>
                <a:sym typeface="Poppins"/>
              </a:rPr>
              <a:t>Adriano Bortoli</a:t>
            </a:r>
            <a:br>
              <a:rPr lang="en-ID" sz="1300">
                <a:solidFill>
                  <a:srgbClr val="263682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ID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CEO</a:t>
            </a:r>
            <a:br>
              <a:rPr lang="en-ID" sz="1300">
                <a:solidFill>
                  <a:srgbClr val="E35C9C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ID" sz="1300" u="sng">
                <a:solidFill>
                  <a:srgbClr val="0D5CDF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adriano@roberty.app</a:t>
            </a:r>
            <a:br>
              <a:rPr lang="en-ID" sz="1300">
                <a:solidFill>
                  <a:srgbClr val="263682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ID" sz="1300">
                <a:solidFill>
                  <a:srgbClr val="263682"/>
                </a:solidFill>
                <a:latin typeface="Poppins"/>
                <a:ea typeface="Poppins"/>
                <a:cs typeface="Poppins"/>
                <a:sym typeface="Poppins"/>
              </a:rPr>
              <a:t>(14) 99884-1214 </a:t>
            </a:r>
            <a:endParaRPr sz="1300">
              <a:solidFill>
                <a:srgbClr val="2636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11" name="Google Shape;511;g3630f033a1c_1_17" title="qr-code-adrian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02175" y="2611738"/>
            <a:ext cx="1490550" cy="163451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512" name="Google Shape;512;g3630f033a1c_1_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68500" y="2687849"/>
            <a:ext cx="1351500" cy="1482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F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7"/>
          <p:cNvSpPr/>
          <p:nvPr/>
        </p:nvSpPr>
        <p:spPr>
          <a:xfrm>
            <a:off x="446200" y="572247"/>
            <a:ext cx="11170400" cy="5606400"/>
          </a:xfrm>
          <a:prstGeom prst="roundRect">
            <a:avLst>
              <a:gd name="adj" fmla="val 503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/>
            <a:endParaRPr sz="1867"/>
          </a:p>
        </p:txBody>
      </p:sp>
      <p:sp>
        <p:nvSpPr>
          <p:cNvPr id="325" name="Google Shape;325;p37"/>
          <p:cNvSpPr txBox="1"/>
          <p:nvPr/>
        </p:nvSpPr>
        <p:spPr>
          <a:xfrm>
            <a:off x="1505400" y="2431667"/>
            <a:ext cx="9052000" cy="179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 defTabSz="1219170">
              <a:lnSpc>
                <a:spcPct val="115000"/>
              </a:lnSpc>
              <a:buSzPts val="1100"/>
            </a:pPr>
            <a:r>
              <a:rPr lang="pt-BR" sz="3600" dirty="0">
                <a:solidFill>
                  <a:srgbClr val="0C4FFF"/>
                </a:solidFill>
                <a:latin typeface="Poppins"/>
                <a:ea typeface="Poppins"/>
                <a:cs typeface="Poppins"/>
                <a:sym typeface="Poppins"/>
              </a:rPr>
              <a:t>Tudo que é </a:t>
            </a:r>
            <a:r>
              <a:rPr lang="pt-BR" sz="3600" b="1" dirty="0">
                <a:solidFill>
                  <a:srgbClr val="0C4FFF"/>
                </a:solidFill>
                <a:latin typeface="Poppins"/>
                <a:ea typeface="Poppins"/>
                <a:cs typeface="Poppins"/>
                <a:sym typeface="Poppins"/>
              </a:rPr>
              <a:t>feito em tela</a:t>
            </a:r>
            <a:r>
              <a:rPr lang="pt-BR" sz="3600" dirty="0">
                <a:solidFill>
                  <a:srgbClr val="0C4FFF"/>
                </a:solidFill>
                <a:latin typeface="Poppins"/>
                <a:ea typeface="Poppins"/>
                <a:cs typeface="Poppins"/>
                <a:sym typeface="Poppins"/>
              </a:rPr>
              <a:t> por um humano </a:t>
            </a:r>
            <a:r>
              <a:rPr lang="pt-BR" sz="3600" b="1" dirty="0">
                <a:solidFill>
                  <a:srgbClr val="0C4FFF"/>
                </a:solidFill>
                <a:latin typeface="Poppins"/>
                <a:ea typeface="Poppins"/>
                <a:cs typeface="Poppins"/>
                <a:sym typeface="Poppins"/>
              </a:rPr>
              <a:t>pode ser feito por um robô</a:t>
            </a:r>
            <a:endParaRPr sz="3600" b="1" dirty="0">
              <a:solidFill>
                <a:srgbClr val="0C4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defTabSz="1219170">
              <a:lnSpc>
                <a:spcPct val="115000"/>
              </a:lnSpc>
              <a:buSzPts val="1100"/>
            </a:pPr>
            <a:endParaRPr sz="2400" dirty="0">
              <a:solidFill>
                <a:srgbClr val="0C4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6" name="Google Shape;326;p37"/>
          <p:cNvSpPr/>
          <p:nvPr/>
        </p:nvSpPr>
        <p:spPr>
          <a:xfrm>
            <a:off x="0" y="6701933"/>
            <a:ext cx="12192000" cy="156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defTabSz="1219170">
              <a:buSzPts val="1100"/>
            </a:pPr>
            <a:endParaRPr sz="146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68A61449-EC3D-242C-B82E-27FE9A355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1055" y="4437205"/>
            <a:ext cx="2070100" cy="4699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226835CF-ECE4-6C6F-38FD-27B3E6104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7">
            <a:extLst>
              <a:ext uri="{FF2B5EF4-FFF2-40B4-BE49-F238E27FC236}">
                <a16:creationId xmlns:a16="http://schemas.microsoft.com/office/drawing/2014/main" id="{546DEFE5-7088-9158-9BA4-2091C427260E}"/>
              </a:ext>
            </a:extLst>
          </p:cNvPr>
          <p:cNvSpPr/>
          <p:nvPr/>
        </p:nvSpPr>
        <p:spPr>
          <a:xfrm>
            <a:off x="446200" y="542267"/>
            <a:ext cx="11170400" cy="5606400"/>
          </a:xfrm>
          <a:prstGeom prst="roundRect">
            <a:avLst>
              <a:gd name="adj" fmla="val 5030"/>
            </a:avLst>
          </a:prstGeom>
          <a:solidFill>
            <a:srgbClr val="0C4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/>
            <a:endParaRPr sz="1867"/>
          </a:p>
        </p:txBody>
      </p:sp>
      <p:sp>
        <p:nvSpPr>
          <p:cNvPr id="325" name="Google Shape;325;p37">
            <a:extLst>
              <a:ext uri="{FF2B5EF4-FFF2-40B4-BE49-F238E27FC236}">
                <a16:creationId xmlns:a16="http://schemas.microsoft.com/office/drawing/2014/main" id="{30684B8A-BC8D-C5BA-8218-0145206491A0}"/>
              </a:ext>
            </a:extLst>
          </p:cNvPr>
          <p:cNvSpPr txBox="1"/>
          <p:nvPr/>
        </p:nvSpPr>
        <p:spPr>
          <a:xfrm>
            <a:off x="1505400" y="2431667"/>
            <a:ext cx="9052000" cy="2428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 defTabSz="1219170">
              <a:lnSpc>
                <a:spcPct val="115000"/>
              </a:lnSpc>
              <a:buSzPts val="1100"/>
            </a:pPr>
            <a:r>
              <a:rPr lang="pt-BR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 </a:t>
            </a:r>
            <a:r>
              <a:rPr lang="pt-BR" sz="36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20% a 50% de tudo o que é feito em </a:t>
            </a:r>
            <a:r>
              <a:rPr lang="pt-BR" sz="36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qualquer empresa</a:t>
            </a:r>
            <a:r>
              <a:rPr lang="pt-BR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 qualquer segmento, é possível Robotizar.</a:t>
            </a:r>
            <a:endParaRPr sz="3600" b="1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defTabSz="1219170">
              <a:lnSpc>
                <a:spcPct val="115000"/>
              </a:lnSpc>
              <a:buSzPts val="1100"/>
            </a:pPr>
            <a:endParaRPr sz="2400" dirty="0">
              <a:solidFill>
                <a:srgbClr val="F0F3F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6" name="Google Shape;326;p37">
            <a:extLst>
              <a:ext uri="{FF2B5EF4-FFF2-40B4-BE49-F238E27FC236}">
                <a16:creationId xmlns:a16="http://schemas.microsoft.com/office/drawing/2014/main" id="{C3CB7005-C6D1-BB33-12F2-2E003CB65DE6}"/>
              </a:ext>
            </a:extLst>
          </p:cNvPr>
          <p:cNvSpPr/>
          <p:nvPr/>
        </p:nvSpPr>
        <p:spPr>
          <a:xfrm>
            <a:off x="0" y="6701933"/>
            <a:ext cx="12192000" cy="156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defTabSz="1219170">
              <a:buSzPts val="1100"/>
            </a:pPr>
            <a:endParaRPr sz="146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" name="Google Shape;327;p37">
            <a:extLst>
              <a:ext uri="{FF2B5EF4-FFF2-40B4-BE49-F238E27FC236}">
                <a16:creationId xmlns:a16="http://schemas.microsoft.com/office/drawing/2014/main" id="{AE61224B-E49A-BCB1-C3B1-6093D1955A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2489" t="-11012" r="-2102"/>
          <a:stretch/>
        </p:blipFill>
        <p:spPr>
          <a:xfrm>
            <a:off x="4946700" y="4636367"/>
            <a:ext cx="2143832" cy="575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9570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F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6ea5b0a8b3_1_123"/>
          <p:cNvSpPr/>
          <p:nvPr/>
        </p:nvSpPr>
        <p:spPr>
          <a:xfrm rot="5400000">
            <a:off x="4282650" y="-2111050"/>
            <a:ext cx="2982300" cy="11547600"/>
          </a:xfrm>
          <a:prstGeom prst="round2SameRect">
            <a:avLst>
              <a:gd name="adj1" fmla="val 13686"/>
              <a:gd name="adj2" fmla="val 0"/>
            </a:avLst>
          </a:prstGeom>
          <a:solidFill>
            <a:srgbClr val="0C4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65" name="Google Shape;165;g36ea5b0a8b3_1_123"/>
          <p:cNvPicPr preferRelativeResize="0"/>
          <p:nvPr/>
        </p:nvPicPr>
        <p:blipFill rotWithShape="1">
          <a:blip r:embed="rId3">
            <a:alphaModFix/>
          </a:blip>
          <a:srcRect l="5484" r="5484"/>
          <a:stretch/>
        </p:blipFill>
        <p:spPr>
          <a:xfrm>
            <a:off x="616342" y="1395552"/>
            <a:ext cx="6106573" cy="385828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6" name="Google Shape;166;g36ea5b0a8b3_1_123" descr="MacBook-2016-Frontvie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84567" y="-850900"/>
            <a:ext cx="9908629" cy="77088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g36ea5b0a8b3_1_123"/>
          <p:cNvSpPr txBox="1"/>
          <p:nvPr/>
        </p:nvSpPr>
        <p:spPr>
          <a:xfrm>
            <a:off x="7709699" y="1699533"/>
            <a:ext cx="3908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ID" sz="1600" b="1">
                <a:solidFill>
                  <a:srgbClr val="262626"/>
                </a:solidFill>
                <a:latin typeface="Mulish"/>
                <a:ea typeface="Mulish"/>
                <a:cs typeface="Mulish"/>
                <a:sym typeface="Mulish"/>
              </a:rPr>
              <a:t>Intuitivo para toda a equipe</a:t>
            </a:r>
            <a:endParaRPr sz="800" b="1" i="0" u="none" strike="noStrike" cap="none">
              <a:solidFill>
                <a:srgbClr val="262626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168" name="Google Shape;168;g36ea5b0a8b3_1_123"/>
          <p:cNvSpPr txBox="1"/>
          <p:nvPr/>
        </p:nvSpPr>
        <p:spPr>
          <a:xfrm>
            <a:off x="7709706" y="2493750"/>
            <a:ext cx="3575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IBM Plex Sans"/>
              <a:buNone/>
            </a:pPr>
            <a:r>
              <a:rPr lang="en-ID" sz="28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Plataforma</a:t>
            </a:r>
            <a:br>
              <a:rPr lang="en-ID" sz="28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ID" sz="28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Low-code</a:t>
            </a:r>
            <a:endParaRPr sz="70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9" name="Google Shape;169;g36ea5b0a8b3_1_123"/>
          <p:cNvSpPr txBox="1"/>
          <p:nvPr/>
        </p:nvSpPr>
        <p:spPr>
          <a:xfrm>
            <a:off x="7600400" y="3457367"/>
            <a:ext cx="3575100" cy="15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3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rPr>
              <a:t>Plataforma low-code, onde qualquer equipe, de qualquer área, pode construir e ajustar </a:t>
            </a:r>
            <a:r>
              <a:rPr lang="en-ID" sz="1300" b="1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rPr>
              <a:t>automações em minutos, liberando a TI para tarefas de maior valor. </a:t>
            </a:r>
            <a:endParaRPr sz="1300" b="1">
              <a:solidFill>
                <a:schemeClr val="lt1"/>
              </a:solidFill>
              <a:latin typeface="Mulish"/>
              <a:ea typeface="Mulish"/>
              <a:cs typeface="Mulish"/>
              <a:sym typeface="Mulish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chemeClr val="lt1"/>
              </a:solidFill>
              <a:latin typeface="Mulish"/>
              <a:ea typeface="Mulish"/>
              <a:cs typeface="Mulish"/>
              <a:sym typeface="Mulish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300" b="1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rPr>
              <a:t> </a:t>
            </a:r>
            <a:endParaRPr sz="1700" b="1">
              <a:solidFill>
                <a:schemeClr val="lt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F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6ea5b0a8b3_1_234"/>
          <p:cNvSpPr/>
          <p:nvPr/>
        </p:nvSpPr>
        <p:spPr>
          <a:xfrm rot="5400000">
            <a:off x="4282650" y="-2111050"/>
            <a:ext cx="2982300" cy="11547600"/>
          </a:xfrm>
          <a:prstGeom prst="round2SameRect">
            <a:avLst>
              <a:gd name="adj1" fmla="val 13686"/>
              <a:gd name="adj2" fmla="val 0"/>
            </a:avLst>
          </a:prstGeom>
          <a:solidFill>
            <a:srgbClr val="0C4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75" name="Google Shape;175;g36ea5b0a8b3_1_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1387150"/>
            <a:ext cx="6136425" cy="391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36ea5b0a8b3_1_234" descr="MacBook-2016-Frontvie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84567" y="-850900"/>
            <a:ext cx="9908629" cy="770889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36ea5b0a8b3_1_234"/>
          <p:cNvSpPr txBox="1"/>
          <p:nvPr/>
        </p:nvSpPr>
        <p:spPr>
          <a:xfrm>
            <a:off x="7709706" y="2493750"/>
            <a:ext cx="3575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IBM Plex Sans"/>
              <a:buNone/>
            </a:pPr>
            <a:r>
              <a:rPr lang="en-ID" sz="28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Plataforma</a:t>
            </a:r>
            <a:br>
              <a:rPr lang="en-ID" sz="28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ID" sz="28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Full-code</a:t>
            </a:r>
            <a:endParaRPr sz="70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8" name="Google Shape;178;g36ea5b0a8b3_1_234"/>
          <p:cNvSpPr txBox="1"/>
          <p:nvPr/>
        </p:nvSpPr>
        <p:spPr>
          <a:xfrm>
            <a:off x="7709699" y="1699533"/>
            <a:ext cx="3908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ID" sz="1600" b="1">
                <a:solidFill>
                  <a:srgbClr val="262626"/>
                </a:solidFill>
                <a:latin typeface="Mulish"/>
                <a:ea typeface="Mulish"/>
                <a:cs typeface="Mulish"/>
                <a:sym typeface="Mulish"/>
              </a:rPr>
              <a:t>Flexibilidade para desenvolvedores</a:t>
            </a:r>
            <a:endParaRPr sz="800" b="1" i="0" u="none" strike="noStrike" cap="none">
              <a:solidFill>
                <a:srgbClr val="262626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179" name="Google Shape;179;g36ea5b0a8b3_1_234"/>
          <p:cNvSpPr txBox="1"/>
          <p:nvPr/>
        </p:nvSpPr>
        <p:spPr>
          <a:xfrm>
            <a:off x="7600400" y="3457367"/>
            <a:ext cx="3575100" cy="13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3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rPr>
              <a:t>Ambiente para </a:t>
            </a:r>
            <a:r>
              <a:rPr lang="en-ID" sz="1300" b="1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rPr>
              <a:t>desenvolvedores</a:t>
            </a:r>
            <a:r>
              <a:rPr lang="en-ID" sz="13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rPr>
              <a:t>, com suporte a linguagens como </a:t>
            </a:r>
            <a:r>
              <a:rPr lang="en-ID" sz="1300" b="1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rPr>
              <a:t>Python</a:t>
            </a:r>
            <a:r>
              <a:rPr lang="en-ID" sz="13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rPr>
              <a:t> e </a:t>
            </a:r>
            <a:r>
              <a:rPr lang="en-ID" sz="1300" b="1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rPr>
              <a:t>Node.js</a:t>
            </a:r>
            <a:r>
              <a:rPr lang="en-ID" sz="13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rPr>
              <a:t>, permitindo a criação de </a:t>
            </a:r>
            <a:r>
              <a:rPr lang="en-ID" sz="1300" b="1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rPr>
              <a:t>automações complexas e integrações personalizadas.</a:t>
            </a:r>
            <a:endParaRPr sz="1700" b="1">
              <a:solidFill>
                <a:schemeClr val="lt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F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6ea5b0a8b3_1_339"/>
          <p:cNvSpPr/>
          <p:nvPr/>
        </p:nvSpPr>
        <p:spPr>
          <a:xfrm>
            <a:off x="5659042" y="-203200"/>
            <a:ext cx="7734300" cy="77343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5" name="Google Shape;185;g36ea5b0a8b3_1_339"/>
          <p:cNvSpPr/>
          <p:nvPr/>
        </p:nvSpPr>
        <p:spPr>
          <a:xfrm>
            <a:off x="6460572" y="642459"/>
            <a:ext cx="6131100" cy="60432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6" name="Google Shape;186;g36ea5b0a8b3_1_339"/>
          <p:cNvSpPr/>
          <p:nvPr/>
        </p:nvSpPr>
        <p:spPr>
          <a:xfrm>
            <a:off x="7152501" y="1363663"/>
            <a:ext cx="4668000" cy="46008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7" name="Google Shape;187;g36ea5b0a8b3_1_339"/>
          <p:cNvSpPr/>
          <p:nvPr/>
        </p:nvSpPr>
        <p:spPr>
          <a:xfrm rot="-5400000">
            <a:off x="1066950" y="1663650"/>
            <a:ext cx="3022500" cy="3937200"/>
          </a:xfrm>
          <a:prstGeom prst="roundRect">
            <a:avLst>
              <a:gd name="adj" fmla="val 12000"/>
            </a:avLst>
          </a:prstGeom>
          <a:solidFill>
            <a:srgbClr val="FFFFFF">
              <a:alpha val="98820"/>
            </a:srgbClr>
          </a:solidFill>
          <a:ln>
            <a:noFill/>
          </a:ln>
          <a:effectLst>
            <a:outerShdw blurRad="508000" dist="38100" dir="5400000" sx="101000" sy="101000" algn="t" rotWithShape="0">
              <a:srgbClr val="000000">
                <a:alpha val="3920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g36ea5b0a8b3_1_3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6532" y="3147085"/>
            <a:ext cx="519044" cy="313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36ea5b0a8b3_1_3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66708" y="5766918"/>
            <a:ext cx="519044" cy="46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36ea5b0a8b3_1_3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6950" y="642459"/>
            <a:ext cx="506686" cy="46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36ea5b0a8b3_1_3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07748" y="642459"/>
            <a:ext cx="481969" cy="46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36ea5b0a8b3_1_3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500313" y="307945"/>
            <a:ext cx="506686" cy="46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36ea5b0a8b3_1_3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216302" y="382937"/>
            <a:ext cx="481969" cy="46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36ea5b0a8b3_1_3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01934" y="5610444"/>
            <a:ext cx="481969" cy="46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36ea5b0a8b3_1_33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44681" y="1729978"/>
            <a:ext cx="679700" cy="46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36ea5b0a8b3_1_33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60561" y="4232002"/>
            <a:ext cx="358388" cy="46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36ea5b0a8b3_1_33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342695" y="3705550"/>
            <a:ext cx="543760" cy="46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36ea5b0a8b3_1_33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844560" y="777556"/>
            <a:ext cx="679700" cy="46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36ea5b0a8b3_1_33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781414" y="5356949"/>
            <a:ext cx="841565" cy="409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36ea5b0a8b3_1_33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0800836" y="5887071"/>
            <a:ext cx="889737" cy="313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36ea5b0a8b3_1_339"/>
          <p:cNvPicPr preferRelativeResize="0"/>
          <p:nvPr/>
        </p:nvPicPr>
        <p:blipFill rotWithShape="1">
          <a:blip r:embed="rId16">
            <a:alphaModFix/>
          </a:blip>
          <a:srcRect r="76999"/>
          <a:stretch/>
        </p:blipFill>
        <p:spPr>
          <a:xfrm>
            <a:off x="5577767" y="2025029"/>
            <a:ext cx="543760" cy="669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36ea5b0a8b3_1_339"/>
          <p:cNvPicPr preferRelativeResize="0"/>
          <p:nvPr/>
        </p:nvPicPr>
        <p:blipFill rotWithShape="1">
          <a:blip r:embed="rId17">
            <a:alphaModFix/>
          </a:blip>
          <a:srcRect l="5484" r="5484"/>
          <a:stretch/>
        </p:blipFill>
        <p:spPr>
          <a:xfrm>
            <a:off x="8075945" y="2025017"/>
            <a:ext cx="4667574" cy="29490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3" name="Google Shape;203;g36ea5b0a8b3_1_339"/>
          <p:cNvSpPr txBox="1"/>
          <p:nvPr/>
        </p:nvSpPr>
        <p:spPr>
          <a:xfrm>
            <a:off x="900266" y="1601700"/>
            <a:ext cx="3908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ID" sz="1600" b="1">
                <a:solidFill>
                  <a:srgbClr val="262626"/>
                </a:solidFill>
                <a:latin typeface="Mulish"/>
                <a:ea typeface="Mulish"/>
                <a:cs typeface="Mulish"/>
                <a:sym typeface="Mulish"/>
              </a:rPr>
              <a:t>Crie fluxos com integrações e APIs</a:t>
            </a:r>
            <a:endParaRPr sz="1600" b="1" i="0" u="none" strike="noStrike" cap="none">
              <a:solidFill>
                <a:srgbClr val="262626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204" name="Google Shape;204;g36ea5b0a8b3_1_339"/>
          <p:cNvSpPr txBox="1"/>
          <p:nvPr/>
        </p:nvSpPr>
        <p:spPr>
          <a:xfrm>
            <a:off x="1103474" y="2549900"/>
            <a:ext cx="2973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IBM Plex Sans"/>
              <a:buNone/>
            </a:pPr>
            <a:r>
              <a:rPr lang="en-ID" sz="2800" b="1">
                <a:solidFill>
                  <a:srgbClr val="0C4FFF"/>
                </a:solidFill>
                <a:latin typeface="Poppins"/>
                <a:ea typeface="Poppins"/>
                <a:cs typeface="Poppins"/>
                <a:sym typeface="Poppins"/>
              </a:rPr>
              <a:t>Integração</a:t>
            </a:r>
            <a:endParaRPr sz="2800" b="1">
              <a:solidFill>
                <a:srgbClr val="0C4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IBM Plex Sans"/>
              <a:buNone/>
            </a:pPr>
            <a:r>
              <a:rPr lang="en-ID" sz="2800" b="1">
                <a:solidFill>
                  <a:srgbClr val="0C4FFF"/>
                </a:solidFill>
                <a:latin typeface="Poppins"/>
                <a:ea typeface="Poppins"/>
                <a:cs typeface="Poppins"/>
                <a:sym typeface="Poppins"/>
              </a:rPr>
              <a:t>completa de</a:t>
            </a:r>
            <a:endParaRPr sz="2800" b="1">
              <a:solidFill>
                <a:srgbClr val="0C4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IBM Plex Sans"/>
              <a:buNone/>
            </a:pPr>
            <a:r>
              <a:rPr lang="en-ID" sz="2800" b="1">
                <a:solidFill>
                  <a:srgbClr val="0C4FFF"/>
                </a:solidFill>
                <a:latin typeface="Poppins"/>
                <a:ea typeface="Poppins"/>
                <a:cs typeface="Poppins"/>
                <a:sym typeface="Poppins"/>
              </a:rPr>
              <a:t>sistemas</a:t>
            </a:r>
            <a:endParaRPr sz="700" i="0" u="none" strike="noStrike" cap="none">
              <a:solidFill>
                <a:srgbClr val="0C4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5" name="Google Shape;205;g36ea5b0a8b3_1_339"/>
          <p:cNvSpPr txBox="1"/>
          <p:nvPr/>
        </p:nvSpPr>
        <p:spPr>
          <a:xfrm>
            <a:off x="994167" y="3928800"/>
            <a:ext cx="3412800" cy="13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300">
                <a:solidFill>
                  <a:srgbClr val="595959"/>
                </a:solidFill>
                <a:latin typeface="Mulish"/>
                <a:ea typeface="Mulish"/>
                <a:cs typeface="Mulish"/>
                <a:sym typeface="Mulish"/>
              </a:rPr>
              <a:t>Com </a:t>
            </a:r>
            <a:r>
              <a:rPr lang="en-ID" sz="1300" b="1">
                <a:solidFill>
                  <a:srgbClr val="595959"/>
                </a:solidFill>
                <a:latin typeface="Mulish"/>
                <a:ea typeface="Mulish"/>
                <a:cs typeface="Mulish"/>
                <a:sym typeface="Mulish"/>
              </a:rPr>
              <a:t>mais de 500 integrações</a:t>
            </a:r>
            <a:r>
              <a:rPr lang="en-ID" sz="1300">
                <a:solidFill>
                  <a:srgbClr val="595959"/>
                </a:solidFill>
                <a:latin typeface="Mulish"/>
                <a:ea typeface="Mulish"/>
                <a:cs typeface="Mulish"/>
                <a:sym typeface="Mulish"/>
              </a:rPr>
              <a:t>, o Roberty conecta com qualquer sistema, do SAP ao WhatsApp. </a:t>
            </a:r>
            <a:endParaRPr sz="1300">
              <a:solidFill>
                <a:srgbClr val="595959"/>
              </a:solidFill>
              <a:latin typeface="Mulish"/>
              <a:ea typeface="Mulish"/>
              <a:cs typeface="Mulish"/>
              <a:sym typeface="Mulish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0C4FFF"/>
              </a:solidFill>
              <a:latin typeface="Mulish"/>
              <a:ea typeface="Mulish"/>
              <a:cs typeface="Mulish"/>
              <a:sym typeface="Mulish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300" b="1">
                <a:solidFill>
                  <a:srgbClr val="0C4FFF"/>
                </a:solidFill>
                <a:latin typeface="Mulish"/>
                <a:ea typeface="Mulish"/>
                <a:cs typeface="Mulish"/>
                <a:sym typeface="Mulish"/>
              </a:rPr>
              <a:t> </a:t>
            </a:r>
            <a:endParaRPr sz="1700" b="1">
              <a:solidFill>
                <a:srgbClr val="0C4FFF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pic>
        <p:nvPicPr>
          <p:cNvPr id="206" name="Google Shape;206;g36ea5b0a8b3_1_339"/>
          <p:cNvPicPr preferRelativeResize="0"/>
          <p:nvPr/>
        </p:nvPicPr>
        <p:blipFill rotWithShape="1">
          <a:blip r:embed="rId18">
            <a:alphaModFix/>
          </a:blip>
          <a:srcRect l="5000" t="12875" r="50430" b="8662"/>
          <a:stretch/>
        </p:blipFill>
        <p:spPr>
          <a:xfrm>
            <a:off x="6880590" y="3372984"/>
            <a:ext cx="543763" cy="518616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36ea5b0a8b3_1_339"/>
          <p:cNvSpPr/>
          <p:nvPr/>
        </p:nvSpPr>
        <p:spPr>
          <a:xfrm>
            <a:off x="0" y="6701933"/>
            <a:ext cx="12192000" cy="156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g36ea5b0a8b3_1_339" descr="MacBook-2016-Frontview.png"/>
          <p:cNvPicPr preferRelativeResize="0"/>
          <p:nvPr/>
        </p:nvPicPr>
        <p:blipFill rotWithShape="1">
          <a:blip r:embed="rId19">
            <a:alphaModFix/>
          </a:blip>
          <a:srcRect t="17918"/>
          <a:stretch/>
        </p:blipFill>
        <p:spPr>
          <a:xfrm>
            <a:off x="6622967" y="1363666"/>
            <a:ext cx="7573699" cy="4836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g3630e75f131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3290" y="4278257"/>
            <a:ext cx="1394301" cy="70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3630e75f131_0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4925" y="3519625"/>
            <a:ext cx="1431042" cy="26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3630e75f131_0_12"/>
          <p:cNvPicPr preferRelativeResize="0"/>
          <p:nvPr/>
        </p:nvPicPr>
        <p:blipFill rotWithShape="1">
          <a:blip r:embed="rId5">
            <a:alphaModFix/>
          </a:blip>
          <a:srcRect t="13909" b="18504"/>
          <a:stretch/>
        </p:blipFill>
        <p:spPr>
          <a:xfrm>
            <a:off x="7911989" y="2375049"/>
            <a:ext cx="1314189" cy="2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3630e75f131_0_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09800" y="1231686"/>
            <a:ext cx="1215009" cy="3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3630e75f131_0_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14746" y="3168089"/>
            <a:ext cx="939305" cy="943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3630e75f131_0_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43154" y="1287005"/>
            <a:ext cx="1425541" cy="251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3630e75f131_0_12"/>
          <p:cNvPicPr preferRelativeResize="0"/>
          <p:nvPr/>
        </p:nvPicPr>
        <p:blipFill rotWithShape="1">
          <a:blip r:embed="rId9">
            <a:alphaModFix/>
          </a:blip>
          <a:srcRect t="17328"/>
          <a:stretch/>
        </p:blipFill>
        <p:spPr>
          <a:xfrm>
            <a:off x="571649" y="5423893"/>
            <a:ext cx="1064323" cy="823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3630e75f131_0_1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7963" y="1218663"/>
            <a:ext cx="1411674" cy="3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3630e75f131_0_12"/>
          <p:cNvSpPr/>
          <p:nvPr/>
        </p:nvSpPr>
        <p:spPr>
          <a:xfrm>
            <a:off x="0" y="6724429"/>
            <a:ext cx="12192000" cy="156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g3630e75f131_0_12"/>
          <p:cNvSpPr/>
          <p:nvPr/>
        </p:nvSpPr>
        <p:spPr>
          <a:xfrm>
            <a:off x="1836875" y="2140027"/>
            <a:ext cx="18777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000" b="1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+  155 milhões de usuários. </a:t>
            </a:r>
            <a:r>
              <a:rPr lang="en-ID" sz="1000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O Portal </a:t>
            </a:r>
            <a:r>
              <a:rPr lang="en-ID" sz="1000" b="1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mais acessado do mundo</a:t>
            </a:r>
            <a:r>
              <a:rPr lang="en-ID" sz="1000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, na categoria Governo</a:t>
            </a:r>
            <a:endParaRPr sz="1000">
              <a:solidFill>
                <a:srgbClr val="0C4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3" name="Google Shape;223;g3630e75f131_0_12"/>
          <p:cNvSpPr txBox="1"/>
          <p:nvPr/>
        </p:nvSpPr>
        <p:spPr>
          <a:xfrm>
            <a:off x="486120" y="219733"/>
            <a:ext cx="108636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867" b="1" i="0" u="none" strike="noStrike" cap="none">
                <a:solidFill>
                  <a:srgbClr val="263682"/>
                </a:solidFill>
                <a:latin typeface="Montserrat"/>
                <a:ea typeface="Montserrat"/>
                <a:cs typeface="Montserrat"/>
                <a:sym typeface="Montserrat"/>
              </a:rPr>
              <a:t>Marcas líderes </a:t>
            </a:r>
            <a:r>
              <a:rPr lang="en-ID" sz="1867" i="0" u="none" strike="noStrike" cap="none">
                <a:solidFill>
                  <a:srgbClr val="263682"/>
                </a:solidFill>
                <a:latin typeface="Montserrat"/>
                <a:ea typeface="Montserrat"/>
                <a:cs typeface="Montserrat"/>
                <a:sym typeface="Montserrat"/>
              </a:rPr>
              <a:t>que utilizam nossa plataforma</a:t>
            </a:r>
            <a:endParaRPr sz="1867" i="0" u="none" strike="noStrike" cap="none">
              <a:solidFill>
                <a:srgbClr val="26368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4" name="Google Shape;224;g3630e75f131_0_12"/>
          <p:cNvSpPr/>
          <p:nvPr/>
        </p:nvSpPr>
        <p:spPr>
          <a:xfrm>
            <a:off x="1836875" y="3168687"/>
            <a:ext cx="22443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000" b="1" i="0" u="none" strike="noStrike" cap="none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Número 1 </a:t>
            </a:r>
            <a:r>
              <a:rPr lang="en-ID" sz="1000" i="0" u="none" strike="noStrike" cap="none">
                <a:solidFill>
                  <a:srgbClr val="0C4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na indústria farmacêutica no Brasil</a:t>
            </a:r>
            <a:endParaRPr sz="1000" i="0" u="none" strike="noStrike" cap="none">
              <a:solidFill>
                <a:srgbClr val="0C4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25" name="Google Shape;225;g3630e75f131_0_1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10675" y="3242250"/>
            <a:ext cx="622269" cy="62226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3630e75f131_0_12"/>
          <p:cNvSpPr/>
          <p:nvPr/>
        </p:nvSpPr>
        <p:spPr>
          <a:xfrm>
            <a:off x="1836875" y="4298405"/>
            <a:ext cx="21360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D" sz="1000" b="1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Líder mundial</a:t>
            </a:r>
            <a:r>
              <a:rPr lang="en-ID" sz="10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no segmento de pneus com presença em 170 países</a:t>
            </a:r>
            <a:endParaRPr sz="1000" b="1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" name="Google Shape;227;g3630e75f131_0_12"/>
          <p:cNvSpPr/>
          <p:nvPr/>
        </p:nvSpPr>
        <p:spPr>
          <a:xfrm>
            <a:off x="5550929" y="1038267"/>
            <a:ext cx="23868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10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Marca brasileira</a:t>
            </a:r>
            <a:r>
              <a:rPr lang="en-ID" sz="1000" b="1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líder </a:t>
            </a:r>
            <a:r>
              <a:rPr lang="en-ID" sz="10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em eletroportáteis</a:t>
            </a:r>
            <a:endParaRPr sz="1000" i="0" u="none" strike="noStrike" cap="none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8" name="Google Shape;228;g3630e75f131_0_12"/>
          <p:cNvSpPr/>
          <p:nvPr/>
        </p:nvSpPr>
        <p:spPr>
          <a:xfrm>
            <a:off x="5550915" y="2140011"/>
            <a:ext cx="21939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D" sz="1000" b="1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Líder de mercado</a:t>
            </a:r>
            <a:r>
              <a:rPr lang="en-ID" sz="10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em consultoria de tecnologia </a:t>
            </a:r>
            <a:endParaRPr sz="1000">
              <a:solidFill>
                <a:srgbClr val="0C4FFF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10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e engenharia. </a:t>
            </a:r>
            <a:endParaRPr sz="1000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9" name="Google Shape;229;g3630e75f131_0_12"/>
          <p:cNvSpPr/>
          <p:nvPr/>
        </p:nvSpPr>
        <p:spPr>
          <a:xfrm>
            <a:off x="5550928" y="3255220"/>
            <a:ext cx="22443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1000" b="1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Maior empresa brasileira </a:t>
            </a:r>
            <a:r>
              <a:rPr lang="en-ID" sz="10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no mercado do mundo animal</a:t>
            </a:r>
            <a:endParaRPr sz="1000" b="1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0" name="Google Shape;230;g3630e75f131_0_12"/>
          <p:cNvSpPr/>
          <p:nvPr/>
        </p:nvSpPr>
        <p:spPr>
          <a:xfrm>
            <a:off x="5550933" y="4305767"/>
            <a:ext cx="22443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D" sz="1000" b="1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Maior rede de hotéis </a:t>
            </a:r>
            <a:endParaRPr sz="1000" b="1">
              <a:solidFill>
                <a:srgbClr val="0C4FFF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D" sz="10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de luxo e alto padrão do </a:t>
            </a:r>
            <a:endParaRPr sz="1000">
              <a:solidFill>
                <a:srgbClr val="0C4FFF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10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Brasil</a:t>
            </a:r>
            <a:endParaRPr sz="1000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1" name="Google Shape;231;g3630e75f131_0_12"/>
          <p:cNvSpPr/>
          <p:nvPr/>
        </p:nvSpPr>
        <p:spPr>
          <a:xfrm>
            <a:off x="1836875" y="5437975"/>
            <a:ext cx="19935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000" b="1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Maior organização </a:t>
            </a:r>
            <a:r>
              <a:rPr lang="en-ID" sz="1000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religiosa do país</a:t>
            </a:r>
            <a:endParaRPr sz="1000">
              <a:solidFill>
                <a:srgbClr val="0C4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2" name="Google Shape;232;g3630e75f131_0_12"/>
          <p:cNvSpPr/>
          <p:nvPr/>
        </p:nvSpPr>
        <p:spPr>
          <a:xfrm>
            <a:off x="5550915" y="5387660"/>
            <a:ext cx="21360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10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Maior sistema cooperativista de saúde </a:t>
            </a:r>
            <a:r>
              <a:rPr lang="en-ID" sz="1000" b="1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do mundo</a:t>
            </a:r>
            <a:endParaRPr sz="1000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3" name="Google Shape;233;g3630e75f131_0_12"/>
          <p:cNvSpPr/>
          <p:nvPr/>
        </p:nvSpPr>
        <p:spPr>
          <a:xfrm>
            <a:off x="9352800" y="1038270"/>
            <a:ext cx="22911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1000" b="1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Líder </a:t>
            </a:r>
            <a:r>
              <a:rPr lang="en-ID" sz="10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na produção de </a:t>
            </a:r>
            <a:r>
              <a:rPr lang="en-ID" sz="1000" b="1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biocombustível</a:t>
            </a:r>
            <a:endParaRPr sz="1000" i="0" u="none" strike="noStrike" cap="none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4" name="Google Shape;234;g3630e75f131_0_12"/>
          <p:cNvSpPr/>
          <p:nvPr/>
        </p:nvSpPr>
        <p:spPr>
          <a:xfrm>
            <a:off x="9352796" y="2140011"/>
            <a:ext cx="21939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10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Distribuidora de medicamentos com </a:t>
            </a:r>
            <a:r>
              <a:rPr lang="en-ID" sz="1000" b="1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mais de 30 anos de experiência </a:t>
            </a:r>
            <a:r>
              <a:rPr lang="en-ID" sz="10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no mercado</a:t>
            </a:r>
            <a:endParaRPr sz="1000" b="1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5" name="Google Shape;235;g3630e75f131_0_12"/>
          <p:cNvSpPr/>
          <p:nvPr/>
        </p:nvSpPr>
        <p:spPr>
          <a:xfrm>
            <a:off x="9352800" y="3255233"/>
            <a:ext cx="22911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10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Uma das principais empresas do </a:t>
            </a:r>
            <a:r>
              <a:rPr lang="en-ID" sz="1000" b="1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setor atacadista </a:t>
            </a:r>
            <a:r>
              <a:rPr lang="en-ID" sz="10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distribuidor</a:t>
            </a:r>
            <a:endParaRPr sz="1000">
              <a:solidFill>
                <a:srgbClr val="0C4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6" name="Google Shape;236;g3630e75f131_0_12"/>
          <p:cNvSpPr/>
          <p:nvPr/>
        </p:nvSpPr>
        <p:spPr>
          <a:xfrm>
            <a:off x="9352800" y="4305767"/>
            <a:ext cx="24495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10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Grande empresa de </a:t>
            </a:r>
            <a:r>
              <a:rPr lang="en-ID" sz="1000" b="1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transporte e logística</a:t>
            </a:r>
            <a:r>
              <a:rPr lang="en-ID" sz="10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do país</a:t>
            </a:r>
            <a:endParaRPr sz="1000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7" name="Google Shape;237;g3630e75f131_0_12"/>
          <p:cNvSpPr/>
          <p:nvPr/>
        </p:nvSpPr>
        <p:spPr>
          <a:xfrm>
            <a:off x="9475432" y="5234933"/>
            <a:ext cx="24495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D" sz="1000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Grande grupo empresarial</a:t>
            </a:r>
            <a:r>
              <a:rPr lang="en-ID" sz="1000" b="1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000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com </a:t>
            </a:r>
            <a:r>
              <a:rPr lang="en-ID" sz="1000" b="1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foco em abastecimento,</a:t>
            </a:r>
            <a:endParaRPr sz="1000" b="1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1000" b="1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conveniência</a:t>
            </a:r>
            <a:r>
              <a:rPr lang="en-ID" sz="1000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 e serviços</a:t>
            </a:r>
            <a:endParaRPr sz="1000" b="1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8" name="Google Shape;238;g3630e75f131_0_1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06638" y="2375271"/>
            <a:ext cx="830344" cy="29890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3630e75f131_0_12"/>
          <p:cNvSpPr/>
          <p:nvPr/>
        </p:nvSpPr>
        <p:spPr>
          <a:xfrm>
            <a:off x="1836875" y="1038277"/>
            <a:ext cx="18777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D" sz="10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Maior</a:t>
            </a:r>
            <a:r>
              <a:rPr lang="en-ID" sz="1000" b="1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força global</a:t>
            </a:r>
            <a:r>
              <a:rPr lang="en-ID" sz="10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para a paz, segurança e desenvolvimento</a:t>
            </a:r>
            <a:endParaRPr sz="1000" b="1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0" name="Google Shape;240;g3630e75f131_0_1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34397" y="4347267"/>
            <a:ext cx="1138821" cy="599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3630e75f131_0_12"/>
          <p:cNvPicPr preferRelativeResize="0"/>
          <p:nvPr/>
        </p:nvPicPr>
        <p:blipFill rotWithShape="1">
          <a:blip r:embed="rId14">
            <a:alphaModFix/>
          </a:blip>
          <a:srcRect l="13427" t="30538" r="15113" b="28485"/>
          <a:stretch/>
        </p:blipFill>
        <p:spPr>
          <a:xfrm>
            <a:off x="4071625" y="2307075"/>
            <a:ext cx="1425550" cy="38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3630e75f131_0_1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223900" y="4517325"/>
            <a:ext cx="1228400" cy="352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3630e75f131_0_12"/>
          <p:cNvPicPr preferRelativeResize="0"/>
          <p:nvPr/>
        </p:nvPicPr>
        <p:blipFill rotWithShape="1">
          <a:blip r:embed="rId16">
            <a:alphaModFix/>
          </a:blip>
          <a:srcRect b="13934"/>
          <a:stretch/>
        </p:blipFill>
        <p:spPr>
          <a:xfrm>
            <a:off x="4223550" y="5529338"/>
            <a:ext cx="1156400" cy="53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3630e75f131_0_1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959116" y="5451010"/>
            <a:ext cx="1482797" cy="642474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3630e75f131_0_12"/>
          <p:cNvSpPr/>
          <p:nvPr/>
        </p:nvSpPr>
        <p:spPr>
          <a:xfrm>
            <a:off x="6173758" y="574250"/>
            <a:ext cx="4086366" cy="33600"/>
          </a:xfrm>
          <a:custGeom>
            <a:avLst/>
            <a:gdLst/>
            <a:ahLst/>
            <a:cxnLst/>
            <a:rect l="l" t="t" r="r" b="b"/>
            <a:pathLst>
              <a:path w="7329805" h="120000" extrusionOk="0">
                <a:moveTo>
                  <a:pt x="0" y="0"/>
                </a:moveTo>
                <a:lnTo>
                  <a:pt x="7329619" y="0"/>
                </a:lnTo>
              </a:path>
            </a:pathLst>
          </a:custGeom>
          <a:noFill/>
          <a:ln w="9525" cap="flat" cmpd="sng">
            <a:solidFill>
              <a:srgbClr val="0C4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g3630e75f131_0_12" title="roberty_azul.png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0477488" y="428802"/>
            <a:ext cx="1228405" cy="2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F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g36ea5b0a8b3_1_330"/>
          <p:cNvPicPr preferRelativeResize="0"/>
          <p:nvPr/>
        </p:nvPicPr>
        <p:blipFill rotWithShape="1">
          <a:blip r:embed="rId3">
            <a:alphaModFix/>
          </a:blip>
          <a:srcRect t="8963" r="14900" b="12135"/>
          <a:stretch/>
        </p:blipFill>
        <p:spPr>
          <a:xfrm>
            <a:off x="619033" y="449333"/>
            <a:ext cx="10934100" cy="57021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pic>
      <p:sp>
        <p:nvSpPr>
          <p:cNvPr id="252" name="Google Shape;252;g36ea5b0a8b3_1_330"/>
          <p:cNvSpPr/>
          <p:nvPr/>
        </p:nvSpPr>
        <p:spPr>
          <a:xfrm>
            <a:off x="0" y="6701933"/>
            <a:ext cx="12192000" cy="156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g36ea5b0a8b3_1_330"/>
          <p:cNvSpPr txBox="1"/>
          <p:nvPr/>
        </p:nvSpPr>
        <p:spPr>
          <a:xfrm>
            <a:off x="3097350" y="858050"/>
            <a:ext cx="5997300" cy="11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60975" rIns="60975" bIns="6097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ID" sz="3100">
                <a:solidFill>
                  <a:srgbClr val="27358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 Hiperautomação que você precisa, em um só lugar!</a:t>
            </a:r>
            <a:endParaRPr sz="3100" i="0" u="none" strike="noStrike" cap="none">
              <a:solidFill>
                <a:srgbClr val="27358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54" name="Google Shape;254;g36ea5b0a8b3_1_330"/>
          <p:cNvSpPr/>
          <p:nvPr/>
        </p:nvSpPr>
        <p:spPr>
          <a:xfrm>
            <a:off x="2000250" y="2518825"/>
            <a:ext cx="3820500" cy="1248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800100" dist="381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g36ea5b0a8b3_1_330"/>
          <p:cNvSpPr/>
          <p:nvPr/>
        </p:nvSpPr>
        <p:spPr>
          <a:xfrm>
            <a:off x="5820750" y="3429000"/>
            <a:ext cx="3820500" cy="1248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800100" dist="381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36ea5b0a8b3_1_330"/>
          <p:cNvSpPr/>
          <p:nvPr/>
        </p:nvSpPr>
        <p:spPr>
          <a:xfrm>
            <a:off x="5281075" y="2978150"/>
            <a:ext cx="1080000" cy="1080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800100" dist="381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4800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endParaRPr sz="4800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7" name="Google Shape;257;g36ea5b0a8b3_1_330" title="leco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9425" y="2777329"/>
            <a:ext cx="2579296" cy="7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36ea5b0a8b3_1_330" title="roberty_azu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6200" y="3757148"/>
            <a:ext cx="2628450" cy="5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36ea5b0a8b3_1_330"/>
          <p:cNvSpPr/>
          <p:nvPr/>
        </p:nvSpPr>
        <p:spPr>
          <a:xfrm>
            <a:off x="1632525" y="5377713"/>
            <a:ext cx="1693500" cy="4974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0C4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>
                <a:solidFill>
                  <a:srgbClr val="0C4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BPM</a:t>
            </a:r>
            <a:endParaRPr>
              <a:solidFill>
                <a:srgbClr val="0C4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60" name="Google Shape;260;g36ea5b0a8b3_1_330"/>
          <p:cNvSpPr/>
          <p:nvPr/>
        </p:nvSpPr>
        <p:spPr>
          <a:xfrm>
            <a:off x="3435925" y="5377713"/>
            <a:ext cx="1693500" cy="4974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0C4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>
                <a:solidFill>
                  <a:srgbClr val="0C4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ECM</a:t>
            </a:r>
            <a:endParaRPr>
              <a:solidFill>
                <a:srgbClr val="0C4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61" name="Google Shape;261;g36ea5b0a8b3_1_330"/>
          <p:cNvSpPr/>
          <p:nvPr/>
        </p:nvSpPr>
        <p:spPr>
          <a:xfrm>
            <a:off x="5239325" y="5377700"/>
            <a:ext cx="1693500" cy="4974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0C4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>
                <a:solidFill>
                  <a:srgbClr val="0C4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RPA</a:t>
            </a:r>
            <a:endParaRPr>
              <a:solidFill>
                <a:srgbClr val="0C4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62" name="Google Shape;262;g36ea5b0a8b3_1_330"/>
          <p:cNvSpPr/>
          <p:nvPr/>
        </p:nvSpPr>
        <p:spPr>
          <a:xfrm>
            <a:off x="7042725" y="5377700"/>
            <a:ext cx="1693500" cy="4974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0C4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>
                <a:solidFill>
                  <a:srgbClr val="0C4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IA</a:t>
            </a:r>
            <a:endParaRPr>
              <a:solidFill>
                <a:srgbClr val="0C4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63" name="Google Shape;263;g36ea5b0a8b3_1_330"/>
          <p:cNvSpPr/>
          <p:nvPr/>
        </p:nvSpPr>
        <p:spPr>
          <a:xfrm>
            <a:off x="8846125" y="5377700"/>
            <a:ext cx="1693500" cy="4974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0C4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>
                <a:solidFill>
                  <a:srgbClr val="0C4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Low-code</a:t>
            </a:r>
            <a:endParaRPr>
              <a:solidFill>
                <a:srgbClr val="0C4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1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8AD60"/>
      </a:accent1>
      <a:accent2>
        <a:srgbClr val="49DD7E"/>
      </a:accent2>
      <a:accent3>
        <a:srgbClr val="F8EF71"/>
      </a:accent3>
      <a:accent4>
        <a:srgbClr val="19535B"/>
      </a:accent4>
      <a:accent5>
        <a:srgbClr val="F6FFF6"/>
      </a:accent5>
      <a:accent6>
        <a:srgbClr val="F96A6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888</Words>
  <Application>Microsoft Office PowerPoint</Application>
  <PresentationFormat>Widescreen</PresentationFormat>
  <Paragraphs>158</Paragraphs>
  <Slides>28</Slides>
  <Notes>27</Notes>
  <HiddenSlides>0</HiddenSlides>
  <MMClips>1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28</vt:i4>
      </vt:variant>
    </vt:vector>
  </HeadingPairs>
  <TitlesOfParts>
    <vt:vector size="46" baseType="lpstr">
      <vt:lpstr>Montserrat ExtraBold</vt:lpstr>
      <vt:lpstr>IBM Plex Sans</vt:lpstr>
      <vt:lpstr>Arial</vt:lpstr>
      <vt:lpstr>Montserrat</vt:lpstr>
      <vt:lpstr>Mulish</vt:lpstr>
      <vt:lpstr>Poppins</vt:lpstr>
      <vt:lpstr>Open Sans SemiBold</vt:lpstr>
      <vt:lpstr>Montserrat SemiBold</vt:lpstr>
      <vt:lpstr>Poppins Light</vt:lpstr>
      <vt:lpstr>Open Sans</vt:lpstr>
      <vt:lpstr>Montserrat Medium</vt:lpstr>
      <vt:lpstr>Montserrat Light</vt:lpstr>
      <vt:lpstr>Calibri</vt:lpstr>
      <vt:lpstr>IBM Plex Sans Light</vt:lpstr>
      <vt:lpstr>Inter</vt:lpstr>
      <vt:lpstr>Office Theme</vt:lpstr>
      <vt:lpstr>Simple Light</vt:lpstr>
      <vt:lpstr>1_Simple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Microsoft Office User</dc:creator>
  <cp:lastModifiedBy>Adriano Bortoli Franco</cp:lastModifiedBy>
  <cp:revision>1</cp:revision>
  <dcterms:created xsi:type="dcterms:W3CDTF">2022-11-12T06:20:21Z</dcterms:created>
  <dcterms:modified xsi:type="dcterms:W3CDTF">2025-08-20T11:07:40Z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0x010100876849A8D3E1794CBAAC554CFC6DF28C</vt:lpwstr>
  </property>
  <property fmtid="{D5CDD505-2E9C-101B-9397-08002B2CF9AE}" pid="3" name="MediaServiceImageTags">
    <vt:lpwstr/>
  </property>
</Properties>
</file>