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10287000" cx="18288000"/>
  <p:notesSz cx="6858000" cy="9144000"/>
  <p:embeddedFontLst>
    <p:embeddedFont>
      <p:font typeface="Asap Condensed"/>
      <p:regular r:id="rId28"/>
      <p:bold r:id="rId29"/>
      <p:italic r:id="rId30"/>
      <p:boldItalic r:id="rId31"/>
    </p:embeddedFont>
    <p:embeddedFont>
      <p:font typeface="Quattrocento"/>
      <p:regular r:id="rId32"/>
      <p:bold r:id="rId33"/>
    </p:embeddedFont>
    <p:embeddedFont>
      <p:font typeface="Arimo"/>
      <p:regular r:id="rId34"/>
      <p:bold r:id="rId35"/>
      <p:italic r:id="rId36"/>
      <p:boldItalic r:id="rId37"/>
    </p:embeddedFont>
    <p:embeddedFont>
      <p:font typeface="Questrial"/>
      <p:regular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39" roundtripDataSignature="AMtx7mil8fqUnJaVJFDXgWcKmMvH+PId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AsapCondensed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sapCondense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sapCondensed-boldItalic.fntdata"/><Relationship Id="rId30" Type="http://schemas.openxmlformats.org/officeDocument/2006/relationships/font" Target="fonts/AsapCondensed-italic.fntdata"/><Relationship Id="rId11" Type="http://schemas.openxmlformats.org/officeDocument/2006/relationships/slide" Target="slides/slide6.xml"/><Relationship Id="rId33" Type="http://schemas.openxmlformats.org/officeDocument/2006/relationships/font" Target="fonts/Quattrocento-bold.fntdata"/><Relationship Id="rId10" Type="http://schemas.openxmlformats.org/officeDocument/2006/relationships/slide" Target="slides/slide5.xml"/><Relationship Id="rId32" Type="http://schemas.openxmlformats.org/officeDocument/2006/relationships/font" Target="fonts/Quattrocento-regular.fntdata"/><Relationship Id="rId13" Type="http://schemas.openxmlformats.org/officeDocument/2006/relationships/slide" Target="slides/slide8.xml"/><Relationship Id="rId35" Type="http://schemas.openxmlformats.org/officeDocument/2006/relationships/font" Target="fonts/Arimo-bold.fntdata"/><Relationship Id="rId12" Type="http://schemas.openxmlformats.org/officeDocument/2006/relationships/slide" Target="slides/slide7.xml"/><Relationship Id="rId34" Type="http://schemas.openxmlformats.org/officeDocument/2006/relationships/font" Target="fonts/Arimo-regular.fntdata"/><Relationship Id="rId15" Type="http://schemas.openxmlformats.org/officeDocument/2006/relationships/slide" Target="slides/slide10.xml"/><Relationship Id="rId37" Type="http://schemas.openxmlformats.org/officeDocument/2006/relationships/font" Target="fonts/Arimo-boldItalic.fntdata"/><Relationship Id="rId14" Type="http://schemas.openxmlformats.org/officeDocument/2006/relationships/slide" Target="slides/slide9.xml"/><Relationship Id="rId36" Type="http://schemas.openxmlformats.org/officeDocument/2006/relationships/font" Target="fonts/Arimo-italic.fntdata"/><Relationship Id="rId17" Type="http://schemas.openxmlformats.org/officeDocument/2006/relationships/slide" Target="slides/slide12.xml"/><Relationship Id="rId39" Type="http://customschemas.google.com/relationships/presentationmetadata" Target="metadata"/><Relationship Id="rId16" Type="http://schemas.openxmlformats.org/officeDocument/2006/relationships/slide" Target="slides/slide11.xml"/><Relationship Id="rId38" Type="http://schemas.openxmlformats.org/officeDocument/2006/relationships/font" Target="fonts/Questrial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30ad21fd3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g3630ad21fd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0" name="Google Shape;18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646fc8fd0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3" name="Google Shape;193;g3646fc8fd0a_0_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6ea8530dc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8" name="Google Shape;208;g36ea8530dc0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9" name="Google Shape;21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754c54f95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1" name="Google Shape;231;g3754c54f958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1" name="Google Shape;24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6" name="Google Shape;25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9" name="Google Shape;26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767afc95f0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2" name="Google Shape;282;g3767afc95f0_0_2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767afc95f0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2" name="Google Shape;292;g3767afc95f0_0_2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ed2a7a3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g36ed2a7a3f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646fc8fd0a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2" name="Google Shape;302;g3646fc8fd0a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767afc95f0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7" name="Google Shape;317;g3767afc95f0_0_2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767afc95f0_0_309:notes"/>
          <p:cNvSpPr/>
          <p:nvPr>
            <p:ph idx="2" type="sldImg"/>
          </p:nvPr>
        </p:nvSpPr>
        <p:spPr>
          <a:xfrm>
            <a:off x="137504" y="686475"/>
            <a:ext cx="65832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g3767afc95f0_0_309:notes"/>
          <p:cNvSpPr txBox="1"/>
          <p:nvPr>
            <p:ph idx="1" type="body"/>
          </p:nvPr>
        </p:nvSpPr>
        <p:spPr>
          <a:xfrm>
            <a:off x="685802" y="434340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00" lIns="93250" spcFirstLastPara="1" rIns="93250" wrap="square" tIns="46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200"/>
          </a:p>
        </p:txBody>
      </p:sp>
      <p:sp>
        <p:nvSpPr>
          <p:cNvPr id="331" name="Google Shape;331;g3767afc95f0_0_309:notes"/>
          <p:cNvSpPr txBox="1"/>
          <p:nvPr>
            <p:ph idx="12" type="sldNum"/>
          </p:nvPr>
        </p:nvSpPr>
        <p:spPr>
          <a:xfrm>
            <a:off x="3884621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00" lIns="93250" spcFirstLastPara="1" rIns="93250" wrap="square" tIns="466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6ea062e86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" name="Google Shape;98;g36ea062e861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6e8094402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0" name="Google Shape;110;g36e8094402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6ed2a7a3f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3" name="Google Shape;123;g36ed2a7a3f2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767afc95f0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3" name="Google Shape;133;g3767afc95f0_0_2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767afc95f0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4" name="Google Shape;144;g3767afc95f0_0_1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6e80944021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8" name="Google Shape;158;g36e80944021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9" name="Google Shape;16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9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0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30.png"/><Relationship Id="rId8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32.png"/><Relationship Id="rId8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15.jpg"/><Relationship Id="rId8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hyperlink" Target="https://www.uol.com.br/tilt/colunas/diogo-cortiz/2025/07/06/ia-diagnostico-medico.htm?cmpid=copiaecola" TargetMode="External"/><Relationship Id="rId8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3630ad21fd3_0_14" title="Apresentação Institucional de proposta comercial nas cores laranja, amarelo e branco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1" l="0" r="-47723" t="-78781"/>
            </a:stretch>
          </a:blipFill>
          <a:ln>
            <a:noFill/>
          </a:ln>
        </p:spPr>
      </p:sp>
      <p:sp>
        <p:nvSpPr>
          <p:cNvPr id="183" name="Google Shape;183;p6"/>
          <p:cNvSpPr/>
          <p:nvPr/>
        </p:nvSpPr>
        <p:spPr>
          <a:xfrm rot="3007081">
            <a:off x="8949227" y="5649441"/>
            <a:ext cx="10663992" cy="11045566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6"/>
          <p:cNvSpPr/>
          <p:nvPr/>
        </p:nvSpPr>
        <p:spPr>
          <a:xfrm rot="10134322">
            <a:off x="-2529068" y="-4689660"/>
            <a:ext cx="12090101" cy="9430279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" name="Google Shape;185;p6"/>
          <p:cNvSpPr/>
          <p:nvPr/>
        </p:nvSpPr>
        <p:spPr>
          <a:xfrm rot="1153337">
            <a:off x="14713252" y="8909971"/>
            <a:ext cx="4209637" cy="305599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6"/>
          <p:cNvSpPr txBox="1"/>
          <p:nvPr/>
        </p:nvSpPr>
        <p:spPr>
          <a:xfrm>
            <a:off x="982625" y="2602900"/>
            <a:ext cx="164343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b="1" i="0" lang="en-US" sz="15000" u="none" cap="none" strike="noStrike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Criatividade para o cliente certo</a:t>
            </a:r>
            <a:endParaRPr b="0" i="0" sz="15000" u="none" cap="none" strike="noStrike">
              <a:solidFill>
                <a:srgbClr val="EE4D28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187" name="Google Shape;187;p6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6"/>
          <p:cNvSpPr txBox="1"/>
          <p:nvPr/>
        </p:nvSpPr>
        <p:spPr>
          <a:xfrm>
            <a:off x="137450" y="334050"/>
            <a:ext cx="17832600" cy="25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93"/>
              <a:buFont typeface="Arial"/>
              <a:buNone/>
            </a:pPr>
            <a:r>
              <a:t/>
            </a:r>
            <a:endParaRPr b="1" i="0" sz="18093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pic>
        <p:nvPicPr>
          <p:cNvPr id="189" name="Google Shape;189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250875" y="6556625"/>
            <a:ext cx="4271576" cy="427157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6"/>
          <p:cNvSpPr txBox="1"/>
          <p:nvPr/>
        </p:nvSpPr>
        <p:spPr>
          <a:xfrm>
            <a:off x="-629175" y="348000"/>
            <a:ext cx="13550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SMART SKILL </a:t>
            </a:r>
            <a:r>
              <a:rPr b="0" i="0" lang="en-US" sz="10000" u="none" cap="none" strike="noStrike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rPr>
              <a:t>2</a:t>
            </a:r>
            <a:endParaRPr b="0" i="0" sz="10000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46fc8fd0a_0_60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89" l="0" r="-47719" t="-78777"/>
            </a:stretch>
          </a:blipFill>
          <a:ln>
            <a:noFill/>
          </a:ln>
        </p:spPr>
      </p:sp>
      <p:sp>
        <p:nvSpPr>
          <p:cNvPr id="196" name="Google Shape;196;g3646fc8fd0a_0_60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g3646fc8fd0a_0_60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g3646fc8fd0a_0_60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g3646fc8fd0a_0_60"/>
          <p:cNvSpPr txBox="1"/>
          <p:nvPr/>
        </p:nvSpPr>
        <p:spPr>
          <a:xfrm>
            <a:off x="1455708" y="3373936"/>
            <a:ext cx="155763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3646fc8fd0a_0_60"/>
          <p:cNvSpPr txBox="1"/>
          <p:nvPr/>
        </p:nvSpPr>
        <p:spPr>
          <a:xfrm>
            <a:off x="1028700" y="5547047"/>
            <a:ext cx="854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3646fc8fd0a_0_60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g3646fc8fd0a_0_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1968" y="2709837"/>
            <a:ext cx="9085900" cy="511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3646fc8fd0a_0_60"/>
          <p:cNvPicPr preferRelativeResize="0"/>
          <p:nvPr/>
        </p:nvPicPr>
        <p:blipFill rotWithShape="1">
          <a:blip r:embed="rId8">
            <a:alphaModFix/>
          </a:blip>
          <a:srcRect b="0" l="12070" r="16546" t="0"/>
          <a:stretch/>
        </p:blipFill>
        <p:spPr>
          <a:xfrm>
            <a:off x="10985305" y="3346370"/>
            <a:ext cx="5847026" cy="46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3646fc8fd0a_0_60"/>
          <p:cNvSpPr txBox="1"/>
          <p:nvPr/>
        </p:nvSpPr>
        <p:spPr>
          <a:xfrm>
            <a:off x="-31267" y="906757"/>
            <a:ext cx="9596700" cy="25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rgbClr val="1155CC"/>
                </a:solidFill>
                <a:latin typeface="Quattrocento"/>
                <a:ea typeface="Quattrocento"/>
                <a:cs typeface="Quattrocento"/>
                <a:sym typeface="Quattrocento"/>
              </a:rPr>
              <a:t>Valor: 107 Bilhões dólares</a:t>
            </a:r>
            <a:endParaRPr b="1" sz="5100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rgbClr val="1155CC"/>
                </a:solidFill>
                <a:latin typeface="Quattrocento"/>
                <a:ea typeface="Quattrocento"/>
                <a:cs typeface="Quattrocento"/>
                <a:sym typeface="Quattrocento"/>
              </a:rPr>
              <a:t>Fundação: 1968</a:t>
            </a:r>
            <a:endParaRPr b="1" sz="5100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100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205" name="Google Shape;205;g3646fc8fd0a_0_60"/>
          <p:cNvSpPr txBox="1"/>
          <p:nvPr/>
        </p:nvSpPr>
        <p:spPr>
          <a:xfrm>
            <a:off x="8938561" y="902820"/>
            <a:ext cx="9596700" cy="25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rgbClr val="6AA84F"/>
                </a:solidFill>
                <a:latin typeface="Quattrocento"/>
                <a:ea typeface="Quattrocento"/>
                <a:cs typeface="Quattrocento"/>
                <a:sym typeface="Quattrocento"/>
              </a:rPr>
              <a:t>Valor: 4.4 Trilhões dólares</a:t>
            </a:r>
            <a:endParaRPr b="1" sz="5100">
              <a:solidFill>
                <a:srgbClr val="6AA84F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6AA84F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rgbClr val="6AA84F"/>
                </a:solidFill>
                <a:latin typeface="Quattrocento"/>
                <a:ea typeface="Quattrocento"/>
                <a:cs typeface="Quattrocento"/>
                <a:sym typeface="Quattrocento"/>
              </a:rPr>
              <a:t>Fundação: 1993</a:t>
            </a:r>
            <a:endParaRPr b="1" sz="5100">
              <a:solidFill>
                <a:srgbClr val="6AA84F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100">
              <a:solidFill>
                <a:srgbClr val="EE4D28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6ea8530dc0_0_8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4" l="0" r="-47725" t="-78771"/>
            </a:stretch>
          </a:blipFill>
          <a:ln>
            <a:noFill/>
          </a:ln>
        </p:spPr>
      </p:sp>
      <p:sp>
        <p:nvSpPr>
          <p:cNvPr id="211" name="Google Shape;211;g36ea8530dc0_0_8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g36ea8530dc0_0_8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g36ea8530dc0_0_8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g36ea8530dc0_0_8"/>
          <p:cNvSpPr/>
          <p:nvPr/>
        </p:nvSpPr>
        <p:spPr>
          <a:xfrm>
            <a:off x="9757904" y="2226963"/>
            <a:ext cx="7994501" cy="5833070"/>
          </a:xfrm>
          <a:custGeom>
            <a:rect b="b" l="l" r="r" t="t"/>
            <a:pathLst>
              <a:path extrusionOk="0" h="4504301" w="6760677">
                <a:moveTo>
                  <a:pt x="0" y="0"/>
                </a:moveTo>
                <a:lnTo>
                  <a:pt x="6760677" y="0"/>
                </a:lnTo>
                <a:lnTo>
                  <a:pt x="6760677" y="4504301"/>
                </a:lnTo>
                <a:lnTo>
                  <a:pt x="0" y="45043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g36ea8530dc0_0_8"/>
          <p:cNvSpPr/>
          <p:nvPr/>
        </p:nvSpPr>
        <p:spPr>
          <a:xfrm>
            <a:off x="535589" y="2226963"/>
            <a:ext cx="7994501" cy="5833070"/>
          </a:xfrm>
          <a:custGeom>
            <a:rect b="b" l="l" r="r" t="t"/>
            <a:pathLst>
              <a:path extrusionOk="0" h="4504301" w="6760677">
                <a:moveTo>
                  <a:pt x="0" y="0"/>
                </a:moveTo>
                <a:lnTo>
                  <a:pt x="6760677" y="0"/>
                </a:lnTo>
                <a:lnTo>
                  <a:pt x="6760677" y="4504301"/>
                </a:lnTo>
                <a:lnTo>
                  <a:pt x="0" y="45043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g36ea8530dc0_0_8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4" l="0" r="-47725" t="-78771"/>
            </a:stretch>
          </a:blipFill>
          <a:ln>
            <a:noFill/>
          </a:ln>
        </p:spPr>
      </p:sp>
      <p:sp>
        <p:nvSpPr>
          <p:cNvPr id="222" name="Google Shape;222;p8"/>
          <p:cNvSpPr/>
          <p:nvPr/>
        </p:nvSpPr>
        <p:spPr>
          <a:xfrm rot="3007081">
            <a:off x="8949227" y="5649441"/>
            <a:ext cx="10663992" cy="11045566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 rot="10134322">
            <a:off x="-2529068" y="-4689660"/>
            <a:ext cx="12090101" cy="9430279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1153337">
            <a:off x="14713252" y="8909971"/>
            <a:ext cx="4209637" cy="305599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p8"/>
          <p:cNvSpPr txBox="1"/>
          <p:nvPr/>
        </p:nvSpPr>
        <p:spPr>
          <a:xfrm>
            <a:off x="260711" y="2840552"/>
            <a:ext cx="177666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b="1" i="0" lang="en-US" sz="15000" u="none" cap="none" strike="noStrike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Liderança e Networking</a:t>
            </a:r>
            <a:endParaRPr b="0" i="0" sz="1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8"/>
          <p:cNvSpPr txBox="1"/>
          <p:nvPr/>
        </p:nvSpPr>
        <p:spPr>
          <a:xfrm>
            <a:off x="137450" y="334050"/>
            <a:ext cx="17832600" cy="25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93"/>
              <a:buFont typeface="Arial"/>
              <a:buNone/>
            </a:pPr>
            <a:r>
              <a:t/>
            </a:r>
            <a:endParaRPr b="1" i="0" sz="18093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pic>
        <p:nvPicPr>
          <p:cNvPr id="227" name="Google Shape;227;p8" title="Black White Simple Dark Arts QR Code Square Business Card.png"/>
          <p:cNvPicPr preferRelativeResize="0"/>
          <p:nvPr/>
        </p:nvPicPr>
        <p:blipFill rotWithShape="1">
          <a:blip r:embed="rId7">
            <a:alphaModFix/>
          </a:blip>
          <a:srcRect b="19671" l="0" r="0" t="21501"/>
          <a:stretch/>
        </p:blipFill>
        <p:spPr>
          <a:xfrm>
            <a:off x="454200" y="7182850"/>
            <a:ext cx="5246899" cy="308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8"/>
          <p:cNvSpPr txBox="1"/>
          <p:nvPr/>
        </p:nvSpPr>
        <p:spPr>
          <a:xfrm>
            <a:off x="-629175" y="348000"/>
            <a:ext cx="13550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SMART SKILL </a:t>
            </a:r>
            <a:r>
              <a:rPr b="0" i="0" lang="en-US" sz="10000" u="none" cap="none" strike="noStrike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rPr>
              <a:t>3</a:t>
            </a:r>
            <a:endParaRPr b="0" i="0" sz="10000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754c54f958_0_10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8" l="0" r="-47727" t="-78768"/>
            </a:stretch>
          </a:blipFill>
          <a:ln>
            <a:noFill/>
          </a:ln>
        </p:spPr>
      </p:sp>
      <p:sp>
        <p:nvSpPr>
          <p:cNvPr id="234" name="Google Shape;234;g3754c54f958_0_10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5" name="Google Shape;235;g3754c54f958_0_10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6" name="Google Shape;236;g3754c54f958_0_10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g3754c54f958_0_10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g3754c54f958_0_10"/>
          <p:cNvPicPr preferRelativeResize="0"/>
          <p:nvPr/>
        </p:nvPicPr>
        <p:blipFill rotWithShape="1">
          <a:blip r:embed="rId7">
            <a:alphaModFix/>
          </a:blip>
          <a:srcRect b="2342" l="0" r="0" t="8594"/>
          <a:stretch/>
        </p:blipFill>
        <p:spPr>
          <a:xfrm>
            <a:off x="1585872" y="1615475"/>
            <a:ext cx="13875224" cy="712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/>
          <p:nvPr/>
        </p:nvSpPr>
        <p:spPr>
          <a:xfrm rot="10800000">
            <a:off x="0" y="-23695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1" l="0" r="-47723" t="-78781"/>
            </a:stretch>
          </a:blipFill>
          <a:ln>
            <a:noFill/>
          </a:ln>
        </p:spPr>
      </p:sp>
      <p:sp>
        <p:nvSpPr>
          <p:cNvPr id="244" name="Google Shape;244;p10"/>
          <p:cNvSpPr/>
          <p:nvPr/>
        </p:nvSpPr>
        <p:spPr>
          <a:xfrm rot="3007081">
            <a:off x="8949227" y="5649441"/>
            <a:ext cx="10663992" cy="11045566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5" name="Google Shape;245;p10"/>
          <p:cNvSpPr/>
          <p:nvPr/>
        </p:nvSpPr>
        <p:spPr>
          <a:xfrm rot="10134322">
            <a:off x="-2529068" y="-4689660"/>
            <a:ext cx="12090101" cy="9430279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" name="Google Shape;246;p10"/>
          <p:cNvSpPr/>
          <p:nvPr/>
        </p:nvSpPr>
        <p:spPr>
          <a:xfrm rot="1153337">
            <a:off x="14713252" y="8909971"/>
            <a:ext cx="4209637" cy="305599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7" name="Google Shape;247;p10"/>
          <p:cNvGrpSpPr/>
          <p:nvPr/>
        </p:nvGrpSpPr>
        <p:grpSpPr>
          <a:xfrm>
            <a:off x="1265601" y="2799497"/>
            <a:ext cx="15576300" cy="3740400"/>
            <a:chOff x="0" y="-11628"/>
            <a:chExt cx="20768400" cy="4987200"/>
          </a:xfrm>
        </p:grpSpPr>
        <p:sp>
          <p:nvSpPr>
            <p:cNvPr id="248" name="Google Shape;248;p10"/>
            <p:cNvSpPr txBox="1"/>
            <p:nvPr/>
          </p:nvSpPr>
          <p:spPr>
            <a:xfrm>
              <a:off x="0" y="-11628"/>
              <a:ext cx="20768400" cy="498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000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0"/>
                <a:buFont typeface="Arial"/>
                <a:buNone/>
              </a:pPr>
              <a:r>
                <a:rPr b="1" i="0" lang="en-US" sz="13500" u="none" cap="none" strike="noStrike">
                  <a:solidFill>
                    <a:srgbClr val="EE4D28"/>
                  </a:solidFill>
                  <a:latin typeface="Quattrocento"/>
                  <a:ea typeface="Quattrocento"/>
                  <a:cs typeface="Quattrocento"/>
                  <a:sym typeface="Quattrocento"/>
                </a:rPr>
                <a:t>Comunicação e </a:t>
              </a:r>
              <a:r>
                <a:rPr b="1" lang="en-US" sz="13500">
                  <a:solidFill>
                    <a:srgbClr val="EE4D28"/>
                  </a:solidFill>
                  <a:latin typeface="Quattrocento"/>
                  <a:ea typeface="Quattrocento"/>
                  <a:cs typeface="Quattrocento"/>
                  <a:sym typeface="Quattrocento"/>
                </a:rPr>
                <a:t>pensamento crítico</a:t>
              </a:r>
              <a:endParaRPr b="0" i="0" sz="1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0"/>
            <p:cNvSpPr txBox="1"/>
            <p:nvPr/>
          </p:nvSpPr>
          <p:spPr>
            <a:xfrm>
              <a:off x="0" y="2829319"/>
              <a:ext cx="207684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0" name="Google Shape;250;p10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0"/>
          <p:cNvSpPr txBox="1"/>
          <p:nvPr/>
        </p:nvSpPr>
        <p:spPr>
          <a:xfrm>
            <a:off x="137450" y="334050"/>
            <a:ext cx="17832600" cy="25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93"/>
              <a:buFont typeface="Arial"/>
              <a:buNone/>
            </a:pPr>
            <a:r>
              <a:t/>
            </a:r>
            <a:endParaRPr b="1" i="0" sz="18093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pic>
        <p:nvPicPr>
          <p:cNvPr id="252" name="Google Shape;252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68822" y="6805881"/>
            <a:ext cx="7067175" cy="35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0"/>
          <p:cNvSpPr txBox="1"/>
          <p:nvPr/>
        </p:nvSpPr>
        <p:spPr>
          <a:xfrm>
            <a:off x="-629175" y="348000"/>
            <a:ext cx="13550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SMART SKILL </a:t>
            </a:r>
            <a:r>
              <a:rPr b="0" i="0" lang="en-US" sz="10000" u="none" cap="none" strike="noStrike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rPr>
              <a:t>4</a:t>
            </a:r>
            <a:endParaRPr b="0" i="0" sz="10000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1" l="0" r="-47723" t="-78781"/>
            </a:stretch>
          </a:blipFill>
          <a:ln>
            <a:noFill/>
          </a:ln>
        </p:spPr>
      </p:sp>
      <p:sp>
        <p:nvSpPr>
          <p:cNvPr id="259" name="Google Shape;259;p13"/>
          <p:cNvSpPr/>
          <p:nvPr/>
        </p:nvSpPr>
        <p:spPr>
          <a:xfrm rot="3007081">
            <a:off x="8949227" y="5649441"/>
            <a:ext cx="10663992" cy="11045566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13"/>
          <p:cNvSpPr/>
          <p:nvPr/>
        </p:nvSpPr>
        <p:spPr>
          <a:xfrm rot="10134322">
            <a:off x="-2529068" y="-4689660"/>
            <a:ext cx="12090101" cy="9430279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" name="Google Shape;261;p13"/>
          <p:cNvSpPr/>
          <p:nvPr/>
        </p:nvSpPr>
        <p:spPr>
          <a:xfrm rot="1153337">
            <a:off x="14713252" y="8909971"/>
            <a:ext cx="4209637" cy="305599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13"/>
          <p:cNvSpPr txBox="1"/>
          <p:nvPr/>
        </p:nvSpPr>
        <p:spPr>
          <a:xfrm>
            <a:off x="270876" y="9851529"/>
            <a:ext cx="64902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1"/>
              <a:buFont typeface="Arial"/>
              <a:buNone/>
            </a:pPr>
            <a:r>
              <a:rPr b="0" i="0" lang="en-US" sz="1381" u="none" cap="none" strike="noStrik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(GRAMMARLY + THE HARRIS POLL, BASEADO EM DADOS DE 2021)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3"/>
          <p:cNvSpPr txBox="1"/>
          <p:nvPr/>
        </p:nvSpPr>
        <p:spPr>
          <a:xfrm>
            <a:off x="1609590" y="5258529"/>
            <a:ext cx="150447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</a:pPr>
            <a:r>
              <a:rPr b="0" i="0" lang="en-US" sz="12800" u="none" cap="none" strike="noStrike">
                <a:solidFill>
                  <a:srgbClr val="FF5757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7,5 HORAS POR SEMANA</a:t>
            </a:r>
            <a:endParaRPr b="0" i="0" sz="12800" u="none" cap="none" strike="noStrike">
              <a:solidFill>
                <a:srgbClr val="FF5757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  <p:sp>
        <p:nvSpPr>
          <p:cNvPr id="264" name="Google Shape;264;p13"/>
          <p:cNvSpPr txBox="1"/>
          <p:nvPr/>
        </p:nvSpPr>
        <p:spPr>
          <a:xfrm>
            <a:off x="3295540" y="7111161"/>
            <a:ext cx="16406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COM FALHAS DE COMUNICAÇÃO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3"/>
          <p:cNvSpPr txBox="1"/>
          <p:nvPr/>
        </p:nvSpPr>
        <p:spPr>
          <a:xfrm>
            <a:off x="794520" y="4386467"/>
            <a:ext cx="12194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COLABORADORES PERDEM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313150" y="489275"/>
            <a:ext cx="4431200" cy="443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1" l="0" r="-47723" t="-78781"/>
            </a:stretch>
          </a:blipFill>
          <a:ln>
            <a:noFill/>
          </a:ln>
        </p:spPr>
      </p:sp>
      <p:sp>
        <p:nvSpPr>
          <p:cNvPr id="272" name="Google Shape;272;p15"/>
          <p:cNvSpPr/>
          <p:nvPr/>
        </p:nvSpPr>
        <p:spPr>
          <a:xfrm rot="3007081">
            <a:off x="8949227" y="5649441"/>
            <a:ext cx="10663992" cy="11045566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3" name="Google Shape;273;p15"/>
          <p:cNvSpPr/>
          <p:nvPr/>
        </p:nvSpPr>
        <p:spPr>
          <a:xfrm rot="10134322">
            <a:off x="-2529068" y="-4689660"/>
            <a:ext cx="12090101" cy="9430279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4" name="Google Shape;274;p15"/>
          <p:cNvSpPr/>
          <p:nvPr/>
        </p:nvSpPr>
        <p:spPr>
          <a:xfrm rot="1153337">
            <a:off x="14713252" y="8909971"/>
            <a:ext cx="4209637" cy="305599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5" name="Google Shape;275;p15"/>
          <p:cNvSpPr txBox="1"/>
          <p:nvPr/>
        </p:nvSpPr>
        <p:spPr>
          <a:xfrm>
            <a:off x="1455708" y="3373936"/>
            <a:ext cx="155763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5"/>
          <p:cNvSpPr txBox="1"/>
          <p:nvPr/>
        </p:nvSpPr>
        <p:spPr>
          <a:xfrm>
            <a:off x="1028700" y="5547047"/>
            <a:ext cx="854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5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5"/>
          <p:cNvSpPr txBox="1"/>
          <p:nvPr/>
        </p:nvSpPr>
        <p:spPr>
          <a:xfrm>
            <a:off x="606300" y="2837850"/>
            <a:ext cx="170754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b="1" lang="en-US" sz="15000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Antifragilidade contínua </a:t>
            </a:r>
            <a:endParaRPr b="0" i="0" sz="1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5"/>
          <p:cNvSpPr txBox="1"/>
          <p:nvPr/>
        </p:nvSpPr>
        <p:spPr>
          <a:xfrm>
            <a:off x="-629175" y="348000"/>
            <a:ext cx="13550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SMART SKILL </a:t>
            </a:r>
            <a:r>
              <a:rPr b="0" i="0" lang="en-US" sz="10000" u="none" cap="none" strike="noStrike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rPr>
              <a:t>5</a:t>
            </a:r>
            <a:endParaRPr b="0" i="0" sz="10000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767afc95f0_0_226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8" l="0" r="-47727" t="-78768"/>
            </a:stretch>
          </a:blipFill>
          <a:ln>
            <a:noFill/>
          </a:ln>
        </p:spPr>
      </p:sp>
      <p:sp>
        <p:nvSpPr>
          <p:cNvPr id="285" name="Google Shape;285;g3767afc95f0_0_226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6" name="Google Shape;286;g3767afc95f0_0_226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7" name="Google Shape;287;g3767afc95f0_0_226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8" name="Google Shape;288;g3767afc95f0_0_226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g3767afc95f0_0_2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52750" y="1462102"/>
            <a:ext cx="11458324" cy="801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767afc95f0_0_217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8" l="0" r="-47727" t="-78768"/>
            </a:stretch>
          </a:blipFill>
          <a:ln>
            <a:noFill/>
          </a:ln>
        </p:spPr>
      </p:sp>
      <p:sp>
        <p:nvSpPr>
          <p:cNvPr id="295" name="Google Shape;295;g3767afc95f0_0_217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6" name="Google Shape;296;g3767afc95f0_0_217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7" name="Google Shape;297;g3767afc95f0_0_217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8" name="Google Shape;298;g3767afc95f0_0_217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g3767afc95f0_0_2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95450" y="-88700"/>
            <a:ext cx="9091976" cy="1339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6ed2a7a3f2_0_0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4" l="0" r="-47725" t="-78771"/>
            </a:stretch>
          </a:blipFill>
          <a:ln>
            <a:noFill/>
          </a:ln>
        </p:spPr>
      </p:sp>
      <p:sp>
        <p:nvSpPr>
          <p:cNvPr id="90" name="Google Shape;90;g36ed2a7a3f2_0_0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g36ed2a7a3f2_0_0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" name="Google Shape;92;g36ed2a7a3f2_0_0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g36ed2a7a3f2_0_0"/>
          <p:cNvSpPr txBox="1"/>
          <p:nvPr/>
        </p:nvSpPr>
        <p:spPr>
          <a:xfrm>
            <a:off x="181200" y="9785200"/>
            <a:ext cx="15235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https://www.gartner.com/en/newsroom/press-releases/2025-06-10-gartner-predicts-50-percent-of-organizations-will-abandon-plans-to-reduce-customer-service-workforce-due-to-ai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36ed2a7a3f2_0_0"/>
          <p:cNvSpPr txBox="1"/>
          <p:nvPr/>
        </p:nvSpPr>
        <p:spPr>
          <a:xfrm>
            <a:off x="808475" y="1181600"/>
            <a:ext cx="13144500" cy="4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99"/>
              <a:buFont typeface="Arial"/>
              <a:buNone/>
            </a:pPr>
            <a:r>
              <a:rPr b="0" i="0" lang="en-US" sz="8099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Mais de </a:t>
            </a:r>
            <a:r>
              <a:rPr b="0" i="0" lang="en-US" sz="8099" u="none" cap="none" strike="noStrike">
                <a:solidFill>
                  <a:schemeClr val="accent6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90%</a:t>
            </a:r>
            <a:r>
              <a:rPr b="0" i="0" lang="en-US" sz="8099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dos projetos de TI não atingem seu potencial máximo</a:t>
            </a:r>
            <a:endParaRPr b="0" i="0" sz="8099" u="none" cap="none" strike="noStrike">
              <a:solidFill>
                <a:srgbClr val="000000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  <p:pic>
        <p:nvPicPr>
          <p:cNvPr id="95" name="Google Shape;95;g36ed2a7a3f2_0_0"/>
          <p:cNvPicPr preferRelativeResize="0"/>
          <p:nvPr/>
        </p:nvPicPr>
        <p:blipFill rotWithShape="1">
          <a:blip r:embed="rId7">
            <a:alphaModFix/>
          </a:blip>
          <a:srcRect b="0" l="5240" r="0" t="0"/>
          <a:stretch/>
        </p:blipFill>
        <p:spPr>
          <a:xfrm>
            <a:off x="8419175" y="3099125"/>
            <a:ext cx="10217299" cy="718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646fc8fd0a_0_46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89" l="0" r="-47719" t="-78777"/>
            </a:stretch>
          </a:blipFill>
          <a:ln>
            <a:noFill/>
          </a:ln>
        </p:spPr>
      </p:sp>
      <p:sp>
        <p:nvSpPr>
          <p:cNvPr id="305" name="Google Shape;305;g3646fc8fd0a_0_46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6" name="Google Shape;306;g3646fc8fd0a_0_46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7" name="Google Shape;307;g3646fc8fd0a_0_46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8" name="Google Shape;308;g3646fc8fd0a_0_46"/>
          <p:cNvSpPr txBox="1"/>
          <p:nvPr/>
        </p:nvSpPr>
        <p:spPr>
          <a:xfrm>
            <a:off x="1455708" y="3373936"/>
            <a:ext cx="155763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3646fc8fd0a_0_46"/>
          <p:cNvSpPr txBox="1"/>
          <p:nvPr/>
        </p:nvSpPr>
        <p:spPr>
          <a:xfrm>
            <a:off x="1028700" y="5547047"/>
            <a:ext cx="854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3646fc8fd0a_0_46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3646fc8fd0a_0_46"/>
          <p:cNvSpPr txBox="1"/>
          <p:nvPr/>
        </p:nvSpPr>
        <p:spPr>
          <a:xfrm>
            <a:off x="250140" y="652700"/>
            <a:ext cx="9484500" cy="3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rgbClr val="1155CC"/>
                </a:solidFill>
                <a:latin typeface="Quattrocento"/>
                <a:ea typeface="Quattrocento"/>
                <a:cs typeface="Quattrocento"/>
                <a:sym typeface="Quattrocento"/>
              </a:rPr>
              <a:t>Viacom (</a:t>
            </a:r>
            <a:r>
              <a:rPr b="1" lang="en-US" sz="5100">
                <a:solidFill>
                  <a:srgbClr val="1155CC"/>
                </a:solidFill>
                <a:latin typeface="Quattrocento"/>
                <a:ea typeface="Quattrocento"/>
                <a:cs typeface="Quattrocento"/>
                <a:sym typeface="Quattrocento"/>
              </a:rPr>
              <a:t>Paramount</a:t>
            </a:r>
            <a:r>
              <a:rPr b="1" lang="en-US" sz="5100">
                <a:solidFill>
                  <a:srgbClr val="1155CC"/>
                </a:solidFill>
                <a:latin typeface="Quattrocento"/>
                <a:ea typeface="Quattrocento"/>
                <a:cs typeface="Quattrocento"/>
                <a:sym typeface="Quattrocento"/>
              </a:rPr>
              <a:t>) comprou em 1997 por U$ 8.4 </a:t>
            </a:r>
            <a:r>
              <a:rPr b="1" lang="en-US" sz="5100">
                <a:solidFill>
                  <a:srgbClr val="1155CC"/>
                </a:solidFill>
                <a:latin typeface="Quattrocento"/>
                <a:ea typeface="Quattrocento"/>
                <a:cs typeface="Quattrocento"/>
                <a:sym typeface="Quattrocento"/>
              </a:rPr>
              <a:t>Bilhões </a:t>
            </a:r>
            <a:endParaRPr b="1" sz="5100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rgbClr val="1155CC"/>
                </a:solidFill>
                <a:latin typeface="Quattrocento"/>
                <a:ea typeface="Quattrocento"/>
                <a:cs typeface="Quattrocento"/>
                <a:sym typeface="Quattrocento"/>
              </a:rPr>
              <a:t>Em 2000, recusou a compra da Netflix por U$ 50 milhões</a:t>
            </a:r>
            <a:endParaRPr b="1" sz="5100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312" name="Google Shape;312;g3646fc8fd0a_0_46"/>
          <p:cNvSpPr txBox="1"/>
          <p:nvPr/>
        </p:nvSpPr>
        <p:spPr>
          <a:xfrm>
            <a:off x="10253306" y="965350"/>
            <a:ext cx="7509900" cy="25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rgbClr val="FF0000"/>
                </a:solidFill>
                <a:latin typeface="Quattrocento"/>
                <a:ea typeface="Quattrocento"/>
                <a:cs typeface="Quattrocento"/>
                <a:sym typeface="Quattrocento"/>
              </a:rPr>
              <a:t>Valor: U$ 570 Bilhões</a:t>
            </a:r>
            <a:endParaRPr b="1" sz="5100">
              <a:solidFill>
                <a:srgbClr val="FF0000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FF0000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rgbClr val="FF0000"/>
                </a:solidFill>
                <a:latin typeface="Quattrocento"/>
                <a:ea typeface="Quattrocento"/>
                <a:cs typeface="Quattrocento"/>
                <a:sym typeface="Quattrocento"/>
              </a:rPr>
              <a:t>Em 2019, a Disney acabou com a parceria</a:t>
            </a:r>
            <a:endParaRPr b="1" sz="5100">
              <a:solidFill>
                <a:srgbClr val="EE4D28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pic>
        <p:nvPicPr>
          <p:cNvPr id="313" name="Google Shape;313;g3646fc8fd0a_0_46"/>
          <p:cNvPicPr preferRelativeResize="0"/>
          <p:nvPr/>
        </p:nvPicPr>
        <p:blipFill rotWithShape="1">
          <a:blip r:embed="rId7">
            <a:alphaModFix/>
          </a:blip>
          <a:srcRect b="19802" l="0" r="0" t="-630"/>
          <a:stretch/>
        </p:blipFill>
        <p:spPr>
          <a:xfrm>
            <a:off x="1272355" y="4319445"/>
            <a:ext cx="7509850" cy="4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3646fc8fd0a_0_46"/>
          <p:cNvPicPr preferRelativeResize="0"/>
          <p:nvPr/>
        </p:nvPicPr>
        <p:blipFill rotWithShape="1">
          <a:blip r:embed="rId8">
            <a:alphaModFix/>
          </a:blip>
          <a:srcRect b="6041" l="8888" r="6623" t="0"/>
          <a:stretch/>
        </p:blipFill>
        <p:spPr>
          <a:xfrm>
            <a:off x="10860225" y="4319425"/>
            <a:ext cx="6534925" cy="401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767afc95f0_0_296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8" l="0" r="-47727" t="-78768"/>
            </a:stretch>
          </a:blipFill>
          <a:ln>
            <a:noFill/>
          </a:ln>
        </p:spPr>
      </p:sp>
      <p:sp>
        <p:nvSpPr>
          <p:cNvPr id="320" name="Google Shape;320;g3767afc95f0_0_296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1" name="Google Shape;321;g3767afc95f0_0_296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2" name="Google Shape;322;g3767afc95f0_0_296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g3767afc95f0_0_296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3767afc95f0_0_296"/>
          <p:cNvSpPr/>
          <p:nvPr/>
        </p:nvSpPr>
        <p:spPr>
          <a:xfrm>
            <a:off x="1399913" y="3508732"/>
            <a:ext cx="4935300" cy="5635800"/>
          </a:xfrm>
          <a:prstGeom prst="roundRect">
            <a:avLst>
              <a:gd fmla="val 16667" name="adj"/>
            </a:avLst>
          </a:prstGeom>
          <a:solidFill>
            <a:srgbClr val="F9CB9C"/>
          </a:solidFill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6500" lIns="93000" spcFirstLastPara="1" rIns="93000" wrap="square" tIns="465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Definir valor com envolvidos </a:t>
            </a:r>
            <a:endParaRPr b="1" i="0" sz="5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3000"/>
              </a:spcBef>
              <a:spcAft>
                <a:spcPts val="300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Você, equipe, lideranças, clientes internos, mercado, acionistas, usuário</a:t>
            </a:r>
            <a:endParaRPr b="0" i="0" sz="4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g3767afc95f0_0_296"/>
          <p:cNvSpPr/>
          <p:nvPr/>
        </p:nvSpPr>
        <p:spPr>
          <a:xfrm>
            <a:off x="6866655" y="3508732"/>
            <a:ext cx="4935300" cy="5635800"/>
          </a:xfrm>
          <a:prstGeom prst="roundRect">
            <a:avLst>
              <a:gd fmla="val 16667" name="adj"/>
            </a:avLst>
          </a:prstGeom>
          <a:solidFill>
            <a:srgbClr val="DD8F5F"/>
          </a:solidFill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6500" lIns="93000" spcFirstLastPara="1" rIns="93000" wrap="square" tIns="465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i="0" lang="en-US" sz="5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Ouvir clientes sem julgar</a:t>
            </a:r>
            <a:endParaRPr b="1" i="0" sz="5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3000"/>
              </a:spcBef>
              <a:spcAft>
                <a:spcPts val="300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0" i="0" lang="en-US" sz="4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Cuidado para não defender ideias que parecem apaixonantes</a:t>
            </a:r>
            <a:endParaRPr b="0" i="0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g3767afc95f0_0_296"/>
          <p:cNvSpPr/>
          <p:nvPr/>
        </p:nvSpPr>
        <p:spPr>
          <a:xfrm>
            <a:off x="12233994" y="3508732"/>
            <a:ext cx="4935300" cy="5635800"/>
          </a:xfrm>
          <a:prstGeom prst="roundRect">
            <a:avLst>
              <a:gd fmla="val 16667" name="adj"/>
            </a:avLst>
          </a:prstGeom>
          <a:solidFill>
            <a:srgbClr val="BF9000"/>
          </a:solidFill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6500" lIns="93000" spcFirstLastPara="1" rIns="93000" wrap="square" tIns="465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i="0" lang="en-US" sz="5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Adaptabilidade com mudanças </a:t>
            </a:r>
            <a:endParaRPr b="1" i="0" sz="5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3000"/>
              </a:spcBef>
              <a:spcAft>
                <a:spcPts val="300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0" i="0" lang="en-US" sz="4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Alerta total para novas estratégias, concorrência, perda de interesse dos clientes</a:t>
            </a:r>
            <a:endParaRPr b="1" i="0" sz="5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g3767afc95f0_0_296"/>
          <p:cNvSpPr/>
          <p:nvPr/>
        </p:nvSpPr>
        <p:spPr>
          <a:xfrm>
            <a:off x="0" y="766563"/>
            <a:ext cx="18288000" cy="20130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28575">
              <a:srgbClr val="000000">
                <a:alpha val="48630"/>
              </a:srgbClr>
            </a:outerShdw>
          </a:effectLst>
        </p:spPr>
        <p:txBody>
          <a:bodyPr anchorCtr="0" anchor="t" bIns="59675" lIns="59675" spcFirstLastPara="1" rIns="59675" wrap="square" tIns="59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lang="en-US" sz="5700">
                <a:solidFill>
                  <a:srgbClr val="51443C"/>
                </a:solidFill>
              </a:rPr>
              <a:t>Quais os 3 passos para aplicar as 5 Smart Skills e acelerar os resultado$ na sua empresa e carreira?</a:t>
            </a:r>
            <a:endParaRPr b="1" i="0" sz="5700" u="none" cap="none" strike="noStrike">
              <a:solidFill>
                <a:srgbClr val="5144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767afc95f0_0_309"/>
          <p:cNvSpPr/>
          <p:nvPr/>
        </p:nvSpPr>
        <p:spPr>
          <a:xfrm>
            <a:off x="0" y="766538"/>
            <a:ext cx="18288000" cy="13158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28575">
              <a:srgbClr val="000000">
                <a:alpha val="48630"/>
              </a:srgbClr>
            </a:outerShdw>
          </a:effectLst>
        </p:spPr>
        <p:txBody>
          <a:bodyPr anchorCtr="0" anchor="t" bIns="59675" lIns="59675" spcFirstLastPara="1" rIns="59675" wrap="square" tIns="59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</a:pPr>
            <a:r>
              <a:rPr b="1" i="0" lang="en-US" sz="5300" u="none" cap="none" strike="noStrike">
                <a:solidFill>
                  <a:srgbClr val="51443C"/>
                </a:solidFill>
                <a:latin typeface="Arial"/>
                <a:ea typeface="Arial"/>
                <a:cs typeface="Arial"/>
                <a:sym typeface="Arial"/>
              </a:rPr>
              <a:t>Bora manter contato?</a:t>
            </a:r>
            <a:endParaRPr b="1" i="0" sz="5300" u="none" cap="none" strike="noStrike">
              <a:solidFill>
                <a:srgbClr val="5144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g3767afc95f0_0_3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2589" y="2754525"/>
            <a:ext cx="8262788" cy="6465486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5" name="Google Shape;335;g3767afc95f0_0_309"/>
          <p:cNvSpPr/>
          <p:nvPr/>
        </p:nvSpPr>
        <p:spPr>
          <a:xfrm>
            <a:off x="16640640" y="4768580"/>
            <a:ext cx="687600" cy="972900"/>
          </a:xfrm>
          <a:prstGeom prst="rect">
            <a:avLst/>
          </a:prstGeom>
          <a:solidFill>
            <a:schemeClr val="lt1"/>
          </a:solidFill>
          <a:ln cap="flat" cmpd="sng" w="143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6ea062e861_0_32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4" l="0" r="-47725" t="-78771"/>
            </a:stretch>
          </a:blipFill>
          <a:ln>
            <a:noFill/>
          </a:ln>
        </p:spPr>
      </p:sp>
      <p:sp>
        <p:nvSpPr>
          <p:cNvPr id="101" name="Google Shape;101;g36ea062e861_0_32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g36ea062e861_0_32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g36ea062e861_0_32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" name="Google Shape;104;g36ea062e861_0_32"/>
          <p:cNvSpPr txBox="1"/>
          <p:nvPr/>
        </p:nvSpPr>
        <p:spPr>
          <a:xfrm>
            <a:off x="236950" y="9715500"/>
            <a:ext cx="15235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https://www.gartner.com/en/newsroom/press-releases/2025-06-10-gartner-predicts-50-percent-of-organizations-will-abandon-plans-to-reduce-customer-service-workforce-due-to-ai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36ea062e861_0_32"/>
          <p:cNvSpPr txBox="1"/>
          <p:nvPr/>
        </p:nvSpPr>
        <p:spPr>
          <a:xfrm>
            <a:off x="808475" y="717575"/>
            <a:ext cx="12238500" cy="39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99"/>
              <a:buFont typeface="Arial"/>
              <a:buNone/>
            </a:pPr>
            <a:r>
              <a:rPr b="0" i="0" lang="en-US" sz="7299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Gartner prevê que </a:t>
            </a:r>
            <a:r>
              <a:rPr b="0" i="0" lang="en-US" sz="7299" u="none" cap="none" strike="noStrike">
                <a:solidFill>
                  <a:srgbClr val="FF914D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50%</a:t>
            </a:r>
            <a:r>
              <a:rPr b="0" i="0" lang="en-US" sz="7299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das empresas abandonarão planos de substituição de pessoas por IA no atendimento ao cliente</a:t>
            </a:r>
            <a:endParaRPr b="0" i="0" sz="7299" u="none" cap="none" strike="noStrike">
              <a:solidFill>
                <a:srgbClr val="000000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  <p:pic>
        <p:nvPicPr>
          <p:cNvPr id="106" name="Google Shape;106;g36ea062e861_0_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08850" y="5424725"/>
            <a:ext cx="7296300" cy="3771600"/>
          </a:xfrm>
          <a:prstGeom prst="ellipse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7" name="Google Shape;107;g36ea062e861_0_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17056" y="5216549"/>
            <a:ext cx="7698900" cy="3979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6e80944021_0_0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4" l="0" r="-47725" t="-78771"/>
            </a:stretch>
          </a:blipFill>
          <a:ln>
            <a:noFill/>
          </a:ln>
        </p:spPr>
      </p:sp>
      <p:sp>
        <p:nvSpPr>
          <p:cNvPr id="113" name="Google Shape;113;g36e80944021_0_0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4" name="Google Shape;114;g36e80944021_0_0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5" name="Google Shape;115;g36e80944021_0_0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6" name="Google Shape;116;g36e80944021_0_0"/>
          <p:cNvSpPr txBox="1"/>
          <p:nvPr/>
        </p:nvSpPr>
        <p:spPr>
          <a:xfrm>
            <a:off x="236950" y="9715500"/>
            <a:ext cx="10537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https://forbes.com.br/forbes-tech/2025/07/40-dos-projetos-com-agentes-de-ia-serao-cancelados-ate-2027-segundo-gartner/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g36e80944021_0_0"/>
          <p:cNvGrpSpPr/>
          <p:nvPr/>
        </p:nvGrpSpPr>
        <p:grpSpPr>
          <a:xfrm>
            <a:off x="2458858" y="1754012"/>
            <a:ext cx="13370290" cy="6778976"/>
            <a:chOff x="3663025" y="2294959"/>
            <a:chExt cx="10961949" cy="5697097"/>
          </a:xfrm>
        </p:grpSpPr>
        <p:pic>
          <p:nvPicPr>
            <p:cNvPr id="118" name="Google Shape;118;g36e80944021_0_0" title="Imagem do WhatsApp de 2025-07-10 à(s) 09.19.38_c29e3037.jpg"/>
            <p:cNvPicPr preferRelativeResize="0"/>
            <p:nvPr/>
          </p:nvPicPr>
          <p:blipFill rotWithShape="1">
            <a:blip r:embed="rId7">
              <a:alphaModFix/>
            </a:blip>
            <a:srcRect b="62403" l="0" r="0" t="24864"/>
            <a:stretch/>
          </p:blipFill>
          <p:spPr>
            <a:xfrm>
              <a:off x="3663025" y="2294959"/>
              <a:ext cx="10961949" cy="158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g36e80944021_0_0" title="Imagem do WhatsApp de 2025-07-10 à(s) 09.19.38_c29e3037.jpg"/>
            <p:cNvPicPr preferRelativeResize="0"/>
            <p:nvPr/>
          </p:nvPicPr>
          <p:blipFill rotWithShape="1">
            <a:blip r:embed="rId7">
              <a:alphaModFix/>
            </a:blip>
            <a:srcRect b="15538" l="0" r="0" t="51300"/>
            <a:stretch/>
          </p:blipFill>
          <p:spPr>
            <a:xfrm>
              <a:off x="3663025" y="3875529"/>
              <a:ext cx="10961949" cy="41165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0" name="Google Shape;120;g36e80944021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742600" y="4892600"/>
            <a:ext cx="5336325" cy="533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6ed2a7a3f2_0_46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4" l="0" r="-47725" t="-78771"/>
            </a:stretch>
          </a:blipFill>
          <a:ln>
            <a:noFill/>
          </a:ln>
        </p:spPr>
      </p:sp>
      <p:sp>
        <p:nvSpPr>
          <p:cNvPr id="126" name="Google Shape;126;g36ed2a7a3f2_0_46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g36ed2a7a3f2_0_46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" name="Google Shape;128;g36ed2a7a3f2_0_46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g36ed2a7a3f2_0_46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g36ed2a7a3f2_0_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42688" y="657900"/>
            <a:ext cx="15402625" cy="897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767afc95f0_0_207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8" l="0" r="-47727" t="-78768"/>
            </a:stretch>
          </a:blipFill>
          <a:ln>
            <a:noFill/>
          </a:ln>
        </p:spPr>
      </p:sp>
      <p:sp>
        <p:nvSpPr>
          <p:cNvPr id="136" name="Google Shape;136;g3767afc95f0_0_207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g3767afc95f0_0_207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" name="Google Shape;138;g3767afc95f0_0_207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" name="Google Shape;139;g3767afc95f0_0_207"/>
          <p:cNvSpPr txBox="1"/>
          <p:nvPr/>
        </p:nvSpPr>
        <p:spPr>
          <a:xfrm>
            <a:off x="236950" y="9715500"/>
            <a:ext cx="10537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3767afc95f0_0_207"/>
          <p:cNvSpPr txBox="1"/>
          <p:nvPr/>
        </p:nvSpPr>
        <p:spPr>
          <a:xfrm>
            <a:off x="1425558" y="1419547"/>
            <a:ext cx="155763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E QUAIS AS 5 SMART SKILLS MINIMIZAM ESSES PROBLEMAS?</a:t>
            </a:r>
            <a:endParaRPr b="0" i="0" sz="10000" u="none" cap="none" strike="noStrike">
              <a:solidFill>
                <a:srgbClr val="EE4D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g3767afc95f0_0_207"/>
          <p:cNvPicPr preferRelativeResize="0"/>
          <p:nvPr/>
        </p:nvPicPr>
        <p:blipFill rotWithShape="1">
          <a:blip r:embed="rId7">
            <a:alphaModFix/>
          </a:blip>
          <a:srcRect b="0" l="2780" r="2978" t="0"/>
          <a:stretch/>
        </p:blipFill>
        <p:spPr>
          <a:xfrm>
            <a:off x="1301463" y="5142702"/>
            <a:ext cx="3356424" cy="474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767afc95f0_0_107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8" l="0" r="-47727" t="-78768"/>
            </a:stretch>
          </a:blipFill>
          <a:ln>
            <a:noFill/>
          </a:ln>
        </p:spPr>
      </p:sp>
      <p:sp>
        <p:nvSpPr>
          <p:cNvPr id="147" name="Google Shape;147;g3767afc95f0_0_107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g3767afc95f0_0_107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9" name="Google Shape;149;g3767afc95f0_0_107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g3767afc95f0_0_107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3767afc95f0_0_107"/>
          <p:cNvSpPr/>
          <p:nvPr/>
        </p:nvSpPr>
        <p:spPr>
          <a:xfrm>
            <a:off x="1399913" y="2728088"/>
            <a:ext cx="5175000" cy="5769000"/>
          </a:xfrm>
          <a:prstGeom prst="roundRect">
            <a:avLst>
              <a:gd fmla="val 16667" name="adj"/>
            </a:avLst>
          </a:prstGeom>
          <a:noFill/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6500" lIns="93000" spcFirstLastPara="1" rIns="93000" wrap="square" tIns="465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100"/>
              </a:spcBef>
              <a:spcAft>
                <a:spcPts val="300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en-US" sz="6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média, somos 50% da genética e 50% do ambiente</a:t>
            </a:r>
            <a:endParaRPr sz="6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3767afc95f0_0_107"/>
          <p:cNvSpPr/>
          <p:nvPr/>
        </p:nvSpPr>
        <p:spPr>
          <a:xfrm>
            <a:off x="6936879" y="2728088"/>
            <a:ext cx="4935300" cy="5769000"/>
          </a:xfrm>
          <a:prstGeom prst="roundRect">
            <a:avLst>
              <a:gd fmla="val 16667" name="adj"/>
            </a:avLst>
          </a:prstGeom>
          <a:noFill/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6500" lIns="93000" spcFirstLastPara="1" rIns="93000" wrap="square" tIns="465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100"/>
              </a:spcBef>
              <a:spcAft>
                <a:spcPts val="300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en-US" sz="6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Hard Skills e Soft Skills não são suficientes na carreira</a:t>
            </a:r>
            <a:endParaRPr sz="6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3767afc95f0_0_107"/>
          <p:cNvSpPr/>
          <p:nvPr/>
        </p:nvSpPr>
        <p:spPr>
          <a:xfrm>
            <a:off x="12233994" y="2728088"/>
            <a:ext cx="4935300" cy="5769000"/>
          </a:xfrm>
          <a:prstGeom prst="roundRect">
            <a:avLst>
              <a:gd fmla="val 16667" name="adj"/>
            </a:avLst>
          </a:prstGeom>
          <a:noFill/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6500" lIns="93000" spcFirstLastPara="1" rIns="93000" wrap="square" tIns="465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100"/>
              </a:spcBef>
              <a:spcAft>
                <a:spcPts val="300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en-US" sz="6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 Skill adaptável é o terceiro elemento</a:t>
            </a:r>
            <a:endParaRPr sz="6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3767afc95f0_0_107"/>
          <p:cNvSpPr/>
          <p:nvPr/>
        </p:nvSpPr>
        <p:spPr>
          <a:xfrm>
            <a:off x="0" y="766538"/>
            <a:ext cx="18288000" cy="10305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28575">
              <a:srgbClr val="000000">
                <a:alpha val="48630"/>
              </a:srgbClr>
            </a:outerShdw>
          </a:effectLst>
        </p:spPr>
        <p:txBody>
          <a:bodyPr anchorCtr="0" anchor="t" bIns="59675" lIns="59675" spcFirstLastPara="1" rIns="59675" wrap="square" tIns="59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lang="en-US" sz="5700">
                <a:solidFill>
                  <a:srgbClr val="51443C"/>
                </a:solidFill>
              </a:rPr>
              <a:t>Quais os 3 pilares das Smart Skills?</a:t>
            </a:r>
            <a:endParaRPr b="1" i="0" sz="5700" u="none" cap="none" strike="noStrike">
              <a:solidFill>
                <a:srgbClr val="5144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3767afc95f0_0_107"/>
          <p:cNvSpPr txBox="1"/>
          <p:nvPr/>
        </p:nvSpPr>
        <p:spPr>
          <a:xfrm>
            <a:off x="-31267" y="9263205"/>
            <a:ext cx="18288000" cy="10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700" u="none" cap="none" strike="noStrike">
                <a:solidFill>
                  <a:srgbClr val="52443B"/>
                </a:solidFill>
                <a:latin typeface="Calibri"/>
                <a:ea typeface="Calibri"/>
                <a:cs typeface="Calibri"/>
                <a:sym typeface="Calibri"/>
              </a:rPr>
              <a:t>Fonte: MUNIZ, Antonio. </a:t>
            </a:r>
            <a:r>
              <a:rPr b="1" i="0" lang="en-US" sz="2700" u="none" cap="none" strike="noStrike">
                <a:solidFill>
                  <a:srgbClr val="52443B"/>
                </a:solidFill>
                <a:latin typeface="Calibri"/>
                <a:ea typeface="Calibri"/>
                <a:cs typeface="Calibri"/>
                <a:sym typeface="Calibri"/>
              </a:rPr>
              <a:t>Smart Skills: </a:t>
            </a:r>
            <a:r>
              <a:rPr b="0" i="0" lang="en-US" sz="2700" u="none" cap="none" strike="noStrike">
                <a:solidFill>
                  <a:srgbClr val="52443B"/>
                </a:solidFill>
                <a:latin typeface="Calibri"/>
                <a:ea typeface="Calibri"/>
                <a:cs typeface="Calibri"/>
                <a:sym typeface="Calibri"/>
              </a:rPr>
              <a:t>Rio de Janeiro: Editora Brasport, 2024</a:t>
            </a:r>
            <a:endParaRPr b="0" i="0" sz="2700" u="none" cap="none" strike="noStrike">
              <a:solidFill>
                <a:srgbClr val="52443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6e80944021_2_0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4" l="0" r="-47725" t="-78771"/>
            </a:stretch>
          </a:blipFill>
          <a:ln>
            <a:noFill/>
          </a:ln>
        </p:spPr>
      </p:sp>
      <p:sp>
        <p:nvSpPr>
          <p:cNvPr id="161" name="Google Shape;161;g36e80944021_2_0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" name="Google Shape;162;g36e80944021_2_0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" name="Google Shape;163;g36e80944021_2_0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g36e80944021_2_0"/>
          <p:cNvSpPr/>
          <p:nvPr/>
        </p:nvSpPr>
        <p:spPr>
          <a:xfrm>
            <a:off x="15408940" y="7510231"/>
            <a:ext cx="2560957" cy="2560957"/>
          </a:xfrm>
          <a:custGeom>
            <a:rect b="b" l="l" r="r" t="t"/>
            <a:pathLst>
              <a:path extrusionOk="0" h="2560957" w="2560957">
                <a:moveTo>
                  <a:pt x="0" y="0"/>
                </a:moveTo>
                <a:lnTo>
                  <a:pt x="2560957" y="0"/>
                </a:lnTo>
                <a:lnTo>
                  <a:pt x="2560957" y="2560958"/>
                </a:lnTo>
                <a:lnTo>
                  <a:pt x="0" y="2560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" name="Google Shape;165;g36e80944021_2_0"/>
          <p:cNvSpPr txBox="1"/>
          <p:nvPr/>
        </p:nvSpPr>
        <p:spPr>
          <a:xfrm>
            <a:off x="1355858" y="3078297"/>
            <a:ext cx="155763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b="1" i="0" lang="en-US" sz="15000" u="none" cap="none" strike="noStrike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Curiosidade tecnológica</a:t>
            </a:r>
            <a:endParaRPr b="1" i="0" sz="15000" u="none" cap="none" strike="noStrike">
              <a:solidFill>
                <a:srgbClr val="EE4D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36e80944021_2_0"/>
          <p:cNvSpPr txBox="1"/>
          <p:nvPr/>
        </p:nvSpPr>
        <p:spPr>
          <a:xfrm>
            <a:off x="-629175" y="348000"/>
            <a:ext cx="13550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SMART SKILL </a:t>
            </a:r>
            <a:r>
              <a:rPr b="0" i="0" lang="en-US" sz="10000" u="none" cap="none" strike="noStrike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rPr>
              <a:t>1</a:t>
            </a:r>
            <a:endParaRPr b="0" i="0" sz="10000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1" l="0" r="-47723" t="-78781"/>
            </a:stretch>
          </a:blipFill>
          <a:ln>
            <a:noFill/>
          </a:ln>
        </p:spPr>
      </p:sp>
      <p:sp>
        <p:nvSpPr>
          <p:cNvPr id="172" name="Google Shape;172;p3"/>
          <p:cNvSpPr/>
          <p:nvPr/>
        </p:nvSpPr>
        <p:spPr>
          <a:xfrm rot="3007081">
            <a:off x="8949227" y="5649441"/>
            <a:ext cx="10663992" cy="11045566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3"/>
          <p:cNvSpPr/>
          <p:nvPr/>
        </p:nvSpPr>
        <p:spPr>
          <a:xfrm rot="10134322">
            <a:off x="-2529068" y="-4689660"/>
            <a:ext cx="12090101" cy="9430279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3"/>
          <p:cNvSpPr/>
          <p:nvPr/>
        </p:nvSpPr>
        <p:spPr>
          <a:xfrm rot="1153337">
            <a:off x="14713252" y="8909971"/>
            <a:ext cx="4209637" cy="305599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" name="Google Shape;175;p3"/>
          <p:cNvSpPr txBox="1"/>
          <p:nvPr/>
        </p:nvSpPr>
        <p:spPr>
          <a:xfrm>
            <a:off x="783726" y="9572700"/>
            <a:ext cx="76077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sng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IA acerta diagnóstico 4x mais que médico: o que mudará no futuro? - 06/07/2025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"/>
          <p:cNvSpPr txBox="1"/>
          <p:nvPr/>
        </p:nvSpPr>
        <p:spPr>
          <a:xfrm>
            <a:off x="6167100" y="1231300"/>
            <a:ext cx="11079600" cy="70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Microsoft apresentou o MAI-DxO, IA que acerta </a:t>
            </a:r>
            <a:r>
              <a:rPr b="0" i="0" lang="en-US" sz="8000" u="none" cap="none" strike="noStrike">
                <a:solidFill>
                  <a:srgbClr val="FF5757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85%</a:t>
            </a:r>
            <a:r>
              <a:rPr b="0" i="0" lang="en-US" sz="8000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dos diagnósticos e supera médicos  em </a:t>
            </a:r>
            <a:r>
              <a:rPr b="0" i="0" lang="en-US" sz="8000" u="none" cap="none" strike="noStrike">
                <a:solidFill>
                  <a:srgbClr val="FF5757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complexidade, </a:t>
            </a:r>
            <a:endParaRPr b="0" i="0" sz="8000" u="none" cap="none" strike="noStrike">
              <a:solidFill>
                <a:srgbClr val="FF5757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0" lvl="0" marL="0" marR="0" rtl="0" algn="r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FF5757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velocidade e precisão</a:t>
            </a:r>
            <a:r>
              <a:rPr b="0" i="0" lang="en-US" sz="8000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.</a:t>
            </a:r>
            <a:endParaRPr b="0" i="0" sz="8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3"/>
          <p:cNvPicPr preferRelativeResize="0"/>
          <p:nvPr/>
        </p:nvPicPr>
        <p:blipFill rotWithShape="1">
          <a:blip r:embed="rId8">
            <a:alphaModFix/>
          </a:blip>
          <a:srcRect b="3374" l="43300" r="0" t="7830"/>
          <a:stretch/>
        </p:blipFill>
        <p:spPr>
          <a:xfrm>
            <a:off x="818838" y="3054825"/>
            <a:ext cx="5394300" cy="60333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