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</p:sldMasterIdLst>
  <p:notesMasterIdLst>
    <p:notesMasterId r:id="rId47"/>
  </p:notesMasterIdLst>
  <p:sldIdLst>
    <p:sldId id="299" r:id="rId3"/>
    <p:sldId id="315" r:id="rId4"/>
    <p:sldId id="3409" r:id="rId5"/>
    <p:sldId id="3476" r:id="rId6"/>
    <p:sldId id="3477" r:id="rId7"/>
    <p:sldId id="3478" r:id="rId8"/>
    <p:sldId id="3479" r:id="rId9"/>
    <p:sldId id="3480" r:id="rId10"/>
    <p:sldId id="3459" r:id="rId11"/>
    <p:sldId id="3470" r:id="rId12"/>
    <p:sldId id="3386" r:id="rId13"/>
    <p:sldId id="386" r:id="rId14"/>
    <p:sldId id="3257" r:id="rId15"/>
    <p:sldId id="3252" r:id="rId16"/>
    <p:sldId id="1486" r:id="rId17"/>
    <p:sldId id="3411" r:id="rId18"/>
    <p:sldId id="3410" r:id="rId19"/>
    <p:sldId id="338" r:id="rId20"/>
    <p:sldId id="3452" r:id="rId21"/>
    <p:sldId id="3462" r:id="rId22"/>
    <p:sldId id="3464" r:id="rId23"/>
    <p:sldId id="3442" r:id="rId24"/>
    <p:sldId id="3450" r:id="rId25"/>
    <p:sldId id="3423" r:id="rId26"/>
    <p:sldId id="3481" r:id="rId27"/>
    <p:sldId id="3482" r:id="rId28"/>
    <p:sldId id="3468" r:id="rId29"/>
    <p:sldId id="3417" r:id="rId30"/>
    <p:sldId id="3438" r:id="rId31"/>
    <p:sldId id="3378" r:id="rId32"/>
    <p:sldId id="3435" r:id="rId33"/>
    <p:sldId id="3449" r:id="rId34"/>
    <p:sldId id="3279" r:id="rId35"/>
    <p:sldId id="3406" r:id="rId36"/>
    <p:sldId id="3404" r:id="rId37"/>
    <p:sldId id="3451" r:id="rId38"/>
    <p:sldId id="3472" r:id="rId39"/>
    <p:sldId id="3475" r:id="rId40"/>
    <p:sldId id="3460" r:id="rId41"/>
    <p:sldId id="3467" r:id="rId42"/>
    <p:sldId id="3388" r:id="rId43"/>
    <p:sldId id="3463" r:id="rId44"/>
    <p:sldId id="3420" r:id="rId45"/>
    <p:sldId id="431" r:id="rId46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6103" autoAdjust="0"/>
    <p:restoredTop sz="86381" autoAdjust="0"/>
  </p:normalViewPr>
  <p:slideViewPr>
    <p:cSldViewPr snapToGrid="0">
      <p:cViewPr varScale="1">
        <p:scale>
          <a:sx n="65" d="100"/>
          <a:sy n="65" d="100"/>
        </p:scale>
        <p:origin x="48" y="96"/>
      </p:cViewPr>
      <p:guideLst/>
    </p:cSldViewPr>
  </p:slideViewPr>
  <p:outlineViewPr>
    <p:cViewPr>
      <p:scale>
        <a:sx n="33" d="100"/>
        <a:sy n="33" d="100"/>
      </p:scale>
      <p:origin x="0" y="-48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B0390-C86E-B547-A001-85D0C298ADE0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58F87-7618-644A-B501-5F731ABE4A40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84611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E026-2CD0-4AD1-99E7-2C8C918F35F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1415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E026-2CD0-4AD1-99E7-2C8C918F35F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265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E026-2CD0-4AD1-99E7-2C8C918F35F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73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E026-2CD0-4AD1-99E7-2C8C918F35F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4909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E026-2CD0-4AD1-99E7-2C8C918F35F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8649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2361D-78A6-27CF-00DC-5CFECF357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F55DFB-249E-5FB7-EDC6-4F3E321736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89745-E5C7-6F04-001F-C629D03E5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75C2B-7FC8-CF49-F41C-BBF7D68C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7CADF-6BE1-0EC8-16DB-5BAFF9D2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0792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0D7B3-B83D-03BB-F8B8-B222095A0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E80A-3AB8-1EBE-5BBF-8C6F2E7F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740ED3-FE92-4C1B-7B60-41EF79540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38E13-097F-D65C-6D92-D0ECB22D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8505E-658B-4AE7-AED8-6D611044D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E88048-7A0F-F4E3-CCCF-B8CE7D64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626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B7DB-643E-F1CB-6F52-48B71D745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4FA0FD-0AB7-C27B-9FDC-08631E75E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E70E4-BD6D-543C-5F5A-3375E917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2B98D-C576-5959-9470-0B4154F5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6C5DA6-43A7-AD35-FA8F-54D97117C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BBD49-05CE-D5A4-E1BC-76FDBA2B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81337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885B6-C2F0-F3A9-32AF-C37ABE36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84AE0-0167-F0E3-1C7A-7A06AB852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C3706-7437-BFE3-E837-4C0978913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3B234-51BE-CFEB-DFA5-16B7773B9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A97D3-D20A-9360-1A58-B80244B6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525841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2C7936-55B5-24CF-1FD6-C55DCEED47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61F7B-7E94-7329-C176-11A06F010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313D-9461-E130-18AC-D9FA0CE3A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25407-CBD9-099D-E054-7115BADC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497B1-47CF-F36F-AABF-594008072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83506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58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AA0E9096-D67F-C26F-772B-0059F1EA052D}"/>
              </a:ext>
            </a:extLst>
          </p:cNvPr>
          <p:cNvSpPr/>
          <p:nvPr userDrawn="1"/>
        </p:nvSpPr>
        <p:spPr>
          <a:xfrm>
            <a:off x="-1273261" y="116271"/>
            <a:ext cx="3918637" cy="677761"/>
          </a:xfrm>
          <a:custGeom>
            <a:avLst/>
            <a:gdLst/>
            <a:ahLst/>
            <a:cxnLst/>
            <a:rect l="l" t="t" r="r" b="b"/>
            <a:pathLst>
              <a:path w="812800" h="168839" extrusionOk="0">
                <a:moveTo>
                  <a:pt x="84420" y="0"/>
                </a:moveTo>
                <a:lnTo>
                  <a:pt x="728380" y="0"/>
                </a:lnTo>
                <a:cubicBezTo>
                  <a:pt x="750770" y="0"/>
                  <a:pt x="772242" y="8894"/>
                  <a:pt x="788074" y="24726"/>
                </a:cubicBezTo>
                <a:cubicBezTo>
                  <a:pt x="803906" y="40558"/>
                  <a:pt x="812800" y="62030"/>
                  <a:pt x="812800" y="84420"/>
                </a:cubicBezTo>
                <a:lnTo>
                  <a:pt x="812800" y="84420"/>
                </a:lnTo>
                <a:cubicBezTo>
                  <a:pt x="812800" y="131043"/>
                  <a:pt x="775004" y="168839"/>
                  <a:pt x="728380" y="168839"/>
                </a:cubicBezTo>
                <a:lnTo>
                  <a:pt x="84420" y="168839"/>
                </a:lnTo>
                <a:cubicBezTo>
                  <a:pt x="62030" y="168839"/>
                  <a:pt x="40558" y="159945"/>
                  <a:pt x="24726" y="144113"/>
                </a:cubicBezTo>
                <a:cubicBezTo>
                  <a:pt x="8894" y="128282"/>
                  <a:pt x="0" y="106809"/>
                  <a:pt x="0" y="84420"/>
                </a:cubicBezTo>
                <a:lnTo>
                  <a:pt x="0" y="84420"/>
                </a:lnTo>
                <a:cubicBezTo>
                  <a:pt x="0" y="62030"/>
                  <a:pt x="8894" y="40558"/>
                  <a:pt x="24726" y="24726"/>
                </a:cubicBezTo>
                <a:cubicBezTo>
                  <a:pt x="40558" y="8894"/>
                  <a:pt x="62030" y="0"/>
                  <a:pt x="844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0126A0F-C05D-F37C-557D-E4053D8E28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286" y="60704"/>
            <a:ext cx="2827755" cy="9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93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393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4782FE-0DF1-0A66-6404-9FE0278B29E2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200"/>
          </a:p>
        </p:txBody>
      </p:sp>
      <p:sp>
        <p:nvSpPr>
          <p:cNvPr id="3" name="Google Shape;101;p2">
            <a:extLst>
              <a:ext uri="{FF2B5EF4-FFF2-40B4-BE49-F238E27FC236}">
                <a16:creationId xmlns:a16="http://schemas.microsoft.com/office/drawing/2014/main" id="{52EABEFD-4826-F3FD-D321-FF292F395A52}"/>
              </a:ext>
            </a:extLst>
          </p:cNvPr>
          <p:cNvSpPr/>
          <p:nvPr userDrawn="1"/>
        </p:nvSpPr>
        <p:spPr>
          <a:xfrm>
            <a:off x="-2541583" y="0"/>
            <a:ext cx="15284261" cy="997070"/>
          </a:xfrm>
          <a:custGeom>
            <a:avLst/>
            <a:gdLst/>
            <a:ahLst/>
            <a:cxnLst/>
            <a:rect l="l" t="t" r="r" b="b"/>
            <a:pathLst>
              <a:path w="10414999" h="10414999" extrusionOk="0">
                <a:moveTo>
                  <a:pt x="0" y="0"/>
                </a:moveTo>
                <a:lnTo>
                  <a:pt x="10414999" y="0"/>
                </a:lnTo>
                <a:lnTo>
                  <a:pt x="10414999" y="10414998"/>
                </a:lnTo>
                <a:lnTo>
                  <a:pt x="0" y="1041499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txBody>
          <a:bodyPr/>
          <a:lstStyle/>
          <a:p>
            <a:endParaRPr lang="en-BR" sz="1200"/>
          </a:p>
        </p:txBody>
      </p:sp>
      <p:sp>
        <p:nvSpPr>
          <p:cNvPr id="16" name="Google Shape;16;p6"/>
          <p:cNvSpPr txBox="1">
            <a:spLocks noGrp="1"/>
          </p:cNvSpPr>
          <p:nvPr>
            <p:ph type="ctrTitle" hasCustomPrompt="1"/>
          </p:nvPr>
        </p:nvSpPr>
        <p:spPr>
          <a:xfrm>
            <a:off x="2788664" y="17054"/>
            <a:ext cx="7552134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 i="0">
                <a:solidFill>
                  <a:schemeClr val="bg1"/>
                </a:solidFill>
                <a:latin typeface="Montserrat" pitchFamily="2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pt-BR" dirty="0" err="1"/>
              <a:t>TíTULO</a:t>
            </a:r>
            <a:endParaRPr dirty="0"/>
          </a:p>
        </p:txBody>
      </p:sp>
      <p:sp>
        <p:nvSpPr>
          <p:cNvPr id="4" name="Google Shape;88;p1">
            <a:extLst>
              <a:ext uri="{FF2B5EF4-FFF2-40B4-BE49-F238E27FC236}">
                <a16:creationId xmlns:a16="http://schemas.microsoft.com/office/drawing/2014/main" id="{11C0EE59-24C4-8790-BB00-2B00415A9750}"/>
              </a:ext>
            </a:extLst>
          </p:cNvPr>
          <p:cNvSpPr/>
          <p:nvPr userDrawn="1"/>
        </p:nvSpPr>
        <p:spPr>
          <a:xfrm rot="-2700000">
            <a:off x="10290903" y="-1008941"/>
            <a:ext cx="2351095" cy="2291249"/>
          </a:xfrm>
          <a:custGeom>
            <a:avLst/>
            <a:gdLst/>
            <a:ahLst/>
            <a:cxnLst/>
            <a:rect l="l" t="t" r="r" b="b"/>
            <a:pathLst>
              <a:path w="3526643" h="3436874" extrusionOk="0">
                <a:moveTo>
                  <a:pt x="0" y="0"/>
                </a:moveTo>
                <a:lnTo>
                  <a:pt x="3526644" y="0"/>
                </a:lnTo>
                <a:lnTo>
                  <a:pt x="3526644" y="3436874"/>
                </a:lnTo>
                <a:lnTo>
                  <a:pt x="0" y="3436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  <a:grayscl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R" sz="1200"/>
          </a:p>
        </p:txBody>
      </p:sp>
      <p:sp>
        <p:nvSpPr>
          <p:cNvPr id="5" name="Google Shape;91;p1">
            <a:extLst>
              <a:ext uri="{FF2B5EF4-FFF2-40B4-BE49-F238E27FC236}">
                <a16:creationId xmlns:a16="http://schemas.microsoft.com/office/drawing/2014/main" id="{322D2357-02EC-DD5B-E24E-AC42CF6E01A9}"/>
              </a:ext>
            </a:extLst>
          </p:cNvPr>
          <p:cNvSpPr/>
          <p:nvPr userDrawn="1"/>
        </p:nvSpPr>
        <p:spPr>
          <a:xfrm>
            <a:off x="-1273261" y="116271"/>
            <a:ext cx="3918637" cy="677761"/>
          </a:xfrm>
          <a:custGeom>
            <a:avLst/>
            <a:gdLst/>
            <a:ahLst/>
            <a:cxnLst/>
            <a:rect l="l" t="t" r="r" b="b"/>
            <a:pathLst>
              <a:path w="812800" h="168839" extrusionOk="0">
                <a:moveTo>
                  <a:pt x="84420" y="0"/>
                </a:moveTo>
                <a:lnTo>
                  <a:pt x="728380" y="0"/>
                </a:lnTo>
                <a:cubicBezTo>
                  <a:pt x="750770" y="0"/>
                  <a:pt x="772242" y="8894"/>
                  <a:pt x="788074" y="24726"/>
                </a:cubicBezTo>
                <a:cubicBezTo>
                  <a:pt x="803906" y="40558"/>
                  <a:pt x="812800" y="62030"/>
                  <a:pt x="812800" y="84420"/>
                </a:cubicBezTo>
                <a:lnTo>
                  <a:pt x="812800" y="84420"/>
                </a:lnTo>
                <a:cubicBezTo>
                  <a:pt x="812800" y="131043"/>
                  <a:pt x="775004" y="168839"/>
                  <a:pt x="728380" y="168839"/>
                </a:cubicBezTo>
                <a:lnTo>
                  <a:pt x="84420" y="168839"/>
                </a:lnTo>
                <a:cubicBezTo>
                  <a:pt x="62030" y="168839"/>
                  <a:pt x="40558" y="159945"/>
                  <a:pt x="24726" y="144113"/>
                </a:cubicBezTo>
                <a:cubicBezTo>
                  <a:pt x="8894" y="128282"/>
                  <a:pt x="0" y="106809"/>
                  <a:pt x="0" y="84420"/>
                </a:cubicBezTo>
                <a:lnTo>
                  <a:pt x="0" y="84420"/>
                </a:lnTo>
                <a:cubicBezTo>
                  <a:pt x="0" y="62030"/>
                  <a:pt x="8894" y="40558"/>
                  <a:pt x="24726" y="24726"/>
                </a:cubicBezTo>
                <a:cubicBezTo>
                  <a:pt x="40558" y="8894"/>
                  <a:pt x="62030" y="0"/>
                  <a:pt x="844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5F8633B-65B3-331B-7D58-4382478B6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43286" y="60704"/>
            <a:ext cx="2827755" cy="919817"/>
          </a:xfrm>
          <a:prstGeom prst="rect">
            <a:avLst/>
          </a:prstGeom>
        </p:spPr>
      </p:pic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B1E1B997-5379-9925-A6BE-14EE1E32E88C}"/>
              </a:ext>
            </a:extLst>
          </p:cNvPr>
          <p:cNvSpPr/>
          <p:nvPr userDrawn="1"/>
        </p:nvSpPr>
        <p:spPr>
          <a:xfrm rot="15686648">
            <a:off x="10473017" y="5522214"/>
            <a:ext cx="2351095" cy="2291249"/>
          </a:xfrm>
          <a:custGeom>
            <a:avLst/>
            <a:gdLst/>
            <a:ahLst/>
            <a:cxnLst/>
            <a:rect l="l" t="t" r="r" b="b"/>
            <a:pathLst>
              <a:path w="3526643" h="3436874" extrusionOk="0">
                <a:moveTo>
                  <a:pt x="0" y="0"/>
                </a:moveTo>
                <a:lnTo>
                  <a:pt x="3526644" y="0"/>
                </a:lnTo>
                <a:lnTo>
                  <a:pt x="3526644" y="3436874"/>
                </a:lnTo>
                <a:lnTo>
                  <a:pt x="0" y="3436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  <a:grayscl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R" sz="1200"/>
          </a:p>
        </p:txBody>
      </p:sp>
    </p:spTree>
    <p:extLst>
      <p:ext uri="{BB962C8B-B14F-4D97-AF65-F5344CB8AC3E}">
        <p14:creationId xmlns:p14="http://schemas.microsoft.com/office/powerpoint/2010/main" val="3119735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"/>
          <p:cNvSpPr txBox="1"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667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267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333">
                <a:solidFill>
                  <a:srgbClr val="888888"/>
                </a:solidFill>
              </a:defRPr>
            </a:lvl1pPr>
            <a:lvl2pPr marL="609630" lvl="1" indent="-15240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200">
                <a:solidFill>
                  <a:srgbClr val="888888"/>
                </a:solidFill>
              </a:defRPr>
            </a:lvl2pPr>
            <a:lvl3pPr marL="914446" lvl="2" indent="-152408" algn="l">
              <a:spcBef>
                <a:spcPts val="213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067">
                <a:solidFill>
                  <a:srgbClr val="888888"/>
                </a:solidFill>
              </a:defRPr>
            </a:lvl3pPr>
            <a:lvl4pPr marL="1219261" lvl="3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4pPr>
            <a:lvl5pPr marL="1524076" lvl="4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5pPr>
            <a:lvl6pPr marL="1828891" lvl="5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6pPr>
            <a:lvl7pPr marL="2133707" lvl="6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7pPr>
            <a:lvl8pPr marL="2438522" lvl="7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8pPr>
            <a:lvl9pPr marL="2743337" lvl="8" indent="-152408" algn="l">
              <a:spcBef>
                <a:spcPts val="187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933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D00A6-61E5-E6C1-ED99-D13A4BBCA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890BF-F3EC-CEA5-9254-0D334FD71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DB637-2905-6FDC-103B-20E36011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8FE6E-D16A-3C35-7B87-B621643C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30A30-C4E7-DA32-05A4-6645AA8A5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4168468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8B1005-1281-AF87-A2C6-C470AC4CF98E}"/>
              </a:ext>
            </a:extLst>
          </p:cNvPr>
          <p:cNvSpPr/>
          <p:nvPr userDrawn="1"/>
        </p:nvSpPr>
        <p:spPr>
          <a:xfrm>
            <a:off x="0" y="-195532"/>
            <a:ext cx="12192000" cy="7053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200"/>
          </a:p>
        </p:txBody>
      </p:sp>
    </p:spTree>
    <p:extLst>
      <p:ext uri="{BB962C8B-B14F-4D97-AF65-F5344CB8AC3E}">
        <p14:creationId xmlns:p14="http://schemas.microsoft.com/office/powerpoint/2010/main" val="2304682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04815" lvl="0" indent="-152408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 b="1"/>
            </a:lvl1pPr>
            <a:lvl2pPr marL="609630" lvl="1" indent="-152408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333" b="1"/>
            </a:lvl2pPr>
            <a:lvl3pPr marL="914446" lvl="2" indent="-15240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200" b="1"/>
            </a:lvl3pPr>
            <a:lvl4pPr marL="1219261" lvl="3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4pPr>
            <a:lvl5pPr marL="1524076" lvl="4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5pPr>
            <a:lvl6pPr marL="1828891" lvl="5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6pPr>
            <a:lvl7pPr marL="2133707" lvl="6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7pPr>
            <a:lvl8pPr marL="2438522" lvl="7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8pPr>
            <a:lvl9pPr marL="2743337" lvl="8" indent="-152408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067" b="1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1pPr>
            <a:lvl2pPr marL="609630" lvl="1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200"/>
            </a:lvl3pPr>
            <a:lvl4pPr marL="1219261" lvl="3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067"/>
            </a:lvl4pPr>
            <a:lvl5pPr marL="1524076" lvl="4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067"/>
            </a:lvl5pPr>
            <a:lvl6pPr marL="1828891" lvl="5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6pPr>
            <a:lvl7pPr marL="2133707" lvl="6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7pPr>
            <a:lvl8pPr marL="2438522" lvl="7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8pPr>
            <a:lvl9pPr marL="2743337" lvl="8" indent="-220144" algn="l">
              <a:spcBef>
                <a:spcPts val="213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067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727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99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 preserve="1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2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87881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133"/>
            </a:lvl1pPr>
            <a:lvl2pPr marL="609630" lvl="1" indent="-270947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867"/>
            </a:lvl2pPr>
            <a:lvl3pPr marL="914446" lvl="2" indent="-254013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600"/>
            </a:lvl3pPr>
            <a:lvl4pPr marL="1219261" lvl="3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333"/>
            </a:lvl4pPr>
            <a:lvl5pPr marL="1524076" lvl="4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333"/>
            </a:lvl5pPr>
            <a:lvl6pPr marL="1828891" lvl="5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6pPr>
            <a:lvl7pPr marL="2133707" lvl="6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7pPr>
            <a:lvl8pPr marL="2438522" lvl="7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8pPr>
            <a:lvl9pPr marL="2743337" lvl="8" indent="-237079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333"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50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 preserve="1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3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>
            <a:spLocks noGrp="1"/>
          </p:cNvSpPr>
          <p:nvPr>
            <p:ph type="pic" idx="2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152408" algn="l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933"/>
            </a:lvl1pPr>
            <a:lvl2pPr marL="609630" lvl="1" indent="-152408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800"/>
            </a:lvl2pPr>
            <a:lvl3pPr marL="914446" lvl="2" indent="-152408" algn="l">
              <a:spcBef>
                <a:spcPts val="133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667"/>
            </a:lvl3pPr>
            <a:lvl4pPr marL="1219261" lvl="3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4pPr>
            <a:lvl5pPr marL="1524076" lvl="4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5pPr>
            <a:lvl6pPr marL="1828891" lvl="5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6pPr>
            <a:lvl7pPr marL="2133707" lvl="6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7pPr>
            <a:lvl8pPr marL="2438522" lvl="7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8pPr>
            <a:lvl9pPr marL="2743337" lvl="8" indent="-152408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7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 preserve="1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 rot="5400000">
            <a:off x="1539346" y="-167745"/>
            <a:ext cx="3017309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581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 preserve="1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 rot="5400000">
            <a:off x="3154892" y="1447801"/>
            <a:ext cx="390101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 rot="5400000">
            <a:off x="360892" y="127000"/>
            <a:ext cx="3901017" cy="40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09630" lvl="1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914446" lvl="2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219261" lvl="3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524076" lvl="4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828891" lvl="5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133707" lvl="6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438522" lvl="7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743337" lvl="8" indent="-228611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dt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ft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3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951E6-B45A-A8BD-E209-3E74C1332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C5DFD1-23D6-DBCB-4379-957DC50ED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C33FC-080D-29DE-7533-78B8014F4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0715F-1223-C14C-C9C9-18E31DCD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D1218-43E6-1406-7FDB-0C48840E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6532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8EEAC-F22F-5153-4633-F21643DB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59727-4ED8-6884-E260-A7B8E3D29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B2EBF-628B-C410-228D-E613801BC9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F22EB-F9F3-6908-1E98-D1F821B3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29247-2C67-C9D5-3735-E62900C7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AA0A3-E1CA-8E4F-789F-585D6296F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8928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FB03B-E7FE-AFA9-00A7-19FB48F23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E5BB3-B9CF-1E65-6BBB-D181BA215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5051BA-5A0E-67CA-0AB4-36B7E760A0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547C3-C5B8-D1A5-26C6-05838C42B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D34BD1-A7F3-C88E-3B3C-92F47D709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9F33EC-7CBA-3054-22CC-5AE11FCF7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DA8E7D-3420-0DE1-1897-277DCD5F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241847-363B-3D4E-0443-06925E37B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7316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2BBF0-2F85-8953-3AE1-A884F19BB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394F0-FE3D-1AE1-BF08-986CB7B9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8C2D7F-DEF6-5547-0729-9A0100318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99A0B-91EE-FBBD-2B15-386D0B46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539891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6841A4-F3BF-C497-908C-AEAD588D3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6D42-B692-EB49-B4CD-A6EB56CF8375}" type="datetimeFigureOut">
              <a:rPr lang="en-BR" smtClean="0"/>
              <a:t>08/15/2025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61C35B-3E18-04B4-BD5F-303B9F6F4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50F37-2B84-E581-DDF1-6C000ABB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C8E22-6646-4148-997E-00C0CF3F9DAC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558379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894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1;p1">
            <a:extLst>
              <a:ext uri="{FF2B5EF4-FFF2-40B4-BE49-F238E27FC236}">
                <a16:creationId xmlns:a16="http://schemas.microsoft.com/office/drawing/2014/main" id="{95B26BC6-72E6-6D4F-B303-2DA5FA8B747E}"/>
              </a:ext>
            </a:extLst>
          </p:cNvPr>
          <p:cNvSpPr/>
          <p:nvPr userDrawn="1"/>
        </p:nvSpPr>
        <p:spPr>
          <a:xfrm>
            <a:off x="-1273261" y="116271"/>
            <a:ext cx="3918637" cy="677761"/>
          </a:xfrm>
          <a:custGeom>
            <a:avLst/>
            <a:gdLst/>
            <a:ahLst/>
            <a:cxnLst/>
            <a:rect l="l" t="t" r="r" b="b"/>
            <a:pathLst>
              <a:path w="812800" h="168839" extrusionOk="0">
                <a:moveTo>
                  <a:pt x="84420" y="0"/>
                </a:moveTo>
                <a:lnTo>
                  <a:pt x="728380" y="0"/>
                </a:lnTo>
                <a:cubicBezTo>
                  <a:pt x="750770" y="0"/>
                  <a:pt x="772242" y="8894"/>
                  <a:pt x="788074" y="24726"/>
                </a:cubicBezTo>
                <a:cubicBezTo>
                  <a:pt x="803906" y="40558"/>
                  <a:pt x="812800" y="62030"/>
                  <a:pt x="812800" y="84420"/>
                </a:cubicBezTo>
                <a:lnTo>
                  <a:pt x="812800" y="84420"/>
                </a:lnTo>
                <a:cubicBezTo>
                  <a:pt x="812800" y="131043"/>
                  <a:pt x="775004" y="168839"/>
                  <a:pt x="728380" y="168839"/>
                </a:cubicBezTo>
                <a:lnTo>
                  <a:pt x="84420" y="168839"/>
                </a:lnTo>
                <a:cubicBezTo>
                  <a:pt x="62030" y="168839"/>
                  <a:pt x="40558" y="159945"/>
                  <a:pt x="24726" y="144113"/>
                </a:cubicBezTo>
                <a:cubicBezTo>
                  <a:pt x="8894" y="128282"/>
                  <a:pt x="0" y="106809"/>
                  <a:pt x="0" y="84420"/>
                </a:cubicBezTo>
                <a:lnTo>
                  <a:pt x="0" y="84420"/>
                </a:lnTo>
                <a:cubicBezTo>
                  <a:pt x="0" y="62030"/>
                  <a:pt x="8894" y="40558"/>
                  <a:pt x="24726" y="24726"/>
                </a:cubicBezTo>
                <a:cubicBezTo>
                  <a:pt x="40558" y="8894"/>
                  <a:pt x="62030" y="0"/>
                  <a:pt x="844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1FC1DE8-B3E3-CE96-BF4D-DEFB875C41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3286" y="60704"/>
            <a:ext cx="2827755" cy="9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9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660ED-5381-7CFA-6FB2-AC8CC05E0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780F7C-0A7C-B098-A4D5-0A709A383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46F60-7CF1-49BE-4334-ADBD5D614D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fld id="{570B6D42-B692-EB49-B4CD-A6EB56CF8375}" type="datetimeFigureOut">
              <a:rPr lang="en-BR" smtClean="0"/>
              <a:pPr/>
              <a:t>08/15/2025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C74AB-C7F1-D8DB-780C-388D91F824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528CF-4660-9A43-37FC-411FC69DA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fld id="{6D5C8E22-6646-4148-997E-00C0CF3F9DAC}" type="slidenum">
              <a:rPr lang="en-BR" smtClean="0"/>
              <a:pPr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5359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Montserrat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Montserrat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Montserrat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Montserrat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4;p1">
            <a:extLst>
              <a:ext uri="{FF2B5EF4-FFF2-40B4-BE49-F238E27FC236}">
                <a16:creationId xmlns:a16="http://schemas.microsoft.com/office/drawing/2014/main" id="{326FB12A-A1DE-8454-2671-9C52BC0A3C09}"/>
              </a:ext>
            </a:extLst>
          </p:cNvPr>
          <p:cNvPicPr preferRelativeResize="0"/>
          <p:nvPr userDrawn="1"/>
        </p:nvPicPr>
        <p:blipFill rotWithShape="1">
          <a:blip r:embed="rId15">
            <a:alphaModFix/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31271" b="1247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8;p1">
            <a:extLst>
              <a:ext uri="{FF2B5EF4-FFF2-40B4-BE49-F238E27FC236}">
                <a16:creationId xmlns:a16="http://schemas.microsoft.com/office/drawing/2014/main" id="{6C13FD17-9E71-C2CA-EBF4-AE8B0DE683FC}"/>
              </a:ext>
            </a:extLst>
          </p:cNvPr>
          <p:cNvSpPr/>
          <p:nvPr userDrawn="1"/>
        </p:nvSpPr>
        <p:spPr>
          <a:xfrm rot="-2700000">
            <a:off x="10290903" y="-1008941"/>
            <a:ext cx="2351095" cy="2291249"/>
          </a:xfrm>
          <a:custGeom>
            <a:avLst/>
            <a:gdLst/>
            <a:ahLst/>
            <a:cxnLst/>
            <a:rect l="l" t="t" r="r" b="b"/>
            <a:pathLst>
              <a:path w="3526643" h="3436874" extrusionOk="0">
                <a:moveTo>
                  <a:pt x="0" y="0"/>
                </a:moveTo>
                <a:lnTo>
                  <a:pt x="3526644" y="0"/>
                </a:lnTo>
                <a:lnTo>
                  <a:pt x="3526644" y="3436874"/>
                </a:lnTo>
                <a:lnTo>
                  <a:pt x="0" y="3436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  <a:grayscl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R" sz="1200"/>
          </a:p>
        </p:txBody>
      </p:sp>
      <p:sp>
        <p:nvSpPr>
          <p:cNvPr id="4" name="Google Shape;89;p1">
            <a:extLst>
              <a:ext uri="{FF2B5EF4-FFF2-40B4-BE49-F238E27FC236}">
                <a16:creationId xmlns:a16="http://schemas.microsoft.com/office/drawing/2014/main" id="{5B72B583-7C48-4545-9613-B6E15D8E9A00}"/>
              </a:ext>
            </a:extLst>
          </p:cNvPr>
          <p:cNvSpPr/>
          <p:nvPr userDrawn="1"/>
        </p:nvSpPr>
        <p:spPr>
          <a:xfrm rot="-2700000">
            <a:off x="-1318834" y="1071346"/>
            <a:ext cx="2351095" cy="2291249"/>
          </a:xfrm>
          <a:custGeom>
            <a:avLst/>
            <a:gdLst/>
            <a:ahLst/>
            <a:cxnLst/>
            <a:rect l="l" t="t" r="r" b="b"/>
            <a:pathLst>
              <a:path w="3526643" h="3436874" extrusionOk="0">
                <a:moveTo>
                  <a:pt x="0" y="0"/>
                </a:moveTo>
                <a:lnTo>
                  <a:pt x="3526643" y="0"/>
                </a:lnTo>
                <a:lnTo>
                  <a:pt x="3526643" y="3436874"/>
                </a:lnTo>
                <a:lnTo>
                  <a:pt x="0" y="34368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  <a:grayscl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BR" sz="1200"/>
          </a:p>
        </p:txBody>
      </p:sp>
    </p:spTree>
    <p:extLst>
      <p:ext uri="{BB962C8B-B14F-4D97-AF65-F5344CB8AC3E}">
        <p14:creationId xmlns:p14="http://schemas.microsoft.com/office/powerpoint/2010/main" val="11581788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687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19E2D-469D-0028-DA1B-C3EB47D7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51;p100">
            <a:extLst>
              <a:ext uri="{FF2B5EF4-FFF2-40B4-BE49-F238E27FC236}">
                <a16:creationId xmlns:a16="http://schemas.microsoft.com/office/drawing/2014/main" id="{673495FB-F89C-BFB3-B770-A71AB7DE1B73}"/>
              </a:ext>
            </a:extLst>
          </p:cNvPr>
          <p:cNvSpPr txBox="1"/>
          <p:nvPr/>
        </p:nvSpPr>
        <p:spPr>
          <a:xfrm>
            <a:off x="8910831" y="5712658"/>
            <a:ext cx="3617292" cy="89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dirty="0">
                <a:solidFill>
                  <a:schemeClr val="bg1"/>
                </a:solidFill>
                <a:latin typeface="Montserrat SemiBold" pitchFamily="2" charset="77"/>
                <a:ea typeface="Lexend Deca"/>
                <a:cs typeface="Lexend Deca"/>
                <a:sym typeface="Lexend Deca"/>
              </a:rPr>
              <a:t>Cezar </a:t>
            </a:r>
            <a:r>
              <a:rPr lang="pt-BR" sz="3200" b="1" dirty="0" err="1">
                <a:solidFill>
                  <a:schemeClr val="bg1"/>
                </a:solidFill>
                <a:latin typeface="Montserrat SemiBold" pitchFamily="2" charset="77"/>
                <a:ea typeface="Lexend Deca"/>
                <a:cs typeface="Lexend Deca"/>
                <a:sym typeface="Lexend Deca"/>
              </a:rPr>
              <a:t>Taurion</a:t>
            </a:r>
            <a:endParaRPr lang="pt-BR" sz="3200" b="1" dirty="0">
              <a:solidFill>
                <a:schemeClr val="bg1"/>
              </a:solidFill>
              <a:latin typeface="Montserrat SemiBold" pitchFamily="2" charset="77"/>
              <a:ea typeface="Lexend Deca"/>
              <a:cs typeface="Lexend Deca"/>
              <a:sym typeface="Lexend Deca"/>
            </a:endParaRPr>
          </a:p>
        </p:txBody>
      </p:sp>
      <p:sp>
        <p:nvSpPr>
          <p:cNvPr id="7" name="Google Shape;96;p1">
            <a:extLst>
              <a:ext uri="{FF2B5EF4-FFF2-40B4-BE49-F238E27FC236}">
                <a16:creationId xmlns:a16="http://schemas.microsoft.com/office/drawing/2014/main" id="{7A1BEF1B-AAAC-2B69-8818-A48C20BE7334}"/>
              </a:ext>
            </a:extLst>
          </p:cNvPr>
          <p:cNvSpPr txBox="1"/>
          <p:nvPr/>
        </p:nvSpPr>
        <p:spPr>
          <a:xfrm>
            <a:off x="598053" y="1145342"/>
            <a:ext cx="11593947" cy="79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797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u="none" strike="noStrike" cap="none" dirty="0">
                <a:solidFill>
                  <a:srgbClr val="FFFFFF"/>
                </a:solidFill>
                <a:latin typeface="Montserrat" pitchFamily="2" charset="77"/>
                <a:ea typeface="Verdana"/>
                <a:cs typeface="Verdana"/>
                <a:sym typeface="Verdana"/>
              </a:rPr>
              <a:t>IA: Mitos e Verdades</a:t>
            </a:r>
          </a:p>
        </p:txBody>
      </p:sp>
      <p:pic>
        <p:nvPicPr>
          <p:cNvPr id="14" name="Picture 13" descr="A person in a red shirt&#10;&#10;Description automatically generated">
            <a:extLst>
              <a:ext uri="{FF2B5EF4-FFF2-40B4-BE49-F238E27FC236}">
                <a16:creationId xmlns:a16="http://schemas.microsoft.com/office/drawing/2014/main" id="{7628B92B-456B-9697-C910-6CC91165B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0788" y="3207895"/>
            <a:ext cx="1666294" cy="250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79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4692E0F-59E0-92B3-C99A-6E787E50FB0B}"/>
              </a:ext>
            </a:extLst>
          </p:cNvPr>
          <p:cNvSpPr txBox="1"/>
          <p:nvPr/>
        </p:nvSpPr>
        <p:spPr>
          <a:xfrm>
            <a:off x="866548" y="4756355"/>
            <a:ext cx="10199459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6000" b="1" dirty="0">
                <a:solidFill>
                  <a:schemeClr val="bg1"/>
                </a:solidFill>
              </a:rPr>
              <a:t>SALAMI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</a:p>
          <a:p>
            <a:endParaRPr lang="pt-BR" sz="2800" b="1" dirty="0">
              <a:solidFill>
                <a:schemeClr val="bg1"/>
              </a:solidFill>
            </a:endParaRPr>
          </a:p>
          <a:p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Systematic</a:t>
            </a:r>
            <a:r>
              <a:rPr lang="pt-BR" sz="2400" b="1" dirty="0">
                <a:solidFill>
                  <a:schemeClr val="bg1"/>
                </a:solidFill>
              </a:rPr>
              <a:t> Approaches </a:t>
            </a:r>
            <a:r>
              <a:rPr lang="pt-BR" sz="2400" b="1" dirty="0" err="1">
                <a:solidFill>
                  <a:schemeClr val="bg1"/>
                </a:solidFill>
              </a:rPr>
              <a:t>to</a:t>
            </a:r>
            <a:r>
              <a:rPr lang="pt-BR" sz="2400" b="1" dirty="0">
                <a:solidFill>
                  <a:schemeClr val="bg1"/>
                </a:solidFill>
              </a:rPr>
              <a:t> Learning </a:t>
            </a:r>
            <a:r>
              <a:rPr lang="pt-BR" sz="2400" b="1" dirty="0" err="1">
                <a:solidFill>
                  <a:schemeClr val="bg1"/>
                </a:solidFill>
              </a:rPr>
              <a:t>Algorithms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and</a:t>
            </a:r>
            <a:r>
              <a:rPr lang="pt-BR" sz="2400" b="1" dirty="0">
                <a:solidFill>
                  <a:schemeClr val="bg1"/>
                </a:solidFill>
              </a:rPr>
              <a:t> Machine </a:t>
            </a:r>
            <a:r>
              <a:rPr lang="pt-BR" sz="2400" b="1" dirty="0" err="1">
                <a:solidFill>
                  <a:schemeClr val="bg1"/>
                </a:solidFill>
              </a:rPr>
              <a:t>Inferences</a:t>
            </a:r>
            <a:endParaRPr lang="pt-BR" sz="2400" b="1" dirty="0">
              <a:solidFill>
                <a:schemeClr val="bg1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E9D046E-7ECD-F5D8-690B-9109CDBFE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09" y="735496"/>
            <a:ext cx="2578057" cy="386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61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40EFE0-AA35-DA63-6568-E49E46C35CF7}"/>
              </a:ext>
            </a:extLst>
          </p:cNvPr>
          <p:cNvSpPr txBox="1"/>
          <p:nvPr/>
        </p:nvSpPr>
        <p:spPr>
          <a:xfrm>
            <a:off x="274883" y="2365317"/>
            <a:ext cx="4798561" cy="2012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IA é,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acima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tudo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4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matemática</a:t>
            </a:r>
            <a:r>
              <a:rPr lang="en-US" sz="4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825866-664B-C8EE-C23F-C1343A388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710" y="0"/>
            <a:ext cx="6742890" cy="67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37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A40EFE0-AA35-DA63-6568-E49E46C35CF7}"/>
              </a:ext>
            </a:extLst>
          </p:cNvPr>
          <p:cNvSpPr txBox="1"/>
          <p:nvPr/>
        </p:nvSpPr>
        <p:spPr>
          <a:xfrm>
            <a:off x="2093348" y="351214"/>
            <a:ext cx="853964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dirty="0">
                <a:solidFill>
                  <a:schemeClr val="bg1"/>
                </a:solidFill>
              </a:rPr>
              <a:t>O que </a:t>
            </a:r>
            <a:r>
              <a:rPr lang="pt-BR" sz="5400" b="1" dirty="0">
                <a:highlight>
                  <a:srgbClr val="FFFF00"/>
                </a:highlight>
              </a:rPr>
              <a:t>não é</a:t>
            </a:r>
          </a:p>
          <a:p>
            <a:pPr algn="ctr"/>
            <a:r>
              <a:rPr lang="pt-BR" sz="5400" b="1" dirty="0">
                <a:solidFill>
                  <a:schemeClr val="bg1"/>
                </a:solidFill>
              </a:rPr>
              <a:t>IA – Inteligência Artificial?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04E943-E765-064E-C21C-B0B52CEE3668}"/>
              </a:ext>
            </a:extLst>
          </p:cNvPr>
          <p:cNvSpPr txBox="1"/>
          <p:nvPr/>
        </p:nvSpPr>
        <p:spPr>
          <a:xfrm>
            <a:off x="2459562" y="2272929"/>
            <a:ext cx="78072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</a:rPr>
              <a:t>Software e robôs assassinos que ganharão vida e decidirão eliminar a raça humana, como vemos nos filmes de ficção científica. </a:t>
            </a:r>
          </a:p>
          <a:p>
            <a:pPr algn="ctr"/>
            <a:endParaRPr lang="pt-BR" sz="2000" b="1" i="0" dirty="0">
              <a:solidFill>
                <a:schemeClr val="bg1"/>
              </a:solidFill>
              <a:effectLst/>
              <a:latin typeface="Source Sans Pro" panose="020B0503030403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A7A6E11-F01C-5B1F-6558-9413D4F46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101" y="3603488"/>
            <a:ext cx="4120137" cy="247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39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FB0BB5C-6E71-DDDB-F908-FEB2FE481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37" y="380552"/>
            <a:ext cx="4175955" cy="3048448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97BD6F4-8B6D-614B-848D-7DCB02195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962" y="3699164"/>
            <a:ext cx="4196430" cy="254923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FB47483-8A30-4DCF-6CD2-B919D62BB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193" y="1265602"/>
            <a:ext cx="5881253" cy="398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4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levisão ligada com pessoas assistindo&#10;&#10;Descrição gerada automaticamente com confiança baixa">
            <a:extLst>
              <a:ext uri="{FF2B5EF4-FFF2-40B4-BE49-F238E27FC236}">
                <a16:creationId xmlns:a16="http://schemas.microsoft.com/office/drawing/2014/main" id="{35ACE370-AE6D-4A5E-8E0A-6544468C3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" r="866"/>
          <a:stretch/>
        </p:blipFill>
        <p:spPr>
          <a:xfrm>
            <a:off x="641276" y="643467"/>
            <a:ext cx="4013020" cy="2702558"/>
          </a:xfrm>
          <a:prstGeom prst="rect">
            <a:avLst/>
          </a:prstGeom>
        </p:spPr>
      </p:pic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9B9AE9F3-3559-6CD9-CE18-216387601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1" r="-1" b="-1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4" name="Imagem 3" descr="Pessoas sentadas em frente a computador&#10;&#10;Descrição gerada automaticamente">
            <a:extLst>
              <a:ext uri="{FF2B5EF4-FFF2-40B4-BE49-F238E27FC236}">
                <a16:creationId xmlns:a16="http://schemas.microsoft.com/office/drawing/2014/main" id="{85B37D3A-92E3-E6B2-758D-B3F74F394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61" r="20735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5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33FCD6B-9EE9-28FE-7B41-067690B976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236" b="4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8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Homem sem camisa&#10;&#10;Descrição gerada automaticamente com confiança baixa">
            <a:extLst>
              <a:ext uri="{FF2B5EF4-FFF2-40B4-BE49-F238E27FC236}">
                <a16:creationId xmlns:a16="http://schemas.microsoft.com/office/drawing/2014/main" id="{7B21D1DD-00AC-4373-9774-C0F375B63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11" b="1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81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253373-49B0-8157-BE3F-38F420F8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641" y="0"/>
            <a:ext cx="1239964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3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&#10;&#10;Descrição gerada automaticamente">
            <a:extLst>
              <a:ext uri="{FF2B5EF4-FFF2-40B4-BE49-F238E27FC236}">
                <a16:creationId xmlns:a16="http://schemas.microsoft.com/office/drawing/2014/main" id="{8C138E88-FD27-C8D0-9022-3DD12CD74C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6" r="5438" b="-1"/>
          <a:stretch/>
        </p:blipFill>
        <p:spPr>
          <a:xfrm>
            <a:off x="0" y="0"/>
            <a:ext cx="12213702" cy="693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58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Texto&#10;&#10;O conteúdo gerado por IA pode estar incorreto.">
            <a:extLst>
              <a:ext uri="{FF2B5EF4-FFF2-40B4-BE49-F238E27FC236}">
                <a16:creationId xmlns:a16="http://schemas.microsoft.com/office/drawing/2014/main" id="{7892EB06-5074-98C6-0662-17BA95FD31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9" b="2346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33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3E895358-44A0-2637-A754-947631F37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74" y="670767"/>
            <a:ext cx="7905750" cy="3031976"/>
          </a:xfrm>
        </p:spPr>
        <p:txBody>
          <a:bodyPr>
            <a:noAutofit/>
          </a:bodyPr>
          <a:lstStyle/>
          <a:p>
            <a:r>
              <a:rPr lang="pt-BR" sz="1800" b="1" dirty="0"/>
              <a:t>CEO -  </a:t>
            </a:r>
            <a:r>
              <a:rPr lang="pt-BR" sz="1800" b="1" dirty="0" err="1"/>
              <a:t>Ananque</a:t>
            </a:r>
            <a:r>
              <a:rPr lang="pt-BR" sz="1800" b="1" dirty="0"/>
              <a:t> (Consultoria Estratégia/ P&amp;D IA)</a:t>
            </a:r>
          </a:p>
          <a:p>
            <a:r>
              <a:rPr lang="pt-BR" sz="1800" b="1" dirty="0" err="1"/>
              <a:t>Chief</a:t>
            </a:r>
            <a:r>
              <a:rPr lang="pt-BR" sz="1800" b="1" dirty="0"/>
              <a:t> </a:t>
            </a:r>
            <a:r>
              <a:rPr lang="pt-BR" sz="1800" b="1" dirty="0" err="1"/>
              <a:t>Strategy</a:t>
            </a:r>
            <a:r>
              <a:rPr lang="pt-BR" sz="1800" b="1" dirty="0"/>
              <a:t> Officer, </a:t>
            </a:r>
            <a:r>
              <a:rPr lang="pt-BR" sz="1800" b="1" dirty="0" err="1"/>
              <a:t>Mobili</a:t>
            </a:r>
            <a:r>
              <a:rPr lang="pt-BR" sz="1800" b="1" dirty="0"/>
              <a:t> </a:t>
            </a:r>
            <a:r>
              <a:rPr lang="pt-BR" sz="1800" b="1" dirty="0" err="1"/>
              <a:t>Partners</a:t>
            </a:r>
            <a:endParaRPr lang="pt-BR" sz="1800" b="1" dirty="0"/>
          </a:p>
          <a:p>
            <a:r>
              <a:rPr lang="pt-BR" sz="1800" b="1" dirty="0"/>
              <a:t>Membro do conselho de inovação de diversas empresas</a:t>
            </a:r>
          </a:p>
          <a:p>
            <a:r>
              <a:rPr lang="pt-BR" sz="1800" b="1" dirty="0"/>
              <a:t>Professor convidado da FDC, PUC-RS, PUC-RJ e Saint Paul Business </a:t>
            </a:r>
            <a:r>
              <a:rPr lang="pt-BR" sz="1800" b="1" dirty="0" err="1"/>
              <a:t>School</a:t>
            </a:r>
            <a:r>
              <a:rPr lang="pt-BR" sz="1800" b="1" dirty="0"/>
              <a:t>, mentor de startups e </a:t>
            </a:r>
            <a:r>
              <a:rPr lang="pt-BR" sz="1800" b="1" dirty="0" err="1"/>
              <a:t>advisor</a:t>
            </a:r>
            <a:r>
              <a:rPr lang="pt-BR" sz="1800" b="1" dirty="0"/>
              <a:t> de programas de aceleração de startups como Finep Startup, </a:t>
            </a:r>
            <a:r>
              <a:rPr lang="pt-BR" sz="1800" b="1" dirty="0" err="1"/>
              <a:t>Ideas</a:t>
            </a:r>
            <a:r>
              <a:rPr lang="pt-BR" sz="1800" b="1" dirty="0"/>
              <a:t> for </a:t>
            </a:r>
            <a:r>
              <a:rPr lang="pt-BR" sz="1800" b="1" dirty="0" err="1"/>
              <a:t>Milk</a:t>
            </a:r>
            <a:r>
              <a:rPr lang="pt-BR" sz="1800" b="1" dirty="0"/>
              <a:t> e outras</a:t>
            </a:r>
          </a:p>
          <a:p>
            <a:endParaRPr lang="pt-BR" sz="1800" b="1" dirty="0"/>
          </a:p>
          <a:p>
            <a:endParaRPr lang="pt-BR" sz="1800" b="1" dirty="0"/>
          </a:p>
          <a:p>
            <a:r>
              <a:rPr lang="pt-BR" sz="1800" b="1" dirty="0"/>
              <a:t>Foi diretor de Novas Tecnologias Aplicadas da IBM Brasil</a:t>
            </a:r>
          </a:p>
          <a:p>
            <a:r>
              <a:rPr lang="pt-BR" sz="1800" b="1" dirty="0"/>
              <a:t>Foi líder da prática de IT </a:t>
            </a:r>
            <a:r>
              <a:rPr lang="pt-BR" sz="1800" b="1" dirty="0" err="1"/>
              <a:t>Strategy</a:t>
            </a:r>
            <a:r>
              <a:rPr lang="pt-BR" sz="1800" b="1" dirty="0"/>
              <a:t> da </a:t>
            </a:r>
            <a:r>
              <a:rPr lang="pt-BR" sz="1800" b="1" dirty="0" err="1"/>
              <a:t>PwC</a:t>
            </a:r>
            <a:endParaRPr lang="pt-BR" sz="1800" b="1" dirty="0"/>
          </a:p>
          <a:p>
            <a:r>
              <a:rPr lang="pt-BR" sz="1800" b="1" dirty="0"/>
              <a:t>Atuou em Multinacionais como Shell e Chase Manhattan </a:t>
            </a:r>
          </a:p>
          <a:p>
            <a:r>
              <a:rPr lang="pt-BR" sz="1800" b="1" dirty="0"/>
              <a:t>Autor de 14 livros</a:t>
            </a:r>
          </a:p>
          <a:p>
            <a:r>
              <a:rPr lang="pt-BR" sz="1800" b="1" dirty="0"/>
              <a:t>Publisher da IA Magazine</a:t>
            </a:r>
          </a:p>
          <a:p>
            <a:r>
              <a:rPr lang="pt-BR" sz="1800" b="1" dirty="0"/>
              <a:t>Top Voice Linkedin </a:t>
            </a:r>
          </a:p>
          <a:p>
            <a:endParaRPr lang="pt-BR" sz="1800" b="1" dirty="0"/>
          </a:p>
          <a:p>
            <a:r>
              <a:rPr lang="pt-BR" sz="1800" b="1" dirty="0"/>
              <a:t>Primeiro projeto de IA (expert systems): final dos anos 80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0947B9B7-477B-A260-CB15-D282625B7F2A}"/>
              </a:ext>
            </a:extLst>
          </p:cNvPr>
          <p:cNvSpPr txBox="1">
            <a:spLocks/>
          </p:cNvSpPr>
          <p:nvPr/>
        </p:nvSpPr>
        <p:spPr>
          <a:xfrm>
            <a:off x="8690045" y="5368547"/>
            <a:ext cx="3192197" cy="5710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>
                <a:solidFill>
                  <a:schemeClr val="bg1"/>
                </a:solidFill>
              </a:rPr>
              <a:t>Cezar Taurion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DD20496B-FC10-DAD0-7EF4-2BEAF16DD8D4}"/>
              </a:ext>
            </a:extLst>
          </p:cNvPr>
          <p:cNvSpPr txBox="1">
            <a:spLocks/>
          </p:cNvSpPr>
          <p:nvPr/>
        </p:nvSpPr>
        <p:spPr>
          <a:xfrm>
            <a:off x="8034914" y="4930240"/>
            <a:ext cx="3472218" cy="438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/>
              <a:t>   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533E25D-9C55-1003-43F1-0D974ABF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774" y="772372"/>
            <a:ext cx="2771913" cy="415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41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187AFEC-4EC0-28C3-BA41-729300921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433" y="0"/>
            <a:ext cx="9191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3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AA17C-2588-1275-7E60-3DC6B717B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4AD98B-15EB-DAF4-31CC-20A6EFA4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289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527BD92-A9FE-9933-325F-D3966551B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65268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1B3BCA7-B332-9220-676A-9D5D61434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74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8F9407-C4BD-6D8C-A0B2-A88515B8D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020" y="0"/>
            <a:ext cx="6997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478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01DF15C-BB9A-EE18-B086-10262FE8B1FE}"/>
              </a:ext>
            </a:extLst>
          </p:cNvPr>
          <p:cNvSpPr txBox="1"/>
          <p:nvPr/>
        </p:nvSpPr>
        <p:spPr>
          <a:xfrm>
            <a:off x="1480456" y="1378858"/>
            <a:ext cx="962297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</a:rPr>
              <a:t>Não acredite cegamente nas pesquisas de adoção de uso da IA. Qualquer empresa está usando IA, mas qual o valor gerado por esse uso? O fato da empresa ter IA em aplicações periféricas, sem geração de valor, não significa necessariamente  ganhos reais de produtividade e eficiência. Meça o impacto e não o uso.</a:t>
            </a:r>
          </a:p>
        </p:txBody>
      </p:sp>
    </p:spTree>
    <p:extLst>
      <p:ext uri="{BB962C8B-B14F-4D97-AF65-F5344CB8AC3E}">
        <p14:creationId xmlns:p14="http://schemas.microsoft.com/office/powerpoint/2010/main" val="3950960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5DA52BDA-5A0E-FEEC-C791-EAEE2CCBFE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76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6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9FF4883-64EA-1A06-D737-D543F3D67FE0}"/>
              </a:ext>
            </a:extLst>
          </p:cNvPr>
          <p:cNvSpPr txBox="1"/>
          <p:nvPr/>
        </p:nvSpPr>
        <p:spPr>
          <a:xfrm>
            <a:off x="1457632" y="766732"/>
            <a:ext cx="927673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Principais Aprendizados da </a:t>
            </a:r>
            <a:r>
              <a:rPr lang="pt-BR" sz="2000" b="1" dirty="0" err="1">
                <a:solidFill>
                  <a:schemeClr val="bg1"/>
                </a:solidFill>
              </a:rPr>
              <a:t>Klarna</a:t>
            </a:r>
            <a:r>
              <a:rPr lang="pt-BR" sz="2000" b="1" dirty="0">
                <a:solidFill>
                  <a:schemeClr val="bg1"/>
                </a:solidFill>
              </a:rPr>
              <a:t>: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A IA não pode substituir a empatia: a automação funciona para tarefas repetitivas, não para inteligência emocional.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A experiência do cliente vem em primeiro lugar: cortar custos nunca justifica a perda da confiança do consumidor.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Modelos híbridos são o futuro: o melhor serviço combina a velocidade da IA com o julgamento humano.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Execução e mensagens são importantes: implementações abruptas de IA e demissões impessoais causam danos à reputação a longo prazo.</a:t>
            </a:r>
          </a:p>
          <a:p>
            <a:endParaRPr lang="pt-BR" sz="2000" b="1" dirty="0">
              <a:solidFill>
                <a:schemeClr val="bg1"/>
              </a:solidFill>
            </a:endParaRPr>
          </a:p>
          <a:p>
            <a:r>
              <a:rPr lang="pt-BR" sz="2000" b="1" dirty="0">
                <a:solidFill>
                  <a:schemeClr val="bg1"/>
                </a:solidFill>
              </a:rPr>
              <a:t>Economias a curto prazo = perdas a longo prazo: a queda na avaliação da </a:t>
            </a:r>
            <a:r>
              <a:rPr lang="pt-BR" sz="2000" b="1" dirty="0" err="1">
                <a:solidFill>
                  <a:schemeClr val="bg1"/>
                </a:solidFill>
              </a:rPr>
              <a:t>Klarna</a:t>
            </a:r>
            <a:r>
              <a:rPr lang="pt-BR" sz="2000" b="1" dirty="0">
                <a:solidFill>
                  <a:schemeClr val="bg1"/>
                </a:solidFill>
              </a:rPr>
              <a:t> após as demissões mostrou que a confiança dos investidores está intimamente ligada à satisfação do cliente.</a:t>
            </a:r>
          </a:p>
        </p:txBody>
      </p:sp>
    </p:spTree>
    <p:extLst>
      <p:ext uri="{BB962C8B-B14F-4D97-AF65-F5344CB8AC3E}">
        <p14:creationId xmlns:p14="http://schemas.microsoft.com/office/powerpoint/2010/main" val="3466418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B333F0-8FD4-B6FF-B628-2B1F71D65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776" y="0"/>
            <a:ext cx="5918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79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9B9B9E-B044-4593-5E06-794B028EE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64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2C9AA3-9C41-9E54-DE7E-84A03721B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09587"/>
            <a:ext cx="7620000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79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F9E17FB-EBE3-D50F-A0F1-7DB6BBAD7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007" y="0"/>
            <a:ext cx="7125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7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36D22C-EE74-4A4D-8803-95E15E778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12192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82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837FA1-5160-821D-8D73-DDFAD1E755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256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C76E3A9-9D27-C7E7-9A52-5C24E7C14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12" y="381000"/>
            <a:ext cx="406717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92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Vista de uma montanha&#10;&#10;Descrição gerada automaticamente">
            <a:extLst>
              <a:ext uri="{FF2B5EF4-FFF2-40B4-BE49-F238E27FC236}">
                <a16:creationId xmlns:a16="http://schemas.microsoft.com/office/drawing/2014/main" id="{39D55C09-589D-C3B1-BA1A-98F536336E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21" r="8496"/>
          <a:stretch/>
        </p:blipFill>
        <p:spPr>
          <a:xfrm>
            <a:off x="-77900" y="-42540"/>
            <a:ext cx="12269900" cy="69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83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370E0A9-EB85-E280-53EC-028C1D62D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352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CF542CC-9826-C8D9-C54D-AFD38E015EF8}"/>
              </a:ext>
            </a:extLst>
          </p:cNvPr>
          <p:cNvSpPr txBox="1"/>
          <p:nvPr/>
        </p:nvSpPr>
        <p:spPr>
          <a:xfrm>
            <a:off x="704538" y="2203552"/>
            <a:ext cx="112143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Lembre-se que você não quer um projeto de IA. 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Você quer resolver um problema de negócios. </a:t>
            </a:r>
          </a:p>
        </p:txBody>
      </p:sp>
    </p:spTree>
    <p:extLst>
      <p:ext uri="{BB962C8B-B14F-4D97-AF65-F5344CB8AC3E}">
        <p14:creationId xmlns:p14="http://schemas.microsoft.com/office/powerpoint/2010/main" val="2936543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E370644-21EA-556F-C6CA-98DB072B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06" y="0"/>
            <a:ext cx="6875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66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730D46C-7B6F-13BF-70AC-28DE3D11CA38}"/>
              </a:ext>
            </a:extLst>
          </p:cNvPr>
          <p:cNvSpPr txBox="1"/>
          <p:nvPr/>
        </p:nvSpPr>
        <p:spPr>
          <a:xfrm>
            <a:off x="1710813" y="2433484"/>
            <a:ext cx="92324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“Sem dados confiáveis, a IA é só um palpite sofisticado.”</a:t>
            </a:r>
          </a:p>
        </p:txBody>
      </p:sp>
    </p:spTree>
    <p:extLst>
      <p:ext uri="{BB962C8B-B14F-4D97-AF65-F5344CB8AC3E}">
        <p14:creationId xmlns:p14="http://schemas.microsoft.com/office/powerpoint/2010/main" val="1000452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&#10;&#10;O conteúdo gerado por IA pode estar incorreto.">
            <a:extLst>
              <a:ext uri="{FF2B5EF4-FFF2-40B4-BE49-F238E27FC236}">
                <a16:creationId xmlns:a16="http://schemas.microsoft.com/office/drawing/2014/main" id="{548D62CA-FB43-11BC-37F5-E19E9167B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54"/>
          <a:stretch>
            <a:fillRect/>
          </a:stretch>
        </p:blipFill>
        <p:spPr>
          <a:xfrm>
            <a:off x="1103670" y="621335"/>
            <a:ext cx="9984659" cy="56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5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 descr="Sol brilhando em cima&#10;&#10;O conteúdo gerado por IA pode estar incorreto.">
            <a:extLst>
              <a:ext uri="{FF2B5EF4-FFF2-40B4-BE49-F238E27FC236}">
                <a16:creationId xmlns:a16="http://schemas.microsoft.com/office/drawing/2014/main" id="{9C984FEF-93A0-86F6-6BFF-ECD4EB52D7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30" b="2123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75C0022-E2D1-0493-B703-205A4231FEFE}"/>
              </a:ext>
            </a:extLst>
          </p:cNvPr>
          <p:cNvSpPr txBox="1"/>
          <p:nvPr/>
        </p:nvSpPr>
        <p:spPr>
          <a:xfrm>
            <a:off x="2025446" y="982176"/>
            <a:ext cx="86966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A maioria dos projetos </a:t>
            </a:r>
            <a:r>
              <a:rPr lang="pt-BR" sz="2400" b="1" dirty="0" err="1">
                <a:solidFill>
                  <a:schemeClr val="bg1"/>
                </a:solidFill>
              </a:rPr>
              <a:t>GenAI</a:t>
            </a:r>
            <a:r>
              <a:rPr lang="pt-BR" sz="2400" b="1" dirty="0">
                <a:solidFill>
                  <a:schemeClr val="bg1"/>
                </a:solidFill>
              </a:rPr>
              <a:t> não está conseguindo escalar.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81% dos pilotos da </a:t>
            </a:r>
            <a:r>
              <a:rPr lang="pt-BR" sz="2400" b="1" dirty="0" err="1">
                <a:solidFill>
                  <a:schemeClr val="bg1"/>
                </a:solidFill>
              </a:rPr>
              <a:t>GenAI</a:t>
            </a:r>
            <a:r>
              <a:rPr lang="pt-BR" sz="2400" b="1" dirty="0">
                <a:solidFill>
                  <a:schemeClr val="bg1"/>
                </a:solidFill>
              </a:rPr>
              <a:t> não vão além da experimentação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– McKinsey “State of AI” 2024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Apenas 4% das empresas implementaram </a:t>
            </a:r>
            <a:r>
              <a:rPr lang="pt-BR" sz="2400" b="1" dirty="0" err="1">
                <a:solidFill>
                  <a:schemeClr val="bg1"/>
                </a:solidFill>
              </a:rPr>
              <a:t>GenAI</a:t>
            </a:r>
            <a:r>
              <a:rPr lang="pt-BR" sz="2400" b="1" dirty="0">
                <a:solidFill>
                  <a:schemeClr val="bg1"/>
                </a:solidFill>
              </a:rPr>
              <a:t> em escala</a:t>
            </a:r>
            <a:r>
              <a:rPr lang="en-US" sz="2400" b="1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– Gartner Emerging Tech Survey 2024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Em outras palavras, </a:t>
            </a:r>
            <a:r>
              <a:rPr lang="pt-BR" sz="2400" b="1" dirty="0" err="1">
                <a:solidFill>
                  <a:schemeClr val="bg1"/>
                </a:solidFill>
              </a:rPr>
              <a:t>GenAI</a:t>
            </a:r>
            <a:r>
              <a:rPr lang="pt-BR" sz="2400" b="1" dirty="0">
                <a:solidFill>
                  <a:schemeClr val="bg1"/>
                </a:solidFill>
              </a:rPr>
              <a:t> ainda é basicamente um slide deck, não uma estratégia.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0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D23F8C4-7386-2635-4A6F-135456175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51" y="0"/>
            <a:ext cx="6846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10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6C2885B-1D80-4938-E2E1-D107DEB56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302" y="0"/>
            <a:ext cx="68394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263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449D96-7579-0C11-8D17-43EBB53C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20" y="0"/>
            <a:ext cx="9228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55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953112B-93D2-F0FD-D9D7-E73C954A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128" y="0"/>
            <a:ext cx="7491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22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3E54BEBA-EDBE-7711-E017-D2364EF278BA}"/>
              </a:ext>
            </a:extLst>
          </p:cNvPr>
          <p:cNvSpPr txBox="1"/>
          <p:nvPr/>
        </p:nvSpPr>
        <p:spPr>
          <a:xfrm>
            <a:off x="1366867" y="3877609"/>
            <a:ext cx="9458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i="0" dirty="0">
                <a:solidFill>
                  <a:schemeClr val="bg1"/>
                </a:solidFill>
                <a:effectLst/>
                <a:cs typeface="Aharoni" panose="02010803020104030203" pitchFamily="2" charset="-79"/>
              </a:rPr>
              <a:t>Obrigado</a:t>
            </a:r>
            <a:endParaRPr lang="pt-BR" sz="3600" dirty="0"/>
          </a:p>
        </p:txBody>
      </p:sp>
      <p:pic>
        <p:nvPicPr>
          <p:cNvPr id="2" name="Imagem 1" descr="Homem de barba e bigode&#10;&#10;Descrição gerada automaticamente">
            <a:extLst>
              <a:ext uri="{FF2B5EF4-FFF2-40B4-BE49-F238E27FC236}">
                <a16:creationId xmlns:a16="http://schemas.microsoft.com/office/drawing/2014/main" id="{4346A03F-771A-0BEC-419C-9AF29CB1A7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0" b="22666"/>
          <a:stretch/>
        </p:blipFill>
        <p:spPr>
          <a:xfrm>
            <a:off x="4578836" y="1056184"/>
            <a:ext cx="2821425" cy="2821425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FDF3DB8-DE05-39D1-03A9-9E921BB6E585}"/>
              </a:ext>
            </a:extLst>
          </p:cNvPr>
          <p:cNvSpPr txBox="1"/>
          <p:nvPr/>
        </p:nvSpPr>
        <p:spPr>
          <a:xfrm>
            <a:off x="3850631" y="5011322"/>
            <a:ext cx="4490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https://www.linkedin.com/in/ctaurion/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41C36AB4-A952-5159-2209-2F6D34FF3A4F}"/>
              </a:ext>
            </a:extLst>
          </p:cNvPr>
          <p:cNvSpPr txBox="1"/>
          <p:nvPr/>
        </p:nvSpPr>
        <p:spPr>
          <a:xfrm>
            <a:off x="1597742" y="1415846"/>
            <a:ext cx="899651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Ganhos reais de produtividade são raros.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Apenas 1 em cada 10 empresas relata melhorias significativas de produtividade.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- Bain &amp; Company, “AI and the Future of Work” 2024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407BB7-83EC-6F0C-16C7-9313B67C5A79}"/>
              </a:ext>
            </a:extLst>
          </p:cNvPr>
          <p:cNvSpPr txBox="1"/>
          <p:nvPr/>
        </p:nvSpPr>
        <p:spPr>
          <a:xfrm>
            <a:off x="1887794" y="5694176"/>
            <a:ext cx="8893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A maioria das empresas cita o custo, as alucinações e a complexidade da integração como principais bloqueadores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1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1E873CA-DD95-B403-4446-AAA500EB1E3C}"/>
              </a:ext>
            </a:extLst>
          </p:cNvPr>
          <p:cNvSpPr txBox="1"/>
          <p:nvPr/>
        </p:nvSpPr>
        <p:spPr>
          <a:xfrm>
            <a:off x="1047135" y="1637071"/>
            <a:ext cx="103828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Os empregos não estão sendo substituídos. Eles estão sendo redefinidos.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Espera-se que mais de 80% dos cargos atuais evoluam, e não desapareçam.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– World Economic Forum 2023</a:t>
            </a:r>
          </a:p>
        </p:txBody>
      </p:sp>
    </p:spTree>
    <p:extLst>
      <p:ext uri="{BB962C8B-B14F-4D97-AF65-F5344CB8AC3E}">
        <p14:creationId xmlns:p14="http://schemas.microsoft.com/office/powerpoint/2010/main" val="3155040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2CFCCA6-BD28-654B-B268-2CB5BC69A75A}"/>
              </a:ext>
            </a:extLst>
          </p:cNvPr>
          <p:cNvSpPr txBox="1"/>
          <p:nvPr/>
        </p:nvSpPr>
        <p:spPr>
          <a:xfrm>
            <a:off x="1932039" y="1681316"/>
            <a:ext cx="90112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medo é real, mas a distorção também.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70–80% dos trabalhadores temem perder o emprego para a IA</a:t>
            </a:r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– Korn Ferry Global Workforce Survey, 2024</a:t>
            </a:r>
          </a:p>
        </p:txBody>
      </p:sp>
    </p:spTree>
    <p:extLst>
      <p:ext uri="{BB962C8B-B14F-4D97-AF65-F5344CB8AC3E}">
        <p14:creationId xmlns:p14="http://schemas.microsoft.com/office/powerpoint/2010/main" val="390170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2C032AF4-10FE-D6C3-6BAE-12990829F603}"/>
              </a:ext>
            </a:extLst>
          </p:cNvPr>
          <p:cNvSpPr txBox="1"/>
          <p:nvPr/>
        </p:nvSpPr>
        <p:spPr>
          <a:xfrm>
            <a:off x="1622323" y="1091381"/>
            <a:ext cx="939472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O que realmente está acontecendo?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A </a:t>
            </a:r>
            <a:r>
              <a:rPr lang="pt-BR" sz="3200" b="1" dirty="0" err="1">
                <a:solidFill>
                  <a:schemeClr val="bg1"/>
                </a:solidFill>
              </a:rPr>
              <a:t>GenAI</a:t>
            </a:r>
            <a:r>
              <a:rPr lang="pt-BR" sz="3200" b="1" dirty="0">
                <a:solidFill>
                  <a:schemeClr val="bg1"/>
                </a:solidFill>
              </a:rPr>
              <a:t> não está substituindo os humanos.</a:t>
            </a:r>
          </a:p>
          <a:p>
            <a:r>
              <a:rPr lang="pt-BR" sz="3200" b="1" dirty="0">
                <a:solidFill>
                  <a:schemeClr val="bg1"/>
                </a:solidFill>
              </a:rPr>
              <a:t>Está criando uma onda de confusão estratégica, pilotos com escopos mal definidos e expectativas superestimadas.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O maior risco agora?</a:t>
            </a:r>
          </a:p>
          <a:p>
            <a:endParaRPr lang="pt-BR" sz="3200" b="1" dirty="0">
              <a:solidFill>
                <a:schemeClr val="bg1"/>
              </a:solidFill>
            </a:endParaRPr>
          </a:p>
          <a:p>
            <a:r>
              <a:rPr lang="pt-BR" sz="3200" b="1" dirty="0">
                <a:solidFill>
                  <a:schemeClr val="bg1"/>
                </a:solidFill>
              </a:rPr>
              <a:t>Reagir com base no medo, não em fatos.</a:t>
            </a:r>
          </a:p>
        </p:txBody>
      </p:sp>
    </p:spTree>
    <p:extLst>
      <p:ext uri="{BB962C8B-B14F-4D97-AF65-F5344CB8AC3E}">
        <p14:creationId xmlns:p14="http://schemas.microsoft.com/office/powerpoint/2010/main" val="2982756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9895977-7129-6577-EFB1-CC5C70F75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9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5528</TotalTime>
  <Words>618</Words>
  <Application>Microsoft Office PowerPoint</Application>
  <PresentationFormat>Widescreen</PresentationFormat>
  <Paragraphs>80</Paragraphs>
  <Slides>44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44</vt:i4>
      </vt:variant>
    </vt:vector>
  </HeadingPairs>
  <TitlesOfParts>
    <vt:vector size="54" baseType="lpstr">
      <vt:lpstr>Aharoni</vt:lpstr>
      <vt:lpstr>Aptos</vt:lpstr>
      <vt:lpstr>Arial</vt:lpstr>
      <vt:lpstr>Calibri</vt:lpstr>
      <vt:lpstr>Montserrat</vt:lpstr>
      <vt:lpstr>Montserrat Light</vt:lpstr>
      <vt:lpstr>Montserrat SemiBold</vt:lpstr>
      <vt:lpstr>Source Sans Pro</vt:lpstr>
      <vt:lpstr>Office Theme</vt:lpstr>
      <vt:lpstr>1_Office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Gustavo Zaniboni</dc:creator>
  <cp:lastModifiedBy>Cezar Taurion</cp:lastModifiedBy>
  <cp:revision>115</cp:revision>
  <dcterms:created xsi:type="dcterms:W3CDTF">2024-10-19T14:37:06Z</dcterms:created>
  <dcterms:modified xsi:type="dcterms:W3CDTF">2025-08-15T10:47:00Z</dcterms:modified>
</cp:coreProperties>
</file>