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6" r:id="rId4"/>
    <p:sldMasterId id="214748370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Mulish"/>
      <p:regular r:id="rId34"/>
      <p:bold r:id="rId35"/>
      <p:italic r:id="rId36"/>
      <p:boldItalic r:id="rId37"/>
    </p:embeddedFont>
    <p:embeddedFont>
      <p:font typeface="Poppins"/>
      <p:regular r:id="rId38"/>
      <p:bold r:id="rId39"/>
      <p:italic r:id="rId40"/>
      <p:boldItalic r:id="rId41"/>
    </p:embeddedFont>
    <p:embeddedFont>
      <p:font typeface="Montserrat"/>
      <p:regular r:id="rId42"/>
      <p:bold r:id="rId43"/>
      <p:italic r:id="rId44"/>
      <p:boldItalic r:id="rId45"/>
    </p:embeddedFont>
    <p:embeddedFont>
      <p:font typeface="Montserrat Medium"/>
      <p:regular r:id="rId46"/>
      <p:bold r:id="rId47"/>
      <p:italic r:id="rId48"/>
      <p:boldItalic r:id="rId49"/>
    </p:embeddedFont>
    <p:embeddedFont>
      <p:font typeface="Open Sans SemiBold"/>
      <p:regular r:id="rId50"/>
      <p:bold r:id="rId51"/>
      <p:italic r:id="rId52"/>
      <p:boldItalic r:id="rId53"/>
    </p:embeddedFont>
    <p:embeddedFont>
      <p:font typeface="Montserrat ExtraBold"/>
      <p:bold r:id="rId54"/>
      <p:boldItalic r:id="rId55"/>
    </p:embeddedFont>
    <p:embeddedFont>
      <p:font typeface="Open Sans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italic.fntdata"/><Relationship Id="rId42" Type="http://schemas.openxmlformats.org/officeDocument/2006/relationships/font" Target="fonts/Montserrat-regular.fntdata"/><Relationship Id="rId41" Type="http://schemas.openxmlformats.org/officeDocument/2006/relationships/font" Target="fonts/Poppins-boldItalic.fntdata"/><Relationship Id="rId44" Type="http://schemas.openxmlformats.org/officeDocument/2006/relationships/font" Target="fonts/Montserrat-italic.fntdata"/><Relationship Id="rId43" Type="http://schemas.openxmlformats.org/officeDocument/2006/relationships/font" Target="fonts/Montserrat-bold.fntdata"/><Relationship Id="rId46" Type="http://schemas.openxmlformats.org/officeDocument/2006/relationships/font" Target="fonts/MontserratMedium-regular.fntdata"/><Relationship Id="rId45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Medium-italic.fntdata"/><Relationship Id="rId47" Type="http://schemas.openxmlformats.org/officeDocument/2006/relationships/font" Target="fonts/MontserratMedium-bold.fntdata"/><Relationship Id="rId49" Type="http://schemas.openxmlformats.org/officeDocument/2006/relationships/font" Target="fonts/MontserratMedium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font" Target="fonts/Mulish-bold.fntdata"/><Relationship Id="rId34" Type="http://schemas.openxmlformats.org/officeDocument/2006/relationships/font" Target="fonts/Mulish-regular.fntdata"/><Relationship Id="rId37" Type="http://schemas.openxmlformats.org/officeDocument/2006/relationships/font" Target="fonts/Mulish-boldItalic.fntdata"/><Relationship Id="rId36" Type="http://schemas.openxmlformats.org/officeDocument/2006/relationships/font" Target="fonts/Mulish-italic.fntdata"/><Relationship Id="rId39" Type="http://schemas.openxmlformats.org/officeDocument/2006/relationships/font" Target="fonts/Poppins-bold.fntdata"/><Relationship Id="rId38" Type="http://schemas.openxmlformats.org/officeDocument/2006/relationships/font" Target="fonts/Poppins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SemiBold-bold.fntdata"/><Relationship Id="rId50" Type="http://schemas.openxmlformats.org/officeDocument/2006/relationships/font" Target="fonts/OpenSansSemiBold-regular.fntdata"/><Relationship Id="rId53" Type="http://schemas.openxmlformats.org/officeDocument/2006/relationships/font" Target="fonts/OpenSansSemiBold-boldItalic.fntdata"/><Relationship Id="rId52" Type="http://schemas.openxmlformats.org/officeDocument/2006/relationships/font" Target="fonts/OpenSansSemiBold-italic.fntdata"/><Relationship Id="rId11" Type="http://schemas.openxmlformats.org/officeDocument/2006/relationships/slide" Target="slides/slide5.xml"/><Relationship Id="rId55" Type="http://schemas.openxmlformats.org/officeDocument/2006/relationships/font" Target="fonts/MontserratExtraBold-boldItalic.fntdata"/><Relationship Id="rId10" Type="http://schemas.openxmlformats.org/officeDocument/2006/relationships/slide" Target="slides/slide4.xml"/><Relationship Id="rId54" Type="http://schemas.openxmlformats.org/officeDocument/2006/relationships/font" Target="fonts/MontserratExtraBold-bold.fntdata"/><Relationship Id="rId13" Type="http://schemas.openxmlformats.org/officeDocument/2006/relationships/slide" Target="slides/slide7.xml"/><Relationship Id="rId57" Type="http://schemas.openxmlformats.org/officeDocument/2006/relationships/font" Target="fonts/OpenSans-bold.fntdata"/><Relationship Id="rId12" Type="http://schemas.openxmlformats.org/officeDocument/2006/relationships/slide" Target="slides/slide6.xml"/><Relationship Id="rId56" Type="http://schemas.openxmlformats.org/officeDocument/2006/relationships/font" Target="fonts/OpenSans-regular.fntdata"/><Relationship Id="rId15" Type="http://schemas.openxmlformats.org/officeDocument/2006/relationships/slide" Target="slides/slide9.xml"/><Relationship Id="rId59" Type="http://schemas.openxmlformats.org/officeDocument/2006/relationships/font" Target="fonts/OpenSans-boldItalic.fntdata"/><Relationship Id="rId14" Type="http://schemas.openxmlformats.org/officeDocument/2006/relationships/slide" Target="slides/slide8.xml"/><Relationship Id="rId58" Type="http://schemas.openxmlformats.org/officeDocument/2006/relationships/font" Target="fonts/OpenSans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eeb232035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36eeb232035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g36eeb232035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1a32ef0507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31a32ef0507_0_5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62ffb09f9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362ffb09f94_1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a32ef0507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31a32ef0507_0_4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62ffb09f94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62ffb09f94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e81b5ace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e81b5ace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6e81b5ace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6e81b5ace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6e87644604_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6e87644604_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62ffb09f94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62ffb09f94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6e87644604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6e87644604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6e87644604_3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6e87644604_3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884e0399a_2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2d884e0399a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6e87644604_3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6e87644604_3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6e87644604_3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6e87644604_3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6e87644604_3_170:notes"/>
          <p:cNvSpPr/>
          <p:nvPr>
            <p:ph idx="2" type="sldImg"/>
          </p:nvPr>
        </p:nvSpPr>
        <p:spPr>
          <a:xfrm>
            <a:off x="571500" y="714375"/>
            <a:ext cx="45720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36e87644604_3_170:notes"/>
          <p:cNvSpPr txBox="1"/>
          <p:nvPr>
            <p:ph idx="1" type="body"/>
          </p:nvPr>
        </p:nvSpPr>
        <p:spPr>
          <a:xfrm>
            <a:off x="571500" y="2750344"/>
            <a:ext cx="45720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36e87644604_3_170:notes"/>
          <p:cNvSpPr txBox="1"/>
          <p:nvPr>
            <p:ph idx="12" type="sldNum"/>
          </p:nvPr>
        </p:nvSpPr>
        <p:spPr>
          <a:xfrm>
            <a:off x="3237178" y="5428258"/>
            <a:ext cx="24765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1a32ef0507_0_8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31a32ef0507_0_8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d532cfd3e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d532cfd3e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6303d21e82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36303d21e82_0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630f3d4c7a_0_3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g3630f3d4c7a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630f3d4c7a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3630f3d4c7a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303d21e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36303d21e8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303d21e8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6303d21e82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30f3d4c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Além disso, temos o privilégio de nos considerar parceiros de empresas líderes que, graças à nossa plataforma, veem não só uma redução significativa em custos e retrabalhos, mas também um aumento notável na produtividade e no foco estratégico.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g3630f3d4c7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303d21e8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36303d21e82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630f3d4c7a_0_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g3630f3d4c7a_0_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30f3d4c7a_0_1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g3630f3d4c7a_0_1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30f3d4c7a_0_1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g3630f3d4c7a_0_1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Title Slide">
  <p:cSld name="26_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Title Slide">
  <p:cSld name="23_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 4" showMasterSp="0">
  <p:cSld name="TITLE_5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/>
          <p:nvPr/>
        </p:nvSpPr>
        <p:spPr>
          <a:xfrm>
            <a:off x="0" y="4718602"/>
            <a:ext cx="753000" cy="424800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1400"/>
              <a:buFont typeface="Open Sans"/>
              <a:buNone/>
            </a:pPr>
            <a:r>
              <a:t/>
            </a:r>
            <a:endParaRPr b="0" i="0" sz="14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" name="Google Shape;54;p15"/>
          <p:cNvSpPr txBox="1"/>
          <p:nvPr>
            <p:ph idx="12" type="sldNum"/>
          </p:nvPr>
        </p:nvSpPr>
        <p:spPr>
          <a:xfrm>
            <a:off x="296278" y="4832415"/>
            <a:ext cx="160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5" name="Google Shape;55;p15"/>
          <p:cNvSpPr txBox="1"/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00"/>
              <a:buNone/>
              <a:defRPr/>
            </a:lvl9pPr>
          </a:lstStyle>
          <a:p/>
        </p:txBody>
      </p:sp>
      <p:pic>
        <p:nvPicPr>
          <p:cNvPr descr="Image" id="56" name="Google Shape;56;p15"/>
          <p:cNvPicPr preferRelativeResize="0"/>
          <p:nvPr/>
        </p:nvPicPr>
        <p:blipFill rotWithShape="1">
          <a:blip r:embed="rId2">
            <a:alphaModFix/>
          </a:blip>
          <a:srcRect b="0" l="0" r="78010" t="0"/>
          <a:stretch/>
        </p:blipFill>
        <p:spPr>
          <a:xfrm>
            <a:off x="271531" y="2331192"/>
            <a:ext cx="380061" cy="4214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15"/>
          <p:cNvCxnSpPr/>
          <p:nvPr/>
        </p:nvCxnSpPr>
        <p:spPr>
          <a:xfrm>
            <a:off x="236525" y="358119"/>
            <a:ext cx="301500" cy="0"/>
          </a:xfrm>
          <a:prstGeom prst="straightConnector1">
            <a:avLst/>
          </a:prstGeom>
          <a:noFill/>
          <a:ln cap="flat" cmpd="sng" w="38100">
            <a:solidFill>
              <a:srgbClr val="203B77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58" name="Google Shape;58;p15"/>
          <p:cNvCxnSpPr/>
          <p:nvPr/>
        </p:nvCxnSpPr>
        <p:spPr>
          <a:xfrm>
            <a:off x="236525" y="417754"/>
            <a:ext cx="150900" cy="0"/>
          </a:xfrm>
          <a:prstGeom prst="straightConnector1">
            <a:avLst/>
          </a:prstGeom>
          <a:noFill/>
          <a:ln cap="flat" cmpd="sng" w="38100">
            <a:solidFill>
              <a:srgbClr val="203B77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">
  <p:cSld name="18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D3D3D"/>
          </a:solidFill>
          <a:ln>
            <a:noFill/>
          </a:ln>
        </p:spPr>
      </p:sp>
      <p:sp>
        <p:nvSpPr>
          <p:cNvPr id="61" name="Google Shape;61;p16"/>
          <p:cNvSpPr txBox="1"/>
          <p:nvPr>
            <p:ph type="title"/>
          </p:nvPr>
        </p:nvSpPr>
        <p:spPr>
          <a:xfrm>
            <a:off x="1381016" y="1570188"/>
            <a:ext cx="63828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SemiBold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" name="Google Shape;62;p16"/>
          <p:cNvSpPr txBox="1"/>
          <p:nvPr>
            <p:ph idx="1" type="body"/>
          </p:nvPr>
        </p:nvSpPr>
        <p:spPr>
          <a:xfrm>
            <a:off x="5009482" y="2688530"/>
            <a:ext cx="25677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794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indent="-285750" lvl="1" marL="9144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900">
                <a:solidFill>
                  <a:schemeClr val="accent5"/>
                </a:solidFill>
              </a:defRPr>
            </a:lvl2pPr>
            <a:lvl3pPr indent="-285750" lvl="2" marL="13716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900">
                <a:solidFill>
                  <a:schemeClr val="accent5"/>
                </a:solidFill>
              </a:defRPr>
            </a:lvl3pPr>
            <a:lvl4pPr indent="-285750" lvl="3" marL="18288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900">
                <a:solidFill>
                  <a:schemeClr val="accent5"/>
                </a:solidFill>
              </a:defRPr>
            </a:lvl4pPr>
            <a:lvl5pPr indent="-285750" lvl="4" marL="22860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900">
                <a:solidFill>
                  <a:schemeClr val="accent5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7" name="Google Shape;67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 showMasterSp="0">
  <p:cSld name="2_Custom Layou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idx="12" type="sldNum"/>
          </p:nvPr>
        </p:nvSpPr>
        <p:spPr>
          <a:xfrm>
            <a:off x="296278" y="4832415"/>
            <a:ext cx="160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600"/>
              <a:buFont typeface="Open Sans SemiBold"/>
              <a:buNone/>
              <a:defRPr b="1" i="0" sz="600" u="none" cap="none" strike="noStrike">
                <a:solidFill>
                  <a:srgbClr val="22222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 1">
  <p:cSld name="OBJECT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Page 03">
  <p:cSld name="Master Page 03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Slide">
  <p:cSld name="Blank_Slid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_filho1">
  <p:cSld name="Slide_filho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bg>
      <p:bgPr>
        <a:solidFill>
          <a:srgbClr val="000000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1" name="Google Shape;8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bg>
      <p:bgPr>
        <a:solidFill>
          <a:srgbClr val="0000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4" name="Google Shape;8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274275" lIns="274275" spcFirstLastPara="1" rIns="274275" wrap="square" tIns="274275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74275" lIns="274275" spcFirstLastPara="1" rIns="274275" wrap="square" tIns="274275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4275" lIns="274275" spcFirstLastPara="1" rIns="274275" wrap="square" tIns="274275">
            <a:normAutofit fontScale="25000" lnSpcReduction="20000"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Title Slide">
  <p:cSld name="22_Title Slid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s Infographic">
  <p:cSld name="Maps Infographic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Title Slide">
  <p:cSld name="26_Title Slid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3"/>
          <p:cNvSpPr txBox="1"/>
          <p:nvPr>
            <p:ph type="title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33"/>
          <p:cNvSpPr txBox="1"/>
          <p:nvPr>
            <p:ph idx="1" type="body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33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33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33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Title Slide">
  <p:cSld name="29_Title Slide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Title Slide">
  <p:cSld name="28_Title Slid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Title Slide">
  <p:cSld name="27_Title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Title Slide">
  <p:cSld name="25_Title Slid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itle Slide">
  <p:cSld name="24_Title Slid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Title Slide">
  <p:cSld name="23_Title Slid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Title Slide">
  <p:cSld name="21_Title Slide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Title Slide">
  <p:cSld name="20_Title Slid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Title Slide">
  <p:cSld name="19_Title Slid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Title Slide">
  <p:cSld name="18_Title Slid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Title Slide">
  <p:cSld name="17_Title Slid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Title Slide">
  <p:cSld name="16_Title Slid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Slide">
  <p:cSld name="15_Title Slid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Slide">
  <p:cSld name="14_Title Slid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Slide">
  <p:cSld name="13_Title Slid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le Slide">
  <p:cSld name="12_Title Slid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Slide">
  <p:cSld name="11_Title Slid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Slide">
  <p:cSld name="Blank_Slide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 Page 03">
  <p:cSld name="Master Page 03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0"/>
          <p:cNvSpPr txBox="1"/>
          <p:nvPr/>
        </p:nvSpPr>
        <p:spPr>
          <a:xfrm>
            <a:off x="758025" y="4626225"/>
            <a:ext cx="22047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IBM Plex Sans Light"/>
              <a:buNone/>
            </a:pPr>
            <a:r>
              <a:t/>
            </a:r>
            <a:endParaRPr i="0" sz="500" u="none" cap="none" strike="noStrike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132;p60"/>
          <p:cNvSpPr txBox="1"/>
          <p:nvPr/>
        </p:nvSpPr>
        <p:spPr>
          <a:xfrm>
            <a:off x="572851" y="507775"/>
            <a:ext cx="19338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IBM Plex Sans Light"/>
              <a:buNone/>
            </a:pPr>
            <a:r>
              <a:t/>
            </a:r>
            <a:endParaRPr i="0" sz="500" u="none" cap="none" strike="noStrike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0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36" Type="http://schemas.openxmlformats.org/officeDocument/2006/relationships/theme" Target="../theme/theme3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7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5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2.png"/><Relationship Id="rId4" Type="http://schemas.openxmlformats.org/officeDocument/2006/relationships/image" Target="../media/image46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jpg"/><Relationship Id="rId4" Type="http://schemas.openxmlformats.org/officeDocument/2006/relationships/image" Target="../media/image62.png"/><Relationship Id="rId5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jpg"/><Relationship Id="rId4" Type="http://schemas.openxmlformats.org/officeDocument/2006/relationships/image" Target="../media/image62.png"/><Relationship Id="rId5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Relationship Id="rId4" Type="http://schemas.openxmlformats.org/officeDocument/2006/relationships/image" Target="../media/image62.png"/><Relationship Id="rId9" Type="http://schemas.openxmlformats.org/officeDocument/2006/relationships/image" Target="../media/image55.png"/><Relationship Id="rId5" Type="http://schemas.openxmlformats.org/officeDocument/2006/relationships/image" Target="../media/image43.png"/><Relationship Id="rId6" Type="http://schemas.openxmlformats.org/officeDocument/2006/relationships/image" Target="../media/image50.png"/><Relationship Id="rId7" Type="http://schemas.openxmlformats.org/officeDocument/2006/relationships/image" Target="../media/image60.png"/><Relationship Id="rId8" Type="http://schemas.openxmlformats.org/officeDocument/2006/relationships/image" Target="../media/image5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jpg"/><Relationship Id="rId4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Relationship Id="rId4" Type="http://schemas.openxmlformats.org/officeDocument/2006/relationships/hyperlink" Target="mailto:adriano@roberty.app" TargetMode="External"/><Relationship Id="rId9" Type="http://schemas.openxmlformats.org/officeDocument/2006/relationships/image" Target="../media/image63.png"/><Relationship Id="rId5" Type="http://schemas.openxmlformats.org/officeDocument/2006/relationships/image" Target="../media/image56.png"/><Relationship Id="rId6" Type="http://schemas.openxmlformats.org/officeDocument/2006/relationships/image" Target="../media/image4.png"/><Relationship Id="rId7" Type="http://schemas.openxmlformats.org/officeDocument/2006/relationships/image" Target="../media/image52.png"/><Relationship Id="rId8" Type="http://schemas.openxmlformats.org/officeDocument/2006/relationships/image" Target="../media/image57.png"/><Relationship Id="rId10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Relationship Id="rId7" Type="http://schemas.openxmlformats.org/officeDocument/2006/relationships/image" Target="../media/image9.png"/><Relationship Id="rId8" Type="http://schemas.openxmlformats.org/officeDocument/2006/relationships/image" Target="../media/image6.png"/><Relationship Id="rId11" Type="http://schemas.openxmlformats.org/officeDocument/2006/relationships/image" Target="../media/image13.png"/><Relationship Id="rId10" Type="http://schemas.openxmlformats.org/officeDocument/2006/relationships/image" Target="../media/image5.jpg"/><Relationship Id="rId13" Type="http://schemas.openxmlformats.org/officeDocument/2006/relationships/image" Target="../media/image14.png"/><Relationship Id="rId12" Type="http://schemas.openxmlformats.org/officeDocument/2006/relationships/image" Target="../media/image12.png"/><Relationship Id="rId15" Type="http://schemas.openxmlformats.org/officeDocument/2006/relationships/image" Target="../media/image20.png"/><Relationship Id="rId14" Type="http://schemas.openxmlformats.org/officeDocument/2006/relationships/image" Target="../media/image41.png"/><Relationship Id="rId17" Type="http://schemas.openxmlformats.org/officeDocument/2006/relationships/image" Target="../media/image16.png"/><Relationship Id="rId16" Type="http://schemas.openxmlformats.org/officeDocument/2006/relationships/image" Target="../media/image17.png"/><Relationship Id="rId18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gif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Relationship Id="rId11" Type="http://schemas.openxmlformats.org/officeDocument/2006/relationships/image" Target="../media/image31.png"/><Relationship Id="rId10" Type="http://schemas.openxmlformats.org/officeDocument/2006/relationships/image" Target="../media/image27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5" Type="http://schemas.openxmlformats.org/officeDocument/2006/relationships/image" Target="../media/image35.png"/><Relationship Id="rId14" Type="http://schemas.openxmlformats.org/officeDocument/2006/relationships/image" Target="../media/image36.png"/><Relationship Id="rId17" Type="http://schemas.openxmlformats.org/officeDocument/2006/relationships/image" Target="../media/image47.gif"/><Relationship Id="rId16" Type="http://schemas.openxmlformats.org/officeDocument/2006/relationships/image" Target="../media/image37.png"/><Relationship Id="rId19" Type="http://schemas.openxmlformats.org/officeDocument/2006/relationships/image" Target="../media/image18.png"/><Relationship Id="rId18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4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" y="0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1"/>
          <p:cNvSpPr/>
          <p:nvPr/>
        </p:nvSpPr>
        <p:spPr>
          <a:xfrm>
            <a:off x="4995375" y="1253175"/>
            <a:ext cx="3247800" cy="2649600"/>
          </a:xfrm>
          <a:prstGeom prst="roundRect">
            <a:avLst>
              <a:gd fmla="val 9660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30200" sx="102000" rotWithShape="0" algn="ctr" sy="102000">
              <a:srgbClr val="000000">
                <a:alpha val="51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0" name="Google Shape;140;p61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61"/>
          <p:cNvSpPr/>
          <p:nvPr/>
        </p:nvSpPr>
        <p:spPr>
          <a:xfrm>
            <a:off x="866781" y="1009265"/>
            <a:ext cx="1502400" cy="2439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pt-BR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caso de sucesso</a:t>
            </a:r>
            <a:endParaRPr b="0"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61"/>
          <p:cNvSpPr txBox="1"/>
          <p:nvPr/>
        </p:nvSpPr>
        <p:spPr>
          <a:xfrm>
            <a:off x="866777" y="2111250"/>
            <a:ext cx="32478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Sucesso na</a:t>
            </a:r>
            <a:endParaRPr b="0" i="0" sz="2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i="0" lang="pt-BR" sz="2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ransformação</a:t>
            </a:r>
            <a:endParaRPr b="1" i="0" sz="2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robótica</a:t>
            </a:r>
            <a:endParaRPr b="1" i="0" sz="2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61"/>
          <p:cNvSpPr txBox="1"/>
          <p:nvPr/>
        </p:nvSpPr>
        <p:spPr>
          <a:xfrm>
            <a:off x="6129364" y="1512484"/>
            <a:ext cx="17130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pt-BR" sz="11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Adriano Bortoli</a:t>
            </a:r>
            <a:br>
              <a:rPr lang="pt-BR" sz="11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8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CEO e cofundador da </a:t>
            </a:r>
            <a:endParaRPr sz="800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Roberty Automation</a:t>
            </a:r>
            <a:endParaRPr sz="800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61"/>
          <p:cNvSpPr txBox="1"/>
          <p:nvPr/>
        </p:nvSpPr>
        <p:spPr>
          <a:xfrm>
            <a:off x="6129366" y="2315597"/>
            <a:ext cx="2113800" cy="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pt-BR" sz="11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Matias Murillo</a:t>
            </a:r>
            <a:endParaRPr b="1" sz="1100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Gerente de Inovações,</a:t>
            </a:r>
            <a:endParaRPr sz="800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 Projetos e Processos na</a:t>
            </a:r>
            <a:endParaRPr sz="800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 Mondial</a:t>
            </a:r>
            <a:endParaRPr sz="800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575" y="1385875"/>
            <a:ext cx="724500" cy="72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6" name="Google Shape;146;p61"/>
          <p:cNvPicPr preferRelativeResize="0"/>
          <p:nvPr/>
        </p:nvPicPr>
        <p:blipFill rotWithShape="1">
          <a:blip r:embed="rId5">
            <a:alphaModFix/>
          </a:blip>
          <a:srcRect b="16001" l="0" r="0" t="15994"/>
          <a:stretch/>
        </p:blipFill>
        <p:spPr>
          <a:xfrm>
            <a:off x="936469" y="3946866"/>
            <a:ext cx="1205232" cy="25768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1"/>
          <p:cNvSpPr txBox="1"/>
          <p:nvPr/>
        </p:nvSpPr>
        <p:spPr>
          <a:xfrm>
            <a:off x="6129370" y="3118725"/>
            <a:ext cx="10386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pt-BR" sz="11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Ari Belone</a:t>
            </a:r>
            <a:endParaRPr b="1" sz="1100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Diretor comercial </a:t>
            </a:r>
            <a:endParaRPr sz="800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63682"/>
                </a:solidFill>
                <a:latin typeface="Montserrat"/>
                <a:ea typeface="Montserrat"/>
                <a:cs typeface="Montserrat"/>
                <a:sym typeface="Montserrat"/>
              </a:rPr>
              <a:t>na Neobiz</a:t>
            </a:r>
            <a:endParaRPr sz="800">
              <a:solidFill>
                <a:srgbClr val="26368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088" y="1867350"/>
            <a:ext cx="1294008" cy="24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1"/>
          <p:cNvPicPr preferRelativeResize="0"/>
          <p:nvPr/>
        </p:nvPicPr>
        <p:blipFill rotWithShape="1">
          <a:blip r:embed="rId7">
            <a:alphaModFix/>
          </a:blip>
          <a:srcRect b="20099" l="13038" r="12793" t="21403"/>
          <a:stretch/>
        </p:blipFill>
        <p:spPr>
          <a:xfrm>
            <a:off x="5317575" y="2223439"/>
            <a:ext cx="724499" cy="71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1"/>
          <p:cNvPicPr preferRelativeResize="0"/>
          <p:nvPr/>
        </p:nvPicPr>
        <p:blipFill rotWithShape="1">
          <a:blip r:embed="rId8">
            <a:alphaModFix/>
          </a:blip>
          <a:srcRect b="21182" l="14517" r="14975" t="21690"/>
          <a:stretch/>
        </p:blipFill>
        <p:spPr>
          <a:xfrm>
            <a:off x="5317575" y="3050774"/>
            <a:ext cx="724499" cy="73378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330200" sx="102000" rotWithShape="0" algn="ctr" sy="102000">
              <a:srgbClr val="000000">
                <a:alpha val="51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0"/>
          <p:cNvSpPr/>
          <p:nvPr/>
        </p:nvSpPr>
        <p:spPr>
          <a:xfrm>
            <a:off x="592621" y="-626166"/>
            <a:ext cx="7958700" cy="3198000"/>
          </a:xfrm>
          <a:prstGeom prst="roundRect">
            <a:avLst>
              <a:gd fmla="val 11007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70"/>
          <p:cNvSpPr txBox="1"/>
          <p:nvPr/>
        </p:nvSpPr>
        <p:spPr>
          <a:xfrm>
            <a:off x="1131819" y="978861"/>
            <a:ext cx="2976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IA Generativa e Machine Learning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70"/>
          <p:cNvSpPr txBox="1"/>
          <p:nvPr/>
        </p:nvSpPr>
        <p:spPr>
          <a:xfrm>
            <a:off x="1131821" y="748028"/>
            <a:ext cx="23661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Em constante evolução</a:t>
            </a:r>
            <a:endParaRPr b="1" sz="1200"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277" name="Google Shape;277;p70"/>
          <p:cNvSpPr txBox="1"/>
          <p:nvPr/>
        </p:nvSpPr>
        <p:spPr>
          <a:xfrm>
            <a:off x="726403" y="3288726"/>
            <a:ext cx="36120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595959"/>
                </a:solidFill>
                <a:latin typeface="Mulish"/>
                <a:ea typeface="Mulish"/>
                <a:cs typeface="Mulish"/>
                <a:sym typeface="Mulish"/>
              </a:rPr>
              <a:t>Recursos avançados de IA, como reconhecimento de imagem e visão computacional, que transformam o potencial da automação em realidade. </a:t>
            </a:r>
            <a:endParaRPr sz="1300"/>
          </a:p>
        </p:txBody>
      </p:sp>
      <p:sp>
        <p:nvSpPr>
          <p:cNvPr id="278" name="Google Shape;278;p70"/>
          <p:cNvSpPr txBox="1"/>
          <p:nvPr/>
        </p:nvSpPr>
        <p:spPr>
          <a:xfrm>
            <a:off x="726403" y="2964165"/>
            <a:ext cx="29679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262626"/>
                </a:solidFill>
                <a:latin typeface="Mulish"/>
                <a:ea typeface="Mulish"/>
                <a:cs typeface="Mulish"/>
                <a:sym typeface="Mulish"/>
              </a:rPr>
              <a:t>Novas soluções </a:t>
            </a:r>
            <a:r>
              <a:rPr b="1" lang="pt-BR" sz="1200">
                <a:solidFill>
                  <a:srgbClr val="262626"/>
                </a:solidFill>
                <a:latin typeface="Mulish"/>
                <a:ea typeface="Mulish"/>
                <a:cs typeface="Mulish"/>
                <a:sym typeface="Mulish"/>
              </a:rPr>
              <a:t>tecnológicas</a:t>
            </a:r>
            <a:endParaRPr sz="1100">
              <a:latin typeface="Mulish"/>
              <a:ea typeface="Mulish"/>
              <a:cs typeface="Mulish"/>
              <a:sym typeface="Mulish"/>
            </a:endParaRPr>
          </a:p>
        </p:txBody>
      </p:sp>
      <p:grpSp>
        <p:nvGrpSpPr>
          <p:cNvPr id="279" name="Google Shape;279;p70"/>
          <p:cNvGrpSpPr/>
          <p:nvPr/>
        </p:nvGrpSpPr>
        <p:grpSpPr>
          <a:xfrm>
            <a:off x="6847715" y="434497"/>
            <a:ext cx="1269052" cy="850260"/>
            <a:chOff x="8577723" y="4059869"/>
            <a:chExt cx="1243559" cy="833180"/>
          </a:xfrm>
        </p:grpSpPr>
        <p:sp>
          <p:nvSpPr>
            <p:cNvPr id="280" name="Google Shape;280;p70"/>
            <p:cNvSpPr/>
            <p:nvPr/>
          </p:nvSpPr>
          <p:spPr>
            <a:xfrm>
              <a:off x="8577723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70"/>
            <p:cNvSpPr/>
            <p:nvPr/>
          </p:nvSpPr>
          <p:spPr>
            <a:xfrm>
              <a:off x="8747617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70"/>
            <p:cNvSpPr/>
            <p:nvPr/>
          </p:nvSpPr>
          <p:spPr>
            <a:xfrm>
              <a:off x="8917511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70"/>
            <p:cNvSpPr/>
            <p:nvPr/>
          </p:nvSpPr>
          <p:spPr>
            <a:xfrm>
              <a:off x="9087405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70"/>
            <p:cNvSpPr/>
            <p:nvPr/>
          </p:nvSpPr>
          <p:spPr>
            <a:xfrm>
              <a:off x="9257299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70"/>
            <p:cNvSpPr/>
            <p:nvPr/>
          </p:nvSpPr>
          <p:spPr>
            <a:xfrm>
              <a:off x="9427193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70"/>
            <p:cNvSpPr/>
            <p:nvPr/>
          </p:nvSpPr>
          <p:spPr>
            <a:xfrm>
              <a:off x="9597087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70"/>
            <p:cNvSpPr/>
            <p:nvPr/>
          </p:nvSpPr>
          <p:spPr>
            <a:xfrm>
              <a:off x="9766982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70"/>
            <p:cNvSpPr/>
            <p:nvPr/>
          </p:nvSpPr>
          <p:spPr>
            <a:xfrm>
              <a:off x="8577723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70"/>
            <p:cNvSpPr/>
            <p:nvPr/>
          </p:nvSpPr>
          <p:spPr>
            <a:xfrm>
              <a:off x="8747617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70"/>
            <p:cNvSpPr/>
            <p:nvPr/>
          </p:nvSpPr>
          <p:spPr>
            <a:xfrm>
              <a:off x="8917511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70"/>
            <p:cNvSpPr/>
            <p:nvPr/>
          </p:nvSpPr>
          <p:spPr>
            <a:xfrm>
              <a:off x="9087405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70"/>
            <p:cNvSpPr/>
            <p:nvPr/>
          </p:nvSpPr>
          <p:spPr>
            <a:xfrm>
              <a:off x="9257299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70"/>
            <p:cNvSpPr/>
            <p:nvPr/>
          </p:nvSpPr>
          <p:spPr>
            <a:xfrm>
              <a:off x="9427193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70"/>
            <p:cNvSpPr/>
            <p:nvPr/>
          </p:nvSpPr>
          <p:spPr>
            <a:xfrm>
              <a:off x="9597087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70"/>
            <p:cNvSpPr/>
            <p:nvPr/>
          </p:nvSpPr>
          <p:spPr>
            <a:xfrm>
              <a:off x="9766982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70"/>
            <p:cNvSpPr/>
            <p:nvPr/>
          </p:nvSpPr>
          <p:spPr>
            <a:xfrm>
              <a:off x="8577723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70"/>
            <p:cNvSpPr/>
            <p:nvPr/>
          </p:nvSpPr>
          <p:spPr>
            <a:xfrm>
              <a:off x="8747617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70"/>
            <p:cNvSpPr/>
            <p:nvPr/>
          </p:nvSpPr>
          <p:spPr>
            <a:xfrm>
              <a:off x="8917511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70"/>
            <p:cNvSpPr/>
            <p:nvPr/>
          </p:nvSpPr>
          <p:spPr>
            <a:xfrm>
              <a:off x="9087405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70"/>
            <p:cNvSpPr/>
            <p:nvPr/>
          </p:nvSpPr>
          <p:spPr>
            <a:xfrm>
              <a:off x="9257299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70"/>
            <p:cNvSpPr/>
            <p:nvPr/>
          </p:nvSpPr>
          <p:spPr>
            <a:xfrm>
              <a:off x="9427193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70"/>
            <p:cNvSpPr/>
            <p:nvPr/>
          </p:nvSpPr>
          <p:spPr>
            <a:xfrm>
              <a:off x="9597087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70"/>
            <p:cNvSpPr/>
            <p:nvPr/>
          </p:nvSpPr>
          <p:spPr>
            <a:xfrm>
              <a:off x="9766982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70"/>
            <p:cNvSpPr/>
            <p:nvPr/>
          </p:nvSpPr>
          <p:spPr>
            <a:xfrm>
              <a:off x="8577723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70"/>
            <p:cNvSpPr/>
            <p:nvPr/>
          </p:nvSpPr>
          <p:spPr>
            <a:xfrm>
              <a:off x="8747617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70"/>
            <p:cNvSpPr/>
            <p:nvPr/>
          </p:nvSpPr>
          <p:spPr>
            <a:xfrm>
              <a:off x="8917511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70"/>
            <p:cNvSpPr/>
            <p:nvPr/>
          </p:nvSpPr>
          <p:spPr>
            <a:xfrm>
              <a:off x="9087405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70"/>
            <p:cNvSpPr/>
            <p:nvPr/>
          </p:nvSpPr>
          <p:spPr>
            <a:xfrm>
              <a:off x="9257299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70"/>
            <p:cNvSpPr/>
            <p:nvPr/>
          </p:nvSpPr>
          <p:spPr>
            <a:xfrm>
              <a:off x="9427193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70"/>
            <p:cNvSpPr/>
            <p:nvPr/>
          </p:nvSpPr>
          <p:spPr>
            <a:xfrm>
              <a:off x="9597087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70"/>
            <p:cNvSpPr/>
            <p:nvPr/>
          </p:nvSpPr>
          <p:spPr>
            <a:xfrm>
              <a:off x="9766982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70"/>
            <p:cNvSpPr/>
            <p:nvPr/>
          </p:nvSpPr>
          <p:spPr>
            <a:xfrm>
              <a:off x="8577723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70"/>
            <p:cNvSpPr/>
            <p:nvPr/>
          </p:nvSpPr>
          <p:spPr>
            <a:xfrm>
              <a:off x="8747617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70"/>
            <p:cNvSpPr/>
            <p:nvPr/>
          </p:nvSpPr>
          <p:spPr>
            <a:xfrm>
              <a:off x="8917511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70"/>
            <p:cNvSpPr/>
            <p:nvPr/>
          </p:nvSpPr>
          <p:spPr>
            <a:xfrm>
              <a:off x="9087405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70"/>
            <p:cNvSpPr/>
            <p:nvPr/>
          </p:nvSpPr>
          <p:spPr>
            <a:xfrm>
              <a:off x="9257299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70"/>
            <p:cNvSpPr/>
            <p:nvPr/>
          </p:nvSpPr>
          <p:spPr>
            <a:xfrm>
              <a:off x="9427193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70"/>
            <p:cNvSpPr/>
            <p:nvPr/>
          </p:nvSpPr>
          <p:spPr>
            <a:xfrm>
              <a:off x="9597087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70"/>
            <p:cNvSpPr/>
            <p:nvPr/>
          </p:nvSpPr>
          <p:spPr>
            <a:xfrm>
              <a:off x="9766982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70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70"/>
          <p:cNvSpPr/>
          <p:nvPr/>
        </p:nvSpPr>
        <p:spPr>
          <a:xfrm>
            <a:off x="4877625" y="748025"/>
            <a:ext cx="3134700" cy="34167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22" name="Google Shape;32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384" y="2031250"/>
            <a:ext cx="2325192" cy="8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1"/>
          <p:cNvSpPr txBox="1"/>
          <p:nvPr>
            <p:ph idx="1" type="body"/>
          </p:nvPr>
        </p:nvSpPr>
        <p:spPr>
          <a:xfrm>
            <a:off x="1760246" y="1702519"/>
            <a:ext cx="5623500" cy="18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45100">
            <a:spAutoFit/>
          </a:bodyPr>
          <a:lstStyle/>
          <a:p>
            <a:pPr indent="0" lvl="0" marL="12700" marR="0" rtl="0" algn="ctr">
              <a:lnSpc>
                <a:spcPct val="763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pt-BR" sz="4600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Sucesso na Transformação Robótica</a:t>
            </a:r>
            <a:endParaRPr sz="4600">
              <a:solidFill>
                <a:srgbClr val="0D5CDF"/>
              </a:solidFill>
            </a:endParaRPr>
          </a:p>
        </p:txBody>
      </p:sp>
      <p:sp>
        <p:nvSpPr>
          <p:cNvPr id="328" name="Google Shape;328;p71"/>
          <p:cNvSpPr/>
          <p:nvPr/>
        </p:nvSpPr>
        <p:spPr>
          <a:xfrm>
            <a:off x="235854" y="489103"/>
            <a:ext cx="8667750" cy="0"/>
          </a:xfrm>
          <a:custGeom>
            <a:rect b="b" l="l" r="r" t="t"/>
            <a:pathLst>
              <a:path extrusionOk="0" h="120000" w="17335500">
                <a:moveTo>
                  <a:pt x="0" y="0"/>
                </a:moveTo>
                <a:lnTo>
                  <a:pt x="17335498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29" name="Google Shape;329;p71"/>
          <p:cNvSpPr/>
          <p:nvPr/>
        </p:nvSpPr>
        <p:spPr>
          <a:xfrm>
            <a:off x="2354475" y="3891125"/>
            <a:ext cx="4572000" cy="585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25725" lIns="25725" spcFirstLastPara="1" rIns="25725" wrap="square" tIns="2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71" title="roberty_azu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881" y="4319324"/>
            <a:ext cx="1212254" cy="27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8253" y="668666"/>
            <a:ext cx="3447501" cy="60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2"/>
          <p:cNvSpPr/>
          <p:nvPr/>
        </p:nvSpPr>
        <p:spPr>
          <a:xfrm>
            <a:off x="361950" y="-397575"/>
            <a:ext cx="8458200" cy="4935900"/>
          </a:xfrm>
          <a:prstGeom prst="roundRect">
            <a:avLst>
              <a:gd fmla="val 11007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7" name="Google Shape;337;p72"/>
          <p:cNvGrpSpPr/>
          <p:nvPr/>
        </p:nvGrpSpPr>
        <p:grpSpPr>
          <a:xfrm>
            <a:off x="7123940" y="701197"/>
            <a:ext cx="1269052" cy="850260"/>
            <a:chOff x="8577723" y="4059869"/>
            <a:chExt cx="1243559" cy="833180"/>
          </a:xfrm>
        </p:grpSpPr>
        <p:sp>
          <p:nvSpPr>
            <p:cNvPr id="338" name="Google Shape;338;p72"/>
            <p:cNvSpPr/>
            <p:nvPr/>
          </p:nvSpPr>
          <p:spPr>
            <a:xfrm>
              <a:off x="8577723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72"/>
            <p:cNvSpPr/>
            <p:nvPr/>
          </p:nvSpPr>
          <p:spPr>
            <a:xfrm>
              <a:off x="8747617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72"/>
            <p:cNvSpPr/>
            <p:nvPr/>
          </p:nvSpPr>
          <p:spPr>
            <a:xfrm>
              <a:off x="8917511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72"/>
            <p:cNvSpPr/>
            <p:nvPr/>
          </p:nvSpPr>
          <p:spPr>
            <a:xfrm>
              <a:off x="9087405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72"/>
            <p:cNvSpPr/>
            <p:nvPr/>
          </p:nvSpPr>
          <p:spPr>
            <a:xfrm>
              <a:off x="9257299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72"/>
            <p:cNvSpPr/>
            <p:nvPr/>
          </p:nvSpPr>
          <p:spPr>
            <a:xfrm>
              <a:off x="9427193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72"/>
            <p:cNvSpPr/>
            <p:nvPr/>
          </p:nvSpPr>
          <p:spPr>
            <a:xfrm>
              <a:off x="9597087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72"/>
            <p:cNvSpPr/>
            <p:nvPr/>
          </p:nvSpPr>
          <p:spPr>
            <a:xfrm>
              <a:off x="9766982" y="405986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72"/>
            <p:cNvSpPr/>
            <p:nvPr/>
          </p:nvSpPr>
          <p:spPr>
            <a:xfrm>
              <a:off x="8577723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72"/>
            <p:cNvSpPr/>
            <p:nvPr/>
          </p:nvSpPr>
          <p:spPr>
            <a:xfrm>
              <a:off x="8747617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72"/>
            <p:cNvSpPr/>
            <p:nvPr/>
          </p:nvSpPr>
          <p:spPr>
            <a:xfrm>
              <a:off x="8917511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72"/>
            <p:cNvSpPr/>
            <p:nvPr/>
          </p:nvSpPr>
          <p:spPr>
            <a:xfrm>
              <a:off x="9087405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72"/>
            <p:cNvSpPr/>
            <p:nvPr/>
          </p:nvSpPr>
          <p:spPr>
            <a:xfrm>
              <a:off x="9257299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72"/>
            <p:cNvSpPr/>
            <p:nvPr/>
          </p:nvSpPr>
          <p:spPr>
            <a:xfrm>
              <a:off x="9427193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72"/>
            <p:cNvSpPr/>
            <p:nvPr/>
          </p:nvSpPr>
          <p:spPr>
            <a:xfrm>
              <a:off x="9597087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72"/>
            <p:cNvSpPr/>
            <p:nvPr/>
          </p:nvSpPr>
          <p:spPr>
            <a:xfrm>
              <a:off x="9766982" y="425458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72"/>
            <p:cNvSpPr/>
            <p:nvPr/>
          </p:nvSpPr>
          <p:spPr>
            <a:xfrm>
              <a:off x="8577723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72"/>
            <p:cNvSpPr/>
            <p:nvPr/>
          </p:nvSpPr>
          <p:spPr>
            <a:xfrm>
              <a:off x="8747617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72"/>
            <p:cNvSpPr/>
            <p:nvPr/>
          </p:nvSpPr>
          <p:spPr>
            <a:xfrm>
              <a:off x="8917511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72"/>
            <p:cNvSpPr/>
            <p:nvPr/>
          </p:nvSpPr>
          <p:spPr>
            <a:xfrm>
              <a:off x="9087405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72"/>
            <p:cNvSpPr/>
            <p:nvPr/>
          </p:nvSpPr>
          <p:spPr>
            <a:xfrm>
              <a:off x="9257299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72"/>
            <p:cNvSpPr/>
            <p:nvPr/>
          </p:nvSpPr>
          <p:spPr>
            <a:xfrm>
              <a:off x="9427193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72"/>
            <p:cNvSpPr/>
            <p:nvPr/>
          </p:nvSpPr>
          <p:spPr>
            <a:xfrm>
              <a:off x="9597087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72"/>
            <p:cNvSpPr/>
            <p:nvPr/>
          </p:nvSpPr>
          <p:spPr>
            <a:xfrm>
              <a:off x="9766982" y="444931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72"/>
            <p:cNvSpPr/>
            <p:nvPr/>
          </p:nvSpPr>
          <p:spPr>
            <a:xfrm>
              <a:off x="8577723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72"/>
            <p:cNvSpPr/>
            <p:nvPr/>
          </p:nvSpPr>
          <p:spPr>
            <a:xfrm>
              <a:off x="8747617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72"/>
            <p:cNvSpPr/>
            <p:nvPr/>
          </p:nvSpPr>
          <p:spPr>
            <a:xfrm>
              <a:off x="8917511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72"/>
            <p:cNvSpPr/>
            <p:nvPr/>
          </p:nvSpPr>
          <p:spPr>
            <a:xfrm>
              <a:off x="9087405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72"/>
            <p:cNvSpPr/>
            <p:nvPr/>
          </p:nvSpPr>
          <p:spPr>
            <a:xfrm>
              <a:off x="9257299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72"/>
            <p:cNvSpPr/>
            <p:nvPr/>
          </p:nvSpPr>
          <p:spPr>
            <a:xfrm>
              <a:off x="9427193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72"/>
            <p:cNvSpPr/>
            <p:nvPr/>
          </p:nvSpPr>
          <p:spPr>
            <a:xfrm>
              <a:off x="9597087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72"/>
            <p:cNvSpPr/>
            <p:nvPr/>
          </p:nvSpPr>
          <p:spPr>
            <a:xfrm>
              <a:off x="9766982" y="4644030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72"/>
            <p:cNvSpPr/>
            <p:nvPr/>
          </p:nvSpPr>
          <p:spPr>
            <a:xfrm>
              <a:off x="8577723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72"/>
            <p:cNvSpPr/>
            <p:nvPr/>
          </p:nvSpPr>
          <p:spPr>
            <a:xfrm>
              <a:off x="8747617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72"/>
            <p:cNvSpPr/>
            <p:nvPr/>
          </p:nvSpPr>
          <p:spPr>
            <a:xfrm>
              <a:off x="8917511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72"/>
            <p:cNvSpPr/>
            <p:nvPr/>
          </p:nvSpPr>
          <p:spPr>
            <a:xfrm>
              <a:off x="9087405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72"/>
            <p:cNvSpPr/>
            <p:nvPr/>
          </p:nvSpPr>
          <p:spPr>
            <a:xfrm>
              <a:off x="9257299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72"/>
            <p:cNvSpPr/>
            <p:nvPr/>
          </p:nvSpPr>
          <p:spPr>
            <a:xfrm>
              <a:off x="9427193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72"/>
            <p:cNvSpPr/>
            <p:nvPr/>
          </p:nvSpPr>
          <p:spPr>
            <a:xfrm>
              <a:off x="9597087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72"/>
            <p:cNvSpPr/>
            <p:nvPr/>
          </p:nvSpPr>
          <p:spPr>
            <a:xfrm>
              <a:off x="9766982" y="4838749"/>
              <a:ext cx="54300" cy="54300"/>
            </a:xfrm>
            <a:prstGeom prst="ellipse">
              <a:avLst/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" name="Google Shape;378;p72"/>
          <p:cNvSpPr txBox="1"/>
          <p:nvPr/>
        </p:nvSpPr>
        <p:spPr>
          <a:xfrm>
            <a:off x="1206400" y="931400"/>
            <a:ext cx="32856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11 robôs </a:t>
            </a:r>
            <a:r>
              <a:rPr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desenvolvidos em apenas </a:t>
            </a: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518 horas</a:t>
            </a:r>
            <a:b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2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 grandes áreas transformadas</a:t>
            </a:r>
            <a:r>
              <a:rPr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: Financeiro, Fiscal e Inteligência de Mercado</a:t>
            </a:r>
            <a:endParaRPr sz="2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9" name="Google Shape;379;p72"/>
          <p:cNvSpPr txBox="1"/>
          <p:nvPr/>
        </p:nvSpPr>
        <p:spPr>
          <a:xfrm>
            <a:off x="1238225" y="654225"/>
            <a:ext cx="2520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VISÃO GERAL</a:t>
            </a:r>
            <a:endParaRPr b="1" sz="11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0" name="Google Shape;380;p72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72"/>
          <p:cNvSpPr txBox="1"/>
          <p:nvPr/>
        </p:nvSpPr>
        <p:spPr>
          <a:xfrm>
            <a:off x="5056050" y="931400"/>
            <a:ext cx="2950200" cy="29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Economia</a:t>
            </a:r>
            <a:r>
              <a:rPr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de centenas de horas operacionais</a:t>
            </a:r>
            <a:br>
              <a:rPr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Redução de falhas </a:t>
            </a:r>
            <a:r>
              <a:rPr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manuais e </a:t>
            </a: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aceleração da tomada</a:t>
            </a:r>
            <a:r>
              <a:rPr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de decisão</a:t>
            </a:r>
            <a:endParaRPr sz="2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73" title="02_roberty.jpg"/>
          <p:cNvPicPr preferRelativeResize="0"/>
          <p:nvPr/>
        </p:nvPicPr>
        <p:blipFill rotWithShape="1">
          <a:blip r:embed="rId3">
            <a:alphaModFix/>
          </a:blip>
          <a:srcRect b="-826" l="17144" r="30934" t="0"/>
          <a:stretch/>
        </p:blipFill>
        <p:spPr>
          <a:xfrm>
            <a:off x="4774899" y="-34500"/>
            <a:ext cx="4369101" cy="51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73"/>
          <p:cNvSpPr/>
          <p:nvPr/>
        </p:nvSpPr>
        <p:spPr>
          <a:xfrm rot="-5400000">
            <a:off x="101250" y="2450523"/>
            <a:ext cx="2402700" cy="1840200"/>
          </a:xfrm>
          <a:prstGeom prst="roundRect">
            <a:avLst>
              <a:gd fmla="val 6986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73"/>
          <p:cNvSpPr/>
          <p:nvPr/>
        </p:nvSpPr>
        <p:spPr>
          <a:xfrm>
            <a:off x="334650" y="353450"/>
            <a:ext cx="4136400" cy="1065000"/>
          </a:xfrm>
          <a:prstGeom prst="roundRect">
            <a:avLst>
              <a:gd fmla="val 17638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73"/>
          <p:cNvSpPr txBox="1"/>
          <p:nvPr/>
        </p:nvSpPr>
        <p:spPr>
          <a:xfrm>
            <a:off x="498919" y="2365050"/>
            <a:ext cx="15648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1200">
                <a:solidFill>
                  <a:srgbClr val="E35C9C"/>
                </a:solidFill>
                <a:latin typeface="Poppins"/>
                <a:ea typeface="Poppins"/>
                <a:cs typeface="Poppins"/>
                <a:sym typeface="Poppins"/>
              </a:rPr>
              <a:t>Trabalho manual</a:t>
            </a:r>
            <a:endParaRPr b="1" sz="1200">
              <a:solidFill>
                <a:srgbClr val="E35C9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0" name="Google Shape;390;p73"/>
          <p:cNvSpPr txBox="1"/>
          <p:nvPr/>
        </p:nvSpPr>
        <p:spPr>
          <a:xfrm>
            <a:off x="629400" y="607250"/>
            <a:ext cx="40518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Financeiro</a:t>
            </a:r>
            <a:br>
              <a:rPr b="1"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Baixa de Extratos Bancários</a:t>
            </a:r>
            <a:endParaRPr sz="17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1" name="Google Shape;391;p73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73"/>
          <p:cNvSpPr txBox="1"/>
          <p:nvPr/>
        </p:nvSpPr>
        <p:spPr>
          <a:xfrm>
            <a:off x="479562" y="2670886"/>
            <a:ext cx="16461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Colaboradores levavam </a:t>
            </a:r>
            <a:r>
              <a:rPr b="1"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duas horas</a:t>
            </a:r>
            <a:r>
              <a:rPr b="1"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por dia</a:t>
            </a:r>
            <a: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b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Download manual de </a:t>
            </a:r>
            <a:r>
              <a:rPr b="1"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70 arquivos </a:t>
            </a:r>
            <a: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diariamente</a:t>
            </a:r>
            <a:r>
              <a:rPr b="1"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2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3" name="Google Shape;393;p73"/>
          <p:cNvSpPr/>
          <p:nvPr/>
        </p:nvSpPr>
        <p:spPr>
          <a:xfrm rot="-5400000">
            <a:off x="9044400" y="-1877275"/>
            <a:ext cx="3124800" cy="3998400"/>
          </a:xfrm>
          <a:prstGeom prst="roundRect">
            <a:avLst>
              <a:gd fmla="val 6986" name="adj"/>
            </a:avLst>
          </a:prstGeom>
          <a:noFill/>
          <a:ln cap="flat" cmpd="sng" w="9525">
            <a:solidFill>
              <a:srgbClr val="4AE3E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73"/>
          <p:cNvSpPr/>
          <p:nvPr/>
        </p:nvSpPr>
        <p:spPr>
          <a:xfrm rot="-5400000">
            <a:off x="2227788" y="2395166"/>
            <a:ext cx="2423700" cy="1950900"/>
          </a:xfrm>
          <a:prstGeom prst="roundRect">
            <a:avLst>
              <a:gd fmla="val 6986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73"/>
          <p:cNvSpPr txBox="1"/>
          <p:nvPr/>
        </p:nvSpPr>
        <p:spPr>
          <a:xfrm>
            <a:off x="2623290" y="2365062"/>
            <a:ext cx="752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1200">
                <a:solidFill>
                  <a:srgbClr val="E35C9C"/>
                </a:solidFill>
                <a:latin typeface="Poppins"/>
                <a:ea typeface="Poppins"/>
                <a:cs typeface="Poppins"/>
                <a:sym typeface="Poppins"/>
              </a:rPr>
              <a:t>Risco</a:t>
            </a:r>
            <a:endParaRPr b="1" sz="1200">
              <a:solidFill>
                <a:srgbClr val="E35C9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6" name="Google Shape;396;p73"/>
          <p:cNvSpPr txBox="1"/>
          <p:nvPr/>
        </p:nvSpPr>
        <p:spPr>
          <a:xfrm>
            <a:off x="2577567" y="2642254"/>
            <a:ext cx="1745400" cy="17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Devido à falhas manuais, a taxa de erro equivalia à </a:t>
            </a:r>
            <a:r>
              <a:rPr b="1"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15% do volume mensal.</a:t>
            </a:r>
            <a:endParaRPr b="1" sz="12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Esquecimento e alto volume eram fatores importantes.</a:t>
            </a:r>
            <a:endParaRPr sz="12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7" name="Google Shape;397;p73"/>
          <p:cNvSpPr txBox="1"/>
          <p:nvPr/>
        </p:nvSpPr>
        <p:spPr>
          <a:xfrm>
            <a:off x="382500" y="1628400"/>
            <a:ext cx="1564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1700">
                <a:solidFill>
                  <a:srgbClr val="E35C9C"/>
                </a:solidFill>
                <a:latin typeface="Poppins"/>
                <a:ea typeface="Poppins"/>
                <a:cs typeface="Poppins"/>
                <a:sym typeface="Poppins"/>
              </a:rPr>
              <a:t>Desafios</a:t>
            </a:r>
            <a:endParaRPr b="1" sz="500">
              <a:solidFill>
                <a:srgbClr val="E35C9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4"/>
          <p:cNvSpPr/>
          <p:nvPr/>
        </p:nvSpPr>
        <p:spPr>
          <a:xfrm rot="-5400000">
            <a:off x="4265825" y="326025"/>
            <a:ext cx="464100" cy="8206500"/>
          </a:xfrm>
          <a:prstGeom prst="roundRect">
            <a:avLst>
              <a:gd fmla="val 44290" name="adj"/>
            </a:avLst>
          </a:prstGeom>
          <a:solidFill>
            <a:srgbClr val="0C4FFF"/>
          </a:solidFill>
          <a:ln>
            <a:noFill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74"/>
          <p:cNvSpPr/>
          <p:nvPr/>
        </p:nvSpPr>
        <p:spPr>
          <a:xfrm>
            <a:off x="334650" y="353450"/>
            <a:ext cx="8415300" cy="1065000"/>
          </a:xfrm>
          <a:prstGeom prst="roundRect">
            <a:avLst>
              <a:gd fmla="val 17638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74"/>
          <p:cNvSpPr txBox="1"/>
          <p:nvPr/>
        </p:nvSpPr>
        <p:spPr>
          <a:xfrm>
            <a:off x="2931775" y="693475"/>
            <a:ext cx="54096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Insight de Mercado:</a:t>
            </a:r>
            <a:r>
              <a:rPr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 Pesquisa de concorrentes</a:t>
            </a:r>
            <a:endParaRPr sz="17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5" name="Google Shape;405;p74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51" y="772737"/>
            <a:ext cx="1530327" cy="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4" title="roberty_.png"/>
          <p:cNvPicPr preferRelativeResize="0"/>
          <p:nvPr/>
        </p:nvPicPr>
        <p:blipFill rotWithShape="1">
          <a:blip r:embed="rId4">
            <a:alphaModFix/>
          </a:blip>
          <a:srcRect b="0" l="21578" r="21664" t="0"/>
          <a:stretch/>
        </p:blipFill>
        <p:spPr>
          <a:xfrm>
            <a:off x="536399" y="1887112"/>
            <a:ext cx="1460475" cy="18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4"/>
          <p:cNvSpPr/>
          <p:nvPr/>
        </p:nvSpPr>
        <p:spPr>
          <a:xfrm rot="-5400000">
            <a:off x="6058750" y="820975"/>
            <a:ext cx="1103400" cy="4133100"/>
          </a:xfrm>
          <a:prstGeom prst="roundRect">
            <a:avLst>
              <a:gd fmla="val 19112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74"/>
          <p:cNvSpPr txBox="1"/>
          <p:nvPr/>
        </p:nvSpPr>
        <p:spPr>
          <a:xfrm>
            <a:off x="2106775" y="2407125"/>
            <a:ext cx="23997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2100">
                <a:solidFill>
                  <a:srgbClr val="1831A5"/>
                </a:solidFill>
                <a:latin typeface="Poppins"/>
                <a:ea typeface="Poppins"/>
                <a:cs typeface="Poppins"/>
                <a:sym typeface="Poppins"/>
              </a:rPr>
              <a:t>9 robôs</a:t>
            </a:r>
            <a:br>
              <a:rPr lang="pt-BR" sz="2100">
                <a:solidFill>
                  <a:srgbClr val="1831A5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2100">
                <a:solidFill>
                  <a:srgbClr val="1831A5"/>
                </a:solidFill>
                <a:latin typeface="Poppins"/>
                <a:ea typeface="Poppins"/>
                <a:cs typeface="Poppins"/>
                <a:sym typeface="Poppins"/>
              </a:rPr>
              <a:t>independentes</a:t>
            </a:r>
            <a:br>
              <a:rPr lang="pt-BR" sz="2100">
                <a:solidFill>
                  <a:srgbClr val="1831A5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2100">
                <a:solidFill>
                  <a:srgbClr val="1831A5"/>
                </a:solidFill>
                <a:latin typeface="Poppins"/>
                <a:ea typeface="Poppins"/>
                <a:cs typeface="Poppins"/>
                <a:sym typeface="Poppins"/>
              </a:rPr>
              <a:t>para 9 bancos</a:t>
            </a:r>
            <a:endParaRPr sz="1600">
              <a:solidFill>
                <a:srgbClr val="1831A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0" name="Google Shape;410;p74"/>
          <p:cNvSpPr txBox="1"/>
          <p:nvPr/>
        </p:nvSpPr>
        <p:spPr>
          <a:xfrm>
            <a:off x="5599396" y="2656664"/>
            <a:ext cx="174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900">
                <a:solidFill>
                  <a:srgbClr val="1831A5"/>
                </a:solidFill>
                <a:latin typeface="Poppins"/>
                <a:ea typeface="Poppins"/>
                <a:cs typeface="Poppins"/>
                <a:sym typeface="Poppins"/>
              </a:rPr>
              <a:t>integração</a:t>
            </a:r>
            <a:br>
              <a:rPr b="1" lang="pt-BR" sz="900">
                <a:solidFill>
                  <a:srgbClr val="1831A5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900">
                <a:solidFill>
                  <a:srgbClr val="1831A5"/>
                </a:solidFill>
                <a:latin typeface="Poppins"/>
                <a:ea typeface="Poppins"/>
                <a:cs typeface="Poppins"/>
                <a:sym typeface="Poppins"/>
              </a:rPr>
              <a:t>ao SAP</a:t>
            </a:r>
            <a:endParaRPr/>
          </a:p>
        </p:txBody>
      </p:sp>
      <p:sp>
        <p:nvSpPr>
          <p:cNvPr id="411" name="Google Shape;411;p74"/>
          <p:cNvSpPr txBox="1"/>
          <p:nvPr/>
        </p:nvSpPr>
        <p:spPr>
          <a:xfrm>
            <a:off x="1869400" y="4229175"/>
            <a:ext cx="518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Automatização completa do processo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412" name="Google Shape;412;p74"/>
          <p:cNvSpPr txBox="1"/>
          <p:nvPr/>
        </p:nvSpPr>
        <p:spPr>
          <a:xfrm>
            <a:off x="7346007" y="2683814"/>
            <a:ext cx="174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900">
                <a:solidFill>
                  <a:srgbClr val="1831A5"/>
                </a:solidFill>
                <a:latin typeface="Poppins"/>
                <a:ea typeface="Poppins"/>
                <a:cs typeface="Poppins"/>
                <a:sym typeface="Poppins"/>
              </a:rPr>
              <a:t>envio de e-mails automáticos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13" name="Google Shape;413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1429" y="2735758"/>
            <a:ext cx="724412" cy="36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74" title="blue_email_with_bell_notification_icon_3d_background_illustrati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2250" y="2437225"/>
            <a:ext cx="1193928" cy="95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5"/>
          <p:cNvSpPr/>
          <p:nvPr/>
        </p:nvSpPr>
        <p:spPr>
          <a:xfrm>
            <a:off x="334650" y="353450"/>
            <a:ext cx="8415300" cy="4470300"/>
          </a:xfrm>
          <a:prstGeom prst="roundRect">
            <a:avLst>
              <a:gd fmla="val 4813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75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7126" y="4335625"/>
            <a:ext cx="1530327" cy="2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75"/>
          <p:cNvSpPr txBox="1"/>
          <p:nvPr/>
        </p:nvSpPr>
        <p:spPr>
          <a:xfrm>
            <a:off x="1867200" y="789850"/>
            <a:ext cx="54096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2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Resultados</a:t>
            </a:r>
            <a:endParaRPr sz="22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3" name="Google Shape;423;p75"/>
          <p:cNvSpPr/>
          <p:nvPr/>
        </p:nvSpPr>
        <p:spPr>
          <a:xfrm rot="-5400000">
            <a:off x="2346100" y="555013"/>
            <a:ext cx="1188300" cy="2951100"/>
          </a:xfrm>
          <a:prstGeom prst="roundRect">
            <a:avLst>
              <a:gd fmla="val 18289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75"/>
          <p:cNvSpPr/>
          <p:nvPr/>
        </p:nvSpPr>
        <p:spPr>
          <a:xfrm rot="-5400000">
            <a:off x="2346100" y="1981888"/>
            <a:ext cx="1188300" cy="2951100"/>
          </a:xfrm>
          <a:prstGeom prst="roundRect">
            <a:avLst>
              <a:gd fmla="val 18289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75"/>
          <p:cNvSpPr/>
          <p:nvPr/>
        </p:nvSpPr>
        <p:spPr>
          <a:xfrm rot="-5400000">
            <a:off x="5414303" y="633912"/>
            <a:ext cx="1188300" cy="2793300"/>
          </a:xfrm>
          <a:prstGeom prst="roundRect">
            <a:avLst>
              <a:gd fmla="val 18289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75"/>
          <p:cNvSpPr/>
          <p:nvPr/>
        </p:nvSpPr>
        <p:spPr>
          <a:xfrm rot="-5400000">
            <a:off x="5414303" y="2060787"/>
            <a:ext cx="1188300" cy="2793300"/>
          </a:xfrm>
          <a:prstGeom prst="roundRect">
            <a:avLst>
              <a:gd fmla="val 18289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75"/>
          <p:cNvSpPr txBox="1"/>
          <p:nvPr/>
        </p:nvSpPr>
        <p:spPr>
          <a:xfrm>
            <a:off x="1814050" y="1614375"/>
            <a:ext cx="2252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+ 3500</a:t>
            </a:r>
            <a:r>
              <a:rPr b="1"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arquivos </a:t>
            </a:r>
            <a:r>
              <a:rPr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processados em</a:t>
            </a:r>
            <a:br>
              <a:rPr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 meses</a:t>
            </a:r>
            <a:endParaRPr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8" name="Google Shape;428;p75"/>
          <p:cNvSpPr txBox="1"/>
          <p:nvPr/>
        </p:nvSpPr>
        <p:spPr>
          <a:xfrm>
            <a:off x="5013502" y="1556775"/>
            <a:ext cx="19899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Redução de</a:t>
            </a:r>
            <a:br>
              <a:rPr b="1"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100%</a:t>
            </a:r>
            <a:r>
              <a:rPr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nas falhas humanas</a:t>
            </a:r>
            <a:endParaRPr b="1"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9" name="Google Shape;429;p75"/>
          <p:cNvSpPr txBox="1"/>
          <p:nvPr/>
        </p:nvSpPr>
        <p:spPr>
          <a:xfrm>
            <a:off x="4912100" y="3116938"/>
            <a:ext cx="21927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Execução média</a:t>
            </a:r>
            <a:br>
              <a:rPr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 robô: </a:t>
            </a:r>
            <a:r>
              <a:rPr b="1"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4 minutos</a:t>
            </a:r>
            <a:endParaRPr b="1"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0" name="Google Shape;430;p75"/>
          <p:cNvSpPr txBox="1"/>
          <p:nvPr/>
        </p:nvSpPr>
        <p:spPr>
          <a:xfrm>
            <a:off x="2031850" y="3139663"/>
            <a:ext cx="18168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+ 200</a:t>
            </a:r>
            <a:r>
              <a:rPr b="1"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horas </a:t>
            </a:r>
            <a:r>
              <a:rPr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economizadas / mês</a:t>
            </a:r>
            <a:endParaRPr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76" title="reminder-schedule-checklist-deadline-icon-symbol-planner-concept-pink-background-3d-rendering.jpg"/>
          <p:cNvPicPr preferRelativeResize="0"/>
          <p:nvPr/>
        </p:nvPicPr>
        <p:blipFill rotWithShape="1">
          <a:blip r:embed="rId3">
            <a:alphaModFix/>
          </a:blip>
          <a:srcRect b="0" l="24254" r="24249" t="0"/>
          <a:stretch/>
        </p:blipFill>
        <p:spPr>
          <a:xfrm>
            <a:off x="4774899" y="-34500"/>
            <a:ext cx="4369101" cy="51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76"/>
          <p:cNvSpPr/>
          <p:nvPr/>
        </p:nvSpPr>
        <p:spPr>
          <a:xfrm rot="-5400000">
            <a:off x="1236750" y="1233825"/>
            <a:ext cx="2309400" cy="3998400"/>
          </a:xfrm>
          <a:prstGeom prst="roundRect">
            <a:avLst>
              <a:gd fmla="val 6986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76"/>
          <p:cNvSpPr/>
          <p:nvPr/>
        </p:nvSpPr>
        <p:spPr>
          <a:xfrm>
            <a:off x="334650" y="353450"/>
            <a:ext cx="4136400" cy="1065000"/>
          </a:xfrm>
          <a:prstGeom prst="roundRect">
            <a:avLst>
              <a:gd fmla="val 17638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76"/>
          <p:cNvSpPr txBox="1"/>
          <p:nvPr/>
        </p:nvSpPr>
        <p:spPr>
          <a:xfrm>
            <a:off x="392250" y="1626363"/>
            <a:ext cx="1564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1700">
                <a:solidFill>
                  <a:srgbClr val="E35C9C"/>
                </a:solidFill>
                <a:latin typeface="Poppins"/>
                <a:ea typeface="Poppins"/>
                <a:cs typeface="Poppins"/>
                <a:sym typeface="Poppins"/>
              </a:rPr>
              <a:t>Desafios</a:t>
            </a:r>
            <a:endParaRPr b="1" sz="500">
              <a:solidFill>
                <a:srgbClr val="E35C9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9" name="Google Shape;439;p76"/>
          <p:cNvSpPr txBox="1"/>
          <p:nvPr/>
        </p:nvSpPr>
        <p:spPr>
          <a:xfrm>
            <a:off x="520200" y="596600"/>
            <a:ext cx="36576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Fiscal</a:t>
            </a:r>
            <a:br>
              <a:rPr b="1"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Validação de Notas Fiscais</a:t>
            </a:r>
            <a:endParaRPr b="1" sz="17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0" name="Google Shape;440;p76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4676" y="554337"/>
            <a:ext cx="1530327" cy="2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76"/>
          <p:cNvSpPr txBox="1"/>
          <p:nvPr/>
        </p:nvSpPr>
        <p:spPr>
          <a:xfrm>
            <a:off x="733050" y="2255788"/>
            <a:ext cx="33396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2549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942A1"/>
              </a:buClr>
              <a:buSzPts val="1300"/>
              <a:buFont typeface="Poppins"/>
              <a:buChar char="●"/>
            </a:pP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Volume elevado de NFs 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emitidas por múltiplos canais</a:t>
            </a:r>
            <a:b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254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42A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Equipe precisava </a:t>
            </a: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revisar uma por uma,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manualmente</a:t>
            </a:r>
            <a:b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5984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Erros afetavam o</a:t>
            </a: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tempo de resposta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e exigiam </a:t>
            </a: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retrabalho</a:t>
            </a:r>
            <a:endParaRPr b="1" sz="1500"/>
          </a:p>
        </p:txBody>
      </p:sp>
      <p:pic>
        <p:nvPicPr>
          <p:cNvPr id="443" name="Google Shape;443;p76"/>
          <p:cNvPicPr preferRelativeResize="0"/>
          <p:nvPr/>
        </p:nvPicPr>
        <p:blipFill rotWithShape="1">
          <a:blip r:embed="rId5">
            <a:alphaModFix/>
          </a:blip>
          <a:srcRect b="2453" l="0" r="0" t="2453"/>
          <a:stretch/>
        </p:blipFill>
        <p:spPr>
          <a:xfrm>
            <a:off x="6379250" y="4458176"/>
            <a:ext cx="1209794" cy="2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76"/>
          <p:cNvSpPr/>
          <p:nvPr/>
        </p:nvSpPr>
        <p:spPr>
          <a:xfrm rot="-5400000">
            <a:off x="9044400" y="-1877275"/>
            <a:ext cx="3124800" cy="3998400"/>
          </a:xfrm>
          <a:prstGeom prst="roundRect">
            <a:avLst>
              <a:gd fmla="val 6986" name="adj"/>
            </a:avLst>
          </a:prstGeom>
          <a:noFill/>
          <a:ln cap="flat" cmpd="sng" w="9525">
            <a:solidFill>
              <a:srgbClr val="4AE3E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7"/>
          <p:cNvSpPr/>
          <p:nvPr/>
        </p:nvSpPr>
        <p:spPr>
          <a:xfrm rot="-5400000">
            <a:off x="4115000" y="166400"/>
            <a:ext cx="892200" cy="8206500"/>
          </a:xfrm>
          <a:prstGeom prst="roundRect">
            <a:avLst>
              <a:gd fmla="val 27462" name="adj"/>
            </a:avLst>
          </a:prstGeom>
          <a:solidFill>
            <a:srgbClr val="FFFFFF">
              <a:alpha val="98820"/>
            </a:srgbClr>
          </a:solidFill>
          <a:ln>
            <a:noFill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77"/>
          <p:cNvSpPr/>
          <p:nvPr/>
        </p:nvSpPr>
        <p:spPr>
          <a:xfrm rot="-5400000">
            <a:off x="5471275" y="166400"/>
            <a:ext cx="892200" cy="8206500"/>
          </a:xfrm>
          <a:prstGeom prst="roundRect">
            <a:avLst>
              <a:gd fmla="val 27462" name="adj"/>
            </a:avLst>
          </a:prstGeom>
          <a:solidFill>
            <a:srgbClr val="0C4FFF"/>
          </a:solidFill>
          <a:ln>
            <a:noFill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77"/>
          <p:cNvSpPr/>
          <p:nvPr/>
        </p:nvSpPr>
        <p:spPr>
          <a:xfrm>
            <a:off x="334650" y="353450"/>
            <a:ext cx="8415300" cy="1065000"/>
          </a:xfrm>
          <a:prstGeom prst="roundRect">
            <a:avLst>
              <a:gd fmla="val 17638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7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51" y="772737"/>
            <a:ext cx="1530327" cy="2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77"/>
          <p:cNvSpPr txBox="1"/>
          <p:nvPr/>
        </p:nvSpPr>
        <p:spPr>
          <a:xfrm>
            <a:off x="2931775" y="693475"/>
            <a:ext cx="54096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Fiscal:</a:t>
            </a:r>
            <a:r>
              <a:rPr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 Validação de Notas Fiscais</a:t>
            </a:r>
            <a:endParaRPr sz="17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55" name="Google Shape;455;p77" title="roberty_.png"/>
          <p:cNvPicPr preferRelativeResize="0"/>
          <p:nvPr/>
        </p:nvPicPr>
        <p:blipFill rotWithShape="1">
          <a:blip r:embed="rId4">
            <a:alphaModFix/>
          </a:blip>
          <a:srcRect b="0" l="21578" r="21664" t="0"/>
          <a:stretch/>
        </p:blipFill>
        <p:spPr>
          <a:xfrm>
            <a:off x="536399" y="1771400"/>
            <a:ext cx="1460475" cy="18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77"/>
          <p:cNvSpPr/>
          <p:nvPr/>
        </p:nvSpPr>
        <p:spPr>
          <a:xfrm rot="-5400000">
            <a:off x="2257700" y="1695150"/>
            <a:ext cx="1638000" cy="2043000"/>
          </a:xfrm>
          <a:prstGeom prst="roundRect">
            <a:avLst>
              <a:gd fmla="val 19112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77"/>
          <p:cNvSpPr/>
          <p:nvPr/>
        </p:nvSpPr>
        <p:spPr>
          <a:xfrm rot="-5400000">
            <a:off x="4492250" y="1695150"/>
            <a:ext cx="1638000" cy="2043000"/>
          </a:xfrm>
          <a:prstGeom prst="roundRect">
            <a:avLst>
              <a:gd fmla="val 19112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77"/>
          <p:cNvSpPr txBox="1"/>
          <p:nvPr/>
        </p:nvSpPr>
        <p:spPr>
          <a:xfrm>
            <a:off x="2121682" y="2298475"/>
            <a:ext cx="18282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Robô </a:t>
            </a: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identifica automaticamente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as NFs com erro</a:t>
            </a:r>
            <a:endParaRPr b="1"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9" name="Google Shape;459;p77"/>
          <p:cNvSpPr txBox="1"/>
          <p:nvPr/>
        </p:nvSpPr>
        <p:spPr>
          <a:xfrm>
            <a:off x="4303338" y="2294125"/>
            <a:ext cx="20295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Abre processo no Lecom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para a área correspondente tratar</a:t>
            </a:r>
            <a:endParaRPr b="1"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0" name="Google Shape;460;p77"/>
          <p:cNvSpPr/>
          <p:nvPr/>
        </p:nvSpPr>
        <p:spPr>
          <a:xfrm rot="-5400000">
            <a:off x="6726800" y="1695175"/>
            <a:ext cx="1638000" cy="2043000"/>
          </a:xfrm>
          <a:prstGeom prst="roundRect">
            <a:avLst>
              <a:gd fmla="val 19112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77"/>
          <p:cNvSpPr txBox="1"/>
          <p:nvPr/>
        </p:nvSpPr>
        <p:spPr>
          <a:xfrm>
            <a:off x="6526350" y="2035700"/>
            <a:ext cx="2043000" cy="16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O robô verifica o tratamento 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realiza baixa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automática ou</a:t>
            </a: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reencaminha 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como contingência</a:t>
            </a:r>
            <a:endParaRPr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2" name="Google Shape;462;p77"/>
          <p:cNvSpPr txBox="1"/>
          <p:nvPr/>
        </p:nvSpPr>
        <p:spPr>
          <a:xfrm>
            <a:off x="401325" y="4150238"/>
            <a:ext cx="15648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1200">
                <a:solidFill>
                  <a:srgbClr val="1831A5"/>
                </a:solidFill>
                <a:latin typeface="Poppins"/>
                <a:ea typeface="Poppins"/>
                <a:cs typeface="Poppins"/>
                <a:sym typeface="Poppins"/>
              </a:rPr>
              <a:t>Resultados:</a:t>
            </a:r>
            <a:endParaRPr b="1" sz="100">
              <a:solidFill>
                <a:srgbClr val="1831A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3" name="Google Shape;463;p77"/>
          <p:cNvSpPr txBox="1"/>
          <p:nvPr/>
        </p:nvSpPr>
        <p:spPr>
          <a:xfrm>
            <a:off x="5509400" y="3989975"/>
            <a:ext cx="30345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Garantia de que </a:t>
            </a:r>
            <a:r>
              <a:rPr b="1"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nenhuma NF com erro </a:t>
            </a:r>
            <a:r>
              <a:rPr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passe sem tratamento no mesmo dia</a:t>
            </a:r>
            <a:br>
              <a:rPr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4" name="Google Shape;464;p77"/>
          <p:cNvSpPr txBox="1"/>
          <p:nvPr/>
        </p:nvSpPr>
        <p:spPr>
          <a:xfrm>
            <a:off x="3773301" y="4011125"/>
            <a:ext cx="17361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Resposta mais ágil </a:t>
            </a:r>
            <a:r>
              <a:rPr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aos erros</a:t>
            </a:r>
            <a:br>
              <a:rPr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5" name="Google Shape;465;p77"/>
          <p:cNvSpPr txBox="1"/>
          <p:nvPr/>
        </p:nvSpPr>
        <p:spPr>
          <a:xfrm>
            <a:off x="1929150" y="4011125"/>
            <a:ext cx="17361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Redução</a:t>
            </a:r>
            <a:r>
              <a:rPr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drástica no </a:t>
            </a:r>
            <a:r>
              <a:rPr b="1"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tempo</a:t>
            </a:r>
            <a:r>
              <a:rPr lang="pt-BR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de verificação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78" title="02_roberty.jpg"/>
          <p:cNvPicPr preferRelativeResize="0"/>
          <p:nvPr/>
        </p:nvPicPr>
        <p:blipFill rotWithShape="1">
          <a:blip r:embed="rId3">
            <a:alphaModFix/>
          </a:blip>
          <a:srcRect b="0" l="27664" r="30445" t="18652"/>
          <a:stretch/>
        </p:blipFill>
        <p:spPr>
          <a:xfrm>
            <a:off x="4799599" y="-34500"/>
            <a:ext cx="4369101" cy="51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8"/>
          <p:cNvSpPr/>
          <p:nvPr/>
        </p:nvSpPr>
        <p:spPr>
          <a:xfrm rot="-5400000">
            <a:off x="1093800" y="1418900"/>
            <a:ext cx="2595300" cy="3998400"/>
          </a:xfrm>
          <a:prstGeom prst="roundRect">
            <a:avLst>
              <a:gd fmla="val 6986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78"/>
          <p:cNvSpPr/>
          <p:nvPr/>
        </p:nvSpPr>
        <p:spPr>
          <a:xfrm>
            <a:off x="334650" y="353450"/>
            <a:ext cx="4136400" cy="1065000"/>
          </a:xfrm>
          <a:prstGeom prst="roundRect">
            <a:avLst>
              <a:gd fmla="val 17638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78"/>
          <p:cNvSpPr txBox="1"/>
          <p:nvPr/>
        </p:nvSpPr>
        <p:spPr>
          <a:xfrm>
            <a:off x="562425" y="596600"/>
            <a:ext cx="33396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Insight de Mercado</a:t>
            </a:r>
            <a:br>
              <a:rPr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Pesquisa de concorrentes</a:t>
            </a:r>
            <a:endParaRPr sz="17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4" name="Google Shape;474;p78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4676" y="554337"/>
            <a:ext cx="1530327" cy="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78"/>
          <p:cNvPicPr preferRelativeResize="0"/>
          <p:nvPr/>
        </p:nvPicPr>
        <p:blipFill rotWithShape="1">
          <a:blip r:embed="rId5">
            <a:alphaModFix/>
          </a:blip>
          <a:srcRect b="2453" l="0" r="0" t="2453"/>
          <a:stretch/>
        </p:blipFill>
        <p:spPr>
          <a:xfrm>
            <a:off x="6379250" y="4458176"/>
            <a:ext cx="1209794" cy="2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78"/>
          <p:cNvSpPr/>
          <p:nvPr/>
        </p:nvSpPr>
        <p:spPr>
          <a:xfrm rot="-5400000">
            <a:off x="9044400" y="-1877275"/>
            <a:ext cx="3124800" cy="3998400"/>
          </a:xfrm>
          <a:prstGeom prst="roundRect">
            <a:avLst>
              <a:gd fmla="val 6986" name="adj"/>
            </a:avLst>
          </a:prstGeom>
          <a:noFill/>
          <a:ln cap="flat" cmpd="sng" w="9525">
            <a:solidFill>
              <a:srgbClr val="4AE3E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78"/>
          <p:cNvSpPr txBox="1"/>
          <p:nvPr/>
        </p:nvSpPr>
        <p:spPr>
          <a:xfrm>
            <a:off x="505500" y="2272375"/>
            <a:ext cx="36933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7800" lvl="0" marL="179999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942A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Dados desatualizados </a:t>
            </a: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rapidamente</a:t>
            </a:r>
            <a:b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7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42A1"/>
              </a:buClr>
              <a:buSzPts val="1300"/>
              <a:buFont typeface="Poppins"/>
              <a:buChar char="●"/>
            </a:pP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Alto custo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de tempo e esforço humano</a:t>
            </a:r>
            <a:b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7800" lvl="0" marL="17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942A1"/>
              </a:buClr>
              <a:buSzPts val="1300"/>
              <a:buFont typeface="Poppins"/>
              <a:buChar char="●"/>
            </a:pP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Falta de histórico de preços e </a:t>
            </a: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dificuldade em gerar insights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comerciais</a:t>
            </a:r>
            <a:endParaRPr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9" name="Google Shape;479;p78"/>
          <p:cNvSpPr txBox="1"/>
          <p:nvPr/>
        </p:nvSpPr>
        <p:spPr>
          <a:xfrm>
            <a:off x="392250" y="1626363"/>
            <a:ext cx="1564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 sz="1700">
                <a:solidFill>
                  <a:srgbClr val="E35C9C"/>
                </a:solidFill>
                <a:latin typeface="Poppins"/>
                <a:ea typeface="Poppins"/>
                <a:cs typeface="Poppins"/>
                <a:sym typeface="Poppins"/>
              </a:rPr>
              <a:t>Desafios</a:t>
            </a:r>
            <a:endParaRPr b="1" sz="500">
              <a:solidFill>
                <a:srgbClr val="E35C9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9"/>
          <p:cNvSpPr/>
          <p:nvPr/>
        </p:nvSpPr>
        <p:spPr>
          <a:xfrm rot="-5400000">
            <a:off x="4726850" y="2006512"/>
            <a:ext cx="1492200" cy="2037600"/>
          </a:xfrm>
          <a:prstGeom prst="roundRect">
            <a:avLst>
              <a:gd fmla="val 19112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79"/>
          <p:cNvSpPr/>
          <p:nvPr/>
        </p:nvSpPr>
        <p:spPr>
          <a:xfrm rot="-5400000">
            <a:off x="2489550" y="1900613"/>
            <a:ext cx="1479900" cy="2261700"/>
          </a:xfrm>
          <a:prstGeom prst="roundRect">
            <a:avLst>
              <a:gd fmla="val 19112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79"/>
          <p:cNvSpPr/>
          <p:nvPr/>
        </p:nvSpPr>
        <p:spPr>
          <a:xfrm rot="-5400000">
            <a:off x="6876200" y="2006512"/>
            <a:ext cx="1492200" cy="2037600"/>
          </a:xfrm>
          <a:prstGeom prst="roundRect">
            <a:avLst>
              <a:gd fmla="val 19112" name="adj"/>
            </a:avLst>
          </a:prstGeom>
          <a:noFill/>
          <a:ln cap="flat" cmpd="sng" w="9525">
            <a:solidFill>
              <a:srgbClr val="307AF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79"/>
          <p:cNvSpPr/>
          <p:nvPr/>
        </p:nvSpPr>
        <p:spPr>
          <a:xfrm>
            <a:off x="334650" y="353450"/>
            <a:ext cx="8415300" cy="1065000"/>
          </a:xfrm>
          <a:prstGeom prst="roundRect">
            <a:avLst>
              <a:gd fmla="val 17638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79"/>
          <p:cNvSpPr txBox="1"/>
          <p:nvPr/>
        </p:nvSpPr>
        <p:spPr>
          <a:xfrm>
            <a:off x="2931775" y="693475"/>
            <a:ext cx="54096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Insight de Mercado:</a:t>
            </a:r>
            <a:r>
              <a:rPr lang="pt-BR" sz="17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 Pesquisa de concorrentes</a:t>
            </a:r>
            <a:endParaRPr sz="17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9" name="Google Shape;489;p79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0" name="Google Shape;49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51" y="772737"/>
            <a:ext cx="1530327" cy="2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79"/>
          <p:cNvSpPr txBox="1"/>
          <p:nvPr/>
        </p:nvSpPr>
        <p:spPr>
          <a:xfrm>
            <a:off x="2219388" y="2481877"/>
            <a:ext cx="20430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Robô realiza </a:t>
            </a:r>
            <a:r>
              <a:rPr b="1"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10 consultas por produto</a:t>
            </a:r>
            <a:br>
              <a:rPr b="1"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8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Tempo médio de </a:t>
            </a:r>
            <a:r>
              <a:rPr b="1" lang="pt-BR" sz="12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1:30 por consulta</a:t>
            </a:r>
            <a:endParaRPr b="1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2" name="Google Shape;492;p79"/>
          <p:cNvSpPr txBox="1"/>
          <p:nvPr/>
        </p:nvSpPr>
        <p:spPr>
          <a:xfrm>
            <a:off x="4491175" y="2748413"/>
            <a:ext cx="19815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Atualização diária </a:t>
            </a: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dos preços</a:t>
            </a:r>
            <a:endParaRPr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3" name="Google Shape;493;p79"/>
          <p:cNvSpPr txBox="1"/>
          <p:nvPr/>
        </p:nvSpPr>
        <p:spPr>
          <a:xfrm>
            <a:off x="6659750" y="2645813"/>
            <a:ext cx="1925100" cy="8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Consulta automatizada em </a:t>
            </a:r>
            <a:r>
              <a:rPr b="1" lang="pt-BR" sz="13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sites de fabricantes</a:t>
            </a:r>
            <a:endParaRPr b="1" sz="1300">
              <a:solidFill>
                <a:srgbClr val="0942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94" name="Google Shape;494;p79" title="roberty_.png"/>
          <p:cNvPicPr preferRelativeResize="0"/>
          <p:nvPr/>
        </p:nvPicPr>
        <p:blipFill rotWithShape="1">
          <a:blip r:embed="rId4">
            <a:alphaModFix/>
          </a:blip>
          <a:srcRect b="0" l="21578" r="21664" t="0"/>
          <a:stretch/>
        </p:blipFill>
        <p:spPr>
          <a:xfrm>
            <a:off x="536399" y="2076112"/>
            <a:ext cx="1460475" cy="187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62"/>
          <p:cNvPicPr preferRelativeResize="0"/>
          <p:nvPr/>
        </p:nvPicPr>
        <p:blipFill rotWithShape="1">
          <a:blip r:embed="rId3">
            <a:alphaModFix/>
          </a:blip>
          <a:srcRect b="0" l="1503" r="1512" t="0"/>
          <a:stretch/>
        </p:blipFill>
        <p:spPr>
          <a:xfrm>
            <a:off x="-55400" y="-50"/>
            <a:ext cx="92547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62"/>
          <p:cNvSpPr/>
          <p:nvPr/>
        </p:nvSpPr>
        <p:spPr>
          <a:xfrm>
            <a:off x="5355279" y="790200"/>
            <a:ext cx="550200" cy="255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RPA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157" name="Google Shape;157;p62"/>
          <p:cNvSpPr/>
          <p:nvPr/>
        </p:nvSpPr>
        <p:spPr>
          <a:xfrm>
            <a:off x="6005478" y="790200"/>
            <a:ext cx="550200" cy="255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IA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158" name="Google Shape;158;p62"/>
          <p:cNvSpPr txBox="1"/>
          <p:nvPr/>
        </p:nvSpPr>
        <p:spPr>
          <a:xfrm>
            <a:off x="6655663" y="761550"/>
            <a:ext cx="2988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6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Simples. Ágil. Intuitivo.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0"/>
          <p:cNvSpPr/>
          <p:nvPr/>
        </p:nvSpPr>
        <p:spPr>
          <a:xfrm>
            <a:off x="334650" y="353450"/>
            <a:ext cx="8415300" cy="4470300"/>
          </a:xfrm>
          <a:prstGeom prst="roundRect">
            <a:avLst>
              <a:gd fmla="val 4813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80"/>
          <p:cNvSpPr/>
          <p:nvPr/>
        </p:nvSpPr>
        <p:spPr>
          <a:xfrm rot="-5400000">
            <a:off x="2353563" y="516375"/>
            <a:ext cx="1188300" cy="2951100"/>
          </a:xfrm>
          <a:prstGeom prst="roundRect">
            <a:avLst>
              <a:gd fmla="val 18289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80"/>
          <p:cNvSpPr/>
          <p:nvPr/>
        </p:nvSpPr>
        <p:spPr>
          <a:xfrm rot="-5400000">
            <a:off x="5542613" y="516375"/>
            <a:ext cx="1188300" cy="2951100"/>
          </a:xfrm>
          <a:prstGeom prst="roundRect">
            <a:avLst>
              <a:gd fmla="val 18289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80"/>
          <p:cNvSpPr/>
          <p:nvPr/>
        </p:nvSpPr>
        <p:spPr>
          <a:xfrm rot="-5400000">
            <a:off x="2353563" y="1937500"/>
            <a:ext cx="1188300" cy="2951100"/>
          </a:xfrm>
          <a:prstGeom prst="roundRect">
            <a:avLst>
              <a:gd fmla="val 18289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80"/>
          <p:cNvSpPr/>
          <p:nvPr/>
        </p:nvSpPr>
        <p:spPr>
          <a:xfrm rot="-5400000">
            <a:off x="5542613" y="1937487"/>
            <a:ext cx="1188300" cy="2951100"/>
          </a:xfrm>
          <a:prstGeom prst="roundRect">
            <a:avLst>
              <a:gd fmla="val 18289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80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6839" y="4291225"/>
            <a:ext cx="1530327" cy="2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80"/>
          <p:cNvSpPr txBox="1"/>
          <p:nvPr/>
        </p:nvSpPr>
        <p:spPr>
          <a:xfrm>
            <a:off x="1930713" y="1618325"/>
            <a:ext cx="2034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Registro completo do </a:t>
            </a:r>
            <a:r>
              <a:rPr b="1"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histórico de preços</a:t>
            </a:r>
            <a:r>
              <a:rPr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e variações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7" name="Google Shape;507;p80"/>
          <p:cNvSpPr txBox="1"/>
          <p:nvPr/>
        </p:nvSpPr>
        <p:spPr>
          <a:xfrm>
            <a:off x="4791863" y="1544025"/>
            <a:ext cx="26898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Suporte</a:t>
            </a:r>
            <a:r>
              <a:rPr b="1"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para decisões comerciais com </a:t>
            </a:r>
            <a:r>
              <a:rPr b="1"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dados confiáveis e atualizados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8" name="Google Shape;508;p80"/>
          <p:cNvSpPr txBox="1"/>
          <p:nvPr/>
        </p:nvSpPr>
        <p:spPr>
          <a:xfrm>
            <a:off x="4767563" y="2965150"/>
            <a:ext cx="27384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Liberação do time</a:t>
            </a:r>
            <a:r>
              <a:rPr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b="1"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atividades analíticas e estratégicas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9" name="Google Shape;509;p80"/>
          <p:cNvSpPr txBox="1"/>
          <p:nvPr/>
        </p:nvSpPr>
        <p:spPr>
          <a:xfrm>
            <a:off x="1821515" y="3089050"/>
            <a:ext cx="22524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b="1"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Redução drástica</a:t>
            </a:r>
            <a:r>
              <a:rPr lang="pt-BR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de tempo operacional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0" name="Google Shape;510;p80"/>
          <p:cNvSpPr txBox="1"/>
          <p:nvPr/>
        </p:nvSpPr>
        <p:spPr>
          <a:xfrm>
            <a:off x="1867200" y="865875"/>
            <a:ext cx="54096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2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Resultados</a:t>
            </a:r>
            <a:endParaRPr sz="22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81" title="roberty_imagem.png"/>
          <p:cNvPicPr preferRelativeResize="0"/>
          <p:nvPr/>
        </p:nvPicPr>
        <p:blipFill rotWithShape="1">
          <a:blip r:embed="rId3">
            <a:alphaModFix/>
          </a:blip>
          <a:srcRect b="0" l="16195" r="32308" t="0"/>
          <a:stretch/>
        </p:blipFill>
        <p:spPr>
          <a:xfrm>
            <a:off x="-1" y="-34500"/>
            <a:ext cx="4369101" cy="51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81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5076" y="554337"/>
            <a:ext cx="1530327" cy="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81"/>
          <p:cNvPicPr preferRelativeResize="0"/>
          <p:nvPr/>
        </p:nvPicPr>
        <p:blipFill rotWithShape="1">
          <a:blip r:embed="rId5">
            <a:alphaModFix/>
          </a:blip>
          <a:srcRect b="2453" l="0" r="0" t="2453"/>
          <a:stretch/>
        </p:blipFill>
        <p:spPr>
          <a:xfrm>
            <a:off x="1579650" y="4458176"/>
            <a:ext cx="1209794" cy="2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81"/>
          <p:cNvSpPr/>
          <p:nvPr/>
        </p:nvSpPr>
        <p:spPr>
          <a:xfrm rot="-5400000">
            <a:off x="-3162075" y="-1877275"/>
            <a:ext cx="3124800" cy="3998400"/>
          </a:xfrm>
          <a:prstGeom prst="roundRect">
            <a:avLst>
              <a:gd fmla="val 6986" name="adj"/>
            </a:avLst>
          </a:prstGeom>
          <a:noFill/>
          <a:ln cap="flat" cmpd="sng" w="9525">
            <a:solidFill>
              <a:srgbClr val="4AE3E3"/>
            </a:solidFill>
            <a:prstDash val="solid"/>
            <a:round/>
            <a:headEnd len="sm" w="sm" type="none"/>
            <a:tailEnd len="sm" w="sm" type="none"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81"/>
          <p:cNvSpPr/>
          <p:nvPr/>
        </p:nvSpPr>
        <p:spPr>
          <a:xfrm>
            <a:off x="4822468" y="462505"/>
            <a:ext cx="47673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2700"/>
              <a:buFont typeface="Barlow"/>
              <a:buNone/>
            </a:pPr>
            <a:r>
              <a:rPr b="1" i="0" lang="pt-BR" sz="24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Resultados tangíveis</a:t>
            </a:r>
            <a:endParaRPr b="1" sz="2400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2700"/>
              <a:buFont typeface="Barlow"/>
              <a:buNone/>
            </a:pPr>
            <a:r>
              <a:rPr b="1" i="0" lang="pt-BR" sz="24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da automação</a:t>
            </a:r>
            <a:endParaRPr i="0" sz="24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preencoded.png" id="521" name="Google Shape;521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22468" y="1610897"/>
            <a:ext cx="321543" cy="321543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81"/>
          <p:cNvSpPr/>
          <p:nvPr/>
        </p:nvSpPr>
        <p:spPr>
          <a:xfrm>
            <a:off x="5380943" y="1543578"/>
            <a:ext cx="27621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Barlow"/>
              <a:buNone/>
            </a:pPr>
            <a:r>
              <a:rPr b="1" i="0" lang="pt-BR" sz="13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+200h economizadas</a:t>
            </a:r>
            <a:endParaRPr i="0" sz="13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3" name="Google Shape;523;p81"/>
          <p:cNvSpPr/>
          <p:nvPr/>
        </p:nvSpPr>
        <p:spPr>
          <a:xfrm>
            <a:off x="5380946" y="1832297"/>
            <a:ext cx="42849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Montserrat"/>
              <a:buNone/>
            </a:pPr>
            <a:r>
              <a:rPr i="0" lang="pt-BR" sz="10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Só no projeto bancário</a:t>
            </a:r>
            <a:endParaRPr i="0" sz="10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preencoded.png" id="524" name="Google Shape;524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22468" y="2497595"/>
            <a:ext cx="321543" cy="32154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81"/>
          <p:cNvSpPr/>
          <p:nvPr/>
        </p:nvSpPr>
        <p:spPr>
          <a:xfrm>
            <a:off x="5380946" y="2436019"/>
            <a:ext cx="16926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Barlow"/>
              <a:buNone/>
            </a:pPr>
            <a:r>
              <a:rPr b="1" i="0" lang="pt-BR" sz="13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Decisões diárias</a:t>
            </a:r>
            <a:endParaRPr i="0" sz="13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6" name="Google Shape;526;p81"/>
          <p:cNvSpPr/>
          <p:nvPr/>
        </p:nvSpPr>
        <p:spPr>
          <a:xfrm>
            <a:off x="5380946" y="2724746"/>
            <a:ext cx="42849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Montserrat"/>
              <a:buNone/>
            </a:pPr>
            <a:r>
              <a:rPr i="0" lang="pt-BR" sz="10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Com base em dados atualizados</a:t>
            </a:r>
            <a:endParaRPr i="0" sz="10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preencoded.png" id="527" name="Google Shape;527;p8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2468" y="3384293"/>
            <a:ext cx="321543" cy="32154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1"/>
          <p:cNvSpPr/>
          <p:nvPr/>
        </p:nvSpPr>
        <p:spPr>
          <a:xfrm>
            <a:off x="5380946" y="3328467"/>
            <a:ext cx="16926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Barlow"/>
              <a:buNone/>
            </a:pPr>
            <a:r>
              <a:rPr b="1" i="0" lang="pt-BR" sz="13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11 robôs</a:t>
            </a:r>
            <a:endParaRPr i="0" sz="13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9" name="Google Shape;529;p81"/>
          <p:cNvSpPr/>
          <p:nvPr/>
        </p:nvSpPr>
        <p:spPr>
          <a:xfrm>
            <a:off x="5380946" y="3617193"/>
            <a:ext cx="42849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Montserrat"/>
              <a:buNone/>
            </a:pPr>
            <a:r>
              <a:rPr i="0" lang="pt-BR" sz="10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Desenvolvidos em 518 horas</a:t>
            </a:r>
            <a:endParaRPr i="0" sz="10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preencoded.png" id="530" name="Google Shape;530;p8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22468" y="4270966"/>
            <a:ext cx="321543" cy="32154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81"/>
          <p:cNvSpPr/>
          <p:nvPr/>
        </p:nvSpPr>
        <p:spPr>
          <a:xfrm>
            <a:off x="5380946" y="4220914"/>
            <a:ext cx="16926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Barlow"/>
              <a:buNone/>
            </a:pPr>
            <a:r>
              <a:rPr b="1" i="0" lang="pt-BR" sz="13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100% de cobertura</a:t>
            </a:r>
            <a:endParaRPr i="0" sz="13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2" name="Google Shape;532;p81"/>
          <p:cNvSpPr/>
          <p:nvPr/>
        </p:nvSpPr>
        <p:spPr>
          <a:xfrm>
            <a:off x="5380946" y="4509641"/>
            <a:ext cx="42849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Montserrat"/>
              <a:buNone/>
            </a:pPr>
            <a:r>
              <a:rPr i="0" lang="pt-BR" sz="10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Dos processos automatizados</a:t>
            </a:r>
            <a:endParaRPr i="0" sz="10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2"/>
          <p:cNvSpPr/>
          <p:nvPr/>
        </p:nvSpPr>
        <p:spPr>
          <a:xfrm>
            <a:off x="473953" y="396600"/>
            <a:ext cx="66141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2800"/>
              <a:buFont typeface="Barlow"/>
              <a:buNone/>
            </a:pPr>
            <a:r>
              <a:rPr b="1" i="0" lang="pt-BR" sz="2800" u="none" cap="none" strike="noStrike">
                <a:solidFill>
                  <a:srgbClr val="0D5CDF"/>
                </a:solidFill>
                <a:latin typeface="Montserrat"/>
                <a:ea typeface="Montserrat"/>
                <a:cs typeface="Montserrat"/>
                <a:sym typeface="Montserrat"/>
              </a:rPr>
              <a:t>Prontos para o próximo passo</a:t>
            </a:r>
            <a:endParaRPr i="0" sz="2800" u="none" cap="none" strike="noStrike">
              <a:solidFill>
                <a:srgbClr val="0D5C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82"/>
          <p:cNvSpPr/>
          <p:nvPr/>
        </p:nvSpPr>
        <p:spPr>
          <a:xfrm>
            <a:off x="473943" y="2486973"/>
            <a:ext cx="2664300" cy="135300"/>
          </a:xfrm>
          <a:prstGeom prst="roundRect">
            <a:avLst>
              <a:gd fmla="val 90036" name="adj"/>
            </a:avLst>
          </a:prstGeom>
          <a:solidFill>
            <a:schemeClr val="lt1"/>
          </a:solidFill>
          <a:ln>
            <a:noFill/>
          </a:ln>
          <a:effectLst>
            <a:outerShdw blurRad="53340" rotWithShape="0" algn="bl" dir="13500000" dist="26670">
              <a:srgbClr val="FFFFFF">
                <a:alpha val="698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82"/>
          <p:cNvSpPr/>
          <p:nvPr/>
        </p:nvSpPr>
        <p:spPr>
          <a:xfrm>
            <a:off x="609303" y="2833891"/>
            <a:ext cx="17817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00"/>
              <a:buFont typeface="Barlow"/>
              <a:buNone/>
            </a:pPr>
            <a:r>
              <a:rPr b="1" i="0" lang="pt-BR" sz="14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Escalabilidade</a:t>
            </a:r>
            <a:endParaRPr i="0" sz="14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1" name="Google Shape;541;p82"/>
          <p:cNvSpPr/>
          <p:nvPr/>
        </p:nvSpPr>
        <p:spPr>
          <a:xfrm>
            <a:off x="609303" y="3137724"/>
            <a:ext cx="23937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Montserrat"/>
              <a:buNone/>
            </a:pPr>
            <a:r>
              <a:rPr i="0" lang="pt-BR" sz="11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Projetos prontos para escalar para novos canais, bancos e categorias de produtos</a:t>
            </a:r>
            <a:endParaRPr i="0" sz="11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2" name="Google Shape;542;p82"/>
          <p:cNvSpPr/>
          <p:nvPr/>
        </p:nvSpPr>
        <p:spPr>
          <a:xfrm>
            <a:off x="3239765" y="2283823"/>
            <a:ext cx="2664300" cy="135300"/>
          </a:xfrm>
          <a:prstGeom prst="roundRect">
            <a:avLst>
              <a:gd fmla="val 90036" name="adj"/>
            </a:avLst>
          </a:prstGeom>
          <a:solidFill>
            <a:schemeClr val="lt1"/>
          </a:solidFill>
          <a:ln>
            <a:noFill/>
          </a:ln>
          <a:effectLst>
            <a:outerShdw blurRad="53340" rotWithShape="0" algn="bl" dir="13500000" dist="26670">
              <a:srgbClr val="FFFFFF">
                <a:alpha val="698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82"/>
          <p:cNvSpPr/>
          <p:nvPr/>
        </p:nvSpPr>
        <p:spPr>
          <a:xfrm>
            <a:off x="3375124" y="2630741"/>
            <a:ext cx="17817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00"/>
              <a:buFont typeface="Barlow"/>
              <a:buNone/>
            </a:pPr>
            <a:r>
              <a:rPr b="1" i="0" lang="pt-BR" sz="14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Arquitetura</a:t>
            </a:r>
            <a:endParaRPr i="0" sz="14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4" name="Google Shape;544;p82"/>
          <p:cNvSpPr/>
          <p:nvPr/>
        </p:nvSpPr>
        <p:spPr>
          <a:xfrm>
            <a:off x="3375124" y="2934573"/>
            <a:ext cx="23937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Montserrat"/>
              <a:buNone/>
            </a:pPr>
            <a:r>
              <a:rPr i="0" lang="pt-BR" sz="11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Base de processos criada com arquitetura modular e replicável</a:t>
            </a:r>
            <a:endParaRPr i="0" sz="11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5" name="Google Shape;545;p82"/>
          <p:cNvSpPr/>
          <p:nvPr/>
        </p:nvSpPr>
        <p:spPr>
          <a:xfrm>
            <a:off x="6005661" y="2080746"/>
            <a:ext cx="2664300" cy="135300"/>
          </a:xfrm>
          <a:prstGeom prst="roundRect">
            <a:avLst>
              <a:gd fmla="val 90036" name="adj"/>
            </a:avLst>
          </a:prstGeom>
          <a:solidFill>
            <a:schemeClr val="lt1"/>
          </a:solidFill>
          <a:ln>
            <a:noFill/>
          </a:ln>
          <a:effectLst>
            <a:outerShdw blurRad="53340" rotWithShape="0" algn="bl" dir="13500000" dist="26670">
              <a:srgbClr val="FFFFFF">
                <a:alpha val="698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82"/>
          <p:cNvSpPr/>
          <p:nvPr/>
        </p:nvSpPr>
        <p:spPr>
          <a:xfrm>
            <a:off x="6141021" y="2427664"/>
            <a:ext cx="17817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00"/>
              <a:buFont typeface="Barlow"/>
              <a:buNone/>
            </a:pPr>
            <a:r>
              <a:rPr b="1" i="0" lang="pt-BR" sz="14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Sinergia</a:t>
            </a:r>
            <a:endParaRPr i="0" sz="14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7" name="Google Shape;547;p82"/>
          <p:cNvSpPr/>
          <p:nvPr/>
        </p:nvSpPr>
        <p:spPr>
          <a:xfrm>
            <a:off x="6141021" y="2731498"/>
            <a:ext cx="23937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Montserrat"/>
              <a:buNone/>
            </a:pPr>
            <a:r>
              <a:rPr i="0" lang="pt-BR" sz="1100" u="none" cap="none" strike="noStrike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</a:rPr>
              <a:t>Robôs inteligentes + Plataforma Lecom = sinergia entre automação e gestão</a:t>
            </a:r>
            <a:endParaRPr i="0" sz="1100" u="none" cap="none" strike="noStrike">
              <a:solidFill>
                <a:srgbClr val="0D5CD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8" name="Google Shape;548;p82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p82"/>
          <p:cNvPicPr preferRelativeResize="0"/>
          <p:nvPr/>
        </p:nvPicPr>
        <p:blipFill rotWithShape="1">
          <a:blip r:embed="rId3">
            <a:alphaModFix/>
          </a:blip>
          <a:srcRect b="2453" l="0" r="0" t="2453"/>
          <a:stretch/>
        </p:blipFill>
        <p:spPr>
          <a:xfrm>
            <a:off x="7324925" y="473776"/>
            <a:ext cx="1209794" cy="29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rgbClr val="F8F9FF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3"/>
          <p:cNvSpPr/>
          <p:nvPr/>
        </p:nvSpPr>
        <p:spPr>
          <a:xfrm>
            <a:off x="334650" y="406700"/>
            <a:ext cx="8377800" cy="4204800"/>
          </a:xfrm>
          <a:prstGeom prst="roundRect">
            <a:avLst>
              <a:gd fmla="val 5030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83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6" name="Google Shape;556;p83"/>
          <p:cNvGrpSpPr/>
          <p:nvPr/>
        </p:nvGrpSpPr>
        <p:grpSpPr>
          <a:xfrm>
            <a:off x="5417473" y="831834"/>
            <a:ext cx="2621700" cy="781641"/>
            <a:chOff x="2533355" y="4589438"/>
            <a:chExt cx="3495600" cy="1042188"/>
          </a:xfrm>
        </p:grpSpPr>
        <p:sp>
          <p:nvSpPr>
            <p:cNvPr id="557" name="Google Shape;557;p83"/>
            <p:cNvSpPr txBox="1"/>
            <p:nvPr/>
          </p:nvSpPr>
          <p:spPr>
            <a:xfrm>
              <a:off x="2533369" y="4589438"/>
              <a:ext cx="273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500">
                  <a:solidFill>
                    <a:srgbClr val="4AE3E3"/>
                  </a:solidFill>
                  <a:latin typeface="Poppins"/>
                  <a:ea typeface="Poppins"/>
                  <a:cs typeface="Poppins"/>
                  <a:sym typeface="Poppins"/>
                </a:rPr>
                <a:t>Compliance</a:t>
              </a:r>
              <a:endParaRPr b="1" sz="1500">
                <a:solidFill>
                  <a:srgbClr val="4AE3E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8" name="Google Shape;558;p83"/>
            <p:cNvSpPr txBox="1"/>
            <p:nvPr/>
          </p:nvSpPr>
          <p:spPr>
            <a:xfrm>
              <a:off x="2533355" y="4923626"/>
              <a:ext cx="3495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CF0F3"/>
                </a:buClr>
                <a:buSzPts val="900"/>
                <a:buFont typeface="Poppins"/>
                <a:buNone/>
              </a:pPr>
              <a:r>
                <a:rPr b="1" lang="pt-BR" sz="1000">
                  <a:solidFill>
                    <a:srgbClr val="ECF0F3"/>
                  </a:solidFill>
                  <a:latin typeface="Mulish"/>
                  <a:ea typeface="Mulish"/>
                  <a:cs typeface="Mulish"/>
                  <a:sym typeface="Mulish"/>
                </a:rPr>
                <a:t>Informações 100% precisas,</a:t>
              </a:r>
              <a:r>
                <a:rPr lang="pt-BR" sz="1000">
                  <a:solidFill>
                    <a:srgbClr val="ECF0F3"/>
                  </a:solidFill>
                  <a:latin typeface="Mulish"/>
                  <a:ea typeface="Mulish"/>
                  <a:cs typeface="Mulish"/>
                  <a:sym typeface="Mulish"/>
                </a:rPr>
                <a:t> com segurança de dados  e sem alterar os sistemas existentes.</a:t>
              </a:r>
              <a:endParaRPr sz="1000">
                <a:solidFill>
                  <a:srgbClr val="ECF0F3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grpSp>
        <p:nvGrpSpPr>
          <p:cNvPr id="559" name="Google Shape;559;p83"/>
          <p:cNvGrpSpPr/>
          <p:nvPr/>
        </p:nvGrpSpPr>
        <p:grpSpPr>
          <a:xfrm>
            <a:off x="5405837" y="2584434"/>
            <a:ext cx="2621716" cy="795641"/>
            <a:chOff x="7743775" y="4589438"/>
            <a:chExt cx="3495622" cy="1060855"/>
          </a:xfrm>
        </p:grpSpPr>
        <p:sp>
          <p:nvSpPr>
            <p:cNvPr id="560" name="Google Shape;560;p83"/>
            <p:cNvSpPr txBox="1"/>
            <p:nvPr/>
          </p:nvSpPr>
          <p:spPr>
            <a:xfrm>
              <a:off x="7743775" y="4589438"/>
              <a:ext cx="273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500">
                  <a:solidFill>
                    <a:srgbClr val="4AE3E3"/>
                  </a:solidFill>
                  <a:latin typeface="Poppins"/>
                  <a:ea typeface="Poppins"/>
                  <a:cs typeface="Poppins"/>
                  <a:sym typeface="Poppins"/>
                </a:rPr>
                <a:t>Qualidade</a:t>
              </a:r>
              <a:endParaRPr sz="1100">
                <a:solidFill>
                  <a:srgbClr val="4AE3E3"/>
                </a:solidFill>
              </a:endParaRPr>
            </a:p>
          </p:txBody>
        </p:sp>
        <p:sp>
          <p:nvSpPr>
            <p:cNvPr id="561" name="Google Shape;561;p83"/>
            <p:cNvSpPr txBox="1"/>
            <p:nvPr/>
          </p:nvSpPr>
          <p:spPr>
            <a:xfrm>
              <a:off x="7743797" y="4942293"/>
              <a:ext cx="3495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CF0F3"/>
                </a:buClr>
                <a:buSzPts val="900"/>
                <a:buFont typeface="Poppins"/>
                <a:buNone/>
              </a:pPr>
              <a:r>
                <a:rPr lang="pt-BR" sz="1000">
                  <a:solidFill>
                    <a:srgbClr val="ECF0F3"/>
                  </a:solidFill>
                  <a:latin typeface="Mulish"/>
                  <a:ea typeface="Mulish"/>
                  <a:cs typeface="Mulish"/>
                  <a:sym typeface="Mulish"/>
                </a:rPr>
                <a:t>Quando a configuração do Roberty estiver concluída, os </a:t>
              </a:r>
              <a:r>
                <a:rPr b="1" lang="pt-BR" sz="1000">
                  <a:solidFill>
                    <a:srgbClr val="ECF0F3"/>
                  </a:solidFill>
                  <a:latin typeface="Mulish"/>
                  <a:ea typeface="Mulish"/>
                  <a:cs typeface="Mulish"/>
                  <a:sym typeface="Mulish"/>
                </a:rPr>
                <a:t>erros manuais serão eliminados.</a:t>
              </a:r>
              <a:endParaRPr b="1" sz="1000">
                <a:solidFill>
                  <a:srgbClr val="ECF0F3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562" name="Google Shape;562;p83"/>
          <p:cNvSpPr txBox="1"/>
          <p:nvPr/>
        </p:nvSpPr>
        <p:spPr>
          <a:xfrm>
            <a:off x="1113025" y="1282950"/>
            <a:ext cx="32685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Sua empresa </a:t>
            </a:r>
            <a:endParaRPr sz="1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no nível</a:t>
            </a:r>
            <a:r>
              <a:rPr b="1" lang="pt-BR" sz="4000">
                <a:solidFill>
                  <a:srgbClr val="ECF0F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pt-BR" sz="4000">
                <a:solidFill>
                  <a:srgbClr val="4AE3E3"/>
                </a:solidFill>
                <a:latin typeface="Poppins"/>
                <a:ea typeface="Poppins"/>
                <a:cs typeface="Poppins"/>
                <a:sym typeface="Poppins"/>
              </a:rPr>
              <a:t>mais alto</a:t>
            </a:r>
            <a:endParaRPr sz="1000">
              <a:solidFill>
                <a:srgbClr val="4AE3E3"/>
              </a:solidFill>
            </a:endParaRPr>
          </a:p>
        </p:txBody>
      </p:sp>
      <p:sp>
        <p:nvSpPr>
          <p:cNvPr id="563" name="Google Shape;563;p83"/>
          <p:cNvSpPr txBox="1"/>
          <p:nvPr/>
        </p:nvSpPr>
        <p:spPr>
          <a:xfrm>
            <a:off x="1113023" y="3556875"/>
            <a:ext cx="29922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ECF0F3"/>
                </a:solidFill>
                <a:latin typeface="Mulish"/>
                <a:ea typeface="Mulish"/>
                <a:cs typeface="Mulish"/>
                <a:sym typeface="Mulish"/>
              </a:rPr>
              <a:t>Veja alguns benefícios que a robotização RPA vai trazer para o seu negócio.</a:t>
            </a:r>
            <a:endParaRPr b="1" sz="1100">
              <a:latin typeface="Mulish"/>
              <a:ea typeface="Mulish"/>
              <a:cs typeface="Mulish"/>
              <a:sym typeface="Mulish"/>
            </a:endParaRPr>
          </a:p>
        </p:txBody>
      </p:sp>
      <p:grpSp>
        <p:nvGrpSpPr>
          <p:cNvPr id="564" name="Google Shape;564;p83"/>
          <p:cNvGrpSpPr/>
          <p:nvPr/>
        </p:nvGrpSpPr>
        <p:grpSpPr>
          <a:xfrm>
            <a:off x="5405816" y="1655261"/>
            <a:ext cx="2621709" cy="781639"/>
            <a:chOff x="2533369" y="4589438"/>
            <a:chExt cx="3495612" cy="1042185"/>
          </a:xfrm>
        </p:grpSpPr>
        <p:sp>
          <p:nvSpPr>
            <p:cNvPr id="565" name="Google Shape;565;p83"/>
            <p:cNvSpPr txBox="1"/>
            <p:nvPr/>
          </p:nvSpPr>
          <p:spPr>
            <a:xfrm>
              <a:off x="2533369" y="4589438"/>
              <a:ext cx="273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500">
                  <a:solidFill>
                    <a:srgbClr val="4AE3E3"/>
                  </a:solidFill>
                  <a:latin typeface="Poppins"/>
                  <a:ea typeface="Poppins"/>
                  <a:cs typeface="Poppins"/>
                  <a:sym typeface="Poppins"/>
                </a:rPr>
                <a:t>Desempenho</a:t>
              </a:r>
              <a:endParaRPr sz="1100">
                <a:solidFill>
                  <a:srgbClr val="4AE3E3"/>
                </a:solidFill>
              </a:endParaRPr>
            </a:p>
          </p:txBody>
        </p:sp>
        <p:sp>
          <p:nvSpPr>
            <p:cNvPr id="566" name="Google Shape;566;p83"/>
            <p:cNvSpPr txBox="1"/>
            <p:nvPr/>
          </p:nvSpPr>
          <p:spPr>
            <a:xfrm>
              <a:off x="2533381" y="4923623"/>
              <a:ext cx="3495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ECF0F3"/>
                </a:buClr>
                <a:buSzPts val="900"/>
                <a:buFont typeface="Arial"/>
                <a:buNone/>
              </a:pPr>
              <a:r>
                <a:rPr lang="pt-BR" sz="1000">
                  <a:solidFill>
                    <a:srgbClr val="ECF0F3"/>
                  </a:solidFill>
                  <a:latin typeface="Mulish"/>
                  <a:ea typeface="Mulish"/>
                  <a:cs typeface="Mulish"/>
                  <a:sym typeface="Mulish"/>
                </a:rPr>
                <a:t>Os bots trabalham em alta velocidade </a:t>
              </a:r>
              <a:r>
                <a:rPr b="1" lang="pt-BR" sz="1000">
                  <a:solidFill>
                    <a:srgbClr val="ECF0F3"/>
                  </a:solidFill>
                  <a:latin typeface="Mulish"/>
                  <a:ea typeface="Mulish"/>
                  <a:cs typeface="Mulish"/>
                  <a:sym typeface="Mulish"/>
                </a:rPr>
                <a:t>(20 vezes mais rápido que um humano), 24h e 7 dias por semana, sem interrupção.</a:t>
              </a:r>
              <a:endParaRPr b="1" sz="1200"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grpSp>
        <p:nvGrpSpPr>
          <p:cNvPr id="567" name="Google Shape;567;p83"/>
          <p:cNvGrpSpPr/>
          <p:nvPr/>
        </p:nvGrpSpPr>
        <p:grpSpPr>
          <a:xfrm>
            <a:off x="5394096" y="3484007"/>
            <a:ext cx="2568839" cy="795643"/>
            <a:chOff x="7743775" y="4589438"/>
            <a:chExt cx="3248406" cy="1060857"/>
          </a:xfrm>
        </p:grpSpPr>
        <p:sp>
          <p:nvSpPr>
            <p:cNvPr id="568" name="Google Shape;568;p83"/>
            <p:cNvSpPr txBox="1"/>
            <p:nvPr/>
          </p:nvSpPr>
          <p:spPr>
            <a:xfrm>
              <a:off x="7743775" y="4589438"/>
              <a:ext cx="2730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500">
                  <a:solidFill>
                    <a:srgbClr val="4AE3E3"/>
                  </a:solidFill>
                  <a:latin typeface="Poppins"/>
                  <a:ea typeface="Poppins"/>
                  <a:cs typeface="Poppins"/>
                  <a:sym typeface="Poppins"/>
                </a:rPr>
                <a:t>Redução de Custos</a:t>
              </a:r>
              <a:endParaRPr sz="1100">
                <a:solidFill>
                  <a:srgbClr val="4AE3E3"/>
                </a:solidFill>
              </a:endParaRPr>
            </a:p>
          </p:txBody>
        </p:sp>
        <p:sp>
          <p:nvSpPr>
            <p:cNvPr id="569" name="Google Shape;569;p83"/>
            <p:cNvSpPr txBox="1"/>
            <p:nvPr/>
          </p:nvSpPr>
          <p:spPr>
            <a:xfrm>
              <a:off x="7743781" y="4942295"/>
              <a:ext cx="32484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ECF0F3"/>
                </a:buClr>
                <a:buSzPts val="900"/>
                <a:buFont typeface="Arial"/>
                <a:buNone/>
              </a:pPr>
              <a:r>
                <a:rPr lang="pt-BR" sz="1000">
                  <a:solidFill>
                    <a:srgbClr val="ECF0F3"/>
                  </a:solidFill>
                  <a:latin typeface="Mulish"/>
                  <a:ea typeface="Mulish"/>
                  <a:cs typeface="Mulish"/>
                  <a:sym typeface="Mulish"/>
                </a:rPr>
                <a:t>Com a adoção da Roberty, a estimativa da </a:t>
              </a:r>
              <a:r>
                <a:rPr b="1" lang="pt-BR" sz="1000">
                  <a:solidFill>
                    <a:srgbClr val="ECF0F3"/>
                  </a:solidFill>
                  <a:latin typeface="Mulish"/>
                  <a:ea typeface="Mulish"/>
                  <a:cs typeface="Mulish"/>
                  <a:sym typeface="Mulish"/>
                </a:rPr>
                <a:t>redução de custos com pessoal varia de 25% a 60%,</a:t>
              </a:r>
              <a:endParaRPr b="1" sz="1200"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4"/>
          <p:cNvSpPr/>
          <p:nvPr/>
        </p:nvSpPr>
        <p:spPr>
          <a:xfrm>
            <a:off x="4349450" y="406700"/>
            <a:ext cx="4400400" cy="4243800"/>
          </a:xfrm>
          <a:prstGeom prst="roundRect">
            <a:avLst>
              <a:gd fmla="val 6077" name="adj"/>
            </a:avLst>
          </a:prstGeom>
          <a:solidFill>
            <a:srgbClr val="FFFFFF"/>
          </a:solidFill>
          <a:ln>
            <a:noFill/>
          </a:ln>
          <a:effectLst>
            <a:outerShdw blurRad="200025" rotWithShape="0" algn="bl" dir="5400000" dist="19050">
              <a:srgbClr val="253582">
                <a:alpha val="2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84"/>
          <p:cNvSpPr/>
          <p:nvPr/>
        </p:nvSpPr>
        <p:spPr>
          <a:xfrm>
            <a:off x="334650" y="406700"/>
            <a:ext cx="3777900" cy="4204800"/>
          </a:xfrm>
          <a:prstGeom prst="roundRect">
            <a:avLst>
              <a:gd fmla="val 5030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4FFF"/>
              </a:solidFill>
            </a:endParaRPr>
          </a:p>
        </p:txBody>
      </p:sp>
      <p:sp>
        <p:nvSpPr>
          <p:cNvPr id="576" name="Google Shape;576;p84"/>
          <p:cNvSpPr txBox="1"/>
          <p:nvPr/>
        </p:nvSpPr>
        <p:spPr>
          <a:xfrm>
            <a:off x="4994150" y="1494725"/>
            <a:ext cx="3305100" cy="23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rgbClr val="0C4FFF"/>
                </a:solidFill>
                <a:highlight>
                  <a:srgbClr val="FFFFFF"/>
                </a:highlight>
                <a:latin typeface="Mulish"/>
                <a:ea typeface="Mulish"/>
                <a:cs typeface="Mulish"/>
                <a:sym typeface="Mulish"/>
              </a:rPr>
              <a:t>Redução de até </a:t>
            </a:r>
            <a:r>
              <a:rPr b="1" lang="pt-BR" sz="1300">
                <a:solidFill>
                  <a:srgbClr val="0C4FFF"/>
                </a:solidFill>
                <a:highlight>
                  <a:srgbClr val="4AE3E3"/>
                </a:highlight>
                <a:latin typeface="Mulish"/>
                <a:ea typeface="Mulish"/>
                <a:cs typeface="Mulish"/>
                <a:sym typeface="Mulish"/>
              </a:rPr>
              <a:t>80% dos custos operacionais</a:t>
            </a:r>
            <a:r>
              <a:rPr lang="pt-BR" sz="1300">
                <a:solidFill>
                  <a:srgbClr val="0C4FFF"/>
                </a:solidFill>
                <a:highlight>
                  <a:srgbClr val="FFFFFF"/>
                </a:highlight>
                <a:latin typeface="Mulish"/>
                <a:ea typeface="Mulish"/>
                <a:cs typeface="Mulish"/>
                <a:sym typeface="Mulish"/>
              </a:rPr>
              <a:t> em tarefas repetitivas, como folha de pagamento, conciliações bancárias e atendimento ao cliente. </a:t>
            </a:r>
            <a:endParaRPr sz="1300">
              <a:solidFill>
                <a:srgbClr val="0C4FFF"/>
              </a:solidFill>
              <a:highlight>
                <a:srgbClr val="FFFFFF"/>
              </a:highlight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C4FFF"/>
              </a:solidFill>
              <a:highlight>
                <a:srgbClr val="FFFFFF"/>
              </a:highlight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rgbClr val="0C4FFF"/>
                </a:solidFill>
                <a:highlight>
                  <a:srgbClr val="FFFFFF"/>
                </a:highlight>
                <a:latin typeface="Mulish"/>
                <a:ea typeface="Mulish"/>
                <a:cs typeface="Mulish"/>
                <a:sym typeface="Mulish"/>
              </a:rPr>
              <a:t>ROI em apenas </a:t>
            </a:r>
            <a:r>
              <a:rPr b="1" lang="pt-BR" sz="1300">
                <a:solidFill>
                  <a:srgbClr val="0C4FFF"/>
                </a:solidFill>
                <a:highlight>
                  <a:srgbClr val="4AE3E3"/>
                </a:highlight>
                <a:latin typeface="Mulish"/>
                <a:ea typeface="Mulish"/>
                <a:cs typeface="Mulish"/>
                <a:sym typeface="Mulish"/>
              </a:rPr>
              <a:t>1 a 2 meses</a:t>
            </a:r>
            <a:r>
              <a:rPr lang="pt-BR" sz="1300">
                <a:solidFill>
                  <a:srgbClr val="0C4FFF"/>
                </a:solidFill>
                <a:highlight>
                  <a:srgbClr val="FFFFFF"/>
                </a:highlight>
                <a:latin typeface="Mulish"/>
                <a:ea typeface="Mulish"/>
                <a:cs typeface="Mulish"/>
                <a:sym typeface="Mulish"/>
              </a:rPr>
              <a:t>: Com uma plataforma acessível e de rápido desenvolvimento, o retorno do investimento é imediato. </a:t>
            </a:r>
            <a:endParaRPr sz="1300">
              <a:solidFill>
                <a:srgbClr val="0C4FFF"/>
              </a:solidFill>
              <a:highlight>
                <a:srgbClr val="FFFFFF"/>
              </a:highlight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C4FFF"/>
              </a:solidFill>
              <a:highlight>
                <a:srgbClr val="FFFFFF"/>
              </a:highlight>
            </a:endParaRPr>
          </a:p>
        </p:txBody>
      </p:sp>
      <p:sp>
        <p:nvSpPr>
          <p:cNvPr id="577" name="Google Shape;577;p84"/>
          <p:cNvSpPr txBox="1"/>
          <p:nvPr/>
        </p:nvSpPr>
        <p:spPr>
          <a:xfrm>
            <a:off x="799350" y="1890350"/>
            <a:ext cx="28485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300">
                <a:solidFill>
                  <a:srgbClr val="F0F3F6"/>
                </a:solidFill>
                <a:latin typeface="Poppins"/>
                <a:ea typeface="Poppins"/>
                <a:cs typeface="Poppins"/>
                <a:sym typeface="Poppins"/>
              </a:rPr>
              <a:t>A Roberty traz valor imediato e ROI rápido</a:t>
            </a:r>
            <a:endParaRPr b="1" i="0" sz="2300" u="none" cap="none" strike="noStrike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8" name="Google Shape;578;p84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03FFFF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5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85"/>
          <p:cNvSpPr/>
          <p:nvPr/>
        </p:nvSpPr>
        <p:spPr>
          <a:xfrm>
            <a:off x="334650" y="406700"/>
            <a:ext cx="8377800" cy="4204800"/>
          </a:xfrm>
          <a:prstGeom prst="roundRect">
            <a:avLst>
              <a:gd fmla="val 5030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85"/>
          <p:cNvSpPr txBox="1"/>
          <p:nvPr/>
        </p:nvSpPr>
        <p:spPr>
          <a:xfrm>
            <a:off x="1100288" y="1736750"/>
            <a:ext cx="66570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Sua empresa continuará competitiva sem</a:t>
            </a:r>
            <a:r>
              <a:rPr b="1" lang="pt-BR" sz="2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Hiperautomação?</a:t>
            </a:r>
            <a:endParaRPr b="1" sz="26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86" name="Google Shape;586;p85"/>
          <p:cNvPicPr preferRelativeResize="0"/>
          <p:nvPr/>
        </p:nvPicPr>
        <p:blipFill rotWithShape="1">
          <a:blip r:embed="rId3">
            <a:alphaModFix/>
          </a:blip>
          <a:srcRect b="0" l="-2489" r="-2102" t="-11012"/>
          <a:stretch/>
        </p:blipFill>
        <p:spPr>
          <a:xfrm>
            <a:off x="3394675" y="3397100"/>
            <a:ext cx="2068226" cy="5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86"/>
          <p:cNvPicPr preferRelativeResize="0"/>
          <p:nvPr/>
        </p:nvPicPr>
        <p:blipFill rotWithShape="1">
          <a:blip r:embed="rId3">
            <a:alphaModFix/>
          </a:blip>
          <a:srcRect b="5512" l="0" r="4461" t="3380"/>
          <a:stretch/>
        </p:blipFill>
        <p:spPr>
          <a:xfrm>
            <a:off x="0" y="0"/>
            <a:ext cx="9144000" cy="5143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sp>
        <p:nvSpPr>
          <p:cNvPr id="592" name="Google Shape;592;p86"/>
          <p:cNvSpPr txBox="1"/>
          <p:nvPr/>
        </p:nvSpPr>
        <p:spPr>
          <a:xfrm>
            <a:off x="789875" y="1758363"/>
            <a:ext cx="2691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Liberte-se da rotina de </a:t>
            </a:r>
            <a:r>
              <a:rPr b="1"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tarefas manuais e repetitivas</a:t>
            </a:r>
            <a:endParaRPr b="1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3" name="Google Shape;593;p86"/>
          <p:cNvSpPr txBox="1"/>
          <p:nvPr/>
        </p:nvSpPr>
        <p:spPr>
          <a:xfrm>
            <a:off x="7007150" y="4078638"/>
            <a:ext cx="1467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PLATAFORMA </a:t>
            </a:r>
            <a:r>
              <a:rPr b="1" i="0" lang="pt-BR" sz="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100% NACIONAL</a:t>
            </a:r>
            <a:endParaRPr b="1" i="0" sz="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25377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4" name="Google Shape;594;p86"/>
          <p:cNvSpPr/>
          <p:nvPr/>
        </p:nvSpPr>
        <p:spPr>
          <a:xfrm>
            <a:off x="7025433" y="4252804"/>
            <a:ext cx="696300" cy="40800"/>
          </a:xfrm>
          <a:prstGeom prst="rect">
            <a:avLst/>
          </a:prstGeom>
          <a:solidFill>
            <a:srgbClr val="42C1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86"/>
          <p:cNvSpPr/>
          <p:nvPr/>
        </p:nvSpPr>
        <p:spPr>
          <a:xfrm>
            <a:off x="7721861" y="4252804"/>
            <a:ext cx="696300" cy="40800"/>
          </a:xfrm>
          <a:prstGeom prst="rect">
            <a:avLst/>
          </a:prstGeom>
          <a:solidFill>
            <a:srgbClr val="FEE5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86"/>
          <p:cNvPicPr preferRelativeResize="0"/>
          <p:nvPr/>
        </p:nvPicPr>
        <p:blipFill rotWithShape="1">
          <a:blip r:embed="rId4">
            <a:alphaModFix/>
          </a:blip>
          <a:srcRect b="16001" l="0" r="0" t="15994"/>
          <a:stretch/>
        </p:blipFill>
        <p:spPr>
          <a:xfrm>
            <a:off x="841025" y="3980725"/>
            <a:ext cx="1689774" cy="36127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86"/>
          <p:cNvSpPr/>
          <p:nvPr/>
        </p:nvSpPr>
        <p:spPr>
          <a:xfrm>
            <a:off x="841029" y="776525"/>
            <a:ext cx="550200" cy="255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RPA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598" name="Google Shape;598;p86"/>
          <p:cNvSpPr/>
          <p:nvPr/>
        </p:nvSpPr>
        <p:spPr>
          <a:xfrm>
            <a:off x="1491228" y="776525"/>
            <a:ext cx="550200" cy="255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IA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599" name="Google Shape;599;p86"/>
          <p:cNvSpPr txBox="1"/>
          <p:nvPr/>
        </p:nvSpPr>
        <p:spPr>
          <a:xfrm>
            <a:off x="2141413" y="747875"/>
            <a:ext cx="29883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6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Simples. Ágil. Intuitiva.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0" name="Google Shape;600;p86"/>
          <p:cNvSpPr txBox="1"/>
          <p:nvPr/>
        </p:nvSpPr>
        <p:spPr>
          <a:xfrm>
            <a:off x="789875" y="2806800"/>
            <a:ext cx="30180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Construa </a:t>
            </a:r>
            <a:r>
              <a:rPr b="1" lang="pt-BR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fluxos de trabalho automatizados</a:t>
            </a:r>
            <a:r>
              <a:rPr lang="pt-BR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b="1" lang="pt-BR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inteligentes</a:t>
            </a:r>
            <a:r>
              <a:rPr lang="pt-BR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forma simples e intuitiva, sem a necessidade de contratar equipes de programadores.</a:t>
            </a:r>
            <a:endParaRPr sz="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7"/>
          <p:cNvSpPr/>
          <p:nvPr/>
        </p:nvSpPr>
        <p:spPr>
          <a:xfrm>
            <a:off x="334650" y="406700"/>
            <a:ext cx="3777900" cy="4204800"/>
          </a:xfrm>
          <a:prstGeom prst="roundRect">
            <a:avLst>
              <a:gd fmla="val 5030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4FFF"/>
              </a:solidFill>
            </a:endParaRPr>
          </a:p>
        </p:txBody>
      </p:sp>
      <p:sp>
        <p:nvSpPr>
          <p:cNvPr id="606" name="Google Shape;606;p87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03FFFF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87"/>
          <p:cNvSpPr/>
          <p:nvPr/>
        </p:nvSpPr>
        <p:spPr>
          <a:xfrm>
            <a:off x="4354825" y="406625"/>
            <a:ext cx="4457700" cy="4204800"/>
          </a:xfrm>
          <a:prstGeom prst="roundRect">
            <a:avLst>
              <a:gd fmla="val 9660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30200" sx="102000" rotWithShape="0" algn="ctr" sy="102000">
              <a:srgbClr val="000000">
                <a:alpha val="51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08" name="Google Shape;608;p87"/>
          <p:cNvPicPr preferRelativeResize="0"/>
          <p:nvPr/>
        </p:nvPicPr>
        <p:blipFill rotWithShape="1">
          <a:blip r:embed="rId3">
            <a:alphaModFix/>
          </a:blip>
          <a:srcRect b="7759" l="-4562" r="-7257" t="-2735"/>
          <a:stretch/>
        </p:blipFill>
        <p:spPr>
          <a:xfrm>
            <a:off x="902075" y="2225052"/>
            <a:ext cx="2643050" cy="56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87"/>
          <p:cNvSpPr txBox="1"/>
          <p:nvPr/>
        </p:nvSpPr>
        <p:spPr>
          <a:xfrm>
            <a:off x="5756486" y="1027125"/>
            <a:ext cx="14703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Adriano Bortoli</a:t>
            </a:r>
            <a:br>
              <a:rPr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900">
                <a:solidFill>
                  <a:srgbClr val="0942A1"/>
                </a:solidFill>
                <a:latin typeface="Poppins"/>
                <a:ea typeface="Poppins"/>
                <a:cs typeface="Poppins"/>
                <a:sym typeface="Poppins"/>
              </a:rPr>
              <a:t>CEO</a:t>
            </a:r>
            <a:br>
              <a:rPr lang="pt-BR" sz="900">
                <a:solidFill>
                  <a:srgbClr val="E35C9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900" u="sng">
                <a:solidFill>
                  <a:srgbClr val="0D5CD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adriano@roberty.app</a:t>
            </a:r>
            <a:br>
              <a:rPr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(14) 99884-1214 </a:t>
            </a:r>
            <a:endParaRPr sz="900">
              <a:solidFill>
                <a:srgbClr val="2636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0" name="Google Shape;610;p87" title="qr-code-adrian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9338" y="889775"/>
            <a:ext cx="987850" cy="98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611" name="Google Shape;611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0175" y="1027125"/>
            <a:ext cx="900000" cy="90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12" name="Google Shape;612;p87"/>
          <p:cNvSpPr txBox="1"/>
          <p:nvPr/>
        </p:nvSpPr>
        <p:spPr>
          <a:xfrm>
            <a:off x="5757465" y="2205263"/>
            <a:ext cx="14703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Matias Murillo</a:t>
            </a:r>
            <a:endParaRPr b="1" sz="900">
              <a:solidFill>
                <a:srgbClr val="2636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Gerente de Inovações, </a:t>
            </a:r>
            <a:endParaRPr sz="900">
              <a:solidFill>
                <a:srgbClr val="2636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Projetos e Processos </a:t>
            </a:r>
            <a:endParaRPr sz="900">
              <a:solidFill>
                <a:srgbClr val="2636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na Mondial</a:t>
            </a:r>
            <a:endParaRPr sz="900">
              <a:solidFill>
                <a:srgbClr val="2636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3" name="Google Shape;613;p87"/>
          <p:cNvSpPr txBox="1"/>
          <p:nvPr/>
        </p:nvSpPr>
        <p:spPr>
          <a:xfrm>
            <a:off x="5757475" y="3228152"/>
            <a:ext cx="11532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Ari Belone</a:t>
            </a:r>
            <a:endParaRPr b="1" sz="900">
              <a:solidFill>
                <a:srgbClr val="2636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Diretor comercial </a:t>
            </a:r>
            <a:endParaRPr sz="900">
              <a:solidFill>
                <a:srgbClr val="2636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263682"/>
                </a:solidFill>
                <a:latin typeface="Poppins"/>
                <a:ea typeface="Poppins"/>
                <a:cs typeface="Poppins"/>
                <a:sym typeface="Poppins"/>
              </a:rPr>
              <a:t>na Neobiz</a:t>
            </a:r>
            <a:endParaRPr sz="900">
              <a:solidFill>
                <a:srgbClr val="2636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4" name="Google Shape;614;p87"/>
          <p:cNvPicPr preferRelativeResize="0"/>
          <p:nvPr/>
        </p:nvPicPr>
        <p:blipFill rotWithShape="1">
          <a:blip r:embed="rId7">
            <a:alphaModFix/>
          </a:blip>
          <a:srcRect b="20099" l="13038" r="12793" t="21403"/>
          <a:stretch/>
        </p:blipFill>
        <p:spPr>
          <a:xfrm>
            <a:off x="4856176" y="2115777"/>
            <a:ext cx="804379" cy="83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87"/>
          <p:cNvPicPr preferRelativeResize="0"/>
          <p:nvPr/>
        </p:nvPicPr>
        <p:blipFill rotWithShape="1">
          <a:blip r:embed="rId8">
            <a:alphaModFix/>
          </a:blip>
          <a:srcRect b="21182" l="14517" r="14975" t="21690"/>
          <a:stretch/>
        </p:blipFill>
        <p:spPr>
          <a:xfrm>
            <a:off x="4856176" y="3149035"/>
            <a:ext cx="804379" cy="854368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330200" sx="102000" rotWithShape="0" algn="ctr" sy="102000">
              <a:srgbClr val="000000">
                <a:alpha val="5100"/>
              </a:srgbClr>
            </a:outerShdw>
          </a:effectLst>
        </p:spPr>
      </p:pic>
      <p:pic>
        <p:nvPicPr>
          <p:cNvPr id="616" name="Google Shape;616;p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43263" y="3140275"/>
            <a:ext cx="900001" cy="90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8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43263" y="2058950"/>
            <a:ext cx="900001" cy="90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3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63"/>
          <p:cNvSpPr/>
          <p:nvPr/>
        </p:nvSpPr>
        <p:spPr>
          <a:xfrm>
            <a:off x="334650" y="406700"/>
            <a:ext cx="8377800" cy="4204800"/>
          </a:xfrm>
          <a:prstGeom prst="roundRect">
            <a:avLst>
              <a:gd fmla="val 5030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3"/>
          <p:cNvSpPr txBox="1"/>
          <p:nvPr/>
        </p:nvSpPr>
        <p:spPr>
          <a:xfrm>
            <a:off x="1129050" y="1823750"/>
            <a:ext cx="6789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Tudo que é </a:t>
            </a:r>
            <a:r>
              <a:rPr b="1" lang="pt-BR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feito em tela</a:t>
            </a:r>
            <a:r>
              <a:rPr lang="pt-BR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por um humano </a:t>
            </a:r>
            <a:r>
              <a:rPr b="1" lang="pt-BR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pode ser feito por um robô</a:t>
            </a:r>
            <a:endParaRPr b="1" sz="2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6" name="Google Shape;166;p63"/>
          <p:cNvPicPr preferRelativeResize="0"/>
          <p:nvPr/>
        </p:nvPicPr>
        <p:blipFill rotWithShape="1">
          <a:blip r:embed="rId3">
            <a:alphaModFix/>
          </a:blip>
          <a:srcRect b="0" l="-2489" r="-2102" t="-11012"/>
          <a:stretch/>
        </p:blipFill>
        <p:spPr>
          <a:xfrm>
            <a:off x="3394675" y="3397100"/>
            <a:ext cx="2068226" cy="5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4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4"/>
          <p:cNvSpPr/>
          <p:nvPr/>
        </p:nvSpPr>
        <p:spPr>
          <a:xfrm>
            <a:off x="334650" y="406700"/>
            <a:ext cx="8377800" cy="4204800"/>
          </a:xfrm>
          <a:prstGeom prst="roundRect">
            <a:avLst>
              <a:gd fmla="val 5030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64"/>
          <p:cNvSpPr txBox="1"/>
          <p:nvPr/>
        </p:nvSpPr>
        <p:spPr>
          <a:xfrm>
            <a:off x="1620600" y="1519275"/>
            <a:ext cx="58059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</a:t>
            </a:r>
            <a:r>
              <a:rPr b="1" lang="pt-BR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20% a 60% do que é feito em qualquer empresa de qualquer segmento</a:t>
            </a:r>
            <a:r>
              <a:rPr lang="pt-BR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é possível robotizar.</a:t>
            </a:r>
            <a:endParaRPr sz="18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4" name="Google Shape;174;p64"/>
          <p:cNvPicPr preferRelativeResize="0"/>
          <p:nvPr/>
        </p:nvPicPr>
        <p:blipFill rotWithShape="1">
          <a:blip r:embed="rId3">
            <a:alphaModFix/>
          </a:blip>
          <a:srcRect b="0" l="-2489" r="-2102" t="-11012"/>
          <a:stretch/>
        </p:blipFill>
        <p:spPr>
          <a:xfrm>
            <a:off x="3394675" y="3397100"/>
            <a:ext cx="2068226" cy="5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2468" y="3208692"/>
            <a:ext cx="1045726" cy="52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8694" y="2639719"/>
            <a:ext cx="1073281" cy="19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5"/>
          <p:cNvPicPr preferRelativeResize="0"/>
          <p:nvPr/>
        </p:nvPicPr>
        <p:blipFill rotWithShape="1">
          <a:blip r:embed="rId5">
            <a:alphaModFix/>
          </a:blip>
          <a:srcRect b="18504" l="0" r="0" t="13909"/>
          <a:stretch/>
        </p:blipFill>
        <p:spPr>
          <a:xfrm>
            <a:off x="5807525" y="1753303"/>
            <a:ext cx="1112100" cy="24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2350" y="923764"/>
            <a:ext cx="911258" cy="2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6059" y="2376067"/>
            <a:ext cx="704480" cy="70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2365" y="965254"/>
            <a:ext cx="1069158" cy="18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5"/>
          <p:cNvPicPr preferRelativeResize="0"/>
          <p:nvPr/>
        </p:nvPicPr>
        <p:blipFill rotWithShape="1">
          <a:blip r:embed="rId9">
            <a:alphaModFix/>
          </a:blip>
          <a:srcRect b="0" l="0" r="0" t="17328"/>
          <a:stretch/>
        </p:blipFill>
        <p:spPr>
          <a:xfrm>
            <a:off x="428736" y="4067920"/>
            <a:ext cx="798243" cy="61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8473" y="913997"/>
            <a:ext cx="1058756" cy="28680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65"/>
          <p:cNvSpPr/>
          <p:nvPr/>
        </p:nvSpPr>
        <p:spPr>
          <a:xfrm>
            <a:off x="0" y="5043322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5"/>
          <p:cNvSpPr/>
          <p:nvPr/>
        </p:nvSpPr>
        <p:spPr>
          <a:xfrm>
            <a:off x="1377656" y="1605020"/>
            <a:ext cx="14082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+  155 milhões de usuários. </a:t>
            </a:r>
            <a:r>
              <a:rPr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O Portal </a:t>
            </a:r>
            <a:r>
              <a:rPr b="1"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mais acessado do mundo</a:t>
            </a:r>
            <a:r>
              <a:rPr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, na categoria Governo</a:t>
            </a:r>
            <a:endParaRPr sz="800">
              <a:solidFill>
                <a:srgbClr val="0C4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9" name="Google Shape;189;p65"/>
          <p:cNvSpPr txBox="1"/>
          <p:nvPr/>
        </p:nvSpPr>
        <p:spPr>
          <a:xfrm>
            <a:off x="364590" y="164800"/>
            <a:ext cx="81477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Marcas líderes </a:t>
            </a:r>
            <a:r>
              <a:rPr i="0" lang="pt-BR" sz="1400" u="none" cap="none" strike="noStrik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que utilizam nossa plataforma</a:t>
            </a:r>
            <a:endParaRPr i="0" sz="1400" u="none" cap="none" strike="noStrik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65"/>
          <p:cNvSpPr/>
          <p:nvPr/>
        </p:nvSpPr>
        <p:spPr>
          <a:xfrm>
            <a:off x="1377656" y="2376515"/>
            <a:ext cx="16833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800" u="none" cap="none" strike="noStrike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Número 1 </a:t>
            </a:r>
            <a:r>
              <a:rPr i="0" lang="pt-BR" sz="800" u="none" cap="none" strike="noStrike">
                <a:solidFill>
                  <a:srgbClr val="0C4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 indústria farmacêutica no Brasil</a:t>
            </a:r>
            <a:endParaRPr i="0" sz="800" u="none" cap="none" strike="noStrike">
              <a:solidFill>
                <a:srgbClr val="0C4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1" name="Google Shape;191;p6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8006" y="2431688"/>
            <a:ext cx="466703" cy="46670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65"/>
          <p:cNvSpPr/>
          <p:nvPr/>
        </p:nvSpPr>
        <p:spPr>
          <a:xfrm>
            <a:off x="1377656" y="3223804"/>
            <a:ext cx="16020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Líder mundial</a:t>
            </a: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no segmento de pneus com presença em 170 países</a:t>
            </a:r>
            <a:endParaRPr b="1" sz="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65"/>
          <p:cNvSpPr/>
          <p:nvPr/>
        </p:nvSpPr>
        <p:spPr>
          <a:xfrm>
            <a:off x="4163197" y="778700"/>
            <a:ext cx="17901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Marca brasileira</a:t>
            </a: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líder </a:t>
            </a: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em eletroportáteis</a:t>
            </a:r>
            <a:endParaRPr i="0" sz="800" u="none" cap="none" strike="noStrik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65"/>
          <p:cNvSpPr/>
          <p:nvPr/>
        </p:nvSpPr>
        <p:spPr>
          <a:xfrm>
            <a:off x="4163186" y="1605008"/>
            <a:ext cx="16455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Líder de mercado</a:t>
            </a: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em consultoria de tecnologia </a:t>
            </a:r>
            <a:endParaRPr sz="800">
              <a:solidFill>
                <a:srgbClr val="0C4FFF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e engenharia. </a:t>
            </a:r>
            <a:endParaRPr sz="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65"/>
          <p:cNvSpPr/>
          <p:nvPr/>
        </p:nvSpPr>
        <p:spPr>
          <a:xfrm>
            <a:off x="4163196" y="2441415"/>
            <a:ext cx="16833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Maior empresa brasileira </a:t>
            </a: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no mercado do mundo animal</a:t>
            </a:r>
            <a:endParaRPr b="1" sz="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65"/>
          <p:cNvSpPr/>
          <p:nvPr/>
        </p:nvSpPr>
        <p:spPr>
          <a:xfrm>
            <a:off x="4163200" y="3229325"/>
            <a:ext cx="16833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Maior rede de hotéis </a:t>
            </a:r>
            <a:endParaRPr b="1" sz="800">
              <a:solidFill>
                <a:srgbClr val="0C4FFF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de luxo e alto padrão do </a:t>
            </a:r>
            <a:endParaRPr sz="800">
              <a:solidFill>
                <a:srgbClr val="0C4FFF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Brasil</a:t>
            </a:r>
            <a:endParaRPr sz="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65"/>
          <p:cNvSpPr/>
          <p:nvPr/>
        </p:nvSpPr>
        <p:spPr>
          <a:xfrm>
            <a:off x="1377656" y="4078481"/>
            <a:ext cx="14952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Maior organização </a:t>
            </a:r>
            <a:r>
              <a:rPr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religiosa do país</a:t>
            </a:r>
            <a:endParaRPr sz="800">
              <a:solidFill>
                <a:srgbClr val="0C4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8" name="Google Shape;198;p65"/>
          <p:cNvSpPr/>
          <p:nvPr/>
        </p:nvSpPr>
        <p:spPr>
          <a:xfrm>
            <a:off x="4163186" y="4040745"/>
            <a:ext cx="16020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Maior sistema cooperativista de saúde </a:t>
            </a: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do mundo</a:t>
            </a:r>
            <a:endParaRPr sz="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65"/>
          <p:cNvSpPr/>
          <p:nvPr/>
        </p:nvSpPr>
        <p:spPr>
          <a:xfrm>
            <a:off x="7014600" y="778703"/>
            <a:ext cx="17184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Líder </a:t>
            </a: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na produção de </a:t>
            </a: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biocombustível</a:t>
            </a:r>
            <a:endParaRPr i="0" sz="800" u="none" cap="none" strike="noStrike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65"/>
          <p:cNvSpPr/>
          <p:nvPr/>
        </p:nvSpPr>
        <p:spPr>
          <a:xfrm>
            <a:off x="7014597" y="1605008"/>
            <a:ext cx="16455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Distribuidora de medicamentos com </a:t>
            </a: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mais de 30 anos de experiência </a:t>
            </a: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no mercado</a:t>
            </a:r>
            <a:endParaRPr b="1" sz="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65"/>
          <p:cNvSpPr/>
          <p:nvPr/>
        </p:nvSpPr>
        <p:spPr>
          <a:xfrm>
            <a:off x="7014600" y="2441425"/>
            <a:ext cx="17184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Uma das principais empresas do </a:t>
            </a: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setor atacadista </a:t>
            </a: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distribuidor</a:t>
            </a:r>
            <a:endParaRPr sz="800">
              <a:solidFill>
                <a:srgbClr val="0C4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2" name="Google Shape;202;p65"/>
          <p:cNvSpPr/>
          <p:nvPr/>
        </p:nvSpPr>
        <p:spPr>
          <a:xfrm>
            <a:off x="7014600" y="3229325"/>
            <a:ext cx="18372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Grande empresa de </a:t>
            </a: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transporte e logística</a:t>
            </a: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do país</a:t>
            </a:r>
            <a:endParaRPr sz="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65"/>
          <p:cNvSpPr/>
          <p:nvPr/>
        </p:nvSpPr>
        <p:spPr>
          <a:xfrm>
            <a:off x="7055499" y="4017225"/>
            <a:ext cx="18372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Grande grupo empresarial</a:t>
            </a:r>
            <a:r>
              <a:rPr b="1"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com </a:t>
            </a:r>
            <a:r>
              <a:rPr b="1"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foco em abastecimento,</a:t>
            </a:r>
            <a:endParaRPr b="1" sz="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b="1"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conveniência</a:t>
            </a:r>
            <a:r>
              <a:rPr lang="pt-BR" sz="800">
                <a:solidFill>
                  <a:srgbClr val="0C4FFF"/>
                </a:solidFill>
                <a:latin typeface="Montserrat"/>
                <a:ea typeface="Montserrat"/>
                <a:cs typeface="Montserrat"/>
                <a:sym typeface="Montserrat"/>
              </a:rPr>
              <a:t> e serviços</a:t>
            </a:r>
            <a:endParaRPr b="1" sz="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4" name="Google Shape;204;p6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29978" y="1781453"/>
            <a:ext cx="622758" cy="22418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65"/>
          <p:cNvSpPr/>
          <p:nvPr/>
        </p:nvSpPr>
        <p:spPr>
          <a:xfrm>
            <a:off x="1377656" y="778708"/>
            <a:ext cx="14082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Maior</a:t>
            </a:r>
            <a:r>
              <a:rPr b="1"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força global</a:t>
            </a:r>
            <a:r>
              <a:rPr lang="pt-BR" sz="800">
                <a:solidFill>
                  <a:srgbClr val="0C4FFF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para a paz, segurança e desenvolvimento</a:t>
            </a:r>
            <a:endParaRPr b="1" sz="800">
              <a:solidFill>
                <a:srgbClr val="0C4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6" name="Google Shape;206;p6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0798" y="3260450"/>
            <a:ext cx="854118" cy="44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5"/>
          <p:cNvPicPr preferRelativeResize="0"/>
          <p:nvPr/>
        </p:nvPicPr>
        <p:blipFill rotWithShape="1">
          <a:blip r:embed="rId14">
            <a:alphaModFix/>
          </a:blip>
          <a:srcRect b="28485" l="13427" r="15113" t="30538"/>
          <a:stretch/>
        </p:blipFill>
        <p:spPr>
          <a:xfrm>
            <a:off x="3053718" y="1730306"/>
            <a:ext cx="1069162" cy="29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977125" y="3333244"/>
            <a:ext cx="1112100" cy="31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5"/>
          <p:cNvPicPr preferRelativeResize="0"/>
          <p:nvPr/>
        </p:nvPicPr>
        <p:blipFill rotWithShape="1">
          <a:blip r:embed="rId16">
            <a:alphaModFix/>
          </a:blip>
          <a:srcRect b="13934" l="0" r="0" t="0"/>
          <a:stretch/>
        </p:blipFill>
        <p:spPr>
          <a:xfrm>
            <a:off x="3123726" y="4126645"/>
            <a:ext cx="911250" cy="42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969337" y="4088258"/>
            <a:ext cx="1112098" cy="48185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5"/>
          <p:cNvSpPr/>
          <p:nvPr/>
        </p:nvSpPr>
        <p:spPr>
          <a:xfrm>
            <a:off x="4630319" y="430688"/>
            <a:ext cx="3060194" cy="25200"/>
          </a:xfrm>
          <a:custGeom>
            <a:rect b="b" l="l" r="r" t="t"/>
            <a:pathLst>
              <a:path extrusionOk="0" h="120000" w="7329805">
                <a:moveTo>
                  <a:pt x="0" y="0"/>
                </a:moveTo>
                <a:lnTo>
                  <a:pt x="7329619" y="0"/>
                </a:lnTo>
              </a:path>
            </a:pathLst>
          </a:custGeom>
          <a:noFill/>
          <a:ln cap="flat" cmpd="sng" w="9525">
            <a:solidFill>
              <a:srgbClr val="0C4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65" title="roberty_azul.pn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858116" y="321601"/>
            <a:ext cx="921304" cy="207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6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6"/>
          <p:cNvSpPr/>
          <p:nvPr/>
        </p:nvSpPr>
        <p:spPr>
          <a:xfrm>
            <a:off x="334650" y="406700"/>
            <a:ext cx="8377800" cy="4204800"/>
          </a:xfrm>
          <a:prstGeom prst="roundRect">
            <a:avLst>
              <a:gd fmla="val 5030" name="adj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66"/>
          <p:cNvSpPr txBox="1"/>
          <p:nvPr/>
        </p:nvSpPr>
        <p:spPr>
          <a:xfrm>
            <a:off x="1243488" y="1314250"/>
            <a:ext cx="66570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Imagine </a:t>
            </a:r>
            <a:r>
              <a:rPr b="1" lang="pt-BR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criar robôs de forma fácil e intuitiva</a:t>
            </a:r>
            <a:r>
              <a:rPr lang="pt-BR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E esses robôs trabalharem para você com muito </a:t>
            </a:r>
            <a:r>
              <a:rPr b="1" lang="pt-BR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mais agilidade e precisão que humanos</a:t>
            </a:r>
            <a:r>
              <a:rPr lang="pt-BR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na execução de tarefas repetitivas, </a:t>
            </a:r>
            <a:r>
              <a:rPr b="1" lang="pt-BR" sz="2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24 horas por dia.</a:t>
            </a:r>
            <a:endParaRPr b="1" sz="1300">
              <a:solidFill>
                <a:srgbClr val="F0F3F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0" name="Google Shape;220;p66"/>
          <p:cNvPicPr preferRelativeResize="0"/>
          <p:nvPr/>
        </p:nvPicPr>
        <p:blipFill rotWithShape="1">
          <a:blip r:embed="rId3">
            <a:alphaModFix/>
          </a:blip>
          <a:srcRect b="0" l="-2489" r="-2102" t="-11012"/>
          <a:stretch/>
        </p:blipFill>
        <p:spPr>
          <a:xfrm>
            <a:off x="3307675" y="3658075"/>
            <a:ext cx="2068226" cy="5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7"/>
          <p:cNvSpPr/>
          <p:nvPr/>
        </p:nvSpPr>
        <p:spPr>
          <a:xfrm rot="5400000">
            <a:off x="3211950" y="-1583250"/>
            <a:ext cx="2236800" cy="8660700"/>
          </a:xfrm>
          <a:prstGeom prst="round2SameRect">
            <a:avLst>
              <a:gd fmla="val 13686" name="adj1"/>
              <a:gd fmla="val 0" name="adj2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26" name="Google Shape;226;p67"/>
          <p:cNvPicPr preferRelativeResize="0"/>
          <p:nvPr/>
        </p:nvPicPr>
        <p:blipFill rotWithShape="1">
          <a:blip r:embed="rId3">
            <a:alphaModFix/>
          </a:blip>
          <a:srcRect b="0" l="5484" r="5484" t="0"/>
          <a:stretch/>
        </p:blipFill>
        <p:spPr>
          <a:xfrm>
            <a:off x="462257" y="1046664"/>
            <a:ext cx="4579930" cy="289371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MacBook-2016-Frontview.png" id="227" name="Google Shape;22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63425" y="-638175"/>
            <a:ext cx="7431472" cy="578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67"/>
          <p:cNvSpPr txBox="1"/>
          <p:nvPr/>
        </p:nvSpPr>
        <p:spPr>
          <a:xfrm>
            <a:off x="5782275" y="1274650"/>
            <a:ext cx="2931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262626"/>
                </a:solidFill>
                <a:latin typeface="Mulish"/>
                <a:ea typeface="Mulish"/>
                <a:cs typeface="Mulish"/>
                <a:sym typeface="Mulish"/>
              </a:rPr>
              <a:t>Intuitivo para toda a equipe</a:t>
            </a:r>
            <a:endParaRPr b="1" i="0" sz="600" u="none" cap="none" strike="noStrike">
              <a:solidFill>
                <a:srgbClr val="262626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229" name="Google Shape;229;p67"/>
          <p:cNvSpPr txBox="1"/>
          <p:nvPr/>
        </p:nvSpPr>
        <p:spPr>
          <a:xfrm>
            <a:off x="5782280" y="1870313"/>
            <a:ext cx="2681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IBM Plex Sans"/>
              <a:buNone/>
            </a:pP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Plataforma</a:t>
            </a:r>
            <a:b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Low-code</a:t>
            </a:r>
            <a:endParaRPr i="0" sz="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0" name="Google Shape;230;p67"/>
          <p:cNvSpPr txBox="1"/>
          <p:nvPr/>
        </p:nvSpPr>
        <p:spPr>
          <a:xfrm>
            <a:off x="5700300" y="2593025"/>
            <a:ext cx="26814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Plataforma low-code, onde qualquer equipe, de qualquer área, pode construir e ajustar </a:t>
            </a:r>
            <a:r>
              <a:rPr b="1"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automações em minutos, liberando a TI para tarefas de maior valor. </a:t>
            </a:r>
            <a:endParaRPr b="1" sz="1000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endParaRPr b="1" sz="1300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8"/>
          <p:cNvSpPr/>
          <p:nvPr/>
        </p:nvSpPr>
        <p:spPr>
          <a:xfrm rot="5400000">
            <a:off x="3211950" y="-1583250"/>
            <a:ext cx="2236800" cy="8660700"/>
          </a:xfrm>
          <a:prstGeom prst="round2SameRect">
            <a:avLst>
              <a:gd fmla="val 13686" name="adj1"/>
              <a:gd fmla="val 0" name="adj2"/>
            </a:avLst>
          </a:prstGeom>
          <a:solidFill>
            <a:srgbClr val="0C4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36" name="Google Shape;23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40363"/>
            <a:ext cx="4602319" cy="2938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cBook-2016-Frontview.png" id="237" name="Google Shape;23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63425" y="-638175"/>
            <a:ext cx="7431472" cy="578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68"/>
          <p:cNvSpPr txBox="1"/>
          <p:nvPr/>
        </p:nvSpPr>
        <p:spPr>
          <a:xfrm>
            <a:off x="5782280" y="1870313"/>
            <a:ext cx="2681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IBM Plex Sans"/>
              <a:buNone/>
            </a:pP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Plataforma</a:t>
            </a:r>
            <a:b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Full-code</a:t>
            </a:r>
            <a:endParaRPr i="0" sz="5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9" name="Google Shape;239;p68"/>
          <p:cNvSpPr txBox="1"/>
          <p:nvPr/>
        </p:nvSpPr>
        <p:spPr>
          <a:xfrm>
            <a:off x="5782275" y="1274650"/>
            <a:ext cx="2931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262626"/>
                </a:solidFill>
                <a:latin typeface="Mulish"/>
                <a:ea typeface="Mulish"/>
                <a:cs typeface="Mulish"/>
                <a:sym typeface="Mulish"/>
              </a:rPr>
              <a:t>Flexibilidade para desenvolvedores</a:t>
            </a:r>
            <a:endParaRPr b="1" i="0" sz="600" u="none" cap="none" strike="noStrike">
              <a:solidFill>
                <a:srgbClr val="262626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240" name="Google Shape;240;p68"/>
          <p:cNvSpPr txBox="1"/>
          <p:nvPr/>
        </p:nvSpPr>
        <p:spPr>
          <a:xfrm>
            <a:off x="5700300" y="2593025"/>
            <a:ext cx="2681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Ambiente para </a:t>
            </a:r>
            <a:r>
              <a:rPr b="1"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desenvolvedores</a:t>
            </a:r>
            <a:r>
              <a:rPr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, com suporte a linguagens como </a:t>
            </a:r>
            <a:r>
              <a:rPr b="1"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Python</a:t>
            </a:r>
            <a:r>
              <a:rPr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 e </a:t>
            </a:r>
            <a:r>
              <a:rPr b="1"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Node.js</a:t>
            </a:r>
            <a:r>
              <a:rPr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, permitindo a criação de </a:t>
            </a:r>
            <a:r>
              <a:rPr b="1" lang="pt-BR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automações complexas e integrações personalizadas.</a:t>
            </a:r>
            <a:endParaRPr b="1" sz="1300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9FF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9"/>
          <p:cNvSpPr/>
          <p:nvPr/>
        </p:nvSpPr>
        <p:spPr>
          <a:xfrm>
            <a:off x="4244281" y="-152400"/>
            <a:ext cx="5800800" cy="58008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6" name="Google Shape;246;p69"/>
          <p:cNvSpPr/>
          <p:nvPr/>
        </p:nvSpPr>
        <p:spPr>
          <a:xfrm>
            <a:off x="4845429" y="481844"/>
            <a:ext cx="4598400" cy="45324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7" name="Google Shape;247;p69"/>
          <p:cNvSpPr/>
          <p:nvPr/>
        </p:nvSpPr>
        <p:spPr>
          <a:xfrm>
            <a:off x="5364376" y="1022748"/>
            <a:ext cx="3501000" cy="34506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8" name="Google Shape;248;p69"/>
          <p:cNvSpPr/>
          <p:nvPr/>
        </p:nvSpPr>
        <p:spPr>
          <a:xfrm rot="-5400000">
            <a:off x="800250" y="1247775"/>
            <a:ext cx="2266800" cy="2952900"/>
          </a:xfrm>
          <a:prstGeom prst="roundRect">
            <a:avLst>
              <a:gd fmla="val 12000" name="adj"/>
            </a:avLst>
          </a:prstGeom>
          <a:solidFill>
            <a:srgbClr val="FFFFFF">
              <a:alpha val="98820"/>
            </a:srgbClr>
          </a:solidFill>
          <a:ln>
            <a:noFill/>
          </a:ln>
          <a:effectLst>
            <a:outerShdw blurRad="508000" sx="101000" rotWithShape="0" algn="t" dir="5400000" dist="38100" sy="101000">
              <a:srgbClr val="000000">
                <a:alpha val="39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399" y="2360314"/>
            <a:ext cx="389283" cy="23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0031" y="4325188"/>
            <a:ext cx="389283" cy="35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0212" y="481844"/>
            <a:ext cx="380014" cy="35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5811" y="481844"/>
            <a:ext cx="361477" cy="35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25235" y="230959"/>
            <a:ext cx="380014" cy="35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2227" y="287203"/>
            <a:ext cx="361477" cy="35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01450" y="4207833"/>
            <a:ext cx="361477" cy="35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58511" y="1297484"/>
            <a:ext cx="509775" cy="35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45421" y="3174002"/>
            <a:ext cx="268791" cy="35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07021" y="2779163"/>
            <a:ext cx="407820" cy="35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6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83420" y="583167"/>
            <a:ext cx="509775" cy="35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6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36060" y="4017712"/>
            <a:ext cx="631174" cy="3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6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00627" y="4415303"/>
            <a:ext cx="667303" cy="2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69"/>
          <p:cNvPicPr preferRelativeResize="0"/>
          <p:nvPr/>
        </p:nvPicPr>
        <p:blipFill rotWithShape="1">
          <a:blip r:embed="rId16">
            <a:alphaModFix/>
          </a:blip>
          <a:srcRect b="0" l="0" r="76999" t="0"/>
          <a:stretch/>
        </p:blipFill>
        <p:spPr>
          <a:xfrm>
            <a:off x="4183325" y="1518772"/>
            <a:ext cx="407820" cy="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9"/>
          <p:cNvPicPr preferRelativeResize="0"/>
          <p:nvPr/>
        </p:nvPicPr>
        <p:blipFill rotWithShape="1">
          <a:blip r:embed="rId17">
            <a:alphaModFix/>
          </a:blip>
          <a:srcRect b="0" l="5484" r="5484" t="0"/>
          <a:stretch/>
        </p:blipFill>
        <p:spPr>
          <a:xfrm>
            <a:off x="6056959" y="1518763"/>
            <a:ext cx="3500682" cy="221180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4" name="Google Shape;264;p69"/>
          <p:cNvSpPr txBox="1"/>
          <p:nvPr/>
        </p:nvSpPr>
        <p:spPr>
          <a:xfrm>
            <a:off x="675200" y="1201275"/>
            <a:ext cx="2931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262626"/>
                </a:solidFill>
                <a:latin typeface="Mulish"/>
                <a:ea typeface="Mulish"/>
                <a:cs typeface="Mulish"/>
                <a:sym typeface="Mulish"/>
              </a:rPr>
              <a:t>Crie fluxos com integrações e APIs</a:t>
            </a:r>
            <a:endParaRPr b="1" i="0" sz="1200" u="none" cap="none" strike="noStrike">
              <a:solidFill>
                <a:srgbClr val="262626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265" name="Google Shape;265;p69"/>
          <p:cNvSpPr txBox="1"/>
          <p:nvPr/>
        </p:nvSpPr>
        <p:spPr>
          <a:xfrm>
            <a:off x="827605" y="1912425"/>
            <a:ext cx="22299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IBM Plex Sans"/>
              <a:buNone/>
            </a:pPr>
            <a:r>
              <a:rPr b="1" lang="pt-BR" sz="2100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Integração</a:t>
            </a:r>
            <a:endParaRPr b="1" sz="2100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IBM Plex Sans"/>
              <a:buNone/>
            </a:pPr>
            <a:r>
              <a:rPr b="1" lang="pt-BR" sz="2100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completa de</a:t>
            </a:r>
            <a:endParaRPr b="1" sz="2100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IBM Plex Sans"/>
              <a:buNone/>
            </a:pPr>
            <a:r>
              <a:rPr b="1" lang="pt-BR" sz="2100">
                <a:solidFill>
                  <a:srgbClr val="0C4FFF"/>
                </a:solidFill>
                <a:latin typeface="Poppins"/>
                <a:ea typeface="Poppins"/>
                <a:cs typeface="Poppins"/>
                <a:sym typeface="Poppins"/>
              </a:rPr>
              <a:t>sistemas</a:t>
            </a:r>
            <a:endParaRPr i="0" sz="500" u="none" cap="none" strike="noStrike">
              <a:solidFill>
                <a:srgbClr val="0C4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6" name="Google Shape;266;p69"/>
          <p:cNvSpPr txBox="1"/>
          <p:nvPr/>
        </p:nvSpPr>
        <p:spPr>
          <a:xfrm>
            <a:off x="745625" y="2946600"/>
            <a:ext cx="2559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595959"/>
                </a:solidFill>
                <a:latin typeface="Mulish"/>
                <a:ea typeface="Mulish"/>
                <a:cs typeface="Mulish"/>
                <a:sym typeface="Mulish"/>
              </a:rPr>
              <a:t>Com </a:t>
            </a:r>
            <a:r>
              <a:rPr b="1" lang="pt-BR" sz="1000">
                <a:solidFill>
                  <a:srgbClr val="595959"/>
                </a:solidFill>
                <a:latin typeface="Mulish"/>
                <a:ea typeface="Mulish"/>
                <a:cs typeface="Mulish"/>
                <a:sym typeface="Mulish"/>
              </a:rPr>
              <a:t>mais de 500 integrações</a:t>
            </a:r>
            <a:r>
              <a:rPr lang="pt-BR" sz="1000">
                <a:solidFill>
                  <a:srgbClr val="595959"/>
                </a:solidFill>
                <a:latin typeface="Mulish"/>
                <a:ea typeface="Mulish"/>
                <a:cs typeface="Mulish"/>
                <a:sym typeface="Mulish"/>
              </a:rPr>
              <a:t>, o Roberty conecta com qualquer sistema, do SAP ao WhatsApp. </a:t>
            </a:r>
            <a:endParaRPr sz="1000">
              <a:solidFill>
                <a:srgbClr val="595959"/>
              </a:solidFill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C4FFF"/>
              </a:solidFill>
              <a:latin typeface="Mulish"/>
              <a:ea typeface="Mulish"/>
              <a:cs typeface="Mulish"/>
              <a:sym typeface="Mulish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0C4FFF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endParaRPr b="1" sz="1300">
              <a:solidFill>
                <a:srgbClr val="0C4FFF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267" name="Google Shape;267;p69"/>
          <p:cNvPicPr preferRelativeResize="0"/>
          <p:nvPr/>
        </p:nvPicPr>
        <p:blipFill rotWithShape="1">
          <a:blip r:embed="rId18">
            <a:alphaModFix/>
          </a:blip>
          <a:srcRect b="8662" l="5000" r="50430" t="12875"/>
          <a:stretch/>
        </p:blipFill>
        <p:spPr>
          <a:xfrm>
            <a:off x="5160443" y="2529738"/>
            <a:ext cx="407821" cy="38896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69"/>
          <p:cNvSpPr/>
          <p:nvPr/>
        </p:nvSpPr>
        <p:spPr>
          <a:xfrm>
            <a:off x="0" y="5026450"/>
            <a:ext cx="9144000" cy="117000"/>
          </a:xfrm>
          <a:prstGeom prst="rect">
            <a:avLst/>
          </a:prstGeom>
          <a:solidFill>
            <a:srgbClr val="4AE3E3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cBook-2016-Frontview.png" id="269" name="Google Shape;269;p69"/>
          <p:cNvPicPr preferRelativeResize="0"/>
          <p:nvPr/>
        </p:nvPicPr>
        <p:blipFill rotWithShape="1">
          <a:blip r:embed="rId19">
            <a:alphaModFix/>
          </a:blip>
          <a:srcRect b="0" l="0" r="0" t="17918"/>
          <a:stretch/>
        </p:blipFill>
        <p:spPr>
          <a:xfrm>
            <a:off x="4967225" y="1022749"/>
            <a:ext cx="5680275" cy="362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Custom 2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AD60"/>
      </a:accent1>
      <a:accent2>
        <a:srgbClr val="49DD7E"/>
      </a:accent2>
      <a:accent3>
        <a:srgbClr val="F8EF71"/>
      </a:accent3>
      <a:accent4>
        <a:srgbClr val="19535B"/>
      </a:accent4>
      <a:accent5>
        <a:srgbClr val="F6FFF6"/>
      </a:accent5>
      <a:accent6>
        <a:srgbClr val="F96A6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