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746"/>
    <a:srgbClr val="396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4FA7C-75CB-42D1-B720-D3981BB85C51}" v="20" dt="2025-07-15T15:52:27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8" d="100"/>
          <a:sy n="118" d="100"/>
        </p:scale>
        <p:origin x="22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9EE0B-1FFA-97BD-8A0C-5A01FE3E6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1669CA-E812-26A4-0F01-89204F11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8D836-457B-F1C9-920F-8977ECB6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F21B-C53B-48F2-B643-7DB198A68E12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420183-BC7B-20DE-6B5C-FE7AF791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98F7E1-B19F-2B33-B6A1-662C9FBD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187F-F21C-44D8-8D75-60D7B5707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9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6166D-19D1-3A84-8724-C3B7C595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2D5AA1-C3CC-1B14-A561-590A03D41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76C350-5B48-8DC7-64D6-35B8EF45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F21B-C53B-48F2-B643-7DB198A68E12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A8BFBA-FF59-B0E0-FBBD-901849E5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75E8A0-25D1-6F10-659F-8D403D7A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187F-F21C-44D8-8D75-60D7B5707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48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1E91D1-5329-12E5-E556-E31EC0A50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0FF029-C712-8DCD-262E-5CFCBFD32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B7FEB1-816E-57C6-AF49-833008E2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F21B-C53B-48F2-B643-7DB198A68E12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429A1D-520C-EDA4-33AE-D11085FB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73001C-7308-558E-9120-0AD6AEFA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187F-F21C-44D8-8D75-60D7B5707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8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380F9-42D7-17A4-F849-2FA72DDE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314119-3630-2810-5E66-2B25B4C6F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0E5BC2-223E-EBAE-25D6-ABDD81B3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F21B-C53B-48F2-B643-7DB198A68E12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2CDB38-44E5-CFBD-BD81-46348F30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813C09-7521-8D76-7919-928CB62C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187F-F21C-44D8-8D75-60D7B5707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92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7D7E5-0B3A-54EA-9E77-AFA5DD3B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41D63B-53FF-A0B7-0433-2AFDBF47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CBD88-366C-ACA5-F301-E9611641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F21B-C53B-48F2-B643-7DB198A68E12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52090D-B8E2-B7E2-DAF1-E41454E6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0C822A-DB52-CC48-6A89-38F5DC46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187F-F21C-44D8-8D75-60D7B5707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85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A94DD-5E8B-1EA1-18C1-3507E4F2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2D7C6E-9958-A4DF-6EC7-0ADC6A48D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1E17B3-B307-DE48-BDAC-F43465EB8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8E4CA7-A26D-D063-E9D5-638C8470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F21B-C53B-48F2-B643-7DB198A68E12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FB7F0E-B4C8-2418-41B7-320EEDAD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FBBBA0-C55E-20B2-FD19-CA129C3F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187F-F21C-44D8-8D75-60D7B5707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07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97D28-1934-8056-7558-C51A7161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B9B64F-FAFF-BB37-C80D-360C5B8DB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768587-CD00-06BD-044A-70AEE537C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438C9D-9C90-803E-CA2D-2C9D77263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4D4B4B3-FC33-B72B-36DC-719BB44FB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C18B99-8BF8-0F52-45D0-CFDF0BDF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F21B-C53B-48F2-B643-7DB198A68E12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04D80A2-EE78-3A8B-0B53-7789B412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F02BB1-2859-D41A-ED1C-C9A25BE3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187F-F21C-44D8-8D75-60D7B5707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73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E2472-EDA7-B484-2217-BB05616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53B8D4-0E05-3D6D-789E-9F5750AF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F21B-C53B-48F2-B643-7DB198A68E12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95A510-CA12-72D3-58BA-6E42007A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64581A-A90F-53BD-E401-16E4525F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187F-F21C-44D8-8D75-60D7B5707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37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4DF79DB-D223-6D93-B47D-9BA5B59F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F21B-C53B-48F2-B643-7DB198A68E12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B4A455-82DE-F217-EF78-44C8BDAB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88C4E3-0F25-BCC9-DD72-347F1035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187F-F21C-44D8-8D75-60D7B5707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25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AD5ED-6FE1-219D-9B11-0FE7D3C2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A020AD-BD34-0DA5-56DC-E2C051622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880637-3FEA-4471-D391-4D3FEA1EA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5F8ADE-750C-3DDA-FDBC-B4657908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F21B-C53B-48F2-B643-7DB198A68E12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9F4F7D-D653-30E1-0EF8-BA306F2A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795152-092A-369E-5FF0-3F471882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187F-F21C-44D8-8D75-60D7B5707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79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D4E38-D81C-FCB8-137F-1F406EA9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2504B3-9948-DAFE-12D1-8F7A82313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4801FD-9C8F-1433-7FE9-81BCB7A89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6B980A-7EAD-1802-3A54-0C649AB3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F21B-C53B-48F2-B643-7DB198A68E12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C5CD37-753F-1E5D-2169-58C9A1DF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0CB052-CB74-9C27-799E-B834411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187F-F21C-44D8-8D75-60D7B5707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42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BFFADCC-9ADF-F410-5AC9-198E2E76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35EFA2-732D-2627-83D0-107F1C56B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563311-44F8-1C94-5FAF-5AE639626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ECF21B-C53B-48F2-B643-7DB198A68E12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0AAE22-BBAD-B3BE-DA08-C7E407327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33A1E2-F921-0DA6-E3E4-44AE10D37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AD187F-F21C-44D8-8D75-60D7B5707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5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2.sv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.png"/><Relationship Id="rId10" Type="http://schemas.openxmlformats.org/officeDocument/2006/relationships/image" Target="../media/image16.svg"/><Relationship Id="rId19" Type="http://schemas.openxmlformats.org/officeDocument/2006/relationships/image" Target="../media/image24.svg"/><Relationship Id="rId4" Type="http://schemas.openxmlformats.org/officeDocument/2006/relationships/slide" Target="slide3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allianne@machadopedreira.com.br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rbas.dorado@tscti.com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25B01-CD79-A230-DAEE-20D59C33E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1DB11559-8ABA-5A2D-A73E-8BC26C6E0EB2}"/>
              </a:ext>
            </a:extLst>
          </p:cNvPr>
          <p:cNvSpPr/>
          <p:nvPr/>
        </p:nvSpPr>
        <p:spPr>
          <a:xfrm>
            <a:off x="8822987" y="1"/>
            <a:ext cx="3369013" cy="6858000"/>
          </a:xfrm>
          <a:prstGeom prst="rect">
            <a:avLst/>
          </a:prstGeom>
          <a:solidFill>
            <a:srgbClr val="0217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3302250-4859-F2B7-D82D-76E64BCAA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00" r="5532"/>
          <a:stretch>
            <a:fillRect/>
          </a:stretch>
        </p:blipFill>
        <p:spPr>
          <a:xfrm>
            <a:off x="0" y="0"/>
            <a:ext cx="8822987" cy="6858000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F7FD776-27D4-F973-B812-B9FFE8399426}"/>
              </a:ext>
            </a:extLst>
          </p:cNvPr>
          <p:cNvSpPr/>
          <p:nvPr/>
        </p:nvSpPr>
        <p:spPr>
          <a:xfrm>
            <a:off x="390525" y="411479"/>
            <a:ext cx="7823032" cy="1226821"/>
          </a:xfrm>
          <a:prstGeom prst="rect">
            <a:avLst/>
          </a:prstGeom>
          <a:solidFill>
            <a:srgbClr val="39638D"/>
          </a:solidFill>
          <a:ln>
            <a:solidFill>
              <a:srgbClr val="3963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COMO A TECNOLOGIA ESTÁ MOLDANDO A REFORMA TRIBUTÁRIA</a:t>
            </a:r>
          </a:p>
        </p:txBody>
      </p:sp>
      <p:pic>
        <p:nvPicPr>
          <p:cNvPr id="3" name="Imagem 2" descr="Mulher posando para foto em frente a prateleira com livros&#10;&#10;O conteúdo gerado por IA pode estar incorreto.">
            <a:extLst>
              <a:ext uri="{FF2B5EF4-FFF2-40B4-BE49-F238E27FC236}">
                <a16:creationId xmlns:a16="http://schemas.microsoft.com/office/drawing/2014/main" id="{BAEDB569-A9A1-E53C-F19A-3262A3E65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513" y="80047"/>
            <a:ext cx="2641092" cy="264109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8E8843F-A7E0-324C-86A1-820C9F2874D3}"/>
              </a:ext>
            </a:extLst>
          </p:cNvPr>
          <p:cNvSpPr/>
          <p:nvPr/>
        </p:nvSpPr>
        <p:spPr>
          <a:xfrm>
            <a:off x="9213512" y="2717259"/>
            <a:ext cx="2641092" cy="664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/>
              <a:t>Kallianne</a:t>
            </a:r>
            <a:r>
              <a:rPr lang="pt-BR" sz="1200" dirty="0"/>
              <a:t> Abreu</a:t>
            </a:r>
          </a:p>
          <a:p>
            <a:pPr algn="ctr"/>
            <a:r>
              <a:rPr lang="pt-BR" sz="1200" dirty="0"/>
              <a:t>Sócia do Machado Pedreira Advogados &amp; Presidente da WLF</a:t>
            </a:r>
          </a:p>
        </p:txBody>
      </p:sp>
      <p:pic>
        <p:nvPicPr>
          <p:cNvPr id="10" name="Imagem 9" descr="Homem de terno em fundo preto&#10;&#10;O conteúdo gerado por IA pode estar incorreto.">
            <a:extLst>
              <a:ext uri="{FF2B5EF4-FFF2-40B4-BE49-F238E27FC236}">
                <a16:creationId xmlns:a16="http://schemas.microsoft.com/office/drawing/2014/main" id="{E0B67C76-1952-3959-611E-E27D06724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47" y="3429000"/>
            <a:ext cx="2641092" cy="2641092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665B6EA-AECD-4F47-F6BC-FA428D02FFB4}"/>
              </a:ext>
            </a:extLst>
          </p:cNvPr>
          <p:cNvSpPr/>
          <p:nvPr/>
        </p:nvSpPr>
        <p:spPr>
          <a:xfrm>
            <a:off x="9186947" y="6089107"/>
            <a:ext cx="2641092" cy="664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Jarbas Dorado</a:t>
            </a:r>
          </a:p>
          <a:p>
            <a:pPr algn="ctr"/>
            <a:r>
              <a:rPr lang="pt-BR" sz="1200" dirty="0"/>
              <a:t>CEO – TSCTI Soluções Fiscais</a:t>
            </a:r>
          </a:p>
        </p:txBody>
      </p:sp>
    </p:spTree>
    <p:extLst>
      <p:ext uri="{BB962C8B-B14F-4D97-AF65-F5344CB8AC3E}">
        <p14:creationId xmlns:p14="http://schemas.microsoft.com/office/powerpoint/2010/main" val="160335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0FE7AA57-E81F-951F-E70A-8E34E34CFBBF}"/>
              </a:ext>
            </a:extLst>
          </p:cNvPr>
          <p:cNvSpPr/>
          <p:nvPr/>
        </p:nvSpPr>
        <p:spPr>
          <a:xfrm>
            <a:off x="0" y="1"/>
            <a:ext cx="12192000" cy="731837"/>
          </a:xfrm>
          <a:prstGeom prst="rect">
            <a:avLst/>
          </a:prstGeom>
          <a:gradFill flip="none" rotWithShape="1">
            <a:gsLst>
              <a:gs pos="44000">
                <a:srgbClr val="ED950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t-BR" sz="2400" dirty="0"/>
              <a:t>ESCOPO DO PROJETO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pic>
        <p:nvPicPr>
          <p:cNvPr id="23" name="Imagem 22" descr="Logotipo&#10;&#10;O conteúdo gerado por IA pode estar incorreto.">
            <a:extLst>
              <a:ext uri="{FF2B5EF4-FFF2-40B4-BE49-F238E27FC236}">
                <a16:creationId xmlns:a16="http://schemas.microsoft.com/office/drawing/2014/main" id="{8E4DFBFB-A1BB-379A-AE74-1F89C2ABDD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570"/>
          <a:stretch>
            <a:fillRect/>
          </a:stretch>
        </p:blipFill>
        <p:spPr>
          <a:xfrm>
            <a:off x="10260250" y="70846"/>
            <a:ext cx="1922225" cy="590145"/>
          </a:xfrm>
          <a:prstGeom prst="rect">
            <a:avLst/>
          </a:prstGeom>
        </p:spPr>
      </p:pic>
      <p:pic>
        <p:nvPicPr>
          <p:cNvPr id="24" name="Gráfico 23" descr="Blog com preenchimento sólido">
            <a:extLst>
              <a:ext uri="{FF2B5EF4-FFF2-40B4-BE49-F238E27FC236}">
                <a16:creationId xmlns:a16="http://schemas.microsoft.com/office/drawing/2014/main" id="{7E038599-F8BD-A617-A279-A97D24C73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197" y="95917"/>
            <a:ext cx="540000" cy="54000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BA0D916-9C89-40FE-25F3-DE5269454EB6}"/>
              </a:ext>
            </a:extLst>
          </p:cNvPr>
          <p:cNvSpPr txBox="1"/>
          <p:nvPr/>
        </p:nvSpPr>
        <p:spPr>
          <a:xfrm>
            <a:off x="0" y="138792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</a:rPr>
              <a:t>IMPOSTOS ANTES E DEPOIS DA REFORMA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98B21CB-9CB1-5FAA-FB15-22A5189BC365}"/>
              </a:ext>
            </a:extLst>
          </p:cNvPr>
          <p:cNvSpPr txBox="1"/>
          <p:nvPr/>
        </p:nvSpPr>
        <p:spPr>
          <a:xfrm>
            <a:off x="685800" y="2290692"/>
            <a:ext cx="5410198" cy="23237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sz="1400"/>
            </a:pPr>
            <a:r>
              <a:rPr lang="pt-BR" sz="1600" b="1" dirty="0">
                <a:solidFill>
                  <a:schemeClr val="accent1"/>
                </a:solidFill>
              </a:rPr>
              <a:t>ANTES DA REFORMA</a:t>
            </a:r>
          </a:p>
          <a:p>
            <a:pPr>
              <a:defRPr sz="1400"/>
            </a:pPr>
            <a:endParaRPr lang="pt-BR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 sz="1400"/>
            </a:pPr>
            <a:r>
              <a:rPr lang="pt-BR" dirty="0">
                <a:solidFill>
                  <a:schemeClr val="accent1"/>
                </a:solidFill>
              </a:rPr>
              <a:t>🟥 	ICMS - Circulação de Mercadorias e Serviços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400"/>
            </a:pPr>
            <a:r>
              <a:rPr lang="pt-BR" dirty="0">
                <a:solidFill>
                  <a:schemeClr val="accent1"/>
                </a:solidFill>
              </a:rPr>
              <a:t>🟥 	ISS - Serviços Municipais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400"/>
            </a:pPr>
            <a:r>
              <a:rPr lang="pt-BR" dirty="0">
                <a:solidFill>
                  <a:schemeClr val="accent1"/>
                </a:solidFill>
              </a:rPr>
              <a:t>🟥 	PIS - Receita Bruta (Federal)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400"/>
            </a:pPr>
            <a:r>
              <a:rPr lang="pt-BR" dirty="0">
                <a:solidFill>
                  <a:schemeClr val="accent1"/>
                </a:solidFill>
              </a:rPr>
              <a:t>🟥 	COFINS - Receita Bruta (Federal)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400"/>
            </a:pPr>
            <a:r>
              <a:rPr lang="pt-BR" dirty="0">
                <a:solidFill>
                  <a:schemeClr val="accent1"/>
                </a:solidFill>
              </a:rPr>
              <a:t>🟥 	IPI - Produtos Industrializados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AC4B8A1-5EFF-8C94-BF71-4B3391C3ED4E}"/>
              </a:ext>
            </a:extLst>
          </p:cNvPr>
          <p:cNvSpPr txBox="1"/>
          <p:nvPr/>
        </p:nvSpPr>
        <p:spPr>
          <a:xfrm>
            <a:off x="6572250" y="2259449"/>
            <a:ext cx="4276724" cy="22006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sz="1400"/>
            </a:pPr>
            <a:r>
              <a:rPr lang="pt-BR" b="1" dirty="0">
                <a:solidFill>
                  <a:schemeClr val="accent1"/>
                </a:solidFill>
              </a:rPr>
              <a:t>DEPOIS DA REFORMA</a:t>
            </a:r>
          </a:p>
          <a:p>
            <a:pPr>
              <a:defRPr sz="1400"/>
            </a:pPr>
            <a:endParaRPr lang="pt-BR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 sz="1400"/>
            </a:pPr>
            <a:r>
              <a:rPr lang="pt-BR" dirty="0">
                <a:solidFill>
                  <a:schemeClr val="accent1"/>
                </a:solidFill>
              </a:rPr>
              <a:t>🟩 	CBS - Contribuição sobre Bens e 	Serviços (substitui PIS/COFINS)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400"/>
            </a:pPr>
            <a:r>
              <a:rPr lang="pt-BR" dirty="0">
                <a:solidFill>
                  <a:schemeClr val="accent1"/>
                </a:solidFill>
              </a:rPr>
              <a:t>🟩 	IBS - Imposto sobre Bens e Serviços 	(substitui ICMS/ISS)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400"/>
            </a:pPr>
            <a:r>
              <a:rPr lang="pt-BR" dirty="0">
                <a:solidFill>
                  <a:schemeClr val="accent1"/>
                </a:solidFill>
              </a:rPr>
              <a:t>🟩 	IS - Imposto Seletivo (substitui 	parcialmente o IPI)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CCC17C37-031C-A9E3-95AF-7EBEBF19934B}"/>
              </a:ext>
            </a:extLst>
          </p:cNvPr>
          <p:cNvCxnSpPr>
            <a:cxnSpLocks/>
          </p:cNvCxnSpPr>
          <p:nvPr/>
        </p:nvCxnSpPr>
        <p:spPr>
          <a:xfrm>
            <a:off x="6096000" y="2366892"/>
            <a:ext cx="0" cy="327190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Gráfico 36" descr="Gráfico de barras estrutura de tópicos">
            <a:extLst>
              <a:ext uri="{FF2B5EF4-FFF2-40B4-BE49-F238E27FC236}">
                <a16:creationId xmlns:a16="http://schemas.microsoft.com/office/drawing/2014/main" id="{DFABC05A-B5B8-3165-37A7-FC49D8E5C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53550" y="4019549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F1BEC-D9C3-5B6E-BEA9-B1A395E49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34D3E4D-B53B-2377-3607-D4604C419FFF}"/>
              </a:ext>
            </a:extLst>
          </p:cNvPr>
          <p:cNvSpPr/>
          <p:nvPr/>
        </p:nvSpPr>
        <p:spPr>
          <a:xfrm>
            <a:off x="1209675" y="1076324"/>
            <a:ext cx="10982325" cy="5781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1. Adequação de Sistemas Fiscais e </a:t>
            </a:r>
            <a:r>
              <a:rPr kumimoji="0" lang="pt-BR" altLang="pt-BR" sz="11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ERPs</a:t>
            </a:r>
            <a:endParaRPr kumimoji="0" lang="pt-BR" altLang="pt-BR" sz="11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7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1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Com a reforma, surgem 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novos tributos (IBS, CBS e Imposto Seletivo)</a:t>
            </a:r>
            <a:r>
              <a:rPr kumimoji="0" lang="pt-BR" altLang="pt-BR" sz="11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novos layouts de documentos fiscais</a:t>
            </a:r>
            <a:r>
              <a:rPr kumimoji="0" lang="pt-BR" altLang="pt-BR" sz="11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Isso exigirá: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Atualizações em sistemas ERP</a:t>
            </a:r>
            <a:r>
              <a:rPr kumimoji="0" lang="pt-BR" altLang="pt-BR" sz="11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(SAP, Oracle, TOTVS etc.).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Ajustes nos módulos de faturamento, compras, contabilidade</a:t>
            </a:r>
            <a:r>
              <a:rPr lang="pt-BR" altLang="pt-BR" sz="11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custos, produção etc...</a:t>
            </a:r>
            <a:endParaRPr kumimoji="0" lang="pt-BR" altLang="pt-BR" sz="11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Parâmetros fiscais dinâmicos</a:t>
            </a:r>
            <a:r>
              <a:rPr kumimoji="0" lang="pt-BR" altLang="pt-BR" sz="11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como alíquotas por produto e por destino, revisão das classificações fiscais e novas classificações!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11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2. Novas Obrigações Acessórias e Documentos Digitais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7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Emitir e processar documentos eletrônicos com 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campos adicionais (</a:t>
            </a:r>
            <a:r>
              <a:rPr kumimoji="0" lang="pt-BR" altLang="pt-BR" sz="11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ex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campos CBS/IBS, alíquotas específicas)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Entregar novas 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obrigações fiscais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(como a escrituração dos novos tributos).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Fazer 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validações em tempo real com o Fisco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11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3. Automação e Inteligência Fiscal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7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Ferramentas de 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automação fiscal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como </a:t>
            </a:r>
            <a:r>
              <a:rPr lang="pt-BR" altLang="pt-BR" sz="11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 (</a:t>
            </a:r>
            <a:r>
              <a:rPr lang="pt-BR" altLang="pt-BR" sz="11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</a:t>
            </a:r>
            <a:r>
              <a:rPr lang="pt-BR" altLang="pt-BR" sz="1100" i="1" dirty="0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Intelligence</a:t>
            </a:r>
            <a:r>
              <a:rPr lang="pt-BR" altLang="pt-BR" sz="11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e RPA (</a:t>
            </a:r>
            <a:r>
              <a:rPr lang="pt-BR" altLang="pt-BR" sz="11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Robotic Process Automation </a:t>
            </a:r>
            <a:r>
              <a:rPr lang="pt-BR" altLang="pt-BR" sz="11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ajudarão a: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Classificar NCM/NBS conforme os novos anexos da LC 201/2023.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Calcular 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créditos e débitos do IBS/CBS automaticamente.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Simular impactos da reforma com 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cenários comparativos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altLang="pt-BR" sz="11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4. Integração e Compliance com o Fisco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7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 integrar com a Receita Federal e entes subnacionais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Cumprir com 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novas regras de transparência e rastreabilidade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Suportar 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testes do projeto piloto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 a migração para o novo sistema</a:t>
            </a:r>
            <a:endParaRPr lang="pt-BR" altLang="pt-BR" sz="11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5. As plataforma fiscais como fonte de BI (</a:t>
            </a:r>
            <a:r>
              <a:rPr kumimoji="0" lang="pt-BR" altLang="pt-BR" sz="11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Business </a:t>
            </a:r>
            <a:r>
              <a:rPr kumimoji="0" lang="pt-BR" altLang="pt-BR" sz="1100" b="1" i="1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Intelligence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) e Análise de Impacto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7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Analisar impactos financeiros da reforma por produto, cliente ou UF.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Acompanhar 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indicadores de conformidade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em tempo real.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Planejar </a:t>
            </a: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estratégias fiscais e operacionais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6. Empresas de Tecnologia, time interno e profissionais podem ser Protagonistas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7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Fornecedores de software fiscal fornecendo soluções de RPA e IA </a:t>
            </a:r>
            <a:r>
              <a:rPr lang="pt-BR" altLang="pt-BR" sz="11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facilitando o caminho de transição e apoio ao decisões.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11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Equipes internas apresentando soluções.</a:t>
            </a:r>
            <a:endParaRPr kumimoji="0" lang="pt-BR" altLang="pt-B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Gráfico 2" descr="Blog com preenchimento sólido">
            <a:hlinkClick r:id="" action="ppaction://noaction"/>
            <a:extLst>
              <a:ext uri="{FF2B5EF4-FFF2-40B4-BE49-F238E27FC236}">
                <a16:creationId xmlns:a16="http://schemas.microsoft.com/office/drawing/2014/main" id="{3CA6BCA4-3875-9953-00E3-D7FF4D7CE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069" y="1079595"/>
            <a:ext cx="504000" cy="504000"/>
          </a:xfrm>
          <a:prstGeom prst="rect">
            <a:avLst/>
          </a:prstGeom>
        </p:spPr>
      </p:pic>
      <p:pic>
        <p:nvPicPr>
          <p:cNvPr id="4" name="Gráfico 3" descr="Sala de aula com preenchimento sólido">
            <a:hlinkClick r:id="rId4" action="ppaction://hlinksldjump"/>
            <a:extLst>
              <a:ext uri="{FF2B5EF4-FFF2-40B4-BE49-F238E27FC236}">
                <a16:creationId xmlns:a16="http://schemas.microsoft.com/office/drawing/2014/main" id="{CDE97CB0-AA94-E073-7BC1-BD8A79917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069" y="2207350"/>
            <a:ext cx="504000" cy="504000"/>
          </a:xfrm>
          <a:prstGeom prst="rect">
            <a:avLst/>
          </a:prstGeom>
        </p:spPr>
      </p:pic>
      <p:pic>
        <p:nvPicPr>
          <p:cNvPr id="5" name="Gráfico 4" descr="Área de Transferência com preenchimento sólido">
            <a:hlinkClick r:id="" action="ppaction://noaction"/>
            <a:extLst>
              <a:ext uri="{FF2B5EF4-FFF2-40B4-BE49-F238E27FC236}">
                <a16:creationId xmlns:a16="http://schemas.microsoft.com/office/drawing/2014/main" id="{6C19C93A-A2A2-399C-1127-53FE685AD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069" y="4243276"/>
            <a:ext cx="504000" cy="504000"/>
          </a:xfrm>
          <a:prstGeom prst="rect">
            <a:avLst/>
          </a:prstGeom>
        </p:spPr>
      </p:pic>
      <p:pic>
        <p:nvPicPr>
          <p:cNvPr id="7" name="Gráfico 6" descr="Área de Transferência Toda Marcada com preenchimento sólido">
            <a:hlinkClick r:id="" action="ppaction://noaction"/>
            <a:extLst>
              <a:ext uri="{FF2B5EF4-FFF2-40B4-BE49-F238E27FC236}">
                <a16:creationId xmlns:a16="http://schemas.microsoft.com/office/drawing/2014/main" id="{3B0DB281-427D-2A92-38C2-9383725E55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1069" y="5181077"/>
            <a:ext cx="504000" cy="504000"/>
          </a:xfrm>
          <a:prstGeom prst="rect">
            <a:avLst/>
          </a:prstGeom>
        </p:spPr>
      </p:pic>
      <p:pic>
        <p:nvPicPr>
          <p:cNvPr id="8" name="Gráfico 7" descr="Jogo da velha com preenchimento sólido">
            <a:hlinkClick r:id="" action="ppaction://noaction"/>
            <a:extLst>
              <a:ext uri="{FF2B5EF4-FFF2-40B4-BE49-F238E27FC236}">
                <a16:creationId xmlns:a16="http://schemas.microsoft.com/office/drawing/2014/main" id="{82A361E4-2E91-C371-26C0-8F6DDDC770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1069" y="3135325"/>
            <a:ext cx="504000" cy="504000"/>
          </a:xfrm>
          <a:prstGeom prst="rect">
            <a:avLst/>
          </a:prstGeom>
        </p:spPr>
      </p:pic>
      <p:pic>
        <p:nvPicPr>
          <p:cNvPr id="10" name="Gráfico 9" descr="Passos de dança com preenchimento sólido">
            <a:hlinkClick r:id="" action="ppaction://noaction"/>
            <a:extLst>
              <a:ext uri="{FF2B5EF4-FFF2-40B4-BE49-F238E27FC236}">
                <a16:creationId xmlns:a16="http://schemas.microsoft.com/office/drawing/2014/main" id="{A0EC5C4D-52A6-53EE-CE7E-BF98DFB26D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1069" y="6199587"/>
            <a:ext cx="504000" cy="504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E038F6E-DEF5-8E43-66E7-15BD9B4D2888}"/>
              </a:ext>
            </a:extLst>
          </p:cNvPr>
          <p:cNvSpPr/>
          <p:nvPr/>
        </p:nvSpPr>
        <p:spPr>
          <a:xfrm>
            <a:off x="0" y="1"/>
            <a:ext cx="12192000" cy="731837"/>
          </a:xfrm>
          <a:prstGeom prst="rect">
            <a:avLst/>
          </a:prstGeom>
          <a:gradFill flip="none" rotWithShape="1">
            <a:gsLst>
              <a:gs pos="44000">
                <a:srgbClr val="ED950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t-BR" sz="2400" dirty="0">
                <a:latin typeface="Century Gothic" panose="020B0502020202020204" pitchFamily="34" charset="0"/>
              </a:rPr>
              <a:t>Papéis a serem desempenhados</a:t>
            </a:r>
          </a:p>
        </p:txBody>
      </p:sp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18856C45-C484-223E-A47A-11E42058DEA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18973"/>
          <a:stretch>
            <a:fillRect/>
          </a:stretch>
        </p:blipFill>
        <p:spPr>
          <a:xfrm>
            <a:off x="10269776" y="70846"/>
            <a:ext cx="1912700" cy="590145"/>
          </a:xfrm>
          <a:prstGeom prst="rect">
            <a:avLst/>
          </a:prstGeom>
        </p:spPr>
      </p:pic>
      <p:pic>
        <p:nvPicPr>
          <p:cNvPr id="13" name="Gráfico 12" descr="Sala de aula com preenchimento sólido">
            <a:extLst>
              <a:ext uri="{FF2B5EF4-FFF2-40B4-BE49-F238E27FC236}">
                <a16:creationId xmlns:a16="http://schemas.microsoft.com/office/drawing/2014/main" id="{304B2635-402D-CE10-F798-5CAE91A15D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3184" y="95917"/>
            <a:ext cx="540000" cy="540000"/>
          </a:xfrm>
          <a:prstGeom prst="rect">
            <a:avLst/>
          </a:prstGeom>
        </p:spPr>
      </p:pic>
      <p:pic>
        <p:nvPicPr>
          <p:cNvPr id="17" name="Gráfico 16" descr="Peças de quebra-cabeça com preenchimento sólido">
            <a:extLst>
              <a:ext uri="{FF2B5EF4-FFF2-40B4-BE49-F238E27FC236}">
                <a16:creationId xmlns:a16="http://schemas.microsoft.com/office/drawing/2014/main" id="{E2E873D8-2002-40A7-EAF1-6F6F0872498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71125" y="4243276"/>
            <a:ext cx="2626887" cy="26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4D007-DCC9-04DA-3926-695F52310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60337C29-A5A1-5BB5-4BA5-6F58B2A5B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589" r="901" b="515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DC6C99E5-4016-3160-C160-2F5439AE715A}"/>
              </a:ext>
            </a:extLst>
          </p:cNvPr>
          <p:cNvSpPr/>
          <p:nvPr/>
        </p:nvSpPr>
        <p:spPr>
          <a:xfrm>
            <a:off x="7170821" y="818147"/>
            <a:ext cx="4800600" cy="2502569"/>
          </a:xfrm>
          <a:prstGeom prst="rect">
            <a:avLst/>
          </a:prstGeom>
          <a:solidFill>
            <a:srgbClr val="ED9500"/>
          </a:solidFill>
          <a:ln w="14778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Nossos Contatos: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r>
              <a:rPr lang="nb-NO" b="1" dirty="0">
                <a:solidFill>
                  <a:schemeClr val="bg1"/>
                </a:solidFill>
              </a:rPr>
              <a:t>e-mail: </a:t>
            </a:r>
            <a:r>
              <a:rPr lang="nb-NO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kallianne@machadopedreira.com.br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b="1" dirty="0">
                <a:solidFill>
                  <a:schemeClr val="bg1"/>
                </a:solidFill>
              </a:rPr>
              <a:t>LinkedIn: </a:t>
            </a:r>
            <a:r>
              <a:rPr lang="nb-NO" dirty="0">
                <a:solidFill>
                  <a:schemeClr val="bg1"/>
                </a:solidFill>
              </a:rPr>
              <a:t>Kallianne Silva de Abreu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r>
              <a:rPr lang="nb-NO" b="1" dirty="0">
                <a:solidFill>
                  <a:schemeClr val="bg1"/>
                </a:solidFill>
              </a:rPr>
              <a:t>e-mail: </a:t>
            </a:r>
            <a:r>
              <a:rPr lang="nb-NO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jarbas.dorado@tscti.com.br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b="1" dirty="0"/>
              <a:t>+55 11 9.6580-9892</a:t>
            </a:r>
          </a:p>
        </p:txBody>
      </p:sp>
    </p:spTree>
    <p:extLst>
      <p:ext uri="{BB962C8B-B14F-4D97-AF65-F5344CB8AC3E}">
        <p14:creationId xmlns:p14="http://schemas.microsoft.com/office/powerpoint/2010/main" val="1270907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466</Words>
  <Application>Microsoft Office PowerPoint</Application>
  <PresentationFormat>Widescreen</PresentationFormat>
  <Paragraphs>63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Century Gothic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Jarbas Dorado</dc:creator>
  <cp:lastModifiedBy>Jarbas Dorado</cp:lastModifiedBy>
  <cp:revision>2</cp:revision>
  <dcterms:created xsi:type="dcterms:W3CDTF">2025-07-15T10:57:16Z</dcterms:created>
  <dcterms:modified xsi:type="dcterms:W3CDTF">2025-07-15T16:00:47Z</dcterms:modified>
</cp:coreProperties>
</file>