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76" r:id="rId11"/>
    <p:sldId id="277" r:id="rId12"/>
    <p:sldId id="278" r:id="rId13"/>
    <p:sldId id="279" r:id="rId14"/>
    <p:sldId id="280" r:id="rId15"/>
    <p:sldId id="281" r:id="rId16"/>
  </p:sldIdLst>
  <p:sldSz cx="18288000" cy="10287000"/>
  <p:notesSz cx="20104100" cy="11309350"/>
  <p:embeddedFontLst>
    <p:embeddedFont>
      <p:font typeface="IBM Plex Sans Light" panose="020B0403050203000203" pitchFamily="3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  <p:embeddedFont>
      <p:font typeface="Poppins Light" panose="00000400000000000000" pitchFamily="2" charset="0"/>
      <p:regular r:id="rId30"/>
      <p:bold r:id="rId31"/>
      <p:italic r:id="rId32"/>
      <p:boldItalic r:id="rId33"/>
    </p:embeddedFont>
    <p:embeddedFont>
      <p:font typeface="Poppins Medium" panose="00000600000000000000" pitchFamily="2" charset="0"/>
      <p:regular r:id="rId34"/>
      <p:bold r:id="rId35"/>
      <p:italic r:id="rId36"/>
      <p:boldItalic r:id="rId37"/>
    </p:embeddedFont>
    <p:embeddedFont>
      <p:font typeface="Poppins SemiBold" panose="00000700000000000000" pitchFamily="2" charset="0"/>
      <p:regular r:id="rId38"/>
      <p:bold r:id="rId39"/>
      <p:italic r:id="rId40"/>
      <p:boldItalic r:id="rId41"/>
    </p:embeddedFont>
    <p:embeddedFont>
      <p:font typeface="Raleway" pitchFamily="2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1310">
          <p15:clr>
            <a:srgbClr val="747775"/>
          </p15:clr>
        </p15:guide>
        <p15:guide id="2" pos="10058">
          <p15:clr>
            <a:srgbClr val="747775"/>
          </p15:clr>
        </p15:guide>
        <p15:guide id="3" orient="horz" pos="317">
          <p15:clr>
            <a:srgbClr val="747775"/>
          </p15:clr>
        </p15:guide>
        <p15:guide id="4" orient="horz" pos="90">
          <p15:clr>
            <a:srgbClr val="747775"/>
          </p15:clr>
        </p15:guide>
        <p15:guide id="5" orient="horz" pos="6202">
          <p15:clr>
            <a:srgbClr val="747775"/>
          </p15:clr>
        </p15:guide>
        <p15:guide id="6" orient="horz" pos="6366">
          <p15:clr>
            <a:srgbClr val="747775"/>
          </p15:clr>
        </p15:guide>
        <p15:guide id="7" pos="10411">
          <p15:clr>
            <a:srgbClr val="747775"/>
          </p15:clr>
        </p15:guide>
        <p15:guide id="8" pos="10190">
          <p15:clr>
            <a:srgbClr val="747775"/>
          </p15:clr>
        </p15:guide>
        <p15:guide id="9" pos="692">
          <p15:clr>
            <a:srgbClr val="747775"/>
          </p15:clr>
        </p15:guide>
        <p15:guide id="10" orient="horz" pos="1701">
          <p15:clr>
            <a:srgbClr val="747775"/>
          </p15:clr>
        </p15:guide>
        <p15:guide id="11" orient="horz" pos="124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1420" y="52"/>
      </p:cViewPr>
      <p:guideLst>
        <p:guide pos="11310"/>
        <p:guide pos="10058"/>
        <p:guide orient="horz" pos="317"/>
        <p:guide orient="horz" pos="90"/>
        <p:guide orient="horz" pos="6202"/>
        <p:guide orient="horz" pos="6366"/>
        <p:guide pos="10411"/>
        <p:guide pos="10190"/>
        <p:guide pos="692"/>
        <p:guide orient="horz" pos="1701"/>
        <p:guide orient="horz" pos="12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font" Target="fonts/font3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Apresentação individual</a:t>
            </a: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6" name="Google Shape;3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2" name="Google Shape;39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6eef26e11d_2_25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2" name="Google Shape;412;g36eef26e11d_2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1f0b1bdf7_0_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7" name="Google Shape;427;g351f0b1bd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5" name="Google Shape;4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6eef26e11d_2_12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1" name="Google Shape;461;g36eef26e11d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Katia pergunta ao público sobre o conhecimento da normativa e mudança.</a:t>
            </a: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bda7477f9_1_7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Katia fala da mudança: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Por que o modelo atual precisa ser alterado? 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A mudança ocorre principalmente pela necessidade de ampliar a quantidade de combinações possíveis, evitando o esgotamento iminente das combinações numéricas disponíveis no formato atual (exclusivamente numérico).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g35bda7477f9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eef26e11d_2_27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Katia &gt;  Considerando a taxa de crescimento de novos registros (cerca de 4 milhões por ano), os 99,9 milhões de combinações disponíveis poderiam se esgotar em aproximadamente 10 a 12 anos a partir de 2023, ou seja, por volta de 2033 a 2035, caso a demanda se mantenha constante. Esse cálculo é aproximado, já que fatores como o crescimento econômico, aumento no número de MEIs ou eventos imprevistos (como crises econômicas) podem acelerar ou desacelerar essa taxa.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A mudança para o formato alfanumérico, prevista para julho de 2026, foi planejada justamente para evitar esse esgotamento, expandindo a capacidade para quase um trilhão de combinações, garantindo a continuidade do sistema por um período muito mais longo.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Haverá alguma mudança nos CNPJs já existentes? Não, o novo modelo será para novos registros, os dois modelos passam a coexistir.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g36eef26e11d_2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6efb6c11c2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6efb6c11c2_2_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ef2be30c8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6ef2be30c8_2_8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bda7477f9_1_27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Apesar de parecer algo trivial, para empresas com uma quantidade significativa de sistemas, dados e integrações, ter uma estratégia eficiente para este processo de adequação apresenta alguns desafios comuns.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&gt; mapear e inventariar sistemas, muitos deles legado, sem documentação e sem manutenção há tempos;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&gt; estratégia para operacionalizar a mudança: tenho time de devs? estão disponíveis? tenho orçamento provisionado para isto? quem poderia me apoiar nesta jornada?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&gt; não adequar ou adequar de forma ineficiente pode ocasionar em sérios problemas, gerando prejuízos financeiros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&gt; temos pouco tempo! quanto tempo é necessário para todo o ciclo para um sistema? quantos sistemas tenho que ajustar?</a:t>
            </a:r>
            <a:endParaRPr sz="800"/>
          </a:p>
        </p:txBody>
      </p:sp>
      <p:sp>
        <p:nvSpPr>
          <p:cNvPr id="140" name="Google Shape;140;g35bda7477f9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Imagine poder contar com uma solução enterprise-ready IA para soluções de código, de forma a endereçar falta de habilidades e aumentar produtividade do desenvolvedor para casos específicos de negócios.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Estamos falando de menos de 1 ano para inventariar os sistemas e classificar o impacto na organização com os ajustes (quantos sistemas: 10, 20, 50, 100, 200…) aplicar os ajustes, documentar e testar.  Há tempo e recursos para realizar dentro deste prazo?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Quantas </a:t>
            </a:r>
            <a:r>
              <a:rPr lang="pt-BR" sz="800" b="1"/>
              <a:t>pessoas</a:t>
            </a:r>
            <a:r>
              <a:rPr lang="pt-BR" sz="800"/>
              <a:t> eu precisaria dedicar para este projeto?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Em </a:t>
            </a:r>
            <a:r>
              <a:rPr lang="pt-BR" sz="800" b="1"/>
              <a:t>quantas linguagens</a:t>
            </a:r>
            <a:r>
              <a:rPr lang="pt-BR" sz="800"/>
              <a:t> de programação?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Quanto</a:t>
            </a:r>
            <a:r>
              <a:rPr lang="pt-BR" sz="800" b="1"/>
              <a:t> tempo</a:t>
            </a:r>
            <a:r>
              <a:rPr lang="pt-BR" sz="800"/>
              <a:t> seria necessário para fazer tudo de forma manual, como no modelo tradicional de desenvolvimento?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O quão </a:t>
            </a:r>
            <a:r>
              <a:rPr lang="pt-BR" sz="800" b="1"/>
              <a:t>assertivo</a:t>
            </a:r>
            <a:r>
              <a:rPr lang="pt-BR" sz="800"/>
              <a:t> este processo seria, sendo executado de forma manual?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800"/>
              <a:t>Seria possível </a:t>
            </a:r>
            <a:r>
              <a:rPr lang="pt-BR" sz="800" b="1"/>
              <a:t>escalar</a:t>
            </a:r>
            <a:r>
              <a:rPr lang="pt-BR" sz="800"/>
              <a:t> de alguma forma?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/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6effa54bd4_0_4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2" name="Google Shape;252;g36effa54bd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75930" y="848200"/>
            <a:ext cx="7954200" cy="42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4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0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269521" y="759301"/>
            <a:ext cx="15749400" cy="24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800" b="0" i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1469592" y="3501315"/>
            <a:ext cx="8879400" cy="50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4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0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269521" y="759301"/>
            <a:ext cx="15749400" cy="24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800" b="0" i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4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0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6723" cy="10286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599" y="4285891"/>
            <a:ext cx="17275188" cy="5666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78468" y="187212"/>
            <a:ext cx="309509" cy="911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745" y="4981295"/>
            <a:ext cx="16934113" cy="432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1599" y="4981295"/>
            <a:ext cx="16351300" cy="432391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1441062" y="941882"/>
            <a:ext cx="60420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800" b="0" i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4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0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1269521" y="759301"/>
            <a:ext cx="15749400" cy="24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800" b="0" i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7955400" cy="6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400" cy="6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4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0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69521" y="759301"/>
            <a:ext cx="15749400" cy="24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69592" y="3501315"/>
            <a:ext cx="8879400" cy="50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4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0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9.png"/><Relationship Id="rId5" Type="http://schemas.openxmlformats.org/officeDocument/2006/relationships/image" Target="../media/image44.png"/><Relationship Id="rId10" Type="http://schemas.openxmlformats.org/officeDocument/2006/relationships/image" Target="../media/image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22.png"/><Relationship Id="rId5" Type="http://schemas.openxmlformats.org/officeDocument/2006/relationships/image" Target="../media/image51.png"/><Relationship Id="rId10" Type="http://schemas.openxmlformats.org/officeDocument/2006/relationships/image" Target="../media/image2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0.jpg"/><Relationship Id="rId4" Type="http://schemas.openxmlformats.org/officeDocument/2006/relationships/image" Target="../media/image57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9" Type="http://schemas.openxmlformats.org/officeDocument/2006/relationships/image" Target="../media/image105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42" Type="http://schemas.openxmlformats.org/officeDocument/2006/relationships/image" Target="../media/image108.png"/><Relationship Id="rId47" Type="http://schemas.openxmlformats.org/officeDocument/2006/relationships/image" Target="../media/image113.png"/><Relationship Id="rId50" Type="http://schemas.openxmlformats.org/officeDocument/2006/relationships/image" Target="../media/image116.png"/><Relationship Id="rId55" Type="http://schemas.openxmlformats.org/officeDocument/2006/relationships/image" Target="../media/image12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2.png"/><Relationship Id="rId29" Type="http://schemas.openxmlformats.org/officeDocument/2006/relationships/image" Target="../media/image95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40" Type="http://schemas.openxmlformats.org/officeDocument/2006/relationships/image" Target="../media/image106.png"/><Relationship Id="rId45" Type="http://schemas.openxmlformats.org/officeDocument/2006/relationships/image" Target="../media/image111.png"/><Relationship Id="rId53" Type="http://schemas.openxmlformats.org/officeDocument/2006/relationships/image" Target="../media/image119.png"/><Relationship Id="rId58" Type="http://schemas.openxmlformats.org/officeDocument/2006/relationships/image" Target="../media/image124.png"/><Relationship Id="rId5" Type="http://schemas.openxmlformats.org/officeDocument/2006/relationships/image" Target="../media/image71.png"/><Relationship Id="rId61" Type="http://schemas.openxmlformats.org/officeDocument/2006/relationships/image" Target="../media/image18.png"/><Relationship Id="rId19" Type="http://schemas.openxmlformats.org/officeDocument/2006/relationships/image" Target="../media/image8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43" Type="http://schemas.openxmlformats.org/officeDocument/2006/relationships/image" Target="../media/image109.png"/><Relationship Id="rId48" Type="http://schemas.openxmlformats.org/officeDocument/2006/relationships/image" Target="../media/image114.png"/><Relationship Id="rId56" Type="http://schemas.openxmlformats.org/officeDocument/2006/relationships/image" Target="../media/image122.png"/><Relationship Id="rId8" Type="http://schemas.openxmlformats.org/officeDocument/2006/relationships/image" Target="../media/image74.png"/><Relationship Id="rId51" Type="http://schemas.openxmlformats.org/officeDocument/2006/relationships/image" Target="../media/image117.png"/><Relationship Id="rId3" Type="http://schemas.openxmlformats.org/officeDocument/2006/relationships/image" Target="../media/image69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46" Type="http://schemas.openxmlformats.org/officeDocument/2006/relationships/image" Target="../media/image112.png"/><Relationship Id="rId59" Type="http://schemas.openxmlformats.org/officeDocument/2006/relationships/image" Target="../media/image125.png"/><Relationship Id="rId20" Type="http://schemas.openxmlformats.org/officeDocument/2006/relationships/image" Target="../media/image86.png"/><Relationship Id="rId41" Type="http://schemas.openxmlformats.org/officeDocument/2006/relationships/image" Target="../media/image107.png"/><Relationship Id="rId54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49" Type="http://schemas.openxmlformats.org/officeDocument/2006/relationships/image" Target="../media/image115.png"/><Relationship Id="rId57" Type="http://schemas.openxmlformats.org/officeDocument/2006/relationships/image" Target="../media/image123.png"/><Relationship Id="rId10" Type="http://schemas.openxmlformats.org/officeDocument/2006/relationships/image" Target="../media/image76.png"/><Relationship Id="rId31" Type="http://schemas.openxmlformats.org/officeDocument/2006/relationships/image" Target="../media/image97.png"/><Relationship Id="rId44" Type="http://schemas.openxmlformats.org/officeDocument/2006/relationships/image" Target="../media/image110.png"/><Relationship Id="rId52" Type="http://schemas.openxmlformats.org/officeDocument/2006/relationships/image" Target="../media/image118.png"/><Relationship Id="rId60" Type="http://schemas.openxmlformats.org/officeDocument/2006/relationships/image" Target="../media/image12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normas.receita.fazenda.gov.br/sijut2consulta/link.action?idAto=14110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.pn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9.pn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0"/>
            <a:ext cx="18287366" cy="1028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4413" y="4288989"/>
            <a:ext cx="8458583" cy="170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 title="pngimg.com - ibm_PNG19649.png"/>
          <p:cNvPicPr preferRelativeResize="0"/>
          <p:nvPr/>
        </p:nvPicPr>
        <p:blipFill rotWithShape="1">
          <a:blip r:embed="rId5">
            <a:alphaModFix/>
          </a:blip>
          <a:srcRect l="-2354"/>
          <a:stretch/>
        </p:blipFill>
        <p:spPr>
          <a:xfrm>
            <a:off x="19157025" y="12457875"/>
            <a:ext cx="1196244" cy="4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 title="pngimg.com - ibm_PNG19649.png"/>
          <p:cNvPicPr preferRelativeResize="0"/>
          <p:nvPr/>
        </p:nvPicPr>
        <p:blipFill rotWithShape="1">
          <a:blip r:embed="rId5">
            <a:alphaModFix/>
          </a:blip>
          <a:srcRect l="-2354"/>
          <a:stretch/>
        </p:blipFill>
        <p:spPr>
          <a:xfrm>
            <a:off x="7371975" y="9598275"/>
            <a:ext cx="1196244" cy="4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 title="Ingram-Micro-Logo-white.png"/>
          <p:cNvPicPr preferRelativeResize="0"/>
          <p:nvPr/>
        </p:nvPicPr>
        <p:blipFill rotWithShape="1">
          <a:blip r:embed="rId6">
            <a:alphaModFix/>
          </a:blip>
          <a:srcRect t="18982" b="18982"/>
          <a:stretch/>
        </p:blipFill>
        <p:spPr>
          <a:xfrm>
            <a:off x="9223650" y="9510575"/>
            <a:ext cx="2777274" cy="52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6723" cy="10286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19169"/>
            <a:ext cx="10705383" cy="864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462025"/>
            <a:ext cx="14658075" cy="736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462025"/>
            <a:ext cx="10706134" cy="736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25030" y="4057358"/>
            <a:ext cx="7686139" cy="218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05659" y="4440951"/>
            <a:ext cx="1407910" cy="140904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7"/>
          <p:cNvSpPr txBox="1">
            <a:spLocks noGrp="1"/>
          </p:cNvSpPr>
          <p:nvPr>
            <p:ph type="title"/>
          </p:nvPr>
        </p:nvSpPr>
        <p:spPr>
          <a:xfrm>
            <a:off x="1488623" y="4488087"/>
            <a:ext cx="3845400" cy="1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6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="1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CASE</a:t>
            </a:r>
            <a:endParaRPr/>
          </a:p>
        </p:txBody>
      </p:sp>
      <p:pic>
        <p:nvPicPr>
          <p:cNvPr id="385" name="Google Shape;385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51593" y="4932724"/>
            <a:ext cx="508811" cy="43114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7"/>
          <p:cNvSpPr txBox="1"/>
          <p:nvPr/>
        </p:nvSpPr>
        <p:spPr>
          <a:xfrm>
            <a:off x="11621973" y="4855497"/>
            <a:ext cx="62916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Banco Rendimento</a:t>
            </a:r>
            <a:endParaRPr sz="3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87" name="Google Shape;387;p27" title="pngimg.com - ibm_PNG19649.png"/>
          <p:cNvPicPr preferRelativeResize="0"/>
          <p:nvPr/>
        </p:nvPicPr>
        <p:blipFill rotWithShape="1">
          <a:blip r:embed="rId10">
            <a:alphaModFix/>
          </a:blip>
          <a:srcRect l="-2354"/>
          <a:stretch/>
        </p:blipFill>
        <p:spPr>
          <a:xfrm>
            <a:off x="15661975" y="9882136"/>
            <a:ext cx="560974" cy="20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 title="Ingram-Micro-Logo-white.png"/>
          <p:cNvPicPr preferRelativeResize="0"/>
          <p:nvPr/>
        </p:nvPicPr>
        <p:blipFill rotWithShape="1">
          <a:blip r:embed="rId11">
            <a:alphaModFix/>
          </a:blip>
          <a:srcRect t="18982" b="18982"/>
          <a:stretch/>
        </p:blipFill>
        <p:spPr>
          <a:xfrm>
            <a:off x="16576440" y="9845325"/>
            <a:ext cx="1377808" cy="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 title="logo_fabricads_branco.png"/>
          <p:cNvPicPr preferRelativeResize="0"/>
          <p:nvPr/>
        </p:nvPicPr>
        <p:blipFill rotWithShape="1">
          <a:blip r:embed="rId12">
            <a:alphaModFix/>
          </a:blip>
          <a:srcRect l="5731"/>
          <a:stretch/>
        </p:blipFill>
        <p:spPr>
          <a:xfrm>
            <a:off x="15966775" y="143500"/>
            <a:ext cx="1970226" cy="423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0"/>
            <a:ext cx="18431117" cy="1036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3113" y="7357182"/>
            <a:ext cx="390410" cy="143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0119" y="2557275"/>
            <a:ext cx="281010" cy="23811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8"/>
          <p:cNvSpPr txBox="1">
            <a:spLocks noGrp="1"/>
          </p:cNvSpPr>
          <p:nvPr>
            <p:ph type="body" idx="1"/>
          </p:nvPr>
        </p:nvSpPr>
        <p:spPr>
          <a:xfrm>
            <a:off x="1500151" y="3101950"/>
            <a:ext cx="7147200" cy="27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6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>
                <a:solidFill>
                  <a:schemeClr val="lt1"/>
                </a:solidFill>
              </a:rPr>
              <a:t>ADEQUAÇÃO DOS SISTEMAS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lt1"/>
              </a:solidFill>
            </a:endParaRPr>
          </a:p>
          <a:p>
            <a:pPr marL="25400" marR="152400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000" b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»</a:t>
            </a:r>
            <a:r>
              <a:rPr lang="pt-BR" sz="2000" b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+ de</a:t>
            </a:r>
            <a:r>
              <a:rPr lang="pt-BR" sz="2000" b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180 sistemas</a:t>
            </a:r>
            <a:r>
              <a:rPr lang="pt-BR" sz="2000" b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r>
              <a:rPr lang="pt-BR" sz="2000" b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 serem modificados.</a:t>
            </a:r>
            <a:endParaRPr sz="2000" b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5400" marR="185420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000" b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» + </a:t>
            </a:r>
            <a:r>
              <a:rPr lang="pt-BR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15 linguagens</a:t>
            </a:r>
            <a:r>
              <a:rPr lang="pt-BR" sz="2000" b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2000" b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diferentes nos sistemas.</a:t>
            </a: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5400" marR="165100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000" b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» + </a:t>
            </a:r>
            <a:r>
              <a:rPr lang="pt-BR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10 Unidades</a:t>
            </a:r>
            <a:r>
              <a:rPr lang="pt-BR" sz="2000" b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de negócios envolvidas.</a:t>
            </a: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8" name="Google Shape;398;p28"/>
          <p:cNvSpPr txBox="1"/>
          <p:nvPr/>
        </p:nvSpPr>
        <p:spPr>
          <a:xfrm>
            <a:off x="645673" y="689989"/>
            <a:ext cx="157494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250" rIns="0" bIns="0" anchor="t" anchorCtr="0">
            <a:sp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pt-BR" sz="7800">
                <a:solidFill>
                  <a:srgbClr val="475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BANCO RENDIMENTO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11773" y="3541203"/>
            <a:ext cx="4740820" cy="77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8" title="setas_rendimento_azul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45746" y="6003887"/>
            <a:ext cx="4249747" cy="3263037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8"/>
          <p:cNvSpPr txBox="1"/>
          <p:nvPr/>
        </p:nvSpPr>
        <p:spPr>
          <a:xfrm>
            <a:off x="791773" y="6265535"/>
            <a:ext cx="2520600" cy="14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pt-BR" sz="1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1. PRIORIZAÇÃO</a:t>
            </a:r>
            <a:endParaRPr sz="1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pt-BR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Cada gerência prioriza o(s) seu(s) sistema(s) e entrega o código para ser realizado a adequação</a:t>
            </a:r>
            <a:endParaRPr sz="1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2" name="Google Shape;402;p28"/>
          <p:cNvSpPr txBox="1"/>
          <p:nvPr/>
        </p:nvSpPr>
        <p:spPr>
          <a:xfrm>
            <a:off x="6465855" y="6196678"/>
            <a:ext cx="2797200" cy="16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2. IA e ADEQUAÇÃO</a:t>
            </a:r>
            <a:endParaRPr sz="1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pt-BR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Time Corporativo junto com </a:t>
            </a:r>
            <a:r>
              <a:rPr lang="pt-BR" sz="1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FábricaDS </a:t>
            </a:r>
            <a:r>
              <a:rPr lang="pt-BR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 </a:t>
            </a:r>
            <a:r>
              <a:rPr lang="pt-BR" sz="1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IBM </a:t>
            </a:r>
            <a:r>
              <a:rPr lang="pt-BR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executa job automatizado e disponibiliza os entregáveis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03" name="Google Shape;403;p28"/>
          <p:cNvSpPr txBox="1"/>
          <p:nvPr/>
        </p:nvSpPr>
        <p:spPr>
          <a:xfrm>
            <a:off x="6259292" y="8718211"/>
            <a:ext cx="28650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3. VALIDAÇÃO</a:t>
            </a:r>
            <a:endParaRPr sz="1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Cada gerência recebe os códigos  e realiza os testes no sistema para implantá-lo.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04" name="Google Shape;404;p28"/>
          <p:cNvSpPr txBox="1"/>
          <p:nvPr/>
        </p:nvSpPr>
        <p:spPr>
          <a:xfrm>
            <a:off x="1655204" y="8718211"/>
            <a:ext cx="20934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4. FOLLOW-UP</a:t>
            </a:r>
            <a:endParaRPr sz="1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Acompanhar status de cada sistema</a:t>
            </a:r>
            <a:endParaRPr sz="1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5" name="Google Shape;40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122728" y="4552919"/>
            <a:ext cx="3119024" cy="55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11163" y="5222885"/>
            <a:ext cx="3119024" cy="6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 title="1.png"/>
          <p:cNvPicPr preferRelativeResize="0"/>
          <p:nvPr/>
        </p:nvPicPr>
        <p:blipFill rotWithShape="1">
          <a:blip r:embed="rId10">
            <a:alphaModFix/>
          </a:blip>
          <a:srcRect l="-1871" r="-1519"/>
          <a:stretch/>
        </p:blipFill>
        <p:spPr>
          <a:xfrm>
            <a:off x="15966775" y="143500"/>
            <a:ext cx="1974352" cy="3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 title="61378d554b96600004f676e7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590250" y="9845320"/>
            <a:ext cx="586215" cy="2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8" title="ingram-seeklogo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527739" y="9836100"/>
            <a:ext cx="1426510" cy="2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1"/>
            <a:ext cx="18286714" cy="1028627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9"/>
          <p:cNvSpPr txBox="1"/>
          <p:nvPr/>
        </p:nvSpPr>
        <p:spPr>
          <a:xfrm>
            <a:off x="4283900" y="667575"/>
            <a:ext cx="6041400" cy="1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pt-BR" sz="7800" b="1">
                <a:solidFill>
                  <a:srgbClr val="475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CONTATOS</a:t>
            </a:r>
            <a:endParaRPr sz="5600" b="0" i="0" u="none" strike="noStrike" cap="none">
              <a:solidFill>
                <a:srgbClr val="262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16" name="Google Shape;4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3375" y="5431396"/>
            <a:ext cx="2585700" cy="2585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17" name="Google Shape;41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3900" y="2262200"/>
            <a:ext cx="2585700" cy="2585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18" name="Google Shape;418;p29"/>
          <p:cNvSpPr txBox="1"/>
          <p:nvPr/>
        </p:nvSpPr>
        <p:spPr>
          <a:xfrm>
            <a:off x="6930851" y="2567000"/>
            <a:ext cx="5746200" cy="21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>
                <a:solidFill>
                  <a:srgbClr val="262626"/>
                </a:solidFill>
                <a:latin typeface="Poppins"/>
                <a:ea typeface="Poppins"/>
                <a:cs typeface="Poppins"/>
                <a:sym typeface="Poppins"/>
              </a:rPr>
              <a:t>MICHAEL DE SOUZA</a:t>
            </a:r>
            <a:endParaRPr sz="3800" b="1">
              <a:solidFill>
                <a:srgbClr val="26262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i="1">
                <a:solidFill>
                  <a:srgbClr val="262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Diretor de Negócios</a:t>
            </a:r>
            <a:endParaRPr sz="3000" i="1">
              <a:solidFill>
                <a:srgbClr val="262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62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michael.souza@fabricads.com.br</a:t>
            </a:r>
            <a:endParaRPr sz="2600">
              <a:solidFill>
                <a:srgbClr val="262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262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11 96675-2003</a:t>
            </a:r>
            <a:endParaRPr sz="3200">
              <a:solidFill>
                <a:srgbClr val="262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19" name="Google Shape;419;p29"/>
          <p:cNvSpPr txBox="1"/>
          <p:nvPr/>
        </p:nvSpPr>
        <p:spPr>
          <a:xfrm>
            <a:off x="6930824" y="5691200"/>
            <a:ext cx="5807475" cy="21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262626"/>
                </a:solidFill>
                <a:latin typeface="Poppins"/>
                <a:ea typeface="Poppins"/>
                <a:cs typeface="Poppins"/>
                <a:sym typeface="Poppins"/>
              </a:rPr>
              <a:t>KATIA VALENTIM</a:t>
            </a:r>
            <a:endParaRPr sz="3800" b="1" dirty="0">
              <a:solidFill>
                <a:srgbClr val="26262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i="1" dirty="0">
                <a:solidFill>
                  <a:srgbClr val="262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Executiva de Contas</a:t>
            </a:r>
            <a:endParaRPr sz="3000" i="1" dirty="0">
              <a:solidFill>
                <a:srgbClr val="262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dirty="0">
                <a:solidFill>
                  <a:srgbClr val="262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katia.valentim@fabricads.com.br</a:t>
            </a:r>
            <a:endParaRPr sz="2600" dirty="0">
              <a:solidFill>
                <a:srgbClr val="262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rgbClr val="262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11 98483-0898</a:t>
            </a:r>
            <a:endParaRPr sz="3200" dirty="0">
              <a:solidFill>
                <a:srgbClr val="262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20" name="Google Shape;42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37750" y="5615000"/>
            <a:ext cx="1864801" cy="186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9" title="1.png"/>
          <p:cNvPicPr preferRelativeResize="0"/>
          <p:nvPr/>
        </p:nvPicPr>
        <p:blipFill rotWithShape="1">
          <a:blip r:embed="rId7">
            <a:alphaModFix/>
          </a:blip>
          <a:srcRect l="-1871" r="-1519"/>
          <a:stretch/>
        </p:blipFill>
        <p:spPr>
          <a:xfrm>
            <a:off x="15966775" y="143500"/>
            <a:ext cx="1974352" cy="3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9" title="61378d554b96600004f676e7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590250" y="9845320"/>
            <a:ext cx="586215" cy="2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9" title="ingram-seeklogo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527739" y="9836100"/>
            <a:ext cx="1426510" cy="2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9" title="qrcode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738300" y="2826500"/>
            <a:ext cx="1864800" cy="18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0"/>
            <a:ext cx="18287366" cy="1028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4413" y="4288989"/>
            <a:ext cx="8458583" cy="170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0" title="pngimg.com - ibm_PNG19649.png"/>
          <p:cNvPicPr preferRelativeResize="0"/>
          <p:nvPr/>
        </p:nvPicPr>
        <p:blipFill rotWithShape="1">
          <a:blip r:embed="rId5">
            <a:alphaModFix/>
          </a:blip>
          <a:srcRect l="-2354"/>
          <a:stretch/>
        </p:blipFill>
        <p:spPr>
          <a:xfrm>
            <a:off x="7371975" y="9598275"/>
            <a:ext cx="1196244" cy="4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0" title="Ingram-Micro-Logo-white.png"/>
          <p:cNvPicPr preferRelativeResize="0"/>
          <p:nvPr/>
        </p:nvPicPr>
        <p:blipFill rotWithShape="1">
          <a:blip r:embed="rId6">
            <a:alphaModFix/>
          </a:blip>
          <a:srcRect t="18982" b="18982"/>
          <a:stretch/>
        </p:blipFill>
        <p:spPr>
          <a:xfrm>
            <a:off x="9223650" y="9510575"/>
            <a:ext cx="2777274" cy="52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6723" cy="102862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8" name="Google Shape;438;p31"/>
          <p:cNvGrpSpPr/>
          <p:nvPr/>
        </p:nvGrpSpPr>
        <p:grpSpPr>
          <a:xfrm>
            <a:off x="1343015" y="4105010"/>
            <a:ext cx="8190915" cy="5466882"/>
            <a:chOff x="1476386" y="4512984"/>
            <a:chExt cx="9004964" cy="6010205"/>
          </a:xfrm>
        </p:grpSpPr>
        <p:pic>
          <p:nvPicPr>
            <p:cNvPr id="439" name="Google Shape;439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36074" y="5591527"/>
              <a:ext cx="8345276" cy="4931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76386" y="4512984"/>
              <a:ext cx="7476225" cy="19789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1" name="Google Shape;44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10878" y="885773"/>
            <a:ext cx="6800388" cy="18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44121" y="3171604"/>
            <a:ext cx="6800382" cy="180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10878" y="5456501"/>
            <a:ext cx="6800388" cy="179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554610" y="3371235"/>
            <a:ext cx="390408" cy="143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44121" y="7738514"/>
            <a:ext cx="6800382" cy="180010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1"/>
          <p:cNvSpPr txBox="1"/>
          <p:nvPr/>
        </p:nvSpPr>
        <p:spPr>
          <a:xfrm>
            <a:off x="12920451" y="1352950"/>
            <a:ext cx="44172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00" rIns="0" bIns="0" anchor="t" anchorCtr="0">
            <a:spAutoFit/>
          </a:bodyPr>
          <a:lstStyle/>
          <a:p>
            <a:pPr marL="25400" marR="0" lvl="0" indent="0" algn="l" rtl="0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262626"/>
                </a:solidFill>
                <a:latin typeface="Poppins"/>
                <a:ea typeface="Poppins"/>
                <a:cs typeface="Poppins"/>
                <a:sym typeface="Poppins"/>
              </a:rPr>
              <a:t>ESPECIALISTA</a:t>
            </a:r>
            <a:r>
              <a:rPr lang="pt-BR" sz="1800" b="0" i="0" u="none" strike="noStrike" cap="none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no desenvolvimento de soluções em </a:t>
            </a:r>
            <a:r>
              <a:rPr lang="pt-BR" sz="1800" b="1" i="0" u="none" strike="noStrike" cap="none">
                <a:solidFill>
                  <a:srgbClr val="262626"/>
                </a:solidFill>
                <a:latin typeface="Poppins"/>
                <a:ea typeface="Poppins"/>
                <a:cs typeface="Poppins"/>
                <a:sym typeface="Poppins"/>
              </a:rPr>
              <a:t>TECNOLOGIA</a:t>
            </a:r>
            <a:r>
              <a:rPr lang="pt-BR" sz="1800" b="0" i="0" u="none" strike="noStrike" cap="none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 entrega com </a:t>
            </a:r>
            <a:r>
              <a:rPr lang="pt-BR" sz="1800" b="1" i="0" u="none" strike="noStrike" cap="none">
                <a:solidFill>
                  <a:srgbClr val="262626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pt-BR" sz="1800" b="0" i="0" u="none" strike="noStrike" cap="none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  <a:endParaRPr sz="1800" b="0" i="0" u="none" strike="noStrike" cap="none">
              <a:solidFill>
                <a:srgbClr val="26262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47" name="Google Shape;447;p31"/>
          <p:cNvSpPr txBox="1"/>
          <p:nvPr/>
        </p:nvSpPr>
        <p:spPr>
          <a:xfrm>
            <a:off x="12201174" y="3825462"/>
            <a:ext cx="39492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00" rIns="0" bIns="0" anchor="t" anchorCtr="0">
            <a:spAutoFit/>
          </a:bodyPr>
          <a:lstStyle/>
          <a:p>
            <a:pPr marL="25400" marR="0" lvl="0" indent="0" algn="l" rtl="0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PARCEIRA</a:t>
            </a:r>
            <a:r>
              <a:rPr lang="pt-BR" sz="1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pt-BR" sz="18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dos maiores players do mercado, como IBM</a:t>
            </a:r>
            <a:r>
              <a:rPr lang="pt-BR" sz="1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 Red Hat.</a:t>
            </a:r>
            <a:endParaRPr sz="1800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48" name="Google Shape;448;p31"/>
          <p:cNvSpPr txBox="1"/>
          <p:nvPr/>
        </p:nvSpPr>
        <p:spPr>
          <a:xfrm>
            <a:off x="3033399" y="4573068"/>
            <a:ext cx="43056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00" rIns="0" bIns="0" anchor="t" anchorCtr="0">
            <a:spAutoFit/>
          </a:bodyPr>
          <a:lstStyle/>
          <a:p>
            <a:pPr marL="25400" marR="0" lvl="0" indent="0" algn="l" rtl="0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 mercado desde 2012, atendendo com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EXCELÊNCIA</a:t>
            </a:r>
            <a:r>
              <a:rPr lang="pt-BR" sz="18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projetos digitais em diversos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NÍVEIS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SEGMENTOS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49" name="Google Shape;449;p31"/>
          <p:cNvSpPr txBox="1"/>
          <p:nvPr/>
        </p:nvSpPr>
        <p:spPr>
          <a:xfrm>
            <a:off x="12891728" y="6172174"/>
            <a:ext cx="45606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5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262626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pt-BR" sz="1800" b="1">
                <a:solidFill>
                  <a:srgbClr val="262626"/>
                </a:solidFill>
                <a:latin typeface="Poppins"/>
                <a:ea typeface="Poppins"/>
                <a:cs typeface="Poppins"/>
                <a:sym typeface="Poppins"/>
              </a:rPr>
              <a:t>XPERTISE</a:t>
            </a:r>
            <a:r>
              <a:rPr lang="pt-BR" sz="1800" b="0" i="0" u="none" strike="noStrike" cap="none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em </a:t>
            </a:r>
            <a:r>
              <a:rPr lang="pt-BR" sz="1800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projetos de alta complexidade e abrangência nacional</a:t>
            </a:r>
            <a:endParaRPr sz="1800" b="0" i="0" u="none" strike="noStrike" cap="none">
              <a:solidFill>
                <a:srgbClr val="26262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50" name="Google Shape;450;p31"/>
          <p:cNvSpPr txBox="1">
            <a:spLocks noGrp="1"/>
          </p:cNvSpPr>
          <p:nvPr>
            <p:ph type="title"/>
          </p:nvPr>
        </p:nvSpPr>
        <p:spPr>
          <a:xfrm>
            <a:off x="11229730" y="1092158"/>
            <a:ext cx="1837200" cy="13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5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8600" b="1">
                <a:solidFill>
                  <a:srgbClr val="475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02</a:t>
            </a:r>
            <a:endParaRPr sz="8600">
              <a:solidFill>
                <a:srgbClr val="475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1" name="Google Shape;451;p31"/>
          <p:cNvSpPr txBox="1"/>
          <p:nvPr/>
        </p:nvSpPr>
        <p:spPr>
          <a:xfrm>
            <a:off x="11229729" y="5654332"/>
            <a:ext cx="1837200" cy="13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5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lang="pt-BR" sz="8600" b="1" i="0" u="none" strike="noStrike" cap="none">
                <a:solidFill>
                  <a:srgbClr val="475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04</a:t>
            </a:r>
            <a:endParaRPr sz="8600" b="0" i="0" u="none" strike="noStrike" cap="none">
              <a:solidFill>
                <a:srgbClr val="475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2" name="Google Shape;452;p31"/>
          <p:cNvSpPr txBox="1"/>
          <p:nvPr/>
        </p:nvSpPr>
        <p:spPr>
          <a:xfrm>
            <a:off x="1628503" y="4311351"/>
            <a:ext cx="1428000" cy="13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5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lang="pt-BR" sz="86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  <a:endParaRPr sz="86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3" name="Google Shape;453;p31"/>
          <p:cNvSpPr txBox="1"/>
          <p:nvPr/>
        </p:nvSpPr>
        <p:spPr>
          <a:xfrm>
            <a:off x="10477159" y="3387537"/>
            <a:ext cx="1837200" cy="13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5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lang="pt-BR" sz="86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  <a:endParaRPr sz="86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4" name="Google Shape;454;p31"/>
          <p:cNvSpPr txBox="1"/>
          <p:nvPr/>
        </p:nvSpPr>
        <p:spPr>
          <a:xfrm>
            <a:off x="10477159" y="7940160"/>
            <a:ext cx="1723800" cy="13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5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lang="pt-BR" sz="86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05</a:t>
            </a:r>
            <a:endParaRPr sz="86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5" name="Google Shape;455;p31"/>
          <p:cNvSpPr txBox="1"/>
          <p:nvPr/>
        </p:nvSpPr>
        <p:spPr>
          <a:xfrm>
            <a:off x="12201174" y="8372300"/>
            <a:ext cx="43056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00" rIns="0" bIns="0" anchor="t" anchorCtr="0">
            <a:spAutoFit/>
          </a:bodyPr>
          <a:lstStyle/>
          <a:p>
            <a:pPr marL="25400" marR="0" lvl="0" indent="0" algn="l" rtl="0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DESENVO</a:t>
            </a:r>
            <a:r>
              <a:rPr lang="pt-BR" sz="1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LVEDORA</a:t>
            </a:r>
            <a:r>
              <a:rPr lang="pt-BR" sz="18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da plataforma no-code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Arkeyva</a:t>
            </a:r>
            <a:r>
              <a:rPr lang="pt-BR" sz="18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ServiceCheck</a:t>
            </a:r>
            <a:r>
              <a:rPr lang="pt-BR" sz="18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56" name="Google Shape;456;p31"/>
          <p:cNvSpPr txBox="1"/>
          <p:nvPr/>
        </p:nvSpPr>
        <p:spPr>
          <a:xfrm>
            <a:off x="1343001" y="559600"/>
            <a:ext cx="40572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00" rIns="0" bIns="0" anchor="t" anchorCtr="0">
            <a:spAutoFit/>
          </a:bodyPr>
          <a:lstStyle/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262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FÁBRICADS</a:t>
            </a:r>
            <a:endParaRPr sz="6000">
              <a:solidFill>
                <a:srgbClr val="262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57" name="Google Shape;457;p31"/>
          <p:cNvSpPr txBox="1"/>
          <p:nvPr/>
        </p:nvSpPr>
        <p:spPr>
          <a:xfrm>
            <a:off x="1343000" y="1606700"/>
            <a:ext cx="7707900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5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rgbClr val="475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SOLUÇÕES EM</a:t>
            </a:r>
            <a:endParaRPr sz="8000">
              <a:solidFill>
                <a:srgbClr val="475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8" name="Google Shape;458;p31"/>
          <p:cNvSpPr txBox="1"/>
          <p:nvPr/>
        </p:nvSpPr>
        <p:spPr>
          <a:xfrm>
            <a:off x="1343000" y="2685850"/>
            <a:ext cx="6800400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5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rgbClr val="475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TECNOLOGIA</a:t>
            </a:r>
            <a:endParaRPr sz="8000">
              <a:solidFill>
                <a:srgbClr val="475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60"/>
            <a:ext cx="18287366" cy="1028663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2"/>
          <p:cNvSpPr txBox="1">
            <a:spLocks noGrp="1"/>
          </p:cNvSpPr>
          <p:nvPr>
            <p:ph type="title"/>
          </p:nvPr>
        </p:nvSpPr>
        <p:spPr>
          <a:xfrm>
            <a:off x="1269545" y="759300"/>
            <a:ext cx="46824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250" rIns="0" bIns="0" anchor="t" anchorCtr="0">
            <a:spAutoFit/>
          </a:bodyPr>
          <a:lstStyle/>
          <a:p>
            <a:pPr marL="177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>
                <a:solidFill>
                  <a:schemeClr val="lt1"/>
                </a:solidFill>
              </a:rPr>
              <a:t>CLIENTES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65" name="Google Shape;465;p32"/>
          <p:cNvPicPr preferRelativeResize="0"/>
          <p:nvPr/>
        </p:nvPicPr>
        <p:blipFill rotWithShape="1">
          <a:blip r:embed="rId4">
            <a:alphaModFix/>
          </a:blip>
          <a:srcRect t="31374" b="40420"/>
          <a:stretch/>
        </p:blipFill>
        <p:spPr>
          <a:xfrm>
            <a:off x="11953001" y="3930477"/>
            <a:ext cx="1837550" cy="5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0308" y="4829977"/>
            <a:ext cx="1584230" cy="118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2"/>
          <p:cNvPicPr preferRelativeResize="0"/>
          <p:nvPr/>
        </p:nvPicPr>
        <p:blipFill rotWithShape="1">
          <a:blip r:embed="rId6">
            <a:alphaModFix/>
          </a:blip>
          <a:srcRect l="-4350" t="-13750" r="4349" b="13750"/>
          <a:stretch/>
        </p:blipFill>
        <p:spPr>
          <a:xfrm>
            <a:off x="7369167" y="3961096"/>
            <a:ext cx="1732808" cy="45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2"/>
          <p:cNvPicPr preferRelativeResize="0"/>
          <p:nvPr/>
        </p:nvPicPr>
        <p:blipFill rotWithShape="1">
          <a:blip r:embed="rId7">
            <a:alphaModFix/>
          </a:blip>
          <a:srcRect t="22145" b="20077"/>
          <a:stretch/>
        </p:blipFill>
        <p:spPr>
          <a:xfrm>
            <a:off x="9600018" y="3822463"/>
            <a:ext cx="1837575" cy="106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2"/>
          <p:cNvPicPr preferRelativeResize="0"/>
          <p:nvPr/>
        </p:nvPicPr>
        <p:blipFill rotWithShape="1">
          <a:blip r:embed="rId8">
            <a:alphaModFix/>
          </a:blip>
          <a:srcRect t="11867" b="38142"/>
          <a:stretch/>
        </p:blipFill>
        <p:spPr>
          <a:xfrm>
            <a:off x="9776487" y="5440118"/>
            <a:ext cx="1484648" cy="7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60806" y="5341761"/>
            <a:ext cx="1484547" cy="646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2"/>
          <p:cNvPicPr preferRelativeResize="0"/>
          <p:nvPr/>
        </p:nvPicPr>
        <p:blipFill rotWithShape="1">
          <a:blip r:embed="rId10">
            <a:alphaModFix/>
          </a:blip>
          <a:srcRect l="25816" t="20141" r="23414" b="21341"/>
          <a:stretch/>
        </p:blipFill>
        <p:spPr>
          <a:xfrm>
            <a:off x="2795983" y="3980950"/>
            <a:ext cx="1228762" cy="74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915530" y="6298061"/>
            <a:ext cx="1375100" cy="51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13008" y="6551180"/>
            <a:ext cx="1194650" cy="119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710105" y="5440115"/>
            <a:ext cx="2323190" cy="77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2"/>
          <p:cNvPicPr preferRelativeResize="0"/>
          <p:nvPr/>
        </p:nvPicPr>
        <p:blipFill rotWithShape="1">
          <a:blip r:embed="rId14">
            <a:alphaModFix/>
          </a:blip>
          <a:srcRect t="16483" b="12159"/>
          <a:stretch/>
        </p:blipFill>
        <p:spPr>
          <a:xfrm>
            <a:off x="7588555" y="5065866"/>
            <a:ext cx="1430628" cy="102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952769" y="7052682"/>
            <a:ext cx="2177628" cy="41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2"/>
          <p:cNvPicPr preferRelativeResize="0"/>
          <p:nvPr/>
        </p:nvPicPr>
        <p:blipFill rotWithShape="1">
          <a:blip r:embed="rId16">
            <a:alphaModFix/>
          </a:blip>
          <a:srcRect l="24632" r="25656"/>
          <a:stretch/>
        </p:blipFill>
        <p:spPr>
          <a:xfrm>
            <a:off x="10114843" y="6919519"/>
            <a:ext cx="1228753" cy="117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2"/>
          <p:cNvPicPr preferRelativeResize="0"/>
          <p:nvPr/>
        </p:nvPicPr>
        <p:blipFill rotWithShape="1">
          <a:blip r:embed="rId17">
            <a:alphaModFix/>
          </a:blip>
          <a:srcRect t="12510"/>
          <a:stretch/>
        </p:blipFill>
        <p:spPr>
          <a:xfrm>
            <a:off x="14996331" y="3898369"/>
            <a:ext cx="1213586" cy="106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774878" y="5033802"/>
            <a:ext cx="1928361" cy="106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2"/>
          <p:cNvPicPr preferRelativeResize="0"/>
          <p:nvPr/>
        </p:nvPicPr>
        <p:blipFill rotWithShape="1">
          <a:blip r:embed="rId19">
            <a:alphaModFix/>
          </a:blip>
          <a:srcRect l="11627" t="32182" r="11627" b="32185"/>
          <a:stretch/>
        </p:blipFill>
        <p:spPr>
          <a:xfrm>
            <a:off x="5125031" y="4012010"/>
            <a:ext cx="1371840" cy="64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2"/>
          <p:cNvPicPr preferRelativeResize="0"/>
          <p:nvPr/>
        </p:nvPicPr>
        <p:blipFill rotWithShape="1">
          <a:blip r:embed="rId20">
            <a:alphaModFix/>
          </a:blip>
          <a:srcRect l="10467" t="32183" r="13952" b="34483"/>
          <a:stretch/>
        </p:blipFill>
        <p:spPr>
          <a:xfrm>
            <a:off x="4911510" y="6888195"/>
            <a:ext cx="1631277" cy="74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4988758" y="6986534"/>
            <a:ext cx="1228667" cy="104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2"/>
          <p:cNvPicPr preferRelativeResize="0"/>
          <p:nvPr/>
        </p:nvPicPr>
        <p:blipFill rotWithShape="1">
          <a:blip r:embed="rId22">
            <a:alphaModFix/>
          </a:blip>
          <a:srcRect l="12503" t="39080" b="37931"/>
          <a:stretch/>
        </p:blipFill>
        <p:spPr>
          <a:xfrm>
            <a:off x="2701910" y="8391141"/>
            <a:ext cx="1837418" cy="49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2"/>
          <p:cNvPicPr preferRelativeResize="0"/>
          <p:nvPr/>
        </p:nvPicPr>
        <p:blipFill rotWithShape="1">
          <a:blip r:embed="rId23">
            <a:alphaModFix/>
          </a:blip>
          <a:srcRect l="18604" t="28733" r="18604" b="29887"/>
          <a:stretch/>
        </p:blipFill>
        <p:spPr>
          <a:xfrm>
            <a:off x="5062901" y="8214496"/>
            <a:ext cx="1371838" cy="90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588563" y="8461839"/>
            <a:ext cx="1732791" cy="38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0114840" y="8523920"/>
            <a:ext cx="1194648" cy="37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2"/>
          <p:cNvPicPr preferRelativeResize="0"/>
          <p:nvPr/>
        </p:nvPicPr>
        <p:blipFill rotWithShape="1">
          <a:blip r:embed="rId26">
            <a:alphaModFix/>
          </a:blip>
          <a:srcRect l="8775" t="37931" b="35631"/>
          <a:stretch/>
        </p:blipFill>
        <p:spPr>
          <a:xfrm>
            <a:off x="12113852" y="8214496"/>
            <a:ext cx="1928355" cy="59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2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4846623" y="8406945"/>
            <a:ext cx="1386233" cy="46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7167206" y="7010334"/>
            <a:ext cx="2177609" cy="5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2"/>
          <p:cNvSpPr/>
          <p:nvPr/>
        </p:nvSpPr>
        <p:spPr>
          <a:xfrm>
            <a:off x="2518181" y="3385491"/>
            <a:ext cx="14337600" cy="5731200"/>
          </a:xfrm>
          <a:prstGeom prst="rect">
            <a:avLst/>
          </a:prstGeom>
          <a:solidFill>
            <a:srgbClr val="ECF3FF"/>
          </a:solidFill>
          <a:ln w="9525" cap="flat" cmpd="sng">
            <a:solidFill>
              <a:srgbClr val="ECF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200" tIns="83200" rIns="83200" bIns="832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491" name="Google Shape;491;p32"/>
          <p:cNvPicPr preferRelativeResize="0"/>
          <p:nvPr/>
        </p:nvPicPr>
        <p:blipFill rotWithShape="1">
          <a:blip r:embed="rId29">
            <a:alphaModFix/>
          </a:blip>
          <a:srcRect l="9352" t="19819" r="9531" b="23567"/>
          <a:stretch/>
        </p:blipFill>
        <p:spPr>
          <a:xfrm>
            <a:off x="1575425" y="3922150"/>
            <a:ext cx="2252952" cy="46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2"/>
          <p:cNvPicPr preferRelativeResize="0"/>
          <p:nvPr/>
        </p:nvPicPr>
        <p:blipFill rotWithShape="1">
          <a:blip r:embed="rId30">
            <a:alphaModFix/>
          </a:blip>
          <a:srcRect t="13599"/>
          <a:stretch/>
        </p:blipFill>
        <p:spPr>
          <a:xfrm>
            <a:off x="1724250" y="4775123"/>
            <a:ext cx="1127854" cy="9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2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439870" y="6190167"/>
            <a:ext cx="736506" cy="73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2"/>
          <p:cNvPicPr preferRelativeResize="0"/>
          <p:nvPr/>
        </p:nvPicPr>
        <p:blipFill rotWithShape="1">
          <a:blip r:embed="rId32">
            <a:alphaModFix/>
          </a:blip>
          <a:srcRect t="20493" b="21468"/>
          <a:stretch/>
        </p:blipFill>
        <p:spPr>
          <a:xfrm>
            <a:off x="1661500" y="7207751"/>
            <a:ext cx="1299352" cy="56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539338" y="6226291"/>
            <a:ext cx="1581528" cy="53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2"/>
          <p:cNvPicPr preferRelativeResize="0"/>
          <p:nvPr/>
        </p:nvPicPr>
        <p:blipFill rotWithShape="1">
          <a:blip r:embed="rId34">
            <a:alphaModFix/>
          </a:blip>
          <a:srcRect t="16708" b="15287"/>
          <a:stretch/>
        </p:blipFill>
        <p:spPr>
          <a:xfrm>
            <a:off x="4123450" y="4839075"/>
            <a:ext cx="1083000" cy="73649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2"/>
          <p:cNvSpPr txBox="1"/>
          <p:nvPr/>
        </p:nvSpPr>
        <p:spPr>
          <a:xfrm>
            <a:off x="2536952" y="3405300"/>
            <a:ext cx="22530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475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FINANCEIRO</a:t>
            </a:r>
            <a:endParaRPr sz="1600">
              <a:solidFill>
                <a:srgbClr val="475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cxnSp>
        <p:nvCxnSpPr>
          <p:cNvPr id="498" name="Google Shape;498;p32"/>
          <p:cNvCxnSpPr/>
          <p:nvPr/>
        </p:nvCxnSpPr>
        <p:spPr>
          <a:xfrm>
            <a:off x="6407607" y="3880405"/>
            <a:ext cx="21000" cy="4578000"/>
          </a:xfrm>
          <a:prstGeom prst="straightConnector1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99" name="Google Shape;499;p3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7959176" y="7156597"/>
            <a:ext cx="1082950" cy="634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2"/>
          <p:cNvPicPr preferRelativeResize="0"/>
          <p:nvPr/>
        </p:nvPicPr>
        <p:blipFill rotWithShape="1">
          <a:blip r:embed="rId17">
            <a:alphaModFix/>
          </a:blip>
          <a:srcRect t="7526" b="12493"/>
          <a:stretch/>
        </p:blipFill>
        <p:spPr>
          <a:xfrm>
            <a:off x="9259150" y="7161796"/>
            <a:ext cx="931251" cy="74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2"/>
          <p:cNvPicPr preferRelativeResize="0"/>
          <p:nvPr/>
        </p:nvPicPr>
        <p:blipFill rotWithShape="1">
          <a:blip r:embed="rId36">
            <a:alphaModFix/>
          </a:blip>
          <a:srcRect t="1874"/>
          <a:stretch/>
        </p:blipFill>
        <p:spPr>
          <a:xfrm>
            <a:off x="6435300" y="7066804"/>
            <a:ext cx="1484546" cy="814182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2"/>
          <p:cNvSpPr txBox="1"/>
          <p:nvPr/>
        </p:nvSpPr>
        <p:spPr>
          <a:xfrm>
            <a:off x="7740299" y="3421350"/>
            <a:ext cx="16410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475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PÚBLICO</a:t>
            </a:r>
            <a:endParaRPr sz="26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3" name="Google Shape;503;p3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6555721" y="3902842"/>
            <a:ext cx="931160" cy="90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38">
            <a:alphaModFix/>
          </a:blip>
          <a:srcRect l="21385" t="28025" r="17407" b="31632"/>
          <a:stretch/>
        </p:blipFill>
        <p:spPr>
          <a:xfrm>
            <a:off x="7762068" y="3930507"/>
            <a:ext cx="1421330" cy="65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39">
            <a:alphaModFix/>
          </a:blip>
          <a:srcRect l="9330" t="23598" r="10374" b="25565"/>
          <a:stretch/>
        </p:blipFill>
        <p:spPr>
          <a:xfrm>
            <a:off x="6509847" y="6043497"/>
            <a:ext cx="1213550" cy="76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6517075" y="5185227"/>
            <a:ext cx="1948801" cy="4540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32"/>
          <p:cNvCxnSpPr/>
          <p:nvPr/>
        </p:nvCxnSpPr>
        <p:spPr>
          <a:xfrm>
            <a:off x="11190519" y="3880405"/>
            <a:ext cx="21000" cy="4578000"/>
          </a:xfrm>
          <a:prstGeom prst="straightConnector1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8" name="Google Shape;508;p32"/>
          <p:cNvSpPr txBox="1"/>
          <p:nvPr/>
        </p:nvSpPr>
        <p:spPr>
          <a:xfrm>
            <a:off x="12990595" y="3459250"/>
            <a:ext cx="1299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475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SAÚDE</a:t>
            </a:r>
            <a:endParaRPr sz="26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9" name="Google Shape;509;p32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8626053" y="5213565"/>
            <a:ext cx="1363561" cy="42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2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13120973" y="4048798"/>
            <a:ext cx="1180648" cy="420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2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1379265" y="3984596"/>
            <a:ext cx="1421222" cy="64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2"/>
          <p:cNvPicPr preferRelativeResize="0"/>
          <p:nvPr/>
        </p:nvPicPr>
        <p:blipFill rotWithShape="1">
          <a:blip r:embed="rId44">
            <a:alphaModFix/>
          </a:blip>
          <a:srcRect t="36589" b="31665"/>
          <a:stretch/>
        </p:blipFill>
        <p:spPr>
          <a:xfrm>
            <a:off x="14757050" y="4161907"/>
            <a:ext cx="1507450" cy="3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2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9315274" y="3960749"/>
            <a:ext cx="1743504" cy="50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2"/>
          <p:cNvPicPr preferRelativeResize="0"/>
          <p:nvPr/>
        </p:nvPicPr>
        <p:blipFill rotWithShape="1">
          <a:blip r:embed="rId46">
            <a:alphaModFix/>
          </a:blip>
          <a:srcRect t="12299" b="9758"/>
          <a:stretch/>
        </p:blipFill>
        <p:spPr>
          <a:xfrm>
            <a:off x="10252550" y="7100653"/>
            <a:ext cx="931249" cy="91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2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1717342" y="6288625"/>
            <a:ext cx="1180641" cy="648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6" name="Google Shape;516;p32"/>
          <p:cNvCxnSpPr/>
          <p:nvPr/>
        </p:nvCxnSpPr>
        <p:spPr>
          <a:xfrm>
            <a:off x="11315985" y="5633271"/>
            <a:ext cx="3124800" cy="0"/>
          </a:xfrm>
          <a:prstGeom prst="straightConnector1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7" name="Google Shape;517;p32"/>
          <p:cNvSpPr txBox="1"/>
          <p:nvPr/>
        </p:nvSpPr>
        <p:spPr>
          <a:xfrm>
            <a:off x="11349719" y="5640341"/>
            <a:ext cx="19488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475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OUTROS</a:t>
            </a:r>
            <a:endParaRPr sz="16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8" name="Google Shape;518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313425" y="6322675"/>
            <a:ext cx="931245" cy="35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2"/>
          <p:cNvPicPr preferRelativeResize="0"/>
          <p:nvPr/>
        </p:nvPicPr>
        <p:blipFill rotWithShape="1">
          <a:blip r:embed="rId4">
            <a:alphaModFix/>
          </a:blip>
          <a:srcRect t="30506" b="34859"/>
          <a:stretch/>
        </p:blipFill>
        <p:spPr>
          <a:xfrm>
            <a:off x="13649550" y="6333801"/>
            <a:ext cx="1082948" cy="37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448840" y="6324543"/>
            <a:ext cx="931159" cy="4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2"/>
          <p:cNvPicPr preferRelativeResize="0"/>
          <p:nvPr/>
        </p:nvPicPr>
        <p:blipFill rotWithShape="1">
          <a:blip r:embed="rId48">
            <a:alphaModFix/>
          </a:blip>
          <a:srcRect t="27469" r="4058" b="22284"/>
          <a:stretch/>
        </p:blipFill>
        <p:spPr>
          <a:xfrm>
            <a:off x="4917000" y="3932525"/>
            <a:ext cx="1363550" cy="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2"/>
          <p:cNvPicPr preferRelativeResize="0"/>
          <p:nvPr/>
        </p:nvPicPr>
        <p:blipFill rotWithShape="1">
          <a:blip r:embed="rId49">
            <a:alphaModFix/>
          </a:blip>
          <a:srcRect l="7706" t="31522" r="10138" b="34243"/>
          <a:stretch/>
        </p:blipFill>
        <p:spPr>
          <a:xfrm>
            <a:off x="4798325" y="7215250"/>
            <a:ext cx="1299405" cy="54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2"/>
          <p:cNvPicPr preferRelativeResize="0"/>
          <p:nvPr/>
        </p:nvPicPr>
        <p:blipFill rotWithShape="1">
          <a:blip r:embed="rId50">
            <a:alphaModFix/>
          </a:blip>
          <a:srcRect l="25342" t="25349" r="25495" b="23032"/>
          <a:stretch/>
        </p:blipFill>
        <p:spPr>
          <a:xfrm>
            <a:off x="12343425" y="7785200"/>
            <a:ext cx="777502" cy="61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2"/>
          <p:cNvPicPr preferRelativeResize="0"/>
          <p:nvPr/>
        </p:nvPicPr>
        <p:blipFill rotWithShape="1">
          <a:blip r:embed="rId5">
            <a:alphaModFix/>
          </a:blip>
          <a:srcRect l="15822" r="11094"/>
          <a:stretch/>
        </p:blipFill>
        <p:spPr>
          <a:xfrm>
            <a:off x="12797900" y="6833600"/>
            <a:ext cx="736548" cy="7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2"/>
          <p:cNvPicPr preferRelativeResize="0"/>
          <p:nvPr/>
        </p:nvPicPr>
        <p:blipFill rotWithShape="1">
          <a:blip r:embed="rId6">
            <a:alphaModFix/>
          </a:blip>
          <a:srcRect l="-4350" t="-13750" r="4349" b="13750"/>
          <a:stretch/>
        </p:blipFill>
        <p:spPr>
          <a:xfrm>
            <a:off x="14839350" y="7048885"/>
            <a:ext cx="1127800" cy="29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2"/>
          <p:cNvPicPr preferRelativeResize="0"/>
          <p:nvPr/>
        </p:nvPicPr>
        <p:blipFill rotWithShape="1">
          <a:blip r:embed="rId7">
            <a:alphaModFix/>
          </a:blip>
          <a:srcRect t="25475" b="26521"/>
          <a:stretch/>
        </p:blipFill>
        <p:spPr>
          <a:xfrm>
            <a:off x="14496200" y="7777526"/>
            <a:ext cx="1127793" cy="54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2"/>
          <p:cNvPicPr preferRelativeResize="0"/>
          <p:nvPr/>
        </p:nvPicPr>
        <p:blipFill rotWithShape="1">
          <a:blip r:embed="rId51">
            <a:alphaModFix/>
          </a:blip>
          <a:srcRect l="22676" t="12846" r="21771" b="15024"/>
          <a:stretch/>
        </p:blipFill>
        <p:spPr>
          <a:xfrm>
            <a:off x="5440302" y="4817226"/>
            <a:ext cx="736557" cy="95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2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3153113" y="4797007"/>
            <a:ext cx="736505" cy="73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2"/>
          <p:cNvPicPr preferRelativeResize="0"/>
          <p:nvPr/>
        </p:nvPicPr>
        <p:blipFill rotWithShape="1">
          <a:blip r:embed="rId53">
            <a:alphaModFix/>
          </a:blip>
          <a:srcRect t="32070" b="33823"/>
          <a:stretch/>
        </p:blipFill>
        <p:spPr>
          <a:xfrm>
            <a:off x="1724250" y="8043915"/>
            <a:ext cx="2253000" cy="46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2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7922273" y="6169424"/>
            <a:ext cx="1386250" cy="49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2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9468052" y="6349322"/>
            <a:ext cx="1641216" cy="303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2"/>
          <p:cNvPicPr preferRelativeResize="0"/>
          <p:nvPr/>
        </p:nvPicPr>
        <p:blipFill rotWithShape="1">
          <a:blip r:embed="rId56">
            <a:alphaModFix/>
          </a:blip>
          <a:srcRect l="10563" t="11158" r="8307" b="18970"/>
          <a:stretch/>
        </p:blipFill>
        <p:spPr>
          <a:xfrm>
            <a:off x="10148875" y="5067823"/>
            <a:ext cx="1007819" cy="86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2"/>
          <p:cNvPicPr preferRelativeResize="0"/>
          <p:nvPr/>
        </p:nvPicPr>
        <p:blipFill rotWithShape="1">
          <a:blip r:embed="rId57">
            <a:alphaModFix/>
          </a:blip>
          <a:srcRect l="25026" t="33049" r="24981" b="30188"/>
          <a:stretch/>
        </p:blipFill>
        <p:spPr>
          <a:xfrm>
            <a:off x="3790507" y="3986936"/>
            <a:ext cx="1007818" cy="415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2"/>
          <p:cNvPicPr preferRelativeResize="0"/>
          <p:nvPr/>
        </p:nvPicPr>
        <p:blipFill rotWithShape="1">
          <a:blip r:embed="rId58">
            <a:alphaModFix/>
          </a:blip>
          <a:srcRect l="6838" t="30130" b="32087"/>
          <a:stretch/>
        </p:blipFill>
        <p:spPr>
          <a:xfrm>
            <a:off x="3413976" y="7296485"/>
            <a:ext cx="931250" cy="37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2"/>
          <p:cNvPicPr preferRelativeResize="0"/>
          <p:nvPr/>
        </p:nvPicPr>
        <p:blipFill rotWithShape="1">
          <a:blip r:embed="rId10">
            <a:alphaModFix/>
          </a:blip>
          <a:srcRect l="25816" t="20141" r="23414" b="21341"/>
          <a:stretch/>
        </p:blipFill>
        <p:spPr>
          <a:xfrm>
            <a:off x="16026500" y="6289025"/>
            <a:ext cx="848338" cy="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2"/>
          <p:cNvPicPr preferRelativeResize="0"/>
          <p:nvPr/>
        </p:nvPicPr>
        <p:blipFill rotWithShape="1">
          <a:blip r:embed="rId8">
            <a:alphaModFix/>
          </a:blip>
          <a:srcRect t="11867" b="38142"/>
          <a:stretch/>
        </p:blipFill>
        <p:spPr>
          <a:xfrm>
            <a:off x="15750784" y="7879442"/>
            <a:ext cx="1083025" cy="54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2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13264122" y="4820308"/>
            <a:ext cx="1363560" cy="65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2"/>
          <p:cNvPicPr preferRelativeResize="0"/>
          <p:nvPr/>
        </p:nvPicPr>
        <p:blipFill rotWithShape="1">
          <a:blip r:embed="rId60">
            <a:alphaModFix/>
          </a:blip>
          <a:srcRect l="-2768" r="-3287"/>
          <a:stretch/>
        </p:blipFill>
        <p:spPr>
          <a:xfrm>
            <a:off x="14829060" y="4950664"/>
            <a:ext cx="1421329" cy="38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061950" y="6952600"/>
            <a:ext cx="777452" cy="77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303100" y="6964774"/>
            <a:ext cx="1299405" cy="43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2"/>
          <p:cNvPicPr preferRelativeResize="0"/>
          <p:nvPr/>
        </p:nvPicPr>
        <p:blipFill rotWithShape="1">
          <a:blip r:embed="rId16">
            <a:alphaModFix/>
          </a:blip>
          <a:srcRect l="24632" r="25656"/>
          <a:stretch/>
        </p:blipFill>
        <p:spPr>
          <a:xfrm>
            <a:off x="11360499" y="7735700"/>
            <a:ext cx="736500" cy="7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2"/>
          <p:cNvPicPr preferRelativeResize="0"/>
          <p:nvPr/>
        </p:nvPicPr>
        <p:blipFill rotWithShape="1">
          <a:blip r:embed="rId20">
            <a:alphaModFix/>
          </a:blip>
          <a:srcRect l="10467" t="32183" r="13952" b="34483"/>
          <a:stretch/>
        </p:blipFill>
        <p:spPr>
          <a:xfrm>
            <a:off x="11343585" y="8504928"/>
            <a:ext cx="1299366" cy="59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2"/>
          <p:cNvPicPr preferRelativeResize="0"/>
          <p:nvPr/>
        </p:nvPicPr>
        <p:blipFill rotWithShape="1">
          <a:blip r:embed="rId23">
            <a:alphaModFix/>
          </a:blip>
          <a:srcRect l="18604" t="28733" r="18604" b="29887"/>
          <a:stretch/>
        </p:blipFill>
        <p:spPr>
          <a:xfrm>
            <a:off x="14855298" y="6252276"/>
            <a:ext cx="931150" cy="61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31879" y="5111772"/>
            <a:ext cx="1363561" cy="30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3661600" y="7044720"/>
            <a:ext cx="1082950" cy="34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3267125" y="7913746"/>
            <a:ext cx="1082950" cy="28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2" title="FábricaDS-logoRGB (1).png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15063475" y="1166688"/>
            <a:ext cx="2108700" cy="4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4"/>
            <a:ext cx="18286714" cy="10286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8"/>
          <p:cNvGrpSpPr/>
          <p:nvPr/>
        </p:nvGrpSpPr>
        <p:grpSpPr>
          <a:xfrm>
            <a:off x="628766" y="357195"/>
            <a:ext cx="17271352" cy="8871863"/>
            <a:chOff x="691104" y="392695"/>
            <a:chExt cx="18983680" cy="9753587"/>
          </a:xfrm>
        </p:grpSpPr>
        <p:pic>
          <p:nvPicPr>
            <p:cNvPr id="59" name="Google Shape;59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1104" y="392695"/>
              <a:ext cx="16711667" cy="8094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58386" y="1198500"/>
              <a:ext cx="429210" cy="1576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114822" y="1068024"/>
              <a:ext cx="7559962" cy="9078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114822" y="1068024"/>
              <a:ext cx="5287951" cy="741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54392" y="5857602"/>
              <a:ext cx="7358552" cy="42886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83617" y="5018875"/>
              <a:ext cx="1204167" cy="1204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424130" y="5360815"/>
              <a:ext cx="523376" cy="5219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1555175" y="6467650"/>
            <a:ext cx="6556800" cy="15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54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5000">
                <a:latin typeface="Poppins Light"/>
                <a:ea typeface="Poppins Light"/>
                <a:cs typeface="Poppins Light"/>
                <a:sym typeface="Poppins Light"/>
              </a:rPr>
              <a:t>Do </a:t>
            </a:r>
            <a:r>
              <a:rPr lang="pt-BR" sz="5000" b="1">
                <a:latin typeface="Poppins"/>
                <a:ea typeface="Poppins"/>
                <a:cs typeface="Poppins"/>
                <a:sym typeface="Poppins"/>
              </a:rPr>
              <a:t>caos</a:t>
            </a:r>
            <a:r>
              <a:rPr lang="pt-BR" sz="5000">
                <a:latin typeface="Poppins Light"/>
                <a:ea typeface="Poppins Light"/>
                <a:cs typeface="Poppins Light"/>
                <a:sym typeface="Poppins Light"/>
              </a:rPr>
              <a:t> ao </a:t>
            </a:r>
            <a:r>
              <a:rPr lang="pt-BR" sz="5000" b="1">
                <a:latin typeface="Poppins"/>
                <a:ea typeface="Poppins"/>
                <a:cs typeface="Poppins"/>
                <a:sym typeface="Poppins"/>
              </a:rPr>
              <a:t>simples update </a:t>
            </a:r>
            <a:r>
              <a:rPr lang="pt-BR" sz="5000">
                <a:latin typeface="Poppins Light"/>
                <a:ea typeface="Poppins Light"/>
                <a:cs typeface="Poppins Light"/>
                <a:sym typeface="Poppins Light"/>
              </a:rPr>
              <a:t>com</a:t>
            </a:r>
            <a:r>
              <a:rPr lang="pt-BR" sz="5000" b="1">
                <a:latin typeface="Poppins"/>
                <a:ea typeface="Poppins"/>
                <a:cs typeface="Poppins"/>
                <a:sym typeface="Poppins"/>
              </a:rPr>
              <a:t> IA</a:t>
            </a:r>
            <a:r>
              <a:rPr lang="pt-BR" sz="5000"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endParaRPr sz="50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7" name="Google Shape;67;p8"/>
          <p:cNvSpPr txBox="1"/>
          <p:nvPr/>
        </p:nvSpPr>
        <p:spPr>
          <a:xfrm>
            <a:off x="1355363" y="1868947"/>
            <a:ext cx="9186600" cy="24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60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pt-BR" sz="7800" b="1">
                <a:solidFill>
                  <a:srgbClr val="475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CNPJ ALFANUMÉRICO</a:t>
            </a:r>
            <a:endParaRPr sz="2600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68" name="Google Shape;68;p8" title="FábricaDS-logoRGB (1)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437087" y="8530163"/>
            <a:ext cx="2108700" cy="4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 title="pngimg.com - ibm_PNG19649.png"/>
          <p:cNvPicPr preferRelativeResize="0"/>
          <p:nvPr/>
        </p:nvPicPr>
        <p:blipFill rotWithShape="1">
          <a:blip r:embed="rId12">
            <a:alphaModFix/>
          </a:blip>
          <a:srcRect l="-2354"/>
          <a:stretch/>
        </p:blipFill>
        <p:spPr>
          <a:xfrm>
            <a:off x="7371975" y="9573901"/>
            <a:ext cx="847053" cy="30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 title="Ingram-Micro-Logo-white.png"/>
          <p:cNvPicPr preferRelativeResize="0"/>
          <p:nvPr/>
        </p:nvPicPr>
        <p:blipFill rotWithShape="1">
          <a:blip r:embed="rId13">
            <a:alphaModFix/>
          </a:blip>
          <a:srcRect t="18982" b="18982"/>
          <a:stretch/>
        </p:blipFill>
        <p:spPr>
          <a:xfrm>
            <a:off x="8683133" y="9511800"/>
            <a:ext cx="1966566" cy="37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1"/>
            <a:ext cx="18286714" cy="1028627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/>
          <p:nvPr/>
        </p:nvSpPr>
        <p:spPr>
          <a:xfrm>
            <a:off x="1458716" y="1727287"/>
            <a:ext cx="14250600" cy="1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CNPJ terá letras e números a partir de julho de 2026</a:t>
            </a:r>
            <a:endParaRPr sz="2200" b="1">
              <a:solidFill>
                <a:srgbClr val="0C326F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Receita Federal anuncia mudança no formato, que não afetará os CNPJs já existentes.</a:t>
            </a:r>
            <a:endParaRPr sz="200">
              <a:solidFill>
                <a:srgbClr val="555555"/>
              </a:solidFill>
              <a:highlight>
                <a:srgbClr val="FFFFFF"/>
              </a:highlight>
            </a:endParaRPr>
          </a:p>
        </p:txBody>
      </p:sp>
      <p:sp>
        <p:nvSpPr>
          <p:cNvPr id="77" name="Google Shape;77;p9"/>
          <p:cNvSpPr txBox="1"/>
          <p:nvPr/>
        </p:nvSpPr>
        <p:spPr>
          <a:xfrm>
            <a:off x="1871545" y="3326958"/>
            <a:ext cx="13927800" cy="25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spAutoFit/>
          </a:bodyPr>
          <a:lstStyle/>
          <a:p>
            <a:pPr marL="0" lvl="0" indent="0" algn="just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Receita Federal publicou a </a:t>
            </a:r>
            <a:r>
              <a:rPr lang="pt-BR" sz="1800" b="1" u="sng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Instrução Normativa RFB nº 2.229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de 15 de outubro de 2024, que altera o formato do Cadastro Nacional da Pessoa Jurídica (CNPJ).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 formato será modificado para incluir letras e números.  A transição para o formato alfanumérico está prevista para julho de 2026.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75000"/>
              </a:lnSpc>
              <a:spcBef>
                <a:spcPts val="1400"/>
              </a:spcBef>
              <a:spcAft>
                <a:spcPts val="1400"/>
              </a:spcAft>
              <a:buNone/>
            </a:pPr>
            <a:endParaRPr sz="800">
              <a:solidFill>
                <a:srgbClr val="555555"/>
              </a:solidFill>
              <a:highlight>
                <a:srgbClr val="FFFFFF"/>
              </a:highlight>
            </a:endParaRPr>
          </a:p>
        </p:txBody>
      </p:sp>
      <p:pic>
        <p:nvPicPr>
          <p:cNvPr id="78" name="Google Shape;7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6164" y="5240304"/>
            <a:ext cx="9115781" cy="345669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/>
        </p:nvSpPr>
        <p:spPr>
          <a:xfrm>
            <a:off x="3464071" y="9836107"/>
            <a:ext cx="11055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Fonte: Gov.br</a:t>
            </a:r>
            <a:endParaRPr sz="1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80" name="Google Shape;80;p9" title="1.png"/>
          <p:cNvPicPr preferRelativeResize="0"/>
          <p:nvPr/>
        </p:nvPicPr>
        <p:blipFill rotWithShape="1">
          <a:blip r:embed="rId6">
            <a:alphaModFix/>
          </a:blip>
          <a:srcRect l="-1871" r="-1519"/>
          <a:stretch/>
        </p:blipFill>
        <p:spPr>
          <a:xfrm>
            <a:off x="15966775" y="143500"/>
            <a:ext cx="1974352" cy="3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 title="61378d554b96600004f676e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90250" y="9845320"/>
            <a:ext cx="586215" cy="2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 title="ingram-seek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27739" y="9836100"/>
            <a:ext cx="1426510" cy="2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1"/>
            <a:ext cx="18286714" cy="102862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/>
          <p:cNvSpPr txBox="1"/>
          <p:nvPr/>
        </p:nvSpPr>
        <p:spPr>
          <a:xfrm>
            <a:off x="2068300" y="2032100"/>
            <a:ext cx="53898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Contexto Atual</a:t>
            </a:r>
            <a:endParaRPr sz="3000" b="1">
              <a:solidFill>
                <a:srgbClr val="0C326F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55555"/>
              </a:solidFill>
              <a:highlight>
                <a:srgbClr val="FFFFFF"/>
              </a:highlight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9921800" y="2119300"/>
            <a:ext cx="5775600" cy="6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 formato atual do CNPJ, composto por 14 dígitos numéricos, permite até 99,9 milhões de combinações para a raiz do número (os primeiros oito dígitos). 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 novo modelo continua com 14 caracteres, mas passa a ter letras e números, o que permitirá quase um trilhão de combinações.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Atualmente, existem cerca de 60 milhões de CNPJs cadastrados, e a Receita Federal registrou aproximadamente 4 milhões de novos CNPJs em 2023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0" name="Google Shape;9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1050" y="3462346"/>
            <a:ext cx="7096518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0" title="1.png"/>
          <p:cNvPicPr preferRelativeResize="0"/>
          <p:nvPr/>
        </p:nvPicPr>
        <p:blipFill rotWithShape="1">
          <a:blip r:embed="rId5">
            <a:alphaModFix/>
          </a:blip>
          <a:srcRect l="-1871" r="-1519"/>
          <a:stretch/>
        </p:blipFill>
        <p:spPr>
          <a:xfrm>
            <a:off x="15966775" y="143500"/>
            <a:ext cx="1974352" cy="3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0" title="61378d554b96600004f676e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90250" y="9845320"/>
            <a:ext cx="586215" cy="2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0" title="ingram-seeklog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27739" y="9836100"/>
            <a:ext cx="1426510" cy="2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1" title="B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0"/>
            <a:ext cx="1828798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2195" y="3638296"/>
            <a:ext cx="3624021" cy="521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8307" y="3638296"/>
            <a:ext cx="3624021" cy="521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23776" y="3638296"/>
            <a:ext cx="3624019" cy="521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22195" y="3600198"/>
            <a:ext cx="3624021" cy="164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38307" y="3600198"/>
            <a:ext cx="3624021" cy="164770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/>
        </p:nvSpPr>
        <p:spPr>
          <a:xfrm>
            <a:off x="2871294" y="5280734"/>
            <a:ext cx="2928000" cy="26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25" rIns="0" bIns="0" anchor="t" anchorCtr="0">
            <a:spAutoFit/>
          </a:bodyPr>
          <a:lstStyle/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Guias no processo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Liberação de Alvará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Liberações Ambientais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 Registros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 Inscrição Municipal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ctr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5" name="Google Shape;105;p11"/>
          <p:cNvSpPr txBox="1"/>
          <p:nvPr/>
        </p:nvSpPr>
        <p:spPr>
          <a:xfrm>
            <a:off x="7826153" y="5280736"/>
            <a:ext cx="3136500" cy="4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25" rIns="0" bIns="0" anchor="t" anchorCtr="0">
            <a:spAutoFit/>
          </a:bodyPr>
          <a:lstStyle/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700" b="0" i="0" u="none" strike="noStrike" cap="non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</a:t>
            </a: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Emissão de Nota Fiscal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Emissão de Guias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ISS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IPTU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ITBI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TLL ou TFE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TFA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Taxa de Coleta de Lixo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Taxas de Ocupação de Solo Público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ctr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ctr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6" name="Google Shape;106;p11"/>
          <p:cNvSpPr txBox="1"/>
          <p:nvPr/>
        </p:nvSpPr>
        <p:spPr>
          <a:xfrm>
            <a:off x="12161948" y="5280734"/>
            <a:ext cx="3061500" cy="3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25" rIns="0" bIns="0" anchor="t" anchorCtr="0">
            <a:spAutoFit/>
          </a:bodyPr>
          <a:lstStyle/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Processo de Licitação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Todos os tipos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Compra direta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Emergencial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Pagamento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Contratos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Processos administrativos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294967295"/>
          </p:nvPr>
        </p:nvSpPr>
        <p:spPr>
          <a:xfrm>
            <a:off x="1098049" y="1543863"/>
            <a:ext cx="10778700" cy="1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60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r>
              <a:rPr lang="pt-BR" b="1">
                <a:solidFill>
                  <a:srgbClr val="475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IMPACTOS - </a:t>
            </a:r>
            <a:r>
              <a:rPr lang="pt-BR" b="1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Governo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8" name="Google Shape;108;p11"/>
          <p:cNvSpPr/>
          <p:nvPr/>
        </p:nvSpPr>
        <p:spPr>
          <a:xfrm>
            <a:off x="7882944" y="3807728"/>
            <a:ext cx="2339700" cy="134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175" tIns="83175" rIns="83175" bIns="83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IMPOSTOS</a:t>
            </a: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9" name="Google Shape;109;p11"/>
          <p:cNvSpPr txBox="1"/>
          <p:nvPr/>
        </p:nvSpPr>
        <p:spPr>
          <a:xfrm>
            <a:off x="2904711" y="3775710"/>
            <a:ext cx="2650800" cy="139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3175" tIns="83175" rIns="83175" bIns="831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pt-BR" sz="2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Abertura de novas empresas</a:t>
            </a: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10" name="Google Shape;110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23782" y="3640455"/>
            <a:ext cx="3624021" cy="164770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1"/>
          <p:cNvSpPr/>
          <p:nvPr/>
        </p:nvSpPr>
        <p:spPr>
          <a:xfrm>
            <a:off x="12438057" y="3807728"/>
            <a:ext cx="2339700" cy="134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175" tIns="83175" rIns="83175" bIns="83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FORNECEDORES</a:t>
            </a: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2" name="Google Shape;112;p11"/>
          <p:cNvSpPr txBox="1"/>
          <p:nvPr/>
        </p:nvSpPr>
        <p:spPr>
          <a:xfrm>
            <a:off x="152400" y="152400"/>
            <a:ext cx="7730544" cy="8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NOVO CNPJ ALFANUMÉRICO</a:t>
            </a:r>
            <a:endParaRPr sz="3000" dirty="0"/>
          </a:p>
        </p:txBody>
      </p:sp>
      <p:pic>
        <p:nvPicPr>
          <p:cNvPr id="113" name="Google Shape;113;p11" title="pngimg.com - ibm_PNG19649.png"/>
          <p:cNvPicPr preferRelativeResize="0"/>
          <p:nvPr/>
        </p:nvPicPr>
        <p:blipFill rotWithShape="1">
          <a:blip r:embed="rId9">
            <a:alphaModFix/>
          </a:blip>
          <a:srcRect l="-2354"/>
          <a:stretch/>
        </p:blipFill>
        <p:spPr>
          <a:xfrm>
            <a:off x="15661975" y="9882136"/>
            <a:ext cx="560974" cy="20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1" title="Ingram-Micro-Logo-white.png"/>
          <p:cNvPicPr preferRelativeResize="0"/>
          <p:nvPr/>
        </p:nvPicPr>
        <p:blipFill rotWithShape="1">
          <a:blip r:embed="rId10">
            <a:alphaModFix/>
          </a:blip>
          <a:srcRect t="18982" b="18982"/>
          <a:stretch/>
        </p:blipFill>
        <p:spPr>
          <a:xfrm>
            <a:off x="16576440" y="9845325"/>
            <a:ext cx="1377808" cy="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1" title="logo_fabricads_branco.png"/>
          <p:cNvPicPr preferRelativeResize="0"/>
          <p:nvPr/>
        </p:nvPicPr>
        <p:blipFill rotWithShape="1">
          <a:blip r:embed="rId11">
            <a:alphaModFix/>
          </a:blip>
          <a:srcRect l="5731"/>
          <a:stretch/>
        </p:blipFill>
        <p:spPr>
          <a:xfrm>
            <a:off x="15966775" y="143500"/>
            <a:ext cx="1970226" cy="423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2" title="B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2195" y="3638296"/>
            <a:ext cx="3624021" cy="521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8307" y="3638296"/>
            <a:ext cx="3624021" cy="521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23776" y="3638296"/>
            <a:ext cx="3624019" cy="521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22195" y="3600198"/>
            <a:ext cx="3624021" cy="164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38307" y="3600198"/>
            <a:ext cx="3624021" cy="164770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2"/>
          <p:cNvSpPr txBox="1"/>
          <p:nvPr/>
        </p:nvSpPr>
        <p:spPr>
          <a:xfrm>
            <a:off x="2871294" y="5280734"/>
            <a:ext cx="2928000" cy="3937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25" rIns="0" bIns="0" anchor="t" anchorCtr="0">
            <a:spAutoFit/>
          </a:bodyPr>
          <a:lstStyle/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7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Serviço Core</a:t>
            </a:r>
            <a:endParaRPr sz="17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marR="0" lvl="0" indent="-33655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Transporte</a:t>
            </a:r>
            <a:endParaRPr sz="17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marR="0" lvl="0" indent="-3365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Financeiro</a:t>
            </a:r>
            <a:endParaRPr sz="17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marR="0" lvl="0" indent="-3365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Viagens</a:t>
            </a:r>
            <a:endParaRPr sz="17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marR="0" lvl="0" indent="-3365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Locação</a:t>
            </a:r>
            <a:endParaRPr sz="17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7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Geração de Pedidos</a:t>
            </a:r>
            <a:endParaRPr sz="17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Novos contratos</a:t>
            </a:r>
            <a:endParaRPr sz="17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Recebimento(DANFE, CTE)</a:t>
            </a:r>
            <a:endParaRPr sz="17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Entrega(DANFE, CTE)</a:t>
            </a:r>
            <a:endParaRPr sz="17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ctr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27" name="Google Shape;127;p12"/>
          <p:cNvSpPr txBox="1"/>
          <p:nvPr/>
        </p:nvSpPr>
        <p:spPr>
          <a:xfrm>
            <a:off x="7826153" y="5280736"/>
            <a:ext cx="3136500" cy="45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25" rIns="0" bIns="0" anchor="t" anchorCtr="0">
            <a:spAutoFit/>
          </a:bodyPr>
          <a:lstStyle/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700" b="0" i="0" u="none" strike="noStrike" cap="non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</a:t>
            </a: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Emissão e recebimento de notas fiscais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Relatórios contábeis e fiscais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Conciliação bancária e boletos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Clientes e Parceiros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Guias (SPED, EFD, DCTF)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Receita Federal e outros órgãos governamentais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ctr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ctr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28" name="Google Shape;128;p12"/>
          <p:cNvSpPr txBox="1"/>
          <p:nvPr/>
        </p:nvSpPr>
        <p:spPr>
          <a:xfrm>
            <a:off x="12161948" y="5280734"/>
            <a:ext cx="3061500" cy="3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25" rIns="0" bIns="0" anchor="t" anchorCtr="0">
            <a:spAutoFit/>
          </a:bodyPr>
          <a:lstStyle/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Processo de Compras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Novos Fornecedores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Novas Filiais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-32385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Light"/>
              <a:buChar char="●"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Emergencial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Pagamento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Contratos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Processos administrativos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RH benefícios, sindicatos e convênios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91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0" lvl="0" indent="0" algn="l" rtl="0">
              <a:lnSpc>
                <a:spcPct val="1161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29" name="Google Shape;129;p12"/>
          <p:cNvSpPr txBox="1">
            <a:spLocks noGrp="1"/>
          </p:cNvSpPr>
          <p:nvPr>
            <p:ph type="title" idx="4294967295"/>
          </p:nvPr>
        </p:nvSpPr>
        <p:spPr>
          <a:xfrm>
            <a:off x="1098050" y="1516300"/>
            <a:ext cx="10554300" cy="1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60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r>
              <a:rPr lang="pt-BR" b="1">
                <a:solidFill>
                  <a:srgbClr val="475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IMPACTOS - </a:t>
            </a:r>
            <a:r>
              <a:rPr lang="pt-BR" b="1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Privado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0" name="Google Shape;130;p12"/>
          <p:cNvSpPr/>
          <p:nvPr/>
        </p:nvSpPr>
        <p:spPr>
          <a:xfrm>
            <a:off x="7882944" y="3807728"/>
            <a:ext cx="2339700" cy="134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175" tIns="83175" rIns="83175" bIns="83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Financeiro / Contábil</a:t>
            </a: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1" name="Google Shape;131;p12"/>
          <p:cNvSpPr txBox="1"/>
          <p:nvPr/>
        </p:nvSpPr>
        <p:spPr>
          <a:xfrm>
            <a:off x="2904711" y="3775710"/>
            <a:ext cx="2650800" cy="139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3175" tIns="83175" rIns="83175" bIns="831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pt-BR" sz="2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Comercial / Vendas</a:t>
            </a: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32" name="Google Shape;132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23782" y="3640455"/>
            <a:ext cx="3624021" cy="164770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2"/>
          <p:cNvSpPr/>
          <p:nvPr/>
        </p:nvSpPr>
        <p:spPr>
          <a:xfrm>
            <a:off x="12438057" y="3807728"/>
            <a:ext cx="2339700" cy="134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175" tIns="83175" rIns="83175" bIns="83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Processo de Compras</a:t>
            </a: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4" name="Google Shape;134;p12"/>
          <p:cNvSpPr txBox="1"/>
          <p:nvPr/>
        </p:nvSpPr>
        <p:spPr>
          <a:xfrm>
            <a:off x="152399" y="152400"/>
            <a:ext cx="7185907" cy="8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NOVO CNPJ ALFANUMÉRICO</a:t>
            </a:r>
            <a:endParaRPr sz="3000" dirty="0"/>
          </a:p>
        </p:txBody>
      </p:sp>
      <p:pic>
        <p:nvPicPr>
          <p:cNvPr id="135" name="Google Shape;135;p12" title="pngimg.com - ibm_PNG19649.png"/>
          <p:cNvPicPr preferRelativeResize="0"/>
          <p:nvPr/>
        </p:nvPicPr>
        <p:blipFill rotWithShape="1">
          <a:blip r:embed="rId9">
            <a:alphaModFix/>
          </a:blip>
          <a:srcRect l="-2354"/>
          <a:stretch/>
        </p:blipFill>
        <p:spPr>
          <a:xfrm>
            <a:off x="15661975" y="9882136"/>
            <a:ext cx="560974" cy="20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2" title="Ingram-Micro-Logo-white.png"/>
          <p:cNvPicPr preferRelativeResize="0"/>
          <p:nvPr/>
        </p:nvPicPr>
        <p:blipFill rotWithShape="1">
          <a:blip r:embed="rId10">
            <a:alphaModFix/>
          </a:blip>
          <a:srcRect t="18982" b="18982"/>
          <a:stretch/>
        </p:blipFill>
        <p:spPr>
          <a:xfrm>
            <a:off x="16576440" y="9845325"/>
            <a:ext cx="1377808" cy="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2" title="logo_fabricads_branco.png"/>
          <p:cNvPicPr preferRelativeResize="0"/>
          <p:nvPr/>
        </p:nvPicPr>
        <p:blipFill rotWithShape="1">
          <a:blip r:embed="rId11">
            <a:alphaModFix/>
          </a:blip>
          <a:srcRect l="5731"/>
          <a:stretch/>
        </p:blipFill>
        <p:spPr>
          <a:xfrm>
            <a:off x="15966775" y="143500"/>
            <a:ext cx="1970226" cy="423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3" cy="1028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1562" y="3638296"/>
            <a:ext cx="3624022" cy="521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4006" y="3638296"/>
            <a:ext cx="3624022" cy="521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58894" y="3638296"/>
            <a:ext cx="3623994" cy="521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96451" y="3638296"/>
            <a:ext cx="3624019" cy="521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1562" y="3600198"/>
            <a:ext cx="3624022" cy="164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34006" y="3600198"/>
            <a:ext cx="3624022" cy="164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96451" y="3600198"/>
            <a:ext cx="3624019" cy="164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958894" y="3600198"/>
            <a:ext cx="3623994" cy="164770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3"/>
          <p:cNvSpPr txBox="1"/>
          <p:nvPr/>
        </p:nvSpPr>
        <p:spPr>
          <a:xfrm>
            <a:off x="1320375" y="5280750"/>
            <a:ext cx="3326400" cy="3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50" rIns="0" bIns="0" anchor="t" anchorCtr="0">
            <a:spAutoFit/>
          </a:bodyPr>
          <a:lstStyle/>
          <a:p>
            <a:pPr marL="25400" marR="0" lvl="0" indent="0" algn="ctr" rtl="0">
              <a:lnSpc>
                <a:spcPct val="1161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Empresas com múltiplos sistemas integrados enfrentarão desafios no mapeamento e inventário de todos os pontos onde o CNPJ é utilizado. A complexidade aumenta em organizações com grande volume de sistemas, dados e integrações.</a:t>
            </a:r>
            <a:endParaRPr sz="18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5400" marR="0" lvl="0" indent="0" algn="ctr" rtl="0">
              <a:lnSpc>
                <a:spcPct val="1161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52" name="Google Shape;152;p13"/>
          <p:cNvSpPr txBox="1"/>
          <p:nvPr/>
        </p:nvSpPr>
        <p:spPr>
          <a:xfrm>
            <a:off x="5715100" y="5242050"/>
            <a:ext cx="3061800" cy="3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50" rIns="0" bIns="0" anchor="t" anchorCtr="0">
            <a:spAutoFit/>
          </a:bodyPr>
          <a:lstStyle/>
          <a:p>
            <a:pPr marL="25400" marR="0" lvl="0" indent="0" algn="ctr" rtl="0">
              <a:lnSpc>
                <a:spcPct val="1161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S</a:t>
            </a:r>
            <a:r>
              <a:rPr lang="pt-BR" sz="18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istemas precisarão ser atualizados para processar e validar o novo formato alfanumérico.</a:t>
            </a:r>
            <a:endParaRPr sz="18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5400" marR="0" lvl="0" indent="0" algn="ctr" rtl="0">
              <a:lnSpc>
                <a:spcPct val="1161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 adaptação pode demandar tempo e ocasiona em investimento em manutenção de softwares.</a:t>
            </a:r>
            <a:endParaRPr sz="18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5400" marR="0" lvl="0" indent="0" algn="ctr" rtl="0">
              <a:lnSpc>
                <a:spcPct val="1161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5400" marR="0" lvl="0" indent="0" algn="ctr" rtl="0">
              <a:lnSpc>
                <a:spcPct val="1161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53" name="Google Shape;153;p13"/>
          <p:cNvSpPr txBox="1"/>
          <p:nvPr/>
        </p:nvSpPr>
        <p:spPr>
          <a:xfrm>
            <a:off x="9978867" y="5280734"/>
            <a:ext cx="3061800" cy="30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50" rIns="0" bIns="0" anchor="t" anchorCtr="0">
            <a:spAutoFit/>
          </a:bodyPr>
          <a:lstStyle/>
          <a:p>
            <a:pPr marL="25400" marR="0" lvl="0" indent="0" algn="ctr" rtl="0">
              <a:lnSpc>
                <a:spcPct val="1161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A não adequação dos sistemas pode resultar em dificuldades na emissão de notas fiscais, falhas na comunicação com fornecedores e clientes. Esses problemas podem interromper operações e gerar prejuízos financeiros.</a:t>
            </a:r>
            <a:endParaRPr sz="1800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54" name="Google Shape;154;p13"/>
          <p:cNvSpPr txBox="1"/>
          <p:nvPr/>
        </p:nvSpPr>
        <p:spPr>
          <a:xfrm>
            <a:off x="14187650" y="5280750"/>
            <a:ext cx="3260400" cy="3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50" rIns="0" bIns="0" anchor="t" anchorCtr="0">
            <a:spAutoFit/>
          </a:bodyPr>
          <a:lstStyle/>
          <a:p>
            <a:pPr marL="25400" marR="0" lvl="0" indent="0" algn="ctr" rtl="0">
              <a:lnSpc>
                <a:spcPct val="1161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» </a:t>
            </a:r>
            <a:r>
              <a:rPr lang="pt-BR" sz="18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Embora a implementação comece em julho de 2026, o prazo para adaptação pode ser desafiador para empresas com sistemas legados ou equipes de TI limitadas. A transição exige testes e ajustes ao longo de 2025 e início de 2026.</a:t>
            </a:r>
            <a:endParaRPr sz="18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5400" marR="0" lvl="0" indent="0" algn="ctr" rtl="0">
              <a:lnSpc>
                <a:spcPct val="1161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5400" marR="0" lvl="0" indent="0" algn="ctr" rtl="0">
              <a:lnSpc>
                <a:spcPct val="1161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1098053" y="1552300"/>
            <a:ext cx="4978200" cy="1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60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pt-BR" b="1">
                <a:solidFill>
                  <a:srgbClr val="475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DESAFIOS </a:t>
            </a:r>
            <a:endParaRPr/>
          </a:p>
        </p:txBody>
      </p:sp>
      <p:sp>
        <p:nvSpPr>
          <p:cNvPr id="156" name="Google Shape;156;p13"/>
          <p:cNvSpPr/>
          <p:nvPr/>
        </p:nvSpPr>
        <p:spPr>
          <a:xfrm>
            <a:off x="1633555" y="3807728"/>
            <a:ext cx="2340000" cy="134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200" tIns="83200" rIns="83200" bIns="832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57" name="Google Shape;157;p13"/>
          <p:cNvSpPr/>
          <p:nvPr/>
        </p:nvSpPr>
        <p:spPr>
          <a:xfrm>
            <a:off x="6076224" y="3807728"/>
            <a:ext cx="2340000" cy="134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200" tIns="83200" rIns="83200" bIns="832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Adequação de Sistemas Informatizados</a:t>
            </a: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58" name="Google Shape;158;p13"/>
          <p:cNvSpPr/>
          <p:nvPr/>
        </p:nvSpPr>
        <p:spPr>
          <a:xfrm>
            <a:off x="10338676" y="3752356"/>
            <a:ext cx="2340000" cy="134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200" tIns="83200" rIns="83200" bIns="832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14601105" y="3807728"/>
            <a:ext cx="2340000" cy="134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200" tIns="83200" rIns="83200" bIns="832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pt-BR" sz="2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Cronograma Apertado</a:t>
            </a:r>
            <a:endParaRPr sz="14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0" name="Google Shape;160;p13"/>
          <p:cNvSpPr txBox="1"/>
          <p:nvPr/>
        </p:nvSpPr>
        <p:spPr>
          <a:xfrm>
            <a:off x="1651657" y="3775710"/>
            <a:ext cx="2650800" cy="17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pt-BR" sz="2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Complexidade no Mapeamento e Inventário de Sistemas</a:t>
            </a: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10373846" y="3877039"/>
            <a:ext cx="2340000" cy="134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200" tIns="83200" rIns="83200" bIns="832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Riscos Operacionais</a:t>
            </a: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2" name="Google Shape;162;p13"/>
          <p:cNvSpPr txBox="1"/>
          <p:nvPr/>
        </p:nvSpPr>
        <p:spPr>
          <a:xfrm>
            <a:off x="152400" y="152400"/>
            <a:ext cx="7432964" cy="8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NOVO CNPJ ALFANUMÉRICO</a:t>
            </a:r>
            <a:endParaRPr sz="3000" dirty="0"/>
          </a:p>
        </p:txBody>
      </p:sp>
      <p:pic>
        <p:nvPicPr>
          <p:cNvPr id="163" name="Google Shape;163;p13" title="pngimg.com - ibm_PNG19649.png"/>
          <p:cNvPicPr preferRelativeResize="0"/>
          <p:nvPr/>
        </p:nvPicPr>
        <p:blipFill rotWithShape="1">
          <a:blip r:embed="rId12">
            <a:alphaModFix/>
          </a:blip>
          <a:srcRect l="-2354"/>
          <a:stretch/>
        </p:blipFill>
        <p:spPr>
          <a:xfrm>
            <a:off x="15661975" y="9882136"/>
            <a:ext cx="560974" cy="20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3" title="Ingram-Micro-Logo-white.png"/>
          <p:cNvPicPr preferRelativeResize="0"/>
          <p:nvPr/>
        </p:nvPicPr>
        <p:blipFill rotWithShape="1">
          <a:blip r:embed="rId13">
            <a:alphaModFix/>
          </a:blip>
          <a:srcRect t="18982" b="18982"/>
          <a:stretch/>
        </p:blipFill>
        <p:spPr>
          <a:xfrm>
            <a:off x="16576440" y="9845325"/>
            <a:ext cx="1377808" cy="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3" title="logo_fabricads_branco.png"/>
          <p:cNvPicPr preferRelativeResize="0"/>
          <p:nvPr/>
        </p:nvPicPr>
        <p:blipFill rotWithShape="1">
          <a:blip r:embed="rId14">
            <a:alphaModFix/>
          </a:blip>
          <a:srcRect l="5731"/>
          <a:stretch/>
        </p:blipFill>
        <p:spPr>
          <a:xfrm>
            <a:off x="15966775" y="143500"/>
            <a:ext cx="1970226" cy="423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1"/>
            <a:ext cx="18286723" cy="1028627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4"/>
          <p:cNvSpPr txBox="1"/>
          <p:nvPr/>
        </p:nvSpPr>
        <p:spPr>
          <a:xfrm>
            <a:off x="1162052" y="698088"/>
            <a:ext cx="8122800" cy="9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600" rIns="0" bIns="0" anchor="t" anchorCtr="0">
            <a:spAutoFit/>
          </a:bodyPr>
          <a:lstStyle/>
          <a:p>
            <a:pPr marL="58420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4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WATSON</a:t>
            </a:r>
            <a:r>
              <a:rPr lang="pt-BR" sz="4200" b="1">
                <a:solidFill>
                  <a:srgbClr val="0062FF"/>
                </a:solidFill>
                <a:latin typeface="Poppins"/>
                <a:ea typeface="Poppins"/>
                <a:cs typeface="Poppins"/>
                <a:sym typeface="Poppins"/>
              </a:rPr>
              <a:t>X</a:t>
            </a:r>
            <a:r>
              <a:rPr lang="pt-BR" sz="4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42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8420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4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CODE </a:t>
            </a:r>
            <a:endParaRPr sz="42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8420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4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ASSISTANT</a:t>
            </a:r>
            <a:endParaRPr sz="42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584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IBM watsonx Code Assistant</a:t>
            </a:r>
            <a:r>
              <a:rPr lang="pt-BR" sz="2400" b="0" i="0" u="none" strike="noStrike" cap="non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pt-BR" sz="2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entrega enterprise-ready IA para soluções de código, de forma endereçar falta de habilidades e aumentar produtividade de desenvolvedor para casos específicos de negócios.</a:t>
            </a:r>
            <a:endParaRPr sz="24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584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584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Fortalecendo desenvolvedores para acelerar desenvolvimento de software, aumentar produtividade, e melhorar código para mais de </a:t>
            </a:r>
            <a:r>
              <a:rPr lang="pt-BR" sz="24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116 linguagens</a:t>
            </a:r>
            <a:r>
              <a:rPr lang="pt-BR" sz="2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— Java, Python, Javascript, C, C++, YAML, COBOL, etc.</a:t>
            </a:r>
            <a:endParaRPr sz="24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584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584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584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584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172" name="Google Shape;172;p14"/>
          <p:cNvGrpSpPr/>
          <p:nvPr/>
        </p:nvGrpSpPr>
        <p:grpSpPr>
          <a:xfrm>
            <a:off x="1162039" y="3292243"/>
            <a:ext cx="452407" cy="452408"/>
            <a:chOff x="1277438" y="3848041"/>
            <a:chExt cx="497369" cy="497370"/>
          </a:xfrm>
        </p:grpSpPr>
        <p:pic>
          <p:nvPicPr>
            <p:cNvPr id="173" name="Google Shape;173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7438" y="3848041"/>
              <a:ext cx="497369" cy="497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08286" y="3992053"/>
              <a:ext cx="240861" cy="2041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5" name="Google Shape;175;p14"/>
          <p:cNvGrpSpPr/>
          <p:nvPr/>
        </p:nvGrpSpPr>
        <p:grpSpPr>
          <a:xfrm>
            <a:off x="1162039" y="5650203"/>
            <a:ext cx="452407" cy="452408"/>
            <a:chOff x="1277438" y="6667441"/>
            <a:chExt cx="497369" cy="497370"/>
          </a:xfrm>
        </p:grpSpPr>
        <p:pic>
          <p:nvPicPr>
            <p:cNvPr id="176" name="Google Shape;17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7438" y="6667441"/>
              <a:ext cx="497369" cy="497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08286" y="6811453"/>
              <a:ext cx="240861" cy="2041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" name="Google Shape;178;p14"/>
          <p:cNvGrpSpPr/>
          <p:nvPr/>
        </p:nvGrpSpPr>
        <p:grpSpPr>
          <a:xfrm>
            <a:off x="12118613" y="3978071"/>
            <a:ext cx="3387024" cy="3081509"/>
            <a:chOff x="717837" y="8701641"/>
            <a:chExt cx="3194100" cy="3201900"/>
          </a:xfrm>
        </p:grpSpPr>
        <p:sp>
          <p:nvSpPr>
            <p:cNvPr id="179" name="Google Shape;179;p14"/>
            <p:cNvSpPr/>
            <p:nvPr/>
          </p:nvSpPr>
          <p:spPr>
            <a:xfrm>
              <a:off x="717837" y="8701641"/>
              <a:ext cx="3194100" cy="3201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66350" tIns="166350" rIns="166350" bIns="1663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endParaRPr>
            </a:p>
          </p:txBody>
        </p:sp>
        <p:pic>
          <p:nvPicPr>
            <p:cNvPr id="180" name="Google Shape;180;p14" descr="Icon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7377" y="9326355"/>
              <a:ext cx="2957505" cy="19691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1" name="Google Shape;181;p14" title="1.png"/>
          <p:cNvPicPr preferRelativeResize="0"/>
          <p:nvPr/>
        </p:nvPicPr>
        <p:blipFill rotWithShape="1">
          <a:blip r:embed="rId7">
            <a:alphaModFix/>
          </a:blip>
          <a:srcRect l="-1871" r="-1519"/>
          <a:stretch/>
        </p:blipFill>
        <p:spPr>
          <a:xfrm>
            <a:off x="15966775" y="143500"/>
            <a:ext cx="1974352" cy="3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4" title="61378d554b96600004f676e7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590250" y="9845320"/>
            <a:ext cx="586215" cy="2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4" title="ingram-seeklogo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527739" y="9836100"/>
            <a:ext cx="1426510" cy="2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1"/>
            <a:ext cx="18286714" cy="1028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7" title="1.png"/>
          <p:cNvPicPr preferRelativeResize="0"/>
          <p:nvPr/>
        </p:nvPicPr>
        <p:blipFill rotWithShape="1">
          <a:blip r:embed="rId4">
            <a:alphaModFix/>
          </a:blip>
          <a:srcRect l="-1871" r="-1519"/>
          <a:stretch/>
        </p:blipFill>
        <p:spPr>
          <a:xfrm>
            <a:off x="15966775" y="143500"/>
            <a:ext cx="1974352" cy="3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7" title="61378d554b96600004f676e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90250" y="9845320"/>
            <a:ext cx="586215" cy="2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7" title="ingram-seek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27739" y="9836100"/>
            <a:ext cx="1426510" cy="27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7"/>
          <p:cNvSpPr txBox="1"/>
          <p:nvPr/>
        </p:nvSpPr>
        <p:spPr>
          <a:xfrm>
            <a:off x="3667200" y="793275"/>
            <a:ext cx="11235300" cy="9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00" tIns="83200" rIns="83200" bIns="832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>
                <a:solidFill>
                  <a:srgbClr val="475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Funções Core e Capacidades ↷</a:t>
            </a:r>
            <a:endParaRPr sz="5000">
              <a:solidFill>
                <a:schemeClr val="dk1"/>
              </a:solidFill>
            </a:endParaRPr>
          </a:p>
        </p:txBody>
      </p:sp>
      <p:sp>
        <p:nvSpPr>
          <p:cNvPr id="259" name="Google Shape;259;p17"/>
          <p:cNvSpPr txBox="1"/>
          <p:nvPr/>
        </p:nvSpPr>
        <p:spPr>
          <a:xfrm>
            <a:off x="2725600" y="1993200"/>
            <a:ext cx="1298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Crie</a:t>
            </a:r>
            <a:r>
              <a:rPr lang="pt-BR" sz="3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pt-BR"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Modernize</a:t>
            </a:r>
            <a:r>
              <a:rPr lang="pt-BR" sz="3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e </a:t>
            </a:r>
            <a:r>
              <a:rPr lang="pt-BR"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Converta</a:t>
            </a:r>
            <a:r>
              <a:rPr lang="pt-BR" sz="3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código de uma linguagem para outra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260" name="Google Shape;260;p17"/>
          <p:cNvPicPr preferRelativeResize="0"/>
          <p:nvPr/>
        </p:nvPicPr>
        <p:blipFill rotWithShape="1">
          <a:blip r:embed="rId7">
            <a:alphaModFix/>
          </a:blip>
          <a:srcRect l="20707" t="8599" r="20264" b="8797"/>
          <a:stretch/>
        </p:blipFill>
        <p:spPr>
          <a:xfrm>
            <a:off x="9644858" y="2829312"/>
            <a:ext cx="6023400" cy="5917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61" name="Google Shape;261;p17"/>
          <p:cNvPicPr preferRelativeResize="0"/>
          <p:nvPr/>
        </p:nvPicPr>
        <p:blipFill rotWithShape="1">
          <a:blip r:embed="rId8">
            <a:alphaModFix/>
          </a:blip>
          <a:srcRect l="21054" t="8248" r="20863"/>
          <a:stretch/>
        </p:blipFill>
        <p:spPr>
          <a:xfrm>
            <a:off x="2324976" y="2901826"/>
            <a:ext cx="6292200" cy="5917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1272</Words>
  <Application>Microsoft Office PowerPoint</Application>
  <PresentationFormat>Personalizar</PresentationFormat>
  <Paragraphs>170</Paragraphs>
  <Slides>15</Slides>
  <Notes>15</Notes>
  <HiddenSlides>2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5" baseType="lpstr">
      <vt:lpstr>Arial</vt:lpstr>
      <vt:lpstr>IBM Plex Sans Light</vt:lpstr>
      <vt:lpstr>Poppins Light</vt:lpstr>
      <vt:lpstr>Poppins</vt:lpstr>
      <vt:lpstr>Roboto</vt:lpstr>
      <vt:lpstr>Poppins Medium</vt:lpstr>
      <vt:lpstr>Poppins SemiBold</vt:lpstr>
      <vt:lpstr>Raleway</vt:lpstr>
      <vt:lpstr>Lato</vt:lpstr>
      <vt:lpstr>Office Theme</vt:lpstr>
      <vt:lpstr>Apresentação do PowerPoint</vt:lpstr>
      <vt:lpstr>Do caos ao simples update com IA </vt:lpstr>
      <vt:lpstr>Apresentação do PowerPoint</vt:lpstr>
      <vt:lpstr>Apresentação do PowerPoint</vt:lpstr>
      <vt:lpstr>IMPACTOS - Governo</vt:lpstr>
      <vt:lpstr>IMPACTOS - Privado</vt:lpstr>
      <vt:lpstr>DESAFIOS </vt:lpstr>
      <vt:lpstr>Apresentação do PowerPoint</vt:lpstr>
      <vt:lpstr>Apresentação do PowerPoint</vt:lpstr>
      <vt:lpstr>CASE</vt:lpstr>
      <vt:lpstr>Apresentação do PowerPoint</vt:lpstr>
      <vt:lpstr>Apresentação do PowerPoint</vt:lpstr>
      <vt:lpstr>Apresentação do PowerPoint</vt:lpstr>
      <vt:lpstr>02</vt:lpstr>
      <vt:lpstr>CLIENTES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Michael de Souza</cp:lastModifiedBy>
  <cp:revision>1</cp:revision>
  <dcterms:modified xsi:type="dcterms:W3CDTF">2025-07-15T13:51:41Z</dcterms:modified>
</cp:coreProperties>
</file>