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3"/>
  </p:notesMasterIdLst>
  <p:sldIdLst>
    <p:sldId id="256" r:id="rId2"/>
    <p:sldId id="276" r:id="rId3"/>
    <p:sldId id="799" r:id="rId4"/>
    <p:sldId id="266" r:id="rId5"/>
    <p:sldId id="2145708388" r:id="rId6"/>
    <p:sldId id="2145708387" r:id="rId7"/>
    <p:sldId id="2145708389" r:id="rId8"/>
    <p:sldId id="257" r:id="rId9"/>
    <p:sldId id="258" r:id="rId10"/>
    <p:sldId id="259" r:id="rId11"/>
    <p:sldId id="267" r:id="rId12"/>
    <p:sldId id="269" r:id="rId13"/>
    <p:sldId id="270" r:id="rId14"/>
    <p:sldId id="271" r:id="rId15"/>
    <p:sldId id="272" r:id="rId16"/>
    <p:sldId id="337" r:id="rId17"/>
    <p:sldId id="273" r:id="rId18"/>
    <p:sldId id="274" r:id="rId19"/>
    <p:sldId id="275" r:id="rId20"/>
    <p:sldId id="775" r:id="rId21"/>
    <p:sldId id="800" r:id="rId22"/>
  </p:sldIdLst>
  <p:sldSz cx="14630400" cy="8229600"/>
  <p:notesSz cx="8229600" cy="14630400"/>
  <p:embeddedFontLst>
    <p:embeddedFont>
      <p:font typeface="Calibri (MS)" panose="020B0604020202020204" charset="0"/>
      <p:regular r:id="rId24"/>
      <p:bold r:id="rId25"/>
      <p:italic r:id="rId26"/>
      <p:boldItalic r:id="rId27"/>
    </p:embeddedFont>
    <p:embeddedFont>
      <p:font typeface="League Spartan" panose="020B0604020202020204" charset="0"/>
      <p:regular r:id="rId28"/>
      <p:bold r:id="rId29"/>
      <p:italic r:id="rId30"/>
      <p:boldItalic r:id="rId31"/>
    </p:embeddedFont>
    <p:embeddedFont>
      <p:font typeface="Montserrat" panose="00000500000000000000" pitchFamily="2" charset="0"/>
      <p:regular r:id="rId32"/>
      <p:bold r:id="rId33"/>
      <p:italic r:id="rId34"/>
      <p:boldItalic r:id="rId35"/>
    </p:embeddedFont>
    <p:embeddedFont>
      <p:font typeface="Montserrat Bold" panose="00000800000000000000" charset="0"/>
      <p:regular r:id="rId36"/>
      <p:bold r:id="rId37"/>
      <p:italic r:id="rId38"/>
      <p:boldItalic r:id="rId39"/>
    </p:embeddedFont>
    <p:embeddedFont>
      <p:font typeface="Montserrat Classic Bold" panose="020B0604020202020204" charset="0"/>
      <p:regular r:id="rId40"/>
      <p:bold r:id="rId41"/>
      <p:italic r:id="rId42"/>
      <p:boldItalic r:id="rId43"/>
    </p:embeddedFont>
    <p:embeddedFont>
      <p:font typeface="Poppins" panose="00000500000000000000" pitchFamily="2" charset="0"/>
      <p:regular r:id="rId44"/>
      <p:bold r:id="rId45"/>
      <p:italic r:id="rId46"/>
      <p:boldItalic r:id="rId47"/>
    </p:embeddedFont>
    <p:embeddedFont>
      <p:font typeface="Roboto" panose="02000000000000000000" pitchFamily="2" charset="0"/>
      <p:regular r:id="rId48"/>
      <p:bold r:id="rId49"/>
      <p:italic r:id="rId50"/>
      <p:boldItalic r:id="rId51"/>
    </p:embeddedFont>
    <p:embeddedFont>
      <p:font typeface="Roboto Bold" panose="02000000000000000000" pitchFamily="2" charset="0"/>
      <p:regular r:id="rId52"/>
      <p:bold r:id="rId53"/>
      <p:italic r:id="rId54"/>
      <p:boldItalic r:id="rId55"/>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9550FF-247E-C944-8736-AF9E5569B0F3}" v="30" dt="2025-07-14T14:39:49.5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296" autoAdjust="0"/>
  </p:normalViewPr>
  <p:slideViewPr>
    <p:cSldViewPr snapToGrid="0" snapToObjects="1">
      <p:cViewPr varScale="1">
        <p:scale>
          <a:sx n="86" d="100"/>
          <a:sy n="86" d="100"/>
        </p:scale>
        <p:origin x="858" y="30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20.xml"/><Relationship Id="rId34" Type="http://schemas.openxmlformats.org/officeDocument/2006/relationships/font" Target="fonts/font11.fntdata"/><Relationship Id="rId42" Type="http://schemas.openxmlformats.org/officeDocument/2006/relationships/font" Target="fonts/font19.fntdata"/><Relationship Id="rId47" Type="http://schemas.openxmlformats.org/officeDocument/2006/relationships/font" Target="fonts/font24.fntdata"/><Relationship Id="rId50" Type="http://schemas.openxmlformats.org/officeDocument/2006/relationships/font" Target="fonts/font27.fntdata"/><Relationship Id="rId55" Type="http://schemas.openxmlformats.org/officeDocument/2006/relationships/font" Target="fonts/font3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6.fntdata"/><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45" Type="http://schemas.openxmlformats.org/officeDocument/2006/relationships/font" Target="fonts/font22.fntdata"/><Relationship Id="rId53" Type="http://schemas.openxmlformats.org/officeDocument/2006/relationships/font" Target="fonts/font30.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font" Target="fonts/font20.fntdata"/><Relationship Id="rId48" Type="http://schemas.openxmlformats.org/officeDocument/2006/relationships/font" Target="fonts/font25.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2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46" Type="http://schemas.openxmlformats.org/officeDocument/2006/relationships/font" Target="fonts/font23.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18.fntdata"/><Relationship Id="rId54" Type="http://schemas.openxmlformats.org/officeDocument/2006/relationships/font" Target="fonts/font3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49" Type="http://schemas.openxmlformats.org/officeDocument/2006/relationships/font" Target="fonts/font26.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font" Target="fonts/font8.fntdata"/><Relationship Id="rId44" Type="http://schemas.openxmlformats.org/officeDocument/2006/relationships/font" Target="fonts/font21.fntdata"/><Relationship Id="rId52" Type="http://schemas.openxmlformats.org/officeDocument/2006/relationships/font" Target="fonts/font29.fntdata"/><Relationship Id="rId6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0227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en-US" dirty="0"/>
          </a:p>
        </p:txBody>
      </p:sp>
    </p:spTree>
    <p:extLst>
      <p:ext uri="{BB962C8B-B14F-4D97-AF65-F5344CB8AC3E}">
        <p14:creationId xmlns:p14="http://schemas.microsoft.com/office/powerpoint/2010/main" val="1048332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endParaRPr lang="en-US"/>
          </a:p>
          <a:p>
            <a:endParaRPr lang="en-US"/>
          </a:p>
          <a:p>
            <a:endParaRPr lang="en-US"/>
          </a:p>
          <a:p>
            <a:r>
              <a:rPr lang="en-US"/>
              <a:t>Exam side:</a:t>
            </a:r>
          </a:p>
          <a:p>
            <a:r>
              <a:rPr lang="en-US"/>
              <a:t>Generic EXIN intro</a:t>
            </a:r>
          </a:p>
          <a:p>
            <a:endParaRPr lang="en-US"/>
          </a:p>
          <a:p>
            <a:r>
              <a:rPr lang="en-US"/>
              <a:t>Certification info (i.e. local incentives, what it benefit it brings for people in their career, but also financial salary increase benefits. as well as for companies; what impact it has on retention, what impact retention has on the business etc.)</a:t>
            </a:r>
          </a:p>
          <a:p>
            <a:endParaRPr lang="en-US"/>
          </a:p>
          <a:p>
            <a:r>
              <a:rPr lang="en-US"/>
              <a:t>Exam product overview: general overview, and zoom-in for each product. Zoom in to include training information, certification information incl USP's, expected trendline expected candidates versus future trend, target segments, drivers (i.e. momentum), competitor(s), other? </a:t>
            </a:r>
          </a:p>
          <a:p>
            <a:endParaRPr lang="en-US"/>
          </a:p>
          <a:p>
            <a:r>
              <a:rPr lang="en-US"/>
              <a:t>ATO specific piece: addressing ATO's painpoints, Benefits when becoming partner, journey from potential partner to be a partner, how we provide continuous enablement. Best practises; marketing and sales activities that we do, marketing and sales activities that they can do. </a:t>
            </a:r>
          </a:p>
          <a:p>
            <a:endParaRPr lang="en-US"/>
          </a:p>
          <a:p>
            <a:r>
              <a:rPr lang="en-US"/>
              <a:t>Platform specific piece: </a:t>
            </a:r>
          </a:p>
          <a:p>
            <a:endParaRPr lang="en-US"/>
          </a:p>
          <a:p>
            <a:r>
              <a:rPr lang="en-US"/>
              <a:t>Corporate specific piece: addressing company painpoints related to non certified personel. benefits of working with certified personel. Benefits of EXIN certification and accreditation (i.e. winning tenders)</a:t>
            </a:r>
          </a:p>
          <a:p>
            <a:endParaRPr lang="en-US"/>
          </a:p>
          <a:p>
            <a:r>
              <a:rPr lang="en-US"/>
              <a:t>Pricing models, contract process, journey. </a:t>
            </a:r>
          </a:p>
          <a:p>
            <a:endParaRPr lang="en-US"/>
          </a:p>
          <a:p>
            <a:r>
              <a:rPr lang="en-US"/>
              <a:t>Being an exin partner, what to expect</a:t>
            </a:r>
          </a:p>
          <a:p>
            <a:endParaRPr lang="en-US"/>
          </a:p>
          <a:p>
            <a:r>
              <a:rPr lang="en-US"/>
              <a:t>------</a:t>
            </a:r>
          </a:p>
          <a:p>
            <a:endParaRPr lang="en-US"/>
          </a:p>
          <a:p>
            <a:r>
              <a:rPr lang="en-US"/>
              <a:t>Astride side:</a:t>
            </a:r>
          </a:p>
          <a:p>
            <a:endParaRPr lang="en-US"/>
          </a:p>
          <a:p>
            <a:r>
              <a:rPr lang="en-US"/>
              <a:t>Skill management info: what is skill management, benefits of implementing skill management for companies, what type of companies are using these practises. How skill assessment fits in, what competitors in market,</a:t>
            </a:r>
          </a:p>
          <a:p>
            <a:endParaRPr lang="en-US"/>
          </a:p>
          <a:p>
            <a:r>
              <a:rPr lang="en-US"/>
              <a:t>Astride intro: What is astride, USPs, how its rates against competitors, demo video from end user perspective versus company perspective, what data insights it gives, how to take action to develop best skilled teams. </a:t>
            </a:r>
          </a:p>
          <a:p>
            <a:endParaRPr lang="en-US"/>
          </a:p>
          <a:p>
            <a:r>
              <a:rPr lang="en-US"/>
              <a:t>Corporate specific piece: benefits of having best skilled teams (i.e. retention, work efficiency, risk reduction etc)</a:t>
            </a:r>
          </a:p>
          <a:p>
            <a:endParaRPr lang="en-US"/>
          </a:p>
          <a:p>
            <a:r>
              <a:rPr lang="en-US"/>
              <a:t>Journey: how to onboard to Astride, contract process </a:t>
            </a:r>
          </a:p>
          <a:p>
            <a:endParaRPr lang="en-US"/>
          </a:p>
          <a:p>
            <a:r>
              <a:rPr lang="en-US"/>
              <a:t>Being an astride user, what to expect</a:t>
            </a:r>
          </a:p>
          <a:p>
            <a:r>
              <a:rPr lang="en-US"/>
              <a:t>1</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89D7C-B91E-B82B-E44A-2FAD6C568C3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59F228C8-9C86-405F-B3DC-5F7C6450ECB7}"/>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46FAA6D0-96D4-96F3-E181-4B65DCB7A22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8282D33D-B255-614B-3CC0-9164B853F69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ACA9192-ADDB-37A3-602F-77A8C6649CA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about Career Paths?</a:t>
            </a:r>
          </a:p>
          <a:p>
            <a:endParaRPr lang="en-US"/>
          </a:p>
          <a:p>
            <a:r>
              <a:rPr lang="en-US"/>
              <a:t>64</a:t>
            </a:r>
          </a:p>
        </p:txBody>
      </p:sp>
      <p:sp>
        <p:nvSpPr>
          <p:cNvPr id="6" name="Footer Placeholder 5">
            <a:extLst>
              <a:ext uri="{FF2B5EF4-FFF2-40B4-BE49-F238E27FC236}">
                <a16:creationId xmlns:a16="http://schemas.microsoft.com/office/drawing/2014/main" id="{C2641CE9-9137-C978-9A20-55B80B574215}"/>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676A8C5-4FC6-DD77-98DB-12609E358A5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103339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BDBD6-2750-FEEB-A255-FEF3DC5D40E8}"/>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05D9CCAF-E534-09B3-5DD3-06A79C75437A}"/>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83A40DF-D066-1A90-456B-DE7410585FE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E9A2917-09BA-9D6C-6F91-CE4A007ABAC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1E926F6-2784-C7C7-943E-3A1D666DA09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about Career Paths?</a:t>
            </a:r>
          </a:p>
          <a:p>
            <a:endParaRPr lang="en-US"/>
          </a:p>
          <a:p>
            <a:r>
              <a:rPr lang="en-US"/>
              <a:t>64</a:t>
            </a:r>
          </a:p>
        </p:txBody>
      </p:sp>
      <p:sp>
        <p:nvSpPr>
          <p:cNvPr id="6" name="Footer Placeholder 5">
            <a:extLst>
              <a:ext uri="{FF2B5EF4-FFF2-40B4-BE49-F238E27FC236}">
                <a16:creationId xmlns:a16="http://schemas.microsoft.com/office/drawing/2014/main" id="{781BC638-A74E-CD16-CA4A-7832AA8FCF75}"/>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448040A-A78B-DEED-958B-A98AE7A4FBF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217217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4D4C3-1E92-932A-5984-F355341B1298}"/>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50770BA-E0B8-F7AF-AF4F-EAFDC4F39FA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81F40A1-77FC-CF7A-7A54-BD282FC6EBD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F4DD5F1-13FE-C01E-7E4D-E5AB29292D78}"/>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94D0A3F-AB20-20AE-599C-C9DA7647ED5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about Career Paths?</a:t>
            </a:r>
          </a:p>
          <a:p>
            <a:endParaRPr lang="en-US"/>
          </a:p>
          <a:p>
            <a:r>
              <a:rPr lang="en-US"/>
              <a:t>64</a:t>
            </a:r>
          </a:p>
        </p:txBody>
      </p:sp>
      <p:sp>
        <p:nvSpPr>
          <p:cNvPr id="6" name="Footer Placeholder 5">
            <a:extLst>
              <a:ext uri="{FF2B5EF4-FFF2-40B4-BE49-F238E27FC236}">
                <a16:creationId xmlns:a16="http://schemas.microsoft.com/office/drawing/2014/main" id="{36F83286-403E-0810-A1FB-5CF9E8D6DC3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CDD26C87-BC52-C48B-10B6-6852D793D94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82958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What is it?</a:t>
            </a:r>
          </a:p>
          <a:p>
            <a:endParaRPr lang="en-US"/>
          </a:p>
          <a:p>
            <a:endParaRPr lang="en-US"/>
          </a:p>
          <a:p>
            <a:r>
              <a:rPr lang="en-US"/>
              <a:t>------------------</a:t>
            </a:r>
          </a:p>
          <a:p>
            <a:endParaRPr lang="en-US"/>
          </a:p>
          <a:p>
            <a:r>
              <a:rPr lang="en-US"/>
              <a:t>DPMM approach: Product control</a:t>
            </a:r>
          </a:p>
          <a:p>
            <a:r>
              <a:rPr lang="en-US"/>
              <a:t>In DPMM, the project manager focuses on managing WHAT is delivered. </a:t>
            </a:r>
          </a:p>
          <a:p>
            <a:r>
              <a:rPr lang="en-US"/>
              <a:t>A project manager always manages the products to be delivered, </a:t>
            </a:r>
          </a:p>
          <a:p>
            <a:r>
              <a:rPr lang="en-US"/>
              <a:t>never the technical work. Delivery agreements and framework </a:t>
            </a:r>
          </a:p>
          <a:p>
            <a:r>
              <a:rPr lang="en-US"/>
              <a:t>conditions are agreed for this purpose. </a:t>
            </a:r>
          </a:p>
          <a:p>
            <a:r>
              <a:rPr lang="en-US"/>
              <a:t>Traditional approach: Activity control</a:t>
            </a:r>
          </a:p>
          <a:p>
            <a:r>
              <a:rPr lang="en-US"/>
              <a:t>The project manager tries to manage the activities of the specialist resources.</a:t>
            </a:r>
          </a:p>
          <a:p>
            <a:r>
              <a:rPr lang="en-US"/>
              <a:t>Who should do what work?</a:t>
            </a:r>
          </a:p>
          <a:p>
            <a:r>
              <a:rPr lang="en-US"/>
              <a:t>Was the work done correctly?</a:t>
            </a:r>
          </a:p>
          <a:p>
            <a:r>
              <a:rPr lang="en-US"/>
              <a:t>Do it differently!</a:t>
            </a:r>
          </a:p>
          <a:p>
            <a:r>
              <a:rPr lang="en-US"/>
              <a:t>This may still work in very small projects and within small teams, </a:t>
            </a:r>
          </a:p>
          <a:p>
            <a:r>
              <a:rPr lang="en-US"/>
              <a:t>but in somewhat larger projects this is problematic.</a:t>
            </a:r>
          </a:p>
          <a:p>
            <a:r>
              <a:rPr lang="en-US"/>
              <a:t>No time to worry about the details</a:t>
            </a:r>
          </a:p>
          <a:p>
            <a:r>
              <a:rPr lang="en-US"/>
              <a:t>The work (activities) of all specialists is unmanageable</a:t>
            </a:r>
          </a:p>
          <a:p>
            <a:r>
              <a:rPr lang="en-US"/>
              <a:t>The project manager is not able to assess many technical aspects.</a:t>
            </a:r>
          </a:p>
          <a:p>
            <a:r>
              <a:rPr lang="en-US"/>
              <a:t>That is micromanagement!</a:t>
            </a:r>
          </a:p>
          <a:p>
            <a:endParaRPr lang="en-US"/>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4" name="Text Placeholder 2"/>
          <p:cNvSpPr txBox="1">
            <a:spLocks/>
          </p:cNvSpPr>
          <p:nvPr userDrawn="1"/>
        </p:nvSpPr>
        <p:spPr>
          <a:xfrm>
            <a:off x="8179296" y="1176874"/>
            <a:ext cx="5703034" cy="6221491"/>
          </a:xfrm>
          <a:prstGeom prst="rect">
            <a:avLst/>
          </a:prstGeom>
        </p:spPr>
        <p:txBody>
          <a:bodyPr vert="horz" lIns="146304" tIns="73152" rIns="146304" bIns="73152" rtlCol="0">
            <a:normAutofit/>
          </a:bodyPr>
          <a:lstStyle>
            <a:lvl1pPr marL="342900" indent="-342900" algn="l" defTabSz="914400" rtl="0" eaLnBrk="1" latinLnBrk="0" hangingPunct="1">
              <a:spcBef>
                <a:spcPct val="20000"/>
              </a:spcBef>
              <a:buFont typeface="Arial" panose="020B0604020202020204" pitchFamily="34" charset="0"/>
              <a:buChar char="•"/>
              <a:defRPr sz="2400" kern="1200">
                <a:solidFill>
                  <a:srgbClr val="009DE0"/>
                </a:solidFill>
                <a:latin typeface="+mn-lt"/>
                <a:ea typeface="Arial Unicode MS" panose="020B0604020202020204" pitchFamily="34" charset="-128"/>
                <a:cs typeface="Arial Unicode MS" panose="020B0604020202020204" pitchFamily="34" charset="-128"/>
              </a:defRPr>
            </a:lvl1pPr>
            <a:lvl2pPr marL="742950" indent="-285750" algn="l" defTabSz="914400" rtl="0" eaLnBrk="1" latinLnBrk="0" hangingPunct="1">
              <a:spcBef>
                <a:spcPct val="20000"/>
              </a:spcBef>
              <a:buFont typeface="Arial" panose="020B0604020202020204" pitchFamily="34" charset="0"/>
              <a:buChar char="–"/>
              <a:defRPr sz="2400" kern="1200">
                <a:solidFill>
                  <a:srgbClr val="009DE0"/>
                </a:solidFill>
                <a:latin typeface="+mn-lt"/>
                <a:ea typeface="Arial Unicode MS" panose="020B0604020202020204" pitchFamily="34" charset="-128"/>
                <a:cs typeface="Arial Unicode MS" panose="020B0604020202020204" pitchFamily="34" charset="-128"/>
              </a:defRPr>
            </a:lvl2pPr>
            <a:lvl3pPr marL="1143000" indent="-228600" algn="l" defTabSz="914400" rtl="0" eaLnBrk="1" latinLnBrk="0" hangingPunct="1">
              <a:spcBef>
                <a:spcPct val="20000"/>
              </a:spcBef>
              <a:buFont typeface="Arial" panose="020B0604020202020204" pitchFamily="34" charset="0"/>
              <a:buChar char="•"/>
              <a:defRPr sz="2000" kern="1200">
                <a:solidFill>
                  <a:srgbClr val="009DE0"/>
                </a:solidFill>
                <a:latin typeface="+mn-lt"/>
                <a:ea typeface="Arial Unicode MS" panose="020B0604020202020204" pitchFamily="34" charset="-128"/>
                <a:cs typeface="Arial Unicode MS" panose="020B0604020202020204" pitchFamily="34" charset="-128"/>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9DE0"/>
                </a:solidFill>
                <a:latin typeface="+mn-lt"/>
                <a:ea typeface="Arial Unicode MS" panose="020B0604020202020204" pitchFamily="34" charset="-128"/>
                <a:cs typeface="Arial Unicode MS" panose="020B0604020202020204" pitchFamily="34" charset="-128"/>
              </a:defRPr>
            </a:lvl4pPr>
            <a:lvl5pPr marL="2057400" indent="-228600" algn="l" defTabSz="914400" rtl="0" eaLnBrk="1" latinLnBrk="0" hangingPunct="1">
              <a:spcBef>
                <a:spcPct val="20000"/>
              </a:spcBef>
              <a:buFont typeface="Arial" panose="020B0604020202020204" pitchFamily="34" charset="0"/>
              <a:buChar char="»"/>
              <a:defRPr sz="1800" kern="1200">
                <a:solidFill>
                  <a:srgbClr val="009DE0"/>
                </a:solidFill>
                <a:latin typeface="+mn-lt"/>
                <a:ea typeface="Arial Unicode MS" panose="020B0604020202020204" pitchFamily="34" charset="-128"/>
                <a:cs typeface="Arial Unicode MS" panose="020B0604020202020204" pitchFamily="34" charset="-128"/>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ts val="3200"/>
              </a:lnSpc>
              <a:spcBef>
                <a:spcPts val="1280"/>
              </a:spcBef>
              <a:buBlip>
                <a:blip r:embed="rId2"/>
              </a:buBlip>
            </a:pPr>
            <a:endParaRPr lang="en-US" sz="3040">
              <a:ea typeface="Roboto" panose="02000000000000000000" pitchFamily="2" charset="0"/>
              <a:cs typeface="Arial"/>
              <a:sym typeface="Arial"/>
            </a:endParaRPr>
          </a:p>
        </p:txBody>
      </p:sp>
      <p:pic>
        <p:nvPicPr>
          <p:cNvPr id="5" name="Picture 4">
            <a:extLst>
              <a:ext uri="{FF2B5EF4-FFF2-40B4-BE49-F238E27FC236}">
                <a16:creationId xmlns:a16="http://schemas.microsoft.com/office/drawing/2014/main" id="{62F403E9-FF4F-42FE-92D3-7CF57F1E7C7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60039" y="7402825"/>
            <a:ext cx="979309" cy="416996"/>
          </a:xfrm>
          <a:prstGeom prst="rect">
            <a:avLst/>
          </a:prstGeom>
        </p:spPr>
      </p:pic>
    </p:spTree>
    <p:extLst>
      <p:ext uri="{BB962C8B-B14F-4D97-AF65-F5344CB8AC3E}">
        <p14:creationId xmlns:p14="http://schemas.microsoft.com/office/powerpoint/2010/main" val="38894211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537EA0-0804-AC59-B40B-22AA6A95F8C5}"/>
              </a:ext>
            </a:extLst>
          </p:cNvPr>
          <p:cNvSpPr>
            <a:spLocks noGrp="1"/>
          </p:cNvSpPr>
          <p:nvPr>
            <p:ph type="ctrTitle"/>
          </p:nvPr>
        </p:nvSpPr>
        <p:spPr>
          <a:xfrm>
            <a:off x="1828800" y="1346836"/>
            <a:ext cx="10972800" cy="2865120"/>
          </a:xfrm>
        </p:spPr>
        <p:txBody>
          <a:bodyPr anchor="b"/>
          <a:lstStyle>
            <a:lvl1pPr algn="ctr">
              <a:defRPr sz="7200"/>
            </a:lvl1pPr>
          </a:lstStyle>
          <a:p>
            <a:r>
              <a:rPr lang="pt-BR"/>
              <a:t>Clique para editar o título Mestre</a:t>
            </a:r>
          </a:p>
        </p:txBody>
      </p:sp>
      <p:sp>
        <p:nvSpPr>
          <p:cNvPr id="3" name="Subtítulo 2">
            <a:extLst>
              <a:ext uri="{FF2B5EF4-FFF2-40B4-BE49-F238E27FC236}">
                <a16:creationId xmlns:a16="http://schemas.microsoft.com/office/drawing/2014/main" id="{E3FB90BC-4AC6-78DE-7769-0DE5959EB483}"/>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CADB7626-16D3-E025-07C4-1439B68C273D}"/>
              </a:ext>
            </a:extLst>
          </p:cNvPr>
          <p:cNvSpPr>
            <a:spLocks noGrp="1"/>
          </p:cNvSpPr>
          <p:nvPr>
            <p:ph type="dt" sz="half" idx="10"/>
          </p:nvPr>
        </p:nvSpPr>
        <p:spPr/>
        <p:txBody>
          <a:bodyPr/>
          <a:lstStyle/>
          <a:p>
            <a:fld id="{6C839D92-7C92-7D41-8928-9A1D4D695FA6}" type="datetimeFigureOut">
              <a:rPr lang="pt-BR" smtClean="0"/>
              <a:t>15/07/2025</a:t>
            </a:fld>
            <a:endParaRPr lang="pt-BR"/>
          </a:p>
        </p:txBody>
      </p:sp>
      <p:sp>
        <p:nvSpPr>
          <p:cNvPr id="5" name="Espaço Reservado para Rodapé 4">
            <a:extLst>
              <a:ext uri="{FF2B5EF4-FFF2-40B4-BE49-F238E27FC236}">
                <a16:creationId xmlns:a16="http://schemas.microsoft.com/office/drawing/2014/main" id="{D151776E-0D36-0185-78E0-D7D81C2E38A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8279FE4-145C-BC7E-9881-75264D27F5C8}"/>
              </a:ext>
            </a:extLst>
          </p:cNvPr>
          <p:cNvSpPr>
            <a:spLocks noGrp="1"/>
          </p:cNvSpPr>
          <p:nvPr>
            <p:ph type="sldNum" sz="quarter" idx="12"/>
          </p:nvPr>
        </p:nvSpPr>
        <p:spPr/>
        <p:txBody>
          <a:bodyPr/>
          <a:lstStyle/>
          <a:p>
            <a:fld id="{0BB46E25-08FC-0948-962C-91B15B96D01D}" type="slidenum">
              <a:rPr lang="pt-BR" smtClean="0"/>
              <a:t>‹nº›</a:t>
            </a:fld>
            <a:endParaRPr lang="pt-BR"/>
          </a:p>
        </p:txBody>
      </p:sp>
    </p:spTree>
    <p:extLst>
      <p:ext uri="{BB962C8B-B14F-4D97-AF65-F5344CB8AC3E}">
        <p14:creationId xmlns:p14="http://schemas.microsoft.com/office/powerpoint/2010/main" val="14560208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385116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3.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svg"/><Relationship Id="rId2" Type="http://schemas.openxmlformats.org/officeDocument/2006/relationships/notesSlide" Target="../notesSlides/notesSlide3.xml"/><Relationship Id="rId16" Type="http://schemas.openxmlformats.org/officeDocument/2006/relationships/image" Target="../media/image24.png"/><Relationship Id="rId1" Type="http://schemas.openxmlformats.org/officeDocument/2006/relationships/slideLayout" Target="../slideLayouts/slideLayout24.xml"/><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5.png"/><Relationship Id="rId7"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5.png"/><Relationship Id="rId7" Type="http://schemas.openxmlformats.org/officeDocument/2006/relationships/image" Target="../media/image39.svg"/><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image" Target="../media/image38.png"/><Relationship Id="rId11" Type="http://schemas.openxmlformats.org/officeDocument/2006/relationships/image" Target="../media/image35.png"/><Relationship Id="rId5" Type="http://schemas.openxmlformats.org/officeDocument/2006/relationships/image" Target="../media/image37.svg"/><Relationship Id="rId10" Type="http://schemas.openxmlformats.org/officeDocument/2006/relationships/image" Target="../media/image41.png"/><Relationship Id="rId4" Type="http://schemas.openxmlformats.org/officeDocument/2006/relationships/image" Target="../media/image36.png"/><Relationship Id="rId9" Type="http://schemas.openxmlformats.org/officeDocument/2006/relationships/image" Target="../media/image40.png"/></Relationships>
</file>

<file path=ppt/slides/_rels/slide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46.png"/><Relationship Id="rId11" Type="http://schemas.openxmlformats.org/officeDocument/2006/relationships/image" Target="../media/image5.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10.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3" Type="http://schemas.openxmlformats.org/officeDocument/2006/relationships/image" Target="../media/image51.png"/><Relationship Id="rId7" Type="http://schemas.openxmlformats.org/officeDocument/2006/relationships/image" Target="../media/image55.png"/><Relationship Id="rId12" Type="http://schemas.openxmlformats.org/officeDocument/2006/relationships/image" Target="../media/image60.png"/><Relationship Id="rId17" Type="http://schemas.openxmlformats.org/officeDocument/2006/relationships/image" Target="../media/image5.png"/><Relationship Id="rId2" Type="http://schemas.openxmlformats.org/officeDocument/2006/relationships/notesSlide" Target="../notesSlides/notesSlide9.xml"/><Relationship Id="rId16" Type="http://schemas.openxmlformats.org/officeDocument/2006/relationships/image" Target="../media/image64.png"/><Relationship Id="rId1" Type="http://schemas.openxmlformats.org/officeDocument/2006/relationships/slideLayout" Target="../slideLayouts/slideLayout5.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5" Type="http://schemas.openxmlformats.org/officeDocument/2006/relationships/image" Target="../media/image6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 Id="rId14" Type="http://schemas.openxmlformats.org/officeDocument/2006/relationships/image" Target="../media/image62.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5.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s>
</file>

<file path=ppt/slides/_rels/slide14.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80.sv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7.xml"/><Relationship Id="rId1" Type="http://schemas.openxmlformats.org/officeDocument/2006/relationships/slideLayout" Target="../slideLayouts/slideLayout20.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notesSlide" Target="../notesSlides/notesSlide18.xml"/><Relationship Id="rId1" Type="http://schemas.openxmlformats.org/officeDocument/2006/relationships/slideLayout" Target="../slideLayouts/slideLayout21.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 Id="rId9"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hyperlink" Target="mailto:support@exin.com" TargetMode="External"/><Relationship Id="rId2" Type="http://schemas.openxmlformats.org/officeDocument/2006/relationships/hyperlink" Target="https://www.exin.com/pt-br/exin-anywhere/" TargetMode="External"/><Relationship Id="rId1" Type="http://schemas.openxmlformats.org/officeDocument/2006/relationships/slideLayout" Target="../slideLayouts/slideLayout22.xml"/><Relationship Id="rId6" Type="http://schemas.openxmlformats.org/officeDocument/2006/relationships/hyperlink" Target="mailto:milena.andrade@exin.com" TargetMode="External"/><Relationship Id="rId5" Type="http://schemas.openxmlformats.org/officeDocument/2006/relationships/hyperlink" Target="https://www.exin.com/pt-br/exin-dynamic-project-management-method-dpmm/exin-dynamic-project-management-method-foundation/" TargetMode="Externa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92.svg"/><Relationship Id="rId2" Type="http://schemas.openxmlformats.org/officeDocument/2006/relationships/image" Target="../media/image91.png"/><Relationship Id="rId1" Type="http://schemas.openxmlformats.org/officeDocument/2006/relationships/slideLayout" Target="../slideLayouts/slideLayout22.xml"/><Relationship Id="rId5" Type="http://schemas.openxmlformats.org/officeDocument/2006/relationships/image" Target="../media/image94.svg"/><Relationship Id="rId4" Type="http://schemas.openxmlformats.org/officeDocument/2006/relationships/image" Target="../media/image93.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89" y="969118"/>
            <a:ext cx="6406792" cy="2020253"/>
          </a:xfrm>
          <a:prstGeom prst="rect">
            <a:avLst/>
          </a:prstGeom>
          <a:noFill/>
          <a:ln/>
        </p:spPr>
        <p:txBody>
          <a:bodyPr wrap="square" lIns="0" tIns="0" rIns="0" bIns="0" rtlCol="0" anchor="t"/>
          <a:lstStyle/>
          <a:p>
            <a:pPr marL="0" indent="0" algn="l">
              <a:lnSpc>
                <a:spcPts val="5300"/>
              </a:lnSpc>
              <a:buNone/>
            </a:pPr>
            <a:r>
              <a:rPr lang="en-US" sz="4200" b="1" dirty="0">
                <a:solidFill>
                  <a:srgbClr val="1B1B27"/>
                </a:solidFill>
                <a:effectLst>
                  <a:outerShdw blurRad="38100" dist="38100" dir="2700000" algn="tl">
                    <a:srgbClr val="000000">
                      <a:alpha val="43137"/>
                    </a:srgbClr>
                  </a:outerShdw>
                </a:effectLst>
                <a:latin typeface="Poppins" panose="00000500000000000000" pitchFamily="2" charset="0"/>
                <a:ea typeface="Alexandria" pitchFamily="34" charset="-122"/>
                <a:cs typeface="Poppins" panose="00000500000000000000" pitchFamily="2" charset="0"/>
              </a:rPr>
              <a:t>DPMM®: Domine a Gestão de Projetos Dinâmica</a:t>
            </a:r>
            <a:endParaRPr lang="en-US" sz="4200" b="1" dirty="0">
              <a:effectLst>
                <a:outerShdw blurRad="38100" dist="38100" dir="2700000" algn="tl">
                  <a:srgbClr val="000000">
                    <a:alpha val="43137"/>
                  </a:srgbClr>
                </a:outerShdw>
              </a:effectLst>
              <a:latin typeface="Poppins" panose="00000500000000000000" pitchFamily="2" charset="0"/>
              <a:cs typeface="Poppins" panose="00000500000000000000" pitchFamily="2" charset="0"/>
            </a:endParaRPr>
          </a:p>
        </p:txBody>
      </p:sp>
      <p:sp>
        <p:nvSpPr>
          <p:cNvPr id="4" name="Text 1"/>
          <p:cNvSpPr/>
          <p:nvPr/>
        </p:nvSpPr>
        <p:spPr>
          <a:xfrm>
            <a:off x="6280190" y="3339541"/>
            <a:ext cx="7556421" cy="2836707"/>
          </a:xfrm>
          <a:prstGeom prst="rect">
            <a:avLst/>
          </a:prstGeom>
          <a:noFill/>
          <a:ln/>
        </p:spPr>
        <p:txBody>
          <a:bodyPr wrap="square" lIns="0" tIns="0" rIns="0" bIns="0" rtlCol="0" anchor="t"/>
          <a:lstStyle/>
          <a:p>
            <a:pPr marL="0" indent="0" algn="l">
              <a:lnSpc>
                <a:spcPts val="2700"/>
              </a:lnSpc>
              <a:buNone/>
            </a:pPr>
            <a:r>
              <a:rPr lang="en-US" dirty="0" err="1">
                <a:solidFill>
                  <a:srgbClr val="404155"/>
                </a:solidFill>
                <a:latin typeface="Poppins" panose="00000500000000000000" pitchFamily="2" charset="0"/>
                <a:ea typeface="Nobile" pitchFamily="34" charset="-122"/>
                <a:cs typeface="Poppins" panose="00000500000000000000" pitchFamily="2" charset="0"/>
              </a:rPr>
              <a:t>Método</a:t>
            </a:r>
            <a:r>
              <a:rPr lang="en-US" dirty="0">
                <a:solidFill>
                  <a:srgbClr val="404155"/>
                </a:solidFill>
                <a:latin typeface="Poppins" panose="00000500000000000000" pitchFamily="2" charset="0"/>
                <a:ea typeface="Nobile" pitchFamily="34" charset="-122"/>
                <a:cs typeface="Poppins" panose="00000500000000000000" pitchFamily="2" charset="0"/>
              </a:rPr>
              <a:t> de Gestão de Projetos Dinâmica (DPMM®), uma abordagem moderna e eficaz para o sucesso em projetos dinâmicos. </a:t>
            </a:r>
          </a:p>
          <a:p>
            <a:pPr marL="0" indent="0" algn="l">
              <a:lnSpc>
                <a:spcPts val="2700"/>
              </a:lnSpc>
              <a:buNone/>
            </a:pPr>
            <a:endParaRPr lang="en-US" dirty="0">
              <a:solidFill>
                <a:srgbClr val="404155"/>
              </a:solidFill>
              <a:latin typeface="Poppins" panose="00000500000000000000" pitchFamily="2" charset="0"/>
              <a:ea typeface="Nobile" pitchFamily="34" charset="-122"/>
              <a:cs typeface="Poppins" panose="00000500000000000000" pitchFamily="2" charset="0"/>
            </a:endParaRPr>
          </a:p>
          <a:p>
            <a:pPr>
              <a:lnSpc>
                <a:spcPts val="2700"/>
              </a:lnSpc>
            </a:pPr>
            <a:r>
              <a:rPr lang="en-US" dirty="0" err="1">
                <a:solidFill>
                  <a:srgbClr val="404155"/>
                </a:solidFill>
                <a:latin typeface="Poppins" panose="00000500000000000000" pitchFamily="2" charset="0"/>
                <a:ea typeface="Nobile" pitchFamily="34" charset="-122"/>
                <a:cs typeface="Poppins" panose="00000500000000000000" pitchFamily="2" charset="0"/>
              </a:rPr>
              <a:t>Exploraremos</a:t>
            </a:r>
            <a:r>
              <a:rPr lang="en-US" dirty="0">
                <a:solidFill>
                  <a:srgbClr val="404155"/>
                </a:solidFill>
                <a:latin typeface="Poppins" panose="00000500000000000000" pitchFamily="2" charset="0"/>
                <a:ea typeface="Nobile" pitchFamily="34" charset="-122"/>
                <a:cs typeface="Poppins" panose="00000500000000000000" pitchFamily="2" charset="0"/>
              </a:rPr>
              <a:t> como o DPMM® pode ajudar você a enfrentar os desafios da gestão de projetos no cenário atual, cada vez mais complexo e </a:t>
            </a:r>
            <a:r>
              <a:rPr lang="en-US" dirty="0" err="1">
                <a:solidFill>
                  <a:srgbClr val="404155"/>
                </a:solidFill>
                <a:latin typeface="Poppins" panose="00000500000000000000" pitchFamily="2" charset="0"/>
                <a:ea typeface="Nobile" pitchFamily="34" charset="-122"/>
                <a:cs typeface="Poppins" panose="00000500000000000000" pitchFamily="2" charset="0"/>
              </a:rPr>
              <a:t>exigente</a:t>
            </a:r>
            <a:r>
              <a:rPr lang="en-US" dirty="0">
                <a:solidFill>
                  <a:srgbClr val="404155"/>
                </a:solidFill>
                <a:latin typeface="Poppins" panose="00000500000000000000" pitchFamily="2" charset="0"/>
                <a:ea typeface="Nobile" pitchFamily="34" charset="-122"/>
                <a:cs typeface="Poppins" panose="00000500000000000000" pitchFamily="2" charset="0"/>
              </a:rPr>
              <a:t> e </a:t>
            </a:r>
            <a:r>
              <a:rPr lang="en-US" dirty="0" err="1">
                <a:solidFill>
                  <a:srgbClr val="404155"/>
                </a:solidFill>
                <a:latin typeface="Poppins" panose="00000500000000000000" pitchFamily="2" charset="0"/>
                <a:ea typeface="Nobile" pitchFamily="34" charset="-122"/>
                <a:cs typeface="Poppins" panose="00000500000000000000" pitchFamily="2" charset="0"/>
              </a:rPr>
              <a:t>os</a:t>
            </a:r>
            <a:r>
              <a:rPr lang="en-US" dirty="0">
                <a:solidFill>
                  <a:srgbClr val="404155"/>
                </a:solidFill>
                <a:latin typeface="Poppins" panose="00000500000000000000" pitchFamily="2" charset="0"/>
                <a:ea typeface="Nobile" pitchFamily="34" charset="-122"/>
                <a:cs typeface="Poppins" panose="00000500000000000000" pitchFamily="2" charset="0"/>
              </a:rPr>
              <a:t> passos </a:t>
            </a:r>
            <a:r>
              <a:rPr lang="en-US" dirty="0" err="1">
                <a:solidFill>
                  <a:srgbClr val="404155"/>
                </a:solidFill>
                <a:latin typeface="Poppins" panose="00000500000000000000" pitchFamily="2" charset="0"/>
                <a:ea typeface="Nobile" pitchFamily="34" charset="-122"/>
                <a:cs typeface="Poppins" panose="00000500000000000000" pitchFamily="2" charset="0"/>
              </a:rPr>
              <a:t>passos</a:t>
            </a:r>
            <a:r>
              <a:rPr lang="en-US" dirty="0">
                <a:solidFill>
                  <a:srgbClr val="404155"/>
                </a:solidFill>
                <a:latin typeface="Poppins" panose="00000500000000000000" pitchFamily="2" charset="0"/>
                <a:ea typeface="Nobile" pitchFamily="34" charset="-122"/>
                <a:cs typeface="Poppins" panose="00000500000000000000" pitchFamily="2" charset="0"/>
              </a:rPr>
              <a:t> para </a:t>
            </a:r>
            <a:r>
              <a:rPr lang="en-US" dirty="0" err="1">
                <a:solidFill>
                  <a:srgbClr val="404155"/>
                </a:solidFill>
                <a:latin typeface="Poppins" panose="00000500000000000000" pitchFamily="2" charset="0"/>
                <a:ea typeface="Nobile" pitchFamily="34" charset="-122"/>
                <a:cs typeface="Poppins" panose="00000500000000000000" pitchFamily="2" charset="0"/>
              </a:rPr>
              <a:t>obter</a:t>
            </a:r>
            <a:r>
              <a:rPr lang="en-US" dirty="0">
                <a:solidFill>
                  <a:srgbClr val="404155"/>
                </a:solidFill>
                <a:latin typeface="Poppins" panose="00000500000000000000" pitchFamily="2" charset="0"/>
                <a:ea typeface="Nobile" pitchFamily="34" charset="-122"/>
                <a:cs typeface="Poppins" panose="00000500000000000000" pitchFamily="2" charset="0"/>
              </a:rPr>
              <a:t> a </a:t>
            </a:r>
            <a:r>
              <a:rPr lang="en-US" dirty="0" err="1">
                <a:solidFill>
                  <a:srgbClr val="404155"/>
                </a:solidFill>
                <a:latin typeface="Poppins" panose="00000500000000000000" pitchFamily="2" charset="0"/>
                <a:ea typeface="Nobile" pitchFamily="34" charset="-122"/>
                <a:cs typeface="Poppins" panose="00000500000000000000" pitchFamily="2" charset="0"/>
              </a:rPr>
              <a:t>certificação</a:t>
            </a:r>
            <a:r>
              <a:rPr lang="en-US" dirty="0">
                <a:solidFill>
                  <a:srgbClr val="404155"/>
                </a:solidFill>
                <a:latin typeface="Poppins" panose="00000500000000000000" pitchFamily="2" charset="0"/>
                <a:ea typeface="Nobile" pitchFamily="34" charset="-122"/>
                <a:cs typeface="Poppins" panose="00000500000000000000" pitchFamily="2" charset="0"/>
              </a:rPr>
              <a:t> EXIN®. </a:t>
            </a:r>
            <a:endParaRPr lang="en-US" dirty="0">
              <a:latin typeface="Poppins" panose="00000500000000000000" pitchFamily="2" charset="0"/>
              <a:cs typeface="Poppins" panose="00000500000000000000" pitchFamily="2" charset="0"/>
            </a:endParaRPr>
          </a:p>
        </p:txBody>
      </p:sp>
      <p:sp>
        <p:nvSpPr>
          <p:cNvPr id="6" name="Shape 3"/>
          <p:cNvSpPr/>
          <p:nvPr/>
        </p:nvSpPr>
        <p:spPr>
          <a:xfrm>
            <a:off x="6280190" y="7080528"/>
            <a:ext cx="344686" cy="344686"/>
          </a:xfrm>
          <a:prstGeom prst="roundRect">
            <a:avLst>
              <a:gd name="adj" fmla="val 26525840"/>
            </a:avLst>
          </a:prstGeom>
          <a:noFill/>
          <a:ln w="7620">
            <a:solidFill>
              <a:srgbClr val="FFFFFF"/>
            </a:solidFill>
            <a:prstDash val="solid"/>
          </a:ln>
        </p:spPr>
        <p:txBody>
          <a:bodyPr/>
          <a:lstStyle/>
          <a:p>
            <a:endParaRPr lang="pt-BR">
              <a:latin typeface="Poppins" panose="00000500000000000000" pitchFamily="2" charset="0"/>
              <a:cs typeface="Poppins" panose="00000500000000000000" pitchFamily="2" charset="0"/>
            </a:endParaRPr>
          </a:p>
        </p:txBody>
      </p:sp>
      <p:sp>
        <p:nvSpPr>
          <p:cNvPr id="8" name="Text 4"/>
          <p:cNvSpPr/>
          <p:nvPr/>
        </p:nvSpPr>
        <p:spPr>
          <a:xfrm>
            <a:off x="6280190" y="6469648"/>
            <a:ext cx="3999548" cy="376952"/>
          </a:xfrm>
          <a:prstGeom prst="rect">
            <a:avLst/>
          </a:prstGeom>
          <a:noFill/>
          <a:ln/>
        </p:spPr>
        <p:txBody>
          <a:bodyPr wrap="none" lIns="0" tIns="0" rIns="0" bIns="0" rtlCol="0" anchor="t"/>
          <a:lstStyle/>
          <a:p>
            <a:pPr>
              <a:lnSpc>
                <a:spcPts val="2950"/>
              </a:lnSpc>
            </a:pPr>
            <a:r>
              <a:rPr lang="en-US" sz="2100" b="1" dirty="0">
                <a:solidFill>
                  <a:srgbClr val="404155"/>
                </a:solidFill>
                <a:latin typeface="Poppins" panose="00000500000000000000" pitchFamily="2" charset="0"/>
                <a:ea typeface="Nobile Bold" pitchFamily="34" charset="-122"/>
                <a:cs typeface="Poppins" panose="00000500000000000000" pitchFamily="2" charset="0"/>
              </a:rPr>
              <a:t> Milena Andrade  &amp; Deborah Zavistanavicius</a:t>
            </a:r>
          </a:p>
        </p:txBody>
      </p:sp>
      <p:pic>
        <p:nvPicPr>
          <p:cNvPr id="7" name="Picture 2">
            <a:extLst>
              <a:ext uri="{FF2B5EF4-FFF2-40B4-BE49-F238E27FC236}">
                <a16:creationId xmlns:a16="http://schemas.microsoft.com/office/drawing/2014/main" id="{2D5DA26E-8F5D-6819-9344-075153FDFD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16760" y="941143"/>
            <a:ext cx="1819851" cy="1819851"/>
          </a:xfrm>
          <a:prstGeom prst="rect">
            <a:avLst/>
          </a:prstGeom>
          <a:noFill/>
          <a:extLst>
            <a:ext uri="{909E8E84-426E-40DD-AFC4-6F175D3DCCD1}">
              <a14:hiddenFill xmlns:a14="http://schemas.microsoft.com/office/drawing/2010/main">
                <a:solidFill>
                  <a:srgbClr val="FFFFFF"/>
                </a:solidFill>
              </a14:hiddenFill>
            </a:ext>
          </a:extLst>
        </p:spPr>
      </p:pic>
      <p:sp>
        <p:nvSpPr>
          <p:cNvPr id="5" name="Freeform 2">
            <a:extLst>
              <a:ext uri="{FF2B5EF4-FFF2-40B4-BE49-F238E27FC236}">
                <a16:creationId xmlns:a16="http://schemas.microsoft.com/office/drawing/2014/main" id="{FE87E2A0-E795-83AB-02F5-559CA73620A5}"/>
              </a:ext>
            </a:extLst>
          </p:cNvPr>
          <p:cNvSpPr/>
          <p:nvPr/>
        </p:nvSpPr>
        <p:spPr>
          <a:xfrm>
            <a:off x="13346956" y="7611323"/>
            <a:ext cx="979310" cy="416997"/>
          </a:xfrm>
          <a:custGeom>
            <a:avLst/>
            <a:gdLst/>
            <a:ahLst/>
            <a:cxnLst/>
            <a:rect l="l" t="t" r="r" b="b"/>
            <a:pathLst>
              <a:path w="1224137" h="521246">
                <a:moveTo>
                  <a:pt x="0" y="0"/>
                </a:moveTo>
                <a:lnTo>
                  <a:pt x="1224137" y="0"/>
                </a:lnTo>
                <a:lnTo>
                  <a:pt x="1224137" y="521246"/>
                </a:lnTo>
                <a:lnTo>
                  <a:pt x="0" y="521246"/>
                </a:lnTo>
                <a:lnTo>
                  <a:pt x="0" y="0"/>
                </a:lnTo>
                <a:close/>
              </a:path>
            </a:pathLst>
          </a:custGeom>
          <a:blipFill>
            <a:blip r:embed="rId5"/>
            <a:stretch>
              <a:fillRect b="-649"/>
            </a:stretch>
          </a:blipFill>
        </p:spPr>
        <p:txBody>
          <a:bodyPr/>
          <a:lstStyle/>
          <a:p>
            <a:endParaRPr lang="en-NL" sz="144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118095D8-90CF-8831-D41B-A683E8AF898D}"/>
              </a:ext>
            </a:extLst>
          </p:cNvPr>
          <p:cNvSpPr/>
          <p:nvPr/>
        </p:nvSpPr>
        <p:spPr>
          <a:xfrm>
            <a:off x="447802" y="503990"/>
            <a:ext cx="7556421" cy="781114"/>
          </a:xfrm>
          <a:prstGeom prst="rect">
            <a:avLst/>
          </a:prstGeom>
          <a:noFill/>
          <a:ln/>
        </p:spPr>
        <p:txBody>
          <a:bodyPr wrap="square" lIns="0" tIns="0" rIns="0" bIns="0" rtlCol="0" anchor="t"/>
          <a:lstStyle/>
          <a:p>
            <a:pPr marL="0" indent="0" algn="l">
              <a:lnSpc>
                <a:spcPts val="5300"/>
              </a:lnSpc>
              <a:buNone/>
            </a:pPr>
            <a:r>
              <a:rPr lang="en-US" sz="4200" b="1" dirty="0">
                <a:solidFill>
                  <a:srgbClr val="1B1B27"/>
                </a:solidFill>
                <a:effectLst>
                  <a:outerShdw blurRad="38100" dist="38100" dir="2700000" algn="tl">
                    <a:srgbClr val="000000">
                      <a:alpha val="43137"/>
                    </a:srgbClr>
                  </a:outerShdw>
                </a:effectLst>
                <a:latin typeface="Poppins" panose="00000500000000000000" pitchFamily="2" charset="0"/>
                <a:ea typeface="Alexandria" pitchFamily="34" charset="-122"/>
                <a:cs typeface="Poppins" panose="00000500000000000000" pitchFamily="2" charset="0"/>
              </a:rPr>
              <a:t>Um </a:t>
            </a:r>
            <a:r>
              <a:rPr lang="en-US" sz="4200" b="1" dirty="0" err="1">
                <a:solidFill>
                  <a:srgbClr val="1B1B27"/>
                </a:solidFill>
                <a:effectLst>
                  <a:outerShdw blurRad="38100" dist="38100" dir="2700000" algn="tl">
                    <a:srgbClr val="000000">
                      <a:alpha val="43137"/>
                    </a:srgbClr>
                  </a:outerShdw>
                </a:effectLst>
                <a:latin typeface="Poppins" panose="00000500000000000000" pitchFamily="2" charset="0"/>
                <a:ea typeface="Alexandria" pitchFamily="34" charset="-122"/>
                <a:cs typeface="Poppins" panose="00000500000000000000" pitchFamily="2" charset="0"/>
              </a:rPr>
              <a:t>pouco</a:t>
            </a:r>
            <a:r>
              <a:rPr lang="en-US" sz="4200" b="1" dirty="0">
                <a:solidFill>
                  <a:srgbClr val="1B1B27"/>
                </a:solidFill>
                <a:effectLst>
                  <a:outerShdw blurRad="38100" dist="38100" dir="2700000" algn="tl">
                    <a:srgbClr val="000000">
                      <a:alpha val="43137"/>
                    </a:srgbClr>
                  </a:outerShdw>
                </a:effectLst>
                <a:latin typeface="Poppins" panose="00000500000000000000" pitchFamily="2" charset="0"/>
                <a:ea typeface="Alexandria" pitchFamily="34" charset="-122"/>
                <a:cs typeface="Poppins" panose="00000500000000000000" pitchFamily="2" charset="0"/>
              </a:rPr>
              <a:t> sobre </a:t>
            </a:r>
            <a:r>
              <a:rPr lang="en-US" sz="4200" b="1" dirty="0" err="1">
                <a:solidFill>
                  <a:srgbClr val="1B1B27"/>
                </a:solidFill>
                <a:effectLst>
                  <a:outerShdw blurRad="38100" dist="38100" dir="2700000" algn="tl">
                    <a:srgbClr val="000000">
                      <a:alpha val="43137"/>
                    </a:srgbClr>
                  </a:outerShdw>
                </a:effectLst>
                <a:latin typeface="Poppins" panose="00000500000000000000" pitchFamily="2" charset="0"/>
                <a:ea typeface="Alexandria" pitchFamily="34" charset="-122"/>
                <a:cs typeface="Poppins" panose="00000500000000000000" pitchFamily="2" charset="0"/>
              </a:rPr>
              <a:t>nós</a:t>
            </a:r>
            <a:r>
              <a:rPr lang="en-US" sz="4200" b="1" dirty="0">
                <a:solidFill>
                  <a:srgbClr val="1B1B27"/>
                </a:solidFill>
                <a:effectLst>
                  <a:outerShdw blurRad="38100" dist="38100" dir="2700000" algn="tl">
                    <a:srgbClr val="000000">
                      <a:alpha val="43137"/>
                    </a:srgbClr>
                  </a:outerShdw>
                </a:effectLst>
                <a:latin typeface="Poppins" panose="00000500000000000000" pitchFamily="2" charset="0"/>
                <a:ea typeface="Alexandria" pitchFamily="34" charset="-122"/>
                <a:cs typeface="Poppins" panose="00000500000000000000" pitchFamily="2" charset="0"/>
              </a:rPr>
              <a:t> </a:t>
            </a:r>
            <a:endParaRPr lang="en-US" sz="4200" b="1" dirty="0">
              <a:effectLst>
                <a:outerShdw blurRad="38100" dist="38100" dir="2700000" algn="tl">
                  <a:srgbClr val="000000">
                    <a:alpha val="43137"/>
                  </a:srgbClr>
                </a:outerShdw>
              </a:effectLst>
              <a:latin typeface="Poppins" panose="00000500000000000000" pitchFamily="2" charset="0"/>
              <a:cs typeface="Poppins" panose="00000500000000000000" pitchFamily="2" charset="0"/>
            </a:endParaRPr>
          </a:p>
        </p:txBody>
      </p:sp>
      <p:pic>
        <p:nvPicPr>
          <p:cNvPr id="3" name="Imagem 2">
            <a:extLst>
              <a:ext uri="{FF2B5EF4-FFF2-40B4-BE49-F238E27FC236}">
                <a16:creationId xmlns:a16="http://schemas.microsoft.com/office/drawing/2014/main" id="{97078707-BDA2-71D8-9AD1-ACDE36AE361F}"/>
              </a:ext>
            </a:extLst>
          </p:cNvPr>
          <p:cNvPicPr>
            <a:picLocks noChangeAspect="1"/>
          </p:cNvPicPr>
          <p:nvPr/>
        </p:nvPicPr>
        <p:blipFill>
          <a:blip r:embed="rId2"/>
          <a:srcRect/>
          <a:stretch/>
        </p:blipFill>
        <p:spPr>
          <a:xfrm>
            <a:off x="3143625" y="1399776"/>
            <a:ext cx="3188901" cy="366024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Retângulo 4">
            <a:extLst>
              <a:ext uri="{FF2B5EF4-FFF2-40B4-BE49-F238E27FC236}">
                <a16:creationId xmlns:a16="http://schemas.microsoft.com/office/drawing/2014/main" id="{86BFAB71-B6E0-C32D-48C3-8846A8BBCFC0}"/>
              </a:ext>
            </a:extLst>
          </p:cNvPr>
          <p:cNvSpPr/>
          <p:nvPr/>
        </p:nvSpPr>
        <p:spPr>
          <a:xfrm>
            <a:off x="3625442" y="5456875"/>
            <a:ext cx="2582887" cy="954107"/>
          </a:xfrm>
          <a:prstGeom prst="rect">
            <a:avLst/>
          </a:prstGeom>
          <a:noFill/>
        </p:spPr>
        <p:txBody>
          <a:bodyPr wrap="none" lIns="91440" tIns="45720" rIns="91440" bIns="45720">
            <a:spAutoFit/>
          </a:bodyPr>
          <a:lstStyle/>
          <a:p>
            <a:pPr algn="ctr"/>
            <a:r>
              <a:rPr lang="pt-BR" sz="28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Milena Andrade</a:t>
            </a:r>
          </a:p>
          <a:p>
            <a:pPr algn="ctr"/>
            <a:r>
              <a:rPr lang="pt-BR" sz="2800" b="1" dirty="0">
                <a:ln w="9525">
                  <a:solidFill>
                    <a:schemeClr val="bg1"/>
                  </a:solidFill>
                  <a:prstDash val="solid"/>
                </a:ln>
                <a:solidFill>
                  <a:srgbClr val="002060"/>
                </a:solidFill>
                <a:effectLst>
                  <a:outerShdw blurRad="38100" dist="38100" dir="2700000" algn="tl">
                    <a:srgbClr val="000000">
                      <a:alpha val="43137"/>
                    </a:srgbClr>
                  </a:outerShdw>
                </a:effectLst>
              </a:rPr>
              <a:t>EXIN BRASIL</a:t>
            </a:r>
            <a:endParaRPr lang="pt-BR" sz="2800" b="1" cap="none" spc="0" dirty="0">
              <a:ln w="9525">
                <a:solidFill>
                  <a:schemeClr val="bg1"/>
                </a:solidFill>
                <a:prstDash val="solid"/>
              </a:ln>
              <a:solidFill>
                <a:srgbClr val="002060"/>
              </a:solidFill>
              <a:effectLst>
                <a:outerShdw blurRad="38100" dist="38100" dir="2700000" algn="tl">
                  <a:srgbClr val="000000">
                    <a:alpha val="43137"/>
                  </a:srgbClr>
                </a:outerShdw>
              </a:effectLst>
            </a:endParaRPr>
          </a:p>
        </p:txBody>
      </p:sp>
      <p:pic>
        <p:nvPicPr>
          <p:cNvPr id="6" name="Imagem 5">
            <a:extLst>
              <a:ext uri="{FF2B5EF4-FFF2-40B4-BE49-F238E27FC236}">
                <a16:creationId xmlns:a16="http://schemas.microsoft.com/office/drawing/2014/main" id="{36315DB6-4008-8943-B286-209785F829FF}"/>
              </a:ext>
            </a:extLst>
          </p:cNvPr>
          <p:cNvPicPr>
            <a:picLocks noChangeAspect="1"/>
          </p:cNvPicPr>
          <p:nvPr/>
        </p:nvPicPr>
        <p:blipFill>
          <a:blip r:embed="rId3"/>
          <a:srcRect b="23456"/>
          <a:stretch/>
        </p:blipFill>
        <p:spPr>
          <a:xfrm>
            <a:off x="8858323" y="1399776"/>
            <a:ext cx="3188901" cy="366024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tângulo 6">
            <a:extLst>
              <a:ext uri="{FF2B5EF4-FFF2-40B4-BE49-F238E27FC236}">
                <a16:creationId xmlns:a16="http://schemas.microsoft.com/office/drawing/2014/main" id="{CB8DEDA9-5623-BAC0-FF41-E9F408D13892}"/>
              </a:ext>
            </a:extLst>
          </p:cNvPr>
          <p:cNvSpPr/>
          <p:nvPr/>
        </p:nvSpPr>
        <p:spPr>
          <a:xfrm>
            <a:off x="8033732" y="5456875"/>
            <a:ext cx="5170263" cy="954107"/>
          </a:xfrm>
          <a:prstGeom prst="rect">
            <a:avLst/>
          </a:prstGeom>
          <a:noFill/>
        </p:spPr>
        <p:txBody>
          <a:bodyPr wrap="none" lIns="91440" tIns="45720" rIns="91440" bIns="45720">
            <a:spAutoFit/>
          </a:bodyPr>
          <a:lstStyle/>
          <a:p>
            <a:pPr algn="ctr"/>
            <a:r>
              <a:rPr lang="pt-BR" sz="28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Déborah Zavistanavicius</a:t>
            </a:r>
          </a:p>
          <a:p>
            <a:pPr algn="ctr"/>
            <a:r>
              <a:rPr lang="pt-BR" sz="2800" b="1" dirty="0">
                <a:ln w="9525">
                  <a:solidFill>
                    <a:schemeClr val="bg1"/>
                  </a:solidFill>
                  <a:prstDash val="solid"/>
                </a:ln>
                <a:solidFill>
                  <a:srgbClr val="002060"/>
                </a:solidFill>
                <a:effectLst>
                  <a:outerShdw blurRad="12700" dist="38100" dir="2700000" algn="tl" rotWithShape="0">
                    <a:schemeClr val="bg1">
                      <a:lumMod val="50000"/>
                    </a:schemeClr>
                  </a:outerShdw>
                </a:effectLst>
              </a:rPr>
              <a:t>BLOSSOM EDUCAÇÃO EXECUTIVA</a:t>
            </a:r>
            <a:endParaRPr lang="pt-BR" sz="2800" b="1" cap="none" spc="0" dirty="0">
              <a:ln w="9525">
                <a:solidFill>
                  <a:schemeClr val="bg1"/>
                </a:solidFill>
                <a:prstDash val="solid"/>
              </a:ln>
              <a:solidFill>
                <a:srgbClr val="002060"/>
              </a:solidFill>
              <a:effectLst>
                <a:outerShdw blurRad="12700" dist="38100" dir="2700000" algn="tl" rotWithShape="0">
                  <a:schemeClr val="bg1">
                    <a:lumMod val="50000"/>
                  </a:schemeClr>
                </a:outerShdw>
              </a:effectLst>
            </a:endParaRPr>
          </a:p>
        </p:txBody>
      </p:sp>
      <p:pic>
        <p:nvPicPr>
          <p:cNvPr id="14" name="Imagem 13">
            <a:extLst>
              <a:ext uri="{FF2B5EF4-FFF2-40B4-BE49-F238E27FC236}">
                <a16:creationId xmlns:a16="http://schemas.microsoft.com/office/drawing/2014/main" id="{3F7D02E7-14AA-D20F-3AF8-1430370C1B3A}"/>
              </a:ext>
            </a:extLst>
          </p:cNvPr>
          <p:cNvPicPr>
            <a:picLocks noChangeAspect="1"/>
          </p:cNvPicPr>
          <p:nvPr/>
        </p:nvPicPr>
        <p:blipFill>
          <a:blip r:embed="rId4"/>
          <a:stretch>
            <a:fillRect/>
          </a:stretch>
        </p:blipFill>
        <p:spPr>
          <a:xfrm>
            <a:off x="10126982" y="6577631"/>
            <a:ext cx="1219200" cy="1216042"/>
          </a:xfrm>
          <a:prstGeom prst="rect">
            <a:avLst/>
          </a:prstGeom>
        </p:spPr>
      </p:pic>
      <p:pic>
        <p:nvPicPr>
          <p:cNvPr id="18" name="Imagem 17">
            <a:extLst>
              <a:ext uri="{FF2B5EF4-FFF2-40B4-BE49-F238E27FC236}">
                <a16:creationId xmlns:a16="http://schemas.microsoft.com/office/drawing/2014/main" id="{9C57A666-0070-D21F-4DAD-BA9CAD37E18E}"/>
              </a:ext>
            </a:extLst>
          </p:cNvPr>
          <p:cNvPicPr>
            <a:picLocks noChangeAspect="1"/>
          </p:cNvPicPr>
          <p:nvPr/>
        </p:nvPicPr>
        <p:blipFill>
          <a:blip r:embed="rId5"/>
          <a:stretch>
            <a:fillRect/>
          </a:stretch>
        </p:blipFill>
        <p:spPr>
          <a:xfrm>
            <a:off x="4304386" y="6483477"/>
            <a:ext cx="1219201" cy="1226869"/>
          </a:xfrm>
          <a:prstGeom prst="rect">
            <a:avLst/>
          </a:prstGeom>
        </p:spPr>
      </p:pic>
      <p:sp>
        <p:nvSpPr>
          <p:cNvPr id="4" name="Freeform 2">
            <a:extLst>
              <a:ext uri="{FF2B5EF4-FFF2-40B4-BE49-F238E27FC236}">
                <a16:creationId xmlns:a16="http://schemas.microsoft.com/office/drawing/2014/main" id="{8C127AAE-0FCE-154D-18A5-B334C4C20161}"/>
              </a:ext>
            </a:extLst>
          </p:cNvPr>
          <p:cNvSpPr/>
          <p:nvPr/>
        </p:nvSpPr>
        <p:spPr>
          <a:xfrm>
            <a:off x="460039" y="7402825"/>
            <a:ext cx="979310" cy="416997"/>
          </a:xfrm>
          <a:custGeom>
            <a:avLst/>
            <a:gdLst/>
            <a:ahLst/>
            <a:cxnLst/>
            <a:rect l="l" t="t" r="r" b="b"/>
            <a:pathLst>
              <a:path w="1224137" h="521246">
                <a:moveTo>
                  <a:pt x="0" y="0"/>
                </a:moveTo>
                <a:lnTo>
                  <a:pt x="1224137" y="0"/>
                </a:lnTo>
                <a:lnTo>
                  <a:pt x="1224137" y="521246"/>
                </a:lnTo>
                <a:lnTo>
                  <a:pt x="0" y="521246"/>
                </a:lnTo>
                <a:lnTo>
                  <a:pt x="0" y="0"/>
                </a:lnTo>
                <a:close/>
              </a:path>
            </a:pathLst>
          </a:custGeom>
          <a:blipFill>
            <a:blip r:embed="rId6"/>
            <a:stretch>
              <a:fillRect b="-649"/>
            </a:stretch>
          </a:blipFill>
        </p:spPr>
        <p:txBody>
          <a:bodyPr/>
          <a:lstStyle/>
          <a:p>
            <a:endParaRPr lang="en-NL" sz="1440"/>
          </a:p>
        </p:txBody>
      </p:sp>
    </p:spTree>
    <p:extLst>
      <p:ext uri="{BB962C8B-B14F-4D97-AF65-F5344CB8AC3E}">
        <p14:creationId xmlns:p14="http://schemas.microsoft.com/office/powerpoint/2010/main" val="1704369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3" descr="image002"/>
          <p:cNvSpPr>
            <a:spLocks noChangeAspect="1" noChangeArrowheads="1"/>
          </p:cNvSpPr>
          <p:nvPr/>
        </p:nvSpPr>
        <p:spPr bwMode="auto">
          <a:xfrm>
            <a:off x="1977394" y="55245"/>
            <a:ext cx="10024110" cy="1028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ea typeface="MS PGothic" panose="020B0600070205080204" pitchFamily="34" charset="-128"/>
              </a:defRPr>
            </a:lvl1pPr>
            <a:lvl2pPr marL="742950" indent="-285750">
              <a:defRPr>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Gill Sans MT" panose="020B0502020104020203" pitchFamily="34" charset="0"/>
                <a:ea typeface="MS PGothic" panose="020B0600070205080204" pitchFamily="34" charset="-128"/>
              </a:defRPr>
            </a:lvl3pPr>
            <a:lvl4pPr marL="1600200" indent="-228600">
              <a:defRPr>
                <a:solidFill>
                  <a:schemeClr val="tx1"/>
                </a:solidFill>
                <a:latin typeface="Gill Sans MT" panose="020B0502020104020203" pitchFamily="34" charset="0"/>
                <a:ea typeface="MS PGothic" panose="020B0600070205080204" pitchFamily="34" charset="-128"/>
              </a:defRPr>
            </a:lvl4pPr>
            <a:lvl5pPr marL="2057400" indent="-228600">
              <a:defRPr>
                <a:solidFill>
                  <a:schemeClr val="tx1"/>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ill Sans MT" panose="020B0502020104020203" pitchFamily="34" charset="0"/>
                <a:ea typeface="MS PGothic" panose="020B0600070205080204" pitchFamily="34" charset="-128"/>
              </a:defRPr>
            </a:lvl9pPr>
          </a:lstStyle>
          <a:p>
            <a:pPr algn="r"/>
            <a:endParaRPr lang="pt-BR" altLang="en-US" sz="2160"/>
          </a:p>
        </p:txBody>
      </p:sp>
      <p:pic>
        <p:nvPicPr>
          <p:cNvPr id="2" name="Imagem 1">
            <a:extLst>
              <a:ext uri="{FF2B5EF4-FFF2-40B4-BE49-F238E27FC236}">
                <a16:creationId xmlns:a16="http://schemas.microsoft.com/office/drawing/2014/main" id="{5FEBE975-20E5-CD81-4A48-93CD0B828C13}"/>
              </a:ext>
            </a:extLst>
          </p:cNvPr>
          <p:cNvPicPr>
            <a:picLocks noChangeAspect="1"/>
          </p:cNvPicPr>
          <p:nvPr/>
        </p:nvPicPr>
        <p:blipFill>
          <a:blip r:embed="rId3"/>
          <a:stretch>
            <a:fillRect/>
          </a:stretch>
        </p:blipFill>
        <p:spPr>
          <a:xfrm>
            <a:off x="1611567" y="0"/>
            <a:ext cx="11510191" cy="8229600"/>
          </a:xfrm>
          <a:prstGeom prst="rect">
            <a:avLst/>
          </a:prstGeom>
        </p:spPr>
      </p:pic>
      <p:pic>
        <p:nvPicPr>
          <p:cNvPr id="1026" name="Picture 2">
            <a:extLst>
              <a:ext uri="{FF2B5EF4-FFF2-40B4-BE49-F238E27FC236}">
                <a16:creationId xmlns:a16="http://schemas.microsoft.com/office/drawing/2014/main" id="{B00EDE94-FDE1-5E20-170A-CA022696E7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0141" y="6317714"/>
            <a:ext cx="1369516" cy="1369516"/>
          </a:xfrm>
          <a:prstGeom prst="rect">
            <a:avLst/>
          </a:prstGeom>
          <a:noFill/>
          <a:extLst>
            <a:ext uri="{909E8E84-426E-40DD-AFC4-6F175D3DCCD1}">
              <a14:hiddenFill xmlns:a14="http://schemas.microsoft.com/office/drawing/2010/main">
                <a:solidFill>
                  <a:srgbClr val="FFFFFF"/>
                </a:solidFill>
              </a14:hiddenFill>
            </a:ext>
          </a:extLst>
        </p:spPr>
      </p:pic>
      <p:sp>
        <p:nvSpPr>
          <p:cNvPr id="7" name="Seta para Cima 6">
            <a:extLst>
              <a:ext uri="{FF2B5EF4-FFF2-40B4-BE49-F238E27FC236}">
                <a16:creationId xmlns:a16="http://schemas.microsoft.com/office/drawing/2014/main" id="{F06FEE7F-D5A5-596A-E4C1-46FCCA17A40F}"/>
              </a:ext>
            </a:extLst>
          </p:cNvPr>
          <p:cNvSpPr/>
          <p:nvPr/>
        </p:nvSpPr>
        <p:spPr>
          <a:xfrm rot="3109168">
            <a:off x="5343679" y="7017107"/>
            <a:ext cx="461413" cy="1340244"/>
          </a:xfrm>
          <a:prstGeom prst="upArrow">
            <a:avLst>
              <a:gd name="adj1" fmla="val 50000"/>
              <a:gd name="adj2" fmla="val 517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2160"/>
          </a:p>
        </p:txBody>
      </p:sp>
      <p:sp>
        <p:nvSpPr>
          <p:cNvPr id="3" name="Freeform 2">
            <a:extLst>
              <a:ext uri="{FF2B5EF4-FFF2-40B4-BE49-F238E27FC236}">
                <a16:creationId xmlns:a16="http://schemas.microsoft.com/office/drawing/2014/main" id="{DEA2768A-279F-5637-2269-1315B37B2AD7}"/>
              </a:ext>
            </a:extLst>
          </p:cNvPr>
          <p:cNvSpPr/>
          <p:nvPr/>
        </p:nvSpPr>
        <p:spPr>
          <a:xfrm>
            <a:off x="460039" y="7402825"/>
            <a:ext cx="979310" cy="416997"/>
          </a:xfrm>
          <a:custGeom>
            <a:avLst/>
            <a:gdLst/>
            <a:ahLst/>
            <a:cxnLst/>
            <a:rect l="l" t="t" r="r" b="b"/>
            <a:pathLst>
              <a:path w="1224137" h="521246">
                <a:moveTo>
                  <a:pt x="0" y="0"/>
                </a:moveTo>
                <a:lnTo>
                  <a:pt x="1224137" y="0"/>
                </a:lnTo>
                <a:lnTo>
                  <a:pt x="1224137" y="521246"/>
                </a:lnTo>
                <a:lnTo>
                  <a:pt x="0" y="521246"/>
                </a:lnTo>
                <a:lnTo>
                  <a:pt x="0" y="0"/>
                </a:lnTo>
                <a:close/>
              </a:path>
            </a:pathLst>
          </a:custGeom>
          <a:blipFill>
            <a:blip r:embed="rId5"/>
            <a:stretch>
              <a:fillRect b="-649"/>
            </a:stretch>
          </a:blipFill>
        </p:spPr>
        <p:txBody>
          <a:bodyPr/>
          <a:lstStyle/>
          <a:p>
            <a:endParaRPr lang="en-NL" sz="1440"/>
          </a:p>
        </p:txBody>
      </p:sp>
    </p:spTree>
    <p:extLst>
      <p:ext uri="{BB962C8B-B14F-4D97-AF65-F5344CB8AC3E}">
        <p14:creationId xmlns:p14="http://schemas.microsoft.com/office/powerpoint/2010/main" val="323454431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60039" y="7496589"/>
            <a:ext cx="979322" cy="419177"/>
            <a:chOff x="0" y="0"/>
            <a:chExt cx="1632204" cy="698627"/>
          </a:xfrm>
        </p:grpSpPr>
        <p:sp>
          <p:nvSpPr>
            <p:cNvPr id="3" name="Freeform 3"/>
            <p:cNvSpPr/>
            <p:nvPr/>
          </p:nvSpPr>
          <p:spPr>
            <a:xfrm>
              <a:off x="0" y="0"/>
              <a:ext cx="1632204" cy="698627"/>
            </a:xfrm>
            <a:custGeom>
              <a:avLst/>
              <a:gdLst/>
              <a:ahLst/>
              <a:cxnLst/>
              <a:rect l="l" t="t" r="r" b="b"/>
              <a:pathLst>
                <a:path w="1632204" h="698627">
                  <a:moveTo>
                    <a:pt x="0" y="0"/>
                  </a:moveTo>
                  <a:lnTo>
                    <a:pt x="1632204" y="0"/>
                  </a:lnTo>
                  <a:lnTo>
                    <a:pt x="1632204" y="698627"/>
                  </a:lnTo>
                  <a:lnTo>
                    <a:pt x="0" y="698627"/>
                  </a:lnTo>
                  <a:lnTo>
                    <a:pt x="0" y="0"/>
                  </a:lnTo>
                  <a:close/>
                </a:path>
              </a:pathLst>
            </a:custGeom>
            <a:blipFill>
              <a:blip r:embed="rId3"/>
              <a:stretch>
                <a:fillRect t="-478" r="1" b="-471"/>
              </a:stretch>
            </a:blipFill>
          </p:spPr>
          <p:txBody>
            <a:bodyPr/>
            <a:lstStyle/>
            <a:p>
              <a:endParaRPr lang="en-NL" sz="1440"/>
            </a:p>
          </p:txBody>
        </p:sp>
      </p:grpSp>
      <p:grpSp>
        <p:nvGrpSpPr>
          <p:cNvPr id="4" name="Group 4"/>
          <p:cNvGrpSpPr/>
          <p:nvPr/>
        </p:nvGrpSpPr>
        <p:grpSpPr>
          <a:xfrm>
            <a:off x="-318704" y="0"/>
            <a:ext cx="15048866" cy="2924264"/>
            <a:chOff x="0" y="0"/>
            <a:chExt cx="4954359" cy="962721"/>
          </a:xfrm>
        </p:grpSpPr>
        <p:sp>
          <p:nvSpPr>
            <p:cNvPr id="5" name="Freeform 5"/>
            <p:cNvSpPr/>
            <p:nvPr/>
          </p:nvSpPr>
          <p:spPr>
            <a:xfrm>
              <a:off x="0" y="0"/>
              <a:ext cx="4954359" cy="962721"/>
            </a:xfrm>
            <a:custGeom>
              <a:avLst/>
              <a:gdLst/>
              <a:ahLst/>
              <a:cxnLst/>
              <a:rect l="l" t="t" r="r" b="b"/>
              <a:pathLst>
                <a:path w="4954359" h="962721">
                  <a:moveTo>
                    <a:pt x="0" y="0"/>
                  </a:moveTo>
                  <a:lnTo>
                    <a:pt x="4954359" y="0"/>
                  </a:lnTo>
                  <a:lnTo>
                    <a:pt x="4954359" y="962721"/>
                  </a:lnTo>
                  <a:lnTo>
                    <a:pt x="0" y="962721"/>
                  </a:lnTo>
                  <a:close/>
                </a:path>
              </a:pathLst>
            </a:custGeom>
            <a:solidFill>
              <a:srgbClr val="00005A"/>
            </a:solidFill>
          </p:spPr>
          <p:txBody>
            <a:bodyPr/>
            <a:lstStyle/>
            <a:p>
              <a:endParaRPr lang="en-NL" sz="1440"/>
            </a:p>
          </p:txBody>
        </p:sp>
        <p:sp>
          <p:nvSpPr>
            <p:cNvPr id="6" name="TextBox 6"/>
            <p:cNvSpPr txBox="1"/>
            <p:nvPr/>
          </p:nvSpPr>
          <p:spPr>
            <a:xfrm>
              <a:off x="0" y="57150"/>
              <a:ext cx="4954359" cy="905571"/>
            </a:xfrm>
            <a:prstGeom prst="rect">
              <a:avLst/>
            </a:prstGeom>
          </p:spPr>
          <p:txBody>
            <a:bodyPr lIns="40640" tIns="40640" rIns="40640" bIns="40640" rtlCol="0" anchor="ctr"/>
            <a:lstStyle/>
            <a:p>
              <a:pPr algn="ctr">
                <a:lnSpc>
                  <a:spcPts val="1032"/>
                </a:lnSpc>
              </a:pPr>
              <a:endParaRPr sz="1440"/>
            </a:p>
          </p:txBody>
        </p:sp>
      </p:grpSp>
      <p:grpSp>
        <p:nvGrpSpPr>
          <p:cNvPr id="7" name="Group 7"/>
          <p:cNvGrpSpPr/>
          <p:nvPr/>
        </p:nvGrpSpPr>
        <p:grpSpPr>
          <a:xfrm>
            <a:off x="6119033" y="344579"/>
            <a:ext cx="1687602" cy="649547"/>
            <a:chOff x="0" y="0"/>
            <a:chExt cx="3574669" cy="1523111"/>
          </a:xfrm>
        </p:grpSpPr>
        <p:sp>
          <p:nvSpPr>
            <p:cNvPr id="8" name="Freeform 8"/>
            <p:cNvSpPr/>
            <p:nvPr/>
          </p:nvSpPr>
          <p:spPr>
            <a:xfrm>
              <a:off x="0" y="0"/>
              <a:ext cx="3574669" cy="1523111"/>
            </a:xfrm>
            <a:custGeom>
              <a:avLst/>
              <a:gdLst/>
              <a:ahLst/>
              <a:cxnLst/>
              <a:rect l="l" t="t" r="r" b="b"/>
              <a:pathLst>
                <a:path w="3574669" h="1523111">
                  <a:moveTo>
                    <a:pt x="0" y="0"/>
                  </a:moveTo>
                  <a:lnTo>
                    <a:pt x="3574669" y="0"/>
                  </a:lnTo>
                  <a:lnTo>
                    <a:pt x="3574669" y="1523111"/>
                  </a:lnTo>
                  <a:lnTo>
                    <a:pt x="0" y="1523111"/>
                  </a:lnTo>
                  <a:lnTo>
                    <a:pt x="0" y="0"/>
                  </a:lnTo>
                  <a:close/>
                </a:path>
              </a:pathLst>
            </a:custGeom>
            <a:blipFill>
              <a:blip r:embed="rId4"/>
              <a:stretch>
                <a:fillRect l="-229" r="-230" b="-3"/>
              </a:stretch>
            </a:blipFill>
          </p:spPr>
          <p:txBody>
            <a:bodyPr/>
            <a:lstStyle/>
            <a:p>
              <a:endParaRPr lang="en-NL" sz="1440"/>
            </a:p>
          </p:txBody>
        </p:sp>
      </p:grpSp>
      <p:sp>
        <p:nvSpPr>
          <p:cNvPr id="9" name="Freeform 9"/>
          <p:cNvSpPr/>
          <p:nvPr/>
        </p:nvSpPr>
        <p:spPr>
          <a:xfrm>
            <a:off x="-1297383" y="-165657"/>
            <a:ext cx="3045257" cy="1666586"/>
          </a:xfrm>
          <a:custGeom>
            <a:avLst/>
            <a:gdLst/>
            <a:ahLst/>
            <a:cxnLst/>
            <a:rect l="l" t="t" r="r" b="b"/>
            <a:pathLst>
              <a:path w="3806571" h="2083232">
                <a:moveTo>
                  <a:pt x="0" y="0"/>
                </a:moveTo>
                <a:lnTo>
                  <a:pt x="3806571" y="0"/>
                </a:lnTo>
                <a:lnTo>
                  <a:pt x="3806571" y="2083232"/>
                </a:lnTo>
                <a:lnTo>
                  <a:pt x="0" y="2083232"/>
                </a:lnTo>
                <a:lnTo>
                  <a:pt x="0" y="0"/>
                </a:lnTo>
                <a:close/>
              </a:path>
            </a:pathLst>
          </a:custGeom>
          <a:blipFill>
            <a:blip r:embed="rId5">
              <a:extLst>
                <a:ext uri="{96DAC541-7B7A-43D3-8B79-37D633B846F1}">
                  <asvg:svgBlip xmlns:asvg="http://schemas.microsoft.com/office/drawing/2016/SVG/main" r:embed="rId6"/>
                </a:ext>
              </a:extLst>
            </a:blip>
            <a:stretch>
              <a:fillRect t="-249" b="-249"/>
            </a:stretch>
          </a:blipFill>
        </p:spPr>
        <p:txBody>
          <a:bodyPr/>
          <a:lstStyle/>
          <a:p>
            <a:endParaRPr lang="en-NL" sz="1440"/>
          </a:p>
        </p:txBody>
      </p:sp>
      <p:grpSp>
        <p:nvGrpSpPr>
          <p:cNvPr id="10" name="Group 10"/>
          <p:cNvGrpSpPr/>
          <p:nvPr/>
        </p:nvGrpSpPr>
        <p:grpSpPr>
          <a:xfrm>
            <a:off x="1120691" y="3462173"/>
            <a:ext cx="12389024" cy="4243960"/>
            <a:chOff x="0" y="0"/>
            <a:chExt cx="20648364" cy="7073266"/>
          </a:xfrm>
        </p:grpSpPr>
        <p:grpSp>
          <p:nvGrpSpPr>
            <p:cNvPr id="11" name="Group 11"/>
            <p:cNvGrpSpPr/>
            <p:nvPr/>
          </p:nvGrpSpPr>
          <p:grpSpPr>
            <a:xfrm>
              <a:off x="0" y="0"/>
              <a:ext cx="3417801" cy="3417801"/>
              <a:chOff x="0" y="0"/>
              <a:chExt cx="3915029" cy="3915029"/>
            </a:xfrm>
          </p:grpSpPr>
          <p:sp>
            <p:nvSpPr>
              <p:cNvPr id="12" name="Freeform 12"/>
              <p:cNvSpPr/>
              <p:nvPr/>
            </p:nvSpPr>
            <p:spPr>
              <a:xfrm>
                <a:off x="0" y="0"/>
                <a:ext cx="3915029" cy="3915029"/>
              </a:xfrm>
              <a:custGeom>
                <a:avLst/>
                <a:gdLst/>
                <a:ahLst/>
                <a:cxnLst/>
                <a:rect l="l" t="t" r="r" b="b"/>
                <a:pathLst>
                  <a:path w="3915029" h="3915029">
                    <a:moveTo>
                      <a:pt x="0" y="0"/>
                    </a:moveTo>
                    <a:lnTo>
                      <a:pt x="3915029" y="0"/>
                    </a:lnTo>
                    <a:lnTo>
                      <a:pt x="3915029" y="3915029"/>
                    </a:lnTo>
                    <a:lnTo>
                      <a:pt x="0" y="3915029"/>
                    </a:lnTo>
                    <a:lnTo>
                      <a:pt x="0" y="0"/>
                    </a:lnTo>
                    <a:close/>
                  </a:path>
                </a:pathLst>
              </a:custGeom>
              <a:blipFill>
                <a:blip r:embed="rId7"/>
                <a:stretch>
                  <a:fillRect r="-1" b="-1"/>
                </a:stretch>
              </a:blipFill>
            </p:spPr>
            <p:txBody>
              <a:bodyPr/>
              <a:lstStyle/>
              <a:p>
                <a:endParaRPr lang="en-NL" sz="1440"/>
              </a:p>
            </p:txBody>
          </p:sp>
        </p:grpSp>
        <p:grpSp>
          <p:nvGrpSpPr>
            <p:cNvPr id="13" name="Group 13"/>
            <p:cNvGrpSpPr/>
            <p:nvPr/>
          </p:nvGrpSpPr>
          <p:grpSpPr>
            <a:xfrm>
              <a:off x="1708921" y="3581900"/>
              <a:ext cx="3439199" cy="3439199"/>
              <a:chOff x="0" y="0"/>
              <a:chExt cx="3939540" cy="3939540"/>
            </a:xfrm>
          </p:grpSpPr>
          <p:sp>
            <p:nvSpPr>
              <p:cNvPr id="14" name="Freeform 14"/>
              <p:cNvSpPr/>
              <p:nvPr/>
            </p:nvSpPr>
            <p:spPr>
              <a:xfrm>
                <a:off x="0" y="0"/>
                <a:ext cx="3939540" cy="3939540"/>
              </a:xfrm>
              <a:custGeom>
                <a:avLst/>
                <a:gdLst/>
                <a:ahLst/>
                <a:cxnLst/>
                <a:rect l="l" t="t" r="r" b="b"/>
                <a:pathLst>
                  <a:path w="3939540" h="3939540">
                    <a:moveTo>
                      <a:pt x="0" y="0"/>
                    </a:moveTo>
                    <a:lnTo>
                      <a:pt x="3939540" y="0"/>
                    </a:lnTo>
                    <a:lnTo>
                      <a:pt x="3939540" y="3939540"/>
                    </a:lnTo>
                    <a:lnTo>
                      <a:pt x="0" y="3939540"/>
                    </a:lnTo>
                    <a:lnTo>
                      <a:pt x="0" y="0"/>
                    </a:lnTo>
                    <a:close/>
                  </a:path>
                </a:pathLst>
              </a:custGeom>
              <a:blipFill>
                <a:blip r:embed="rId8"/>
                <a:stretch>
                  <a:fillRect r="-1" b="-1"/>
                </a:stretch>
              </a:blipFill>
            </p:spPr>
            <p:txBody>
              <a:bodyPr/>
              <a:lstStyle/>
              <a:p>
                <a:endParaRPr lang="en-NL" sz="1440"/>
              </a:p>
            </p:txBody>
          </p:sp>
        </p:grpSp>
        <p:grpSp>
          <p:nvGrpSpPr>
            <p:cNvPr id="15" name="Group 15"/>
            <p:cNvGrpSpPr/>
            <p:nvPr/>
          </p:nvGrpSpPr>
          <p:grpSpPr>
            <a:xfrm>
              <a:off x="4245563" y="142653"/>
              <a:ext cx="3439199" cy="3439199"/>
              <a:chOff x="0" y="0"/>
              <a:chExt cx="3939540" cy="3939540"/>
            </a:xfrm>
          </p:grpSpPr>
          <p:sp>
            <p:nvSpPr>
              <p:cNvPr id="16" name="Freeform 16"/>
              <p:cNvSpPr/>
              <p:nvPr/>
            </p:nvSpPr>
            <p:spPr>
              <a:xfrm>
                <a:off x="0" y="0"/>
                <a:ext cx="3939540" cy="3939540"/>
              </a:xfrm>
              <a:custGeom>
                <a:avLst/>
                <a:gdLst/>
                <a:ahLst/>
                <a:cxnLst/>
                <a:rect l="l" t="t" r="r" b="b"/>
                <a:pathLst>
                  <a:path w="3939540" h="3939540">
                    <a:moveTo>
                      <a:pt x="0" y="0"/>
                    </a:moveTo>
                    <a:lnTo>
                      <a:pt x="3939540" y="0"/>
                    </a:lnTo>
                    <a:lnTo>
                      <a:pt x="3939540" y="3939540"/>
                    </a:lnTo>
                    <a:lnTo>
                      <a:pt x="0" y="3939540"/>
                    </a:lnTo>
                    <a:lnTo>
                      <a:pt x="0" y="0"/>
                    </a:lnTo>
                    <a:close/>
                  </a:path>
                </a:pathLst>
              </a:custGeom>
              <a:blipFill>
                <a:blip r:embed="rId9"/>
                <a:stretch>
                  <a:fillRect r="-1" b="-1"/>
                </a:stretch>
              </a:blipFill>
            </p:spPr>
            <p:txBody>
              <a:bodyPr/>
              <a:lstStyle/>
              <a:p>
                <a:endParaRPr lang="en-NL" sz="1440"/>
              </a:p>
            </p:txBody>
          </p:sp>
        </p:grpSp>
        <p:grpSp>
          <p:nvGrpSpPr>
            <p:cNvPr id="17" name="Group 17"/>
            <p:cNvGrpSpPr/>
            <p:nvPr/>
          </p:nvGrpSpPr>
          <p:grpSpPr>
            <a:xfrm>
              <a:off x="5977690" y="3634067"/>
              <a:ext cx="3439199" cy="3439199"/>
              <a:chOff x="0" y="0"/>
              <a:chExt cx="3939540" cy="3939540"/>
            </a:xfrm>
          </p:grpSpPr>
          <p:sp>
            <p:nvSpPr>
              <p:cNvPr id="18" name="Freeform 18"/>
              <p:cNvSpPr/>
              <p:nvPr/>
            </p:nvSpPr>
            <p:spPr>
              <a:xfrm>
                <a:off x="0" y="0"/>
                <a:ext cx="3939540" cy="3939540"/>
              </a:xfrm>
              <a:custGeom>
                <a:avLst/>
                <a:gdLst/>
                <a:ahLst/>
                <a:cxnLst/>
                <a:rect l="l" t="t" r="r" b="b"/>
                <a:pathLst>
                  <a:path w="3939540" h="3939540">
                    <a:moveTo>
                      <a:pt x="0" y="0"/>
                    </a:moveTo>
                    <a:lnTo>
                      <a:pt x="3939540" y="0"/>
                    </a:lnTo>
                    <a:lnTo>
                      <a:pt x="3939540" y="3939540"/>
                    </a:lnTo>
                    <a:lnTo>
                      <a:pt x="0" y="3939540"/>
                    </a:lnTo>
                    <a:lnTo>
                      <a:pt x="0" y="0"/>
                    </a:lnTo>
                    <a:close/>
                  </a:path>
                </a:pathLst>
              </a:custGeom>
              <a:blipFill>
                <a:blip r:embed="rId10"/>
                <a:stretch>
                  <a:fillRect r="-1" b="-1"/>
                </a:stretch>
              </a:blipFill>
            </p:spPr>
            <p:txBody>
              <a:bodyPr/>
              <a:lstStyle/>
              <a:p>
                <a:endParaRPr lang="en-NL" sz="1440"/>
              </a:p>
            </p:txBody>
          </p:sp>
        </p:grpSp>
        <p:grpSp>
          <p:nvGrpSpPr>
            <p:cNvPr id="19" name="Group 19"/>
            <p:cNvGrpSpPr/>
            <p:nvPr/>
          </p:nvGrpSpPr>
          <p:grpSpPr>
            <a:xfrm>
              <a:off x="12832907" y="223048"/>
              <a:ext cx="3439199" cy="3439199"/>
              <a:chOff x="0" y="0"/>
              <a:chExt cx="3939540" cy="3939540"/>
            </a:xfrm>
          </p:grpSpPr>
          <p:sp>
            <p:nvSpPr>
              <p:cNvPr id="20" name="Freeform 20"/>
              <p:cNvSpPr/>
              <p:nvPr/>
            </p:nvSpPr>
            <p:spPr>
              <a:xfrm>
                <a:off x="0" y="0"/>
                <a:ext cx="3939540" cy="3939540"/>
              </a:xfrm>
              <a:custGeom>
                <a:avLst/>
                <a:gdLst/>
                <a:ahLst/>
                <a:cxnLst/>
                <a:rect l="l" t="t" r="r" b="b"/>
                <a:pathLst>
                  <a:path w="3939540" h="3939540">
                    <a:moveTo>
                      <a:pt x="0" y="0"/>
                    </a:moveTo>
                    <a:lnTo>
                      <a:pt x="3939540" y="0"/>
                    </a:lnTo>
                    <a:lnTo>
                      <a:pt x="3939540" y="3939540"/>
                    </a:lnTo>
                    <a:lnTo>
                      <a:pt x="0" y="3939540"/>
                    </a:lnTo>
                    <a:lnTo>
                      <a:pt x="0" y="0"/>
                    </a:lnTo>
                    <a:close/>
                  </a:path>
                </a:pathLst>
              </a:custGeom>
              <a:blipFill>
                <a:blip r:embed="rId11"/>
                <a:stretch>
                  <a:fillRect r="-1" b="-1"/>
                </a:stretch>
              </a:blipFill>
            </p:spPr>
            <p:txBody>
              <a:bodyPr/>
              <a:lstStyle/>
              <a:p>
                <a:endParaRPr lang="en-NL" sz="1440"/>
              </a:p>
            </p:txBody>
          </p:sp>
        </p:grpSp>
        <p:grpSp>
          <p:nvGrpSpPr>
            <p:cNvPr id="21" name="Group 21"/>
            <p:cNvGrpSpPr/>
            <p:nvPr/>
          </p:nvGrpSpPr>
          <p:grpSpPr>
            <a:xfrm>
              <a:off x="10245278" y="3634067"/>
              <a:ext cx="3439199" cy="3439199"/>
              <a:chOff x="0" y="0"/>
              <a:chExt cx="3939540" cy="3939540"/>
            </a:xfrm>
          </p:grpSpPr>
          <p:sp>
            <p:nvSpPr>
              <p:cNvPr id="22" name="Freeform 22"/>
              <p:cNvSpPr/>
              <p:nvPr/>
            </p:nvSpPr>
            <p:spPr>
              <a:xfrm>
                <a:off x="0" y="0"/>
                <a:ext cx="3939540" cy="3939540"/>
              </a:xfrm>
              <a:custGeom>
                <a:avLst/>
                <a:gdLst/>
                <a:ahLst/>
                <a:cxnLst/>
                <a:rect l="l" t="t" r="r" b="b"/>
                <a:pathLst>
                  <a:path w="3939540" h="3939540">
                    <a:moveTo>
                      <a:pt x="0" y="0"/>
                    </a:moveTo>
                    <a:lnTo>
                      <a:pt x="3939540" y="0"/>
                    </a:lnTo>
                    <a:lnTo>
                      <a:pt x="3939540" y="3939540"/>
                    </a:lnTo>
                    <a:lnTo>
                      <a:pt x="0" y="3939540"/>
                    </a:lnTo>
                    <a:lnTo>
                      <a:pt x="0" y="0"/>
                    </a:lnTo>
                    <a:close/>
                  </a:path>
                </a:pathLst>
              </a:custGeom>
              <a:blipFill>
                <a:blip r:embed="rId12"/>
                <a:stretch>
                  <a:fillRect r="-1" b="-1"/>
                </a:stretch>
              </a:blipFill>
            </p:spPr>
            <p:txBody>
              <a:bodyPr/>
              <a:lstStyle/>
              <a:p>
                <a:endParaRPr lang="en-NL" sz="1440"/>
              </a:p>
            </p:txBody>
          </p:sp>
        </p:grpSp>
        <p:grpSp>
          <p:nvGrpSpPr>
            <p:cNvPr id="23" name="Group 23"/>
            <p:cNvGrpSpPr/>
            <p:nvPr/>
          </p:nvGrpSpPr>
          <p:grpSpPr>
            <a:xfrm>
              <a:off x="14512866" y="3581900"/>
              <a:ext cx="3439199" cy="3439199"/>
              <a:chOff x="0" y="0"/>
              <a:chExt cx="3939540" cy="3939540"/>
            </a:xfrm>
          </p:grpSpPr>
          <p:sp>
            <p:nvSpPr>
              <p:cNvPr id="24" name="Freeform 24"/>
              <p:cNvSpPr/>
              <p:nvPr/>
            </p:nvSpPr>
            <p:spPr>
              <a:xfrm>
                <a:off x="0" y="0"/>
                <a:ext cx="3939540" cy="3939540"/>
              </a:xfrm>
              <a:custGeom>
                <a:avLst/>
                <a:gdLst/>
                <a:ahLst/>
                <a:cxnLst/>
                <a:rect l="l" t="t" r="r" b="b"/>
                <a:pathLst>
                  <a:path w="3939540" h="3939540">
                    <a:moveTo>
                      <a:pt x="0" y="0"/>
                    </a:moveTo>
                    <a:lnTo>
                      <a:pt x="3939540" y="0"/>
                    </a:lnTo>
                    <a:lnTo>
                      <a:pt x="3939540" y="3939540"/>
                    </a:lnTo>
                    <a:lnTo>
                      <a:pt x="0" y="3939540"/>
                    </a:lnTo>
                    <a:lnTo>
                      <a:pt x="0" y="0"/>
                    </a:lnTo>
                    <a:close/>
                  </a:path>
                </a:pathLst>
              </a:custGeom>
              <a:blipFill>
                <a:blip r:embed="rId13"/>
                <a:stretch>
                  <a:fillRect r="-1" b="-1"/>
                </a:stretch>
              </a:blipFill>
            </p:spPr>
            <p:txBody>
              <a:bodyPr/>
              <a:lstStyle/>
              <a:p>
                <a:endParaRPr lang="en-NL" sz="1440"/>
              </a:p>
            </p:txBody>
          </p:sp>
        </p:grpSp>
        <p:sp>
          <p:nvSpPr>
            <p:cNvPr id="25" name="Freeform 25"/>
            <p:cNvSpPr/>
            <p:nvPr/>
          </p:nvSpPr>
          <p:spPr>
            <a:xfrm>
              <a:off x="8513151" y="142653"/>
              <a:ext cx="3491414" cy="3491414"/>
            </a:xfrm>
            <a:custGeom>
              <a:avLst/>
              <a:gdLst/>
              <a:ahLst/>
              <a:cxnLst/>
              <a:rect l="l" t="t" r="r" b="b"/>
              <a:pathLst>
                <a:path w="3491414" h="3491414">
                  <a:moveTo>
                    <a:pt x="0" y="0"/>
                  </a:moveTo>
                  <a:lnTo>
                    <a:pt x="3491414" y="0"/>
                  </a:lnTo>
                  <a:lnTo>
                    <a:pt x="3491414" y="3491414"/>
                  </a:lnTo>
                  <a:lnTo>
                    <a:pt x="0" y="3491414"/>
                  </a:lnTo>
                  <a:lnTo>
                    <a:pt x="0" y="0"/>
                  </a:lnTo>
                  <a:close/>
                </a:path>
              </a:pathLst>
            </a:custGeom>
            <a:blipFill>
              <a:blip r:embed="rId14"/>
              <a:stretch>
                <a:fillRect/>
              </a:stretch>
            </a:blipFill>
          </p:spPr>
          <p:txBody>
            <a:bodyPr/>
            <a:lstStyle/>
            <a:p>
              <a:endParaRPr lang="en-NL" sz="1440"/>
            </a:p>
          </p:txBody>
        </p:sp>
        <p:sp>
          <p:nvSpPr>
            <p:cNvPr id="26" name="Freeform 26"/>
            <p:cNvSpPr/>
            <p:nvPr/>
          </p:nvSpPr>
          <p:spPr>
            <a:xfrm>
              <a:off x="17100495" y="142653"/>
              <a:ext cx="3547869" cy="3547869"/>
            </a:xfrm>
            <a:custGeom>
              <a:avLst/>
              <a:gdLst/>
              <a:ahLst/>
              <a:cxnLst/>
              <a:rect l="l" t="t" r="r" b="b"/>
              <a:pathLst>
                <a:path w="3547869" h="3547869">
                  <a:moveTo>
                    <a:pt x="0" y="0"/>
                  </a:moveTo>
                  <a:lnTo>
                    <a:pt x="3547869" y="0"/>
                  </a:lnTo>
                  <a:lnTo>
                    <a:pt x="3547869" y="3547869"/>
                  </a:lnTo>
                  <a:lnTo>
                    <a:pt x="0" y="3547869"/>
                  </a:lnTo>
                  <a:lnTo>
                    <a:pt x="0" y="0"/>
                  </a:lnTo>
                  <a:close/>
                </a:path>
              </a:pathLst>
            </a:custGeom>
            <a:blipFill>
              <a:blip r:embed="rId15"/>
              <a:stretch>
                <a:fillRect/>
              </a:stretch>
            </a:blipFill>
          </p:spPr>
          <p:txBody>
            <a:bodyPr/>
            <a:lstStyle/>
            <a:p>
              <a:endParaRPr lang="en-NL" sz="1440"/>
            </a:p>
          </p:txBody>
        </p:sp>
      </p:grpSp>
      <p:sp>
        <p:nvSpPr>
          <p:cNvPr id="27" name="Freeform 27"/>
          <p:cNvSpPr/>
          <p:nvPr/>
        </p:nvSpPr>
        <p:spPr>
          <a:xfrm>
            <a:off x="6961550" y="3174599"/>
            <a:ext cx="652444" cy="327038"/>
          </a:xfrm>
          <a:custGeom>
            <a:avLst/>
            <a:gdLst/>
            <a:ahLst/>
            <a:cxnLst/>
            <a:rect l="l" t="t" r="r" b="b"/>
            <a:pathLst>
              <a:path w="815555" h="408797">
                <a:moveTo>
                  <a:pt x="0" y="0"/>
                </a:moveTo>
                <a:lnTo>
                  <a:pt x="815555" y="0"/>
                </a:lnTo>
                <a:lnTo>
                  <a:pt x="815555" y="408797"/>
                </a:lnTo>
                <a:lnTo>
                  <a:pt x="0" y="40879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NL" sz="1440"/>
          </a:p>
        </p:txBody>
      </p:sp>
      <p:sp>
        <p:nvSpPr>
          <p:cNvPr id="28" name="TextBox 28"/>
          <p:cNvSpPr txBox="1"/>
          <p:nvPr/>
        </p:nvSpPr>
        <p:spPr>
          <a:xfrm>
            <a:off x="1874401" y="1464509"/>
            <a:ext cx="11470187" cy="1115690"/>
          </a:xfrm>
          <a:prstGeom prst="rect">
            <a:avLst/>
          </a:prstGeom>
        </p:spPr>
        <p:txBody>
          <a:bodyPr wrap="square" lIns="0" tIns="0" rIns="0" bIns="0" rtlCol="0" anchor="t">
            <a:spAutoFit/>
          </a:bodyPr>
          <a:lstStyle/>
          <a:p>
            <a:pPr algn="ctr">
              <a:lnSpc>
                <a:spcPts val="8735"/>
              </a:lnSpc>
            </a:pPr>
            <a:r>
              <a:rPr lang="en-US" sz="7279" spc="169">
                <a:solidFill>
                  <a:srgbClr val="FFFFFF"/>
                </a:solidFill>
                <a:latin typeface="League Spartan"/>
                <a:ea typeface="League Spartan"/>
                <a:cs typeface="League Spartan"/>
                <a:sym typeface="League Spartan"/>
              </a:rPr>
              <a:t>Career Paths </a:t>
            </a:r>
            <a:r>
              <a:rPr lang="en-US" sz="7279" spc="169">
                <a:solidFill>
                  <a:srgbClr val="F96B28"/>
                </a:solidFill>
                <a:latin typeface="League Spartan"/>
                <a:ea typeface="League Spartan"/>
                <a:cs typeface="League Spartan"/>
                <a:sym typeface="League Spartan"/>
              </a:rPr>
              <a:t>2025</a:t>
            </a:r>
          </a:p>
        </p:txBody>
      </p:sp>
      <p:sp>
        <p:nvSpPr>
          <p:cNvPr id="29" name="Freeform 29"/>
          <p:cNvSpPr/>
          <p:nvPr/>
        </p:nvSpPr>
        <p:spPr>
          <a:xfrm>
            <a:off x="12160258" y="3174599"/>
            <a:ext cx="652444" cy="327038"/>
          </a:xfrm>
          <a:custGeom>
            <a:avLst/>
            <a:gdLst/>
            <a:ahLst/>
            <a:cxnLst/>
            <a:rect l="l" t="t" r="r" b="b"/>
            <a:pathLst>
              <a:path w="815555" h="408797">
                <a:moveTo>
                  <a:pt x="0" y="0"/>
                </a:moveTo>
                <a:lnTo>
                  <a:pt x="815555" y="0"/>
                </a:lnTo>
                <a:lnTo>
                  <a:pt x="815555" y="408797"/>
                </a:lnTo>
                <a:lnTo>
                  <a:pt x="0" y="40879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NL" sz="1440"/>
          </a:p>
        </p:txBody>
      </p:sp>
      <p:sp>
        <p:nvSpPr>
          <p:cNvPr id="30" name="Rounded Rectangle 29">
            <a:extLst>
              <a:ext uri="{FF2B5EF4-FFF2-40B4-BE49-F238E27FC236}">
                <a16:creationId xmlns:a16="http://schemas.microsoft.com/office/drawing/2014/main" id="{1B8897AB-6530-0AC3-CCE2-0C777B8824C7}"/>
              </a:ext>
            </a:extLst>
          </p:cNvPr>
          <p:cNvSpPr/>
          <p:nvPr/>
        </p:nvSpPr>
        <p:spPr>
          <a:xfrm>
            <a:off x="11065790" y="3050582"/>
            <a:ext cx="2774196" cy="2797946"/>
          </a:xfrm>
          <a:prstGeom prst="roundRect">
            <a:avLst/>
          </a:prstGeom>
          <a:noFill/>
          <a:ln w="762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D2677-DCCB-0FA3-2959-A58E3ADE03F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EA8C7D2-7CF0-1EF9-5BE3-276AF125B6F6}"/>
              </a:ext>
            </a:extLst>
          </p:cNvPr>
          <p:cNvSpPr/>
          <p:nvPr/>
        </p:nvSpPr>
        <p:spPr>
          <a:xfrm>
            <a:off x="460039" y="7402825"/>
            <a:ext cx="979310" cy="416997"/>
          </a:xfrm>
          <a:custGeom>
            <a:avLst/>
            <a:gdLst/>
            <a:ahLst/>
            <a:cxnLst/>
            <a:rect l="l" t="t" r="r" b="b"/>
            <a:pathLst>
              <a:path w="1224137" h="521246">
                <a:moveTo>
                  <a:pt x="0" y="0"/>
                </a:moveTo>
                <a:lnTo>
                  <a:pt x="1224137" y="0"/>
                </a:lnTo>
                <a:lnTo>
                  <a:pt x="1224137" y="521246"/>
                </a:lnTo>
                <a:lnTo>
                  <a:pt x="0" y="521246"/>
                </a:lnTo>
                <a:lnTo>
                  <a:pt x="0" y="0"/>
                </a:lnTo>
                <a:close/>
              </a:path>
            </a:pathLst>
          </a:custGeom>
          <a:blipFill>
            <a:blip r:embed="rId3"/>
            <a:stretch>
              <a:fillRect b="-649"/>
            </a:stretch>
          </a:blipFill>
        </p:spPr>
        <p:txBody>
          <a:bodyPr/>
          <a:lstStyle/>
          <a:p>
            <a:endParaRPr lang="en-NL" sz="1440"/>
          </a:p>
        </p:txBody>
      </p:sp>
      <p:sp>
        <p:nvSpPr>
          <p:cNvPr id="4" name="Freeform 4">
            <a:extLst>
              <a:ext uri="{FF2B5EF4-FFF2-40B4-BE49-F238E27FC236}">
                <a16:creationId xmlns:a16="http://schemas.microsoft.com/office/drawing/2014/main" id="{71D0EAD8-3405-FEBA-6336-6548764EE01C}"/>
              </a:ext>
            </a:extLst>
          </p:cNvPr>
          <p:cNvSpPr/>
          <p:nvPr/>
        </p:nvSpPr>
        <p:spPr>
          <a:xfrm>
            <a:off x="520349" y="365999"/>
            <a:ext cx="8325391" cy="832693"/>
          </a:xfrm>
          <a:custGeom>
            <a:avLst/>
            <a:gdLst/>
            <a:ahLst/>
            <a:cxnLst/>
            <a:rect l="l" t="t" r="r" b="b"/>
            <a:pathLst>
              <a:path w="13875652" h="1387822">
                <a:moveTo>
                  <a:pt x="0" y="0"/>
                </a:moveTo>
                <a:lnTo>
                  <a:pt x="13875652" y="0"/>
                </a:lnTo>
                <a:lnTo>
                  <a:pt x="13875652" y="1387822"/>
                </a:lnTo>
                <a:lnTo>
                  <a:pt x="0" y="1387822"/>
                </a:lnTo>
                <a:close/>
              </a:path>
            </a:pathLst>
          </a:custGeom>
          <a:solidFill>
            <a:srgbClr val="000000">
              <a:alpha val="0"/>
            </a:srgbClr>
          </a:solidFill>
        </p:spPr>
        <p:txBody>
          <a:bodyPr/>
          <a:lstStyle/>
          <a:p>
            <a:endParaRPr lang="en-NL" sz="1440"/>
          </a:p>
        </p:txBody>
      </p:sp>
      <p:grpSp>
        <p:nvGrpSpPr>
          <p:cNvPr id="6" name="Group 6">
            <a:extLst>
              <a:ext uri="{FF2B5EF4-FFF2-40B4-BE49-F238E27FC236}">
                <a16:creationId xmlns:a16="http://schemas.microsoft.com/office/drawing/2014/main" id="{501DF7D4-0E8B-A640-B6F1-6D392AEDC6AC}"/>
              </a:ext>
            </a:extLst>
          </p:cNvPr>
          <p:cNvGrpSpPr/>
          <p:nvPr/>
        </p:nvGrpSpPr>
        <p:grpSpPr>
          <a:xfrm>
            <a:off x="5324388" y="5978815"/>
            <a:ext cx="943248" cy="855230"/>
            <a:chOff x="0" y="0"/>
            <a:chExt cx="896451" cy="812800"/>
          </a:xfrm>
        </p:grpSpPr>
        <p:sp>
          <p:nvSpPr>
            <p:cNvPr id="7" name="Freeform 7">
              <a:extLst>
                <a:ext uri="{FF2B5EF4-FFF2-40B4-BE49-F238E27FC236}">
                  <a16:creationId xmlns:a16="http://schemas.microsoft.com/office/drawing/2014/main" id="{ADB5F257-5E6A-C2E7-57E1-634AE75A9418}"/>
                </a:ext>
              </a:extLst>
            </p:cNvPr>
            <p:cNvSpPr/>
            <p:nvPr/>
          </p:nvSpPr>
          <p:spPr>
            <a:xfrm>
              <a:off x="0" y="0"/>
              <a:ext cx="896451" cy="812800"/>
            </a:xfrm>
            <a:custGeom>
              <a:avLst/>
              <a:gdLst/>
              <a:ahLst/>
              <a:cxnLst/>
              <a:rect l="l" t="t" r="r" b="b"/>
              <a:pathLst>
                <a:path w="896451" h="812800">
                  <a:moveTo>
                    <a:pt x="448226" y="0"/>
                  </a:moveTo>
                  <a:cubicBezTo>
                    <a:pt x="200677" y="0"/>
                    <a:pt x="0" y="181951"/>
                    <a:pt x="0" y="406400"/>
                  </a:cubicBezTo>
                  <a:cubicBezTo>
                    <a:pt x="0" y="630849"/>
                    <a:pt x="200677" y="812800"/>
                    <a:pt x="448226" y="812800"/>
                  </a:cubicBezTo>
                  <a:cubicBezTo>
                    <a:pt x="695774" y="812800"/>
                    <a:pt x="896451" y="630849"/>
                    <a:pt x="896451" y="406400"/>
                  </a:cubicBezTo>
                  <a:cubicBezTo>
                    <a:pt x="896451" y="181951"/>
                    <a:pt x="695774" y="0"/>
                    <a:pt x="448226" y="0"/>
                  </a:cubicBezTo>
                  <a:close/>
                </a:path>
              </a:pathLst>
            </a:custGeom>
            <a:solidFill>
              <a:srgbClr val="FFFFFF"/>
            </a:solidFill>
          </p:spPr>
          <p:txBody>
            <a:bodyPr/>
            <a:lstStyle/>
            <a:p>
              <a:endParaRPr lang="en-NL" sz="1440"/>
            </a:p>
          </p:txBody>
        </p:sp>
        <p:sp>
          <p:nvSpPr>
            <p:cNvPr id="8" name="TextBox 8">
              <a:extLst>
                <a:ext uri="{FF2B5EF4-FFF2-40B4-BE49-F238E27FC236}">
                  <a16:creationId xmlns:a16="http://schemas.microsoft.com/office/drawing/2014/main" id="{6869788E-A69C-058B-98AD-F9F0AA0C16C6}"/>
                </a:ext>
              </a:extLst>
            </p:cNvPr>
            <p:cNvSpPr txBox="1"/>
            <p:nvPr/>
          </p:nvSpPr>
          <p:spPr>
            <a:xfrm>
              <a:off x="84042" y="66675"/>
              <a:ext cx="728367" cy="669925"/>
            </a:xfrm>
            <a:prstGeom prst="rect">
              <a:avLst/>
            </a:prstGeom>
          </p:spPr>
          <p:txBody>
            <a:bodyPr lIns="40640" tIns="40640" rIns="40640" bIns="40640" rtlCol="0" anchor="ctr"/>
            <a:lstStyle/>
            <a:p>
              <a:pPr algn="ctr">
                <a:lnSpc>
                  <a:spcPts val="1967"/>
                </a:lnSpc>
              </a:pPr>
              <a:endParaRPr sz="1440"/>
            </a:p>
          </p:txBody>
        </p:sp>
      </p:grpSp>
      <p:pic>
        <p:nvPicPr>
          <p:cNvPr id="46" name="Picture 45">
            <a:extLst>
              <a:ext uri="{FF2B5EF4-FFF2-40B4-BE49-F238E27FC236}">
                <a16:creationId xmlns:a16="http://schemas.microsoft.com/office/drawing/2014/main" id="{A22820D5-511F-7A47-338D-9B0995A957F1}"/>
              </a:ext>
            </a:extLst>
          </p:cNvPr>
          <p:cNvPicPr>
            <a:picLocks noChangeAspect="1"/>
          </p:cNvPicPr>
          <p:nvPr/>
        </p:nvPicPr>
        <p:blipFill>
          <a:blip r:embed="rId4"/>
          <a:stretch>
            <a:fillRect/>
          </a:stretch>
        </p:blipFill>
        <p:spPr>
          <a:xfrm>
            <a:off x="155711" y="875386"/>
            <a:ext cx="10514212" cy="5794814"/>
          </a:xfrm>
          <a:prstGeom prst="rect">
            <a:avLst/>
          </a:prstGeom>
        </p:spPr>
      </p:pic>
      <p:sp>
        <p:nvSpPr>
          <p:cNvPr id="47" name="TextBox 5">
            <a:extLst>
              <a:ext uri="{FF2B5EF4-FFF2-40B4-BE49-F238E27FC236}">
                <a16:creationId xmlns:a16="http://schemas.microsoft.com/office/drawing/2014/main" id="{F6BF7453-E36A-983D-5530-CA6F573CBB92}"/>
              </a:ext>
            </a:extLst>
          </p:cNvPr>
          <p:cNvSpPr txBox="1"/>
          <p:nvPr/>
        </p:nvSpPr>
        <p:spPr>
          <a:xfrm>
            <a:off x="11192073" y="2094263"/>
            <a:ext cx="2973378" cy="1218282"/>
          </a:xfrm>
          <a:prstGeom prst="rect">
            <a:avLst/>
          </a:prstGeom>
        </p:spPr>
        <p:txBody>
          <a:bodyPr wrap="square" lIns="0" tIns="0" rIns="0" bIns="0" rtlCol="0" anchor="t">
            <a:spAutoFit/>
          </a:bodyPr>
          <a:lstStyle/>
          <a:p>
            <a:pPr>
              <a:lnSpc>
                <a:spcPts val="1920"/>
              </a:lnSpc>
            </a:pPr>
            <a:r>
              <a:rPr lang="en-US" sz="1600" dirty="0">
                <a:solidFill>
                  <a:srgbClr val="002A5A"/>
                </a:solidFill>
                <a:latin typeface="Montserrat"/>
                <a:ea typeface="Montserrat"/>
                <a:cs typeface="Montserrat"/>
                <a:sym typeface="Montserrat"/>
              </a:rPr>
              <a:t>Download </a:t>
            </a:r>
            <a:r>
              <a:rPr lang="en-US" sz="1600" dirty="0" err="1">
                <a:solidFill>
                  <a:srgbClr val="002A5A"/>
                </a:solidFill>
                <a:latin typeface="Montserrat"/>
                <a:ea typeface="Montserrat"/>
                <a:cs typeface="Montserrat"/>
                <a:sym typeface="Montserrat"/>
              </a:rPr>
              <a:t>gratuito</a:t>
            </a:r>
            <a:r>
              <a:rPr lang="en-US" sz="1600" dirty="0">
                <a:solidFill>
                  <a:srgbClr val="002A5A"/>
                </a:solidFill>
                <a:latin typeface="Montserrat"/>
                <a:ea typeface="Montserrat"/>
                <a:cs typeface="Montserrat"/>
                <a:sym typeface="Montserrat"/>
              </a:rPr>
              <a:t> do </a:t>
            </a:r>
            <a:r>
              <a:rPr lang="en-US" sz="1600" dirty="0" err="1">
                <a:solidFill>
                  <a:srgbClr val="002A5A"/>
                </a:solidFill>
                <a:latin typeface="Montserrat"/>
                <a:ea typeface="Montserrat"/>
                <a:cs typeface="Montserrat"/>
                <a:sym typeface="Montserrat"/>
              </a:rPr>
              <a:t>livro</a:t>
            </a:r>
            <a:r>
              <a:rPr lang="en-US" sz="1600" dirty="0">
                <a:solidFill>
                  <a:srgbClr val="002A5A"/>
                </a:solidFill>
                <a:latin typeface="Montserrat"/>
                <a:ea typeface="Montserrat"/>
                <a:cs typeface="Montserrat"/>
                <a:sym typeface="Montserrat"/>
              </a:rPr>
              <a:t> official (PORTUGUÊS) do  DPMM™  - material </a:t>
            </a:r>
            <a:r>
              <a:rPr lang="en-US" sz="1600" dirty="0" err="1">
                <a:solidFill>
                  <a:srgbClr val="002A5A"/>
                </a:solidFill>
                <a:latin typeface="Montserrat"/>
                <a:ea typeface="Montserrat"/>
                <a:cs typeface="Montserrat"/>
                <a:sym typeface="Montserrat"/>
              </a:rPr>
              <a:t>rico</a:t>
            </a:r>
            <a:r>
              <a:rPr lang="en-US" sz="1600" dirty="0">
                <a:solidFill>
                  <a:srgbClr val="002A5A"/>
                </a:solidFill>
                <a:latin typeface="Montserrat"/>
                <a:ea typeface="Montserrat"/>
                <a:cs typeface="Montserrat"/>
                <a:sym typeface="Montserrat"/>
              </a:rPr>
              <a:t> </a:t>
            </a:r>
            <a:r>
              <a:rPr lang="en-US" sz="1600" dirty="0" err="1">
                <a:solidFill>
                  <a:srgbClr val="002A5A"/>
                </a:solidFill>
                <a:latin typeface="Montserrat"/>
                <a:ea typeface="Montserrat"/>
                <a:cs typeface="Montserrat"/>
                <a:sym typeface="Montserrat"/>
              </a:rPr>
              <a:t>em</a:t>
            </a:r>
            <a:r>
              <a:rPr lang="en-US" sz="1600" dirty="0">
                <a:solidFill>
                  <a:srgbClr val="002A5A"/>
                </a:solidFill>
                <a:latin typeface="Montserrat"/>
                <a:ea typeface="Montserrat"/>
                <a:cs typeface="Montserrat"/>
                <a:sym typeface="Montserrat"/>
              </a:rPr>
              <a:t> </a:t>
            </a:r>
            <a:r>
              <a:rPr lang="en-US" sz="1600" dirty="0" err="1">
                <a:solidFill>
                  <a:srgbClr val="002A5A"/>
                </a:solidFill>
                <a:latin typeface="Montserrat"/>
                <a:ea typeface="Montserrat"/>
                <a:cs typeface="Montserrat"/>
                <a:sym typeface="Montserrat"/>
              </a:rPr>
              <a:t>ilustrações</a:t>
            </a:r>
            <a:r>
              <a:rPr lang="en-US" sz="1600" dirty="0">
                <a:solidFill>
                  <a:srgbClr val="002A5A"/>
                </a:solidFill>
                <a:latin typeface="Montserrat"/>
                <a:ea typeface="Montserrat"/>
                <a:cs typeface="Montserrat"/>
                <a:sym typeface="Montserrat"/>
              </a:rPr>
              <a:t> e </a:t>
            </a:r>
            <a:r>
              <a:rPr lang="en-US" sz="1600" dirty="0" err="1">
                <a:solidFill>
                  <a:srgbClr val="002A5A"/>
                </a:solidFill>
                <a:latin typeface="Montserrat"/>
                <a:ea typeface="Montserrat"/>
                <a:cs typeface="Montserrat"/>
                <a:sym typeface="Montserrat"/>
              </a:rPr>
              <a:t>gráficos</a:t>
            </a:r>
            <a:r>
              <a:rPr lang="en-US" sz="1600" dirty="0">
                <a:solidFill>
                  <a:srgbClr val="002A5A"/>
                </a:solidFill>
                <a:latin typeface="Montserrat"/>
                <a:ea typeface="Montserrat"/>
                <a:cs typeface="Montserrat"/>
                <a:sym typeface="Montserrat"/>
              </a:rPr>
              <a:t> para </a:t>
            </a:r>
            <a:r>
              <a:rPr lang="en-US" sz="1600" dirty="0" err="1">
                <a:solidFill>
                  <a:srgbClr val="002A5A"/>
                </a:solidFill>
                <a:latin typeface="Montserrat"/>
                <a:ea typeface="Montserrat"/>
                <a:cs typeface="Montserrat"/>
                <a:sym typeface="Montserrat"/>
              </a:rPr>
              <a:t>facilitar</a:t>
            </a:r>
            <a:r>
              <a:rPr lang="en-US" sz="1600" dirty="0">
                <a:solidFill>
                  <a:srgbClr val="002A5A"/>
                </a:solidFill>
                <a:latin typeface="Montserrat"/>
                <a:ea typeface="Montserrat"/>
                <a:cs typeface="Montserrat"/>
                <a:sym typeface="Montserrat"/>
              </a:rPr>
              <a:t> a </a:t>
            </a:r>
            <a:r>
              <a:rPr lang="en-US" sz="1600" dirty="0" err="1">
                <a:solidFill>
                  <a:srgbClr val="002A5A"/>
                </a:solidFill>
                <a:latin typeface="Montserrat"/>
                <a:ea typeface="Montserrat"/>
                <a:cs typeface="Montserrat"/>
                <a:sym typeface="Montserrat"/>
              </a:rPr>
              <a:t>compreensão</a:t>
            </a:r>
            <a:endParaRPr lang="en-US" sz="1600" dirty="0">
              <a:solidFill>
                <a:srgbClr val="002A5A"/>
              </a:solidFill>
              <a:latin typeface="Montserrat"/>
              <a:ea typeface="Montserrat"/>
              <a:cs typeface="Montserrat"/>
              <a:sym typeface="Montserrat"/>
            </a:endParaRPr>
          </a:p>
        </p:txBody>
      </p:sp>
      <p:sp>
        <p:nvSpPr>
          <p:cNvPr id="48" name="Freeform 20" descr="Open Book">
            <a:extLst>
              <a:ext uri="{FF2B5EF4-FFF2-40B4-BE49-F238E27FC236}">
                <a16:creationId xmlns:a16="http://schemas.microsoft.com/office/drawing/2014/main" id="{DEBBD9B0-8D3E-3558-4123-A5F71C0EC76B}"/>
              </a:ext>
            </a:extLst>
          </p:cNvPr>
          <p:cNvSpPr/>
          <p:nvPr/>
        </p:nvSpPr>
        <p:spPr>
          <a:xfrm>
            <a:off x="12237239" y="5120317"/>
            <a:ext cx="619760" cy="622301"/>
          </a:xfrm>
          <a:custGeom>
            <a:avLst/>
            <a:gdLst/>
            <a:ahLst/>
            <a:cxnLst/>
            <a:rect l="l" t="t" r="r" b="b"/>
            <a:pathLst>
              <a:path w="774700" h="777876">
                <a:moveTo>
                  <a:pt x="0" y="0"/>
                </a:moveTo>
                <a:lnTo>
                  <a:pt x="774700" y="0"/>
                </a:lnTo>
                <a:lnTo>
                  <a:pt x="774700" y="777877"/>
                </a:lnTo>
                <a:lnTo>
                  <a:pt x="0" y="777877"/>
                </a:lnTo>
                <a:lnTo>
                  <a:pt x="0" y="0"/>
                </a:lnTo>
                <a:close/>
              </a:path>
            </a:pathLst>
          </a:custGeom>
          <a:blipFill>
            <a:blip r:embed="rId5"/>
            <a:stretch>
              <a:fillRect r="-409"/>
            </a:stretch>
          </a:blipFill>
        </p:spPr>
        <p:txBody>
          <a:bodyPr/>
          <a:lstStyle/>
          <a:p>
            <a:endParaRPr lang="en-NL" sz="1440"/>
          </a:p>
        </p:txBody>
      </p:sp>
      <p:grpSp>
        <p:nvGrpSpPr>
          <p:cNvPr id="49" name="Group 21">
            <a:extLst>
              <a:ext uri="{FF2B5EF4-FFF2-40B4-BE49-F238E27FC236}">
                <a16:creationId xmlns:a16="http://schemas.microsoft.com/office/drawing/2014/main" id="{22184692-7E1D-6A8B-6564-F014C312339E}"/>
              </a:ext>
            </a:extLst>
          </p:cNvPr>
          <p:cNvGrpSpPr/>
          <p:nvPr/>
        </p:nvGrpSpPr>
        <p:grpSpPr>
          <a:xfrm>
            <a:off x="11995903" y="4904395"/>
            <a:ext cx="1077010" cy="1074420"/>
            <a:chOff x="0" y="0"/>
            <a:chExt cx="1795018" cy="1790700"/>
          </a:xfrm>
        </p:grpSpPr>
        <p:sp>
          <p:nvSpPr>
            <p:cNvPr id="50" name="Freeform 22">
              <a:extLst>
                <a:ext uri="{FF2B5EF4-FFF2-40B4-BE49-F238E27FC236}">
                  <a16:creationId xmlns:a16="http://schemas.microsoft.com/office/drawing/2014/main" id="{E20EF330-151E-BE5F-DE0A-59A656BA0C43}"/>
                </a:ext>
              </a:extLst>
            </p:cNvPr>
            <p:cNvSpPr/>
            <p:nvPr/>
          </p:nvSpPr>
          <p:spPr>
            <a:xfrm>
              <a:off x="0" y="0"/>
              <a:ext cx="1795018" cy="1790700"/>
            </a:xfrm>
            <a:custGeom>
              <a:avLst/>
              <a:gdLst/>
              <a:ahLst/>
              <a:cxnLst/>
              <a:rect l="l" t="t" r="r" b="b"/>
              <a:pathLst>
                <a:path w="1795018" h="1790700">
                  <a:moveTo>
                    <a:pt x="0" y="895350"/>
                  </a:moveTo>
                  <a:cubicBezTo>
                    <a:pt x="0" y="400812"/>
                    <a:pt x="401828" y="0"/>
                    <a:pt x="897509" y="0"/>
                  </a:cubicBezTo>
                  <a:lnTo>
                    <a:pt x="897509" y="16891"/>
                  </a:lnTo>
                  <a:lnTo>
                    <a:pt x="897509" y="0"/>
                  </a:lnTo>
                  <a:cubicBezTo>
                    <a:pt x="1393190" y="0"/>
                    <a:pt x="1795018" y="400812"/>
                    <a:pt x="1795018" y="895350"/>
                  </a:cubicBezTo>
                  <a:cubicBezTo>
                    <a:pt x="1795018" y="1389888"/>
                    <a:pt x="1393063" y="1790700"/>
                    <a:pt x="897509" y="1790700"/>
                  </a:cubicBezTo>
                  <a:lnTo>
                    <a:pt x="897509" y="1773809"/>
                  </a:lnTo>
                  <a:lnTo>
                    <a:pt x="897509" y="1790700"/>
                  </a:lnTo>
                  <a:cubicBezTo>
                    <a:pt x="401828" y="1790700"/>
                    <a:pt x="0" y="1389888"/>
                    <a:pt x="0" y="895350"/>
                  </a:cubicBezTo>
                  <a:lnTo>
                    <a:pt x="16891" y="895350"/>
                  </a:lnTo>
                  <a:lnTo>
                    <a:pt x="31242" y="904367"/>
                  </a:lnTo>
                  <a:cubicBezTo>
                    <a:pt x="27178" y="910717"/>
                    <a:pt x="19431" y="913765"/>
                    <a:pt x="12192" y="911606"/>
                  </a:cubicBezTo>
                  <a:cubicBezTo>
                    <a:pt x="4953" y="909447"/>
                    <a:pt x="0" y="902843"/>
                    <a:pt x="0" y="895350"/>
                  </a:cubicBezTo>
                  <a:moveTo>
                    <a:pt x="33909" y="895350"/>
                  </a:moveTo>
                  <a:lnTo>
                    <a:pt x="16891" y="895350"/>
                  </a:lnTo>
                  <a:lnTo>
                    <a:pt x="2540" y="886333"/>
                  </a:lnTo>
                  <a:cubicBezTo>
                    <a:pt x="6604" y="879983"/>
                    <a:pt x="14351" y="876935"/>
                    <a:pt x="21590" y="879094"/>
                  </a:cubicBezTo>
                  <a:cubicBezTo>
                    <a:pt x="28829" y="881253"/>
                    <a:pt x="33909" y="887857"/>
                    <a:pt x="33909" y="895350"/>
                  </a:cubicBezTo>
                  <a:cubicBezTo>
                    <a:pt x="33909" y="1371092"/>
                    <a:pt x="420497" y="1756791"/>
                    <a:pt x="897509" y="1756791"/>
                  </a:cubicBezTo>
                  <a:cubicBezTo>
                    <a:pt x="1374521" y="1756791"/>
                    <a:pt x="1761109" y="1371092"/>
                    <a:pt x="1761109" y="895350"/>
                  </a:cubicBezTo>
                  <a:lnTo>
                    <a:pt x="1778000" y="895350"/>
                  </a:lnTo>
                  <a:lnTo>
                    <a:pt x="1761109" y="895350"/>
                  </a:lnTo>
                  <a:cubicBezTo>
                    <a:pt x="1761109" y="419608"/>
                    <a:pt x="1374521" y="33909"/>
                    <a:pt x="897509" y="33909"/>
                  </a:cubicBezTo>
                  <a:lnTo>
                    <a:pt x="897509" y="16891"/>
                  </a:lnTo>
                  <a:lnTo>
                    <a:pt x="897509" y="33909"/>
                  </a:lnTo>
                  <a:cubicBezTo>
                    <a:pt x="420497" y="33909"/>
                    <a:pt x="33909" y="419608"/>
                    <a:pt x="33909" y="895350"/>
                  </a:cubicBezTo>
                  <a:close/>
                </a:path>
              </a:pathLst>
            </a:custGeom>
            <a:solidFill>
              <a:srgbClr val="F79433"/>
            </a:solidFill>
          </p:spPr>
          <p:txBody>
            <a:bodyPr/>
            <a:lstStyle/>
            <a:p>
              <a:endParaRPr lang="en-NL" sz="1440"/>
            </a:p>
          </p:txBody>
        </p:sp>
      </p:grpSp>
      <p:sp>
        <p:nvSpPr>
          <p:cNvPr id="51" name="Freeform 26" descr="Smiling Face with No Fill">
            <a:extLst>
              <a:ext uri="{FF2B5EF4-FFF2-40B4-BE49-F238E27FC236}">
                <a16:creationId xmlns:a16="http://schemas.microsoft.com/office/drawing/2014/main" id="{BA44128A-77F1-7710-68DE-9369C2826735}"/>
              </a:ext>
            </a:extLst>
          </p:cNvPr>
          <p:cNvSpPr/>
          <p:nvPr/>
        </p:nvSpPr>
        <p:spPr>
          <a:xfrm>
            <a:off x="12158266" y="1111590"/>
            <a:ext cx="622301" cy="622301"/>
          </a:xfrm>
          <a:custGeom>
            <a:avLst/>
            <a:gdLst/>
            <a:ahLst/>
            <a:cxnLst/>
            <a:rect l="l" t="t" r="r" b="b"/>
            <a:pathLst>
              <a:path w="777876" h="777876">
                <a:moveTo>
                  <a:pt x="0" y="0"/>
                </a:moveTo>
                <a:lnTo>
                  <a:pt x="777877" y="0"/>
                </a:lnTo>
                <a:lnTo>
                  <a:pt x="777877" y="777877"/>
                </a:lnTo>
                <a:lnTo>
                  <a:pt x="0" y="777877"/>
                </a:lnTo>
                <a:lnTo>
                  <a:pt x="0" y="0"/>
                </a:lnTo>
                <a:close/>
              </a:path>
            </a:pathLst>
          </a:custGeom>
          <a:blipFill>
            <a:blip r:embed="rId6"/>
            <a:stretch>
              <a:fillRect/>
            </a:stretch>
          </a:blipFill>
        </p:spPr>
        <p:txBody>
          <a:bodyPr/>
          <a:lstStyle/>
          <a:p>
            <a:endParaRPr lang="en-NL" sz="1440"/>
          </a:p>
        </p:txBody>
      </p:sp>
      <p:grpSp>
        <p:nvGrpSpPr>
          <p:cNvPr id="52" name="Group 27">
            <a:extLst>
              <a:ext uri="{FF2B5EF4-FFF2-40B4-BE49-F238E27FC236}">
                <a16:creationId xmlns:a16="http://schemas.microsoft.com/office/drawing/2014/main" id="{D5C16BEB-4B4C-B09E-2EBA-AEEF4E28377D}"/>
              </a:ext>
            </a:extLst>
          </p:cNvPr>
          <p:cNvGrpSpPr/>
          <p:nvPr/>
        </p:nvGrpSpPr>
        <p:grpSpPr>
          <a:xfrm>
            <a:off x="11922061" y="875386"/>
            <a:ext cx="1074420" cy="1074420"/>
            <a:chOff x="0" y="0"/>
            <a:chExt cx="1790700" cy="1790700"/>
          </a:xfrm>
        </p:grpSpPr>
        <p:sp>
          <p:nvSpPr>
            <p:cNvPr id="53" name="Freeform 28">
              <a:extLst>
                <a:ext uri="{FF2B5EF4-FFF2-40B4-BE49-F238E27FC236}">
                  <a16:creationId xmlns:a16="http://schemas.microsoft.com/office/drawing/2014/main" id="{DCFCBCAD-12EF-26D3-B774-A78E113D7587}"/>
                </a:ext>
              </a:extLst>
            </p:cNvPr>
            <p:cNvSpPr/>
            <p:nvPr/>
          </p:nvSpPr>
          <p:spPr>
            <a:xfrm>
              <a:off x="0" y="0"/>
              <a:ext cx="1790700" cy="1790700"/>
            </a:xfrm>
            <a:custGeom>
              <a:avLst/>
              <a:gdLst/>
              <a:ahLst/>
              <a:cxnLst/>
              <a:rect l="l" t="t" r="r" b="b"/>
              <a:pathLst>
                <a:path w="1790700" h="1790700">
                  <a:moveTo>
                    <a:pt x="0" y="895350"/>
                  </a:moveTo>
                  <a:cubicBezTo>
                    <a:pt x="0" y="400812"/>
                    <a:pt x="400812" y="0"/>
                    <a:pt x="895350" y="0"/>
                  </a:cubicBezTo>
                  <a:lnTo>
                    <a:pt x="895350" y="16891"/>
                  </a:lnTo>
                  <a:lnTo>
                    <a:pt x="895350" y="0"/>
                  </a:lnTo>
                  <a:cubicBezTo>
                    <a:pt x="1389888" y="0"/>
                    <a:pt x="1790700" y="400812"/>
                    <a:pt x="1790700" y="895350"/>
                  </a:cubicBezTo>
                  <a:cubicBezTo>
                    <a:pt x="1790700" y="1389888"/>
                    <a:pt x="1389888" y="1790700"/>
                    <a:pt x="895350" y="1790700"/>
                  </a:cubicBezTo>
                  <a:lnTo>
                    <a:pt x="895350" y="1773809"/>
                  </a:lnTo>
                  <a:lnTo>
                    <a:pt x="895350" y="1790700"/>
                  </a:lnTo>
                  <a:cubicBezTo>
                    <a:pt x="400812" y="1790700"/>
                    <a:pt x="0" y="1389888"/>
                    <a:pt x="0" y="895350"/>
                  </a:cubicBezTo>
                  <a:lnTo>
                    <a:pt x="16891" y="895350"/>
                  </a:lnTo>
                  <a:lnTo>
                    <a:pt x="31242" y="904367"/>
                  </a:lnTo>
                  <a:cubicBezTo>
                    <a:pt x="27178" y="910717"/>
                    <a:pt x="19431" y="913765"/>
                    <a:pt x="12192" y="911606"/>
                  </a:cubicBezTo>
                  <a:cubicBezTo>
                    <a:pt x="4953" y="909447"/>
                    <a:pt x="0" y="902843"/>
                    <a:pt x="0" y="895350"/>
                  </a:cubicBezTo>
                  <a:moveTo>
                    <a:pt x="33909" y="895350"/>
                  </a:moveTo>
                  <a:lnTo>
                    <a:pt x="16891" y="895350"/>
                  </a:lnTo>
                  <a:lnTo>
                    <a:pt x="2540" y="886333"/>
                  </a:lnTo>
                  <a:cubicBezTo>
                    <a:pt x="6604" y="879983"/>
                    <a:pt x="14351" y="876935"/>
                    <a:pt x="21590" y="879094"/>
                  </a:cubicBezTo>
                  <a:cubicBezTo>
                    <a:pt x="28829" y="881253"/>
                    <a:pt x="33909" y="887857"/>
                    <a:pt x="33909" y="895350"/>
                  </a:cubicBezTo>
                  <a:cubicBezTo>
                    <a:pt x="33909" y="1371092"/>
                    <a:pt x="419608" y="1756791"/>
                    <a:pt x="895350" y="1756791"/>
                  </a:cubicBezTo>
                  <a:cubicBezTo>
                    <a:pt x="1371092" y="1756791"/>
                    <a:pt x="1756791" y="1371092"/>
                    <a:pt x="1756791" y="895350"/>
                  </a:cubicBezTo>
                  <a:lnTo>
                    <a:pt x="1773682" y="895350"/>
                  </a:lnTo>
                  <a:lnTo>
                    <a:pt x="1756791" y="895350"/>
                  </a:lnTo>
                  <a:cubicBezTo>
                    <a:pt x="1756791" y="419608"/>
                    <a:pt x="1371092" y="33909"/>
                    <a:pt x="895350" y="33909"/>
                  </a:cubicBezTo>
                  <a:lnTo>
                    <a:pt x="895350" y="16891"/>
                  </a:lnTo>
                  <a:lnTo>
                    <a:pt x="895350" y="33909"/>
                  </a:lnTo>
                  <a:cubicBezTo>
                    <a:pt x="419608" y="33909"/>
                    <a:pt x="33909" y="419608"/>
                    <a:pt x="33909" y="895350"/>
                  </a:cubicBezTo>
                  <a:close/>
                </a:path>
              </a:pathLst>
            </a:custGeom>
            <a:solidFill>
              <a:srgbClr val="F79433"/>
            </a:solidFill>
          </p:spPr>
          <p:txBody>
            <a:bodyPr/>
            <a:lstStyle/>
            <a:p>
              <a:endParaRPr lang="en-NL" sz="1440"/>
            </a:p>
          </p:txBody>
        </p:sp>
      </p:grpSp>
      <p:sp>
        <p:nvSpPr>
          <p:cNvPr id="54" name="TextBox 38">
            <a:extLst>
              <a:ext uri="{FF2B5EF4-FFF2-40B4-BE49-F238E27FC236}">
                <a16:creationId xmlns:a16="http://schemas.microsoft.com/office/drawing/2014/main" id="{69BC0101-298E-2E11-98DD-E951A577A1F4}"/>
              </a:ext>
            </a:extLst>
          </p:cNvPr>
          <p:cNvSpPr txBox="1"/>
          <p:nvPr/>
        </p:nvSpPr>
        <p:spPr>
          <a:xfrm>
            <a:off x="11380546" y="6277506"/>
            <a:ext cx="2307724" cy="974626"/>
          </a:xfrm>
          <a:prstGeom prst="rect">
            <a:avLst/>
          </a:prstGeom>
        </p:spPr>
        <p:txBody>
          <a:bodyPr wrap="square" lIns="0" tIns="0" rIns="0" bIns="0" rtlCol="0" anchor="t">
            <a:spAutoFit/>
          </a:bodyPr>
          <a:lstStyle/>
          <a:p>
            <a:pPr>
              <a:lnSpc>
                <a:spcPts val="1920"/>
              </a:lnSpc>
            </a:pPr>
            <a:r>
              <a:rPr lang="en-US" sz="1600" dirty="0">
                <a:solidFill>
                  <a:srgbClr val="002A5A"/>
                </a:solidFill>
                <a:latin typeface="Montserrat"/>
                <a:ea typeface="Montserrat"/>
                <a:cs typeface="Montserrat"/>
                <a:sym typeface="Montserrat"/>
              </a:rPr>
              <a:t>Outros </a:t>
            </a:r>
            <a:r>
              <a:rPr lang="en-US" sz="1600" dirty="0" err="1">
                <a:solidFill>
                  <a:srgbClr val="002A5A"/>
                </a:solidFill>
                <a:latin typeface="Montserrat"/>
                <a:ea typeface="Montserrat"/>
                <a:cs typeface="Montserrat"/>
                <a:sym typeface="Montserrat"/>
              </a:rPr>
              <a:t>Materiais</a:t>
            </a:r>
            <a:r>
              <a:rPr lang="en-US" sz="1600" dirty="0">
                <a:solidFill>
                  <a:srgbClr val="002A5A"/>
                </a:solidFill>
                <a:latin typeface="Montserrat"/>
                <a:ea typeface="Montserrat"/>
                <a:cs typeface="Montserrat"/>
                <a:sym typeface="Montserrat"/>
              </a:rPr>
              <a:t> Free:</a:t>
            </a:r>
          </a:p>
          <a:p>
            <a:pPr>
              <a:lnSpc>
                <a:spcPts val="1920"/>
              </a:lnSpc>
            </a:pPr>
            <a:r>
              <a:rPr lang="en-US" sz="1600" dirty="0">
                <a:solidFill>
                  <a:srgbClr val="002A5A"/>
                </a:solidFill>
                <a:latin typeface="Montserrat"/>
                <a:ea typeface="Montserrat"/>
                <a:cs typeface="Montserrat"/>
                <a:sym typeface="Montserrat"/>
              </a:rPr>
              <a:t>- Guia de </a:t>
            </a:r>
            <a:r>
              <a:rPr lang="en-US" sz="1600" dirty="0" err="1">
                <a:solidFill>
                  <a:srgbClr val="002A5A"/>
                </a:solidFill>
                <a:latin typeface="Montserrat"/>
                <a:ea typeface="Montserrat"/>
                <a:cs typeface="Montserrat"/>
                <a:sym typeface="Montserrat"/>
              </a:rPr>
              <a:t>Preparação</a:t>
            </a:r>
            <a:endParaRPr lang="en-US" sz="1600" dirty="0">
              <a:solidFill>
                <a:srgbClr val="002A5A"/>
              </a:solidFill>
              <a:latin typeface="Montserrat"/>
              <a:ea typeface="Montserrat"/>
              <a:cs typeface="Montserrat"/>
              <a:sym typeface="Montserrat"/>
            </a:endParaRPr>
          </a:p>
          <a:p>
            <a:pPr>
              <a:lnSpc>
                <a:spcPts val="1920"/>
              </a:lnSpc>
            </a:pPr>
            <a:r>
              <a:rPr lang="en-US" sz="1600" dirty="0">
                <a:solidFill>
                  <a:srgbClr val="002A5A"/>
                </a:solidFill>
                <a:latin typeface="Montserrat"/>
                <a:ea typeface="Montserrat"/>
                <a:cs typeface="Montserrat"/>
                <a:sym typeface="Montserrat"/>
              </a:rPr>
              <a:t>- </a:t>
            </a:r>
            <a:r>
              <a:rPr lang="en-US" sz="1600" dirty="0" err="1">
                <a:solidFill>
                  <a:srgbClr val="002A5A"/>
                </a:solidFill>
                <a:latin typeface="Montserrat"/>
                <a:ea typeface="Montserrat"/>
                <a:cs typeface="Montserrat"/>
                <a:sym typeface="Montserrat"/>
              </a:rPr>
              <a:t>Simulado</a:t>
            </a:r>
            <a:endParaRPr lang="en-US" sz="1600" dirty="0">
              <a:solidFill>
                <a:srgbClr val="002A5A"/>
              </a:solidFill>
              <a:latin typeface="Montserrat"/>
              <a:ea typeface="Montserrat"/>
              <a:cs typeface="Montserrat"/>
              <a:sym typeface="Montserrat"/>
            </a:endParaRPr>
          </a:p>
          <a:p>
            <a:pPr>
              <a:lnSpc>
                <a:spcPts val="1920"/>
              </a:lnSpc>
            </a:pPr>
            <a:endParaRPr lang="en-US" sz="1600" dirty="0">
              <a:solidFill>
                <a:srgbClr val="002A5A"/>
              </a:solidFill>
              <a:latin typeface="Montserrat"/>
              <a:ea typeface="Montserrat"/>
              <a:cs typeface="Montserrat"/>
              <a:sym typeface="Montserrat"/>
            </a:endParaRPr>
          </a:p>
        </p:txBody>
      </p:sp>
      <p:pic>
        <p:nvPicPr>
          <p:cNvPr id="55" name="Picture 54">
            <a:extLst>
              <a:ext uri="{FF2B5EF4-FFF2-40B4-BE49-F238E27FC236}">
                <a16:creationId xmlns:a16="http://schemas.microsoft.com/office/drawing/2014/main" id="{19C39061-E793-5878-6E7C-8A2B3DE5128A}"/>
              </a:ext>
            </a:extLst>
          </p:cNvPr>
          <p:cNvPicPr>
            <a:picLocks noChangeAspect="1"/>
          </p:cNvPicPr>
          <p:nvPr/>
        </p:nvPicPr>
        <p:blipFill>
          <a:blip r:embed="rId7"/>
          <a:stretch>
            <a:fillRect/>
          </a:stretch>
        </p:blipFill>
        <p:spPr>
          <a:xfrm>
            <a:off x="236301" y="6048971"/>
            <a:ext cx="1371600" cy="635000"/>
          </a:xfrm>
          <a:prstGeom prst="rect">
            <a:avLst/>
          </a:prstGeom>
        </p:spPr>
      </p:pic>
    </p:spTree>
    <p:extLst>
      <p:ext uri="{BB962C8B-B14F-4D97-AF65-F5344CB8AC3E}">
        <p14:creationId xmlns:p14="http://schemas.microsoft.com/office/powerpoint/2010/main" val="946739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A6953-FEA0-B3F7-D81E-1019BD2C7E5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D48DDE7-44B5-201C-9016-E38CD1DA5C0D}"/>
              </a:ext>
            </a:extLst>
          </p:cNvPr>
          <p:cNvSpPr/>
          <p:nvPr/>
        </p:nvSpPr>
        <p:spPr>
          <a:xfrm>
            <a:off x="460039" y="7402825"/>
            <a:ext cx="979310" cy="416997"/>
          </a:xfrm>
          <a:custGeom>
            <a:avLst/>
            <a:gdLst/>
            <a:ahLst/>
            <a:cxnLst/>
            <a:rect l="l" t="t" r="r" b="b"/>
            <a:pathLst>
              <a:path w="1224137" h="521246">
                <a:moveTo>
                  <a:pt x="0" y="0"/>
                </a:moveTo>
                <a:lnTo>
                  <a:pt x="1224137" y="0"/>
                </a:lnTo>
                <a:lnTo>
                  <a:pt x="1224137" y="521246"/>
                </a:lnTo>
                <a:lnTo>
                  <a:pt x="0" y="521246"/>
                </a:lnTo>
                <a:lnTo>
                  <a:pt x="0" y="0"/>
                </a:lnTo>
                <a:close/>
              </a:path>
            </a:pathLst>
          </a:custGeom>
          <a:blipFill>
            <a:blip r:embed="rId3"/>
            <a:stretch>
              <a:fillRect b="-649"/>
            </a:stretch>
          </a:blipFill>
        </p:spPr>
        <p:txBody>
          <a:bodyPr/>
          <a:lstStyle/>
          <a:p>
            <a:endParaRPr lang="en-NL" sz="1440"/>
          </a:p>
        </p:txBody>
      </p:sp>
      <p:grpSp>
        <p:nvGrpSpPr>
          <p:cNvPr id="3" name="Group 3">
            <a:extLst>
              <a:ext uri="{FF2B5EF4-FFF2-40B4-BE49-F238E27FC236}">
                <a16:creationId xmlns:a16="http://schemas.microsoft.com/office/drawing/2014/main" id="{F8B3C22E-654C-B626-ECED-308C2A63C23D}"/>
              </a:ext>
            </a:extLst>
          </p:cNvPr>
          <p:cNvGrpSpPr/>
          <p:nvPr/>
        </p:nvGrpSpPr>
        <p:grpSpPr>
          <a:xfrm>
            <a:off x="273891" y="278278"/>
            <a:ext cx="8376462" cy="859425"/>
            <a:chOff x="-410763" y="-146202"/>
            <a:chExt cx="13960770" cy="1432375"/>
          </a:xfrm>
        </p:grpSpPr>
        <p:sp>
          <p:nvSpPr>
            <p:cNvPr id="4" name="Freeform 4">
              <a:extLst>
                <a:ext uri="{FF2B5EF4-FFF2-40B4-BE49-F238E27FC236}">
                  <a16:creationId xmlns:a16="http://schemas.microsoft.com/office/drawing/2014/main" id="{82DE56F1-1F35-6D74-E1F1-AA15B9559CA3}"/>
                </a:ext>
              </a:extLst>
            </p:cNvPr>
            <p:cNvSpPr/>
            <p:nvPr/>
          </p:nvSpPr>
          <p:spPr>
            <a:xfrm>
              <a:off x="-410763" y="-146202"/>
              <a:ext cx="13875652" cy="1387822"/>
            </a:xfrm>
            <a:custGeom>
              <a:avLst/>
              <a:gdLst/>
              <a:ahLst/>
              <a:cxnLst/>
              <a:rect l="l" t="t" r="r" b="b"/>
              <a:pathLst>
                <a:path w="13875652" h="1387822">
                  <a:moveTo>
                    <a:pt x="0" y="0"/>
                  </a:moveTo>
                  <a:lnTo>
                    <a:pt x="13875652" y="0"/>
                  </a:lnTo>
                  <a:lnTo>
                    <a:pt x="13875652" y="1387822"/>
                  </a:lnTo>
                  <a:lnTo>
                    <a:pt x="0" y="1387822"/>
                  </a:lnTo>
                  <a:close/>
                </a:path>
              </a:pathLst>
            </a:custGeom>
            <a:solidFill>
              <a:srgbClr val="000000">
                <a:alpha val="0"/>
              </a:srgbClr>
            </a:solidFill>
          </p:spPr>
          <p:txBody>
            <a:bodyPr/>
            <a:lstStyle/>
            <a:p>
              <a:endParaRPr lang="en-NL" sz="1440"/>
            </a:p>
          </p:txBody>
        </p:sp>
        <p:sp>
          <p:nvSpPr>
            <p:cNvPr id="5" name="TextBox 5">
              <a:extLst>
                <a:ext uri="{FF2B5EF4-FFF2-40B4-BE49-F238E27FC236}">
                  <a16:creationId xmlns:a16="http://schemas.microsoft.com/office/drawing/2014/main" id="{7935C58F-69BA-215E-7C59-87714A9F7479}"/>
                </a:ext>
              </a:extLst>
            </p:cNvPr>
            <p:cNvSpPr txBox="1"/>
            <p:nvPr/>
          </p:nvSpPr>
          <p:spPr>
            <a:xfrm>
              <a:off x="-325645" y="-92124"/>
              <a:ext cx="13875652" cy="1378297"/>
            </a:xfrm>
            <a:prstGeom prst="rect">
              <a:avLst/>
            </a:prstGeom>
          </p:spPr>
          <p:txBody>
            <a:bodyPr lIns="0" tIns="0" rIns="0" bIns="0" rtlCol="0" anchor="ctr"/>
            <a:lstStyle/>
            <a:p>
              <a:pPr>
                <a:lnSpc>
                  <a:spcPts val="4991"/>
                </a:lnSpc>
                <a:spcBef>
                  <a:spcPct val="0"/>
                </a:spcBef>
              </a:pPr>
              <a:r>
                <a:rPr lang="en-US" sz="4159" b="1" dirty="0">
                  <a:solidFill>
                    <a:srgbClr val="002A5A"/>
                  </a:solidFill>
                  <a:latin typeface="Montserrat Bold"/>
                  <a:ea typeface="Montserrat Bold"/>
                  <a:cs typeface="Montserrat Bold"/>
                  <a:sym typeface="Montserrat Bold"/>
                </a:rPr>
                <a:t>EXIN DPMM</a:t>
              </a:r>
              <a:r>
                <a:rPr lang="en-US" sz="4400" b="1" baseline="30000" dirty="0">
                  <a:solidFill>
                    <a:srgbClr val="000000"/>
                  </a:solidFill>
                  <a:latin typeface="Montserrat"/>
                  <a:ea typeface="Montserrat"/>
                  <a:cs typeface="Montserrat"/>
                  <a:sym typeface="Montserrat"/>
                </a:rPr>
                <a:t>®</a:t>
              </a:r>
              <a:r>
                <a:rPr lang="en-US" sz="4400" dirty="0">
                  <a:solidFill>
                    <a:srgbClr val="000000"/>
                  </a:solidFill>
                  <a:latin typeface="Montserrat"/>
                  <a:ea typeface="Montserrat"/>
                  <a:cs typeface="Montserrat"/>
                  <a:sym typeface="Montserrat"/>
                </a:rPr>
                <a:t> </a:t>
              </a:r>
              <a:endParaRPr lang="en-US" sz="4159" b="1" dirty="0">
                <a:solidFill>
                  <a:srgbClr val="002A5A"/>
                </a:solidFill>
                <a:latin typeface="Montserrat Bold"/>
                <a:ea typeface="Montserrat Bold"/>
                <a:cs typeface="Montserrat Bold"/>
                <a:sym typeface="Montserrat Bold"/>
              </a:endParaRPr>
            </a:p>
          </p:txBody>
        </p:sp>
      </p:grpSp>
      <p:grpSp>
        <p:nvGrpSpPr>
          <p:cNvPr id="6" name="Group 6">
            <a:extLst>
              <a:ext uri="{FF2B5EF4-FFF2-40B4-BE49-F238E27FC236}">
                <a16:creationId xmlns:a16="http://schemas.microsoft.com/office/drawing/2014/main" id="{499B8DFF-2FE8-962E-FEF7-9DA161F92229}"/>
              </a:ext>
            </a:extLst>
          </p:cNvPr>
          <p:cNvGrpSpPr/>
          <p:nvPr/>
        </p:nvGrpSpPr>
        <p:grpSpPr>
          <a:xfrm>
            <a:off x="5324388" y="5978815"/>
            <a:ext cx="943248" cy="855230"/>
            <a:chOff x="0" y="0"/>
            <a:chExt cx="896451" cy="812800"/>
          </a:xfrm>
        </p:grpSpPr>
        <p:sp>
          <p:nvSpPr>
            <p:cNvPr id="7" name="Freeform 7">
              <a:extLst>
                <a:ext uri="{FF2B5EF4-FFF2-40B4-BE49-F238E27FC236}">
                  <a16:creationId xmlns:a16="http://schemas.microsoft.com/office/drawing/2014/main" id="{BED4CE30-7378-2053-F250-F161D6623404}"/>
                </a:ext>
              </a:extLst>
            </p:cNvPr>
            <p:cNvSpPr/>
            <p:nvPr/>
          </p:nvSpPr>
          <p:spPr>
            <a:xfrm>
              <a:off x="0" y="0"/>
              <a:ext cx="896451" cy="812800"/>
            </a:xfrm>
            <a:custGeom>
              <a:avLst/>
              <a:gdLst/>
              <a:ahLst/>
              <a:cxnLst/>
              <a:rect l="l" t="t" r="r" b="b"/>
              <a:pathLst>
                <a:path w="896451" h="812800">
                  <a:moveTo>
                    <a:pt x="448226" y="0"/>
                  </a:moveTo>
                  <a:cubicBezTo>
                    <a:pt x="200677" y="0"/>
                    <a:pt x="0" y="181951"/>
                    <a:pt x="0" y="406400"/>
                  </a:cubicBezTo>
                  <a:cubicBezTo>
                    <a:pt x="0" y="630849"/>
                    <a:pt x="200677" y="812800"/>
                    <a:pt x="448226" y="812800"/>
                  </a:cubicBezTo>
                  <a:cubicBezTo>
                    <a:pt x="695774" y="812800"/>
                    <a:pt x="896451" y="630849"/>
                    <a:pt x="896451" y="406400"/>
                  </a:cubicBezTo>
                  <a:cubicBezTo>
                    <a:pt x="896451" y="181951"/>
                    <a:pt x="695774" y="0"/>
                    <a:pt x="448226" y="0"/>
                  </a:cubicBezTo>
                  <a:close/>
                </a:path>
              </a:pathLst>
            </a:custGeom>
            <a:solidFill>
              <a:srgbClr val="FFFFFF"/>
            </a:solidFill>
          </p:spPr>
          <p:txBody>
            <a:bodyPr/>
            <a:lstStyle/>
            <a:p>
              <a:endParaRPr lang="en-NL" sz="1440"/>
            </a:p>
          </p:txBody>
        </p:sp>
        <p:sp>
          <p:nvSpPr>
            <p:cNvPr id="8" name="TextBox 8">
              <a:extLst>
                <a:ext uri="{FF2B5EF4-FFF2-40B4-BE49-F238E27FC236}">
                  <a16:creationId xmlns:a16="http://schemas.microsoft.com/office/drawing/2014/main" id="{303049F6-1F9B-39E6-C559-E731888B5C09}"/>
                </a:ext>
              </a:extLst>
            </p:cNvPr>
            <p:cNvSpPr txBox="1"/>
            <p:nvPr/>
          </p:nvSpPr>
          <p:spPr>
            <a:xfrm>
              <a:off x="84042" y="66675"/>
              <a:ext cx="728367" cy="669925"/>
            </a:xfrm>
            <a:prstGeom prst="rect">
              <a:avLst/>
            </a:prstGeom>
          </p:spPr>
          <p:txBody>
            <a:bodyPr lIns="40640" tIns="40640" rIns="40640" bIns="40640" rtlCol="0" anchor="ctr"/>
            <a:lstStyle/>
            <a:p>
              <a:pPr algn="ctr">
                <a:lnSpc>
                  <a:spcPts val="1967"/>
                </a:lnSpc>
              </a:pPr>
              <a:endParaRPr sz="1440"/>
            </a:p>
          </p:txBody>
        </p:sp>
      </p:grpSp>
      <p:sp>
        <p:nvSpPr>
          <p:cNvPr id="10" name="TextBox 10">
            <a:extLst>
              <a:ext uri="{FF2B5EF4-FFF2-40B4-BE49-F238E27FC236}">
                <a16:creationId xmlns:a16="http://schemas.microsoft.com/office/drawing/2014/main" id="{EC8EE321-2E08-E0F8-BC46-47BC672F462C}"/>
              </a:ext>
            </a:extLst>
          </p:cNvPr>
          <p:cNvSpPr txBox="1"/>
          <p:nvPr/>
        </p:nvSpPr>
        <p:spPr>
          <a:xfrm>
            <a:off x="1787753" y="6636697"/>
            <a:ext cx="3739012" cy="974626"/>
          </a:xfrm>
          <a:prstGeom prst="rect">
            <a:avLst/>
          </a:prstGeom>
        </p:spPr>
        <p:txBody>
          <a:bodyPr wrap="square" lIns="0" tIns="0" rIns="0" bIns="0" rtlCol="0" anchor="t">
            <a:spAutoFit/>
          </a:bodyPr>
          <a:lstStyle/>
          <a:p>
            <a:pPr marL="690881" lvl="2" indent="-230294">
              <a:lnSpc>
                <a:spcPts val="1872"/>
              </a:lnSpc>
              <a:buFont typeface="Arial"/>
              <a:buChar char="⚬"/>
            </a:pPr>
            <a:r>
              <a:rPr lang="en-US" sz="1600" b="1" dirty="0">
                <a:solidFill>
                  <a:srgbClr val="000000"/>
                </a:solidFill>
                <a:latin typeface="Montserrat"/>
                <a:ea typeface="Montserrat"/>
                <a:cs typeface="Montserrat"/>
                <a:sym typeface="Montserrat"/>
              </a:rPr>
              <a:t>40 </a:t>
            </a:r>
            <a:r>
              <a:rPr lang="en-US" sz="1600" b="1" dirty="0" err="1">
                <a:solidFill>
                  <a:srgbClr val="000000"/>
                </a:solidFill>
                <a:latin typeface="Montserrat"/>
                <a:ea typeface="Montserrat"/>
                <a:cs typeface="Montserrat"/>
                <a:sym typeface="Montserrat"/>
              </a:rPr>
              <a:t>questões</a:t>
            </a:r>
            <a:endParaRPr lang="en-US" sz="1600" b="1" dirty="0">
              <a:solidFill>
                <a:srgbClr val="000000"/>
              </a:solidFill>
              <a:latin typeface="Montserrat"/>
              <a:ea typeface="Montserrat"/>
              <a:cs typeface="Montserrat"/>
              <a:sym typeface="Montserrat"/>
            </a:endParaRPr>
          </a:p>
          <a:p>
            <a:pPr marL="690881" lvl="2" indent="-230294">
              <a:lnSpc>
                <a:spcPts val="1872"/>
              </a:lnSpc>
              <a:buFont typeface="Arial"/>
              <a:buChar char="⚬"/>
            </a:pPr>
            <a:r>
              <a:rPr lang="en-US" sz="1600" b="1" dirty="0">
                <a:solidFill>
                  <a:srgbClr val="000000"/>
                </a:solidFill>
                <a:latin typeface="Montserrat"/>
                <a:ea typeface="Montserrat"/>
                <a:cs typeface="Montserrat"/>
                <a:sym typeface="Montserrat"/>
              </a:rPr>
              <a:t>60 </a:t>
            </a:r>
            <a:r>
              <a:rPr lang="en-US" sz="1600" b="1" dirty="0" err="1">
                <a:solidFill>
                  <a:srgbClr val="000000"/>
                </a:solidFill>
                <a:latin typeface="Montserrat"/>
                <a:ea typeface="Montserrat"/>
                <a:cs typeface="Montserrat"/>
                <a:sym typeface="Montserrat"/>
              </a:rPr>
              <a:t>minutos</a:t>
            </a:r>
            <a:endParaRPr lang="en-US" sz="1600" b="1" dirty="0">
              <a:solidFill>
                <a:srgbClr val="000000"/>
              </a:solidFill>
              <a:latin typeface="Montserrat"/>
              <a:ea typeface="Montserrat"/>
              <a:cs typeface="Montserrat"/>
              <a:sym typeface="Montserrat"/>
            </a:endParaRPr>
          </a:p>
          <a:p>
            <a:pPr marL="690881" lvl="2" indent="-230294">
              <a:lnSpc>
                <a:spcPts val="1872"/>
              </a:lnSpc>
              <a:buFont typeface="Arial"/>
              <a:buChar char="⚬"/>
            </a:pPr>
            <a:r>
              <a:rPr lang="en-US" sz="1600" b="1" dirty="0">
                <a:solidFill>
                  <a:srgbClr val="000000"/>
                </a:solidFill>
                <a:latin typeface="Montserrat"/>
                <a:ea typeface="Montserrat"/>
                <a:cs typeface="Montserrat"/>
                <a:sym typeface="Montserrat"/>
              </a:rPr>
              <a:t>26/30 – 65%</a:t>
            </a:r>
          </a:p>
          <a:p>
            <a:pPr marL="690881" lvl="2" indent="-230294">
              <a:lnSpc>
                <a:spcPts val="1872"/>
              </a:lnSpc>
              <a:buFont typeface="Arial"/>
              <a:buChar char="⚬"/>
            </a:pPr>
            <a:r>
              <a:rPr lang="en-US" sz="1600" b="1" dirty="0" err="1">
                <a:solidFill>
                  <a:srgbClr val="000000"/>
                </a:solidFill>
                <a:latin typeface="Montserrat"/>
                <a:ea typeface="Montserrat"/>
                <a:cs typeface="Montserrat"/>
                <a:sym typeface="Montserrat"/>
              </a:rPr>
              <a:t>Curso</a:t>
            </a:r>
            <a:r>
              <a:rPr lang="en-US" sz="1600" b="1" dirty="0">
                <a:solidFill>
                  <a:srgbClr val="000000"/>
                </a:solidFill>
                <a:latin typeface="Montserrat"/>
                <a:ea typeface="Montserrat"/>
                <a:cs typeface="Montserrat"/>
                <a:sym typeface="Montserrat"/>
              </a:rPr>
              <a:t>: </a:t>
            </a:r>
            <a:r>
              <a:rPr lang="en-US" sz="1600" b="1" dirty="0" err="1">
                <a:solidFill>
                  <a:srgbClr val="000000"/>
                </a:solidFill>
                <a:latin typeface="Montserrat"/>
                <a:ea typeface="Montserrat"/>
                <a:cs typeface="Montserrat"/>
                <a:sym typeface="Montserrat"/>
              </a:rPr>
              <a:t>Recomendável</a:t>
            </a:r>
            <a:endParaRPr lang="en-US" sz="1600" b="1" dirty="0">
              <a:solidFill>
                <a:srgbClr val="000000"/>
              </a:solidFill>
              <a:latin typeface="Montserrat"/>
              <a:ea typeface="Montserrat"/>
              <a:cs typeface="Montserrat"/>
              <a:sym typeface="Montserrat"/>
            </a:endParaRPr>
          </a:p>
        </p:txBody>
      </p:sp>
      <p:sp>
        <p:nvSpPr>
          <p:cNvPr id="11" name="TextBox 11">
            <a:extLst>
              <a:ext uri="{FF2B5EF4-FFF2-40B4-BE49-F238E27FC236}">
                <a16:creationId xmlns:a16="http://schemas.microsoft.com/office/drawing/2014/main" id="{63581106-8FA9-8D5D-FBCC-986DC8402313}"/>
              </a:ext>
            </a:extLst>
          </p:cNvPr>
          <p:cNvSpPr txBox="1"/>
          <p:nvPr/>
        </p:nvSpPr>
        <p:spPr>
          <a:xfrm>
            <a:off x="324962" y="1626521"/>
            <a:ext cx="5302821" cy="314253"/>
          </a:xfrm>
          <a:prstGeom prst="rect">
            <a:avLst/>
          </a:prstGeom>
        </p:spPr>
        <p:txBody>
          <a:bodyPr lIns="0" tIns="0" rIns="0" bIns="0" rtlCol="0" anchor="t">
            <a:spAutoFit/>
          </a:bodyPr>
          <a:lstStyle/>
          <a:p>
            <a:pPr>
              <a:lnSpc>
                <a:spcPts val="1967"/>
              </a:lnSpc>
            </a:pPr>
            <a:r>
              <a:rPr lang="en-US" sz="3600" b="1" dirty="0">
                <a:solidFill>
                  <a:srgbClr val="F96B28"/>
                </a:solidFill>
                <a:latin typeface="Montserrat Bold"/>
                <a:ea typeface="Montserrat Bold"/>
                <a:cs typeface="Montserrat Bold"/>
                <a:sym typeface="Montserrat Bold"/>
              </a:rPr>
              <a:t>2 </a:t>
            </a:r>
            <a:r>
              <a:rPr lang="en-US" sz="3600" b="1" dirty="0" err="1">
                <a:solidFill>
                  <a:srgbClr val="F96B28"/>
                </a:solidFill>
                <a:latin typeface="Montserrat Bold"/>
                <a:ea typeface="Montserrat Bold"/>
                <a:cs typeface="Montserrat Bold"/>
                <a:sym typeface="Montserrat Bold"/>
              </a:rPr>
              <a:t>módulos</a:t>
            </a:r>
            <a:r>
              <a:rPr lang="en-US" sz="3600" b="1" dirty="0">
                <a:solidFill>
                  <a:srgbClr val="F96B28"/>
                </a:solidFill>
                <a:latin typeface="Montserrat Bold"/>
                <a:ea typeface="Montserrat Bold"/>
                <a:cs typeface="Montserrat Bold"/>
                <a:sym typeface="Montserrat Bold"/>
              </a:rPr>
              <a:t> / </a:t>
            </a:r>
            <a:r>
              <a:rPr lang="en-US" sz="3600" b="1" dirty="0" err="1">
                <a:solidFill>
                  <a:srgbClr val="F96B28"/>
                </a:solidFill>
                <a:latin typeface="Montserrat Bold"/>
                <a:ea typeface="Montserrat Bold"/>
                <a:cs typeface="Montserrat Bold"/>
                <a:sym typeface="Montserrat Bold"/>
              </a:rPr>
              <a:t>níveis</a:t>
            </a:r>
            <a:endParaRPr lang="en-US" sz="3600" b="1" dirty="0">
              <a:solidFill>
                <a:srgbClr val="F96B28"/>
              </a:solidFill>
              <a:latin typeface="Montserrat Bold"/>
              <a:ea typeface="Montserrat Bold"/>
              <a:cs typeface="Montserrat Bold"/>
              <a:sym typeface="Montserrat Bold"/>
            </a:endParaRPr>
          </a:p>
        </p:txBody>
      </p:sp>
      <p:grpSp>
        <p:nvGrpSpPr>
          <p:cNvPr id="12" name="Group 12">
            <a:extLst>
              <a:ext uri="{FF2B5EF4-FFF2-40B4-BE49-F238E27FC236}">
                <a16:creationId xmlns:a16="http://schemas.microsoft.com/office/drawing/2014/main" id="{A414A75D-869E-C478-8607-CBE956E6C8E8}"/>
              </a:ext>
            </a:extLst>
          </p:cNvPr>
          <p:cNvGrpSpPr/>
          <p:nvPr/>
        </p:nvGrpSpPr>
        <p:grpSpPr>
          <a:xfrm>
            <a:off x="324962" y="1240208"/>
            <a:ext cx="3636025" cy="45719"/>
            <a:chOff x="0" y="0"/>
            <a:chExt cx="5498592" cy="63500"/>
          </a:xfrm>
        </p:grpSpPr>
        <p:sp>
          <p:nvSpPr>
            <p:cNvPr id="13" name="Freeform 13">
              <a:extLst>
                <a:ext uri="{FF2B5EF4-FFF2-40B4-BE49-F238E27FC236}">
                  <a16:creationId xmlns:a16="http://schemas.microsoft.com/office/drawing/2014/main" id="{81B4D660-2CE8-45A9-D8D8-78C3E8ACF8CA}"/>
                </a:ext>
              </a:extLst>
            </p:cNvPr>
            <p:cNvSpPr/>
            <p:nvPr/>
          </p:nvSpPr>
          <p:spPr>
            <a:xfrm>
              <a:off x="0" y="0"/>
              <a:ext cx="5498592" cy="63500"/>
            </a:xfrm>
            <a:custGeom>
              <a:avLst/>
              <a:gdLst/>
              <a:ahLst/>
              <a:cxnLst/>
              <a:rect l="l" t="t" r="r" b="b"/>
              <a:pathLst>
                <a:path w="5498592" h="63500">
                  <a:moveTo>
                    <a:pt x="31750" y="0"/>
                  </a:moveTo>
                  <a:lnTo>
                    <a:pt x="5466842" y="0"/>
                  </a:lnTo>
                  <a:cubicBezTo>
                    <a:pt x="5484368" y="0"/>
                    <a:pt x="5498592" y="14224"/>
                    <a:pt x="5498592" y="31750"/>
                  </a:cubicBezTo>
                  <a:cubicBezTo>
                    <a:pt x="5498592" y="49276"/>
                    <a:pt x="5484368" y="63500"/>
                    <a:pt x="5466842" y="63500"/>
                  </a:cubicBezTo>
                  <a:lnTo>
                    <a:pt x="31750" y="63500"/>
                  </a:lnTo>
                  <a:cubicBezTo>
                    <a:pt x="14224" y="63500"/>
                    <a:pt x="0" y="49276"/>
                    <a:pt x="0" y="31750"/>
                  </a:cubicBezTo>
                  <a:cubicBezTo>
                    <a:pt x="0" y="14224"/>
                    <a:pt x="14224" y="0"/>
                    <a:pt x="31750" y="0"/>
                  </a:cubicBezTo>
                  <a:close/>
                </a:path>
              </a:pathLst>
            </a:custGeom>
            <a:solidFill>
              <a:srgbClr val="F96B28"/>
            </a:solidFill>
          </p:spPr>
          <p:txBody>
            <a:bodyPr/>
            <a:lstStyle/>
            <a:p>
              <a:endParaRPr lang="en-NL" sz="1440"/>
            </a:p>
          </p:txBody>
        </p:sp>
      </p:grpSp>
      <p:pic>
        <p:nvPicPr>
          <p:cNvPr id="46" name="Picture 45">
            <a:extLst>
              <a:ext uri="{FF2B5EF4-FFF2-40B4-BE49-F238E27FC236}">
                <a16:creationId xmlns:a16="http://schemas.microsoft.com/office/drawing/2014/main" id="{964CD9B4-F6C0-B0B8-35C5-49EC0DADE43D}"/>
              </a:ext>
            </a:extLst>
          </p:cNvPr>
          <p:cNvPicPr>
            <a:picLocks noChangeAspect="1"/>
          </p:cNvPicPr>
          <p:nvPr/>
        </p:nvPicPr>
        <p:blipFill>
          <a:blip r:embed="rId4"/>
          <a:stretch>
            <a:fillRect/>
          </a:stretch>
        </p:blipFill>
        <p:spPr>
          <a:xfrm>
            <a:off x="4698467" y="293366"/>
            <a:ext cx="5155496" cy="5200326"/>
          </a:xfrm>
          <a:prstGeom prst="rect">
            <a:avLst/>
          </a:prstGeom>
        </p:spPr>
      </p:pic>
      <p:pic>
        <p:nvPicPr>
          <p:cNvPr id="47" name="Picture 46">
            <a:extLst>
              <a:ext uri="{FF2B5EF4-FFF2-40B4-BE49-F238E27FC236}">
                <a16:creationId xmlns:a16="http://schemas.microsoft.com/office/drawing/2014/main" id="{232391E3-8421-7E9E-723C-3BBD6F9F456A}"/>
              </a:ext>
            </a:extLst>
          </p:cNvPr>
          <p:cNvPicPr>
            <a:picLocks noChangeAspect="1"/>
          </p:cNvPicPr>
          <p:nvPr/>
        </p:nvPicPr>
        <p:blipFill>
          <a:blip r:embed="rId5"/>
          <a:stretch>
            <a:fillRect/>
          </a:stretch>
        </p:blipFill>
        <p:spPr>
          <a:xfrm>
            <a:off x="195921" y="2090014"/>
            <a:ext cx="5283200" cy="2603500"/>
          </a:xfrm>
          <a:prstGeom prst="rect">
            <a:avLst/>
          </a:prstGeom>
        </p:spPr>
      </p:pic>
      <p:pic>
        <p:nvPicPr>
          <p:cNvPr id="48" name="Picture 47">
            <a:extLst>
              <a:ext uri="{FF2B5EF4-FFF2-40B4-BE49-F238E27FC236}">
                <a16:creationId xmlns:a16="http://schemas.microsoft.com/office/drawing/2014/main" id="{8BB465B1-02D7-BD31-84A4-7A5A086F34BD}"/>
              </a:ext>
            </a:extLst>
          </p:cNvPr>
          <p:cNvPicPr>
            <a:picLocks noChangeAspect="1"/>
          </p:cNvPicPr>
          <p:nvPr/>
        </p:nvPicPr>
        <p:blipFill>
          <a:blip r:embed="rId6"/>
          <a:stretch>
            <a:fillRect/>
          </a:stretch>
        </p:blipFill>
        <p:spPr>
          <a:xfrm>
            <a:off x="9000046" y="1924659"/>
            <a:ext cx="5529020" cy="2511708"/>
          </a:xfrm>
          <a:prstGeom prst="rect">
            <a:avLst/>
          </a:prstGeom>
        </p:spPr>
      </p:pic>
      <p:pic>
        <p:nvPicPr>
          <p:cNvPr id="49" name="Picture 48">
            <a:extLst>
              <a:ext uri="{FF2B5EF4-FFF2-40B4-BE49-F238E27FC236}">
                <a16:creationId xmlns:a16="http://schemas.microsoft.com/office/drawing/2014/main" id="{EE692759-90E5-1EC5-8708-7F5D2AE73363}"/>
              </a:ext>
            </a:extLst>
          </p:cNvPr>
          <p:cNvPicPr>
            <a:picLocks noChangeAspect="1"/>
          </p:cNvPicPr>
          <p:nvPr/>
        </p:nvPicPr>
        <p:blipFill>
          <a:blip r:embed="rId7"/>
          <a:stretch>
            <a:fillRect/>
          </a:stretch>
        </p:blipFill>
        <p:spPr>
          <a:xfrm>
            <a:off x="9073986" y="4507778"/>
            <a:ext cx="5122823" cy="2561412"/>
          </a:xfrm>
          <a:prstGeom prst="rect">
            <a:avLst/>
          </a:prstGeom>
        </p:spPr>
      </p:pic>
      <p:pic>
        <p:nvPicPr>
          <p:cNvPr id="50" name="Picture 49">
            <a:extLst>
              <a:ext uri="{FF2B5EF4-FFF2-40B4-BE49-F238E27FC236}">
                <a16:creationId xmlns:a16="http://schemas.microsoft.com/office/drawing/2014/main" id="{E5F9A25C-2713-DF21-CAC2-C5DA49037C84}"/>
              </a:ext>
            </a:extLst>
          </p:cNvPr>
          <p:cNvPicPr>
            <a:picLocks noChangeAspect="1"/>
          </p:cNvPicPr>
          <p:nvPr/>
        </p:nvPicPr>
        <p:blipFill>
          <a:blip r:embed="rId8"/>
          <a:stretch>
            <a:fillRect/>
          </a:stretch>
        </p:blipFill>
        <p:spPr>
          <a:xfrm>
            <a:off x="273891" y="4651201"/>
            <a:ext cx="4809553" cy="1845635"/>
          </a:xfrm>
          <a:prstGeom prst="rect">
            <a:avLst/>
          </a:prstGeom>
        </p:spPr>
      </p:pic>
      <p:sp>
        <p:nvSpPr>
          <p:cNvPr id="51" name="TextBox 10">
            <a:extLst>
              <a:ext uri="{FF2B5EF4-FFF2-40B4-BE49-F238E27FC236}">
                <a16:creationId xmlns:a16="http://schemas.microsoft.com/office/drawing/2014/main" id="{D2E76D29-4630-7104-649E-3A22C3A9E45E}"/>
              </a:ext>
            </a:extLst>
          </p:cNvPr>
          <p:cNvSpPr txBox="1"/>
          <p:nvPr/>
        </p:nvSpPr>
        <p:spPr>
          <a:xfrm>
            <a:off x="10240082" y="7116679"/>
            <a:ext cx="3739012" cy="974626"/>
          </a:xfrm>
          <a:prstGeom prst="rect">
            <a:avLst/>
          </a:prstGeom>
        </p:spPr>
        <p:txBody>
          <a:bodyPr wrap="square" lIns="0" tIns="0" rIns="0" bIns="0" rtlCol="0" anchor="t">
            <a:spAutoFit/>
          </a:bodyPr>
          <a:lstStyle/>
          <a:p>
            <a:pPr marL="690881" lvl="2" indent="-230294">
              <a:lnSpc>
                <a:spcPts val="1872"/>
              </a:lnSpc>
              <a:buFont typeface="Arial"/>
              <a:buChar char="⚬"/>
            </a:pPr>
            <a:r>
              <a:rPr lang="en-US" sz="1600" b="1" dirty="0">
                <a:solidFill>
                  <a:srgbClr val="000000"/>
                </a:solidFill>
                <a:latin typeface="Montserrat"/>
                <a:ea typeface="Montserrat"/>
                <a:cs typeface="Montserrat"/>
                <a:sym typeface="Montserrat"/>
              </a:rPr>
              <a:t>30 </a:t>
            </a:r>
            <a:r>
              <a:rPr lang="en-US" sz="1600" b="1" dirty="0" err="1">
                <a:solidFill>
                  <a:srgbClr val="000000"/>
                </a:solidFill>
                <a:latin typeface="Montserrat"/>
                <a:ea typeface="Montserrat"/>
                <a:cs typeface="Montserrat"/>
                <a:sym typeface="Montserrat"/>
              </a:rPr>
              <a:t>questões</a:t>
            </a:r>
            <a:endParaRPr lang="en-US" sz="1600" b="1" dirty="0">
              <a:solidFill>
                <a:srgbClr val="000000"/>
              </a:solidFill>
              <a:latin typeface="Montserrat"/>
              <a:ea typeface="Montserrat"/>
              <a:cs typeface="Montserrat"/>
              <a:sym typeface="Montserrat"/>
            </a:endParaRPr>
          </a:p>
          <a:p>
            <a:pPr marL="690881" lvl="2" indent="-230294">
              <a:lnSpc>
                <a:spcPts val="1872"/>
              </a:lnSpc>
              <a:buFont typeface="Arial"/>
              <a:buChar char="⚬"/>
            </a:pPr>
            <a:r>
              <a:rPr lang="en-US" sz="1600" b="1" dirty="0">
                <a:solidFill>
                  <a:srgbClr val="000000"/>
                </a:solidFill>
                <a:latin typeface="Montserrat"/>
                <a:ea typeface="Montserrat"/>
                <a:cs typeface="Montserrat"/>
                <a:sym typeface="Montserrat"/>
              </a:rPr>
              <a:t>90 </a:t>
            </a:r>
            <a:r>
              <a:rPr lang="en-US" sz="1600" b="1" dirty="0" err="1">
                <a:solidFill>
                  <a:srgbClr val="000000"/>
                </a:solidFill>
                <a:latin typeface="Montserrat"/>
                <a:ea typeface="Montserrat"/>
                <a:cs typeface="Montserrat"/>
                <a:sym typeface="Montserrat"/>
              </a:rPr>
              <a:t>minutos</a:t>
            </a:r>
            <a:endParaRPr lang="en-US" sz="1600" b="1" dirty="0">
              <a:solidFill>
                <a:srgbClr val="000000"/>
              </a:solidFill>
              <a:latin typeface="Montserrat"/>
              <a:ea typeface="Montserrat"/>
              <a:cs typeface="Montserrat"/>
              <a:sym typeface="Montserrat"/>
            </a:endParaRPr>
          </a:p>
          <a:p>
            <a:pPr marL="690881" lvl="2" indent="-230294">
              <a:lnSpc>
                <a:spcPts val="1872"/>
              </a:lnSpc>
              <a:buFont typeface="Arial"/>
              <a:buChar char="⚬"/>
            </a:pPr>
            <a:r>
              <a:rPr lang="en-US" sz="1600" b="1" dirty="0">
                <a:solidFill>
                  <a:srgbClr val="000000"/>
                </a:solidFill>
                <a:latin typeface="Montserrat"/>
                <a:ea typeface="Montserrat"/>
                <a:cs typeface="Montserrat"/>
                <a:sym typeface="Montserrat"/>
              </a:rPr>
              <a:t>20/30 – 66%</a:t>
            </a:r>
          </a:p>
          <a:p>
            <a:pPr marL="690881" lvl="2" indent="-230294">
              <a:lnSpc>
                <a:spcPts val="1872"/>
              </a:lnSpc>
              <a:buFont typeface="Arial"/>
              <a:buChar char="⚬"/>
            </a:pPr>
            <a:r>
              <a:rPr lang="en-US" sz="1600" b="1" dirty="0" err="1">
                <a:solidFill>
                  <a:srgbClr val="000000"/>
                </a:solidFill>
                <a:latin typeface="Montserrat"/>
                <a:ea typeface="Montserrat"/>
                <a:cs typeface="Montserrat"/>
                <a:sym typeface="Montserrat"/>
              </a:rPr>
              <a:t>Curso</a:t>
            </a:r>
            <a:r>
              <a:rPr lang="en-US" sz="1600" b="1" dirty="0">
                <a:solidFill>
                  <a:srgbClr val="000000"/>
                </a:solidFill>
                <a:latin typeface="Montserrat"/>
                <a:ea typeface="Montserrat"/>
                <a:cs typeface="Montserrat"/>
                <a:sym typeface="Montserrat"/>
              </a:rPr>
              <a:t>: </a:t>
            </a:r>
            <a:r>
              <a:rPr lang="en-US" sz="1600" b="1" dirty="0" err="1">
                <a:solidFill>
                  <a:srgbClr val="000000"/>
                </a:solidFill>
                <a:latin typeface="Montserrat"/>
                <a:ea typeface="Montserrat"/>
                <a:cs typeface="Montserrat"/>
                <a:sym typeface="Montserrat"/>
              </a:rPr>
              <a:t>Mandatório</a:t>
            </a:r>
            <a:endParaRPr lang="en-US" sz="1600" b="1" dirty="0">
              <a:solidFill>
                <a:srgbClr val="000000"/>
              </a:solidFill>
              <a:latin typeface="Montserrat"/>
              <a:ea typeface="Montserrat"/>
              <a:cs typeface="Montserrat"/>
              <a:sym typeface="Montserrat"/>
            </a:endParaRPr>
          </a:p>
        </p:txBody>
      </p:sp>
      <p:sp>
        <p:nvSpPr>
          <p:cNvPr id="53" name="Bent Arrow 52">
            <a:extLst>
              <a:ext uri="{FF2B5EF4-FFF2-40B4-BE49-F238E27FC236}">
                <a16:creationId xmlns:a16="http://schemas.microsoft.com/office/drawing/2014/main" id="{BD5FE7D3-0CED-375E-7672-9CED17D6300C}"/>
              </a:ext>
            </a:extLst>
          </p:cNvPr>
          <p:cNvSpPr/>
          <p:nvPr/>
        </p:nvSpPr>
        <p:spPr>
          <a:xfrm rot="10800000">
            <a:off x="5022959" y="5582381"/>
            <a:ext cx="2727702" cy="933179"/>
          </a:xfrm>
          <a:prstGeom prst="bentArrow">
            <a:avLst/>
          </a:prstGeom>
          <a:solidFill>
            <a:schemeClr val="accent2">
              <a:lumMod val="75000"/>
            </a:schemeClr>
          </a:solidFill>
          <a:ln w="63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chemeClr val="tx1"/>
              </a:solidFill>
            </a:endParaRPr>
          </a:p>
        </p:txBody>
      </p:sp>
      <p:sp>
        <p:nvSpPr>
          <p:cNvPr id="54" name="Bent Arrow 53">
            <a:extLst>
              <a:ext uri="{FF2B5EF4-FFF2-40B4-BE49-F238E27FC236}">
                <a16:creationId xmlns:a16="http://schemas.microsoft.com/office/drawing/2014/main" id="{CB02FED3-E0D0-A067-5149-DCEE1ED53BA3}"/>
              </a:ext>
            </a:extLst>
          </p:cNvPr>
          <p:cNvSpPr/>
          <p:nvPr/>
        </p:nvSpPr>
        <p:spPr>
          <a:xfrm>
            <a:off x="7863741" y="1505325"/>
            <a:ext cx="2727702" cy="838669"/>
          </a:xfrm>
          <a:prstGeom prst="bentArrow">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chemeClr val="tx1"/>
              </a:solidFill>
            </a:endParaRPr>
          </a:p>
        </p:txBody>
      </p:sp>
      <p:sp>
        <p:nvSpPr>
          <p:cNvPr id="55" name="Rounded Rectangle 54">
            <a:extLst>
              <a:ext uri="{FF2B5EF4-FFF2-40B4-BE49-F238E27FC236}">
                <a16:creationId xmlns:a16="http://schemas.microsoft.com/office/drawing/2014/main" id="{3757A76A-7DF9-562D-E32C-7A34E766B887}"/>
              </a:ext>
            </a:extLst>
          </p:cNvPr>
          <p:cNvSpPr/>
          <p:nvPr/>
        </p:nvSpPr>
        <p:spPr>
          <a:xfrm>
            <a:off x="6228001" y="2503851"/>
            <a:ext cx="2420075" cy="1472838"/>
          </a:xfrm>
          <a:prstGeom prst="roundRect">
            <a:avLst/>
          </a:prstGeom>
          <a:noFill/>
          <a:ln w="571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sp>
        <p:nvSpPr>
          <p:cNvPr id="56" name="Rounded Rectangle 55">
            <a:extLst>
              <a:ext uri="{FF2B5EF4-FFF2-40B4-BE49-F238E27FC236}">
                <a16:creationId xmlns:a16="http://schemas.microsoft.com/office/drawing/2014/main" id="{14111E7D-9332-3CD5-984B-854DD0BFE606}"/>
              </a:ext>
            </a:extLst>
          </p:cNvPr>
          <p:cNvSpPr/>
          <p:nvPr/>
        </p:nvSpPr>
        <p:spPr>
          <a:xfrm>
            <a:off x="6240167" y="4024738"/>
            <a:ext cx="2420075" cy="1472838"/>
          </a:xfrm>
          <a:prstGeom prst="roundRect">
            <a:avLst/>
          </a:prstGeom>
          <a:noFill/>
          <a:ln w="571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pic>
        <p:nvPicPr>
          <p:cNvPr id="57" name="Picture 2" descr="Bandeira Do Brasil 90x60cm Dupla Face Sublimado Dois Panos">
            <a:extLst>
              <a:ext uri="{FF2B5EF4-FFF2-40B4-BE49-F238E27FC236}">
                <a16:creationId xmlns:a16="http://schemas.microsoft.com/office/drawing/2014/main" id="{D72AF260-003D-77C2-1B67-1DB58ECC524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15331" y="856293"/>
            <a:ext cx="792768" cy="478783"/>
          </a:xfrm>
          <a:prstGeom prst="rect">
            <a:avLst/>
          </a:prstGeom>
          <a:noFill/>
          <a:extLst>
            <a:ext uri="{909E8E84-426E-40DD-AFC4-6F175D3DCCD1}">
              <a14:hiddenFill xmlns:a14="http://schemas.microsoft.com/office/drawing/2010/main">
                <a:solidFill>
                  <a:srgbClr val="FFFFFF"/>
                </a:solidFill>
              </a14:hiddenFill>
            </a:ext>
          </a:extLst>
        </p:spPr>
      </p:pic>
      <p:sp>
        <p:nvSpPr>
          <p:cNvPr id="58" name="TextBox 57">
            <a:extLst>
              <a:ext uri="{FF2B5EF4-FFF2-40B4-BE49-F238E27FC236}">
                <a16:creationId xmlns:a16="http://schemas.microsoft.com/office/drawing/2014/main" id="{191AE97D-8BB6-4709-E351-4B176DEC40C0}"/>
              </a:ext>
            </a:extLst>
          </p:cNvPr>
          <p:cNvSpPr txBox="1"/>
          <p:nvPr/>
        </p:nvSpPr>
        <p:spPr>
          <a:xfrm>
            <a:off x="10908099" y="856293"/>
            <a:ext cx="3566171" cy="605294"/>
          </a:xfrm>
          <a:prstGeom prst="rect">
            <a:avLst/>
          </a:prstGeom>
          <a:noFill/>
        </p:spPr>
        <p:txBody>
          <a:bodyPr wrap="square">
            <a:spAutoFit/>
          </a:bodyPr>
          <a:lstStyle/>
          <a:p>
            <a:pPr>
              <a:lnSpc>
                <a:spcPts val="1966"/>
              </a:lnSpc>
            </a:pPr>
            <a:r>
              <a:rPr lang="en-US" sz="1800" b="1" dirty="0" err="1">
                <a:solidFill>
                  <a:schemeClr val="accent1">
                    <a:lumMod val="75000"/>
                  </a:schemeClr>
                </a:solidFill>
                <a:effectLst>
                  <a:outerShdw blurRad="38100" dist="38100" dir="2700000" algn="tl">
                    <a:srgbClr val="000000">
                      <a:alpha val="43137"/>
                    </a:srgbClr>
                  </a:outerShdw>
                </a:effectLst>
                <a:latin typeface="Montserrat"/>
                <a:ea typeface="Montserrat"/>
                <a:cs typeface="Montserrat"/>
                <a:sym typeface="Montserrat"/>
              </a:rPr>
              <a:t>Lançamento</a:t>
            </a:r>
            <a:r>
              <a:rPr lang="en-US" sz="1800" b="1" dirty="0">
                <a:solidFill>
                  <a:schemeClr val="accent1">
                    <a:lumMod val="75000"/>
                  </a:schemeClr>
                </a:solidFill>
                <a:effectLst>
                  <a:outerShdw blurRad="38100" dist="38100" dir="2700000" algn="tl">
                    <a:srgbClr val="000000">
                      <a:alpha val="43137"/>
                    </a:srgbClr>
                  </a:outerShdw>
                </a:effectLst>
                <a:latin typeface="Montserrat"/>
                <a:ea typeface="Montserrat"/>
                <a:cs typeface="Montserrat"/>
                <a:sym typeface="Montserrat"/>
              </a:rPr>
              <a:t> </a:t>
            </a:r>
            <a:r>
              <a:rPr lang="en-US" sz="1800" b="1" dirty="0" err="1">
                <a:solidFill>
                  <a:schemeClr val="accent1">
                    <a:lumMod val="75000"/>
                  </a:schemeClr>
                </a:solidFill>
                <a:effectLst>
                  <a:outerShdw blurRad="38100" dist="38100" dir="2700000" algn="tl">
                    <a:srgbClr val="000000">
                      <a:alpha val="43137"/>
                    </a:srgbClr>
                  </a:outerShdw>
                </a:effectLst>
                <a:latin typeface="Montserrat"/>
                <a:ea typeface="Montserrat"/>
                <a:cs typeface="Montserrat"/>
                <a:sym typeface="Montserrat"/>
              </a:rPr>
              <a:t>em</a:t>
            </a:r>
            <a:r>
              <a:rPr lang="en-US" sz="1800" b="1" dirty="0">
                <a:solidFill>
                  <a:schemeClr val="accent1">
                    <a:lumMod val="75000"/>
                  </a:schemeClr>
                </a:solidFill>
                <a:effectLst>
                  <a:outerShdw blurRad="38100" dist="38100" dir="2700000" algn="tl">
                    <a:srgbClr val="000000">
                      <a:alpha val="43137"/>
                    </a:srgbClr>
                  </a:outerShdw>
                </a:effectLst>
                <a:latin typeface="Montserrat"/>
                <a:ea typeface="Montserrat"/>
                <a:cs typeface="Montserrat"/>
                <a:sym typeface="Montserrat"/>
              </a:rPr>
              <a:t> </a:t>
            </a:r>
            <a:r>
              <a:rPr lang="en-US" sz="1800" b="1" dirty="0" err="1">
                <a:solidFill>
                  <a:schemeClr val="accent1">
                    <a:lumMod val="75000"/>
                  </a:schemeClr>
                </a:solidFill>
                <a:effectLst>
                  <a:outerShdw blurRad="38100" dist="38100" dir="2700000" algn="tl">
                    <a:srgbClr val="000000">
                      <a:alpha val="43137"/>
                    </a:srgbClr>
                  </a:outerShdw>
                </a:effectLst>
                <a:latin typeface="Montserrat"/>
                <a:ea typeface="Montserrat"/>
                <a:cs typeface="Montserrat"/>
                <a:sym typeface="Montserrat"/>
              </a:rPr>
              <a:t>Português</a:t>
            </a:r>
            <a:r>
              <a:rPr lang="en-US" b="1" dirty="0">
                <a:solidFill>
                  <a:schemeClr val="accent1">
                    <a:lumMod val="75000"/>
                  </a:schemeClr>
                </a:solidFill>
                <a:effectLst>
                  <a:outerShdw blurRad="38100" dist="38100" dir="2700000" algn="tl">
                    <a:srgbClr val="000000">
                      <a:alpha val="43137"/>
                    </a:srgbClr>
                  </a:outerShdw>
                </a:effectLst>
                <a:latin typeface="Montserrat"/>
                <a:ea typeface="Montserrat"/>
                <a:cs typeface="Montserrat"/>
                <a:sym typeface="Montserrat"/>
              </a:rPr>
              <a:t>: Set/25</a:t>
            </a:r>
            <a:endParaRPr lang="en-US" sz="1800" b="1" dirty="0">
              <a:solidFill>
                <a:schemeClr val="accent1">
                  <a:lumMod val="75000"/>
                </a:schemeClr>
              </a:solidFill>
              <a:effectLst>
                <a:outerShdw blurRad="38100" dist="38100" dir="2700000" algn="tl">
                  <a:srgbClr val="000000">
                    <a:alpha val="43137"/>
                  </a:srgbClr>
                </a:outerShdw>
              </a:effectLst>
              <a:latin typeface="Montserrat"/>
              <a:ea typeface="Montserrat"/>
              <a:cs typeface="Montserrat"/>
              <a:sym typeface="Montserrat"/>
            </a:endParaRPr>
          </a:p>
        </p:txBody>
      </p:sp>
    </p:spTree>
    <p:extLst>
      <p:ext uri="{BB962C8B-B14F-4D97-AF65-F5344CB8AC3E}">
        <p14:creationId xmlns:p14="http://schemas.microsoft.com/office/powerpoint/2010/main" val="1324925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4B5D2-1C23-088D-1505-B3DCCB9B00A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05C9B3-50BB-B878-89D6-2AF2C72B484A}"/>
              </a:ext>
            </a:extLst>
          </p:cNvPr>
          <p:cNvSpPr/>
          <p:nvPr/>
        </p:nvSpPr>
        <p:spPr>
          <a:xfrm>
            <a:off x="460039" y="7402825"/>
            <a:ext cx="979310" cy="416997"/>
          </a:xfrm>
          <a:custGeom>
            <a:avLst/>
            <a:gdLst/>
            <a:ahLst/>
            <a:cxnLst/>
            <a:rect l="l" t="t" r="r" b="b"/>
            <a:pathLst>
              <a:path w="1224137" h="521246">
                <a:moveTo>
                  <a:pt x="0" y="0"/>
                </a:moveTo>
                <a:lnTo>
                  <a:pt x="1224137" y="0"/>
                </a:lnTo>
                <a:lnTo>
                  <a:pt x="1224137" y="521246"/>
                </a:lnTo>
                <a:lnTo>
                  <a:pt x="0" y="521246"/>
                </a:lnTo>
                <a:lnTo>
                  <a:pt x="0" y="0"/>
                </a:lnTo>
                <a:close/>
              </a:path>
            </a:pathLst>
          </a:custGeom>
          <a:blipFill>
            <a:blip r:embed="rId3"/>
            <a:stretch>
              <a:fillRect b="-649"/>
            </a:stretch>
          </a:blipFill>
        </p:spPr>
        <p:txBody>
          <a:bodyPr/>
          <a:lstStyle/>
          <a:p>
            <a:endParaRPr lang="en-NL" sz="1440"/>
          </a:p>
        </p:txBody>
      </p:sp>
      <p:grpSp>
        <p:nvGrpSpPr>
          <p:cNvPr id="3" name="Group 3">
            <a:extLst>
              <a:ext uri="{FF2B5EF4-FFF2-40B4-BE49-F238E27FC236}">
                <a16:creationId xmlns:a16="http://schemas.microsoft.com/office/drawing/2014/main" id="{E6F71316-EF3A-8DE8-0C7C-EBAEFA3EEA17}"/>
              </a:ext>
            </a:extLst>
          </p:cNvPr>
          <p:cNvGrpSpPr/>
          <p:nvPr/>
        </p:nvGrpSpPr>
        <p:grpSpPr>
          <a:xfrm>
            <a:off x="520349" y="365999"/>
            <a:ext cx="8325391" cy="832693"/>
            <a:chOff x="0" y="0"/>
            <a:chExt cx="13875652" cy="1387822"/>
          </a:xfrm>
        </p:grpSpPr>
        <p:sp>
          <p:nvSpPr>
            <p:cNvPr id="4" name="Freeform 4">
              <a:extLst>
                <a:ext uri="{FF2B5EF4-FFF2-40B4-BE49-F238E27FC236}">
                  <a16:creationId xmlns:a16="http://schemas.microsoft.com/office/drawing/2014/main" id="{0FCF10C6-A05D-748E-51CF-8F0ECCD71151}"/>
                </a:ext>
              </a:extLst>
            </p:cNvPr>
            <p:cNvSpPr/>
            <p:nvPr/>
          </p:nvSpPr>
          <p:spPr>
            <a:xfrm>
              <a:off x="0" y="0"/>
              <a:ext cx="13875652" cy="1387822"/>
            </a:xfrm>
            <a:custGeom>
              <a:avLst/>
              <a:gdLst/>
              <a:ahLst/>
              <a:cxnLst/>
              <a:rect l="l" t="t" r="r" b="b"/>
              <a:pathLst>
                <a:path w="13875652" h="1387822">
                  <a:moveTo>
                    <a:pt x="0" y="0"/>
                  </a:moveTo>
                  <a:lnTo>
                    <a:pt x="13875652" y="0"/>
                  </a:lnTo>
                  <a:lnTo>
                    <a:pt x="13875652" y="1387822"/>
                  </a:lnTo>
                  <a:lnTo>
                    <a:pt x="0" y="1387822"/>
                  </a:lnTo>
                  <a:close/>
                </a:path>
              </a:pathLst>
            </a:custGeom>
            <a:solidFill>
              <a:srgbClr val="000000">
                <a:alpha val="0"/>
              </a:srgbClr>
            </a:solidFill>
          </p:spPr>
          <p:txBody>
            <a:bodyPr/>
            <a:lstStyle/>
            <a:p>
              <a:endParaRPr lang="en-NL" sz="1440"/>
            </a:p>
          </p:txBody>
        </p:sp>
        <p:sp>
          <p:nvSpPr>
            <p:cNvPr id="5" name="TextBox 5">
              <a:extLst>
                <a:ext uri="{FF2B5EF4-FFF2-40B4-BE49-F238E27FC236}">
                  <a16:creationId xmlns:a16="http://schemas.microsoft.com/office/drawing/2014/main" id="{D895A274-FF70-7ED3-D916-772762C8361A}"/>
                </a:ext>
              </a:extLst>
            </p:cNvPr>
            <p:cNvSpPr txBox="1"/>
            <p:nvPr/>
          </p:nvSpPr>
          <p:spPr>
            <a:xfrm>
              <a:off x="0" y="9525"/>
              <a:ext cx="13875652" cy="1378297"/>
            </a:xfrm>
            <a:prstGeom prst="rect">
              <a:avLst/>
            </a:prstGeom>
          </p:spPr>
          <p:txBody>
            <a:bodyPr lIns="0" tIns="0" rIns="0" bIns="0" rtlCol="0" anchor="ctr"/>
            <a:lstStyle/>
            <a:p>
              <a:pPr>
                <a:lnSpc>
                  <a:spcPts val="4991"/>
                </a:lnSpc>
                <a:spcBef>
                  <a:spcPct val="0"/>
                </a:spcBef>
              </a:pPr>
              <a:r>
                <a:rPr lang="en-US" sz="4159" b="1">
                  <a:solidFill>
                    <a:srgbClr val="002A5A"/>
                  </a:solidFill>
                  <a:latin typeface="Montserrat Bold"/>
                  <a:ea typeface="Montserrat Bold"/>
                  <a:cs typeface="Montserrat Bold"/>
                  <a:sym typeface="Montserrat Bold"/>
                </a:rPr>
                <a:t>EXIN Agile Project Manager</a:t>
              </a:r>
            </a:p>
          </p:txBody>
        </p:sp>
      </p:grpSp>
      <p:grpSp>
        <p:nvGrpSpPr>
          <p:cNvPr id="6" name="Group 6">
            <a:extLst>
              <a:ext uri="{FF2B5EF4-FFF2-40B4-BE49-F238E27FC236}">
                <a16:creationId xmlns:a16="http://schemas.microsoft.com/office/drawing/2014/main" id="{95B95C52-8E14-DDCA-85A2-6A715536A854}"/>
              </a:ext>
            </a:extLst>
          </p:cNvPr>
          <p:cNvGrpSpPr/>
          <p:nvPr/>
        </p:nvGrpSpPr>
        <p:grpSpPr>
          <a:xfrm>
            <a:off x="5324388" y="5978815"/>
            <a:ext cx="943248" cy="855230"/>
            <a:chOff x="0" y="0"/>
            <a:chExt cx="896451" cy="812800"/>
          </a:xfrm>
        </p:grpSpPr>
        <p:sp>
          <p:nvSpPr>
            <p:cNvPr id="7" name="Freeform 7">
              <a:extLst>
                <a:ext uri="{FF2B5EF4-FFF2-40B4-BE49-F238E27FC236}">
                  <a16:creationId xmlns:a16="http://schemas.microsoft.com/office/drawing/2014/main" id="{2FBB5766-0B9B-0182-E1A0-5DAB22AA2B26}"/>
                </a:ext>
              </a:extLst>
            </p:cNvPr>
            <p:cNvSpPr/>
            <p:nvPr/>
          </p:nvSpPr>
          <p:spPr>
            <a:xfrm>
              <a:off x="0" y="0"/>
              <a:ext cx="896451" cy="812800"/>
            </a:xfrm>
            <a:custGeom>
              <a:avLst/>
              <a:gdLst/>
              <a:ahLst/>
              <a:cxnLst/>
              <a:rect l="l" t="t" r="r" b="b"/>
              <a:pathLst>
                <a:path w="896451" h="812800">
                  <a:moveTo>
                    <a:pt x="448226" y="0"/>
                  </a:moveTo>
                  <a:cubicBezTo>
                    <a:pt x="200677" y="0"/>
                    <a:pt x="0" y="181951"/>
                    <a:pt x="0" y="406400"/>
                  </a:cubicBezTo>
                  <a:cubicBezTo>
                    <a:pt x="0" y="630849"/>
                    <a:pt x="200677" y="812800"/>
                    <a:pt x="448226" y="812800"/>
                  </a:cubicBezTo>
                  <a:cubicBezTo>
                    <a:pt x="695774" y="812800"/>
                    <a:pt x="896451" y="630849"/>
                    <a:pt x="896451" y="406400"/>
                  </a:cubicBezTo>
                  <a:cubicBezTo>
                    <a:pt x="896451" y="181951"/>
                    <a:pt x="695774" y="0"/>
                    <a:pt x="448226" y="0"/>
                  </a:cubicBezTo>
                  <a:close/>
                </a:path>
              </a:pathLst>
            </a:custGeom>
            <a:solidFill>
              <a:srgbClr val="FFFFFF"/>
            </a:solidFill>
          </p:spPr>
          <p:txBody>
            <a:bodyPr/>
            <a:lstStyle/>
            <a:p>
              <a:endParaRPr lang="en-NL" sz="1440"/>
            </a:p>
          </p:txBody>
        </p:sp>
        <p:sp>
          <p:nvSpPr>
            <p:cNvPr id="8" name="TextBox 8">
              <a:extLst>
                <a:ext uri="{FF2B5EF4-FFF2-40B4-BE49-F238E27FC236}">
                  <a16:creationId xmlns:a16="http://schemas.microsoft.com/office/drawing/2014/main" id="{91785FEB-A946-C010-658E-F0A29C7A231D}"/>
                </a:ext>
              </a:extLst>
            </p:cNvPr>
            <p:cNvSpPr txBox="1"/>
            <p:nvPr/>
          </p:nvSpPr>
          <p:spPr>
            <a:xfrm>
              <a:off x="84042" y="66675"/>
              <a:ext cx="728367" cy="669925"/>
            </a:xfrm>
            <a:prstGeom prst="rect">
              <a:avLst/>
            </a:prstGeom>
          </p:spPr>
          <p:txBody>
            <a:bodyPr lIns="40640" tIns="40640" rIns="40640" bIns="40640" rtlCol="0" anchor="ctr"/>
            <a:lstStyle/>
            <a:p>
              <a:pPr algn="ctr">
                <a:lnSpc>
                  <a:spcPts val="1967"/>
                </a:lnSpc>
              </a:pPr>
              <a:endParaRPr sz="1440"/>
            </a:p>
          </p:txBody>
        </p:sp>
      </p:grpSp>
      <p:sp>
        <p:nvSpPr>
          <p:cNvPr id="9" name="TextBox 9">
            <a:extLst>
              <a:ext uri="{FF2B5EF4-FFF2-40B4-BE49-F238E27FC236}">
                <a16:creationId xmlns:a16="http://schemas.microsoft.com/office/drawing/2014/main" id="{E45C0713-2709-3D65-16AD-534A095E6555}"/>
              </a:ext>
            </a:extLst>
          </p:cNvPr>
          <p:cNvSpPr txBox="1"/>
          <p:nvPr/>
        </p:nvSpPr>
        <p:spPr>
          <a:xfrm>
            <a:off x="810412" y="2070220"/>
            <a:ext cx="3881349" cy="3834961"/>
          </a:xfrm>
          <a:prstGeom prst="rect">
            <a:avLst/>
          </a:prstGeom>
        </p:spPr>
        <p:txBody>
          <a:bodyPr wrap="square" lIns="0" tIns="0" rIns="0" bIns="0" rtlCol="0" anchor="t">
            <a:spAutoFit/>
          </a:bodyPr>
          <a:lstStyle/>
          <a:p>
            <a:pPr>
              <a:lnSpc>
                <a:spcPts val="1966"/>
              </a:lnSpc>
            </a:pPr>
            <a:r>
              <a:rPr lang="en-US" sz="1600" dirty="0">
                <a:solidFill>
                  <a:srgbClr val="000000"/>
                </a:solidFill>
                <a:latin typeface="Montserrat"/>
                <a:ea typeface="Montserrat"/>
                <a:cs typeface="Montserrat"/>
                <a:sym typeface="Montserrat"/>
              </a:rPr>
              <a:t>A Trilha de Carreira do </a:t>
            </a:r>
            <a:r>
              <a:rPr lang="en-US" sz="1600" b="1" dirty="0">
                <a:solidFill>
                  <a:srgbClr val="000000"/>
                </a:solidFill>
                <a:latin typeface="Montserrat"/>
                <a:ea typeface="Montserrat"/>
                <a:cs typeface="Montserrat"/>
                <a:sym typeface="Montserrat"/>
              </a:rPr>
              <a:t>EXIN Agile Project Manager </a:t>
            </a:r>
            <a:r>
              <a:rPr lang="en-US" sz="1600" dirty="0" err="1">
                <a:solidFill>
                  <a:srgbClr val="000000"/>
                </a:solidFill>
                <a:latin typeface="Montserrat"/>
                <a:ea typeface="Montserrat"/>
                <a:cs typeface="Montserrat"/>
                <a:sym typeface="Montserrat"/>
              </a:rPr>
              <a:t>capacita</a:t>
            </a:r>
            <a:r>
              <a:rPr lang="en-US" sz="1600" dirty="0">
                <a:solidFill>
                  <a:srgbClr val="000000"/>
                </a:solidFill>
                <a:latin typeface="Montserrat"/>
                <a:ea typeface="Montserrat"/>
                <a:cs typeface="Montserrat"/>
                <a:sym typeface="Montserrat"/>
              </a:rPr>
              <a:t> </a:t>
            </a:r>
            <a:r>
              <a:rPr lang="en-US" sz="1600" dirty="0" err="1">
                <a:solidFill>
                  <a:srgbClr val="000000"/>
                </a:solidFill>
                <a:latin typeface="Montserrat"/>
                <a:ea typeface="Montserrat"/>
                <a:cs typeface="Montserrat"/>
                <a:sym typeface="Montserrat"/>
              </a:rPr>
              <a:t>os</a:t>
            </a:r>
            <a:r>
              <a:rPr lang="en-US" sz="1600" dirty="0">
                <a:solidFill>
                  <a:srgbClr val="000000"/>
                </a:solidFill>
                <a:latin typeface="Montserrat"/>
                <a:ea typeface="Montserrat"/>
                <a:cs typeface="Montserrat"/>
                <a:sym typeface="Montserrat"/>
              </a:rPr>
              <a:t> </a:t>
            </a:r>
            <a:r>
              <a:rPr lang="en-US" sz="1600" dirty="0" err="1">
                <a:solidFill>
                  <a:srgbClr val="000000"/>
                </a:solidFill>
                <a:latin typeface="Montserrat"/>
                <a:ea typeface="Montserrat"/>
                <a:cs typeface="Montserrat"/>
                <a:sym typeface="Montserrat"/>
              </a:rPr>
              <a:t>candidatos</a:t>
            </a:r>
            <a:r>
              <a:rPr lang="en-US" sz="1600" dirty="0">
                <a:solidFill>
                  <a:srgbClr val="000000"/>
                </a:solidFill>
                <a:latin typeface="Montserrat"/>
                <a:ea typeface="Montserrat"/>
                <a:cs typeface="Montserrat"/>
                <a:sym typeface="Montserrat"/>
              </a:rPr>
              <a:t> com as </a:t>
            </a:r>
            <a:r>
              <a:rPr lang="en-US" sz="1600" dirty="0" err="1">
                <a:solidFill>
                  <a:srgbClr val="000000"/>
                </a:solidFill>
                <a:latin typeface="Montserrat"/>
                <a:ea typeface="Montserrat"/>
                <a:cs typeface="Montserrat"/>
                <a:sym typeface="Montserrat"/>
              </a:rPr>
              <a:t>habilidades</a:t>
            </a:r>
            <a:r>
              <a:rPr lang="en-US" sz="1600" dirty="0">
                <a:solidFill>
                  <a:srgbClr val="000000"/>
                </a:solidFill>
                <a:latin typeface="Montserrat"/>
                <a:ea typeface="Montserrat"/>
                <a:cs typeface="Montserrat"/>
                <a:sym typeface="Montserrat"/>
              </a:rPr>
              <a:t> </a:t>
            </a:r>
            <a:r>
              <a:rPr lang="en-US" sz="1600" dirty="0" err="1">
                <a:solidFill>
                  <a:srgbClr val="000000"/>
                </a:solidFill>
                <a:latin typeface="Montserrat"/>
                <a:ea typeface="Montserrat"/>
                <a:cs typeface="Montserrat"/>
                <a:sym typeface="Montserrat"/>
              </a:rPr>
              <a:t>essenciais</a:t>
            </a:r>
            <a:r>
              <a:rPr lang="en-US" sz="1600" dirty="0">
                <a:solidFill>
                  <a:srgbClr val="000000"/>
                </a:solidFill>
                <a:latin typeface="Montserrat"/>
                <a:ea typeface="Montserrat"/>
                <a:cs typeface="Montserrat"/>
                <a:sym typeface="Montserrat"/>
              </a:rPr>
              <a:t> </a:t>
            </a:r>
            <a:r>
              <a:rPr lang="en-US" sz="1600" dirty="0" err="1">
                <a:solidFill>
                  <a:srgbClr val="000000"/>
                </a:solidFill>
                <a:latin typeface="Montserrat"/>
                <a:ea typeface="Montserrat"/>
                <a:cs typeface="Montserrat"/>
                <a:sym typeface="Montserrat"/>
              </a:rPr>
              <a:t>em</a:t>
            </a:r>
            <a:r>
              <a:rPr lang="en-US" sz="1600" dirty="0">
                <a:solidFill>
                  <a:srgbClr val="000000"/>
                </a:solidFill>
                <a:latin typeface="Montserrat"/>
                <a:ea typeface="Montserrat"/>
                <a:cs typeface="Montserrat"/>
                <a:sym typeface="Montserrat"/>
              </a:rPr>
              <a:t> </a:t>
            </a:r>
            <a:r>
              <a:rPr lang="en-US" sz="1600" dirty="0" err="1">
                <a:solidFill>
                  <a:srgbClr val="000000"/>
                </a:solidFill>
                <a:latin typeface="Montserrat"/>
                <a:ea typeface="Montserrat"/>
                <a:cs typeface="Montserrat"/>
                <a:sym typeface="Montserrat"/>
              </a:rPr>
              <a:t>gerenciamento</a:t>
            </a:r>
            <a:r>
              <a:rPr lang="en-US" sz="1600" dirty="0">
                <a:solidFill>
                  <a:srgbClr val="000000"/>
                </a:solidFill>
                <a:latin typeface="Montserrat"/>
                <a:ea typeface="Montserrat"/>
                <a:cs typeface="Montserrat"/>
                <a:sym typeface="Montserrat"/>
              </a:rPr>
              <a:t> </a:t>
            </a:r>
            <a:r>
              <a:rPr lang="en-US" sz="1600" dirty="0" err="1">
                <a:solidFill>
                  <a:srgbClr val="000000"/>
                </a:solidFill>
                <a:latin typeface="Montserrat"/>
                <a:ea typeface="Montserrat"/>
                <a:cs typeface="Montserrat"/>
                <a:sym typeface="Montserrat"/>
              </a:rPr>
              <a:t>ágil</a:t>
            </a:r>
            <a:r>
              <a:rPr lang="en-US" sz="1600" dirty="0">
                <a:solidFill>
                  <a:srgbClr val="000000"/>
                </a:solidFill>
                <a:latin typeface="Montserrat"/>
                <a:ea typeface="Montserrat"/>
                <a:cs typeface="Montserrat"/>
                <a:sym typeface="Montserrat"/>
              </a:rPr>
              <a:t> de </a:t>
            </a:r>
            <a:r>
              <a:rPr lang="en-US" sz="1600" dirty="0" err="1">
                <a:solidFill>
                  <a:srgbClr val="000000"/>
                </a:solidFill>
                <a:latin typeface="Montserrat"/>
                <a:ea typeface="Montserrat"/>
                <a:cs typeface="Montserrat"/>
                <a:sym typeface="Montserrat"/>
              </a:rPr>
              <a:t>projetos</a:t>
            </a:r>
            <a:r>
              <a:rPr lang="en-US" sz="1600" dirty="0">
                <a:solidFill>
                  <a:srgbClr val="000000"/>
                </a:solidFill>
                <a:latin typeface="Montserrat"/>
                <a:ea typeface="Montserrat"/>
                <a:cs typeface="Montserrat"/>
                <a:sym typeface="Montserrat"/>
              </a:rPr>
              <a:t>, </a:t>
            </a:r>
            <a:r>
              <a:rPr lang="en-US" sz="1600" dirty="0" err="1">
                <a:solidFill>
                  <a:srgbClr val="000000"/>
                </a:solidFill>
                <a:latin typeface="Montserrat"/>
                <a:ea typeface="Montserrat"/>
                <a:cs typeface="Montserrat"/>
                <a:sym typeface="Montserrat"/>
              </a:rPr>
              <a:t>liderança</a:t>
            </a:r>
            <a:r>
              <a:rPr lang="en-US" sz="1600" dirty="0">
                <a:solidFill>
                  <a:srgbClr val="000000"/>
                </a:solidFill>
                <a:latin typeface="Montserrat"/>
                <a:ea typeface="Montserrat"/>
                <a:cs typeface="Montserrat"/>
                <a:sym typeface="Montserrat"/>
              </a:rPr>
              <a:t> </a:t>
            </a:r>
            <a:r>
              <a:rPr lang="en-US" sz="1600" dirty="0" err="1">
                <a:solidFill>
                  <a:srgbClr val="000000"/>
                </a:solidFill>
                <a:latin typeface="Montserrat"/>
                <a:ea typeface="Montserrat"/>
                <a:cs typeface="Montserrat"/>
                <a:sym typeface="Montserrat"/>
              </a:rPr>
              <a:t>dinâmica</a:t>
            </a:r>
            <a:r>
              <a:rPr lang="en-US" sz="1600" dirty="0">
                <a:solidFill>
                  <a:srgbClr val="000000"/>
                </a:solidFill>
                <a:latin typeface="Montserrat"/>
                <a:ea typeface="Montserrat"/>
                <a:cs typeface="Montserrat"/>
                <a:sym typeface="Montserrat"/>
              </a:rPr>
              <a:t> e </a:t>
            </a:r>
            <a:r>
              <a:rPr lang="en-US" sz="1600" dirty="0" err="1">
                <a:solidFill>
                  <a:srgbClr val="000000"/>
                </a:solidFill>
                <a:latin typeface="Montserrat"/>
                <a:ea typeface="Montserrat"/>
                <a:cs typeface="Montserrat"/>
                <a:sym typeface="Montserrat"/>
              </a:rPr>
              <a:t>entrega</a:t>
            </a:r>
            <a:r>
              <a:rPr lang="en-US" sz="1600" dirty="0">
                <a:solidFill>
                  <a:srgbClr val="000000"/>
                </a:solidFill>
                <a:latin typeface="Montserrat"/>
                <a:ea typeface="Montserrat"/>
                <a:cs typeface="Montserrat"/>
                <a:sym typeface="Montserrat"/>
              </a:rPr>
              <a:t> de equipes </a:t>
            </a:r>
            <a:r>
              <a:rPr lang="en-US" sz="1600" dirty="0" err="1">
                <a:solidFill>
                  <a:srgbClr val="000000"/>
                </a:solidFill>
                <a:latin typeface="Montserrat"/>
                <a:ea typeface="Montserrat"/>
                <a:cs typeface="Montserrat"/>
                <a:sym typeface="Montserrat"/>
              </a:rPr>
              <a:t>baseadas</a:t>
            </a:r>
            <a:r>
              <a:rPr lang="en-US" sz="1600" dirty="0">
                <a:solidFill>
                  <a:srgbClr val="000000"/>
                </a:solidFill>
                <a:latin typeface="Montserrat"/>
                <a:ea typeface="Montserrat"/>
                <a:cs typeface="Montserrat"/>
                <a:sym typeface="Montserrat"/>
              </a:rPr>
              <a:t> </a:t>
            </a:r>
            <a:r>
              <a:rPr lang="en-US" sz="1600" dirty="0" err="1">
                <a:solidFill>
                  <a:srgbClr val="000000"/>
                </a:solidFill>
                <a:latin typeface="Montserrat"/>
                <a:ea typeface="Montserrat"/>
                <a:cs typeface="Montserrat"/>
                <a:sym typeface="Montserrat"/>
              </a:rPr>
              <a:t>em</a:t>
            </a:r>
            <a:r>
              <a:rPr lang="en-US" sz="1600" dirty="0">
                <a:solidFill>
                  <a:srgbClr val="000000"/>
                </a:solidFill>
                <a:latin typeface="Montserrat"/>
                <a:ea typeface="Montserrat"/>
                <a:cs typeface="Montserrat"/>
                <a:sym typeface="Montserrat"/>
              </a:rPr>
              <a:t> Scrum.</a:t>
            </a:r>
          </a:p>
          <a:p>
            <a:pPr>
              <a:lnSpc>
                <a:spcPts val="1966"/>
              </a:lnSpc>
            </a:pPr>
            <a:endParaRPr lang="en-US" sz="1600" dirty="0">
              <a:solidFill>
                <a:srgbClr val="000000"/>
              </a:solidFill>
              <a:latin typeface="Montserrat"/>
              <a:ea typeface="Montserrat"/>
              <a:cs typeface="Montserrat"/>
              <a:sym typeface="Montserrat"/>
            </a:endParaRPr>
          </a:p>
          <a:p>
            <a:pPr>
              <a:lnSpc>
                <a:spcPts val="1966"/>
              </a:lnSpc>
            </a:pPr>
            <a:r>
              <a:rPr lang="en-US" sz="1600" dirty="0">
                <a:solidFill>
                  <a:srgbClr val="000000"/>
                </a:solidFill>
                <a:latin typeface="Montserrat"/>
                <a:ea typeface="Montserrat"/>
                <a:cs typeface="Montserrat"/>
                <a:sym typeface="Montserrat"/>
              </a:rPr>
              <a:t>Ao </a:t>
            </a:r>
            <a:r>
              <a:rPr lang="en-US" sz="1600" dirty="0" err="1">
                <a:solidFill>
                  <a:srgbClr val="000000"/>
                </a:solidFill>
                <a:latin typeface="Montserrat"/>
                <a:ea typeface="Montserrat"/>
                <a:cs typeface="Montserrat"/>
                <a:sym typeface="Montserrat"/>
              </a:rPr>
              <a:t>combinar</a:t>
            </a:r>
            <a:r>
              <a:rPr lang="en-US" sz="1600" dirty="0">
                <a:solidFill>
                  <a:srgbClr val="000000"/>
                </a:solidFill>
                <a:latin typeface="Montserrat"/>
                <a:ea typeface="Montserrat"/>
                <a:cs typeface="Montserrat"/>
                <a:sym typeface="Montserrat"/>
              </a:rPr>
              <a:t> o </a:t>
            </a:r>
            <a:r>
              <a:rPr lang="en-US" sz="1600" b="1" dirty="0">
                <a:solidFill>
                  <a:srgbClr val="000000"/>
                </a:solidFill>
                <a:latin typeface="Montserrat"/>
                <a:ea typeface="Montserrat"/>
                <a:cs typeface="Montserrat"/>
                <a:sym typeface="Montserrat"/>
              </a:rPr>
              <a:t>EXIN DPMM® Foundation + o EXIN Agile Scrum Foundation + DPMM® Project Manager</a:t>
            </a:r>
            <a:r>
              <a:rPr lang="en-US" sz="1600" dirty="0">
                <a:solidFill>
                  <a:srgbClr val="000000"/>
                </a:solidFill>
                <a:latin typeface="Montserrat"/>
                <a:ea typeface="Montserrat"/>
                <a:cs typeface="Montserrat"/>
                <a:sym typeface="Montserrat"/>
              </a:rPr>
              <a:t>, </a:t>
            </a:r>
            <a:r>
              <a:rPr lang="en-US" sz="1600" dirty="0" err="1">
                <a:solidFill>
                  <a:srgbClr val="000000"/>
                </a:solidFill>
                <a:latin typeface="Montserrat"/>
                <a:ea typeface="Montserrat"/>
                <a:cs typeface="Montserrat"/>
                <a:sym typeface="Montserrat"/>
              </a:rPr>
              <a:t>essa</a:t>
            </a:r>
            <a:r>
              <a:rPr lang="en-US" sz="1600" dirty="0">
                <a:solidFill>
                  <a:srgbClr val="000000"/>
                </a:solidFill>
                <a:latin typeface="Montserrat"/>
                <a:ea typeface="Montserrat"/>
                <a:cs typeface="Montserrat"/>
                <a:sym typeface="Montserrat"/>
              </a:rPr>
              <a:t> jornada </a:t>
            </a:r>
            <a:r>
              <a:rPr lang="en-US" sz="1600" dirty="0" err="1">
                <a:solidFill>
                  <a:srgbClr val="000000"/>
                </a:solidFill>
                <a:latin typeface="Montserrat"/>
                <a:ea typeface="Montserrat"/>
                <a:cs typeface="Montserrat"/>
                <a:sym typeface="Montserrat"/>
              </a:rPr>
              <a:t>oferece</a:t>
            </a:r>
            <a:r>
              <a:rPr lang="en-US" sz="1600" dirty="0">
                <a:solidFill>
                  <a:srgbClr val="000000"/>
                </a:solidFill>
                <a:latin typeface="Montserrat"/>
                <a:ea typeface="Montserrat"/>
                <a:cs typeface="Montserrat"/>
                <a:sym typeface="Montserrat"/>
              </a:rPr>
              <a:t> </a:t>
            </a:r>
            <a:r>
              <a:rPr lang="en-US" sz="1600" dirty="0" err="1">
                <a:solidFill>
                  <a:srgbClr val="000000"/>
                </a:solidFill>
                <a:latin typeface="Montserrat"/>
                <a:ea typeface="Montserrat"/>
                <a:cs typeface="Montserrat"/>
                <a:sym typeface="Montserrat"/>
              </a:rPr>
              <a:t>uma</a:t>
            </a:r>
            <a:r>
              <a:rPr lang="en-US" sz="1600" dirty="0">
                <a:solidFill>
                  <a:srgbClr val="000000"/>
                </a:solidFill>
                <a:latin typeface="Montserrat"/>
                <a:ea typeface="Montserrat"/>
                <a:cs typeface="Montserrat"/>
                <a:sym typeface="Montserrat"/>
              </a:rPr>
              <a:t> </a:t>
            </a:r>
            <a:r>
              <a:rPr lang="en-US" sz="1600" dirty="0" err="1">
                <a:solidFill>
                  <a:srgbClr val="000000"/>
                </a:solidFill>
                <a:latin typeface="Montserrat"/>
                <a:ea typeface="Montserrat"/>
                <a:cs typeface="Montserrat"/>
                <a:sym typeface="Montserrat"/>
              </a:rPr>
              <a:t>abordagem</a:t>
            </a:r>
            <a:r>
              <a:rPr lang="en-US" sz="1600" dirty="0">
                <a:solidFill>
                  <a:srgbClr val="000000"/>
                </a:solidFill>
                <a:latin typeface="Montserrat"/>
                <a:ea typeface="Montserrat"/>
                <a:cs typeface="Montserrat"/>
                <a:sym typeface="Montserrat"/>
              </a:rPr>
              <a:t> moderna e </a:t>
            </a:r>
            <a:r>
              <a:rPr lang="en-US" sz="1600" dirty="0" err="1">
                <a:solidFill>
                  <a:srgbClr val="000000"/>
                </a:solidFill>
                <a:latin typeface="Montserrat"/>
                <a:ea typeface="Montserrat"/>
                <a:cs typeface="Montserrat"/>
                <a:sym typeface="Montserrat"/>
              </a:rPr>
              <a:t>completa</a:t>
            </a:r>
            <a:r>
              <a:rPr lang="en-US" sz="1600" dirty="0">
                <a:solidFill>
                  <a:srgbClr val="000000"/>
                </a:solidFill>
                <a:latin typeface="Montserrat"/>
                <a:ea typeface="Montserrat"/>
                <a:cs typeface="Montserrat"/>
                <a:sym typeface="Montserrat"/>
              </a:rPr>
              <a:t> à </a:t>
            </a:r>
            <a:r>
              <a:rPr lang="en-US" sz="1600" dirty="0" err="1">
                <a:solidFill>
                  <a:srgbClr val="000000"/>
                </a:solidFill>
                <a:latin typeface="Montserrat"/>
                <a:ea typeface="Montserrat"/>
                <a:cs typeface="Montserrat"/>
                <a:sym typeface="Montserrat"/>
              </a:rPr>
              <a:t>liderança</a:t>
            </a:r>
            <a:r>
              <a:rPr lang="en-US" sz="1600" dirty="0">
                <a:solidFill>
                  <a:srgbClr val="000000"/>
                </a:solidFill>
                <a:latin typeface="Montserrat"/>
                <a:ea typeface="Montserrat"/>
                <a:cs typeface="Montserrat"/>
                <a:sym typeface="Montserrat"/>
              </a:rPr>
              <a:t> de </a:t>
            </a:r>
            <a:r>
              <a:rPr lang="en-US" sz="1600" dirty="0" err="1">
                <a:solidFill>
                  <a:srgbClr val="000000"/>
                </a:solidFill>
                <a:latin typeface="Montserrat"/>
                <a:ea typeface="Montserrat"/>
                <a:cs typeface="Montserrat"/>
                <a:sym typeface="Montserrat"/>
              </a:rPr>
              <a:t>projetos</a:t>
            </a:r>
            <a:r>
              <a:rPr lang="en-US" sz="1600" dirty="0">
                <a:solidFill>
                  <a:srgbClr val="000000"/>
                </a:solidFill>
                <a:latin typeface="Montserrat"/>
                <a:ea typeface="Montserrat"/>
                <a:cs typeface="Montserrat"/>
                <a:sym typeface="Montserrat"/>
              </a:rPr>
              <a:t>.</a:t>
            </a:r>
          </a:p>
          <a:p>
            <a:pPr>
              <a:lnSpc>
                <a:spcPts val="1966"/>
              </a:lnSpc>
            </a:pPr>
            <a:endParaRPr lang="en-US" sz="1639" dirty="0">
              <a:solidFill>
                <a:srgbClr val="000000"/>
              </a:solidFill>
              <a:latin typeface="Montserrat"/>
              <a:ea typeface="Montserrat"/>
              <a:cs typeface="Montserrat"/>
              <a:sym typeface="Montserrat"/>
            </a:endParaRPr>
          </a:p>
        </p:txBody>
      </p:sp>
      <p:grpSp>
        <p:nvGrpSpPr>
          <p:cNvPr id="12" name="Group 12">
            <a:extLst>
              <a:ext uri="{FF2B5EF4-FFF2-40B4-BE49-F238E27FC236}">
                <a16:creationId xmlns:a16="http://schemas.microsoft.com/office/drawing/2014/main" id="{6C77A6ED-BF03-27D7-2372-18A3C7478061}"/>
              </a:ext>
            </a:extLst>
          </p:cNvPr>
          <p:cNvGrpSpPr/>
          <p:nvPr/>
        </p:nvGrpSpPr>
        <p:grpSpPr>
          <a:xfrm>
            <a:off x="661832" y="1320613"/>
            <a:ext cx="3299155" cy="38100"/>
            <a:chOff x="0" y="0"/>
            <a:chExt cx="5498592" cy="63500"/>
          </a:xfrm>
        </p:grpSpPr>
        <p:sp>
          <p:nvSpPr>
            <p:cNvPr id="13" name="Freeform 13">
              <a:extLst>
                <a:ext uri="{FF2B5EF4-FFF2-40B4-BE49-F238E27FC236}">
                  <a16:creationId xmlns:a16="http://schemas.microsoft.com/office/drawing/2014/main" id="{9B240A7A-3D89-D92D-B1D3-2B86EF3C4BA4}"/>
                </a:ext>
              </a:extLst>
            </p:cNvPr>
            <p:cNvSpPr/>
            <p:nvPr/>
          </p:nvSpPr>
          <p:spPr>
            <a:xfrm>
              <a:off x="0" y="0"/>
              <a:ext cx="5498592" cy="63500"/>
            </a:xfrm>
            <a:custGeom>
              <a:avLst/>
              <a:gdLst/>
              <a:ahLst/>
              <a:cxnLst/>
              <a:rect l="l" t="t" r="r" b="b"/>
              <a:pathLst>
                <a:path w="5498592" h="63500">
                  <a:moveTo>
                    <a:pt x="31750" y="0"/>
                  </a:moveTo>
                  <a:lnTo>
                    <a:pt x="5466842" y="0"/>
                  </a:lnTo>
                  <a:cubicBezTo>
                    <a:pt x="5484368" y="0"/>
                    <a:pt x="5498592" y="14224"/>
                    <a:pt x="5498592" y="31750"/>
                  </a:cubicBezTo>
                  <a:cubicBezTo>
                    <a:pt x="5498592" y="49276"/>
                    <a:pt x="5484368" y="63500"/>
                    <a:pt x="5466842" y="63500"/>
                  </a:cubicBezTo>
                  <a:lnTo>
                    <a:pt x="31750" y="63500"/>
                  </a:lnTo>
                  <a:cubicBezTo>
                    <a:pt x="14224" y="63500"/>
                    <a:pt x="0" y="49276"/>
                    <a:pt x="0" y="31750"/>
                  </a:cubicBezTo>
                  <a:cubicBezTo>
                    <a:pt x="0" y="14224"/>
                    <a:pt x="14224" y="0"/>
                    <a:pt x="31750" y="0"/>
                  </a:cubicBezTo>
                  <a:close/>
                </a:path>
              </a:pathLst>
            </a:custGeom>
            <a:solidFill>
              <a:srgbClr val="F96B28"/>
            </a:solidFill>
          </p:spPr>
          <p:txBody>
            <a:bodyPr/>
            <a:lstStyle/>
            <a:p>
              <a:endParaRPr lang="en-NL" sz="1440"/>
            </a:p>
          </p:txBody>
        </p:sp>
      </p:grpSp>
      <p:sp>
        <p:nvSpPr>
          <p:cNvPr id="14" name="Freeform 14">
            <a:extLst>
              <a:ext uri="{FF2B5EF4-FFF2-40B4-BE49-F238E27FC236}">
                <a16:creationId xmlns:a16="http://schemas.microsoft.com/office/drawing/2014/main" id="{FC860EA6-782D-0E5E-0E43-566F18605014}"/>
              </a:ext>
            </a:extLst>
          </p:cNvPr>
          <p:cNvSpPr/>
          <p:nvPr/>
        </p:nvSpPr>
        <p:spPr>
          <a:xfrm flipV="1">
            <a:off x="6267636" y="1358713"/>
            <a:ext cx="5225622" cy="5225622"/>
          </a:xfrm>
          <a:custGeom>
            <a:avLst/>
            <a:gdLst/>
            <a:ahLst/>
            <a:cxnLst/>
            <a:rect l="l" t="t" r="r" b="b"/>
            <a:pathLst>
              <a:path w="6532028" h="6532028">
                <a:moveTo>
                  <a:pt x="0" y="6532028"/>
                </a:moveTo>
                <a:lnTo>
                  <a:pt x="6532028" y="6532028"/>
                </a:lnTo>
                <a:lnTo>
                  <a:pt x="6532028" y="0"/>
                </a:lnTo>
                <a:lnTo>
                  <a:pt x="0" y="0"/>
                </a:lnTo>
                <a:lnTo>
                  <a:pt x="0" y="6532028"/>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NL" sz="1440"/>
          </a:p>
        </p:txBody>
      </p:sp>
      <p:grpSp>
        <p:nvGrpSpPr>
          <p:cNvPr id="15" name="Group 15">
            <a:extLst>
              <a:ext uri="{FF2B5EF4-FFF2-40B4-BE49-F238E27FC236}">
                <a16:creationId xmlns:a16="http://schemas.microsoft.com/office/drawing/2014/main" id="{ED16C097-44EB-C5ED-F7FE-B49929D22F30}"/>
              </a:ext>
            </a:extLst>
          </p:cNvPr>
          <p:cNvGrpSpPr/>
          <p:nvPr/>
        </p:nvGrpSpPr>
        <p:grpSpPr>
          <a:xfrm>
            <a:off x="7217380" y="3407102"/>
            <a:ext cx="3326137" cy="1168190"/>
            <a:chOff x="0" y="-9525"/>
            <a:chExt cx="1408201" cy="494581"/>
          </a:xfrm>
        </p:grpSpPr>
        <p:sp>
          <p:nvSpPr>
            <p:cNvPr id="16" name="Freeform 16">
              <a:extLst>
                <a:ext uri="{FF2B5EF4-FFF2-40B4-BE49-F238E27FC236}">
                  <a16:creationId xmlns:a16="http://schemas.microsoft.com/office/drawing/2014/main" id="{99A936BB-8F22-11D1-849C-3CCB116FF950}"/>
                </a:ext>
              </a:extLst>
            </p:cNvPr>
            <p:cNvSpPr/>
            <p:nvPr/>
          </p:nvSpPr>
          <p:spPr>
            <a:xfrm>
              <a:off x="0" y="0"/>
              <a:ext cx="1408201" cy="485056"/>
            </a:xfrm>
            <a:custGeom>
              <a:avLst/>
              <a:gdLst/>
              <a:ahLst/>
              <a:cxnLst/>
              <a:rect l="l" t="t" r="r" b="b"/>
              <a:pathLst>
                <a:path w="1408201" h="485056">
                  <a:moveTo>
                    <a:pt x="0" y="0"/>
                  </a:moveTo>
                  <a:lnTo>
                    <a:pt x="1408201" y="0"/>
                  </a:lnTo>
                  <a:lnTo>
                    <a:pt x="1408201" y="485056"/>
                  </a:lnTo>
                  <a:lnTo>
                    <a:pt x="0" y="485056"/>
                  </a:lnTo>
                  <a:close/>
                </a:path>
              </a:pathLst>
            </a:custGeom>
            <a:solidFill>
              <a:srgbClr val="FFFFFF"/>
            </a:solidFill>
          </p:spPr>
          <p:txBody>
            <a:bodyPr/>
            <a:lstStyle/>
            <a:p>
              <a:endParaRPr lang="en-NL" sz="1440"/>
            </a:p>
          </p:txBody>
        </p:sp>
        <p:sp>
          <p:nvSpPr>
            <p:cNvPr id="17" name="TextBox 17">
              <a:extLst>
                <a:ext uri="{FF2B5EF4-FFF2-40B4-BE49-F238E27FC236}">
                  <a16:creationId xmlns:a16="http://schemas.microsoft.com/office/drawing/2014/main" id="{54766F93-A7CE-D7BD-3A7B-5B4DED00D368}"/>
                </a:ext>
              </a:extLst>
            </p:cNvPr>
            <p:cNvSpPr txBox="1"/>
            <p:nvPr/>
          </p:nvSpPr>
          <p:spPr>
            <a:xfrm>
              <a:off x="0" y="-9525"/>
              <a:ext cx="1408201" cy="494581"/>
            </a:xfrm>
            <a:prstGeom prst="rect">
              <a:avLst/>
            </a:prstGeom>
          </p:spPr>
          <p:txBody>
            <a:bodyPr lIns="40640" tIns="40640" rIns="40640" bIns="40640" rtlCol="0" anchor="ctr"/>
            <a:lstStyle/>
            <a:p>
              <a:pPr algn="ctr">
                <a:lnSpc>
                  <a:spcPts val="1967"/>
                </a:lnSpc>
              </a:pPr>
              <a:endParaRPr sz="1440"/>
            </a:p>
          </p:txBody>
        </p:sp>
      </p:grpSp>
      <p:grpSp>
        <p:nvGrpSpPr>
          <p:cNvPr id="18" name="Group 18">
            <a:extLst>
              <a:ext uri="{FF2B5EF4-FFF2-40B4-BE49-F238E27FC236}">
                <a16:creationId xmlns:a16="http://schemas.microsoft.com/office/drawing/2014/main" id="{03E27C78-773E-1227-BC47-38F6B31052A3}"/>
              </a:ext>
            </a:extLst>
          </p:cNvPr>
          <p:cNvGrpSpPr/>
          <p:nvPr/>
        </p:nvGrpSpPr>
        <p:grpSpPr>
          <a:xfrm>
            <a:off x="10601183" y="1912887"/>
            <a:ext cx="359007" cy="359007"/>
            <a:chOff x="0" y="0"/>
            <a:chExt cx="812800" cy="812800"/>
          </a:xfrm>
        </p:grpSpPr>
        <p:sp>
          <p:nvSpPr>
            <p:cNvPr id="19" name="Freeform 19">
              <a:extLst>
                <a:ext uri="{FF2B5EF4-FFF2-40B4-BE49-F238E27FC236}">
                  <a16:creationId xmlns:a16="http://schemas.microsoft.com/office/drawing/2014/main" id="{16FF9F21-5C93-BE1C-78D1-6E248D66082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96B28"/>
            </a:solidFill>
          </p:spPr>
          <p:txBody>
            <a:bodyPr/>
            <a:lstStyle/>
            <a:p>
              <a:endParaRPr lang="en-NL" sz="1440"/>
            </a:p>
          </p:txBody>
        </p:sp>
        <p:sp>
          <p:nvSpPr>
            <p:cNvPr id="20" name="TextBox 20">
              <a:extLst>
                <a:ext uri="{FF2B5EF4-FFF2-40B4-BE49-F238E27FC236}">
                  <a16:creationId xmlns:a16="http://schemas.microsoft.com/office/drawing/2014/main" id="{EA8CC565-8586-C1E2-7D02-991AC100E687}"/>
                </a:ext>
              </a:extLst>
            </p:cNvPr>
            <p:cNvSpPr txBox="1"/>
            <p:nvPr/>
          </p:nvSpPr>
          <p:spPr>
            <a:xfrm>
              <a:off x="76200" y="66675"/>
              <a:ext cx="660400" cy="669925"/>
            </a:xfrm>
            <a:prstGeom prst="rect">
              <a:avLst/>
            </a:prstGeom>
          </p:spPr>
          <p:txBody>
            <a:bodyPr lIns="40640" tIns="40640" rIns="40640" bIns="40640" rtlCol="0" anchor="ctr"/>
            <a:lstStyle/>
            <a:p>
              <a:pPr algn="ctr">
                <a:lnSpc>
                  <a:spcPts val="1967"/>
                </a:lnSpc>
              </a:pPr>
              <a:endParaRPr sz="1440"/>
            </a:p>
          </p:txBody>
        </p:sp>
      </p:grpSp>
      <p:grpSp>
        <p:nvGrpSpPr>
          <p:cNvPr id="21" name="Group 21">
            <a:extLst>
              <a:ext uri="{FF2B5EF4-FFF2-40B4-BE49-F238E27FC236}">
                <a16:creationId xmlns:a16="http://schemas.microsoft.com/office/drawing/2014/main" id="{2306F9A2-B83C-4B0B-5324-651759488F5B}"/>
              </a:ext>
            </a:extLst>
          </p:cNvPr>
          <p:cNvGrpSpPr/>
          <p:nvPr/>
        </p:nvGrpSpPr>
        <p:grpSpPr>
          <a:xfrm>
            <a:off x="6604434" y="5464625"/>
            <a:ext cx="829592" cy="752179"/>
            <a:chOff x="0" y="0"/>
            <a:chExt cx="896451" cy="812800"/>
          </a:xfrm>
        </p:grpSpPr>
        <p:sp>
          <p:nvSpPr>
            <p:cNvPr id="22" name="Freeform 22">
              <a:extLst>
                <a:ext uri="{FF2B5EF4-FFF2-40B4-BE49-F238E27FC236}">
                  <a16:creationId xmlns:a16="http://schemas.microsoft.com/office/drawing/2014/main" id="{E1407377-C66B-87E1-E014-41D5D9C5D8CA}"/>
                </a:ext>
              </a:extLst>
            </p:cNvPr>
            <p:cNvSpPr/>
            <p:nvPr/>
          </p:nvSpPr>
          <p:spPr>
            <a:xfrm>
              <a:off x="0" y="0"/>
              <a:ext cx="896451" cy="812800"/>
            </a:xfrm>
            <a:custGeom>
              <a:avLst/>
              <a:gdLst/>
              <a:ahLst/>
              <a:cxnLst/>
              <a:rect l="l" t="t" r="r" b="b"/>
              <a:pathLst>
                <a:path w="896451" h="812800">
                  <a:moveTo>
                    <a:pt x="448226" y="0"/>
                  </a:moveTo>
                  <a:cubicBezTo>
                    <a:pt x="200677" y="0"/>
                    <a:pt x="0" y="181951"/>
                    <a:pt x="0" y="406400"/>
                  </a:cubicBezTo>
                  <a:cubicBezTo>
                    <a:pt x="0" y="630849"/>
                    <a:pt x="200677" y="812800"/>
                    <a:pt x="448226" y="812800"/>
                  </a:cubicBezTo>
                  <a:cubicBezTo>
                    <a:pt x="695774" y="812800"/>
                    <a:pt x="896451" y="630849"/>
                    <a:pt x="896451" y="406400"/>
                  </a:cubicBezTo>
                  <a:cubicBezTo>
                    <a:pt x="896451" y="181951"/>
                    <a:pt x="695774" y="0"/>
                    <a:pt x="448226" y="0"/>
                  </a:cubicBezTo>
                  <a:close/>
                </a:path>
              </a:pathLst>
            </a:custGeom>
            <a:solidFill>
              <a:srgbClr val="FFFFFF"/>
            </a:solidFill>
          </p:spPr>
          <p:txBody>
            <a:bodyPr/>
            <a:lstStyle/>
            <a:p>
              <a:endParaRPr lang="en-NL" sz="1440"/>
            </a:p>
          </p:txBody>
        </p:sp>
        <p:sp>
          <p:nvSpPr>
            <p:cNvPr id="23" name="TextBox 23">
              <a:extLst>
                <a:ext uri="{FF2B5EF4-FFF2-40B4-BE49-F238E27FC236}">
                  <a16:creationId xmlns:a16="http://schemas.microsoft.com/office/drawing/2014/main" id="{54AA6B67-CD0A-F029-8243-DF5B7205F83E}"/>
                </a:ext>
              </a:extLst>
            </p:cNvPr>
            <p:cNvSpPr txBox="1"/>
            <p:nvPr/>
          </p:nvSpPr>
          <p:spPr>
            <a:xfrm>
              <a:off x="84042" y="66675"/>
              <a:ext cx="728367" cy="669925"/>
            </a:xfrm>
            <a:prstGeom prst="rect">
              <a:avLst/>
            </a:prstGeom>
          </p:spPr>
          <p:txBody>
            <a:bodyPr lIns="40640" tIns="40640" rIns="40640" bIns="40640" rtlCol="0" anchor="ctr"/>
            <a:lstStyle/>
            <a:p>
              <a:pPr algn="ctr">
                <a:lnSpc>
                  <a:spcPts val="1967"/>
                </a:lnSpc>
              </a:pPr>
              <a:endParaRPr sz="1440"/>
            </a:p>
          </p:txBody>
        </p:sp>
      </p:grpSp>
      <p:grpSp>
        <p:nvGrpSpPr>
          <p:cNvPr id="24" name="Group 24">
            <a:extLst>
              <a:ext uri="{FF2B5EF4-FFF2-40B4-BE49-F238E27FC236}">
                <a16:creationId xmlns:a16="http://schemas.microsoft.com/office/drawing/2014/main" id="{F74BA200-A58F-6A3E-3DEE-4B19D65C3398}"/>
              </a:ext>
            </a:extLst>
          </p:cNvPr>
          <p:cNvGrpSpPr/>
          <p:nvPr/>
        </p:nvGrpSpPr>
        <p:grpSpPr>
          <a:xfrm>
            <a:off x="6701956" y="5496058"/>
            <a:ext cx="696518" cy="720746"/>
            <a:chOff x="0" y="0"/>
            <a:chExt cx="785479" cy="812800"/>
          </a:xfrm>
        </p:grpSpPr>
        <p:sp>
          <p:nvSpPr>
            <p:cNvPr id="25" name="Freeform 25">
              <a:extLst>
                <a:ext uri="{FF2B5EF4-FFF2-40B4-BE49-F238E27FC236}">
                  <a16:creationId xmlns:a16="http://schemas.microsoft.com/office/drawing/2014/main" id="{94AE4DED-5704-F07E-4A45-9ADEE42BE57A}"/>
                </a:ext>
              </a:extLst>
            </p:cNvPr>
            <p:cNvSpPr/>
            <p:nvPr/>
          </p:nvSpPr>
          <p:spPr>
            <a:xfrm>
              <a:off x="0" y="0"/>
              <a:ext cx="785479" cy="812800"/>
            </a:xfrm>
            <a:custGeom>
              <a:avLst/>
              <a:gdLst/>
              <a:ahLst/>
              <a:cxnLst/>
              <a:rect l="l" t="t" r="r" b="b"/>
              <a:pathLst>
                <a:path w="785479" h="812800">
                  <a:moveTo>
                    <a:pt x="785479" y="406400"/>
                  </a:moveTo>
                  <a:lnTo>
                    <a:pt x="379079" y="0"/>
                  </a:lnTo>
                  <a:lnTo>
                    <a:pt x="379079" y="203200"/>
                  </a:lnTo>
                  <a:lnTo>
                    <a:pt x="0" y="203200"/>
                  </a:lnTo>
                  <a:lnTo>
                    <a:pt x="0" y="609600"/>
                  </a:lnTo>
                  <a:lnTo>
                    <a:pt x="379079" y="609600"/>
                  </a:lnTo>
                  <a:lnTo>
                    <a:pt x="379079" y="812800"/>
                  </a:lnTo>
                  <a:lnTo>
                    <a:pt x="785479" y="406400"/>
                  </a:lnTo>
                  <a:close/>
                </a:path>
              </a:pathLst>
            </a:custGeom>
            <a:solidFill>
              <a:srgbClr val="F96B28"/>
            </a:solidFill>
          </p:spPr>
          <p:txBody>
            <a:bodyPr/>
            <a:lstStyle/>
            <a:p>
              <a:endParaRPr lang="en-NL" sz="1440"/>
            </a:p>
          </p:txBody>
        </p:sp>
        <p:sp>
          <p:nvSpPr>
            <p:cNvPr id="26" name="TextBox 26">
              <a:extLst>
                <a:ext uri="{FF2B5EF4-FFF2-40B4-BE49-F238E27FC236}">
                  <a16:creationId xmlns:a16="http://schemas.microsoft.com/office/drawing/2014/main" id="{A84E02C1-4911-3AFA-7466-B2A51D692DB3}"/>
                </a:ext>
              </a:extLst>
            </p:cNvPr>
            <p:cNvSpPr txBox="1"/>
            <p:nvPr/>
          </p:nvSpPr>
          <p:spPr>
            <a:xfrm>
              <a:off x="0" y="193675"/>
              <a:ext cx="683879" cy="415925"/>
            </a:xfrm>
            <a:prstGeom prst="rect">
              <a:avLst/>
            </a:prstGeom>
          </p:spPr>
          <p:txBody>
            <a:bodyPr lIns="40640" tIns="40640" rIns="40640" bIns="40640" rtlCol="0" anchor="ctr"/>
            <a:lstStyle/>
            <a:p>
              <a:pPr algn="ctr">
                <a:lnSpc>
                  <a:spcPts val="1967"/>
                </a:lnSpc>
              </a:pPr>
              <a:endParaRPr sz="1440"/>
            </a:p>
          </p:txBody>
        </p:sp>
      </p:grpSp>
      <p:sp>
        <p:nvSpPr>
          <p:cNvPr id="27" name="Freeform 27">
            <a:extLst>
              <a:ext uri="{FF2B5EF4-FFF2-40B4-BE49-F238E27FC236}">
                <a16:creationId xmlns:a16="http://schemas.microsoft.com/office/drawing/2014/main" id="{E6EBC005-CA75-9356-3897-AB7EC4DB0436}"/>
              </a:ext>
            </a:extLst>
          </p:cNvPr>
          <p:cNvSpPr/>
          <p:nvPr/>
        </p:nvSpPr>
        <p:spPr>
          <a:xfrm>
            <a:off x="8845740" y="3904944"/>
            <a:ext cx="1771590" cy="137298"/>
          </a:xfrm>
          <a:custGeom>
            <a:avLst/>
            <a:gdLst/>
            <a:ahLst/>
            <a:cxnLst/>
            <a:rect l="l" t="t" r="r" b="b"/>
            <a:pathLst>
              <a:path w="2214488" h="171623">
                <a:moveTo>
                  <a:pt x="0" y="0"/>
                </a:moveTo>
                <a:lnTo>
                  <a:pt x="2214488" y="0"/>
                </a:lnTo>
                <a:lnTo>
                  <a:pt x="2214488" y="171623"/>
                </a:lnTo>
                <a:lnTo>
                  <a:pt x="0" y="1716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NL" sz="1440"/>
          </a:p>
        </p:txBody>
      </p:sp>
      <p:sp>
        <p:nvSpPr>
          <p:cNvPr id="28" name="Freeform 28">
            <a:extLst>
              <a:ext uri="{FF2B5EF4-FFF2-40B4-BE49-F238E27FC236}">
                <a16:creationId xmlns:a16="http://schemas.microsoft.com/office/drawing/2014/main" id="{1483A648-3BD5-7DCF-C7BF-28E1BAE3A4AE}"/>
              </a:ext>
            </a:extLst>
          </p:cNvPr>
          <p:cNvSpPr/>
          <p:nvPr/>
        </p:nvSpPr>
        <p:spPr>
          <a:xfrm>
            <a:off x="7108857" y="3902875"/>
            <a:ext cx="1771590" cy="137298"/>
          </a:xfrm>
          <a:custGeom>
            <a:avLst/>
            <a:gdLst/>
            <a:ahLst/>
            <a:cxnLst/>
            <a:rect l="l" t="t" r="r" b="b"/>
            <a:pathLst>
              <a:path w="2214488" h="171623">
                <a:moveTo>
                  <a:pt x="0" y="0"/>
                </a:moveTo>
                <a:lnTo>
                  <a:pt x="2214488" y="0"/>
                </a:lnTo>
                <a:lnTo>
                  <a:pt x="2214488" y="171623"/>
                </a:lnTo>
                <a:lnTo>
                  <a:pt x="0" y="1716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NL" sz="1440"/>
          </a:p>
        </p:txBody>
      </p:sp>
      <p:grpSp>
        <p:nvGrpSpPr>
          <p:cNvPr id="29" name="Group 29">
            <a:extLst>
              <a:ext uri="{FF2B5EF4-FFF2-40B4-BE49-F238E27FC236}">
                <a16:creationId xmlns:a16="http://schemas.microsoft.com/office/drawing/2014/main" id="{2913A789-8139-0196-CDE8-E7BBB1C6406F}"/>
              </a:ext>
            </a:extLst>
          </p:cNvPr>
          <p:cNvGrpSpPr/>
          <p:nvPr/>
        </p:nvGrpSpPr>
        <p:grpSpPr>
          <a:xfrm>
            <a:off x="7875259" y="1459127"/>
            <a:ext cx="1468710" cy="1102920"/>
            <a:chOff x="0" y="-9525"/>
            <a:chExt cx="621814" cy="466948"/>
          </a:xfrm>
        </p:grpSpPr>
        <p:sp>
          <p:nvSpPr>
            <p:cNvPr id="30" name="Freeform 30">
              <a:extLst>
                <a:ext uri="{FF2B5EF4-FFF2-40B4-BE49-F238E27FC236}">
                  <a16:creationId xmlns:a16="http://schemas.microsoft.com/office/drawing/2014/main" id="{554B08F5-CE4D-1628-C81E-2A171FBE4982}"/>
                </a:ext>
              </a:extLst>
            </p:cNvPr>
            <p:cNvSpPr/>
            <p:nvPr/>
          </p:nvSpPr>
          <p:spPr>
            <a:xfrm>
              <a:off x="0" y="0"/>
              <a:ext cx="621814" cy="457423"/>
            </a:xfrm>
            <a:custGeom>
              <a:avLst/>
              <a:gdLst/>
              <a:ahLst/>
              <a:cxnLst/>
              <a:rect l="l" t="t" r="r" b="b"/>
              <a:pathLst>
                <a:path w="621814" h="457423">
                  <a:moveTo>
                    <a:pt x="0" y="0"/>
                  </a:moveTo>
                  <a:lnTo>
                    <a:pt x="621814" y="0"/>
                  </a:lnTo>
                  <a:lnTo>
                    <a:pt x="621814" y="457423"/>
                  </a:lnTo>
                  <a:lnTo>
                    <a:pt x="0" y="457423"/>
                  </a:lnTo>
                  <a:close/>
                </a:path>
              </a:pathLst>
            </a:custGeom>
            <a:solidFill>
              <a:srgbClr val="FFFFFF"/>
            </a:solidFill>
          </p:spPr>
          <p:txBody>
            <a:bodyPr/>
            <a:lstStyle/>
            <a:p>
              <a:endParaRPr lang="en-NL" sz="1440"/>
            </a:p>
          </p:txBody>
        </p:sp>
        <p:sp>
          <p:nvSpPr>
            <p:cNvPr id="31" name="TextBox 31">
              <a:extLst>
                <a:ext uri="{FF2B5EF4-FFF2-40B4-BE49-F238E27FC236}">
                  <a16:creationId xmlns:a16="http://schemas.microsoft.com/office/drawing/2014/main" id="{513061DF-4810-15D9-71D4-16EA02CC3818}"/>
                </a:ext>
              </a:extLst>
            </p:cNvPr>
            <p:cNvSpPr txBox="1"/>
            <p:nvPr/>
          </p:nvSpPr>
          <p:spPr>
            <a:xfrm>
              <a:off x="0" y="-9525"/>
              <a:ext cx="621814" cy="466948"/>
            </a:xfrm>
            <a:prstGeom prst="rect">
              <a:avLst/>
            </a:prstGeom>
          </p:spPr>
          <p:txBody>
            <a:bodyPr lIns="40640" tIns="40640" rIns="40640" bIns="40640" rtlCol="0" anchor="ctr"/>
            <a:lstStyle/>
            <a:p>
              <a:pPr algn="ctr">
                <a:lnSpc>
                  <a:spcPts val="1967"/>
                </a:lnSpc>
              </a:pPr>
              <a:endParaRPr sz="1440"/>
            </a:p>
          </p:txBody>
        </p:sp>
      </p:grpSp>
      <p:sp>
        <p:nvSpPr>
          <p:cNvPr id="32" name="Freeform 32">
            <a:extLst>
              <a:ext uri="{FF2B5EF4-FFF2-40B4-BE49-F238E27FC236}">
                <a16:creationId xmlns:a16="http://schemas.microsoft.com/office/drawing/2014/main" id="{C7DA3BF9-F407-BF49-10D2-B362F396E85C}"/>
              </a:ext>
            </a:extLst>
          </p:cNvPr>
          <p:cNvSpPr/>
          <p:nvPr/>
        </p:nvSpPr>
        <p:spPr>
          <a:xfrm>
            <a:off x="7778999" y="2015910"/>
            <a:ext cx="1739767" cy="134832"/>
          </a:xfrm>
          <a:custGeom>
            <a:avLst/>
            <a:gdLst/>
            <a:ahLst/>
            <a:cxnLst/>
            <a:rect l="l" t="t" r="r" b="b"/>
            <a:pathLst>
              <a:path w="2174709" h="168540">
                <a:moveTo>
                  <a:pt x="0" y="0"/>
                </a:moveTo>
                <a:lnTo>
                  <a:pt x="2174709" y="0"/>
                </a:lnTo>
                <a:lnTo>
                  <a:pt x="2174709" y="168540"/>
                </a:lnTo>
                <a:lnTo>
                  <a:pt x="0" y="1685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NL" sz="1440"/>
          </a:p>
        </p:txBody>
      </p:sp>
      <p:grpSp>
        <p:nvGrpSpPr>
          <p:cNvPr id="33" name="Group 33">
            <a:extLst>
              <a:ext uri="{FF2B5EF4-FFF2-40B4-BE49-F238E27FC236}">
                <a16:creationId xmlns:a16="http://schemas.microsoft.com/office/drawing/2014/main" id="{F16259D4-9FD8-4B0F-8213-00D9EE571FD9}"/>
              </a:ext>
            </a:extLst>
          </p:cNvPr>
          <p:cNvGrpSpPr/>
          <p:nvPr/>
        </p:nvGrpSpPr>
        <p:grpSpPr>
          <a:xfrm>
            <a:off x="8391561" y="5278006"/>
            <a:ext cx="1468710" cy="1102920"/>
            <a:chOff x="0" y="-9525"/>
            <a:chExt cx="621814" cy="466948"/>
          </a:xfrm>
        </p:grpSpPr>
        <p:sp>
          <p:nvSpPr>
            <p:cNvPr id="34" name="Freeform 34">
              <a:extLst>
                <a:ext uri="{FF2B5EF4-FFF2-40B4-BE49-F238E27FC236}">
                  <a16:creationId xmlns:a16="http://schemas.microsoft.com/office/drawing/2014/main" id="{072CE400-6F8A-BBAF-0924-C0E3E9DC78FA}"/>
                </a:ext>
              </a:extLst>
            </p:cNvPr>
            <p:cNvSpPr/>
            <p:nvPr/>
          </p:nvSpPr>
          <p:spPr>
            <a:xfrm>
              <a:off x="0" y="0"/>
              <a:ext cx="621814" cy="457423"/>
            </a:xfrm>
            <a:custGeom>
              <a:avLst/>
              <a:gdLst/>
              <a:ahLst/>
              <a:cxnLst/>
              <a:rect l="l" t="t" r="r" b="b"/>
              <a:pathLst>
                <a:path w="621814" h="457423">
                  <a:moveTo>
                    <a:pt x="0" y="0"/>
                  </a:moveTo>
                  <a:lnTo>
                    <a:pt x="621814" y="0"/>
                  </a:lnTo>
                  <a:lnTo>
                    <a:pt x="621814" y="457423"/>
                  </a:lnTo>
                  <a:lnTo>
                    <a:pt x="0" y="457423"/>
                  </a:lnTo>
                  <a:close/>
                </a:path>
              </a:pathLst>
            </a:custGeom>
            <a:solidFill>
              <a:srgbClr val="FFFFFF"/>
            </a:solidFill>
          </p:spPr>
          <p:txBody>
            <a:bodyPr/>
            <a:lstStyle/>
            <a:p>
              <a:endParaRPr lang="en-NL" sz="1440"/>
            </a:p>
          </p:txBody>
        </p:sp>
        <p:sp>
          <p:nvSpPr>
            <p:cNvPr id="35" name="TextBox 35">
              <a:extLst>
                <a:ext uri="{FF2B5EF4-FFF2-40B4-BE49-F238E27FC236}">
                  <a16:creationId xmlns:a16="http://schemas.microsoft.com/office/drawing/2014/main" id="{ECD2CAA3-9922-2B91-AA5B-77B9BDA2AA7A}"/>
                </a:ext>
              </a:extLst>
            </p:cNvPr>
            <p:cNvSpPr txBox="1"/>
            <p:nvPr/>
          </p:nvSpPr>
          <p:spPr>
            <a:xfrm>
              <a:off x="0" y="-9525"/>
              <a:ext cx="621814" cy="466948"/>
            </a:xfrm>
            <a:prstGeom prst="rect">
              <a:avLst/>
            </a:prstGeom>
          </p:spPr>
          <p:txBody>
            <a:bodyPr lIns="40640" tIns="40640" rIns="40640" bIns="40640" rtlCol="0" anchor="ctr"/>
            <a:lstStyle/>
            <a:p>
              <a:pPr algn="ctr">
                <a:lnSpc>
                  <a:spcPts val="1967"/>
                </a:lnSpc>
              </a:pPr>
              <a:endParaRPr sz="1440"/>
            </a:p>
          </p:txBody>
        </p:sp>
      </p:grpSp>
      <p:sp>
        <p:nvSpPr>
          <p:cNvPr id="36" name="Freeform 36">
            <a:extLst>
              <a:ext uri="{FF2B5EF4-FFF2-40B4-BE49-F238E27FC236}">
                <a16:creationId xmlns:a16="http://schemas.microsoft.com/office/drawing/2014/main" id="{0DC01BF6-DBA2-B7CB-95BA-7397243D25A2}"/>
              </a:ext>
            </a:extLst>
          </p:cNvPr>
          <p:cNvSpPr/>
          <p:nvPr/>
        </p:nvSpPr>
        <p:spPr>
          <a:xfrm>
            <a:off x="8277215" y="5791883"/>
            <a:ext cx="1739767" cy="134832"/>
          </a:xfrm>
          <a:custGeom>
            <a:avLst/>
            <a:gdLst/>
            <a:ahLst/>
            <a:cxnLst/>
            <a:rect l="l" t="t" r="r" b="b"/>
            <a:pathLst>
              <a:path w="2174709" h="168540">
                <a:moveTo>
                  <a:pt x="0" y="0"/>
                </a:moveTo>
                <a:lnTo>
                  <a:pt x="2174709" y="0"/>
                </a:lnTo>
                <a:lnTo>
                  <a:pt x="2174709" y="168540"/>
                </a:lnTo>
                <a:lnTo>
                  <a:pt x="0" y="1685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NL" sz="1440"/>
          </a:p>
        </p:txBody>
      </p:sp>
      <p:sp>
        <p:nvSpPr>
          <p:cNvPr id="37" name="Freeform 37">
            <a:extLst>
              <a:ext uri="{FF2B5EF4-FFF2-40B4-BE49-F238E27FC236}">
                <a16:creationId xmlns:a16="http://schemas.microsoft.com/office/drawing/2014/main" id="{C311E8B0-E5C4-122D-7825-A9345B267E98}"/>
              </a:ext>
            </a:extLst>
          </p:cNvPr>
          <p:cNvSpPr/>
          <p:nvPr/>
        </p:nvSpPr>
        <p:spPr>
          <a:xfrm>
            <a:off x="11692678" y="2021836"/>
            <a:ext cx="2705965" cy="2705965"/>
          </a:xfrm>
          <a:custGeom>
            <a:avLst/>
            <a:gdLst/>
            <a:ahLst/>
            <a:cxnLst/>
            <a:rect l="l" t="t" r="r" b="b"/>
            <a:pathLst>
              <a:path w="3382456" h="3382456">
                <a:moveTo>
                  <a:pt x="0" y="0"/>
                </a:moveTo>
                <a:lnTo>
                  <a:pt x="3382456" y="0"/>
                </a:lnTo>
                <a:lnTo>
                  <a:pt x="3382456" y="3382456"/>
                </a:lnTo>
                <a:lnTo>
                  <a:pt x="0" y="3382456"/>
                </a:lnTo>
                <a:lnTo>
                  <a:pt x="0" y="0"/>
                </a:lnTo>
                <a:close/>
              </a:path>
            </a:pathLst>
          </a:custGeom>
          <a:blipFill>
            <a:blip r:embed="rId8"/>
            <a:stretch>
              <a:fillRect/>
            </a:stretch>
          </a:blipFill>
        </p:spPr>
        <p:txBody>
          <a:bodyPr/>
          <a:lstStyle/>
          <a:p>
            <a:endParaRPr lang="en-NL" sz="1440"/>
          </a:p>
        </p:txBody>
      </p:sp>
      <p:sp>
        <p:nvSpPr>
          <p:cNvPr id="38" name="Freeform 38">
            <a:extLst>
              <a:ext uri="{FF2B5EF4-FFF2-40B4-BE49-F238E27FC236}">
                <a16:creationId xmlns:a16="http://schemas.microsoft.com/office/drawing/2014/main" id="{6EF489EE-2F0F-34A6-F03F-9C6AF186674D}"/>
              </a:ext>
            </a:extLst>
          </p:cNvPr>
          <p:cNvSpPr/>
          <p:nvPr/>
        </p:nvSpPr>
        <p:spPr>
          <a:xfrm>
            <a:off x="7778998" y="5098374"/>
            <a:ext cx="1677565" cy="1828974"/>
          </a:xfrm>
          <a:custGeom>
            <a:avLst/>
            <a:gdLst/>
            <a:ahLst/>
            <a:cxnLst/>
            <a:rect l="l" t="t" r="r" b="b"/>
            <a:pathLst>
              <a:path w="2096956" h="2286217">
                <a:moveTo>
                  <a:pt x="0" y="0"/>
                </a:moveTo>
                <a:lnTo>
                  <a:pt x="2096955" y="0"/>
                </a:lnTo>
                <a:lnTo>
                  <a:pt x="2096955" y="2286218"/>
                </a:lnTo>
                <a:lnTo>
                  <a:pt x="0" y="2286218"/>
                </a:lnTo>
                <a:lnTo>
                  <a:pt x="0" y="0"/>
                </a:lnTo>
                <a:close/>
              </a:path>
            </a:pathLst>
          </a:custGeom>
          <a:blipFill>
            <a:blip r:embed="rId9"/>
            <a:stretch>
              <a:fillRect l="-4512" r="-4512"/>
            </a:stretch>
          </a:blipFill>
        </p:spPr>
        <p:txBody>
          <a:bodyPr/>
          <a:lstStyle/>
          <a:p>
            <a:endParaRPr lang="en-NL" sz="1440"/>
          </a:p>
        </p:txBody>
      </p:sp>
      <p:sp>
        <p:nvSpPr>
          <p:cNvPr id="39" name="Freeform 39">
            <a:extLst>
              <a:ext uri="{FF2B5EF4-FFF2-40B4-BE49-F238E27FC236}">
                <a16:creationId xmlns:a16="http://schemas.microsoft.com/office/drawing/2014/main" id="{CFA653D1-4464-99F8-9E12-6DF3A2928C89}"/>
              </a:ext>
            </a:extLst>
          </p:cNvPr>
          <p:cNvSpPr/>
          <p:nvPr/>
        </p:nvSpPr>
        <p:spPr>
          <a:xfrm>
            <a:off x="9608323" y="5098374"/>
            <a:ext cx="1735671" cy="1735671"/>
          </a:xfrm>
          <a:custGeom>
            <a:avLst/>
            <a:gdLst/>
            <a:ahLst/>
            <a:cxnLst/>
            <a:rect l="l" t="t" r="r" b="b"/>
            <a:pathLst>
              <a:path w="2169589" h="2169589">
                <a:moveTo>
                  <a:pt x="0" y="0"/>
                </a:moveTo>
                <a:lnTo>
                  <a:pt x="2169590" y="0"/>
                </a:lnTo>
                <a:lnTo>
                  <a:pt x="2169590" y="2169590"/>
                </a:lnTo>
                <a:lnTo>
                  <a:pt x="0" y="2169590"/>
                </a:lnTo>
                <a:lnTo>
                  <a:pt x="0" y="0"/>
                </a:lnTo>
                <a:close/>
              </a:path>
            </a:pathLst>
          </a:custGeom>
          <a:blipFill>
            <a:blip r:embed="rId10"/>
            <a:stretch>
              <a:fillRect/>
            </a:stretch>
          </a:blipFill>
        </p:spPr>
        <p:txBody>
          <a:bodyPr/>
          <a:lstStyle/>
          <a:p>
            <a:endParaRPr lang="en-NL" sz="1440"/>
          </a:p>
        </p:txBody>
      </p:sp>
      <p:sp>
        <p:nvSpPr>
          <p:cNvPr id="40" name="Freeform 40">
            <a:extLst>
              <a:ext uri="{FF2B5EF4-FFF2-40B4-BE49-F238E27FC236}">
                <a16:creationId xmlns:a16="http://schemas.microsoft.com/office/drawing/2014/main" id="{9FBBF2D1-242A-C5A7-1B5C-081688AC29E6}"/>
              </a:ext>
            </a:extLst>
          </p:cNvPr>
          <p:cNvSpPr/>
          <p:nvPr/>
        </p:nvSpPr>
        <p:spPr>
          <a:xfrm>
            <a:off x="7951743" y="2562047"/>
            <a:ext cx="2247520" cy="2247520"/>
          </a:xfrm>
          <a:custGeom>
            <a:avLst/>
            <a:gdLst/>
            <a:ahLst/>
            <a:cxnLst/>
            <a:rect l="l" t="t" r="r" b="b"/>
            <a:pathLst>
              <a:path w="2809400" h="2809400">
                <a:moveTo>
                  <a:pt x="0" y="0"/>
                </a:moveTo>
                <a:lnTo>
                  <a:pt x="2809400" y="0"/>
                </a:lnTo>
                <a:lnTo>
                  <a:pt x="2809400" y="2809400"/>
                </a:lnTo>
                <a:lnTo>
                  <a:pt x="0" y="2809400"/>
                </a:lnTo>
                <a:lnTo>
                  <a:pt x="0" y="0"/>
                </a:lnTo>
                <a:close/>
              </a:path>
            </a:pathLst>
          </a:custGeom>
          <a:blipFill>
            <a:blip r:embed="rId9"/>
            <a:stretch>
              <a:fillRect/>
            </a:stretch>
          </a:blipFill>
        </p:spPr>
        <p:txBody>
          <a:bodyPr/>
          <a:lstStyle/>
          <a:p>
            <a:endParaRPr lang="en-NL" sz="1440"/>
          </a:p>
        </p:txBody>
      </p:sp>
      <p:grpSp>
        <p:nvGrpSpPr>
          <p:cNvPr id="41" name="Group 41">
            <a:extLst>
              <a:ext uri="{FF2B5EF4-FFF2-40B4-BE49-F238E27FC236}">
                <a16:creationId xmlns:a16="http://schemas.microsoft.com/office/drawing/2014/main" id="{51312CA2-273D-8D16-B137-3211BD18BBDF}"/>
              </a:ext>
            </a:extLst>
          </p:cNvPr>
          <p:cNvGrpSpPr/>
          <p:nvPr/>
        </p:nvGrpSpPr>
        <p:grpSpPr>
          <a:xfrm>
            <a:off x="8528849" y="3623461"/>
            <a:ext cx="1079474" cy="181826"/>
            <a:chOff x="0" y="-9525"/>
            <a:chExt cx="457021" cy="76980"/>
          </a:xfrm>
        </p:grpSpPr>
        <p:sp>
          <p:nvSpPr>
            <p:cNvPr id="42" name="Freeform 42">
              <a:extLst>
                <a:ext uri="{FF2B5EF4-FFF2-40B4-BE49-F238E27FC236}">
                  <a16:creationId xmlns:a16="http://schemas.microsoft.com/office/drawing/2014/main" id="{04488C8B-4129-50BA-F407-3EAA67745E5F}"/>
                </a:ext>
              </a:extLst>
            </p:cNvPr>
            <p:cNvSpPr/>
            <p:nvPr/>
          </p:nvSpPr>
          <p:spPr>
            <a:xfrm>
              <a:off x="0" y="0"/>
              <a:ext cx="457021" cy="67455"/>
            </a:xfrm>
            <a:custGeom>
              <a:avLst/>
              <a:gdLst/>
              <a:ahLst/>
              <a:cxnLst/>
              <a:rect l="l" t="t" r="r" b="b"/>
              <a:pathLst>
                <a:path w="457021" h="67455">
                  <a:moveTo>
                    <a:pt x="0" y="0"/>
                  </a:moveTo>
                  <a:lnTo>
                    <a:pt x="457021" y="0"/>
                  </a:lnTo>
                  <a:lnTo>
                    <a:pt x="457021" y="67455"/>
                  </a:lnTo>
                  <a:lnTo>
                    <a:pt x="0" y="67455"/>
                  </a:lnTo>
                  <a:close/>
                </a:path>
              </a:pathLst>
            </a:custGeom>
            <a:solidFill>
              <a:srgbClr val="587393"/>
            </a:solidFill>
          </p:spPr>
          <p:txBody>
            <a:bodyPr/>
            <a:lstStyle/>
            <a:p>
              <a:endParaRPr lang="en-NL" sz="1440"/>
            </a:p>
          </p:txBody>
        </p:sp>
        <p:sp>
          <p:nvSpPr>
            <p:cNvPr id="43" name="TextBox 43">
              <a:extLst>
                <a:ext uri="{FF2B5EF4-FFF2-40B4-BE49-F238E27FC236}">
                  <a16:creationId xmlns:a16="http://schemas.microsoft.com/office/drawing/2014/main" id="{13E88465-A153-46DB-900D-53A40559C14E}"/>
                </a:ext>
              </a:extLst>
            </p:cNvPr>
            <p:cNvSpPr txBox="1"/>
            <p:nvPr/>
          </p:nvSpPr>
          <p:spPr>
            <a:xfrm>
              <a:off x="0" y="-9525"/>
              <a:ext cx="457021" cy="76980"/>
            </a:xfrm>
            <a:prstGeom prst="rect">
              <a:avLst/>
            </a:prstGeom>
          </p:spPr>
          <p:txBody>
            <a:bodyPr lIns="40640" tIns="40640" rIns="40640" bIns="40640" rtlCol="0" anchor="ctr"/>
            <a:lstStyle/>
            <a:p>
              <a:pPr algn="ctr">
                <a:lnSpc>
                  <a:spcPts val="1967"/>
                </a:lnSpc>
              </a:pPr>
              <a:endParaRPr sz="1440"/>
            </a:p>
          </p:txBody>
        </p:sp>
      </p:grpSp>
      <p:sp>
        <p:nvSpPr>
          <p:cNvPr id="44" name="TextBox 44">
            <a:extLst>
              <a:ext uri="{FF2B5EF4-FFF2-40B4-BE49-F238E27FC236}">
                <a16:creationId xmlns:a16="http://schemas.microsoft.com/office/drawing/2014/main" id="{D35CF897-CF41-CE4A-4238-0B10E8BCCED2}"/>
              </a:ext>
            </a:extLst>
          </p:cNvPr>
          <p:cNvSpPr txBox="1"/>
          <p:nvPr/>
        </p:nvSpPr>
        <p:spPr>
          <a:xfrm>
            <a:off x="12350341" y="1596609"/>
            <a:ext cx="1390638" cy="269304"/>
          </a:xfrm>
          <a:prstGeom prst="rect">
            <a:avLst/>
          </a:prstGeom>
        </p:spPr>
        <p:txBody>
          <a:bodyPr lIns="0" tIns="0" rIns="0" bIns="0" rtlCol="0" anchor="t">
            <a:spAutoFit/>
          </a:bodyPr>
          <a:lstStyle/>
          <a:p>
            <a:pPr algn="ctr">
              <a:lnSpc>
                <a:spcPts val="2127"/>
              </a:lnSpc>
              <a:spcBef>
                <a:spcPct val="0"/>
              </a:spcBef>
            </a:pPr>
            <a:r>
              <a:rPr lang="en-US" sz="1773" b="1">
                <a:solidFill>
                  <a:srgbClr val="002060"/>
                </a:solidFill>
                <a:latin typeface="Montserrat Classic Bold"/>
                <a:ea typeface="Montserrat Classic Bold"/>
                <a:cs typeface="Montserrat Classic Bold"/>
                <a:sym typeface="Montserrat Classic Bold"/>
              </a:rPr>
              <a:t>Career Path</a:t>
            </a:r>
          </a:p>
        </p:txBody>
      </p:sp>
      <p:sp>
        <p:nvSpPr>
          <p:cNvPr id="45" name="TextBox 45">
            <a:extLst>
              <a:ext uri="{FF2B5EF4-FFF2-40B4-BE49-F238E27FC236}">
                <a16:creationId xmlns:a16="http://schemas.microsoft.com/office/drawing/2014/main" id="{CC8C6CB6-31BB-C272-BA72-5F94C4CFFF5B}"/>
              </a:ext>
            </a:extLst>
          </p:cNvPr>
          <p:cNvSpPr txBox="1"/>
          <p:nvPr/>
        </p:nvSpPr>
        <p:spPr>
          <a:xfrm>
            <a:off x="8429303" y="3623099"/>
            <a:ext cx="1292402" cy="180627"/>
          </a:xfrm>
          <a:prstGeom prst="rect">
            <a:avLst/>
          </a:prstGeom>
        </p:spPr>
        <p:txBody>
          <a:bodyPr lIns="0" tIns="0" rIns="0" bIns="0" rtlCol="0" anchor="t">
            <a:spAutoFit/>
          </a:bodyPr>
          <a:lstStyle/>
          <a:p>
            <a:pPr algn="ctr">
              <a:lnSpc>
                <a:spcPts val="1505"/>
              </a:lnSpc>
            </a:pPr>
            <a:r>
              <a:rPr lang="en-US" sz="1075" b="1">
                <a:solidFill>
                  <a:srgbClr val="F9F9F9"/>
                </a:solidFill>
                <a:latin typeface="Roboto Bold"/>
                <a:ea typeface="Roboto Bold"/>
                <a:cs typeface="Roboto Bold"/>
                <a:sym typeface="Roboto Bold"/>
              </a:rPr>
              <a:t>PROJECT MANAGER</a:t>
            </a:r>
          </a:p>
        </p:txBody>
      </p:sp>
      <p:pic>
        <p:nvPicPr>
          <p:cNvPr id="1026" name="Picture 2" descr="Bandeira Do Brasil 90x60cm Dupla Face Sublimado Dois Panos">
            <a:extLst>
              <a:ext uri="{FF2B5EF4-FFF2-40B4-BE49-F238E27FC236}">
                <a16:creationId xmlns:a16="http://schemas.microsoft.com/office/drawing/2014/main" id="{FC214CE3-C227-06D0-95E6-B23223B1F09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51086" y="7349052"/>
            <a:ext cx="979310" cy="591443"/>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a:extLst>
              <a:ext uri="{FF2B5EF4-FFF2-40B4-BE49-F238E27FC236}">
                <a16:creationId xmlns:a16="http://schemas.microsoft.com/office/drawing/2014/main" id="{14220ACD-0B3F-F5FE-CA7A-67153FFDD0C3}"/>
              </a:ext>
            </a:extLst>
          </p:cNvPr>
          <p:cNvSpPr txBox="1"/>
          <p:nvPr/>
        </p:nvSpPr>
        <p:spPr>
          <a:xfrm>
            <a:off x="3871906" y="7560825"/>
            <a:ext cx="4405309" cy="348813"/>
          </a:xfrm>
          <a:prstGeom prst="rect">
            <a:avLst/>
          </a:prstGeom>
          <a:noFill/>
        </p:spPr>
        <p:txBody>
          <a:bodyPr wrap="square">
            <a:spAutoFit/>
          </a:bodyPr>
          <a:lstStyle/>
          <a:p>
            <a:pPr>
              <a:lnSpc>
                <a:spcPts val="1966"/>
              </a:lnSpc>
            </a:pPr>
            <a:r>
              <a:rPr lang="en-US" sz="1800" b="1" dirty="0" err="1">
                <a:solidFill>
                  <a:schemeClr val="accent1">
                    <a:lumMod val="75000"/>
                  </a:schemeClr>
                </a:solidFill>
                <a:effectLst>
                  <a:outerShdw blurRad="38100" dist="38100" dir="2700000" algn="tl">
                    <a:srgbClr val="000000">
                      <a:alpha val="43137"/>
                    </a:srgbClr>
                  </a:outerShdw>
                </a:effectLst>
                <a:latin typeface="Montserrat"/>
                <a:ea typeface="Montserrat"/>
                <a:cs typeface="Montserrat"/>
                <a:sym typeface="Montserrat"/>
              </a:rPr>
              <a:t>Lançamento</a:t>
            </a:r>
            <a:r>
              <a:rPr lang="en-US" sz="1800" b="1" dirty="0">
                <a:solidFill>
                  <a:schemeClr val="accent1">
                    <a:lumMod val="75000"/>
                  </a:schemeClr>
                </a:solidFill>
                <a:effectLst>
                  <a:outerShdw blurRad="38100" dist="38100" dir="2700000" algn="tl">
                    <a:srgbClr val="000000">
                      <a:alpha val="43137"/>
                    </a:srgbClr>
                  </a:outerShdw>
                </a:effectLst>
                <a:latin typeface="Montserrat"/>
                <a:ea typeface="Montserrat"/>
                <a:cs typeface="Montserrat"/>
                <a:sym typeface="Montserrat"/>
              </a:rPr>
              <a:t> </a:t>
            </a:r>
            <a:r>
              <a:rPr lang="en-US" sz="1800" b="1" dirty="0" err="1">
                <a:solidFill>
                  <a:schemeClr val="accent1">
                    <a:lumMod val="75000"/>
                  </a:schemeClr>
                </a:solidFill>
                <a:effectLst>
                  <a:outerShdw blurRad="38100" dist="38100" dir="2700000" algn="tl">
                    <a:srgbClr val="000000">
                      <a:alpha val="43137"/>
                    </a:srgbClr>
                  </a:outerShdw>
                </a:effectLst>
                <a:latin typeface="Montserrat"/>
                <a:ea typeface="Montserrat"/>
                <a:cs typeface="Montserrat"/>
                <a:sym typeface="Montserrat"/>
              </a:rPr>
              <a:t>em</a:t>
            </a:r>
            <a:r>
              <a:rPr lang="en-US" sz="1800" b="1" dirty="0">
                <a:solidFill>
                  <a:schemeClr val="accent1">
                    <a:lumMod val="75000"/>
                  </a:schemeClr>
                </a:solidFill>
                <a:effectLst>
                  <a:outerShdw blurRad="38100" dist="38100" dir="2700000" algn="tl">
                    <a:srgbClr val="000000">
                      <a:alpha val="43137"/>
                    </a:srgbClr>
                  </a:outerShdw>
                </a:effectLst>
                <a:latin typeface="Montserrat"/>
                <a:ea typeface="Montserrat"/>
                <a:cs typeface="Montserrat"/>
                <a:sym typeface="Montserrat"/>
              </a:rPr>
              <a:t> </a:t>
            </a:r>
            <a:r>
              <a:rPr lang="en-US" sz="1800" b="1" dirty="0" err="1">
                <a:solidFill>
                  <a:schemeClr val="accent1">
                    <a:lumMod val="75000"/>
                  </a:schemeClr>
                </a:solidFill>
                <a:effectLst>
                  <a:outerShdw blurRad="38100" dist="38100" dir="2700000" algn="tl">
                    <a:srgbClr val="000000">
                      <a:alpha val="43137"/>
                    </a:srgbClr>
                  </a:outerShdw>
                </a:effectLst>
                <a:latin typeface="Montserrat"/>
                <a:ea typeface="Montserrat"/>
                <a:cs typeface="Montserrat"/>
                <a:sym typeface="Montserrat"/>
              </a:rPr>
              <a:t>Português</a:t>
            </a:r>
            <a:r>
              <a:rPr lang="en-US" b="1" dirty="0">
                <a:solidFill>
                  <a:schemeClr val="accent1">
                    <a:lumMod val="75000"/>
                  </a:schemeClr>
                </a:solidFill>
                <a:effectLst>
                  <a:outerShdw blurRad="38100" dist="38100" dir="2700000" algn="tl">
                    <a:srgbClr val="000000">
                      <a:alpha val="43137"/>
                    </a:srgbClr>
                  </a:outerShdw>
                </a:effectLst>
                <a:latin typeface="Montserrat"/>
                <a:ea typeface="Montserrat"/>
                <a:cs typeface="Montserrat"/>
                <a:sym typeface="Montserrat"/>
              </a:rPr>
              <a:t>: Set/25</a:t>
            </a:r>
            <a:endParaRPr lang="en-US" sz="1800" b="1" dirty="0">
              <a:solidFill>
                <a:schemeClr val="accent1">
                  <a:lumMod val="75000"/>
                </a:schemeClr>
              </a:solidFill>
              <a:effectLst>
                <a:outerShdw blurRad="38100" dist="38100" dir="2700000" algn="tl">
                  <a:srgbClr val="000000">
                    <a:alpha val="43137"/>
                  </a:srgbClr>
                </a:outerShdw>
              </a:effectLst>
              <a:latin typeface="Montserrat"/>
              <a:ea typeface="Montserrat"/>
              <a:cs typeface="Montserrat"/>
              <a:sym typeface="Montserrat"/>
            </a:endParaRPr>
          </a:p>
        </p:txBody>
      </p:sp>
    </p:spTree>
    <p:extLst>
      <p:ext uri="{BB962C8B-B14F-4D97-AF65-F5344CB8AC3E}">
        <p14:creationId xmlns:p14="http://schemas.microsoft.com/office/powerpoint/2010/main" val="1234057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642104"/>
            <a:ext cx="4820007" cy="602456"/>
          </a:xfrm>
          <a:prstGeom prst="rect">
            <a:avLst/>
          </a:prstGeom>
          <a:noFill/>
          <a:ln/>
        </p:spPr>
        <p:txBody>
          <a:bodyPr wrap="none" lIns="0" tIns="0" rIns="0" bIns="0" rtlCol="0" anchor="t"/>
          <a:lstStyle/>
          <a:p>
            <a:pPr marL="0" indent="0" algn="l">
              <a:lnSpc>
                <a:spcPts val="4700"/>
              </a:lnSpc>
              <a:buNone/>
            </a:pPr>
            <a:r>
              <a:rPr lang="en-US" sz="3750" b="1" dirty="0">
                <a:solidFill>
                  <a:srgbClr val="1B1B27"/>
                </a:solidFill>
                <a:effectLst>
                  <a:outerShdw blurRad="38100" dist="38100" dir="2700000" algn="tl">
                    <a:srgbClr val="000000">
                      <a:alpha val="43137"/>
                    </a:srgbClr>
                  </a:outerShdw>
                </a:effectLst>
                <a:latin typeface="Poppins" panose="00000500000000000000" pitchFamily="2" charset="0"/>
                <a:ea typeface="Alexandria" pitchFamily="34" charset="-122"/>
                <a:cs typeface="Poppins" panose="00000500000000000000" pitchFamily="2" charset="0"/>
              </a:rPr>
              <a:t>O que é DPMM®?</a:t>
            </a:r>
            <a:endParaRPr lang="en-US" sz="3750" b="1" dirty="0">
              <a:effectLst>
                <a:outerShdw blurRad="38100" dist="38100" dir="2700000" algn="tl">
                  <a:srgbClr val="000000">
                    <a:alpha val="43137"/>
                  </a:srgbClr>
                </a:outerShdw>
              </a:effectLst>
              <a:latin typeface="Poppins" panose="00000500000000000000" pitchFamily="2" charset="0"/>
              <a:cs typeface="Poppins" panose="00000500000000000000" pitchFamily="2" charset="0"/>
            </a:endParaRPr>
          </a:p>
        </p:txBody>
      </p:sp>
      <p:sp>
        <p:nvSpPr>
          <p:cNvPr id="4" name="Shape 1"/>
          <p:cNvSpPr/>
          <p:nvPr/>
        </p:nvSpPr>
        <p:spPr>
          <a:xfrm>
            <a:off x="793790" y="1533763"/>
            <a:ext cx="3681889" cy="2976205"/>
          </a:xfrm>
          <a:prstGeom prst="roundRect">
            <a:avLst>
              <a:gd name="adj" fmla="val 2721"/>
            </a:avLst>
          </a:prstGeom>
          <a:solidFill>
            <a:srgbClr val="002060"/>
          </a:solidFill>
          <a:ln w="7620">
            <a:solidFill>
              <a:srgbClr val="B8C3DF"/>
            </a:solidFill>
            <a:prstDash val="solid"/>
          </a:ln>
        </p:spPr>
        <p:txBody>
          <a:bodyPr/>
          <a:lstStyle/>
          <a:p>
            <a:endParaRPr lang="pt-BR">
              <a:solidFill>
                <a:schemeClr val="bg1"/>
              </a:solidFill>
              <a:latin typeface="Poppins" panose="00000500000000000000" pitchFamily="2" charset="0"/>
              <a:cs typeface="Poppins" panose="00000500000000000000" pitchFamily="2" charset="0"/>
            </a:endParaRPr>
          </a:p>
        </p:txBody>
      </p:sp>
      <p:sp>
        <p:nvSpPr>
          <p:cNvPr id="5" name="Text 2"/>
          <p:cNvSpPr/>
          <p:nvPr/>
        </p:nvSpPr>
        <p:spPr>
          <a:xfrm>
            <a:off x="994172" y="1734145"/>
            <a:ext cx="2409944" cy="301228"/>
          </a:xfrm>
          <a:prstGeom prst="rect">
            <a:avLst/>
          </a:prstGeom>
          <a:noFill/>
          <a:ln/>
        </p:spPr>
        <p:txBody>
          <a:bodyPr wrap="none" lIns="0" tIns="0" rIns="0" bIns="0" rtlCol="0" anchor="t"/>
          <a:lstStyle/>
          <a:p>
            <a:pPr marL="0" indent="0" algn="l">
              <a:lnSpc>
                <a:spcPts val="2350"/>
              </a:lnSpc>
              <a:buNone/>
            </a:pPr>
            <a:r>
              <a:rPr lang="en-US" sz="1850" b="1" dirty="0">
                <a:solidFill>
                  <a:schemeClr val="bg1"/>
                </a:solidFill>
                <a:latin typeface="Poppins" panose="00000500000000000000" pitchFamily="2" charset="0"/>
                <a:ea typeface="Alexandria" pitchFamily="34" charset="-122"/>
                <a:cs typeface="Poppins" panose="00000500000000000000" pitchFamily="2" charset="0"/>
              </a:rPr>
              <a:t>Definição</a:t>
            </a:r>
            <a:endParaRPr lang="en-US" sz="1850" dirty="0">
              <a:solidFill>
                <a:schemeClr val="bg1"/>
              </a:solidFill>
              <a:latin typeface="Poppins" panose="00000500000000000000" pitchFamily="2" charset="0"/>
              <a:cs typeface="Poppins" panose="00000500000000000000" pitchFamily="2" charset="0"/>
            </a:endParaRPr>
          </a:p>
        </p:txBody>
      </p:sp>
      <p:sp>
        <p:nvSpPr>
          <p:cNvPr id="6" name="Text 3"/>
          <p:cNvSpPr/>
          <p:nvPr/>
        </p:nvSpPr>
        <p:spPr>
          <a:xfrm>
            <a:off x="994172" y="2150983"/>
            <a:ext cx="3281124" cy="2158603"/>
          </a:xfrm>
          <a:prstGeom prst="rect">
            <a:avLst/>
          </a:prstGeom>
          <a:noFill/>
          <a:ln/>
        </p:spPr>
        <p:txBody>
          <a:bodyPr wrap="square" lIns="0" tIns="0" rIns="0" bIns="0" rtlCol="0" anchor="t"/>
          <a:lstStyle/>
          <a:p>
            <a:pPr marL="0" indent="0" algn="l">
              <a:lnSpc>
                <a:spcPts val="2400"/>
              </a:lnSpc>
              <a:buNone/>
            </a:pPr>
            <a:r>
              <a:rPr lang="en-US" sz="1400" dirty="0">
                <a:solidFill>
                  <a:schemeClr val="bg1"/>
                </a:solidFill>
                <a:latin typeface="Poppins" panose="00000500000000000000" pitchFamily="2" charset="0"/>
                <a:ea typeface="Nobile" pitchFamily="34" charset="-122"/>
                <a:cs typeface="Poppins" panose="00000500000000000000" pitchFamily="2" charset="0"/>
              </a:rPr>
              <a:t>DPMM® (Dynamic Project Management Method) é um método de gestão de projetos dinâmico que fornece uma abordagem metodológica consistente para apoiar equipes a executarem projetos com sucesso.</a:t>
            </a:r>
            <a:endParaRPr lang="en-US" sz="1400" dirty="0">
              <a:solidFill>
                <a:schemeClr val="bg1"/>
              </a:solidFill>
              <a:latin typeface="Poppins" panose="00000500000000000000" pitchFamily="2" charset="0"/>
              <a:cs typeface="Poppins" panose="00000500000000000000" pitchFamily="2" charset="0"/>
            </a:endParaRPr>
          </a:p>
        </p:txBody>
      </p:sp>
      <p:sp>
        <p:nvSpPr>
          <p:cNvPr id="7" name="Shape 4"/>
          <p:cNvSpPr/>
          <p:nvPr/>
        </p:nvSpPr>
        <p:spPr>
          <a:xfrm>
            <a:off x="4668441" y="1533763"/>
            <a:ext cx="3681889" cy="2976205"/>
          </a:xfrm>
          <a:prstGeom prst="roundRect">
            <a:avLst>
              <a:gd name="adj" fmla="val 2721"/>
            </a:avLst>
          </a:prstGeom>
          <a:solidFill>
            <a:srgbClr val="002060"/>
          </a:solidFill>
          <a:ln w="7620">
            <a:solidFill>
              <a:srgbClr val="B8C3DF"/>
            </a:solidFill>
            <a:prstDash val="solid"/>
          </a:ln>
        </p:spPr>
        <p:txBody>
          <a:bodyPr/>
          <a:lstStyle/>
          <a:p>
            <a:endParaRPr lang="pt-BR">
              <a:solidFill>
                <a:schemeClr val="bg1"/>
              </a:solidFill>
              <a:latin typeface="Poppins" panose="00000500000000000000" pitchFamily="2" charset="0"/>
              <a:cs typeface="Poppins" panose="00000500000000000000" pitchFamily="2" charset="0"/>
            </a:endParaRPr>
          </a:p>
        </p:txBody>
      </p:sp>
      <p:sp>
        <p:nvSpPr>
          <p:cNvPr id="8" name="Text 5"/>
          <p:cNvSpPr/>
          <p:nvPr/>
        </p:nvSpPr>
        <p:spPr>
          <a:xfrm>
            <a:off x="4868823" y="1734145"/>
            <a:ext cx="2409944" cy="301228"/>
          </a:xfrm>
          <a:prstGeom prst="rect">
            <a:avLst/>
          </a:prstGeom>
          <a:noFill/>
          <a:ln/>
        </p:spPr>
        <p:txBody>
          <a:bodyPr wrap="none" lIns="0" tIns="0" rIns="0" bIns="0" rtlCol="0" anchor="t"/>
          <a:lstStyle/>
          <a:p>
            <a:pPr marL="0" indent="0" algn="l">
              <a:lnSpc>
                <a:spcPts val="2350"/>
              </a:lnSpc>
              <a:buNone/>
            </a:pPr>
            <a:r>
              <a:rPr lang="en-US" sz="1850" b="1" dirty="0">
                <a:solidFill>
                  <a:schemeClr val="bg1"/>
                </a:solidFill>
                <a:latin typeface="Poppins" panose="00000500000000000000" pitchFamily="2" charset="0"/>
                <a:ea typeface="Alexandria" pitchFamily="34" charset="-122"/>
                <a:cs typeface="Poppins" panose="00000500000000000000" pitchFamily="2" charset="0"/>
              </a:rPr>
              <a:t>Propósito</a:t>
            </a:r>
            <a:endParaRPr lang="en-US" sz="1850" dirty="0">
              <a:solidFill>
                <a:schemeClr val="bg1"/>
              </a:solidFill>
              <a:latin typeface="Poppins" panose="00000500000000000000" pitchFamily="2" charset="0"/>
              <a:cs typeface="Poppins" panose="00000500000000000000" pitchFamily="2" charset="0"/>
            </a:endParaRPr>
          </a:p>
        </p:txBody>
      </p:sp>
      <p:sp>
        <p:nvSpPr>
          <p:cNvPr id="9" name="Text 6"/>
          <p:cNvSpPr/>
          <p:nvPr/>
        </p:nvSpPr>
        <p:spPr>
          <a:xfrm>
            <a:off x="4868823" y="2150983"/>
            <a:ext cx="3281124" cy="1233487"/>
          </a:xfrm>
          <a:prstGeom prst="rect">
            <a:avLst/>
          </a:prstGeom>
          <a:noFill/>
          <a:ln/>
        </p:spPr>
        <p:txBody>
          <a:bodyPr wrap="square" lIns="0" tIns="0" rIns="0" bIns="0" rtlCol="0" anchor="t"/>
          <a:lstStyle/>
          <a:p>
            <a:pPr marL="0" indent="0" algn="l">
              <a:lnSpc>
                <a:spcPts val="2400"/>
              </a:lnSpc>
              <a:buNone/>
            </a:pPr>
            <a:r>
              <a:rPr lang="en-US" sz="1400" dirty="0">
                <a:solidFill>
                  <a:schemeClr val="bg1"/>
                </a:solidFill>
                <a:latin typeface="Poppins" panose="00000500000000000000" pitchFamily="2" charset="0"/>
                <a:ea typeface="Nobile" pitchFamily="34" charset="-122"/>
                <a:cs typeface="Poppins" panose="00000500000000000000" pitchFamily="2" charset="0"/>
              </a:rPr>
              <a:t>Estruturar o pensamento de gestão dos envolvidos, identificando áreas que precisam ser gerenciadas e como essa gestão funciona.</a:t>
            </a:r>
            <a:endParaRPr lang="en-US" sz="1400" dirty="0">
              <a:solidFill>
                <a:schemeClr val="bg1"/>
              </a:solidFill>
              <a:latin typeface="Poppins" panose="00000500000000000000" pitchFamily="2" charset="0"/>
              <a:cs typeface="Poppins" panose="00000500000000000000" pitchFamily="2" charset="0"/>
            </a:endParaRPr>
          </a:p>
        </p:txBody>
      </p:sp>
      <p:sp>
        <p:nvSpPr>
          <p:cNvPr id="10" name="Shape 7"/>
          <p:cNvSpPr/>
          <p:nvPr/>
        </p:nvSpPr>
        <p:spPr>
          <a:xfrm>
            <a:off x="793790" y="4702731"/>
            <a:ext cx="7556421" cy="1434346"/>
          </a:xfrm>
          <a:prstGeom prst="roundRect">
            <a:avLst>
              <a:gd name="adj" fmla="val 5646"/>
            </a:avLst>
          </a:prstGeom>
          <a:solidFill>
            <a:srgbClr val="002060"/>
          </a:solidFill>
          <a:ln w="7620">
            <a:solidFill>
              <a:srgbClr val="B8C3DF"/>
            </a:solidFill>
            <a:prstDash val="solid"/>
          </a:ln>
        </p:spPr>
        <p:txBody>
          <a:bodyPr/>
          <a:lstStyle/>
          <a:p>
            <a:endParaRPr lang="pt-BR">
              <a:solidFill>
                <a:schemeClr val="bg1"/>
              </a:solidFill>
              <a:latin typeface="Poppins" panose="00000500000000000000" pitchFamily="2" charset="0"/>
              <a:cs typeface="Poppins" panose="00000500000000000000" pitchFamily="2" charset="0"/>
            </a:endParaRPr>
          </a:p>
        </p:txBody>
      </p:sp>
      <p:sp>
        <p:nvSpPr>
          <p:cNvPr id="11" name="Text 8"/>
          <p:cNvSpPr/>
          <p:nvPr/>
        </p:nvSpPr>
        <p:spPr>
          <a:xfrm>
            <a:off x="994172" y="4903113"/>
            <a:ext cx="2409944" cy="301228"/>
          </a:xfrm>
          <a:prstGeom prst="rect">
            <a:avLst/>
          </a:prstGeom>
          <a:noFill/>
          <a:ln/>
        </p:spPr>
        <p:txBody>
          <a:bodyPr wrap="none" lIns="0" tIns="0" rIns="0" bIns="0" rtlCol="0" anchor="t"/>
          <a:lstStyle/>
          <a:p>
            <a:pPr marL="0" indent="0" algn="l">
              <a:lnSpc>
                <a:spcPts val="2350"/>
              </a:lnSpc>
              <a:buNone/>
            </a:pPr>
            <a:r>
              <a:rPr lang="en-US" sz="1850" b="1" dirty="0">
                <a:solidFill>
                  <a:schemeClr val="bg1"/>
                </a:solidFill>
                <a:latin typeface="Poppins" panose="00000500000000000000" pitchFamily="2" charset="0"/>
                <a:ea typeface="Alexandria" pitchFamily="34" charset="-122"/>
                <a:cs typeface="Poppins" panose="00000500000000000000" pitchFamily="2" charset="0"/>
              </a:rPr>
              <a:t>Características</a:t>
            </a:r>
            <a:endParaRPr lang="en-US" sz="1850" dirty="0">
              <a:solidFill>
                <a:schemeClr val="bg1"/>
              </a:solidFill>
              <a:latin typeface="Poppins" panose="00000500000000000000" pitchFamily="2" charset="0"/>
              <a:cs typeface="Poppins" panose="00000500000000000000" pitchFamily="2" charset="0"/>
            </a:endParaRPr>
          </a:p>
        </p:txBody>
      </p:sp>
      <p:sp>
        <p:nvSpPr>
          <p:cNvPr id="12" name="Text 9"/>
          <p:cNvSpPr/>
          <p:nvPr/>
        </p:nvSpPr>
        <p:spPr>
          <a:xfrm>
            <a:off x="994172" y="5319951"/>
            <a:ext cx="7155656" cy="616744"/>
          </a:xfrm>
          <a:prstGeom prst="rect">
            <a:avLst/>
          </a:prstGeom>
          <a:noFill/>
          <a:ln/>
        </p:spPr>
        <p:txBody>
          <a:bodyPr wrap="square" lIns="0" tIns="0" rIns="0" bIns="0" rtlCol="0" anchor="t"/>
          <a:lstStyle/>
          <a:p>
            <a:pPr marL="0" indent="0" algn="l">
              <a:lnSpc>
                <a:spcPts val="2400"/>
              </a:lnSpc>
              <a:buNone/>
            </a:pPr>
            <a:r>
              <a:rPr lang="en-US" sz="1400" dirty="0">
                <a:solidFill>
                  <a:schemeClr val="bg1"/>
                </a:solidFill>
                <a:latin typeface="Poppins" panose="00000500000000000000" pitchFamily="2" charset="0"/>
                <a:ea typeface="Nobile" pitchFamily="34" charset="-122"/>
                <a:cs typeface="Poppins" panose="00000500000000000000" pitchFamily="2" charset="0"/>
              </a:rPr>
              <a:t>Baseado em teorias de gestão e Prince2, expandidas para a gestão de projetos e integradas em um contexto consistentemente estruturado.</a:t>
            </a:r>
            <a:endParaRPr lang="en-US" sz="1400" dirty="0">
              <a:solidFill>
                <a:schemeClr val="bg1"/>
              </a:solidFill>
              <a:latin typeface="Poppins" panose="00000500000000000000" pitchFamily="2" charset="0"/>
              <a:cs typeface="Poppins" panose="00000500000000000000" pitchFamily="2" charset="0"/>
            </a:endParaRPr>
          </a:p>
        </p:txBody>
      </p:sp>
      <p:sp>
        <p:nvSpPr>
          <p:cNvPr id="13" name="Text 10"/>
          <p:cNvSpPr/>
          <p:nvPr/>
        </p:nvSpPr>
        <p:spPr>
          <a:xfrm>
            <a:off x="793790" y="6353889"/>
            <a:ext cx="7556421" cy="1233487"/>
          </a:xfrm>
          <a:prstGeom prst="rect">
            <a:avLst/>
          </a:prstGeom>
          <a:noFill/>
          <a:ln/>
        </p:spPr>
        <p:txBody>
          <a:bodyPr wrap="square" lIns="0" tIns="0" rIns="0" bIns="0" rtlCol="0" anchor="t"/>
          <a:lstStyle/>
          <a:p>
            <a:pPr marL="0" indent="0" algn="l">
              <a:lnSpc>
                <a:spcPts val="2400"/>
              </a:lnSpc>
              <a:buNone/>
            </a:pPr>
            <a:r>
              <a:rPr lang="en-US" sz="1500" dirty="0">
                <a:solidFill>
                  <a:srgbClr val="404155"/>
                </a:solidFill>
                <a:latin typeface="Poppins" panose="00000500000000000000" pitchFamily="2" charset="0"/>
                <a:ea typeface="Nobile" pitchFamily="34" charset="-122"/>
                <a:cs typeface="Poppins" panose="00000500000000000000" pitchFamily="2" charset="0"/>
              </a:rPr>
              <a:t>O DPMM® não é "ciência espacial", mas </a:t>
            </a:r>
            <a:r>
              <a:rPr lang="en-US" sz="1500" b="1" dirty="0">
                <a:solidFill>
                  <a:srgbClr val="404155"/>
                </a:solidFill>
                <a:latin typeface="Poppins" panose="00000500000000000000" pitchFamily="2" charset="0"/>
                <a:ea typeface="Nobile" pitchFamily="34" charset="-122"/>
                <a:cs typeface="Poppins" panose="00000500000000000000" pitchFamily="2" charset="0"/>
              </a:rPr>
              <a:t>uma forma concisa e ilustrativa de apresentar as principais características e correlações da gestão de projetos bem-sucedida</a:t>
            </a:r>
            <a:r>
              <a:rPr lang="en-US" sz="1500" dirty="0">
                <a:solidFill>
                  <a:srgbClr val="404155"/>
                </a:solidFill>
                <a:latin typeface="Poppins" panose="00000500000000000000" pitchFamily="2" charset="0"/>
                <a:ea typeface="Nobile" pitchFamily="34" charset="-122"/>
                <a:cs typeface="Poppins" panose="00000500000000000000" pitchFamily="2" charset="0"/>
              </a:rPr>
              <a:t>. O método busca simplificar a complexidade inerente aos projetos, oferecendo uma estrutura clara e adaptável.</a:t>
            </a:r>
            <a:endParaRPr lang="en-US" sz="1500" dirty="0">
              <a:latin typeface="Poppins" panose="00000500000000000000" pitchFamily="2" charset="0"/>
              <a:cs typeface="Poppins" panose="00000500000000000000" pitchFamily="2" charset="0"/>
            </a:endParaRPr>
          </a:p>
        </p:txBody>
      </p:sp>
      <p:sp>
        <p:nvSpPr>
          <p:cNvPr id="14" name="Freeform 2">
            <a:extLst>
              <a:ext uri="{FF2B5EF4-FFF2-40B4-BE49-F238E27FC236}">
                <a16:creationId xmlns:a16="http://schemas.microsoft.com/office/drawing/2014/main" id="{223C167A-EDA6-0A0F-20B3-A486CBC5E8C8}"/>
              </a:ext>
            </a:extLst>
          </p:cNvPr>
          <p:cNvSpPr/>
          <p:nvPr/>
        </p:nvSpPr>
        <p:spPr>
          <a:xfrm>
            <a:off x="304135" y="7767757"/>
            <a:ext cx="690037" cy="260563"/>
          </a:xfrm>
          <a:custGeom>
            <a:avLst/>
            <a:gdLst/>
            <a:ahLst/>
            <a:cxnLst/>
            <a:rect l="l" t="t" r="r" b="b"/>
            <a:pathLst>
              <a:path w="1224137" h="521246">
                <a:moveTo>
                  <a:pt x="0" y="0"/>
                </a:moveTo>
                <a:lnTo>
                  <a:pt x="1224137" y="0"/>
                </a:lnTo>
                <a:lnTo>
                  <a:pt x="1224137" y="521246"/>
                </a:lnTo>
                <a:lnTo>
                  <a:pt x="0" y="521246"/>
                </a:lnTo>
                <a:lnTo>
                  <a:pt x="0" y="0"/>
                </a:lnTo>
                <a:close/>
              </a:path>
            </a:pathLst>
          </a:custGeom>
          <a:blipFill>
            <a:blip r:embed="rId4"/>
            <a:stretch>
              <a:fillRect b="-649"/>
            </a:stretch>
          </a:blipFill>
        </p:spPr>
        <p:txBody>
          <a:bodyPr/>
          <a:lstStyle/>
          <a:p>
            <a:endParaRPr lang="en-NL" sz="144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85098" y="616863"/>
            <a:ext cx="9497497" cy="700921"/>
          </a:xfrm>
          <a:prstGeom prst="rect">
            <a:avLst/>
          </a:prstGeom>
          <a:noFill/>
          <a:ln/>
        </p:spPr>
        <p:txBody>
          <a:bodyPr wrap="none" lIns="0" tIns="0" rIns="0" bIns="0" rtlCol="0" anchor="t"/>
          <a:lstStyle/>
          <a:p>
            <a:pPr marL="0" indent="0" algn="l">
              <a:lnSpc>
                <a:spcPts val="5500"/>
              </a:lnSpc>
              <a:buNone/>
            </a:pPr>
            <a:r>
              <a:rPr lang="en-US" sz="4400" b="1" dirty="0">
                <a:solidFill>
                  <a:srgbClr val="1B1B27"/>
                </a:solidFill>
                <a:effectLst>
                  <a:outerShdw blurRad="38100" dist="38100" dir="2700000" algn="tl">
                    <a:srgbClr val="000000">
                      <a:alpha val="43137"/>
                    </a:srgbClr>
                  </a:outerShdw>
                </a:effectLst>
                <a:latin typeface="Poppins" panose="00000500000000000000" pitchFamily="2" charset="0"/>
                <a:ea typeface="Alexandria" pitchFamily="34" charset="-122"/>
                <a:cs typeface="Poppins" panose="00000500000000000000" pitchFamily="2" charset="0"/>
              </a:rPr>
              <a:t>A Natureza Dinâmica dos Projetos</a:t>
            </a:r>
            <a:endParaRPr lang="en-US" sz="4400" b="1" dirty="0">
              <a:effectLst>
                <a:outerShdw blurRad="38100" dist="38100" dir="2700000" algn="tl">
                  <a:srgbClr val="000000">
                    <a:alpha val="43137"/>
                  </a:srgbClr>
                </a:outerShdw>
              </a:effectLst>
              <a:latin typeface="Poppins" panose="00000500000000000000" pitchFamily="2" charset="0"/>
              <a:cs typeface="Poppins" panose="00000500000000000000" pitchFamily="2" charset="0"/>
            </a:endParaRPr>
          </a:p>
        </p:txBody>
      </p:sp>
      <p:sp>
        <p:nvSpPr>
          <p:cNvPr id="3" name="Text 1"/>
          <p:cNvSpPr/>
          <p:nvPr/>
        </p:nvSpPr>
        <p:spPr>
          <a:xfrm>
            <a:off x="1496139" y="2133957"/>
            <a:ext cx="3197066" cy="350401"/>
          </a:xfrm>
          <a:prstGeom prst="rect">
            <a:avLst/>
          </a:prstGeom>
          <a:noFill/>
          <a:ln/>
        </p:spPr>
        <p:txBody>
          <a:bodyPr wrap="none" lIns="0" tIns="0" rIns="0" bIns="0" rtlCol="0" anchor="t"/>
          <a:lstStyle/>
          <a:p>
            <a:pPr marL="0" indent="0" algn="r">
              <a:lnSpc>
                <a:spcPts val="2750"/>
              </a:lnSpc>
              <a:buNone/>
            </a:pPr>
            <a:r>
              <a:rPr lang="en-US" sz="2200" b="1" dirty="0">
                <a:solidFill>
                  <a:srgbClr val="002060"/>
                </a:solidFill>
                <a:latin typeface="Poppins" panose="00000500000000000000" pitchFamily="2" charset="0"/>
                <a:ea typeface="Alexandria" pitchFamily="34" charset="-122"/>
                <a:cs typeface="Poppins" panose="00000500000000000000" pitchFamily="2" charset="0"/>
              </a:rPr>
              <a:t>Iniciativas de Mudança</a:t>
            </a:r>
            <a:endParaRPr lang="en-US" sz="2200" b="1" dirty="0">
              <a:solidFill>
                <a:srgbClr val="002060"/>
              </a:solidFill>
              <a:latin typeface="Poppins" panose="00000500000000000000" pitchFamily="2" charset="0"/>
              <a:cs typeface="Poppins" panose="00000500000000000000" pitchFamily="2" charset="0"/>
            </a:endParaRPr>
          </a:p>
        </p:txBody>
      </p:sp>
      <p:sp>
        <p:nvSpPr>
          <p:cNvPr id="4" name="Text 2"/>
          <p:cNvSpPr/>
          <p:nvPr/>
        </p:nvSpPr>
        <p:spPr>
          <a:xfrm>
            <a:off x="785098" y="2618899"/>
            <a:ext cx="3908107" cy="1076563"/>
          </a:xfrm>
          <a:prstGeom prst="rect">
            <a:avLst/>
          </a:prstGeom>
          <a:noFill/>
          <a:ln/>
        </p:spPr>
        <p:txBody>
          <a:bodyPr wrap="square" lIns="0" tIns="0" rIns="0" bIns="0" rtlCol="0" anchor="t"/>
          <a:lstStyle/>
          <a:p>
            <a:pPr marL="0" indent="0" algn="r">
              <a:lnSpc>
                <a:spcPts val="2800"/>
              </a:lnSpc>
              <a:buNone/>
            </a:pPr>
            <a:r>
              <a:rPr lang="en-US" sz="2000" dirty="0">
                <a:solidFill>
                  <a:srgbClr val="404155"/>
                </a:solidFill>
                <a:latin typeface="Poppins" panose="00000500000000000000" pitchFamily="2" charset="0"/>
                <a:ea typeface="Nobile" pitchFamily="34" charset="-122"/>
                <a:cs typeface="Poppins" panose="00000500000000000000" pitchFamily="2" charset="0"/>
              </a:rPr>
              <a:t>Projetos são </a:t>
            </a:r>
            <a:r>
              <a:rPr lang="en-US" sz="2000" b="1" dirty="0">
                <a:solidFill>
                  <a:srgbClr val="404155"/>
                </a:solidFill>
                <a:latin typeface="Poppins" panose="00000500000000000000" pitchFamily="2" charset="0"/>
                <a:ea typeface="Nobile" pitchFamily="34" charset="-122"/>
                <a:cs typeface="Poppins" panose="00000500000000000000" pitchFamily="2" charset="0"/>
              </a:rPr>
              <a:t>iniciativas </a:t>
            </a:r>
            <a:r>
              <a:rPr lang="en-US" sz="2000" dirty="0">
                <a:solidFill>
                  <a:srgbClr val="404155"/>
                </a:solidFill>
                <a:latin typeface="Poppins" panose="00000500000000000000" pitchFamily="2" charset="0"/>
                <a:ea typeface="Nobile" pitchFamily="34" charset="-122"/>
                <a:cs typeface="Poppins" panose="00000500000000000000" pitchFamily="2" charset="0"/>
              </a:rPr>
              <a:t>de </a:t>
            </a:r>
            <a:r>
              <a:rPr lang="en-US" sz="2000" b="1" dirty="0">
                <a:solidFill>
                  <a:srgbClr val="404155"/>
                </a:solidFill>
                <a:latin typeface="Poppins" panose="00000500000000000000" pitchFamily="2" charset="0"/>
                <a:ea typeface="Nobile" pitchFamily="34" charset="-122"/>
                <a:cs typeface="Poppins" panose="00000500000000000000" pitchFamily="2" charset="0"/>
              </a:rPr>
              <a:t>mudança temporárias</a:t>
            </a:r>
            <a:r>
              <a:rPr lang="en-US" sz="2000" dirty="0">
                <a:solidFill>
                  <a:srgbClr val="404155"/>
                </a:solidFill>
                <a:latin typeface="Poppins" panose="00000500000000000000" pitchFamily="2" charset="0"/>
                <a:ea typeface="Nobile" pitchFamily="34" charset="-122"/>
                <a:cs typeface="Poppins" panose="00000500000000000000" pitchFamily="2" charset="0"/>
              </a:rPr>
              <a:t> dentro de uma organização</a:t>
            </a:r>
            <a:endParaRPr lang="en-US" sz="2000" dirty="0">
              <a:latin typeface="Poppins" panose="00000500000000000000" pitchFamily="2" charset="0"/>
              <a:cs typeface="Poppins" panose="00000500000000000000" pitchFamily="2" charset="0"/>
            </a:endParaRPr>
          </a:p>
        </p:txBody>
      </p:sp>
      <p:pic>
        <p:nvPicPr>
          <p:cNvPr id="5" name="Image 0" descr="preencoded.png"/>
          <p:cNvPicPr>
            <a:picLocks noChangeAspect="1"/>
          </p:cNvPicPr>
          <p:nvPr/>
        </p:nvPicPr>
        <p:blipFill>
          <a:blip r:embed="rId3"/>
          <a:stretch>
            <a:fillRect/>
          </a:stretch>
        </p:blipFill>
        <p:spPr>
          <a:xfrm>
            <a:off x="5029676" y="1766411"/>
            <a:ext cx="4571048" cy="4571048"/>
          </a:xfrm>
          <a:prstGeom prst="rect">
            <a:avLst/>
          </a:prstGeom>
        </p:spPr>
      </p:pic>
      <p:pic>
        <p:nvPicPr>
          <p:cNvPr id="6" name="Image 1" descr="preencoded.png"/>
          <p:cNvPicPr>
            <a:picLocks noChangeAspect="1"/>
          </p:cNvPicPr>
          <p:nvPr/>
        </p:nvPicPr>
        <p:blipFill>
          <a:blip r:embed="rId4"/>
          <a:stretch>
            <a:fillRect/>
          </a:stretch>
        </p:blipFill>
        <p:spPr>
          <a:xfrm>
            <a:off x="6227326" y="2533174"/>
            <a:ext cx="335637" cy="419576"/>
          </a:xfrm>
          <a:prstGeom prst="rect">
            <a:avLst/>
          </a:prstGeom>
        </p:spPr>
      </p:pic>
      <p:sp>
        <p:nvSpPr>
          <p:cNvPr id="7" name="Text 3"/>
          <p:cNvSpPr/>
          <p:nvPr/>
        </p:nvSpPr>
        <p:spPr>
          <a:xfrm>
            <a:off x="9937194" y="1954530"/>
            <a:ext cx="3321010" cy="350401"/>
          </a:xfrm>
          <a:prstGeom prst="rect">
            <a:avLst/>
          </a:prstGeom>
          <a:noFill/>
          <a:ln/>
        </p:spPr>
        <p:txBody>
          <a:bodyPr wrap="none" lIns="0" tIns="0" rIns="0" bIns="0" rtlCol="0" anchor="t"/>
          <a:lstStyle/>
          <a:p>
            <a:pPr marL="0" indent="0" algn="l">
              <a:lnSpc>
                <a:spcPts val="2750"/>
              </a:lnSpc>
              <a:buNone/>
            </a:pPr>
            <a:r>
              <a:rPr lang="en-US" sz="2200" b="1" dirty="0">
                <a:solidFill>
                  <a:srgbClr val="002060"/>
                </a:solidFill>
                <a:latin typeface="Poppins" panose="00000500000000000000" pitchFamily="2" charset="0"/>
                <a:ea typeface="Alexandria" pitchFamily="34" charset="-122"/>
                <a:cs typeface="Poppins" panose="00000500000000000000" pitchFamily="2" charset="0"/>
              </a:rPr>
              <a:t>Território Desconhecido</a:t>
            </a:r>
            <a:endParaRPr lang="en-US" sz="2200" b="1" dirty="0">
              <a:solidFill>
                <a:srgbClr val="002060"/>
              </a:solidFill>
              <a:latin typeface="Poppins" panose="00000500000000000000" pitchFamily="2" charset="0"/>
              <a:cs typeface="Poppins" panose="00000500000000000000" pitchFamily="2" charset="0"/>
            </a:endParaRPr>
          </a:p>
        </p:txBody>
      </p:sp>
      <p:sp>
        <p:nvSpPr>
          <p:cNvPr id="8" name="Text 4"/>
          <p:cNvSpPr/>
          <p:nvPr/>
        </p:nvSpPr>
        <p:spPr>
          <a:xfrm>
            <a:off x="9937194" y="2439472"/>
            <a:ext cx="3908107" cy="1435418"/>
          </a:xfrm>
          <a:prstGeom prst="rect">
            <a:avLst/>
          </a:prstGeom>
          <a:noFill/>
          <a:ln/>
        </p:spPr>
        <p:txBody>
          <a:bodyPr wrap="square" lIns="0" tIns="0" rIns="0" bIns="0" rtlCol="0" anchor="t"/>
          <a:lstStyle/>
          <a:p>
            <a:pPr marL="0" indent="0" algn="l">
              <a:lnSpc>
                <a:spcPts val="2800"/>
              </a:lnSpc>
              <a:buNone/>
            </a:pPr>
            <a:r>
              <a:rPr lang="en-US" sz="2000" dirty="0">
                <a:solidFill>
                  <a:srgbClr val="404155"/>
                </a:solidFill>
                <a:latin typeface="Poppins" panose="00000500000000000000" pitchFamily="2" charset="0"/>
                <a:ea typeface="Nobile" pitchFamily="34" charset="-122"/>
                <a:cs typeface="Poppins" panose="00000500000000000000" pitchFamily="2" charset="0"/>
              </a:rPr>
              <a:t>Um projeto representa um salto no desenvolvimento, um '</a:t>
            </a:r>
            <a:r>
              <a:rPr lang="en-US" sz="2000" b="1" dirty="0">
                <a:solidFill>
                  <a:srgbClr val="404155"/>
                </a:solidFill>
                <a:latin typeface="Poppins" panose="00000500000000000000" pitchFamily="2" charset="0"/>
                <a:ea typeface="Nobile" pitchFamily="34" charset="-122"/>
                <a:cs typeface="Poppins" panose="00000500000000000000" pitchFamily="2" charset="0"/>
              </a:rPr>
              <a:t>território desconhecido</a:t>
            </a:r>
            <a:r>
              <a:rPr lang="en-US" sz="2000" dirty="0">
                <a:solidFill>
                  <a:srgbClr val="404155"/>
                </a:solidFill>
                <a:latin typeface="Poppins" panose="00000500000000000000" pitchFamily="2" charset="0"/>
                <a:ea typeface="Nobile" pitchFamily="34" charset="-122"/>
                <a:cs typeface="Poppins" panose="00000500000000000000" pitchFamily="2" charset="0"/>
              </a:rPr>
              <a:t>' com pouca experiência prévia</a:t>
            </a:r>
            <a:endParaRPr lang="en-US" sz="2000" dirty="0">
              <a:latin typeface="Poppins" panose="00000500000000000000" pitchFamily="2" charset="0"/>
              <a:cs typeface="Poppins" panose="00000500000000000000" pitchFamily="2" charset="0"/>
            </a:endParaRPr>
          </a:p>
        </p:txBody>
      </p:sp>
      <p:pic>
        <p:nvPicPr>
          <p:cNvPr id="9" name="Image 2" descr="preencoded.png"/>
          <p:cNvPicPr>
            <a:picLocks noChangeAspect="1"/>
          </p:cNvPicPr>
          <p:nvPr/>
        </p:nvPicPr>
        <p:blipFill>
          <a:blip r:embed="rId5"/>
          <a:stretch>
            <a:fillRect/>
          </a:stretch>
        </p:blipFill>
        <p:spPr>
          <a:xfrm>
            <a:off x="5029676" y="1766411"/>
            <a:ext cx="4571048" cy="4571048"/>
          </a:xfrm>
          <a:prstGeom prst="rect">
            <a:avLst/>
          </a:prstGeom>
        </p:spPr>
      </p:pic>
      <p:pic>
        <p:nvPicPr>
          <p:cNvPr id="10" name="Image 3" descr="preencoded.png"/>
          <p:cNvPicPr>
            <a:picLocks noChangeAspect="1"/>
          </p:cNvPicPr>
          <p:nvPr/>
        </p:nvPicPr>
        <p:blipFill>
          <a:blip r:embed="rId6"/>
          <a:stretch>
            <a:fillRect/>
          </a:stretch>
        </p:blipFill>
        <p:spPr>
          <a:xfrm>
            <a:off x="8456176" y="2922151"/>
            <a:ext cx="335637" cy="419576"/>
          </a:xfrm>
          <a:prstGeom prst="rect">
            <a:avLst/>
          </a:prstGeom>
        </p:spPr>
      </p:pic>
      <p:sp>
        <p:nvSpPr>
          <p:cNvPr id="11" name="Text 5"/>
          <p:cNvSpPr/>
          <p:nvPr/>
        </p:nvSpPr>
        <p:spPr>
          <a:xfrm>
            <a:off x="9937194" y="4587716"/>
            <a:ext cx="2804160" cy="350401"/>
          </a:xfrm>
          <a:prstGeom prst="rect">
            <a:avLst/>
          </a:prstGeom>
          <a:noFill/>
          <a:ln/>
        </p:spPr>
        <p:txBody>
          <a:bodyPr wrap="none" lIns="0" tIns="0" rIns="0" bIns="0" rtlCol="0" anchor="t"/>
          <a:lstStyle/>
          <a:p>
            <a:pPr marL="0" indent="0" algn="l">
              <a:lnSpc>
                <a:spcPts val="2750"/>
              </a:lnSpc>
              <a:buNone/>
            </a:pPr>
            <a:r>
              <a:rPr lang="en-US" sz="2200" b="1" dirty="0">
                <a:solidFill>
                  <a:srgbClr val="002060"/>
                </a:solidFill>
                <a:latin typeface="Poppins" panose="00000500000000000000" pitchFamily="2" charset="0"/>
                <a:ea typeface="Alexandria" pitchFamily="34" charset="-122"/>
                <a:cs typeface="Poppins" panose="00000500000000000000" pitchFamily="2" charset="0"/>
              </a:rPr>
              <a:t>Gestão Dinâmica</a:t>
            </a:r>
            <a:endParaRPr lang="en-US" sz="2200" b="1" dirty="0">
              <a:solidFill>
                <a:srgbClr val="002060"/>
              </a:solidFill>
              <a:latin typeface="Poppins" panose="00000500000000000000" pitchFamily="2" charset="0"/>
              <a:cs typeface="Poppins" panose="00000500000000000000" pitchFamily="2" charset="0"/>
            </a:endParaRPr>
          </a:p>
        </p:txBody>
      </p:sp>
      <p:sp>
        <p:nvSpPr>
          <p:cNvPr id="12" name="Text 6"/>
          <p:cNvSpPr/>
          <p:nvPr/>
        </p:nvSpPr>
        <p:spPr>
          <a:xfrm>
            <a:off x="9937194" y="5072658"/>
            <a:ext cx="3908107" cy="1076563"/>
          </a:xfrm>
          <a:prstGeom prst="rect">
            <a:avLst/>
          </a:prstGeom>
          <a:noFill/>
          <a:ln/>
        </p:spPr>
        <p:txBody>
          <a:bodyPr wrap="square" lIns="0" tIns="0" rIns="0" bIns="0" rtlCol="0" anchor="t"/>
          <a:lstStyle/>
          <a:p>
            <a:pPr marL="0" indent="0" algn="l">
              <a:lnSpc>
                <a:spcPts val="2800"/>
              </a:lnSpc>
              <a:buNone/>
            </a:pPr>
            <a:r>
              <a:rPr lang="en-US" sz="2000" dirty="0">
                <a:solidFill>
                  <a:srgbClr val="404155"/>
                </a:solidFill>
                <a:latin typeface="Poppins" panose="00000500000000000000" pitchFamily="2" charset="0"/>
                <a:ea typeface="Nobile" pitchFamily="34" charset="-122"/>
                <a:cs typeface="Poppins" panose="00000500000000000000" pitchFamily="2" charset="0"/>
              </a:rPr>
              <a:t>Em um mundo complexo, a </a:t>
            </a:r>
            <a:r>
              <a:rPr lang="en-US" sz="2000" b="1" dirty="0">
                <a:solidFill>
                  <a:srgbClr val="404155"/>
                </a:solidFill>
                <a:latin typeface="Poppins" panose="00000500000000000000" pitchFamily="2" charset="0"/>
                <a:ea typeface="Nobile" pitchFamily="34" charset="-122"/>
                <a:cs typeface="Poppins" panose="00000500000000000000" pitchFamily="2" charset="0"/>
              </a:rPr>
              <a:t>gestão</a:t>
            </a:r>
            <a:r>
              <a:rPr lang="en-US" sz="2000" dirty="0">
                <a:solidFill>
                  <a:srgbClr val="404155"/>
                </a:solidFill>
                <a:latin typeface="Poppins" panose="00000500000000000000" pitchFamily="2" charset="0"/>
                <a:ea typeface="Nobile" pitchFamily="34" charset="-122"/>
                <a:cs typeface="Poppins" panose="00000500000000000000" pitchFamily="2" charset="0"/>
              </a:rPr>
              <a:t> de projetos deve ser sempre </a:t>
            </a:r>
            <a:r>
              <a:rPr lang="en-US" sz="2000" b="1" dirty="0">
                <a:solidFill>
                  <a:srgbClr val="404155"/>
                </a:solidFill>
                <a:latin typeface="Poppins" panose="00000500000000000000" pitchFamily="2" charset="0"/>
                <a:ea typeface="Nobile" pitchFamily="34" charset="-122"/>
                <a:cs typeface="Poppins" panose="00000500000000000000" pitchFamily="2" charset="0"/>
              </a:rPr>
              <a:t>dinâmica</a:t>
            </a:r>
            <a:endParaRPr lang="en-US" sz="2000" dirty="0">
              <a:latin typeface="Poppins" panose="00000500000000000000" pitchFamily="2" charset="0"/>
              <a:cs typeface="Poppins" panose="00000500000000000000" pitchFamily="2" charset="0"/>
            </a:endParaRPr>
          </a:p>
        </p:txBody>
      </p:sp>
      <p:pic>
        <p:nvPicPr>
          <p:cNvPr id="13" name="Image 4" descr="preencoded.png"/>
          <p:cNvPicPr>
            <a:picLocks noChangeAspect="1"/>
          </p:cNvPicPr>
          <p:nvPr/>
        </p:nvPicPr>
        <p:blipFill>
          <a:blip r:embed="rId7"/>
          <a:stretch>
            <a:fillRect/>
          </a:stretch>
        </p:blipFill>
        <p:spPr>
          <a:xfrm>
            <a:off x="5029676" y="1766411"/>
            <a:ext cx="4571048" cy="4571048"/>
          </a:xfrm>
          <a:prstGeom prst="rect">
            <a:avLst/>
          </a:prstGeom>
        </p:spPr>
      </p:pic>
      <p:pic>
        <p:nvPicPr>
          <p:cNvPr id="14" name="Image 5" descr="preencoded.png"/>
          <p:cNvPicPr>
            <a:picLocks noChangeAspect="1"/>
          </p:cNvPicPr>
          <p:nvPr/>
        </p:nvPicPr>
        <p:blipFill>
          <a:blip r:embed="rId8"/>
          <a:stretch>
            <a:fillRect/>
          </a:stretch>
        </p:blipFill>
        <p:spPr>
          <a:xfrm>
            <a:off x="8067199" y="5151001"/>
            <a:ext cx="335637" cy="419576"/>
          </a:xfrm>
          <a:prstGeom prst="rect">
            <a:avLst/>
          </a:prstGeom>
        </p:spPr>
      </p:pic>
      <p:sp>
        <p:nvSpPr>
          <p:cNvPr id="15" name="Text 7"/>
          <p:cNvSpPr/>
          <p:nvPr/>
        </p:nvSpPr>
        <p:spPr>
          <a:xfrm>
            <a:off x="1889046" y="4587716"/>
            <a:ext cx="2804160" cy="350401"/>
          </a:xfrm>
          <a:prstGeom prst="rect">
            <a:avLst/>
          </a:prstGeom>
          <a:noFill/>
          <a:ln/>
        </p:spPr>
        <p:txBody>
          <a:bodyPr wrap="none" lIns="0" tIns="0" rIns="0" bIns="0" rtlCol="0" anchor="t"/>
          <a:lstStyle/>
          <a:p>
            <a:pPr marL="0" indent="0" algn="r">
              <a:lnSpc>
                <a:spcPts val="2750"/>
              </a:lnSpc>
              <a:buNone/>
            </a:pPr>
            <a:r>
              <a:rPr lang="en-US" sz="2200" b="1" dirty="0">
                <a:solidFill>
                  <a:srgbClr val="002060"/>
                </a:solidFill>
                <a:latin typeface="Poppins" panose="00000500000000000000" pitchFamily="2" charset="0"/>
                <a:ea typeface="Alexandria" pitchFamily="34" charset="-122"/>
                <a:cs typeface="Poppins" panose="00000500000000000000" pitchFamily="2" charset="0"/>
              </a:rPr>
              <a:t>Escalabilidade</a:t>
            </a:r>
            <a:endParaRPr lang="en-US" sz="2200" b="1" dirty="0">
              <a:solidFill>
                <a:srgbClr val="002060"/>
              </a:solidFill>
              <a:latin typeface="Poppins" panose="00000500000000000000" pitchFamily="2" charset="0"/>
              <a:cs typeface="Poppins" panose="00000500000000000000" pitchFamily="2" charset="0"/>
            </a:endParaRPr>
          </a:p>
        </p:txBody>
      </p:sp>
      <p:sp>
        <p:nvSpPr>
          <p:cNvPr id="16" name="Text 8"/>
          <p:cNvSpPr/>
          <p:nvPr/>
        </p:nvSpPr>
        <p:spPr>
          <a:xfrm>
            <a:off x="785098" y="5072658"/>
            <a:ext cx="3908107" cy="1076563"/>
          </a:xfrm>
          <a:prstGeom prst="rect">
            <a:avLst/>
          </a:prstGeom>
          <a:noFill/>
          <a:ln/>
        </p:spPr>
        <p:txBody>
          <a:bodyPr wrap="square" lIns="0" tIns="0" rIns="0" bIns="0" rtlCol="0" anchor="t"/>
          <a:lstStyle/>
          <a:p>
            <a:pPr marL="0" indent="0" algn="r">
              <a:lnSpc>
                <a:spcPts val="2800"/>
              </a:lnSpc>
              <a:buNone/>
            </a:pPr>
            <a:r>
              <a:rPr lang="en-US" sz="2000" dirty="0">
                <a:solidFill>
                  <a:srgbClr val="404155"/>
                </a:solidFill>
                <a:latin typeface="Poppins" panose="00000500000000000000" pitchFamily="2" charset="0"/>
                <a:ea typeface="Nobile" pitchFamily="34" charset="-122"/>
                <a:cs typeface="Poppins" panose="00000500000000000000" pitchFamily="2" charset="0"/>
              </a:rPr>
              <a:t>O DPMM® é baseado em uma </a:t>
            </a:r>
            <a:r>
              <a:rPr lang="en-US" sz="2000" b="1" dirty="0">
                <a:solidFill>
                  <a:srgbClr val="404155"/>
                </a:solidFill>
                <a:latin typeface="Poppins" panose="00000500000000000000" pitchFamily="2" charset="0"/>
                <a:ea typeface="Nobile" pitchFamily="34" charset="-122"/>
                <a:cs typeface="Poppins" panose="00000500000000000000" pitchFamily="2" charset="0"/>
              </a:rPr>
              <a:t>configuração ágil mínima e é escalável</a:t>
            </a:r>
            <a:endParaRPr lang="en-US" sz="2000" dirty="0">
              <a:latin typeface="Poppins" panose="00000500000000000000" pitchFamily="2" charset="0"/>
              <a:cs typeface="Poppins" panose="00000500000000000000" pitchFamily="2" charset="0"/>
            </a:endParaRPr>
          </a:p>
        </p:txBody>
      </p:sp>
      <p:pic>
        <p:nvPicPr>
          <p:cNvPr id="17" name="Image 6" descr="preencoded.png"/>
          <p:cNvPicPr>
            <a:picLocks noChangeAspect="1"/>
          </p:cNvPicPr>
          <p:nvPr/>
        </p:nvPicPr>
        <p:blipFill>
          <a:blip r:embed="rId9"/>
          <a:stretch>
            <a:fillRect/>
          </a:stretch>
        </p:blipFill>
        <p:spPr>
          <a:xfrm>
            <a:off x="5029676" y="1766411"/>
            <a:ext cx="4571048" cy="4571048"/>
          </a:xfrm>
          <a:prstGeom prst="rect">
            <a:avLst/>
          </a:prstGeom>
        </p:spPr>
      </p:pic>
      <p:pic>
        <p:nvPicPr>
          <p:cNvPr id="18" name="Image 7" descr="preencoded.png"/>
          <p:cNvPicPr>
            <a:picLocks noChangeAspect="1"/>
          </p:cNvPicPr>
          <p:nvPr/>
        </p:nvPicPr>
        <p:blipFill>
          <a:blip r:embed="rId10"/>
          <a:stretch>
            <a:fillRect/>
          </a:stretch>
        </p:blipFill>
        <p:spPr>
          <a:xfrm>
            <a:off x="5838349" y="4762024"/>
            <a:ext cx="335637" cy="419576"/>
          </a:xfrm>
          <a:prstGeom prst="rect">
            <a:avLst/>
          </a:prstGeom>
        </p:spPr>
      </p:pic>
      <p:sp>
        <p:nvSpPr>
          <p:cNvPr id="19" name="Text 9"/>
          <p:cNvSpPr/>
          <p:nvPr/>
        </p:nvSpPr>
        <p:spPr>
          <a:xfrm>
            <a:off x="402970" y="6589752"/>
            <a:ext cx="13824459" cy="1076563"/>
          </a:xfrm>
          <a:prstGeom prst="rect">
            <a:avLst/>
          </a:prstGeom>
          <a:noFill/>
          <a:ln/>
        </p:spPr>
        <p:txBody>
          <a:bodyPr wrap="square" lIns="0" tIns="0" rIns="0" bIns="0" rtlCol="0" anchor="t"/>
          <a:lstStyle/>
          <a:p>
            <a:pPr marL="0" indent="0" algn="l">
              <a:lnSpc>
                <a:spcPts val="2800"/>
              </a:lnSpc>
              <a:buNone/>
            </a:pPr>
            <a:r>
              <a:rPr lang="en-US" dirty="0">
                <a:solidFill>
                  <a:srgbClr val="404155"/>
                </a:solidFill>
                <a:latin typeface="Poppins" panose="00000500000000000000" pitchFamily="2" charset="0"/>
                <a:ea typeface="Nobile" pitchFamily="34" charset="-122"/>
                <a:cs typeface="Poppins" panose="00000500000000000000" pitchFamily="2" charset="0"/>
              </a:rPr>
              <a:t>O DPMM® reconhece que cada projeto é único e enfrenta desafios específicos. Por isso, o método é projetado para ser </a:t>
            </a:r>
            <a:r>
              <a:rPr lang="en-US" b="1" i="1" dirty="0">
                <a:solidFill>
                  <a:srgbClr val="404155"/>
                </a:solidFill>
                <a:latin typeface="Poppins" panose="00000500000000000000" pitchFamily="2" charset="0"/>
                <a:ea typeface="Nobile" pitchFamily="34" charset="-122"/>
                <a:cs typeface="Poppins" panose="00000500000000000000" pitchFamily="2" charset="0"/>
              </a:rPr>
              <a:t>adaptável ao contexto do projeto e às abordagens de entrega (ágil e não ágil) das equipes.</a:t>
            </a:r>
            <a:r>
              <a:rPr lang="en-US" dirty="0">
                <a:solidFill>
                  <a:srgbClr val="404155"/>
                </a:solidFill>
                <a:latin typeface="Poppins" panose="00000500000000000000" pitchFamily="2" charset="0"/>
                <a:ea typeface="Nobile" pitchFamily="34" charset="-122"/>
                <a:cs typeface="Poppins" panose="00000500000000000000" pitchFamily="2" charset="0"/>
              </a:rPr>
              <a:t> O grau de agilidade pode ser ajustado conforme necessário, garantindo a flexibilidade essencial para navegar em territórios desconhecidos.</a:t>
            </a:r>
            <a:endParaRPr lang="en-US" dirty="0">
              <a:latin typeface="Poppins" panose="00000500000000000000" pitchFamily="2" charset="0"/>
              <a:cs typeface="Poppins" panose="00000500000000000000" pitchFamily="2" charset="0"/>
            </a:endParaRPr>
          </a:p>
        </p:txBody>
      </p:sp>
      <p:sp>
        <p:nvSpPr>
          <p:cNvPr id="20" name="Freeform 2">
            <a:extLst>
              <a:ext uri="{FF2B5EF4-FFF2-40B4-BE49-F238E27FC236}">
                <a16:creationId xmlns:a16="http://schemas.microsoft.com/office/drawing/2014/main" id="{A6FEC7C0-1A2D-5AE2-788C-050162B2C94D}"/>
              </a:ext>
            </a:extLst>
          </p:cNvPr>
          <p:cNvSpPr/>
          <p:nvPr/>
        </p:nvSpPr>
        <p:spPr>
          <a:xfrm>
            <a:off x="304135" y="7767757"/>
            <a:ext cx="690037" cy="260563"/>
          </a:xfrm>
          <a:custGeom>
            <a:avLst/>
            <a:gdLst/>
            <a:ahLst/>
            <a:cxnLst/>
            <a:rect l="l" t="t" r="r" b="b"/>
            <a:pathLst>
              <a:path w="1224137" h="521246">
                <a:moveTo>
                  <a:pt x="0" y="0"/>
                </a:moveTo>
                <a:lnTo>
                  <a:pt x="1224137" y="0"/>
                </a:lnTo>
                <a:lnTo>
                  <a:pt x="1224137" y="521246"/>
                </a:lnTo>
                <a:lnTo>
                  <a:pt x="0" y="521246"/>
                </a:lnTo>
                <a:lnTo>
                  <a:pt x="0" y="0"/>
                </a:lnTo>
                <a:close/>
              </a:path>
            </a:pathLst>
          </a:custGeom>
          <a:blipFill>
            <a:blip r:embed="rId11"/>
            <a:stretch>
              <a:fillRect b="-649"/>
            </a:stretch>
          </a:blipFill>
        </p:spPr>
        <p:txBody>
          <a:bodyPr/>
          <a:lstStyle/>
          <a:p>
            <a:endParaRPr lang="en-NL" sz="144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680918"/>
            <a:ext cx="10058638" cy="673418"/>
          </a:xfrm>
          <a:prstGeom prst="rect">
            <a:avLst/>
          </a:prstGeom>
          <a:noFill/>
          <a:ln/>
        </p:spPr>
        <p:txBody>
          <a:bodyPr wrap="none" lIns="0" tIns="0" rIns="0" bIns="0" rtlCol="0" anchor="t"/>
          <a:lstStyle/>
          <a:p>
            <a:pPr marL="0" indent="0" algn="l">
              <a:lnSpc>
                <a:spcPts val="5300"/>
              </a:lnSpc>
              <a:buNone/>
            </a:pPr>
            <a:r>
              <a:rPr lang="en-US" sz="4200" b="1" dirty="0">
                <a:solidFill>
                  <a:srgbClr val="1B1B27"/>
                </a:solidFill>
                <a:effectLst>
                  <a:outerShdw blurRad="38100" dist="38100" dir="2700000" algn="tl">
                    <a:srgbClr val="000000">
                      <a:alpha val="43137"/>
                    </a:srgbClr>
                  </a:outerShdw>
                </a:effectLst>
                <a:latin typeface="Poppins" panose="00000500000000000000" pitchFamily="2" charset="0"/>
                <a:ea typeface="Alexandria" pitchFamily="34" charset="-122"/>
                <a:cs typeface="Poppins" panose="00000500000000000000" pitchFamily="2" charset="0"/>
              </a:rPr>
              <a:t>Visão Geral dos Princípios do DPMM®</a:t>
            </a:r>
            <a:endParaRPr lang="en-US" sz="4200" b="1" dirty="0">
              <a:effectLst>
                <a:outerShdw blurRad="38100" dist="38100" dir="2700000" algn="tl">
                  <a:srgbClr val="000000">
                    <a:alpha val="43137"/>
                  </a:srgbClr>
                </a:outerShdw>
              </a:effectLst>
              <a:latin typeface="Poppins" panose="00000500000000000000" pitchFamily="2" charset="0"/>
              <a:cs typeface="Poppins" panose="00000500000000000000" pitchFamily="2" charset="0"/>
            </a:endParaRPr>
          </a:p>
        </p:txBody>
      </p:sp>
      <p:sp>
        <p:nvSpPr>
          <p:cNvPr id="3" name="Text 1"/>
          <p:cNvSpPr/>
          <p:nvPr/>
        </p:nvSpPr>
        <p:spPr>
          <a:xfrm>
            <a:off x="793790" y="1933337"/>
            <a:ext cx="4463534" cy="673179"/>
          </a:xfrm>
          <a:prstGeom prst="rect">
            <a:avLst/>
          </a:prstGeom>
          <a:noFill/>
          <a:ln/>
        </p:spPr>
        <p:txBody>
          <a:bodyPr wrap="square" lIns="0" tIns="0" rIns="0" bIns="0" rtlCol="0" anchor="t"/>
          <a:lstStyle/>
          <a:p>
            <a:pPr marL="0" indent="0" algn="r">
              <a:lnSpc>
                <a:spcPts val="2650"/>
              </a:lnSpc>
              <a:buNone/>
            </a:pPr>
            <a:r>
              <a:rPr lang="en-US" sz="2100" dirty="0">
                <a:solidFill>
                  <a:srgbClr val="404155"/>
                </a:solidFill>
                <a:latin typeface="Poppins" panose="00000500000000000000" pitchFamily="2" charset="0"/>
                <a:ea typeface="Alexandria" pitchFamily="34" charset="-122"/>
                <a:cs typeface="Poppins" panose="00000500000000000000" pitchFamily="2" charset="0"/>
              </a:rPr>
              <a:t>Justificativa de Negócio Contínua</a:t>
            </a:r>
            <a:endParaRPr lang="en-US" sz="2100" dirty="0">
              <a:latin typeface="Poppins" panose="00000500000000000000" pitchFamily="2" charset="0"/>
              <a:cs typeface="Poppins" panose="00000500000000000000" pitchFamily="2" charset="0"/>
            </a:endParaRPr>
          </a:p>
        </p:txBody>
      </p:sp>
      <p:pic>
        <p:nvPicPr>
          <p:cNvPr id="4" name="Image 0" descr="preencoded.png"/>
          <p:cNvPicPr>
            <a:picLocks noChangeAspect="1"/>
          </p:cNvPicPr>
          <p:nvPr/>
        </p:nvPicPr>
        <p:blipFill>
          <a:blip r:embed="rId3"/>
          <a:stretch>
            <a:fillRect/>
          </a:stretch>
        </p:blipFill>
        <p:spPr>
          <a:xfrm>
            <a:off x="5580459" y="1827728"/>
            <a:ext cx="3469362" cy="3469362"/>
          </a:xfrm>
          <a:prstGeom prst="rect">
            <a:avLst/>
          </a:prstGeom>
        </p:spPr>
      </p:pic>
      <p:sp>
        <p:nvSpPr>
          <p:cNvPr id="5" name="Shape 2"/>
          <p:cNvSpPr/>
          <p:nvPr/>
        </p:nvSpPr>
        <p:spPr>
          <a:xfrm>
            <a:off x="6105168" y="1913572"/>
            <a:ext cx="538639" cy="538639"/>
          </a:xfrm>
          <a:prstGeom prst="roundRect">
            <a:avLst>
              <a:gd name="adj" fmla="val 1695914"/>
            </a:avLst>
          </a:prstGeom>
          <a:solidFill>
            <a:srgbClr val="204C8E"/>
          </a:solidFill>
          <a:ln w="7620">
            <a:solidFill>
              <a:srgbClr val="3965A7"/>
            </a:solidFill>
            <a:prstDash val="solid"/>
          </a:ln>
        </p:spPr>
        <p:txBody>
          <a:bodyPr/>
          <a:lstStyle/>
          <a:p>
            <a:endParaRPr lang="pt-BR">
              <a:latin typeface="Poppins" panose="00000500000000000000" pitchFamily="2" charset="0"/>
              <a:cs typeface="Poppins" panose="00000500000000000000" pitchFamily="2" charset="0"/>
            </a:endParaRPr>
          </a:p>
        </p:txBody>
      </p:sp>
      <p:pic>
        <p:nvPicPr>
          <p:cNvPr id="6" name="Image 1" descr="preencoded.png"/>
          <p:cNvPicPr>
            <a:picLocks noChangeAspect="1"/>
          </p:cNvPicPr>
          <p:nvPr/>
        </p:nvPicPr>
        <p:blipFill>
          <a:blip r:embed="rId4"/>
          <a:stretch>
            <a:fillRect/>
          </a:stretch>
        </p:blipFill>
        <p:spPr>
          <a:xfrm>
            <a:off x="6253282" y="2031325"/>
            <a:ext cx="242411" cy="303014"/>
          </a:xfrm>
          <a:prstGeom prst="rect">
            <a:avLst/>
          </a:prstGeom>
        </p:spPr>
      </p:pic>
      <p:sp>
        <p:nvSpPr>
          <p:cNvPr id="7" name="Text 3"/>
          <p:cNvSpPr/>
          <p:nvPr/>
        </p:nvSpPr>
        <p:spPr>
          <a:xfrm>
            <a:off x="9372957" y="1940004"/>
            <a:ext cx="2693551" cy="336590"/>
          </a:xfrm>
          <a:prstGeom prst="rect">
            <a:avLst/>
          </a:prstGeom>
          <a:noFill/>
          <a:ln/>
        </p:spPr>
        <p:txBody>
          <a:bodyPr wrap="none" lIns="0" tIns="0" rIns="0" bIns="0" rtlCol="0" anchor="t"/>
          <a:lstStyle/>
          <a:p>
            <a:pPr marL="0" indent="0" algn="l">
              <a:lnSpc>
                <a:spcPts val="2650"/>
              </a:lnSpc>
              <a:buNone/>
            </a:pPr>
            <a:r>
              <a:rPr lang="en-US" sz="2100" dirty="0">
                <a:solidFill>
                  <a:srgbClr val="404155"/>
                </a:solidFill>
                <a:latin typeface="Poppins" panose="00000500000000000000" pitchFamily="2" charset="0"/>
                <a:ea typeface="Alexandria" pitchFamily="34" charset="-122"/>
                <a:cs typeface="Poppins" panose="00000500000000000000" pitchFamily="2" charset="0"/>
              </a:rPr>
              <a:t>Melhoria Contínua</a:t>
            </a:r>
            <a:endParaRPr lang="en-US" sz="2100" dirty="0">
              <a:latin typeface="Poppins" panose="00000500000000000000" pitchFamily="2" charset="0"/>
              <a:cs typeface="Poppins" panose="00000500000000000000" pitchFamily="2" charset="0"/>
            </a:endParaRPr>
          </a:p>
        </p:txBody>
      </p:sp>
      <p:pic>
        <p:nvPicPr>
          <p:cNvPr id="8" name="Image 2" descr="preencoded.png"/>
          <p:cNvPicPr>
            <a:picLocks noChangeAspect="1"/>
          </p:cNvPicPr>
          <p:nvPr/>
        </p:nvPicPr>
        <p:blipFill>
          <a:blip r:embed="rId5"/>
          <a:stretch>
            <a:fillRect/>
          </a:stretch>
        </p:blipFill>
        <p:spPr>
          <a:xfrm>
            <a:off x="5580459" y="1827728"/>
            <a:ext cx="3469362" cy="3469362"/>
          </a:xfrm>
          <a:prstGeom prst="rect">
            <a:avLst/>
          </a:prstGeom>
        </p:spPr>
      </p:pic>
      <p:sp>
        <p:nvSpPr>
          <p:cNvPr id="9" name="Shape 4"/>
          <p:cNvSpPr/>
          <p:nvPr/>
        </p:nvSpPr>
        <p:spPr>
          <a:xfrm>
            <a:off x="7537847" y="1697593"/>
            <a:ext cx="538639" cy="538639"/>
          </a:xfrm>
          <a:prstGeom prst="roundRect">
            <a:avLst>
              <a:gd name="adj" fmla="val 1695914"/>
            </a:avLst>
          </a:prstGeom>
          <a:solidFill>
            <a:srgbClr val="204C8E"/>
          </a:solidFill>
          <a:ln w="7620">
            <a:solidFill>
              <a:srgbClr val="3965A7"/>
            </a:solidFill>
            <a:prstDash val="solid"/>
          </a:ln>
        </p:spPr>
        <p:txBody>
          <a:bodyPr/>
          <a:lstStyle/>
          <a:p>
            <a:endParaRPr lang="pt-BR">
              <a:latin typeface="Poppins" panose="00000500000000000000" pitchFamily="2" charset="0"/>
              <a:cs typeface="Poppins" panose="00000500000000000000" pitchFamily="2" charset="0"/>
            </a:endParaRPr>
          </a:p>
        </p:txBody>
      </p:sp>
      <p:pic>
        <p:nvPicPr>
          <p:cNvPr id="10" name="Image 3" descr="preencoded.png"/>
          <p:cNvPicPr>
            <a:picLocks noChangeAspect="1"/>
          </p:cNvPicPr>
          <p:nvPr/>
        </p:nvPicPr>
        <p:blipFill>
          <a:blip r:embed="rId6"/>
          <a:stretch>
            <a:fillRect/>
          </a:stretch>
        </p:blipFill>
        <p:spPr>
          <a:xfrm>
            <a:off x="7685961" y="1815346"/>
            <a:ext cx="242411" cy="303014"/>
          </a:xfrm>
          <a:prstGeom prst="rect">
            <a:avLst/>
          </a:prstGeom>
        </p:spPr>
      </p:pic>
      <p:sp>
        <p:nvSpPr>
          <p:cNvPr id="11" name="Text 5"/>
          <p:cNvSpPr/>
          <p:nvPr/>
        </p:nvSpPr>
        <p:spPr>
          <a:xfrm>
            <a:off x="9372957" y="2909411"/>
            <a:ext cx="2693551" cy="336590"/>
          </a:xfrm>
          <a:prstGeom prst="rect">
            <a:avLst/>
          </a:prstGeom>
          <a:noFill/>
          <a:ln/>
        </p:spPr>
        <p:txBody>
          <a:bodyPr wrap="none" lIns="0" tIns="0" rIns="0" bIns="0" rtlCol="0" anchor="t"/>
          <a:lstStyle/>
          <a:p>
            <a:pPr marL="0" indent="0" algn="l">
              <a:lnSpc>
                <a:spcPts val="2650"/>
              </a:lnSpc>
              <a:buNone/>
            </a:pPr>
            <a:r>
              <a:rPr lang="en-US" sz="2100" dirty="0">
                <a:solidFill>
                  <a:srgbClr val="404155"/>
                </a:solidFill>
                <a:latin typeface="Poppins" panose="00000500000000000000" pitchFamily="2" charset="0"/>
                <a:ea typeface="Alexandria" pitchFamily="34" charset="-122"/>
                <a:cs typeface="Poppins" panose="00000500000000000000" pitchFamily="2" charset="0"/>
              </a:rPr>
              <a:t>Funções Definidas</a:t>
            </a:r>
            <a:endParaRPr lang="en-US" sz="2100" dirty="0">
              <a:latin typeface="Poppins" panose="00000500000000000000" pitchFamily="2" charset="0"/>
              <a:cs typeface="Poppins" panose="00000500000000000000" pitchFamily="2" charset="0"/>
            </a:endParaRPr>
          </a:p>
        </p:txBody>
      </p:sp>
      <p:pic>
        <p:nvPicPr>
          <p:cNvPr id="12" name="Image 4" descr="preencoded.png"/>
          <p:cNvPicPr>
            <a:picLocks noChangeAspect="1"/>
          </p:cNvPicPr>
          <p:nvPr/>
        </p:nvPicPr>
        <p:blipFill>
          <a:blip r:embed="rId7"/>
          <a:stretch>
            <a:fillRect/>
          </a:stretch>
        </p:blipFill>
        <p:spPr>
          <a:xfrm>
            <a:off x="5580459" y="1827728"/>
            <a:ext cx="3469362" cy="3469362"/>
          </a:xfrm>
          <a:prstGeom prst="rect">
            <a:avLst/>
          </a:prstGeom>
        </p:spPr>
      </p:pic>
      <p:sp>
        <p:nvSpPr>
          <p:cNvPr id="13" name="Shape 6"/>
          <p:cNvSpPr/>
          <p:nvPr/>
        </p:nvSpPr>
        <p:spPr>
          <a:xfrm>
            <a:off x="8600003" y="2683073"/>
            <a:ext cx="538639" cy="538639"/>
          </a:xfrm>
          <a:prstGeom prst="roundRect">
            <a:avLst>
              <a:gd name="adj" fmla="val 1695914"/>
            </a:avLst>
          </a:prstGeom>
          <a:solidFill>
            <a:srgbClr val="204C8E"/>
          </a:solidFill>
          <a:ln w="7620">
            <a:solidFill>
              <a:srgbClr val="3965A7"/>
            </a:solidFill>
            <a:prstDash val="solid"/>
          </a:ln>
        </p:spPr>
        <p:txBody>
          <a:bodyPr/>
          <a:lstStyle/>
          <a:p>
            <a:endParaRPr lang="pt-BR">
              <a:latin typeface="Poppins" panose="00000500000000000000" pitchFamily="2" charset="0"/>
              <a:cs typeface="Poppins" panose="00000500000000000000" pitchFamily="2" charset="0"/>
            </a:endParaRPr>
          </a:p>
        </p:txBody>
      </p:sp>
      <p:pic>
        <p:nvPicPr>
          <p:cNvPr id="14" name="Image 5" descr="preencoded.png"/>
          <p:cNvPicPr>
            <a:picLocks noChangeAspect="1"/>
          </p:cNvPicPr>
          <p:nvPr/>
        </p:nvPicPr>
        <p:blipFill>
          <a:blip r:embed="rId8"/>
          <a:stretch>
            <a:fillRect/>
          </a:stretch>
        </p:blipFill>
        <p:spPr>
          <a:xfrm>
            <a:off x="8748117" y="2800826"/>
            <a:ext cx="242411" cy="303014"/>
          </a:xfrm>
          <a:prstGeom prst="rect">
            <a:avLst/>
          </a:prstGeom>
        </p:spPr>
      </p:pic>
      <p:sp>
        <p:nvSpPr>
          <p:cNvPr id="15" name="Text 7"/>
          <p:cNvSpPr/>
          <p:nvPr/>
        </p:nvSpPr>
        <p:spPr>
          <a:xfrm>
            <a:off x="9372957" y="3878818"/>
            <a:ext cx="2693551" cy="336590"/>
          </a:xfrm>
          <a:prstGeom prst="rect">
            <a:avLst/>
          </a:prstGeom>
          <a:noFill/>
          <a:ln/>
        </p:spPr>
        <p:txBody>
          <a:bodyPr wrap="none" lIns="0" tIns="0" rIns="0" bIns="0" rtlCol="0" anchor="t"/>
          <a:lstStyle/>
          <a:p>
            <a:pPr marL="0" indent="0" algn="l">
              <a:lnSpc>
                <a:spcPts val="2650"/>
              </a:lnSpc>
              <a:buNone/>
            </a:pPr>
            <a:r>
              <a:rPr lang="en-US" sz="2100" dirty="0">
                <a:solidFill>
                  <a:srgbClr val="404155"/>
                </a:solidFill>
                <a:latin typeface="Poppins" panose="00000500000000000000" pitchFamily="2" charset="0"/>
                <a:ea typeface="Alexandria" pitchFamily="34" charset="-122"/>
                <a:cs typeface="Poppins" panose="00000500000000000000" pitchFamily="2" charset="0"/>
              </a:rPr>
              <a:t>Governança</a:t>
            </a:r>
            <a:endParaRPr lang="en-US" sz="2100" dirty="0">
              <a:latin typeface="Poppins" panose="00000500000000000000" pitchFamily="2" charset="0"/>
              <a:cs typeface="Poppins" panose="00000500000000000000" pitchFamily="2" charset="0"/>
            </a:endParaRPr>
          </a:p>
        </p:txBody>
      </p:sp>
      <p:pic>
        <p:nvPicPr>
          <p:cNvPr id="16" name="Image 6" descr="preencoded.png"/>
          <p:cNvPicPr>
            <a:picLocks noChangeAspect="1"/>
          </p:cNvPicPr>
          <p:nvPr/>
        </p:nvPicPr>
        <p:blipFill>
          <a:blip r:embed="rId9"/>
          <a:stretch>
            <a:fillRect/>
          </a:stretch>
        </p:blipFill>
        <p:spPr>
          <a:xfrm>
            <a:off x="5580459" y="1827728"/>
            <a:ext cx="3469362" cy="3469362"/>
          </a:xfrm>
          <a:prstGeom prst="rect">
            <a:avLst/>
          </a:prstGeom>
        </p:spPr>
      </p:pic>
      <p:sp>
        <p:nvSpPr>
          <p:cNvPr id="17" name="Shape 8"/>
          <p:cNvSpPr/>
          <p:nvPr/>
        </p:nvSpPr>
        <p:spPr>
          <a:xfrm>
            <a:off x="8491657" y="4127897"/>
            <a:ext cx="538639" cy="538639"/>
          </a:xfrm>
          <a:prstGeom prst="roundRect">
            <a:avLst>
              <a:gd name="adj" fmla="val 1695914"/>
            </a:avLst>
          </a:prstGeom>
          <a:solidFill>
            <a:srgbClr val="204C8E"/>
          </a:solidFill>
          <a:ln w="7620">
            <a:solidFill>
              <a:srgbClr val="3965A7"/>
            </a:solidFill>
            <a:prstDash val="solid"/>
          </a:ln>
        </p:spPr>
        <p:txBody>
          <a:bodyPr/>
          <a:lstStyle/>
          <a:p>
            <a:endParaRPr lang="pt-BR">
              <a:latin typeface="Poppins" panose="00000500000000000000" pitchFamily="2" charset="0"/>
              <a:cs typeface="Poppins" panose="00000500000000000000" pitchFamily="2" charset="0"/>
            </a:endParaRPr>
          </a:p>
        </p:txBody>
      </p:sp>
      <p:pic>
        <p:nvPicPr>
          <p:cNvPr id="18" name="Image 7" descr="preencoded.png"/>
          <p:cNvPicPr>
            <a:picLocks noChangeAspect="1"/>
          </p:cNvPicPr>
          <p:nvPr/>
        </p:nvPicPr>
        <p:blipFill>
          <a:blip r:embed="rId10"/>
          <a:stretch>
            <a:fillRect/>
          </a:stretch>
        </p:blipFill>
        <p:spPr>
          <a:xfrm>
            <a:off x="8639770" y="4245650"/>
            <a:ext cx="242411" cy="303014"/>
          </a:xfrm>
          <a:prstGeom prst="rect">
            <a:avLst/>
          </a:prstGeom>
        </p:spPr>
      </p:pic>
      <p:sp>
        <p:nvSpPr>
          <p:cNvPr id="19" name="Text 9"/>
          <p:cNvSpPr/>
          <p:nvPr/>
        </p:nvSpPr>
        <p:spPr>
          <a:xfrm>
            <a:off x="9372957" y="4848225"/>
            <a:ext cx="3039070" cy="336590"/>
          </a:xfrm>
          <a:prstGeom prst="rect">
            <a:avLst/>
          </a:prstGeom>
          <a:noFill/>
          <a:ln/>
        </p:spPr>
        <p:txBody>
          <a:bodyPr wrap="none" lIns="0" tIns="0" rIns="0" bIns="0" rtlCol="0" anchor="t"/>
          <a:lstStyle/>
          <a:p>
            <a:pPr marL="0" indent="0" algn="l">
              <a:lnSpc>
                <a:spcPts val="2650"/>
              </a:lnSpc>
              <a:buNone/>
            </a:pPr>
            <a:r>
              <a:rPr lang="en-US" sz="2100" dirty="0">
                <a:solidFill>
                  <a:srgbClr val="404155"/>
                </a:solidFill>
                <a:latin typeface="Poppins" panose="00000500000000000000" pitchFamily="2" charset="0"/>
                <a:ea typeface="Alexandria" pitchFamily="34" charset="-122"/>
                <a:cs typeface="Poppins" panose="00000500000000000000" pitchFamily="2" charset="0"/>
              </a:rPr>
              <a:t>Orientação ao Produto</a:t>
            </a:r>
            <a:endParaRPr lang="en-US" sz="2100" dirty="0">
              <a:latin typeface="Poppins" panose="00000500000000000000" pitchFamily="2" charset="0"/>
              <a:cs typeface="Poppins" panose="00000500000000000000" pitchFamily="2" charset="0"/>
            </a:endParaRPr>
          </a:p>
        </p:txBody>
      </p:sp>
      <p:pic>
        <p:nvPicPr>
          <p:cNvPr id="20" name="Image 8" descr="preencoded.png"/>
          <p:cNvPicPr>
            <a:picLocks noChangeAspect="1"/>
          </p:cNvPicPr>
          <p:nvPr/>
        </p:nvPicPr>
        <p:blipFill>
          <a:blip r:embed="rId11"/>
          <a:stretch>
            <a:fillRect/>
          </a:stretch>
        </p:blipFill>
        <p:spPr>
          <a:xfrm>
            <a:off x="5580459" y="1827728"/>
            <a:ext cx="3469362" cy="3469362"/>
          </a:xfrm>
          <a:prstGeom prst="rect">
            <a:avLst/>
          </a:prstGeom>
        </p:spPr>
      </p:pic>
      <p:sp>
        <p:nvSpPr>
          <p:cNvPr id="21" name="Shape 10"/>
          <p:cNvSpPr/>
          <p:nvPr/>
        </p:nvSpPr>
        <p:spPr>
          <a:xfrm>
            <a:off x="7294602" y="4944070"/>
            <a:ext cx="538639" cy="538639"/>
          </a:xfrm>
          <a:prstGeom prst="roundRect">
            <a:avLst>
              <a:gd name="adj" fmla="val 1695914"/>
            </a:avLst>
          </a:prstGeom>
          <a:solidFill>
            <a:srgbClr val="204C8E"/>
          </a:solidFill>
          <a:ln w="7620">
            <a:solidFill>
              <a:srgbClr val="3965A7"/>
            </a:solidFill>
            <a:prstDash val="solid"/>
          </a:ln>
        </p:spPr>
        <p:txBody>
          <a:bodyPr/>
          <a:lstStyle/>
          <a:p>
            <a:endParaRPr lang="pt-BR">
              <a:latin typeface="Poppins" panose="00000500000000000000" pitchFamily="2" charset="0"/>
              <a:cs typeface="Poppins" panose="00000500000000000000" pitchFamily="2" charset="0"/>
            </a:endParaRPr>
          </a:p>
        </p:txBody>
      </p:sp>
      <p:pic>
        <p:nvPicPr>
          <p:cNvPr id="22" name="Image 9" descr="preencoded.png"/>
          <p:cNvPicPr>
            <a:picLocks noChangeAspect="1"/>
          </p:cNvPicPr>
          <p:nvPr/>
        </p:nvPicPr>
        <p:blipFill>
          <a:blip r:embed="rId12"/>
          <a:stretch>
            <a:fillRect/>
          </a:stretch>
        </p:blipFill>
        <p:spPr>
          <a:xfrm>
            <a:off x="7442716" y="5061823"/>
            <a:ext cx="242411" cy="303014"/>
          </a:xfrm>
          <a:prstGeom prst="rect">
            <a:avLst/>
          </a:prstGeom>
        </p:spPr>
      </p:pic>
      <p:sp>
        <p:nvSpPr>
          <p:cNvPr id="23" name="Text 11"/>
          <p:cNvSpPr/>
          <p:nvPr/>
        </p:nvSpPr>
        <p:spPr>
          <a:xfrm>
            <a:off x="2116812" y="4686657"/>
            <a:ext cx="3140512" cy="336590"/>
          </a:xfrm>
          <a:prstGeom prst="rect">
            <a:avLst/>
          </a:prstGeom>
          <a:noFill/>
          <a:ln/>
        </p:spPr>
        <p:txBody>
          <a:bodyPr wrap="none" lIns="0" tIns="0" rIns="0" bIns="0" rtlCol="0" anchor="t"/>
          <a:lstStyle/>
          <a:p>
            <a:pPr marL="0" indent="0" algn="r">
              <a:lnSpc>
                <a:spcPts val="2650"/>
              </a:lnSpc>
              <a:buNone/>
            </a:pPr>
            <a:r>
              <a:rPr lang="en-US" sz="2100" dirty="0">
                <a:solidFill>
                  <a:srgbClr val="404155"/>
                </a:solidFill>
                <a:latin typeface="Poppins" panose="00000500000000000000" pitchFamily="2" charset="0"/>
                <a:ea typeface="Alexandria" pitchFamily="34" charset="-122"/>
                <a:cs typeface="Poppins" panose="00000500000000000000" pitchFamily="2" charset="0"/>
              </a:rPr>
              <a:t>Adaptação ao Contexto</a:t>
            </a:r>
            <a:endParaRPr lang="en-US" sz="2100" dirty="0">
              <a:latin typeface="Poppins" panose="00000500000000000000" pitchFamily="2" charset="0"/>
              <a:cs typeface="Poppins" panose="00000500000000000000" pitchFamily="2" charset="0"/>
            </a:endParaRPr>
          </a:p>
        </p:txBody>
      </p:sp>
      <p:pic>
        <p:nvPicPr>
          <p:cNvPr id="24" name="Image 10" descr="preencoded.png"/>
          <p:cNvPicPr>
            <a:picLocks noChangeAspect="1"/>
          </p:cNvPicPr>
          <p:nvPr/>
        </p:nvPicPr>
        <p:blipFill>
          <a:blip r:embed="rId13"/>
          <a:stretch>
            <a:fillRect/>
          </a:stretch>
        </p:blipFill>
        <p:spPr>
          <a:xfrm>
            <a:off x="5580459" y="1827728"/>
            <a:ext cx="3469362" cy="3469362"/>
          </a:xfrm>
          <a:prstGeom prst="rect">
            <a:avLst/>
          </a:prstGeom>
        </p:spPr>
      </p:pic>
      <p:sp>
        <p:nvSpPr>
          <p:cNvPr id="25" name="Shape 12"/>
          <p:cNvSpPr/>
          <p:nvPr/>
        </p:nvSpPr>
        <p:spPr>
          <a:xfrm>
            <a:off x="5910143" y="4516993"/>
            <a:ext cx="538639" cy="538639"/>
          </a:xfrm>
          <a:prstGeom prst="roundRect">
            <a:avLst>
              <a:gd name="adj" fmla="val 1695914"/>
            </a:avLst>
          </a:prstGeom>
          <a:solidFill>
            <a:srgbClr val="204C8E"/>
          </a:solidFill>
          <a:ln w="7620">
            <a:solidFill>
              <a:srgbClr val="3965A7"/>
            </a:solidFill>
            <a:prstDash val="solid"/>
          </a:ln>
        </p:spPr>
        <p:txBody>
          <a:bodyPr/>
          <a:lstStyle/>
          <a:p>
            <a:endParaRPr lang="pt-BR">
              <a:latin typeface="Poppins" panose="00000500000000000000" pitchFamily="2" charset="0"/>
              <a:cs typeface="Poppins" panose="00000500000000000000" pitchFamily="2" charset="0"/>
            </a:endParaRPr>
          </a:p>
        </p:txBody>
      </p:sp>
      <p:pic>
        <p:nvPicPr>
          <p:cNvPr id="26" name="Image 11" descr="preencoded.png"/>
          <p:cNvPicPr>
            <a:picLocks noChangeAspect="1"/>
          </p:cNvPicPr>
          <p:nvPr/>
        </p:nvPicPr>
        <p:blipFill>
          <a:blip r:embed="rId14"/>
          <a:stretch>
            <a:fillRect/>
          </a:stretch>
        </p:blipFill>
        <p:spPr>
          <a:xfrm>
            <a:off x="6058257" y="4634746"/>
            <a:ext cx="242411" cy="303014"/>
          </a:xfrm>
          <a:prstGeom prst="rect">
            <a:avLst/>
          </a:prstGeom>
        </p:spPr>
      </p:pic>
      <p:sp>
        <p:nvSpPr>
          <p:cNvPr id="27" name="Text 13"/>
          <p:cNvSpPr/>
          <p:nvPr/>
        </p:nvSpPr>
        <p:spPr>
          <a:xfrm>
            <a:off x="1676043" y="3394115"/>
            <a:ext cx="3581281" cy="336590"/>
          </a:xfrm>
          <a:prstGeom prst="rect">
            <a:avLst/>
          </a:prstGeom>
          <a:noFill/>
          <a:ln/>
        </p:spPr>
        <p:txBody>
          <a:bodyPr wrap="none" lIns="0" tIns="0" rIns="0" bIns="0" rtlCol="0" anchor="t"/>
          <a:lstStyle/>
          <a:p>
            <a:pPr marL="0" indent="0" algn="r">
              <a:lnSpc>
                <a:spcPts val="2650"/>
              </a:lnSpc>
              <a:buNone/>
            </a:pPr>
            <a:r>
              <a:rPr lang="en-US" sz="2100" dirty="0">
                <a:solidFill>
                  <a:srgbClr val="404155"/>
                </a:solidFill>
                <a:latin typeface="Poppins" panose="00000500000000000000" pitchFamily="2" charset="0"/>
                <a:ea typeface="Alexandria" pitchFamily="34" charset="-122"/>
                <a:cs typeface="Poppins" panose="00000500000000000000" pitchFamily="2" charset="0"/>
              </a:rPr>
              <a:t>Estabilidade Metodológica</a:t>
            </a:r>
            <a:endParaRPr lang="en-US" sz="2100" dirty="0">
              <a:latin typeface="Poppins" panose="00000500000000000000" pitchFamily="2" charset="0"/>
              <a:cs typeface="Poppins" panose="00000500000000000000" pitchFamily="2" charset="0"/>
            </a:endParaRPr>
          </a:p>
        </p:txBody>
      </p:sp>
      <p:pic>
        <p:nvPicPr>
          <p:cNvPr id="28" name="Image 12" descr="preencoded.png"/>
          <p:cNvPicPr>
            <a:picLocks noChangeAspect="1"/>
          </p:cNvPicPr>
          <p:nvPr/>
        </p:nvPicPr>
        <p:blipFill>
          <a:blip r:embed="rId15"/>
          <a:stretch>
            <a:fillRect/>
          </a:stretch>
        </p:blipFill>
        <p:spPr>
          <a:xfrm>
            <a:off x="5580459" y="1827728"/>
            <a:ext cx="3469362" cy="3469362"/>
          </a:xfrm>
          <a:prstGeom prst="rect">
            <a:avLst/>
          </a:prstGeom>
        </p:spPr>
      </p:pic>
      <p:sp>
        <p:nvSpPr>
          <p:cNvPr id="29" name="Shape 14"/>
          <p:cNvSpPr/>
          <p:nvPr/>
        </p:nvSpPr>
        <p:spPr>
          <a:xfrm>
            <a:off x="5380792" y="3168253"/>
            <a:ext cx="538639" cy="538639"/>
          </a:xfrm>
          <a:prstGeom prst="roundRect">
            <a:avLst>
              <a:gd name="adj" fmla="val 1695914"/>
            </a:avLst>
          </a:prstGeom>
          <a:solidFill>
            <a:srgbClr val="204C8E"/>
          </a:solidFill>
          <a:ln w="7620">
            <a:solidFill>
              <a:srgbClr val="3965A7"/>
            </a:solidFill>
            <a:prstDash val="solid"/>
          </a:ln>
        </p:spPr>
        <p:txBody>
          <a:bodyPr/>
          <a:lstStyle/>
          <a:p>
            <a:endParaRPr lang="pt-BR">
              <a:latin typeface="Poppins" panose="00000500000000000000" pitchFamily="2" charset="0"/>
              <a:cs typeface="Poppins" panose="00000500000000000000" pitchFamily="2" charset="0"/>
            </a:endParaRPr>
          </a:p>
        </p:txBody>
      </p:sp>
      <p:pic>
        <p:nvPicPr>
          <p:cNvPr id="30" name="Image 13" descr="preencoded.png"/>
          <p:cNvPicPr>
            <a:picLocks noChangeAspect="1"/>
          </p:cNvPicPr>
          <p:nvPr/>
        </p:nvPicPr>
        <p:blipFill>
          <a:blip r:embed="rId16"/>
          <a:stretch>
            <a:fillRect/>
          </a:stretch>
        </p:blipFill>
        <p:spPr>
          <a:xfrm>
            <a:off x="5528905" y="3286006"/>
            <a:ext cx="242411" cy="303014"/>
          </a:xfrm>
          <a:prstGeom prst="rect">
            <a:avLst/>
          </a:prstGeom>
        </p:spPr>
      </p:pic>
      <p:sp>
        <p:nvSpPr>
          <p:cNvPr id="31" name="Text 15"/>
          <p:cNvSpPr/>
          <p:nvPr/>
        </p:nvSpPr>
        <p:spPr>
          <a:xfrm>
            <a:off x="793790" y="5582126"/>
            <a:ext cx="13042821" cy="1034415"/>
          </a:xfrm>
          <a:prstGeom prst="rect">
            <a:avLst/>
          </a:prstGeom>
          <a:noFill/>
          <a:ln/>
        </p:spPr>
        <p:txBody>
          <a:bodyPr wrap="square" lIns="0" tIns="0" rIns="0" bIns="0" rtlCol="0" anchor="t"/>
          <a:lstStyle/>
          <a:p>
            <a:pPr marL="0" indent="0" algn="l">
              <a:lnSpc>
                <a:spcPts val="2700"/>
              </a:lnSpc>
              <a:buNone/>
            </a:pPr>
            <a:r>
              <a:rPr lang="en-US" dirty="0">
                <a:solidFill>
                  <a:srgbClr val="404155"/>
                </a:solidFill>
                <a:latin typeface="Poppins" panose="00000500000000000000" pitchFamily="2" charset="0"/>
                <a:ea typeface="Nobile" pitchFamily="34" charset="-122"/>
                <a:cs typeface="Poppins" panose="00000500000000000000" pitchFamily="2" charset="0"/>
              </a:rPr>
              <a:t>Os </a:t>
            </a:r>
            <a:r>
              <a:rPr lang="en-US" b="1" i="1" dirty="0">
                <a:solidFill>
                  <a:srgbClr val="1B54DA"/>
                </a:solidFill>
                <a:latin typeface="Poppins" panose="00000500000000000000" pitchFamily="2" charset="0"/>
                <a:ea typeface="Nobile" pitchFamily="34" charset="-122"/>
                <a:cs typeface="Poppins" panose="00000500000000000000" pitchFamily="2" charset="0"/>
              </a:rPr>
              <a:t>sete princípios essenciais do DPMM®</a:t>
            </a:r>
            <a:r>
              <a:rPr lang="en-US" dirty="0">
                <a:solidFill>
                  <a:srgbClr val="404155"/>
                </a:solidFill>
                <a:latin typeface="Poppins" panose="00000500000000000000" pitchFamily="2" charset="0"/>
                <a:ea typeface="Nobile" pitchFamily="34" charset="-122"/>
                <a:cs typeface="Poppins" panose="00000500000000000000" pitchFamily="2" charset="0"/>
              </a:rPr>
              <a:t> formam a base filosófica do método. Eles trabalham em conjunto para </a:t>
            </a:r>
            <a:r>
              <a:rPr lang="en-US" b="1" dirty="0">
                <a:solidFill>
                  <a:srgbClr val="1B54DA"/>
                </a:solidFill>
                <a:latin typeface="Poppins" panose="00000500000000000000" pitchFamily="2" charset="0"/>
                <a:ea typeface="Nobile" pitchFamily="34" charset="-122"/>
                <a:cs typeface="Poppins" panose="00000500000000000000" pitchFamily="2" charset="0"/>
              </a:rPr>
              <a:t>criar uma abordagem coesa e eficaz para a gestão de projetos dinâmicos. </a:t>
            </a:r>
            <a:r>
              <a:rPr lang="en-US" dirty="0">
                <a:solidFill>
                  <a:srgbClr val="404155"/>
                </a:solidFill>
                <a:latin typeface="Poppins" panose="00000500000000000000" pitchFamily="2" charset="0"/>
                <a:ea typeface="Nobile" pitchFamily="34" charset="-122"/>
                <a:cs typeface="Poppins" panose="00000500000000000000" pitchFamily="2" charset="0"/>
              </a:rPr>
              <a:t>Cada princípio aborda um aspecto fundamental da gestão de projetos, desde a justificativa de negócio até a estabilidade metodológica.</a:t>
            </a:r>
            <a:endParaRPr lang="en-US" dirty="0">
              <a:latin typeface="Poppins" panose="00000500000000000000" pitchFamily="2" charset="0"/>
              <a:cs typeface="Poppins" panose="00000500000000000000" pitchFamily="2" charset="0"/>
            </a:endParaRPr>
          </a:p>
        </p:txBody>
      </p:sp>
      <p:sp>
        <p:nvSpPr>
          <p:cNvPr id="32" name="Text 16"/>
          <p:cNvSpPr/>
          <p:nvPr/>
        </p:nvSpPr>
        <p:spPr>
          <a:xfrm>
            <a:off x="793790" y="6858953"/>
            <a:ext cx="13042821" cy="689610"/>
          </a:xfrm>
          <a:prstGeom prst="rect">
            <a:avLst/>
          </a:prstGeom>
          <a:noFill/>
          <a:ln/>
        </p:spPr>
        <p:txBody>
          <a:bodyPr wrap="square" lIns="0" tIns="0" rIns="0" bIns="0" rtlCol="0" anchor="t"/>
          <a:lstStyle/>
          <a:p>
            <a:pPr marL="0" indent="0" algn="l">
              <a:lnSpc>
                <a:spcPts val="2700"/>
              </a:lnSpc>
              <a:buNone/>
            </a:pPr>
            <a:r>
              <a:rPr lang="en-US" dirty="0">
                <a:solidFill>
                  <a:srgbClr val="404155"/>
                </a:solidFill>
                <a:latin typeface="Poppins" panose="00000500000000000000" pitchFamily="2" charset="0"/>
                <a:ea typeface="Nobile" pitchFamily="34" charset="-122"/>
                <a:cs typeface="Poppins" panose="00000500000000000000" pitchFamily="2" charset="0"/>
              </a:rPr>
              <a:t>Vamos explorar cada um desses princípios em detalhes nas próximas seções, compreendendo como eles se complementam e como podem ser aplicados em diferentes contextos de projeto.</a:t>
            </a:r>
            <a:endParaRPr lang="en-US" dirty="0">
              <a:latin typeface="Poppins" panose="00000500000000000000" pitchFamily="2" charset="0"/>
              <a:cs typeface="Poppins" panose="00000500000000000000" pitchFamily="2" charset="0"/>
            </a:endParaRPr>
          </a:p>
        </p:txBody>
      </p:sp>
      <p:sp>
        <p:nvSpPr>
          <p:cNvPr id="33" name="Freeform 2">
            <a:extLst>
              <a:ext uri="{FF2B5EF4-FFF2-40B4-BE49-F238E27FC236}">
                <a16:creationId xmlns:a16="http://schemas.microsoft.com/office/drawing/2014/main" id="{F48CFAE0-C54D-8AA5-B56A-F8B5BC2B053F}"/>
              </a:ext>
            </a:extLst>
          </p:cNvPr>
          <p:cNvSpPr/>
          <p:nvPr/>
        </p:nvSpPr>
        <p:spPr>
          <a:xfrm>
            <a:off x="304135" y="7767757"/>
            <a:ext cx="690037" cy="260563"/>
          </a:xfrm>
          <a:custGeom>
            <a:avLst/>
            <a:gdLst/>
            <a:ahLst/>
            <a:cxnLst/>
            <a:rect l="l" t="t" r="r" b="b"/>
            <a:pathLst>
              <a:path w="1224137" h="521246">
                <a:moveTo>
                  <a:pt x="0" y="0"/>
                </a:moveTo>
                <a:lnTo>
                  <a:pt x="1224137" y="0"/>
                </a:lnTo>
                <a:lnTo>
                  <a:pt x="1224137" y="521246"/>
                </a:lnTo>
                <a:lnTo>
                  <a:pt x="0" y="521246"/>
                </a:lnTo>
                <a:lnTo>
                  <a:pt x="0" y="0"/>
                </a:lnTo>
                <a:close/>
              </a:path>
            </a:pathLst>
          </a:custGeom>
          <a:blipFill>
            <a:blip r:embed="rId17"/>
            <a:stretch>
              <a:fillRect b="-649"/>
            </a:stretch>
          </a:blipFill>
        </p:spPr>
        <p:txBody>
          <a:bodyPr/>
          <a:lstStyle/>
          <a:p>
            <a:endParaRPr lang="en-NL" sz="144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705207"/>
            <a:ext cx="6998256" cy="496133"/>
          </a:xfrm>
          <a:prstGeom prst="rect">
            <a:avLst/>
          </a:prstGeom>
          <a:noFill/>
          <a:ln/>
        </p:spPr>
        <p:txBody>
          <a:bodyPr wrap="none" lIns="0" tIns="0" rIns="0" bIns="0" rtlCol="0" anchor="t"/>
          <a:lstStyle/>
          <a:p>
            <a:pPr marL="0" indent="0" algn="l">
              <a:lnSpc>
                <a:spcPts val="3900"/>
              </a:lnSpc>
              <a:buNone/>
            </a:pPr>
            <a:r>
              <a:rPr lang="en-US" sz="3100" b="1" dirty="0">
                <a:solidFill>
                  <a:srgbClr val="1B1B27"/>
                </a:solidFill>
                <a:effectLst>
                  <a:outerShdw blurRad="38100" dist="38100" dir="2700000" algn="tl">
                    <a:srgbClr val="000000">
                      <a:alpha val="43137"/>
                    </a:srgbClr>
                  </a:outerShdw>
                </a:effectLst>
                <a:latin typeface="Poppins" panose="00000500000000000000" pitchFamily="2" charset="0"/>
                <a:ea typeface="Alexandria" pitchFamily="34" charset="-122"/>
                <a:cs typeface="Poppins" panose="00000500000000000000" pitchFamily="2" charset="0"/>
              </a:rPr>
              <a:t>Visão Geral das Práticas do DPMM®</a:t>
            </a:r>
            <a:endParaRPr lang="en-US" sz="3100" b="1" dirty="0">
              <a:effectLst>
                <a:outerShdw blurRad="38100" dist="38100" dir="2700000" algn="tl">
                  <a:srgbClr val="000000">
                    <a:alpha val="43137"/>
                  </a:srgbClr>
                </a:outerShdw>
              </a:effectLst>
              <a:latin typeface="Poppins" panose="00000500000000000000" pitchFamily="2" charset="0"/>
              <a:cs typeface="Poppins" panose="00000500000000000000" pitchFamily="2" charset="0"/>
            </a:endParaRPr>
          </a:p>
        </p:txBody>
      </p:sp>
      <p:sp>
        <p:nvSpPr>
          <p:cNvPr id="3" name="Text 1"/>
          <p:cNvSpPr/>
          <p:nvPr/>
        </p:nvSpPr>
        <p:spPr>
          <a:xfrm>
            <a:off x="793790" y="1362766"/>
            <a:ext cx="13042821" cy="508159"/>
          </a:xfrm>
          <a:prstGeom prst="rect">
            <a:avLst/>
          </a:prstGeom>
          <a:noFill/>
          <a:ln/>
        </p:spPr>
        <p:txBody>
          <a:bodyPr wrap="square" lIns="0" tIns="0" rIns="0" bIns="0" rtlCol="0" anchor="t"/>
          <a:lstStyle/>
          <a:p>
            <a:pPr marL="0" indent="0" algn="l">
              <a:lnSpc>
                <a:spcPts val="2000"/>
              </a:lnSpc>
              <a:buNone/>
            </a:pPr>
            <a:r>
              <a:rPr lang="en-US" sz="1600" dirty="0">
                <a:solidFill>
                  <a:srgbClr val="404155"/>
                </a:solidFill>
                <a:latin typeface="Poppins" panose="00000500000000000000" pitchFamily="2" charset="0"/>
                <a:ea typeface="Nobile" pitchFamily="34" charset="-122"/>
                <a:cs typeface="Poppins" panose="00000500000000000000" pitchFamily="2" charset="0"/>
              </a:rPr>
              <a:t>As sete práticas de gestão do DPMM® representam as ferramentas essenciais para implementação eficaz da metodologia dinâmica de projetos. Cada prática oferece conhecimento especializado para um aspecto crítico da gestão:</a:t>
            </a:r>
            <a:endParaRPr lang="en-US" sz="1600" dirty="0">
              <a:latin typeface="Poppins" panose="00000500000000000000" pitchFamily="2" charset="0"/>
              <a:cs typeface="Poppins" panose="00000500000000000000" pitchFamily="2" charset="0"/>
            </a:endParaRPr>
          </a:p>
        </p:txBody>
      </p:sp>
      <p:sp>
        <p:nvSpPr>
          <p:cNvPr id="4" name="Shape 2"/>
          <p:cNvSpPr/>
          <p:nvPr/>
        </p:nvSpPr>
        <p:spPr>
          <a:xfrm>
            <a:off x="793790" y="2049519"/>
            <a:ext cx="4241840" cy="1850946"/>
          </a:xfrm>
          <a:prstGeom prst="roundRect">
            <a:avLst>
              <a:gd name="adj" fmla="val 3941"/>
            </a:avLst>
          </a:prstGeom>
          <a:solidFill>
            <a:srgbClr val="002060"/>
          </a:solidFill>
          <a:ln w="7620">
            <a:solidFill>
              <a:srgbClr val="B8C3DF"/>
            </a:solidFill>
            <a:prstDash val="solid"/>
          </a:ln>
        </p:spPr>
        <p:txBody>
          <a:bodyPr/>
          <a:lstStyle/>
          <a:p>
            <a:endParaRPr lang="pt-BR" sz="2400">
              <a:latin typeface="Poppins" panose="00000500000000000000" pitchFamily="2" charset="0"/>
              <a:cs typeface="Poppins" panose="00000500000000000000" pitchFamily="2" charset="0"/>
            </a:endParaRPr>
          </a:p>
        </p:txBody>
      </p:sp>
      <p:sp>
        <p:nvSpPr>
          <p:cNvPr id="5" name="Text 3"/>
          <p:cNvSpPr/>
          <p:nvPr/>
        </p:nvSpPr>
        <p:spPr>
          <a:xfrm>
            <a:off x="960120" y="2215849"/>
            <a:ext cx="1984653" cy="248007"/>
          </a:xfrm>
          <a:prstGeom prst="rect">
            <a:avLst/>
          </a:prstGeom>
          <a:noFill/>
          <a:ln/>
        </p:spPr>
        <p:txBody>
          <a:bodyPr wrap="none" lIns="0" tIns="0" rIns="0" bIns="0" rtlCol="0" anchor="t"/>
          <a:lstStyle/>
          <a:p>
            <a:pPr marL="0" indent="0" algn="l">
              <a:lnSpc>
                <a:spcPts val="1950"/>
              </a:lnSpc>
              <a:buNone/>
            </a:pPr>
            <a:r>
              <a:rPr lang="en-US" b="1" dirty="0">
                <a:solidFill>
                  <a:schemeClr val="bg1"/>
                </a:solidFill>
                <a:latin typeface="Poppins" panose="00000500000000000000" pitchFamily="2" charset="0"/>
                <a:ea typeface="Alexandria" pitchFamily="34" charset="-122"/>
                <a:cs typeface="Poppins" panose="00000500000000000000" pitchFamily="2" charset="0"/>
              </a:rPr>
              <a:t>Organização</a:t>
            </a:r>
            <a:endParaRPr lang="en-US" dirty="0">
              <a:solidFill>
                <a:schemeClr val="bg1"/>
              </a:solidFill>
              <a:latin typeface="Poppins" panose="00000500000000000000" pitchFamily="2" charset="0"/>
              <a:cs typeface="Poppins" panose="00000500000000000000" pitchFamily="2" charset="0"/>
            </a:endParaRPr>
          </a:p>
        </p:txBody>
      </p:sp>
      <p:sp>
        <p:nvSpPr>
          <p:cNvPr id="6" name="Text 4"/>
          <p:cNvSpPr/>
          <p:nvPr/>
        </p:nvSpPr>
        <p:spPr>
          <a:xfrm>
            <a:off x="960120" y="2559106"/>
            <a:ext cx="3909179" cy="1016318"/>
          </a:xfrm>
          <a:prstGeom prst="rect">
            <a:avLst/>
          </a:prstGeom>
          <a:noFill/>
          <a:ln/>
        </p:spPr>
        <p:txBody>
          <a:bodyPr wrap="square" lIns="0" tIns="0" rIns="0" bIns="0" rtlCol="0" anchor="t"/>
          <a:lstStyle/>
          <a:p>
            <a:pPr marL="0" indent="0" algn="l">
              <a:lnSpc>
                <a:spcPts val="2000"/>
              </a:lnSpc>
              <a:buNone/>
            </a:pPr>
            <a:r>
              <a:rPr lang="en-US" sz="1600" dirty="0">
                <a:solidFill>
                  <a:schemeClr val="bg1"/>
                </a:solidFill>
                <a:latin typeface="Poppins" panose="00000500000000000000" pitchFamily="2" charset="0"/>
                <a:ea typeface="Nobile" pitchFamily="34" charset="-122"/>
                <a:cs typeface="Poppins" panose="00000500000000000000" pitchFamily="2" charset="0"/>
              </a:rPr>
              <a:t>Define a estrutura de governança, papéis e responsabilidades, garantindo clareza nas funções e autoridade decisória em todo o ciclo de vida do projeto.</a:t>
            </a:r>
            <a:endParaRPr lang="en-US" sz="1600" dirty="0">
              <a:solidFill>
                <a:schemeClr val="bg1"/>
              </a:solidFill>
              <a:latin typeface="Poppins" panose="00000500000000000000" pitchFamily="2" charset="0"/>
              <a:cs typeface="Poppins" panose="00000500000000000000" pitchFamily="2" charset="0"/>
            </a:endParaRPr>
          </a:p>
        </p:txBody>
      </p:sp>
      <p:sp>
        <p:nvSpPr>
          <p:cNvPr id="7" name="Shape 5"/>
          <p:cNvSpPr/>
          <p:nvPr/>
        </p:nvSpPr>
        <p:spPr>
          <a:xfrm>
            <a:off x="5194340" y="2049519"/>
            <a:ext cx="4241840" cy="1850946"/>
          </a:xfrm>
          <a:prstGeom prst="roundRect">
            <a:avLst>
              <a:gd name="adj" fmla="val 3941"/>
            </a:avLst>
          </a:prstGeom>
          <a:solidFill>
            <a:srgbClr val="002060"/>
          </a:solidFill>
          <a:ln w="7620">
            <a:solidFill>
              <a:srgbClr val="B8C3DF"/>
            </a:solidFill>
            <a:prstDash val="solid"/>
          </a:ln>
        </p:spPr>
        <p:txBody>
          <a:bodyPr/>
          <a:lstStyle/>
          <a:p>
            <a:endParaRPr lang="pt-BR" sz="2400">
              <a:latin typeface="Poppins" panose="00000500000000000000" pitchFamily="2" charset="0"/>
              <a:cs typeface="Poppins" panose="00000500000000000000" pitchFamily="2" charset="0"/>
            </a:endParaRPr>
          </a:p>
        </p:txBody>
      </p:sp>
      <p:sp>
        <p:nvSpPr>
          <p:cNvPr id="8" name="Text 6"/>
          <p:cNvSpPr/>
          <p:nvPr/>
        </p:nvSpPr>
        <p:spPr>
          <a:xfrm>
            <a:off x="5360670" y="2215849"/>
            <a:ext cx="1984653" cy="248007"/>
          </a:xfrm>
          <a:prstGeom prst="rect">
            <a:avLst/>
          </a:prstGeom>
          <a:noFill/>
          <a:ln/>
        </p:spPr>
        <p:txBody>
          <a:bodyPr wrap="none" lIns="0" tIns="0" rIns="0" bIns="0" rtlCol="0" anchor="t"/>
          <a:lstStyle/>
          <a:p>
            <a:pPr marL="0" indent="0" algn="l">
              <a:lnSpc>
                <a:spcPts val="1950"/>
              </a:lnSpc>
              <a:buNone/>
            </a:pPr>
            <a:r>
              <a:rPr lang="en-US" b="1" dirty="0">
                <a:solidFill>
                  <a:schemeClr val="bg1"/>
                </a:solidFill>
                <a:latin typeface="Poppins" panose="00000500000000000000" pitchFamily="2" charset="0"/>
                <a:ea typeface="Alexandria" pitchFamily="34" charset="-122"/>
                <a:cs typeface="Poppins" panose="00000500000000000000" pitchFamily="2" charset="0"/>
              </a:rPr>
              <a:t>Business Case</a:t>
            </a:r>
            <a:endParaRPr lang="en-US" dirty="0">
              <a:solidFill>
                <a:schemeClr val="bg1"/>
              </a:solidFill>
              <a:latin typeface="Poppins" panose="00000500000000000000" pitchFamily="2" charset="0"/>
              <a:cs typeface="Poppins" panose="00000500000000000000" pitchFamily="2" charset="0"/>
            </a:endParaRPr>
          </a:p>
        </p:txBody>
      </p:sp>
      <p:sp>
        <p:nvSpPr>
          <p:cNvPr id="9" name="Text 7"/>
          <p:cNvSpPr/>
          <p:nvPr/>
        </p:nvSpPr>
        <p:spPr>
          <a:xfrm>
            <a:off x="5360670" y="2559106"/>
            <a:ext cx="3909179" cy="762238"/>
          </a:xfrm>
          <a:prstGeom prst="rect">
            <a:avLst/>
          </a:prstGeom>
          <a:noFill/>
          <a:ln/>
        </p:spPr>
        <p:txBody>
          <a:bodyPr wrap="square" lIns="0" tIns="0" rIns="0" bIns="0" rtlCol="0" anchor="t"/>
          <a:lstStyle/>
          <a:p>
            <a:pPr marL="0" indent="0" algn="l">
              <a:lnSpc>
                <a:spcPts val="2000"/>
              </a:lnSpc>
              <a:buNone/>
            </a:pPr>
            <a:r>
              <a:rPr lang="en-US" sz="1600" dirty="0">
                <a:solidFill>
                  <a:schemeClr val="bg1"/>
                </a:solidFill>
                <a:latin typeface="Poppins" panose="00000500000000000000" pitchFamily="2" charset="0"/>
                <a:ea typeface="Nobile" pitchFamily="34" charset="-122"/>
                <a:cs typeface="Poppins" panose="00000500000000000000" pitchFamily="2" charset="0"/>
              </a:rPr>
              <a:t>Estabelece a justificativa contínua do projeto, vinculando objetivos estratégicos e benefícios esperados com métricas de sucesso mensuráveis.</a:t>
            </a:r>
            <a:endParaRPr lang="en-US" sz="1600" dirty="0">
              <a:solidFill>
                <a:schemeClr val="bg1"/>
              </a:solidFill>
              <a:latin typeface="Poppins" panose="00000500000000000000" pitchFamily="2" charset="0"/>
              <a:cs typeface="Poppins" panose="00000500000000000000" pitchFamily="2" charset="0"/>
            </a:endParaRPr>
          </a:p>
        </p:txBody>
      </p:sp>
      <p:sp>
        <p:nvSpPr>
          <p:cNvPr id="10" name="Shape 8"/>
          <p:cNvSpPr/>
          <p:nvPr/>
        </p:nvSpPr>
        <p:spPr>
          <a:xfrm>
            <a:off x="9594890" y="2049519"/>
            <a:ext cx="4241840" cy="1850946"/>
          </a:xfrm>
          <a:prstGeom prst="roundRect">
            <a:avLst>
              <a:gd name="adj" fmla="val 3941"/>
            </a:avLst>
          </a:prstGeom>
          <a:solidFill>
            <a:srgbClr val="002060"/>
          </a:solidFill>
          <a:ln w="7620">
            <a:solidFill>
              <a:srgbClr val="B8C3DF"/>
            </a:solidFill>
            <a:prstDash val="solid"/>
          </a:ln>
        </p:spPr>
        <p:txBody>
          <a:bodyPr/>
          <a:lstStyle/>
          <a:p>
            <a:endParaRPr lang="pt-BR" sz="2400">
              <a:latin typeface="Poppins" panose="00000500000000000000" pitchFamily="2" charset="0"/>
              <a:cs typeface="Poppins" panose="00000500000000000000" pitchFamily="2" charset="0"/>
            </a:endParaRPr>
          </a:p>
        </p:txBody>
      </p:sp>
      <p:sp>
        <p:nvSpPr>
          <p:cNvPr id="11" name="Text 9"/>
          <p:cNvSpPr/>
          <p:nvPr/>
        </p:nvSpPr>
        <p:spPr>
          <a:xfrm>
            <a:off x="9761220" y="2215849"/>
            <a:ext cx="1984653" cy="248007"/>
          </a:xfrm>
          <a:prstGeom prst="rect">
            <a:avLst/>
          </a:prstGeom>
          <a:noFill/>
          <a:ln/>
        </p:spPr>
        <p:txBody>
          <a:bodyPr wrap="none" lIns="0" tIns="0" rIns="0" bIns="0" rtlCol="0" anchor="t"/>
          <a:lstStyle/>
          <a:p>
            <a:pPr marL="0" indent="0" algn="l">
              <a:lnSpc>
                <a:spcPts val="1950"/>
              </a:lnSpc>
              <a:buNone/>
            </a:pPr>
            <a:r>
              <a:rPr lang="en-US" b="1" dirty="0">
                <a:solidFill>
                  <a:schemeClr val="bg1"/>
                </a:solidFill>
                <a:latin typeface="Poppins" panose="00000500000000000000" pitchFamily="2" charset="0"/>
                <a:ea typeface="Alexandria" pitchFamily="34" charset="-122"/>
                <a:cs typeface="Poppins" panose="00000500000000000000" pitchFamily="2" charset="0"/>
              </a:rPr>
              <a:t>Agilidade</a:t>
            </a:r>
            <a:endParaRPr lang="en-US" dirty="0">
              <a:solidFill>
                <a:schemeClr val="bg1"/>
              </a:solidFill>
              <a:latin typeface="Poppins" panose="00000500000000000000" pitchFamily="2" charset="0"/>
              <a:cs typeface="Poppins" panose="00000500000000000000" pitchFamily="2" charset="0"/>
            </a:endParaRPr>
          </a:p>
        </p:txBody>
      </p:sp>
      <p:sp>
        <p:nvSpPr>
          <p:cNvPr id="12" name="Text 10"/>
          <p:cNvSpPr/>
          <p:nvPr/>
        </p:nvSpPr>
        <p:spPr>
          <a:xfrm>
            <a:off x="9761220" y="2559106"/>
            <a:ext cx="3909179" cy="1016318"/>
          </a:xfrm>
          <a:prstGeom prst="rect">
            <a:avLst/>
          </a:prstGeom>
          <a:noFill/>
          <a:ln/>
        </p:spPr>
        <p:txBody>
          <a:bodyPr wrap="square" lIns="0" tIns="0" rIns="0" bIns="0" rtlCol="0" anchor="t"/>
          <a:lstStyle/>
          <a:p>
            <a:pPr marL="0" indent="0" algn="l">
              <a:lnSpc>
                <a:spcPts val="2000"/>
              </a:lnSpc>
              <a:buNone/>
            </a:pPr>
            <a:r>
              <a:rPr lang="en-US" sz="1600" dirty="0">
                <a:solidFill>
                  <a:schemeClr val="bg1"/>
                </a:solidFill>
                <a:latin typeface="Poppins" panose="00000500000000000000" pitchFamily="2" charset="0"/>
                <a:ea typeface="Nobile" pitchFamily="34" charset="-122"/>
                <a:cs typeface="Poppins" panose="00000500000000000000" pitchFamily="2" charset="0"/>
              </a:rPr>
              <a:t>Incorpora técnicas para adaptar-se rapidamente às mudanças, utilizando iterações e feedback constante para maximizar o valor entregue ao cliente.</a:t>
            </a:r>
            <a:endParaRPr lang="en-US" sz="1600" dirty="0">
              <a:solidFill>
                <a:schemeClr val="bg1"/>
              </a:solidFill>
              <a:latin typeface="Poppins" panose="00000500000000000000" pitchFamily="2" charset="0"/>
              <a:cs typeface="Poppins" panose="00000500000000000000" pitchFamily="2" charset="0"/>
            </a:endParaRPr>
          </a:p>
        </p:txBody>
      </p:sp>
      <p:sp>
        <p:nvSpPr>
          <p:cNvPr id="13" name="Shape 11"/>
          <p:cNvSpPr/>
          <p:nvPr/>
        </p:nvSpPr>
        <p:spPr>
          <a:xfrm>
            <a:off x="793552" y="4037005"/>
            <a:ext cx="4241840" cy="1850946"/>
          </a:xfrm>
          <a:prstGeom prst="roundRect">
            <a:avLst>
              <a:gd name="adj" fmla="val 3941"/>
            </a:avLst>
          </a:prstGeom>
          <a:solidFill>
            <a:srgbClr val="002060"/>
          </a:solidFill>
          <a:ln w="7620">
            <a:solidFill>
              <a:srgbClr val="B8C3DF"/>
            </a:solidFill>
            <a:prstDash val="solid"/>
          </a:ln>
        </p:spPr>
        <p:txBody>
          <a:bodyPr/>
          <a:lstStyle/>
          <a:p>
            <a:endParaRPr lang="pt-BR" sz="2400">
              <a:latin typeface="Poppins" panose="00000500000000000000" pitchFamily="2" charset="0"/>
              <a:cs typeface="Poppins" panose="00000500000000000000" pitchFamily="2" charset="0"/>
            </a:endParaRPr>
          </a:p>
        </p:txBody>
      </p:sp>
      <p:sp>
        <p:nvSpPr>
          <p:cNvPr id="14" name="Text 12"/>
          <p:cNvSpPr/>
          <p:nvPr/>
        </p:nvSpPr>
        <p:spPr>
          <a:xfrm>
            <a:off x="959882" y="4203336"/>
            <a:ext cx="1984653" cy="248007"/>
          </a:xfrm>
          <a:prstGeom prst="rect">
            <a:avLst/>
          </a:prstGeom>
          <a:noFill/>
          <a:ln/>
        </p:spPr>
        <p:txBody>
          <a:bodyPr wrap="none" lIns="0" tIns="0" rIns="0" bIns="0" rtlCol="0" anchor="t"/>
          <a:lstStyle/>
          <a:p>
            <a:pPr marL="0" indent="0" algn="l">
              <a:lnSpc>
                <a:spcPts val="1950"/>
              </a:lnSpc>
              <a:buNone/>
            </a:pPr>
            <a:r>
              <a:rPr lang="en-US" b="1" dirty="0">
                <a:solidFill>
                  <a:schemeClr val="bg1"/>
                </a:solidFill>
                <a:latin typeface="Poppins" panose="00000500000000000000" pitchFamily="2" charset="0"/>
                <a:ea typeface="Alexandria" pitchFamily="34" charset="-122"/>
                <a:cs typeface="Poppins" panose="00000500000000000000" pitchFamily="2" charset="0"/>
              </a:rPr>
              <a:t>Planejamento</a:t>
            </a:r>
            <a:endParaRPr lang="en-US" dirty="0">
              <a:solidFill>
                <a:schemeClr val="bg1"/>
              </a:solidFill>
              <a:latin typeface="Poppins" panose="00000500000000000000" pitchFamily="2" charset="0"/>
              <a:cs typeface="Poppins" panose="00000500000000000000" pitchFamily="2" charset="0"/>
            </a:endParaRPr>
          </a:p>
        </p:txBody>
      </p:sp>
      <p:sp>
        <p:nvSpPr>
          <p:cNvPr id="15" name="Text 13"/>
          <p:cNvSpPr/>
          <p:nvPr/>
        </p:nvSpPr>
        <p:spPr>
          <a:xfrm>
            <a:off x="959882" y="4546593"/>
            <a:ext cx="3909179" cy="762238"/>
          </a:xfrm>
          <a:prstGeom prst="rect">
            <a:avLst/>
          </a:prstGeom>
          <a:noFill/>
          <a:ln/>
        </p:spPr>
        <p:txBody>
          <a:bodyPr wrap="square" lIns="0" tIns="0" rIns="0" bIns="0" rtlCol="0" anchor="t"/>
          <a:lstStyle/>
          <a:p>
            <a:pPr marL="0" indent="0" algn="l">
              <a:lnSpc>
                <a:spcPts val="2000"/>
              </a:lnSpc>
              <a:buNone/>
            </a:pPr>
            <a:r>
              <a:rPr lang="en-US" sz="1600" dirty="0">
                <a:solidFill>
                  <a:schemeClr val="bg1"/>
                </a:solidFill>
                <a:latin typeface="Poppins" panose="00000500000000000000" pitchFamily="2" charset="0"/>
                <a:ea typeface="Nobile" pitchFamily="34" charset="-122"/>
                <a:cs typeface="Poppins" panose="00000500000000000000" pitchFamily="2" charset="0"/>
              </a:rPr>
              <a:t>Desenvolve cronogramas flexíveis orientados a produtos, permitindo adaptação contínua sem perder o foco nos objetivos estratégicos.</a:t>
            </a:r>
            <a:endParaRPr lang="en-US" sz="1600" dirty="0">
              <a:solidFill>
                <a:schemeClr val="bg1"/>
              </a:solidFill>
              <a:latin typeface="Poppins" panose="00000500000000000000" pitchFamily="2" charset="0"/>
              <a:cs typeface="Poppins" panose="00000500000000000000" pitchFamily="2" charset="0"/>
            </a:endParaRPr>
          </a:p>
        </p:txBody>
      </p:sp>
      <p:sp>
        <p:nvSpPr>
          <p:cNvPr id="16" name="Shape 14"/>
          <p:cNvSpPr/>
          <p:nvPr/>
        </p:nvSpPr>
        <p:spPr>
          <a:xfrm>
            <a:off x="5194102" y="4037005"/>
            <a:ext cx="4241840" cy="1850946"/>
          </a:xfrm>
          <a:prstGeom prst="roundRect">
            <a:avLst>
              <a:gd name="adj" fmla="val 3941"/>
            </a:avLst>
          </a:prstGeom>
          <a:solidFill>
            <a:srgbClr val="002060"/>
          </a:solidFill>
          <a:ln w="7620">
            <a:solidFill>
              <a:srgbClr val="B8C3DF"/>
            </a:solidFill>
            <a:prstDash val="solid"/>
          </a:ln>
        </p:spPr>
        <p:txBody>
          <a:bodyPr/>
          <a:lstStyle/>
          <a:p>
            <a:endParaRPr lang="pt-BR" sz="2400">
              <a:latin typeface="Poppins" panose="00000500000000000000" pitchFamily="2" charset="0"/>
              <a:cs typeface="Poppins" panose="00000500000000000000" pitchFamily="2" charset="0"/>
            </a:endParaRPr>
          </a:p>
        </p:txBody>
      </p:sp>
      <p:sp>
        <p:nvSpPr>
          <p:cNvPr id="17" name="Text 15"/>
          <p:cNvSpPr/>
          <p:nvPr/>
        </p:nvSpPr>
        <p:spPr>
          <a:xfrm>
            <a:off x="5360432" y="4203336"/>
            <a:ext cx="2981563" cy="248007"/>
          </a:xfrm>
          <a:prstGeom prst="rect">
            <a:avLst/>
          </a:prstGeom>
          <a:noFill/>
          <a:ln/>
        </p:spPr>
        <p:txBody>
          <a:bodyPr wrap="none" lIns="0" tIns="0" rIns="0" bIns="0" rtlCol="0" anchor="t"/>
          <a:lstStyle/>
          <a:p>
            <a:pPr marL="0" indent="0" algn="l">
              <a:lnSpc>
                <a:spcPts val="1950"/>
              </a:lnSpc>
              <a:buNone/>
            </a:pPr>
            <a:r>
              <a:rPr lang="en-US" b="1" dirty="0">
                <a:solidFill>
                  <a:schemeClr val="bg1"/>
                </a:solidFill>
                <a:latin typeface="Poppins" panose="00000500000000000000" pitchFamily="2" charset="0"/>
                <a:ea typeface="Alexandria" pitchFamily="34" charset="-122"/>
                <a:cs typeface="Poppins" panose="00000500000000000000" pitchFamily="2" charset="0"/>
              </a:rPr>
              <a:t>Gerenciamento da Qualidade</a:t>
            </a:r>
            <a:endParaRPr lang="en-US" dirty="0">
              <a:solidFill>
                <a:schemeClr val="bg1"/>
              </a:solidFill>
              <a:latin typeface="Poppins" panose="00000500000000000000" pitchFamily="2" charset="0"/>
              <a:cs typeface="Poppins" panose="00000500000000000000" pitchFamily="2" charset="0"/>
            </a:endParaRPr>
          </a:p>
        </p:txBody>
      </p:sp>
      <p:sp>
        <p:nvSpPr>
          <p:cNvPr id="18" name="Text 16"/>
          <p:cNvSpPr/>
          <p:nvPr/>
        </p:nvSpPr>
        <p:spPr>
          <a:xfrm>
            <a:off x="5360432" y="4546593"/>
            <a:ext cx="3909179" cy="1016318"/>
          </a:xfrm>
          <a:prstGeom prst="rect">
            <a:avLst/>
          </a:prstGeom>
          <a:noFill/>
          <a:ln/>
        </p:spPr>
        <p:txBody>
          <a:bodyPr wrap="square" lIns="0" tIns="0" rIns="0" bIns="0" rtlCol="0" anchor="t"/>
          <a:lstStyle/>
          <a:p>
            <a:pPr marL="0" indent="0" algn="l">
              <a:lnSpc>
                <a:spcPts val="2000"/>
              </a:lnSpc>
              <a:buNone/>
            </a:pPr>
            <a:r>
              <a:rPr lang="en-US" sz="1600" dirty="0">
                <a:solidFill>
                  <a:schemeClr val="bg1"/>
                </a:solidFill>
                <a:latin typeface="Poppins" panose="00000500000000000000" pitchFamily="2" charset="0"/>
                <a:ea typeface="Nobile" pitchFamily="34" charset="-122"/>
                <a:cs typeface="Poppins" panose="00000500000000000000" pitchFamily="2" charset="0"/>
              </a:rPr>
              <a:t>Estabelece critérios de aceitação para produtos com verificações proativas, garantindo que as entregas atendam às expectativas dos stakeholders.</a:t>
            </a:r>
            <a:endParaRPr lang="en-US" sz="1600" dirty="0">
              <a:solidFill>
                <a:schemeClr val="bg1"/>
              </a:solidFill>
              <a:latin typeface="Poppins" panose="00000500000000000000" pitchFamily="2" charset="0"/>
              <a:cs typeface="Poppins" panose="00000500000000000000" pitchFamily="2" charset="0"/>
            </a:endParaRPr>
          </a:p>
        </p:txBody>
      </p:sp>
      <p:sp>
        <p:nvSpPr>
          <p:cNvPr id="19" name="Shape 17"/>
          <p:cNvSpPr/>
          <p:nvPr/>
        </p:nvSpPr>
        <p:spPr>
          <a:xfrm>
            <a:off x="9594652" y="4037005"/>
            <a:ext cx="4241840" cy="1850946"/>
          </a:xfrm>
          <a:prstGeom prst="roundRect">
            <a:avLst>
              <a:gd name="adj" fmla="val 3941"/>
            </a:avLst>
          </a:prstGeom>
          <a:solidFill>
            <a:srgbClr val="002060"/>
          </a:solidFill>
          <a:ln w="7620">
            <a:solidFill>
              <a:srgbClr val="B8C3DF"/>
            </a:solidFill>
            <a:prstDash val="solid"/>
          </a:ln>
        </p:spPr>
        <p:txBody>
          <a:bodyPr/>
          <a:lstStyle/>
          <a:p>
            <a:endParaRPr lang="pt-BR" sz="2400">
              <a:latin typeface="Poppins" panose="00000500000000000000" pitchFamily="2" charset="0"/>
              <a:cs typeface="Poppins" panose="00000500000000000000" pitchFamily="2" charset="0"/>
            </a:endParaRPr>
          </a:p>
        </p:txBody>
      </p:sp>
      <p:sp>
        <p:nvSpPr>
          <p:cNvPr id="20" name="Text 18"/>
          <p:cNvSpPr/>
          <p:nvPr/>
        </p:nvSpPr>
        <p:spPr>
          <a:xfrm>
            <a:off x="9760982" y="4203336"/>
            <a:ext cx="2578894" cy="248007"/>
          </a:xfrm>
          <a:prstGeom prst="rect">
            <a:avLst/>
          </a:prstGeom>
          <a:noFill/>
          <a:ln/>
        </p:spPr>
        <p:txBody>
          <a:bodyPr wrap="none" lIns="0" tIns="0" rIns="0" bIns="0" rtlCol="0" anchor="t"/>
          <a:lstStyle/>
          <a:p>
            <a:pPr marL="0" indent="0" algn="l">
              <a:lnSpc>
                <a:spcPts val="1950"/>
              </a:lnSpc>
              <a:buNone/>
            </a:pPr>
            <a:r>
              <a:rPr lang="en-US" b="1" dirty="0">
                <a:solidFill>
                  <a:schemeClr val="bg1"/>
                </a:solidFill>
                <a:latin typeface="Poppins" panose="00000500000000000000" pitchFamily="2" charset="0"/>
                <a:ea typeface="Alexandria" pitchFamily="34" charset="-122"/>
                <a:cs typeface="Poppins" panose="00000500000000000000" pitchFamily="2" charset="0"/>
              </a:rPr>
              <a:t>Gerenciamento de Riscos</a:t>
            </a:r>
            <a:endParaRPr lang="en-US" dirty="0">
              <a:solidFill>
                <a:schemeClr val="bg1"/>
              </a:solidFill>
              <a:latin typeface="Poppins" panose="00000500000000000000" pitchFamily="2" charset="0"/>
              <a:cs typeface="Poppins" panose="00000500000000000000" pitchFamily="2" charset="0"/>
            </a:endParaRPr>
          </a:p>
        </p:txBody>
      </p:sp>
      <p:sp>
        <p:nvSpPr>
          <p:cNvPr id="21" name="Text 19"/>
          <p:cNvSpPr/>
          <p:nvPr/>
        </p:nvSpPr>
        <p:spPr>
          <a:xfrm>
            <a:off x="9760982" y="4546593"/>
            <a:ext cx="3909179" cy="762238"/>
          </a:xfrm>
          <a:prstGeom prst="rect">
            <a:avLst/>
          </a:prstGeom>
          <a:noFill/>
          <a:ln/>
        </p:spPr>
        <p:txBody>
          <a:bodyPr wrap="square" lIns="0" tIns="0" rIns="0" bIns="0" rtlCol="0" anchor="t"/>
          <a:lstStyle/>
          <a:p>
            <a:pPr marL="0" indent="0" algn="l">
              <a:lnSpc>
                <a:spcPts val="2000"/>
              </a:lnSpc>
              <a:buNone/>
            </a:pPr>
            <a:r>
              <a:rPr lang="en-US" sz="1600" dirty="0">
                <a:solidFill>
                  <a:schemeClr val="bg1"/>
                </a:solidFill>
                <a:latin typeface="Poppins" panose="00000500000000000000" pitchFamily="2" charset="0"/>
                <a:ea typeface="Nobile" pitchFamily="34" charset="-122"/>
                <a:cs typeface="Poppins" panose="00000500000000000000" pitchFamily="2" charset="0"/>
              </a:rPr>
              <a:t>Identifica, avalia e mitiga proativamente ameaças e oportunidades, mantendo um equilíbrio entre riscos e benefícios potenciais.</a:t>
            </a:r>
            <a:endParaRPr lang="en-US" sz="1600" dirty="0">
              <a:solidFill>
                <a:schemeClr val="bg1"/>
              </a:solidFill>
              <a:latin typeface="Poppins" panose="00000500000000000000" pitchFamily="2" charset="0"/>
              <a:cs typeface="Poppins" panose="00000500000000000000" pitchFamily="2" charset="0"/>
            </a:endParaRPr>
          </a:p>
        </p:txBody>
      </p:sp>
      <p:sp>
        <p:nvSpPr>
          <p:cNvPr id="22" name="Shape 20"/>
          <p:cNvSpPr/>
          <p:nvPr/>
        </p:nvSpPr>
        <p:spPr>
          <a:xfrm>
            <a:off x="793671" y="5989495"/>
            <a:ext cx="13042821" cy="1108591"/>
          </a:xfrm>
          <a:prstGeom prst="roundRect">
            <a:avLst>
              <a:gd name="adj" fmla="val 7171"/>
            </a:avLst>
          </a:prstGeom>
          <a:solidFill>
            <a:srgbClr val="002060"/>
          </a:solidFill>
          <a:ln w="7620">
            <a:solidFill>
              <a:srgbClr val="B8C3DF"/>
            </a:solidFill>
            <a:prstDash val="solid"/>
          </a:ln>
        </p:spPr>
        <p:txBody>
          <a:bodyPr/>
          <a:lstStyle/>
          <a:p>
            <a:endParaRPr lang="pt-BR" sz="2400">
              <a:latin typeface="Poppins" panose="00000500000000000000" pitchFamily="2" charset="0"/>
              <a:cs typeface="Poppins" panose="00000500000000000000" pitchFamily="2" charset="0"/>
            </a:endParaRPr>
          </a:p>
        </p:txBody>
      </p:sp>
      <p:sp>
        <p:nvSpPr>
          <p:cNvPr id="23" name="Text 21"/>
          <p:cNvSpPr/>
          <p:nvPr/>
        </p:nvSpPr>
        <p:spPr>
          <a:xfrm>
            <a:off x="960001" y="6155825"/>
            <a:ext cx="3027164" cy="248007"/>
          </a:xfrm>
          <a:prstGeom prst="rect">
            <a:avLst/>
          </a:prstGeom>
          <a:noFill/>
          <a:ln/>
        </p:spPr>
        <p:txBody>
          <a:bodyPr wrap="none" lIns="0" tIns="0" rIns="0" bIns="0" rtlCol="0" anchor="t"/>
          <a:lstStyle/>
          <a:p>
            <a:pPr marL="0" indent="0" algn="l">
              <a:lnSpc>
                <a:spcPts val="1950"/>
              </a:lnSpc>
              <a:buNone/>
            </a:pPr>
            <a:r>
              <a:rPr lang="en-US" b="1" dirty="0">
                <a:solidFill>
                  <a:schemeClr val="bg1"/>
                </a:solidFill>
                <a:latin typeface="Poppins" panose="00000500000000000000" pitchFamily="2" charset="0"/>
                <a:ea typeface="Alexandria" pitchFamily="34" charset="-122"/>
                <a:cs typeface="Poppins" panose="00000500000000000000" pitchFamily="2" charset="0"/>
              </a:rPr>
              <a:t>Gerenciamento de Problemas</a:t>
            </a:r>
            <a:endParaRPr lang="en-US" dirty="0">
              <a:solidFill>
                <a:schemeClr val="bg1"/>
              </a:solidFill>
              <a:latin typeface="Poppins" panose="00000500000000000000" pitchFamily="2" charset="0"/>
              <a:cs typeface="Poppins" panose="00000500000000000000" pitchFamily="2" charset="0"/>
            </a:endParaRPr>
          </a:p>
        </p:txBody>
      </p:sp>
      <p:sp>
        <p:nvSpPr>
          <p:cNvPr id="24" name="Text 22"/>
          <p:cNvSpPr/>
          <p:nvPr/>
        </p:nvSpPr>
        <p:spPr>
          <a:xfrm>
            <a:off x="960001" y="6499083"/>
            <a:ext cx="12710160" cy="254079"/>
          </a:xfrm>
          <a:prstGeom prst="rect">
            <a:avLst/>
          </a:prstGeom>
          <a:noFill/>
          <a:ln/>
        </p:spPr>
        <p:txBody>
          <a:bodyPr wrap="none" lIns="0" tIns="0" rIns="0" bIns="0" rtlCol="0" anchor="t"/>
          <a:lstStyle/>
          <a:p>
            <a:pPr marL="0" indent="0" algn="l">
              <a:lnSpc>
                <a:spcPts val="2000"/>
              </a:lnSpc>
              <a:buNone/>
            </a:pPr>
            <a:r>
              <a:rPr lang="en-US" sz="1600" dirty="0">
                <a:solidFill>
                  <a:schemeClr val="bg1"/>
                </a:solidFill>
                <a:latin typeface="Poppins" panose="00000500000000000000" pitchFamily="2" charset="0"/>
                <a:ea typeface="Nobile" pitchFamily="34" charset="-122"/>
                <a:cs typeface="Poppins" panose="00000500000000000000" pitchFamily="2" charset="0"/>
              </a:rPr>
              <a:t>Resolve problemas que surgem durante o projeto com mecanismos estruturados de escalonamento e </a:t>
            </a:r>
          </a:p>
          <a:p>
            <a:pPr marL="0" indent="0" algn="l">
              <a:lnSpc>
                <a:spcPts val="2000"/>
              </a:lnSpc>
              <a:buNone/>
            </a:pPr>
            <a:r>
              <a:rPr lang="en-US" sz="1600" dirty="0" err="1">
                <a:solidFill>
                  <a:schemeClr val="bg1"/>
                </a:solidFill>
                <a:latin typeface="Poppins" panose="00000500000000000000" pitchFamily="2" charset="0"/>
                <a:ea typeface="Nobile" pitchFamily="34" charset="-122"/>
                <a:cs typeface="Poppins" panose="00000500000000000000" pitchFamily="2" charset="0"/>
              </a:rPr>
              <a:t>tomada</a:t>
            </a:r>
            <a:r>
              <a:rPr lang="en-US" sz="1600" dirty="0">
                <a:solidFill>
                  <a:schemeClr val="bg1"/>
                </a:solidFill>
                <a:latin typeface="Poppins" panose="00000500000000000000" pitchFamily="2" charset="0"/>
                <a:ea typeface="Nobile" pitchFamily="34" charset="-122"/>
                <a:cs typeface="Poppins" panose="00000500000000000000" pitchFamily="2" charset="0"/>
              </a:rPr>
              <a:t> de decisão oportuna.</a:t>
            </a:r>
            <a:endParaRPr lang="en-US" sz="1600" dirty="0">
              <a:solidFill>
                <a:schemeClr val="bg1"/>
              </a:solidFill>
              <a:latin typeface="Poppins" panose="00000500000000000000" pitchFamily="2" charset="0"/>
              <a:cs typeface="Poppins" panose="00000500000000000000" pitchFamily="2" charset="0"/>
            </a:endParaRPr>
          </a:p>
        </p:txBody>
      </p:sp>
      <p:sp>
        <p:nvSpPr>
          <p:cNvPr id="25" name="Text 23"/>
          <p:cNvSpPr/>
          <p:nvPr/>
        </p:nvSpPr>
        <p:spPr>
          <a:xfrm>
            <a:off x="793671" y="7225221"/>
            <a:ext cx="13042821" cy="508159"/>
          </a:xfrm>
          <a:prstGeom prst="rect">
            <a:avLst/>
          </a:prstGeom>
          <a:noFill/>
          <a:ln/>
        </p:spPr>
        <p:txBody>
          <a:bodyPr wrap="square" lIns="0" tIns="0" rIns="0" bIns="0" rtlCol="0" anchor="t"/>
          <a:lstStyle/>
          <a:p>
            <a:pPr marL="0" indent="0" algn="l">
              <a:lnSpc>
                <a:spcPts val="2000"/>
              </a:lnSpc>
              <a:buNone/>
            </a:pPr>
            <a:r>
              <a:rPr lang="en-US" sz="1600" dirty="0">
                <a:solidFill>
                  <a:srgbClr val="404155"/>
                </a:solidFill>
                <a:latin typeface="Poppins" panose="00000500000000000000" pitchFamily="2" charset="0"/>
                <a:ea typeface="Nobile" pitchFamily="34" charset="-122"/>
                <a:cs typeface="Poppins" panose="00000500000000000000" pitchFamily="2" charset="0"/>
              </a:rPr>
              <a:t>Estas práticas integradas formam um sistema coeso que permite a adaptação ao contexto específico do projeto, mantendo a estabilidade metodológica essencial para a consistência organizacional.</a:t>
            </a:r>
            <a:endParaRPr lang="en-US" sz="1600" dirty="0">
              <a:latin typeface="Poppins" panose="00000500000000000000" pitchFamily="2" charset="0"/>
              <a:cs typeface="Poppins" panose="00000500000000000000" pitchFamily="2" charset="0"/>
            </a:endParaRPr>
          </a:p>
        </p:txBody>
      </p:sp>
      <p:sp>
        <p:nvSpPr>
          <p:cNvPr id="26" name="Freeform 2">
            <a:extLst>
              <a:ext uri="{FF2B5EF4-FFF2-40B4-BE49-F238E27FC236}">
                <a16:creationId xmlns:a16="http://schemas.microsoft.com/office/drawing/2014/main" id="{224CED43-FCDE-13FA-D699-921C77C8AAF8}"/>
              </a:ext>
            </a:extLst>
          </p:cNvPr>
          <p:cNvSpPr/>
          <p:nvPr/>
        </p:nvSpPr>
        <p:spPr>
          <a:xfrm>
            <a:off x="304135" y="7767757"/>
            <a:ext cx="690037" cy="260563"/>
          </a:xfrm>
          <a:custGeom>
            <a:avLst/>
            <a:gdLst/>
            <a:ahLst/>
            <a:cxnLst/>
            <a:rect l="l" t="t" r="r" b="b"/>
            <a:pathLst>
              <a:path w="1224137" h="521246">
                <a:moveTo>
                  <a:pt x="0" y="0"/>
                </a:moveTo>
                <a:lnTo>
                  <a:pt x="1224137" y="0"/>
                </a:lnTo>
                <a:lnTo>
                  <a:pt x="1224137" y="521246"/>
                </a:lnTo>
                <a:lnTo>
                  <a:pt x="0" y="521246"/>
                </a:lnTo>
                <a:lnTo>
                  <a:pt x="0" y="0"/>
                </a:lnTo>
                <a:close/>
              </a:path>
            </a:pathLst>
          </a:custGeom>
          <a:blipFill>
            <a:blip r:embed="rId3"/>
            <a:stretch>
              <a:fillRect b="-649"/>
            </a:stretch>
          </a:blipFill>
        </p:spPr>
        <p:txBody>
          <a:bodyPr/>
          <a:lstStyle/>
          <a:p>
            <a:endParaRPr lang="en-NL" sz="144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93790" y="870347"/>
            <a:ext cx="5738693" cy="673418"/>
          </a:xfrm>
          <a:prstGeom prst="rect">
            <a:avLst/>
          </a:prstGeom>
          <a:noFill/>
          <a:ln/>
        </p:spPr>
        <p:txBody>
          <a:bodyPr wrap="none" lIns="0" tIns="0" rIns="0" bIns="0" rtlCol="0" anchor="t"/>
          <a:lstStyle/>
          <a:p>
            <a:pPr marL="0" indent="0" algn="l">
              <a:lnSpc>
                <a:spcPts val="5300"/>
              </a:lnSpc>
              <a:buNone/>
            </a:pPr>
            <a:r>
              <a:rPr lang="en-US" sz="4200" b="1" dirty="0">
                <a:solidFill>
                  <a:srgbClr val="1B1B27"/>
                </a:solidFill>
                <a:effectLst>
                  <a:outerShdw blurRad="38100" dist="38100" dir="2700000" algn="tl">
                    <a:srgbClr val="000000">
                      <a:alpha val="43137"/>
                    </a:srgbClr>
                  </a:outerShdw>
                </a:effectLst>
                <a:latin typeface="Poppins" panose="00000500000000000000" pitchFamily="2" charset="0"/>
                <a:ea typeface="Alexandria" pitchFamily="34" charset="-122"/>
                <a:cs typeface="Poppins" panose="00000500000000000000" pitchFamily="2" charset="0"/>
              </a:rPr>
              <a:t>Agilidade no DPMM®</a:t>
            </a:r>
            <a:endParaRPr lang="en-US" sz="4200" b="1" dirty="0">
              <a:effectLst>
                <a:outerShdw blurRad="38100" dist="38100" dir="2700000" algn="tl">
                  <a:srgbClr val="000000">
                    <a:alpha val="43137"/>
                  </a:srgbClr>
                </a:outerShdw>
              </a:effectLst>
              <a:latin typeface="Poppins" panose="00000500000000000000" pitchFamily="2" charset="0"/>
              <a:cs typeface="Poppins" panose="00000500000000000000" pitchFamily="2" charset="0"/>
            </a:endParaRPr>
          </a:p>
        </p:txBody>
      </p:sp>
      <p:sp>
        <p:nvSpPr>
          <p:cNvPr id="3" name="Shape 1"/>
          <p:cNvSpPr/>
          <p:nvPr/>
        </p:nvSpPr>
        <p:spPr>
          <a:xfrm>
            <a:off x="793790" y="1974652"/>
            <a:ext cx="6413778" cy="1946196"/>
          </a:xfrm>
          <a:prstGeom prst="roundRect">
            <a:avLst>
              <a:gd name="adj" fmla="val 4650"/>
            </a:avLst>
          </a:prstGeom>
          <a:solidFill>
            <a:srgbClr val="204C8E"/>
          </a:solidFill>
          <a:ln w="7620">
            <a:solidFill>
              <a:srgbClr val="3965A7"/>
            </a:solidFill>
            <a:prstDash val="solid"/>
          </a:ln>
        </p:spPr>
        <p:txBody>
          <a:bodyPr/>
          <a:lstStyle/>
          <a:p>
            <a:endParaRPr lang="pt-BR">
              <a:latin typeface="Poppins" panose="00000500000000000000" pitchFamily="2" charset="0"/>
              <a:cs typeface="Poppins" panose="00000500000000000000" pitchFamily="2" charset="0"/>
            </a:endParaRPr>
          </a:p>
        </p:txBody>
      </p:sp>
      <p:sp>
        <p:nvSpPr>
          <p:cNvPr id="4" name="Text 2"/>
          <p:cNvSpPr/>
          <p:nvPr/>
        </p:nvSpPr>
        <p:spPr>
          <a:xfrm>
            <a:off x="1016794" y="2197656"/>
            <a:ext cx="2800588" cy="336590"/>
          </a:xfrm>
          <a:prstGeom prst="rect">
            <a:avLst/>
          </a:prstGeom>
          <a:noFill/>
          <a:ln/>
        </p:spPr>
        <p:txBody>
          <a:bodyPr wrap="none" lIns="0" tIns="0" rIns="0" bIns="0" rtlCol="0" anchor="t"/>
          <a:lstStyle/>
          <a:p>
            <a:pPr marL="0" indent="0" algn="l">
              <a:lnSpc>
                <a:spcPts val="2650"/>
              </a:lnSpc>
              <a:buNone/>
            </a:pPr>
            <a:r>
              <a:rPr lang="en-US" sz="2100" dirty="0">
                <a:solidFill>
                  <a:srgbClr val="FFFFFF"/>
                </a:solidFill>
                <a:latin typeface="Poppins" panose="00000500000000000000" pitchFamily="2" charset="0"/>
                <a:ea typeface="Alexandria" pitchFamily="34" charset="-122"/>
                <a:cs typeface="Poppins" panose="00000500000000000000" pitchFamily="2" charset="0"/>
              </a:rPr>
              <a:t>Gestão Ágil Escalável</a:t>
            </a:r>
            <a:endParaRPr lang="en-US" sz="2100" dirty="0">
              <a:latin typeface="Poppins" panose="00000500000000000000" pitchFamily="2" charset="0"/>
              <a:cs typeface="Poppins" panose="00000500000000000000" pitchFamily="2" charset="0"/>
            </a:endParaRPr>
          </a:p>
        </p:txBody>
      </p:sp>
      <p:sp>
        <p:nvSpPr>
          <p:cNvPr id="5" name="Text 3"/>
          <p:cNvSpPr/>
          <p:nvPr/>
        </p:nvSpPr>
        <p:spPr>
          <a:xfrm>
            <a:off x="1016794" y="2663428"/>
            <a:ext cx="5967770" cy="1034415"/>
          </a:xfrm>
          <a:prstGeom prst="rect">
            <a:avLst/>
          </a:prstGeom>
          <a:noFill/>
          <a:ln/>
        </p:spPr>
        <p:txBody>
          <a:bodyPr wrap="square" lIns="0" tIns="0" rIns="0" bIns="0" rtlCol="0" anchor="t"/>
          <a:lstStyle/>
          <a:p>
            <a:pPr marL="0" indent="0" algn="l">
              <a:lnSpc>
                <a:spcPts val="2700"/>
              </a:lnSpc>
              <a:buNone/>
            </a:pPr>
            <a:r>
              <a:rPr lang="en-US" sz="1650" dirty="0">
                <a:solidFill>
                  <a:srgbClr val="FFFFFF"/>
                </a:solidFill>
                <a:latin typeface="Poppins" panose="00000500000000000000" pitchFamily="2" charset="0"/>
                <a:ea typeface="Nobile" pitchFamily="34" charset="-122"/>
                <a:cs typeface="Poppins" panose="00000500000000000000" pitchFamily="2" charset="0"/>
              </a:rPr>
              <a:t>DPMM® é gestão de projetos ágil escalável, que integra disciplinas de gestão tradicionais comprovadas de forma compatível com o ágil.</a:t>
            </a:r>
            <a:endParaRPr lang="en-US" sz="1650" dirty="0">
              <a:latin typeface="Poppins" panose="00000500000000000000" pitchFamily="2" charset="0"/>
              <a:cs typeface="Poppins" panose="00000500000000000000" pitchFamily="2" charset="0"/>
            </a:endParaRPr>
          </a:p>
        </p:txBody>
      </p:sp>
      <p:sp>
        <p:nvSpPr>
          <p:cNvPr id="6" name="Shape 4"/>
          <p:cNvSpPr/>
          <p:nvPr/>
        </p:nvSpPr>
        <p:spPr>
          <a:xfrm>
            <a:off x="7422952" y="1974652"/>
            <a:ext cx="6413778" cy="1946196"/>
          </a:xfrm>
          <a:prstGeom prst="roundRect">
            <a:avLst>
              <a:gd name="adj" fmla="val 4650"/>
            </a:avLst>
          </a:prstGeom>
          <a:solidFill>
            <a:srgbClr val="204C8E"/>
          </a:solidFill>
          <a:ln w="7620">
            <a:solidFill>
              <a:srgbClr val="3965A7"/>
            </a:solidFill>
            <a:prstDash val="solid"/>
          </a:ln>
        </p:spPr>
        <p:txBody>
          <a:bodyPr/>
          <a:lstStyle/>
          <a:p>
            <a:endParaRPr lang="pt-BR">
              <a:latin typeface="Poppins" panose="00000500000000000000" pitchFamily="2" charset="0"/>
              <a:cs typeface="Poppins" panose="00000500000000000000" pitchFamily="2" charset="0"/>
            </a:endParaRPr>
          </a:p>
        </p:txBody>
      </p:sp>
      <p:sp>
        <p:nvSpPr>
          <p:cNvPr id="7" name="Text 5"/>
          <p:cNvSpPr/>
          <p:nvPr/>
        </p:nvSpPr>
        <p:spPr>
          <a:xfrm>
            <a:off x="7645956" y="2197656"/>
            <a:ext cx="2693551" cy="336590"/>
          </a:xfrm>
          <a:prstGeom prst="rect">
            <a:avLst/>
          </a:prstGeom>
          <a:noFill/>
          <a:ln/>
        </p:spPr>
        <p:txBody>
          <a:bodyPr wrap="none" lIns="0" tIns="0" rIns="0" bIns="0" rtlCol="0" anchor="t"/>
          <a:lstStyle/>
          <a:p>
            <a:pPr marL="0" indent="0" algn="l">
              <a:lnSpc>
                <a:spcPts val="2650"/>
              </a:lnSpc>
              <a:buNone/>
            </a:pPr>
            <a:r>
              <a:rPr lang="en-US" sz="2100" dirty="0">
                <a:solidFill>
                  <a:srgbClr val="FFFFFF"/>
                </a:solidFill>
                <a:latin typeface="Poppins" panose="00000500000000000000" pitchFamily="2" charset="0"/>
                <a:ea typeface="Alexandria" pitchFamily="34" charset="-122"/>
                <a:cs typeface="Poppins" panose="00000500000000000000" pitchFamily="2" charset="0"/>
              </a:rPr>
              <a:t>Complexidade</a:t>
            </a:r>
            <a:endParaRPr lang="en-US" sz="2100" dirty="0">
              <a:latin typeface="Poppins" panose="00000500000000000000" pitchFamily="2" charset="0"/>
              <a:cs typeface="Poppins" panose="00000500000000000000" pitchFamily="2" charset="0"/>
            </a:endParaRPr>
          </a:p>
        </p:txBody>
      </p:sp>
      <p:sp>
        <p:nvSpPr>
          <p:cNvPr id="8" name="Text 6"/>
          <p:cNvSpPr/>
          <p:nvPr/>
        </p:nvSpPr>
        <p:spPr>
          <a:xfrm>
            <a:off x="7645956" y="2663428"/>
            <a:ext cx="5967770" cy="1034415"/>
          </a:xfrm>
          <a:prstGeom prst="rect">
            <a:avLst/>
          </a:prstGeom>
          <a:noFill/>
          <a:ln/>
        </p:spPr>
        <p:txBody>
          <a:bodyPr wrap="square" lIns="0" tIns="0" rIns="0" bIns="0" rtlCol="0" anchor="t"/>
          <a:lstStyle/>
          <a:p>
            <a:pPr marL="0" indent="0" algn="l">
              <a:lnSpc>
                <a:spcPts val="2700"/>
              </a:lnSpc>
              <a:buNone/>
            </a:pPr>
            <a:r>
              <a:rPr lang="en-US" sz="1650" dirty="0">
                <a:solidFill>
                  <a:srgbClr val="FFFFFF"/>
                </a:solidFill>
                <a:latin typeface="Poppins" panose="00000500000000000000" pitchFamily="2" charset="0"/>
                <a:ea typeface="Nobile" pitchFamily="34" charset="-122"/>
                <a:cs typeface="Poppins" panose="00000500000000000000" pitchFamily="2" charset="0"/>
              </a:rPr>
              <a:t>Muitos parâmetros de influência diferentes tornam o planejamento confiável difícil, exigindo uma abordagem dinâmica.</a:t>
            </a:r>
            <a:endParaRPr lang="en-US" sz="1650" dirty="0">
              <a:latin typeface="Poppins" panose="00000500000000000000" pitchFamily="2" charset="0"/>
              <a:cs typeface="Poppins" panose="00000500000000000000" pitchFamily="2" charset="0"/>
            </a:endParaRPr>
          </a:p>
        </p:txBody>
      </p:sp>
      <p:sp>
        <p:nvSpPr>
          <p:cNvPr id="9" name="Shape 7"/>
          <p:cNvSpPr/>
          <p:nvPr/>
        </p:nvSpPr>
        <p:spPr>
          <a:xfrm>
            <a:off x="793790" y="4136231"/>
            <a:ext cx="6413778" cy="1946196"/>
          </a:xfrm>
          <a:prstGeom prst="roundRect">
            <a:avLst>
              <a:gd name="adj" fmla="val 4650"/>
            </a:avLst>
          </a:prstGeom>
          <a:solidFill>
            <a:srgbClr val="204C8E"/>
          </a:solidFill>
          <a:ln w="7620">
            <a:solidFill>
              <a:srgbClr val="3965A7"/>
            </a:solidFill>
            <a:prstDash val="solid"/>
          </a:ln>
        </p:spPr>
        <p:txBody>
          <a:bodyPr/>
          <a:lstStyle/>
          <a:p>
            <a:endParaRPr lang="pt-BR">
              <a:latin typeface="Poppins" panose="00000500000000000000" pitchFamily="2" charset="0"/>
              <a:cs typeface="Poppins" panose="00000500000000000000" pitchFamily="2" charset="0"/>
            </a:endParaRPr>
          </a:p>
        </p:txBody>
      </p:sp>
      <p:sp>
        <p:nvSpPr>
          <p:cNvPr id="10" name="Text 8"/>
          <p:cNvSpPr/>
          <p:nvPr/>
        </p:nvSpPr>
        <p:spPr>
          <a:xfrm>
            <a:off x="1016794" y="4359235"/>
            <a:ext cx="4162425" cy="336590"/>
          </a:xfrm>
          <a:prstGeom prst="rect">
            <a:avLst/>
          </a:prstGeom>
          <a:noFill/>
          <a:ln/>
        </p:spPr>
        <p:txBody>
          <a:bodyPr wrap="none" lIns="0" tIns="0" rIns="0" bIns="0" rtlCol="0" anchor="t"/>
          <a:lstStyle/>
          <a:p>
            <a:pPr marL="0" indent="0" algn="l">
              <a:lnSpc>
                <a:spcPts val="2650"/>
              </a:lnSpc>
              <a:buNone/>
            </a:pPr>
            <a:r>
              <a:rPr lang="en-US" sz="2100" dirty="0">
                <a:solidFill>
                  <a:srgbClr val="FFFFFF"/>
                </a:solidFill>
                <a:latin typeface="Poppins" panose="00000500000000000000" pitchFamily="2" charset="0"/>
                <a:ea typeface="Alexandria" pitchFamily="34" charset="-122"/>
                <a:cs typeface="Poppins" panose="00000500000000000000" pitchFamily="2" charset="0"/>
              </a:rPr>
              <a:t>Entrega Incremental e Iterativa</a:t>
            </a:r>
            <a:endParaRPr lang="en-US" sz="2100" dirty="0">
              <a:latin typeface="Poppins" panose="00000500000000000000" pitchFamily="2" charset="0"/>
              <a:cs typeface="Poppins" panose="00000500000000000000" pitchFamily="2" charset="0"/>
            </a:endParaRPr>
          </a:p>
        </p:txBody>
      </p:sp>
      <p:sp>
        <p:nvSpPr>
          <p:cNvPr id="11" name="Text 9"/>
          <p:cNvSpPr/>
          <p:nvPr/>
        </p:nvSpPr>
        <p:spPr>
          <a:xfrm>
            <a:off x="1016794" y="4825008"/>
            <a:ext cx="5967770" cy="1034415"/>
          </a:xfrm>
          <a:prstGeom prst="rect">
            <a:avLst/>
          </a:prstGeom>
          <a:noFill/>
          <a:ln/>
        </p:spPr>
        <p:txBody>
          <a:bodyPr wrap="square" lIns="0" tIns="0" rIns="0" bIns="0" rtlCol="0" anchor="t"/>
          <a:lstStyle/>
          <a:p>
            <a:pPr marL="0" indent="0" algn="l">
              <a:lnSpc>
                <a:spcPts val="2700"/>
              </a:lnSpc>
              <a:buNone/>
            </a:pPr>
            <a:r>
              <a:rPr lang="en-US" sz="1650" dirty="0">
                <a:solidFill>
                  <a:srgbClr val="FFFFFF"/>
                </a:solidFill>
                <a:latin typeface="Poppins" panose="00000500000000000000" pitchFamily="2" charset="0"/>
                <a:ea typeface="Nobile" pitchFamily="34" charset="-122"/>
                <a:cs typeface="Poppins" panose="00000500000000000000" pitchFamily="2" charset="0"/>
              </a:rPr>
              <a:t>O produto do projeto é entregue em produtos pequenos, autônomos e potencialmente utilizáveis. Cada produto é entregue em seu próprio ciclo de desenvolvimento.</a:t>
            </a:r>
            <a:endParaRPr lang="en-US" sz="1650" dirty="0">
              <a:latin typeface="Poppins" panose="00000500000000000000" pitchFamily="2" charset="0"/>
              <a:cs typeface="Poppins" panose="00000500000000000000" pitchFamily="2" charset="0"/>
            </a:endParaRPr>
          </a:p>
        </p:txBody>
      </p:sp>
      <p:sp>
        <p:nvSpPr>
          <p:cNvPr id="12" name="Shape 10"/>
          <p:cNvSpPr/>
          <p:nvPr/>
        </p:nvSpPr>
        <p:spPr>
          <a:xfrm>
            <a:off x="7422952" y="4136231"/>
            <a:ext cx="6413778" cy="1946196"/>
          </a:xfrm>
          <a:prstGeom prst="roundRect">
            <a:avLst>
              <a:gd name="adj" fmla="val 4650"/>
            </a:avLst>
          </a:prstGeom>
          <a:solidFill>
            <a:srgbClr val="204C8E"/>
          </a:solidFill>
          <a:ln w="7620">
            <a:solidFill>
              <a:srgbClr val="3965A7"/>
            </a:solidFill>
            <a:prstDash val="solid"/>
          </a:ln>
        </p:spPr>
        <p:txBody>
          <a:bodyPr/>
          <a:lstStyle/>
          <a:p>
            <a:endParaRPr lang="pt-BR">
              <a:latin typeface="Poppins" panose="00000500000000000000" pitchFamily="2" charset="0"/>
              <a:cs typeface="Poppins" panose="00000500000000000000" pitchFamily="2" charset="0"/>
            </a:endParaRPr>
          </a:p>
        </p:txBody>
      </p:sp>
      <p:sp>
        <p:nvSpPr>
          <p:cNvPr id="13" name="Text 11"/>
          <p:cNvSpPr/>
          <p:nvPr/>
        </p:nvSpPr>
        <p:spPr>
          <a:xfrm>
            <a:off x="7645956" y="4359235"/>
            <a:ext cx="2756416" cy="336590"/>
          </a:xfrm>
          <a:prstGeom prst="rect">
            <a:avLst/>
          </a:prstGeom>
          <a:noFill/>
          <a:ln/>
        </p:spPr>
        <p:txBody>
          <a:bodyPr wrap="none" lIns="0" tIns="0" rIns="0" bIns="0" rtlCol="0" anchor="t"/>
          <a:lstStyle/>
          <a:p>
            <a:pPr marL="0" indent="0" algn="l">
              <a:lnSpc>
                <a:spcPts val="2650"/>
              </a:lnSpc>
              <a:buNone/>
            </a:pPr>
            <a:r>
              <a:rPr lang="en-US" sz="2100" dirty="0">
                <a:solidFill>
                  <a:srgbClr val="FFFFFF"/>
                </a:solidFill>
                <a:latin typeface="Poppins" panose="00000500000000000000" pitchFamily="2" charset="0"/>
                <a:ea typeface="Alexandria" pitchFamily="34" charset="-122"/>
                <a:cs typeface="Poppins" panose="00000500000000000000" pitchFamily="2" charset="0"/>
              </a:rPr>
              <a:t>Adaptação Contínua</a:t>
            </a:r>
            <a:endParaRPr lang="en-US" sz="2100" dirty="0">
              <a:latin typeface="Poppins" panose="00000500000000000000" pitchFamily="2" charset="0"/>
              <a:cs typeface="Poppins" panose="00000500000000000000" pitchFamily="2" charset="0"/>
            </a:endParaRPr>
          </a:p>
        </p:txBody>
      </p:sp>
      <p:sp>
        <p:nvSpPr>
          <p:cNvPr id="14" name="Text 12"/>
          <p:cNvSpPr/>
          <p:nvPr/>
        </p:nvSpPr>
        <p:spPr>
          <a:xfrm>
            <a:off x="7645956" y="4825008"/>
            <a:ext cx="5967770" cy="1034415"/>
          </a:xfrm>
          <a:prstGeom prst="rect">
            <a:avLst/>
          </a:prstGeom>
          <a:noFill/>
          <a:ln/>
        </p:spPr>
        <p:txBody>
          <a:bodyPr wrap="square" lIns="0" tIns="0" rIns="0" bIns="0" rtlCol="0" anchor="t"/>
          <a:lstStyle/>
          <a:p>
            <a:pPr marL="0" indent="0" algn="l">
              <a:lnSpc>
                <a:spcPts val="2700"/>
              </a:lnSpc>
              <a:buNone/>
            </a:pPr>
            <a:r>
              <a:rPr lang="en-US" sz="1650" dirty="0">
                <a:solidFill>
                  <a:srgbClr val="FFFFFF"/>
                </a:solidFill>
                <a:latin typeface="Poppins" panose="00000500000000000000" pitchFamily="2" charset="0"/>
                <a:ea typeface="Nobile" pitchFamily="34" charset="-122"/>
                <a:cs typeface="Poppins" panose="00000500000000000000" pitchFamily="2" charset="0"/>
              </a:rPr>
              <a:t>Efeitos de aprendizado são ativamente promovidos e continuamente adaptados para melhorar o processo e o produto.</a:t>
            </a:r>
            <a:endParaRPr lang="en-US" sz="1650" dirty="0">
              <a:latin typeface="Poppins" panose="00000500000000000000" pitchFamily="2" charset="0"/>
              <a:cs typeface="Poppins" panose="00000500000000000000" pitchFamily="2" charset="0"/>
            </a:endParaRPr>
          </a:p>
        </p:txBody>
      </p:sp>
      <p:sp>
        <p:nvSpPr>
          <p:cNvPr id="15" name="Text 13"/>
          <p:cNvSpPr/>
          <p:nvPr/>
        </p:nvSpPr>
        <p:spPr>
          <a:xfrm>
            <a:off x="793790" y="6324838"/>
            <a:ext cx="13042821" cy="1034415"/>
          </a:xfrm>
          <a:prstGeom prst="rect">
            <a:avLst/>
          </a:prstGeom>
          <a:noFill/>
          <a:ln/>
        </p:spPr>
        <p:txBody>
          <a:bodyPr wrap="square" lIns="0" tIns="0" rIns="0" bIns="0" rtlCol="0" anchor="t"/>
          <a:lstStyle/>
          <a:p>
            <a:pPr marL="0" indent="0" algn="l">
              <a:lnSpc>
                <a:spcPts val="2700"/>
              </a:lnSpc>
              <a:buNone/>
            </a:pPr>
            <a:r>
              <a:rPr lang="en-US" sz="2000" dirty="0">
                <a:solidFill>
                  <a:srgbClr val="404155"/>
                </a:solidFill>
                <a:latin typeface="Poppins" panose="00000500000000000000" pitchFamily="2" charset="0"/>
                <a:ea typeface="Nobile" pitchFamily="34" charset="-122"/>
                <a:cs typeface="Poppins" panose="00000500000000000000" pitchFamily="2" charset="0"/>
              </a:rPr>
              <a:t>O DPMM® assume que a gestão de projetos deve ser sempre dinâmica, mas reconhece que as equipes de entrega podem ter abordagens ágeis ou não ágeis. O método explica a integração dos frameworks ágeis mais conhecidos (Scrum e Kanban) ao método, embora conhecimento prévio desses frameworks seja útil.</a:t>
            </a:r>
            <a:endParaRPr lang="en-US" sz="2000" dirty="0">
              <a:latin typeface="Poppins" panose="00000500000000000000" pitchFamily="2" charset="0"/>
              <a:cs typeface="Poppins" panose="00000500000000000000" pitchFamily="2" charset="0"/>
            </a:endParaRPr>
          </a:p>
        </p:txBody>
      </p:sp>
      <p:sp>
        <p:nvSpPr>
          <p:cNvPr id="16" name="Freeform 2">
            <a:extLst>
              <a:ext uri="{FF2B5EF4-FFF2-40B4-BE49-F238E27FC236}">
                <a16:creationId xmlns:a16="http://schemas.microsoft.com/office/drawing/2014/main" id="{38F0DA77-EBED-7F4F-2459-72C50B79BEC8}"/>
              </a:ext>
            </a:extLst>
          </p:cNvPr>
          <p:cNvSpPr/>
          <p:nvPr/>
        </p:nvSpPr>
        <p:spPr>
          <a:xfrm>
            <a:off x="304135" y="7767757"/>
            <a:ext cx="690037" cy="260563"/>
          </a:xfrm>
          <a:custGeom>
            <a:avLst/>
            <a:gdLst/>
            <a:ahLst/>
            <a:cxnLst/>
            <a:rect l="l" t="t" r="r" b="b"/>
            <a:pathLst>
              <a:path w="1224137" h="521246">
                <a:moveTo>
                  <a:pt x="0" y="0"/>
                </a:moveTo>
                <a:lnTo>
                  <a:pt x="1224137" y="0"/>
                </a:lnTo>
                <a:lnTo>
                  <a:pt x="1224137" y="521246"/>
                </a:lnTo>
                <a:lnTo>
                  <a:pt x="0" y="521246"/>
                </a:lnTo>
                <a:lnTo>
                  <a:pt x="0" y="0"/>
                </a:lnTo>
                <a:close/>
              </a:path>
            </a:pathLst>
          </a:custGeom>
          <a:blipFill>
            <a:blip r:embed="rId3"/>
            <a:stretch>
              <a:fillRect b="-649"/>
            </a:stretch>
          </a:blipFill>
        </p:spPr>
        <p:txBody>
          <a:bodyPr/>
          <a:lstStyle/>
          <a:p>
            <a:endParaRPr lang="en-NL" sz="144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793790" y="692944"/>
            <a:ext cx="7080647" cy="602456"/>
          </a:xfrm>
          <a:prstGeom prst="rect">
            <a:avLst/>
          </a:prstGeom>
          <a:noFill/>
          <a:ln/>
        </p:spPr>
        <p:txBody>
          <a:bodyPr wrap="none" lIns="0" tIns="0" rIns="0" bIns="0" rtlCol="0" anchor="t"/>
          <a:lstStyle/>
          <a:p>
            <a:pPr marL="0" indent="0" algn="l">
              <a:lnSpc>
                <a:spcPts val="4700"/>
              </a:lnSpc>
              <a:buNone/>
            </a:pPr>
            <a:r>
              <a:rPr lang="en-US" sz="3750" b="1" dirty="0">
                <a:solidFill>
                  <a:srgbClr val="1B1B27"/>
                </a:solidFill>
                <a:effectLst>
                  <a:outerShdw blurRad="38100" dist="38100" dir="2700000" algn="tl">
                    <a:srgbClr val="000000">
                      <a:alpha val="43137"/>
                    </a:srgbClr>
                  </a:outerShdw>
                </a:effectLst>
                <a:latin typeface="Poppins" panose="00000500000000000000" pitchFamily="2" charset="0"/>
                <a:ea typeface="Alexandria" pitchFamily="34" charset="-122"/>
                <a:cs typeface="Poppins" panose="00000500000000000000" pitchFamily="2" charset="0"/>
              </a:rPr>
              <a:t>Flexibilidade e Escalabilidade</a:t>
            </a:r>
            <a:endParaRPr lang="en-US" sz="3750" b="1" dirty="0">
              <a:effectLst>
                <a:outerShdw blurRad="38100" dist="38100" dir="2700000" algn="tl">
                  <a:srgbClr val="000000">
                    <a:alpha val="43137"/>
                  </a:srgbClr>
                </a:outerShdw>
              </a:effectLst>
              <a:latin typeface="Poppins" panose="00000500000000000000" pitchFamily="2" charset="0"/>
              <a:cs typeface="Poppins" panose="00000500000000000000" pitchFamily="2" charset="0"/>
            </a:endParaRPr>
          </a:p>
        </p:txBody>
      </p:sp>
      <p:sp>
        <p:nvSpPr>
          <p:cNvPr id="3" name="Text 1"/>
          <p:cNvSpPr/>
          <p:nvPr/>
        </p:nvSpPr>
        <p:spPr>
          <a:xfrm>
            <a:off x="793790" y="1680924"/>
            <a:ext cx="13042821" cy="925116"/>
          </a:xfrm>
          <a:prstGeom prst="rect">
            <a:avLst/>
          </a:prstGeom>
          <a:noFill/>
          <a:ln/>
        </p:spPr>
        <p:txBody>
          <a:bodyPr wrap="square" lIns="0" tIns="0" rIns="0" bIns="0" rtlCol="0" anchor="t"/>
          <a:lstStyle/>
          <a:p>
            <a:pPr marL="0" indent="0" algn="l">
              <a:lnSpc>
                <a:spcPts val="2400"/>
              </a:lnSpc>
              <a:buNone/>
            </a:pPr>
            <a:r>
              <a:rPr lang="en-US" b="1" i="1" dirty="0">
                <a:solidFill>
                  <a:srgbClr val="404155"/>
                </a:solidFill>
                <a:latin typeface="Poppins" panose="00000500000000000000" pitchFamily="2" charset="0"/>
                <a:ea typeface="Nobile" pitchFamily="34" charset="-122"/>
                <a:cs typeface="Poppins" panose="00000500000000000000" pitchFamily="2" charset="0"/>
              </a:rPr>
              <a:t>O DPMM® sempre mantém um certo grau mínimo de agilidade</a:t>
            </a:r>
            <a:r>
              <a:rPr lang="en-US" dirty="0">
                <a:solidFill>
                  <a:srgbClr val="404155"/>
                </a:solidFill>
                <a:latin typeface="Poppins" panose="00000500000000000000" pitchFamily="2" charset="0"/>
                <a:ea typeface="Nobile" pitchFamily="34" charset="-122"/>
                <a:cs typeface="Poppins" panose="00000500000000000000" pitchFamily="2" charset="0"/>
              </a:rPr>
              <a:t>, que pode ser dinamicamente adaptado conforme o projeto evolui. Esta flexibilidade permite que o método seja aplicado em projetos de diferentes tamanhos e complexidades, desde pequenas iniciativas até grandes programas corporativos.</a:t>
            </a:r>
            <a:endParaRPr lang="en-US" dirty="0">
              <a:latin typeface="Poppins" panose="00000500000000000000" pitchFamily="2" charset="0"/>
              <a:cs typeface="Poppins" panose="00000500000000000000" pitchFamily="2" charset="0"/>
            </a:endParaRPr>
          </a:p>
        </p:txBody>
      </p:sp>
      <p:sp>
        <p:nvSpPr>
          <p:cNvPr id="4" name="Text 2"/>
          <p:cNvSpPr/>
          <p:nvPr/>
        </p:nvSpPr>
        <p:spPr>
          <a:xfrm>
            <a:off x="2156341" y="3203734"/>
            <a:ext cx="3218736" cy="301228"/>
          </a:xfrm>
          <a:prstGeom prst="rect">
            <a:avLst/>
          </a:prstGeom>
          <a:noFill/>
          <a:ln/>
        </p:spPr>
        <p:txBody>
          <a:bodyPr wrap="none" lIns="0" tIns="0" rIns="0" bIns="0" rtlCol="0" anchor="t"/>
          <a:lstStyle/>
          <a:p>
            <a:pPr marL="0" indent="0" algn="r">
              <a:lnSpc>
                <a:spcPts val="2350"/>
              </a:lnSpc>
              <a:buNone/>
            </a:pPr>
            <a:r>
              <a:rPr lang="en-US" sz="1850" b="1" dirty="0">
                <a:solidFill>
                  <a:srgbClr val="002060"/>
                </a:solidFill>
                <a:latin typeface="Poppins" panose="00000500000000000000" pitchFamily="2" charset="0"/>
                <a:ea typeface="Alexandria" pitchFamily="34" charset="-122"/>
                <a:cs typeface="Poppins" panose="00000500000000000000" pitchFamily="2" charset="0"/>
              </a:rPr>
              <a:t>Planejamento por Estágios</a:t>
            </a:r>
            <a:endParaRPr lang="en-US" sz="1850" b="1" dirty="0">
              <a:solidFill>
                <a:srgbClr val="002060"/>
              </a:solidFill>
              <a:latin typeface="Poppins" panose="00000500000000000000" pitchFamily="2" charset="0"/>
              <a:cs typeface="Poppins" panose="00000500000000000000" pitchFamily="2" charset="0"/>
            </a:endParaRPr>
          </a:p>
        </p:txBody>
      </p:sp>
      <p:sp>
        <p:nvSpPr>
          <p:cNvPr id="5" name="Text 3"/>
          <p:cNvSpPr/>
          <p:nvPr/>
        </p:nvSpPr>
        <p:spPr>
          <a:xfrm>
            <a:off x="793790" y="3620572"/>
            <a:ext cx="4581287" cy="616744"/>
          </a:xfrm>
          <a:prstGeom prst="rect">
            <a:avLst/>
          </a:prstGeom>
          <a:noFill/>
          <a:ln/>
        </p:spPr>
        <p:txBody>
          <a:bodyPr wrap="square" lIns="0" tIns="0" rIns="0" bIns="0" rtlCol="0" anchor="t"/>
          <a:lstStyle/>
          <a:p>
            <a:pPr marL="0" indent="0" algn="r">
              <a:lnSpc>
                <a:spcPts val="2400"/>
              </a:lnSpc>
              <a:buNone/>
            </a:pPr>
            <a:r>
              <a:rPr lang="en-US" sz="1500" dirty="0">
                <a:solidFill>
                  <a:srgbClr val="404155"/>
                </a:solidFill>
                <a:latin typeface="Poppins" panose="00000500000000000000" pitchFamily="2" charset="0"/>
                <a:ea typeface="Nobile" pitchFamily="34" charset="-122"/>
                <a:cs typeface="Poppins" panose="00000500000000000000" pitchFamily="2" charset="0"/>
              </a:rPr>
              <a:t>Abordagem adaptativa que permite ajustar o plano conforme o projeto progride</a:t>
            </a:r>
            <a:endParaRPr lang="en-US" sz="1500" dirty="0">
              <a:latin typeface="Poppins" panose="00000500000000000000" pitchFamily="2" charset="0"/>
              <a:cs typeface="Poppins" panose="00000500000000000000" pitchFamily="2" charset="0"/>
            </a:endParaRPr>
          </a:p>
        </p:txBody>
      </p:sp>
      <p:pic>
        <p:nvPicPr>
          <p:cNvPr id="6" name="Image 0" descr="preencoded.png"/>
          <p:cNvPicPr>
            <a:picLocks noChangeAspect="1"/>
          </p:cNvPicPr>
          <p:nvPr/>
        </p:nvPicPr>
        <p:blipFill>
          <a:blip r:embed="rId3"/>
          <a:stretch>
            <a:fillRect/>
          </a:stretch>
        </p:blipFill>
        <p:spPr>
          <a:xfrm>
            <a:off x="5375077" y="2822853"/>
            <a:ext cx="3880128" cy="3880128"/>
          </a:xfrm>
          <a:prstGeom prst="rect">
            <a:avLst/>
          </a:prstGeom>
        </p:spPr>
      </p:pic>
      <p:pic>
        <p:nvPicPr>
          <p:cNvPr id="7" name="Image 1" descr="preencoded.png"/>
          <p:cNvPicPr>
            <a:picLocks noChangeAspect="1"/>
          </p:cNvPicPr>
          <p:nvPr/>
        </p:nvPicPr>
        <p:blipFill>
          <a:blip r:embed="rId4"/>
          <a:stretch>
            <a:fillRect/>
          </a:stretch>
        </p:blipFill>
        <p:spPr>
          <a:xfrm>
            <a:off x="6371153" y="4006215"/>
            <a:ext cx="271105" cy="338852"/>
          </a:xfrm>
          <a:prstGeom prst="rect">
            <a:avLst/>
          </a:prstGeom>
        </p:spPr>
      </p:pic>
      <p:sp>
        <p:nvSpPr>
          <p:cNvPr id="8" name="Text 4"/>
          <p:cNvSpPr/>
          <p:nvPr/>
        </p:nvSpPr>
        <p:spPr>
          <a:xfrm>
            <a:off x="9255204" y="2856309"/>
            <a:ext cx="2409944" cy="301228"/>
          </a:xfrm>
          <a:prstGeom prst="rect">
            <a:avLst/>
          </a:prstGeom>
          <a:noFill/>
          <a:ln/>
        </p:spPr>
        <p:txBody>
          <a:bodyPr wrap="none" lIns="0" tIns="0" rIns="0" bIns="0" rtlCol="0" anchor="t"/>
          <a:lstStyle/>
          <a:p>
            <a:pPr marL="0" indent="0" algn="l">
              <a:lnSpc>
                <a:spcPts val="2350"/>
              </a:lnSpc>
              <a:buNone/>
            </a:pPr>
            <a:r>
              <a:rPr lang="en-US" sz="1850" b="1" dirty="0">
                <a:solidFill>
                  <a:srgbClr val="002060"/>
                </a:solidFill>
                <a:latin typeface="Poppins" panose="00000500000000000000" pitchFamily="2" charset="0"/>
                <a:ea typeface="Alexandria" pitchFamily="34" charset="-122"/>
                <a:cs typeface="Poppins" panose="00000500000000000000" pitchFamily="2" charset="0"/>
              </a:rPr>
              <a:t>Entrega Iterativa</a:t>
            </a:r>
            <a:endParaRPr lang="en-US" sz="1850" b="1" dirty="0">
              <a:solidFill>
                <a:srgbClr val="002060"/>
              </a:solidFill>
              <a:latin typeface="Poppins" panose="00000500000000000000" pitchFamily="2" charset="0"/>
              <a:cs typeface="Poppins" panose="00000500000000000000" pitchFamily="2" charset="0"/>
            </a:endParaRPr>
          </a:p>
        </p:txBody>
      </p:sp>
      <p:sp>
        <p:nvSpPr>
          <p:cNvPr id="9" name="Text 5"/>
          <p:cNvSpPr/>
          <p:nvPr/>
        </p:nvSpPr>
        <p:spPr>
          <a:xfrm>
            <a:off x="9255204" y="3273147"/>
            <a:ext cx="4581406" cy="616744"/>
          </a:xfrm>
          <a:prstGeom prst="rect">
            <a:avLst/>
          </a:prstGeom>
          <a:noFill/>
          <a:ln/>
        </p:spPr>
        <p:txBody>
          <a:bodyPr wrap="square" lIns="0" tIns="0" rIns="0" bIns="0" rtlCol="0" anchor="t"/>
          <a:lstStyle/>
          <a:p>
            <a:pPr marL="0" indent="0" algn="l">
              <a:lnSpc>
                <a:spcPts val="2400"/>
              </a:lnSpc>
              <a:buNone/>
            </a:pPr>
            <a:r>
              <a:rPr lang="en-US" sz="1500" dirty="0">
                <a:solidFill>
                  <a:srgbClr val="404155"/>
                </a:solidFill>
                <a:latin typeface="Poppins" panose="00000500000000000000" pitchFamily="2" charset="0"/>
                <a:ea typeface="Nobile" pitchFamily="34" charset="-122"/>
                <a:cs typeface="Poppins" panose="00000500000000000000" pitchFamily="2" charset="0"/>
              </a:rPr>
              <a:t>Desenvolvimento em ciclos curtos para entregas frequentes e feedback</a:t>
            </a:r>
            <a:endParaRPr lang="en-US" sz="1500" dirty="0">
              <a:latin typeface="Poppins" panose="00000500000000000000" pitchFamily="2" charset="0"/>
              <a:cs typeface="Poppins" panose="00000500000000000000" pitchFamily="2" charset="0"/>
            </a:endParaRPr>
          </a:p>
        </p:txBody>
      </p:sp>
      <p:pic>
        <p:nvPicPr>
          <p:cNvPr id="10" name="Image 2" descr="preencoded.png"/>
          <p:cNvPicPr>
            <a:picLocks noChangeAspect="1"/>
          </p:cNvPicPr>
          <p:nvPr/>
        </p:nvPicPr>
        <p:blipFill>
          <a:blip r:embed="rId5"/>
          <a:stretch>
            <a:fillRect/>
          </a:stretch>
        </p:blipFill>
        <p:spPr>
          <a:xfrm>
            <a:off x="5375077" y="2822853"/>
            <a:ext cx="3880128" cy="3880128"/>
          </a:xfrm>
          <a:prstGeom prst="rect">
            <a:avLst/>
          </a:prstGeom>
        </p:spPr>
      </p:pic>
      <p:pic>
        <p:nvPicPr>
          <p:cNvPr id="11" name="Image 3" descr="preencoded.png"/>
          <p:cNvPicPr>
            <a:picLocks noChangeAspect="1"/>
          </p:cNvPicPr>
          <p:nvPr/>
        </p:nvPicPr>
        <p:blipFill>
          <a:blip r:embed="rId6"/>
          <a:stretch>
            <a:fillRect/>
          </a:stretch>
        </p:blipFill>
        <p:spPr>
          <a:xfrm>
            <a:off x="7488198" y="3643193"/>
            <a:ext cx="271105" cy="338852"/>
          </a:xfrm>
          <a:prstGeom prst="rect">
            <a:avLst/>
          </a:prstGeom>
        </p:spPr>
      </p:pic>
      <p:sp>
        <p:nvSpPr>
          <p:cNvPr id="12" name="Text 6"/>
          <p:cNvSpPr/>
          <p:nvPr/>
        </p:nvSpPr>
        <p:spPr>
          <a:xfrm>
            <a:off x="9640729" y="4246007"/>
            <a:ext cx="2696289" cy="301228"/>
          </a:xfrm>
          <a:prstGeom prst="rect">
            <a:avLst/>
          </a:prstGeom>
          <a:noFill/>
          <a:ln/>
        </p:spPr>
        <p:txBody>
          <a:bodyPr wrap="none" lIns="0" tIns="0" rIns="0" bIns="0" rtlCol="0" anchor="t"/>
          <a:lstStyle/>
          <a:p>
            <a:pPr marL="0" indent="0" algn="l">
              <a:lnSpc>
                <a:spcPts val="2350"/>
              </a:lnSpc>
              <a:buNone/>
            </a:pPr>
            <a:r>
              <a:rPr lang="en-US" sz="1850" b="1" dirty="0">
                <a:solidFill>
                  <a:srgbClr val="002060"/>
                </a:solidFill>
                <a:latin typeface="Poppins" panose="00000500000000000000" pitchFamily="2" charset="0"/>
                <a:ea typeface="Alexandria" pitchFamily="34" charset="-122"/>
                <a:cs typeface="Poppins" panose="00000500000000000000" pitchFamily="2" charset="0"/>
              </a:rPr>
              <a:t>Ciclos de Aprendizado</a:t>
            </a:r>
            <a:endParaRPr lang="en-US" sz="1850" b="1" dirty="0">
              <a:solidFill>
                <a:srgbClr val="002060"/>
              </a:solidFill>
              <a:latin typeface="Poppins" panose="00000500000000000000" pitchFamily="2" charset="0"/>
              <a:cs typeface="Poppins" panose="00000500000000000000" pitchFamily="2" charset="0"/>
            </a:endParaRPr>
          </a:p>
        </p:txBody>
      </p:sp>
      <p:sp>
        <p:nvSpPr>
          <p:cNvPr id="13" name="Text 7"/>
          <p:cNvSpPr/>
          <p:nvPr/>
        </p:nvSpPr>
        <p:spPr>
          <a:xfrm>
            <a:off x="9640729" y="4662845"/>
            <a:ext cx="4195882" cy="616744"/>
          </a:xfrm>
          <a:prstGeom prst="rect">
            <a:avLst/>
          </a:prstGeom>
          <a:noFill/>
          <a:ln/>
        </p:spPr>
        <p:txBody>
          <a:bodyPr wrap="square" lIns="0" tIns="0" rIns="0" bIns="0" rtlCol="0" anchor="t"/>
          <a:lstStyle/>
          <a:p>
            <a:pPr marL="0" indent="0" algn="l">
              <a:lnSpc>
                <a:spcPts val="2400"/>
              </a:lnSpc>
              <a:buNone/>
            </a:pPr>
            <a:r>
              <a:rPr lang="en-US" sz="1500" dirty="0">
                <a:solidFill>
                  <a:srgbClr val="404155"/>
                </a:solidFill>
                <a:latin typeface="Poppins" panose="00000500000000000000" pitchFamily="2" charset="0"/>
                <a:ea typeface="Nobile" pitchFamily="34" charset="-122"/>
                <a:cs typeface="Poppins" panose="00000500000000000000" pitchFamily="2" charset="0"/>
              </a:rPr>
              <a:t>Incorporação contínua de lições aprendidas para melhorar processos</a:t>
            </a:r>
            <a:endParaRPr lang="en-US" sz="1500" dirty="0">
              <a:latin typeface="Poppins" panose="00000500000000000000" pitchFamily="2" charset="0"/>
              <a:cs typeface="Poppins" panose="00000500000000000000" pitchFamily="2" charset="0"/>
            </a:endParaRPr>
          </a:p>
        </p:txBody>
      </p:sp>
      <p:pic>
        <p:nvPicPr>
          <p:cNvPr id="14" name="Image 4" descr="preencoded.png"/>
          <p:cNvPicPr>
            <a:picLocks noChangeAspect="1"/>
          </p:cNvPicPr>
          <p:nvPr/>
        </p:nvPicPr>
        <p:blipFill>
          <a:blip r:embed="rId7"/>
          <a:stretch>
            <a:fillRect/>
          </a:stretch>
        </p:blipFill>
        <p:spPr>
          <a:xfrm>
            <a:off x="5375077" y="2822853"/>
            <a:ext cx="3880128" cy="3880128"/>
          </a:xfrm>
          <a:prstGeom prst="rect">
            <a:avLst/>
          </a:prstGeom>
        </p:spPr>
      </p:pic>
      <p:pic>
        <p:nvPicPr>
          <p:cNvPr id="15" name="Image 5" descr="preencoded.png"/>
          <p:cNvPicPr>
            <a:picLocks noChangeAspect="1"/>
          </p:cNvPicPr>
          <p:nvPr/>
        </p:nvPicPr>
        <p:blipFill>
          <a:blip r:embed="rId8"/>
          <a:stretch>
            <a:fillRect/>
          </a:stretch>
        </p:blipFill>
        <p:spPr>
          <a:xfrm>
            <a:off x="8178641" y="4593431"/>
            <a:ext cx="271105" cy="338852"/>
          </a:xfrm>
          <a:prstGeom prst="rect">
            <a:avLst/>
          </a:prstGeom>
        </p:spPr>
      </p:pic>
      <p:sp>
        <p:nvSpPr>
          <p:cNvPr id="16" name="Text 8"/>
          <p:cNvSpPr/>
          <p:nvPr/>
        </p:nvSpPr>
        <p:spPr>
          <a:xfrm>
            <a:off x="9255204" y="5635823"/>
            <a:ext cx="2960727" cy="301228"/>
          </a:xfrm>
          <a:prstGeom prst="rect">
            <a:avLst/>
          </a:prstGeom>
          <a:noFill/>
          <a:ln/>
        </p:spPr>
        <p:txBody>
          <a:bodyPr wrap="none" lIns="0" tIns="0" rIns="0" bIns="0" rtlCol="0" anchor="t"/>
          <a:lstStyle/>
          <a:p>
            <a:pPr marL="0" indent="0" algn="l">
              <a:lnSpc>
                <a:spcPts val="2350"/>
              </a:lnSpc>
              <a:buNone/>
            </a:pPr>
            <a:r>
              <a:rPr lang="en-US" sz="1850" b="1" dirty="0">
                <a:solidFill>
                  <a:srgbClr val="002060"/>
                </a:solidFill>
                <a:latin typeface="Poppins" panose="00000500000000000000" pitchFamily="2" charset="0"/>
                <a:ea typeface="Alexandria" pitchFamily="34" charset="-122"/>
                <a:cs typeface="Poppins" panose="00000500000000000000" pitchFamily="2" charset="0"/>
              </a:rPr>
              <a:t>Compromisso da Equipe</a:t>
            </a:r>
            <a:endParaRPr lang="en-US" sz="1850" b="1" dirty="0">
              <a:solidFill>
                <a:srgbClr val="002060"/>
              </a:solidFill>
              <a:latin typeface="Poppins" panose="00000500000000000000" pitchFamily="2" charset="0"/>
              <a:cs typeface="Poppins" panose="00000500000000000000" pitchFamily="2" charset="0"/>
            </a:endParaRPr>
          </a:p>
        </p:txBody>
      </p:sp>
      <p:sp>
        <p:nvSpPr>
          <p:cNvPr id="17" name="Text 9"/>
          <p:cNvSpPr/>
          <p:nvPr/>
        </p:nvSpPr>
        <p:spPr>
          <a:xfrm>
            <a:off x="9255204" y="6052661"/>
            <a:ext cx="4581406" cy="616744"/>
          </a:xfrm>
          <a:prstGeom prst="rect">
            <a:avLst/>
          </a:prstGeom>
          <a:noFill/>
          <a:ln/>
        </p:spPr>
        <p:txBody>
          <a:bodyPr wrap="square" lIns="0" tIns="0" rIns="0" bIns="0" rtlCol="0" anchor="t"/>
          <a:lstStyle/>
          <a:p>
            <a:pPr marL="0" indent="0" algn="l">
              <a:lnSpc>
                <a:spcPts val="2400"/>
              </a:lnSpc>
              <a:buNone/>
            </a:pPr>
            <a:r>
              <a:rPr lang="en-US" sz="1500" dirty="0">
                <a:solidFill>
                  <a:srgbClr val="404155"/>
                </a:solidFill>
                <a:latin typeface="Poppins" panose="00000500000000000000" pitchFamily="2" charset="0"/>
                <a:ea typeface="Nobile" pitchFamily="34" charset="-122"/>
                <a:cs typeface="Poppins" panose="00000500000000000000" pitchFamily="2" charset="0"/>
              </a:rPr>
              <a:t>Participação ativa e responsabilidade compartilhada pelos resultados</a:t>
            </a:r>
            <a:endParaRPr lang="en-US" sz="1500" dirty="0">
              <a:latin typeface="Poppins" panose="00000500000000000000" pitchFamily="2" charset="0"/>
              <a:cs typeface="Poppins" panose="00000500000000000000" pitchFamily="2" charset="0"/>
            </a:endParaRPr>
          </a:p>
        </p:txBody>
      </p:sp>
      <p:pic>
        <p:nvPicPr>
          <p:cNvPr id="18" name="Image 6" descr="preencoded.png"/>
          <p:cNvPicPr>
            <a:picLocks noChangeAspect="1"/>
          </p:cNvPicPr>
          <p:nvPr/>
        </p:nvPicPr>
        <p:blipFill>
          <a:blip r:embed="rId9"/>
          <a:stretch>
            <a:fillRect/>
          </a:stretch>
        </p:blipFill>
        <p:spPr>
          <a:xfrm>
            <a:off x="5375077" y="2822853"/>
            <a:ext cx="3880128" cy="3880128"/>
          </a:xfrm>
          <a:prstGeom prst="rect">
            <a:avLst/>
          </a:prstGeom>
        </p:spPr>
      </p:pic>
      <p:pic>
        <p:nvPicPr>
          <p:cNvPr id="19" name="Image 7" descr="preencoded.png"/>
          <p:cNvPicPr>
            <a:picLocks noChangeAspect="1"/>
          </p:cNvPicPr>
          <p:nvPr/>
        </p:nvPicPr>
        <p:blipFill>
          <a:blip r:embed="rId10"/>
          <a:stretch>
            <a:fillRect/>
          </a:stretch>
        </p:blipFill>
        <p:spPr>
          <a:xfrm>
            <a:off x="7488198" y="5543669"/>
            <a:ext cx="271105" cy="338852"/>
          </a:xfrm>
          <a:prstGeom prst="rect">
            <a:avLst/>
          </a:prstGeom>
        </p:spPr>
      </p:pic>
      <p:sp>
        <p:nvSpPr>
          <p:cNvPr id="20" name="Text 10"/>
          <p:cNvSpPr/>
          <p:nvPr/>
        </p:nvSpPr>
        <p:spPr>
          <a:xfrm>
            <a:off x="2565083" y="5288399"/>
            <a:ext cx="2809994" cy="301228"/>
          </a:xfrm>
          <a:prstGeom prst="rect">
            <a:avLst/>
          </a:prstGeom>
          <a:noFill/>
          <a:ln/>
        </p:spPr>
        <p:txBody>
          <a:bodyPr wrap="none" lIns="0" tIns="0" rIns="0" bIns="0" rtlCol="0" anchor="t"/>
          <a:lstStyle/>
          <a:p>
            <a:pPr marL="0" indent="0" algn="r">
              <a:lnSpc>
                <a:spcPts val="2350"/>
              </a:lnSpc>
              <a:buNone/>
            </a:pPr>
            <a:r>
              <a:rPr lang="en-US" sz="1850" b="1" dirty="0">
                <a:solidFill>
                  <a:srgbClr val="002060"/>
                </a:solidFill>
                <a:latin typeface="Poppins" panose="00000500000000000000" pitchFamily="2" charset="0"/>
                <a:ea typeface="Alexandria" pitchFamily="34" charset="-122"/>
                <a:cs typeface="Poppins" panose="00000500000000000000" pitchFamily="2" charset="0"/>
              </a:rPr>
              <a:t>Adaptação ao Contexto</a:t>
            </a:r>
            <a:endParaRPr lang="en-US" sz="1850" b="1" dirty="0">
              <a:solidFill>
                <a:srgbClr val="002060"/>
              </a:solidFill>
              <a:latin typeface="Poppins" panose="00000500000000000000" pitchFamily="2" charset="0"/>
              <a:cs typeface="Poppins" panose="00000500000000000000" pitchFamily="2" charset="0"/>
            </a:endParaRPr>
          </a:p>
        </p:txBody>
      </p:sp>
      <p:sp>
        <p:nvSpPr>
          <p:cNvPr id="21" name="Text 11"/>
          <p:cNvSpPr/>
          <p:nvPr/>
        </p:nvSpPr>
        <p:spPr>
          <a:xfrm>
            <a:off x="793790" y="5705237"/>
            <a:ext cx="4581287" cy="616744"/>
          </a:xfrm>
          <a:prstGeom prst="rect">
            <a:avLst/>
          </a:prstGeom>
          <a:noFill/>
          <a:ln/>
        </p:spPr>
        <p:txBody>
          <a:bodyPr wrap="square" lIns="0" tIns="0" rIns="0" bIns="0" rtlCol="0" anchor="t"/>
          <a:lstStyle/>
          <a:p>
            <a:pPr marL="0" indent="0" algn="r">
              <a:lnSpc>
                <a:spcPts val="2400"/>
              </a:lnSpc>
              <a:buNone/>
            </a:pPr>
            <a:r>
              <a:rPr lang="en-US" sz="1500" dirty="0">
                <a:solidFill>
                  <a:srgbClr val="404155"/>
                </a:solidFill>
                <a:latin typeface="Poppins" panose="00000500000000000000" pitchFamily="2" charset="0"/>
                <a:ea typeface="Nobile" pitchFamily="34" charset="-122"/>
                <a:cs typeface="Poppins" panose="00000500000000000000" pitchFamily="2" charset="0"/>
              </a:rPr>
              <a:t>Customização metodológica baseada nas necessidades específicas do projeto</a:t>
            </a:r>
            <a:endParaRPr lang="en-US" sz="1500" dirty="0">
              <a:latin typeface="Poppins" panose="00000500000000000000" pitchFamily="2" charset="0"/>
              <a:cs typeface="Poppins" panose="00000500000000000000" pitchFamily="2" charset="0"/>
            </a:endParaRPr>
          </a:p>
        </p:txBody>
      </p:sp>
      <p:pic>
        <p:nvPicPr>
          <p:cNvPr id="22" name="Image 8" descr="preencoded.png"/>
          <p:cNvPicPr>
            <a:picLocks noChangeAspect="1"/>
          </p:cNvPicPr>
          <p:nvPr/>
        </p:nvPicPr>
        <p:blipFill>
          <a:blip r:embed="rId11"/>
          <a:stretch>
            <a:fillRect/>
          </a:stretch>
        </p:blipFill>
        <p:spPr>
          <a:xfrm>
            <a:off x="5375077" y="2822853"/>
            <a:ext cx="3880128" cy="3880128"/>
          </a:xfrm>
          <a:prstGeom prst="rect">
            <a:avLst/>
          </a:prstGeom>
        </p:spPr>
      </p:pic>
      <p:pic>
        <p:nvPicPr>
          <p:cNvPr id="23" name="Image 9" descr="preencoded.png"/>
          <p:cNvPicPr>
            <a:picLocks noChangeAspect="1"/>
          </p:cNvPicPr>
          <p:nvPr/>
        </p:nvPicPr>
        <p:blipFill>
          <a:blip r:embed="rId12"/>
          <a:stretch>
            <a:fillRect/>
          </a:stretch>
        </p:blipFill>
        <p:spPr>
          <a:xfrm>
            <a:off x="6371153" y="5180647"/>
            <a:ext cx="271105" cy="338852"/>
          </a:xfrm>
          <a:prstGeom prst="rect">
            <a:avLst/>
          </a:prstGeom>
        </p:spPr>
      </p:pic>
      <p:sp>
        <p:nvSpPr>
          <p:cNvPr id="24" name="Text 12"/>
          <p:cNvSpPr/>
          <p:nvPr/>
        </p:nvSpPr>
        <p:spPr>
          <a:xfrm>
            <a:off x="793790" y="6919793"/>
            <a:ext cx="13042821" cy="616744"/>
          </a:xfrm>
          <a:prstGeom prst="rect">
            <a:avLst/>
          </a:prstGeom>
          <a:noFill/>
          <a:ln/>
        </p:spPr>
        <p:txBody>
          <a:bodyPr wrap="square" lIns="0" tIns="0" rIns="0" bIns="0" rtlCol="0" anchor="t"/>
          <a:lstStyle/>
          <a:p>
            <a:pPr marL="0" indent="0" algn="ctr">
              <a:lnSpc>
                <a:spcPts val="2400"/>
              </a:lnSpc>
              <a:buNone/>
            </a:pPr>
            <a:r>
              <a:rPr lang="en-US" b="1" dirty="0">
                <a:solidFill>
                  <a:srgbClr val="404155"/>
                </a:solidFill>
                <a:effectLst>
                  <a:outerShdw blurRad="38100" dist="38100" dir="2700000" algn="tl">
                    <a:srgbClr val="000000">
                      <a:alpha val="43137"/>
                    </a:srgbClr>
                  </a:outerShdw>
                </a:effectLst>
                <a:latin typeface="Poppins" panose="00000500000000000000" pitchFamily="2" charset="0"/>
                <a:ea typeface="Nobile" pitchFamily="34" charset="-122"/>
                <a:cs typeface="Poppins" panose="00000500000000000000" pitchFamily="2" charset="0"/>
              </a:rPr>
              <a:t>O grau de agilidade no DPMM® pode ser ajustado usando estes parâmetros interconectados, </a:t>
            </a:r>
          </a:p>
          <a:p>
            <a:pPr marL="0" indent="0" algn="ctr">
              <a:lnSpc>
                <a:spcPts val="2400"/>
              </a:lnSpc>
              <a:buNone/>
            </a:pPr>
            <a:r>
              <a:rPr lang="en-US" b="1" dirty="0">
                <a:solidFill>
                  <a:srgbClr val="404155"/>
                </a:solidFill>
                <a:effectLst>
                  <a:outerShdw blurRad="38100" dist="38100" dir="2700000" algn="tl">
                    <a:srgbClr val="000000">
                      <a:alpha val="43137"/>
                    </a:srgbClr>
                  </a:outerShdw>
                </a:effectLst>
                <a:latin typeface="Poppins" panose="00000500000000000000" pitchFamily="2" charset="0"/>
                <a:ea typeface="Nobile" pitchFamily="34" charset="-122"/>
                <a:cs typeface="Poppins" panose="00000500000000000000" pitchFamily="2" charset="0"/>
              </a:rPr>
              <a:t>permitindo que o método se adapte dinamicamente a diferentes contextos e necessidades organizacionais.</a:t>
            </a:r>
            <a:endParaRPr lang="en-US" b="1" dirty="0">
              <a:effectLst>
                <a:outerShdw blurRad="38100" dist="38100" dir="2700000" algn="tl">
                  <a:srgbClr val="000000">
                    <a:alpha val="43137"/>
                  </a:srgbClr>
                </a:outerShdw>
              </a:effectLst>
              <a:latin typeface="Poppins" panose="00000500000000000000" pitchFamily="2" charset="0"/>
              <a:cs typeface="Poppins" panose="00000500000000000000" pitchFamily="2" charset="0"/>
            </a:endParaRPr>
          </a:p>
        </p:txBody>
      </p:sp>
      <p:sp>
        <p:nvSpPr>
          <p:cNvPr id="25" name="Freeform 2">
            <a:extLst>
              <a:ext uri="{FF2B5EF4-FFF2-40B4-BE49-F238E27FC236}">
                <a16:creationId xmlns:a16="http://schemas.microsoft.com/office/drawing/2014/main" id="{7665F090-4C55-A4EC-24AD-4350CC2FF60F}"/>
              </a:ext>
            </a:extLst>
          </p:cNvPr>
          <p:cNvSpPr/>
          <p:nvPr/>
        </p:nvSpPr>
        <p:spPr>
          <a:xfrm>
            <a:off x="304135" y="7767757"/>
            <a:ext cx="690037" cy="260563"/>
          </a:xfrm>
          <a:custGeom>
            <a:avLst/>
            <a:gdLst/>
            <a:ahLst/>
            <a:cxnLst/>
            <a:rect l="l" t="t" r="r" b="b"/>
            <a:pathLst>
              <a:path w="1224137" h="521246">
                <a:moveTo>
                  <a:pt x="0" y="0"/>
                </a:moveTo>
                <a:lnTo>
                  <a:pt x="1224137" y="0"/>
                </a:lnTo>
                <a:lnTo>
                  <a:pt x="1224137" y="521246"/>
                </a:lnTo>
                <a:lnTo>
                  <a:pt x="0" y="521246"/>
                </a:lnTo>
                <a:lnTo>
                  <a:pt x="0" y="0"/>
                </a:lnTo>
                <a:close/>
              </a:path>
            </a:pathLst>
          </a:custGeom>
          <a:blipFill>
            <a:blip r:embed="rId13"/>
            <a:stretch>
              <a:fillRect b="-649"/>
            </a:stretch>
          </a:blipFill>
        </p:spPr>
        <p:txBody>
          <a:bodyPr/>
          <a:lstStyle/>
          <a:p>
            <a:endParaRPr lang="en-NL" sz="144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793790" y="987623"/>
            <a:ext cx="6260544" cy="708779"/>
          </a:xfrm>
          <a:prstGeom prst="rect">
            <a:avLst/>
          </a:prstGeom>
          <a:noFill/>
          <a:ln/>
        </p:spPr>
        <p:txBody>
          <a:bodyPr wrap="none" lIns="0" tIns="0" rIns="0" bIns="0" rtlCol="0" anchor="t"/>
          <a:lstStyle/>
          <a:p>
            <a:pPr marL="0" indent="0" algn="l">
              <a:lnSpc>
                <a:spcPts val="5550"/>
              </a:lnSpc>
              <a:buNone/>
            </a:pPr>
            <a:r>
              <a:rPr lang="en-US" sz="4450" b="1" dirty="0">
                <a:solidFill>
                  <a:srgbClr val="1B1B27"/>
                </a:solidFill>
                <a:effectLst>
                  <a:outerShdw blurRad="38100" dist="38100" dir="2700000" algn="tl">
                    <a:srgbClr val="000000">
                      <a:alpha val="43137"/>
                    </a:srgbClr>
                  </a:outerShdw>
                </a:effectLst>
                <a:latin typeface="Poppins" panose="00000500000000000000" pitchFamily="2" charset="0"/>
                <a:ea typeface="Alexandria" pitchFamily="34" charset="-122"/>
                <a:cs typeface="Poppins" panose="00000500000000000000" pitchFamily="2" charset="0"/>
              </a:rPr>
              <a:t>Benefícios do DPMM®</a:t>
            </a:r>
            <a:endParaRPr lang="en-US" sz="4450" b="1" dirty="0">
              <a:effectLst>
                <a:outerShdw blurRad="38100" dist="38100" dir="2700000" algn="tl">
                  <a:srgbClr val="000000">
                    <a:alpha val="43137"/>
                  </a:srgbClr>
                </a:outerShdw>
              </a:effectLst>
              <a:latin typeface="Poppins" panose="00000500000000000000" pitchFamily="2" charset="0"/>
              <a:cs typeface="Poppins" panose="00000500000000000000" pitchFamily="2" charset="0"/>
            </a:endParaRPr>
          </a:p>
        </p:txBody>
      </p:sp>
      <p:pic>
        <p:nvPicPr>
          <p:cNvPr id="3" name="Image 0" descr="preencoded.png"/>
          <p:cNvPicPr>
            <a:picLocks noChangeAspect="1"/>
          </p:cNvPicPr>
          <p:nvPr/>
        </p:nvPicPr>
        <p:blipFill>
          <a:blip r:embed="rId3"/>
          <a:stretch>
            <a:fillRect/>
          </a:stretch>
        </p:blipFill>
        <p:spPr>
          <a:xfrm>
            <a:off x="793790" y="2189678"/>
            <a:ext cx="566976" cy="566976"/>
          </a:xfrm>
          <a:prstGeom prst="rect">
            <a:avLst/>
          </a:prstGeom>
        </p:spPr>
      </p:pic>
      <p:sp>
        <p:nvSpPr>
          <p:cNvPr id="4" name="Text 1"/>
          <p:cNvSpPr/>
          <p:nvPr/>
        </p:nvSpPr>
        <p:spPr>
          <a:xfrm>
            <a:off x="1587579" y="2150031"/>
            <a:ext cx="2211705" cy="708660"/>
          </a:xfrm>
          <a:prstGeom prst="rect">
            <a:avLst/>
          </a:prstGeom>
          <a:noFill/>
          <a:ln/>
        </p:spPr>
        <p:txBody>
          <a:bodyPr wrap="square" lIns="0" tIns="0" rIns="0" bIns="0" rtlCol="0" anchor="t"/>
          <a:lstStyle/>
          <a:p>
            <a:pPr marL="0" indent="0" algn="l">
              <a:lnSpc>
                <a:spcPts val="2750"/>
              </a:lnSpc>
              <a:buNone/>
            </a:pPr>
            <a:r>
              <a:rPr lang="en-US" sz="2200" b="1" dirty="0">
                <a:solidFill>
                  <a:srgbClr val="002060"/>
                </a:solidFill>
                <a:latin typeface="Poppins" panose="00000500000000000000" pitchFamily="2" charset="0"/>
                <a:ea typeface="Alexandria" pitchFamily="34" charset="-122"/>
                <a:cs typeface="Poppins" panose="00000500000000000000" pitchFamily="2" charset="0"/>
              </a:rPr>
              <a:t>Gestão de Complexidade</a:t>
            </a:r>
            <a:endParaRPr lang="en-US" sz="2200" b="1" dirty="0">
              <a:solidFill>
                <a:srgbClr val="002060"/>
              </a:solidFill>
              <a:latin typeface="Poppins" panose="00000500000000000000" pitchFamily="2" charset="0"/>
              <a:cs typeface="Poppins" panose="00000500000000000000" pitchFamily="2" charset="0"/>
            </a:endParaRPr>
          </a:p>
        </p:txBody>
      </p:sp>
      <p:sp>
        <p:nvSpPr>
          <p:cNvPr id="5" name="Text 2"/>
          <p:cNvSpPr/>
          <p:nvPr/>
        </p:nvSpPr>
        <p:spPr>
          <a:xfrm>
            <a:off x="1587579" y="2994779"/>
            <a:ext cx="2211705" cy="2903220"/>
          </a:xfrm>
          <a:prstGeom prst="rect">
            <a:avLst/>
          </a:prstGeom>
          <a:noFill/>
          <a:ln/>
        </p:spPr>
        <p:txBody>
          <a:bodyPr wrap="square" lIns="0" tIns="0" rIns="0" bIns="0" rtlCol="0" anchor="t"/>
          <a:lstStyle/>
          <a:p>
            <a:pPr marL="0" indent="0" algn="l">
              <a:lnSpc>
                <a:spcPts val="2850"/>
              </a:lnSpc>
              <a:buNone/>
            </a:pPr>
            <a:r>
              <a:rPr lang="en-US" sz="1750" dirty="0">
                <a:solidFill>
                  <a:srgbClr val="404155"/>
                </a:solidFill>
                <a:latin typeface="Poppins" panose="00000500000000000000" pitchFamily="2" charset="0"/>
                <a:ea typeface="Nobile" pitchFamily="34" charset="-122"/>
                <a:cs typeface="Poppins" panose="00000500000000000000" pitchFamily="2" charset="0"/>
              </a:rPr>
              <a:t>Melhora a capacidade de gerenciar projetos complexos e dinâmicos através de uma abordagem estruturada e adaptável.</a:t>
            </a:r>
            <a:endParaRPr lang="en-US" sz="1750" dirty="0">
              <a:latin typeface="Poppins" panose="00000500000000000000" pitchFamily="2" charset="0"/>
              <a:cs typeface="Poppins" panose="00000500000000000000" pitchFamily="2" charset="0"/>
            </a:endParaRPr>
          </a:p>
        </p:txBody>
      </p:sp>
      <p:pic>
        <p:nvPicPr>
          <p:cNvPr id="6" name="Image 1" descr="preencoded.png"/>
          <p:cNvPicPr>
            <a:picLocks noChangeAspect="1"/>
          </p:cNvPicPr>
          <p:nvPr/>
        </p:nvPicPr>
        <p:blipFill>
          <a:blip r:embed="rId4"/>
          <a:stretch>
            <a:fillRect/>
          </a:stretch>
        </p:blipFill>
        <p:spPr>
          <a:xfrm>
            <a:off x="4139446" y="2189678"/>
            <a:ext cx="566976" cy="566976"/>
          </a:xfrm>
          <a:prstGeom prst="rect">
            <a:avLst/>
          </a:prstGeom>
        </p:spPr>
      </p:pic>
      <p:sp>
        <p:nvSpPr>
          <p:cNvPr id="7" name="Text 3"/>
          <p:cNvSpPr/>
          <p:nvPr/>
        </p:nvSpPr>
        <p:spPr>
          <a:xfrm>
            <a:off x="4933236" y="2150031"/>
            <a:ext cx="2211824" cy="708660"/>
          </a:xfrm>
          <a:prstGeom prst="rect">
            <a:avLst/>
          </a:prstGeom>
          <a:noFill/>
          <a:ln/>
        </p:spPr>
        <p:txBody>
          <a:bodyPr wrap="square" lIns="0" tIns="0" rIns="0" bIns="0" rtlCol="0" anchor="t"/>
          <a:lstStyle/>
          <a:p>
            <a:pPr marL="0" indent="0" algn="l">
              <a:lnSpc>
                <a:spcPts val="2750"/>
              </a:lnSpc>
              <a:buNone/>
            </a:pPr>
            <a:r>
              <a:rPr lang="en-US" sz="2200" b="1" dirty="0">
                <a:solidFill>
                  <a:srgbClr val="002060"/>
                </a:solidFill>
                <a:latin typeface="Poppins" panose="00000500000000000000" pitchFamily="2" charset="0"/>
                <a:ea typeface="Alexandria" pitchFamily="34" charset="-122"/>
                <a:cs typeface="Poppins" panose="00000500000000000000" pitchFamily="2" charset="0"/>
              </a:rPr>
              <a:t>Aumento do Sucesso</a:t>
            </a:r>
            <a:endParaRPr lang="en-US" sz="2200" b="1" dirty="0">
              <a:solidFill>
                <a:srgbClr val="002060"/>
              </a:solidFill>
              <a:latin typeface="Poppins" panose="00000500000000000000" pitchFamily="2" charset="0"/>
              <a:cs typeface="Poppins" panose="00000500000000000000" pitchFamily="2" charset="0"/>
            </a:endParaRPr>
          </a:p>
        </p:txBody>
      </p:sp>
      <p:sp>
        <p:nvSpPr>
          <p:cNvPr id="8" name="Text 4"/>
          <p:cNvSpPr/>
          <p:nvPr/>
        </p:nvSpPr>
        <p:spPr>
          <a:xfrm>
            <a:off x="4933236" y="2994779"/>
            <a:ext cx="2211824" cy="2903220"/>
          </a:xfrm>
          <a:prstGeom prst="rect">
            <a:avLst/>
          </a:prstGeom>
          <a:noFill/>
          <a:ln/>
        </p:spPr>
        <p:txBody>
          <a:bodyPr wrap="square" lIns="0" tIns="0" rIns="0" bIns="0" rtlCol="0" anchor="t"/>
          <a:lstStyle/>
          <a:p>
            <a:pPr marL="0" indent="0" algn="l">
              <a:lnSpc>
                <a:spcPts val="2850"/>
              </a:lnSpc>
              <a:buNone/>
            </a:pPr>
            <a:r>
              <a:rPr lang="en-US" sz="1750" dirty="0">
                <a:solidFill>
                  <a:srgbClr val="404155"/>
                </a:solidFill>
                <a:latin typeface="Poppins" panose="00000500000000000000" pitchFamily="2" charset="0"/>
                <a:ea typeface="Nobile" pitchFamily="34" charset="-122"/>
                <a:cs typeface="Poppins" panose="00000500000000000000" pitchFamily="2" charset="0"/>
              </a:rPr>
              <a:t>Aumenta a taxa de sucesso dos projetos através de uma abordagem estruturada e adaptável que mantém o foco no valor de negócio.</a:t>
            </a:r>
            <a:endParaRPr lang="en-US" sz="1750" dirty="0">
              <a:latin typeface="Poppins" panose="00000500000000000000" pitchFamily="2" charset="0"/>
              <a:cs typeface="Poppins" panose="00000500000000000000" pitchFamily="2" charset="0"/>
            </a:endParaRPr>
          </a:p>
        </p:txBody>
      </p:sp>
      <p:pic>
        <p:nvPicPr>
          <p:cNvPr id="9" name="Image 2" descr="preencoded.png"/>
          <p:cNvPicPr>
            <a:picLocks noChangeAspect="1"/>
          </p:cNvPicPr>
          <p:nvPr/>
        </p:nvPicPr>
        <p:blipFill>
          <a:blip r:embed="rId5"/>
          <a:stretch>
            <a:fillRect/>
          </a:stretch>
        </p:blipFill>
        <p:spPr>
          <a:xfrm>
            <a:off x="7485221" y="2189678"/>
            <a:ext cx="566976" cy="566976"/>
          </a:xfrm>
          <a:prstGeom prst="rect">
            <a:avLst/>
          </a:prstGeom>
        </p:spPr>
      </p:pic>
      <p:sp>
        <p:nvSpPr>
          <p:cNvPr id="10" name="Text 5"/>
          <p:cNvSpPr/>
          <p:nvPr/>
        </p:nvSpPr>
        <p:spPr>
          <a:xfrm>
            <a:off x="8279011" y="2150031"/>
            <a:ext cx="2211824" cy="708660"/>
          </a:xfrm>
          <a:prstGeom prst="rect">
            <a:avLst/>
          </a:prstGeom>
          <a:noFill/>
          <a:ln/>
        </p:spPr>
        <p:txBody>
          <a:bodyPr wrap="square" lIns="0" tIns="0" rIns="0" bIns="0" rtlCol="0" anchor="t"/>
          <a:lstStyle/>
          <a:p>
            <a:pPr marL="0" indent="0" algn="l">
              <a:lnSpc>
                <a:spcPts val="2750"/>
              </a:lnSpc>
              <a:buNone/>
            </a:pPr>
            <a:r>
              <a:rPr lang="en-US" sz="2200" b="1" dirty="0">
                <a:solidFill>
                  <a:srgbClr val="002060"/>
                </a:solidFill>
                <a:latin typeface="Poppins" panose="00000500000000000000" pitchFamily="2" charset="0"/>
                <a:ea typeface="Alexandria" pitchFamily="34" charset="-122"/>
                <a:cs typeface="Poppins" panose="00000500000000000000" pitchFamily="2" charset="0"/>
              </a:rPr>
              <a:t>Colaboração Eficaz</a:t>
            </a:r>
            <a:endParaRPr lang="en-US" sz="2200" b="1" dirty="0">
              <a:solidFill>
                <a:srgbClr val="002060"/>
              </a:solidFill>
              <a:latin typeface="Poppins" panose="00000500000000000000" pitchFamily="2" charset="0"/>
              <a:cs typeface="Poppins" panose="00000500000000000000" pitchFamily="2" charset="0"/>
            </a:endParaRPr>
          </a:p>
        </p:txBody>
      </p:sp>
      <p:sp>
        <p:nvSpPr>
          <p:cNvPr id="11" name="Text 6"/>
          <p:cNvSpPr/>
          <p:nvPr/>
        </p:nvSpPr>
        <p:spPr>
          <a:xfrm>
            <a:off x="8279011" y="2994779"/>
            <a:ext cx="2211824" cy="2540318"/>
          </a:xfrm>
          <a:prstGeom prst="rect">
            <a:avLst/>
          </a:prstGeom>
          <a:noFill/>
          <a:ln/>
        </p:spPr>
        <p:txBody>
          <a:bodyPr wrap="square" lIns="0" tIns="0" rIns="0" bIns="0" rtlCol="0" anchor="t"/>
          <a:lstStyle/>
          <a:p>
            <a:pPr marL="0" indent="0" algn="l">
              <a:lnSpc>
                <a:spcPts val="2850"/>
              </a:lnSpc>
              <a:buNone/>
            </a:pPr>
            <a:r>
              <a:rPr lang="en-US" sz="1750" dirty="0">
                <a:solidFill>
                  <a:srgbClr val="404155"/>
                </a:solidFill>
                <a:latin typeface="Poppins" panose="00000500000000000000" pitchFamily="2" charset="0"/>
                <a:ea typeface="Nobile" pitchFamily="34" charset="-122"/>
                <a:cs typeface="Poppins" panose="00000500000000000000" pitchFamily="2" charset="0"/>
              </a:rPr>
              <a:t>Promove a colaboração clara e estruturada entre os participantes do projeto com papéis e responsabilidades bem definidos.</a:t>
            </a:r>
            <a:endParaRPr lang="en-US" sz="1750" dirty="0">
              <a:latin typeface="Poppins" panose="00000500000000000000" pitchFamily="2" charset="0"/>
              <a:cs typeface="Poppins" panose="00000500000000000000" pitchFamily="2" charset="0"/>
            </a:endParaRPr>
          </a:p>
        </p:txBody>
      </p:sp>
      <p:pic>
        <p:nvPicPr>
          <p:cNvPr id="12" name="Image 3" descr="preencoded.png"/>
          <p:cNvPicPr>
            <a:picLocks noChangeAspect="1"/>
          </p:cNvPicPr>
          <p:nvPr/>
        </p:nvPicPr>
        <p:blipFill>
          <a:blip r:embed="rId6"/>
          <a:stretch>
            <a:fillRect/>
          </a:stretch>
        </p:blipFill>
        <p:spPr>
          <a:xfrm>
            <a:off x="10830997" y="2189678"/>
            <a:ext cx="566976" cy="566976"/>
          </a:xfrm>
          <a:prstGeom prst="rect">
            <a:avLst/>
          </a:prstGeom>
        </p:spPr>
      </p:pic>
      <p:sp>
        <p:nvSpPr>
          <p:cNvPr id="13" name="Text 7"/>
          <p:cNvSpPr/>
          <p:nvPr/>
        </p:nvSpPr>
        <p:spPr>
          <a:xfrm>
            <a:off x="11624786" y="2150031"/>
            <a:ext cx="2211824" cy="708660"/>
          </a:xfrm>
          <a:prstGeom prst="rect">
            <a:avLst/>
          </a:prstGeom>
          <a:noFill/>
          <a:ln/>
        </p:spPr>
        <p:txBody>
          <a:bodyPr wrap="square" lIns="0" tIns="0" rIns="0" bIns="0" rtlCol="0" anchor="t"/>
          <a:lstStyle/>
          <a:p>
            <a:pPr marL="0" indent="0" algn="l">
              <a:lnSpc>
                <a:spcPts val="2750"/>
              </a:lnSpc>
              <a:buNone/>
            </a:pPr>
            <a:r>
              <a:rPr lang="en-US" sz="2200" b="1" dirty="0">
                <a:solidFill>
                  <a:srgbClr val="002060"/>
                </a:solidFill>
                <a:latin typeface="Poppins" panose="00000500000000000000" pitchFamily="2" charset="0"/>
                <a:ea typeface="Alexandria" pitchFamily="34" charset="-122"/>
                <a:cs typeface="Poppins" panose="00000500000000000000" pitchFamily="2" charset="0"/>
              </a:rPr>
              <a:t>Integração de Abordagens</a:t>
            </a:r>
            <a:endParaRPr lang="en-US" sz="2200" b="1" dirty="0">
              <a:solidFill>
                <a:srgbClr val="002060"/>
              </a:solidFill>
              <a:latin typeface="Poppins" panose="00000500000000000000" pitchFamily="2" charset="0"/>
              <a:cs typeface="Poppins" panose="00000500000000000000" pitchFamily="2" charset="0"/>
            </a:endParaRPr>
          </a:p>
        </p:txBody>
      </p:sp>
      <p:sp>
        <p:nvSpPr>
          <p:cNvPr id="14" name="Text 8"/>
          <p:cNvSpPr/>
          <p:nvPr/>
        </p:nvSpPr>
        <p:spPr>
          <a:xfrm>
            <a:off x="11624786" y="2994779"/>
            <a:ext cx="2211824" cy="2177415"/>
          </a:xfrm>
          <a:prstGeom prst="rect">
            <a:avLst/>
          </a:prstGeom>
          <a:noFill/>
          <a:ln/>
        </p:spPr>
        <p:txBody>
          <a:bodyPr wrap="square" lIns="0" tIns="0" rIns="0" bIns="0" rtlCol="0" anchor="t"/>
          <a:lstStyle/>
          <a:p>
            <a:pPr marL="0" indent="0" algn="l">
              <a:lnSpc>
                <a:spcPts val="2850"/>
              </a:lnSpc>
              <a:buNone/>
            </a:pPr>
            <a:r>
              <a:rPr lang="en-US" sz="1750" dirty="0">
                <a:solidFill>
                  <a:srgbClr val="404155"/>
                </a:solidFill>
                <a:latin typeface="Poppins" panose="00000500000000000000" pitchFamily="2" charset="0"/>
                <a:ea typeface="Nobile" pitchFamily="34" charset="-122"/>
                <a:cs typeface="Poppins" panose="00000500000000000000" pitchFamily="2" charset="0"/>
              </a:rPr>
              <a:t>Permite a integração eficaz de abordagens de entrega ágeis e tradicionais em um framework coeso.</a:t>
            </a:r>
            <a:endParaRPr lang="en-US" sz="1750" dirty="0">
              <a:latin typeface="Poppins" panose="00000500000000000000" pitchFamily="2" charset="0"/>
              <a:cs typeface="Poppins" panose="00000500000000000000" pitchFamily="2" charset="0"/>
            </a:endParaRPr>
          </a:p>
        </p:txBody>
      </p:sp>
      <p:sp>
        <p:nvSpPr>
          <p:cNvPr id="15" name="Text 9"/>
          <p:cNvSpPr/>
          <p:nvPr/>
        </p:nvSpPr>
        <p:spPr>
          <a:xfrm>
            <a:off x="793790" y="6449712"/>
            <a:ext cx="13042821" cy="1088708"/>
          </a:xfrm>
          <a:prstGeom prst="rect">
            <a:avLst/>
          </a:prstGeom>
          <a:noFill/>
          <a:ln/>
        </p:spPr>
        <p:txBody>
          <a:bodyPr wrap="square" lIns="0" tIns="0" rIns="0" bIns="0" rtlCol="0" anchor="t"/>
          <a:lstStyle/>
          <a:p>
            <a:pPr marL="0" indent="0" algn="ctr">
              <a:lnSpc>
                <a:spcPts val="2850"/>
              </a:lnSpc>
              <a:buNone/>
            </a:pPr>
            <a:r>
              <a:rPr lang="en-US" sz="1750" b="1" dirty="0">
                <a:solidFill>
                  <a:srgbClr val="002060"/>
                </a:solidFill>
                <a:latin typeface="Poppins" panose="00000500000000000000" pitchFamily="2" charset="0"/>
                <a:ea typeface="Nobile" pitchFamily="34" charset="-122"/>
                <a:cs typeface="Poppins" panose="00000500000000000000" pitchFamily="2" charset="0"/>
              </a:rPr>
              <a:t>O DPMM® oferece benefícios significativos para organizações e profissionais que buscam melhorar sua capacidade de gestão de projetos. Ao adotar este método, as equipes podem navegar com mais confiança em ambientes complexos e dinâmicos, aumentando suas chances de entregar projetos bem-sucedidos.</a:t>
            </a:r>
            <a:endParaRPr lang="en-US" sz="1750" b="1" dirty="0">
              <a:solidFill>
                <a:srgbClr val="002060"/>
              </a:solidFill>
              <a:latin typeface="Poppins" panose="00000500000000000000" pitchFamily="2" charset="0"/>
              <a:cs typeface="Poppins" panose="00000500000000000000" pitchFamily="2" charset="0"/>
            </a:endParaRPr>
          </a:p>
        </p:txBody>
      </p:sp>
      <p:sp>
        <p:nvSpPr>
          <p:cNvPr id="16" name="Freeform 2">
            <a:extLst>
              <a:ext uri="{FF2B5EF4-FFF2-40B4-BE49-F238E27FC236}">
                <a16:creationId xmlns:a16="http://schemas.microsoft.com/office/drawing/2014/main" id="{E1DDFBF5-FCAB-D478-70D3-4152B86F3864}"/>
              </a:ext>
            </a:extLst>
          </p:cNvPr>
          <p:cNvSpPr/>
          <p:nvPr/>
        </p:nvSpPr>
        <p:spPr>
          <a:xfrm>
            <a:off x="304135" y="7767757"/>
            <a:ext cx="690037" cy="260563"/>
          </a:xfrm>
          <a:custGeom>
            <a:avLst/>
            <a:gdLst/>
            <a:ahLst/>
            <a:cxnLst/>
            <a:rect l="l" t="t" r="r" b="b"/>
            <a:pathLst>
              <a:path w="1224137" h="521246">
                <a:moveTo>
                  <a:pt x="0" y="0"/>
                </a:moveTo>
                <a:lnTo>
                  <a:pt x="1224137" y="0"/>
                </a:lnTo>
                <a:lnTo>
                  <a:pt x="1224137" y="521246"/>
                </a:lnTo>
                <a:lnTo>
                  <a:pt x="0" y="521246"/>
                </a:lnTo>
                <a:lnTo>
                  <a:pt x="0" y="0"/>
                </a:lnTo>
                <a:close/>
              </a:path>
            </a:pathLst>
          </a:custGeom>
          <a:blipFill>
            <a:blip r:embed="rId7"/>
            <a:stretch>
              <a:fillRect b="-649"/>
            </a:stretch>
          </a:blipFill>
        </p:spPr>
        <p:txBody>
          <a:bodyPr/>
          <a:lstStyle/>
          <a:p>
            <a:endParaRPr lang="en-NL" sz="144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793790" y="841772"/>
            <a:ext cx="12687300" cy="708779"/>
          </a:xfrm>
          <a:prstGeom prst="rect">
            <a:avLst/>
          </a:prstGeom>
          <a:noFill/>
          <a:ln/>
        </p:spPr>
        <p:txBody>
          <a:bodyPr wrap="none" lIns="0" tIns="0" rIns="0" bIns="0" rtlCol="0" anchor="t"/>
          <a:lstStyle/>
          <a:p>
            <a:pPr marL="0" indent="0" algn="l">
              <a:lnSpc>
                <a:spcPts val="5550"/>
              </a:lnSpc>
              <a:buNone/>
            </a:pPr>
            <a:r>
              <a:rPr lang="en-US" sz="4450" b="1" dirty="0">
                <a:solidFill>
                  <a:srgbClr val="1B1B27"/>
                </a:solidFill>
                <a:effectLst>
                  <a:outerShdw blurRad="38100" dist="38100" dir="2700000" algn="tl">
                    <a:srgbClr val="000000">
                      <a:alpha val="43137"/>
                    </a:srgbClr>
                  </a:outerShdw>
                </a:effectLst>
                <a:latin typeface="Poppins" panose="00000500000000000000" pitchFamily="2" charset="0"/>
                <a:ea typeface="Alexandria" pitchFamily="34" charset="-122"/>
                <a:cs typeface="Poppins" panose="00000500000000000000" pitchFamily="2" charset="0"/>
              </a:rPr>
              <a:t>DPMM® e Diferentes Abordagens de Entrega</a:t>
            </a:r>
            <a:endParaRPr lang="en-US" sz="4450" b="1" dirty="0">
              <a:effectLst>
                <a:outerShdw blurRad="38100" dist="38100" dir="2700000" algn="tl">
                  <a:srgbClr val="000000">
                    <a:alpha val="43137"/>
                  </a:srgbClr>
                </a:outerShdw>
              </a:effectLst>
              <a:latin typeface="Poppins" panose="00000500000000000000" pitchFamily="2" charset="0"/>
              <a:cs typeface="Poppins" panose="00000500000000000000" pitchFamily="2" charset="0"/>
            </a:endParaRPr>
          </a:p>
        </p:txBody>
      </p:sp>
      <p:sp>
        <p:nvSpPr>
          <p:cNvPr id="3" name="Text 1"/>
          <p:cNvSpPr/>
          <p:nvPr/>
        </p:nvSpPr>
        <p:spPr>
          <a:xfrm>
            <a:off x="793790" y="2117527"/>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2060"/>
                </a:solidFill>
                <a:latin typeface="Poppins" panose="00000500000000000000" pitchFamily="2" charset="0"/>
                <a:ea typeface="Alexandria" pitchFamily="34" charset="-122"/>
                <a:cs typeface="Poppins" panose="00000500000000000000" pitchFamily="2" charset="0"/>
              </a:rPr>
              <a:t>Abordagens Ágeis</a:t>
            </a:r>
            <a:endParaRPr lang="en-US" sz="2200" b="1" dirty="0">
              <a:solidFill>
                <a:srgbClr val="002060"/>
              </a:solidFill>
              <a:latin typeface="Poppins" panose="00000500000000000000" pitchFamily="2" charset="0"/>
              <a:cs typeface="Poppins" panose="00000500000000000000" pitchFamily="2" charset="0"/>
            </a:endParaRPr>
          </a:p>
        </p:txBody>
      </p:sp>
      <p:sp>
        <p:nvSpPr>
          <p:cNvPr id="4" name="Text 2"/>
          <p:cNvSpPr/>
          <p:nvPr/>
        </p:nvSpPr>
        <p:spPr>
          <a:xfrm>
            <a:off x="793790" y="2698671"/>
            <a:ext cx="6244709" cy="1451610"/>
          </a:xfrm>
          <a:prstGeom prst="rect">
            <a:avLst/>
          </a:prstGeom>
          <a:noFill/>
          <a:ln/>
        </p:spPr>
        <p:txBody>
          <a:bodyPr wrap="square" lIns="0" tIns="0" rIns="0" bIns="0" rtlCol="0" anchor="t"/>
          <a:lstStyle/>
          <a:p>
            <a:pPr marL="0" indent="0" algn="l">
              <a:lnSpc>
                <a:spcPts val="2850"/>
              </a:lnSpc>
              <a:buNone/>
            </a:pPr>
            <a:r>
              <a:rPr lang="en-US" sz="1750" dirty="0">
                <a:solidFill>
                  <a:srgbClr val="404155"/>
                </a:solidFill>
                <a:latin typeface="Poppins" panose="00000500000000000000" pitchFamily="2" charset="0"/>
                <a:ea typeface="Nobile" pitchFamily="34" charset="-122"/>
                <a:cs typeface="Poppins" panose="00000500000000000000" pitchFamily="2" charset="0"/>
              </a:rPr>
              <a:t>O DPMM® integra-se perfeitamente com frameworks ágeis como Scrum e Kanban, fornecendo a estrutura de governança necessária enquanto preserva a flexibilidade e adaptabilidade dessas metodologias.</a:t>
            </a:r>
            <a:endParaRPr lang="en-US" sz="1750" dirty="0">
              <a:latin typeface="Poppins" panose="00000500000000000000" pitchFamily="2" charset="0"/>
              <a:cs typeface="Poppins" panose="00000500000000000000" pitchFamily="2" charset="0"/>
            </a:endParaRPr>
          </a:p>
        </p:txBody>
      </p:sp>
      <p:sp>
        <p:nvSpPr>
          <p:cNvPr id="5" name="Text 3"/>
          <p:cNvSpPr/>
          <p:nvPr/>
        </p:nvSpPr>
        <p:spPr>
          <a:xfrm>
            <a:off x="793790" y="4465567"/>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04155"/>
                </a:solidFill>
                <a:latin typeface="Poppins" panose="00000500000000000000" pitchFamily="2" charset="0"/>
                <a:ea typeface="Nobile" pitchFamily="34" charset="-122"/>
                <a:cs typeface="Poppins" panose="00000500000000000000" pitchFamily="2" charset="0"/>
              </a:rPr>
              <a:t>Sprints alinhados com estágios</a:t>
            </a:r>
            <a:endParaRPr lang="en-US" sz="1750" dirty="0">
              <a:latin typeface="Poppins" panose="00000500000000000000" pitchFamily="2" charset="0"/>
              <a:cs typeface="Poppins" panose="00000500000000000000" pitchFamily="2" charset="0"/>
            </a:endParaRPr>
          </a:p>
        </p:txBody>
      </p:sp>
      <p:sp>
        <p:nvSpPr>
          <p:cNvPr id="6" name="Text 4"/>
          <p:cNvSpPr/>
          <p:nvPr/>
        </p:nvSpPr>
        <p:spPr>
          <a:xfrm>
            <a:off x="793790" y="4907765"/>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04155"/>
                </a:solidFill>
                <a:latin typeface="Poppins" panose="00000500000000000000" pitchFamily="2" charset="0"/>
                <a:ea typeface="Nobile" pitchFamily="34" charset="-122"/>
                <a:cs typeface="Poppins" panose="00000500000000000000" pitchFamily="2" charset="0"/>
              </a:rPr>
              <a:t>Backlog de produto integrado</a:t>
            </a:r>
            <a:endParaRPr lang="en-US" sz="1750" dirty="0">
              <a:latin typeface="Poppins" panose="00000500000000000000" pitchFamily="2" charset="0"/>
              <a:cs typeface="Poppins" panose="00000500000000000000" pitchFamily="2" charset="0"/>
            </a:endParaRPr>
          </a:p>
        </p:txBody>
      </p:sp>
      <p:sp>
        <p:nvSpPr>
          <p:cNvPr id="7" name="Text 5"/>
          <p:cNvSpPr/>
          <p:nvPr/>
        </p:nvSpPr>
        <p:spPr>
          <a:xfrm>
            <a:off x="793790" y="5349963"/>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04155"/>
                </a:solidFill>
                <a:latin typeface="Poppins" panose="00000500000000000000" pitchFamily="2" charset="0"/>
                <a:ea typeface="Nobile" pitchFamily="34" charset="-122"/>
                <a:cs typeface="Poppins" panose="00000500000000000000" pitchFamily="2" charset="0"/>
              </a:rPr>
              <a:t>Retrospectivas como ciclos de aprendizado</a:t>
            </a:r>
            <a:endParaRPr lang="en-US" sz="1750" dirty="0">
              <a:latin typeface="Poppins" panose="00000500000000000000" pitchFamily="2" charset="0"/>
              <a:cs typeface="Poppins" panose="00000500000000000000" pitchFamily="2" charset="0"/>
            </a:endParaRPr>
          </a:p>
        </p:txBody>
      </p:sp>
      <p:sp>
        <p:nvSpPr>
          <p:cNvPr id="8" name="Text 6"/>
          <p:cNvSpPr/>
          <p:nvPr/>
        </p:nvSpPr>
        <p:spPr>
          <a:xfrm>
            <a:off x="7599521" y="2117527"/>
            <a:ext cx="3479244" cy="354330"/>
          </a:xfrm>
          <a:prstGeom prst="rect">
            <a:avLst/>
          </a:prstGeom>
          <a:noFill/>
          <a:ln/>
        </p:spPr>
        <p:txBody>
          <a:bodyPr wrap="none" lIns="0" tIns="0" rIns="0" bIns="0" rtlCol="0" anchor="t"/>
          <a:lstStyle/>
          <a:p>
            <a:pPr marL="0" indent="0" algn="l">
              <a:lnSpc>
                <a:spcPts val="2750"/>
              </a:lnSpc>
              <a:buNone/>
            </a:pPr>
            <a:r>
              <a:rPr lang="en-US" sz="2200" b="1" dirty="0">
                <a:solidFill>
                  <a:srgbClr val="002060"/>
                </a:solidFill>
                <a:latin typeface="Poppins" panose="00000500000000000000" pitchFamily="2" charset="0"/>
                <a:ea typeface="Alexandria" pitchFamily="34" charset="-122"/>
                <a:cs typeface="Poppins" panose="00000500000000000000" pitchFamily="2" charset="0"/>
              </a:rPr>
              <a:t>Abordagens Tradicionais</a:t>
            </a:r>
            <a:endParaRPr lang="en-US" sz="2200" b="1" dirty="0">
              <a:solidFill>
                <a:srgbClr val="002060"/>
              </a:solidFill>
              <a:latin typeface="Poppins" panose="00000500000000000000" pitchFamily="2" charset="0"/>
              <a:cs typeface="Poppins" panose="00000500000000000000" pitchFamily="2" charset="0"/>
            </a:endParaRPr>
          </a:p>
        </p:txBody>
      </p:sp>
      <p:sp>
        <p:nvSpPr>
          <p:cNvPr id="9" name="Text 7"/>
          <p:cNvSpPr/>
          <p:nvPr/>
        </p:nvSpPr>
        <p:spPr>
          <a:xfrm>
            <a:off x="7599521" y="2698671"/>
            <a:ext cx="6244709" cy="1451610"/>
          </a:xfrm>
          <a:prstGeom prst="rect">
            <a:avLst/>
          </a:prstGeom>
          <a:noFill/>
          <a:ln/>
        </p:spPr>
        <p:txBody>
          <a:bodyPr wrap="square" lIns="0" tIns="0" rIns="0" bIns="0" rtlCol="0" anchor="t"/>
          <a:lstStyle/>
          <a:p>
            <a:pPr marL="0" indent="0" algn="l">
              <a:lnSpc>
                <a:spcPts val="2850"/>
              </a:lnSpc>
              <a:buNone/>
            </a:pPr>
            <a:r>
              <a:rPr lang="en-US" sz="1750" dirty="0">
                <a:solidFill>
                  <a:srgbClr val="404155"/>
                </a:solidFill>
                <a:latin typeface="Poppins" panose="00000500000000000000" pitchFamily="2" charset="0"/>
                <a:ea typeface="Nobile" pitchFamily="34" charset="-122"/>
                <a:cs typeface="Poppins" panose="00000500000000000000" pitchFamily="2" charset="0"/>
              </a:rPr>
              <a:t>Para equipes que utilizam abordagens mais tradicionais ou em cascata, o DPMM® adiciona elementos de dinamismo e adaptabilidade, mantendo a estrutura e controle necessários para esses contextos.</a:t>
            </a:r>
            <a:endParaRPr lang="en-US" sz="1750" dirty="0">
              <a:latin typeface="Poppins" panose="00000500000000000000" pitchFamily="2" charset="0"/>
              <a:cs typeface="Poppins" panose="00000500000000000000" pitchFamily="2" charset="0"/>
            </a:endParaRPr>
          </a:p>
        </p:txBody>
      </p:sp>
      <p:sp>
        <p:nvSpPr>
          <p:cNvPr id="10" name="Text 8"/>
          <p:cNvSpPr/>
          <p:nvPr/>
        </p:nvSpPr>
        <p:spPr>
          <a:xfrm>
            <a:off x="7599521" y="4465567"/>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04155"/>
                </a:solidFill>
                <a:latin typeface="Poppins" panose="00000500000000000000" pitchFamily="2" charset="0"/>
                <a:ea typeface="Nobile" pitchFamily="34" charset="-122"/>
                <a:cs typeface="Poppins" panose="00000500000000000000" pitchFamily="2" charset="0"/>
              </a:rPr>
              <a:t>Pontos de decisão estruturados</a:t>
            </a:r>
            <a:endParaRPr lang="en-US" sz="1750" dirty="0">
              <a:latin typeface="Poppins" panose="00000500000000000000" pitchFamily="2" charset="0"/>
              <a:cs typeface="Poppins" panose="00000500000000000000" pitchFamily="2" charset="0"/>
            </a:endParaRPr>
          </a:p>
        </p:txBody>
      </p:sp>
      <p:sp>
        <p:nvSpPr>
          <p:cNvPr id="11" name="Text 9"/>
          <p:cNvSpPr/>
          <p:nvPr/>
        </p:nvSpPr>
        <p:spPr>
          <a:xfrm>
            <a:off x="7599521" y="4907765"/>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04155"/>
                </a:solidFill>
                <a:latin typeface="Poppins" panose="00000500000000000000" pitchFamily="2" charset="0"/>
                <a:ea typeface="Nobile" pitchFamily="34" charset="-122"/>
                <a:cs typeface="Poppins" panose="00000500000000000000" pitchFamily="2" charset="0"/>
              </a:rPr>
              <a:t>Gestão de mudanças flexível</a:t>
            </a:r>
            <a:endParaRPr lang="en-US" sz="1750" dirty="0">
              <a:latin typeface="Poppins" panose="00000500000000000000" pitchFamily="2" charset="0"/>
              <a:cs typeface="Poppins" panose="00000500000000000000" pitchFamily="2" charset="0"/>
            </a:endParaRPr>
          </a:p>
        </p:txBody>
      </p:sp>
      <p:sp>
        <p:nvSpPr>
          <p:cNvPr id="12" name="Text 10"/>
          <p:cNvSpPr/>
          <p:nvPr/>
        </p:nvSpPr>
        <p:spPr>
          <a:xfrm>
            <a:off x="7599521" y="5349963"/>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04155"/>
                </a:solidFill>
                <a:latin typeface="Poppins" panose="00000500000000000000" pitchFamily="2" charset="0"/>
                <a:ea typeface="Nobile" pitchFamily="34" charset="-122"/>
                <a:cs typeface="Poppins" panose="00000500000000000000" pitchFamily="2" charset="0"/>
              </a:rPr>
              <a:t>Foco contínuo na justificativa de negócio</a:t>
            </a:r>
            <a:endParaRPr lang="en-US" sz="1750" dirty="0">
              <a:latin typeface="Poppins" panose="00000500000000000000" pitchFamily="2" charset="0"/>
              <a:cs typeface="Poppins" panose="00000500000000000000" pitchFamily="2" charset="0"/>
            </a:endParaRPr>
          </a:p>
        </p:txBody>
      </p:sp>
      <p:sp>
        <p:nvSpPr>
          <p:cNvPr id="13" name="Text 11"/>
          <p:cNvSpPr/>
          <p:nvPr/>
        </p:nvSpPr>
        <p:spPr>
          <a:xfrm>
            <a:off x="793790" y="5936099"/>
            <a:ext cx="13042821" cy="1451610"/>
          </a:xfrm>
          <a:prstGeom prst="rect">
            <a:avLst/>
          </a:prstGeom>
          <a:noFill/>
          <a:ln/>
        </p:spPr>
        <p:txBody>
          <a:bodyPr wrap="square" lIns="0" tIns="0" rIns="0" bIns="0" rtlCol="0" anchor="t"/>
          <a:lstStyle/>
          <a:p>
            <a:pPr marL="0" indent="0" algn="l">
              <a:lnSpc>
                <a:spcPts val="2850"/>
              </a:lnSpc>
              <a:buNone/>
            </a:pPr>
            <a:r>
              <a:rPr lang="en-US" sz="1750" dirty="0">
                <a:solidFill>
                  <a:srgbClr val="404155"/>
                </a:solidFill>
                <a:latin typeface="Poppins" panose="00000500000000000000" pitchFamily="2" charset="0"/>
                <a:ea typeface="Nobile" pitchFamily="34" charset="-122"/>
                <a:cs typeface="Poppins" panose="00000500000000000000" pitchFamily="2" charset="0"/>
              </a:rPr>
              <a:t>O DPMM® não impõe uma abordagem específica de entrega, mas fornece um framework que pode acomodar diferentes metodologias. Isso permite que organizações com múltiplas equipes usando diferentes abordagens possam manter uma governança consistente em nível de portfólio, enquanto respeitam as preferências e necessidades específicas de cada equipe.</a:t>
            </a:r>
            <a:endParaRPr lang="en-US" sz="1750" dirty="0">
              <a:latin typeface="Poppins" panose="00000500000000000000" pitchFamily="2" charset="0"/>
              <a:cs typeface="Poppins" panose="00000500000000000000" pitchFamily="2" charset="0"/>
            </a:endParaRPr>
          </a:p>
        </p:txBody>
      </p:sp>
      <p:sp>
        <p:nvSpPr>
          <p:cNvPr id="14" name="Freeform 2">
            <a:extLst>
              <a:ext uri="{FF2B5EF4-FFF2-40B4-BE49-F238E27FC236}">
                <a16:creationId xmlns:a16="http://schemas.microsoft.com/office/drawing/2014/main" id="{425D100F-F9CF-02E3-894B-6B524535984C}"/>
              </a:ext>
            </a:extLst>
          </p:cNvPr>
          <p:cNvSpPr/>
          <p:nvPr/>
        </p:nvSpPr>
        <p:spPr>
          <a:xfrm>
            <a:off x="304135" y="7767757"/>
            <a:ext cx="690037" cy="260563"/>
          </a:xfrm>
          <a:custGeom>
            <a:avLst/>
            <a:gdLst/>
            <a:ahLst/>
            <a:cxnLst/>
            <a:rect l="l" t="t" r="r" b="b"/>
            <a:pathLst>
              <a:path w="1224137" h="521246">
                <a:moveTo>
                  <a:pt x="0" y="0"/>
                </a:moveTo>
                <a:lnTo>
                  <a:pt x="1224137" y="0"/>
                </a:lnTo>
                <a:lnTo>
                  <a:pt x="1224137" y="521246"/>
                </a:lnTo>
                <a:lnTo>
                  <a:pt x="0" y="521246"/>
                </a:lnTo>
                <a:lnTo>
                  <a:pt x="0" y="0"/>
                </a:lnTo>
                <a:close/>
              </a:path>
            </a:pathLst>
          </a:custGeom>
          <a:blipFill>
            <a:blip r:embed="rId3"/>
            <a:stretch>
              <a:fillRect b="-649"/>
            </a:stretch>
          </a:blipFill>
        </p:spPr>
        <p:txBody>
          <a:bodyPr/>
          <a:lstStyle/>
          <a:p>
            <a:endParaRPr lang="en-NL" sz="144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7315200" y="-28932"/>
            <a:ext cx="7301862" cy="8318669"/>
            <a:chOff x="0" y="-9525"/>
            <a:chExt cx="2403905" cy="2738656"/>
          </a:xfrm>
        </p:grpSpPr>
        <p:sp>
          <p:nvSpPr>
            <p:cNvPr id="5" name="Freeform 5"/>
            <p:cNvSpPr/>
            <p:nvPr/>
          </p:nvSpPr>
          <p:spPr>
            <a:xfrm>
              <a:off x="0" y="0"/>
              <a:ext cx="2403905" cy="2729131"/>
            </a:xfrm>
            <a:custGeom>
              <a:avLst/>
              <a:gdLst/>
              <a:ahLst/>
              <a:cxnLst/>
              <a:rect l="l" t="t" r="r" b="b"/>
              <a:pathLst>
                <a:path w="2403905" h="2729131">
                  <a:moveTo>
                    <a:pt x="0" y="0"/>
                  </a:moveTo>
                  <a:lnTo>
                    <a:pt x="2403905" y="0"/>
                  </a:lnTo>
                  <a:lnTo>
                    <a:pt x="2403905" y="2729131"/>
                  </a:lnTo>
                  <a:lnTo>
                    <a:pt x="0" y="2729131"/>
                  </a:lnTo>
                  <a:close/>
                </a:path>
              </a:pathLst>
            </a:custGeom>
            <a:solidFill>
              <a:srgbClr val="FEF9EC"/>
            </a:solidFill>
          </p:spPr>
          <p:txBody>
            <a:bodyPr/>
            <a:lstStyle/>
            <a:p>
              <a:endParaRPr lang="en-NL" sz="1440"/>
            </a:p>
          </p:txBody>
        </p:sp>
        <p:sp>
          <p:nvSpPr>
            <p:cNvPr id="6" name="TextBox 6"/>
            <p:cNvSpPr txBox="1"/>
            <p:nvPr/>
          </p:nvSpPr>
          <p:spPr>
            <a:xfrm>
              <a:off x="0" y="-9525"/>
              <a:ext cx="2403905" cy="2738655"/>
            </a:xfrm>
            <a:prstGeom prst="rect">
              <a:avLst/>
            </a:prstGeom>
          </p:spPr>
          <p:txBody>
            <a:bodyPr lIns="40640" tIns="40640" rIns="40640" bIns="40640" rtlCol="0" anchor="ctr"/>
            <a:lstStyle/>
            <a:p>
              <a:pPr algn="ctr">
                <a:lnSpc>
                  <a:spcPts val="2111"/>
                </a:lnSpc>
              </a:pPr>
              <a:endParaRPr sz="1440"/>
            </a:p>
          </p:txBody>
        </p:sp>
      </p:grpSp>
      <p:sp>
        <p:nvSpPr>
          <p:cNvPr id="7" name="Freeform 7"/>
          <p:cNvSpPr/>
          <p:nvPr/>
        </p:nvSpPr>
        <p:spPr>
          <a:xfrm>
            <a:off x="7908110" y="5225627"/>
            <a:ext cx="291990" cy="590295"/>
          </a:xfrm>
          <a:custGeom>
            <a:avLst/>
            <a:gdLst/>
            <a:ahLst/>
            <a:cxnLst/>
            <a:rect l="l" t="t" r="r" b="b"/>
            <a:pathLst>
              <a:path w="364987" h="737869">
                <a:moveTo>
                  <a:pt x="0" y="0"/>
                </a:moveTo>
                <a:lnTo>
                  <a:pt x="364988" y="0"/>
                </a:lnTo>
                <a:lnTo>
                  <a:pt x="364988" y="737868"/>
                </a:lnTo>
                <a:lnTo>
                  <a:pt x="0" y="7378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NL" sz="1440"/>
          </a:p>
        </p:txBody>
      </p:sp>
      <p:grpSp>
        <p:nvGrpSpPr>
          <p:cNvPr id="8" name="Group 8"/>
          <p:cNvGrpSpPr/>
          <p:nvPr/>
        </p:nvGrpSpPr>
        <p:grpSpPr>
          <a:xfrm>
            <a:off x="7993773" y="2181289"/>
            <a:ext cx="6336292" cy="4739686"/>
            <a:chOff x="-81489" y="0"/>
            <a:chExt cx="10560484" cy="7899474"/>
          </a:xfrm>
        </p:grpSpPr>
        <p:sp>
          <p:nvSpPr>
            <p:cNvPr id="9" name="Freeform 9"/>
            <p:cNvSpPr/>
            <p:nvPr/>
          </p:nvSpPr>
          <p:spPr>
            <a:xfrm>
              <a:off x="3269027" y="0"/>
              <a:ext cx="639849" cy="1293537"/>
            </a:xfrm>
            <a:custGeom>
              <a:avLst/>
              <a:gdLst/>
              <a:ahLst/>
              <a:cxnLst/>
              <a:rect l="l" t="t" r="r" b="b"/>
              <a:pathLst>
                <a:path w="639849" h="1293537">
                  <a:moveTo>
                    <a:pt x="0" y="0"/>
                  </a:moveTo>
                  <a:lnTo>
                    <a:pt x="639849" y="0"/>
                  </a:lnTo>
                  <a:lnTo>
                    <a:pt x="639849" y="1293537"/>
                  </a:lnTo>
                  <a:lnTo>
                    <a:pt x="0" y="129353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NL" sz="1440"/>
            </a:p>
          </p:txBody>
        </p:sp>
        <p:sp>
          <p:nvSpPr>
            <p:cNvPr id="10" name="Freeform 10"/>
            <p:cNvSpPr/>
            <p:nvPr/>
          </p:nvSpPr>
          <p:spPr>
            <a:xfrm>
              <a:off x="617212" y="2654829"/>
              <a:ext cx="639849" cy="1293537"/>
            </a:xfrm>
            <a:custGeom>
              <a:avLst/>
              <a:gdLst/>
              <a:ahLst/>
              <a:cxnLst/>
              <a:rect l="l" t="t" r="r" b="b"/>
              <a:pathLst>
                <a:path w="639849" h="1293537">
                  <a:moveTo>
                    <a:pt x="0" y="0"/>
                  </a:moveTo>
                  <a:lnTo>
                    <a:pt x="639849" y="0"/>
                  </a:lnTo>
                  <a:lnTo>
                    <a:pt x="639849" y="1293538"/>
                  </a:lnTo>
                  <a:lnTo>
                    <a:pt x="0" y="1293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NL" sz="1440"/>
            </a:p>
          </p:txBody>
        </p:sp>
        <p:sp>
          <p:nvSpPr>
            <p:cNvPr id="11" name="Freeform 11"/>
            <p:cNvSpPr/>
            <p:nvPr/>
          </p:nvSpPr>
          <p:spPr>
            <a:xfrm>
              <a:off x="1530534" y="4856672"/>
              <a:ext cx="639849" cy="1293537"/>
            </a:xfrm>
            <a:custGeom>
              <a:avLst/>
              <a:gdLst/>
              <a:ahLst/>
              <a:cxnLst/>
              <a:rect l="l" t="t" r="r" b="b"/>
              <a:pathLst>
                <a:path w="639849" h="1293537">
                  <a:moveTo>
                    <a:pt x="0" y="0"/>
                  </a:moveTo>
                  <a:lnTo>
                    <a:pt x="639849" y="0"/>
                  </a:lnTo>
                  <a:lnTo>
                    <a:pt x="639849" y="1293537"/>
                  </a:lnTo>
                  <a:lnTo>
                    <a:pt x="0" y="129353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NL" sz="1440"/>
            </a:p>
          </p:txBody>
        </p:sp>
        <p:sp>
          <p:nvSpPr>
            <p:cNvPr id="12" name="Freeform 12"/>
            <p:cNvSpPr/>
            <p:nvPr/>
          </p:nvSpPr>
          <p:spPr>
            <a:xfrm>
              <a:off x="653584" y="5881458"/>
              <a:ext cx="639849" cy="1293537"/>
            </a:xfrm>
            <a:custGeom>
              <a:avLst/>
              <a:gdLst/>
              <a:ahLst/>
              <a:cxnLst/>
              <a:rect l="l" t="t" r="r" b="b"/>
              <a:pathLst>
                <a:path w="639849" h="1293537">
                  <a:moveTo>
                    <a:pt x="0" y="0"/>
                  </a:moveTo>
                  <a:lnTo>
                    <a:pt x="639849" y="0"/>
                  </a:lnTo>
                  <a:lnTo>
                    <a:pt x="639849" y="1293537"/>
                  </a:lnTo>
                  <a:lnTo>
                    <a:pt x="0" y="129353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NL" sz="1440"/>
            </a:p>
          </p:txBody>
        </p:sp>
        <p:sp>
          <p:nvSpPr>
            <p:cNvPr id="13" name="Freeform 13"/>
            <p:cNvSpPr/>
            <p:nvPr/>
          </p:nvSpPr>
          <p:spPr>
            <a:xfrm>
              <a:off x="5151216" y="5037059"/>
              <a:ext cx="639849" cy="1293537"/>
            </a:xfrm>
            <a:custGeom>
              <a:avLst/>
              <a:gdLst/>
              <a:ahLst/>
              <a:cxnLst/>
              <a:rect l="l" t="t" r="r" b="b"/>
              <a:pathLst>
                <a:path w="639849" h="1293537">
                  <a:moveTo>
                    <a:pt x="0" y="0"/>
                  </a:moveTo>
                  <a:lnTo>
                    <a:pt x="639849" y="0"/>
                  </a:lnTo>
                  <a:lnTo>
                    <a:pt x="639849" y="1293537"/>
                  </a:lnTo>
                  <a:lnTo>
                    <a:pt x="0" y="129353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NL" sz="1440"/>
            </a:p>
          </p:txBody>
        </p:sp>
        <p:sp>
          <p:nvSpPr>
            <p:cNvPr id="14" name="Freeform 14"/>
            <p:cNvSpPr/>
            <p:nvPr/>
          </p:nvSpPr>
          <p:spPr>
            <a:xfrm>
              <a:off x="3391385" y="4905766"/>
              <a:ext cx="639849" cy="1293537"/>
            </a:xfrm>
            <a:custGeom>
              <a:avLst/>
              <a:gdLst/>
              <a:ahLst/>
              <a:cxnLst/>
              <a:rect l="l" t="t" r="r" b="b"/>
              <a:pathLst>
                <a:path w="639849" h="1293537">
                  <a:moveTo>
                    <a:pt x="0" y="0"/>
                  </a:moveTo>
                  <a:lnTo>
                    <a:pt x="639849" y="0"/>
                  </a:lnTo>
                  <a:lnTo>
                    <a:pt x="639849" y="1293537"/>
                  </a:lnTo>
                  <a:lnTo>
                    <a:pt x="0" y="129353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NL" sz="1440"/>
            </a:p>
          </p:txBody>
        </p:sp>
        <p:sp>
          <p:nvSpPr>
            <p:cNvPr id="15" name="Freeform 15"/>
            <p:cNvSpPr/>
            <p:nvPr/>
          </p:nvSpPr>
          <p:spPr>
            <a:xfrm>
              <a:off x="6747605" y="6528272"/>
              <a:ext cx="639849" cy="1293537"/>
            </a:xfrm>
            <a:custGeom>
              <a:avLst/>
              <a:gdLst/>
              <a:ahLst/>
              <a:cxnLst/>
              <a:rect l="l" t="t" r="r" b="b"/>
              <a:pathLst>
                <a:path w="639849" h="1293537">
                  <a:moveTo>
                    <a:pt x="0" y="0"/>
                  </a:moveTo>
                  <a:lnTo>
                    <a:pt x="639849" y="0"/>
                  </a:lnTo>
                  <a:lnTo>
                    <a:pt x="639849" y="1293537"/>
                  </a:lnTo>
                  <a:lnTo>
                    <a:pt x="0" y="129353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NL" sz="1440"/>
            </a:p>
          </p:txBody>
        </p:sp>
        <p:sp>
          <p:nvSpPr>
            <p:cNvPr id="16" name="Freeform 16"/>
            <p:cNvSpPr/>
            <p:nvPr/>
          </p:nvSpPr>
          <p:spPr>
            <a:xfrm>
              <a:off x="7353517" y="5062069"/>
              <a:ext cx="639849" cy="1293537"/>
            </a:xfrm>
            <a:custGeom>
              <a:avLst/>
              <a:gdLst/>
              <a:ahLst/>
              <a:cxnLst/>
              <a:rect l="l" t="t" r="r" b="b"/>
              <a:pathLst>
                <a:path w="639849" h="1293537">
                  <a:moveTo>
                    <a:pt x="0" y="0"/>
                  </a:moveTo>
                  <a:lnTo>
                    <a:pt x="639850" y="0"/>
                  </a:lnTo>
                  <a:lnTo>
                    <a:pt x="639850" y="1293537"/>
                  </a:lnTo>
                  <a:lnTo>
                    <a:pt x="0" y="129353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NL" sz="1440"/>
            </a:p>
          </p:txBody>
        </p:sp>
        <p:sp>
          <p:nvSpPr>
            <p:cNvPr id="17" name="Freeform 17"/>
            <p:cNvSpPr/>
            <p:nvPr/>
          </p:nvSpPr>
          <p:spPr>
            <a:xfrm>
              <a:off x="5827888" y="6605937"/>
              <a:ext cx="639849" cy="1293537"/>
            </a:xfrm>
            <a:custGeom>
              <a:avLst/>
              <a:gdLst/>
              <a:ahLst/>
              <a:cxnLst/>
              <a:rect l="l" t="t" r="r" b="b"/>
              <a:pathLst>
                <a:path w="639849" h="1293537">
                  <a:moveTo>
                    <a:pt x="0" y="0"/>
                  </a:moveTo>
                  <a:lnTo>
                    <a:pt x="639849" y="0"/>
                  </a:lnTo>
                  <a:lnTo>
                    <a:pt x="639849" y="1293538"/>
                  </a:lnTo>
                  <a:lnTo>
                    <a:pt x="0" y="1293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NL" sz="1440"/>
            </a:p>
          </p:txBody>
        </p:sp>
        <p:sp>
          <p:nvSpPr>
            <p:cNvPr id="18" name="Freeform 18"/>
            <p:cNvSpPr/>
            <p:nvPr/>
          </p:nvSpPr>
          <p:spPr>
            <a:xfrm>
              <a:off x="3313106" y="2762131"/>
              <a:ext cx="639849" cy="1293537"/>
            </a:xfrm>
            <a:custGeom>
              <a:avLst/>
              <a:gdLst/>
              <a:ahLst/>
              <a:cxnLst/>
              <a:rect l="l" t="t" r="r" b="b"/>
              <a:pathLst>
                <a:path w="639849" h="1293537">
                  <a:moveTo>
                    <a:pt x="0" y="0"/>
                  </a:moveTo>
                  <a:lnTo>
                    <a:pt x="639849" y="0"/>
                  </a:lnTo>
                  <a:lnTo>
                    <a:pt x="639849" y="1293537"/>
                  </a:lnTo>
                  <a:lnTo>
                    <a:pt x="0" y="129353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NL" sz="1440"/>
            </a:p>
          </p:txBody>
        </p:sp>
        <p:sp>
          <p:nvSpPr>
            <p:cNvPr id="19" name="Freeform 19"/>
            <p:cNvSpPr/>
            <p:nvPr/>
          </p:nvSpPr>
          <p:spPr>
            <a:xfrm>
              <a:off x="5960689" y="2798048"/>
              <a:ext cx="639849" cy="1293537"/>
            </a:xfrm>
            <a:custGeom>
              <a:avLst/>
              <a:gdLst/>
              <a:ahLst/>
              <a:cxnLst/>
              <a:rect l="l" t="t" r="r" b="b"/>
              <a:pathLst>
                <a:path w="639849" h="1293537">
                  <a:moveTo>
                    <a:pt x="0" y="0"/>
                  </a:moveTo>
                  <a:lnTo>
                    <a:pt x="639850" y="0"/>
                  </a:lnTo>
                  <a:lnTo>
                    <a:pt x="639850" y="1293537"/>
                  </a:lnTo>
                  <a:lnTo>
                    <a:pt x="0" y="129353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NL" sz="1440"/>
            </a:p>
          </p:txBody>
        </p:sp>
        <p:sp>
          <p:nvSpPr>
            <p:cNvPr id="20" name="AutoShape 20"/>
            <p:cNvSpPr/>
            <p:nvPr/>
          </p:nvSpPr>
          <p:spPr>
            <a:xfrm rot="2021996">
              <a:off x="3322912" y="2092600"/>
              <a:ext cx="3012716" cy="0"/>
            </a:xfrm>
            <a:prstGeom prst="line">
              <a:avLst/>
            </a:prstGeom>
            <a:ln w="16698" cap="rnd">
              <a:solidFill>
                <a:srgbClr val="F96B28"/>
              </a:solidFill>
              <a:prstDash val="solid"/>
              <a:headEnd type="none" w="sm" len="sm"/>
              <a:tailEnd type="none" w="sm" len="sm"/>
            </a:ln>
          </p:spPr>
          <p:txBody>
            <a:bodyPr/>
            <a:lstStyle/>
            <a:p>
              <a:endParaRPr lang="en-NL" sz="1440"/>
            </a:p>
          </p:txBody>
        </p:sp>
        <p:sp>
          <p:nvSpPr>
            <p:cNvPr id="21" name="AutoShape 21"/>
            <p:cNvSpPr/>
            <p:nvPr/>
          </p:nvSpPr>
          <p:spPr>
            <a:xfrm rot="5230638">
              <a:off x="2842100" y="2027834"/>
              <a:ext cx="1543929" cy="0"/>
            </a:xfrm>
            <a:prstGeom prst="line">
              <a:avLst/>
            </a:prstGeom>
            <a:ln w="16698" cap="rnd">
              <a:solidFill>
                <a:srgbClr val="F96B28"/>
              </a:solidFill>
              <a:prstDash val="solid"/>
              <a:headEnd type="none" w="sm" len="sm"/>
              <a:tailEnd type="none" w="sm" len="sm"/>
            </a:ln>
          </p:spPr>
          <p:txBody>
            <a:bodyPr/>
            <a:lstStyle/>
            <a:p>
              <a:endParaRPr lang="en-NL" sz="1440"/>
            </a:p>
          </p:txBody>
        </p:sp>
        <p:sp>
          <p:nvSpPr>
            <p:cNvPr id="22" name="AutoShape 22"/>
            <p:cNvSpPr/>
            <p:nvPr/>
          </p:nvSpPr>
          <p:spPr>
            <a:xfrm rot="8900632">
              <a:off x="918612" y="2020991"/>
              <a:ext cx="2912176" cy="0"/>
            </a:xfrm>
            <a:prstGeom prst="line">
              <a:avLst/>
            </a:prstGeom>
            <a:ln w="16698" cap="rnd">
              <a:solidFill>
                <a:srgbClr val="F96B28"/>
              </a:solidFill>
              <a:prstDash val="solid"/>
              <a:headEnd type="none" w="sm" len="sm"/>
              <a:tailEnd type="none" w="sm" len="sm"/>
            </a:ln>
          </p:spPr>
          <p:txBody>
            <a:bodyPr/>
            <a:lstStyle/>
            <a:p>
              <a:endParaRPr lang="en-NL" sz="1440"/>
            </a:p>
          </p:txBody>
        </p:sp>
        <p:sp>
          <p:nvSpPr>
            <p:cNvPr id="23" name="AutoShape 23"/>
            <p:cNvSpPr/>
            <p:nvPr/>
          </p:nvSpPr>
          <p:spPr>
            <a:xfrm rot="-5517018">
              <a:off x="-45466" y="4914910"/>
              <a:ext cx="2007720" cy="0"/>
            </a:xfrm>
            <a:prstGeom prst="line">
              <a:avLst/>
            </a:prstGeom>
            <a:ln w="16698" cap="rnd">
              <a:solidFill>
                <a:srgbClr val="F96B28"/>
              </a:solidFill>
              <a:prstDash val="solid"/>
              <a:headEnd type="none" w="sm" len="sm"/>
              <a:tailEnd type="none" w="sm" len="sm"/>
            </a:ln>
          </p:spPr>
          <p:txBody>
            <a:bodyPr/>
            <a:lstStyle/>
            <a:p>
              <a:endParaRPr lang="en-NL" sz="1440"/>
            </a:p>
          </p:txBody>
        </p:sp>
        <p:sp>
          <p:nvSpPr>
            <p:cNvPr id="24" name="AutoShape 24"/>
            <p:cNvSpPr/>
            <p:nvPr/>
          </p:nvSpPr>
          <p:spPr>
            <a:xfrm rot="-7446032">
              <a:off x="638940" y="4449322"/>
              <a:ext cx="1298683" cy="0"/>
            </a:xfrm>
            <a:prstGeom prst="line">
              <a:avLst/>
            </a:prstGeom>
            <a:ln w="16698" cap="rnd">
              <a:solidFill>
                <a:srgbClr val="F96B28"/>
              </a:solidFill>
              <a:prstDash val="solid"/>
              <a:headEnd type="none" w="sm" len="sm"/>
              <a:tailEnd type="none" w="sm" len="sm"/>
            </a:ln>
          </p:spPr>
          <p:txBody>
            <a:bodyPr/>
            <a:lstStyle/>
            <a:p>
              <a:endParaRPr lang="en-NL" sz="1440"/>
            </a:p>
          </p:txBody>
        </p:sp>
        <p:sp>
          <p:nvSpPr>
            <p:cNvPr id="25" name="AutoShape 25"/>
            <p:cNvSpPr/>
            <p:nvPr/>
          </p:nvSpPr>
          <p:spPr>
            <a:xfrm rot="-2768841">
              <a:off x="-205996" y="4409330"/>
              <a:ext cx="1380342" cy="0"/>
            </a:xfrm>
            <a:prstGeom prst="line">
              <a:avLst/>
            </a:prstGeom>
            <a:ln w="16698" cap="rnd">
              <a:solidFill>
                <a:srgbClr val="F96B28"/>
              </a:solidFill>
              <a:prstDash val="solid"/>
              <a:headEnd type="none" w="sm" len="sm"/>
              <a:tailEnd type="none" w="sm" len="sm"/>
            </a:ln>
          </p:spPr>
          <p:txBody>
            <a:bodyPr/>
            <a:lstStyle/>
            <a:p>
              <a:endParaRPr lang="en-NL" sz="1440"/>
            </a:p>
          </p:txBody>
        </p:sp>
        <p:sp>
          <p:nvSpPr>
            <p:cNvPr id="26" name="AutoShape 26"/>
            <p:cNvSpPr/>
            <p:nvPr/>
          </p:nvSpPr>
          <p:spPr>
            <a:xfrm rot="-5808381">
              <a:off x="3210187" y="4480717"/>
              <a:ext cx="930114" cy="0"/>
            </a:xfrm>
            <a:prstGeom prst="line">
              <a:avLst/>
            </a:prstGeom>
            <a:ln w="16698" cap="rnd">
              <a:solidFill>
                <a:srgbClr val="F96B28"/>
              </a:solidFill>
              <a:prstDash val="solid"/>
              <a:headEnd type="none" w="sm" len="sm"/>
              <a:tailEnd type="none" w="sm" len="sm"/>
            </a:ln>
          </p:spPr>
          <p:txBody>
            <a:bodyPr/>
            <a:lstStyle/>
            <a:p>
              <a:endParaRPr lang="en-NL" sz="1440"/>
            </a:p>
          </p:txBody>
        </p:sp>
        <p:sp>
          <p:nvSpPr>
            <p:cNvPr id="27" name="AutoShape 27"/>
            <p:cNvSpPr/>
            <p:nvPr/>
          </p:nvSpPr>
          <p:spPr>
            <a:xfrm rot="-3002527">
              <a:off x="5214298" y="4564317"/>
              <a:ext cx="1329306" cy="0"/>
            </a:xfrm>
            <a:prstGeom prst="line">
              <a:avLst/>
            </a:prstGeom>
            <a:ln w="16698" cap="rnd">
              <a:solidFill>
                <a:srgbClr val="F96B28"/>
              </a:solidFill>
              <a:prstDash val="solid"/>
              <a:headEnd type="none" w="sm" len="sm"/>
              <a:tailEnd type="none" w="sm" len="sm"/>
            </a:ln>
          </p:spPr>
          <p:txBody>
            <a:bodyPr/>
            <a:lstStyle/>
            <a:p>
              <a:endParaRPr lang="en-NL" sz="1440"/>
            </a:p>
          </p:txBody>
        </p:sp>
        <p:sp>
          <p:nvSpPr>
            <p:cNvPr id="28" name="AutoShape 28"/>
            <p:cNvSpPr/>
            <p:nvPr/>
          </p:nvSpPr>
          <p:spPr>
            <a:xfrm rot="-8202647">
              <a:off x="6042003" y="4623630"/>
              <a:ext cx="1659021" cy="0"/>
            </a:xfrm>
            <a:prstGeom prst="line">
              <a:avLst/>
            </a:prstGeom>
            <a:ln w="16698" cap="rnd">
              <a:solidFill>
                <a:srgbClr val="F96B28"/>
              </a:solidFill>
              <a:prstDash val="solid"/>
              <a:headEnd type="none" w="sm" len="sm"/>
              <a:tailEnd type="none" w="sm" len="sm"/>
            </a:ln>
          </p:spPr>
          <p:txBody>
            <a:bodyPr/>
            <a:lstStyle/>
            <a:p>
              <a:endParaRPr lang="en-NL" sz="1440"/>
            </a:p>
          </p:txBody>
        </p:sp>
        <p:sp>
          <p:nvSpPr>
            <p:cNvPr id="29" name="AutoShape 29"/>
            <p:cNvSpPr/>
            <p:nvPr/>
          </p:nvSpPr>
          <p:spPr>
            <a:xfrm rot="-6180715">
              <a:off x="5232369" y="5356731"/>
              <a:ext cx="2672381" cy="0"/>
            </a:xfrm>
            <a:prstGeom prst="line">
              <a:avLst/>
            </a:prstGeom>
            <a:ln w="16698" cap="rnd">
              <a:solidFill>
                <a:srgbClr val="F96B28"/>
              </a:solidFill>
              <a:prstDash val="solid"/>
              <a:headEnd type="none" w="sm" len="sm"/>
              <a:tailEnd type="none" w="sm" len="sm"/>
            </a:ln>
          </p:spPr>
          <p:txBody>
            <a:bodyPr/>
            <a:lstStyle/>
            <a:p>
              <a:endParaRPr lang="en-NL" sz="1440"/>
            </a:p>
          </p:txBody>
        </p:sp>
        <p:sp>
          <p:nvSpPr>
            <p:cNvPr id="30" name="AutoShape 30"/>
            <p:cNvSpPr/>
            <p:nvPr/>
          </p:nvSpPr>
          <p:spPr>
            <a:xfrm rot="-5165179">
              <a:off x="4920356" y="5348757"/>
              <a:ext cx="2593863" cy="0"/>
            </a:xfrm>
            <a:prstGeom prst="line">
              <a:avLst/>
            </a:prstGeom>
            <a:ln w="16698" cap="rnd">
              <a:solidFill>
                <a:srgbClr val="F96B28"/>
              </a:solidFill>
              <a:prstDash val="solid"/>
              <a:headEnd type="none" w="sm" len="sm"/>
              <a:tailEnd type="none" w="sm" len="sm"/>
            </a:ln>
          </p:spPr>
          <p:txBody>
            <a:bodyPr/>
            <a:lstStyle/>
            <a:p>
              <a:endParaRPr lang="en-NL" sz="1440"/>
            </a:p>
          </p:txBody>
        </p:sp>
        <p:sp>
          <p:nvSpPr>
            <p:cNvPr id="31" name="AutoShape 31"/>
            <p:cNvSpPr/>
            <p:nvPr/>
          </p:nvSpPr>
          <p:spPr>
            <a:xfrm rot="-2287207">
              <a:off x="7206965" y="6488746"/>
              <a:ext cx="550356" cy="0"/>
            </a:xfrm>
            <a:prstGeom prst="line">
              <a:avLst/>
            </a:prstGeom>
            <a:ln w="16698" cap="rnd">
              <a:solidFill>
                <a:srgbClr val="F96B28"/>
              </a:solidFill>
              <a:prstDash val="solid"/>
              <a:headEnd type="none" w="sm" len="sm"/>
              <a:tailEnd type="none" w="sm" len="sm"/>
            </a:ln>
          </p:spPr>
          <p:txBody>
            <a:bodyPr/>
            <a:lstStyle/>
            <a:p>
              <a:endParaRPr lang="en-NL" sz="1440"/>
            </a:p>
          </p:txBody>
        </p:sp>
        <p:sp>
          <p:nvSpPr>
            <p:cNvPr id="32" name="AutoShape 32"/>
            <p:cNvSpPr/>
            <p:nvPr/>
          </p:nvSpPr>
          <p:spPr>
            <a:xfrm rot="-8280344">
              <a:off x="5373337" y="6515074"/>
              <a:ext cx="661256" cy="0"/>
            </a:xfrm>
            <a:prstGeom prst="line">
              <a:avLst/>
            </a:prstGeom>
            <a:ln w="16698" cap="rnd">
              <a:solidFill>
                <a:srgbClr val="F96B28"/>
              </a:solidFill>
              <a:prstDash val="solid"/>
              <a:headEnd type="none" w="sm" len="sm"/>
              <a:tailEnd type="none" w="sm" len="sm"/>
            </a:ln>
          </p:spPr>
          <p:txBody>
            <a:bodyPr/>
            <a:lstStyle/>
            <a:p>
              <a:endParaRPr lang="en-NL" sz="1440"/>
            </a:p>
          </p:txBody>
        </p:sp>
        <p:sp>
          <p:nvSpPr>
            <p:cNvPr id="33" name="AutoShape 33"/>
            <p:cNvSpPr/>
            <p:nvPr/>
          </p:nvSpPr>
          <p:spPr>
            <a:xfrm rot="-10676822">
              <a:off x="5608106" y="5863091"/>
              <a:ext cx="1940656" cy="0"/>
            </a:xfrm>
            <a:prstGeom prst="line">
              <a:avLst/>
            </a:prstGeom>
            <a:ln w="16698" cap="rnd">
              <a:solidFill>
                <a:srgbClr val="F96B28"/>
              </a:solidFill>
              <a:prstDash val="solid"/>
              <a:headEnd type="none" w="sm" len="sm"/>
              <a:tailEnd type="none" w="sm" len="sm"/>
            </a:ln>
          </p:spPr>
          <p:txBody>
            <a:bodyPr/>
            <a:lstStyle/>
            <a:p>
              <a:endParaRPr lang="en-NL" sz="1440"/>
            </a:p>
          </p:txBody>
        </p:sp>
        <p:sp>
          <p:nvSpPr>
            <p:cNvPr id="34" name="AutoShape 34"/>
            <p:cNvSpPr/>
            <p:nvPr/>
          </p:nvSpPr>
          <p:spPr>
            <a:xfrm rot="-8797860">
              <a:off x="5484303" y="6243474"/>
              <a:ext cx="1509532" cy="0"/>
            </a:xfrm>
            <a:prstGeom prst="line">
              <a:avLst/>
            </a:prstGeom>
            <a:ln w="16698" cap="rnd">
              <a:solidFill>
                <a:srgbClr val="F96B28"/>
              </a:solidFill>
              <a:prstDash val="solid"/>
              <a:headEnd type="none" w="sm" len="sm"/>
              <a:tailEnd type="none" w="sm" len="sm"/>
            </a:ln>
          </p:spPr>
          <p:txBody>
            <a:bodyPr/>
            <a:lstStyle/>
            <a:p>
              <a:endParaRPr lang="en-NL" sz="1440"/>
            </a:p>
          </p:txBody>
        </p:sp>
        <p:sp>
          <p:nvSpPr>
            <p:cNvPr id="35" name="AutoShape 35"/>
            <p:cNvSpPr/>
            <p:nvPr/>
          </p:nvSpPr>
          <p:spPr>
            <a:xfrm rot="10672148">
              <a:off x="162115" y="5677012"/>
              <a:ext cx="1563582" cy="0"/>
            </a:xfrm>
            <a:prstGeom prst="line">
              <a:avLst/>
            </a:prstGeom>
            <a:ln w="16698" cap="rnd">
              <a:solidFill>
                <a:srgbClr val="F96B28"/>
              </a:solidFill>
              <a:prstDash val="solid"/>
              <a:headEnd type="none" w="sm" len="sm"/>
              <a:tailEnd type="none" w="sm" len="sm"/>
            </a:ln>
          </p:spPr>
          <p:txBody>
            <a:bodyPr/>
            <a:lstStyle/>
            <a:p>
              <a:endParaRPr lang="en-NL" sz="1440"/>
            </a:p>
          </p:txBody>
        </p:sp>
        <p:sp>
          <p:nvSpPr>
            <p:cNvPr id="36" name="AutoShape 36"/>
            <p:cNvSpPr/>
            <p:nvPr/>
          </p:nvSpPr>
          <p:spPr>
            <a:xfrm rot="8502107">
              <a:off x="1006271" y="6415361"/>
              <a:ext cx="974203" cy="0"/>
            </a:xfrm>
            <a:prstGeom prst="line">
              <a:avLst/>
            </a:prstGeom>
            <a:ln w="16698" cap="rnd">
              <a:solidFill>
                <a:srgbClr val="F96B28"/>
              </a:solidFill>
              <a:prstDash val="solid"/>
              <a:headEnd type="none" w="sm" len="sm"/>
              <a:tailEnd type="none" w="sm" len="sm"/>
            </a:ln>
          </p:spPr>
          <p:txBody>
            <a:bodyPr/>
            <a:lstStyle/>
            <a:p>
              <a:endParaRPr lang="en-NL" sz="1440"/>
            </a:p>
          </p:txBody>
        </p:sp>
        <p:sp>
          <p:nvSpPr>
            <p:cNvPr id="37" name="AutoShape 37"/>
            <p:cNvSpPr/>
            <p:nvPr/>
          </p:nvSpPr>
          <p:spPr>
            <a:xfrm rot="2113014">
              <a:off x="-81489" y="6422172"/>
              <a:ext cx="1023344" cy="0"/>
            </a:xfrm>
            <a:prstGeom prst="line">
              <a:avLst/>
            </a:prstGeom>
            <a:ln w="16698" cap="rnd">
              <a:solidFill>
                <a:srgbClr val="F96B28"/>
              </a:solidFill>
              <a:prstDash val="solid"/>
              <a:headEnd type="none" w="sm" len="sm"/>
              <a:tailEnd type="none" w="sm" len="sm"/>
            </a:ln>
          </p:spPr>
          <p:txBody>
            <a:bodyPr/>
            <a:lstStyle/>
            <a:p>
              <a:endParaRPr lang="en-NL" sz="1440"/>
            </a:p>
          </p:txBody>
        </p:sp>
        <p:sp>
          <p:nvSpPr>
            <p:cNvPr id="38" name="AutoShape 38"/>
            <p:cNvSpPr/>
            <p:nvPr/>
          </p:nvSpPr>
          <p:spPr>
            <a:xfrm rot="9055268">
              <a:off x="6026410" y="6248005"/>
              <a:ext cx="1624087" cy="0"/>
            </a:xfrm>
            <a:prstGeom prst="line">
              <a:avLst/>
            </a:prstGeom>
            <a:ln w="16698" cap="rnd">
              <a:solidFill>
                <a:srgbClr val="F96B28"/>
              </a:solidFill>
              <a:prstDash val="solid"/>
              <a:headEnd type="none" w="sm" len="sm"/>
              <a:tailEnd type="none" w="sm" len="sm"/>
            </a:ln>
          </p:spPr>
          <p:txBody>
            <a:bodyPr/>
            <a:lstStyle/>
            <a:p>
              <a:endParaRPr lang="en-NL" sz="1440"/>
            </a:p>
          </p:txBody>
        </p:sp>
        <p:grpSp>
          <p:nvGrpSpPr>
            <p:cNvPr id="39" name="Group 39"/>
            <p:cNvGrpSpPr/>
            <p:nvPr/>
          </p:nvGrpSpPr>
          <p:grpSpPr>
            <a:xfrm>
              <a:off x="3230901" y="1703698"/>
              <a:ext cx="737384" cy="982176"/>
              <a:chOff x="0" y="0"/>
              <a:chExt cx="560832" cy="747014"/>
            </a:xfrm>
          </p:grpSpPr>
          <p:sp>
            <p:nvSpPr>
              <p:cNvPr id="40" name="Freeform 40"/>
              <p:cNvSpPr/>
              <p:nvPr/>
            </p:nvSpPr>
            <p:spPr>
              <a:xfrm>
                <a:off x="8509" y="8509"/>
                <a:ext cx="543179" cy="729234"/>
              </a:xfrm>
              <a:custGeom>
                <a:avLst/>
                <a:gdLst/>
                <a:ahLst/>
                <a:cxnLst/>
                <a:rect l="l" t="t" r="r" b="b"/>
                <a:pathLst>
                  <a:path w="543179" h="729234">
                    <a:moveTo>
                      <a:pt x="0" y="0"/>
                    </a:moveTo>
                    <a:lnTo>
                      <a:pt x="543179" y="0"/>
                    </a:lnTo>
                    <a:lnTo>
                      <a:pt x="543179" y="637921"/>
                    </a:lnTo>
                    <a:lnTo>
                      <a:pt x="452628" y="729234"/>
                    </a:lnTo>
                    <a:lnTo>
                      <a:pt x="0" y="729234"/>
                    </a:lnTo>
                    <a:close/>
                  </a:path>
                </a:pathLst>
              </a:custGeom>
              <a:solidFill>
                <a:srgbClr val="F96B28"/>
              </a:solidFill>
            </p:spPr>
            <p:txBody>
              <a:bodyPr/>
              <a:lstStyle/>
              <a:p>
                <a:endParaRPr lang="en-NL" sz="1440"/>
              </a:p>
            </p:txBody>
          </p:sp>
          <p:sp>
            <p:nvSpPr>
              <p:cNvPr id="41" name="Freeform 41"/>
              <p:cNvSpPr/>
              <p:nvPr/>
            </p:nvSpPr>
            <p:spPr>
              <a:xfrm>
                <a:off x="461137" y="646430"/>
                <a:ext cx="90551" cy="91313"/>
              </a:xfrm>
              <a:custGeom>
                <a:avLst/>
                <a:gdLst/>
                <a:ahLst/>
                <a:cxnLst/>
                <a:rect l="l" t="t" r="r" b="b"/>
                <a:pathLst>
                  <a:path w="90551" h="91313">
                    <a:moveTo>
                      <a:pt x="0" y="91313"/>
                    </a:moveTo>
                    <a:lnTo>
                      <a:pt x="18161" y="18288"/>
                    </a:lnTo>
                    <a:lnTo>
                      <a:pt x="90551" y="0"/>
                    </a:lnTo>
                    <a:close/>
                  </a:path>
                </a:pathLst>
              </a:custGeom>
              <a:solidFill>
                <a:srgbClr val="F96B28"/>
              </a:solidFill>
            </p:spPr>
            <p:txBody>
              <a:bodyPr/>
              <a:lstStyle/>
              <a:p>
                <a:endParaRPr lang="en-NL" sz="1440"/>
              </a:p>
            </p:txBody>
          </p:sp>
          <p:sp>
            <p:nvSpPr>
              <p:cNvPr id="42" name="Freeform 42"/>
              <p:cNvSpPr/>
              <p:nvPr/>
            </p:nvSpPr>
            <p:spPr>
              <a:xfrm>
                <a:off x="8509" y="8509"/>
                <a:ext cx="543179" cy="729234"/>
              </a:xfrm>
              <a:custGeom>
                <a:avLst/>
                <a:gdLst/>
                <a:ahLst/>
                <a:cxnLst/>
                <a:rect l="l" t="t" r="r" b="b"/>
                <a:pathLst>
                  <a:path w="543179" h="729234">
                    <a:moveTo>
                      <a:pt x="452628" y="729234"/>
                    </a:moveTo>
                    <a:lnTo>
                      <a:pt x="470789" y="656209"/>
                    </a:lnTo>
                    <a:lnTo>
                      <a:pt x="543179" y="637921"/>
                    </a:lnTo>
                    <a:lnTo>
                      <a:pt x="452628" y="729234"/>
                    </a:lnTo>
                    <a:lnTo>
                      <a:pt x="0" y="729234"/>
                    </a:lnTo>
                    <a:lnTo>
                      <a:pt x="0" y="0"/>
                    </a:lnTo>
                    <a:lnTo>
                      <a:pt x="543179" y="0"/>
                    </a:lnTo>
                    <a:lnTo>
                      <a:pt x="543179" y="637921"/>
                    </a:lnTo>
                  </a:path>
                </a:pathLst>
              </a:custGeom>
              <a:solidFill>
                <a:srgbClr val="000000">
                  <a:alpha val="0"/>
                </a:srgbClr>
              </a:solidFill>
            </p:spPr>
            <p:txBody>
              <a:bodyPr/>
              <a:lstStyle/>
              <a:p>
                <a:endParaRPr lang="en-NL" sz="1440"/>
              </a:p>
            </p:txBody>
          </p:sp>
          <p:sp>
            <p:nvSpPr>
              <p:cNvPr id="43" name="Freeform 43"/>
              <p:cNvSpPr/>
              <p:nvPr/>
            </p:nvSpPr>
            <p:spPr>
              <a:xfrm>
                <a:off x="0" y="0"/>
                <a:ext cx="560197" cy="746252"/>
              </a:xfrm>
              <a:custGeom>
                <a:avLst/>
                <a:gdLst/>
                <a:ahLst/>
                <a:cxnLst/>
                <a:rect l="l" t="t" r="r" b="b"/>
                <a:pathLst>
                  <a:path w="560197" h="746252">
                    <a:moveTo>
                      <a:pt x="8509" y="0"/>
                    </a:moveTo>
                    <a:lnTo>
                      <a:pt x="551688" y="0"/>
                    </a:lnTo>
                    <a:cubicBezTo>
                      <a:pt x="556387" y="0"/>
                      <a:pt x="560197" y="3810"/>
                      <a:pt x="560197" y="8509"/>
                    </a:cubicBezTo>
                    <a:lnTo>
                      <a:pt x="560197" y="646430"/>
                    </a:lnTo>
                    <a:cubicBezTo>
                      <a:pt x="560197" y="648716"/>
                      <a:pt x="559308" y="650748"/>
                      <a:pt x="557784" y="652399"/>
                    </a:cubicBezTo>
                    <a:lnTo>
                      <a:pt x="467233" y="743712"/>
                    </a:lnTo>
                    <a:cubicBezTo>
                      <a:pt x="465582" y="745363"/>
                      <a:pt x="463423" y="746252"/>
                      <a:pt x="461264" y="746252"/>
                    </a:cubicBezTo>
                    <a:lnTo>
                      <a:pt x="8509" y="746252"/>
                    </a:lnTo>
                    <a:cubicBezTo>
                      <a:pt x="3810" y="746252"/>
                      <a:pt x="0" y="742442"/>
                      <a:pt x="0" y="737743"/>
                    </a:cubicBezTo>
                    <a:lnTo>
                      <a:pt x="0" y="8509"/>
                    </a:lnTo>
                    <a:cubicBezTo>
                      <a:pt x="0" y="3810"/>
                      <a:pt x="3810" y="0"/>
                      <a:pt x="8509" y="0"/>
                    </a:cubicBezTo>
                    <a:moveTo>
                      <a:pt x="8509" y="16891"/>
                    </a:moveTo>
                    <a:lnTo>
                      <a:pt x="8509" y="8509"/>
                    </a:lnTo>
                    <a:lnTo>
                      <a:pt x="17018" y="8509"/>
                    </a:lnTo>
                    <a:lnTo>
                      <a:pt x="17018" y="737743"/>
                    </a:lnTo>
                    <a:lnTo>
                      <a:pt x="8509" y="737743"/>
                    </a:lnTo>
                    <a:lnTo>
                      <a:pt x="8509" y="729234"/>
                    </a:lnTo>
                    <a:lnTo>
                      <a:pt x="461137" y="729234"/>
                    </a:lnTo>
                    <a:lnTo>
                      <a:pt x="461137" y="737743"/>
                    </a:lnTo>
                    <a:lnTo>
                      <a:pt x="455168" y="731774"/>
                    </a:lnTo>
                    <a:lnTo>
                      <a:pt x="545719" y="640461"/>
                    </a:lnTo>
                    <a:lnTo>
                      <a:pt x="551688" y="646430"/>
                    </a:lnTo>
                    <a:lnTo>
                      <a:pt x="543179" y="646430"/>
                    </a:lnTo>
                    <a:lnTo>
                      <a:pt x="543179" y="8509"/>
                    </a:lnTo>
                    <a:lnTo>
                      <a:pt x="551688" y="8509"/>
                    </a:lnTo>
                    <a:lnTo>
                      <a:pt x="551688" y="17018"/>
                    </a:lnTo>
                    <a:lnTo>
                      <a:pt x="8509" y="17018"/>
                    </a:lnTo>
                    <a:close/>
                  </a:path>
                </a:pathLst>
              </a:custGeom>
              <a:solidFill>
                <a:srgbClr val="F96B28"/>
              </a:solidFill>
            </p:spPr>
            <p:txBody>
              <a:bodyPr/>
              <a:lstStyle/>
              <a:p>
                <a:endParaRPr lang="en-NL" sz="1440"/>
              </a:p>
            </p:txBody>
          </p:sp>
          <p:sp>
            <p:nvSpPr>
              <p:cNvPr id="44" name="Freeform 44"/>
              <p:cNvSpPr/>
              <p:nvPr/>
            </p:nvSpPr>
            <p:spPr>
              <a:xfrm>
                <a:off x="451866" y="637286"/>
                <a:ext cx="108966" cy="109728"/>
              </a:xfrm>
              <a:custGeom>
                <a:avLst/>
                <a:gdLst/>
                <a:ahLst/>
                <a:cxnLst/>
                <a:rect l="l" t="t" r="r" b="b"/>
                <a:pathLst>
                  <a:path w="108966" h="109728">
                    <a:moveTo>
                      <a:pt x="1016" y="98425"/>
                    </a:moveTo>
                    <a:lnTo>
                      <a:pt x="19177" y="25400"/>
                    </a:lnTo>
                    <a:cubicBezTo>
                      <a:pt x="19939" y="22352"/>
                      <a:pt x="22352" y="19939"/>
                      <a:pt x="25273" y="19177"/>
                    </a:cubicBezTo>
                    <a:lnTo>
                      <a:pt x="97663" y="889"/>
                    </a:lnTo>
                    <a:cubicBezTo>
                      <a:pt x="101346" y="0"/>
                      <a:pt x="105156" y="1651"/>
                      <a:pt x="107061" y="4953"/>
                    </a:cubicBezTo>
                    <a:cubicBezTo>
                      <a:pt x="108966" y="8255"/>
                      <a:pt x="108458" y="12446"/>
                      <a:pt x="105664" y="15113"/>
                    </a:cubicBezTo>
                    <a:lnTo>
                      <a:pt x="15113" y="106426"/>
                    </a:lnTo>
                    <a:cubicBezTo>
                      <a:pt x="12446" y="109093"/>
                      <a:pt x="8255" y="109728"/>
                      <a:pt x="4953" y="107823"/>
                    </a:cubicBezTo>
                    <a:cubicBezTo>
                      <a:pt x="1651" y="105918"/>
                      <a:pt x="0" y="102108"/>
                      <a:pt x="889" y="98425"/>
                    </a:cubicBezTo>
                    <a:moveTo>
                      <a:pt x="17272" y="102489"/>
                    </a:moveTo>
                    <a:lnTo>
                      <a:pt x="9017" y="100457"/>
                    </a:lnTo>
                    <a:lnTo>
                      <a:pt x="3048" y="94488"/>
                    </a:lnTo>
                    <a:lnTo>
                      <a:pt x="93599" y="3175"/>
                    </a:lnTo>
                    <a:lnTo>
                      <a:pt x="99568" y="9144"/>
                    </a:lnTo>
                    <a:lnTo>
                      <a:pt x="101600" y="17399"/>
                    </a:lnTo>
                    <a:lnTo>
                      <a:pt x="29210" y="35687"/>
                    </a:lnTo>
                    <a:lnTo>
                      <a:pt x="27178" y="27432"/>
                    </a:lnTo>
                    <a:lnTo>
                      <a:pt x="35433" y="29464"/>
                    </a:lnTo>
                    <a:lnTo>
                      <a:pt x="17272" y="102489"/>
                    </a:lnTo>
                    <a:close/>
                  </a:path>
                </a:pathLst>
              </a:custGeom>
              <a:solidFill>
                <a:srgbClr val="F96B28"/>
              </a:solidFill>
            </p:spPr>
            <p:txBody>
              <a:bodyPr/>
              <a:lstStyle/>
              <a:p>
                <a:endParaRPr lang="en-NL" sz="1440"/>
              </a:p>
            </p:txBody>
          </p:sp>
          <p:sp>
            <p:nvSpPr>
              <p:cNvPr id="45" name="Freeform 45"/>
              <p:cNvSpPr/>
              <p:nvPr/>
            </p:nvSpPr>
            <p:spPr>
              <a:xfrm>
                <a:off x="0" y="0"/>
                <a:ext cx="560832" cy="746252"/>
              </a:xfrm>
              <a:custGeom>
                <a:avLst/>
                <a:gdLst/>
                <a:ahLst/>
                <a:cxnLst/>
                <a:rect l="l" t="t" r="r" b="b"/>
                <a:pathLst>
                  <a:path w="560832" h="746252">
                    <a:moveTo>
                      <a:pt x="452882" y="735711"/>
                    </a:moveTo>
                    <a:lnTo>
                      <a:pt x="471043" y="662686"/>
                    </a:lnTo>
                    <a:cubicBezTo>
                      <a:pt x="471805" y="659638"/>
                      <a:pt x="474218" y="657225"/>
                      <a:pt x="477139" y="656463"/>
                    </a:cubicBezTo>
                    <a:lnTo>
                      <a:pt x="549529" y="638175"/>
                    </a:lnTo>
                    <a:cubicBezTo>
                      <a:pt x="553212" y="637286"/>
                      <a:pt x="557022" y="638937"/>
                      <a:pt x="558927" y="642239"/>
                    </a:cubicBezTo>
                    <a:cubicBezTo>
                      <a:pt x="560832" y="645541"/>
                      <a:pt x="560324" y="649732"/>
                      <a:pt x="557530" y="652399"/>
                    </a:cubicBezTo>
                    <a:lnTo>
                      <a:pt x="466979" y="743712"/>
                    </a:lnTo>
                    <a:cubicBezTo>
                      <a:pt x="465328" y="745363"/>
                      <a:pt x="463169" y="746252"/>
                      <a:pt x="461010" y="746252"/>
                    </a:cubicBezTo>
                    <a:lnTo>
                      <a:pt x="8509" y="746252"/>
                    </a:lnTo>
                    <a:cubicBezTo>
                      <a:pt x="3810" y="746252"/>
                      <a:pt x="0" y="742442"/>
                      <a:pt x="0" y="737743"/>
                    </a:cubicBezTo>
                    <a:lnTo>
                      <a:pt x="0" y="8509"/>
                    </a:lnTo>
                    <a:cubicBezTo>
                      <a:pt x="0" y="3810"/>
                      <a:pt x="3810" y="0"/>
                      <a:pt x="8509" y="0"/>
                    </a:cubicBezTo>
                    <a:lnTo>
                      <a:pt x="551688" y="0"/>
                    </a:lnTo>
                    <a:cubicBezTo>
                      <a:pt x="556387" y="0"/>
                      <a:pt x="560197" y="3810"/>
                      <a:pt x="560197" y="8509"/>
                    </a:cubicBezTo>
                    <a:lnTo>
                      <a:pt x="560197" y="646430"/>
                    </a:lnTo>
                    <a:lnTo>
                      <a:pt x="543179" y="646430"/>
                    </a:lnTo>
                    <a:lnTo>
                      <a:pt x="543179" y="8509"/>
                    </a:lnTo>
                    <a:lnTo>
                      <a:pt x="551688" y="8509"/>
                    </a:lnTo>
                    <a:lnTo>
                      <a:pt x="551688" y="17018"/>
                    </a:lnTo>
                    <a:lnTo>
                      <a:pt x="8509" y="17018"/>
                    </a:lnTo>
                    <a:lnTo>
                      <a:pt x="8509" y="8509"/>
                    </a:lnTo>
                    <a:lnTo>
                      <a:pt x="17018" y="8509"/>
                    </a:lnTo>
                    <a:lnTo>
                      <a:pt x="17018" y="737743"/>
                    </a:lnTo>
                    <a:lnTo>
                      <a:pt x="8509" y="737743"/>
                    </a:lnTo>
                    <a:lnTo>
                      <a:pt x="8509" y="729234"/>
                    </a:lnTo>
                    <a:lnTo>
                      <a:pt x="461137" y="729234"/>
                    </a:lnTo>
                    <a:lnTo>
                      <a:pt x="461137" y="737743"/>
                    </a:lnTo>
                    <a:lnTo>
                      <a:pt x="455168" y="731774"/>
                    </a:lnTo>
                    <a:lnTo>
                      <a:pt x="545719" y="640461"/>
                    </a:lnTo>
                    <a:lnTo>
                      <a:pt x="551688" y="646430"/>
                    </a:lnTo>
                    <a:lnTo>
                      <a:pt x="553720" y="654685"/>
                    </a:lnTo>
                    <a:lnTo>
                      <a:pt x="481330" y="672973"/>
                    </a:lnTo>
                    <a:lnTo>
                      <a:pt x="479298" y="664718"/>
                    </a:lnTo>
                    <a:lnTo>
                      <a:pt x="487553" y="666750"/>
                    </a:lnTo>
                    <a:lnTo>
                      <a:pt x="469392" y="739775"/>
                    </a:lnTo>
                    <a:close/>
                  </a:path>
                </a:pathLst>
              </a:custGeom>
              <a:solidFill>
                <a:srgbClr val="F96B28"/>
              </a:solidFill>
            </p:spPr>
            <p:txBody>
              <a:bodyPr/>
              <a:lstStyle/>
              <a:p>
                <a:endParaRPr lang="en-NL" sz="1440"/>
              </a:p>
            </p:txBody>
          </p:sp>
        </p:grpSp>
        <p:grpSp>
          <p:nvGrpSpPr>
            <p:cNvPr id="46" name="Group 46"/>
            <p:cNvGrpSpPr/>
            <p:nvPr/>
          </p:nvGrpSpPr>
          <p:grpSpPr>
            <a:xfrm>
              <a:off x="4563464" y="1723684"/>
              <a:ext cx="737384" cy="982176"/>
              <a:chOff x="0" y="0"/>
              <a:chExt cx="560832" cy="747014"/>
            </a:xfrm>
          </p:grpSpPr>
          <p:sp>
            <p:nvSpPr>
              <p:cNvPr id="47" name="Freeform 47"/>
              <p:cNvSpPr/>
              <p:nvPr/>
            </p:nvSpPr>
            <p:spPr>
              <a:xfrm>
                <a:off x="8509" y="8509"/>
                <a:ext cx="543179" cy="729234"/>
              </a:xfrm>
              <a:custGeom>
                <a:avLst/>
                <a:gdLst/>
                <a:ahLst/>
                <a:cxnLst/>
                <a:rect l="l" t="t" r="r" b="b"/>
                <a:pathLst>
                  <a:path w="543179" h="729234">
                    <a:moveTo>
                      <a:pt x="0" y="0"/>
                    </a:moveTo>
                    <a:lnTo>
                      <a:pt x="543179" y="0"/>
                    </a:lnTo>
                    <a:lnTo>
                      <a:pt x="543179" y="637921"/>
                    </a:lnTo>
                    <a:lnTo>
                      <a:pt x="452628" y="729234"/>
                    </a:lnTo>
                    <a:lnTo>
                      <a:pt x="0" y="729234"/>
                    </a:lnTo>
                    <a:close/>
                  </a:path>
                </a:pathLst>
              </a:custGeom>
              <a:solidFill>
                <a:srgbClr val="F96B28"/>
              </a:solidFill>
            </p:spPr>
            <p:txBody>
              <a:bodyPr/>
              <a:lstStyle/>
              <a:p>
                <a:endParaRPr lang="en-NL" sz="1440"/>
              </a:p>
            </p:txBody>
          </p:sp>
          <p:sp>
            <p:nvSpPr>
              <p:cNvPr id="48" name="Freeform 48"/>
              <p:cNvSpPr/>
              <p:nvPr/>
            </p:nvSpPr>
            <p:spPr>
              <a:xfrm>
                <a:off x="461137" y="646430"/>
                <a:ext cx="90551" cy="91313"/>
              </a:xfrm>
              <a:custGeom>
                <a:avLst/>
                <a:gdLst/>
                <a:ahLst/>
                <a:cxnLst/>
                <a:rect l="l" t="t" r="r" b="b"/>
                <a:pathLst>
                  <a:path w="90551" h="91313">
                    <a:moveTo>
                      <a:pt x="0" y="91313"/>
                    </a:moveTo>
                    <a:lnTo>
                      <a:pt x="18161" y="18288"/>
                    </a:lnTo>
                    <a:lnTo>
                      <a:pt x="90551" y="0"/>
                    </a:lnTo>
                    <a:close/>
                  </a:path>
                </a:pathLst>
              </a:custGeom>
              <a:solidFill>
                <a:srgbClr val="F96B28"/>
              </a:solidFill>
            </p:spPr>
            <p:txBody>
              <a:bodyPr/>
              <a:lstStyle/>
              <a:p>
                <a:endParaRPr lang="en-NL" sz="1440"/>
              </a:p>
            </p:txBody>
          </p:sp>
          <p:sp>
            <p:nvSpPr>
              <p:cNvPr id="49" name="Freeform 49"/>
              <p:cNvSpPr/>
              <p:nvPr/>
            </p:nvSpPr>
            <p:spPr>
              <a:xfrm>
                <a:off x="8509" y="8509"/>
                <a:ext cx="543179" cy="729234"/>
              </a:xfrm>
              <a:custGeom>
                <a:avLst/>
                <a:gdLst/>
                <a:ahLst/>
                <a:cxnLst/>
                <a:rect l="l" t="t" r="r" b="b"/>
                <a:pathLst>
                  <a:path w="543179" h="729234">
                    <a:moveTo>
                      <a:pt x="452628" y="729234"/>
                    </a:moveTo>
                    <a:lnTo>
                      <a:pt x="470789" y="656209"/>
                    </a:lnTo>
                    <a:lnTo>
                      <a:pt x="543179" y="637921"/>
                    </a:lnTo>
                    <a:lnTo>
                      <a:pt x="452628" y="729234"/>
                    </a:lnTo>
                    <a:lnTo>
                      <a:pt x="0" y="729234"/>
                    </a:lnTo>
                    <a:lnTo>
                      <a:pt x="0" y="0"/>
                    </a:lnTo>
                    <a:lnTo>
                      <a:pt x="543179" y="0"/>
                    </a:lnTo>
                    <a:lnTo>
                      <a:pt x="543179" y="637921"/>
                    </a:lnTo>
                  </a:path>
                </a:pathLst>
              </a:custGeom>
              <a:solidFill>
                <a:srgbClr val="000000">
                  <a:alpha val="0"/>
                </a:srgbClr>
              </a:solidFill>
            </p:spPr>
            <p:txBody>
              <a:bodyPr/>
              <a:lstStyle/>
              <a:p>
                <a:endParaRPr lang="en-NL" sz="1440"/>
              </a:p>
            </p:txBody>
          </p:sp>
          <p:sp>
            <p:nvSpPr>
              <p:cNvPr id="50" name="Freeform 50"/>
              <p:cNvSpPr/>
              <p:nvPr/>
            </p:nvSpPr>
            <p:spPr>
              <a:xfrm>
                <a:off x="0" y="0"/>
                <a:ext cx="560197" cy="746252"/>
              </a:xfrm>
              <a:custGeom>
                <a:avLst/>
                <a:gdLst/>
                <a:ahLst/>
                <a:cxnLst/>
                <a:rect l="l" t="t" r="r" b="b"/>
                <a:pathLst>
                  <a:path w="560197" h="746252">
                    <a:moveTo>
                      <a:pt x="8509" y="0"/>
                    </a:moveTo>
                    <a:lnTo>
                      <a:pt x="551688" y="0"/>
                    </a:lnTo>
                    <a:cubicBezTo>
                      <a:pt x="556387" y="0"/>
                      <a:pt x="560197" y="3810"/>
                      <a:pt x="560197" y="8509"/>
                    </a:cubicBezTo>
                    <a:lnTo>
                      <a:pt x="560197" y="646430"/>
                    </a:lnTo>
                    <a:cubicBezTo>
                      <a:pt x="560197" y="648716"/>
                      <a:pt x="559308" y="650748"/>
                      <a:pt x="557784" y="652399"/>
                    </a:cubicBezTo>
                    <a:lnTo>
                      <a:pt x="467233" y="743712"/>
                    </a:lnTo>
                    <a:cubicBezTo>
                      <a:pt x="465582" y="745363"/>
                      <a:pt x="463423" y="746252"/>
                      <a:pt x="461264" y="746252"/>
                    </a:cubicBezTo>
                    <a:lnTo>
                      <a:pt x="8509" y="746252"/>
                    </a:lnTo>
                    <a:cubicBezTo>
                      <a:pt x="3810" y="746252"/>
                      <a:pt x="0" y="742442"/>
                      <a:pt x="0" y="737743"/>
                    </a:cubicBezTo>
                    <a:lnTo>
                      <a:pt x="0" y="8509"/>
                    </a:lnTo>
                    <a:cubicBezTo>
                      <a:pt x="0" y="3810"/>
                      <a:pt x="3810" y="0"/>
                      <a:pt x="8509" y="0"/>
                    </a:cubicBezTo>
                    <a:moveTo>
                      <a:pt x="8509" y="16891"/>
                    </a:moveTo>
                    <a:lnTo>
                      <a:pt x="8509" y="8509"/>
                    </a:lnTo>
                    <a:lnTo>
                      <a:pt x="17018" y="8509"/>
                    </a:lnTo>
                    <a:lnTo>
                      <a:pt x="17018" y="737743"/>
                    </a:lnTo>
                    <a:lnTo>
                      <a:pt x="8509" y="737743"/>
                    </a:lnTo>
                    <a:lnTo>
                      <a:pt x="8509" y="729234"/>
                    </a:lnTo>
                    <a:lnTo>
                      <a:pt x="461137" y="729234"/>
                    </a:lnTo>
                    <a:lnTo>
                      <a:pt x="461137" y="737743"/>
                    </a:lnTo>
                    <a:lnTo>
                      <a:pt x="455168" y="731774"/>
                    </a:lnTo>
                    <a:lnTo>
                      <a:pt x="545719" y="640461"/>
                    </a:lnTo>
                    <a:lnTo>
                      <a:pt x="551688" y="646430"/>
                    </a:lnTo>
                    <a:lnTo>
                      <a:pt x="543179" y="646430"/>
                    </a:lnTo>
                    <a:lnTo>
                      <a:pt x="543179" y="8509"/>
                    </a:lnTo>
                    <a:lnTo>
                      <a:pt x="551688" y="8509"/>
                    </a:lnTo>
                    <a:lnTo>
                      <a:pt x="551688" y="17018"/>
                    </a:lnTo>
                    <a:lnTo>
                      <a:pt x="8509" y="17018"/>
                    </a:lnTo>
                    <a:close/>
                  </a:path>
                </a:pathLst>
              </a:custGeom>
              <a:solidFill>
                <a:srgbClr val="F96B28"/>
              </a:solidFill>
            </p:spPr>
            <p:txBody>
              <a:bodyPr/>
              <a:lstStyle/>
              <a:p>
                <a:endParaRPr lang="en-NL" sz="1440"/>
              </a:p>
            </p:txBody>
          </p:sp>
          <p:sp>
            <p:nvSpPr>
              <p:cNvPr id="51" name="Freeform 51"/>
              <p:cNvSpPr/>
              <p:nvPr/>
            </p:nvSpPr>
            <p:spPr>
              <a:xfrm>
                <a:off x="451866" y="637286"/>
                <a:ext cx="108966" cy="109728"/>
              </a:xfrm>
              <a:custGeom>
                <a:avLst/>
                <a:gdLst/>
                <a:ahLst/>
                <a:cxnLst/>
                <a:rect l="l" t="t" r="r" b="b"/>
                <a:pathLst>
                  <a:path w="108966" h="109728">
                    <a:moveTo>
                      <a:pt x="1016" y="98425"/>
                    </a:moveTo>
                    <a:lnTo>
                      <a:pt x="19177" y="25400"/>
                    </a:lnTo>
                    <a:cubicBezTo>
                      <a:pt x="19939" y="22352"/>
                      <a:pt x="22352" y="19939"/>
                      <a:pt x="25273" y="19177"/>
                    </a:cubicBezTo>
                    <a:lnTo>
                      <a:pt x="97663" y="889"/>
                    </a:lnTo>
                    <a:cubicBezTo>
                      <a:pt x="101346" y="0"/>
                      <a:pt x="105156" y="1651"/>
                      <a:pt x="107061" y="4953"/>
                    </a:cubicBezTo>
                    <a:cubicBezTo>
                      <a:pt x="108966" y="8255"/>
                      <a:pt x="108458" y="12446"/>
                      <a:pt x="105664" y="15113"/>
                    </a:cubicBezTo>
                    <a:lnTo>
                      <a:pt x="15113" y="106426"/>
                    </a:lnTo>
                    <a:cubicBezTo>
                      <a:pt x="12446" y="109093"/>
                      <a:pt x="8255" y="109728"/>
                      <a:pt x="4953" y="107823"/>
                    </a:cubicBezTo>
                    <a:cubicBezTo>
                      <a:pt x="1651" y="105918"/>
                      <a:pt x="0" y="102108"/>
                      <a:pt x="889" y="98425"/>
                    </a:cubicBezTo>
                    <a:moveTo>
                      <a:pt x="17272" y="102489"/>
                    </a:moveTo>
                    <a:lnTo>
                      <a:pt x="9017" y="100457"/>
                    </a:lnTo>
                    <a:lnTo>
                      <a:pt x="3048" y="94488"/>
                    </a:lnTo>
                    <a:lnTo>
                      <a:pt x="93599" y="3175"/>
                    </a:lnTo>
                    <a:lnTo>
                      <a:pt x="99568" y="9144"/>
                    </a:lnTo>
                    <a:lnTo>
                      <a:pt x="101600" y="17399"/>
                    </a:lnTo>
                    <a:lnTo>
                      <a:pt x="29210" y="35687"/>
                    </a:lnTo>
                    <a:lnTo>
                      <a:pt x="27178" y="27432"/>
                    </a:lnTo>
                    <a:lnTo>
                      <a:pt x="35433" y="29464"/>
                    </a:lnTo>
                    <a:lnTo>
                      <a:pt x="17272" y="102489"/>
                    </a:lnTo>
                    <a:close/>
                  </a:path>
                </a:pathLst>
              </a:custGeom>
              <a:solidFill>
                <a:srgbClr val="F96B28"/>
              </a:solidFill>
            </p:spPr>
            <p:txBody>
              <a:bodyPr/>
              <a:lstStyle/>
              <a:p>
                <a:endParaRPr lang="en-NL" sz="1440"/>
              </a:p>
            </p:txBody>
          </p:sp>
          <p:sp>
            <p:nvSpPr>
              <p:cNvPr id="52" name="Freeform 52"/>
              <p:cNvSpPr/>
              <p:nvPr/>
            </p:nvSpPr>
            <p:spPr>
              <a:xfrm>
                <a:off x="0" y="0"/>
                <a:ext cx="560832" cy="746252"/>
              </a:xfrm>
              <a:custGeom>
                <a:avLst/>
                <a:gdLst/>
                <a:ahLst/>
                <a:cxnLst/>
                <a:rect l="l" t="t" r="r" b="b"/>
                <a:pathLst>
                  <a:path w="560832" h="746252">
                    <a:moveTo>
                      <a:pt x="452882" y="735711"/>
                    </a:moveTo>
                    <a:lnTo>
                      <a:pt x="471043" y="662686"/>
                    </a:lnTo>
                    <a:cubicBezTo>
                      <a:pt x="471805" y="659638"/>
                      <a:pt x="474218" y="657225"/>
                      <a:pt x="477139" y="656463"/>
                    </a:cubicBezTo>
                    <a:lnTo>
                      <a:pt x="549529" y="638175"/>
                    </a:lnTo>
                    <a:cubicBezTo>
                      <a:pt x="553212" y="637286"/>
                      <a:pt x="557022" y="638937"/>
                      <a:pt x="558927" y="642239"/>
                    </a:cubicBezTo>
                    <a:cubicBezTo>
                      <a:pt x="560832" y="645541"/>
                      <a:pt x="560324" y="649732"/>
                      <a:pt x="557530" y="652399"/>
                    </a:cubicBezTo>
                    <a:lnTo>
                      <a:pt x="466979" y="743712"/>
                    </a:lnTo>
                    <a:cubicBezTo>
                      <a:pt x="465328" y="745363"/>
                      <a:pt x="463169" y="746252"/>
                      <a:pt x="461010" y="746252"/>
                    </a:cubicBezTo>
                    <a:lnTo>
                      <a:pt x="8509" y="746252"/>
                    </a:lnTo>
                    <a:cubicBezTo>
                      <a:pt x="3810" y="746252"/>
                      <a:pt x="0" y="742442"/>
                      <a:pt x="0" y="737743"/>
                    </a:cubicBezTo>
                    <a:lnTo>
                      <a:pt x="0" y="8509"/>
                    </a:lnTo>
                    <a:cubicBezTo>
                      <a:pt x="0" y="3810"/>
                      <a:pt x="3810" y="0"/>
                      <a:pt x="8509" y="0"/>
                    </a:cubicBezTo>
                    <a:lnTo>
                      <a:pt x="551688" y="0"/>
                    </a:lnTo>
                    <a:cubicBezTo>
                      <a:pt x="556387" y="0"/>
                      <a:pt x="560197" y="3810"/>
                      <a:pt x="560197" y="8509"/>
                    </a:cubicBezTo>
                    <a:lnTo>
                      <a:pt x="560197" y="646430"/>
                    </a:lnTo>
                    <a:lnTo>
                      <a:pt x="543179" y="646430"/>
                    </a:lnTo>
                    <a:lnTo>
                      <a:pt x="543179" y="8509"/>
                    </a:lnTo>
                    <a:lnTo>
                      <a:pt x="551688" y="8509"/>
                    </a:lnTo>
                    <a:lnTo>
                      <a:pt x="551688" y="17018"/>
                    </a:lnTo>
                    <a:lnTo>
                      <a:pt x="8509" y="17018"/>
                    </a:lnTo>
                    <a:lnTo>
                      <a:pt x="8509" y="8509"/>
                    </a:lnTo>
                    <a:lnTo>
                      <a:pt x="17018" y="8509"/>
                    </a:lnTo>
                    <a:lnTo>
                      <a:pt x="17018" y="737743"/>
                    </a:lnTo>
                    <a:lnTo>
                      <a:pt x="8509" y="737743"/>
                    </a:lnTo>
                    <a:lnTo>
                      <a:pt x="8509" y="729234"/>
                    </a:lnTo>
                    <a:lnTo>
                      <a:pt x="461137" y="729234"/>
                    </a:lnTo>
                    <a:lnTo>
                      <a:pt x="461137" y="737743"/>
                    </a:lnTo>
                    <a:lnTo>
                      <a:pt x="455168" y="731774"/>
                    </a:lnTo>
                    <a:lnTo>
                      <a:pt x="545719" y="640461"/>
                    </a:lnTo>
                    <a:lnTo>
                      <a:pt x="551688" y="646430"/>
                    </a:lnTo>
                    <a:lnTo>
                      <a:pt x="553720" y="654685"/>
                    </a:lnTo>
                    <a:lnTo>
                      <a:pt x="481330" y="672973"/>
                    </a:lnTo>
                    <a:lnTo>
                      <a:pt x="479298" y="664718"/>
                    </a:lnTo>
                    <a:lnTo>
                      <a:pt x="487553" y="666750"/>
                    </a:lnTo>
                    <a:lnTo>
                      <a:pt x="469392" y="739775"/>
                    </a:lnTo>
                    <a:close/>
                  </a:path>
                </a:pathLst>
              </a:custGeom>
              <a:solidFill>
                <a:srgbClr val="F96B28"/>
              </a:solidFill>
            </p:spPr>
            <p:txBody>
              <a:bodyPr/>
              <a:lstStyle/>
              <a:p>
                <a:endParaRPr lang="en-NL" sz="1440"/>
              </a:p>
            </p:txBody>
          </p:sp>
        </p:grpSp>
        <p:grpSp>
          <p:nvGrpSpPr>
            <p:cNvPr id="53" name="Group 53"/>
            <p:cNvGrpSpPr/>
            <p:nvPr/>
          </p:nvGrpSpPr>
          <p:grpSpPr>
            <a:xfrm>
              <a:off x="1791327" y="1703698"/>
              <a:ext cx="737384" cy="982176"/>
              <a:chOff x="0" y="0"/>
              <a:chExt cx="560832" cy="747014"/>
            </a:xfrm>
          </p:grpSpPr>
          <p:sp>
            <p:nvSpPr>
              <p:cNvPr id="54" name="Freeform 54"/>
              <p:cNvSpPr/>
              <p:nvPr/>
            </p:nvSpPr>
            <p:spPr>
              <a:xfrm>
                <a:off x="8509" y="8509"/>
                <a:ext cx="543179" cy="729234"/>
              </a:xfrm>
              <a:custGeom>
                <a:avLst/>
                <a:gdLst/>
                <a:ahLst/>
                <a:cxnLst/>
                <a:rect l="l" t="t" r="r" b="b"/>
                <a:pathLst>
                  <a:path w="543179" h="729234">
                    <a:moveTo>
                      <a:pt x="0" y="0"/>
                    </a:moveTo>
                    <a:lnTo>
                      <a:pt x="543179" y="0"/>
                    </a:lnTo>
                    <a:lnTo>
                      <a:pt x="543179" y="637921"/>
                    </a:lnTo>
                    <a:lnTo>
                      <a:pt x="452628" y="729234"/>
                    </a:lnTo>
                    <a:lnTo>
                      <a:pt x="0" y="729234"/>
                    </a:lnTo>
                    <a:close/>
                  </a:path>
                </a:pathLst>
              </a:custGeom>
              <a:solidFill>
                <a:srgbClr val="F96B28"/>
              </a:solidFill>
            </p:spPr>
            <p:txBody>
              <a:bodyPr/>
              <a:lstStyle/>
              <a:p>
                <a:endParaRPr lang="en-NL" sz="1440"/>
              </a:p>
            </p:txBody>
          </p:sp>
          <p:sp>
            <p:nvSpPr>
              <p:cNvPr id="55" name="Freeform 55"/>
              <p:cNvSpPr/>
              <p:nvPr/>
            </p:nvSpPr>
            <p:spPr>
              <a:xfrm>
                <a:off x="461137" y="646430"/>
                <a:ext cx="90551" cy="91313"/>
              </a:xfrm>
              <a:custGeom>
                <a:avLst/>
                <a:gdLst/>
                <a:ahLst/>
                <a:cxnLst/>
                <a:rect l="l" t="t" r="r" b="b"/>
                <a:pathLst>
                  <a:path w="90551" h="91313">
                    <a:moveTo>
                      <a:pt x="0" y="91313"/>
                    </a:moveTo>
                    <a:lnTo>
                      <a:pt x="18161" y="18288"/>
                    </a:lnTo>
                    <a:lnTo>
                      <a:pt x="90551" y="0"/>
                    </a:lnTo>
                    <a:close/>
                  </a:path>
                </a:pathLst>
              </a:custGeom>
              <a:solidFill>
                <a:srgbClr val="F96B28"/>
              </a:solidFill>
            </p:spPr>
            <p:txBody>
              <a:bodyPr/>
              <a:lstStyle/>
              <a:p>
                <a:endParaRPr lang="en-NL" sz="1440"/>
              </a:p>
            </p:txBody>
          </p:sp>
          <p:sp>
            <p:nvSpPr>
              <p:cNvPr id="56" name="Freeform 56"/>
              <p:cNvSpPr/>
              <p:nvPr/>
            </p:nvSpPr>
            <p:spPr>
              <a:xfrm>
                <a:off x="8509" y="8509"/>
                <a:ext cx="543179" cy="729234"/>
              </a:xfrm>
              <a:custGeom>
                <a:avLst/>
                <a:gdLst/>
                <a:ahLst/>
                <a:cxnLst/>
                <a:rect l="l" t="t" r="r" b="b"/>
                <a:pathLst>
                  <a:path w="543179" h="729234">
                    <a:moveTo>
                      <a:pt x="452628" y="729234"/>
                    </a:moveTo>
                    <a:lnTo>
                      <a:pt x="470789" y="656209"/>
                    </a:lnTo>
                    <a:lnTo>
                      <a:pt x="543179" y="637921"/>
                    </a:lnTo>
                    <a:lnTo>
                      <a:pt x="452628" y="729234"/>
                    </a:lnTo>
                    <a:lnTo>
                      <a:pt x="0" y="729234"/>
                    </a:lnTo>
                    <a:lnTo>
                      <a:pt x="0" y="0"/>
                    </a:lnTo>
                    <a:lnTo>
                      <a:pt x="543179" y="0"/>
                    </a:lnTo>
                    <a:lnTo>
                      <a:pt x="543179" y="637921"/>
                    </a:lnTo>
                  </a:path>
                </a:pathLst>
              </a:custGeom>
              <a:solidFill>
                <a:srgbClr val="000000">
                  <a:alpha val="0"/>
                </a:srgbClr>
              </a:solidFill>
            </p:spPr>
            <p:txBody>
              <a:bodyPr/>
              <a:lstStyle/>
              <a:p>
                <a:endParaRPr lang="en-NL" sz="1440"/>
              </a:p>
            </p:txBody>
          </p:sp>
          <p:sp>
            <p:nvSpPr>
              <p:cNvPr id="57" name="Freeform 57"/>
              <p:cNvSpPr/>
              <p:nvPr/>
            </p:nvSpPr>
            <p:spPr>
              <a:xfrm>
                <a:off x="0" y="0"/>
                <a:ext cx="560197" cy="746252"/>
              </a:xfrm>
              <a:custGeom>
                <a:avLst/>
                <a:gdLst/>
                <a:ahLst/>
                <a:cxnLst/>
                <a:rect l="l" t="t" r="r" b="b"/>
                <a:pathLst>
                  <a:path w="560197" h="746252">
                    <a:moveTo>
                      <a:pt x="8509" y="0"/>
                    </a:moveTo>
                    <a:lnTo>
                      <a:pt x="551688" y="0"/>
                    </a:lnTo>
                    <a:cubicBezTo>
                      <a:pt x="556387" y="0"/>
                      <a:pt x="560197" y="3810"/>
                      <a:pt x="560197" y="8509"/>
                    </a:cubicBezTo>
                    <a:lnTo>
                      <a:pt x="560197" y="646430"/>
                    </a:lnTo>
                    <a:cubicBezTo>
                      <a:pt x="560197" y="648716"/>
                      <a:pt x="559308" y="650748"/>
                      <a:pt x="557784" y="652399"/>
                    </a:cubicBezTo>
                    <a:lnTo>
                      <a:pt x="467233" y="743712"/>
                    </a:lnTo>
                    <a:cubicBezTo>
                      <a:pt x="465582" y="745363"/>
                      <a:pt x="463423" y="746252"/>
                      <a:pt x="461264" y="746252"/>
                    </a:cubicBezTo>
                    <a:lnTo>
                      <a:pt x="8509" y="746252"/>
                    </a:lnTo>
                    <a:cubicBezTo>
                      <a:pt x="3810" y="746252"/>
                      <a:pt x="0" y="742442"/>
                      <a:pt x="0" y="737743"/>
                    </a:cubicBezTo>
                    <a:lnTo>
                      <a:pt x="0" y="8509"/>
                    </a:lnTo>
                    <a:cubicBezTo>
                      <a:pt x="0" y="3810"/>
                      <a:pt x="3810" y="0"/>
                      <a:pt x="8509" y="0"/>
                    </a:cubicBezTo>
                    <a:moveTo>
                      <a:pt x="8509" y="16891"/>
                    </a:moveTo>
                    <a:lnTo>
                      <a:pt x="8509" y="8509"/>
                    </a:lnTo>
                    <a:lnTo>
                      <a:pt x="17018" y="8509"/>
                    </a:lnTo>
                    <a:lnTo>
                      <a:pt x="17018" y="737743"/>
                    </a:lnTo>
                    <a:lnTo>
                      <a:pt x="8509" y="737743"/>
                    </a:lnTo>
                    <a:lnTo>
                      <a:pt x="8509" y="729234"/>
                    </a:lnTo>
                    <a:lnTo>
                      <a:pt x="461137" y="729234"/>
                    </a:lnTo>
                    <a:lnTo>
                      <a:pt x="461137" y="737743"/>
                    </a:lnTo>
                    <a:lnTo>
                      <a:pt x="455168" y="731774"/>
                    </a:lnTo>
                    <a:lnTo>
                      <a:pt x="545719" y="640461"/>
                    </a:lnTo>
                    <a:lnTo>
                      <a:pt x="551688" y="646430"/>
                    </a:lnTo>
                    <a:lnTo>
                      <a:pt x="543179" y="646430"/>
                    </a:lnTo>
                    <a:lnTo>
                      <a:pt x="543179" y="8509"/>
                    </a:lnTo>
                    <a:lnTo>
                      <a:pt x="551688" y="8509"/>
                    </a:lnTo>
                    <a:lnTo>
                      <a:pt x="551688" y="17018"/>
                    </a:lnTo>
                    <a:lnTo>
                      <a:pt x="8509" y="17018"/>
                    </a:lnTo>
                    <a:close/>
                  </a:path>
                </a:pathLst>
              </a:custGeom>
              <a:solidFill>
                <a:srgbClr val="F96B28"/>
              </a:solidFill>
            </p:spPr>
            <p:txBody>
              <a:bodyPr/>
              <a:lstStyle/>
              <a:p>
                <a:endParaRPr lang="en-NL" sz="1440"/>
              </a:p>
            </p:txBody>
          </p:sp>
          <p:sp>
            <p:nvSpPr>
              <p:cNvPr id="58" name="Freeform 58"/>
              <p:cNvSpPr/>
              <p:nvPr/>
            </p:nvSpPr>
            <p:spPr>
              <a:xfrm>
                <a:off x="451866" y="637286"/>
                <a:ext cx="108966" cy="109728"/>
              </a:xfrm>
              <a:custGeom>
                <a:avLst/>
                <a:gdLst/>
                <a:ahLst/>
                <a:cxnLst/>
                <a:rect l="l" t="t" r="r" b="b"/>
                <a:pathLst>
                  <a:path w="108966" h="109728">
                    <a:moveTo>
                      <a:pt x="1016" y="98425"/>
                    </a:moveTo>
                    <a:lnTo>
                      <a:pt x="19177" y="25400"/>
                    </a:lnTo>
                    <a:cubicBezTo>
                      <a:pt x="19939" y="22352"/>
                      <a:pt x="22352" y="19939"/>
                      <a:pt x="25273" y="19177"/>
                    </a:cubicBezTo>
                    <a:lnTo>
                      <a:pt x="97663" y="889"/>
                    </a:lnTo>
                    <a:cubicBezTo>
                      <a:pt x="101346" y="0"/>
                      <a:pt x="105156" y="1651"/>
                      <a:pt x="107061" y="4953"/>
                    </a:cubicBezTo>
                    <a:cubicBezTo>
                      <a:pt x="108966" y="8255"/>
                      <a:pt x="108458" y="12446"/>
                      <a:pt x="105664" y="15113"/>
                    </a:cubicBezTo>
                    <a:lnTo>
                      <a:pt x="15113" y="106426"/>
                    </a:lnTo>
                    <a:cubicBezTo>
                      <a:pt x="12446" y="109093"/>
                      <a:pt x="8255" y="109728"/>
                      <a:pt x="4953" y="107823"/>
                    </a:cubicBezTo>
                    <a:cubicBezTo>
                      <a:pt x="1651" y="105918"/>
                      <a:pt x="0" y="102108"/>
                      <a:pt x="889" y="98425"/>
                    </a:cubicBezTo>
                    <a:moveTo>
                      <a:pt x="17272" y="102489"/>
                    </a:moveTo>
                    <a:lnTo>
                      <a:pt x="9017" y="100457"/>
                    </a:lnTo>
                    <a:lnTo>
                      <a:pt x="3048" y="94488"/>
                    </a:lnTo>
                    <a:lnTo>
                      <a:pt x="93599" y="3175"/>
                    </a:lnTo>
                    <a:lnTo>
                      <a:pt x="99568" y="9144"/>
                    </a:lnTo>
                    <a:lnTo>
                      <a:pt x="101600" y="17399"/>
                    </a:lnTo>
                    <a:lnTo>
                      <a:pt x="29210" y="35687"/>
                    </a:lnTo>
                    <a:lnTo>
                      <a:pt x="27178" y="27432"/>
                    </a:lnTo>
                    <a:lnTo>
                      <a:pt x="35433" y="29464"/>
                    </a:lnTo>
                    <a:lnTo>
                      <a:pt x="17272" y="102489"/>
                    </a:lnTo>
                    <a:close/>
                  </a:path>
                </a:pathLst>
              </a:custGeom>
              <a:solidFill>
                <a:srgbClr val="F96B28"/>
              </a:solidFill>
            </p:spPr>
            <p:txBody>
              <a:bodyPr/>
              <a:lstStyle/>
              <a:p>
                <a:endParaRPr lang="en-NL" sz="1440"/>
              </a:p>
            </p:txBody>
          </p:sp>
          <p:sp>
            <p:nvSpPr>
              <p:cNvPr id="59" name="Freeform 59"/>
              <p:cNvSpPr/>
              <p:nvPr/>
            </p:nvSpPr>
            <p:spPr>
              <a:xfrm>
                <a:off x="0" y="0"/>
                <a:ext cx="560832" cy="746252"/>
              </a:xfrm>
              <a:custGeom>
                <a:avLst/>
                <a:gdLst/>
                <a:ahLst/>
                <a:cxnLst/>
                <a:rect l="l" t="t" r="r" b="b"/>
                <a:pathLst>
                  <a:path w="560832" h="746252">
                    <a:moveTo>
                      <a:pt x="452882" y="735711"/>
                    </a:moveTo>
                    <a:lnTo>
                      <a:pt x="471043" y="662686"/>
                    </a:lnTo>
                    <a:cubicBezTo>
                      <a:pt x="471805" y="659638"/>
                      <a:pt x="474218" y="657225"/>
                      <a:pt x="477139" y="656463"/>
                    </a:cubicBezTo>
                    <a:lnTo>
                      <a:pt x="549529" y="638175"/>
                    </a:lnTo>
                    <a:cubicBezTo>
                      <a:pt x="553212" y="637286"/>
                      <a:pt x="557022" y="638937"/>
                      <a:pt x="558927" y="642239"/>
                    </a:cubicBezTo>
                    <a:cubicBezTo>
                      <a:pt x="560832" y="645541"/>
                      <a:pt x="560324" y="649732"/>
                      <a:pt x="557530" y="652399"/>
                    </a:cubicBezTo>
                    <a:lnTo>
                      <a:pt x="466979" y="743712"/>
                    </a:lnTo>
                    <a:cubicBezTo>
                      <a:pt x="465328" y="745363"/>
                      <a:pt x="463169" y="746252"/>
                      <a:pt x="461010" y="746252"/>
                    </a:cubicBezTo>
                    <a:lnTo>
                      <a:pt x="8509" y="746252"/>
                    </a:lnTo>
                    <a:cubicBezTo>
                      <a:pt x="3810" y="746252"/>
                      <a:pt x="0" y="742442"/>
                      <a:pt x="0" y="737743"/>
                    </a:cubicBezTo>
                    <a:lnTo>
                      <a:pt x="0" y="8509"/>
                    </a:lnTo>
                    <a:cubicBezTo>
                      <a:pt x="0" y="3810"/>
                      <a:pt x="3810" y="0"/>
                      <a:pt x="8509" y="0"/>
                    </a:cubicBezTo>
                    <a:lnTo>
                      <a:pt x="551688" y="0"/>
                    </a:lnTo>
                    <a:cubicBezTo>
                      <a:pt x="556387" y="0"/>
                      <a:pt x="560197" y="3810"/>
                      <a:pt x="560197" y="8509"/>
                    </a:cubicBezTo>
                    <a:lnTo>
                      <a:pt x="560197" y="646430"/>
                    </a:lnTo>
                    <a:lnTo>
                      <a:pt x="543179" y="646430"/>
                    </a:lnTo>
                    <a:lnTo>
                      <a:pt x="543179" y="8509"/>
                    </a:lnTo>
                    <a:lnTo>
                      <a:pt x="551688" y="8509"/>
                    </a:lnTo>
                    <a:lnTo>
                      <a:pt x="551688" y="17018"/>
                    </a:lnTo>
                    <a:lnTo>
                      <a:pt x="8509" y="17018"/>
                    </a:lnTo>
                    <a:lnTo>
                      <a:pt x="8509" y="8509"/>
                    </a:lnTo>
                    <a:lnTo>
                      <a:pt x="17018" y="8509"/>
                    </a:lnTo>
                    <a:lnTo>
                      <a:pt x="17018" y="737743"/>
                    </a:lnTo>
                    <a:lnTo>
                      <a:pt x="8509" y="737743"/>
                    </a:lnTo>
                    <a:lnTo>
                      <a:pt x="8509" y="729234"/>
                    </a:lnTo>
                    <a:lnTo>
                      <a:pt x="461137" y="729234"/>
                    </a:lnTo>
                    <a:lnTo>
                      <a:pt x="461137" y="737743"/>
                    </a:lnTo>
                    <a:lnTo>
                      <a:pt x="455168" y="731774"/>
                    </a:lnTo>
                    <a:lnTo>
                      <a:pt x="545719" y="640461"/>
                    </a:lnTo>
                    <a:lnTo>
                      <a:pt x="551688" y="646430"/>
                    </a:lnTo>
                    <a:lnTo>
                      <a:pt x="553720" y="654685"/>
                    </a:lnTo>
                    <a:lnTo>
                      <a:pt x="481330" y="672973"/>
                    </a:lnTo>
                    <a:lnTo>
                      <a:pt x="479298" y="664718"/>
                    </a:lnTo>
                    <a:lnTo>
                      <a:pt x="487553" y="666750"/>
                    </a:lnTo>
                    <a:lnTo>
                      <a:pt x="469392" y="739775"/>
                    </a:lnTo>
                    <a:close/>
                  </a:path>
                </a:pathLst>
              </a:custGeom>
              <a:solidFill>
                <a:srgbClr val="F96B28"/>
              </a:solidFill>
            </p:spPr>
            <p:txBody>
              <a:bodyPr/>
              <a:lstStyle/>
              <a:p>
                <a:endParaRPr lang="en-NL" sz="1440"/>
              </a:p>
            </p:txBody>
          </p:sp>
        </p:grpSp>
        <p:sp>
          <p:nvSpPr>
            <p:cNvPr id="60" name="TextBox 60"/>
            <p:cNvSpPr txBox="1"/>
            <p:nvPr/>
          </p:nvSpPr>
          <p:spPr>
            <a:xfrm>
              <a:off x="6871644" y="3168322"/>
              <a:ext cx="3607351" cy="371683"/>
            </a:xfrm>
            <a:prstGeom prst="rect">
              <a:avLst/>
            </a:prstGeom>
          </p:spPr>
          <p:txBody>
            <a:bodyPr lIns="0" tIns="0" rIns="0" bIns="0" rtlCol="0" anchor="t">
              <a:spAutoFit/>
            </a:bodyPr>
            <a:lstStyle/>
            <a:p>
              <a:pPr>
                <a:lnSpc>
                  <a:spcPts val="1766"/>
                </a:lnSpc>
              </a:pPr>
              <a:r>
                <a:rPr lang="en-US" sz="1472">
                  <a:solidFill>
                    <a:srgbClr val="10253F"/>
                  </a:solidFill>
                  <a:latin typeface="Calibri (MS)"/>
                  <a:ea typeface="Calibri (MS)"/>
                  <a:cs typeface="Calibri (MS)"/>
                  <a:sym typeface="Calibri (MS)"/>
                </a:rPr>
                <a:t>Product Owner </a:t>
              </a:r>
            </a:p>
          </p:txBody>
        </p:sp>
        <p:sp>
          <p:nvSpPr>
            <p:cNvPr id="61" name="TextBox 61"/>
            <p:cNvSpPr txBox="1"/>
            <p:nvPr/>
          </p:nvSpPr>
          <p:spPr>
            <a:xfrm>
              <a:off x="7917561" y="5335432"/>
              <a:ext cx="2147729" cy="371683"/>
            </a:xfrm>
            <a:prstGeom prst="rect">
              <a:avLst/>
            </a:prstGeom>
          </p:spPr>
          <p:txBody>
            <a:bodyPr lIns="0" tIns="0" rIns="0" bIns="0" rtlCol="0" anchor="t">
              <a:spAutoFit/>
            </a:bodyPr>
            <a:lstStyle/>
            <a:p>
              <a:pPr algn="ctr">
                <a:lnSpc>
                  <a:spcPts val="1766"/>
                </a:lnSpc>
              </a:pPr>
              <a:r>
                <a:rPr lang="en-US" sz="1472">
                  <a:solidFill>
                    <a:srgbClr val="10253F"/>
                  </a:solidFill>
                  <a:latin typeface="Calibri (MS)"/>
                  <a:ea typeface="Calibri (MS)"/>
                  <a:cs typeface="Calibri (MS)"/>
                  <a:sym typeface="Calibri (MS)"/>
                </a:rPr>
                <a:t>Delivery team</a:t>
              </a:r>
            </a:p>
          </p:txBody>
        </p:sp>
        <p:sp>
          <p:nvSpPr>
            <p:cNvPr id="62" name="TextBox 62"/>
            <p:cNvSpPr txBox="1"/>
            <p:nvPr/>
          </p:nvSpPr>
          <p:spPr>
            <a:xfrm>
              <a:off x="5707651" y="1321653"/>
              <a:ext cx="4760489" cy="756403"/>
            </a:xfrm>
            <a:prstGeom prst="rect">
              <a:avLst/>
            </a:prstGeom>
          </p:spPr>
          <p:txBody>
            <a:bodyPr lIns="0" tIns="0" rIns="0" bIns="0" rtlCol="0" anchor="t">
              <a:spAutoFit/>
            </a:bodyPr>
            <a:lstStyle/>
            <a:p>
              <a:pPr>
                <a:lnSpc>
                  <a:spcPts val="1766"/>
                </a:lnSpc>
              </a:pPr>
              <a:r>
                <a:rPr lang="en-US" sz="1472">
                  <a:solidFill>
                    <a:srgbClr val="10253F"/>
                  </a:solidFill>
                  <a:latin typeface="Calibri (MS)"/>
                  <a:ea typeface="Calibri (MS)"/>
                  <a:cs typeface="Calibri (MS)"/>
                  <a:sym typeface="Calibri (MS)"/>
                </a:rPr>
                <a:t>Delivery agreements with</a:t>
              </a:r>
            </a:p>
            <a:p>
              <a:pPr>
                <a:lnSpc>
                  <a:spcPts val="1766"/>
                </a:lnSpc>
              </a:pPr>
              <a:r>
                <a:rPr lang="en-US" sz="1472">
                  <a:solidFill>
                    <a:srgbClr val="10253F"/>
                  </a:solidFill>
                  <a:latin typeface="Calibri (MS)"/>
                  <a:ea typeface="Calibri (MS)"/>
                  <a:cs typeface="Calibri (MS)"/>
                  <a:sym typeface="Calibri (MS)"/>
                </a:rPr>
                <a:t>product descriptions</a:t>
              </a:r>
            </a:p>
          </p:txBody>
        </p:sp>
        <p:sp>
          <p:nvSpPr>
            <p:cNvPr id="63" name="TextBox 63"/>
            <p:cNvSpPr txBox="1"/>
            <p:nvPr/>
          </p:nvSpPr>
          <p:spPr>
            <a:xfrm>
              <a:off x="4049133" y="121052"/>
              <a:ext cx="3072986" cy="371683"/>
            </a:xfrm>
            <a:prstGeom prst="rect">
              <a:avLst/>
            </a:prstGeom>
          </p:spPr>
          <p:txBody>
            <a:bodyPr lIns="0" tIns="0" rIns="0" bIns="0" rtlCol="0" anchor="t">
              <a:spAutoFit/>
            </a:bodyPr>
            <a:lstStyle/>
            <a:p>
              <a:pPr>
                <a:lnSpc>
                  <a:spcPts val="1766"/>
                </a:lnSpc>
              </a:pPr>
              <a:r>
                <a:rPr lang="en-US" sz="1472">
                  <a:solidFill>
                    <a:srgbClr val="10253F"/>
                  </a:solidFill>
                  <a:latin typeface="Calibri (MS)"/>
                  <a:ea typeface="Calibri (MS)"/>
                  <a:cs typeface="Calibri (MS)"/>
                  <a:sym typeface="Calibri (MS)"/>
                </a:rPr>
                <a:t>Project manager</a:t>
              </a:r>
            </a:p>
          </p:txBody>
        </p:sp>
        <p:sp>
          <p:nvSpPr>
            <p:cNvPr id="64" name="TextBox 64"/>
            <p:cNvSpPr txBox="1"/>
            <p:nvPr/>
          </p:nvSpPr>
          <p:spPr>
            <a:xfrm>
              <a:off x="3394722" y="1753694"/>
              <a:ext cx="480552" cy="320600"/>
            </a:xfrm>
            <a:prstGeom prst="rect">
              <a:avLst/>
            </a:prstGeom>
          </p:spPr>
          <p:txBody>
            <a:bodyPr lIns="0" tIns="0" rIns="0" bIns="0" rtlCol="0" anchor="t">
              <a:spAutoFit/>
            </a:bodyPr>
            <a:lstStyle/>
            <a:p>
              <a:pPr>
                <a:lnSpc>
                  <a:spcPts val="1514"/>
                </a:lnSpc>
              </a:pPr>
              <a:r>
                <a:rPr lang="en-US" sz="1262">
                  <a:solidFill>
                    <a:srgbClr val="10253F"/>
                  </a:solidFill>
                  <a:latin typeface="Calibri (MS)"/>
                  <a:ea typeface="Calibri (MS)"/>
                  <a:cs typeface="Calibri (MS)"/>
                  <a:sym typeface="Calibri (MS)"/>
                </a:rPr>
                <a:t>LV</a:t>
              </a:r>
            </a:p>
          </p:txBody>
        </p:sp>
        <p:sp>
          <p:nvSpPr>
            <p:cNvPr id="65" name="TextBox 65"/>
            <p:cNvSpPr txBox="1"/>
            <p:nvPr/>
          </p:nvSpPr>
          <p:spPr>
            <a:xfrm>
              <a:off x="4727285" y="1773683"/>
              <a:ext cx="480552" cy="320600"/>
            </a:xfrm>
            <a:prstGeom prst="rect">
              <a:avLst/>
            </a:prstGeom>
          </p:spPr>
          <p:txBody>
            <a:bodyPr lIns="0" tIns="0" rIns="0" bIns="0" rtlCol="0" anchor="t">
              <a:spAutoFit/>
            </a:bodyPr>
            <a:lstStyle/>
            <a:p>
              <a:pPr>
                <a:lnSpc>
                  <a:spcPts val="1514"/>
                </a:lnSpc>
              </a:pPr>
              <a:r>
                <a:rPr lang="en-US" sz="1262">
                  <a:solidFill>
                    <a:srgbClr val="10253F"/>
                  </a:solidFill>
                  <a:latin typeface="Calibri (MS)"/>
                  <a:ea typeface="Calibri (MS)"/>
                  <a:cs typeface="Calibri (MS)"/>
                  <a:sym typeface="Calibri (MS)"/>
                </a:rPr>
                <a:t>LV</a:t>
              </a:r>
            </a:p>
          </p:txBody>
        </p:sp>
        <p:sp>
          <p:nvSpPr>
            <p:cNvPr id="66" name="TextBox 66"/>
            <p:cNvSpPr txBox="1"/>
            <p:nvPr/>
          </p:nvSpPr>
          <p:spPr>
            <a:xfrm>
              <a:off x="1955145" y="1753694"/>
              <a:ext cx="480552" cy="320600"/>
            </a:xfrm>
            <a:prstGeom prst="rect">
              <a:avLst/>
            </a:prstGeom>
          </p:spPr>
          <p:txBody>
            <a:bodyPr lIns="0" tIns="0" rIns="0" bIns="0" rtlCol="0" anchor="t">
              <a:spAutoFit/>
            </a:bodyPr>
            <a:lstStyle/>
            <a:p>
              <a:pPr>
                <a:lnSpc>
                  <a:spcPts val="1514"/>
                </a:lnSpc>
              </a:pPr>
              <a:r>
                <a:rPr lang="en-US" sz="1262">
                  <a:solidFill>
                    <a:srgbClr val="10253F"/>
                  </a:solidFill>
                  <a:latin typeface="Calibri (MS)"/>
                  <a:ea typeface="Calibri (MS)"/>
                  <a:cs typeface="Calibri (MS)"/>
                  <a:sym typeface="Calibri (MS)"/>
                </a:rPr>
                <a:t>LV</a:t>
              </a:r>
            </a:p>
          </p:txBody>
        </p:sp>
      </p:grpSp>
      <p:grpSp>
        <p:nvGrpSpPr>
          <p:cNvPr id="67" name="Group 67"/>
          <p:cNvGrpSpPr/>
          <p:nvPr/>
        </p:nvGrpSpPr>
        <p:grpSpPr>
          <a:xfrm>
            <a:off x="864599" y="2181289"/>
            <a:ext cx="4835811" cy="4283738"/>
            <a:chOff x="0" y="0"/>
            <a:chExt cx="8059694" cy="7139562"/>
          </a:xfrm>
        </p:grpSpPr>
        <p:sp>
          <p:nvSpPr>
            <p:cNvPr id="68" name="Freeform 68"/>
            <p:cNvSpPr/>
            <p:nvPr/>
          </p:nvSpPr>
          <p:spPr>
            <a:xfrm>
              <a:off x="3306541" y="0"/>
              <a:ext cx="722722" cy="1249301"/>
            </a:xfrm>
            <a:custGeom>
              <a:avLst/>
              <a:gdLst/>
              <a:ahLst/>
              <a:cxnLst/>
              <a:rect l="l" t="t" r="r" b="b"/>
              <a:pathLst>
                <a:path w="722722" h="1249301">
                  <a:moveTo>
                    <a:pt x="0" y="0"/>
                  </a:moveTo>
                  <a:lnTo>
                    <a:pt x="722721" y="0"/>
                  </a:lnTo>
                  <a:lnTo>
                    <a:pt x="722721" y="1249301"/>
                  </a:lnTo>
                  <a:lnTo>
                    <a:pt x="0" y="124930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NL" sz="1440"/>
            </a:p>
          </p:txBody>
        </p:sp>
        <p:sp>
          <p:nvSpPr>
            <p:cNvPr id="69" name="Freeform 69"/>
            <p:cNvSpPr/>
            <p:nvPr/>
          </p:nvSpPr>
          <p:spPr>
            <a:xfrm>
              <a:off x="4047610" y="4091894"/>
              <a:ext cx="722722" cy="1249301"/>
            </a:xfrm>
            <a:custGeom>
              <a:avLst/>
              <a:gdLst/>
              <a:ahLst/>
              <a:cxnLst/>
              <a:rect l="l" t="t" r="r" b="b"/>
              <a:pathLst>
                <a:path w="722722" h="1249301">
                  <a:moveTo>
                    <a:pt x="0" y="0"/>
                  </a:moveTo>
                  <a:lnTo>
                    <a:pt x="722722" y="0"/>
                  </a:lnTo>
                  <a:lnTo>
                    <a:pt x="722722" y="1249301"/>
                  </a:lnTo>
                  <a:lnTo>
                    <a:pt x="0" y="124930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NL" sz="1440"/>
            </a:p>
          </p:txBody>
        </p:sp>
        <p:sp>
          <p:nvSpPr>
            <p:cNvPr id="70" name="Freeform 70"/>
            <p:cNvSpPr/>
            <p:nvPr/>
          </p:nvSpPr>
          <p:spPr>
            <a:xfrm>
              <a:off x="0" y="5867723"/>
              <a:ext cx="722722" cy="1249301"/>
            </a:xfrm>
            <a:custGeom>
              <a:avLst/>
              <a:gdLst/>
              <a:ahLst/>
              <a:cxnLst/>
              <a:rect l="l" t="t" r="r" b="b"/>
              <a:pathLst>
                <a:path w="722722" h="1249301">
                  <a:moveTo>
                    <a:pt x="0" y="0"/>
                  </a:moveTo>
                  <a:lnTo>
                    <a:pt x="722722" y="0"/>
                  </a:lnTo>
                  <a:lnTo>
                    <a:pt x="722722" y="1249302"/>
                  </a:lnTo>
                  <a:lnTo>
                    <a:pt x="0" y="12493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NL" sz="1440"/>
            </a:p>
          </p:txBody>
        </p:sp>
        <p:sp>
          <p:nvSpPr>
            <p:cNvPr id="71" name="Freeform 71"/>
            <p:cNvSpPr/>
            <p:nvPr/>
          </p:nvSpPr>
          <p:spPr>
            <a:xfrm>
              <a:off x="5791147" y="3432686"/>
              <a:ext cx="722722" cy="1249301"/>
            </a:xfrm>
            <a:custGeom>
              <a:avLst/>
              <a:gdLst/>
              <a:ahLst/>
              <a:cxnLst/>
              <a:rect l="l" t="t" r="r" b="b"/>
              <a:pathLst>
                <a:path w="722722" h="1249301">
                  <a:moveTo>
                    <a:pt x="0" y="0"/>
                  </a:moveTo>
                  <a:lnTo>
                    <a:pt x="722722" y="0"/>
                  </a:lnTo>
                  <a:lnTo>
                    <a:pt x="722722" y="1249302"/>
                  </a:lnTo>
                  <a:lnTo>
                    <a:pt x="0" y="12493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NL" sz="1440"/>
            </a:p>
          </p:txBody>
        </p:sp>
        <p:sp>
          <p:nvSpPr>
            <p:cNvPr id="72" name="Freeform 72"/>
            <p:cNvSpPr/>
            <p:nvPr/>
          </p:nvSpPr>
          <p:spPr>
            <a:xfrm>
              <a:off x="2488738" y="2833072"/>
              <a:ext cx="722722" cy="1249301"/>
            </a:xfrm>
            <a:custGeom>
              <a:avLst/>
              <a:gdLst/>
              <a:ahLst/>
              <a:cxnLst/>
              <a:rect l="l" t="t" r="r" b="b"/>
              <a:pathLst>
                <a:path w="722722" h="1249301">
                  <a:moveTo>
                    <a:pt x="0" y="0"/>
                  </a:moveTo>
                  <a:lnTo>
                    <a:pt x="722722" y="0"/>
                  </a:lnTo>
                  <a:lnTo>
                    <a:pt x="722722" y="1249301"/>
                  </a:lnTo>
                  <a:lnTo>
                    <a:pt x="0" y="124930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NL" sz="1440"/>
            </a:p>
          </p:txBody>
        </p:sp>
        <p:sp>
          <p:nvSpPr>
            <p:cNvPr id="73" name="Freeform 73"/>
            <p:cNvSpPr/>
            <p:nvPr/>
          </p:nvSpPr>
          <p:spPr>
            <a:xfrm>
              <a:off x="5263881" y="5366813"/>
              <a:ext cx="722722" cy="1249301"/>
            </a:xfrm>
            <a:custGeom>
              <a:avLst/>
              <a:gdLst/>
              <a:ahLst/>
              <a:cxnLst/>
              <a:rect l="l" t="t" r="r" b="b"/>
              <a:pathLst>
                <a:path w="722722" h="1249301">
                  <a:moveTo>
                    <a:pt x="0" y="0"/>
                  </a:moveTo>
                  <a:lnTo>
                    <a:pt x="722721" y="0"/>
                  </a:lnTo>
                  <a:lnTo>
                    <a:pt x="722721" y="1249301"/>
                  </a:lnTo>
                  <a:lnTo>
                    <a:pt x="0" y="124930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NL" sz="1440"/>
            </a:p>
          </p:txBody>
        </p:sp>
        <p:sp>
          <p:nvSpPr>
            <p:cNvPr id="74" name="Freeform 74"/>
            <p:cNvSpPr/>
            <p:nvPr/>
          </p:nvSpPr>
          <p:spPr>
            <a:xfrm>
              <a:off x="2852239" y="5218872"/>
              <a:ext cx="722722" cy="1249301"/>
            </a:xfrm>
            <a:custGeom>
              <a:avLst/>
              <a:gdLst/>
              <a:ahLst/>
              <a:cxnLst/>
              <a:rect l="l" t="t" r="r" b="b"/>
              <a:pathLst>
                <a:path w="722722" h="1249301">
                  <a:moveTo>
                    <a:pt x="0" y="0"/>
                  </a:moveTo>
                  <a:lnTo>
                    <a:pt x="722722" y="0"/>
                  </a:lnTo>
                  <a:lnTo>
                    <a:pt x="722722" y="1249302"/>
                  </a:lnTo>
                  <a:lnTo>
                    <a:pt x="0" y="12493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NL" sz="1440"/>
            </a:p>
          </p:txBody>
        </p:sp>
        <p:sp>
          <p:nvSpPr>
            <p:cNvPr id="75" name="Freeform 75"/>
            <p:cNvSpPr/>
            <p:nvPr/>
          </p:nvSpPr>
          <p:spPr>
            <a:xfrm>
              <a:off x="6949172" y="4030713"/>
              <a:ext cx="722722" cy="1249301"/>
            </a:xfrm>
            <a:custGeom>
              <a:avLst/>
              <a:gdLst/>
              <a:ahLst/>
              <a:cxnLst/>
              <a:rect l="l" t="t" r="r" b="b"/>
              <a:pathLst>
                <a:path w="722722" h="1249301">
                  <a:moveTo>
                    <a:pt x="0" y="0"/>
                  </a:moveTo>
                  <a:lnTo>
                    <a:pt x="722722" y="0"/>
                  </a:lnTo>
                  <a:lnTo>
                    <a:pt x="722722" y="1249301"/>
                  </a:lnTo>
                  <a:lnTo>
                    <a:pt x="0" y="124930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NL" sz="1440"/>
            </a:p>
          </p:txBody>
        </p:sp>
        <p:sp>
          <p:nvSpPr>
            <p:cNvPr id="76" name="Freeform 76"/>
            <p:cNvSpPr/>
            <p:nvPr/>
          </p:nvSpPr>
          <p:spPr>
            <a:xfrm>
              <a:off x="269082" y="2870558"/>
              <a:ext cx="722722" cy="1249301"/>
            </a:xfrm>
            <a:custGeom>
              <a:avLst/>
              <a:gdLst/>
              <a:ahLst/>
              <a:cxnLst/>
              <a:rect l="l" t="t" r="r" b="b"/>
              <a:pathLst>
                <a:path w="722722" h="1249301">
                  <a:moveTo>
                    <a:pt x="0" y="0"/>
                  </a:moveTo>
                  <a:lnTo>
                    <a:pt x="722722" y="0"/>
                  </a:lnTo>
                  <a:lnTo>
                    <a:pt x="722722" y="1249301"/>
                  </a:lnTo>
                  <a:lnTo>
                    <a:pt x="0" y="124930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NL" sz="1440"/>
            </a:p>
          </p:txBody>
        </p:sp>
        <p:sp>
          <p:nvSpPr>
            <p:cNvPr id="77" name="AutoShape 77"/>
            <p:cNvSpPr/>
            <p:nvPr/>
          </p:nvSpPr>
          <p:spPr>
            <a:xfrm flipH="1">
              <a:off x="608773" y="1221026"/>
              <a:ext cx="3087732" cy="1693315"/>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78" name="AutoShape 78"/>
            <p:cNvSpPr/>
            <p:nvPr/>
          </p:nvSpPr>
          <p:spPr>
            <a:xfrm flipH="1">
              <a:off x="339691" y="1221026"/>
              <a:ext cx="3356814" cy="4690485"/>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79" name="AutoShape 79"/>
            <p:cNvSpPr/>
            <p:nvPr/>
          </p:nvSpPr>
          <p:spPr>
            <a:xfrm flipH="1">
              <a:off x="2828429" y="1221026"/>
              <a:ext cx="868076" cy="1655829"/>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80" name="AutoShape 80"/>
            <p:cNvSpPr/>
            <p:nvPr/>
          </p:nvSpPr>
          <p:spPr>
            <a:xfrm>
              <a:off x="3653166" y="1221026"/>
              <a:ext cx="2521007" cy="2255448"/>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81" name="AutoShape 81"/>
            <p:cNvSpPr/>
            <p:nvPr/>
          </p:nvSpPr>
          <p:spPr>
            <a:xfrm>
              <a:off x="3653166" y="1221026"/>
              <a:ext cx="1993741" cy="4189570"/>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82" name="AutoShape 82"/>
            <p:cNvSpPr/>
            <p:nvPr/>
          </p:nvSpPr>
          <p:spPr>
            <a:xfrm flipH="1">
              <a:off x="3191930" y="1221026"/>
              <a:ext cx="504575" cy="4041630"/>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83" name="AutoShape 83"/>
            <p:cNvSpPr/>
            <p:nvPr/>
          </p:nvSpPr>
          <p:spPr>
            <a:xfrm>
              <a:off x="3653171" y="1221026"/>
              <a:ext cx="777470" cy="2914651"/>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84" name="AutoShape 84"/>
            <p:cNvSpPr/>
            <p:nvPr/>
          </p:nvSpPr>
          <p:spPr>
            <a:xfrm>
              <a:off x="3653166" y="1221026"/>
              <a:ext cx="3679037" cy="2853470"/>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85" name="AutoShape 85"/>
            <p:cNvSpPr/>
            <p:nvPr/>
          </p:nvSpPr>
          <p:spPr>
            <a:xfrm flipH="1">
              <a:off x="339691" y="4091580"/>
              <a:ext cx="319360" cy="1819927"/>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86" name="AutoShape 86"/>
            <p:cNvSpPr/>
            <p:nvPr/>
          </p:nvSpPr>
          <p:spPr>
            <a:xfrm flipH="1">
              <a:off x="584990" y="4054098"/>
              <a:ext cx="2293718" cy="1947826"/>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87" name="AutoShape 87"/>
            <p:cNvSpPr/>
            <p:nvPr/>
          </p:nvSpPr>
          <p:spPr>
            <a:xfrm>
              <a:off x="2835368" y="4054098"/>
              <a:ext cx="154602" cy="1298975"/>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88" name="AutoShape 88"/>
            <p:cNvSpPr/>
            <p:nvPr/>
          </p:nvSpPr>
          <p:spPr>
            <a:xfrm flipH="1">
              <a:off x="3380922" y="5312920"/>
              <a:ext cx="1056658" cy="658050"/>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89" name="AutoShape 89"/>
            <p:cNvSpPr/>
            <p:nvPr/>
          </p:nvSpPr>
          <p:spPr>
            <a:xfrm flipV="1">
              <a:off x="785694" y="3604484"/>
              <a:ext cx="1923028" cy="81584"/>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90" name="AutoShape 90"/>
            <p:cNvSpPr/>
            <p:nvPr/>
          </p:nvSpPr>
          <p:spPr>
            <a:xfrm>
              <a:off x="3005354" y="3604484"/>
              <a:ext cx="3005776" cy="643717"/>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91" name="AutoShape 91"/>
            <p:cNvSpPr/>
            <p:nvPr/>
          </p:nvSpPr>
          <p:spPr>
            <a:xfrm>
              <a:off x="6307759" y="4204099"/>
              <a:ext cx="861401" cy="642119"/>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92" name="AutoShape 92"/>
            <p:cNvSpPr/>
            <p:nvPr/>
          </p:nvSpPr>
          <p:spPr>
            <a:xfrm flipV="1">
              <a:off x="4564227" y="4802125"/>
              <a:ext cx="2604933" cy="105278"/>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93" name="AutoShape 93"/>
            <p:cNvSpPr/>
            <p:nvPr/>
          </p:nvSpPr>
          <p:spPr>
            <a:xfrm flipV="1">
              <a:off x="5780492" y="5251739"/>
              <a:ext cx="1558649" cy="930584"/>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94" name="AutoShape 94"/>
            <p:cNvSpPr/>
            <p:nvPr/>
          </p:nvSpPr>
          <p:spPr>
            <a:xfrm flipH="1" flipV="1">
              <a:off x="4394241" y="5312920"/>
              <a:ext cx="1089628" cy="869403"/>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95" name="AutoShape 95"/>
            <p:cNvSpPr/>
            <p:nvPr/>
          </p:nvSpPr>
          <p:spPr>
            <a:xfrm flipH="1" flipV="1">
              <a:off x="955680" y="4091580"/>
              <a:ext cx="4528184" cy="2090739"/>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96" name="AutoShape 96"/>
            <p:cNvSpPr/>
            <p:nvPr/>
          </p:nvSpPr>
          <p:spPr>
            <a:xfrm flipH="1" flipV="1">
              <a:off x="615712" y="4091580"/>
              <a:ext cx="2272655" cy="1479768"/>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97" name="AutoShape 97"/>
            <p:cNvSpPr/>
            <p:nvPr/>
          </p:nvSpPr>
          <p:spPr>
            <a:xfrm flipH="1">
              <a:off x="516616" y="5990285"/>
              <a:ext cx="2555611" cy="692948"/>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98" name="AutoShape 98"/>
            <p:cNvSpPr/>
            <p:nvPr/>
          </p:nvSpPr>
          <p:spPr>
            <a:xfrm flipH="1">
              <a:off x="3368855" y="4653712"/>
              <a:ext cx="2812262" cy="1380670"/>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99" name="AutoShape 99"/>
            <p:cNvSpPr/>
            <p:nvPr/>
          </p:nvSpPr>
          <p:spPr>
            <a:xfrm flipH="1" flipV="1">
              <a:off x="3175336" y="4054098"/>
              <a:ext cx="1092263" cy="853306"/>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100" name="AutoShape 100"/>
            <p:cNvSpPr/>
            <p:nvPr/>
          </p:nvSpPr>
          <p:spPr>
            <a:xfrm flipH="1" flipV="1">
              <a:off x="955680" y="4091584"/>
              <a:ext cx="3311919" cy="815819"/>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101" name="AutoShape 101"/>
            <p:cNvSpPr/>
            <p:nvPr/>
          </p:nvSpPr>
          <p:spPr>
            <a:xfrm flipH="1" flipV="1">
              <a:off x="3005354" y="3604484"/>
              <a:ext cx="4163806" cy="1241739"/>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102" name="AutoShape 102"/>
            <p:cNvSpPr/>
            <p:nvPr/>
          </p:nvSpPr>
          <p:spPr>
            <a:xfrm flipH="1">
              <a:off x="516616" y="6587839"/>
              <a:ext cx="4797266" cy="95394"/>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103" name="AutoShape 103"/>
            <p:cNvSpPr/>
            <p:nvPr/>
          </p:nvSpPr>
          <p:spPr>
            <a:xfrm flipH="1">
              <a:off x="686598" y="4400271"/>
              <a:ext cx="3397137" cy="1819927"/>
            </a:xfrm>
            <a:prstGeom prst="line">
              <a:avLst/>
            </a:prstGeom>
            <a:ln w="12700" cap="rnd">
              <a:solidFill>
                <a:srgbClr val="1F497D"/>
              </a:solidFill>
              <a:prstDash val="solid"/>
              <a:headEnd type="none" w="sm" len="sm"/>
              <a:tailEnd type="none" w="sm" len="sm"/>
            </a:ln>
          </p:spPr>
          <p:txBody>
            <a:bodyPr/>
            <a:lstStyle/>
            <a:p>
              <a:endParaRPr lang="en-NL" sz="1440"/>
            </a:p>
          </p:txBody>
        </p:sp>
        <p:sp>
          <p:nvSpPr>
            <p:cNvPr id="104" name="TextBox 104"/>
            <p:cNvSpPr txBox="1"/>
            <p:nvPr/>
          </p:nvSpPr>
          <p:spPr>
            <a:xfrm>
              <a:off x="4291125" y="349598"/>
              <a:ext cx="3768569" cy="341973"/>
            </a:xfrm>
            <a:prstGeom prst="rect">
              <a:avLst/>
            </a:prstGeom>
          </p:spPr>
          <p:txBody>
            <a:bodyPr lIns="0" tIns="0" rIns="0" bIns="0" rtlCol="0" anchor="t">
              <a:spAutoFit/>
            </a:bodyPr>
            <a:lstStyle/>
            <a:p>
              <a:pPr>
                <a:lnSpc>
                  <a:spcPts val="1641"/>
                </a:lnSpc>
              </a:pPr>
              <a:r>
                <a:rPr lang="en-US" sz="1367">
                  <a:solidFill>
                    <a:srgbClr val="10253F"/>
                  </a:solidFill>
                  <a:latin typeface="Calibri (MS)"/>
                  <a:ea typeface="Calibri (MS)"/>
                  <a:cs typeface="Calibri (MS)"/>
                  <a:sym typeface="Calibri (MS)"/>
                </a:rPr>
                <a:t>Project manager</a:t>
              </a:r>
            </a:p>
          </p:txBody>
        </p:sp>
        <p:sp>
          <p:nvSpPr>
            <p:cNvPr id="105" name="TextBox 105"/>
            <p:cNvSpPr txBox="1"/>
            <p:nvPr/>
          </p:nvSpPr>
          <p:spPr>
            <a:xfrm>
              <a:off x="1579978" y="6797589"/>
              <a:ext cx="4446553" cy="341973"/>
            </a:xfrm>
            <a:prstGeom prst="rect">
              <a:avLst/>
            </a:prstGeom>
          </p:spPr>
          <p:txBody>
            <a:bodyPr lIns="0" tIns="0" rIns="0" bIns="0" rtlCol="0" anchor="t">
              <a:spAutoFit/>
            </a:bodyPr>
            <a:lstStyle/>
            <a:p>
              <a:pPr algn="ctr">
                <a:lnSpc>
                  <a:spcPts val="1641"/>
                </a:lnSpc>
              </a:pPr>
              <a:r>
                <a:rPr lang="en-US" sz="1367">
                  <a:solidFill>
                    <a:srgbClr val="10253F"/>
                  </a:solidFill>
                  <a:latin typeface="Calibri (MS)"/>
                  <a:ea typeface="Calibri (MS)"/>
                  <a:cs typeface="Calibri (MS)"/>
                  <a:sym typeface="Calibri (MS)"/>
                </a:rPr>
                <a:t>Resources</a:t>
              </a:r>
            </a:p>
          </p:txBody>
        </p:sp>
      </p:grpSp>
      <p:sp>
        <p:nvSpPr>
          <p:cNvPr id="106" name="TextBox 106"/>
          <p:cNvSpPr txBox="1"/>
          <p:nvPr/>
        </p:nvSpPr>
        <p:spPr>
          <a:xfrm>
            <a:off x="8795643" y="822960"/>
            <a:ext cx="4781443" cy="795089"/>
          </a:xfrm>
          <a:prstGeom prst="rect">
            <a:avLst/>
          </a:prstGeom>
        </p:spPr>
        <p:txBody>
          <a:bodyPr lIns="0" tIns="0" rIns="0" bIns="0" rtlCol="0" anchor="t">
            <a:spAutoFit/>
          </a:bodyPr>
          <a:lstStyle/>
          <a:p>
            <a:pPr algn="ctr">
              <a:lnSpc>
                <a:spcPts val="3071"/>
              </a:lnSpc>
              <a:spcBef>
                <a:spcPct val="0"/>
              </a:spcBef>
            </a:pPr>
            <a:r>
              <a:rPr lang="en-US" sz="2880" b="1" dirty="0">
                <a:solidFill>
                  <a:srgbClr val="000000"/>
                </a:solidFill>
                <a:latin typeface="Montserrat Bold"/>
                <a:ea typeface="Montserrat Bold"/>
                <a:cs typeface="Montserrat Bold"/>
                <a:sym typeface="Montserrat Bold"/>
              </a:rPr>
              <a:t>Abordagem DPMM® : </a:t>
            </a:r>
            <a:endParaRPr lang="en-US" sz="2880" b="1" dirty="0">
              <a:solidFill>
                <a:srgbClr val="000000"/>
              </a:solidFill>
              <a:latin typeface="Montserrat Bold"/>
              <a:ea typeface="Montserrat Bold"/>
              <a:cs typeface="Montserrat Bold"/>
            </a:endParaRPr>
          </a:p>
          <a:p>
            <a:pPr algn="ctr">
              <a:lnSpc>
                <a:spcPts val="3071"/>
              </a:lnSpc>
              <a:spcBef>
                <a:spcPct val="0"/>
              </a:spcBef>
            </a:pPr>
            <a:r>
              <a:rPr lang="en-US" sz="2880" b="1" dirty="0">
                <a:solidFill>
                  <a:srgbClr val="000000"/>
                </a:solidFill>
                <a:latin typeface="Montserrat Bold"/>
                <a:ea typeface="Montserrat Bold"/>
                <a:cs typeface="Montserrat Bold"/>
                <a:sym typeface="Montserrat Bold"/>
              </a:rPr>
              <a:t>Controle de Produto</a:t>
            </a:r>
            <a:endParaRPr lang="en-US" sz="2880" b="1" dirty="0">
              <a:solidFill>
                <a:srgbClr val="000000"/>
              </a:solidFill>
              <a:latin typeface="Montserrat Bold"/>
              <a:ea typeface="Montserrat Bold"/>
              <a:cs typeface="Montserrat Bold"/>
            </a:endParaRPr>
          </a:p>
        </p:txBody>
      </p:sp>
      <p:sp>
        <p:nvSpPr>
          <p:cNvPr id="107" name="TextBox 107"/>
          <p:cNvSpPr txBox="1"/>
          <p:nvPr/>
        </p:nvSpPr>
        <p:spPr>
          <a:xfrm>
            <a:off x="1440181" y="822960"/>
            <a:ext cx="4246255" cy="795089"/>
          </a:xfrm>
          <a:prstGeom prst="rect">
            <a:avLst/>
          </a:prstGeom>
        </p:spPr>
        <p:txBody>
          <a:bodyPr wrap="square" lIns="0" tIns="0" rIns="0" bIns="0" rtlCol="0" anchor="t">
            <a:spAutoFit/>
          </a:bodyPr>
          <a:lstStyle/>
          <a:p>
            <a:pPr algn="ctr">
              <a:lnSpc>
                <a:spcPts val="3071"/>
              </a:lnSpc>
            </a:pPr>
            <a:r>
              <a:rPr lang="pt-BR" sz="2880" b="1" dirty="0">
                <a:solidFill>
                  <a:srgbClr val="000000"/>
                </a:solidFill>
                <a:latin typeface="Montserrat Bold"/>
                <a:ea typeface="Montserrat Bold"/>
                <a:cs typeface="Montserrat Bold"/>
                <a:sym typeface="Montserrat Bold"/>
              </a:rPr>
              <a:t>Abordagem tradicional: Controle de atividades</a:t>
            </a:r>
            <a:endParaRPr lang="en-US" sz="2880" b="1" dirty="0">
              <a:solidFill>
                <a:srgbClr val="000000"/>
              </a:solidFill>
              <a:latin typeface="Montserrat Bold"/>
              <a:ea typeface="Montserrat Bold"/>
              <a:cs typeface="Montserrat Bold"/>
            </a:endParaRPr>
          </a:p>
        </p:txBody>
      </p:sp>
      <p:sp>
        <p:nvSpPr>
          <p:cNvPr id="108" name="Freeform 2">
            <a:extLst>
              <a:ext uri="{FF2B5EF4-FFF2-40B4-BE49-F238E27FC236}">
                <a16:creationId xmlns:a16="http://schemas.microsoft.com/office/drawing/2014/main" id="{461B8ADD-B31A-B876-9E6E-C98CA0059FA9}"/>
              </a:ext>
            </a:extLst>
          </p:cNvPr>
          <p:cNvSpPr/>
          <p:nvPr/>
        </p:nvSpPr>
        <p:spPr>
          <a:xfrm>
            <a:off x="304135" y="7767757"/>
            <a:ext cx="690037" cy="260563"/>
          </a:xfrm>
          <a:custGeom>
            <a:avLst/>
            <a:gdLst/>
            <a:ahLst/>
            <a:cxnLst/>
            <a:rect l="l" t="t" r="r" b="b"/>
            <a:pathLst>
              <a:path w="1224137" h="521246">
                <a:moveTo>
                  <a:pt x="0" y="0"/>
                </a:moveTo>
                <a:lnTo>
                  <a:pt x="1224137" y="0"/>
                </a:lnTo>
                <a:lnTo>
                  <a:pt x="1224137" y="521246"/>
                </a:lnTo>
                <a:lnTo>
                  <a:pt x="0" y="521246"/>
                </a:lnTo>
                <a:lnTo>
                  <a:pt x="0" y="0"/>
                </a:lnTo>
                <a:close/>
              </a:path>
            </a:pathLst>
          </a:custGeom>
          <a:blipFill>
            <a:blip r:embed="rId7"/>
            <a:stretch>
              <a:fillRect b="-649"/>
            </a:stretch>
          </a:blipFill>
        </p:spPr>
        <p:txBody>
          <a:bodyPr/>
          <a:lstStyle/>
          <a:p>
            <a:endParaRPr lang="en-NL" sz="144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793790" y="731044"/>
            <a:ext cx="13042821" cy="1417558"/>
          </a:xfrm>
          <a:prstGeom prst="rect">
            <a:avLst/>
          </a:prstGeom>
          <a:noFill/>
          <a:ln/>
        </p:spPr>
        <p:txBody>
          <a:bodyPr wrap="square" lIns="0" tIns="0" rIns="0" bIns="0" rtlCol="0" anchor="t"/>
          <a:lstStyle/>
          <a:p>
            <a:pPr marL="0" indent="0" algn="l">
              <a:lnSpc>
                <a:spcPts val="5550"/>
              </a:lnSpc>
              <a:buNone/>
            </a:pPr>
            <a:r>
              <a:rPr lang="en-US" sz="4450" b="1" dirty="0">
                <a:solidFill>
                  <a:srgbClr val="1B1B27"/>
                </a:solidFill>
                <a:effectLst>
                  <a:outerShdw blurRad="38100" dist="38100" dir="2700000" algn="tl">
                    <a:srgbClr val="000000">
                      <a:alpha val="43137"/>
                    </a:srgbClr>
                  </a:outerShdw>
                </a:effectLst>
                <a:latin typeface="Poppins" panose="00000500000000000000" pitchFamily="2" charset="0"/>
                <a:ea typeface="Alexandria" pitchFamily="34" charset="-122"/>
                <a:cs typeface="Poppins" panose="00000500000000000000" pitchFamily="2" charset="0"/>
              </a:rPr>
              <a:t>Próximos Passos: </a:t>
            </a:r>
          </a:p>
          <a:p>
            <a:pPr marL="0" indent="0" algn="l">
              <a:lnSpc>
                <a:spcPts val="5550"/>
              </a:lnSpc>
              <a:buNone/>
            </a:pPr>
            <a:r>
              <a:rPr lang="en-US" sz="4450" b="1" dirty="0" err="1">
                <a:solidFill>
                  <a:srgbClr val="1B1B27"/>
                </a:solidFill>
                <a:effectLst>
                  <a:outerShdw blurRad="38100" dist="38100" dir="2700000" algn="tl">
                    <a:srgbClr val="000000">
                      <a:alpha val="43137"/>
                    </a:srgbClr>
                  </a:outerShdw>
                </a:effectLst>
                <a:latin typeface="Poppins" panose="00000500000000000000" pitchFamily="2" charset="0"/>
                <a:ea typeface="Alexandria" pitchFamily="34" charset="-122"/>
                <a:cs typeface="Poppins" panose="00000500000000000000" pitchFamily="2" charset="0"/>
              </a:rPr>
              <a:t>Treinamento</a:t>
            </a:r>
            <a:r>
              <a:rPr lang="en-US" sz="4450" b="1" dirty="0">
                <a:solidFill>
                  <a:srgbClr val="1B1B27"/>
                </a:solidFill>
                <a:effectLst>
                  <a:outerShdw blurRad="38100" dist="38100" dir="2700000" algn="tl">
                    <a:srgbClr val="000000">
                      <a:alpha val="43137"/>
                    </a:srgbClr>
                  </a:outerShdw>
                </a:effectLst>
                <a:latin typeface="Poppins" panose="00000500000000000000" pitchFamily="2" charset="0"/>
                <a:ea typeface="Alexandria" pitchFamily="34" charset="-122"/>
                <a:cs typeface="Poppins" panose="00000500000000000000" pitchFamily="2" charset="0"/>
              </a:rPr>
              <a:t> e Certificação EXIN®</a:t>
            </a:r>
            <a:endParaRPr lang="en-US" sz="4450" b="1" dirty="0">
              <a:effectLst>
                <a:outerShdw blurRad="38100" dist="38100" dir="2700000" algn="tl">
                  <a:srgbClr val="000000">
                    <a:alpha val="43137"/>
                  </a:srgbClr>
                </a:outerShdw>
              </a:effectLst>
              <a:latin typeface="Poppins" panose="00000500000000000000" pitchFamily="2" charset="0"/>
              <a:cs typeface="Poppins" panose="00000500000000000000" pitchFamily="2" charset="0"/>
            </a:endParaRPr>
          </a:p>
        </p:txBody>
      </p:sp>
      <p:sp>
        <p:nvSpPr>
          <p:cNvPr id="3" name="Shape 1"/>
          <p:cNvSpPr/>
          <p:nvPr/>
        </p:nvSpPr>
        <p:spPr>
          <a:xfrm>
            <a:off x="793790" y="3282672"/>
            <a:ext cx="4120753" cy="226814"/>
          </a:xfrm>
          <a:prstGeom prst="roundRect">
            <a:avLst>
              <a:gd name="adj" fmla="val 42003"/>
            </a:avLst>
          </a:prstGeom>
          <a:solidFill>
            <a:srgbClr val="D2DDF9"/>
          </a:solidFill>
          <a:ln w="7620">
            <a:solidFill>
              <a:srgbClr val="B8C3DF"/>
            </a:solidFill>
            <a:prstDash val="solid"/>
          </a:ln>
        </p:spPr>
        <p:txBody>
          <a:bodyPr/>
          <a:lstStyle/>
          <a:p>
            <a:endParaRPr lang="pt-BR">
              <a:latin typeface="Poppins" panose="00000500000000000000" pitchFamily="2" charset="0"/>
              <a:cs typeface="Poppins" panose="00000500000000000000" pitchFamily="2" charset="0"/>
            </a:endParaRPr>
          </a:p>
        </p:txBody>
      </p:sp>
      <p:sp>
        <p:nvSpPr>
          <p:cNvPr id="4" name="Text 2"/>
          <p:cNvSpPr/>
          <p:nvPr/>
        </p:nvSpPr>
        <p:spPr>
          <a:xfrm>
            <a:off x="793790" y="3849648"/>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2060"/>
                </a:solidFill>
                <a:latin typeface="Poppins" panose="00000500000000000000" pitchFamily="2" charset="0"/>
                <a:ea typeface="Alexandria" pitchFamily="34" charset="-122"/>
                <a:cs typeface="Poppins" panose="00000500000000000000" pitchFamily="2" charset="0"/>
              </a:rPr>
              <a:t>Certificação Pessoal</a:t>
            </a:r>
            <a:endParaRPr lang="en-US" sz="2200" b="1" dirty="0">
              <a:solidFill>
                <a:srgbClr val="002060"/>
              </a:solidFill>
              <a:latin typeface="Poppins" panose="00000500000000000000" pitchFamily="2" charset="0"/>
              <a:cs typeface="Poppins" panose="00000500000000000000" pitchFamily="2" charset="0"/>
            </a:endParaRPr>
          </a:p>
        </p:txBody>
      </p:sp>
      <p:sp>
        <p:nvSpPr>
          <p:cNvPr id="5" name="Text 3"/>
          <p:cNvSpPr/>
          <p:nvPr/>
        </p:nvSpPr>
        <p:spPr>
          <a:xfrm>
            <a:off x="793790" y="4340066"/>
            <a:ext cx="4120753" cy="1814513"/>
          </a:xfrm>
          <a:prstGeom prst="rect">
            <a:avLst/>
          </a:prstGeom>
          <a:noFill/>
          <a:ln/>
        </p:spPr>
        <p:txBody>
          <a:bodyPr wrap="square" lIns="0" tIns="0" rIns="0" bIns="0" rtlCol="0" anchor="t"/>
          <a:lstStyle/>
          <a:p>
            <a:pPr marL="0" indent="0" algn="l">
              <a:lnSpc>
                <a:spcPts val="2850"/>
              </a:lnSpc>
              <a:buNone/>
            </a:pPr>
            <a:r>
              <a:rPr lang="en-US" sz="1750" dirty="0">
                <a:solidFill>
                  <a:srgbClr val="404155"/>
                </a:solidFill>
                <a:latin typeface="Poppins" panose="00000500000000000000" pitchFamily="2" charset="0"/>
                <a:ea typeface="Nobile" pitchFamily="34" charset="-122"/>
                <a:cs typeface="Poppins" panose="00000500000000000000" pitchFamily="2" charset="0"/>
              </a:rPr>
              <a:t>Para informações sobre seu treinamento e certificação pessoal como um EXIN® DPMM®, entre em contato com O EXIN® através do site exin.com.</a:t>
            </a:r>
            <a:endParaRPr lang="en-US" sz="1750" dirty="0">
              <a:latin typeface="Poppins" panose="00000500000000000000" pitchFamily="2" charset="0"/>
              <a:cs typeface="Poppins" panose="00000500000000000000" pitchFamily="2" charset="0"/>
            </a:endParaRPr>
          </a:p>
        </p:txBody>
      </p:sp>
      <p:sp>
        <p:nvSpPr>
          <p:cNvPr id="6" name="Shape 4"/>
          <p:cNvSpPr/>
          <p:nvPr/>
        </p:nvSpPr>
        <p:spPr>
          <a:xfrm>
            <a:off x="5254704" y="2942392"/>
            <a:ext cx="4120872" cy="226814"/>
          </a:xfrm>
          <a:prstGeom prst="roundRect">
            <a:avLst>
              <a:gd name="adj" fmla="val 42003"/>
            </a:avLst>
          </a:prstGeom>
          <a:solidFill>
            <a:srgbClr val="D2DDF9"/>
          </a:solidFill>
          <a:ln w="7620">
            <a:solidFill>
              <a:srgbClr val="B8C3DF"/>
            </a:solidFill>
            <a:prstDash val="solid"/>
          </a:ln>
        </p:spPr>
        <p:txBody>
          <a:bodyPr/>
          <a:lstStyle/>
          <a:p>
            <a:endParaRPr lang="pt-BR">
              <a:latin typeface="Poppins" panose="00000500000000000000" pitchFamily="2" charset="0"/>
              <a:cs typeface="Poppins" panose="00000500000000000000" pitchFamily="2" charset="0"/>
            </a:endParaRPr>
          </a:p>
        </p:txBody>
      </p:sp>
      <p:sp>
        <p:nvSpPr>
          <p:cNvPr id="7" name="Text 5"/>
          <p:cNvSpPr/>
          <p:nvPr/>
        </p:nvSpPr>
        <p:spPr>
          <a:xfrm>
            <a:off x="5254704" y="3509367"/>
            <a:ext cx="3895487" cy="354330"/>
          </a:xfrm>
          <a:prstGeom prst="rect">
            <a:avLst/>
          </a:prstGeom>
          <a:noFill/>
          <a:ln/>
        </p:spPr>
        <p:txBody>
          <a:bodyPr wrap="none" lIns="0" tIns="0" rIns="0" bIns="0" rtlCol="0" anchor="t"/>
          <a:lstStyle/>
          <a:p>
            <a:pPr marL="0" indent="0" algn="l">
              <a:lnSpc>
                <a:spcPts val="2750"/>
              </a:lnSpc>
              <a:buNone/>
            </a:pPr>
            <a:r>
              <a:rPr lang="en-US" sz="2200" b="1" dirty="0">
                <a:solidFill>
                  <a:srgbClr val="002060"/>
                </a:solidFill>
                <a:latin typeface="Poppins" panose="00000500000000000000" pitchFamily="2" charset="0"/>
                <a:ea typeface="Alexandria" pitchFamily="34" charset="-122"/>
                <a:cs typeface="Poppins" panose="00000500000000000000" pitchFamily="2" charset="0"/>
              </a:rPr>
              <a:t>Acreditação Organizacional</a:t>
            </a:r>
            <a:endParaRPr lang="en-US" sz="2200" b="1" dirty="0">
              <a:solidFill>
                <a:srgbClr val="002060"/>
              </a:solidFill>
              <a:latin typeface="Poppins" panose="00000500000000000000" pitchFamily="2" charset="0"/>
              <a:cs typeface="Poppins" panose="00000500000000000000" pitchFamily="2" charset="0"/>
            </a:endParaRPr>
          </a:p>
        </p:txBody>
      </p:sp>
      <p:sp>
        <p:nvSpPr>
          <p:cNvPr id="8" name="Text 6"/>
          <p:cNvSpPr/>
          <p:nvPr/>
        </p:nvSpPr>
        <p:spPr>
          <a:xfrm>
            <a:off x="5254704" y="3999786"/>
            <a:ext cx="4120872" cy="1814513"/>
          </a:xfrm>
          <a:prstGeom prst="rect">
            <a:avLst/>
          </a:prstGeom>
          <a:noFill/>
          <a:ln/>
        </p:spPr>
        <p:txBody>
          <a:bodyPr wrap="square" lIns="0" tIns="0" rIns="0" bIns="0" rtlCol="0" anchor="t"/>
          <a:lstStyle/>
          <a:p>
            <a:pPr marL="0" indent="0" algn="l">
              <a:lnSpc>
                <a:spcPts val="2850"/>
              </a:lnSpc>
              <a:buNone/>
            </a:pPr>
            <a:r>
              <a:rPr lang="en-US" sz="1750" dirty="0">
                <a:solidFill>
                  <a:srgbClr val="404155"/>
                </a:solidFill>
                <a:latin typeface="Poppins" panose="00000500000000000000" pitchFamily="2" charset="0"/>
                <a:ea typeface="Nobile" pitchFamily="34" charset="-122"/>
                <a:cs typeface="Poppins" panose="00000500000000000000" pitchFamily="2" charset="0"/>
              </a:rPr>
              <a:t>Para informações sobre acreditação como uma organização oficial de treinamento EXIN® DPMM®, entre em contato com o EXIN® através do site </a:t>
            </a:r>
            <a:r>
              <a:rPr lang="en-US" sz="1750" dirty="0" err="1">
                <a:solidFill>
                  <a:srgbClr val="404155"/>
                </a:solidFill>
                <a:latin typeface="Poppins" panose="00000500000000000000" pitchFamily="2" charset="0"/>
                <a:ea typeface="Nobile" pitchFamily="34" charset="-122"/>
                <a:cs typeface="Poppins" panose="00000500000000000000" pitchFamily="2" charset="0"/>
              </a:rPr>
              <a:t>exin.com</a:t>
            </a:r>
            <a:r>
              <a:rPr lang="en-US" sz="1750" dirty="0">
                <a:solidFill>
                  <a:srgbClr val="404155"/>
                </a:solidFill>
                <a:latin typeface="Poppins" panose="00000500000000000000" pitchFamily="2" charset="0"/>
                <a:ea typeface="Nobile" pitchFamily="34" charset="-122"/>
                <a:cs typeface="Poppins" panose="00000500000000000000" pitchFamily="2" charset="0"/>
              </a:rPr>
              <a:t>. </a:t>
            </a:r>
            <a:endParaRPr lang="en-US" sz="1750" dirty="0">
              <a:latin typeface="Poppins" panose="00000500000000000000" pitchFamily="2" charset="0"/>
              <a:cs typeface="Poppins" panose="00000500000000000000" pitchFamily="2" charset="0"/>
            </a:endParaRPr>
          </a:p>
        </p:txBody>
      </p:sp>
      <p:sp>
        <p:nvSpPr>
          <p:cNvPr id="9" name="Shape 7"/>
          <p:cNvSpPr/>
          <p:nvPr/>
        </p:nvSpPr>
        <p:spPr>
          <a:xfrm>
            <a:off x="9715738" y="2602230"/>
            <a:ext cx="4120872" cy="226814"/>
          </a:xfrm>
          <a:prstGeom prst="roundRect">
            <a:avLst>
              <a:gd name="adj" fmla="val 42003"/>
            </a:avLst>
          </a:prstGeom>
          <a:solidFill>
            <a:srgbClr val="D2DDF9"/>
          </a:solidFill>
          <a:ln w="7620">
            <a:solidFill>
              <a:srgbClr val="B8C3DF"/>
            </a:solidFill>
            <a:prstDash val="solid"/>
          </a:ln>
        </p:spPr>
        <p:txBody>
          <a:bodyPr/>
          <a:lstStyle/>
          <a:p>
            <a:endParaRPr lang="pt-BR">
              <a:latin typeface="Poppins" panose="00000500000000000000" pitchFamily="2" charset="0"/>
              <a:cs typeface="Poppins" panose="00000500000000000000" pitchFamily="2" charset="0"/>
            </a:endParaRPr>
          </a:p>
        </p:txBody>
      </p:sp>
      <p:sp>
        <p:nvSpPr>
          <p:cNvPr id="10" name="Text 8"/>
          <p:cNvSpPr/>
          <p:nvPr/>
        </p:nvSpPr>
        <p:spPr>
          <a:xfrm>
            <a:off x="9715738" y="3169206"/>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2060"/>
                </a:solidFill>
                <a:latin typeface="Poppins" panose="00000500000000000000" pitchFamily="2" charset="0"/>
                <a:ea typeface="Alexandria" pitchFamily="34" charset="-122"/>
                <a:cs typeface="Poppins" panose="00000500000000000000" pitchFamily="2" charset="0"/>
              </a:rPr>
              <a:t>Recursos Adicionais</a:t>
            </a:r>
            <a:endParaRPr lang="en-US" sz="2200" b="1" dirty="0">
              <a:solidFill>
                <a:srgbClr val="002060"/>
              </a:solidFill>
              <a:latin typeface="Poppins" panose="00000500000000000000" pitchFamily="2" charset="0"/>
              <a:cs typeface="Poppins" panose="00000500000000000000" pitchFamily="2" charset="0"/>
            </a:endParaRPr>
          </a:p>
        </p:txBody>
      </p:sp>
      <p:sp>
        <p:nvSpPr>
          <p:cNvPr id="11" name="Text 9"/>
          <p:cNvSpPr/>
          <p:nvPr/>
        </p:nvSpPr>
        <p:spPr>
          <a:xfrm>
            <a:off x="9715738" y="3659624"/>
            <a:ext cx="4120872" cy="1814513"/>
          </a:xfrm>
          <a:prstGeom prst="rect">
            <a:avLst/>
          </a:prstGeom>
          <a:noFill/>
          <a:ln/>
        </p:spPr>
        <p:txBody>
          <a:bodyPr wrap="square" lIns="0" tIns="0" rIns="0" bIns="0" rtlCol="0" anchor="t"/>
          <a:lstStyle/>
          <a:p>
            <a:pPr marL="0" indent="0" algn="l">
              <a:lnSpc>
                <a:spcPts val="2850"/>
              </a:lnSpc>
              <a:buNone/>
            </a:pPr>
            <a:r>
              <a:rPr lang="en-US" sz="1750" dirty="0">
                <a:solidFill>
                  <a:srgbClr val="404155"/>
                </a:solidFill>
                <a:latin typeface="Poppins" panose="00000500000000000000" pitchFamily="2" charset="0"/>
                <a:ea typeface="Nobile" pitchFamily="34" charset="-122"/>
                <a:cs typeface="Poppins" panose="00000500000000000000" pitchFamily="2" charset="0"/>
              </a:rPr>
              <a:t>Visite o site oficial para mais informações sobre DPMM®: www.dpmm.org. Lá você encontrará materiais complementares e atualizações sobre o método.</a:t>
            </a:r>
            <a:endParaRPr lang="en-US" sz="1750" dirty="0">
              <a:latin typeface="Poppins" panose="00000500000000000000" pitchFamily="2" charset="0"/>
              <a:cs typeface="Poppins" panose="00000500000000000000" pitchFamily="2" charset="0"/>
            </a:endParaRPr>
          </a:p>
        </p:txBody>
      </p:sp>
      <p:sp>
        <p:nvSpPr>
          <p:cNvPr id="12" name="Text 10"/>
          <p:cNvSpPr/>
          <p:nvPr/>
        </p:nvSpPr>
        <p:spPr>
          <a:xfrm>
            <a:off x="793790" y="6409730"/>
            <a:ext cx="13042821" cy="1088708"/>
          </a:xfrm>
          <a:prstGeom prst="rect">
            <a:avLst/>
          </a:prstGeom>
          <a:noFill/>
          <a:ln/>
        </p:spPr>
        <p:txBody>
          <a:bodyPr wrap="square" lIns="0" tIns="0" rIns="0" bIns="0" rtlCol="0" anchor="t"/>
          <a:lstStyle/>
          <a:p>
            <a:pPr marL="0" indent="0" algn="l">
              <a:lnSpc>
                <a:spcPts val="2850"/>
              </a:lnSpc>
              <a:buNone/>
            </a:pPr>
            <a:r>
              <a:rPr lang="en-US" sz="1750" dirty="0">
                <a:solidFill>
                  <a:srgbClr val="404155"/>
                </a:solidFill>
                <a:latin typeface="Poppins" panose="00000500000000000000" pitchFamily="2" charset="0"/>
                <a:ea typeface="Nobile" pitchFamily="34" charset="-122"/>
                <a:cs typeface="Poppins" panose="00000500000000000000" pitchFamily="2" charset="0"/>
              </a:rPr>
              <a:t>Buscar treinamento acreditado é essencial para uma compreensão completa e aplicação eficaz do DPMM®. A certificação não apenas valida seu conhecimento, mas também aumenta suas oportunidades profissionais no campo da gestão de projetos.</a:t>
            </a:r>
            <a:endParaRPr lang="en-US" sz="1750" dirty="0">
              <a:latin typeface="Poppins" panose="00000500000000000000" pitchFamily="2" charset="0"/>
              <a:cs typeface="Poppins" panose="00000500000000000000" pitchFamily="2" charset="0"/>
            </a:endParaRPr>
          </a:p>
        </p:txBody>
      </p:sp>
      <p:sp>
        <p:nvSpPr>
          <p:cNvPr id="14" name="CaixaDeTexto 13">
            <a:extLst>
              <a:ext uri="{FF2B5EF4-FFF2-40B4-BE49-F238E27FC236}">
                <a16:creationId xmlns:a16="http://schemas.microsoft.com/office/drawing/2014/main" id="{CED66B6A-1542-BF0D-D420-9D9650517B4A}"/>
              </a:ext>
            </a:extLst>
          </p:cNvPr>
          <p:cNvSpPr txBox="1"/>
          <p:nvPr/>
        </p:nvSpPr>
        <p:spPr>
          <a:xfrm>
            <a:off x="3657600" y="3707109"/>
            <a:ext cx="7315200" cy="369332"/>
          </a:xfrm>
          <a:prstGeom prst="rect">
            <a:avLst/>
          </a:prstGeom>
          <a:noFill/>
        </p:spPr>
        <p:txBody>
          <a:bodyPr wrap="square">
            <a:spAutoFit/>
          </a:bodyPr>
          <a:lstStyle/>
          <a:p>
            <a:r>
              <a:rPr lang="pt-BR" dirty="0"/>
              <a:t>Abordagem tradicional: Controle de atividades</a:t>
            </a:r>
          </a:p>
        </p:txBody>
      </p:sp>
      <p:sp>
        <p:nvSpPr>
          <p:cNvPr id="15" name="Freeform 2">
            <a:extLst>
              <a:ext uri="{FF2B5EF4-FFF2-40B4-BE49-F238E27FC236}">
                <a16:creationId xmlns:a16="http://schemas.microsoft.com/office/drawing/2014/main" id="{C7B08538-1005-2BDC-9AEC-31EB62497D95}"/>
              </a:ext>
            </a:extLst>
          </p:cNvPr>
          <p:cNvSpPr/>
          <p:nvPr/>
        </p:nvSpPr>
        <p:spPr>
          <a:xfrm>
            <a:off x="304135" y="7767757"/>
            <a:ext cx="690037" cy="260563"/>
          </a:xfrm>
          <a:custGeom>
            <a:avLst/>
            <a:gdLst/>
            <a:ahLst/>
            <a:cxnLst/>
            <a:rect l="l" t="t" r="r" b="b"/>
            <a:pathLst>
              <a:path w="1224137" h="521246">
                <a:moveTo>
                  <a:pt x="0" y="0"/>
                </a:moveTo>
                <a:lnTo>
                  <a:pt x="1224137" y="0"/>
                </a:lnTo>
                <a:lnTo>
                  <a:pt x="1224137" y="521246"/>
                </a:lnTo>
                <a:lnTo>
                  <a:pt x="0" y="521246"/>
                </a:lnTo>
                <a:lnTo>
                  <a:pt x="0" y="0"/>
                </a:lnTo>
                <a:close/>
              </a:path>
            </a:pathLst>
          </a:custGeom>
          <a:blipFill>
            <a:blip r:embed="rId3"/>
            <a:stretch>
              <a:fillRect b="-649"/>
            </a:stretch>
          </a:blipFill>
        </p:spPr>
        <p:txBody>
          <a:bodyPr/>
          <a:lstStyle/>
          <a:p>
            <a:endParaRPr lang="en-NL" sz="144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268260"/>
          </a:xfrm>
          <a:prstGeom prst="rect">
            <a:avLst/>
          </a:prstGeom>
        </p:spPr>
      </p:pic>
      <p:sp>
        <p:nvSpPr>
          <p:cNvPr id="3" name="Text 0"/>
          <p:cNvSpPr/>
          <p:nvPr/>
        </p:nvSpPr>
        <p:spPr>
          <a:xfrm>
            <a:off x="793790" y="3100149"/>
            <a:ext cx="7434024" cy="566976"/>
          </a:xfrm>
          <a:prstGeom prst="rect">
            <a:avLst/>
          </a:prstGeom>
          <a:noFill/>
          <a:ln/>
        </p:spPr>
        <p:txBody>
          <a:bodyPr wrap="none" lIns="0" tIns="0" rIns="0" bIns="0" rtlCol="0" anchor="t"/>
          <a:lstStyle/>
          <a:p>
            <a:pPr marL="0" indent="0" algn="l">
              <a:lnSpc>
                <a:spcPts val="4450"/>
              </a:lnSpc>
              <a:buNone/>
            </a:pPr>
            <a:r>
              <a:rPr lang="en-US" sz="3550" b="1" dirty="0">
                <a:solidFill>
                  <a:srgbClr val="1B1B27"/>
                </a:solidFill>
                <a:effectLst>
                  <a:outerShdw blurRad="38100" dist="38100" dir="2700000" algn="tl">
                    <a:srgbClr val="000000">
                      <a:alpha val="43137"/>
                    </a:srgbClr>
                  </a:outerShdw>
                </a:effectLst>
                <a:latin typeface="Poppins" panose="00000500000000000000" pitchFamily="2" charset="0"/>
                <a:ea typeface="Alexandria" pitchFamily="34" charset="-122"/>
                <a:cs typeface="Poppins" panose="00000500000000000000" pitchFamily="2" charset="0"/>
              </a:rPr>
              <a:t>Sessão de Perguntas e Respostas</a:t>
            </a:r>
            <a:endParaRPr lang="en-US" sz="3550" b="1" dirty="0">
              <a:effectLst>
                <a:outerShdw blurRad="38100" dist="38100" dir="2700000" algn="tl">
                  <a:srgbClr val="000000">
                    <a:alpha val="43137"/>
                  </a:srgbClr>
                </a:outerShdw>
              </a:effectLst>
              <a:latin typeface="Poppins" panose="00000500000000000000" pitchFamily="2" charset="0"/>
              <a:cs typeface="Poppins" panose="00000500000000000000" pitchFamily="2" charset="0"/>
            </a:endParaRPr>
          </a:p>
        </p:txBody>
      </p:sp>
      <p:sp>
        <p:nvSpPr>
          <p:cNvPr id="4" name="Text 1"/>
          <p:cNvSpPr/>
          <p:nvPr/>
        </p:nvSpPr>
        <p:spPr>
          <a:xfrm>
            <a:off x="793790" y="4030027"/>
            <a:ext cx="4166116" cy="598765"/>
          </a:xfrm>
          <a:prstGeom prst="rect">
            <a:avLst/>
          </a:prstGeom>
          <a:noFill/>
          <a:ln/>
        </p:spPr>
        <p:txBody>
          <a:bodyPr wrap="none" lIns="0" tIns="0" rIns="0" bIns="0" rtlCol="0" anchor="t"/>
          <a:lstStyle/>
          <a:p>
            <a:pPr marL="0" indent="0" algn="ctr">
              <a:lnSpc>
                <a:spcPts val="4700"/>
              </a:lnSpc>
              <a:buNone/>
            </a:pPr>
            <a:r>
              <a:rPr lang="en-US" sz="4700" dirty="0">
                <a:solidFill>
                  <a:srgbClr val="404155"/>
                </a:solidFill>
                <a:latin typeface="Poppins" panose="00000500000000000000" pitchFamily="2" charset="0"/>
                <a:ea typeface="Alexandria" pitchFamily="34" charset="-122"/>
                <a:cs typeface="Poppins" panose="00000500000000000000" pitchFamily="2" charset="0"/>
              </a:rPr>
              <a:t>5-15</a:t>
            </a:r>
            <a:endParaRPr lang="en-US" sz="4700" dirty="0">
              <a:latin typeface="Poppins" panose="00000500000000000000" pitchFamily="2" charset="0"/>
              <a:cs typeface="Poppins" panose="00000500000000000000" pitchFamily="2" charset="0"/>
            </a:endParaRPr>
          </a:p>
        </p:txBody>
      </p:sp>
      <p:sp>
        <p:nvSpPr>
          <p:cNvPr id="5" name="Text 2"/>
          <p:cNvSpPr/>
          <p:nvPr/>
        </p:nvSpPr>
        <p:spPr>
          <a:xfrm>
            <a:off x="1742718" y="4855607"/>
            <a:ext cx="2268260" cy="283488"/>
          </a:xfrm>
          <a:prstGeom prst="rect">
            <a:avLst/>
          </a:prstGeom>
          <a:noFill/>
          <a:ln/>
        </p:spPr>
        <p:txBody>
          <a:bodyPr wrap="none" lIns="0" tIns="0" rIns="0" bIns="0" rtlCol="0" anchor="t"/>
          <a:lstStyle/>
          <a:p>
            <a:pPr marL="0" indent="0" algn="ctr">
              <a:lnSpc>
                <a:spcPts val="2200"/>
              </a:lnSpc>
              <a:buNone/>
            </a:pPr>
            <a:r>
              <a:rPr lang="en-US" sz="1750" b="1" dirty="0">
                <a:solidFill>
                  <a:srgbClr val="002060"/>
                </a:solidFill>
                <a:latin typeface="Poppins" panose="00000500000000000000" pitchFamily="2" charset="0"/>
                <a:ea typeface="Alexandria" pitchFamily="34" charset="-122"/>
                <a:cs typeface="Poppins" panose="00000500000000000000" pitchFamily="2" charset="0"/>
              </a:rPr>
              <a:t>Minutos</a:t>
            </a:r>
            <a:endParaRPr lang="en-US" sz="1750" b="1" dirty="0">
              <a:solidFill>
                <a:srgbClr val="002060"/>
              </a:solidFill>
              <a:latin typeface="Poppins" panose="00000500000000000000" pitchFamily="2" charset="0"/>
              <a:cs typeface="Poppins" panose="00000500000000000000" pitchFamily="2" charset="0"/>
            </a:endParaRPr>
          </a:p>
        </p:txBody>
      </p:sp>
      <p:sp>
        <p:nvSpPr>
          <p:cNvPr id="6" name="Text 3"/>
          <p:cNvSpPr/>
          <p:nvPr/>
        </p:nvSpPr>
        <p:spPr>
          <a:xfrm>
            <a:off x="793790" y="5247918"/>
            <a:ext cx="4166116" cy="580549"/>
          </a:xfrm>
          <a:prstGeom prst="rect">
            <a:avLst/>
          </a:prstGeom>
          <a:noFill/>
          <a:ln/>
        </p:spPr>
        <p:txBody>
          <a:bodyPr wrap="square" lIns="0" tIns="0" rIns="0" bIns="0" rtlCol="0" anchor="t"/>
          <a:lstStyle/>
          <a:p>
            <a:pPr marL="0" indent="0" algn="ctr">
              <a:lnSpc>
                <a:spcPts val="2250"/>
              </a:lnSpc>
              <a:buNone/>
            </a:pPr>
            <a:r>
              <a:rPr lang="en-US" sz="1400" dirty="0">
                <a:solidFill>
                  <a:srgbClr val="404155"/>
                </a:solidFill>
                <a:latin typeface="Poppins" panose="00000500000000000000" pitchFamily="2" charset="0"/>
                <a:ea typeface="Nobile" pitchFamily="34" charset="-122"/>
                <a:cs typeface="Poppins" panose="00000500000000000000" pitchFamily="2" charset="0"/>
              </a:rPr>
              <a:t>Tempo dedicado para responder às suas dúvidas sobre o DPMM®</a:t>
            </a:r>
            <a:endParaRPr lang="en-US" sz="1400" dirty="0">
              <a:latin typeface="Poppins" panose="00000500000000000000" pitchFamily="2" charset="0"/>
              <a:cs typeface="Poppins" panose="00000500000000000000" pitchFamily="2" charset="0"/>
            </a:endParaRPr>
          </a:p>
        </p:txBody>
      </p:sp>
      <p:sp>
        <p:nvSpPr>
          <p:cNvPr id="7" name="Text 4"/>
          <p:cNvSpPr/>
          <p:nvPr/>
        </p:nvSpPr>
        <p:spPr>
          <a:xfrm>
            <a:off x="5232083" y="4030027"/>
            <a:ext cx="4166116" cy="598765"/>
          </a:xfrm>
          <a:prstGeom prst="rect">
            <a:avLst/>
          </a:prstGeom>
          <a:noFill/>
          <a:ln/>
        </p:spPr>
        <p:txBody>
          <a:bodyPr wrap="none" lIns="0" tIns="0" rIns="0" bIns="0" rtlCol="0" anchor="t"/>
          <a:lstStyle/>
          <a:p>
            <a:pPr marL="0" indent="0" algn="ctr">
              <a:lnSpc>
                <a:spcPts val="4700"/>
              </a:lnSpc>
              <a:buNone/>
            </a:pPr>
            <a:r>
              <a:rPr lang="en-US" sz="4700" dirty="0">
                <a:solidFill>
                  <a:srgbClr val="404155"/>
                </a:solidFill>
                <a:latin typeface="Poppins" panose="00000500000000000000" pitchFamily="2" charset="0"/>
                <a:ea typeface="Alexandria" pitchFamily="34" charset="-122"/>
                <a:cs typeface="Poppins" panose="00000500000000000000" pitchFamily="2" charset="0"/>
              </a:rPr>
              <a:t>100%</a:t>
            </a:r>
            <a:endParaRPr lang="en-US" sz="4700" dirty="0">
              <a:latin typeface="Poppins" panose="00000500000000000000" pitchFamily="2" charset="0"/>
              <a:cs typeface="Poppins" panose="00000500000000000000" pitchFamily="2" charset="0"/>
            </a:endParaRPr>
          </a:p>
        </p:txBody>
      </p:sp>
      <p:sp>
        <p:nvSpPr>
          <p:cNvPr id="8" name="Text 5"/>
          <p:cNvSpPr/>
          <p:nvPr/>
        </p:nvSpPr>
        <p:spPr>
          <a:xfrm>
            <a:off x="6181011" y="4855607"/>
            <a:ext cx="2268260" cy="283488"/>
          </a:xfrm>
          <a:prstGeom prst="rect">
            <a:avLst/>
          </a:prstGeom>
          <a:noFill/>
          <a:ln/>
        </p:spPr>
        <p:txBody>
          <a:bodyPr wrap="none" lIns="0" tIns="0" rIns="0" bIns="0" rtlCol="0" anchor="t"/>
          <a:lstStyle/>
          <a:p>
            <a:pPr marL="0" indent="0" algn="ctr">
              <a:lnSpc>
                <a:spcPts val="2200"/>
              </a:lnSpc>
              <a:buNone/>
            </a:pPr>
            <a:r>
              <a:rPr lang="en-US" sz="1750" b="1" dirty="0">
                <a:solidFill>
                  <a:srgbClr val="002060"/>
                </a:solidFill>
                <a:latin typeface="Poppins" panose="00000500000000000000" pitchFamily="2" charset="0"/>
                <a:ea typeface="Alexandria" pitchFamily="34" charset="-122"/>
                <a:cs typeface="Poppins" panose="00000500000000000000" pitchFamily="2" charset="0"/>
              </a:rPr>
              <a:t>Atenção</a:t>
            </a:r>
            <a:endParaRPr lang="en-US" sz="1750" b="1" dirty="0">
              <a:solidFill>
                <a:srgbClr val="002060"/>
              </a:solidFill>
              <a:latin typeface="Poppins" panose="00000500000000000000" pitchFamily="2" charset="0"/>
              <a:cs typeface="Poppins" panose="00000500000000000000" pitchFamily="2" charset="0"/>
            </a:endParaRPr>
          </a:p>
        </p:txBody>
      </p:sp>
      <p:sp>
        <p:nvSpPr>
          <p:cNvPr id="9" name="Text 6"/>
          <p:cNvSpPr/>
          <p:nvPr/>
        </p:nvSpPr>
        <p:spPr>
          <a:xfrm>
            <a:off x="5232083" y="5247918"/>
            <a:ext cx="4166116" cy="290274"/>
          </a:xfrm>
          <a:prstGeom prst="rect">
            <a:avLst/>
          </a:prstGeom>
          <a:noFill/>
          <a:ln/>
        </p:spPr>
        <p:txBody>
          <a:bodyPr wrap="none" lIns="0" tIns="0" rIns="0" bIns="0" rtlCol="0" anchor="t"/>
          <a:lstStyle/>
          <a:p>
            <a:pPr marL="0" indent="0" algn="ctr">
              <a:lnSpc>
                <a:spcPts val="2250"/>
              </a:lnSpc>
              <a:buNone/>
            </a:pPr>
            <a:r>
              <a:rPr lang="en-US" sz="1400" dirty="0">
                <a:solidFill>
                  <a:srgbClr val="404155"/>
                </a:solidFill>
                <a:latin typeface="Poppins" panose="00000500000000000000" pitchFamily="2" charset="0"/>
                <a:ea typeface="Nobile" pitchFamily="34" charset="-122"/>
                <a:cs typeface="Poppins" panose="00000500000000000000" pitchFamily="2" charset="0"/>
              </a:rPr>
              <a:t>Compromisso com respostas claras e relevantes</a:t>
            </a:r>
            <a:endParaRPr lang="en-US" sz="1400" dirty="0">
              <a:latin typeface="Poppins" panose="00000500000000000000" pitchFamily="2" charset="0"/>
              <a:cs typeface="Poppins" panose="00000500000000000000" pitchFamily="2" charset="0"/>
            </a:endParaRPr>
          </a:p>
        </p:txBody>
      </p:sp>
      <p:sp>
        <p:nvSpPr>
          <p:cNvPr id="10" name="Text 7"/>
          <p:cNvSpPr/>
          <p:nvPr/>
        </p:nvSpPr>
        <p:spPr>
          <a:xfrm>
            <a:off x="9670375" y="4030027"/>
            <a:ext cx="4166235" cy="598765"/>
          </a:xfrm>
          <a:prstGeom prst="rect">
            <a:avLst/>
          </a:prstGeom>
          <a:noFill/>
          <a:ln/>
        </p:spPr>
        <p:txBody>
          <a:bodyPr wrap="none" lIns="0" tIns="0" rIns="0" bIns="0" rtlCol="0" anchor="t"/>
          <a:lstStyle/>
          <a:p>
            <a:pPr marL="0" indent="0" algn="ctr">
              <a:lnSpc>
                <a:spcPts val="4700"/>
              </a:lnSpc>
              <a:buNone/>
            </a:pPr>
            <a:r>
              <a:rPr lang="en-US" sz="4700" dirty="0">
                <a:solidFill>
                  <a:srgbClr val="404155"/>
                </a:solidFill>
                <a:latin typeface="Poppins" panose="00000500000000000000" pitchFamily="2" charset="0"/>
                <a:ea typeface="Alexandria" pitchFamily="34" charset="-122"/>
                <a:cs typeface="Poppins" panose="00000500000000000000" pitchFamily="2" charset="0"/>
              </a:rPr>
              <a:t>24/7</a:t>
            </a:r>
            <a:endParaRPr lang="en-US" sz="4700" dirty="0">
              <a:latin typeface="Poppins" panose="00000500000000000000" pitchFamily="2" charset="0"/>
              <a:cs typeface="Poppins" panose="00000500000000000000" pitchFamily="2" charset="0"/>
            </a:endParaRPr>
          </a:p>
        </p:txBody>
      </p:sp>
      <p:sp>
        <p:nvSpPr>
          <p:cNvPr id="11" name="Text 8"/>
          <p:cNvSpPr/>
          <p:nvPr/>
        </p:nvSpPr>
        <p:spPr>
          <a:xfrm>
            <a:off x="10619303" y="4855607"/>
            <a:ext cx="2268260" cy="283488"/>
          </a:xfrm>
          <a:prstGeom prst="rect">
            <a:avLst/>
          </a:prstGeom>
          <a:noFill/>
          <a:ln/>
        </p:spPr>
        <p:txBody>
          <a:bodyPr wrap="none" lIns="0" tIns="0" rIns="0" bIns="0" rtlCol="0" anchor="t"/>
          <a:lstStyle/>
          <a:p>
            <a:pPr marL="0" indent="0" algn="ctr">
              <a:lnSpc>
                <a:spcPts val="2200"/>
              </a:lnSpc>
              <a:buNone/>
            </a:pPr>
            <a:r>
              <a:rPr lang="en-US" sz="1750" b="1" dirty="0">
                <a:solidFill>
                  <a:srgbClr val="002060"/>
                </a:solidFill>
                <a:latin typeface="Poppins" panose="00000500000000000000" pitchFamily="2" charset="0"/>
                <a:ea typeface="Alexandria" pitchFamily="34" charset="-122"/>
                <a:cs typeface="Poppins" panose="00000500000000000000" pitchFamily="2" charset="0"/>
              </a:rPr>
              <a:t>Suporte</a:t>
            </a:r>
            <a:endParaRPr lang="en-US" sz="1750" b="1" dirty="0">
              <a:solidFill>
                <a:srgbClr val="002060"/>
              </a:solidFill>
              <a:latin typeface="Poppins" panose="00000500000000000000" pitchFamily="2" charset="0"/>
              <a:cs typeface="Poppins" panose="00000500000000000000" pitchFamily="2" charset="0"/>
            </a:endParaRPr>
          </a:p>
        </p:txBody>
      </p:sp>
      <p:sp>
        <p:nvSpPr>
          <p:cNvPr id="12" name="Text 9"/>
          <p:cNvSpPr/>
          <p:nvPr/>
        </p:nvSpPr>
        <p:spPr>
          <a:xfrm>
            <a:off x="9670375" y="5247918"/>
            <a:ext cx="4166235" cy="580549"/>
          </a:xfrm>
          <a:prstGeom prst="rect">
            <a:avLst/>
          </a:prstGeom>
          <a:noFill/>
          <a:ln/>
        </p:spPr>
        <p:txBody>
          <a:bodyPr wrap="square" lIns="0" tIns="0" rIns="0" bIns="0" rtlCol="0" anchor="t"/>
          <a:lstStyle/>
          <a:p>
            <a:pPr marL="0" indent="0" algn="ctr">
              <a:lnSpc>
                <a:spcPts val="2250"/>
              </a:lnSpc>
              <a:buNone/>
            </a:pPr>
            <a:r>
              <a:rPr lang="en-US" sz="1400" dirty="0">
                <a:solidFill>
                  <a:srgbClr val="404155"/>
                </a:solidFill>
                <a:latin typeface="Poppins" panose="00000500000000000000" pitchFamily="2" charset="0"/>
                <a:ea typeface="Nobile" pitchFamily="34" charset="-122"/>
                <a:cs typeface="Poppins" panose="00000500000000000000" pitchFamily="2" charset="0"/>
              </a:rPr>
              <a:t>Acesso contínuo a recursos online após o webinar</a:t>
            </a:r>
            <a:endParaRPr lang="en-US" sz="1400" dirty="0">
              <a:latin typeface="Poppins" panose="00000500000000000000" pitchFamily="2" charset="0"/>
              <a:cs typeface="Poppins" panose="00000500000000000000" pitchFamily="2" charset="0"/>
            </a:endParaRPr>
          </a:p>
        </p:txBody>
      </p:sp>
      <p:sp>
        <p:nvSpPr>
          <p:cNvPr id="13" name="Text 10"/>
          <p:cNvSpPr/>
          <p:nvPr/>
        </p:nvSpPr>
        <p:spPr>
          <a:xfrm>
            <a:off x="793790" y="6032540"/>
            <a:ext cx="13042821" cy="580549"/>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Poppins" panose="00000500000000000000" pitchFamily="2" charset="0"/>
                <a:ea typeface="Nobile" pitchFamily="34" charset="-122"/>
                <a:cs typeface="Poppins" panose="00000500000000000000" pitchFamily="2" charset="0"/>
              </a:rPr>
              <a:t>Este é o momento para esclarecer suas dúvidas sobre o DPMM® e como ele pode ser aplicado em sua organização. Utilize o chat para enviar suas perguntas, e faremos o possível para respondê-las de forma clara e concisa, referenciando os conceitos do DPMM® sempre que possível.</a:t>
            </a:r>
            <a:endParaRPr lang="en-US" sz="1400" dirty="0">
              <a:latin typeface="Poppins" panose="00000500000000000000" pitchFamily="2" charset="0"/>
              <a:cs typeface="Poppins" panose="00000500000000000000" pitchFamily="2" charset="0"/>
            </a:endParaRPr>
          </a:p>
        </p:txBody>
      </p:sp>
      <p:sp>
        <p:nvSpPr>
          <p:cNvPr id="14" name="Text 11"/>
          <p:cNvSpPr/>
          <p:nvPr/>
        </p:nvSpPr>
        <p:spPr>
          <a:xfrm>
            <a:off x="793790" y="6817162"/>
            <a:ext cx="13042821" cy="580549"/>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Poppins" panose="00000500000000000000" pitchFamily="2" charset="0"/>
                <a:ea typeface="Nobile" pitchFamily="34" charset="-122"/>
                <a:cs typeface="Poppins" panose="00000500000000000000" pitchFamily="2" charset="0"/>
              </a:rPr>
              <a:t>Para questões mais detalhadas ou específicas que não possam ser abordadas durante este webinar, não hesite em entrar em contato conosco posteriormente através dos canais fornecidos. Estamos comprometidos em apoiar sua jornada de aprendizado sobre gestão de projetos dinâmica.</a:t>
            </a:r>
            <a:endParaRPr lang="en-US" sz="1400" dirty="0">
              <a:latin typeface="Poppins" panose="00000500000000000000" pitchFamily="2" charset="0"/>
              <a:cs typeface="Poppins" panose="00000500000000000000" pitchFamily="2" charset="0"/>
            </a:endParaRPr>
          </a:p>
        </p:txBody>
      </p:sp>
      <p:sp>
        <p:nvSpPr>
          <p:cNvPr id="15" name="Freeform 2">
            <a:extLst>
              <a:ext uri="{FF2B5EF4-FFF2-40B4-BE49-F238E27FC236}">
                <a16:creationId xmlns:a16="http://schemas.microsoft.com/office/drawing/2014/main" id="{F83C9B8E-287F-677B-FA9C-B8713D3419D0}"/>
              </a:ext>
            </a:extLst>
          </p:cNvPr>
          <p:cNvSpPr/>
          <p:nvPr/>
        </p:nvSpPr>
        <p:spPr>
          <a:xfrm>
            <a:off x="304135" y="7767757"/>
            <a:ext cx="690037" cy="260563"/>
          </a:xfrm>
          <a:custGeom>
            <a:avLst/>
            <a:gdLst/>
            <a:ahLst/>
            <a:cxnLst/>
            <a:rect l="l" t="t" r="r" b="b"/>
            <a:pathLst>
              <a:path w="1224137" h="521246">
                <a:moveTo>
                  <a:pt x="0" y="0"/>
                </a:moveTo>
                <a:lnTo>
                  <a:pt x="1224137" y="0"/>
                </a:lnTo>
                <a:lnTo>
                  <a:pt x="1224137" y="521246"/>
                </a:lnTo>
                <a:lnTo>
                  <a:pt x="0" y="521246"/>
                </a:lnTo>
                <a:lnTo>
                  <a:pt x="0" y="0"/>
                </a:lnTo>
                <a:close/>
              </a:path>
            </a:pathLst>
          </a:custGeom>
          <a:blipFill>
            <a:blip r:embed="rId4"/>
            <a:stretch>
              <a:fillRect b="-649"/>
            </a:stretch>
          </a:blipFill>
        </p:spPr>
        <p:txBody>
          <a:bodyPr/>
          <a:lstStyle/>
          <a:p>
            <a:endParaRPr lang="en-NL" sz="144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793790" y="918805"/>
            <a:ext cx="11940302" cy="602456"/>
          </a:xfrm>
          <a:prstGeom prst="rect">
            <a:avLst/>
          </a:prstGeom>
          <a:noFill/>
          <a:ln/>
        </p:spPr>
        <p:txBody>
          <a:bodyPr wrap="none" lIns="0" tIns="0" rIns="0" bIns="0" rtlCol="0" anchor="t"/>
          <a:lstStyle/>
          <a:p>
            <a:pPr marL="0" indent="0" algn="l">
              <a:lnSpc>
                <a:spcPts val="4700"/>
              </a:lnSpc>
              <a:buNone/>
            </a:pPr>
            <a:r>
              <a:rPr lang="en-US" sz="3750" b="1" dirty="0">
                <a:solidFill>
                  <a:srgbClr val="1B1B27"/>
                </a:solidFill>
                <a:effectLst>
                  <a:outerShdw blurRad="38100" dist="38100" dir="2700000" algn="tl">
                    <a:srgbClr val="000000">
                      <a:alpha val="43137"/>
                    </a:srgbClr>
                  </a:outerShdw>
                </a:effectLst>
                <a:latin typeface="Poppins" panose="00000500000000000000" pitchFamily="2" charset="0"/>
                <a:ea typeface="Alexandria" pitchFamily="34" charset="-122"/>
                <a:cs typeface="Poppins" panose="00000500000000000000" pitchFamily="2" charset="0"/>
              </a:rPr>
              <a:t>Encerramento: Transforme sua Gestão de Projetos</a:t>
            </a:r>
            <a:endParaRPr lang="en-US" sz="3750" b="1" dirty="0">
              <a:effectLst>
                <a:outerShdw blurRad="38100" dist="38100" dir="2700000" algn="tl">
                  <a:srgbClr val="000000">
                    <a:alpha val="43137"/>
                  </a:srgbClr>
                </a:outerShdw>
              </a:effectLst>
              <a:latin typeface="Poppins" panose="00000500000000000000" pitchFamily="2" charset="0"/>
              <a:cs typeface="Poppins" panose="00000500000000000000" pitchFamily="2" charset="0"/>
            </a:endParaRPr>
          </a:p>
        </p:txBody>
      </p:sp>
      <p:pic>
        <p:nvPicPr>
          <p:cNvPr id="3" name="Image 0" descr="preencoded.png"/>
          <p:cNvPicPr>
            <a:picLocks noChangeAspect="1"/>
          </p:cNvPicPr>
          <p:nvPr/>
        </p:nvPicPr>
        <p:blipFill>
          <a:blip r:embed="rId3"/>
          <a:stretch>
            <a:fillRect/>
          </a:stretch>
        </p:blipFill>
        <p:spPr>
          <a:xfrm>
            <a:off x="2978348" y="1906786"/>
            <a:ext cx="2152055" cy="1110734"/>
          </a:xfrm>
          <a:prstGeom prst="rect">
            <a:avLst/>
          </a:prstGeom>
        </p:spPr>
      </p:pic>
      <p:pic>
        <p:nvPicPr>
          <p:cNvPr id="4" name="Image 1" descr="preencoded.png"/>
          <p:cNvPicPr>
            <a:picLocks noChangeAspect="1"/>
          </p:cNvPicPr>
          <p:nvPr/>
        </p:nvPicPr>
        <p:blipFill>
          <a:blip r:embed="rId4"/>
          <a:stretch>
            <a:fillRect/>
          </a:stretch>
        </p:blipFill>
        <p:spPr>
          <a:xfrm>
            <a:off x="3918823" y="2430304"/>
            <a:ext cx="271105" cy="338852"/>
          </a:xfrm>
          <a:prstGeom prst="rect">
            <a:avLst/>
          </a:prstGeom>
        </p:spPr>
      </p:pic>
      <p:sp>
        <p:nvSpPr>
          <p:cNvPr id="5" name="Text 1"/>
          <p:cNvSpPr/>
          <p:nvPr/>
        </p:nvSpPr>
        <p:spPr>
          <a:xfrm>
            <a:off x="5323165" y="2099548"/>
            <a:ext cx="2409944" cy="301228"/>
          </a:xfrm>
          <a:prstGeom prst="rect">
            <a:avLst/>
          </a:prstGeom>
          <a:noFill/>
          <a:ln/>
        </p:spPr>
        <p:txBody>
          <a:bodyPr wrap="none" lIns="0" tIns="0" rIns="0" bIns="0" rtlCol="0" anchor="t"/>
          <a:lstStyle/>
          <a:p>
            <a:pPr marL="0" indent="0" algn="l">
              <a:lnSpc>
                <a:spcPts val="2350"/>
              </a:lnSpc>
              <a:buNone/>
            </a:pPr>
            <a:r>
              <a:rPr lang="en-US" sz="1850" b="1" dirty="0">
                <a:solidFill>
                  <a:srgbClr val="002060"/>
                </a:solidFill>
                <a:latin typeface="Poppins" panose="00000500000000000000" pitchFamily="2" charset="0"/>
                <a:ea typeface="Alexandria" pitchFamily="34" charset="-122"/>
                <a:cs typeface="Poppins" panose="00000500000000000000" pitchFamily="2" charset="0"/>
              </a:rPr>
              <a:t>Excelência</a:t>
            </a:r>
            <a:endParaRPr lang="en-US" sz="1850" b="1" dirty="0">
              <a:solidFill>
                <a:srgbClr val="002060"/>
              </a:solidFill>
              <a:latin typeface="Poppins" panose="00000500000000000000" pitchFamily="2" charset="0"/>
              <a:cs typeface="Poppins" panose="00000500000000000000" pitchFamily="2" charset="0"/>
            </a:endParaRPr>
          </a:p>
        </p:txBody>
      </p:sp>
      <p:sp>
        <p:nvSpPr>
          <p:cNvPr id="6" name="Text 2"/>
          <p:cNvSpPr/>
          <p:nvPr/>
        </p:nvSpPr>
        <p:spPr>
          <a:xfrm>
            <a:off x="5323165" y="2516386"/>
            <a:ext cx="2734032" cy="308372"/>
          </a:xfrm>
          <a:prstGeom prst="rect">
            <a:avLst/>
          </a:prstGeom>
          <a:noFill/>
          <a:ln/>
        </p:spPr>
        <p:txBody>
          <a:bodyPr wrap="none" lIns="0" tIns="0" rIns="0" bIns="0" rtlCol="0" anchor="t"/>
          <a:lstStyle/>
          <a:p>
            <a:pPr marL="0" indent="0" algn="l">
              <a:lnSpc>
                <a:spcPts val="2400"/>
              </a:lnSpc>
              <a:buNone/>
            </a:pPr>
            <a:r>
              <a:rPr lang="en-US" sz="1500" dirty="0">
                <a:solidFill>
                  <a:srgbClr val="404155"/>
                </a:solidFill>
                <a:latin typeface="Poppins" panose="00000500000000000000" pitchFamily="2" charset="0"/>
                <a:ea typeface="Nobile" pitchFamily="34" charset="-122"/>
                <a:cs typeface="Poppins" panose="00000500000000000000" pitchFamily="2" charset="0"/>
              </a:rPr>
              <a:t>Alcance resultados superiores</a:t>
            </a:r>
            <a:endParaRPr lang="en-US" sz="1500" dirty="0">
              <a:latin typeface="Poppins" panose="00000500000000000000" pitchFamily="2" charset="0"/>
              <a:cs typeface="Poppins" panose="00000500000000000000" pitchFamily="2" charset="0"/>
            </a:endParaRPr>
          </a:p>
        </p:txBody>
      </p:sp>
      <p:sp>
        <p:nvSpPr>
          <p:cNvPr id="7" name="Shape 3"/>
          <p:cNvSpPr/>
          <p:nvPr/>
        </p:nvSpPr>
        <p:spPr>
          <a:xfrm>
            <a:off x="5178504" y="3032046"/>
            <a:ext cx="8610005" cy="11430"/>
          </a:xfrm>
          <a:prstGeom prst="roundRect">
            <a:avLst>
              <a:gd name="adj" fmla="val 708465"/>
            </a:avLst>
          </a:prstGeom>
          <a:solidFill>
            <a:srgbClr val="B8C3DF"/>
          </a:solidFill>
          <a:ln/>
        </p:spPr>
        <p:txBody>
          <a:bodyPr/>
          <a:lstStyle/>
          <a:p>
            <a:endParaRPr lang="pt-BR">
              <a:latin typeface="Poppins" panose="00000500000000000000" pitchFamily="2" charset="0"/>
              <a:cs typeface="Poppins" panose="00000500000000000000" pitchFamily="2" charset="0"/>
            </a:endParaRPr>
          </a:p>
        </p:txBody>
      </p:sp>
      <p:pic>
        <p:nvPicPr>
          <p:cNvPr id="8" name="Image 2" descr="preencoded.png"/>
          <p:cNvPicPr>
            <a:picLocks noChangeAspect="1"/>
          </p:cNvPicPr>
          <p:nvPr/>
        </p:nvPicPr>
        <p:blipFill>
          <a:blip r:embed="rId5"/>
          <a:stretch>
            <a:fillRect/>
          </a:stretch>
        </p:blipFill>
        <p:spPr>
          <a:xfrm>
            <a:off x="1902381" y="3065621"/>
            <a:ext cx="4304109" cy="1110734"/>
          </a:xfrm>
          <a:prstGeom prst="rect">
            <a:avLst/>
          </a:prstGeom>
        </p:spPr>
      </p:pic>
      <p:pic>
        <p:nvPicPr>
          <p:cNvPr id="9" name="Image 3" descr="preencoded.png"/>
          <p:cNvPicPr>
            <a:picLocks noChangeAspect="1"/>
          </p:cNvPicPr>
          <p:nvPr/>
        </p:nvPicPr>
        <p:blipFill>
          <a:blip r:embed="rId6"/>
          <a:stretch>
            <a:fillRect/>
          </a:stretch>
        </p:blipFill>
        <p:spPr>
          <a:xfrm>
            <a:off x="3918823" y="3451503"/>
            <a:ext cx="271105" cy="338852"/>
          </a:xfrm>
          <a:prstGeom prst="rect">
            <a:avLst/>
          </a:prstGeom>
        </p:spPr>
      </p:pic>
      <p:sp>
        <p:nvSpPr>
          <p:cNvPr id="10" name="Text 4"/>
          <p:cNvSpPr/>
          <p:nvPr/>
        </p:nvSpPr>
        <p:spPr>
          <a:xfrm>
            <a:off x="6399252" y="3258383"/>
            <a:ext cx="2294692" cy="301228"/>
          </a:xfrm>
          <a:prstGeom prst="rect">
            <a:avLst/>
          </a:prstGeom>
          <a:noFill/>
          <a:ln/>
        </p:spPr>
        <p:txBody>
          <a:bodyPr wrap="none" lIns="0" tIns="0" rIns="0" bIns="0" rtlCol="0" anchor="t"/>
          <a:lstStyle/>
          <a:p>
            <a:pPr marL="0" indent="0" algn="l">
              <a:lnSpc>
                <a:spcPts val="2350"/>
              </a:lnSpc>
              <a:buNone/>
            </a:pPr>
            <a:r>
              <a:rPr lang="en-US" sz="1850" b="1" dirty="0">
                <a:solidFill>
                  <a:srgbClr val="002060"/>
                </a:solidFill>
                <a:latin typeface="Poppins" panose="00000500000000000000" pitchFamily="2" charset="0"/>
                <a:ea typeface="Alexandria" pitchFamily="34" charset="-122"/>
                <a:cs typeface="Poppins" panose="00000500000000000000" pitchFamily="2" charset="0"/>
              </a:rPr>
              <a:t>Certificação</a:t>
            </a:r>
            <a:endParaRPr lang="en-US" sz="1850" b="1" dirty="0">
              <a:solidFill>
                <a:srgbClr val="002060"/>
              </a:solidFill>
              <a:latin typeface="Poppins" panose="00000500000000000000" pitchFamily="2" charset="0"/>
              <a:cs typeface="Poppins" panose="00000500000000000000" pitchFamily="2" charset="0"/>
            </a:endParaRPr>
          </a:p>
        </p:txBody>
      </p:sp>
      <p:sp>
        <p:nvSpPr>
          <p:cNvPr id="11" name="Text 5"/>
          <p:cNvSpPr/>
          <p:nvPr/>
        </p:nvSpPr>
        <p:spPr>
          <a:xfrm>
            <a:off x="6399252" y="3675221"/>
            <a:ext cx="2294692" cy="308372"/>
          </a:xfrm>
          <a:prstGeom prst="rect">
            <a:avLst/>
          </a:prstGeom>
          <a:noFill/>
          <a:ln/>
        </p:spPr>
        <p:txBody>
          <a:bodyPr wrap="none" lIns="0" tIns="0" rIns="0" bIns="0" rtlCol="0" anchor="t"/>
          <a:lstStyle/>
          <a:p>
            <a:pPr marL="0" indent="0" algn="l">
              <a:lnSpc>
                <a:spcPts val="2400"/>
              </a:lnSpc>
              <a:buNone/>
            </a:pPr>
            <a:r>
              <a:rPr lang="en-US" sz="1500" dirty="0">
                <a:solidFill>
                  <a:srgbClr val="404155"/>
                </a:solidFill>
                <a:latin typeface="Poppins" panose="00000500000000000000" pitchFamily="2" charset="0"/>
                <a:ea typeface="Nobile" pitchFamily="34" charset="-122"/>
                <a:cs typeface="Poppins" panose="00000500000000000000" pitchFamily="2" charset="0"/>
              </a:rPr>
              <a:t>Valide seu conhecimento</a:t>
            </a:r>
            <a:endParaRPr lang="en-US" sz="1500" dirty="0">
              <a:latin typeface="Poppins" panose="00000500000000000000" pitchFamily="2" charset="0"/>
              <a:cs typeface="Poppins" panose="00000500000000000000" pitchFamily="2" charset="0"/>
            </a:endParaRPr>
          </a:p>
        </p:txBody>
      </p:sp>
      <p:sp>
        <p:nvSpPr>
          <p:cNvPr id="12" name="Shape 6"/>
          <p:cNvSpPr/>
          <p:nvPr/>
        </p:nvSpPr>
        <p:spPr>
          <a:xfrm>
            <a:off x="6254591" y="4190881"/>
            <a:ext cx="7533918" cy="11430"/>
          </a:xfrm>
          <a:prstGeom prst="roundRect">
            <a:avLst>
              <a:gd name="adj" fmla="val 708465"/>
            </a:avLst>
          </a:prstGeom>
          <a:solidFill>
            <a:srgbClr val="B8C3DF"/>
          </a:solidFill>
          <a:ln/>
        </p:spPr>
        <p:txBody>
          <a:bodyPr/>
          <a:lstStyle/>
          <a:p>
            <a:endParaRPr lang="pt-BR">
              <a:latin typeface="Poppins" panose="00000500000000000000" pitchFamily="2" charset="0"/>
              <a:cs typeface="Poppins" panose="00000500000000000000" pitchFamily="2" charset="0"/>
            </a:endParaRPr>
          </a:p>
        </p:txBody>
      </p:sp>
      <p:pic>
        <p:nvPicPr>
          <p:cNvPr id="13" name="Image 4" descr="preencoded.png"/>
          <p:cNvPicPr>
            <a:picLocks noChangeAspect="1"/>
          </p:cNvPicPr>
          <p:nvPr/>
        </p:nvPicPr>
        <p:blipFill>
          <a:blip r:embed="rId7"/>
          <a:stretch>
            <a:fillRect/>
          </a:stretch>
        </p:blipFill>
        <p:spPr>
          <a:xfrm>
            <a:off x="826294" y="4224457"/>
            <a:ext cx="6456164" cy="1110734"/>
          </a:xfrm>
          <a:prstGeom prst="rect">
            <a:avLst/>
          </a:prstGeom>
        </p:spPr>
      </p:pic>
      <p:pic>
        <p:nvPicPr>
          <p:cNvPr id="14" name="Image 5" descr="preencoded.png"/>
          <p:cNvPicPr>
            <a:picLocks noChangeAspect="1"/>
          </p:cNvPicPr>
          <p:nvPr/>
        </p:nvPicPr>
        <p:blipFill>
          <a:blip r:embed="rId8"/>
          <a:stretch>
            <a:fillRect/>
          </a:stretch>
        </p:blipFill>
        <p:spPr>
          <a:xfrm>
            <a:off x="3918704" y="4610338"/>
            <a:ext cx="271105" cy="338852"/>
          </a:xfrm>
          <a:prstGeom prst="rect">
            <a:avLst/>
          </a:prstGeom>
        </p:spPr>
      </p:pic>
      <p:sp>
        <p:nvSpPr>
          <p:cNvPr id="15" name="Text 7"/>
          <p:cNvSpPr/>
          <p:nvPr/>
        </p:nvSpPr>
        <p:spPr>
          <a:xfrm>
            <a:off x="7475220" y="4417219"/>
            <a:ext cx="2409944" cy="301228"/>
          </a:xfrm>
          <a:prstGeom prst="rect">
            <a:avLst/>
          </a:prstGeom>
          <a:noFill/>
          <a:ln/>
        </p:spPr>
        <p:txBody>
          <a:bodyPr wrap="none" lIns="0" tIns="0" rIns="0" bIns="0" rtlCol="0" anchor="t"/>
          <a:lstStyle/>
          <a:p>
            <a:pPr marL="0" indent="0" algn="l">
              <a:lnSpc>
                <a:spcPts val="2350"/>
              </a:lnSpc>
              <a:buNone/>
            </a:pPr>
            <a:r>
              <a:rPr lang="en-US" sz="1850" b="1" dirty="0">
                <a:solidFill>
                  <a:srgbClr val="002060"/>
                </a:solidFill>
                <a:latin typeface="Poppins" panose="00000500000000000000" pitchFamily="2" charset="0"/>
                <a:ea typeface="Alexandria" pitchFamily="34" charset="-122"/>
                <a:cs typeface="Poppins" panose="00000500000000000000" pitchFamily="2" charset="0"/>
              </a:rPr>
              <a:t>Aprendizado</a:t>
            </a:r>
            <a:endParaRPr lang="en-US" sz="1850" b="1" dirty="0">
              <a:solidFill>
                <a:srgbClr val="002060"/>
              </a:solidFill>
              <a:latin typeface="Poppins" panose="00000500000000000000" pitchFamily="2" charset="0"/>
              <a:cs typeface="Poppins" panose="00000500000000000000" pitchFamily="2" charset="0"/>
            </a:endParaRPr>
          </a:p>
        </p:txBody>
      </p:sp>
      <p:sp>
        <p:nvSpPr>
          <p:cNvPr id="16" name="Text 8"/>
          <p:cNvSpPr/>
          <p:nvPr/>
        </p:nvSpPr>
        <p:spPr>
          <a:xfrm>
            <a:off x="7475220" y="4834057"/>
            <a:ext cx="3002875" cy="308372"/>
          </a:xfrm>
          <a:prstGeom prst="rect">
            <a:avLst/>
          </a:prstGeom>
          <a:noFill/>
          <a:ln/>
        </p:spPr>
        <p:txBody>
          <a:bodyPr wrap="none" lIns="0" tIns="0" rIns="0" bIns="0" rtlCol="0" anchor="t"/>
          <a:lstStyle/>
          <a:p>
            <a:pPr marL="0" indent="0" algn="l">
              <a:lnSpc>
                <a:spcPts val="2400"/>
              </a:lnSpc>
              <a:buNone/>
            </a:pPr>
            <a:r>
              <a:rPr lang="en-US" sz="1500" dirty="0">
                <a:solidFill>
                  <a:srgbClr val="404155"/>
                </a:solidFill>
                <a:latin typeface="Poppins" panose="00000500000000000000" pitchFamily="2" charset="0"/>
                <a:ea typeface="Nobile" pitchFamily="34" charset="-122"/>
                <a:cs typeface="Poppins" panose="00000500000000000000" pitchFamily="2" charset="0"/>
              </a:rPr>
              <a:t>Domine os conceitos do DPMM®</a:t>
            </a:r>
            <a:endParaRPr lang="en-US" sz="1500" dirty="0">
              <a:latin typeface="Poppins" panose="00000500000000000000" pitchFamily="2" charset="0"/>
              <a:cs typeface="Poppins" panose="00000500000000000000" pitchFamily="2" charset="0"/>
            </a:endParaRPr>
          </a:p>
        </p:txBody>
      </p:sp>
      <p:sp>
        <p:nvSpPr>
          <p:cNvPr id="17" name="Text 9"/>
          <p:cNvSpPr/>
          <p:nvPr/>
        </p:nvSpPr>
        <p:spPr>
          <a:xfrm>
            <a:off x="793790" y="5552003"/>
            <a:ext cx="13042821" cy="616744"/>
          </a:xfrm>
          <a:prstGeom prst="rect">
            <a:avLst/>
          </a:prstGeom>
          <a:noFill/>
          <a:ln/>
        </p:spPr>
        <p:txBody>
          <a:bodyPr wrap="square" lIns="0" tIns="0" rIns="0" bIns="0" rtlCol="0" anchor="t"/>
          <a:lstStyle/>
          <a:p>
            <a:pPr marL="0" indent="0" algn="l">
              <a:lnSpc>
                <a:spcPts val="2400"/>
              </a:lnSpc>
              <a:buNone/>
            </a:pPr>
            <a:r>
              <a:rPr lang="en-US" dirty="0">
                <a:solidFill>
                  <a:srgbClr val="404155"/>
                </a:solidFill>
                <a:latin typeface="Poppins" panose="00000500000000000000" pitchFamily="2" charset="0"/>
                <a:ea typeface="Nobile" pitchFamily="34" charset="-122"/>
                <a:cs typeface="Poppins" panose="00000500000000000000" pitchFamily="2" charset="0"/>
              </a:rPr>
              <a:t>Agradecemos sua participação neste webinar sobre o Método de Gestão de Projetos Dinâmica (DPMM®). Esperamos que você tenha obtido insights valiosos sobre como esta abordagem pode transformar sua maneira de gerenciar projetos em ambientes complexos e dinâmicos.</a:t>
            </a:r>
            <a:endParaRPr lang="en-US" dirty="0">
              <a:latin typeface="Poppins" panose="00000500000000000000" pitchFamily="2" charset="0"/>
              <a:cs typeface="Poppins" panose="00000500000000000000" pitchFamily="2" charset="0"/>
            </a:endParaRPr>
          </a:p>
        </p:txBody>
      </p:sp>
      <p:sp>
        <p:nvSpPr>
          <p:cNvPr id="18" name="Text 10"/>
          <p:cNvSpPr/>
          <p:nvPr/>
        </p:nvSpPr>
        <p:spPr>
          <a:xfrm>
            <a:off x="793789" y="6532601"/>
            <a:ext cx="13042821" cy="925116"/>
          </a:xfrm>
          <a:prstGeom prst="rect">
            <a:avLst/>
          </a:prstGeom>
          <a:noFill/>
          <a:ln/>
        </p:spPr>
        <p:txBody>
          <a:bodyPr wrap="square" lIns="0" tIns="0" rIns="0" bIns="0" rtlCol="0" anchor="t"/>
          <a:lstStyle/>
          <a:p>
            <a:pPr marL="0" indent="0" algn="l">
              <a:lnSpc>
                <a:spcPts val="2400"/>
              </a:lnSpc>
              <a:buNone/>
            </a:pPr>
            <a:r>
              <a:rPr lang="en-US" dirty="0">
                <a:solidFill>
                  <a:srgbClr val="404155"/>
                </a:solidFill>
                <a:latin typeface="Poppins" panose="00000500000000000000" pitchFamily="2" charset="0"/>
                <a:ea typeface="Nobile" pitchFamily="34" charset="-122"/>
                <a:cs typeface="Poppins" panose="00000500000000000000" pitchFamily="2" charset="0"/>
              </a:rPr>
              <a:t>Lembre-se de visitar o site oficial (www.dpmm.org) para mais informações e considere buscar treinamento e certificação para aprofundar seu conhecimento. O DPMM® oferece uma estrutura robusta e adaptável que pode ajudar você e sua organização a alcançar maior sucesso em seus projetos.</a:t>
            </a:r>
            <a:endParaRPr lang="en-US" dirty="0">
              <a:latin typeface="Poppins" panose="00000500000000000000" pitchFamily="2" charset="0"/>
              <a:cs typeface="Poppins" panose="00000500000000000000" pitchFamily="2" charset="0"/>
            </a:endParaRPr>
          </a:p>
        </p:txBody>
      </p:sp>
      <p:sp>
        <p:nvSpPr>
          <p:cNvPr id="19" name="Freeform 2">
            <a:extLst>
              <a:ext uri="{FF2B5EF4-FFF2-40B4-BE49-F238E27FC236}">
                <a16:creationId xmlns:a16="http://schemas.microsoft.com/office/drawing/2014/main" id="{332E9C56-32B0-160A-FACF-29D2C7BFB16E}"/>
              </a:ext>
            </a:extLst>
          </p:cNvPr>
          <p:cNvSpPr/>
          <p:nvPr/>
        </p:nvSpPr>
        <p:spPr>
          <a:xfrm>
            <a:off x="304135" y="7767757"/>
            <a:ext cx="690037" cy="260563"/>
          </a:xfrm>
          <a:custGeom>
            <a:avLst/>
            <a:gdLst/>
            <a:ahLst/>
            <a:cxnLst/>
            <a:rect l="l" t="t" r="r" b="b"/>
            <a:pathLst>
              <a:path w="1224137" h="521246">
                <a:moveTo>
                  <a:pt x="0" y="0"/>
                </a:moveTo>
                <a:lnTo>
                  <a:pt x="1224137" y="0"/>
                </a:lnTo>
                <a:lnTo>
                  <a:pt x="1224137" y="521246"/>
                </a:lnTo>
                <a:lnTo>
                  <a:pt x="0" y="521246"/>
                </a:lnTo>
                <a:lnTo>
                  <a:pt x="0" y="0"/>
                </a:lnTo>
                <a:close/>
              </a:path>
            </a:pathLst>
          </a:custGeom>
          <a:blipFill>
            <a:blip r:embed="rId9"/>
            <a:stretch>
              <a:fillRect b="-649"/>
            </a:stretch>
          </a:blipFill>
        </p:spPr>
        <p:txBody>
          <a:bodyPr/>
          <a:lstStyle/>
          <a:p>
            <a:endParaRPr lang="en-NL" sz="144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tângulo Arredondado 25">
            <a:extLst>
              <a:ext uri="{FF2B5EF4-FFF2-40B4-BE49-F238E27FC236}">
                <a16:creationId xmlns:a16="http://schemas.microsoft.com/office/drawing/2014/main" id="{01CE2888-E808-EDA9-1875-7C9EF2749DB2}"/>
              </a:ext>
            </a:extLst>
          </p:cNvPr>
          <p:cNvSpPr/>
          <p:nvPr/>
        </p:nvSpPr>
        <p:spPr>
          <a:xfrm>
            <a:off x="547570" y="4488283"/>
            <a:ext cx="4174900" cy="2535985"/>
          </a:xfrm>
          <a:prstGeom prst="roundRect">
            <a:avLst>
              <a:gd name="adj" fmla="val 7041"/>
            </a:avLst>
          </a:prstGeom>
          <a:effectLst>
            <a:glow rad="139700">
              <a:schemeClr val="accent1">
                <a:satMod val="175000"/>
                <a:alpha val="40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885"/>
          </a:p>
        </p:txBody>
      </p:sp>
      <p:sp>
        <p:nvSpPr>
          <p:cNvPr id="6" name="Retângulo Arredondado 5">
            <a:extLst>
              <a:ext uri="{FF2B5EF4-FFF2-40B4-BE49-F238E27FC236}">
                <a16:creationId xmlns:a16="http://schemas.microsoft.com/office/drawing/2014/main" id="{18D5C03A-414F-144F-99B1-DFD6AED803D5}"/>
              </a:ext>
            </a:extLst>
          </p:cNvPr>
          <p:cNvSpPr/>
          <p:nvPr/>
        </p:nvSpPr>
        <p:spPr>
          <a:xfrm>
            <a:off x="10498266" y="4511700"/>
            <a:ext cx="3861314" cy="2535985"/>
          </a:xfrm>
          <a:prstGeom prst="roundRect">
            <a:avLst>
              <a:gd name="adj" fmla="val 7041"/>
            </a:avLst>
          </a:prstGeom>
          <a:effectLst>
            <a:glow rad="139700">
              <a:schemeClr val="accent1">
                <a:satMod val="175000"/>
                <a:alpha val="40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885"/>
          </a:p>
        </p:txBody>
      </p:sp>
      <p:sp>
        <p:nvSpPr>
          <p:cNvPr id="7" name="Title 1">
            <a:extLst>
              <a:ext uri="{FF2B5EF4-FFF2-40B4-BE49-F238E27FC236}">
                <a16:creationId xmlns:a16="http://schemas.microsoft.com/office/drawing/2014/main" id="{91D2EE9F-7938-4147-857B-C1268544E11D}"/>
              </a:ext>
            </a:extLst>
          </p:cNvPr>
          <p:cNvSpPr txBox="1">
            <a:spLocks/>
          </p:cNvSpPr>
          <p:nvPr/>
        </p:nvSpPr>
        <p:spPr>
          <a:xfrm>
            <a:off x="10914677" y="4718809"/>
            <a:ext cx="3028493" cy="1933906"/>
          </a:xfrm>
          <a:prstGeom prst="rect">
            <a:avLst/>
          </a:prstGeom>
        </p:spPr>
        <p:txBody>
          <a:bodyPr>
            <a:normAutofit fontScale="92500" lnSpcReduction="10000"/>
          </a:bodyPr>
          <a:lstStyle>
            <a:lvl1pPr algn="ctr" defTabSz="914400" rtl="0" eaLnBrk="1" latinLnBrk="0" hangingPunct="1">
              <a:spcBef>
                <a:spcPct val="0"/>
              </a:spcBef>
              <a:buNone/>
              <a:defRPr sz="4400" b="0" kern="1200">
                <a:solidFill>
                  <a:srgbClr val="009DE0"/>
                </a:solidFill>
                <a:latin typeface="Aharoni" panose="02010803020104030203" pitchFamily="2" charset="-79"/>
                <a:ea typeface="+mj-ea"/>
                <a:cs typeface="Aharoni" panose="02010803020104030203" pitchFamily="2" charset="-79"/>
              </a:defRPr>
            </a:lvl1pPr>
          </a:lstStyle>
          <a:p>
            <a:endParaRPr lang="pt-BR" sz="2400" b="1" dirty="0">
              <a:solidFill>
                <a:schemeClr val="bg1"/>
              </a:solidFill>
              <a:latin typeface="Roboto" panose="02000000000000000000" pitchFamily="2" charset="0"/>
              <a:ea typeface="Roboto" panose="02000000000000000000" pitchFamily="2" charset="0"/>
            </a:endParaRPr>
          </a:p>
          <a:p>
            <a:r>
              <a:rPr lang="pt-BR" sz="2400" b="1" dirty="0">
                <a:solidFill>
                  <a:schemeClr val="bg1"/>
                </a:solidFill>
                <a:latin typeface="Roboto" panose="02000000000000000000" pitchFamily="2" charset="0"/>
                <a:ea typeface="Roboto" panose="02000000000000000000" pitchFamily="2" charset="0"/>
              </a:rPr>
              <a:t>PROVAS ONLINE</a:t>
            </a:r>
          </a:p>
          <a:p>
            <a:endParaRPr lang="pt-BR" sz="2400" b="1" dirty="0">
              <a:solidFill>
                <a:schemeClr val="bg1"/>
              </a:solidFill>
              <a:latin typeface="Roboto" panose="02000000000000000000" pitchFamily="2" charset="0"/>
              <a:ea typeface="Roboto" panose="02000000000000000000" pitchFamily="2" charset="0"/>
            </a:endParaRPr>
          </a:p>
          <a:p>
            <a:r>
              <a:rPr lang="pt-BR" sz="2400" b="1" dirty="0">
                <a:solidFill>
                  <a:schemeClr val="bg1"/>
                </a:solidFill>
                <a:latin typeface="Roboto" panose="02000000000000000000" pitchFamily="2" charset="0"/>
                <a:ea typeface="Roboto" panose="02000000000000000000" pitchFamily="2" charset="0"/>
              </a:rPr>
              <a:t> PELO </a:t>
            </a:r>
          </a:p>
          <a:p>
            <a:endParaRPr lang="pt-BR" sz="2400" b="1" dirty="0">
              <a:solidFill>
                <a:schemeClr val="bg1"/>
              </a:solidFill>
              <a:latin typeface="Roboto" panose="02000000000000000000" pitchFamily="2" charset="0"/>
              <a:ea typeface="Roboto" panose="02000000000000000000" pitchFamily="2" charset="0"/>
            </a:endParaRPr>
          </a:p>
          <a:p>
            <a:r>
              <a:rPr lang="pt-BR" sz="2400" b="1" dirty="0">
                <a:solidFill>
                  <a:srgbClr val="00B0F0"/>
                </a:solidFill>
                <a:latin typeface="Roboto" panose="02000000000000000000" pitchFamily="2" charset="0"/>
                <a:ea typeface="Roboto" panose="02000000000000000000" pitchFamily="2" charset="0"/>
                <a:hlinkClick r:id="rId2">
                  <a:extLst>
                    <a:ext uri="{A12FA001-AC4F-418D-AE19-62706E023703}">
                      <ahyp:hlinkClr xmlns:ahyp="http://schemas.microsoft.com/office/drawing/2018/hyperlinkcolor" val="tx"/>
                    </a:ext>
                  </a:extLst>
                </a:hlinkClick>
              </a:rPr>
              <a:t>EXIN ANYWHERE</a:t>
            </a:r>
            <a:endParaRPr lang="pt-BR" sz="2400" b="1" dirty="0">
              <a:solidFill>
                <a:srgbClr val="00B0F0"/>
              </a:solidFill>
              <a:latin typeface="Roboto" panose="02000000000000000000" pitchFamily="2" charset="0"/>
              <a:ea typeface="Roboto" panose="02000000000000000000" pitchFamily="2" charset="0"/>
            </a:endParaRPr>
          </a:p>
          <a:p>
            <a:endParaRPr lang="pt-BR" sz="2400" b="1" dirty="0">
              <a:solidFill>
                <a:schemeClr val="bg1"/>
              </a:solidFill>
              <a:latin typeface="Roboto" panose="02000000000000000000" pitchFamily="2" charset="0"/>
              <a:ea typeface="Roboto" panose="02000000000000000000" pitchFamily="2" charset="0"/>
            </a:endParaRPr>
          </a:p>
          <a:p>
            <a:endParaRPr lang="pt-BR" sz="2400" b="1" dirty="0">
              <a:solidFill>
                <a:schemeClr val="bg1"/>
              </a:solidFill>
              <a:latin typeface="Roboto" panose="02000000000000000000" pitchFamily="2" charset="0"/>
              <a:ea typeface="Roboto" panose="02000000000000000000" pitchFamily="2" charset="0"/>
            </a:endParaRPr>
          </a:p>
          <a:p>
            <a:endParaRPr lang="nl-NL" sz="2560" dirty="0">
              <a:solidFill>
                <a:schemeClr val="bg1"/>
              </a:solidFill>
              <a:latin typeface="Montserrat" panose="020B0604020202020204" charset="0"/>
              <a:ea typeface="Arial Unicode MS" panose="020B0604020202020204" pitchFamily="34" charset="-128"/>
              <a:cs typeface="Arial Unicode MS" panose="020B0604020202020204" pitchFamily="34" charset="-128"/>
            </a:endParaRPr>
          </a:p>
          <a:p>
            <a:endParaRPr lang="nl-NL" sz="2560" dirty="0">
              <a:solidFill>
                <a:schemeClr val="bg1"/>
              </a:solidFill>
              <a:latin typeface="Montserrat" panose="020B0604020202020204" charset="0"/>
              <a:ea typeface="Arial Unicode MS" panose="020B0604020202020204" pitchFamily="34" charset="-128"/>
              <a:cs typeface="Arial Unicode MS" panose="020B0604020202020204" pitchFamily="34" charset="-128"/>
            </a:endParaRPr>
          </a:p>
        </p:txBody>
      </p:sp>
      <p:sp>
        <p:nvSpPr>
          <p:cNvPr id="9" name="Title 1">
            <a:extLst>
              <a:ext uri="{FF2B5EF4-FFF2-40B4-BE49-F238E27FC236}">
                <a16:creationId xmlns:a16="http://schemas.microsoft.com/office/drawing/2014/main" id="{0387A03F-0120-61DC-74F8-48F7D830E19C}"/>
              </a:ext>
            </a:extLst>
          </p:cNvPr>
          <p:cNvSpPr txBox="1">
            <a:spLocks/>
          </p:cNvSpPr>
          <p:nvPr/>
        </p:nvSpPr>
        <p:spPr>
          <a:xfrm>
            <a:off x="-2041121" y="5067"/>
            <a:ext cx="10068582" cy="1571017"/>
          </a:xfrm>
          <a:prstGeom prst="rect">
            <a:avLst/>
          </a:prstGeom>
          <a:noFill/>
        </p:spPr>
        <p:txBody>
          <a:bodyPr vert="horz" lIns="146304" tIns="73152" rIns="146304" bIns="73152" rtlCol="0" anchor="ctr">
            <a:normAutofit fontScale="97500"/>
          </a:bodyPr>
          <a:lstStyle>
            <a:lvl1pPr algn="l" defTabSz="914400" rtl="0" eaLnBrk="1" latinLnBrk="0" hangingPunct="1">
              <a:spcBef>
                <a:spcPct val="0"/>
              </a:spcBef>
              <a:buNone/>
              <a:defRPr sz="2600" b="1" kern="1200">
                <a:solidFill>
                  <a:srgbClr val="002A5A"/>
                </a:solidFill>
                <a:latin typeface="Montserrat" panose="00000500000000000000" pitchFamily="50" charset="0"/>
                <a:ea typeface="+mj-ea"/>
                <a:cs typeface="Aharoni" panose="02010803020104030203" pitchFamily="2" charset="-79"/>
              </a:defRPr>
            </a:lvl1pPr>
          </a:lstStyle>
          <a:p>
            <a:pPr algn="ctr"/>
            <a:r>
              <a:rPr lang="nl-NL" sz="4160" dirty="0"/>
              <a:t>PRESENTE EXIN</a:t>
            </a:r>
            <a:endParaRPr lang="en-US" sz="4160" dirty="0"/>
          </a:p>
        </p:txBody>
      </p:sp>
      <p:pic>
        <p:nvPicPr>
          <p:cNvPr id="2050" name="Picture 2" descr="Resultado de imagem para imagens de PRESENTE">
            <a:extLst>
              <a:ext uri="{FF2B5EF4-FFF2-40B4-BE49-F238E27FC236}">
                <a16:creationId xmlns:a16="http://schemas.microsoft.com/office/drawing/2014/main" id="{30C2B220-F6B8-A5F0-EAEE-BB379AA9C6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520" y="1191587"/>
            <a:ext cx="4021738" cy="3010282"/>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Arredondado 1">
            <a:extLst>
              <a:ext uri="{FF2B5EF4-FFF2-40B4-BE49-F238E27FC236}">
                <a16:creationId xmlns:a16="http://schemas.microsoft.com/office/drawing/2014/main" id="{A9240983-31D4-4791-D7F0-F2EF651808F9}"/>
              </a:ext>
            </a:extLst>
          </p:cNvPr>
          <p:cNvSpPr/>
          <p:nvPr/>
        </p:nvSpPr>
        <p:spPr>
          <a:xfrm>
            <a:off x="5824600" y="608303"/>
            <a:ext cx="3582038" cy="2812694"/>
          </a:xfrm>
          <a:prstGeom prst="roundRect">
            <a:avLst>
              <a:gd name="adj" fmla="val 7041"/>
            </a:avLst>
          </a:prstGeom>
          <a:effectLst>
            <a:glow rad="139700">
              <a:schemeClr val="accent1">
                <a:satMod val="175000"/>
                <a:alpha val="40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885" dirty="0"/>
          </a:p>
        </p:txBody>
      </p:sp>
      <p:sp>
        <p:nvSpPr>
          <p:cNvPr id="4" name="Title 1">
            <a:extLst>
              <a:ext uri="{FF2B5EF4-FFF2-40B4-BE49-F238E27FC236}">
                <a16:creationId xmlns:a16="http://schemas.microsoft.com/office/drawing/2014/main" id="{F2FDD3A3-AED7-2743-BF1E-87E3811D05E0}"/>
              </a:ext>
            </a:extLst>
          </p:cNvPr>
          <p:cNvSpPr txBox="1">
            <a:spLocks/>
          </p:cNvSpPr>
          <p:nvPr/>
        </p:nvSpPr>
        <p:spPr>
          <a:xfrm>
            <a:off x="5903393" y="933782"/>
            <a:ext cx="3469708" cy="1139309"/>
          </a:xfrm>
          <a:prstGeom prst="rect">
            <a:avLst/>
          </a:prstGeom>
        </p:spPr>
        <p:txBody>
          <a:bodyPr>
            <a:normAutofit fontScale="25000" lnSpcReduction="20000"/>
          </a:bodyPr>
          <a:lstStyle>
            <a:lvl1pPr algn="ctr" defTabSz="914400" rtl="0" eaLnBrk="1" latinLnBrk="0" hangingPunct="1">
              <a:spcBef>
                <a:spcPct val="0"/>
              </a:spcBef>
              <a:buNone/>
              <a:defRPr sz="4400" b="0" kern="1200">
                <a:solidFill>
                  <a:srgbClr val="009DE0"/>
                </a:solidFill>
                <a:latin typeface="Aharoni" panose="02010803020104030203" pitchFamily="2" charset="-79"/>
                <a:ea typeface="+mj-ea"/>
                <a:cs typeface="Aharoni" panose="02010803020104030203" pitchFamily="2" charset="-79"/>
              </a:defRPr>
            </a:lvl1pPr>
          </a:lstStyle>
          <a:p>
            <a:r>
              <a:rPr lang="nl-NL" sz="17280" b="1" dirty="0">
                <a:solidFill>
                  <a:schemeClr val="bg1"/>
                </a:solidFill>
                <a:latin typeface="Roboto" panose="02000000000000000000" pitchFamily="2" charset="0"/>
                <a:ea typeface="Roboto" panose="02000000000000000000" pitchFamily="2" charset="0"/>
              </a:rPr>
              <a:t>30% off </a:t>
            </a:r>
          </a:p>
          <a:p>
            <a:endParaRPr lang="nl-NL" sz="8959" dirty="0">
              <a:solidFill>
                <a:schemeClr val="bg1"/>
              </a:solidFill>
              <a:latin typeface="Roboto" panose="02000000000000000000" pitchFamily="2" charset="0"/>
              <a:ea typeface="Roboto" panose="02000000000000000000" pitchFamily="2" charset="0"/>
            </a:endParaRPr>
          </a:p>
          <a:p>
            <a:r>
              <a:rPr lang="nl-NL" sz="8959" dirty="0" err="1">
                <a:solidFill>
                  <a:schemeClr val="bg1"/>
                </a:solidFill>
                <a:latin typeface="Roboto" panose="02000000000000000000" pitchFamily="2" charset="0"/>
                <a:ea typeface="Roboto" panose="02000000000000000000" pitchFamily="2" charset="0"/>
              </a:rPr>
              <a:t>Cód</a:t>
            </a:r>
            <a:r>
              <a:rPr lang="nl-NL" sz="8959" dirty="0">
                <a:solidFill>
                  <a:schemeClr val="bg1"/>
                </a:solidFill>
                <a:latin typeface="Roboto" panose="02000000000000000000" pitchFamily="2" charset="0"/>
                <a:ea typeface="Roboto" panose="02000000000000000000" pitchFamily="2" charset="0"/>
              </a:rPr>
              <a:t> </a:t>
            </a:r>
            <a:r>
              <a:rPr lang="nl-NL" sz="8959" dirty="0" err="1">
                <a:solidFill>
                  <a:schemeClr val="bg1"/>
                </a:solidFill>
                <a:latin typeface="Roboto" panose="02000000000000000000" pitchFamily="2" charset="0"/>
                <a:ea typeface="Roboto" panose="02000000000000000000" pitchFamily="2" charset="0"/>
              </a:rPr>
              <a:t>Desconto</a:t>
            </a:r>
            <a:endParaRPr lang="nl-NL" sz="8959" dirty="0">
              <a:solidFill>
                <a:schemeClr val="bg1"/>
              </a:solidFill>
              <a:latin typeface="Roboto" panose="02000000000000000000" pitchFamily="2" charset="0"/>
              <a:ea typeface="Roboto" panose="02000000000000000000" pitchFamily="2" charset="0"/>
            </a:endParaRPr>
          </a:p>
          <a:p>
            <a:r>
              <a:rPr lang="nl-NL" sz="8959" dirty="0">
                <a:solidFill>
                  <a:schemeClr val="bg1"/>
                </a:solidFill>
                <a:latin typeface="Roboto" panose="02000000000000000000" pitchFamily="2" charset="0"/>
                <a:ea typeface="Roboto" panose="02000000000000000000" pitchFamily="2" charset="0"/>
              </a:rPr>
              <a:t> (</a:t>
            </a:r>
            <a:r>
              <a:rPr lang="nl-NL" sz="8959" b="1" dirty="0" err="1">
                <a:solidFill>
                  <a:schemeClr val="bg1"/>
                </a:solidFill>
                <a:latin typeface="Roboto" panose="02000000000000000000" pitchFamily="2" charset="0"/>
                <a:ea typeface="Roboto" panose="02000000000000000000" pitchFamily="2" charset="0"/>
              </a:rPr>
              <a:t>até</a:t>
            </a:r>
            <a:r>
              <a:rPr lang="nl-NL" sz="8959" b="1" dirty="0">
                <a:solidFill>
                  <a:schemeClr val="bg1"/>
                </a:solidFill>
                <a:latin typeface="Roboto" panose="02000000000000000000" pitchFamily="2" charset="0"/>
                <a:ea typeface="Roboto" panose="02000000000000000000" pitchFamily="2" charset="0"/>
              </a:rPr>
              <a:t> 30/09/25</a:t>
            </a:r>
            <a:r>
              <a:rPr lang="nl-NL" sz="8959" dirty="0">
                <a:solidFill>
                  <a:schemeClr val="bg1"/>
                </a:solidFill>
                <a:latin typeface="Roboto" panose="02000000000000000000" pitchFamily="2" charset="0"/>
                <a:ea typeface="Roboto" panose="02000000000000000000" pitchFamily="2" charset="0"/>
              </a:rPr>
              <a:t>)</a:t>
            </a:r>
          </a:p>
          <a:p>
            <a:endParaRPr lang="nl-NL" sz="8959" dirty="0">
              <a:solidFill>
                <a:schemeClr val="bg1"/>
              </a:solidFill>
              <a:latin typeface="Roboto" panose="02000000000000000000" pitchFamily="2" charset="0"/>
              <a:ea typeface="Roboto" panose="02000000000000000000" pitchFamily="2" charset="0"/>
            </a:endParaRPr>
          </a:p>
          <a:p>
            <a:r>
              <a:rPr lang="nl-NL" sz="11520" dirty="0">
                <a:solidFill>
                  <a:schemeClr val="bg1"/>
                </a:solidFill>
                <a:latin typeface="Roboto" panose="02000000000000000000" pitchFamily="2" charset="0"/>
                <a:ea typeface="Roboto" panose="02000000000000000000" pitchFamily="2" charset="0"/>
              </a:rPr>
              <a:t> </a:t>
            </a:r>
            <a:r>
              <a:rPr lang="nl-NL" sz="11520" b="1" dirty="0">
                <a:solidFill>
                  <a:schemeClr val="accent4">
                    <a:lumMod val="60000"/>
                    <a:lumOff val="40000"/>
                  </a:schemeClr>
                </a:solidFill>
                <a:latin typeface="Roboto" panose="02000000000000000000" pitchFamily="2" charset="0"/>
                <a:ea typeface="Roboto" panose="02000000000000000000" pitchFamily="2" charset="0"/>
              </a:rPr>
              <a:t>5633.81D7.65FA</a:t>
            </a:r>
          </a:p>
          <a:p>
            <a:endParaRPr lang="nl-NL" sz="2560" dirty="0">
              <a:solidFill>
                <a:schemeClr val="bg1"/>
              </a:solidFill>
              <a:latin typeface="Montserrat" panose="020B0604020202020204" charset="0"/>
              <a:ea typeface="Arial Unicode MS" panose="020B0604020202020204" pitchFamily="34" charset="-128"/>
              <a:cs typeface="Arial Unicode MS" panose="020B0604020202020204" pitchFamily="34" charset="-128"/>
            </a:endParaRPr>
          </a:p>
          <a:p>
            <a:endParaRPr lang="nl-NL" sz="2560" dirty="0">
              <a:solidFill>
                <a:schemeClr val="bg1"/>
              </a:solidFill>
              <a:latin typeface="Montserrat" panose="020B0604020202020204" charset="0"/>
              <a:ea typeface="Arial Unicode MS" panose="020B0604020202020204" pitchFamily="34" charset="-128"/>
              <a:cs typeface="Arial Unicode MS" panose="020B0604020202020204" pitchFamily="34" charset="-128"/>
            </a:endParaRPr>
          </a:p>
        </p:txBody>
      </p:sp>
      <p:pic>
        <p:nvPicPr>
          <p:cNvPr id="19" name="Picture 2">
            <a:extLst>
              <a:ext uri="{FF2B5EF4-FFF2-40B4-BE49-F238E27FC236}">
                <a16:creationId xmlns:a16="http://schemas.microsoft.com/office/drawing/2014/main" id="{A760600D-2970-0E4A-475A-411314FC42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55250" y="276831"/>
            <a:ext cx="3657019" cy="3657019"/>
          </a:xfrm>
          <a:prstGeom prst="rect">
            <a:avLst/>
          </a:prstGeom>
          <a:noFill/>
          <a:extLst>
            <a:ext uri="{909E8E84-426E-40DD-AFC4-6F175D3DCCD1}">
              <a14:hiddenFill xmlns:a14="http://schemas.microsoft.com/office/drawing/2010/main">
                <a:solidFill>
                  <a:srgbClr val="FFFFFF"/>
                </a:solidFill>
              </a14:hiddenFill>
            </a:ext>
          </a:extLst>
        </p:spPr>
      </p:pic>
      <p:sp>
        <p:nvSpPr>
          <p:cNvPr id="22" name="Retângulo Arredondado 21">
            <a:extLst>
              <a:ext uri="{FF2B5EF4-FFF2-40B4-BE49-F238E27FC236}">
                <a16:creationId xmlns:a16="http://schemas.microsoft.com/office/drawing/2014/main" id="{32C36FBD-8103-F51C-EF2C-C729C301C36E}"/>
              </a:ext>
            </a:extLst>
          </p:cNvPr>
          <p:cNvSpPr/>
          <p:nvPr/>
        </p:nvSpPr>
        <p:spPr>
          <a:xfrm>
            <a:off x="5649507" y="4511700"/>
            <a:ext cx="3861314" cy="2535985"/>
          </a:xfrm>
          <a:prstGeom prst="roundRect">
            <a:avLst>
              <a:gd name="adj" fmla="val 7041"/>
            </a:avLst>
          </a:prstGeom>
          <a:effectLst>
            <a:glow rad="139700">
              <a:schemeClr val="accent1">
                <a:satMod val="175000"/>
                <a:alpha val="40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885"/>
          </a:p>
        </p:txBody>
      </p:sp>
      <p:sp>
        <p:nvSpPr>
          <p:cNvPr id="23" name="Title 1">
            <a:extLst>
              <a:ext uri="{FF2B5EF4-FFF2-40B4-BE49-F238E27FC236}">
                <a16:creationId xmlns:a16="http://schemas.microsoft.com/office/drawing/2014/main" id="{7A36E514-B621-513A-5947-96C253CB6DEE}"/>
              </a:ext>
            </a:extLst>
          </p:cNvPr>
          <p:cNvSpPr txBox="1">
            <a:spLocks/>
          </p:cNvSpPr>
          <p:nvPr/>
        </p:nvSpPr>
        <p:spPr>
          <a:xfrm>
            <a:off x="610595" y="4891094"/>
            <a:ext cx="4174900" cy="1933906"/>
          </a:xfrm>
          <a:prstGeom prst="rect">
            <a:avLst/>
          </a:prstGeom>
        </p:spPr>
        <p:txBody>
          <a:bodyPr>
            <a:normAutofit/>
          </a:bodyPr>
          <a:lstStyle>
            <a:lvl1pPr algn="ctr" defTabSz="914400" rtl="0" eaLnBrk="1" latinLnBrk="0" hangingPunct="1">
              <a:spcBef>
                <a:spcPct val="0"/>
              </a:spcBef>
              <a:buNone/>
              <a:defRPr sz="4400" b="0" kern="1200">
                <a:solidFill>
                  <a:srgbClr val="009DE0"/>
                </a:solidFill>
                <a:latin typeface="Aharoni" panose="02010803020104030203" pitchFamily="2" charset="-79"/>
                <a:ea typeface="+mj-ea"/>
                <a:cs typeface="Aharoni" panose="02010803020104030203" pitchFamily="2" charset="-79"/>
              </a:defRPr>
            </a:lvl1pPr>
          </a:lstStyle>
          <a:p>
            <a:pPr marL="411480" indent="-411480" algn="l">
              <a:buFont typeface="Wingdings" pitchFamily="2" charset="2"/>
              <a:buChar char="Ø"/>
            </a:pPr>
            <a:r>
              <a:rPr lang="pt-BR" sz="2400" b="1" dirty="0">
                <a:solidFill>
                  <a:schemeClr val="bg1"/>
                </a:solidFill>
                <a:latin typeface="Roboto" panose="02000000000000000000" pitchFamily="2" charset="0"/>
                <a:ea typeface="Roboto" panose="02000000000000000000" pitchFamily="2" charset="0"/>
              </a:rPr>
              <a:t>Pagamento em (</a:t>
            </a:r>
            <a:r>
              <a:rPr lang="pt-BR" sz="2400" b="1" dirty="0" err="1">
                <a:solidFill>
                  <a:schemeClr val="bg1"/>
                </a:solidFill>
                <a:latin typeface="Roboto" panose="02000000000000000000" pitchFamily="2" charset="0"/>
                <a:ea typeface="Roboto" panose="02000000000000000000" pitchFamily="2" charset="0"/>
              </a:rPr>
              <a:t>R</a:t>
            </a:r>
            <a:r>
              <a:rPr lang="pt-BR" sz="2400" b="1" dirty="0">
                <a:solidFill>
                  <a:schemeClr val="bg1"/>
                </a:solidFill>
                <a:latin typeface="Roboto" panose="02000000000000000000" pitchFamily="2" charset="0"/>
                <a:ea typeface="Roboto" panose="02000000000000000000" pitchFamily="2" charset="0"/>
              </a:rPr>
              <a:t>$)</a:t>
            </a:r>
          </a:p>
          <a:p>
            <a:pPr marL="411480" indent="-411480" algn="l">
              <a:buFont typeface="Wingdings" pitchFamily="2" charset="2"/>
              <a:buChar char="Ø"/>
            </a:pPr>
            <a:endParaRPr lang="pt-BR" sz="2400" b="1" dirty="0">
              <a:solidFill>
                <a:schemeClr val="bg1"/>
              </a:solidFill>
              <a:latin typeface="Roboto" panose="02000000000000000000" pitchFamily="2" charset="0"/>
              <a:ea typeface="Roboto" panose="02000000000000000000" pitchFamily="2" charset="0"/>
            </a:endParaRPr>
          </a:p>
          <a:p>
            <a:pPr marL="411480" indent="-411480" algn="l">
              <a:buFont typeface="Wingdings" pitchFamily="2" charset="2"/>
              <a:buChar char="Ø"/>
            </a:pPr>
            <a:r>
              <a:rPr lang="pt-BR" sz="2400" b="1" dirty="0">
                <a:solidFill>
                  <a:schemeClr val="bg1"/>
                </a:solidFill>
                <a:latin typeface="Roboto" panose="02000000000000000000" pitchFamily="2" charset="0"/>
                <a:ea typeface="Roboto" panose="02000000000000000000" pitchFamily="2" charset="0"/>
              </a:rPr>
              <a:t>+5% no PIX ou</a:t>
            </a:r>
          </a:p>
          <a:p>
            <a:pPr marL="411480" indent="-411480" algn="l">
              <a:buFont typeface="Wingdings" pitchFamily="2" charset="2"/>
              <a:buChar char="Ø"/>
            </a:pPr>
            <a:endParaRPr lang="pt-BR" sz="2400" b="1" dirty="0">
              <a:solidFill>
                <a:schemeClr val="bg1"/>
              </a:solidFill>
              <a:latin typeface="Roboto" panose="02000000000000000000" pitchFamily="2" charset="0"/>
              <a:ea typeface="Roboto" panose="02000000000000000000" pitchFamily="2" charset="0"/>
            </a:endParaRPr>
          </a:p>
          <a:p>
            <a:pPr marL="411480" indent="-411480" algn="l">
              <a:buFont typeface="Wingdings" pitchFamily="2" charset="2"/>
              <a:buChar char="Ø"/>
            </a:pPr>
            <a:r>
              <a:rPr lang="pt-BR" sz="2400" b="1" dirty="0">
                <a:solidFill>
                  <a:schemeClr val="bg1"/>
                </a:solidFill>
                <a:latin typeface="Roboto" panose="02000000000000000000" pitchFamily="2" charset="0"/>
                <a:ea typeface="Roboto" panose="02000000000000000000" pitchFamily="2" charset="0"/>
              </a:rPr>
              <a:t>Até 3 X sem juros no CC</a:t>
            </a:r>
          </a:p>
          <a:p>
            <a:endParaRPr lang="pt-BR" sz="2400" b="1" dirty="0">
              <a:solidFill>
                <a:schemeClr val="bg1"/>
              </a:solidFill>
              <a:latin typeface="Roboto" panose="02000000000000000000" pitchFamily="2" charset="0"/>
              <a:ea typeface="Roboto" panose="02000000000000000000" pitchFamily="2" charset="0"/>
            </a:endParaRPr>
          </a:p>
          <a:p>
            <a:endParaRPr lang="nl-NL" sz="2560" dirty="0">
              <a:solidFill>
                <a:schemeClr val="bg1"/>
              </a:solidFill>
              <a:latin typeface="Montserrat" panose="020B0604020202020204" charset="0"/>
              <a:ea typeface="Arial Unicode MS" panose="020B0604020202020204" pitchFamily="34" charset="-128"/>
              <a:cs typeface="Arial Unicode MS" panose="020B0604020202020204" pitchFamily="34" charset="-128"/>
            </a:endParaRPr>
          </a:p>
          <a:p>
            <a:endParaRPr lang="nl-NL" sz="2560" dirty="0">
              <a:solidFill>
                <a:schemeClr val="bg1"/>
              </a:solidFill>
              <a:latin typeface="Montserrat" panose="020B0604020202020204" charset="0"/>
              <a:ea typeface="Arial Unicode MS" panose="020B0604020202020204" pitchFamily="34" charset="-128"/>
              <a:cs typeface="Arial Unicode MS" panose="020B0604020202020204" pitchFamily="34" charset="-128"/>
            </a:endParaRPr>
          </a:p>
        </p:txBody>
      </p:sp>
      <p:sp>
        <p:nvSpPr>
          <p:cNvPr id="24" name="Title 1">
            <a:extLst>
              <a:ext uri="{FF2B5EF4-FFF2-40B4-BE49-F238E27FC236}">
                <a16:creationId xmlns:a16="http://schemas.microsoft.com/office/drawing/2014/main" id="{73F72241-F103-3369-8E18-05FC9AACD8F8}"/>
              </a:ext>
            </a:extLst>
          </p:cNvPr>
          <p:cNvSpPr txBox="1">
            <a:spLocks/>
          </p:cNvSpPr>
          <p:nvPr/>
        </p:nvSpPr>
        <p:spPr>
          <a:xfrm>
            <a:off x="6065917" y="4812738"/>
            <a:ext cx="3028493" cy="1933906"/>
          </a:xfrm>
          <a:prstGeom prst="rect">
            <a:avLst/>
          </a:prstGeom>
        </p:spPr>
        <p:txBody>
          <a:bodyPr>
            <a:normAutofit/>
          </a:bodyPr>
          <a:lstStyle>
            <a:lvl1pPr algn="ctr" defTabSz="914400" rtl="0" eaLnBrk="1" latinLnBrk="0" hangingPunct="1">
              <a:spcBef>
                <a:spcPct val="0"/>
              </a:spcBef>
              <a:buNone/>
              <a:defRPr sz="4400" b="0" kern="1200">
                <a:solidFill>
                  <a:srgbClr val="009DE0"/>
                </a:solidFill>
                <a:latin typeface="Aharoni" panose="02010803020104030203" pitchFamily="2" charset="-79"/>
                <a:ea typeface="+mj-ea"/>
                <a:cs typeface="Aharoni" panose="02010803020104030203" pitchFamily="2" charset="-79"/>
              </a:defRPr>
            </a:lvl1pPr>
          </a:lstStyle>
          <a:p>
            <a:r>
              <a:rPr lang="pt-BR" sz="2400" b="1" dirty="0">
                <a:solidFill>
                  <a:schemeClr val="bg1"/>
                </a:solidFill>
                <a:latin typeface="Roboto" panose="02000000000000000000" pitchFamily="2" charset="0"/>
                <a:ea typeface="Roboto" panose="02000000000000000000" pitchFamily="2" charset="0"/>
              </a:rPr>
              <a:t>Download Gratuito de materiais de apoio</a:t>
            </a:r>
          </a:p>
          <a:p>
            <a:endParaRPr lang="pt-BR" sz="2400" b="1" dirty="0">
              <a:solidFill>
                <a:schemeClr val="bg1"/>
              </a:solidFill>
              <a:latin typeface="Roboto" panose="02000000000000000000" pitchFamily="2" charset="0"/>
              <a:ea typeface="Roboto" panose="02000000000000000000" pitchFamily="2" charset="0"/>
            </a:endParaRPr>
          </a:p>
          <a:p>
            <a:r>
              <a:rPr lang="pt-BR" sz="2400" b="1" dirty="0">
                <a:solidFill>
                  <a:srgbClr val="00B0F0"/>
                </a:solidFill>
                <a:latin typeface="Roboto" panose="02000000000000000000" pitchFamily="2" charset="0"/>
                <a:ea typeface="Roboto" panose="02000000000000000000" pitchFamily="2" charset="0"/>
                <a:hlinkClick r:id="rId5">
                  <a:extLst>
                    <a:ext uri="{A12FA001-AC4F-418D-AE19-62706E023703}">
                      <ahyp:hlinkClr xmlns:ahyp="http://schemas.microsoft.com/office/drawing/2018/hyperlinkcolor" val="tx"/>
                    </a:ext>
                  </a:extLst>
                </a:hlinkClick>
              </a:rPr>
              <a:t>LINK</a:t>
            </a:r>
            <a:endParaRPr lang="pt-BR" sz="2400" b="1" dirty="0">
              <a:solidFill>
                <a:srgbClr val="00B0F0"/>
              </a:solidFill>
              <a:latin typeface="Roboto" panose="02000000000000000000" pitchFamily="2" charset="0"/>
              <a:ea typeface="Roboto" panose="02000000000000000000" pitchFamily="2" charset="0"/>
            </a:endParaRPr>
          </a:p>
          <a:p>
            <a:endParaRPr lang="pt-BR" sz="2400" b="1" dirty="0">
              <a:solidFill>
                <a:schemeClr val="bg1"/>
              </a:solidFill>
              <a:latin typeface="Roboto" panose="02000000000000000000" pitchFamily="2" charset="0"/>
              <a:ea typeface="Roboto" panose="02000000000000000000" pitchFamily="2" charset="0"/>
            </a:endParaRPr>
          </a:p>
          <a:p>
            <a:endParaRPr lang="nl-NL" sz="2560" dirty="0">
              <a:solidFill>
                <a:schemeClr val="bg1"/>
              </a:solidFill>
              <a:latin typeface="Montserrat" panose="020B0604020202020204" charset="0"/>
              <a:ea typeface="Arial Unicode MS" panose="020B0604020202020204" pitchFamily="34" charset="-128"/>
              <a:cs typeface="Arial Unicode MS" panose="020B0604020202020204" pitchFamily="34" charset="-128"/>
            </a:endParaRPr>
          </a:p>
          <a:p>
            <a:endParaRPr lang="nl-NL" sz="2560" dirty="0">
              <a:solidFill>
                <a:schemeClr val="bg1"/>
              </a:solidFill>
              <a:latin typeface="Montserrat" panose="020B0604020202020204" charset="0"/>
              <a:ea typeface="Arial Unicode MS" panose="020B0604020202020204" pitchFamily="34" charset="-128"/>
              <a:cs typeface="Arial Unicode MS" panose="020B0604020202020204" pitchFamily="34" charset="-128"/>
            </a:endParaRPr>
          </a:p>
        </p:txBody>
      </p:sp>
      <p:sp>
        <p:nvSpPr>
          <p:cNvPr id="5" name="CaixaDeTexto 4">
            <a:extLst>
              <a:ext uri="{FF2B5EF4-FFF2-40B4-BE49-F238E27FC236}">
                <a16:creationId xmlns:a16="http://schemas.microsoft.com/office/drawing/2014/main" id="{BC8361AF-3088-5986-A1D0-F9087CF433F3}"/>
              </a:ext>
            </a:extLst>
          </p:cNvPr>
          <p:cNvSpPr txBox="1"/>
          <p:nvPr/>
        </p:nvSpPr>
        <p:spPr>
          <a:xfrm>
            <a:off x="10953414" y="7306270"/>
            <a:ext cx="2951018" cy="923330"/>
          </a:xfrm>
          <a:prstGeom prst="rect">
            <a:avLst/>
          </a:prstGeom>
          <a:noFill/>
        </p:spPr>
        <p:txBody>
          <a:bodyPr wrap="square">
            <a:spAutoFit/>
          </a:bodyPr>
          <a:lstStyle/>
          <a:p>
            <a:pPr algn="ctr"/>
            <a:r>
              <a:rPr lang="nl-NL" b="1" dirty="0">
                <a:solidFill>
                  <a:schemeClr val="accent1">
                    <a:lumMod val="75000"/>
                  </a:schemeClr>
                </a:solidFill>
                <a:latin typeface="Roboto" panose="02000000000000000000" pitchFamily="2" charset="0"/>
                <a:ea typeface="Roboto" panose="02000000000000000000" pitchFamily="2" charset="0"/>
                <a:hlinkClick r:id="rId6"/>
              </a:rPr>
              <a:t>m</a:t>
            </a:r>
            <a:r>
              <a:rPr lang="nl-NL" sz="1800" b="1" dirty="0">
                <a:solidFill>
                  <a:schemeClr val="accent1">
                    <a:lumMod val="75000"/>
                  </a:schemeClr>
                </a:solidFill>
                <a:latin typeface="Roboto" panose="02000000000000000000" pitchFamily="2" charset="0"/>
                <a:ea typeface="Roboto" panose="02000000000000000000" pitchFamily="2" charset="0"/>
                <a:hlinkClick r:id="rId6"/>
              </a:rPr>
              <a:t>ilena.andrade@exin.com</a:t>
            </a:r>
            <a:endParaRPr lang="nl-NL" sz="1800" b="1" dirty="0">
              <a:solidFill>
                <a:schemeClr val="accent1">
                  <a:lumMod val="75000"/>
                </a:schemeClr>
              </a:solidFill>
              <a:latin typeface="Roboto" panose="02000000000000000000" pitchFamily="2" charset="0"/>
              <a:ea typeface="Roboto" panose="02000000000000000000" pitchFamily="2" charset="0"/>
            </a:endParaRPr>
          </a:p>
          <a:p>
            <a:pPr algn="ctr"/>
            <a:r>
              <a:rPr lang="nl-NL" b="1" dirty="0">
                <a:solidFill>
                  <a:schemeClr val="accent1">
                    <a:lumMod val="75000"/>
                  </a:schemeClr>
                </a:solidFill>
                <a:latin typeface="Roboto" panose="02000000000000000000" pitchFamily="2" charset="0"/>
                <a:ea typeface="Roboto" panose="02000000000000000000" pitchFamily="2" charset="0"/>
                <a:hlinkClick r:id="rId7"/>
              </a:rPr>
              <a:t>support@exin.com</a:t>
            </a:r>
            <a:endParaRPr lang="nl-NL" b="1" dirty="0">
              <a:solidFill>
                <a:schemeClr val="accent1">
                  <a:lumMod val="75000"/>
                </a:schemeClr>
              </a:solidFill>
              <a:latin typeface="Roboto" panose="02000000000000000000" pitchFamily="2" charset="0"/>
              <a:ea typeface="Roboto" panose="02000000000000000000" pitchFamily="2" charset="0"/>
            </a:endParaRPr>
          </a:p>
          <a:p>
            <a:endParaRPr lang="nl-NL" sz="1800" dirty="0">
              <a:solidFill>
                <a:schemeClr val="accent1">
                  <a:lumMod val="75000"/>
                </a:schemeClr>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080088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986EF82-F7B7-7D41-299C-87A6E9C2BD53}"/>
              </a:ext>
            </a:extLst>
          </p:cNvPr>
          <p:cNvSpPr txBox="1"/>
          <p:nvPr/>
        </p:nvSpPr>
        <p:spPr>
          <a:xfrm>
            <a:off x="1915297" y="3062586"/>
            <a:ext cx="10799805" cy="1754326"/>
          </a:xfrm>
          <a:prstGeom prst="rect">
            <a:avLst/>
          </a:prstGeom>
          <a:noFill/>
        </p:spPr>
        <p:txBody>
          <a:bodyPr wrap="square">
            <a:spAutoFit/>
          </a:bodyPr>
          <a:lstStyle/>
          <a:p>
            <a:r>
              <a:rPr lang="pt-BR" sz="3600" dirty="0">
                <a:effectLst>
                  <a:outerShdw blurRad="38100" dist="38100" dir="2700000" algn="tl">
                    <a:srgbClr val="000000">
                      <a:alpha val="43137"/>
                    </a:srgbClr>
                  </a:outerShdw>
                </a:effectLst>
                <a:latin typeface="Poppins" panose="00000500000000000000" pitchFamily="2" charset="0"/>
                <a:cs typeface="Poppins" panose="00000500000000000000" pitchFamily="2" charset="0"/>
              </a:rPr>
              <a:t>Não deixe a complexidade paralisar seus projetos: escolha </a:t>
            </a:r>
            <a:r>
              <a:rPr lang="pt-BR" sz="3600" b="1" dirty="0">
                <a:solidFill>
                  <a:srgbClr val="002060"/>
                </a:solidFill>
                <a:effectLst>
                  <a:outerShdw blurRad="38100" dist="38100" dir="2700000" algn="tl">
                    <a:srgbClr val="000000">
                      <a:alpha val="43137"/>
                    </a:srgbClr>
                  </a:outerShdw>
                </a:effectLst>
                <a:latin typeface="Poppins" panose="00000500000000000000" pitchFamily="2" charset="0"/>
                <a:cs typeface="Poppins" panose="00000500000000000000" pitchFamily="2" charset="0"/>
              </a:rPr>
              <a:t>DPMM®, </a:t>
            </a:r>
            <a:r>
              <a:rPr lang="pt-BR" sz="3600" dirty="0">
                <a:effectLst>
                  <a:outerShdw blurRad="38100" dist="38100" dir="2700000" algn="tl">
                    <a:srgbClr val="000000">
                      <a:alpha val="43137"/>
                    </a:srgbClr>
                  </a:outerShdw>
                </a:effectLst>
                <a:latin typeface="Poppins" panose="00000500000000000000" pitchFamily="2" charset="0"/>
                <a:cs typeface="Poppins" panose="00000500000000000000" pitchFamily="2" charset="0"/>
              </a:rPr>
              <a:t>certifique-se com EXIN® e entregue resultados de impacto!</a:t>
            </a:r>
          </a:p>
        </p:txBody>
      </p:sp>
      <p:pic>
        <p:nvPicPr>
          <p:cNvPr id="5" name="Gráfico 4" descr="Fechar aspas com preenchimento sólido">
            <a:extLst>
              <a:ext uri="{FF2B5EF4-FFF2-40B4-BE49-F238E27FC236}">
                <a16:creationId xmlns:a16="http://schemas.microsoft.com/office/drawing/2014/main" id="{196501B9-506F-6DF0-B149-D59E994DF29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58152" y="4151870"/>
            <a:ext cx="914400" cy="914400"/>
          </a:xfrm>
          <a:prstGeom prst="rect">
            <a:avLst/>
          </a:prstGeom>
        </p:spPr>
      </p:pic>
      <p:pic>
        <p:nvPicPr>
          <p:cNvPr id="7" name="Gráfico 6" descr="Aspas de abertura com preenchimento sólido">
            <a:extLst>
              <a:ext uri="{FF2B5EF4-FFF2-40B4-BE49-F238E27FC236}">
                <a16:creationId xmlns:a16="http://schemas.microsoft.com/office/drawing/2014/main" id="{9EBB20AB-7AFA-2E6D-4E46-66691D9249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12681" y="2707848"/>
            <a:ext cx="914400" cy="914400"/>
          </a:xfrm>
          <a:prstGeom prst="rect">
            <a:avLst/>
          </a:prstGeom>
        </p:spPr>
      </p:pic>
    </p:spTree>
    <p:extLst>
      <p:ext uri="{BB962C8B-B14F-4D97-AF65-F5344CB8AC3E}">
        <p14:creationId xmlns:p14="http://schemas.microsoft.com/office/powerpoint/2010/main" val="25965505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483</TotalTime>
  <Words>2391</Words>
  <Application>Microsoft Office PowerPoint</Application>
  <PresentationFormat>Personalizar</PresentationFormat>
  <Paragraphs>292</Paragraphs>
  <Slides>21</Slides>
  <Notes>18</Notes>
  <HiddenSlides>0</HiddenSlides>
  <MMClips>0</MMClips>
  <ScaleCrop>false</ScaleCrop>
  <HeadingPairs>
    <vt:vector size="6" baseType="variant">
      <vt:variant>
        <vt:lpstr>Fontes usadas</vt:lpstr>
      </vt:variant>
      <vt:variant>
        <vt:i4>10</vt:i4>
      </vt:variant>
      <vt:variant>
        <vt:lpstr>Tema</vt:lpstr>
      </vt:variant>
      <vt:variant>
        <vt:i4>1</vt:i4>
      </vt:variant>
      <vt:variant>
        <vt:lpstr>Títulos de slides</vt:lpstr>
      </vt:variant>
      <vt:variant>
        <vt:i4>21</vt:i4>
      </vt:variant>
    </vt:vector>
  </HeadingPairs>
  <TitlesOfParts>
    <vt:vector size="32" baseType="lpstr">
      <vt:lpstr>League Spartan</vt:lpstr>
      <vt:lpstr>Arial</vt:lpstr>
      <vt:lpstr>Montserrat Classic Bold</vt:lpstr>
      <vt:lpstr>Calibri (MS)</vt:lpstr>
      <vt:lpstr>Montserrat</vt:lpstr>
      <vt:lpstr>Roboto Bold</vt:lpstr>
      <vt:lpstr>Roboto</vt:lpstr>
      <vt:lpstr>Wingdings</vt:lpstr>
      <vt:lpstr>Poppins</vt:lpstr>
      <vt:lpstr>Montserrat Bold</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Déborah Zavistanavicius</cp:lastModifiedBy>
  <cp:revision>11</cp:revision>
  <dcterms:created xsi:type="dcterms:W3CDTF">2025-04-08T13:34:30Z</dcterms:created>
  <dcterms:modified xsi:type="dcterms:W3CDTF">2025-07-15T19:20:46Z</dcterms:modified>
</cp:coreProperties>
</file>