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5" r:id="rId2"/>
    <p:sldId id="276" r:id="rId3"/>
    <p:sldId id="474" r:id="rId4"/>
    <p:sldId id="574" r:id="rId5"/>
    <p:sldId id="584" r:id="rId6"/>
    <p:sldId id="479" r:id="rId7"/>
    <p:sldId id="582" r:id="rId8"/>
    <p:sldId id="414" r:id="rId9"/>
    <p:sldId id="602" r:id="rId10"/>
    <p:sldId id="605" r:id="rId11"/>
    <p:sldId id="604" r:id="rId12"/>
    <p:sldId id="603" r:id="rId13"/>
    <p:sldId id="600" r:id="rId14"/>
    <p:sldId id="590" r:id="rId15"/>
    <p:sldId id="591" r:id="rId16"/>
    <p:sldId id="601" r:id="rId17"/>
    <p:sldId id="271" r:id="rId18"/>
    <p:sldId id="578" r:id="rId19"/>
    <p:sldId id="256" r:id="rId20"/>
    <p:sldId id="580" r:id="rId21"/>
    <p:sldId id="274" r:id="rId22"/>
    <p:sldId id="583" r:id="rId23"/>
    <p:sldId id="597" r:id="rId24"/>
    <p:sldId id="581" r:id="rId25"/>
    <p:sldId id="608" r:id="rId26"/>
    <p:sldId id="609" r:id="rId27"/>
    <p:sldId id="610" r:id="rId28"/>
    <p:sldId id="612" r:id="rId29"/>
    <p:sldId id="611" r:id="rId30"/>
    <p:sldId id="615" r:id="rId31"/>
    <p:sldId id="617" r:id="rId32"/>
    <p:sldId id="616" r:id="rId33"/>
    <p:sldId id="579" r:id="rId34"/>
    <p:sldId id="618" r:id="rId35"/>
    <p:sldId id="620" r:id="rId36"/>
    <p:sldId id="259" r:id="rId37"/>
    <p:sldId id="257" r:id="rId38"/>
    <p:sldId id="447" r:id="rId39"/>
    <p:sldId id="614" r:id="rId4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AA6564-90FF-437E-A695-A066685EF222}" v="268" dt="2025-06-14T02:12:18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5" autoAdjust="0"/>
    <p:restoredTop sz="94660"/>
  </p:normalViewPr>
  <p:slideViewPr>
    <p:cSldViewPr snapToGrid="0">
      <p:cViewPr varScale="1">
        <p:scale>
          <a:sx n="93" d="100"/>
          <a:sy n="93" d="100"/>
        </p:scale>
        <p:origin x="420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Scrum Master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Planilha1!$A$2:$A$11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Planilha1!$B$2:$B$11</c:f>
              <c:numCache>
                <c:formatCode>General</c:formatCode>
                <c:ptCount val="10"/>
                <c:pt idx="0">
                  <c:v>1216</c:v>
                </c:pt>
                <c:pt idx="1">
                  <c:v>1286</c:v>
                </c:pt>
                <c:pt idx="2">
                  <c:v>1392</c:v>
                </c:pt>
                <c:pt idx="3">
                  <c:v>1463</c:v>
                </c:pt>
                <c:pt idx="4">
                  <c:v>1711</c:v>
                </c:pt>
                <c:pt idx="5">
                  <c:v>2069</c:v>
                </c:pt>
                <c:pt idx="6">
                  <c:v>2498</c:v>
                </c:pt>
                <c:pt idx="7">
                  <c:v>1695</c:v>
                </c:pt>
                <c:pt idx="8">
                  <c:v>8483</c:v>
                </c:pt>
                <c:pt idx="9">
                  <c:v>3228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E5-44F9-8230-99174647252F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Agile Coach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Planilha1!$A$2:$A$11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Planilha1!$C$2:$C$11</c:f>
              <c:numCache>
                <c:formatCode>General</c:formatCode>
                <c:ptCount val="10"/>
                <c:pt idx="0">
                  <c:v>348</c:v>
                </c:pt>
                <c:pt idx="1">
                  <c:v>368</c:v>
                </c:pt>
                <c:pt idx="2">
                  <c:v>399</c:v>
                </c:pt>
                <c:pt idx="3">
                  <c:v>419</c:v>
                </c:pt>
                <c:pt idx="4">
                  <c:v>490</c:v>
                </c:pt>
                <c:pt idx="5">
                  <c:v>593</c:v>
                </c:pt>
                <c:pt idx="6">
                  <c:v>716</c:v>
                </c:pt>
                <c:pt idx="7">
                  <c:v>486</c:v>
                </c:pt>
                <c:pt idx="8">
                  <c:v>2432</c:v>
                </c:pt>
                <c:pt idx="9">
                  <c:v>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E5-44F9-8230-99174647252F}"/>
            </c:ext>
          </c:extLst>
        </c:ser>
        <c:ser>
          <c:idx val="2"/>
          <c:order val="2"/>
          <c:tx>
            <c:strRef>
              <c:f>Planilha1!$D$1</c:f>
              <c:strCache>
                <c:ptCount val="1"/>
                <c:pt idx="0">
                  <c:v>Product Owner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Planilha1!$A$2:$A$11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Planilha1!$D$2:$D$11</c:f>
              <c:numCache>
                <c:formatCode>General</c:formatCode>
                <c:ptCount val="10"/>
                <c:pt idx="0">
                  <c:v>3961</c:v>
                </c:pt>
                <c:pt idx="1">
                  <c:v>4037</c:v>
                </c:pt>
                <c:pt idx="2">
                  <c:v>4272</c:v>
                </c:pt>
                <c:pt idx="3">
                  <c:v>4470</c:v>
                </c:pt>
                <c:pt idx="4">
                  <c:v>4748</c:v>
                </c:pt>
                <c:pt idx="5">
                  <c:v>5028</c:v>
                </c:pt>
                <c:pt idx="6">
                  <c:v>5472</c:v>
                </c:pt>
                <c:pt idx="7">
                  <c:v>5799</c:v>
                </c:pt>
                <c:pt idx="8">
                  <c:v>5946</c:v>
                </c:pt>
                <c:pt idx="9">
                  <c:v>6140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E5-44F9-8230-991746472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6956080"/>
        <c:axId val="1706955120"/>
      </c:lineChart>
      <c:catAx>
        <c:axId val="170695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06955120"/>
        <c:crosses val="autoZero"/>
        <c:auto val="1"/>
        <c:lblAlgn val="ctr"/>
        <c:lblOffset val="100"/>
        <c:noMultiLvlLbl val="0"/>
      </c:catAx>
      <c:valAx>
        <c:axId val="170695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06956080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C74BD-FBFD-D0AC-A91A-30FDFFC938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01BD41-39C8-0B13-E38C-7958E1A047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EF6FBA-E9E0-FCF0-5B9A-7D985A189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0108F5-3AEB-1D72-759F-0121665D8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B9DE75-CF54-8F92-6D5A-AD961303E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320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DD855-6838-A517-E26F-7E6F38991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E0A1DD-0C50-78BC-40F8-F1CB4B4FA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8E5433-FDB4-562C-7113-50CF1FE81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B31534-9C7B-CF73-6562-4F6328082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491965-56F9-7845-DB00-C748A3EDA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16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44699-D333-BB8D-90EA-F3CC432F8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2658EB-3AE2-E1CA-05CD-131567D22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C5CCBD-DD0F-30AA-90E7-B1467C317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15D1F8-B8CD-7C36-8077-5DB7E4DA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93AC06-E708-E8A1-8AC8-D46EF0B7C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609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51C8F2-CB8F-D33D-11AC-AD1515E3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C0C683-82F5-1A0D-07F7-921C3010F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14DDFD9-3439-6ECC-493F-56EB6EC75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D9A18A-29C4-B1B8-2A59-FD62316D4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0D5D6F-6623-5773-DCE6-D96058FD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29664CC-345C-81FB-57A3-7563B5430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895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0EF7DA-C654-63E5-024C-A5195A58B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B3236A-191D-85B2-A373-3A724960D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90B9179-E2CB-C009-7BAE-DF0618B2D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0A0C3B9-B08E-AA00-C4F2-589B647E6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A1589C7-686B-80B4-4CC2-358615E30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6CF36D2-58AA-8848-2CEB-83E034374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65D663E-02B4-7985-3305-311830D7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0E61AF3-E68C-2F9E-640D-E5BBEC9D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434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ADF55-7871-8E5E-D40D-5A554F753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FFFC174-BF2B-849F-F839-8EAC2E25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039BF6D-D169-682D-F865-346BCC03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3C13C36-D933-03BE-6949-AD83E8FA6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4190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A9BAB9E-D8B3-6DB0-C801-F590EE4D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6CF16B-77D3-7B7E-56AD-618210A75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C6D12D-B332-C01E-E4E0-B2145B016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94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352A59-99BE-28AB-B32A-57A4F54AC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CA6BFF-FF3C-765B-B236-ADA29B97F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999EC5-B99B-0ACD-A977-C0B99B128C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411B08-3BB5-4718-8D9A-BFC5CA703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15FFFA-0222-6240-1B01-10E3FAEA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64BA90C-D9E1-23DD-D8E2-957236FC6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9450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E2741-8ED2-B3F6-6614-8C39BC04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2FC2BB8-A7F1-E476-EB30-F769321887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98B1C0E-D03D-FD2A-0643-45FC3D97C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68D92B-67A9-3D7E-530C-CC672E39A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66ABA7-2615-A55C-73E4-BF26E5CFD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847503-686C-759F-B1EE-DC51F7AEB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13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6C1635-5DA4-BD37-FEB9-D4E0E0482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789F40-F5E3-255C-045B-2DB2E56614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67C575-8475-EB63-21EC-16DDCF8EB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7DA2AC-EC59-4717-3A58-781B8AEAE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697DE0B-ACDE-D972-1C4A-40C54C0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784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317568-3418-F723-70DD-54E43DEBF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85F2CE-AFE2-2FB5-A495-AFC865A05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AB3121-91C9-F7D5-A17B-C920C43F6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A1DCA6-6F38-9015-8512-CA3A4755C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8809DC-EF89-ECB8-C45E-F167DB626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790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2E0F03B-743F-C672-2C83-631721607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AF73B9-688F-A636-8695-E27DE52F9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F67DDA-8A30-1DAF-9F06-446062769A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07BA98-39EB-4E1C-9894-08DE4EB80E77}" type="datetimeFigureOut">
              <a:rPr lang="pt-BR" smtClean="0"/>
              <a:t>15/07/2025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6283E9-77B0-A829-CB61-E9AD02C244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13EFFF-72DA-59E4-015E-EEDDEFA4E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AFBCE0-764B-469D-A3FD-43045A05D4A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21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85A56A3-E85D-C213-71EA-94DCCE9E0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37" y="-1594382"/>
            <a:ext cx="6878503" cy="10317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E75CEC0B-77E9-663D-A5D3-2C5906459062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4C41BDAA-9908-C2C4-BF31-A711ABFD500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D6993B9A-4E49-F2FE-F0C1-DFFB5566CA0B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A485A68F-B459-BC0C-2F1E-397D122EF9DB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AD8A521C-B804-21A9-71F1-3C4984508560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A8EF8B8-95D3-65E0-FEFB-277042B0C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pt-BR" sz="2800" cap="all" dirty="0">
                <a:solidFill>
                  <a:schemeClr val="accent1"/>
                </a:solidFill>
                <a:latin typeface="Arial Black"/>
              </a:rPr>
              <a:t>Agilidade Hoje e o Futuro: Oportunidades e Tendências para sua Carreira</a:t>
            </a:r>
            <a:endParaRPr lang="pt-BR" altLang="pt-BR" sz="2800" cap="all" dirty="0">
              <a:solidFill>
                <a:schemeClr val="accent1"/>
              </a:solidFill>
              <a:latin typeface="Arial Black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7C5D33B-95A4-6ACB-F37D-03739B765311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78AFB9C6-FC02-58E2-F7DB-1D0C5E3F6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B2BD13E5-E847-091C-E9DE-37F4B063149B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F7EE960F-7B1C-B7AC-86CD-13C7EF0D8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33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624DDD-ECBD-7922-D8B6-3851D0404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cap="all" noProof="0" dirty="0">
                <a:latin typeface="Arial Black" panose="020B0A04020102020204" pitchFamily="34" charset="0"/>
              </a:rPr>
              <a:t>Meu viés</a:t>
            </a:r>
            <a:endParaRPr lang="pt-BR" noProof="0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F3FA695-1623-EA87-09E0-A2CF6E2C3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642" y="1232723"/>
            <a:ext cx="10810027" cy="5092132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AA0B2919-5BB0-7BED-1C22-F3AC49B555A3}"/>
              </a:ext>
            </a:extLst>
          </p:cNvPr>
          <p:cNvSpPr txBox="1">
            <a:spLocks/>
          </p:cNvSpPr>
          <p:nvPr/>
        </p:nvSpPr>
        <p:spPr>
          <a:xfrm>
            <a:off x="920069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t-BR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60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78DD3-5D22-3B36-BFC7-43932802C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Estrada de ferro com montanha ao fundo&#10;&#10;O conteúdo gerado por IA pode estar incorreto.">
            <a:extLst>
              <a:ext uri="{FF2B5EF4-FFF2-40B4-BE49-F238E27FC236}">
                <a16:creationId xmlns:a16="http://schemas.microsoft.com/office/drawing/2014/main" id="{0888001A-5323-4D8C-987A-EF27515AE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1" y="2"/>
            <a:ext cx="6858000" cy="6858000"/>
          </a:xfrm>
          <a:prstGeom prst="rect">
            <a:avLst/>
          </a:prstGeom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097694C2-2CDF-20C0-442C-26F2601C3B60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EF1DA391-B257-A437-3EEC-B5641D774BA8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528EF5CD-C0ED-9CFD-2A9C-33A16B930315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337ABD12-B577-78A3-D71E-33006F818E0B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675AB448-BCFF-4351-3EB6-E3748D7E28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2AAF1F35-D800-63F0-BAE1-119C01FB0469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3" name="Título 1">
            <a:extLst>
              <a:ext uri="{FF2B5EF4-FFF2-40B4-BE49-F238E27FC236}">
                <a16:creationId xmlns:a16="http://schemas.microsoft.com/office/drawing/2014/main" id="{EB1DAC78-36D3-1B87-6CF5-04534AF4BE8C}"/>
              </a:ext>
            </a:extLst>
          </p:cNvPr>
          <p:cNvSpPr txBox="1">
            <a:spLocks/>
          </p:cNvSpPr>
          <p:nvPr/>
        </p:nvSpPr>
        <p:spPr>
          <a:xfrm>
            <a:off x="6096001" y="0"/>
            <a:ext cx="6095999" cy="692912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altLang="pt-BR" sz="28700" cap="all" dirty="0"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B7E4F9F-BE9F-E491-780B-84FB202B83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18243" b="14599"/>
          <a:stretch>
            <a:fillRect/>
          </a:stretch>
        </p:blipFill>
        <p:spPr bwMode="auto">
          <a:xfrm>
            <a:off x="-762001" y="1"/>
            <a:ext cx="6868251" cy="692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64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696BA-DAD2-4DE1-073F-21A5923C8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0BF2F2D7-8365-38AB-24B5-333F231943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4" b="11552"/>
          <a:stretch>
            <a:fillRect/>
          </a:stretch>
        </p:blipFill>
        <p:spPr bwMode="auto">
          <a:xfrm>
            <a:off x="6095998" y="-1"/>
            <a:ext cx="6141675" cy="692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525C2F4B-8497-7EAD-8F22-023C1DF414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" t="18243" b="14599"/>
          <a:stretch>
            <a:fillRect/>
          </a:stretch>
        </p:blipFill>
        <p:spPr bwMode="auto">
          <a:xfrm>
            <a:off x="-762001" y="1"/>
            <a:ext cx="6868251" cy="692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8B34DE1A-9CE3-A4E3-061B-807197131B87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10FACF1-E0E3-E5EE-CF7F-512DF4BCA930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F52AB698-B75E-1265-623B-02AB243AB9D8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22E9968F-F797-01BE-D220-557140EED180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0E9CA279-65F1-5990-B7E5-C899F96014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80C7D672-DE3F-94AB-BF09-191B1397CDB6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1" name="Título 1">
            <a:extLst>
              <a:ext uri="{FF2B5EF4-FFF2-40B4-BE49-F238E27FC236}">
                <a16:creationId xmlns:a16="http://schemas.microsoft.com/office/drawing/2014/main" id="{9DE60EB9-2BBE-8E01-84B8-E99EBF9DCC3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6095999" cy="685800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pt-BR" sz="54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Expectativa</a:t>
            </a:r>
            <a:endParaRPr lang="pt-BR" altLang="pt-BR" sz="28700" cap="all" dirty="0"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09D670B2-4DA3-E659-40DC-1814B0E2D280}"/>
              </a:ext>
            </a:extLst>
          </p:cNvPr>
          <p:cNvSpPr txBox="1">
            <a:spLocks/>
          </p:cNvSpPr>
          <p:nvPr/>
        </p:nvSpPr>
        <p:spPr>
          <a:xfrm>
            <a:off x="6096001" y="71120"/>
            <a:ext cx="6095999" cy="685800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pt-BR" sz="5400" cap="all" dirty="0" err="1">
                <a:solidFill>
                  <a:schemeClr val="bg1"/>
                </a:solidFill>
                <a:latin typeface="Arial Black" panose="020B0A04020102020204" pitchFamily="34" charset="0"/>
              </a:rPr>
              <a:t>Realidade</a:t>
            </a:r>
            <a:endParaRPr lang="pt-BR" altLang="pt-BR" sz="28700" cap="all" dirty="0">
              <a:solidFill>
                <a:schemeClr val="accent1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508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71CE7-FEA0-52F4-1CA6-06BEC2389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53B97B21-2702-CE0F-DD3F-A4C4ADD3BD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4" b="11552"/>
          <a:stretch>
            <a:fillRect/>
          </a:stretch>
        </p:blipFill>
        <p:spPr bwMode="auto">
          <a:xfrm>
            <a:off x="-32362" y="-371207"/>
            <a:ext cx="6895929" cy="778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2098CFB4-7D38-EDA4-574B-5CC929D141D1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0929D394-485B-D39F-E890-6F7777E8893D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48E11784-41DB-22CE-3D7D-F178AC81E199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2C479AD3-5CB9-CFE5-CFC4-FEFD5A277FE6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650F8EDE-4F21-74AA-23A7-FA688F911C79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C74AAB1D-2B92-C140-F3D6-D61FE8A089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pt-BR" sz="2800" cap="all" dirty="0">
                <a:solidFill>
                  <a:schemeClr val="accent1"/>
                </a:solidFill>
                <a:latin typeface="Arial Black"/>
              </a:rPr>
              <a:t>Agilidade Hoje e o Futuro: Oportunidades e Tendências para sua Carreira</a:t>
            </a:r>
            <a:endParaRPr lang="pt-BR" altLang="pt-BR" sz="2800" cap="all" dirty="0">
              <a:solidFill>
                <a:schemeClr val="accent1"/>
              </a:solidFill>
              <a:latin typeface="Arial Black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71C0E891-9AF6-C1F5-81E1-DC1CA970B33D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215C29EC-52BE-AE3A-7849-7051215B3F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AB324D0F-0110-D139-282E-6BD5103B8D3F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E46ED1B7-B8DB-44FF-BBDA-C675DD0A6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073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CDDE9-44B2-61A2-C507-355419151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F269F44-5F3F-B3D9-8EE0-719E702872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4" b="11552"/>
          <a:stretch>
            <a:fillRect/>
          </a:stretch>
        </p:blipFill>
        <p:spPr bwMode="auto">
          <a:xfrm>
            <a:off x="-32362" y="-371207"/>
            <a:ext cx="6895929" cy="778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781CA0CD-AEE8-3051-AB00-AA9F369DDAF7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3C0ADFD2-22F7-63CF-440A-92463D35A3A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07C02593-942E-1793-4661-23495725ECC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00B5016D-46CF-4C12-C899-DB41C78A6652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D43C00DB-995E-0214-E00A-4954DA3BDD8B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BF6DFD2-B9B6-6AA3-2A34-4AEC6F196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pt-BR" sz="2800" cap="all" dirty="0">
                <a:solidFill>
                  <a:schemeClr val="accent1"/>
                </a:solidFill>
                <a:latin typeface="Arial Black"/>
              </a:rPr>
              <a:t>Agilidade Hoje e o Futuro</a:t>
            </a: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O </a:t>
            </a:r>
            <a:r>
              <a:rPr lang="es-ES" altLang="pt-BR" sz="2400" cap="all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Passado</a:t>
            </a: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O presente</a:t>
            </a: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Perspectivas </a:t>
            </a:r>
            <a:r>
              <a:rPr lang="es-ES" altLang="pt-BR" sz="2400" cap="all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profissionais</a:t>
            </a:r>
            <a: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ES" altLang="pt-BR" sz="2400" cap="all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Hoje</a:t>
            </a: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b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</a:br>
            <a:r>
              <a:rPr lang="es-ES" altLang="pt-BR" sz="24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o Futuro</a:t>
            </a:r>
            <a:endParaRPr lang="pt-BR" altLang="pt-BR" sz="2400" cap="all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5DF6BADE-1F8D-03B9-8EE0-179350B68117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25B7AD63-69F1-4927-3F28-B0460E56D7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D400EF3-E5A8-DE44-40DA-01779E7E6C0C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B0511C41-473E-BB2D-588C-C625C6AED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03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4E6D4-C1BE-4B7F-0C99-C3B042F56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D594E5B7-DA64-BF18-6C7F-82092736C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8" y="0"/>
            <a:ext cx="6685192" cy="670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32D7A434-3E07-921B-1F8A-7B240094BDB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D9D09F71-10B6-3F92-571E-B150F3E9A890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D29A21C2-6BEF-5BBD-E24F-025DC57C0221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BD493178-5DD3-3337-65DE-AA5D1643B1DD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CFAA002E-DB19-263E-A9F2-06A67408342F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72095967-7DA7-8A4F-D820-C4C0BAF60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es-ES" altLang="pt-BR" sz="40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O </a:t>
            </a:r>
            <a:r>
              <a:rPr lang="es-ES" altLang="pt-BR" sz="4000" cap="all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Passado</a:t>
            </a:r>
            <a:endParaRPr lang="pt-BR" altLang="pt-BR" sz="4000" cap="all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B10844A4-D08E-722E-92CC-222F93A33116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C8F0DE9B-D9C9-01F6-F364-0D0D798E60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DD551A6A-D8A3-00F6-E092-8B04C262F64B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845071B0-2E50-C03A-3CA2-2AFF93E281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  <p:sp>
        <p:nvSpPr>
          <p:cNvPr id="2" name="AutoShape 2" descr="A realistic image of a calendar page displaying the date February 26. The calendar page is white with bold black numbers and red accents, resembling a traditional desk or wall calendar. The focus is on the single page with the number 26 clearly visible in the center. The background is simple and clean.">
            <a:extLst>
              <a:ext uri="{FF2B5EF4-FFF2-40B4-BE49-F238E27FC236}">
                <a16:creationId xmlns:a16="http://schemas.microsoft.com/office/drawing/2014/main" id="{C13190B3-3F64-5D37-E267-648C40C9A1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371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3C24152A-91AB-7F7C-238D-FDFFC7825C6E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73071737-D2D2-3181-D988-86204EA78A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92CB4295-7238-9512-FEAB-6FC75D7CCC2C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F020E627-55DE-7363-F3E5-B2E1CE4E0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579" y="382907"/>
            <a:ext cx="8503421" cy="566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87194715-E20A-B3B3-7637-15DE4A2883B9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CF7596B5-3076-EDF9-BAB8-9BE79C705E5A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50" cap="all" dirty="0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Apex </a:t>
            </a:r>
            <a:r>
              <a:rPr lang="pt-BR" altLang="pt-BR" sz="1050" cap="all" dirty="0" err="1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pradtaor</a:t>
            </a:r>
            <a:r>
              <a:rPr lang="pt-BR" altLang="pt-BR" sz="1050" cap="all" dirty="0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 </a:t>
            </a:r>
            <a:r>
              <a:rPr lang="pt-BR" altLang="pt-BR" sz="1050" cap="all" dirty="0" err="1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theory</a:t>
            </a:r>
            <a:r>
              <a:rPr lang="pt-BR" altLang="pt-BR" sz="1050" cap="all" dirty="0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 Adaptado </a:t>
            </a:r>
            <a:r>
              <a:rPr lang="pt-BR" altLang="pt-BR" sz="1050" cap="all" dirty="0" err="1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del</a:t>
            </a:r>
            <a:r>
              <a:rPr lang="pt-BR" altLang="pt-BR" sz="1050" cap="all" dirty="0">
                <a:solidFill>
                  <a:schemeClr val="accent1"/>
                </a:solidFill>
                <a:latin typeface="Arial Black"/>
                <a:ea typeface="+mj-lt"/>
                <a:cs typeface="+mj-lt"/>
              </a:rPr>
              <a:t> site cynefin.io</a:t>
            </a:r>
            <a:endParaRPr lang="pt-BR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03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5F4A7-05B4-3CEC-4D3F-6D533A1B0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1AB2E29C-1AFF-E3F7-669F-F0BBE48B0873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B92D26D9-F2FF-BC89-6789-35FBD6D36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28970E9C-5592-90A4-5DA0-4765857FF09E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24C60600-699B-5D66-5514-F88782AE1974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1E070A0-843F-E4D0-86B9-044FD036A213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25958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E5410-E702-308B-82C9-A7EAB5D7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FAED011-8BF8-4F3D-19BF-F75AD4433BB7}"/>
              </a:ext>
            </a:extLst>
          </p:cNvPr>
          <p:cNvSpPr txBox="1"/>
          <p:nvPr/>
        </p:nvSpPr>
        <p:spPr>
          <a:xfrm>
            <a:off x="736340" y="5739716"/>
            <a:ext cx="1924138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2">
                    <a:lumMod val="75000"/>
                  </a:schemeClr>
                </a:solidFill>
                <a:latin typeface="Arial Black"/>
              </a:rPr>
              <a:t>Ágil de Guerrilha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691FBD8-9BCE-72D5-2358-41A32AD92EAC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8C3448CF-45E0-911D-CB10-A1BBBC9A4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5D43191A-9112-17D0-230F-0BCA8A7BD844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7BFF2455-D126-6A02-493C-9EC7F747A06A}"/>
              </a:ext>
            </a:extLst>
          </p:cNvPr>
          <p:cNvSpPr/>
          <p:nvPr/>
        </p:nvSpPr>
        <p:spPr>
          <a:xfrm>
            <a:off x="2596475" y="400050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F122BCB4-DDFB-93D4-8634-3D0223FAE59A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5DF10FF-D1CD-47D0-2F32-8A9B99B803DF}"/>
              </a:ext>
            </a:extLst>
          </p:cNvPr>
          <p:cNvSpPr txBox="1"/>
          <p:nvPr/>
        </p:nvSpPr>
        <p:spPr>
          <a:xfrm>
            <a:off x="5249528" y="4559204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6159CB4-1E32-46EF-4035-5E829FCF9C91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3166035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58D12-A602-C919-15E1-2A7544F4F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id="{C64F8C43-3118-1BE2-B656-C10059EC3601}"/>
              </a:ext>
            </a:extLst>
          </p:cNvPr>
          <p:cNvSpPr txBox="1"/>
          <p:nvPr/>
        </p:nvSpPr>
        <p:spPr>
          <a:xfrm>
            <a:off x="3225797" y="4030165"/>
            <a:ext cx="1550839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Á</a:t>
            </a:r>
            <a:r>
              <a:rPr lang="pt-BR" sz="2400" noProof="0" dirty="0" err="1">
                <a:solidFill>
                  <a:schemeClr val="accent5">
                    <a:lumMod val="75000"/>
                  </a:schemeClr>
                </a:solidFill>
                <a:latin typeface="Arial Black"/>
              </a:rPr>
              <a:t>gil</a:t>
            </a:r>
            <a:endParaRPr lang="pt-BR" sz="2400" noProof="0" dirty="0">
              <a:solidFill>
                <a:schemeClr val="accent5">
                  <a:lumMod val="75000"/>
                </a:schemeClr>
              </a:solidFill>
              <a:latin typeface="Arial Black"/>
            </a:endParaRPr>
          </a:p>
          <a:p>
            <a:pPr algn="ctr"/>
            <a:r>
              <a:rPr lang="pt-BR" sz="2400" noProof="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Formal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AAB7CB7-4FB6-B8ED-3858-691D900383EC}"/>
              </a:ext>
            </a:extLst>
          </p:cNvPr>
          <p:cNvSpPr txBox="1"/>
          <p:nvPr/>
        </p:nvSpPr>
        <p:spPr>
          <a:xfrm>
            <a:off x="736340" y="5739716"/>
            <a:ext cx="1924138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2">
                    <a:lumMod val="75000"/>
                  </a:schemeClr>
                </a:solidFill>
                <a:latin typeface="Arial Black"/>
              </a:rPr>
              <a:t>Ágil de Guerrilha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B017880-D2C3-7C0D-94BF-D24107B060A2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FD8479E4-38F9-FEF0-E39A-C06D294C76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7693F3CC-77CD-083D-980E-72C4401108D7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47B1856D-2069-E7D6-A336-3F3D00A6F29B}"/>
              </a:ext>
            </a:extLst>
          </p:cNvPr>
          <p:cNvSpPr/>
          <p:nvPr/>
        </p:nvSpPr>
        <p:spPr>
          <a:xfrm>
            <a:off x="4733324" y="222943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D5A9E03A-FF03-5B54-7589-96763DA53326}"/>
              </a:ext>
            </a:extLst>
          </p:cNvPr>
          <p:cNvSpPr/>
          <p:nvPr/>
        </p:nvSpPr>
        <p:spPr>
          <a:xfrm>
            <a:off x="2596475" y="400050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D3F8AAF3-EAD4-EF06-7214-D63AAFB5BEB4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67418D2-2FE5-A311-5F43-7A58C370015A}"/>
              </a:ext>
            </a:extLst>
          </p:cNvPr>
          <p:cNvSpPr txBox="1"/>
          <p:nvPr/>
        </p:nvSpPr>
        <p:spPr>
          <a:xfrm>
            <a:off x="7307850" y="2818221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6169DA3-145F-AC31-8081-97D3C716350F}"/>
              </a:ext>
            </a:extLst>
          </p:cNvPr>
          <p:cNvSpPr txBox="1"/>
          <p:nvPr/>
        </p:nvSpPr>
        <p:spPr>
          <a:xfrm>
            <a:off x="5249528" y="4559204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3C318B1-849C-FB70-E5A3-A2BC409C4492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2960071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AB48C-224A-9ECA-593D-C5865296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id="{101BB6AB-9E17-4716-EC6A-8C14D5CDD325}"/>
              </a:ext>
            </a:extLst>
          </p:cNvPr>
          <p:cNvSpPr txBox="1"/>
          <p:nvPr/>
        </p:nvSpPr>
        <p:spPr>
          <a:xfrm>
            <a:off x="3225797" y="4030165"/>
            <a:ext cx="1550839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Á</a:t>
            </a:r>
            <a:r>
              <a:rPr lang="pt-BR" sz="2400" noProof="0" dirty="0" err="1">
                <a:solidFill>
                  <a:schemeClr val="accent5">
                    <a:lumMod val="75000"/>
                  </a:schemeClr>
                </a:solidFill>
                <a:latin typeface="Arial Black"/>
              </a:rPr>
              <a:t>gil</a:t>
            </a:r>
            <a:endParaRPr lang="pt-BR" sz="2400" noProof="0" dirty="0">
              <a:solidFill>
                <a:schemeClr val="accent5">
                  <a:lumMod val="75000"/>
                </a:schemeClr>
              </a:solidFill>
              <a:latin typeface="Arial Black"/>
            </a:endParaRPr>
          </a:p>
          <a:p>
            <a:pPr algn="ctr"/>
            <a:r>
              <a:rPr lang="pt-BR" sz="2400" noProof="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Formal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3C5B9133-A957-DE67-79D1-70AE912299E8}"/>
              </a:ext>
            </a:extLst>
          </p:cNvPr>
          <p:cNvSpPr txBox="1"/>
          <p:nvPr/>
        </p:nvSpPr>
        <p:spPr>
          <a:xfrm>
            <a:off x="5004558" y="2142018"/>
            <a:ext cx="1853690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4">
                    <a:lumMod val="75000"/>
                  </a:schemeClr>
                </a:solidFill>
                <a:latin typeface="Arial Black"/>
              </a:rPr>
              <a:t>Ágil</a:t>
            </a:r>
          </a:p>
          <a:p>
            <a:pPr algn="ctr"/>
            <a:r>
              <a:rPr lang="pt-BR" sz="2400" noProof="0" dirty="0">
                <a:solidFill>
                  <a:schemeClr val="accent4">
                    <a:lumMod val="75000"/>
                  </a:schemeClr>
                </a:solidFill>
                <a:latin typeface="Arial Black"/>
              </a:rPr>
              <a:t>Escalado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C74E16C-A1CB-AAD7-6985-1F3D70005145}"/>
              </a:ext>
            </a:extLst>
          </p:cNvPr>
          <p:cNvSpPr txBox="1"/>
          <p:nvPr/>
        </p:nvSpPr>
        <p:spPr>
          <a:xfrm>
            <a:off x="736340" y="5739716"/>
            <a:ext cx="1924138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2">
                    <a:lumMod val="75000"/>
                  </a:schemeClr>
                </a:solidFill>
                <a:latin typeface="Arial Black"/>
              </a:rPr>
              <a:t>Ágil de Guerrilha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345E31C6-C3BC-2DF8-82FE-69D84D24242E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7EFCF8B2-FC2E-B0A8-F891-43463AA83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B09C48D8-3B81-9B6E-AC20-A485B138A88A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3A015950-548A-0ADF-5AF1-E238BFC0AE85}"/>
              </a:ext>
            </a:extLst>
          </p:cNvPr>
          <p:cNvSpPr/>
          <p:nvPr/>
        </p:nvSpPr>
        <p:spPr>
          <a:xfrm>
            <a:off x="4733324" y="222943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F649D7EE-2F44-C1C8-614A-943C1C56FE2B}"/>
              </a:ext>
            </a:extLst>
          </p:cNvPr>
          <p:cNvSpPr/>
          <p:nvPr/>
        </p:nvSpPr>
        <p:spPr>
          <a:xfrm>
            <a:off x="6874177" y="465952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DADF8DB0-A12C-D641-C28A-E48DCAAF9E63}"/>
              </a:ext>
            </a:extLst>
          </p:cNvPr>
          <p:cNvSpPr/>
          <p:nvPr/>
        </p:nvSpPr>
        <p:spPr>
          <a:xfrm>
            <a:off x="2596475" y="400050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B64DB4A7-9CEE-E6BA-9244-8E132E28E41C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D98ADCB-2A49-0CE7-C2E2-D53948715715}"/>
              </a:ext>
            </a:extLst>
          </p:cNvPr>
          <p:cNvSpPr txBox="1"/>
          <p:nvPr/>
        </p:nvSpPr>
        <p:spPr>
          <a:xfrm>
            <a:off x="9446800" y="1038685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921F12-4ACF-E1E0-2070-C6CA866BBA04}"/>
              </a:ext>
            </a:extLst>
          </p:cNvPr>
          <p:cNvSpPr txBox="1"/>
          <p:nvPr/>
        </p:nvSpPr>
        <p:spPr>
          <a:xfrm>
            <a:off x="7307850" y="2818221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78B292A-1684-BA3F-62EC-A3EE94218E91}"/>
              </a:ext>
            </a:extLst>
          </p:cNvPr>
          <p:cNvSpPr txBox="1"/>
          <p:nvPr/>
        </p:nvSpPr>
        <p:spPr>
          <a:xfrm>
            <a:off x="5249528" y="4559204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B649858-116E-4C7D-D537-75E9A2B887A0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4187299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17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4BEB7-4EB0-7C4F-8BBA-DCEFCC4AC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2C75B05A-14FC-C2E1-55CE-7BC7D50EF320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7E8AC2E1-8146-0A64-DD20-1E82F4E720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57636A57-A40F-58DA-865D-9AE9A32B9195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046DA6CA-782C-FC22-E45A-C5CE65E85937}"/>
              </a:ext>
            </a:extLst>
          </p:cNvPr>
          <p:cNvSpPr txBox="1">
            <a:spLocks/>
          </p:cNvSpPr>
          <p:nvPr/>
        </p:nvSpPr>
        <p:spPr>
          <a:xfrm>
            <a:off x="1" y="-10886"/>
            <a:ext cx="12191998" cy="6868886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6000" cap="all" noProof="0" dirty="0">
                <a:solidFill>
                  <a:srgbClr val="FF0000"/>
                </a:solidFill>
                <a:latin typeface="Arial Black" panose="020B0A04020102020204" pitchFamily="34" charset="0"/>
              </a:rPr>
              <a:t>ágil </a:t>
            </a:r>
          </a:p>
          <a:p>
            <a:pPr algn="ctr"/>
            <a:r>
              <a:rPr lang="pt-BR" sz="6000" cap="all" noProof="0" dirty="0">
                <a:solidFill>
                  <a:srgbClr val="FF0000"/>
                </a:solidFill>
                <a:latin typeface="Arial Black" panose="020B0A04020102020204" pitchFamily="34" charset="0"/>
              </a:rPr>
              <a:t>Morre e renasce </a:t>
            </a:r>
          </a:p>
          <a:p>
            <a:pPr algn="ctr"/>
            <a:r>
              <a:rPr lang="pt-BR" sz="6000" cap="all" noProof="0" dirty="0">
                <a:solidFill>
                  <a:srgbClr val="FF0000"/>
                </a:solidFill>
                <a:latin typeface="Arial Black" panose="020B0A04020102020204" pitchFamily="34" charset="0"/>
              </a:rPr>
              <a:t>mais forte</a:t>
            </a:r>
          </a:p>
        </p:txBody>
      </p:sp>
    </p:spTree>
    <p:extLst>
      <p:ext uri="{BB962C8B-B14F-4D97-AF65-F5344CB8AC3E}">
        <p14:creationId xmlns:p14="http://schemas.microsoft.com/office/powerpoint/2010/main" val="2929014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F72CB-00A7-2C5B-CB47-10CF5CFAE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4A7CAD33-FF28-4543-747C-5C401D1DCF39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A9E03A39-5DC9-3F1E-AD66-8BDCDBC519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2DDF7BBF-8502-242D-D2BE-7AB5159A9A53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7CDA8FCF-617A-504C-5D25-5AC2D9D6EB4C}"/>
              </a:ext>
            </a:extLst>
          </p:cNvPr>
          <p:cNvSpPr/>
          <p:nvPr/>
        </p:nvSpPr>
        <p:spPr>
          <a:xfrm>
            <a:off x="4733324" y="222943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1065F577-B843-632F-28C2-70B98ADFA3C1}"/>
              </a:ext>
            </a:extLst>
          </p:cNvPr>
          <p:cNvSpPr/>
          <p:nvPr/>
        </p:nvSpPr>
        <p:spPr>
          <a:xfrm>
            <a:off x="6874177" y="465952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E463D23A-2143-10EC-DC8B-8B26FB4F1525}"/>
              </a:ext>
            </a:extLst>
          </p:cNvPr>
          <p:cNvSpPr/>
          <p:nvPr/>
        </p:nvSpPr>
        <p:spPr>
          <a:xfrm>
            <a:off x="9007022" y="-1305118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8FFB7A6-AFBC-5546-6110-CCB4144F7B25}"/>
              </a:ext>
            </a:extLst>
          </p:cNvPr>
          <p:cNvSpPr txBox="1"/>
          <p:nvPr/>
        </p:nvSpPr>
        <p:spPr>
          <a:xfrm>
            <a:off x="2345267" y="4030165"/>
            <a:ext cx="279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 Black"/>
              </a:rPr>
              <a:t>Á</a:t>
            </a:r>
            <a:r>
              <a:rPr lang="pt-BR" sz="2400" noProof="0" dirty="0" err="1">
                <a:latin typeface="Arial Black"/>
              </a:rPr>
              <a:t>gil</a:t>
            </a:r>
            <a:endParaRPr lang="pt-BR" sz="2400" noProof="0" dirty="0">
              <a:latin typeface="Arial Black"/>
            </a:endParaRPr>
          </a:p>
          <a:p>
            <a:pPr algn="ctr"/>
            <a:r>
              <a:rPr lang="pt-BR" sz="2400" noProof="0" dirty="0">
                <a:latin typeface="Arial Black"/>
              </a:rPr>
              <a:t>Formal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480C4F5-05FE-E0C6-FCD2-57C1DCB63CD6}"/>
              </a:ext>
            </a:extLst>
          </p:cNvPr>
          <p:cNvSpPr txBox="1"/>
          <p:nvPr/>
        </p:nvSpPr>
        <p:spPr>
          <a:xfrm>
            <a:off x="4435988" y="2142018"/>
            <a:ext cx="2735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latin typeface="Arial Black"/>
              </a:rPr>
              <a:t>Ágil</a:t>
            </a:r>
          </a:p>
          <a:p>
            <a:pPr algn="ctr"/>
            <a:r>
              <a:rPr lang="pt-BR" sz="2400" noProof="0" dirty="0">
                <a:latin typeface="Arial Black"/>
              </a:rPr>
              <a:t>Escalado</a:t>
            </a:r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0AD64F42-F35E-1ED1-CA57-F21D941A63D1}"/>
              </a:ext>
            </a:extLst>
          </p:cNvPr>
          <p:cNvSpPr/>
          <p:nvPr/>
        </p:nvSpPr>
        <p:spPr>
          <a:xfrm>
            <a:off x="2596475" y="400050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DF355A0-B9BE-16F6-A054-B0883F71EBD5}"/>
              </a:ext>
            </a:extLst>
          </p:cNvPr>
          <p:cNvSpPr txBox="1"/>
          <p:nvPr/>
        </p:nvSpPr>
        <p:spPr>
          <a:xfrm>
            <a:off x="7901632" y="138271"/>
            <a:ext cx="110539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7200" dirty="0">
                <a:latin typeface="Arial Black"/>
              </a:rPr>
              <a:t>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9C84A6F-9D2F-7F11-E966-C7F9DF4A6120}"/>
              </a:ext>
            </a:extLst>
          </p:cNvPr>
          <p:cNvSpPr txBox="1"/>
          <p:nvPr/>
        </p:nvSpPr>
        <p:spPr>
          <a:xfrm>
            <a:off x="651672" y="5739716"/>
            <a:ext cx="22929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latin typeface="Arial Black"/>
              </a:rPr>
              <a:t>Ágil de Guerrilha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19F6091F-08E0-2A95-371F-DB8D4CB7EB01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F45C1B-519B-B771-3E65-1A419967047A}"/>
              </a:ext>
            </a:extLst>
          </p:cNvPr>
          <p:cNvSpPr txBox="1"/>
          <p:nvPr/>
        </p:nvSpPr>
        <p:spPr>
          <a:xfrm>
            <a:off x="9489134" y="1047151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B13C6E3-0D5B-6D15-DB1E-E84F90016839}"/>
              </a:ext>
            </a:extLst>
          </p:cNvPr>
          <p:cNvSpPr txBox="1"/>
          <p:nvPr/>
        </p:nvSpPr>
        <p:spPr>
          <a:xfrm>
            <a:off x="7307850" y="2818221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81C526B-72D4-A807-05A7-3FDCD91573B4}"/>
              </a:ext>
            </a:extLst>
          </p:cNvPr>
          <p:cNvSpPr txBox="1"/>
          <p:nvPr/>
        </p:nvSpPr>
        <p:spPr>
          <a:xfrm>
            <a:off x="5249528" y="4559204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F43C5C-FC69-1041-2466-19F05442A135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22637DD-B158-67B8-0DFE-F30A07F65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0"/>
            <a:ext cx="12191999" cy="914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9865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06B75-DA43-1A5C-4F6C-158F63CA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9CA3C3E4-F663-F830-7826-AB899753A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5718"/>
            <a:ext cx="12191999" cy="914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7F985BE9-9EF1-0BFD-B23D-FD0AC2CAE193}"/>
              </a:ext>
            </a:extLst>
          </p:cNvPr>
          <p:cNvSpPr txBox="1"/>
          <p:nvPr/>
        </p:nvSpPr>
        <p:spPr>
          <a:xfrm>
            <a:off x="3225797" y="4030165"/>
            <a:ext cx="1550839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Á</a:t>
            </a:r>
            <a:r>
              <a:rPr lang="pt-BR" sz="2400" noProof="0" dirty="0" err="1">
                <a:solidFill>
                  <a:schemeClr val="accent5">
                    <a:lumMod val="75000"/>
                  </a:schemeClr>
                </a:solidFill>
                <a:latin typeface="Arial Black"/>
              </a:rPr>
              <a:t>gil</a:t>
            </a:r>
            <a:endParaRPr lang="pt-BR" sz="2400" noProof="0" dirty="0">
              <a:solidFill>
                <a:schemeClr val="accent5">
                  <a:lumMod val="75000"/>
                </a:schemeClr>
              </a:solidFill>
              <a:latin typeface="Arial Black"/>
            </a:endParaRPr>
          </a:p>
          <a:p>
            <a:pPr algn="ctr"/>
            <a:r>
              <a:rPr lang="pt-BR" sz="2400" noProof="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Formal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B42D52E-D88D-ECD3-D122-AA3C1ABBEDDA}"/>
              </a:ext>
            </a:extLst>
          </p:cNvPr>
          <p:cNvSpPr txBox="1"/>
          <p:nvPr/>
        </p:nvSpPr>
        <p:spPr>
          <a:xfrm>
            <a:off x="5004558" y="2142018"/>
            <a:ext cx="1853690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4">
                    <a:lumMod val="75000"/>
                  </a:schemeClr>
                </a:solidFill>
                <a:latin typeface="Arial Black"/>
              </a:rPr>
              <a:t>Ágil</a:t>
            </a:r>
          </a:p>
          <a:p>
            <a:pPr algn="ctr"/>
            <a:r>
              <a:rPr lang="pt-BR" sz="2400" noProof="0" dirty="0">
                <a:solidFill>
                  <a:schemeClr val="accent4">
                    <a:lumMod val="75000"/>
                  </a:schemeClr>
                </a:solidFill>
                <a:latin typeface="Arial Black"/>
              </a:rPr>
              <a:t>Escalado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DF6C123-E648-3737-75A0-F59EE532E0F8}"/>
              </a:ext>
            </a:extLst>
          </p:cNvPr>
          <p:cNvSpPr txBox="1"/>
          <p:nvPr/>
        </p:nvSpPr>
        <p:spPr>
          <a:xfrm>
            <a:off x="736340" y="5739716"/>
            <a:ext cx="1924138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2">
                    <a:lumMod val="75000"/>
                  </a:schemeClr>
                </a:solidFill>
                <a:latin typeface="Arial Black"/>
              </a:rPr>
              <a:t>Ágil de Guerrilha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0A9E932D-8C5A-F79B-817E-36F4D5ECF0ED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0570C37E-E20A-E0D9-8FBE-C68D03C014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5F100B8B-9DDB-F858-A6C9-2C267C741B72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1A67B19E-F35C-D384-25DA-40C924A9FB80}"/>
              </a:ext>
            </a:extLst>
          </p:cNvPr>
          <p:cNvSpPr/>
          <p:nvPr/>
        </p:nvSpPr>
        <p:spPr>
          <a:xfrm>
            <a:off x="4733324" y="222943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90E9E9A1-0803-D4AD-DEFA-56CE4BED8FFC}"/>
              </a:ext>
            </a:extLst>
          </p:cNvPr>
          <p:cNvSpPr/>
          <p:nvPr/>
        </p:nvSpPr>
        <p:spPr>
          <a:xfrm>
            <a:off x="6874177" y="465952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8BEE837B-9793-48A1-0494-C871D5A6D281}"/>
              </a:ext>
            </a:extLst>
          </p:cNvPr>
          <p:cNvSpPr/>
          <p:nvPr/>
        </p:nvSpPr>
        <p:spPr>
          <a:xfrm>
            <a:off x="2596475" y="400050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1345D837-A66C-8A33-439C-87210DADDE40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713C7EC-0F4E-ED15-3879-0F226F23552F}"/>
              </a:ext>
            </a:extLst>
          </p:cNvPr>
          <p:cNvSpPr txBox="1"/>
          <p:nvPr/>
        </p:nvSpPr>
        <p:spPr>
          <a:xfrm>
            <a:off x="9446800" y="1038685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5CCDF97-50DF-07C3-7097-DD2B41ABE5D3}"/>
              </a:ext>
            </a:extLst>
          </p:cNvPr>
          <p:cNvSpPr txBox="1"/>
          <p:nvPr/>
        </p:nvSpPr>
        <p:spPr>
          <a:xfrm>
            <a:off x="7307850" y="2818221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88A360B-9E2B-A432-36A5-934EED578B61}"/>
              </a:ext>
            </a:extLst>
          </p:cNvPr>
          <p:cNvSpPr txBox="1"/>
          <p:nvPr/>
        </p:nvSpPr>
        <p:spPr>
          <a:xfrm>
            <a:off x="5249528" y="4559204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CF20C60-1556-22E8-877B-42DAF694487C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1816360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58E58C-6C78-7CC3-8782-EEEF8EE05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FBEDBA-2815-5D80-F9D7-CB93FAE0C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7EAB23A-FC60-D308-6E75-B5EF8AB7AC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485" t="58025" r="2387" b="6296"/>
          <a:stretch>
            <a:fillRect/>
          </a:stretch>
        </p:blipFill>
        <p:spPr>
          <a:xfrm>
            <a:off x="-203201" y="0"/>
            <a:ext cx="12529491" cy="6858000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8E2B5DB4-94C2-B660-F3AD-47EE4DF3D33A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27723165-3D62-0598-33C0-C6834BE5DA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BE4BC0DA-C439-9571-8761-D8990F338849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9" name="Título 1">
            <a:extLst>
              <a:ext uri="{FF2B5EF4-FFF2-40B4-BE49-F238E27FC236}">
                <a16:creationId xmlns:a16="http://schemas.microsoft.com/office/drawing/2014/main" id="{70A0A267-DF55-EA3D-C4B8-CA3F5AA0AE25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D09DA814-DFE8-242C-4E58-6823AB1E91B1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Adaptado de business </a:t>
            </a:r>
            <a:r>
              <a:rPr lang="pt-BR" altLang="pt-BR" sz="1000" cap="all" dirty="0" err="1">
                <a:latin typeface="Arial Black"/>
                <a:ea typeface="+mj-lt"/>
                <a:cs typeface="+mj-lt"/>
              </a:rPr>
              <a:t>agility</a:t>
            </a:r>
            <a:r>
              <a:rPr lang="pt-BR" altLang="pt-BR" sz="1000" cap="all" dirty="0">
                <a:latin typeface="Arial Black"/>
                <a:ea typeface="+mj-lt"/>
                <a:cs typeface="+mj-lt"/>
              </a:rPr>
              <a:t> report 2024 </a:t>
            </a:r>
          </a:p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do Business </a:t>
            </a:r>
            <a:r>
              <a:rPr lang="pt-BR" altLang="pt-BR" sz="1000" cap="all" dirty="0" err="1">
                <a:latin typeface="Arial Black"/>
                <a:ea typeface="+mj-lt"/>
                <a:cs typeface="+mj-lt"/>
              </a:rPr>
              <a:t>Agility</a:t>
            </a:r>
            <a:r>
              <a:rPr lang="pt-BR" altLang="pt-BR" sz="1000" cap="all" dirty="0">
                <a:latin typeface="Arial Black"/>
                <a:ea typeface="+mj-lt"/>
                <a:cs typeface="+mj-lt"/>
              </a:rPr>
              <a:t> </a:t>
            </a:r>
            <a:r>
              <a:rPr lang="pt-BR" altLang="pt-BR" sz="1000" cap="all" dirty="0" err="1">
                <a:latin typeface="Arial Black"/>
                <a:ea typeface="+mj-lt"/>
                <a:cs typeface="+mj-lt"/>
              </a:rPr>
              <a:t>Institute</a:t>
            </a:r>
            <a:endParaRPr lang="en-US" sz="1000" cap="all" dirty="0">
              <a:latin typeface="Arial Black"/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670095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5363E-8058-A57D-3571-C9350FB4E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516F841D-82B3-DF04-4F22-E9C37935D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61" y="-10888"/>
            <a:ext cx="6880527" cy="1032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6DCC6376-C1CA-05BF-AF33-5E33BC1543EE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D37F78D9-D93B-7ADD-F124-42E6381AFF61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4CFD54EA-CFB8-2B26-F1C8-DDDB4DF12F90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98A217A9-DD17-C09C-562D-94F890574C32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A0C52A7F-BC4B-311E-A4E3-11AB2CF58B1F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7BF5B56-CF9A-7AA7-54A1-0A886BCDA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es-ES" altLang="pt-BR" sz="40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O presente</a:t>
            </a:r>
            <a:endParaRPr lang="pt-BR" altLang="pt-BR" sz="4000" cap="all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EE85291-F6FD-3706-585A-C5E5C24E4E46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CA66A140-4163-D9AA-E636-EA9DBC8A5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B50CFA46-7B66-81DA-F454-BDEF0E150687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822B09BC-2BB2-4F35-FB56-5F0C6FD4C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  <p:sp>
        <p:nvSpPr>
          <p:cNvPr id="2" name="AutoShape 2" descr="A realistic image of a calendar page displaying the date February 26. The calendar page is white with bold black numbers and red accents, resembling a traditional desk or wall calendar. The focus is on the single page with the number 26 clearly visible in the center. The background is simple and clean.">
            <a:extLst>
              <a:ext uri="{FF2B5EF4-FFF2-40B4-BE49-F238E27FC236}">
                <a16:creationId xmlns:a16="http://schemas.microsoft.com/office/drawing/2014/main" id="{FB3FE4BA-FA2B-5295-B5A1-6F2302D33D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119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85622-3007-2483-5382-768B73FFEC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A481A0-612B-1BB9-A198-0007938468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174EF3D-1F04-B439-5CC8-F2CE5510E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33" y="688040"/>
            <a:ext cx="11552609" cy="5066504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139A060A-58B2-B694-137F-3B472C905C00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8" name="Picture 2" descr="Improvee">
              <a:extLst>
                <a:ext uri="{FF2B5EF4-FFF2-40B4-BE49-F238E27FC236}">
                  <a16:creationId xmlns:a16="http://schemas.microsoft.com/office/drawing/2014/main" id="{6E548FB3-6696-D4A7-2070-8647F10A0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3F761343-8267-7B2C-E251-2D3E359C8583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6109FCD6-A6E0-C74F-CE51-4C9B0A511AAD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CF768112-6B7C-CB0A-BCDE-400C9A13A568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Adaptado de </a:t>
            </a:r>
            <a:r>
              <a:rPr lang="en-US" sz="1000" cap="all" dirty="0" err="1">
                <a:latin typeface="Arial Black"/>
                <a:ea typeface="+mj-lt"/>
                <a:cs typeface="+mj-lt"/>
              </a:rPr>
              <a:t>InfoQ</a:t>
            </a:r>
            <a:r>
              <a:rPr lang="en-US" sz="1000" cap="all" dirty="0">
                <a:latin typeface="Arial Black"/>
                <a:ea typeface="+mj-lt"/>
                <a:cs typeface="+mj-lt"/>
              </a:rPr>
              <a:t> Culture and Methods Trends Report – 2025</a:t>
            </a:r>
          </a:p>
          <a:p>
            <a:r>
              <a:rPr lang="en-US" sz="1000" cap="all" dirty="0">
                <a:latin typeface="Arial Black"/>
                <a:ea typeface="+mj-lt"/>
                <a:cs typeface="+mj-lt"/>
              </a:rPr>
              <a:t>da INFOQ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DA48A3C-E64C-523D-5F83-A50E06C9D3AF}"/>
              </a:ext>
            </a:extLst>
          </p:cNvPr>
          <p:cNvSpPr/>
          <p:nvPr/>
        </p:nvSpPr>
        <p:spPr>
          <a:xfrm>
            <a:off x="2743200" y="1837266"/>
            <a:ext cx="1871134" cy="44026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502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3823F-85A7-3A5B-7DD8-AB758D33B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7A2F064-0736-2408-DC73-77F964781B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3352"/>
          <a:stretch>
            <a:fillRect/>
          </a:stretch>
        </p:blipFill>
        <p:spPr>
          <a:xfrm>
            <a:off x="453763" y="336385"/>
            <a:ext cx="11357237" cy="78121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C2CA4DD-0F30-3777-4823-00C53A5BF5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2793"/>
          <a:stretch>
            <a:fillRect/>
          </a:stretch>
        </p:blipFill>
        <p:spPr>
          <a:xfrm>
            <a:off x="453764" y="1117601"/>
            <a:ext cx="10629104" cy="5191968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76638B13-EEA3-48D9-B7AB-C8B83C29F6CD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8" name="Picture 2" descr="Improvee">
              <a:extLst>
                <a:ext uri="{FF2B5EF4-FFF2-40B4-BE49-F238E27FC236}">
                  <a16:creationId xmlns:a16="http://schemas.microsoft.com/office/drawing/2014/main" id="{BAB7AB28-5C5A-5F06-A288-1016C04845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479851F8-C2F4-015C-AC48-F65D9AB58792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905C8B74-AE41-1ED8-498F-7371137AFA06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CC8CE7F-800C-DF5C-2245-E47A1717F937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Adaptado de </a:t>
            </a:r>
            <a:r>
              <a:rPr lang="en-US" sz="1000" cap="all" dirty="0" err="1">
                <a:latin typeface="Arial Black"/>
                <a:ea typeface="+mj-lt"/>
                <a:cs typeface="+mj-lt"/>
              </a:rPr>
              <a:t>InfoQ</a:t>
            </a:r>
            <a:r>
              <a:rPr lang="en-US" sz="1000" cap="all" dirty="0">
                <a:latin typeface="Arial Black"/>
                <a:ea typeface="+mj-lt"/>
                <a:cs typeface="+mj-lt"/>
              </a:rPr>
              <a:t> Culture and Methods Trends Report - 2025</a:t>
            </a:r>
          </a:p>
          <a:p>
            <a:r>
              <a:rPr lang="en-US" sz="1000" cap="all" dirty="0">
                <a:latin typeface="Arial Black"/>
                <a:ea typeface="+mj-lt"/>
                <a:cs typeface="+mj-lt"/>
              </a:rPr>
              <a:t>da INFOQ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F99BD334-4DED-74D9-FAC0-23D605550FE4}"/>
              </a:ext>
            </a:extLst>
          </p:cNvPr>
          <p:cNvSpPr/>
          <p:nvPr/>
        </p:nvSpPr>
        <p:spPr>
          <a:xfrm>
            <a:off x="541866" y="1852969"/>
            <a:ext cx="11379253" cy="353183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5348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2AB5A44-9064-0204-BDC7-2D8606070E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147"/>
          <a:stretch>
            <a:fillRect/>
          </a:stretch>
        </p:blipFill>
        <p:spPr>
          <a:xfrm>
            <a:off x="1354667" y="225982"/>
            <a:ext cx="9482666" cy="5604954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4F2B0EF3-5338-E1DA-B298-62F79BD4261A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C659C6A4-96DD-9E90-DC45-9C30AC90D7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CF7B3F5-21D9-2403-6471-1ADDE0B956E2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FDB7B497-0B41-30A6-75F5-6018623621FC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F9DBC46-6596-F978-FC9A-29588C124847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Adaptado de </a:t>
            </a:r>
            <a:r>
              <a:rPr lang="en-US" sz="1000" cap="all" dirty="0">
                <a:latin typeface="Arial Black"/>
                <a:ea typeface="+mj-lt"/>
                <a:cs typeface="+mj-lt"/>
              </a:rPr>
              <a:t>The State of PMO 2025 da PM SOLUTIONS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5C8C96D-080A-7113-B190-ED981FCFD369}"/>
              </a:ext>
            </a:extLst>
          </p:cNvPr>
          <p:cNvSpPr/>
          <p:nvPr/>
        </p:nvSpPr>
        <p:spPr>
          <a:xfrm>
            <a:off x="541866" y="3962400"/>
            <a:ext cx="11379253" cy="14224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5004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E8E49C-0BB9-C371-E2E8-34F17ADDD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FD96708F-0D38-63E0-9C4A-7300B6E06944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44CCA200-1A1F-94EE-5509-463BC2544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CEF80EA8-D249-CAE4-0C13-352D7365B588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3502C4EA-D857-EE64-E371-13A627A4C278}"/>
              </a:ext>
            </a:extLst>
          </p:cNvPr>
          <p:cNvSpPr txBox="1">
            <a:spLocks/>
          </p:cNvSpPr>
          <p:nvPr/>
        </p:nvSpPr>
        <p:spPr>
          <a:xfrm>
            <a:off x="1" y="-10886"/>
            <a:ext cx="12191998" cy="6868886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pt-BR" sz="115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ágil é o </a:t>
            </a:r>
            <a:r>
              <a:rPr lang="es-ES" altLang="pt-BR" sz="11500" cap="all" dirty="0" err="1">
                <a:solidFill>
                  <a:srgbClr val="FF0000"/>
                </a:solidFill>
                <a:latin typeface="Arial Black" panose="020B0A04020102020204" pitchFamily="34" charset="0"/>
              </a:rPr>
              <a:t>novo</a:t>
            </a:r>
            <a:r>
              <a:rPr lang="es-ES" altLang="pt-BR" sz="115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 normal</a:t>
            </a:r>
            <a:endParaRPr lang="pt-BR" altLang="pt-BR" sz="115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02DB9A8-26E8-F8FF-DB28-DD47954F983B}"/>
              </a:ext>
            </a:extLst>
          </p:cNvPr>
          <p:cNvSpPr txBox="1"/>
          <p:nvPr/>
        </p:nvSpPr>
        <p:spPr>
          <a:xfrm>
            <a:off x="0" y="0"/>
            <a:ext cx="2006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altLang="pt-BR" sz="1800" cap="all" dirty="0">
                <a:solidFill>
                  <a:schemeClr val="bg1"/>
                </a:solidFill>
                <a:latin typeface="Arial Black" panose="020B0A04020102020204" pitchFamily="34" charset="0"/>
              </a:rPr>
              <a:t>Em 2025, o</a:t>
            </a:r>
          </a:p>
        </p:txBody>
      </p:sp>
    </p:spTree>
    <p:extLst>
      <p:ext uri="{BB962C8B-B14F-4D97-AF65-F5344CB8AC3E}">
        <p14:creationId xmlns:p14="http://schemas.microsoft.com/office/powerpoint/2010/main" val="3522986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78897-8EAC-E953-F7E6-889A3337C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3119A0D4-89BE-98B1-9536-5B2C3E12A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5718"/>
            <a:ext cx="12191999" cy="914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9797A373-68D6-FD73-EDB8-505917B86278}"/>
              </a:ext>
            </a:extLst>
          </p:cNvPr>
          <p:cNvSpPr txBox="1"/>
          <p:nvPr/>
        </p:nvSpPr>
        <p:spPr>
          <a:xfrm>
            <a:off x="3225797" y="4030165"/>
            <a:ext cx="1550839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Á</a:t>
            </a:r>
            <a:r>
              <a:rPr lang="pt-BR" sz="2400" noProof="0" dirty="0" err="1">
                <a:solidFill>
                  <a:schemeClr val="accent5">
                    <a:lumMod val="75000"/>
                  </a:schemeClr>
                </a:solidFill>
                <a:latin typeface="Arial Black"/>
              </a:rPr>
              <a:t>gil</a:t>
            </a:r>
            <a:endParaRPr lang="pt-BR" sz="2400" noProof="0" dirty="0">
              <a:solidFill>
                <a:schemeClr val="accent5">
                  <a:lumMod val="75000"/>
                </a:schemeClr>
              </a:solidFill>
              <a:latin typeface="Arial Black"/>
            </a:endParaRPr>
          </a:p>
          <a:p>
            <a:pPr algn="ctr"/>
            <a:r>
              <a:rPr lang="pt-BR" sz="2400" noProof="0" dirty="0">
                <a:solidFill>
                  <a:schemeClr val="accent5">
                    <a:lumMod val="75000"/>
                  </a:schemeClr>
                </a:solidFill>
                <a:latin typeface="Arial Black"/>
              </a:rPr>
              <a:t>Formal</a:t>
            </a: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8DDE665-9FD4-469C-05B1-5B80B02CC6E6}"/>
              </a:ext>
            </a:extLst>
          </p:cNvPr>
          <p:cNvSpPr txBox="1"/>
          <p:nvPr/>
        </p:nvSpPr>
        <p:spPr>
          <a:xfrm>
            <a:off x="5004558" y="2142018"/>
            <a:ext cx="1853690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4">
                    <a:lumMod val="75000"/>
                  </a:schemeClr>
                </a:solidFill>
                <a:latin typeface="Arial Black"/>
              </a:rPr>
              <a:t>Ágil</a:t>
            </a:r>
          </a:p>
          <a:p>
            <a:pPr algn="ctr"/>
            <a:r>
              <a:rPr lang="pt-BR" sz="2400" noProof="0" dirty="0">
                <a:solidFill>
                  <a:schemeClr val="accent4">
                    <a:lumMod val="75000"/>
                  </a:schemeClr>
                </a:solidFill>
                <a:latin typeface="Arial Black"/>
              </a:rPr>
              <a:t>Escalado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F95781-F820-5CA9-43E8-674DD3D99D08}"/>
              </a:ext>
            </a:extLst>
          </p:cNvPr>
          <p:cNvSpPr txBox="1"/>
          <p:nvPr/>
        </p:nvSpPr>
        <p:spPr>
          <a:xfrm>
            <a:off x="736340" y="5739716"/>
            <a:ext cx="1924138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solidFill>
                  <a:schemeClr val="accent2">
                    <a:lumMod val="75000"/>
                  </a:schemeClr>
                </a:solidFill>
                <a:latin typeface="Arial Black"/>
              </a:rPr>
              <a:t>Ágil de Guerrilha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D461D5E-D258-E388-05A1-45C922BF72C3}"/>
              </a:ext>
            </a:extLst>
          </p:cNvPr>
          <p:cNvSpPr txBox="1"/>
          <p:nvPr/>
        </p:nvSpPr>
        <p:spPr>
          <a:xfrm>
            <a:off x="6969180" y="362032"/>
            <a:ext cx="2138950" cy="83099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noProof="0" dirty="0">
                <a:latin typeface="Arial Black"/>
              </a:rPr>
              <a:t>Ágil</a:t>
            </a:r>
          </a:p>
          <a:p>
            <a:pPr algn="ctr"/>
            <a:r>
              <a:rPr lang="pt-BR" sz="2400" dirty="0">
                <a:latin typeface="Arial Black"/>
              </a:rPr>
              <a:t>Pragmático</a:t>
            </a:r>
            <a:endParaRPr lang="pt-BR" sz="2400" noProof="0" dirty="0">
              <a:latin typeface="Arial Black"/>
            </a:endParaRP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B444A725-0B65-4B73-5053-2EFE46C864E1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3" name="Picture 2" descr="Improvee">
              <a:extLst>
                <a:ext uri="{FF2B5EF4-FFF2-40B4-BE49-F238E27FC236}">
                  <a16:creationId xmlns:a16="http://schemas.microsoft.com/office/drawing/2014/main" id="{ECC19BDE-6955-5C07-0301-D1094D4913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1B0818B8-6207-5BEA-457C-E0902800B899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12F04B49-BF46-22D7-AE0C-8FBF0E2A4021}"/>
              </a:ext>
            </a:extLst>
          </p:cNvPr>
          <p:cNvSpPr/>
          <p:nvPr/>
        </p:nvSpPr>
        <p:spPr>
          <a:xfrm>
            <a:off x="4733324" y="222943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8476455B-08EB-4A63-EC88-F73A0EB1615E}"/>
              </a:ext>
            </a:extLst>
          </p:cNvPr>
          <p:cNvSpPr/>
          <p:nvPr/>
        </p:nvSpPr>
        <p:spPr>
          <a:xfrm>
            <a:off x="6874177" y="465952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7F8F6F9F-F591-9FD5-C5E4-7275F88A69CB}"/>
              </a:ext>
            </a:extLst>
          </p:cNvPr>
          <p:cNvSpPr/>
          <p:nvPr/>
        </p:nvSpPr>
        <p:spPr>
          <a:xfrm>
            <a:off x="9007022" y="-1305118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28" name="Forma Livre: Forma 27">
            <a:extLst>
              <a:ext uri="{FF2B5EF4-FFF2-40B4-BE49-F238E27FC236}">
                <a16:creationId xmlns:a16="http://schemas.microsoft.com/office/drawing/2014/main" id="{F067A270-0DE7-B35C-44DB-28A9651E862F}"/>
              </a:ext>
            </a:extLst>
          </p:cNvPr>
          <p:cNvSpPr/>
          <p:nvPr/>
        </p:nvSpPr>
        <p:spPr>
          <a:xfrm>
            <a:off x="2596475" y="400050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00605FD3-51FD-1511-0DC0-64836E3EDD13}"/>
              </a:ext>
            </a:extLst>
          </p:cNvPr>
          <p:cNvSpPr/>
          <p:nvPr/>
        </p:nvSpPr>
        <p:spPr>
          <a:xfrm>
            <a:off x="595066" y="5749886"/>
            <a:ext cx="4273698" cy="2216228"/>
          </a:xfrm>
          <a:custGeom>
            <a:avLst/>
            <a:gdLst>
              <a:gd name="connsiteX0" fmla="*/ 0 w 7239000"/>
              <a:gd name="connsiteY0" fmla="*/ 3799601 h 3893274"/>
              <a:gd name="connsiteX1" fmla="*/ 444500 w 7239000"/>
              <a:gd name="connsiteY1" fmla="*/ 3266201 h 3893274"/>
              <a:gd name="connsiteX2" fmla="*/ 901700 w 7239000"/>
              <a:gd name="connsiteY2" fmla="*/ 3063001 h 3893274"/>
              <a:gd name="connsiteX3" fmla="*/ 1473200 w 7239000"/>
              <a:gd name="connsiteY3" fmla="*/ 3266201 h 3893274"/>
              <a:gd name="connsiteX4" fmla="*/ 2171700 w 7239000"/>
              <a:gd name="connsiteY4" fmla="*/ 3774201 h 3893274"/>
              <a:gd name="connsiteX5" fmla="*/ 2921000 w 7239000"/>
              <a:gd name="connsiteY5" fmla="*/ 3837701 h 3893274"/>
              <a:gd name="connsiteX6" fmla="*/ 3911600 w 7239000"/>
              <a:gd name="connsiteY6" fmla="*/ 3088401 h 3893274"/>
              <a:gd name="connsiteX7" fmla="*/ 4660900 w 7239000"/>
              <a:gd name="connsiteY7" fmla="*/ 2186701 h 3893274"/>
              <a:gd name="connsiteX8" fmla="*/ 6362700 w 7239000"/>
              <a:gd name="connsiteY8" fmla="*/ 103901 h 3893274"/>
              <a:gd name="connsiteX9" fmla="*/ 7239000 w 7239000"/>
              <a:gd name="connsiteY9" fmla="*/ 370601 h 3893274"/>
              <a:gd name="connsiteX0" fmla="*/ 0 w 7340600"/>
              <a:gd name="connsiteY0" fmla="*/ 3772280 h 3865953"/>
              <a:gd name="connsiteX1" fmla="*/ 444500 w 7340600"/>
              <a:gd name="connsiteY1" fmla="*/ 3238880 h 3865953"/>
              <a:gd name="connsiteX2" fmla="*/ 901700 w 7340600"/>
              <a:gd name="connsiteY2" fmla="*/ 3035680 h 3865953"/>
              <a:gd name="connsiteX3" fmla="*/ 1473200 w 7340600"/>
              <a:gd name="connsiteY3" fmla="*/ 3238880 h 3865953"/>
              <a:gd name="connsiteX4" fmla="*/ 2171700 w 7340600"/>
              <a:gd name="connsiteY4" fmla="*/ 3746880 h 3865953"/>
              <a:gd name="connsiteX5" fmla="*/ 2921000 w 7340600"/>
              <a:gd name="connsiteY5" fmla="*/ 3810380 h 3865953"/>
              <a:gd name="connsiteX6" fmla="*/ 3911600 w 7340600"/>
              <a:gd name="connsiteY6" fmla="*/ 3061080 h 3865953"/>
              <a:gd name="connsiteX7" fmla="*/ 4660900 w 7340600"/>
              <a:gd name="connsiteY7" fmla="*/ 2159380 h 3865953"/>
              <a:gd name="connsiteX8" fmla="*/ 6362700 w 7340600"/>
              <a:gd name="connsiteY8" fmla="*/ 76580 h 3865953"/>
              <a:gd name="connsiteX9" fmla="*/ 7340600 w 7340600"/>
              <a:gd name="connsiteY9" fmla="*/ 584580 h 3865953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6527800 w 7340600"/>
              <a:gd name="connsiteY8" fmla="*/ 72532 h 3912705"/>
              <a:gd name="connsiteX9" fmla="*/ 7340600 w 7340600"/>
              <a:gd name="connsiteY9" fmla="*/ 631332 h 3912705"/>
              <a:gd name="connsiteX0" fmla="*/ 0 w 7340600"/>
              <a:gd name="connsiteY0" fmla="*/ 3819032 h 3912705"/>
              <a:gd name="connsiteX1" fmla="*/ 444500 w 7340600"/>
              <a:gd name="connsiteY1" fmla="*/ 3285632 h 3912705"/>
              <a:gd name="connsiteX2" fmla="*/ 901700 w 7340600"/>
              <a:gd name="connsiteY2" fmla="*/ 3082432 h 3912705"/>
              <a:gd name="connsiteX3" fmla="*/ 1473200 w 7340600"/>
              <a:gd name="connsiteY3" fmla="*/ 3285632 h 3912705"/>
              <a:gd name="connsiteX4" fmla="*/ 2171700 w 7340600"/>
              <a:gd name="connsiteY4" fmla="*/ 3793632 h 3912705"/>
              <a:gd name="connsiteX5" fmla="*/ 2921000 w 7340600"/>
              <a:gd name="connsiteY5" fmla="*/ 3857132 h 3912705"/>
              <a:gd name="connsiteX6" fmla="*/ 3911600 w 7340600"/>
              <a:gd name="connsiteY6" fmla="*/ 3107832 h 3912705"/>
              <a:gd name="connsiteX7" fmla="*/ 4660900 w 7340600"/>
              <a:gd name="connsiteY7" fmla="*/ 2206132 h 3912705"/>
              <a:gd name="connsiteX8" fmla="*/ 5829300 w 7340600"/>
              <a:gd name="connsiteY8" fmla="*/ 656732 h 3912705"/>
              <a:gd name="connsiteX9" fmla="*/ 6527800 w 7340600"/>
              <a:gd name="connsiteY9" fmla="*/ 72532 h 3912705"/>
              <a:gd name="connsiteX10" fmla="*/ 7340600 w 7340600"/>
              <a:gd name="connsiteY10" fmla="*/ 631332 h 3912705"/>
              <a:gd name="connsiteX0" fmla="*/ 0 w 7340600"/>
              <a:gd name="connsiteY0" fmla="*/ 3901779 h 3995452"/>
              <a:gd name="connsiteX1" fmla="*/ 444500 w 7340600"/>
              <a:gd name="connsiteY1" fmla="*/ 3368379 h 3995452"/>
              <a:gd name="connsiteX2" fmla="*/ 901700 w 7340600"/>
              <a:gd name="connsiteY2" fmla="*/ 3165179 h 3995452"/>
              <a:gd name="connsiteX3" fmla="*/ 1473200 w 7340600"/>
              <a:gd name="connsiteY3" fmla="*/ 3368379 h 3995452"/>
              <a:gd name="connsiteX4" fmla="*/ 2171700 w 7340600"/>
              <a:gd name="connsiteY4" fmla="*/ 3876379 h 3995452"/>
              <a:gd name="connsiteX5" fmla="*/ 2921000 w 7340600"/>
              <a:gd name="connsiteY5" fmla="*/ 3939879 h 3995452"/>
              <a:gd name="connsiteX6" fmla="*/ 3911600 w 7340600"/>
              <a:gd name="connsiteY6" fmla="*/ 3190579 h 3995452"/>
              <a:gd name="connsiteX7" fmla="*/ 4660900 w 7340600"/>
              <a:gd name="connsiteY7" fmla="*/ 2288879 h 3995452"/>
              <a:gd name="connsiteX8" fmla="*/ 5829300 w 7340600"/>
              <a:gd name="connsiteY8" fmla="*/ 739479 h 3995452"/>
              <a:gd name="connsiteX9" fmla="*/ 6565900 w 7340600"/>
              <a:gd name="connsiteY9" fmla="*/ 66379 h 3995452"/>
              <a:gd name="connsiteX10" fmla="*/ 7340600 w 7340600"/>
              <a:gd name="connsiteY10" fmla="*/ 714079 h 3995452"/>
              <a:gd name="connsiteX0" fmla="*/ 0 w 7340600"/>
              <a:gd name="connsiteY0" fmla="*/ 3835400 h 3929073"/>
              <a:gd name="connsiteX1" fmla="*/ 444500 w 7340600"/>
              <a:gd name="connsiteY1" fmla="*/ 3302000 h 3929073"/>
              <a:gd name="connsiteX2" fmla="*/ 901700 w 7340600"/>
              <a:gd name="connsiteY2" fmla="*/ 3098800 h 3929073"/>
              <a:gd name="connsiteX3" fmla="*/ 1473200 w 7340600"/>
              <a:gd name="connsiteY3" fmla="*/ 3302000 h 3929073"/>
              <a:gd name="connsiteX4" fmla="*/ 2171700 w 7340600"/>
              <a:gd name="connsiteY4" fmla="*/ 3810000 h 3929073"/>
              <a:gd name="connsiteX5" fmla="*/ 2921000 w 7340600"/>
              <a:gd name="connsiteY5" fmla="*/ 3873500 h 3929073"/>
              <a:gd name="connsiteX6" fmla="*/ 3911600 w 7340600"/>
              <a:gd name="connsiteY6" fmla="*/ 3124200 h 3929073"/>
              <a:gd name="connsiteX7" fmla="*/ 4660900 w 7340600"/>
              <a:gd name="connsiteY7" fmla="*/ 2222500 h 3929073"/>
              <a:gd name="connsiteX8" fmla="*/ 5829300 w 7340600"/>
              <a:gd name="connsiteY8" fmla="*/ 673100 h 3929073"/>
              <a:gd name="connsiteX9" fmla="*/ 6565900 w 7340600"/>
              <a:gd name="connsiteY9" fmla="*/ 0 h 3929073"/>
              <a:gd name="connsiteX10" fmla="*/ 7340600 w 7340600"/>
              <a:gd name="connsiteY10" fmla="*/ 647700 h 3929073"/>
              <a:gd name="connsiteX0" fmla="*/ 0 w 7340600"/>
              <a:gd name="connsiteY0" fmla="*/ 3836125 h 3929798"/>
              <a:gd name="connsiteX1" fmla="*/ 444500 w 7340600"/>
              <a:gd name="connsiteY1" fmla="*/ 3302725 h 3929798"/>
              <a:gd name="connsiteX2" fmla="*/ 901700 w 7340600"/>
              <a:gd name="connsiteY2" fmla="*/ 3099525 h 3929798"/>
              <a:gd name="connsiteX3" fmla="*/ 1473200 w 7340600"/>
              <a:gd name="connsiteY3" fmla="*/ 3302725 h 3929798"/>
              <a:gd name="connsiteX4" fmla="*/ 2171700 w 7340600"/>
              <a:gd name="connsiteY4" fmla="*/ 3810725 h 3929798"/>
              <a:gd name="connsiteX5" fmla="*/ 2921000 w 7340600"/>
              <a:gd name="connsiteY5" fmla="*/ 3874225 h 3929798"/>
              <a:gd name="connsiteX6" fmla="*/ 3911600 w 7340600"/>
              <a:gd name="connsiteY6" fmla="*/ 3124925 h 3929798"/>
              <a:gd name="connsiteX7" fmla="*/ 4660900 w 7340600"/>
              <a:gd name="connsiteY7" fmla="*/ 2223225 h 3929798"/>
              <a:gd name="connsiteX8" fmla="*/ 5829300 w 7340600"/>
              <a:gd name="connsiteY8" fmla="*/ 673825 h 3929798"/>
              <a:gd name="connsiteX9" fmla="*/ 6565900 w 7340600"/>
              <a:gd name="connsiteY9" fmla="*/ 725 h 3929798"/>
              <a:gd name="connsiteX10" fmla="*/ 7340600 w 7340600"/>
              <a:gd name="connsiteY10" fmla="*/ 648425 h 3929798"/>
              <a:gd name="connsiteX0" fmla="*/ 0 w 7886700"/>
              <a:gd name="connsiteY0" fmla="*/ 3836015 h 3929688"/>
              <a:gd name="connsiteX1" fmla="*/ 444500 w 7886700"/>
              <a:gd name="connsiteY1" fmla="*/ 3302615 h 3929688"/>
              <a:gd name="connsiteX2" fmla="*/ 901700 w 7886700"/>
              <a:gd name="connsiteY2" fmla="*/ 3099415 h 3929688"/>
              <a:gd name="connsiteX3" fmla="*/ 1473200 w 7886700"/>
              <a:gd name="connsiteY3" fmla="*/ 3302615 h 3929688"/>
              <a:gd name="connsiteX4" fmla="*/ 2171700 w 7886700"/>
              <a:gd name="connsiteY4" fmla="*/ 3810615 h 3929688"/>
              <a:gd name="connsiteX5" fmla="*/ 2921000 w 7886700"/>
              <a:gd name="connsiteY5" fmla="*/ 3874115 h 3929688"/>
              <a:gd name="connsiteX6" fmla="*/ 3911600 w 7886700"/>
              <a:gd name="connsiteY6" fmla="*/ 3124815 h 3929688"/>
              <a:gd name="connsiteX7" fmla="*/ 4660900 w 7886700"/>
              <a:gd name="connsiteY7" fmla="*/ 2223115 h 3929688"/>
              <a:gd name="connsiteX8" fmla="*/ 5829300 w 7886700"/>
              <a:gd name="connsiteY8" fmla="*/ 673715 h 3929688"/>
              <a:gd name="connsiteX9" fmla="*/ 6565900 w 7886700"/>
              <a:gd name="connsiteY9" fmla="*/ 615 h 3929688"/>
              <a:gd name="connsiteX10" fmla="*/ 7886700 w 7886700"/>
              <a:gd name="connsiteY10" fmla="*/ 749915 h 3929688"/>
              <a:gd name="connsiteX0" fmla="*/ 0 w 7886700"/>
              <a:gd name="connsiteY0" fmla="*/ 3836051 h 3929724"/>
              <a:gd name="connsiteX1" fmla="*/ 444500 w 7886700"/>
              <a:gd name="connsiteY1" fmla="*/ 3302651 h 3929724"/>
              <a:gd name="connsiteX2" fmla="*/ 901700 w 7886700"/>
              <a:gd name="connsiteY2" fmla="*/ 3099451 h 3929724"/>
              <a:gd name="connsiteX3" fmla="*/ 1473200 w 7886700"/>
              <a:gd name="connsiteY3" fmla="*/ 3302651 h 3929724"/>
              <a:gd name="connsiteX4" fmla="*/ 2171700 w 7886700"/>
              <a:gd name="connsiteY4" fmla="*/ 3810651 h 3929724"/>
              <a:gd name="connsiteX5" fmla="*/ 2921000 w 7886700"/>
              <a:gd name="connsiteY5" fmla="*/ 3874151 h 3929724"/>
              <a:gd name="connsiteX6" fmla="*/ 3911600 w 7886700"/>
              <a:gd name="connsiteY6" fmla="*/ 3124851 h 3929724"/>
              <a:gd name="connsiteX7" fmla="*/ 4660900 w 7886700"/>
              <a:gd name="connsiteY7" fmla="*/ 2223151 h 3929724"/>
              <a:gd name="connsiteX8" fmla="*/ 5829300 w 7886700"/>
              <a:gd name="connsiteY8" fmla="*/ 673751 h 3929724"/>
              <a:gd name="connsiteX9" fmla="*/ 6565900 w 7886700"/>
              <a:gd name="connsiteY9" fmla="*/ 651 h 3929724"/>
              <a:gd name="connsiteX10" fmla="*/ 7886700 w 7886700"/>
              <a:gd name="connsiteY10" fmla="*/ 711851 h 392972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565900 w 7886700"/>
              <a:gd name="connsiteY9" fmla="*/ 701 h 3929774"/>
              <a:gd name="connsiteX10" fmla="*/ 7886700 w 7886700"/>
              <a:gd name="connsiteY10" fmla="*/ 711901 h 3929774"/>
              <a:gd name="connsiteX0" fmla="*/ 0 w 7886700"/>
              <a:gd name="connsiteY0" fmla="*/ 3836101 h 3929774"/>
              <a:gd name="connsiteX1" fmla="*/ 444500 w 7886700"/>
              <a:gd name="connsiteY1" fmla="*/ 3302701 h 3929774"/>
              <a:gd name="connsiteX2" fmla="*/ 901700 w 7886700"/>
              <a:gd name="connsiteY2" fmla="*/ 3099501 h 3929774"/>
              <a:gd name="connsiteX3" fmla="*/ 1473200 w 7886700"/>
              <a:gd name="connsiteY3" fmla="*/ 3302701 h 3929774"/>
              <a:gd name="connsiteX4" fmla="*/ 2171700 w 7886700"/>
              <a:gd name="connsiteY4" fmla="*/ 3810701 h 3929774"/>
              <a:gd name="connsiteX5" fmla="*/ 2921000 w 7886700"/>
              <a:gd name="connsiteY5" fmla="*/ 3874201 h 3929774"/>
              <a:gd name="connsiteX6" fmla="*/ 3911600 w 7886700"/>
              <a:gd name="connsiteY6" fmla="*/ 3124901 h 3929774"/>
              <a:gd name="connsiteX7" fmla="*/ 4660900 w 7886700"/>
              <a:gd name="connsiteY7" fmla="*/ 2223201 h 3929774"/>
              <a:gd name="connsiteX8" fmla="*/ 5829300 w 7886700"/>
              <a:gd name="connsiteY8" fmla="*/ 673801 h 3929774"/>
              <a:gd name="connsiteX9" fmla="*/ 6705600 w 7886700"/>
              <a:gd name="connsiteY9" fmla="*/ 701 h 3929774"/>
              <a:gd name="connsiteX10" fmla="*/ 7886700 w 7886700"/>
              <a:gd name="connsiteY10" fmla="*/ 711901 h 3929774"/>
              <a:gd name="connsiteX0" fmla="*/ 0 w 8032750"/>
              <a:gd name="connsiteY0" fmla="*/ 3836059 h 3929732"/>
              <a:gd name="connsiteX1" fmla="*/ 444500 w 8032750"/>
              <a:gd name="connsiteY1" fmla="*/ 3302659 h 3929732"/>
              <a:gd name="connsiteX2" fmla="*/ 901700 w 8032750"/>
              <a:gd name="connsiteY2" fmla="*/ 3099459 h 3929732"/>
              <a:gd name="connsiteX3" fmla="*/ 1473200 w 8032750"/>
              <a:gd name="connsiteY3" fmla="*/ 3302659 h 3929732"/>
              <a:gd name="connsiteX4" fmla="*/ 2171700 w 8032750"/>
              <a:gd name="connsiteY4" fmla="*/ 3810659 h 3929732"/>
              <a:gd name="connsiteX5" fmla="*/ 2921000 w 8032750"/>
              <a:gd name="connsiteY5" fmla="*/ 3874159 h 3929732"/>
              <a:gd name="connsiteX6" fmla="*/ 3911600 w 8032750"/>
              <a:gd name="connsiteY6" fmla="*/ 3124859 h 3929732"/>
              <a:gd name="connsiteX7" fmla="*/ 4660900 w 8032750"/>
              <a:gd name="connsiteY7" fmla="*/ 2223159 h 3929732"/>
              <a:gd name="connsiteX8" fmla="*/ 5829300 w 8032750"/>
              <a:gd name="connsiteY8" fmla="*/ 673759 h 3929732"/>
              <a:gd name="connsiteX9" fmla="*/ 6705600 w 8032750"/>
              <a:gd name="connsiteY9" fmla="*/ 659 h 3929732"/>
              <a:gd name="connsiteX10" fmla="*/ 8032750 w 8032750"/>
              <a:gd name="connsiteY10" fmla="*/ 749959 h 3929732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847845 h 3941518"/>
              <a:gd name="connsiteX1" fmla="*/ 444500 w 8032750"/>
              <a:gd name="connsiteY1" fmla="*/ 3314445 h 3941518"/>
              <a:gd name="connsiteX2" fmla="*/ 901700 w 8032750"/>
              <a:gd name="connsiteY2" fmla="*/ 3111245 h 3941518"/>
              <a:gd name="connsiteX3" fmla="*/ 1473200 w 8032750"/>
              <a:gd name="connsiteY3" fmla="*/ 3314445 h 3941518"/>
              <a:gd name="connsiteX4" fmla="*/ 2171700 w 8032750"/>
              <a:gd name="connsiteY4" fmla="*/ 3822445 h 3941518"/>
              <a:gd name="connsiteX5" fmla="*/ 2921000 w 8032750"/>
              <a:gd name="connsiteY5" fmla="*/ 3885945 h 3941518"/>
              <a:gd name="connsiteX6" fmla="*/ 3911600 w 8032750"/>
              <a:gd name="connsiteY6" fmla="*/ 3136645 h 3941518"/>
              <a:gd name="connsiteX7" fmla="*/ 4660900 w 8032750"/>
              <a:gd name="connsiteY7" fmla="*/ 2234945 h 3941518"/>
              <a:gd name="connsiteX8" fmla="*/ 5829300 w 8032750"/>
              <a:gd name="connsiteY8" fmla="*/ 685545 h 3941518"/>
              <a:gd name="connsiteX9" fmla="*/ 6705600 w 8032750"/>
              <a:gd name="connsiteY9" fmla="*/ 12445 h 3941518"/>
              <a:gd name="connsiteX10" fmla="*/ 7423150 w 8032750"/>
              <a:gd name="connsiteY10" fmla="*/ 323595 h 3941518"/>
              <a:gd name="connsiteX11" fmla="*/ 8032750 w 8032750"/>
              <a:gd name="connsiteY11" fmla="*/ 761745 h 3941518"/>
              <a:gd name="connsiteX0" fmla="*/ 0 w 8032750"/>
              <a:gd name="connsiteY0" fmla="*/ 3799393 h 3893066"/>
              <a:gd name="connsiteX1" fmla="*/ 444500 w 8032750"/>
              <a:gd name="connsiteY1" fmla="*/ 3265993 h 3893066"/>
              <a:gd name="connsiteX2" fmla="*/ 901700 w 8032750"/>
              <a:gd name="connsiteY2" fmla="*/ 3062793 h 3893066"/>
              <a:gd name="connsiteX3" fmla="*/ 1473200 w 8032750"/>
              <a:gd name="connsiteY3" fmla="*/ 3265993 h 3893066"/>
              <a:gd name="connsiteX4" fmla="*/ 2171700 w 8032750"/>
              <a:gd name="connsiteY4" fmla="*/ 3773993 h 3893066"/>
              <a:gd name="connsiteX5" fmla="*/ 2921000 w 8032750"/>
              <a:gd name="connsiteY5" fmla="*/ 3837493 h 3893066"/>
              <a:gd name="connsiteX6" fmla="*/ 3911600 w 8032750"/>
              <a:gd name="connsiteY6" fmla="*/ 3088193 h 3893066"/>
              <a:gd name="connsiteX7" fmla="*/ 4660900 w 8032750"/>
              <a:gd name="connsiteY7" fmla="*/ 2186493 h 3893066"/>
              <a:gd name="connsiteX8" fmla="*/ 5829300 w 8032750"/>
              <a:gd name="connsiteY8" fmla="*/ 637093 h 3893066"/>
              <a:gd name="connsiteX9" fmla="*/ 6654800 w 8032750"/>
              <a:gd name="connsiteY9" fmla="*/ 14793 h 3893066"/>
              <a:gd name="connsiteX10" fmla="*/ 7423150 w 8032750"/>
              <a:gd name="connsiteY10" fmla="*/ 275143 h 3893066"/>
              <a:gd name="connsiteX11" fmla="*/ 8032750 w 8032750"/>
              <a:gd name="connsiteY11" fmla="*/ 713293 h 3893066"/>
              <a:gd name="connsiteX0" fmla="*/ 0 w 8032750"/>
              <a:gd name="connsiteY0" fmla="*/ 3829585 h 3923258"/>
              <a:gd name="connsiteX1" fmla="*/ 444500 w 8032750"/>
              <a:gd name="connsiteY1" fmla="*/ 3296185 h 3923258"/>
              <a:gd name="connsiteX2" fmla="*/ 901700 w 8032750"/>
              <a:gd name="connsiteY2" fmla="*/ 3092985 h 3923258"/>
              <a:gd name="connsiteX3" fmla="*/ 1473200 w 8032750"/>
              <a:gd name="connsiteY3" fmla="*/ 3296185 h 3923258"/>
              <a:gd name="connsiteX4" fmla="*/ 2171700 w 8032750"/>
              <a:gd name="connsiteY4" fmla="*/ 3804185 h 3923258"/>
              <a:gd name="connsiteX5" fmla="*/ 2921000 w 8032750"/>
              <a:gd name="connsiteY5" fmla="*/ 3867685 h 3923258"/>
              <a:gd name="connsiteX6" fmla="*/ 3911600 w 8032750"/>
              <a:gd name="connsiteY6" fmla="*/ 3118385 h 3923258"/>
              <a:gd name="connsiteX7" fmla="*/ 4660900 w 8032750"/>
              <a:gd name="connsiteY7" fmla="*/ 2216685 h 3923258"/>
              <a:gd name="connsiteX8" fmla="*/ 5829300 w 8032750"/>
              <a:gd name="connsiteY8" fmla="*/ 667285 h 3923258"/>
              <a:gd name="connsiteX9" fmla="*/ 6584950 w 8032750"/>
              <a:gd name="connsiteY9" fmla="*/ 13235 h 3923258"/>
              <a:gd name="connsiteX10" fmla="*/ 7423150 w 8032750"/>
              <a:gd name="connsiteY10" fmla="*/ 305335 h 3923258"/>
              <a:gd name="connsiteX11" fmla="*/ 8032750 w 8032750"/>
              <a:gd name="connsiteY11" fmla="*/ 743485 h 3923258"/>
              <a:gd name="connsiteX0" fmla="*/ 0 w 7585550"/>
              <a:gd name="connsiteY0" fmla="*/ 3829585 h 3923258"/>
              <a:gd name="connsiteX1" fmla="*/ 444500 w 7585550"/>
              <a:gd name="connsiteY1" fmla="*/ 3296185 h 3923258"/>
              <a:gd name="connsiteX2" fmla="*/ 901700 w 7585550"/>
              <a:gd name="connsiteY2" fmla="*/ 3092985 h 3923258"/>
              <a:gd name="connsiteX3" fmla="*/ 1473200 w 7585550"/>
              <a:gd name="connsiteY3" fmla="*/ 3296185 h 3923258"/>
              <a:gd name="connsiteX4" fmla="*/ 2171700 w 7585550"/>
              <a:gd name="connsiteY4" fmla="*/ 3804185 h 3923258"/>
              <a:gd name="connsiteX5" fmla="*/ 2921000 w 7585550"/>
              <a:gd name="connsiteY5" fmla="*/ 3867685 h 3923258"/>
              <a:gd name="connsiteX6" fmla="*/ 3911600 w 7585550"/>
              <a:gd name="connsiteY6" fmla="*/ 3118385 h 3923258"/>
              <a:gd name="connsiteX7" fmla="*/ 4660900 w 7585550"/>
              <a:gd name="connsiteY7" fmla="*/ 2216685 h 3923258"/>
              <a:gd name="connsiteX8" fmla="*/ 5829300 w 7585550"/>
              <a:gd name="connsiteY8" fmla="*/ 667285 h 3923258"/>
              <a:gd name="connsiteX9" fmla="*/ 6584950 w 7585550"/>
              <a:gd name="connsiteY9" fmla="*/ 13235 h 3923258"/>
              <a:gd name="connsiteX10" fmla="*/ 7423150 w 7585550"/>
              <a:gd name="connsiteY10" fmla="*/ 305335 h 3923258"/>
              <a:gd name="connsiteX11" fmla="*/ 7556500 w 7585550"/>
              <a:gd name="connsiteY11" fmla="*/ 452973 h 3923258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9834 h 3943507"/>
              <a:gd name="connsiteX1" fmla="*/ 444500 w 7556500"/>
              <a:gd name="connsiteY1" fmla="*/ 3316434 h 3943507"/>
              <a:gd name="connsiteX2" fmla="*/ 901700 w 7556500"/>
              <a:gd name="connsiteY2" fmla="*/ 3113234 h 3943507"/>
              <a:gd name="connsiteX3" fmla="*/ 1473200 w 7556500"/>
              <a:gd name="connsiteY3" fmla="*/ 3316434 h 3943507"/>
              <a:gd name="connsiteX4" fmla="*/ 2171700 w 7556500"/>
              <a:gd name="connsiteY4" fmla="*/ 3824434 h 3943507"/>
              <a:gd name="connsiteX5" fmla="*/ 2921000 w 7556500"/>
              <a:gd name="connsiteY5" fmla="*/ 3887934 h 3943507"/>
              <a:gd name="connsiteX6" fmla="*/ 3911600 w 7556500"/>
              <a:gd name="connsiteY6" fmla="*/ 3138634 h 3943507"/>
              <a:gd name="connsiteX7" fmla="*/ 4660900 w 7556500"/>
              <a:gd name="connsiteY7" fmla="*/ 2236934 h 3943507"/>
              <a:gd name="connsiteX8" fmla="*/ 5829300 w 7556500"/>
              <a:gd name="connsiteY8" fmla="*/ 687534 h 3943507"/>
              <a:gd name="connsiteX9" fmla="*/ 6584950 w 7556500"/>
              <a:gd name="connsiteY9" fmla="*/ 33484 h 3943507"/>
              <a:gd name="connsiteX10" fmla="*/ 7065963 w 7556500"/>
              <a:gd name="connsiteY10" fmla="*/ 135084 h 3943507"/>
              <a:gd name="connsiteX11" fmla="*/ 7556500 w 7556500"/>
              <a:gd name="connsiteY11" fmla="*/ 473222 h 3943507"/>
              <a:gd name="connsiteX0" fmla="*/ 0 w 7556500"/>
              <a:gd name="connsiteY0" fmla="*/ 3841055 h 3934728"/>
              <a:gd name="connsiteX1" fmla="*/ 444500 w 7556500"/>
              <a:gd name="connsiteY1" fmla="*/ 3307655 h 3934728"/>
              <a:gd name="connsiteX2" fmla="*/ 901700 w 7556500"/>
              <a:gd name="connsiteY2" fmla="*/ 3104455 h 3934728"/>
              <a:gd name="connsiteX3" fmla="*/ 1473200 w 7556500"/>
              <a:gd name="connsiteY3" fmla="*/ 3307655 h 3934728"/>
              <a:gd name="connsiteX4" fmla="*/ 2171700 w 7556500"/>
              <a:gd name="connsiteY4" fmla="*/ 3815655 h 3934728"/>
              <a:gd name="connsiteX5" fmla="*/ 2921000 w 7556500"/>
              <a:gd name="connsiteY5" fmla="*/ 3879155 h 3934728"/>
              <a:gd name="connsiteX6" fmla="*/ 3911600 w 7556500"/>
              <a:gd name="connsiteY6" fmla="*/ 3129855 h 3934728"/>
              <a:gd name="connsiteX7" fmla="*/ 4660900 w 7556500"/>
              <a:gd name="connsiteY7" fmla="*/ 2228155 h 3934728"/>
              <a:gd name="connsiteX8" fmla="*/ 5829300 w 7556500"/>
              <a:gd name="connsiteY8" fmla="*/ 678755 h 3934728"/>
              <a:gd name="connsiteX9" fmla="*/ 6584950 w 7556500"/>
              <a:gd name="connsiteY9" fmla="*/ 24705 h 3934728"/>
              <a:gd name="connsiteX10" fmla="*/ 7065963 w 7556500"/>
              <a:gd name="connsiteY10" fmla="*/ 126305 h 3934728"/>
              <a:gd name="connsiteX11" fmla="*/ 7556500 w 7556500"/>
              <a:gd name="connsiteY11" fmla="*/ 464443 h 3934728"/>
              <a:gd name="connsiteX0" fmla="*/ 0 w 7556500"/>
              <a:gd name="connsiteY0" fmla="*/ 3817463 h 3911136"/>
              <a:gd name="connsiteX1" fmla="*/ 444500 w 7556500"/>
              <a:gd name="connsiteY1" fmla="*/ 3284063 h 3911136"/>
              <a:gd name="connsiteX2" fmla="*/ 901700 w 7556500"/>
              <a:gd name="connsiteY2" fmla="*/ 3080863 h 3911136"/>
              <a:gd name="connsiteX3" fmla="*/ 1473200 w 7556500"/>
              <a:gd name="connsiteY3" fmla="*/ 3284063 h 3911136"/>
              <a:gd name="connsiteX4" fmla="*/ 2171700 w 7556500"/>
              <a:gd name="connsiteY4" fmla="*/ 3792063 h 3911136"/>
              <a:gd name="connsiteX5" fmla="*/ 2921000 w 7556500"/>
              <a:gd name="connsiteY5" fmla="*/ 3855563 h 3911136"/>
              <a:gd name="connsiteX6" fmla="*/ 3911600 w 7556500"/>
              <a:gd name="connsiteY6" fmla="*/ 3106263 h 3911136"/>
              <a:gd name="connsiteX7" fmla="*/ 4660900 w 7556500"/>
              <a:gd name="connsiteY7" fmla="*/ 2204563 h 3911136"/>
              <a:gd name="connsiteX8" fmla="*/ 5829300 w 7556500"/>
              <a:gd name="connsiteY8" fmla="*/ 655163 h 3911136"/>
              <a:gd name="connsiteX9" fmla="*/ 6542088 w 7556500"/>
              <a:gd name="connsiteY9" fmla="*/ 29688 h 3911136"/>
              <a:gd name="connsiteX10" fmla="*/ 7065963 w 7556500"/>
              <a:gd name="connsiteY10" fmla="*/ 102713 h 3911136"/>
              <a:gd name="connsiteX11" fmla="*/ 7556500 w 7556500"/>
              <a:gd name="connsiteY11" fmla="*/ 440851 h 3911136"/>
              <a:gd name="connsiteX0" fmla="*/ 0 w 7556500"/>
              <a:gd name="connsiteY0" fmla="*/ 3798846 h 3892519"/>
              <a:gd name="connsiteX1" fmla="*/ 444500 w 7556500"/>
              <a:gd name="connsiteY1" fmla="*/ 3265446 h 3892519"/>
              <a:gd name="connsiteX2" fmla="*/ 901700 w 7556500"/>
              <a:gd name="connsiteY2" fmla="*/ 3062246 h 3892519"/>
              <a:gd name="connsiteX3" fmla="*/ 1473200 w 7556500"/>
              <a:gd name="connsiteY3" fmla="*/ 3265446 h 3892519"/>
              <a:gd name="connsiteX4" fmla="*/ 2171700 w 7556500"/>
              <a:gd name="connsiteY4" fmla="*/ 3773446 h 3892519"/>
              <a:gd name="connsiteX5" fmla="*/ 2921000 w 7556500"/>
              <a:gd name="connsiteY5" fmla="*/ 3836946 h 3892519"/>
              <a:gd name="connsiteX6" fmla="*/ 3911600 w 7556500"/>
              <a:gd name="connsiteY6" fmla="*/ 3087646 h 3892519"/>
              <a:gd name="connsiteX7" fmla="*/ 4660900 w 7556500"/>
              <a:gd name="connsiteY7" fmla="*/ 2185946 h 3892519"/>
              <a:gd name="connsiteX8" fmla="*/ 5829300 w 7556500"/>
              <a:gd name="connsiteY8" fmla="*/ 636546 h 3892519"/>
              <a:gd name="connsiteX9" fmla="*/ 6542088 w 7556500"/>
              <a:gd name="connsiteY9" fmla="*/ 11071 h 3892519"/>
              <a:gd name="connsiteX10" fmla="*/ 7065963 w 7556500"/>
              <a:gd name="connsiteY10" fmla="*/ 84096 h 3892519"/>
              <a:gd name="connsiteX11" fmla="*/ 7556500 w 7556500"/>
              <a:gd name="connsiteY11" fmla="*/ 422234 h 3892519"/>
              <a:gd name="connsiteX0" fmla="*/ 0 w 7556500"/>
              <a:gd name="connsiteY0" fmla="*/ 3813287 h 3906960"/>
              <a:gd name="connsiteX1" fmla="*/ 444500 w 7556500"/>
              <a:gd name="connsiteY1" fmla="*/ 3279887 h 3906960"/>
              <a:gd name="connsiteX2" fmla="*/ 901700 w 7556500"/>
              <a:gd name="connsiteY2" fmla="*/ 3076687 h 3906960"/>
              <a:gd name="connsiteX3" fmla="*/ 1473200 w 7556500"/>
              <a:gd name="connsiteY3" fmla="*/ 3279887 h 3906960"/>
              <a:gd name="connsiteX4" fmla="*/ 2171700 w 7556500"/>
              <a:gd name="connsiteY4" fmla="*/ 3787887 h 3906960"/>
              <a:gd name="connsiteX5" fmla="*/ 2921000 w 7556500"/>
              <a:gd name="connsiteY5" fmla="*/ 3851387 h 3906960"/>
              <a:gd name="connsiteX6" fmla="*/ 3911600 w 7556500"/>
              <a:gd name="connsiteY6" fmla="*/ 3102087 h 3906960"/>
              <a:gd name="connsiteX7" fmla="*/ 4660900 w 7556500"/>
              <a:gd name="connsiteY7" fmla="*/ 2200387 h 3906960"/>
              <a:gd name="connsiteX8" fmla="*/ 5829300 w 7556500"/>
              <a:gd name="connsiteY8" fmla="*/ 650987 h 3906960"/>
              <a:gd name="connsiteX9" fmla="*/ 6542088 w 7556500"/>
              <a:gd name="connsiteY9" fmla="*/ 25512 h 3906960"/>
              <a:gd name="connsiteX10" fmla="*/ 7065963 w 7556500"/>
              <a:gd name="connsiteY10" fmla="*/ 98537 h 3906960"/>
              <a:gd name="connsiteX11" fmla="*/ 7556500 w 7556500"/>
              <a:gd name="connsiteY11" fmla="*/ 436675 h 3906960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19554 h 3913227"/>
              <a:gd name="connsiteX1" fmla="*/ 444500 w 7556500"/>
              <a:gd name="connsiteY1" fmla="*/ 3286154 h 3913227"/>
              <a:gd name="connsiteX2" fmla="*/ 901700 w 7556500"/>
              <a:gd name="connsiteY2" fmla="*/ 3082954 h 3913227"/>
              <a:gd name="connsiteX3" fmla="*/ 1473200 w 7556500"/>
              <a:gd name="connsiteY3" fmla="*/ 3286154 h 3913227"/>
              <a:gd name="connsiteX4" fmla="*/ 2171700 w 7556500"/>
              <a:gd name="connsiteY4" fmla="*/ 3794154 h 3913227"/>
              <a:gd name="connsiteX5" fmla="*/ 2921000 w 7556500"/>
              <a:gd name="connsiteY5" fmla="*/ 3857654 h 3913227"/>
              <a:gd name="connsiteX6" fmla="*/ 3911600 w 7556500"/>
              <a:gd name="connsiteY6" fmla="*/ 3108354 h 3913227"/>
              <a:gd name="connsiteX7" fmla="*/ 4660900 w 7556500"/>
              <a:gd name="connsiteY7" fmla="*/ 2206654 h 3913227"/>
              <a:gd name="connsiteX8" fmla="*/ 5829300 w 7556500"/>
              <a:gd name="connsiteY8" fmla="*/ 657254 h 3913227"/>
              <a:gd name="connsiteX9" fmla="*/ 6542088 w 7556500"/>
              <a:gd name="connsiteY9" fmla="*/ 31779 h 3913227"/>
              <a:gd name="connsiteX10" fmla="*/ 7065963 w 7556500"/>
              <a:gd name="connsiteY10" fmla="*/ 104804 h 3913227"/>
              <a:gd name="connsiteX11" fmla="*/ 7556500 w 7556500"/>
              <a:gd name="connsiteY11" fmla="*/ 442942 h 3913227"/>
              <a:gd name="connsiteX0" fmla="*/ 0 w 7556500"/>
              <a:gd name="connsiteY0" fmla="*/ 3835041 h 3928714"/>
              <a:gd name="connsiteX1" fmla="*/ 444500 w 7556500"/>
              <a:gd name="connsiteY1" fmla="*/ 3301641 h 3928714"/>
              <a:gd name="connsiteX2" fmla="*/ 901700 w 7556500"/>
              <a:gd name="connsiteY2" fmla="*/ 3098441 h 3928714"/>
              <a:gd name="connsiteX3" fmla="*/ 1473200 w 7556500"/>
              <a:gd name="connsiteY3" fmla="*/ 3301641 h 3928714"/>
              <a:gd name="connsiteX4" fmla="*/ 2171700 w 7556500"/>
              <a:gd name="connsiteY4" fmla="*/ 3809641 h 3928714"/>
              <a:gd name="connsiteX5" fmla="*/ 2921000 w 7556500"/>
              <a:gd name="connsiteY5" fmla="*/ 3873141 h 3928714"/>
              <a:gd name="connsiteX6" fmla="*/ 3911600 w 7556500"/>
              <a:gd name="connsiteY6" fmla="*/ 3123841 h 3928714"/>
              <a:gd name="connsiteX7" fmla="*/ 4660900 w 7556500"/>
              <a:gd name="connsiteY7" fmla="*/ 2222141 h 3928714"/>
              <a:gd name="connsiteX8" fmla="*/ 5829300 w 7556500"/>
              <a:gd name="connsiteY8" fmla="*/ 672741 h 3928714"/>
              <a:gd name="connsiteX9" fmla="*/ 6527801 w 7556500"/>
              <a:gd name="connsiteY9" fmla="*/ 28216 h 3928714"/>
              <a:gd name="connsiteX10" fmla="*/ 7065963 w 7556500"/>
              <a:gd name="connsiteY10" fmla="*/ 120291 h 3928714"/>
              <a:gd name="connsiteX11" fmla="*/ 7556500 w 7556500"/>
              <a:gd name="connsiteY11" fmla="*/ 458429 h 3928714"/>
              <a:gd name="connsiteX0" fmla="*/ 0 w 7556500"/>
              <a:gd name="connsiteY0" fmla="*/ 3821066 h 3914739"/>
              <a:gd name="connsiteX1" fmla="*/ 444500 w 7556500"/>
              <a:gd name="connsiteY1" fmla="*/ 3287666 h 3914739"/>
              <a:gd name="connsiteX2" fmla="*/ 901700 w 7556500"/>
              <a:gd name="connsiteY2" fmla="*/ 3084466 h 3914739"/>
              <a:gd name="connsiteX3" fmla="*/ 1473200 w 7556500"/>
              <a:gd name="connsiteY3" fmla="*/ 3287666 h 3914739"/>
              <a:gd name="connsiteX4" fmla="*/ 2171700 w 7556500"/>
              <a:gd name="connsiteY4" fmla="*/ 3795666 h 3914739"/>
              <a:gd name="connsiteX5" fmla="*/ 2921000 w 7556500"/>
              <a:gd name="connsiteY5" fmla="*/ 3859166 h 3914739"/>
              <a:gd name="connsiteX6" fmla="*/ 3911600 w 7556500"/>
              <a:gd name="connsiteY6" fmla="*/ 3109866 h 3914739"/>
              <a:gd name="connsiteX7" fmla="*/ 4660900 w 7556500"/>
              <a:gd name="connsiteY7" fmla="*/ 2208166 h 3914739"/>
              <a:gd name="connsiteX8" fmla="*/ 5829300 w 7556500"/>
              <a:gd name="connsiteY8" fmla="*/ 658766 h 3914739"/>
              <a:gd name="connsiteX9" fmla="*/ 6527801 w 7556500"/>
              <a:gd name="connsiteY9" fmla="*/ 14241 h 3914739"/>
              <a:gd name="connsiteX10" fmla="*/ 7065963 w 7556500"/>
              <a:gd name="connsiteY10" fmla="*/ 106316 h 3914739"/>
              <a:gd name="connsiteX11" fmla="*/ 7556500 w 7556500"/>
              <a:gd name="connsiteY11" fmla="*/ 444454 h 3914739"/>
              <a:gd name="connsiteX0" fmla="*/ 0 w 7556500"/>
              <a:gd name="connsiteY0" fmla="*/ 3823665 h 3917338"/>
              <a:gd name="connsiteX1" fmla="*/ 444500 w 7556500"/>
              <a:gd name="connsiteY1" fmla="*/ 3290265 h 3917338"/>
              <a:gd name="connsiteX2" fmla="*/ 901700 w 7556500"/>
              <a:gd name="connsiteY2" fmla="*/ 3087065 h 3917338"/>
              <a:gd name="connsiteX3" fmla="*/ 1473200 w 7556500"/>
              <a:gd name="connsiteY3" fmla="*/ 3290265 h 3917338"/>
              <a:gd name="connsiteX4" fmla="*/ 2171700 w 7556500"/>
              <a:gd name="connsiteY4" fmla="*/ 3798265 h 3917338"/>
              <a:gd name="connsiteX5" fmla="*/ 2921000 w 7556500"/>
              <a:gd name="connsiteY5" fmla="*/ 3861765 h 3917338"/>
              <a:gd name="connsiteX6" fmla="*/ 3911600 w 7556500"/>
              <a:gd name="connsiteY6" fmla="*/ 3112465 h 3917338"/>
              <a:gd name="connsiteX7" fmla="*/ 4660900 w 7556500"/>
              <a:gd name="connsiteY7" fmla="*/ 2210765 h 3917338"/>
              <a:gd name="connsiteX8" fmla="*/ 5829300 w 7556500"/>
              <a:gd name="connsiteY8" fmla="*/ 661365 h 3917338"/>
              <a:gd name="connsiteX9" fmla="*/ 6527801 w 7556500"/>
              <a:gd name="connsiteY9" fmla="*/ 16840 h 3917338"/>
              <a:gd name="connsiteX10" fmla="*/ 7065963 w 7556500"/>
              <a:gd name="connsiteY10" fmla="*/ 108915 h 3917338"/>
              <a:gd name="connsiteX11" fmla="*/ 7556500 w 7556500"/>
              <a:gd name="connsiteY11" fmla="*/ 447053 h 3917338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56500"/>
              <a:gd name="connsiteY0" fmla="*/ 3822954 h 3916627"/>
              <a:gd name="connsiteX1" fmla="*/ 444500 w 7556500"/>
              <a:gd name="connsiteY1" fmla="*/ 3289554 h 3916627"/>
              <a:gd name="connsiteX2" fmla="*/ 901700 w 7556500"/>
              <a:gd name="connsiteY2" fmla="*/ 3086354 h 3916627"/>
              <a:gd name="connsiteX3" fmla="*/ 1473200 w 7556500"/>
              <a:gd name="connsiteY3" fmla="*/ 3289554 h 3916627"/>
              <a:gd name="connsiteX4" fmla="*/ 2171700 w 7556500"/>
              <a:gd name="connsiteY4" fmla="*/ 3797554 h 3916627"/>
              <a:gd name="connsiteX5" fmla="*/ 2921000 w 7556500"/>
              <a:gd name="connsiteY5" fmla="*/ 3861054 h 3916627"/>
              <a:gd name="connsiteX6" fmla="*/ 3911600 w 7556500"/>
              <a:gd name="connsiteY6" fmla="*/ 3111754 h 3916627"/>
              <a:gd name="connsiteX7" fmla="*/ 4660900 w 7556500"/>
              <a:gd name="connsiteY7" fmla="*/ 2210054 h 3916627"/>
              <a:gd name="connsiteX8" fmla="*/ 5829300 w 7556500"/>
              <a:gd name="connsiteY8" fmla="*/ 660654 h 3916627"/>
              <a:gd name="connsiteX9" fmla="*/ 6527801 w 7556500"/>
              <a:gd name="connsiteY9" fmla="*/ 16129 h 3916627"/>
              <a:gd name="connsiteX10" fmla="*/ 7065963 w 7556500"/>
              <a:gd name="connsiteY10" fmla="*/ 108204 h 3916627"/>
              <a:gd name="connsiteX11" fmla="*/ 7556500 w 7556500"/>
              <a:gd name="connsiteY11" fmla="*/ 446342 h 3916627"/>
              <a:gd name="connsiteX0" fmla="*/ 0 w 7537450"/>
              <a:gd name="connsiteY0" fmla="*/ 3827717 h 3916627"/>
              <a:gd name="connsiteX1" fmla="*/ 425450 w 7537450"/>
              <a:gd name="connsiteY1" fmla="*/ 3289554 h 3916627"/>
              <a:gd name="connsiteX2" fmla="*/ 882650 w 7537450"/>
              <a:gd name="connsiteY2" fmla="*/ 3086354 h 3916627"/>
              <a:gd name="connsiteX3" fmla="*/ 1454150 w 7537450"/>
              <a:gd name="connsiteY3" fmla="*/ 3289554 h 3916627"/>
              <a:gd name="connsiteX4" fmla="*/ 2152650 w 7537450"/>
              <a:gd name="connsiteY4" fmla="*/ 3797554 h 3916627"/>
              <a:gd name="connsiteX5" fmla="*/ 2901950 w 7537450"/>
              <a:gd name="connsiteY5" fmla="*/ 3861054 h 3916627"/>
              <a:gd name="connsiteX6" fmla="*/ 3892550 w 7537450"/>
              <a:gd name="connsiteY6" fmla="*/ 3111754 h 3916627"/>
              <a:gd name="connsiteX7" fmla="*/ 4641850 w 7537450"/>
              <a:gd name="connsiteY7" fmla="*/ 2210054 h 3916627"/>
              <a:gd name="connsiteX8" fmla="*/ 5810250 w 7537450"/>
              <a:gd name="connsiteY8" fmla="*/ 660654 h 3916627"/>
              <a:gd name="connsiteX9" fmla="*/ 6508751 w 7537450"/>
              <a:gd name="connsiteY9" fmla="*/ 16129 h 3916627"/>
              <a:gd name="connsiteX10" fmla="*/ 7046913 w 7537450"/>
              <a:gd name="connsiteY10" fmla="*/ 108204 h 3916627"/>
              <a:gd name="connsiteX11" fmla="*/ 7537450 w 7537450"/>
              <a:gd name="connsiteY11" fmla="*/ 446342 h 3916627"/>
              <a:gd name="connsiteX0" fmla="*/ 0 w 7552690"/>
              <a:gd name="connsiteY0" fmla="*/ 3804857 h 3916627"/>
              <a:gd name="connsiteX1" fmla="*/ 440690 w 7552690"/>
              <a:gd name="connsiteY1" fmla="*/ 3289554 h 3916627"/>
              <a:gd name="connsiteX2" fmla="*/ 897890 w 7552690"/>
              <a:gd name="connsiteY2" fmla="*/ 3086354 h 3916627"/>
              <a:gd name="connsiteX3" fmla="*/ 1469390 w 7552690"/>
              <a:gd name="connsiteY3" fmla="*/ 3289554 h 3916627"/>
              <a:gd name="connsiteX4" fmla="*/ 2167890 w 7552690"/>
              <a:gd name="connsiteY4" fmla="*/ 3797554 h 3916627"/>
              <a:gd name="connsiteX5" fmla="*/ 2917190 w 7552690"/>
              <a:gd name="connsiteY5" fmla="*/ 3861054 h 3916627"/>
              <a:gd name="connsiteX6" fmla="*/ 3907790 w 7552690"/>
              <a:gd name="connsiteY6" fmla="*/ 3111754 h 3916627"/>
              <a:gd name="connsiteX7" fmla="*/ 4657090 w 7552690"/>
              <a:gd name="connsiteY7" fmla="*/ 2210054 h 3916627"/>
              <a:gd name="connsiteX8" fmla="*/ 5825490 w 7552690"/>
              <a:gd name="connsiteY8" fmla="*/ 660654 h 3916627"/>
              <a:gd name="connsiteX9" fmla="*/ 6523991 w 7552690"/>
              <a:gd name="connsiteY9" fmla="*/ 16129 h 3916627"/>
              <a:gd name="connsiteX10" fmla="*/ 7062153 w 7552690"/>
              <a:gd name="connsiteY10" fmla="*/ 108204 h 3916627"/>
              <a:gd name="connsiteX11" fmla="*/ 7552690 w 7552690"/>
              <a:gd name="connsiteY11" fmla="*/ 446342 h 3916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2690" h="3916627">
                <a:moveTo>
                  <a:pt x="0" y="3804857"/>
                </a:moveTo>
                <a:cubicBezTo>
                  <a:pt x="147108" y="3599540"/>
                  <a:pt x="291042" y="3409304"/>
                  <a:pt x="440690" y="3289554"/>
                </a:cubicBezTo>
                <a:cubicBezTo>
                  <a:pt x="590338" y="3169804"/>
                  <a:pt x="726440" y="3086354"/>
                  <a:pt x="897890" y="3086354"/>
                </a:cubicBezTo>
                <a:cubicBezTo>
                  <a:pt x="1069340" y="3086354"/>
                  <a:pt x="1257723" y="3171021"/>
                  <a:pt x="1469390" y="3289554"/>
                </a:cubicBezTo>
                <a:cubicBezTo>
                  <a:pt x="1681057" y="3408087"/>
                  <a:pt x="1926590" y="3702304"/>
                  <a:pt x="2167890" y="3797554"/>
                </a:cubicBezTo>
                <a:cubicBezTo>
                  <a:pt x="2409190" y="3892804"/>
                  <a:pt x="2627207" y="3975354"/>
                  <a:pt x="2917190" y="3861054"/>
                </a:cubicBezTo>
                <a:cubicBezTo>
                  <a:pt x="3207173" y="3746754"/>
                  <a:pt x="3617807" y="3386921"/>
                  <a:pt x="3907790" y="3111754"/>
                </a:cubicBezTo>
                <a:cubicBezTo>
                  <a:pt x="4197773" y="2836587"/>
                  <a:pt x="4337473" y="2618571"/>
                  <a:pt x="4657090" y="2210054"/>
                </a:cubicBezTo>
                <a:cubicBezTo>
                  <a:pt x="4976707" y="1801537"/>
                  <a:pt x="5514340" y="1016254"/>
                  <a:pt x="5825490" y="660654"/>
                </a:cubicBezTo>
                <a:cubicBezTo>
                  <a:pt x="6136640" y="305054"/>
                  <a:pt x="6283221" y="116671"/>
                  <a:pt x="6523991" y="16129"/>
                </a:cubicBezTo>
                <a:cubicBezTo>
                  <a:pt x="6883823" y="-27263"/>
                  <a:pt x="6845723" y="21421"/>
                  <a:pt x="7062153" y="108204"/>
                </a:cubicBezTo>
                <a:cubicBezTo>
                  <a:pt x="7462732" y="296587"/>
                  <a:pt x="7459557" y="361675"/>
                  <a:pt x="7552690" y="446342"/>
                </a:cubicBezTo>
              </a:path>
            </a:pathLst>
          </a:cu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6036F62-1C95-A8C0-A92A-D14C41DB1865}"/>
              </a:ext>
            </a:extLst>
          </p:cNvPr>
          <p:cNvSpPr txBox="1"/>
          <p:nvPr/>
        </p:nvSpPr>
        <p:spPr>
          <a:xfrm>
            <a:off x="9446800" y="1038685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2024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05EC6A1-76F5-C34A-1C32-DBD868D9E5F5}"/>
              </a:ext>
            </a:extLst>
          </p:cNvPr>
          <p:cNvSpPr txBox="1"/>
          <p:nvPr/>
        </p:nvSpPr>
        <p:spPr>
          <a:xfrm>
            <a:off x="7307850" y="2818221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2017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6331DA3-0B3F-FF50-2020-727A8C254A77}"/>
              </a:ext>
            </a:extLst>
          </p:cNvPr>
          <p:cNvSpPr txBox="1"/>
          <p:nvPr/>
        </p:nvSpPr>
        <p:spPr>
          <a:xfrm>
            <a:off x="5249528" y="4559204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2010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1BB4AE0-8D5C-19CC-F3B6-D1B5886E2C43}"/>
              </a:ext>
            </a:extLst>
          </p:cNvPr>
          <p:cNvSpPr txBox="1"/>
          <p:nvPr/>
        </p:nvSpPr>
        <p:spPr>
          <a:xfrm>
            <a:off x="3136254" y="6360088"/>
            <a:ext cx="2292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 Black"/>
              </a:rPr>
              <a:t>2001</a:t>
            </a:r>
          </a:p>
        </p:txBody>
      </p:sp>
    </p:spTree>
    <p:extLst>
      <p:ext uri="{BB962C8B-B14F-4D97-AF65-F5344CB8AC3E}">
        <p14:creationId xmlns:p14="http://schemas.microsoft.com/office/powerpoint/2010/main" val="2838771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744F4-0FF4-FF26-AB93-0C65C68EF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AC04AA49-6DBE-970C-B9FA-9801268C2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60" y="-1091085"/>
            <a:ext cx="6848125" cy="1027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31366E88-FF5B-BBBE-65AD-1691DE835D67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FCC79BAC-21CD-C685-B9E4-B15B92E67358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28FC53AE-742A-154B-84C0-70A7C88C9DD5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D91EA7A2-5294-237B-0A33-8AD92F0B9952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775889E0-DDAC-AB13-8F04-CA2C3EAFE796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D0A621E-FF1F-C1CE-6DE2-D8C3F3937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es-ES" altLang="pt-BR" sz="40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Perspectivas </a:t>
            </a:r>
            <a:r>
              <a:rPr lang="es-ES" altLang="pt-BR" sz="4000" cap="all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profissionais</a:t>
            </a:r>
            <a:r>
              <a:rPr lang="es-ES" altLang="pt-BR" sz="40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s-ES" altLang="pt-BR" sz="4000" cap="all" dirty="0" err="1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Hoje</a:t>
            </a:r>
            <a:endParaRPr lang="pt-BR" altLang="pt-BR" sz="4000" cap="all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054D547-3FB3-84F4-BC31-7594C57802B4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25B0A4A3-2AFD-37B7-FE9B-9E3EEE0BD1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B22DBB7F-7CDB-FEAF-8B17-950DD0E7A75C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28E4D3F1-A249-4C81-2C66-28356EC72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  <p:sp>
        <p:nvSpPr>
          <p:cNvPr id="2" name="AutoShape 2" descr="A realistic image of a calendar page displaying the date February 26. The calendar page is white with bold black numbers and red accents, resembling a traditional desk or wall calendar. The focus is on the single page with the number 26 clearly visible in the center. The background is simple and clean.">
            <a:extLst>
              <a:ext uri="{FF2B5EF4-FFF2-40B4-BE49-F238E27FC236}">
                <a16:creationId xmlns:a16="http://schemas.microsoft.com/office/drawing/2014/main" id="{1359B445-EF57-339D-2832-7CA425A8F8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9126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DC1E4D-5F0B-E5C7-2AF0-53D82DE8E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340421A0-EB23-A4AE-3DE6-2A48AD8C9DE9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C9D1E373-C759-5CF2-847B-FA6677EE8F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CCD2706D-78E3-F05E-70C1-2C07D26C00C7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4A96C08-6770-AA3E-390F-578E97CE2E36}"/>
              </a:ext>
            </a:extLst>
          </p:cNvPr>
          <p:cNvSpPr txBox="1">
            <a:spLocks/>
          </p:cNvSpPr>
          <p:nvPr/>
        </p:nvSpPr>
        <p:spPr>
          <a:xfrm>
            <a:off x="1" y="-10886"/>
            <a:ext cx="12191998" cy="6868886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pt-BR" sz="115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2020</a:t>
            </a:r>
            <a:endParaRPr lang="pt-BR" altLang="pt-BR" sz="115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44BD9EB-E91B-3A5A-5BDA-524288D4EA6B}"/>
              </a:ext>
            </a:extLst>
          </p:cNvPr>
          <p:cNvSpPr txBox="1"/>
          <p:nvPr/>
        </p:nvSpPr>
        <p:spPr>
          <a:xfrm>
            <a:off x="-1" y="0"/>
            <a:ext cx="12192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cap="all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Aumento de </a:t>
            </a:r>
            <a:r>
              <a:rPr lang="pt-BR" sz="1800" cap="all" noProof="0" dirty="0" err="1">
                <a:solidFill>
                  <a:schemeClr val="bg1"/>
                </a:solidFill>
                <a:latin typeface="Arial Black" panose="020B0A04020102020204" pitchFamily="34" charset="0"/>
              </a:rPr>
              <a:t>contrat</a:t>
            </a:r>
            <a:r>
              <a:rPr lang="pt-BR" cap="all" dirty="0">
                <a:solidFill>
                  <a:schemeClr val="bg1"/>
                </a:solidFill>
                <a:latin typeface="Arial Black" panose="020B0A04020102020204" pitchFamily="34" charset="0"/>
              </a:rPr>
              <a:t>ações </a:t>
            </a:r>
            <a:r>
              <a:rPr lang="pt-BR" sz="1800" cap="all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do mercado de trabalho americano em</a:t>
            </a:r>
          </a:p>
        </p:txBody>
      </p:sp>
    </p:spTree>
    <p:extLst>
      <p:ext uri="{BB962C8B-B14F-4D97-AF65-F5344CB8AC3E}">
        <p14:creationId xmlns:p14="http://schemas.microsoft.com/office/powerpoint/2010/main" val="8985783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1002A-6D46-C524-654A-30B82EF1A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DAD56502-C34B-A8B6-3336-7AFC9E2965FF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FE4E8F82-4EC1-AC6C-0AA7-FEBDAC0BA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4F46C793-22F0-BA0D-688A-2F2501996D36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8744AE1B-484B-0300-9DED-22BF700B21AC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6C6CE174-A380-E681-546F-3CD2254CEC2D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Numero de postos de trabalho no mercado americano </a:t>
            </a:r>
          </a:p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Fonte </a:t>
            </a:r>
            <a:r>
              <a:rPr lang="en-US" sz="1000" cap="all" dirty="0">
                <a:latin typeface="Arial Black"/>
                <a:ea typeface="+mj-lt"/>
                <a:cs typeface="+mj-lt"/>
              </a:rPr>
              <a:t>zipia.com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1FBDA25-8AA5-31EF-4472-C8EF471ADB69}"/>
              </a:ext>
            </a:extLst>
          </p:cNvPr>
          <p:cNvSpPr/>
          <p:nvPr/>
        </p:nvSpPr>
        <p:spPr>
          <a:xfrm>
            <a:off x="541866" y="3962400"/>
            <a:ext cx="11379253" cy="14224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2535D6B-AAA0-8445-774C-92E8DCF264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0988741"/>
              </p:ext>
            </p:extLst>
          </p:nvPr>
        </p:nvGraphicFramePr>
        <p:xfrm>
          <a:off x="935566" y="359483"/>
          <a:ext cx="10320867" cy="5464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043428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51403-9B11-4549-016E-92F074F45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6A2F7A86-0260-5F0D-E8F5-922BE35C7DDF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D871EC1D-94DD-F6D0-1035-6DEF8CB1A2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6D4284C-6DBF-21E7-65F9-9BCC8DD7E264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73F62B5-1517-F160-D45E-F5965F7F82CB}"/>
              </a:ext>
            </a:extLst>
          </p:cNvPr>
          <p:cNvSpPr txBox="1">
            <a:spLocks/>
          </p:cNvSpPr>
          <p:nvPr/>
        </p:nvSpPr>
        <p:spPr>
          <a:xfrm>
            <a:off x="1" y="-10886"/>
            <a:ext cx="12191998" cy="6868886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pt-BR" sz="115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2022 - 2024</a:t>
            </a:r>
            <a:endParaRPr lang="pt-BR" altLang="pt-BR" sz="115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7458304-263F-9835-72DC-0B212D6412BD}"/>
              </a:ext>
            </a:extLst>
          </p:cNvPr>
          <p:cNvSpPr txBox="1"/>
          <p:nvPr/>
        </p:nvSpPr>
        <p:spPr>
          <a:xfrm>
            <a:off x="-1" y="0"/>
            <a:ext cx="12192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cap="all" dirty="0">
                <a:solidFill>
                  <a:schemeClr val="bg1"/>
                </a:solidFill>
                <a:latin typeface="Arial Black" panose="020B0A04020102020204" pitchFamily="34" charset="0"/>
              </a:rPr>
              <a:t>O aumento TAXA de JUROS americana entre</a:t>
            </a:r>
            <a:endParaRPr lang="pt-BR" sz="1800" cap="all" noProof="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A08B0A4-28AC-D2B8-19B9-F5B054A44BB5}"/>
              </a:ext>
            </a:extLst>
          </p:cNvPr>
          <p:cNvSpPr txBox="1"/>
          <p:nvPr/>
        </p:nvSpPr>
        <p:spPr>
          <a:xfrm>
            <a:off x="-2" y="5674424"/>
            <a:ext cx="12192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1800" cap="all" noProof="0" dirty="0">
                <a:solidFill>
                  <a:schemeClr val="bg1"/>
                </a:solidFill>
                <a:latin typeface="Arial Black" panose="020B0A04020102020204" pitchFamily="34" charset="0"/>
              </a:rPr>
              <a:t>Diminui a quantidade de novos projetos</a:t>
            </a:r>
          </a:p>
        </p:txBody>
      </p:sp>
    </p:spTree>
    <p:extLst>
      <p:ext uri="{BB962C8B-B14F-4D97-AF65-F5344CB8AC3E}">
        <p14:creationId xmlns:p14="http://schemas.microsoft.com/office/powerpoint/2010/main" val="418193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ACDB9-3004-3092-3A85-8F405A9F0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019732AC-44BD-C67D-9CC9-27B8EDB0FA4B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845B88CB-8240-8657-915A-952571AE8F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076E0421-EDDC-BEAB-B0EB-325D315DA75C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08E836B5-4B5C-E96A-E4BD-16700748C4FC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81B3D5B5-02CF-F3FF-05C5-CC3DD0A91B06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Taxa de juros americana fonte Investing.com</a:t>
            </a:r>
            <a:endParaRPr lang="en-US" sz="1000" cap="all" dirty="0">
              <a:latin typeface="Arial Black"/>
              <a:ea typeface="+mj-lt"/>
              <a:cs typeface="+mj-lt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0E7638F-C2FA-F14F-C65A-3F6DB4ADB521}"/>
              </a:ext>
            </a:extLst>
          </p:cNvPr>
          <p:cNvSpPr/>
          <p:nvPr/>
        </p:nvSpPr>
        <p:spPr>
          <a:xfrm>
            <a:off x="541866" y="3962400"/>
            <a:ext cx="11379253" cy="14224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0265738-B270-87B7-DEDC-E745A9822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668" y="225982"/>
            <a:ext cx="9773745" cy="575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891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95F869-7C65-0BCC-4EB2-752C0591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45329BEB-5346-B264-DEF2-8CFB868B0905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11C76720-3F77-CBFF-B4DA-9DC845691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4EE14FE6-B36B-E186-F3E6-9AEC9E2B024D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B86A00A-EFCA-8F6C-504A-E194A0ED7839}"/>
              </a:ext>
            </a:extLst>
          </p:cNvPr>
          <p:cNvSpPr txBox="1">
            <a:spLocks/>
          </p:cNvSpPr>
          <p:nvPr/>
        </p:nvSpPr>
        <p:spPr>
          <a:xfrm>
            <a:off x="1" y="-10886"/>
            <a:ext cx="12191998" cy="6868886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pt-BR" sz="6600" cap="all" dirty="0" err="1">
                <a:solidFill>
                  <a:srgbClr val="FF0000"/>
                </a:solidFill>
                <a:latin typeface="Arial Black" panose="020B0A04020102020204" pitchFamily="34" charset="0"/>
              </a:rPr>
              <a:t>Muitos</a:t>
            </a:r>
            <a:r>
              <a:rPr lang="es-ES" altLang="pt-BR" sz="66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s-ES" altLang="pt-BR" sz="6600" cap="all" dirty="0" err="1">
                <a:solidFill>
                  <a:srgbClr val="FF0000"/>
                </a:solidFill>
                <a:latin typeface="Arial Black" panose="020B0A04020102020204" pitchFamily="34" charset="0"/>
              </a:rPr>
              <a:t>profissionais</a:t>
            </a:r>
            <a:endParaRPr lang="es-ES" altLang="pt-BR" sz="66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es-ES" altLang="pt-BR" sz="66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</a:p>
          <a:p>
            <a:pPr algn="ctr"/>
            <a:r>
              <a:rPr lang="pt-BR" altLang="pt-BR" sz="66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Menos vagas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DB2B06-C835-6979-22DE-74070FCB6F7F}"/>
              </a:ext>
            </a:extLst>
          </p:cNvPr>
          <p:cNvSpPr txBox="1"/>
          <p:nvPr/>
        </p:nvSpPr>
        <p:spPr>
          <a:xfrm>
            <a:off x="-1" y="0"/>
            <a:ext cx="12192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cap="all" dirty="0">
                <a:solidFill>
                  <a:schemeClr val="bg1"/>
                </a:solidFill>
                <a:latin typeface="Arial Black" panose="020B0A04020102020204" pitchFamily="34" charset="0"/>
              </a:rPr>
              <a:t>Como </a:t>
            </a:r>
            <a:r>
              <a:rPr lang="pt-BR" cap="all" dirty="0" err="1">
                <a:solidFill>
                  <a:schemeClr val="bg1"/>
                </a:solidFill>
                <a:latin typeface="Arial Black" panose="020B0A04020102020204" pitchFamily="34" charset="0"/>
              </a:rPr>
              <a:t>consequencia</a:t>
            </a:r>
            <a:endParaRPr lang="pt-BR" sz="1800" cap="all" noProof="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560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5EEB0-A354-785B-778A-11058C5F5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F8B1AB29-5373-6A40-B94A-19FD1D19B15F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69D328B6-1EAF-C5B7-72F1-AD5CBB68D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01792CD8-4EC3-8D56-D029-D046D252F1D6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B7AFCFB3-7C96-AE4F-611A-7DF125A26C3F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A8E37D1-9CB2-21CC-8C6E-8CEBB628DE53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Vagas abertas no mês de Maio de 2025</a:t>
            </a:r>
          </a:p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fonte improvee.com.br</a:t>
            </a:r>
            <a:endParaRPr lang="en-US" sz="1000" cap="all" dirty="0">
              <a:latin typeface="Arial Black"/>
              <a:ea typeface="+mj-lt"/>
              <a:cs typeface="+mj-lt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CBAED36-08FB-C5D4-B831-D8CD393121AA}"/>
              </a:ext>
            </a:extLst>
          </p:cNvPr>
          <p:cNvSpPr/>
          <p:nvPr/>
        </p:nvSpPr>
        <p:spPr>
          <a:xfrm>
            <a:off x="541866" y="3962400"/>
            <a:ext cx="11379253" cy="14224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47249DF-A6E5-BFF9-D7E6-2D5C1EBD9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7839" y="352983"/>
            <a:ext cx="7241755" cy="560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86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DA64C-B426-3C10-674A-64F02FF72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A40D44C7-2662-E61E-36EE-6705AB95D474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0002201E-B869-D8DC-5199-ECBF5C4690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750AE34E-F735-5FCA-FDB5-C7BD4F032FBA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0510CB51-D12B-3362-8B45-097774D7CF19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23AFB8D3-56ED-419E-B56A-6637A99584AD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 Médias salariais mês de Maio 2025</a:t>
            </a:r>
          </a:p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fonte improvee.com.br</a:t>
            </a:r>
            <a:endParaRPr lang="en-US" sz="1000" cap="all" dirty="0">
              <a:latin typeface="Arial Black"/>
              <a:ea typeface="+mj-lt"/>
              <a:cs typeface="+mj-lt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5A0A709-97CE-A782-1265-4A3C4C6145D9}"/>
              </a:ext>
            </a:extLst>
          </p:cNvPr>
          <p:cNvSpPr/>
          <p:nvPr/>
        </p:nvSpPr>
        <p:spPr>
          <a:xfrm>
            <a:off x="541866" y="3962400"/>
            <a:ext cx="11379253" cy="14224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0ED7BA-05C3-0D86-BA25-33D538A98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795" y="369633"/>
            <a:ext cx="8002810" cy="567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395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D1F8B-DA0F-1A3C-8541-67498BE32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B0307555-F9D3-A469-7CA3-7D5510B85D7B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7" name="Picture 2" descr="Improvee">
              <a:extLst>
                <a:ext uri="{FF2B5EF4-FFF2-40B4-BE49-F238E27FC236}">
                  <a16:creationId xmlns:a16="http://schemas.microsoft.com/office/drawing/2014/main" id="{535571B0-678F-D487-9E59-E3CA9BE852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207BE85-9ED8-F536-185B-E74B49FA7475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83C7DC8E-46D7-5EF7-30C9-2FB066E90E6A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FDD02C9-004D-A261-3D1D-ADC108F64D31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 Certificações que mais aparecem em vagas</a:t>
            </a:r>
          </a:p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fonte improvee.com.br</a:t>
            </a:r>
            <a:endParaRPr lang="en-US" sz="1000" cap="all" dirty="0">
              <a:latin typeface="Arial Black"/>
              <a:ea typeface="+mj-lt"/>
              <a:cs typeface="+mj-lt"/>
            </a:endParaRPr>
          </a:p>
        </p:txBody>
      </p:sp>
      <p:pic>
        <p:nvPicPr>
          <p:cNvPr id="9" name="Espaço Reservado para Conteúdo 8" descr="Tabela&#10;&#10;O conteúdo gerado por IA pode estar incorreto.">
            <a:extLst>
              <a:ext uri="{FF2B5EF4-FFF2-40B4-BE49-F238E27FC236}">
                <a16:creationId xmlns:a16="http://schemas.microsoft.com/office/drawing/2014/main" id="{A56E6FA1-DD10-AA08-3478-9A9F0E3BE3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" t="15833" r="1946" b="15655"/>
          <a:stretch>
            <a:fillRect/>
          </a:stretch>
        </p:blipFill>
        <p:spPr>
          <a:xfrm>
            <a:off x="778933" y="316794"/>
            <a:ext cx="10634134" cy="5629243"/>
          </a:xfrm>
        </p:spPr>
      </p:pic>
    </p:spTree>
    <p:extLst>
      <p:ext uri="{BB962C8B-B14F-4D97-AF65-F5344CB8AC3E}">
        <p14:creationId xmlns:p14="http://schemas.microsoft.com/office/powerpoint/2010/main" val="42008684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131DF-2315-0A4F-6268-E1DA928B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2682740-7EFD-8528-0461-30C0A9E0B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4" y="-16929"/>
            <a:ext cx="6933620" cy="10400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4D24A631-824E-4ADD-AA2D-B8D4C32BDB17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ABF75962-A455-C17D-F7BE-25A79D4CB9EB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74F902BA-F5D9-5584-3DEA-727AF79FDEA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5D03EA94-45D5-376A-C91B-3203196D271B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4C7030D3-F873-7D43-ACCC-CD2CD3032D46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53F1CF75-8C06-3926-BABD-1DB2407434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es-ES" altLang="pt-BR" sz="4000" cap="all" dirty="0">
                <a:solidFill>
                  <a:schemeClr val="tx2">
                    <a:lumMod val="50000"/>
                    <a:lumOff val="50000"/>
                  </a:schemeClr>
                </a:solidFill>
                <a:latin typeface="Arial Black" panose="020B0A04020102020204" pitchFamily="34" charset="0"/>
              </a:rPr>
              <a:t>O Futuro</a:t>
            </a:r>
            <a:endParaRPr lang="pt-BR" altLang="pt-BR" sz="4000" cap="all" dirty="0">
              <a:solidFill>
                <a:schemeClr val="tx2">
                  <a:lumMod val="50000"/>
                  <a:lumOff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9377055-EE30-1A5A-345B-615DDC5323BA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54DF4EAA-B696-C7CC-E38F-61D8F0520B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A570B33F-8B94-7FC0-1055-D31C50A23FAD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F68AE6E6-8A2B-41D4-BE4F-FCB4C7DD9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  <p:sp>
        <p:nvSpPr>
          <p:cNvPr id="2" name="AutoShape 2" descr="A realistic image of a calendar page displaying the date February 26. The calendar page is white with bold black numbers and red accents, resembling a traditional desk or wall calendar. The focus is on the single page with the number 26 clearly visible in the center. The background is simple and clean.">
            <a:extLst>
              <a:ext uri="{FF2B5EF4-FFF2-40B4-BE49-F238E27FC236}">
                <a16:creationId xmlns:a16="http://schemas.microsoft.com/office/drawing/2014/main" id="{016D99B3-8F21-52F2-2DC3-8533F3F6C8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5582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1032C-A5B0-207B-3647-0049166FB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BA9B27D0-6F7F-0518-ACBA-ACCE8A1F144B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8" name="Picture 2" descr="Improvee">
              <a:extLst>
                <a:ext uri="{FF2B5EF4-FFF2-40B4-BE49-F238E27FC236}">
                  <a16:creationId xmlns:a16="http://schemas.microsoft.com/office/drawing/2014/main" id="{AA0303DF-9CB7-A7BD-FD10-230E091132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24F677E6-C74D-DBF4-7818-C21D39C8613C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C30F477C-4348-15D9-D196-B26111B624C7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302F068F-5AE4-6BF9-5A24-C5B2A56C5E35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cap="all" dirty="0">
                <a:latin typeface="Arial Black"/>
                <a:ea typeface="+mj-lt"/>
                <a:cs typeface="+mj-lt"/>
              </a:rPr>
              <a:t>Fonte PMI</a:t>
            </a:r>
          </a:p>
        </p:txBody>
      </p:sp>
      <p:pic>
        <p:nvPicPr>
          <p:cNvPr id="14338" name="Picture 2" descr="Dual Engines of Success Report Cover">
            <a:extLst>
              <a:ext uri="{FF2B5EF4-FFF2-40B4-BE49-F238E27FC236}">
                <a16:creationId xmlns:a16="http://schemas.microsoft.com/office/drawing/2014/main" id="{1D81936B-36C3-3BAF-DC60-9F8D2B094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01" y="344486"/>
            <a:ext cx="4731820" cy="591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9561C0C-6A94-8E07-347C-AC372309AF45}"/>
              </a:ext>
            </a:extLst>
          </p:cNvPr>
          <p:cNvSpPr txBox="1"/>
          <p:nvPr/>
        </p:nvSpPr>
        <p:spPr>
          <a:xfrm>
            <a:off x="5384800" y="2163001"/>
            <a:ext cx="6096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altLang="pt-BR" sz="28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Gestão de Projetos</a:t>
            </a:r>
          </a:p>
          <a:p>
            <a:pPr algn="ctr"/>
            <a:endParaRPr lang="pt-BR" altLang="pt-BR" sz="28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altLang="pt-BR" sz="2800" cap="all" dirty="0" err="1">
                <a:solidFill>
                  <a:srgbClr val="FF0000"/>
                </a:solidFill>
                <a:latin typeface="Arial Black" panose="020B0A04020102020204" pitchFamily="34" charset="0"/>
              </a:rPr>
              <a:t>Vs</a:t>
            </a:r>
            <a:endParaRPr lang="pt-BR" altLang="pt-BR" sz="28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endParaRPr lang="pt-BR" altLang="pt-BR" sz="2800" cap="all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altLang="pt-BR" sz="28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Gestão de Produtos</a:t>
            </a:r>
          </a:p>
        </p:txBody>
      </p:sp>
    </p:spTree>
    <p:extLst>
      <p:ext uri="{BB962C8B-B14F-4D97-AF65-F5344CB8AC3E}">
        <p14:creationId xmlns:p14="http://schemas.microsoft.com/office/powerpoint/2010/main" val="1958572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6A555-1AE3-4933-1D24-6199A5E2A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8CA4ADC0-9540-29D9-B274-AEF59B5B46DF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8" name="Picture 2" descr="Improvee">
              <a:extLst>
                <a:ext uri="{FF2B5EF4-FFF2-40B4-BE49-F238E27FC236}">
                  <a16:creationId xmlns:a16="http://schemas.microsoft.com/office/drawing/2014/main" id="{629CCB37-EE7B-6624-224A-6A5283BC66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56B5A27E-CDE4-0EB9-05AD-4E5207BD792D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868A9E64-F186-3789-FF1C-3DED0D311025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94B4D1B4-CC82-4412-B2B5-F6AE4CD1DA71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" cap="all" dirty="0">
                <a:latin typeface="Arial Black"/>
                <a:ea typeface="+mj-lt"/>
                <a:cs typeface="+mj-lt"/>
              </a:rPr>
              <a:t>Fonte PMI</a:t>
            </a:r>
          </a:p>
        </p:txBody>
      </p:sp>
      <p:pic>
        <p:nvPicPr>
          <p:cNvPr id="14338" name="Picture 2" descr="Dual Engines of Success Report Cover">
            <a:extLst>
              <a:ext uri="{FF2B5EF4-FFF2-40B4-BE49-F238E27FC236}">
                <a16:creationId xmlns:a16="http://schemas.microsoft.com/office/drawing/2014/main" id="{E95950E2-A001-776E-B630-6F5D1013E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01" y="344486"/>
            <a:ext cx="4731820" cy="591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7A7FAA3-4489-7E51-D285-A72ADDA00737}"/>
              </a:ext>
            </a:extLst>
          </p:cNvPr>
          <p:cNvSpPr txBox="1"/>
          <p:nvPr/>
        </p:nvSpPr>
        <p:spPr>
          <a:xfrm>
            <a:off x="5270721" y="2736502"/>
            <a:ext cx="6096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altLang="pt-BR" sz="2800" cap="all" dirty="0">
                <a:solidFill>
                  <a:srgbClr val="FF0000"/>
                </a:solidFill>
                <a:latin typeface="Arial Black" panose="020B0A04020102020204" pitchFamily="34" charset="0"/>
              </a:rPr>
              <a:t>Conhecimento de negócio aumento resultado de negócio</a:t>
            </a:r>
          </a:p>
        </p:txBody>
      </p:sp>
      <p:pic>
        <p:nvPicPr>
          <p:cNvPr id="15362" name="Picture 2" descr="Boosting-Business-Acumen">
            <a:extLst>
              <a:ext uri="{FF2B5EF4-FFF2-40B4-BE49-F238E27FC236}">
                <a16:creationId xmlns:a16="http://schemas.microsoft.com/office/drawing/2014/main" id="{AB38FE37-2FBA-1161-A8E8-9CC3548EA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67" y="344486"/>
            <a:ext cx="4802538" cy="600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4292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1B7E896-9B5F-0AC6-A6E0-37A14D7A7F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8" t="14288" b="5115"/>
          <a:stretch>
            <a:fillRect/>
          </a:stretch>
        </p:blipFill>
        <p:spPr>
          <a:xfrm>
            <a:off x="1176866" y="1397000"/>
            <a:ext cx="9852783" cy="4038600"/>
          </a:xfrm>
          <a:prstGeom prst="rect">
            <a:avLst/>
          </a:prstGeom>
        </p:spPr>
      </p:pic>
      <p:grpSp>
        <p:nvGrpSpPr>
          <p:cNvPr id="7" name="Agrupar 6">
            <a:extLst>
              <a:ext uri="{FF2B5EF4-FFF2-40B4-BE49-F238E27FC236}">
                <a16:creationId xmlns:a16="http://schemas.microsoft.com/office/drawing/2014/main" id="{89B75201-04B3-A90A-ACF1-CA5E18E4840A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8" name="Picture 2" descr="Improvee">
              <a:extLst>
                <a:ext uri="{FF2B5EF4-FFF2-40B4-BE49-F238E27FC236}">
                  <a16:creationId xmlns:a16="http://schemas.microsoft.com/office/drawing/2014/main" id="{2A9B3E28-E31D-1F50-17D2-598A00AC75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946662D-E583-99E6-6446-3FBB4D1307C6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AC693346-F27E-1D77-00B8-5C4283B5B65C}"/>
              </a:ext>
            </a:extLst>
          </p:cNvPr>
          <p:cNvSpPr txBox="1">
            <a:spLocks/>
          </p:cNvSpPr>
          <p:nvPr/>
        </p:nvSpPr>
        <p:spPr>
          <a:xfrm>
            <a:off x="1019632" y="6179192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altLang="pt-BR" sz="1050" cap="all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46B09A8-5E0B-5289-EE47-0DC52A088BBD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Adaptado de </a:t>
            </a:r>
            <a:r>
              <a:rPr lang="pt-BR" sz="1000" cap="all" dirty="0">
                <a:latin typeface="Arial Black"/>
                <a:ea typeface="+mj-lt"/>
                <a:cs typeface="+mj-lt"/>
              </a:rPr>
              <a:t>Global Project Management </a:t>
            </a:r>
            <a:r>
              <a:rPr lang="pt-BR" sz="1000" cap="all" dirty="0" err="1">
                <a:latin typeface="Arial Black"/>
                <a:ea typeface="+mj-lt"/>
                <a:cs typeface="+mj-lt"/>
              </a:rPr>
              <a:t>Talent</a:t>
            </a:r>
            <a:r>
              <a:rPr lang="pt-BR" sz="1000" cap="all" dirty="0">
                <a:latin typeface="Arial Black"/>
                <a:ea typeface="+mj-lt"/>
                <a:cs typeface="+mj-lt"/>
              </a:rPr>
              <a:t> Gap do PMI </a:t>
            </a:r>
            <a:r>
              <a:rPr lang="pt-BR" sz="1000" cap="all" dirty="0" err="1">
                <a:latin typeface="Arial Black"/>
                <a:ea typeface="+mj-lt"/>
                <a:cs typeface="+mj-lt"/>
              </a:rPr>
              <a:t>Institute</a:t>
            </a:r>
            <a:r>
              <a:rPr lang="en-US" sz="1000" cap="all" dirty="0">
                <a:latin typeface="Arial Black"/>
                <a:ea typeface="+mj-lt"/>
                <a:cs typeface="+mj-lt"/>
              </a:rPr>
              <a:t>- 2025</a:t>
            </a:r>
          </a:p>
        </p:txBody>
      </p:sp>
    </p:spTree>
    <p:extLst>
      <p:ext uri="{BB962C8B-B14F-4D97-AF65-F5344CB8AC3E}">
        <p14:creationId xmlns:p14="http://schemas.microsoft.com/office/powerpoint/2010/main" val="16106921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76C60-DA72-CB2A-9009-CCD3F8414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99CC634-4C6B-1EE1-B7B0-51C419600A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6C8AEC6-615A-E70E-05A2-1AEB8ED59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8625"/>
            <a:ext cx="11430000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C0433C20-8B15-C5D5-6377-9EC6E09538C3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5" name="Picture 2" descr="Improvee">
              <a:extLst>
                <a:ext uri="{FF2B5EF4-FFF2-40B4-BE49-F238E27FC236}">
                  <a16:creationId xmlns:a16="http://schemas.microsoft.com/office/drawing/2014/main" id="{71CFEFE2-0A9B-E718-5371-448F089EF9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520F19B6-32A8-6B2C-B4C4-2F929776F284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E637A583-B81B-9681-C7CC-047CA3C8E624}"/>
              </a:ext>
            </a:extLst>
          </p:cNvPr>
          <p:cNvSpPr txBox="1">
            <a:spLocks/>
          </p:cNvSpPr>
          <p:nvPr/>
        </p:nvSpPr>
        <p:spPr>
          <a:xfrm>
            <a:off x="875149" y="6232631"/>
            <a:ext cx="5533568" cy="628651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1000" cap="all" dirty="0">
                <a:latin typeface="Arial Black"/>
                <a:ea typeface="+mj-lt"/>
                <a:cs typeface="+mj-lt"/>
              </a:rPr>
              <a:t>Adaptado de </a:t>
            </a:r>
            <a:r>
              <a:rPr lang="en-US" sz="1000" cap="all" dirty="0" err="1">
                <a:latin typeface="Arial Black"/>
                <a:ea typeface="+mj-lt"/>
                <a:cs typeface="+mj-lt"/>
              </a:rPr>
              <a:t>InfoQ</a:t>
            </a:r>
            <a:r>
              <a:rPr lang="en-US" sz="1000" cap="all" dirty="0">
                <a:latin typeface="Arial Black"/>
                <a:ea typeface="+mj-lt"/>
                <a:cs typeface="+mj-lt"/>
              </a:rPr>
              <a:t> Culture and Methods Trends Report - 2025</a:t>
            </a:r>
          </a:p>
        </p:txBody>
      </p:sp>
    </p:spTree>
    <p:extLst>
      <p:ext uri="{BB962C8B-B14F-4D97-AF65-F5344CB8AC3E}">
        <p14:creationId xmlns:p14="http://schemas.microsoft.com/office/powerpoint/2010/main" val="37320844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E75CEC0B-77E9-663D-A5D3-2C5906459062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40930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4C41BDAA-9908-C2C4-BF31-A711ABFD500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4245429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D6993B9A-4E49-F2FE-F0C1-DFFB5566CA0B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313714" y="460465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A8EF8B8-95D3-65E0-FEFB-277042B0C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1751" y="2245949"/>
            <a:ext cx="4724628" cy="1395838"/>
          </a:xfrm>
        </p:spPr>
        <p:txBody>
          <a:bodyPr vert="horz" lIns="91440" tIns="45720" rIns="91440" bIns="45720" numCol="1" rtlCol="0" anchor="ctr">
            <a:noAutofit/>
          </a:bodyPr>
          <a:lstStyle/>
          <a:p>
            <a:r>
              <a:rPr lang="pt-BR" altLang="pt-BR" sz="2400" cap="all" dirty="0">
                <a:solidFill>
                  <a:schemeClr val="accent1"/>
                </a:solidFill>
                <a:latin typeface="Arial Black"/>
              </a:rPr>
              <a:t>Sorteio nas redes sociais Da </a:t>
            </a:r>
            <a:r>
              <a:rPr lang="pt-BR" altLang="pt-BR" sz="2400" cap="all" dirty="0" err="1">
                <a:solidFill>
                  <a:schemeClr val="accent1"/>
                </a:solidFill>
                <a:latin typeface="Arial Black"/>
              </a:rPr>
              <a:t>Improvee</a:t>
            </a:r>
            <a:r>
              <a:rPr lang="pt-BR" altLang="pt-BR" sz="2400" cap="all" dirty="0">
                <a:solidFill>
                  <a:schemeClr val="accent1"/>
                </a:solidFill>
                <a:latin typeface="Arial Black"/>
              </a:rPr>
              <a:t> no dia 18/07/2025</a:t>
            </a:r>
            <a:endParaRPr lang="pt-BR" sz="2800" dirty="0">
              <a:solidFill>
                <a:schemeClr val="accent1"/>
              </a:solidFill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F7C5D33B-95A4-6ACB-F37D-03739B765311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78AFB9C6-FC02-58E2-F7DB-1D0C5E3F6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B2BD13E5-E847-091C-E9DE-37F4B063149B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lIns="91440" tIns="45720" rIns="91440" bIns="45720" numCol="1" anchor="t">
              <a:spAutoFit/>
            </a:bodyPr>
            <a:lstStyle/>
            <a:p>
              <a:endParaRPr lang="en-US" cap="all" dirty="0">
                <a:latin typeface="Arial Black"/>
              </a:endParaRPr>
            </a:p>
          </p:txBody>
        </p:sp>
      </p:grpSp>
      <p:pic>
        <p:nvPicPr>
          <p:cNvPr id="10" name="Imagem 9" descr="Código QR&#10;&#10;Descrição gerada automaticamente">
            <a:extLst>
              <a:ext uri="{FF2B5EF4-FFF2-40B4-BE49-F238E27FC236}">
                <a16:creationId xmlns:a16="http://schemas.microsoft.com/office/drawing/2014/main" id="{ABA2EE42-3695-0BF8-C0A3-26C442158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898" y="1453988"/>
            <a:ext cx="3648570" cy="3713885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8D717FD-7E25-694F-09E4-2F8B15C866F2}"/>
              </a:ext>
            </a:extLst>
          </p:cNvPr>
          <p:cNvSpPr txBox="1"/>
          <p:nvPr/>
        </p:nvSpPr>
        <p:spPr>
          <a:xfrm>
            <a:off x="1053045" y="5167840"/>
            <a:ext cx="4758092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600" cap="all" dirty="0">
                <a:latin typeface="Arial Black"/>
              </a:rPr>
              <a:t>go.improvee.com.br/sorteio</a:t>
            </a:r>
            <a:endParaRPr lang="en-US" sz="2400" dirty="0">
              <a:latin typeface="Arial Black"/>
            </a:endParaRPr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41BDEAAE-7488-CC91-6AE6-47A2BBE02F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93454" y="5545142"/>
            <a:ext cx="195943" cy="19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Título 1">
            <a:extLst>
              <a:ext uri="{FF2B5EF4-FFF2-40B4-BE49-F238E27FC236}">
                <a16:creationId xmlns:a16="http://schemas.microsoft.com/office/drawing/2014/main" id="{BF3EBBCB-6EE4-EE9C-7D98-AA79BCD193A0}"/>
              </a:ext>
            </a:extLst>
          </p:cNvPr>
          <p:cNvSpPr txBox="1">
            <a:spLocks/>
          </p:cNvSpPr>
          <p:nvPr/>
        </p:nvSpPr>
        <p:spPr>
          <a:xfrm>
            <a:off x="464236" y="330062"/>
            <a:ext cx="11256057" cy="57743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sz="2000" cap="all" dirty="0">
                <a:solidFill>
                  <a:schemeClr val="accent1"/>
                </a:solidFill>
                <a:latin typeface="Arial Black"/>
              </a:rPr>
              <a:t>CONAGP200 - </a:t>
            </a:r>
            <a:r>
              <a:rPr lang="en-US" sz="1600" cap="all" dirty="0">
                <a:solidFill>
                  <a:schemeClr val="accent1"/>
                </a:solidFill>
                <a:latin typeface="Arial Black"/>
              </a:rPr>
              <a:t>200 reais de </a:t>
            </a:r>
            <a:r>
              <a:rPr lang="en-US" sz="1600" cap="all" dirty="0" err="1">
                <a:solidFill>
                  <a:schemeClr val="accent1"/>
                </a:solidFill>
                <a:latin typeface="Arial Black"/>
              </a:rPr>
              <a:t>Desconto</a:t>
            </a:r>
            <a:r>
              <a:rPr lang="en-US" sz="1600" cap="all" dirty="0">
                <a:solidFill>
                  <a:schemeClr val="accent1"/>
                </a:solidFill>
                <a:latin typeface="Arial Black"/>
              </a:rPr>
              <a:t> </a:t>
            </a:r>
            <a:r>
              <a:rPr lang="en-US" sz="1600" cap="all" dirty="0" err="1">
                <a:solidFill>
                  <a:schemeClr val="accent1"/>
                </a:solidFill>
                <a:latin typeface="Arial Black"/>
              </a:rPr>
              <a:t>em</a:t>
            </a:r>
            <a:r>
              <a:rPr lang="en-US" sz="1600" cap="all" dirty="0">
                <a:solidFill>
                  <a:schemeClr val="accent1"/>
                </a:solidFill>
                <a:latin typeface="Arial Black"/>
              </a:rPr>
              <a:t> </a:t>
            </a:r>
            <a:r>
              <a:rPr lang="en-US" sz="1600" cap="all" dirty="0" err="1">
                <a:solidFill>
                  <a:schemeClr val="accent1"/>
                </a:solidFill>
                <a:latin typeface="Arial Black"/>
              </a:rPr>
              <a:t>Alguns</a:t>
            </a:r>
            <a:r>
              <a:rPr lang="en-US" sz="1600" cap="all" dirty="0">
                <a:solidFill>
                  <a:schemeClr val="accent1"/>
                </a:solidFill>
                <a:latin typeface="Arial Black"/>
              </a:rPr>
              <a:t> </a:t>
            </a:r>
            <a:r>
              <a:rPr lang="en-US" sz="1600" cap="all" dirty="0" err="1">
                <a:solidFill>
                  <a:schemeClr val="accent1"/>
                </a:solidFill>
                <a:latin typeface="Arial Black"/>
              </a:rPr>
              <a:t>Treinamentos</a:t>
            </a:r>
            <a:r>
              <a:rPr lang="en-US" sz="1600" cap="all" dirty="0">
                <a:solidFill>
                  <a:schemeClr val="accent1"/>
                </a:solidFill>
                <a:latin typeface="Arial Black"/>
              </a:rPr>
              <a:t> da </a:t>
            </a:r>
            <a:r>
              <a:rPr lang="en-US" sz="1600" cap="all" dirty="0" err="1">
                <a:solidFill>
                  <a:schemeClr val="accent1"/>
                </a:solidFill>
                <a:latin typeface="Arial Black"/>
              </a:rPr>
              <a:t>Improvee</a:t>
            </a:r>
            <a:endParaRPr lang="pt-BR" sz="1600" cap="all" dirty="0">
              <a:solidFill>
                <a:schemeClr val="accent1"/>
              </a:solidFill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130212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E1984-889D-D09F-AD78-9D4FBC850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088B7E6-2020-FECF-928F-C9A61FBAE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4" b="11552"/>
          <a:stretch>
            <a:fillRect/>
          </a:stretch>
        </p:blipFill>
        <p:spPr bwMode="auto">
          <a:xfrm>
            <a:off x="-32362" y="-371207"/>
            <a:ext cx="6895929" cy="778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Ágil está morto">
            <a:extLst>
              <a:ext uri="{FF2B5EF4-FFF2-40B4-BE49-F238E27FC236}">
                <a16:creationId xmlns:a16="http://schemas.microsoft.com/office/drawing/2014/main" id="{0595CE73-2F44-8D3D-90B1-E55A03305636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15C7BCE2-0353-0130-13FB-401FCAEAAF42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565936AE-C08E-3E96-5593-257B001CD9F4}"/>
              </a:ext>
            </a:extLst>
          </p:cNvPr>
          <p:cNvSpPr>
            <a:spLocks noChangeAspect="1" noChangeArrowheads="1"/>
          </p:cNvSpPr>
          <p:nvPr/>
        </p:nvSpPr>
        <p:spPr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Semicírculo 11">
            <a:extLst>
              <a:ext uri="{FF2B5EF4-FFF2-40B4-BE49-F238E27FC236}">
                <a16:creationId xmlns:a16="http://schemas.microsoft.com/office/drawing/2014/main" id="{5FFE0388-E2FE-5109-F051-05E17AF215DC}"/>
              </a:ext>
            </a:extLst>
          </p:cNvPr>
          <p:cNvSpPr/>
          <p:nvPr/>
        </p:nvSpPr>
        <p:spPr>
          <a:xfrm rot="5400000">
            <a:off x="-1527634" y="-1500418"/>
            <a:ext cx="11814634" cy="9858833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Semicírculo 27">
            <a:extLst>
              <a:ext uri="{FF2B5EF4-FFF2-40B4-BE49-F238E27FC236}">
                <a16:creationId xmlns:a16="http://schemas.microsoft.com/office/drawing/2014/main" id="{DD8CEF99-DF5F-7D03-120E-501B658B12C0}"/>
              </a:ext>
            </a:extLst>
          </p:cNvPr>
          <p:cNvSpPr/>
          <p:nvPr/>
        </p:nvSpPr>
        <p:spPr>
          <a:xfrm rot="5400000">
            <a:off x="-1846827" y="-1781277"/>
            <a:ext cx="12624622" cy="10464802"/>
          </a:xfrm>
          <a:prstGeom prst="blockArc">
            <a:avLst>
              <a:gd name="adj1" fmla="val 10790609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7B2955B-4BAA-442F-E094-794916BF2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19950" y="-10887"/>
            <a:ext cx="4685399" cy="6868887"/>
          </a:xfrm>
        </p:spPr>
        <p:txBody>
          <a:bodyPr numCol="1" anchor="ctr">
            <a:normAutofit/>
          </a:bodyPr>
          <a:lstStyle/>
          <a:p>
            <a:r>
              <a:rPr lang="pt-BR" sz="2800" cap="all" dirty="0">
                <a:solidFill>
                  <a:schemeClr val="accent1"/>
                </a:solidFill>
                <a:latin typeface="Arial Black"/>
              </a:rPr>
              <a:t>Agilidade Hoje e o Futuro: Oportunidades e Tendências para sua Carreira</a:t>
            </a:r>
            <a:endParaRPr lang="pt-BR" altLang="pt-BR" sz="2800" cap="all" dirty="0">
              <a:solidFill>
                <a:schemeClr val="accent1"/>
              </a:solidFill>
              <a:latin typeface="Arial Black"/>
            </a:endParaRP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EFAF19C5-DEBC-2F79-16FB-14CD7F059978}"/>
              </a:ext>
            </a:extLst>
          </p:cNvPr>
          <p:cNvGrpSpPr/>
          <p:nvPr/>
        </p:nvGrpSpPr>
        <p:grpSpPr>
          <a:xfrm>
            <a:off x="7134446" y="6123688"/>
            <a:ext cx="5057553" cy="588262"/>
            <a:chOff x="7134446" y="6123688"/>
            <a:chExt cx="5057553" cy="588262"/>
          </a:xfrm>
        </p:grpSpPr>
        <p:pic>
          <p:nvPicPr>
            <p:cNvPr id="2050" name="Picture 2" descr="Improvee">
              <a:extLst>
                <a:ext uri="{FF2B5EF4-FFF2-40B4-BE49-F238E27FC236}">
                  <a16:creationId xmlns:a16="http://schemas.microsoft.com/office/drawing/2014/main" id="{27293B14-60E5-33BD-19A1-9C16A6889B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280650" y="6123688"/>
              <a:ext cx="1640470" cy="58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45853E7C-F17E-D5FF-E3BD-1428C8CF846B}"/>
                </a:ext>
              </a:extLst>
            </p:cNvPr>
            <p:cNvSpPr txBox="1"/>
            <p:nvPr/>
          </p:nvSpPr>
          <p:spPr>
            <a:xfrm>
              <a:off x="7134446" y="6262686"/>
              <a:ext cx="5057553" cy="369332"/>
            </a:xfrm>
            <a:prstGeom prst="rect">
              <a:avLst/>
            </a:prstGeom>
            <a:noFill/>
          </p:spPr>
          <p:txBody>
            <a:bodyPr wrap="square" numCol="1">
              <a:spAutoFit/>
            </a:bodyPr>
            <a:lstStyle/>
            <a:p>
              <a:r>
                <a:rPr lang="en-US" cap="all" dirty="0">
                  <a:latin typeface="Arial Black" panose="020B0A04020102020204" pitchFamily="34" charset="0"/>
                </a:rPr>
                <a:t>Anderson Hummel</a:t>
              </a:r>
              <a:endParaRPr lang="en-US" dirty="0"/>
            </a:p>
          </p:txBody>
        </p:sp>
      </p:grpSp>
      <p:pic>
        <p:nvPicPr>
          <p:cNvPr id="7" name="Imagem 6" descr="Código QR&#10;&#10;Descrição gerada automaticamente">
            <a:extLst>
              <a:ext uri="{FF2B5EF4-FFF2-40B4-BE49-F238E27FC236}">
                <a16:creationId xmlns:a16="http://schemas.microsoft.com/office/drawing/2014/main" id="{2BA92515-AB19-2296-07F9-F931235D6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" y="5414963"/>
            <a:ext cx="12954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958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430</Words>
  <Application>Microsoft Office PowerPoint</Application>
  <PresentationFormat>Widescreen</PresentationFormat>
  <Paragraphs>140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4" baseType="lpstr">
      <vt:lpstr>Aptos</vt:lpstr>
      <vt:lpstr>Aptos Display</vt:lpstr>
      <vt:lpstr>Arial</vt:lpstr>
      <vt:lpstr>Arial Black</vt:lpstr>
      <vt:lpstr>Tema do Office</vt:lpstr>
      <vt:lpstr>Agilidade Hoje e o Futuro: Oportunidades e Tendências para sua Carreira</vt:lpstr>
      <vt:lpstr>Meu viés</vt:lpstr>
      <vt:lpstr>Apresentação do PowerPoint</vt:lpstr>
      <vt:lpstr>Apresentação do PowerPoint</vt:lpstr>
      <vt:lpstr>Agilidade Hoje e o Futuro: Oportunidades e Tendências para sua Carreira</vt:lpstr>
      <vt:lpstr>Agilidade Hoje e o Futuro  O Passado  O presente  Perspectivas profissionais Hoje  o Futuro</vt:lpstr>
      <vt:lpstr>O Passado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presente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Perspectivas profissionais Hoje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 Futuro</vt:lpstr>
      <vt:lpstr>Apresentação do PowerPoint</vt:lpstr>
      <vt:lpstr>Apresentação do PowerPoint</vt:lpstr>
      <vt:lpstr>Apresentação do PowerPoint</vt:lpstr>
      <vt:lpstr>Apresentação do PowerPoint</vt:lpstr>
      <vt:lpstr>Sorteio nas redes sociais Da Improvee no dia 18/07/2025</vt:lpstr>
      <vt:lpstr>Agilidade Hoje e o Futuro: Oportunidades e Tendências para sua Carreira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Hummel</dc:creator>
  <cp:lastModifiedBy>Anderson Hummel</cp:lastModifiedBy>
  <cp:revision>4</cp:revision>
  <dcterms:created xsi:type="dcterms:W3CDTF">2025-06-12T20:51:25Z</dcterms:created>
  <dcterms:modified xsi:type="dcterms:W3CDTF">2025-07-15T23:29:03Z</dcterms:modified>
</cp:coreProperties>
</file>