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x="18288000" cy="10287000"/>
  <p:notesSz cx="6858000" cy="9144000"/>
  <p:embeddedFontLst>
    <p:embeddedFont>
      <p:font typeface="Poppins Ultra-Bold" charset="1" panose="00000900000000000000"/>
      <p:regular r:id="rId57"/>
    </p:embeddedFont>
    <p:embeddedFont>
      <p:font typeface="Poppins" charset="1" panose="00000500000000000000"/>
      <p:regular r:id="rId58"/>
    </p:embeddedFont>
    <p:embeddedFont>
      <p:font typeface="Poppins Semi-Bold" charset="1" panose="00000700000000000000"/>
      <p:regular r:id="rId59"/>
    </p:embeddedFont>
    <p:embeddedFont>
      <p:font typeface="Poppins Heavy" charset="1" panose="00000A00000000000000"/>
      <p:regular r:id="rId60"/>
    </p:embeddedFont>
    <p:embeddedFont>
      <p:font typeface="Poppins Bold" charset="1" panose="00000800000000000000"/>
      <p:regular r:id="rId61"/>
    </p:embeddedFont>
    <p:embeddedFont>
      <p:font typeface="Poppins Medium" charset="1" panose="00000600000000000000"/>
      <p:regular r:id="rId62"/>
    </p:embeddedFont>
    <p:embeddedFont>
      <p:font typeface="Open Sans Italics" charset="1" panose="020B0606030504020204"/>
      <p:regular r:id="rId63"/>
    </p:embeddedFont>
    <p:embeddedFont>
      <p:font typeface="Open Sans" charset="1" panose="020B0606030504020204"/>
      <p:regular r:id="rId64"/>
    </p:embeddedFont>
    <p:embeddedFont>
      <p:font typeface="Open Sans Bold" charset="1" panose="020B0806030504020204"/>
      <p:regular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59" Target="fonts/font59.fntdata" Type="http://schemas.openxmlformats.org/officeDocument/2006/relationships/font"/><Relationship Id="rId6" Target="slides/slide1.xml" Type="http://schemas.openxmlformats.org/officeDocument/2006/relationships/slide"/><Relationship Id="rId60" Target="fonts/font60.fntdata" Type="http://schemas.openxmlformats.org/officeDocument/2006/relationships/font"/><Relationship Id="rId61" Target="fonts/font61.fntdata" Type="http://schemas.openxmlformats.org/officeDocument/2006/relationships/font"/><Relationship Id="rId62" Target="fonts/font62.fntdata" Type="http://schemas.openxmlformats.org/officeDocument/2006/relationships/font"/><Relationship Id="rId63" Target="fonts/font63.fntdata" Type="http://schemas.openxmlformats.org/officeDocument/2006/relationships/font"/><Relationship Id="rId64" Target="fonts/font64.fntdata" Type="http://schemas.openxmlformats.org/officeDocument/2006/relationships/font"/><Relationship Id="rId65" Target="fonts/font65.fntdata" Type="http://schemas.openxmlformats.org/officeDocument/2006/relationships/font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7098673" y="6745271"/>
            <a:ext cx="9366948" cy="0"/>
          </a:xfrm>
          <a:prstGeom prst="line">
            <a:avLst/>
          </a:prstGeom>
          <a:ln cap="flat" w="38100">
            <a:solidFill>
              <a:srgbClr val="FF91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-615753" y="1624848"/>
            <a:ext cx="11046315" cy="8662152"/>
          </a:xfrm>
          <a:custGeom>
            <a:avLst/>
            <a:gdLst/>
            <a:ahLst/>
            <a:cxnLst/>
            <a:rect r="r" b="b" t="t" l="l"/>
            <a:pathLst>
              <a:path h="8662152" w="11046315">
                <a:moveTo>
                  <a:pt x="0" y="0"/>
                </a:moveTo>
                <a:lnTo>
                  <a:pt x="11046315" y="0"/>
                </a:lnTo>
                <a:lnTo>
                  <a:pt x="11046315" y="8662152"/>
                </a:lnTo>
                <a:lnTo>
                  <a:pt x="0" y="8662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540298" y="-1219837"/>
            <a:ext cx="2439674" cy="2439674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7259300" y="4028142"/>
            <a:ext cx="2315286" cy="231528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780009" y="2932568"/>
            <a:ext cx="13685613" cy="162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52"/>
              </a:lnSpc>
              <a:spcBef>
                <a:spcPct val="0"/>
              </a:spcBef>
            </a:pPr>
            <a:r>
              <a:rPr lang="en-US" b="true" sz="5298" spc="21">
                <a:solidFill>
                  <a:srgbClr val="C20305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INTELIGÊNCIA ARTIFICIAL E AUTOMAÇÃO NA GESTÃO DE PROJETOS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491381" y="4513329"/>
            <a:ext cx="8974241" cy="314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261"/>
              </a:lnSpc>
              <a:spcBef>
                <a:spcPct val="0"/>
              </a:spcBef>
            </a:pPr>
            <a:r>
              <a:rPr lang="en-US" b="true" sz="7001" spc="-252">
                <a:solidFill>
                  <a:srgbClr val="123D7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O QU</a:t>
            </a:r>
            <a:r>
              <a:rPr lang="en-US" b="true" sz="7001" spc="-252">
                <a:solidFill>
                  <a:srgbClr val="123D7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E JÁ ESTÁ FUNCIONANDO?</a:t>
            </a:r>
          </a:p>
          <a:p>
            <a:pPr algn="r">
              <a:lnSpc>
                <a:spcPts val="7789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1748717" y="7098606"/>
            <a:ext cx="4716904" cy="376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578"/>
              </a:lnSpc>
              <a:spcBef>
                <a:spcPct val="0"/>
              </a:spcBef>
            </a:pPr>
            <a:r>
              <a:rPr lang="en-US" sz="2998" spc="11">
                <a:solidFill>
                  <a:srgbClr val="103F6B"/>
                </a:solidFill>
                <a:latin typeface="Poppins"/>
                <a:ea typeface="Poppins"/>
                <a:cs typeface="Poppins"/>
                <a:sym typeface="Poppins"/>
              </a:rPr>
              <a:t>Heloiza Magrin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5251143" y="1596834"/>
            <a:ext cx="13293850" cy="9942692"/>
          </a:xfrm>
          <a:custGeom>
            <a:avLst/>
            <a:gdLst/>
            <a:ahLst/>
            <a:cxnLst/>
            <a:rect r="r" b="b" t="t" l="l"/>
            <a:pathLst>
              <a:path h="9942692" w="13293850">
                <a:moveTo>
                  <a:pt x="0" y="0"/>
                </a:moveTo>
                <a:lnTo>
                  <a:pt x="13293850" y="0"/>
                </a:lnTo>
                <a:lnTo>
                  <a:pt x="13293850" y="9942692"/>
                </a:lnTo>
                <a:lnTo>
                  <a:pt x="0" y="9942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67128" y="3060069"/>
            <a:ext cx="1255819" cy="5613056"/>
            <a:chOff x="0" y="0"/>
            <a:chExt cx="330751" cy="14783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0751" cy="1478336"/>
            </a:xfrm>
            <a:custGeom>
              <a:avLst/>
              <a:gdLst/>
              <a:ahLst/>
              <a:cxnLst/>
              <a:rect r="r" b="b" t="t" l="l"/>
              <a:pathLst>
                <a:path h="1478336" w="330751">
                  <a:moveTo>
                    <a:pt x="0" y="0"/>
                  </a:moveTo>
                  <a:lnTo>
                    <a:pt x="330751" y="0"/>
                  </a:lnTo>
                  <a:lnTo>
                    <a:pt x="330751" y="1478336"/>
                  </a:lnTo>
                  <a:lnTo>
                    <a:pt x="0" y="1478336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0751" cy="15164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7977216" y="3060069"/>
            <a:ext cx="11596838" cy="5613056"/>
            <a:chOff x="0" y="0"/>
            <a:chExt cx="3054311" cy="147833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054311" cy="1478336"/>
            </a:xfrm>
            <a:custGeom>
              <a:avLst/>
              <a:gdLst/>
              <a:ahLst/>
              <a:cxnLst/>
              <a:rect r="r" b="b" t="t" l="l"/>
              <a:pathLst>
                <a:path h="1478336" w="3054311">
                  <a:moveTo>
                    <a:pt x="0" y="0"/>
                  </a:moveTo>
                  <a:lnTo>
                    <a:pt x="3054311" y="0"/>
                  </a:lnTo>
                  <a:lnTo>
                    <a:pt x="3054311" y="1478336"/>
                  </a:lnTo>
                  <a:lnTo>
                    <a:pt x="0" y="1478336"/>
                  </a:ln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054311" cy="15164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377026" y="3111954"/>
            <a:ext cx="8882274" cy="537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 Revolução Silenciosa</a:t>
            </a:r>
          </a:p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Tendências que Observamos</a:t>
            </a:r>
          </a:p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 Que Já Está Funcionando </a:t>
            </a:r>
          </a:p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Implementações Bem-Sucedidas</a:t>
            </a:r>
          </a:p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 Futuro do Gerente de Projetos</a:t>
            </a:r>
          </a:p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Implementação Prática - Plano 90 Dias</a:t>
            </a:r>
          </a:p>
          <a:p>
            <a:pPr algn="l">
              <a:lnSpc>
                <a:spcPts val="6101"/>
              </a:lnSpc>
            </a:pPr>
            <a:r>
              <a:rPr lang="en-US" sz="3352" spc="13" b="true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O Momento é Agora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67128" y="3111954"/>
            <a:ext cx="784222" cy="5374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3</a:t>
            </a:r>
          </a:p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4</a:t>
            </a:r>
          </a:p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5</a:t>
            </a:r>
          </a:p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6</a:t>
            </a:r>
          </a:p>
          <a:p>
            <a:pPr algn="r">
              <a:lnSpc>
                <a:spcPts val="6101"/>
              </a:lnSpc>
            </a:pPr>
            <a:r>
              <a:rPr lang="en-US" b="true" sz="3352" spc="1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977216" y="1273737"/>
            <a:ext cx="6502653" cy="1209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72"/>
              </a:lnSpc>
              <a:spcBef>
                <a:spcPct val="0"/>
              </a:spcBef>
            </a:pPr>
            <a:r>
              <a:rPr lang="en-US" b="true" sz="7603" spc="30">
                <a:solidFill>
                  <a:srgbClr val="123D70"/>
                </a:solidFill>
                <a:latin typeface="Poppins Heavy"/>
                <a:ea typeface="Poppins Heavy"/>
                <a:cs typeface="Poppins Heavy"/>
                <a:sym typeface="Poppins Heavy"/>
              </a:rPr>
              <a:t>conteúdo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838491">
            <a:off x="-1350360" y="-1113155"/>
            <a:ext cx="9353815" cy="13174275"/>
            <a:chOff x="0" y="0"/>
            <a:chExt cx="2463556" cy="34697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469768"/>
            </a:xfrm>
            <a:custGeom>
              <a:avLst/>
              <a:gdLst/>
              <a:ahLst/>
              <a:cxnLst/>
              <a:rect r="r" b="b" t="t" l="l"/>
              <a:pathLst>
                <a:path h="346976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469768"/>
                  </a:lnTo>
                  <a:lnTo>
                    <a:pt x="0" y="346976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507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82340" y="6343428"/>
            <a:ext cx="2439674" cy="2439674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4028142"/>
            <a:ext cx="2315286" cy="231528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76371" y="6090660"/>
            <a:ext cx="5246370" cy="524637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747" r="0" b="-16747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0959363" y="3328948"/>
            <a:ext cx="4204138" cy="4114800"/>
          </a:xfrm>
          <a:custGeom>
            <a:avLst/>
            <a:gdLst/>
            <a:ahLst/>
            <a:cxnLst/>
            <a:rect r="r" b="b" t="t" l="l"/>
            <a:pathLst>
              <a:path h="4114800" w="4204138">
                <a:moveTo>
                  <a:pt x="0" y="0"/>
                </a:moveTo>
                <a:lnTo>
                  <a:pt x="4204138" y="0"/>
                </a:lnTo>
                <a:lnTo>
                  <a:pt x="42041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76371" y="1750840"/>
            <a:ext cx="4975566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quem sou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24043" y="2753549"/>
            <a:ext cx="5727419" cy="2939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Heloiza Magrin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Especialista em Transformação Ágil e Digital de Negócios, utilizando a Inteligência Artificial para otimizar processos e performance. e para formar profissionais de alto desempenho.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346799" y="2908758"/>
            <a:ext cx="4975566" cy="667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7"/>
              </a:lnSpc>
              <a:spcBef>
                <a:spcPct val="0"/>
              </a:spcBef>
            </a:pPr>
            <a:r>
              <a:rPr lang="en-US" b="true" sz="4167" spc="16">
                <a:solidFill>
                  <a:srgbClr val="103F6B"/>
                </a:solidFill>
                <a:latin typeface="Poppins Heavy"/>
                <a:ea typeface="Poppins Heavy"/>
                <a:cs typeface="Poppins Heavy"/>
                <a:sym typeface="Poppins Heavy"/>
              </a:rPr>
              <a:t>Consultora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452183" y="3538468"/>
            <a:ext cx="4975566" cy="667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7"/>
              </a:lnSpc>
              <a:spcBef>
                <a:spcPct val="0"/>
              </a:spcBef>
            </a:pPr>
            <a:r>
              <a:rPr lang="en-US" b="true" sz="4167" spc="16">
                <a:solidFill>
                  <a:srgbClr val="103F6B"/>
                </a:solidFill>
                <a:latin typeface="Poppins Heavy"/>
                <a:ea typeface="Poppins Heavy"/>
                <a:cs typeface="Poppins Heavy"/>
                <a:sym typeface="Poppins Heavy"/>
              </a:rPr>
              <a:t>Professora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646646" y="5944606"/>
            <a:ext cx="4975566" cy="667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7"/>
              </a:lnSpc>
              <a:spcBef>
                <a:spcPct val="0"/>
              </a:spcBef>
            </a:pPr>
            <a:r>
              <a:rPr lang="en-US" b="true" sz="4167" spc="16">
                <a:solidFill>
                  <a:srgbClr val="103F6B"/>
                </a:solidFill>
                <a:latin typeface="Poppins Heavy"/>
                <a:ea typeface="Poppins Heavy"/>
                <a:cs typeface="Poppins Heavy"/>
                <a:sym typeface="Poppins Heavy"/>
              </a:rPr>
              <a:t>Autora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191625" y="6814051"/>
            <a:ext cx="4975566" cy="667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7"/>
              </a:lnSpc>
              <a:spcBef>
                <a:spcPct val="0"/>
              </a:spcBef>
            </a:pPr>
            <a:r>
              <a:rPr lang="en-US" b="true" sz="4167" spc="16">
                <a:solidFill>
                  <a:srgbClr val="103F6B"/>
                </a:solidFill>
                <a:latin typeface="Poppins Heavy"/>
                <a:ea typeface="Poppins Heavy"/>
                <a:cs typeface="Poppins Heavy"/>
                <a:sym typeface="Poppins Heavy"/>
              </a:rPr>
              <a:t>Palestrante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71581" y="4718537"/>
            <a:ext cx="4975566" cy="667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17"/>
              </a:lnSpc>
              <a:spcBef>
                <a:spcPct val="0"/>
              </a:spcBef>
            </a:pPr>
            <a:r>
              <a:rPr lang="en-US" b="true" sz="4167" spc="16">
                <a:solidFill>
                  <a:srgbClr val="103F6B"/>
                </a:solidFill>
                <a:latin typeface="Poppins Heavy"/>
                <a:ea typeface="Poppins Heavy"/>
                <a:cs typeface="Poppins Heavy"/>
                <a:sym typeface="Poppins Heavy"/>
              </a:rPr>
              <a:t>Mentora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573650" y="1750840"/>
            <a:ext cx="5286706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eterna aprendiz</a:t>
            </a:r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5720462" y="7719462"/>
            <a:ext cx="1678733" cy="16787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0949" y="-474345"/>
            <a:ext cx="16864075" cy="11235690"/>
          </a:xfrm>
          <a:custGeom>
            <a:avLst/>
            <a:gdLst/>
            <a:ahLst/>
            <a:cxnLst/>
            <a:rect r="r" b="b" t="t" l="l"/>
            <a:pathLst>
              <a:path h="11235690" w="16864075">
                <a:moveTo>
                  <a:pt x="0" y="0"/>
                </a:moveTo>
                <a:lnTo>
                  <a:pt x="16864075" y="0"/>
                </a:lnTo>
                <a:lnTo>
                  <a:pt x="16864075" y="11235690"/>
                </a:lnTo>
                <a:lnTo>
                  <a:pt x="0" y="112356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4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06673" y="3534715"/>
            <a:ext cx="16252627" cy="1954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18"/>
              </a:lnSpc>
              <a:spcBef>
                <a:spcPct val="0"/>
              </a:spcBef>
            </a:pPr>
            <a:r>
              <a:rPr lang="en-US" b="true" sz="10799">
                <a:solidFill>
                  <a:srgbClr val="C20305"/>
                </a:solidFill>
                <a:latin typeface="Poppins Bold"/>
                <a:ea typeface="Poppins Bold"/>
                <a:cs typeface="Poppins Bold"/>
                <a:sym typeface="Poppins Bold"/>
              </a:rPr>
              <a:t>A Revolução Silenciosa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83193" y="-998900"/>
            <a:ext cx="10187809" cy="6142400"/>
          </a:xfrm>
          <a:custGeom>
            <a:avLst/>
            <a:gdLst/>
            <a:ahLst/>
            <a:cxnLst/>
            <a:rect r="r" b="b" t="t" l="l"/>
            <a:pathLst>
              <a:path h="6142400" w="10187809">
                <a:moveTo>
                  <a:pt x="0" y="0"/>
                </a:moveTo>
                <a:lnTo>
                  <a:pt x="10187808" y="0"/>
                </a:lnTo>
                <a:lnTo>
                  <a:pt x="10187808" y="6142400"/>
                </a:lnTo>
                <a:lnTo>
                  <a:pt x="0" y="614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987791" y="-128609"/>
            <a:ext cx="254505" cy="11559848"/>
            <a:chOff x="0" y="0"/>
            <a:chExt cx="67030" cy="30445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7030" cy="3044569"/>
            </a:xfrm>
            <a:custGeom>
              <a:avLst/>
              <a:gdLst/>
              <a:ahLst/>
              <a:cxnLst/>
              <a:rect r="r" b="b" t="t" l="l"/>
              <a:pathLst>
                <a:path h="3044569" w="67030">
                  <a:moveTo>
                    <a:pt x="0" y="0"/>
                  </a:moveTo>
                  <a:lnTo>
                    <a:pt x="67030" y="0"/>
                  </a:lnTo>
                  <a:lnTo>
                    <a:pt x="67030" y="3044569"/>
                  </a:lnTo>
                  <a:lnTo>
                    <a:pt x="0" y="3044569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67030" cy="3082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944297" y="4733784"/>
            <a:ext cx="4341493" cy="1543050"/>
            <a:chOff x="0" y="0"/>
            <a:chExt cx="1143438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944297" y="7418713"/>
            <a:ext cx="4341493" cy="1543050"/>
            <a:chOff x="0" y="0"/>
            <a:chExt cx="1143438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992746" y="3142176"/>
            <a:ext cx="9470933" cy="147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O Ce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nário Atual: </a:t>
            </a:r>
          </a:p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Tendências que Observamos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92746" y="4752834"/>
            <a:ext cx="9951552" cy="229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6"/>
              </a:lnSpc>
            </a:pPr>
            <a:r>
              <a:rPr lang="en-US" sz="2183" b="tru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Estudos internacionais e a experiência prática mostram que:</a:t>
            </a:r>
          </a:p>
          <a:p>
            <a:pPr algn="l" marL="471328" indent="-235664" lvl="1">
              <a:lnSpc>
                <a:spcPts val="3056"/>
              </a:lnSpc>
              <a:buFont typeface="Arial"/>
              <a:buChar char="•"/>
            </a:pPr>
            <a:r>
              <a:rPr lang="en-US" b="true" sz="21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 maioria dos projetos ainda enfrenta desafios significativos com prazos</a:t>
            </a:r>
          </a:p>
          <a:p>
            <a:pPr algn="l" marL="471328" indent="-235664" lvl="1">
              <a:lnSpc>
                <a:spcPts val="3056"/>
              </a:lnSpc>
              <a:buFont typeface="Arial"/>
              <a:buChar char="•"/>
            </a:pPr>
            <a:r>
              <a:rPr lang="en-US" b="true" sz="21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Estouros de orçamento continuam sendo uma realidade frequente</a:t>
            </a:r>
          </a:p>
          <a:p>
            <a:pPr algn="l" marL="471328" indent="-235664" lvl="1">
              <a:lnSpc>
                <a:spcPts val="3056"/>
              </a:lnSpc>
              <a:buFont typeface="Arial"/>
              <a:buChar char="•"/>
            </a:pPr>
            <a:r>
              <a:rPr lang="en-US" b="true" sz="21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Gerentes de projetos dedicam considerável tempo a tarefas administrativas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36292" y="4859260"/>
            <a:ext cx="3957504" cy="1408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8"/>
              </a:lnSpc>
              <a:spcBef>
                <a:spcPct val="0"/>
              </a:spcBef>
            </a:pPr>
            <a:r>
              <a:rPr lang="en-US" b="true" sz="31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DESAFIOS COMUNS NA GESTÃO DE PROJETOS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297079" y="7719703"/>
            <a:ext cx="3635930" cy="922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0"/>
              </a:lnSpc>
              <a:spcBef>
                <a:spcPct val="0"/>
              </a:spcBef>
            </a:pPr>
            <a:r>
              <a:rPr lang="en-US" b="true" sz="30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POTENCIAL DA IA E AUTOMAÇÃO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992746" y="7380613"/>
            <a:ext cx="9762627" cy="191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6"/>
              </a:lnSpc>
            </a:pPr>
            <a:r>
              <a:rPr lang="en-US" sz="2183" b="tru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Organizações que implementaram ferramentas de IA relatam:</a:t>
            </a:r>
          </a:p>
          <a:p>
            <a:pPr algn="l" marL="471328" indent="-235664" lvl="1">
              <a:lnSpc>
                <a:spcPts val="3056"/>
              </a:lnSpc>
              <a:buFont typeface="Arial"/>
              <a:buChar char="•"/>
            </a:pPr>
            <a:r>
              <a:rPr lang="en-US" b="true" sz="21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Redução significativa no tempo gasto em relatórios manuais</a:t>
            </a:r>
          </a:p>
          <a:p>
            <a:pPr algn="l" marL="471328" indent="-235664" lvl="1">
              <a:lnSpc>
                <a:spcPts val="3056"/>
              </a:lnSpc>
              <a:buFont typeface="Arial"/>
              <a:buChar char="•"/>
            </a:pPr>
            <a:r>
              <a:rPr lang="en-US" b="true" sz="21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Melhoria na precisão de estimativas baseadas em dados </a:t>
            </a:r>
          </a:p>
          <a:p>
            <a:pPr algn="l" marL="471328" indent="-235664" lvl="1">
              <a:lnSpc>
                <a:spcPts val="3056"/>
              </a:lnSpc>
              <a:buFont typeface="Arial"/>
              <a:buChar char="•"/>
            </a:pPr>
            <a:r>
              <a:rPr lang="en-US" b="true" sz="21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Comunicação mais eficiente com stakeholders através de dashboards automatizados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33325" y="9747417"/>
            <a:ext cx="10770989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[Nota: Dados específicos podem ser encontrados em relatórios do PMI, McKinsey Global Institute e Gartner]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16823" y="7227922"/>
            <a:ext cx="19099717" cy="3691972"/>
            <a:chOff x="0" y="0"/>
            <a:chExt cx="2959046" cy="5719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9046" cy="571983"/>
            </a:xfrm>
            <a:custGeom>
              <a:avLst/>
              <a:gdLst/>
              <a:ahLst/>
              <a:cxnLst/>
              <a:rect r="r" b="b" t="t" l="l"/>
              <a:pathLst>
                <a:path h="571983" w="2959046">
                  <a:moveTo>
                    <a:pt x="0" y="0"/>
                  </a:moveTo>
                  <a:lnTo>
                    <a:pt x="2959046" y="0"/>
                  </a:lnTo>
                  <a:lnTo>
                    <a:pt x="2959046" y="571983"/>
                  </a:lnTo>
                  <a:lnTo>
                    <a:pt x="0" y="571983"/>
                  </a:lnTo>
                  <a:close/>
                </a:path>
              </a:pathLst>
            </a:custGeom>
            <a:blipFill>
              <a:blip r:embed="rId2"/>
              <a:stretch>
                <a:fillRect l="0" t="-95499" r="0" b="-95499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48443" y="1586490"/>
            <a:ext cx="14948297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O Que Já Está Funcion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ando - Case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8443" y="2815431"/>
            <a:ext cx="16010857" cy="387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b="true" sz="2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1. Automação de Relatóri</a:t>
            </a:r>
            <a:r>
              <a:rPr lang="en-US" b="true" sz="2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os e Dashboards</a:t>
            </a:r>
          </a:p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Projeto de Expansão Internacional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Situação Anterior: Horas semanais criando relatórios executivos manualmente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Após Implementação: Configuração de dashboards automatizados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Benefício Observado: Decisões mais rápidas com visibilidade em tempo real</a:t>
            </a:r>
          </a:p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b="true" sz="2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Ferramentas Disponíveis no Mercado: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Power BI com conectores automatizados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Tableau com integração a ferramentas de gestão</a:t>
            </a:r>
          </a:p>
          <a:p>
            <a:pPr algn="l" marL="526068" indent="-263034" lvl="1">
              <a:lnSpc>
                <a:spcPts val="3411"/>
              </a:lnSpc>
              <a:buFont typeface="Arial"/>
              <a:buChar char="•"/>
            </a:pPr>
            <a:r>
              <a:rPr lang="en-US" b="true" sz="24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Dashboards customizados em plataformas como Monday.com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8144193"/>
            <a:ext cx="4285615" cy="42856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59300" y="604489"/>
            <a:ext cx="3493172" cy="349317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16823" y="7227922"/>
            <a:ext cx="19099717" cy="3691972"/>
            <a:chOff x="0" y="0"/>
            <a:chExt cx="2959046" cy="5719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9046" cy="571983"/>
            </a:xfrm>
            <a:custGeom>
              <a:avLst/>
              <a:gdLst/>
              <a:ahLst/>
              <a:cxnLst/>
              <a:rect r="r" b="b" t="t" l="l"/>
              <a:pathLst>
                <a:path h="571983" w="2959046">
                  <a:moveTo>
                    <a:pt x="0" y="0"/>
                  </a:moveTo>
                  <a:lnTo>
                    <a:pt x="2959046" y="0"/>
                  </a:lnTo>
                  <a:lnTo>
                    <a:pt x="2959046" y="571983"/>
                  </a:lnTo>
                  <a:lnTo>
                    <a:pt x="0" y="571983"/>
                  </a:lnTo>
                  <a:close/>
                </a:path>
              </a:pathLst>
            </a:custGeom>
            <a:blipFill>
              <a:blip r:embed="rId2"/>
              <a:stretch>
                <a:fillRect l="0" t="-95499" r="0" b="-95499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48443" y="1586490"/>
            <a:ext cx="14948297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O Que Já Está Funcion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ando - Case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8443" y="2815431"/>
            <a:ext cx="16010857" cy="3871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b="true" sz="2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2. Predição de Risc</a:t>
            </a:r>
            <a:r>
              <a:rPr lang="en-US" b="true" sz="2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os com Machine Learning</a:t>
            </a:r>
          </a:p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Projeto de Implementação de Sistema Corporativo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Desafio Comum: Histórico de atrasos em projetos de TI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Abordagem: Uso de algoritmos de ML para análise de padrões históricos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Potencial Resultado: Identificação antecipada de riscos</a:t>
            </a:r>
          </a:p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b="true" sz="2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Lições da Prática: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Dados históricos são fundamentais para predição eficaz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Intervenção precoce pode reduzir impactos significativamente</a:t>
            </a:r>
          </a:p>
          <a:p>
            <a:pPr algn="l" marL="526068" indent="-263034" lvl="1">
              <a:lnSpc>
                <a:spcPts val="3411"/>
              </a:lnSpc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Stakeholders tendem </a:t>
            </a: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confiar mais em análises baseadas em dados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8144193"/>
            <a:ext cx="4285615" cy="42856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59300" y="604489"/>
            <a:ext cx="3493172" cy="349317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16823" y="7227922"/>
            <a:ext cx="19099717" cy="3691972"/>
            <a:chOff x="0" y="0"/>
            <a:chExt cx="2959046" cy="5719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9046" cy="571983"/>
            </a:xfrm>
            <a:custGeom>
              <a:avLst/>
              <a:gdLst/>
              <a:ahLst/>
              <a:cxnLst/>
              <a:rect r="r" b="b" t="t" l="l"/>
              <a:pathLst>
                <a:path h="571983" w="2959046">
                  <a:moveTo>
                    <a:pt x="0" y="0"/>
                  </a:moveTo>
                  <a:lnTo>
                    <a:pt x="2959046" y="0"/>
                  </a:lnTo>
                  <a:lnTo>
                    <a:pt x="2959046" y="571983"/>
                  </a:lnTo>
                  <a:lnTo>
                    <a:pt x="0" y="571983"/>
                  </a:lnTo>
                  <a:close/>
                </a:path>
              </a:pathLst>
            </a:custGeom>
            <a:blipFill>
              <a:blip r:embed="rId2"/>
              <a:stretch>
                <a:fillRect l="0" t="-95499" r="0" b="-95499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48443" y="1586490"/>
            <a:ext cx="14948297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O Que Já Está Funcion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ando - Case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8443" y="2815431"/>
            <a:ext cx="16010857" cy="2157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11"/>
              </a:lnSpc>
              <a:spcBef>
                <a:spcPct val="0"/>
              </a:spcBef>
            </a:pPr>
            <a:r>
              <a:rPr lang="en-US" b="true" sz="2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3. Otimização de Recurs</a:t>
            </a:r>
            <a:r>
              <a:rPr lang="en-US" b="true" sz="2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os com IA</a:t>
            </a:r>
          </a:p>
          <a:p>
            <a:pPr algn="l">
              <a:lnSpc>
                <a:spcPts val="3411"/>
              </a:lnSpc>
              <a:spcBef>
                <a:spcPct val="0"/>
              </a:spcBef>
            </a:pPr>
            <a:r>
              <a:rPr lang="en-US" b="true" sz="2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Exemplo Prático: Gestão de Múltiplos Projetos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Pro</a:t>
            </a: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blema Frequente: Conflitos de recursos entre projetos</a:t>
            </a:r>
          </a:p>
          <a:p>
            <a:pPr algn="l" marL="526068" indent="-263034" lvl="1">
              <a:lnSpc>
                <a:spcPts val="3411"/>
              </a:lnSpc>
              <a:spcBef>
                <a:spcPct val="0"/>
              </a:spcBef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olução Tecnológica: Sistemas de IA para alocação otimizada</a:t>
            </a:r>
          </a:p>
          <a:p>
            <a:pPr algn="l" marL="526068" indent="-263034" lvl="1">
              <a:lnSpc>
                <a:spcPts val="3411"/>
              </a:lnSpc>
              <a:buFont typeface="Arial"/>
              <a:buChar char="•"/>
            </a:pP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Impacto Potencial: Redução de</a:t>
            </a:r>
            <a:r>
              <a:rPr lang="en-US" sz="24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conflitos e aumento de produtividade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8144193"/>
            <a:ext cx="4285615" cy="42856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59300" y="604489"/>
            <a:ext cx="3493172" cy="349317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Ferrament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as e Tecnologias Práticas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4519144" cy="6258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Nível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Iniciante 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ChatGPT/Claude para Gerentes de Projetos: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Criação de templates de comunicação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de feedback de stakeholders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Geração de planos de contingência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Microsoft 365 Copilot: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Resumos automáticos de reuniões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Criação de apresentações baseadas em dados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de sentimentos em e-mails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Ferrament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as e Tecnologias Práticas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4519144" cy="6258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Nível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Iniciante 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ChatGPT/Claude para Gerentes de Projetos: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Criação de templates de comunicação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de feedback de stakeholders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Geração de planos de contingência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Microsoft 365 Copilot: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Resumos automáticos de reuniões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Criação de apresentações baseadas em dados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de sentimentos em e-mails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00244" y="3000036"/>
            <a:ext cx="4360013" cy="5867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Nível Intermediário 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Plataformas de Gestão com IA: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Asana Intelligence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Monday.com WorkCanvas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Smartsheet com automações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Chatbots para Stakeholders: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Respostas automáticas a perguntas frequentes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Atualizações de status em tempo real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Coleta automatizada de feedback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Ferrament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as e Tecnologias Práticas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4519144" cy="6258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Nível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Iniciante 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ChatGPT/Claude para Gerentes de Projetos: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Criação de templates de comunicação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de feedback de stakeholders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Geração de planos de contingência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Microsoft 365 Copilot: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Resumos automáticos de reuniões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Criação de apresentações baseadas em dados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de sentimentos em e-mails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00244" y="3000036"/>
            <a:ext cx="4360013" cy="5867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Nível Intermediário 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Plataformas de Gestão com IA: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Asana Intelligence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Monday.com WorkCanvas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Smartsheet com automações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Chatbots para Stakeholders: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Respostas automáticas a perguntas frequentes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Atualizações de status em tempo real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Coleta automatizada de feedback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0315920" y="3000036"/>
            <a:ext cx="4296757" cy="3524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Nível Avançado 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Sistemas Preditivos Customizados: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Modelos de ML para estimativas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preditiva de desempenho de equipes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Sistemas de early warning personalizados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5064"/>
            <a:ext cx="5409822" cy="146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Implementação Bem-Sucedida 1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347654" y="2118122"/>
            <a:ext cx="8911646" cy="7429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T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ransformação Digital em Instituição Financeira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Modernização de sistemas em múltiplas unidades 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Escopo: Projeto de grande porte com duração estendida Orçamento: Investimento significativo em tecnologia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Implementações de IA 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Chatbot de Suporte: Automação de atendimento a dúvidas frequentes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Análise Preditiva: Identificação de unidades com maior probabilidade de desafios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Automação de Testes: Aceleração de processos de validação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Resultados Observados: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Projetos entregues dentro do prazo planejado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Economia significativa em relação ao orçamento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Alta satisfação dos stakeholders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6197" y="-229209"/>
            <a:ext cx="8007760" cy="4828012"/>
          </a:xfrm>
          <a:custGeom>
            <a:avLst/>
            <a:gdLst/>
            <a:ahLst/>
            <a:cxnLst/>
            <a:rect r="r" b="b" t="t" l="l"/>
            <a:pathLst>
              <a:path h="4828012" w="8007760">
                <a:moveTo>
                  <a:pt x="0" y="0"/>
                </a:moveTo>
                <a:lnTo>
                  <a:pt x="8007760" y="0"/>
                </a:lnTo>
                <a:lnTo>
                  <a:pt x="8007760" y="4828012"/>
                </a:lnTo>
                <a:lnTo>
                  <a:pt x="0" y="482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63381" y="4416391"/>
            <a:ext cx="1454219" cy="145421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517600" y="3672994"/>
            <a:ext cx="743396" cy="7433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5064"/>
            <a:ext cx="5409822" cy="146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Implementação Bem-Sucedida 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347654" y="2118122"/>
            <a:ext cx="8911646" cy="7429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Dese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nvolvimento de Produto em Startup de Tecnologia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Contexto: Aplicativo financeiro para público jovem 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Duração Típica: Desenvolvimento ágil de médio prazo 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Equipe: Time enxuto e multidisciplinar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Ferramentas de IA Utilizadas: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Assistentes de Código: Aceleração do desenvolvimento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Análise de Feedback: Monitoramento contínuo de usuários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Automação de Deploy: Redução de erros em produção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Liçõ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 Aprendidas: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IA funciona melhor quando integrada desde o planejamento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Equipes menores frequentemente adotam tecnologias mais rapidamente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Benefícios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tornam-se visíveis em períodos relativamente curtos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6197" y="-229209"/>
            <a:ext cx="8007760" cy="4828012"/>
          </a:xfrm>
          <a:custGeom>
            <a:avLst/>
            <a:gdLst/>
            <a:ahLst/>
            <a:cxnLst/>
            <a:rect r="r" b="b" t="t" l="l"/>
            <a:pathLst>
              <a:path h="4828012" w="8007760">
                <a:moveTo>
                  <a:pt x="0" y="0"/>
                </a:moveTo>
                <a:lnTo>
                  <a:pt x="8007760" y="0"/>
                </a:lnTo>
                <a:lnTo>
                  <a:pt x="8007760" y="4828012"/>
                </a:lnTo>
                <a:lnTo>
                  <a:pt x="0" y="482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63381" y="4416391"/>
            <a:ext cx="1454219" cy="145421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517600" y="3672994"/>
            <a:ext cx="743396" cy="7433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029137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40804" y="226361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94899" y="1971806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ata Literacy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Interpretar dashboards, métricas e tendências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741317" y="990600"/>
            <a:ext cx="7487888" cy="696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53"/>
              </a:lnSpc>
              <a:spcBef>
                <a:spcPct val="0"/>
              </a:spcBef>
            </a:pP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Competências E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ss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en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ciai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029137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7416" y="4046029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40804" y="226361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40804" y="424899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94899" y="1971806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ata Literacy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Interpretar dashboards, métricas e tendências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94899" y="4102561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P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rompting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Comunicar-se efetivamente com sistemas de IA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9741317" y="990600"/>
            <a:ext cx="7487888" cy="696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53"/>
              </a:lnSpc>
              <a:spcBef>
                <a:spcPct val="0"/>
              </a:spcBef>
            </a:pP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Competências E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ss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en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ciai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029137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7416" y="4046029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37416" y="6046437"/>
            <a:ext cx="1152683" cy="115268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594899" y="5951187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utomation Design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Identificar processos automatizáveis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40804" y="226361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40804" y="424899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40804" y="623437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594899" y="1971806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ata Literacy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Interpretar dashboards, métricas e tendências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594899" y="4102561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P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rompting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Comunicar-se efetivamente com sistemas de IA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9741317" y="990600"/>
            <a:ext cx="7487888" cy="696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53"/>
              </a:lnSpc>
              <a:spcBef>
                <a:spcPct val="0"/>
              </a:spcBef>
            </a:pP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Competências E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ss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en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ciai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029137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7416" y="4046029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37416" y="6046437"/>
            <a:ext cx="1152683" cy="115268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594899" y="5951187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utomation Design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Identificar processos automatizáveis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40804" y="226361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40804" y="424899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40804" y="623437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594899" y="1971806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ata Literacy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Interpretar dashboards, métricas e tendências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594899" y="4102561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P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rompting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Comunicar-se efetivamente com sistemas de IA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9741317" y="990600"/>
            <a:ext cx="7487888" cy="6968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53"/>
              </a:lnSpc>
              <a:spcBef>
                <a:spcPct val="0"/>
              </a:spcBef>
            </a:pP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Competências E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ss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en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ciai</a:t>
            </a:r>
            <a:r>
              <a:rPr lang="en-US" b="true" sz="4367" spc="17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137416" y="7951114"/>
            <a:ext cx="1152683" cy="1152683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9594899" y="8070085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igital Collaboration</a:t>
            </a:r>
            <a:r>
              <a:rPr lang="en-US" b="true" sz="30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: Liderar equipes híbridas e remotas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440804" y="821975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4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124206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40804" y="235868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94899" y="2377162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enos tempo em tarefas operacionais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137416" y="1000125"/>
            <a:ext cx="10547769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 Administrador para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Estrategista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124206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7416" y="4046029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40804" y="235868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440804" y="424899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594899" y="2377162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enos tempo em tarefas operacionais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594899" y="4341927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Mais te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mpo em análise estratégica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137416" y="1000125"/>
            <a:ext cx="10547769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 Administrador para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Estrategista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124206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7416" y="4046029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37416" y="6046437"/>
            <a:ext cx="1152683" cy="115268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594899" y="6114200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Foco em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tomada de decisões baseada em dados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40804" y="235868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40804" y="424899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40804" y="623437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594899" y="2377162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enos tempo em tarefas operacionais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594899" y="4341927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Mais te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mpo em análise estratégica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137416" y="1000125"/>
            <a:ext cx="10547769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 Administrador para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Estrategista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137416" y="2124206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7416" y="4046029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137416" y="6046437"/>
            <a:ext cx="1152683" cy="115268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594899" y="6114200"/>
            <a:ext cx="8016223" cy="108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Foco em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tomada de decisões baseada em dados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2028956"/>
            <a:ext cx="6280041" cy="1402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9"/>
              </a:lnSpc>
            </a:pPr>
            <a:r>
              <a:rPr lang="en-US" sz="4567" spc="18" b="tru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Futuro do </a:t>
            </a:r>
          </a:p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Gere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nte de Projetos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440804" y="235868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440804" y="4248991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440804" y="623437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594899" y="2377162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enos tempo em tarefas operacionais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594899" y="4341927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Mais te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mpo em análise estratégica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137416" y="1000125"/>
            <a:ext cx="10547769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 Administrador para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Estrategista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137416" y="7951114"/>
            <a:ext cx="1152683" cy="1152683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9594899" y="8238233"/>
            <a:ext cx="8016223" cy="551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Liderança de transformação digital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440804" y="8219750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4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Seu Plano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de 90 Dias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6013961" cy="31340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na 1-2: Diagnóstico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Mapeie seus processos mais demorados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Ide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ntifique onde você perde mais tempo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alise quais dados você já coleta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Seu Plano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de 90 Dias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6013961" cy="5477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na 1-2: Diagnóstico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Mapeie seus processos mais demorados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Ide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ntifique onde você perde mais tempo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alise quais dados você já coleta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Semana 3-4: Primeiros Experimentos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Teste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ChatGPT para criação de templates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Configure dashboards autom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áticos básicos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Implemente uma automação simples</a:t>
            </a:r>
          </a:p>
          <a:p>
            <a:pPr algn="l">
              <a:lnSpc>
                <a:spcPts val="3131"/>
              </a:lnSpc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Seu Plano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de 90 Dias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6013961" cy="5477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na 1-2: Diagnóstico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Mapeie seus processos mais demorados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Ide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ntifique onde você perde mais tempo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alise quais dados você já coleta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Semana 3-4: Primeiros Experimentos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Teste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ChatGPT para criação de templates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Configure dashboards autom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áticos básicos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Implemente uma automação simples</a:t>
            </a:r>
          </a:p>
          <a:p>
            <a:pPr algn="l">
              <a:lnSpc>
                <a:spcPts val="313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8262498" y="3000036"/>
            <a:ext cx="6013961" cy="3915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Semana 5-8: Ferram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ntas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Intermediári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Esc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lha uma p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lataforma de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estão com IA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Treine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equipe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ovas f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rram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eç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pri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eir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esult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dos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Seu Plano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 de 90 Dias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000036"/>
            <a:ext cx="6013961" cy="5477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na 1-2: Diagnóstico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Mapeie seus processos mais demorados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Ide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ntifique onde você perde mais tempo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alise quais dados você já coleta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Semana 3-4: Primeiros Experimentos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Teste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ChatGPT para criação de templates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Configure dashboards autom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áticos básicos</a:t>
            </a:r>
          </a:p>
          <a:p>
            <a:pPr algn="l" marL="482889" indent="-241445" lvl="1">
              <a:lnSpc>
                <a:spcPts val="3131"/>
              </a:lnSpc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Implemente uma automação simples</a:t>
            </a:r>
          </a:p>
          <a:p>
            <a:pPr algn="l">
              <a:lnSpc>
                <a:spcPts val="3131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8262498" y="3000036"/>
            <a:ext cx="6013961" cy="6258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Semana 5-8: Ferram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ntas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Intermediári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Esc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lha uma p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lataforma de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estão com IA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Treine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equipe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ovas f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rram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tas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eç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pri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eir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esult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dos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  <a:p>
            <a:pPr algn="l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ma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na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9-12: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t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iz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aç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ão 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Expan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ão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Refine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pro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essos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b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eado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os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Impl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ente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utom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ações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mp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x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mparti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 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prend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izad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com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organiz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ção</a:t>
            </a:r>
          </a:p>
          <a:p>
            <a:pPr algn="l">
              <a:lnSpc>
                <a:spcPts val="313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06530" y="5016701"/>
            <a:ext cx="14817055" cy="6951668"/>
          </a:xfrm>
          <a:custGeom>
            <a:avLst/>
            <a:gdLst/>
            <a:ahLst/>
            <a:cxnLst/>
            <a:rect r="r" b="b" t="t" l="l"/>
            <a:pathLst>
              <a:path h="6951668" w="14817055">
                <a:moveTo>
                  <a:pt x="0" y="0"/>
                </a:moveTo>
                <a:lnTo>
                  <a:pt x="14817055" y="0"/>
                </a:lnTo>
                <a:lnTo>
                  <a:pt x="14817055" y="6951669"/>
                </a:lnTo>
                <a:lnTo>
                  <a:pt x="0" y="695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9648" y="2301688"/>
            <a:ext cx="4752667" cy="2193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Supe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rando Resistências e Obstáculos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171428" y="962025"/>
            <a:ext cx="6614636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"IA v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substituir gerentes de projetos"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IA é uma ferramenta, não um substituto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Potencializa capacidades humanas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 novas oportunidades de carreira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528788" y="1880100"/>
            <a:ext cx="2360236" cy="2360236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3836584"/>
            <a:ext cx="2360236" cy="236023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36766" y="4755631"/>
            <a:ext cx="8292852" cy="493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19"/>
              </a:lnSpc>
              <a:spcBef>
                <a:spcPct val="0"/>
              </a:spcBef>
            </a:pPr>
            <a:r>
              <a:rPr lang="en-US" b="true" sz="3067" spc="12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Principais Objeções (e Como Responder)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06530" y="5016701"/>
            <a:ext cx="14817055" cy="6951668"/>
          </a:xfrm>
          <a:custGeom>
            <a:avLst/>
            <a:gdLst/>
            <a:ahLst/>
            <a:cxnLst/>
            <a:rect r="r" b="b" t="t" l="l"/>
            <a:pathLst>
              <a:path h="6951668" w="14817055">
                <a:moveTo>
                  <a:pt x="0" y="0"/>
                </a:moveTo>
                <a:lnTo>
                  <a:pt x="14817055" y="0"/>
                </a:lnTo>
                <a:lnTo>
                  <a:pt x="14817055" y="6951669"/>
                </a:lnTo>
                <a:lnTo>
                  <a:pt x="0" y="695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9648" y="2301688"/>
            <a:ext cx="4752667" cy="2193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Supe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rando Resistências e Obstáculos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171428" y="962025"/>
            <a:ext cx="6614636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"IA v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substituir gerentes de projetos"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IA é uma ferramenta, não um substituto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Potencializa capacidades humanas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 novas oportunidades de carreira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171428" y="2870087"/>
            <a:ext cx="6945610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"</a:t>
            </a: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É muito caro impl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ementar"</a:t>
            </a:r>
          </a:p>
          <a:p>
            <a:pPr algn="just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Muitas ferramentas são gratuitas ou baratas</a:t>
            </a:r>
          </a:p>
          <a:p>
            <a:pPr algn="just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ROI visível em 60-90 dias</a:t>
            </a:r>
          </a:p>
          <a:p>
            <a:pPr algn="just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Custo de não adotar é maior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1528788" y="1880100"/>
            <a:ext cx="2360236" cy="236023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59300" y="3836584"/>
            <a:ext cx="2360236" cy="236023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436766" y="4755631"/>
            <a:ext cx="8292852" cy="493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19"/>
              </a:lnSpc>
              <a:spcBef>
                <a:spcPct val="0"/>
              </a:spcBef>
            </a:pPr>
            <a:r>
              <a:rPr lang="en-US" b="true" sz="3067" spc="12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Principais Objeções (e Como Responder)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06530" y="5016701"/>
            <a:ext cx="14817055" cy="6951668"/>
          </a:xfrm>
          <a:custGeom>
            <a:avLst/>
            <a:gdLst/>
            <a:ahLst/>
            <a:cxnLst/>
            <a:rect r="r" b="b" t="t" l="l"/>
            <a:pathLst>
              <a:path h="6951668" w="14817055">
                <a:moveTo>
                  <a:pt x="0" y="0"/>
                </a:moveTo>
                <a:lnTo>
                  <a:pt x="14817055" y="0"/>
                </a:lnTo>
                <a:lnTo>
                  <a:pt x="14817055" y="6951669"/>
                </a:lnTo>
                <a:lnTo>
                  <a:pt x="0" y="695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9648" y="2301688"/>
            <a:ext cx="4752667" cy="2193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Supe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rando Resistências e Obstáculos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171428" y="962025"/>
            <a:ext cx="6614636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"IA v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substituir gerentes de projetos"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IA é uma ferramenta, não um substituto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Potencializa capacidades humanas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 novas oportunidades de carreira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171428" y="2870087"/>
            <a:ext cx="6945610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"</a:t>
            </a: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É muito caro impl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ementar"</a:t>
            </a:r>
          </a:p>
          <a:p>
            <a:pPr algn="just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Muitas ferramentas são gratuitas ou baratas</a:t>
            </a:r>
          </a:p>
          <a:p>
            <a:pPr algn="just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ROI visível em 60-90 dias</a:t>
            </a:r>
          </a:p>
          <a:p>
            <a:pPr algn="just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Custo de não adotar é maior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171428" y="4778149"/>
            <a:ext cx="7564122" cy="196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</a:pPr>
            <a:r>
              <a:rPr lang="en-US" sz="2236" b="tru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"</a:t>
            </a:r>
            <a:r>
              <a:rPr lang="en-US" sz="2236" b="tru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Minha equipe não vai aceitar"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Comece c</a:t>
            </a: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om ferramentas que facilitam o trabalho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Demonstre benefícios tangíveis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Envolva a equipe na escolha das soluções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528788" y="1880100"/>
            <a:ext cx="2360236" cy="236023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7259300" y="3836584"/>
            <a:ext cx="2360236" cy="2360236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36766" y="4755631"/>
            <a:ext cx="8292852" cy="493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19"/>
              </a:lnSpc>
              <a:spcBef>
                <a:spcPct val="0"/>
              </a:spcBef>
            </a:pPr>
            <a:r>
              <a:rPr lang="en-US" b="true" sz="3067" spc="12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Principais Objeções (e Como Responder)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06530" y="5016701"/>
            <a:ext cx="14817055" cy="6951668"/>
          </a:xfrm>
          <a:custGeom>
            <a:avLst/>
            <a:gdLst/>
            <a:ahLst/>
            <a:cxnLst/>
            <a:rect r="r" b="b" t="t" l="l"/>
            <a:pathLst>
              <a:path h="6951668" w="14817055">
                <a:moveTo>
                  <a:pt x="0" y="0"/>
                </a:moveTo>
                <a:lnTo>
                  <a:pt x="14817055" y="0"/>
                </a:lnTo>
                <a:lnTo>
                  <a:pt x="14817055" y="6951669"/>
                </a:lnTo>
                <a:lnTo>
                  <a:pt x="0" y="6951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69648" y="2301688"/>
            <a:ext cx="4752667" cy="2193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Supe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rando Resistências e Obstáculos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171428" y="962025"/>
            <a:ext cx="6614636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"IA v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ai substituir gerentes de projetos"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IA é uma ferramenta, não um substituto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Potencializa capacidades humanas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Cria novas oportunidades de carreira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171428" y="2870087"/>
            <a:ext cx="6945610" cy="1571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"</a:t>
            </a:r>
            <a:r>
              <a:rPr lang="en-US" b="true" sz="22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É muito caro impl</a:t>
            </a:r>
            <a:r>
              <a:rPr lang="en-US" b="true" sz="22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ementar"</a:t>
            </a:r>
          </a:p>
          <a:p>
            <a:pPr algn="just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Muitas ferramentas são gratuitas ou baratas</a:t>
            </a:r>
          </a:p>
          <a:p>
            <a:pPr algn="just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ROI visível em 60-90 dias</a:t>
            </a:r>
          </a:p>
          <a:p>
            <a:pPr algn="just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Custo de não adotar é maior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171428" y="4778149"/>
            <a:ext cx="7564122" cy="1962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</a:pPr>
            <a:r>
              <a:rPr lang="en-US" sz="2236" b="tru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"</a:t>
            </a:r>
            <a:r>
              <a:rPr lang="en-US" sz="2236" b="tru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Minha equipe não vai aceitar"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Comece c</a:t>
            </a: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om ferramentas que facilitam o trabalho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Demonstre benefícios tangíveis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Envolva a equipe na escolha das soluções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-1528788" y="1880100"/>
            <a:ext cx="2360236" cy="236023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7259300" y="3836584"/>
            <a:ext cx="2360236" cy="2360236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36766" y="4755631"/>
            <a:ext cx="8292852" cy="493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19"/>
              </a:lnSpc>
              <a:spcBef>
                <a:spcPct val="0"/>
              </a:spcBef>
            </a:pPr>
            <a:r>
              <a:rPr lang="en-US" b="true" sz="3067" spc="12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Principais Objeções (e Como Responder)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71428" y="7076736"/>
            <a:ext cx="7564122" cy="2353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1"/>
              </a:lnSpc>
            </a:pPr>
            <a:r>
              <a:rPr lang="en-US" sz="2236" b="tru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“Estratégias de Change Management”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b="true" sz="2236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Comece p</a:t>
            </a: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equeno: Piloto em um projeto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Demonstre valor: Mostre resultados rapidamente</a:t>
            </a:r>
          </a:p>
          <a:p>
            <a:pPr algn="l" marL="482889" indent="-241445" lvl="1">
              <a:lnSpc>
                <a:spcPts val="3131"/>
              </a:lnSpc>
              <a:spcBef>
                <a:spcPct val="0"/>
              </a:spcBef>
              <a:buAutoNum type="arabicPeriod" startAt="1"/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Envolva stakeholders: Tornar todos parte da solução</a:t>
            </a:r>
          </a:p>
          <a:p>
            <a:pPr algn="l" marL="0" indent="0" lvl="0">
              <a:lnSpc>
                <a:spcPts val="3131"/>
              </a:lnSpc>
              <a:spcBef>
                <a:spcPct val="0"/>
              </a:spcBef>
            </a:pPr>
            <a:r>
              <a:rPr lang="en-US" b="true" sz="22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Celebre sucessos: Reconheça conquistas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83193" y="-998900"/>
            <a:ext cx="10187809" cy="6142400"/>
          </a:xfrm>
          <a:custGeom>
            <a:avLst/>
            <a:gdLst/>
            <a:ahLst/>
            <a:cxnLst/>
            <a:rect r="r" b="b" t="t" l="l"/>
            <a:pathLst>
              <a:path h="6142400" w="10187809">
                <a:moveTo>
                  <a:pt x="0" y="0"/>
                </a:moveTo>
                <a:lnTo>
                  <a:pt x="10187808" y="0"/>
                </a:lnTo>
                <a:lnTo>
                  <a:pt x="10187808" y="6142400"/>
                </a:lnTo>
                <a:lnTo>
                  <a:pt x="0" y="614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987791" y="-416640"/>
            <a:ext cx="254505" cy="11559848"/>
            <a:chOff x="0" y="0"/>
            <a:chExt cx="67030" cy="30445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7030" cy="3044569"/>
            </a:xfrm>
            <a:custGeom>
              <a:avLst/>
              <a:gdLst/>
              <a:ahLst/>
              <a:cxnLst/>
              <a:rect r="r" b="b" t="t" l="l"/>
              <a:pathLst>
                <a:path h="3044569" w="67030">
                  <a:moveTo>
                    <a:pt x="0" y="0"/>
                  </a:moveTo>
                  <a:lnTo>
                    <a:pt x="67030" y="0"/>
                  </a:lnTo>
                  <a:lnTo>
                    <a:pt x="67030" y="3044569"/>
                  </a:lnTo>
                  <a:lnTo>
                    <a:pt x="0" y="3044569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67030" cy="3082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136292" y="4364009"/>
            <a:ext cx="4341493" cy="1543050"/>
            <a:chOff x="0" y="0"/>
            <a:chExt cx="1143438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992746" y="3142176"/>
            <a:ext cx="9470933" cy="147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Mét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ricas e ROI: Demonstrando Valor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92746" y="4648059"/>
            <a:ext cx="9951552" cy="137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Redução de tempo em tarefas administrativas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Melhoria na precisão de estimativas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</a:t>
            </a: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minuição de necessidade de retrabalho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328287" y="4554955"/>
            <a:ext cx="3957504" cy="950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8"/>
              </a:lnSpc>
              <a:spcBef>
                <a:spcPct val="0"/>
              </a:spcBef>
            </a:pPr>
            <a:r>
              <a:rPr lang="en-US" b="true" sz="31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EFICIÊNCIA OPERACIONAL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33325" y="9747417"/>
            <a:ext cx="10770989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[Nota: Dados específicos podem ser encontrados em relatórios do PMI, McKinsey Global Institute e Gartner]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2136292" y="1637226"/>
            <a:ext cx="4341493" cy="1543050"/>
            <a:chOff x="0" y="0"/>
            <a:chExt cx="1143438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123D70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28575"/>
              <a:ext cx="1143438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58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2172032" y="1743652"/>
            <a:ext cx="4270012" cy="1408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58"/>
              </a:lnSpc>
              <a:spcBef>
                <a:spcPct val="0"/>
              </a:spcBef>
            </a:pPr>
            <a:r>
              <a:rPr lang="en-US" b="true" sz="3100" spc="12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KPIS ESSENCIAIS PARA MEDIR SUCESSO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83193" y="-998900"/>
            <a:ext cx="10187809" cy="6142400"/>
          </a:xfrm>
          <a:custGeom>
            <a:avLst/>
            <a:gdLst/>
            <a:ahLst/>
            <a:cxnLst/>
            <a:rect r="r" b="b" t="t" l="l"/>
            <a:pathLst>
              <a:path h="6142400" w="10187809">
                <a:moveTo>
                  <a:pt x="0" y="0"/>
                </a:moveTo>
                <a:lnTo>
                  <a:pt x="10187808" y="0"/>
                </a:lnTo>
                <a:lnTo>
                  <a:pt x="10187808" y="6142400"/>
                </a:lnTo>
                <a:lnTo>
                  <a:pt x="0" y="614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987791" y="-416640"/>
            <a:ext cx="254505" cy="11559848"/>
            <a:chOff x="0" y="0"/>
            <a:chExt cx="67030" cy="30445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7030" cy="3044569"/>
            </a:xfrm>
            <a:custGeom>
              <a:avLst/>
              <a:gdLst/>
              <a:ahLst/>
              <a:cxnLst/>
              <a:rect r="r" b="b" t="t" l="l"/>
              <a:pathLst>
                <a:path h="3044569" w="67030">
                  <a:moveTo>
                    <a:pt x="0" y="0"/>
                  </a:moveTo>
                  <a:lnTo>
                    <a:pt x="67030" y="0"/>
                  </a:lnTo>
                  <a:lnTo>
                    <a:pt x="67030" y="3044569"/>
                  </a:lnTo>
                  <a:lnTo>
                    <a:pt x="0" y="3044569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67030" cy="3082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136292" y="4364009"/>
            <a:ext cx="4341493" cy="1543050"/>
            <a:chOff x="0" y="0"/>
            <a:chExt cx="1143438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36292" y="6153505"/>
            <a:ext cx="4341493" cy="1543050"/>
            <a:chOff x="0" y="0"/>
            <a:chExt cx="1143438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992746" y="3142176"/>
            <a:ext cx="9470933" cy="147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Mét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ricas e ROI: Demonstrando Valor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92746" y="4648059"/>
            <a:ext cx="9951552" cy="137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Redução de tempo em tarefas administrativas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Melhoria na precisão de estimativas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</a:t>
            </a: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minuição de necessidade de retrabalho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28287" y="4554955"/>
            <a:ext cx="3957504" cy="950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8"/>
              </a:lnSpc>
              <a:spcBef>
                <a:spcPct val="0"/>
              </a:spcBef>
            </a:pPr>
            <a:r>
              <a:rPr lang="en-US" b="true" sz="31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EFICIÊNCIA OPERACIONAL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89073" y="6520745"/>
            <a:ext cx="3635930" cy="922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0"/>
              </a:lnSpc>
              <a:spcBef>
                <a:spcPct val="0"/>
              </a:spcBef>
            </a:pPr>
            <a:r>
              <a:rPr lang="en-US" b="true" sz="30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QUALIDADE DE DECISÕES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3325" y="9747417"/>
            <a:ext cx="10770989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[Nota: Dados específicos podem ser encontrados em relatórios do PMI, McKinsey Global Institute e Gartner]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92746" y="6323680"/>
            <a:ext cx="9951552" cy="137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 médio para tomada de decisões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Precisão de predições de risco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Satisfação dos stakeholders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2136292" y="1637226"/>
            <a:ext cx="4341493" cy="1543050"/>
            <a:chOff x="0" y="0"/>
            <a:chExt cx="1143438" cy="406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123D70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28575"/>
              <a:ext cx="1143438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58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2172032" y="1743652"/>
            <a:ext cx="4270012" cy="1408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58"/>
              </a:lnSpc>
              <a:spcBef>
                <a:spcPct val="0"/>
              </a:spcBef>
            </a:pPr>
            <a:r>
              <a:rPr lang="en-US" b="true" sz="3100" spc="12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KPIS ESSENCIAIS PARA MEDIR SUCESSO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83193" y="-998900"/>
            <a:ext cx="10187809" cy="6142400"/>
          </a:xfrm>
          <a:custGeom>
            <a:avLst/>
            <a:gdLst/>
            <a:ahLst/>
            <a:cxnLst/>
            <a:rect r="r" b="b" t="t" l="l"/>
            <a:pathLst>
              <a:path h="6142400" w="10187809">
                <a:moveTo>
                  <a:pt x="0" y="0"/>
                </a:moveTo>
                <a:lnTo>
                  <a:pt x="10187808" y="0"/>
                </a:lnTo>
                <a:lnTo>
                  <a:pt x="10187808" y="6142400"/>
                </a:lnTo>
                <a:lnTo>
                  <a:pt x="0" y="6142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3987791" y="-416640"/>
            <a:ext cx="254505" cy="11559848"/>
            <a:chOff x="0" y="0"/>
            <a:chExt cx="67030" cy="30445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7030" cy="3044569"/>
            </a:xfrm>
            <a:custGeom>
              <a:avLst/>
              <a:gdLst/>
              <a:ahLst/>
              <a:cxnLst/>
              <a:rect r="r" b="b" t="t" l="l"/>
              <a:pathLst>
                <a:path h="3044569" w="67030">
                  <a:moveTo>
                    <a:pt x="0" y="0"/>
                  </a:moveTo>
                  <a:lnTo>
                    <a:pt x="67030" y="0"/>
                  </a:lnTo>
                  <a:lnTo>
                    <a:pt x="67030" y="3044569"/>
                  </a:lnTo>
                  <a:lnTo>
                    <a:pt x="0" y="3044569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67030" cy="30826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2136292" y="4364009"/>
            <a:ext cx="4341493" cy="1543050"/>
            <a:chOff x="0" y="0"/>
            <a:chExt cx="1143438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136292" y="6153505"/>
            <a:ext cx="4341493" cy="1543050"/>
            <a:chOff x="0" y="0"/>
            <a:chExt cx="1143438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992746" y="3142176"/>
            <a:ext cx="9470933" cy="1478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Mét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ricas e ROI: Demonstrando Valor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92746" y="4648059"/>
            <a:ext cx="9951552" cy="137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Redução de tempo em tarefas administrativas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Melhoria na precisão de estimativas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</a:t>
            </a: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minuição de necessidade de retrabalho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28287" y="4554955"/>
            <a:ext cx="3957504" cy="950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8"/>
              </a:lnSpc>
              <a:spcBef>
                <a:spcPct val="0"/>
              </a:spcBef>
            </a:pPr>
            <a:r>
              <a:rPr lang="en-US" b="true" sz="31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EFICIÊNCIA OPERACIONAL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489073" y="6520745"/>
            <a:ext cx="3635930" cy="922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0"/>
              </a:lnSpc>
              <a:spcBef>
                <a:spcPct val="0"/>
              </a:spcBef>
            </a:pPr>
            <a:r>
              <a:rPr lang="en-US" b="true" sz="30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QUALIDADE DE DECISÕES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33325" y="9747417"/>
            <a:ext cx="10770989" cy="297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i="true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[Nota: Dados específicos podem ser encontrados em relatórios do PMI, McKinsey Global Institute e Gartner]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92746" y="6323680"/>
            <a:ext cx="9951552" cy="137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Tempo médio para tomada de decisões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Precisão de predições de risco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Satisfação dos stakeholders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92746" y="7999300"/>
            <a:ext cx="9951552" cy="137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Redução de custos operacionais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Otim</a:t>
            </a: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ização de margens de projeto</a:t>
            </a:r>
          </a:p>
          <a:p>
            <a:pPr algn="l" marL="557686" indent="-278843" lvl="1">
              <a:lnSpc>
                <a:spcPts val="3616"/>
              </a:lnSpc>
              <a:buFont typeface="Arial"/>
              <a:buChar char="•"/>
            </a:pP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</a:t>
            </a:r>
            <a:r>
              <a:rPr lang="en-US" b="true" sz="2583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alor agregado através de melhorias de processo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2136292" y="7943000"/>
            <a:ext cx="4341493" cy="1543050"/>
            <a:chOff x="0" y="0"/>
            <a:chExt cx="1143438" cy="406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1143438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2328287" y="8106576"/>
            <a:ext cx="3957504" cy="950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58"/>
              </a:lnSpc>
              <a:spcBef>
                <a:spcPct val="0"/>
              </a:spcBef>
            </a:pPr>
            <a:r>
              <a:rPr lang="en-US" b="true" sz="3100" spc="12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IMPACTO FINANCEIRO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2136292" y="1637226"/>
            <a:ext cx="4341493" cy="1543050"/>
            <a:chOff x="0" y="0"/>
            <a:chExt cx="1143438" cy="4064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43438" cy="406400"/>
            </a:xfrm>
            <a:custGeom>
              <a:avLst/>
              <a:gdLst/>
              <a:ahLst/>
              <a:cxnLst/>
              <a:rect r="r" b="b" t="t" l="l"/>
              <a:pathLst>
                <a:path h="406400" w="1143438">
                  <a:moveTo>
                    <a:pt x="35665" y="0"/>
                  </a:moveTo>
                  <a:lnTo>
                    <a:pt x="1107774" y="0"/>
                  </a:lnTo>
                  <a:cubicBezTo>
                    <a:pt x="1127471" y="0"/>
                    <a:pt x="1143438" y="15968"/>
                    <a:pt x="1143438" y="35665"/>
                  </a:cubicBezTo>
                  <a:lnTo>
                    <a:pt x="1143438" y="370735"/>
                  </a:lnTo>
                  <a:cubicBezTo>
                    <a:pt x="1143438" y="390432"/>
                    <a:pt x="1127471" y="406400"/>
                    <a:pt x="1107774" y="406400"/>
                  </a:cubicBezTo>
                  <a:lnTo>
                    <a:pt x="35665" y="406400"/>
                  </a:lnTo>
                  <a:cubicBezTo>
                    <a:pt x="15968" y="406400"/>
                    <a:pt x="0" y="390432"/>
                    <a:pt x="0" y="370735"/>
                  </a:cubicBezTo>
                  <a:lnTo>
                    <a:pt x="0" y="35665"/>
                  </a:lnTo>
                  <a:cubicBezTo>
                    <a:pt x="0" y="15968"/>
                    <a:pt x="15968" y="0"/>
                    <a:pt x="35665" y="0"/>
                  </a:cubicBezTo>
                  <a:close/>
                </a:path>
              </a:pathLst>
            </a:custGeom>
            <a:solidFill>
              <a:srgbClr val="123D70"/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28575"/>
              <a:ext cx="1143438" cy="434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58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2172032" y="1743652"/>
            <a:ext cx="4270012" cy="1408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658"/>
              </a:lnSpc>
              <a:spcBef>
                <a:spcPct val="0"/>
              </a:spcBef>
            </a:pPr>
            <a:r>
              <a:rPr lang="en-US" b="true" sz="3100" spc="12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KPIS ESSENCIAIS PARA MEDIR SUCESSO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16823" y="7227922"/>
            <a:ext cx="19099717" cy="3691972"/>
            <a:chOff x="0" y="0"/>
            <a:chExt cx="2959046" cy="5719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59046" cy="571983"/>
            </a:xfrm>
            <a:custGeom>
              <a:avLst/>
              <a:gdLst/>
              <a:ahLst/>
              <a:cxnLst/>
              <a:rect r="r" b="b" t="t" l="l"/>
              <a:pathLst>
                <a:path h="571983" w="2959046">
                  <a:moveTo>
                    <a:pt x="0" y="0"/>
                  </a:moveTo>
                  <a:lnTo>
                    <a:pt x="2959046" y="0"/>
                  </a:lnTo>
                  <a:lnTo>
                    <a:pt x="2959046" y="571983"/>
                  </a:lnTo>
                  <a:lnTo>
                    <a:pt x="0" y="571983"/>
                  </a:lnTo>
                  <a:close/>
                </a:path>
              </a:pathLst>
            </a:custGeom>
            <a:blipFill>
              <a:blip r:embed="rId2"/>
              <a:stretch>
                <a:fillRect l="0" t="-95499" r="0" b="-95499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248443" y="1586490"/>
            <a:ext cx="14948297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Modelo de Cálcul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o de ROI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48443" y="2796381"/>
            <a:ext cx="16010857" cy="2777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91"/>
              </a:lnSpc>
              <a:spcBef>
                <a:spcPct val="0"/>
              </a:spcBef>
            </a:pPr>
            <a:r>
              <a:rPr lang="en-US" b="true" sz="31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Exemplo de Projeto de Médi</a:t>
            </a:r>
            <a:r>
              <a:rPr lang="en-US" b="true" sz="31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 Porte</a:t>
            </a:r>
          </a:p>
          <a:p>
            <a:pPr algn="l" marL="677195" indent="-338597" lvl="1">
              <a:lnSpc>
                <a:spcPts val="439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Economia de tempo semanal (valor/hora estimado)</a:t>
            </a:r>
          </a:p>
          <a:p>
            <a:pPr algn="l" marL="677195" indent="-338597" lvl="1">
              <a:lnSpc>
                <a:spcPts val="439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</a:t>
            </a: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edução percentual em retrabalho</a:t>
            </a:r>
          </a:p>
          <a:p>
            <a:pPr algn="l" marL="677195" indent="-338597" lvl="1">
              <a:lnSpc>
                <a:spcPts val="4391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</a:t>
            </a: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elhoria na precisão de cronogramas</a:t>
            </a:r>
          </a:p>
          <a:p>
            <a:pPr algn="l" marL="677195" indent="-338597" lvl="1">
              <a:lnSpc>
                <a:spcPts val="4391"/>
              </a:lnSpc>
              <a:buFont typeface="Arial"/>
              <a:buChar char="•"/>
            </a:pP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Cá</a:t>
            </a: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lculo de ROI deve ser b</a:t>
            </a:r>
            <a:r>
              <a:rPr lang="en-US" b="true" sz="3136" strike="noStrike" u="none">
                <a:solidFill>
                  <a:srgbClr val="123D7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aseado em dados específicos da organização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8144193"/>
            <a:ext cx="4285615" cy="428561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7259300" y="604489"/>
            <a:ext cx="3493172" cy="3493172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248443" y="6571332"/>
            <a:ext cx="9859714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[Nota: Métricas específicas variam por organização e devem ser adaptadas ao contexto]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Tendên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cias para 2025-2026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382610"/>
            <a:ext cx="5981972" cy="409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71"/>
              </a:lnSpc>
              <a:spcBef>
                <a:spcPct val="0"/>
              </a:spcBef>
            </a:pPr>
            <a:r>
              <a:rPr lang="en-US" b="true" sz="23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Tec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nologias Emergentes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IA Generativa Especializada: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Modelos treinados especificamente para gestão de projetos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Realidade Aumentada: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Visualização de cronogramas e recursos em 3D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Blockchain: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Contratos inteligentes para gestão de fornecedores</a:t>
            </a:r>
          </a:p>
          <a:p>
            <a:pPr algn="l" marL="504479" indent="-252239" lvl="1">
              <a:lnSpc>
                <a:spcPts val="3271"/>
              </a:lnSpc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IoT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e Sensores: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Monitoramento em tempo real de progresso físico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49424" y="9220200"/>
            <a:ext cx="9283154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[Nota: Tendências baseadas em relatórios de mercado e observações da indústria]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8648823" y="1312968"/>
            <a:ext cx="14331822" cy="5368462"/>
          </a:xfrm>
          <a:custGeom>
            <a:avLst/>
            <a:gdLst/>
            <a:ahLst/>
            <a:cxnLst/>
            <a:rect r="r" b="b" t="t" l="l"/>
            <a:pathLst>
              <a:path h="5368462" w="14331822">
                <a:moveTo>
                  <a:pt x="0" y="0"/>
                </a:moveTo>
                <a:lnTo>
                  <a:pt x="14331822" y="0"/>
                </a:lnTo>
                <a:lnTo>
                  <a:pt x="14331822" y="5368461"/>
                </a:lnTo>
                <a:lnTo>
                  <a:pt x="0" y="53684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22824" y="-970014"/>
            <a:ext cx="2439674" cy="2439674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496893" y="9258300"/>
            <a:ext cx="2315286" cy="231528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104038"/>
            <a:ext cx="11963945" cy="764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Tendên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cias para 2025-2026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3382610"/>
            <a:ext cx="5981972" cy="409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71"/>
              </a:lnSpc>
              <a:spcBef>
                <a:spcPct val="0"/>
              </a:spcBef>
            </a:pPr>
            <a:r>
              <a:rPr lang="en-US" b="true" sz="23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Tec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nologias Emergentes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IA Generativa Especializada: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Modelos treinados especificamente para gestão de projetos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Realidade Aumentada: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Visualização de cronogramas e recursos em 3D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Blockchain: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Contratos inteligentes para gestão de fornecedores</a:t>
            </a:r>
          </a:p>
          <a:p>
            <a:pPr algn="l" marL="504479" indent="-252239" lvl="1">
              <a:lnSpc>
                <a:spcPts val="3271"/>
              </a:lnSpc>
              <a:buAutoNum type="arabicPeriod" startAt="1"/>
            </a:pP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IoT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e Sensores: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Monitoramento em tempo real de progresso físico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262498" y="3382610"/>
            <a:ext cx="5507343" cy="450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1"/>
              </a:lnSpc>
              <a:spcBef>
                <a:spcPct val="0"/>
              </a:spcBef>
            </a:pPr>
            <a:r>
              <a:rPr lang="en-US" b="true" sz="23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Mudanças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n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 M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er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ca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do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 de Tr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b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lh</a:t>
            </a:r>
            <a:r>
              <a:rPr lang="en-US" b="true" sz="23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o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Font typeface="Arial"/>
              <a:buChar char="•"/>
            </a:pP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cente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deman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por prof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ssi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ona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is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com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mpetê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as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IA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plicada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Font typeface="Arial"/>
              <a:buChar char="•"/>
            </a:pP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Dife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iaçã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ere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om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hab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lid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de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cnoló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ic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as</a:t>
            </a:r>
          </a:p>
          <a:p>
            <a:pPr algn="l" marL="504479" indent="-252239" lvl="1">
              <a:lnSpc>
                <a:spcPts val="3271"/>
              </a:lnSpc>
              <a:spcBef>
                <a:spcPct val="0"/>
              </a:spcBef>
              <a:buFont typeface="Arial"/>
              <a:buChar char="•"/>
            </a:pP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Su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gim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ent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o d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nova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cer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ti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fic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ações e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spe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ci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aliza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çõ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na ár</a:t>
            </a:r>
            <a:r>
              <a:rPr lang="en-US" sz="23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ea</a:t>
            </a:r>
          </a:p>
          <a:p>
            <a:pPr algn="l">
              <a:lnSpc>
                <a:spcPts val="3271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2149424" y="9220200"/>
            <a:ext cx="9283154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[Nota: Tendências baseadas em relatórios de mercado e observações da indústria]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948690"/>
            <a:ext cx="18288000" cy="12184380"/>
          </a:xfrm>
          <a:custGeom>
            <a:avLst/>
            <a:gdLst/>
            <a:ahLst/>
            <a:cxnLst/>
            <a:rect r="r" b="b" t="t" l="l"/>
            <a:pathLst>
              <a:path h="12184380" w="1828800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4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86444"/>
            <a:ext cx="16230600" cy="8371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59"/>
              </a:lnSpc>
              <a:spcBef>
                <a:spcPct val="0"/>
              </a:spcBef>
            </a:pPr>
            <a:r>
              <a:rPr lang="en-US" b="true" sz="9399">
                <a:solidFill>
                  <a:srgbClr val="C20305"/>
                </a:solidFill>
                <a:latin typeface="Poppins Bold"/>
                <a:ea typeface="Poppins Bold"/>
                <a:cs typeface="Poppins Bold"/>
                <a:sym typeface="Poppins Bold"/>
              </a:rPr>
              <a:t>Se você pudesse</a:t>
            </a:r>
            <a:r>
              <a:rPr lang="en-US" b="true" sz="9399">
                <a:solidFill>
                  <a:srgbClr val="C20305"/>
                </a:solidFill>
                <a:latin typeface="Poppins Bold"/>
                <a:ea typeface="Poppins Bold"/>
                <a:cs typeface="Poppins Bold"/>
                <a:sym typeface="Poppins Bold"/>
              </a:rPr>
              <a:t> recuperar 20% do seu tempo gasto em tarefas repetitivas, o que faria com esse tempo extra?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990600"/>
            <a:ext cx="6280041" cy="725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Mome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nto é Agora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785593" y="933450"/>
            <a:ext cx="9473707" cy="215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inteligência artificial e automação não são mais o futuro - são o presente. Os gerentes de projetos que abraçarem essas tecnologias hoje serão os líderes de amanhã.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785593" y="4079685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990600"/>
            <a:ext cx="6280041" cy="725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Mome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nto é Agora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88981" y="4314159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43077" y="4022354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Você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não precisa ser um especialista em tecnologia para usar IA em projetos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785593" y="3050673"/>
            <a:ext cx="8063086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Trê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 verdad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785593" y="933450"/>
            <a:ext cx="9473707" cy="215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inteligência artificial e automação não são mais o futuro - são o presente. Os gerentes de projetos que abraçarem essas tecnologias hoje serão os líderes de amanhã.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785593" y="4079685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785593" y="5659710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990600"/>
            <a:ext cx="6280041" cy="725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Mome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nto é Agora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88981" y="4314159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088981" y="5862672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43077" y="4022354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Você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não precisa ser um especialista em tecnologia para usar IA em projetos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9243077" y="5564460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Pequenos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passos geram grandes resultados - </a:t>
            </a: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comece simples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7785593" y="3050673"/>
            <a:ext cx="8063086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Trê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 verdad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785593" y="933450"/>
            <a:ext cx="9473707" cy="215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inteligência artificial e automação não são mais o futuro - são o presente. Os gerentes de projetos que abraçarem essas tecnologias hoje serão os líderes de amanhã.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44800">
            <a:off x="-2895611" y="-2450785"/>
            <a:ext cx="9353815" cy="14960096"/>
            <a:chOff x="0" y="0"/>
            <a:chExt cx="2463556" cy="394010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940108"/>
            </a:xfrm>
            <a:custGeom>
              <a:avLst/>
              <a:gdLst/>
              <a:ahLst/>
              <a:cxnLst/>
              <a:rect r="r" b="b" t="t" l="l"/>
              <a:pathLst>
                <a:path h="394010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940108"/>
                  </a:lnTo>
                  <a:lnTo>
                    <a:pt x="0" y="394010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978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785593" y="4079685"/>
            <a:ext cx="1152683" cy="115268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785593" y="5659710"/>
            <a:ext cx="1152683" cy="1152683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785593" y="7201830"/>
            <a:ext cx="1152683" cy="1152683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-320913" y="5312575"/>
            <a:ext cx="7629654" cy="5246370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2"/>
              <a:stretch>
                <a:fillRect l="0" t="0" r="-3208" b="0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243077" y="7106580"/>
            <a:ext cx="8016223" cy="215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Sua carreira depende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da sua capacidade de adaptação - </a:t>
            </a: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e o momento é agora</a:t>
            </a:r>
          </a:p>
          <a:p>
            <a:pPr algn="l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990600"/>
            <a:ext cx="6280041" cy="725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89"/>
              </a:lnSpc>
              <a:spcBef>
                <a:spcPct val="0"/>
              </a:spcBef>
            </a:pPr>
            <a:r>
              <a:rPr lang="en-US" b="true" sz="4567" spc="1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 Mome</a:t>
            </a:r>
            <a:r>
              <a:rPr lang="en-US" b="true" sz="4567" spc="18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nto é Agora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088981" y="4314159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088981" y="5862672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088981" y="7389764"/>
            <a:ext cx="545907" cy="778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369"/>
              </a:lnSpc>
            </a:pPr>
            <a:r>
              <a:rPr lang="en-US" b="true" sz="5773" spc="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243077" y="4022354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Você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não precisa ser um especialista em tecnologia para usar IA em projetos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9243077" y="5564460"/>
            <a:ext cx="8016223" cy="1618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1"/>
              </a:lnSpc>
              <a:spcBef>
                <a:spcPct val="0"/>
              </a:spcBef>
            </a:pPr>
            <a:r>
              <a:rPr lang="en-US" b="true" sz="30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Pequenos </a:t>
            </a:r>
            <a:r>
              <a:rPr lang="en-US" b="true" sz="30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passos geram grandes resultados - </a:t>
            </a: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comece simples</a:t>
            </a:r>
          </a:p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7785593" y="3050673"/>
            <a:ext cx="8063086" cy="62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1"/>
              </a:lnSpc>
              <a:spcBef>
                <a:spcPct val="0"/>
              </a:spcBef>
            </a:pPr>
            <a:r>
              <a:rPr lang="en-US" b="true" sz="3967" spc="15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Trê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s verdad</a:t>
            </a:r>
            <a:r>
              <a:rPr lang="en-US" b="true" sz="3967" spc="15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785593" y="933450"/>
            <a:ext cx="9473707" cy="215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51"/>
              </a:lnSpc>
              <a:spcBef>
                <a:spcPct val="0"/>
              </a:spcBef>
            </a:pPr>
            <a:r>
              <a:rPr lang="en-US" sz="3036" strike="noStrike" u="none">
                <a:solidFill>
                  <a:srgbClr val="123D70"/>
                </a:solidFill>
                <a:latin typeface="Poppins"/>
                <a:ea typeface="Poppins"/>
                <a:cs typeface="Poppins"/>
                <a:sym typeface="Poppins"/>
              </a:rPr>
              <a:t>A inteligência artificial e automação não são mais o futuro - são o presente. Os gerentes de projetos que abraçarem essas tecnologias hoje serão os líderes de amanhã.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5064"/>
            <a:ext cx="5409822" cy="146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esafio dos 30 Dias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711563" y="933450"/>
            <a:ext cx="9547737" cy="305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scolha uma ferramenta de IA para testar</a:t>
            </a:r>
          </a:p>
          <a:p>
            <a:pPr algn="l">
              <a:lnSpc>
                <a:spcPts val="4811"/>
              </a:lnSpc>
            </a:pPr>
          </a:p>
          <a:p>
            <a:pPr algn="l">
              <a:lnSpc>
                <a:spcPts val="4811"/>
              </a:lnSpc>
            </a:pPr>
          </a:p>
          <a:p>
            <a:pPr algn="l" marL="0" indent="0" lvl="0">
              <a:lnSpc>
                <a:spcPts val="4811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6197" y="-229209"/>
            <a:ext cx="8007760" cy="4828012"/>
          </a:xfrm>
          <a:custGeom>
            <a:avLst/>
            <a:gdLst/>
            <a:ahLst/>
            <a:cxnLst/>
            <a:rect r="r" b="b" t="t" l="l"/>
            <a:pathLst>
              <a:path h="4828012" w="8007760">
                <a:moveTo>
                  <a:pt x="0" y="0"/>
                </a:moveTo>
                <a:lnTo>
                  <a:pt x="8007760" y="0"/>
                </a:lnTo>
                <a:lnTo>
                  <a:pt x="8007760" y="4828012"/>
                </a:lnTo>
                <a:lnTo>
                  <a:pt x="0" y="482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63381" y="4416391"/>
            <a:ext cx="1454219" cy="145421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517600" y="3672994"/>
            <a:ext cx="743396" cy="7433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5064"/>
            <a:ext cx="5409822" cy="146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esafio dos 30 Dias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711563" y="933450"/>
            <a:ext cx="9547737" cy="4275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scolha uma ferramenta de IA para testar</a:t>
            </a:r>
          </a:p>
          <a:p>
            <a:pPr algn="l">
              <a:lnSpc>
                <a:spcPts val="4811"/>
              </a:lnSpc>
            </a:pPr>
          </a:p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Implemente uma automação simples em seu projeto atual</a:t>
            </a:r>
          </a:p>
          <a:p>
            <a:pPr algn="l">
              <a:lnSpc>
                <a:spcPts val="4811"/>
              </a:lnSpc>
            </a:pPr>
          </a:p>
          <a:p>
            <a:pPr algn="l" marL="0" indent="0" lvl="0">
              <a:lnSpc>
                <a:spcPts val="4811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6197" y="-229209"/>
            <a:ext cx="8007760" cy="4828012"/>
          </a:xfrm>
          <a:custGeom>
            <a:avLst/>
            <a:gdLst/>
            <a:ahLst/>
            <a:cxnLst/>
            <a:rect r="r" b="b" t="t" l="l"/>
            <a:pathLst>
              <a:path h="4828012" w="8007760">
                <a:moveTo>
                  <a:pt x="0" y="0"/>
                </a:moveTo>
                <a:lnTo>
                  <a:pt x="8007760" y="0"/>
                </a:lnTo>
                <a:lnTo>
                  <a:pt x="8007760" y="4828012"/>
                </a:lnTo>
                <a:lnTo>
                  <a:pt x="0" y="482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63381" y="4416391"/>
            <a:ext cx="1454219" cy="145421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517600" y="3672994"/>
            <a:ext cx="743396" cy="7433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5064"/>
            <a:ext cx="5409822" cy="146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esafio dos 30 Dias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711563" y="933450"/>
            <a:ext cx="9547737" cy="5494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scolha uma ferramenta de IA para testar</a:t>
            </a:r>
          </a:p>
          <a:p>
            <a:pPr algn="l">
              <a:lnSpc>
                <a:spcPts val="4811"/>
              </a:lnSpc>
            </a:pPr>
          </a:p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Implemente uma automação simples em seu projeto atual</a:t>
            </a:r>
          </a:p>
          <a:p>
            <a:pPr algn="l">
              <a:lnSpc>
                <a:spcPts val="4811"/>
              </a:lnSpc>
            </a:pPr>
          </a:p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Meça os resultados e compartilhe com sua rede</a:t>
            </a:r>
          </a:p>
          <a:p>
            <a:pPr algn="l" marL="0" indent="0" lvl="0">
              <a:lnSpc>
                <a:spcPts val="4811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6197" y="-229209"/>
            <a:ext cx="8007760" cy="4828012"/>
          </a:xfrm>
          <a:custGeom>
            <a:avLst/>
            <a:gdLst/>
            <a:ahLst/>
            <a:cxnLst/>
            <a:rect r="r" b="b" t="t" l="l"/>
            <a:pathLst>
              <a:path h="4828012" w="8007760">
                <a:moveTo>
                  <a:pt x="0" y="0"/>
                </a:moveTo>
                <a:lnTo>
                  <a:pt x="8007760" y="0"/>
                </a:lnTo>
                <a:lnTo>
                  <a:pt x="8007760" y="4828012"/>
                </a:lnTo>
                <a:lnTo>
                  <a:pt x="0" y="482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63381" y="4416391"/>
            <a:ext cx="1454219" cy="145421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517600" y="3672994"/>
            <a:ext cx="743396" cy="7433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735064"/>
            <a:ext cx="5409822" cy="1464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D</a:t>
            </a:r>
            <a:r>
              <a:rPr lang="en-US" b="true" sz="4767" spc="19" strike="noStrike" u="none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esafio dos 30 Dias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711563" y="933450"/>
            <a:ext cx="9547737" cy="5494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scolha uma ferramenta de IA para testar</a:t>
            </a:r>
          </a:p>
          <a:p>
            <a:pPr algn="l">
              <a:lnSpc>
                <a:spcPts val="4811"/>
              </a:lnSpc>
            </a:pPr>
          </a:p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Implemente uma automação simples em seu projeto atual</a:t>
            </a:r>
          </a:p>
          <a:p>
            <a:pPr algn="l">
              <a:lnSpc>
                <a:spcPts val="4811"/>
              </a:lnSpc>
            </a:pPr>
          </a:p>
          <a:p>
            <a:pPr algn="l" marL="741963" indent="-370982" lvl="1">
              <a:lnSpc>
                <a:spcPts val="4811"/>
              </a:lnSpc>
              <a:buFont typeface="Arial"/>
              <a:buChar char="•"/>
            </a:pPr>
            <a:r>
              <a:rPr lang="en-US" b="true" sz="3436" strike="noStrike" u="none">
                <a:solidFill>
                  <a:srgbClr val="123D70"/>
                </a:solidFill>
                <a:latin typeface="Poppins Bold"/>
                <a:ea typeface="Poppins Bold"/>
                <a:cs typeface="Poppins Bold"/>
                <a:sym typeface="Poppins Bold"/>
              </a:rPr>
              <a:t>Meça os resultados e compartilhe com sua rede</a:t>
            </a:r>
          </a:p>
          <a:p>
            <a:pPr algn="l" marL="0" indent="0" lvl="0">
              <a:lnSpc>
                <a:spcPts val="4811"/>
              </a:lnSpc>
              <a:spcBef>
                <a:spcPct val="0"/>
              </a:spcBef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6197" y="-229209"/>
            <a:ext cx="8007760" cy="4828012"/>
          </a:xfrm>
          <a:custGeom>
            <a:avLst/>
            <a:gdLst/>
            <a:ahLst/>
            <a:cxnLst/>
            <a:rect r="r" b="b" t="t" l="l"/>
            <a:pathLst>
              <a:path h="4828012" w="8007760">
                <a:moveTo>
                  <a:pt x="0" y="0"/>
                </a:moveTo>
                <a:lnTo>
                  <a:pt x="8007760" y="0"/>
                </a:lnTo>
                <a:lnTo>
                  <a:pt x="8007760" y="4828012"/>
                </a:lnTo>
                <a:lnTo>
                  <a:pt x="0" y="48280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63381" y="4416391"/>
            <a:ext cx="1454219" cy="145421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03F6B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517600" y="3672994"/>
            <a:ext cx="743396" cy="74339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711563" y="6350591"/>
            <a:ext cx="9547737" cy="2907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25"/>
              </a:lnSpc>
              <a:spcBef>
                <a:spcPct val="0"/>
              </a:spcBef>
            </a:pPr>
            <a:r>
              <a:rPr lang="en-US" b="true" sz="4767" spc="19" strike="noStrike" u="none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Quem aqui se compromete a implementar pelo menos uma ferramenta de IA nos próximos 30 dias?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00100"/>
            <a:ext cx="16230600" cy="27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Em 2030, haverá dois tipos de</a:t>
            </a: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 gerentes de projetos: 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67812" y="-1973131"/>
            <a:ext cx="9144000" cy="13698876"/>
          </a:xfrm>
          <a:custGeom>
            <a:avLst/>
            <a:gdLst/>
            <a:ahLst/>
            <a:cxnLst/>
            <a:rect r="r" b="b" t="t" l="l"/>
            <a:pathLst>
              <a:path h="13698876" w="9144000">
                <a:moveTo>
                  <a:pt x="0" y="0"/>
                </a:moveTo>
                <a:lnTo>
                  <a:pt x="9144000" y="0"/>
                </a:lnTo>
                <a:lnTo>
                  <a:pt x="9144000" y="13698877"/>
                </a:lnTo>
                <a:lnTo>
                  <a:pt x="0" y="13698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946838" y="800100"/>
            <a:ext cx="9312462" cy="27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queles que usam IA 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35880" y="0"/>
            <a:ext cx="12352120" cy="10287000"/>
          </a:xfrm>
          <a:custGeom>
            <a:avLst/>
            <a:gdLst/>
            <a:ahLst/>
            <a:cxnLst/>
            <a:rect r="r" b="b" t="t" l="l"/>
            <a:pathLst>
              <a:path h="10287000" w="12352120">
                <a:moveTo>
                  <a:pt x="0" y="0"/>
                </a:moveTo>
                <a:lnTo>
                  <a:pt x="12352120" y="0"/>
                </a:lnTo>
                <a:lnTo>
                  <a:pt x="123521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-12500" t="0" r="-1250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00100"/>
            <a:ext cx="11748426" cy="411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e </a:t>
            </a: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aqueles que foram substituídos por gerentes que usam IA. 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67812" y="-1973131"/>
            <a:ext cx="9144000" cy="13698876"/>
          </a:xfrm>
          <a:custGeom>
            <a:avLst/>
            <a:gdLst/>
            <a:ahLst/>
            <a:cxnLst/>
            <a:rect r="r" b="b" t="t" l="l"/>
            <a:pathLst>
              <a:path h="13698876" w="9144000">
                <a:moveTo>
                  <a:pt x="0" y="0"/>
                </a:moveTo>
                <a:lnTo>
                  <a:pt x="9144000" y="0"/>
                </a:lnTo>
                <a:lnTo>
                  <a:pt x="9144000" y="13698877"/>
                </a:lnTo>
                <a:lnTo>
                  <a:pt x="0" y="13698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35880" y="0"/>
            <a:ext cx="12352120" cy="10287000"/>
          </a:xfrm>
          <a:custGeom>
            <a:avLst/>
            <a:gdLst/>
            <a:ahLst/>
            <a:cxnLst/>
            <a:rect r="r" b="b" t="t" l="l"/>
            <a:pathLst>
              <a:path h="10287000" w="12352120">
                <a:moveTo>
                  <a:pt x="0" y="0"/>
                </a:moveTo>
                <a:lnTo>
                  <a:pt x="12352120" y="0"/>
                </a:lnTo>
                <a:lnTo>
                  <a:pt x="123521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</a:blip>
            <a:stretch>
              <a:fillRect l="-12500" t="0" r="-1250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00100"/>
            <a:ext cx="16230600" cy="684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79"/>
              </a:lnSpc>
              <a:spcBef>
                <a:spcPct val="0"/>
              </a:spcBef>
            </a:pP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Em 2030, haverá dois tipos de</a:t>
            </a:r>
            <a:r>
              <a:rPr lang="en-US" b="true" sz="7699">
                <a:solidFill>
                  <a:srgbClr val="103F6B"/>
                </a:solidFill>
                <a:latin typeface="Poppins Bold"/>
                <a:ea typeface="Poppins Bold"/>
                <a:cs typeface="Poppins Bold"/>
                <a:sym typeface="Poppins Bold"/>
              </a:rPr>
              <a:t> gerentes de projetos:  aqueles que usam IA, e aqueles que foram substituídos por gerentes que usam IA. 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67812" y="-1973131"/>
            <a:ext cx="9144000" cy="13698876"/>
          </a:xfrm>
          <a:custGeom>
            <a:avLst/>
            <a:gdLst/>
            <a:ahLst/>
            <a:cxnLst/>
            <a:rect r="r" b="b" t="t" l="l"/>
            <a:pathLst>
              <a:path h="13698876" w="9144000">
                <a:moveTo>
                  <a:pt x="0" y="0"/>
                </a:moveTo>
                <a:lnTo>
                  <a:pt x="9144000" y="0"/>
                </a:lnTo>
                <a:lnTo>
                  <a:pt x="9144000" y="13698877"/>
                </a:lnTo>
                <a:lnTo>
                  <a:pt x="0" y="13698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35880" y="0"/>
            <a:ext cx="12352120" cy="10287000"/>
          </a:xfrm>
          <a:custGeom>
            <a:avLst/>
            <a:gdLst/>
            <a:ahLst/>
            <a:cxnLst/>
            <a:rect r="r" b="b" t="t" l="l"/>
            <a:pathLst>
              <a:path h="10287000" w="12352120">
                <a:moveTo>
                  <a:pt x="0" y="0"/>
                </a:moveTo>
                <a:lnTo>
                  <a:pt x="12352120" y="0"/>
                </a:lnTo>
                <a:lnTo>
                  <a:pt x="123521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l="-12500" t="0" r="-1250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762000"/>
            <a:ext cx="16230600" cy="3326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19"/>
              </a:lnSpc>
              <a:spcBef>
                <a:spcPct val="0"/>
              </a:spcBef>
            </a:pPr>
            <a:r>
              <a:rPr lang="en-US" b="true" sz="9299">
                <a:solidFill>
                  <a:srgbClr val="C20305"/>
                </a:solidFill>
                <a:latin typeface="Poppins Bold"/>
                <a:ea typeface="Poppins Bold"/>
                <a:cs typeface="Poppins Bold"/>
                <a:sym typeface="Poppins Bold"/>
              </a:rPr>
              <a:t>Q</a:t>
            </a:r>
            <a:r>
              <a:rPr lang="en-US" b="true" sz="9299">
                <a:solidFill>
                  <a:srgbClr val="C20305"/>
                </a:solidFill>
                <a:latin typeface="Poppins Bold"/>
                <a:ea typeface="Poppins Bold"/>
                <a:cs typeface="Poppins Bold"/>
                <a:sym typeface="Poppins Bold"/>
              </a:rPr>
              <a:t>ual você </a:t>
            </a:r>
          </a:p>
          <a:p>
            <a:pPr algn="ctr">
              <a:lnSpc>
                <a:spcPts val="13019"/>
              </a:lnSpc>
              <a:spcBef>
                <a:spcPct val="0"/>
              </a:spcBef>
            </a:pPr>
            <a:r>
              <a:rPr lang="en-US" b="true" sz="9299">
                <a:solidFill>
                  <a:srgbClr val="C20305"/>
                </a:solidFill>
                <a:latin typeface="Poppins Bold"/>
                <a:ea typeface="Poppins Bold"/>
                <a:cs typeface="Poppins Bold"/>
                <a:sym typeface="Poppins Bold"/>
              </a:rPr>
              <a:t>quer ser?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838491">
            <a:off x="-1350360" y="-1113155"/>
            <a:ext cx="9353815" cy="13174275"/>
            <a:chOff x="0" y="0"/>
            <a:chExt cx="2463556" cy="34697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3556" cy="3469768"/>
            </a:xfrm>
            <a:custGeom>
              <a:avLst/>
              <a:gdLst/>
              <a:ahLst/>
              <a:cxnLst/>
              <a:rect r="r" b="b" t="t" l="l"/>
              <a:pathLst>
                <a:path h="3469768" w="2463556">
                  <a:moveTo>
                    <a:pt x="0" y="0"/>
                  </a:moveTo>
                  <a:lnTo>
                    <a:pt x="2463556" y="0"/>
                  </a:lnTo>
                  <a:lnTo>
                    <a:pt x="2463556" y="3469768"/>
                  </a:lnTo>
                  <a:lnTo>
                    <a:pt x="0" y="3469768"/>
                  </a:ln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63556" cy="35078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582340" y="6343428"/>
            <a:ext cx="2439674" cy="2439674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2030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259300" y="4028142"/>
            <a:ext cx="2315286" cy="2315286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3D7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76371" y="6090660"/>
            <a:ext cx="5246370" cy="524637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6747" r="0" b="-16747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76371" y="1750840"/>
            <a:ext cx="4975566" cy="2193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5"/>
              </a:lnSpc>
              <a:spcBef>
                <a:spcPct val="0"/>
              </a:spcBef>
            </a:pPr>
            <a:r>
              <a:rPr lang="en-US" b="true" sz="4767" spc="19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Obrigada pela atenção e participação!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144000" y="1741315"/>
            <a:ext cx="7921431" cy="4491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1"/>
              </a:lnSpc>
              <a:spcBef>
                <a:spcPct val="0"/>
              </a:spcBef>
            </a:pPr>
            <a:r>
              <a:rPr lang="en-US" b="true" sz="5967" spc="23">
                <a:solidFill>
                  <a:srgbClr val="C20305"/>
                </a:solidFill>
                <a:latin typeface="Poppins Heavy"/>
                <a:ea typeface="Poppins Heavy"/>
                <a:cs typeface="Poppins Heavy"/>
                <a:sym typeface="Poppins Heavy"/>
              </a:rPr>
              <a:t>Vamos juntos transformar a gestão de projetos no Brasil com uso de IA e Automação!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5086612" y="7085612"/>
            <a:ext cx="2370205" cy="237020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3F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44729" y="7690978"/>
            <a:ext cx="5198542" cy="5192043"/>
          </a:xfrm>
          <a:custGeom>
            <a:avLst/>
            <a:gdLst/>
            <a:ahLst/>
            <a:cxnLst/>
            <a:rect r="r" b="b" t="t" l="l"/>
            <a:pathLst>
              <a:path h="5192043" w="5198542">
                <a:moveTo>
                  <a:pt x="0" y="0"/>
                </a:moveTo>
                <a:lnTo>
                  <a:pt x="5198542" y="0"/>
                </a:lnTo>
                <a:lnTo>
                  <a:pt x="5198542" y="5192044"/>
                </a:lnTo>
                <a:lnTo>
                  <a:pt x="0" y="5192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00125"/>
            <a:ext cx="15652463" cy="571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209"/>
              </a:lnSpc>
              <a:spcBef>
                <a:spcPct val="0"/>
              </a:spcBef>
            </a:pPr>
            <a:r>
              <a:rPr lang="en-US" b="true" sz="3567" spc="14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R</a:t>
            </a:r>
            <a:r>
              <a:rPr lang="en-US" b="true" sz="3567" spc="14" strike="noStrike" u="none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EFERÊNCIAS SUGERIDAS PARA APROFUNDAMENTO NO ASSUNTO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870239"/>
            <a:ext cx="10780663" cy="5844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Fontes Recomendadas para Dados Específicos: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PMI (Project Management Institute) 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 Pulse of the Profession Reports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McKinsey Global Institute 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 Estudos sobre IA e Automação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Gartner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- Relatórios sobre Transformação Digital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</a:t>
            </a: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arvard Business Review 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 Artigos sobre IA na Gestão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MIT Sloan Management Review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- Pesquisas sobre Automação Empresarial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Estudos Brasileiros: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FGV 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 Pesquisas sobre Adoção de Tecnologia no Brasil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BGE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- Dados sobre Transformação Digital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SEBRAE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- Relatórios sobre Inovação em PMEs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ABDI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- Estudos sobre Indústria 4.0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Organizações Especializadas: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PMI Brasil 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 Capítulos locais e pesquisas regionais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b="true" sz="2399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IPMA Brasil</a:t>
            </a:r>
            <a:r>
              <a:rPr lang="en-US" sz="2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- Estudos sobre Competências em GP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DAGs4sqfJ_g</dc:identifier>
  <dcterms:modified xsi:type="dcterms:W3CDTF">2011-08-01T06:04:30Z</dcterms:modified>
  <cp:revision>1</cp:revision>
  <dc:title>quem somos</dc:title>
</cp:coreProperties>
</file>