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9"/>
  </p:notesMasterIdLst>
  <p:sldIdLst>
    <p:sldId id="4303" r:id="rId5"/>
    <p:sldId id="4200" r:id="rId6"/>
    <p:sldId id="371" r:id="rId7"/>
    <p:sldId id="4214" r:id="rId8"/>
    <p:sldId id="4210" r:id="rId9"/>
    <p:sldId id="4162" r:id="rId10"/>
    <p:sldId id="4204" r:id="rId11"/>
    <p:sldId id="282" r:id="rId12"/>
    <p:sldId id="4304" r:id="rId13"/>
    <p:sldId id="4305" r:id="rId14"/>
    <p:sldId id="4205" r:id="rId15"/>
    <p:sldId id="4306" r:id="rId16"/>
    <p:sldId id="4260" r:id="rId17"/>
    <p:sldId id="286" r:id="rId18"/>
  </p:sldIdLst>
  <p:sldSz cx="18288000" cy="10287000"/>
  <p:notesSz cx="6858000" cy="9144000"/>
  <p:embeddedFontLst>
    <p:embeddedFont>
      <p:font typeface="Montserrat" panose="00000500000000000000" pitchFamily="2" charset="0"/>
      <p:regular r:id="rId20"/>
      <p:bold r:id="rId21"/>
      <p:italic r:id="rId22"/>
      <p:boldItalic r:id="rId23"/>
    </p:embeddedFont>
    <p:embeddedFont>
      <p:font typeface="Muli Bold" panose="020B0604020202020204" charset="0"/>
      <p:regular r:id="rId24"/>
    </p:embeddedFont>
    <p:embeddedFont>
      <p:font typeface="Open Sans Extra Bold" panose="020B0604020202020204" charset="0"/>
      <p:regular r:id="rId25"/>
    </p:embeddedFont>
    <p:embeddedFont>
      <p:font typeface="Poppins" panose="00000500000000000000" pitchFamily="2" charset="0"/>
      <p:regular r:id="rId26"/>
      <p:bold r:id="rId27"/>
      <p:italic r:id="rId28"/>
      <p:boldItalic r:id="rId29"/>
    </p:embeddedFont>
    <p:embeddedFont>
      <p:font typeface="Poppins Bold" panose="00000800000000000000" charset="0"/>
      <p:regular r:id="rId30"/>
      <p:bold r:id="rId31"/>
    </p:embeddedFont>
    <p:embeddedFont>
      <p:font typeface="Poppins Semi-Bold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E4E888E-BFD5-5562-35B7-B3B6DAA62B4D}" name="Felipe Jensen" initials="FJ" userId="S::felipe.jensen@rmsa.com.br::5a581c0e-4b4e-4f95-af5b-5108f076e3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B48B"/>
    <a:srgbClr val="A9906F"/>
    <a:srgbClr val="133E4F"/>
    <a:srgbClr val="E6E6E6"/>
    <a:srgbClr val="EFEFEF"/>
    <a:srgbClr val="EDEDED"/>
    <a:srgbClr val="CBCBCB"/>
    <a:srgbClr val="7F7466"/>
    <a:srgbClr val="8CBAD4"/>
    <a:srgbClr val="C0A3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7758E7-2A02-4A53-BC36-962BEE11915E}" v="166" dt="2025-07-15T18:00:02.244"/>
    <p1510:client id="{0DFDDF4D-CC53-4262-B802-466C106BEF62}" v="16" dt="2025-07-15T12:22:18.600"/>
    <p1510:client id="{1DD43C89-F93F-9B81-DDD5-2D04D273D052}" v="4" dt="2025-07-15T17:28:57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8BDD4-E265-4DF0-B98E-CFAA9A9066BC}" type="datetimeFigureOut">
              <a:rPr lang="pt-BR" smtClean="0"/>
              <a:t>15/07/2025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6CF59-35EE-4D99-B027-8208CDDE9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911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6CF59-35EE-4D99-B027-8208CDDE962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508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F3080-2186-B150-39E3-4DFA60D5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1046AF6-481F-108A-4106-92CBED9F3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358966B-87EB-C72D-9C6A-A9D62D7A6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AQUI COLOCAR DECISÕES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560ABBA-42A6-8D0D-A2DA-180458E183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6CF59-35EE-4D99-B027-8208CDDE962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936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90C76-3FA3-437A-F9BA-C13908359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Ícone&#10;&#10;O conteúdo gerado por IA pode estar incorreto.">
            <a:extLst>
              <a:ext uri="{FF2B5EF4-FFF2-40B4-BE49-F238E27FC236}">
                <a16:creationId xmlns:a16="http://schemas.microsoft.com/office/drawing/2014/main" id="{3D46594B-32C5-DD1A-A019-3402382FD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A9FB2B47-6CC8-283B-E476-82E97232A883}"/>
              </a:ext>
            </a:extLst>
          </p:cNvPr>
          <p:cNvSpPr/>
          <p:nvPr/>
        </p:nvSpPr>
        <p:spPr>
          <a:xfrm>
            <a:off x="6489289" y="2829240"/>
            <a:ext cx="5309422" cy="2426302"/>
          </a:xfrm>
          <a:custGeom>
            <a:avLst/>
            <a:gdLst/>
            <a:ahLst/>
            <a:cxnLst/>
            <a:rect l="l" t="t" r="r" b="b"/>
            <a:pathLst>
              <a:path w="5876161" h="2685291">
                <a:moveTo>
                  <a:pt x="0" y="0"/>
                </a:moveTo>
                <a:lnTo>
                  <a:pt x="5876160" y="0"/>
                </a:lnTo>
                <a:lnTo>
                  <a:pt x="5876160" y="2685291"/>
                </a:lnTo>
                <a:lnTo>
                  <a:pt x="0" y="26852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A908B5D7-5711-7F07-3E2D-49AAD86699C1}"/>
              </a:ext>
            </a:extLst>
          </p:cNvPr>
          <p:cNvSpPr txBox="1"/>
          <p:nvPr/>
        </p:nvSpPr>
        <p:spPr>
          <a:xfrm>
            <a:off x="3834216" y="6057900"/>
            <a:ext cx="11137490" cy="1316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8"/>
              </a:lnSpc>
            </a:pPr>
            <a:r>
              <a:rPr lang="en-US" sz="3600" b="1" err="1">
                <a:solidFill>
                  <a:srgbClr val="EDEDED"/>
                </a:solidFill>
                <a:latin typeface="Poppins"/>
                <a:ea typeface="Poppins Semi-Bold"/>
                <a:cs typeface="Poppins"/>
                <a:sym typeface="Poppins"/>
              </a:rPr>
              <a:t>Regulação</a:t>
            </a:r>
            <a:r>
              <a:rPr lang="en-US" sz="3600" b="1">
                <a:solidFill>
                  <a:srgbClr val="EDEDED"/>
                </a:solidFill>
                <a:latin typeface="Poppins"/>
                <a:ea typeface="Poppins Semi-Bold"/>
                <a:cs typeface="Poppins"/>
                <a:sym typeface="Poppins"/>
              </a:rPr>
              <a:t> </a:t>
            </a:r>
            <a:r>
              <a:rPr lang="en-US" sz="3600" b="1" err="1">
                <a:solidFill>
                  <a:srgbClr val="EDEDED"/>
                </a:solidFill>
                <a:latin typeface="Poppins"/>
                <a:ea typeface="Poppins Semi-Bold"/>
                <a:cs typeface="Poppins"/>
                <a:sym typeface="Poppins"/>
              </a:rPr>
              <a:t>Jurídica</a:t>
            </a:r>
            <a:r>
              <a:rPr lang="en-US" sz="3600" b="1">
                <a:solidFill>
                  <a:srgbClr val="EDEDED"/>
                </a:solidFill>
                <a:latin typeface="Poppins"/>
                <a:ea typeface="Poppins Semi-Bold"/>
                <a:cs typeface="Poppins"/>
                <a:sym typeface="Poppins"/>
              </a:rPr>
              <a:t> de RPAs e IAs</a:t>
            </a:r>
          </a:p>
          <a:p>
            <a:pPr algn="ctr">
              <a:lnSpc>
                <a:spcPts val="5178"/>
              </a:lnSpc>
            </a:pPr>
            <a:r>
              <a:rPr lang="en-US" sz="3600">
                <a:solidFill>
                  <a:srgbClr val="D4B48B"/>
                </a:solidFill>
                <a:latin typeface="Poppins"/>
                <a:ea typeface="Poppins Semi-Bold"/>
                <a:cs typeface="Poppins"/>
                <a:sym typeface="Poppins"/>
              </a:rPr>
              <a:t>Redes </a:t>
            </a:r>
            <a:r>
              <a:rPr lang="en-US" sz="3600" err="1">
                <a:solidFill>
                  <a:srgbClr val="D4B48B"/>
                </a:solidFill>
                <a:latin typeface="Poppins"/>
                <a:ea typeface="Poppins Semi-Bold"/>
                <a:cs typeface="Poppins"/>
                <a:sym typeface="Poppins"/>
              </a:rPr>
              <a:t>Sociais</a:t>
            </a:r>
            <a:endParaRPr lang="en-US" sz="3600">
              <a:solidFill>
                <a:srgbClr val="D4B48B"/>
              </a:solidFill>
              <a:latin typeface="Poppins"/>
              <a:ea typeface="Poppins Semi-Bold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743569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A475C">
                <a:alpha val="100000"/>
                <a:lumMod val="94000"/>
              </a:srgbClr>
            </a:gs>
            <a:gs pos="100000">
              <a:srgbClr val="0B2633">
                <a:alpha val="100000"/>
              </a:srgb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3F03F1-64FD-D2C3-D69D-3FE74A0F3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BA7F4D8-908F-BDBA-0587-0D1CE1916CE8}"/>
              </a:ext>
            </a:extLst>
          </p:cNvPr>
          <p:cNvSpPr/>
          <p:nvPr/>
        </p:nvSpPr>
        <p:spPr>
          <a:xfrm>
            <a:off x="0" y="-79534"/>
            <a:ext cx="18288000" cy="10343674"/>
          </a:xfrm>
          <a:custGeom>
            <a:avLst/>
            <a:gdLst/>
            <a:ahLst/>
            <a:cxnLst/>
            <a:rect l="l" t="t" r="r" b="b"/>
            <a:pathLst>
              <a:path w="18288000" h="10343674">
                <a:moveTo>
                  <a:pt x="0" y="0"/>
                </a:moveTo>
                <a:lnTo>
                  <a:pt x="18288000" y="0"/>
                </a:lnTo>
                <a:lnTo>
                  <a:pt x="18288000" y="10343674"/>
                </a:lnTo>
                <a:lnTo>
                  <a:pt x="0" y="10343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99"/>
            </a:blip>
            <a:stretch>
              <a:fillRect t="-63594" b="-101610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5946117B-1F17-36E0-A83F-B5895C8FB8A9}"/>
              </a:ext>
            </a:extLst>
          </p:cNvPr>
          <p:cNvSpPr/>
          <p:nvPr/>
        </p:nvSpPr>
        <p:spPr>
          <a:xfrm flipV="1">
            <a:off x="1937586" y="3390899"/>
            <a:ext cx="0" cy="5105399"/>
          </a:xfrm>
          <a:prstGeom prst="line">
            <a:avLst/>
          </a:prstGeom>
          <a:ln w="38100" cap="flat">
            <a:solidFill>
              <a:srgbClr val="FBFA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035C3FB-97CC-3537-E536-76A341FA6A90}"/>
              </a:ext>
            </a:extLst>
          </p:cNvPr>
          <p:cNvSpPr txBox="1"/>
          <p:nvPr/>
        </p:nvSpPr>
        <p:spPr>
          <a:xfrm>
            <a:off x="2314448" y="4212845"/>
            <a:ext cx="7065409" cy="2800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lnSpc>
                <a:spcPct val="1500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Risco aumentado – escalabilidade</a:t>
            </a:r>
          </a:p>
          <a:p>
            <a:pPr indent="-241299">
              <a:lnSpc>
                <a:spcPct val="1500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Mitigação</a:t>
            </a:r>
          </a:p>
          <a:p>
            <a:pPr lvl="2" indent="-241299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Revisões contratuais</a:t>
            </a:r>
          </a:p>
          <a:p>
            <a:pPr lvl="2" indent="-241299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Revisão de documentos de desenvolvimento</a:t>
            </a:r>
          </a:p>
          <a:p>
            <a:pPr lvl="2" indent="-241299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Mecanismos de controle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4EA6A999-51DA-6707-EA0F-7020162D44E2}"/>
              </a:ext>
            </a:extLst>
          </p:cNvPr>
          <p:cNvSpPr/>
          <p:nvPr/>
        </p:nvSpPr>
        <p:spPr>
          <a:xfrm>
            <a:off x="16153546" y="476098"/>
            <a:ext cx="1724916" cy="1286433"/>
          </a:xfrm>
          <a:custGeom>
            <a:avLst/>
            <a:gdLst/>
            <a:ahLst/>
            <a:cxnLst/>
            <a:rect l="l" t="t" r="r" b="b"/>
            <a:pathLst>
              <a:path w="1724916" h="1286433">
                <a:moveTo>
                  <a:pt x="0" y="0"/>
                </a:moveTo>
                <a:lnTo>
                  <a:pt x="1724916" y="0"/>
                </a:lnTo>
                <a:lnTo>
                  <a:pt x="1724916" y="1286433"/>
                </a:lnTo>
                <a:lnTo>
                  <a:pt x="0" y="12864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C161A25B-3D67-0455-E758-69243B723A47}"/>
              </a:ext>
            </a:extLst>
          </p:cNvPr>
          <p:cNvSpPr txBox="1"/>
          <p:nvPr/>
        </p:nvSpPr>
        <p:spPr>
          <a:xfrm>
            <a:off x="10058400" y="4212843"/>
            <a:ext cx="6527871" cy="4129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lnSpc>
                <a:spcPct val="1500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Risco jurídico extremamente alto</a:t>
            </a:r>
          </a:p>
          <a:p>
            <a:pPr indent="-241299">
              <a:lnSpc>
                <a:spcPct val="1500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Possíveis danos de alta relevância a terceiros</a:t>
            </a:r>
          </a:p>
          <a:p>
            <a:pPr indent="-241299">
              <a:lnSpc>
                <a:spcPct val="1500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Possíveis danos a direitos de outras empresas</a:t>
            </a:r>
          </a:p>
          <a:p>
            <a:pPr indent="-241299">
              <a:lnSpc>
                <a:spcPct val="1500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Lembrar: riscos jurídicos não determinam o não uso</a:t>
            </a:r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12BB9484-6B88-2B68-15C1-4099129C594B}"/>
              </a:ext>
            </a:extLst>
          </p:cNvPr>
          <p:cNvSpPr/>
          <p:nvPr/>
        </p:nvSpPr>
        <p:spPr>
          <a:xfrm flipV="1">
            <a:off x="9709986" y="3390897"/>
            <a:ext cx="0" cy="5105402"/>
          </a:xfrm>
          <a:prstGeom prst="line">
            <a:avLst/>
          </a:prstGeom>
          <a:ln w="38100" cap="flat">
            <a:solidFill>
              <a:srgbClr val="FBFA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A59BA096-06D3-DC59-83F8-0528CB015383}"/>
              </a:ext>
            </a:extLst>
          </p:cNvPr>
          <p:cNvSpPr/>
          <p:nvPr/>
        </p:nvSpPr>
        <p:spPr>
          <a:xfrm>
            <a:off x="-1" y="2361550"/>
            <a:ext cx="6804661" cy="0"/>
          </a:xfrm>
          <a:prstGeom prst="line">
            <a:avLst/>
          </a:prstGeom>
          <a:ln w="38100" cap="flat">
            <a:solidFill>
              <a:srgbClr val="D4B48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9631B922-437A-7167-ED9F-950B374DCB0B}"/>
              </a:ext>
            </a:extLst>
          </p:cNvPr>
          <p:cNvSpPr txBox="1"/>
          <p:nvPr/>
        </p:nvSpPr>
        <p:spPr>
          <a:xfrm>
            <a:off x="5214513" y="2042195"/>
            <a:ext cx="8633965" cy="66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-Bold"/>
                <a:ea typeface="Poppins Semi-Bold"/>
                <a:cs typeface="Poppins Semi-Bold"/>
                <a:sym typeface="Poppins Semi-Bold"/>
              </a:rPr>
              <a:t>RISCOS JURÍDICOS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C81C6D2-8AC9-C36E-02B0-84D8338127A6}"/>
              </a:ext>
            </a:extLst>
          </p:cNvPr>
          <p:cNvSpPr txBox="1"/>
          <p:nvPr/>
        </p:nvSpPr>
        <p:spPr>
          <a:xfrm>
            <a:off x="2314448" y="3583003"/>
            <a:ext cx="4779441" cy="432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B69B78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REDES SOCIAIS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E8DB66A8-FF25-C139-C908-33F5E7874AAF}"/>
              </a:ext>
            </a:extLst>
          </p:cNvPr>
          <p:cNvSpPr txBox="1"/>
          <p:nvPr/>
        </p:nvSpPr>
        <p:spPr>
          <a:xfrm>
            <a:off x="10058400" y="3583003"/>
            <a:ext cx="4927502" cy="432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B69B78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CLIENTES E PARCEIROS</a:t>
            </a:r>
          </a:p>
        </p:txBody>
      </p:sp>
    </p:spTree>
    <p:extLst>
      <p:ext uri="{BB962C8B-B14F-4D97-AF65-F5344CB8AC3E}">
        <p14:creationId xmlns:p14="http://schemas.microsoft.com/office/powerpoint/2010/main" val="1150371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A475C">
                <a:alpha val="100000"/>
                <a:lumMod val="94000"/>
              </a:srgbClr>
            </a:gs>
            <a:gs pos="100000">
              <a:srgbClr val="0B2633">
                <a:alpha val="100000"/>
              </a:srgb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384649-F4E4-CC51-7080-9F034253E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4C0C6C10-6252-2F84-5117-430FCC9F3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6"/>
          <a:stretch>
            <a:fillRect/>
          </a:stretch>
        </p:blipFill>
        <p:spPr>
          <a:xfrm>
            <a:off x="0" y="0"/>
            <a:ext cx="14444666" cy="10287000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72B95B9B-F852-882F-C747-8E375ED8BD3F}"/>
              </a:ext>
            </a:extLst>
          </p:cNvPr>
          <p:cNvSpPr/>
          <p:nvPr/>
        </p:nvSpPr>
        <p:spPr>
          <a:xfrm>
            <a:off x="-4928699" y="2921913"/>
            <a:ext cx="6492240" cy="0"/>
          </a:xfrm>
          <a:prstGeom prst="line">
            <a:avLst/>
          </a:prstGeom>
          <a:ln w="38100" cap="flat">
            <a:solidFill>
              <a:srgbClr val="D4B48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17D9A3D-E577-F8B6-9D6E-4F4E1B9200A3}"/>
              </a:ext>
            </a:extLst>
          </p:cNvPr>
          <p:cNvSpPr txBox="1"/>
          <p:nvPr/>
        </p:nvSpPr>
        <p:spPr>
          <a:xfrm>
            <a:off x="2052865" y="3619500"/>
            <a:ext cx="6495605" cy="3952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3072"/>
              </a:lnSpc>
              <a:buFont typeface="Arial" panose="020B0604020202020204" pitchFamily="34" charset="0"/>
              <a:buChar char="•"/>
            </a:pPr>
            <a:r>
              <a:rPr lang="pt-B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Criações e soluções digitais deverão passar por análise de risco com </a:t>
            </a:r>
            <a:r>
              <a:rPr lang="pt-B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equipes multidisciplinares</a:t>
            </a:r>
          </a:p>
          <a:p>
            <a:pPr marL="342900" indent="-342900" algn="l">
              <a:lnSpc>
                <a:spcPts val="3072"/>
              </a:lnSpc>
              <a:buFont typeface="Arial" panose="020B0604020202020204" pitchFamily="34" charset="0"/>
              <a:buChar char="•"/>
            </a:pPr>
            <a:endParaRPr lang="pt-BR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3072"/>
              </a:lnSpc>
              <a:buFont typeface="Arial" panose="020B0604020202020204" pitchFamily="34" charset="0"/>
              <a:buChar char="•"/>
            </a:pPr>
            <a:r>
              <a:rPr lang="pt-B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Cenário dinâmico</a:t>
            </a:r>
            <a:r>
              <a:rPr lang="pt-B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das redes sociais no mundo</a:t>
            </a:r>
          </a:p>
          <a:p>
            <a:pPr marL="342900" indent="-342900" algn="l">
              <a:lnSpc>
                <a:spcPts val="3072"/>
              </a:lnSpc>
              <a:buFont typeface="Arial" panose="020B0604020202020204" pitchFamily="34" charset="0"/>
              <a:buChar char="•"/>
            </a:pPr>
            <a:endParaRPr lang="pt-BR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3072"/>
              </a:lnSpc>
              <a:buFont typeface="Arial" panose="020B0604020202020204" pitchFamily="34" charset="0"/>
              <a:buChar char="•"/>
            </a:pPr>
            <a:r>
              <a:rPr lang="pt-B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Particularidades</a:t>
            </a:r>
            <a:r>
              <a:rPr lang="pt-B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 Margem de criação, matrizes preditivas, autonomia e público alvo das RPAs e IAs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BC97C8E-8F44-0666-E076-762B60FC36DB}"/>
              </a:ext>
            </a:extLst>
          </p:cNvPr>
          <p:cNvSpPr txBox="1"/>
          <p:nvPr/>
        </p:nvSpPr>
        <p:spPr>
          <a:xfrm>
            <a:off x="1971899" y="2491026"/>
            <a:ext cx="5105400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t-BR" sz="2800" b="1" noProof="0">
                <a:solidFill>
                  <a:srgbClr val="D4B48B"/>
                </a:solidFill>
                <a:latin typeface="Poppins"/>
                <a:ea typeface="Poppins Semi-Bold"/>
                <a:cs typeface="Poppins"/>
                <a:sym typeface="Poppins"/>
              </a:rPr>
              <a:t>ANÁLISE DE RISCOS E DECISÕES ESTRATÉGICAS</a:t>
            </a:r>
            <a:endParaRPr lang="pt-BR" sz="2800" b="1" noProof="0">
              <a:solidFill>
                <a:srgbClr val="D4B48B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E1831C94-C425-6228-4D4B-FD8A87F95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278"/>
                    </a14:imgEffect>
                    <a14:imgEffect>
                      <a14:brightnessContrast bright="-11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57" r="-5519"/>
          <a:stretch>
            <a:fillRect/>
          </a:stretch>
        </p:blipFill>
        <p:spPr>
          <a:xfrm>
            <a:off x="8839200" y="-266700"/>
            <a:ext cx="13868400" cy="10820400"/>
          </a:xfrm>
          <a:prstGeom prst="roundRect">
            <a:avLst>
              <a:gd name="adj" fmla="val 50000"/>
            </a:avLst>
          </a:prstGeom>
        </p:spPr>
      </p:pic>
    </p:spTree>
    <p:extLst>
      <p:ext uri="{BB962C8B-B14F-4D97-AF65-F5344CB8AC3E}">
        <p14:creationId xmlns:p14="http://schemas.microsoft.com/office/powerpoint/2010/main" val="3394413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E6E6"/>
            </a:gs>
            <a:gs pos="100000">
              <a:srgbClr val="EFEFEF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A9B6B-C30F-D3F4-BDC5-223D273CB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FF79DF-81A8-62C6-633E-9DC676D36F8D}"/>
              </a:ext>
            </a:extLst>
          </p:cNvPr>
          <p:cNvSpPr/>
          <p:nvPr/>
        </p:nvSpPr>
        <p:spPr>
          <a:xfrm>
            <a:off x="0" y="-79534"/>
            <a:ext cx="18288000" cy="10343674"/>
          </a:xfrm>
          <a:custGeom>
            <a:avLst/>
            <a:gdLst/>
            <a:ahLst/>
            <a:cxnLst/>
            <a:rect l="l" t="t" r="r" b="b"/>
            <a:pathLst>
              <a:path w="18288000" h="10343674">
                <a:moveTo>
                  <a:pt x="0" y="0"/>
                </a:moveTo>
                <a:lnTo>
                  <a:pt x="18288000" y="0"/>
                </a:lnTo>
                <a:lnTo>
                  <a:pt x="18288000" y="10343674"/>
                </a:lnTo>
                <a:lnTo>
                  <a:pt x="0" y="10343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99"/>
            </a:blip>
            <a:stretch>
              <a:fillRect t="-63594" b="-101610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1349DCF7-4A00-3FD9-0677-3B17CA3F71B1}"/>
              </a:ext>
            </a:extLst>
          </p:cNvPr>
          <p:cNvSpPr/>
          <p:nvPr/>
        </p:nvSpPr>
        <p:spPr>
          <a:xfrm flipV="1">
            <a:off x="1604339" y="3390898"/>
            <a:ext cx="0" cy="4674767"/>
          </a:xfrm>
          <a:prstGeom prst="line">
            <a:avLst/>
          </a:prstGeom>
          <a:ln w="38100" cap="flat">
            <a:solidFill>
              <a:srgbClr val="133E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7C75ED2D-B1B2-DF98-22D9-F91016731845}"/>
              </a:ext>
            </a:extLst>
          </p:cNvPr>
          <p:cNvSpPr txBox="1"/>
          <p:nvPr/>
        </p:nvSpPr>
        <p:spPr>
          <a:xfrm>
            <a:off x="1981201" y="4346318"/>
            <a:ext cx="7065409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buFont typeface="Arial"/>
              <a:buChar char="•"/>
              <a:defRPr/>
            </a:pPr>
            <a:r>
              <a:rPr lang="pt-BR" sz="26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A solução digital é avaliada em conciliação com os Termos de Serviços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17BF13CC-7464-7531-EF29-9E93FA20DF51}"/>
              </a:ext>
            </a:extLst>
          </p:cNvPr>
          <p:cNvSpPr/>
          <p:nvPr/>
        </p:nvSpPr>
        <p:spPr>
          <a:xfrm>
            <a:off x="16153546" y="476098"/>
            <a:ext cx="1724916" cy="1286433"/>
          </a:xfrm>
          <a:custGeom>
            <a:avLst/>
            <a:gdLst/>
            <a:ahLst/>
            <a:cxnLst/>
            <a:rect l="l" t="t" r="r" b="b"/>
            <a:pathLst>
              <a:path w="1724916" h="1286433">
                <a:moveTo>
                  <a:pt x="0" y="0"/>
                </a:moveTo>
                <a:lnTo>
                  <a:pt x="1724916" y="0"/>
                </a:lnTo>
                <a:lnTo>
                  <a:pt x="1724916" y="1286433"/>
                </a:lnTo>
                <a:lnTo>
                  <a:pt x="0" y="12864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259E0727-49E5-3902-4CCF-698230AC7129}"/>
              </a:ext>
            </a:extLst>
          </p:cNvPr>
          <p:cNvSpPr/>
          <p:nvPr/>
        </p:nvSpPr>
        <p:spPr>
          <a:xfrm flipV="1">
            <a:off x="9719834" y="3390897"/>
            <a:ext cx="0" cy="4598573"/>
          </a:xfrm>
          <a:prstGeom prst="line">
            <a:avLst/>
          </a:prstGeom>
          <a:ln w="38100" cap="flat">
            <a:solidFill>
              <a:srgbClr val="133E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19C5CF3A-CC8C-59D7-8331-085FA77B53ED}"/>
              </a:ext>
            </a:extLst>
          </p:cNvPr>
          <p:cNvSpPr/>
          <p:nvPr/>
        </p:nvSpPr>
        <p:spPr>
          <a:xfrm>
            <a:off x="-1" y="2361550"/>
            <a:ext cx="6096001" cy="0"/>
          </a:xfrm>
          <a:prstGeom prst="line">
            <a:avLst/>
          </a:prstGeom>
          <a:ln w="38100" cap="flat">
            <a:solidFill>
              <a:srgbClr val="A990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42A6D1C8-B8C5-768B-2849-494B4F12FF8F}"/>
              </a:ext>
            </a:extLst>
          </p:cNvPr>
          <p:cNvSpPr txBox="1"/>
          <p:nvPr/>
        </p:nvSpPr>
        <p:spPr>
          <a:xfrm>
            <a:off x="5214513" y="2042195"/>
            <a:ext cx="8633965" cy="66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133E4F"/>
                </a:solidFill>
                <a:effectLst/>
                <a:uLnTx/>
                <a:uFillTx/>
                <a:latin typeface="Poppins Semi-Bold"/>
                <a:ea typeface="Poppins Semi-Bold"/>
                <a:cs typeface="Poppins Semi-Bold"/>
                <a:sym typeface="Poppins Semi-Bold"/>
              </a:rPr>
              <a:t>SOLUÇÕES E MITIGAÇÕES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A2DAA3D-9923-A637-DE4A-26EC27232989}"/>
              </a:ext>
            </a:extLst>
          </p:cNvPr>
          <p:cNvSpPr txBox="1"/>
          <p:nvPr/>
        </p:nvSpPr>
        <p:spPr>
          <a:xfrm>
            <a:off x="1981200" y="3583003"/>
            <a:ext cx="739553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A9906F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RELATÓRIO JURÍDICO-OPERACIONAL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EA25122B-7E68-CBFB-3800-EE48A4DF8466}"/>
              </a:ext>
            </a:extLst>
          </p:cNvPr>
          <p:cNvSpPr txBox="1"/>
          <p:nvPr/>
        </p:nvSpPr>
        <p:spPr>
          <a:xfrm>
            <a:off x="10068247" y="3583003"/>
            <a:ext cx="7047125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A9906F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REESTRUTURAÇÃO CONTRATUAL</a:t>
            </a: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B0CEE613-729E-2E3D-9C5C-15193CA8C669}"/>
              </a:ext>
            </a:extLst>
          </p:cNvPr>
          <p:cNvSpPr txBox="1"/>
          <p:nvPr/>
        </p:nvSpPr>
        <p:spPr>
          <a:xfrm>
            <a:off x="1981201" y="5487755"/>
            <a:ext cx="7065409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buFont typeface="Arial"/>
              <a:buChar char="•"/>
              <a:defRPr/>
            </a:pPr>
            <a:r>
              <a:rPr lang="pt-BR" sz="26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Avaliação da predisposição de Redes Sociais em litigar no país de sua sede</a:t>
            </a: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5B4D8E02-458D-5DE8-94D3-819927F56CBA}"/>
              </a:ext>
            </a:extLst>
          </p:cNvPr>
          <p:cNvSpPr txBox="1"/>
          <p:nvPr/>
        </p:nvSpPr>
        <p:spPr>
          <a:xfrm>
            <a:off x="1981201" y="6629192"/>
            <a:ext cx="7065409" cy="1200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buFont typeface="Arial"/>
              <a:buChar char="•"/>
              <a:defRPr/>
            </a:pPr>
            <a:r>
              <a:rPr lang="pt-BR" sz="26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Estabelece-se os parâmetros conformidade e mitigação para a solução digital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1F9AEB58-559F-E608-DE1B-4F42CEE94999}"/>
              </a:ext>
            </a:extLst>
          </p:cNvPr>
          <p:cNvSpPr txBox="1"/>
          <p:nvPr/>
        </p:nvSpPr>
        <p:spPr>
          <a:xfrm>
            <a:off x="10111443" y="4346318"/>
            <a:ext cx="7065409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buFont typeface="Arial"/>
              <a:buChar char="•"/>
              <a:defRPr/>
            </a:pPr>
            <a:r>
              <a:rPr lang="pt-BR" sz="26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Criação de estrutura e clausulado contratual específico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02F111DC-F467-4B83-74F8-D80380CDA488}"/>
              </a:ext>
            </a:extLst>
          </p:cNvPr>
          <p:cNvSpPr txBox="1"/>
          <p:nvPr/>
        </p:nvSpPr>
        <p:spPr>
          <a:xfrm>
            <a:off x="10111443" y="5487755"/>
            <a:ext cx="7065409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buFont typeface="Arial"/>
              <a:buChar char="•"/>
              <a:defRPr/>
            </a:pPr>
            <a:r>
              <a:rPr lang="pt-BR" sz="26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Criação de termos de responsabilidade conforme particularidades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8978E994-1D7E-19A2-C2A7-91CD82F0F6CB}"/>
              </a:ext>
            </a:extLst>
          </p:cNvPr>
          <p:cNvSpPr txBox="1"/>
          <p:nvPr/>
        </p:nvSpPr>
        <p:spPr>
          <a:xfrm>
            <a:off x="10111443" y="6629192"/>
            <a:ext cx="7065409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buFont typeface="Arial"/>
              <a:buChar char="•"/>
              <a:defRPr/>
            </a:pPr>
            <a:r>
              <a:rPr lang="pt-BR" sz="26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Estudo de operações e criações conforme equipes multidisciplinares</a:t>
            </a:r>
          </a:p>
        </p:txBody>
      </p:sp>
    </p:spTree>
    <p:extLst>
      <p:ext uri="{BB962C8B-B14F-4D97-AF65-F5344CB8AC3E}">
        <p14:creationId xmlns:p14="http://schemas.microsoft.com/office/powerpoint/2010/main" val="995198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FE8CB-678D-F378-1339-84B19B89F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 descr="Diagrama&#10;&#10;O conteúdo gerado por IA pode estar incorreto.">
            <a:extLst>
              <a:ext uri="{FF2B5EF4-FFF2-40B4-BE49-F238E27FC236}">
                <a16:creationId xmlns:a16="http://schemas.microsoft.com/office/drawing/2014/main" id="{9D39847A-E2AF-CBD4-4CCF-14363AD3D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3" name="TextBox 4">
            <a:extLst>
              <a:ext uri="{FF2B5EF4-FFF2-40B4-BE49-F238E27FC236}">
                <a16:creationId xmlns:a16="http://schemas.microsoft.com/office/drawing/2014/main" id="{5F5AA9CC-6B10-1656-07F9-9FF75F6C0B71}"/>
              </a:ext>
            </a:extLst>
          </p:cNvPr>
          <p:cNvSpPr txBox="1"/>
          <p:nvPr/>
        </p:nvSpPr>
        <p:spPr>
          <a:xfrm>
            <a:off x="4827017" y="4451836"/>
            <a:ext cx="8633965" cy="1383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>
                <a:ln>
                  <a:noFill/>
                </a:ln>
                <a:solidFill>
                  <a:srgbClr val="D4B48B"/>
                </a:solidFill>
                <a:effectLst/>
                <a:uLnTx/>
                <a:uFillTx/>
                <a:latin typeface="Poppins Semi-Bold"/>
                <a:ea typeface="Poppins Semi-Bold"/>
                <a:cs typeface="Poppins Semi-Bold"/>
                <a:sym typeface="Poppins Semi-Bold"/>
              </a:rPr>
              <a:t>Soluções Integradas</a:t>
            </a:r>
          </a:p>
          <a:p>
            <a:pPr marL="0" marR="0" lvl="0" indent="0" algn="ctr" defTabSz="914400" rtl="0" eaLnBrk="1" fontAlgn="auto" latinLnBrk="0" hangingPunct="1">
              <a:lnSpc>
                <a:spcPts val="53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5400" b="1">
                <a:solidFill>
                  <a:prstClr val="white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RMSA</a:t>
            </a:r>
            <a:endParaRPr kumimoji="0" lang="pt-BR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</p:spTree>
    <p:extLst>
      <p:ext uri="{BB962C8B-B14F-4D97-AF65-F5344CB8AC3E}">
        <p14:creationId xmlns:p14="http://schemas.microsoft.com/office/powerpoint/2010/main" val="230163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Ícone&#10;&#10;O conteúdo gerado por IA pode estar incorreto.">
            <a:extLst>
              <a:ext uri="{FF2B5EF4-FFF2-40B4-BE49-F238E27FC236}">
                <a16:creationId xmlns:a16="http://schemas.microsoft.com/office/drawing/2014/main" id="{B63B7FE6-8B28-54D7-A0FD-CFE4F54FD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6800194" y="2719974"/>
            <a:ext cx="4687613" cy="2142148"/>
          </a:xfrm>
          <a:custGeom>
            <a:avLst/>
            <a:gdLst/>
            <a:ahLst/>
            <a:cxnLst/>
            <a:rect l="l" t="t" r="r" b="b"/>
            <a:pathLst>
              <a:path w="4687613" h="2142148">
                <a:moveTo>
                  <a:pt x="0" y="0"/>
                </a:moveTo>
                <a:lnTo>
                  <a:pt x="4687612" y="0"/>
                </a:lnTo>
                <a:lnTo>
                  <a:pt x="4687612" y="2142148"/>
                </a:lnTo>
                <a:lnTo>
                  <a:pt x="0" y="21421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AutoShape 7"/>
          <p:cNvSpPr/>
          <p:nvPr/>
        </p:nvSpPr>
        <p:spPr>
          <a:xfrm>
            <a:off x="2172461" y="5727307"/>
            <a:ext cx="4515342" cy="60575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4B48B"/>
              </a:gs>
              <a:gs pos="100000">
                <a:srgbClr val="A9906F"/>
              </a:gs>
            </a:gsLst>
            <a:lin ang="0" scaled="1"/>
            <a:tileRect/>
          </a:grad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 rot="-10800000">
            <a:off x="4269617" y="6314011"/>
            <a:ext cx="321030" cy="277691"/>
          </a:xfrm>
          <a:custGeom>
            <a:avLst/>
            <a:gdLst/>
            <a:ahLst/>
            <a:cxnLst/>
            <a:rect l="l" t="t" r="r" b="b"/>
            <a:pathLst>
              <a:path w="321030" h="277691">
                <a:moveTo>
                  <a:pt x="0" y="0"/>
                </a:moveTo>
                <a:lnTo>
                  <a:pt x="321030" y="0"/>
                </a:lnTo>
                <a:lnTo>
                  <a:pt x="321030" y="277691"/>
                </a:lnTo>
                <a:lnTo>
                  <a:pt x="0" y="2776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2508888" y="5830159"/>
            <a:ext cx="3842488" cy="3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CRISTIANO ROVEDA</a:t>
            </a:r>
          </a:p>
        </p:txBody>
      </p:sp>
      <p:sp>
        <p:nvSpPr>
          <p:cNvPr id="10" name="AutoShape 10"/>
          <p:cNvSpPr/>
          <p:nvPr/>
        </p:nvSpPr>
        <p:spPr>
          <a:xfrm>
            <a:off x="6886329" y="5727307"/>
            <a:ext cx="4515342" cy="60575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4B48B"/>
              </a:gs>
              <a:gs pos="100000">
                <a:srgbClr val="A9906F"/>
              </a:gs>
            </a:gsLst>
            <a:lin ang="0" scaled="1"/>
          </a:grad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 rot="-10800000">
            <a:off x="8983485" y="6314011"/>
            <a:ext cx="321030" cy="277691"/>
          </a:xfrm>
          <a:custGeom>
            <a:avLst/>
            <a:gdLst/>
            <a:ahLst/>
            <a:cxnLst/>
            <a:rect l="l" t="t" r="r" b="b"/>
            <a:pathLst>
              <a:path w="321030" h="277691">
                <a:moveTo>
                  <a:pt x="0" y="0"/>
                </a:moveTo>
                <a:lnTo>
                  <a:pt x="321030" y="0"/>
                </a:lnTo>
                <a:lnTo>
                  <a:pt x="321030" y="277691"/>
                </a:lnTo>
                <a:lnTo>
                  <a:pt x="0" y="2776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7222755" y="5830159"/>
            <a:ext cx="3842488" cy="3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LEONARDO RELVAS</a:t>
            </a:r>
          </a:p>
        </p:txBody>
      </p:sp>
      <p:sp>
        <p:nvSpPr>
          <p:cNvPr id="13" name="AutoShape 13"/>
          <p:cNvSpPr/>
          <p:nvPr/>
        </p:nvSpPr>
        <p:spPr>
          <a:xfrm>
            <a:off x="11600197" y="5727307"/>
            <a:ext cx="4515342" cy="60575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4B48B"/>
              </a:gs>
              <a:gs pos="100000">
                <a:srgbClr val="A9906F"/>
              </a:gs>
            </a:gsLst>
            <a:lin ang="0" scaled="1"/>
          </a:grad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 rot="-10800000">
            <a:off x="13697722" y="6314011"/>
            <a:ext cx="321030" cy="277691"/>
          </a:xfrm>
          <a:custGeom>
            <a:avLst/>
            <a:gdLst/>
            <a:ahLst/>
            <a:cxnLst/>
            <a:rect l="l" t="t" r="r" b="b"/>
            <a:pathLst>
              <a:path w="321030" h="277691">
                <a:moveTo>
                  <a:pt x="0" y="0"/>
                </a:moveTo>
                <a:lnTo>
                  <a:pt x="321030" y="0"/>
                </a:lnTo>
                <a:lnTo>
                  <a:pt x="321030" y="277691"/>
                </a:lnTo>
                <a:lnTo>
                  <a:pt x="0" y="2776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11936624" y="5830159"/>
            <a:ext cx="3842488" cy="3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FELIPE JENSEN</a:t>
            </a:r>
          </a:p>
        </p:txBody>
      </p:sp>
      <p:sp>
        <p:nvSpPr>
          <p:cNvPr id="16" name="Freeform 16"/>
          <p:cNvSpPr/>
          <p:nvPr/>
        </p:nvSpPr>
        <p:spPr>
          <a:xfrm>
            <a:off x="6205920" y="8140690"/>
            <a:ext cx="6089831" cy="893844"/>
          </a:xfrm>
          <a:custGeom>
            <a:avLst/>
            <a:gdLst/>
            <a:ahLst/>
            <a:cxnLst/>
            <a:rect l="l" t="t" r="r" b="b"/>
            <a:pathLst>
              <a:path w="6089831" h="893844">
                <a:moveTo>
                  <a:pt x="0" y="0"/>
                </a:moveTo>
                <a:lnTo>
                  <a:pt x="6089831" y="0"/>
                </a:lnTo>
                <a:lnTo>
                  <a:pt x="6089831" y="893844"/>
                </a:lnTo>
                <a:lnTo>
                  <a:pt x="0" y="8938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TextBox 17"/>
          <p:cNvSpPr txBox="1"/>
          <p:nvPr/>
        </p:nvSpPr>
        <p:spPr>
          <a:xfrm>
            <a:off x="2172461" y="6756746"/>
            <a:ext cx="4515342" cy="313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roveda@rmsa.com.br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886329" y="6756746"/>
            <a:ext cx="4515342" cy="313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leonardo.relvas@rmsa.com.br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600197" y="6756746"/>
            <a:ext cx="4515342" cy="313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felipe.jensen@rmsa.com.br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Uma imagem contendo rua, pare&#10;&#10;O conteúdo gerado por IA pode estar incorreto.">
            <a:extLst>
              <a:ext uri="{FF2B5EF4-FFF2-40B4-BE49-F238E27FC236}">
                <a16:creationId xmlns:a16="http://schemas.microsoft.com/office/drawing/2014/main" id="{A8ADCA99-D645-1856-E3E5-A1114A65A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7379919" y="-2321121"/>
            <a:ext cx="15178802" cy="1517880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4B48C"/>
              </a:solidFill>
              <a:prstDash val="solid"/>
              <a:miter/>
            </a:ln>
          </p:spPr>
          <p:txBody>
            <a:bodyPr/>
            <a:lstStyle/>
            <a:p>
              <a:endParaRPr lang="pt-BR" noProof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6635896" y="-1710781"/>
            <a:ext cx="13881919" cy="1388191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A475C">
                    <a:alpha val="100000"/>
                  </a:srgbClr>
                </a:gs>
                <a:gs pos="100000">
                  <a:srgbClr val="0B2633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pt-BR" noProof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7493633" y="1350058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 noProof="0"/>
          </a:p>
        </p:txBody>
      </p:sp>
      <p:sp>
        <p:nvSpPr>
          <p:cNvPr id="9" name="TextBox 9"/>
          <p:cNvSpPr txBox="1"/>
          <p:nvPr/>
        </p:nvSpPr>
        <p:spPr>
          <a:xfrm>
            <a:off x="9139865" y="1676804"/>
            <a:ext cx="7217313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pt-BR" sz="2400" b="1" spc="-40" noProof="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TERMOS DE SERVIÇOS DAS REDES SOCIAIS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38691" y="1623270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pt-BR" sz="4784" noProof="0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01</a:t>
            </a:r>
          </a:p>
        </p:txBody>
      </p:sp>
      <p:sp>
        <p:nvSpPr>
          <p:cNvPr id="11" name="Freeform 11"/>
          <p:cNvSpPr/>
          <p:nvPr/>
        </p:nvSpPr>
        <p:spPr>
          <a:xfrm>
            <a:off x="8317153" y="4556152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5"/>
                </a:lnTo>
                <a:lnTo>
                  <a:pt x="0" y="14242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 noProof="0"/>
          </a:p>
        </p:txBody>
      </p:sp>
      <p:sp>
        <p:nvSpPr>
          <p:cNvPr id="12" name="TextBox 12"/>
          <p:cNvSpPr txBox="1"/>
          <p:nvPr/>
        </p:nvSpPr>
        <p:spPr>
          <a:xfrm>
            <a:off x="10074449" y="4356999"/>
            <a:ext cx="68437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pt-BR" sz="2400" b="1" spc="-4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RPAs DIGITAIS E INTELIGÊNCIA ARTIFICIAL</a:t>
            </a:r>
            <a:endParaRPr lang="pt-BR" sz="2400" b="1" spc="-40" noProof="0">
              <a:solidFill>
                <a:srgbClr val="143D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462211" y="4829363"/>
            <a:ext cx="1134140" cy="801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pt-BR" sz="4784" noProof="0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02</a:t>
            </a:r>
          </a:p>
        </p:txBody>
      </p:sp>
      <p:sp>
        <p:nvSpPr>
          <p:cNvPr id="14" name="Freeform 14"/>
          <p:cNvSpPr/>
          <p:nvPr/>
        </p:nvSpPr>
        <p:spPr>
          <a:xfrm>
            <a:off x="7493633" y="7796513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5"/>
                </a:lnTo>
                <a:lnTo>
                  <a:pt x="0" y="14242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 noProof="0"/>
          </a:p>
        </p:txBody>
      </p:sp>
      <p:sp>
        <p:nvSpPr>
          <p:cNvPr id="15" name="TextBox 15"/>
          <p:cNvSpPr txBox="1"/>
          <p:nvPr/>
        </p:nvSpPr>
        <p:spPr>
          <a:xfrm>
            <a:off x="9207318" y="8155536"/>
            <a:ext cx="6296438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pt-BR" sz="2400" b="1" spc="-4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RISCOS E DECISÕES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38691" y="8069724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pt-BR" sz="4784" noProof="0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07318" y="8514609"/>
            <a:ext cx="7390962" cy="332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000" spc="-4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Medidas que devem ser tomadas e avaliadas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6907442" y="1856340"/>
            <a:ext cx="373607" cy="37360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D4B48C"/>
              </a:solidFill>
              <a:prstDash val="solid"/>
              <a:miter/>
            </a:ln>
          </p:spPr>
          <p:txBody>
            <a:bodyPr/>
            <a:lstStyle/>
            <a:p>
              <a:endParaRPr lang="pt-BR" noProof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 lang="pt-BR" noProof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612079" y="4995481"/>
            <a:ext cx="373607" cy="37360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D4B48C"/>
              </a:solidFill>
              <a:prstDash val="solid"/>
              <a:miter/>
            </a:ln>
          </p:spPr>
          <p:txBody>
            <a:bodyPr/>
            <a:lstStyle/>
            <a:p>
              <a:endParaRPr lang="pt-BR" noProof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 lang="pt-BR" noProof="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907442" y="8283736"/>
            <a:ext cx="373607" cy="373607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D4B48C"/>
              </a:solidFill>
              <a:prstDash val="solid"/>
              <a:miter/>
            </a:ln>
          </p:spPr>
          <p:txBody>
            <a:bodyPr/>
            <a:lstStyle/>
            <a:p>
              <a:endParaRPr lang="pt-BR" noProof="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 lang="pt-BR" noProof="0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273348" y="3634243"/>
            <a:ext cx="5084740" cy="650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208"/>
              </a:lnSpc>
            </a:pPr>
            <a:r>
              <a:rPr lang="pt-BR" sz="4200" noProof="0">
                <a:solidFill>
                  <a:srgbClr val="D4B48B"/>
                </a:solidFill>
                <a:latin typeface="Poppins"/>
                <a:ea typeface="Poppins"/>
                <a:cs typeface="Poppins"/>
                <a:sym typeface="Poppins"/>
              </a:rPr>
              <a:t>Apresentação</a:t>
            </a:r>
            <a:endParaRPr lang="pt-BR" sz="4200" b="1">
              <a:solidFill>
                <a:srgbClr val="D4B48B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sp>
        <p:nvSpPr>
          <p:cNvPr id="34" name="AutoShape 34"/>
          <p:cNvSpPr/>
          <p:nvPr/>
        </p:nvSpPr>
        <p:spPr>
          <a:xfrm>
            <a:off x="0" y="4000500"/>
            <a:ext cx="933118" cy="0"/>
          </a:xfrm>
          <a:prstGeom prst="line">
            <a:avLst/>
          </a:prstGeom>
          <a:ln w="38100" cap="flat">
            <a:solidFill>
              <a:srgbClr val="D4B48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35" name="TextBox 12">
            <a:extLst>
              <a:ext uri="{FF2B5EF4-FFF2-40B4-BE49-F238E27FC236}">
                <a16:creationId xmlns:a16="http://schemas.microsoft.com/office/drawing/2014/main" id="{4926B551-6691-25D3-A87A-35F78151CDB4}"/>
              </a:ext>
            </a:extLst>
          </p:cNvPr>
          <p:cNvSpPr txBox="1"/>
          <p:nvPr/>
        </p:nvSpPr>
        <p:spPr>
          <a:xfrm>
            <a:off x="9166716" y="2096818"/>
            <a:ext cx="6549070" cy="691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000" spc="-40" noProof="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Análise e interpretação conforme os tribunais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000" spc="-4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O que ocorre se desrespeitados</a:t>
            </a:r>
            <a:r>
              <a:rPr lang="pt-BR" sz="2000" spc="-40" noProof="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42" name="TextBox 18">
            <a:extLst>
              <a:ext uri="{FF2B5EF4-FFF2-40B4-BE49-F238E27FC236}">
                <a16:creationId xmlns:a16="http://schemas.microsoft.com/office/drawing/2014/main" id="{92B5314C-6A54-DD11-1D93-7CF68A2AAE26}"/>
              </a:ext>
            </a:extLst>
          </p:cNvPr>
          <p:cNvSpPr txBox="1"/>
          <p:nvPr/>
        </p:nvSpPr>
        <p:spPr>
          <a:xfrm>
            <a:off x="10078078" y="4808994"/>
            <a:ext cx="6936574" cy="1409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pt-BR" sz="2000" spc="-4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Níveis de Relacionamento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000" spc="-4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Redes Sociais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000" spc="-4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Clientes e Parceiros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000" spc="-40" noProof="0">
                <a:solidFill>
                  <a:srgbClr val="143D4F"/>
                </a:solidFill>
                <a:latin typeface="Montserrat"/>
                <a:ea typeface="Montserrat"/>
                <a:cs typeface="Montserrat"/>
                <a:sym typeface="Montserrat"/>
              </a:rPr>
              <a:t>Terceiros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A475C">
                <a:alpha val="100000"/>
                <a:lumMod val="94000"/>
              </a:srgbClr>
            </a:gs>
            <a:gs pos="100000">
              <a:srgbClr val="0B2633">
                <a:alpha val="100000"/>
              </a:srgb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6EAC7AB7-14E7-9817-7D68-88E86380A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" y="2858411"/>
            <a:ext cx="2467732" cy="0"/>
          </a:xfrm>
          <a:prstGeom prst="line">
            <a:avLst/>
          </a:prstGeom>
          <a:ln w="38100" cap="flat">
            <a:solidFill>
              <a:srgbClr val="D4B48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4" name="TextBox 4"/>
          <p:cNvSpPr txBox="1"/>
          <p:nvPr/>
        </p:nvSpPr>
        <p:spPr>
          <a:xfrm>
            <a:off x="2839672" y="3395036"/>
            <a:ext cx="6984929" cy="3554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72"/>
              </a:lnSpc>
            </a:pPr>
            <a:r>
              <a:rPr lang="pt-B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META</a:t>
            </a:r>
          </a:p>
          <a:p>
            <a:pPr algn="l">
              <a:lnSpc>
                <a:spcPts val="3072"/>
              </a:lnSpc>
            </a:pPr>
            <a:r>
              <a:rPr lang="pt-B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Automações são toleradas, desde que não sejam spam, conteúdos ilegais, prejudiciais à Meta ou infrinjam termos de serviço.</a:t>
            </a:r>
          </a:p>
          <a:p>
            <a:pPr marL="342900" indent="-342900" algn="l">
              <a:lnSpc>
                <a:spcPts val="3072"/>
              </a:lnSpc>
              <a:buFont typeface="Arial" panose="020B0604020202020204" pitchFamily="34" charset="0"/>
              <a:buChar char="•"/>
            </a:pPr>
            <a:endParaRPr lang="pt-BR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072"/>
              </a:lnSpc>
            </a:pPr>
            <a:r>
              <a:rPr lang="pt-B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TIKTOK</a:t>
            </a:r>
          </a:p>
          <a:p>
            <a:pPr algn="l">
              <a:lnSpc>
                <a:spcPts val="3072"/>
              </a:lnSpc>
            </a:pPr>
            <a:r>
              <a:rPr lang="pt-B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Automações são terminantemente proibidas pelos termos de serviço, mas a plataforma tolera APIs para facilitar trazer conteúdo.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09192" y="2464266"/>
            <a:ext cx="8305799" cy="615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208"/>
              </a:lnSpc>
            </a:pPr>
            <a:r>
              <a:rPr lang="pt-BR" sz="3200" b="1" noProof="0">
                <a:solidFill>
                  <a:srgbClr val="D4B48B"/>
                </a:solidFill>
                <a:latin typeface="Poppins"/>
                <a:ea typeface="Poppins Semi-Bold"/>
                <a:cs typeface="Poppins"/>
                <a:sym typeface="Poppins"/>
              </a:rPr>
              <a:t>Termos de Serviços das Redes Sociais</a:t>
            </a:r>
            <a:endParaRPr lang="pt-BR" sz="3200" b="1" noProof="0">
              <a:solidFill>
                <a:srgbClr val="D4B48B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pic>
        <p:nvPicPr>
          <p:cNvPr id="18" name="Gráfico 17" descr="Contrato estrutura de tópicos">
            <a:extLst>
              <a:ext uri="{FF2B5EF4-FFF2-40B4-BE49-F238E27FC236}">
                <a16:creationId xmlns:a16="http://schemas.microsoft.com/office/drawing/2014/main" id="{DB55FB5C-4545-DCDE-8465-8589D128B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25909" y="2858411"/>
            <a:ext cx="4556590" cy="4556590"/>
          </a:xfrm>
          <a:prstGeom prst="rect">
            <a:avLst/>
          </a:prstGeom>
          <a:effectLst>
            <a:outerShdw blurRad="266700" dist="63500" dir="2700000" algn="tl" rotWithShape="0">
              <a:srgbClr val="D4B48B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A475C">
                <a:alpha val="100000"/>
                <a:lumMod val="94000"/>
              </a:srgbClr>
            </a:gs>
            <a:gs pos="100000">
              <a:srgbClr val="0B2633">
                <a:alpha val="100000"/>
              </a:srgb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E581F-AECC-5F99-422E-21185BC5F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DD386C-D586-9714-C8CC-DD0FDE2D02DF}"/>
              </a:ext>
            </a:extLst>
          </p:cNvPr>
          <p:cNvSpPr/>
          <p:nvPr/>
        </p:nvSpPr>
        <p:spPr>
          <a:xfrm>
            <a:off x="0" y="-79534"/>
            <a:ext cx="18288000" cy="10343674"/>
          </a:xfrm>
          <a:custGeom>
            <a:avLst/>
            <a:gdLst/>
            <a:ahLst/>
            <a:cxnLst/>
            <a:rect l="l" t="t" r="r" b="b"/>
            <a:pathLst>
              <a:path w="18288000" h="10343674">
                <a:moveTo>
                  <a:pt x="0" y="0"/>
                </a:moveTo>
                <a:lnTo>
                  <a:pt x="18288000" y="0"/>
                </a:lnTo>
                <a:lnTo>
                  <a:pt x="18288000" y="10343674"/>
                </a:lnTo>
                <a:lnTo>
                  <a:pt x="0" y="10343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99"/>
            </a:blip>
            <a:stretch>
              <a:fillRect t="-63594" b="-101610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C61617DC-C962-52D2-3ED1-B26E85C80D95}"/>
              </a:ext>
            </a:extLst>
          </p:cNvPr>
          <p:cNvSpPr/>
          <p:nvPr/>
        </p:nvSpPr>
        <p:spPr>
          <a:xfrm>
            <a:off x="-1" y="2491056"/>
            <a:ext cx="5943601" cy="0"/>
          </a:xfrm>
          <a:prstGeom prst="line">
            <a:avLst/>
          </a:prstGeom>
          <a:ln w="38100" cap="flat">
            <a:solidFill>
              <a:srgbClr val="D4B48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DC6F744-BD8B-1576-3805-1229E17C620D}"/>
              </a:ext>
            </a:extLst>
          </p:cNvPr>
          <p:cNvSpPr txBox="1"/>
          <p:nvPr/>
        </p:nvSpPr>
        <p:spPr>
          <a:xfrm>
            <a:off x="4827017" y="2171700"/>
            <a:ext cx="8633965" cy="66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5302"/>
              </a:lnSpc>
              <a:defRPr/>
            </a:pPr>
            <a:r>
              <a:rPr lang="pt-BR" sz="3600" b="1">
                <a:solidFill>
                  <a:prstClr val="white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DESRESPEITO AOS TERMOS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C9DEAA6-E844-3044-491B-A6E419FEB985}"/>
              </a:ext>
            </a:extLst>
          </p:cNvPr>
          <p:cNvSpPr txBox="1"/>
          <p:nvPr/>
        </p:nvSpPr>
        <p:spPr>
          <a:xfrm>
            <a:off x="5322992" y="3000570"/>
            <a:ext cx="7643345" cy="432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>
                <a:solidFill>
                  <a:srgbClr val="B69B78"/>
                </a:solidFill>
                <a:latin typeface="Muli Bold"/>
                <a:ea typeface="Muli Bold"/>
                <a:cs typeface="Muli Bold"/>
                <a:sym typeface="Muli Bold"/>
              </a:rPr>
              <a:t>PENALIDADE ADMINISTRATIVA</a:t>
            </a: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B69B78"/>
                </a:solidFill>
                <a:effectLst/>
                <a:uLnTx/>
                <a:uFillTx/>
                <a:latin typeface="Muli Bold"/>
                <a:ea typeface="Muli Bold"/>
                <a:cs typeface="Muli Bold"/>
                <a:sym typeface="Muli Bold"/>
              </a:rPr>
              <a:t>​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88E2E2B7-3706-1DF3-F203-FD4B88983540}"/>
              </a:ext>
            </a:extLst>
          </p:cNvPr>
          <p:cNvSpPr/>
          <p:nvPr/>
        </p:nvSpPr>
        <p:spPr>
          <a:xfrm flipV="1">
            <a:off x="2463728" y="4212843"/>
            <a:ext cx="0" cy="3600987"/>
          </a:xfrm>
          <a:prstGeom prst="line">
            <a:avLst/>
          </a:prstGeom>
          <a:ln w="38100" cap="flat">
            <a:solidFill>
              <a:srgbClr val="FBFA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57140068-636B-4A81-CC1F-DD8C264BE26B}"/>
              </a:ext>
            </a:extLst>
          </p:cNvPr>
          <p:cNvSpPr txBox="1"/>
          <p:nvPr/>
        </p:nvSpPr>
        <p:spPr>
          <a:xfrm>
            <a:off x="2590800" y="4212845"/>
            <a:ext cx="7343839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1" lvl="1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Bloqueios de contas – quer que você deixe de realizar aquele ato</a:t>
            </a:r>
          </a:p>
          <a:p>
            <a:pPr marL="431801" lvl="1" indent="-215900">
              <a:buFont typeface="Arial"/>
              <a:buChar char="•"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31801" lvl="1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Resolução no judiciário brasileiro</a:t>
            </a:r>
          </a:p>
          <a:p>
            <a:pPr marL="431801" lvl="1" indent="-215900">
              <a:buFont typeface="Arial"/>
              <a:buChar char="•"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01" lvl="2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Respeito aos termos de serviço com limitações</a:t>
            </a:r>
          </a:p>
          <a:p>
            <a:pPr marL="889001" lvl="2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Liberdade contratual diminuída</a:t>
            </a:r>
          </a:p>
          <a:p>
            <a:pPr marL="889001" lvl="2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Judiciário pacificado em teu favor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94A6A86A-0C87-6CAC-3976-EAD7E4C920C8}"/>
              </a:ext>
            </a:extLst>
          </p:cNvPr>
          <p:cNvSpPr/>
          <p:nvPr/>
        </p:nvSpPr>
        <p:spPr>
          <a:xfrm>
            <a:off x="16153546" y="476098"/>
            <a:ext cx="1724916" cy="1286433"/>
          </a:xfrm>
          <a:custGeom>
            <a:avLst/>
            <a:gdLst/>
            <a:ahLst/>
            <a:cxnLst/>
            <a:rect l="l" t="t" r="r" b="b"/>
            <a:pathLst>
              <a:path w="1724916" h="1286433">
                <a:moveTo>
                  <a:pt x="0" y="0"/>
                </a:moveTo>
                <a:lnTo>
                  <a:pt x="1724916" y="0"/>
                </a:lnTo>
                <a:lnTo>
                  <a:pt x="1724916" y="1286433"/>
                </a:lnTo>
                <a:lnTo>
                  <a:pt x="0" y="12864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753B85B1-69F4-7D60-6964-7542A20AED60}"/>
              </a:ext>
            </a:extLst>
          </p:cNvPr>
          <p:cNvSpPr txBox="1"/>
          <p:nvPr/>
        </p:nvSpPr>
        <p:spPr>
          <a:xfrm>
            <a:off x="10312328" y="4577045"/>
            <a:ext cx="5841218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1" lvl="1" indent="-215900">
              <a:lnSpc>
                <a:spcPts val="28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Manterá atos apenas no âmbito administrativo</a:t>
            </a:r>
          </a:p>
          <a:p>
            <a:pPr marL="431801" marR="0" lvl="1" indent="-215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31801" marR="0" lvl="1" indent="-215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31801" marR="0" lvl="1" indent="-215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Custo baixo</a:t>
            </a:r>
          </a:p>
          <a:p>
            <a:pPr marL="431801" marR="0" lvl="1" indent="-215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pt-BR" sz="2600" b="0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31801" marR="0" lvl="1" indent="-215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31801" marR="0" lvl="1" indent="-215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Bastam advogados brasileiros</a:t>
            </a:r>
            <a:endParaRPr kumimoji="0" lang="pt-BR" sz="2600" b="0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16D600CA-DDEF-2E3A-6B3D-35D424DD0643}"/>
              </a:ext>
            </a:extLst>
          </p:cNvPr>
          <p:cNvSpPr/>
          <p:nvPr/>
        </p:nvSpPr>
        <p:spPr>
          <a:xfrm flipV="1">
            <a:off x="10236128" y="4212843"/>
            <a:ext cx="0" cy="3600987"/>
          </a:xfrm>
          <a:prstGeom prst="line">
            <a:avLst/>
          </a:prstGeom>
          <a:ln w="38100" cap="flat">
            <a:solidFill>
              <a:srgbClr val="FBFA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867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FEFEF"/>
            </a:gs>
            <a:gs pos="100000">
              <a:srgbClr val="EFEFEF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23780C-5365-FD35-AD90-9D76F6AB9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2">
            <a:extLst>
              <a:ext uri="{FF2B5EF4-FFF2-40B4-BE49-F238E27FC236}">
                <a16:creationId xmlns:a16="http://schemas.microsoft.com/office/drawing/2014/main" id="{B96A7712-D9C8-2ADC-3B24-9E98DD1D1EA4}"/>
              </a:ext>
            </a:extLst>
          </p:cNvPr>
          <p:cNvSpPr/>
          <p:nvPr/>
        </p:nvSpPr>
        <p:spPr>
          <a:xfrm>
            <a:off x="0" y="-79534"/>
            <a:ext cx="18288000" cy="10343674"/>
          </a:xfrm>
          <a:custGeom>
            <a:avLst/>
            <a:gdLst/>
            <a:ahLst/>
            <a:cxnLst/>
            <a:rect l="l" t="t" r="r" b="b"/>
            <a:pathLst>
              <a:path w="18288000" h="10343674">
                <a:moveTo>
                  <a:pt x="0" y="0"/>
                </a:moveTo>
                <a:lnTo>
                  <a:pt x="18288000" y="0"/>
                </a:lnTo>
                <a:lnTo>
                  <a:pt x="18288000" y="10343674"/>
                </a:lnTo>
                <a:lnTo>
                  <a:pt x="0" y="103436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"/>
            </a:blip>
            <a:stretch>
              <a:fillRect t="-63594" b="-101610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ACCB6B1-ABC4-629F-B3DE-BDDE771DFFB9}"/>
              </a:ext>
            </a:extLst>
          </p:cNvPr>
          <p:cNvSpPr txBox="1"/>
          <p:nvPr/>
        </p:nvSpPr>
        <p:spPr>
          <a:xfrm>
            <a:off x="1732754" y="3549738"/>
            <a:ext cx="5347970" cy="425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A9906F"/>
                </a:solidFill>
                <a:effectLst/>
                <a:uLnTx/>
                <a:uFillTx/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DECISÃO 01​</a:t>
            </a: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50142039-3AED-89D8-3C39-A4B3FA748D6E}"/>
              </a:ext>
            </a:extLst>
          </p:cNvPr>
          <p:cNvSpPr/>
          <p:nvPr/>
        </p:nvSpPr>
        <p:spPr>
          <a:xfrm flipV="1">
            <a:off x="8885809" y="3305021"/>
            <a:ext cx="0" cy="5343679"/>
          </a:xfrm>
          <a:prstGeom prst="line">
            <a:avLst/>
          </a:prstGeom>
          <a:ln w="38100" cap="flat">
            <a:solidFill>
              <a:srgbClr val="133E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5E74638-DA95-F6DE-D288-58F0E3E0A86F}"/>
              </a:ext>
            </a:extLst>
          </p:cNvPr>
          <p:cNvSpPr txBox="1"/>
          <p:nvPr/>
        </p:nvSpPr>
        <p:spPr>
          <a:xfrm>
            <a:off x="1732755" y="4147456"/>
            <a:ext cx="6188524" cy="42730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 algn="just">
              <a:lnSpc>
                <a:spcPts val="2800"/>
              </a:lnSpc>
              <a:defRPr/>
            </a:pPr>
            <a:r>
              <a:rPr lang="pt-BR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“APELAÇÃO - Ação de obrigação de fazer cumulada com pedido indenizatório – </a:t>
            </a:r>
            <a:r>
              <a:rPr lang="pt-BR" b="1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Suspensão e bloqueio das redes sociais Instagram, Facebook e WhatsApp </a:t>
            </a:r>
            <a:r>
              <a:rPr lang="pt-BR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(...)</a:t>
            </a:r>
            <a:r>
              <a:rPr lang="pt-BR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Instagram, Facebook e WhatsApp que, sabidamente, integram o mesmo grupo econômico e empresa de tecnologia denominada Meta – Responsabilidade solidária, nos termos do art. 7º , § único , CDC – Autor que teve todas suas contas bloqueadas sem qualquer justificativa e notificação prévia – </a:t>
            </a:r>
            <a:r>
              <a:rPr lang="pt-BR" b="1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Inexistência de provas quanto a supostas violações que ensejaram o bloqueio que impõe o dever reativar os serviços com todos os dados existentes previamente à suspensão</a:t>
            </a:r>
            <a:r>
              <a:rPr lang="pt-BR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>
                <a:solidFill>
                  <a:srgbClr val="133E4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(...)”</a:t>
            </a:r>
            <a:endParaRPr lang="pt-BR" sz="2000">
              <a:solidFill>
                <a:srgbClr val="133E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TextBox 5">
            <a:extLst>
              <a:ext uri="{FF2B5EF4-FFF2-40B4-BE49-F238E27FC236}">
                <a16:creationId xmlns:a16="http://schemas.microsoft.com/office/drawing/2014/main" id="{C15E5A13-ED4A-D7EC-3300-0CA76D33F51D}"/>
              </a:ext>
            </a:extLst>
          </p:cNvPr>
          <p:cNvSpPr txBox="1"/>
          <p:nvPr/>
        </p:nvSpPr>
        <p:spPr>
          <a:xfrm>
            <a:off x="9316638" y="3549738"/>
            <a:ext cx="5735991" cy="425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>
                <a:solidFill>
                  <a:srgbClr val="A9906F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DECISÃO 02</a:t>
            </a: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srgbClr val="A9906F"/>
              </a:solidFill>
              <a:effectLst/>
              <a:uLnTx/>
              <a:uFillTx/>
              <a:latin typeface="Montserrat" panose="00000500000000000000" pitchFamily="50" charset="0"/>
              <a:ea typeface="Muli Bold"/>
              <a:cs typeface="Muli Bold"/>
              <a:sym typeface="Muli Bold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2619E935-7699-5888-34C1-FFA8F64AB435}"/>
              </a:ext>
            </a:extLst>
          </p:cNvPr>
          <p:cNvSpPr txBox="1"/>
          <p:nvPr/>
        </p:nvSpPr>
        <p:spPr>
          <a:xfrm>
            <a:off x="9297588" y="4117809"/>
            <a:ext cx="7416192" cy="42730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 algn="just">
              <a:lnSpc>
                <a:spcPts val="2800"/>
              </a:lnSpc>
              <a:defRPr/>
            </a:pPr>
            <a:r>
              <a:rPr lang="pt-BR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“Agravo de Instrumento – Ação de obrigação de fazer cumulada com reparação por danos morais – Tutela provisória de urgência deferida – </a:t>
            </a:r>
            <a:r>
              <a:rPr lang="pt-BR" b="1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Bloqueio de perfis profissionais em plataforma denominada </a:t>
            </a:r>
            <a:r>
              <a:rPr lang="pt-BR" b="1" i="1" err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Tiktok</a:t>
            </a:r>
            <a:r>
              <a:rPr lang="pt-BR" b="1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Medida visando compelir o réu a desbloquear as contas indicadas na inicial, sob pena de multa – Cabimento, nos termos do art. 300 do CPC – Não é possível exigir que o autor produza prova negativa sobre a invasão da conta alegada – Verossimilhança das alegações do demandante configurada – Perigo de dano demonstrado – Alegações genéricas do agravante - </a:t>
            </a:r>
            <a:r>
              <a:rPr lang="pt-BR" b="1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Ausência de especificação sobre a violação aos termos e condições de uso da plataforma </a:t>
            </a:r>
            <a:r>
              <a:rPr lang="pt-BR" i="1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Concessão da tutela antecipada que deve ser mantida, notadamente por se tratar de perfis profissionais – Decisão mantida – Recurso improvido</a:t>
            </a:r>
            <a:r>
              <a:rPr lang="pt-BR">
                <a:solidFill>
                  <a:srgbClr val="133E4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”.</a:t>
            </a:r>
            <a:endParaRPr lang="pt-BR" sz="2000">
              <a:solidFill>
                <a:srgbClr val="133E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57521FB2-9208-FF5F-20A1-03D38F365279}"/>
              </a:ext>
            </a:extLst>
          </p:cNvPr>
          <p:cNvSpPr/>
          <p:nvPr/>
        </p:nvSpPr>
        <p:spPr>
          <a:xfrm>
            <a:off x="-1" y="1881456"/>
            <a:ext cx="5943601" cy="0"/>
          </a:xfrm>
          <a:prstGeom prst="line">
            <a:avLst/>
          </a:prstGeom>
          <a:ln w="38100" cap="flat">
            <a:solidFill>
              <a:srgbClr val="A990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712B665B-A4AE-D921-0CA0-7B63B649A4E9}"/>
              </a:ext>
            </a:extLst>
          </p:cNvPr>
          <p:cNvSpPr txBox="1"/>
          <p:nvPr/>
        </p:nvSpPr>
        <p:spPr>
          <a:xfrm>
            <a:off x="4827017" y="1562100"/>
            <a:ext cx="8633965" cy="66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5302"/>
              </a:lnSpc>
              <a:defRPr/>
            </a:pPr>
            <a:r>
              <a:rPr lang="pt-BR" sz="3600" b="1">
                <a:solidFill>
                  <a:srgbClr val="133E4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DESRESPEITO AOS TERMOS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32A4B5F0-0AFE-570C-96CE-0483CD11ABDB}"/>
              </a:ext>
            </a:extLst>
          </p:cNvPr>
          <p:cNvSpPr txBox="1"/>
          <p:nvPr/>
        </p:nvSpPr>
        <p:spPr>
          <a:xfrm>
            <a:off x="5322992" y="2390970"/>
            <a:ext cx="7643345" cy="432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>
                <a:solidFill>
                  <a:srgbClr val="A9906F"/>
                </a:solidFill>
                <a:latin typeface="Muli Bold"/>
                <a:ea typeface="Muli Bold"/>
                <a:cs typeface="Muli Bold"/>
                <a:sym typeface="Muli Bold"/>
              </a:rPr>
              <a:t>DECISÕES BRASILEIRAS</a:t>
            </a:r>
            <a:endParaRPr kumimoji="0" lang="pt-BR" sz="2800" b="1" i="0" u="none" strike="noStrike" kern="1200" cap="none" spc="0" normalizeH="0" baseline="0" noProof="0">
              <a:ln>
                <a:noFill/>
              </a:ln>
              <a:solidFill>
                <a:srgbClr val="A9906F"/>
              </a:solidFill>
              <a:effectLst/>
              <a:uLnTx/>
              <a:uFillTx/>
              <a:latin typeface="Muli Bold"/>
              <a:ea typeface="Muli Bold"/>
              <a:cs typeface="Muli Bold"/>
              <a:sym typeface="Muli Bold"/>
            </a:endParaRPr>
          </a:p>
        </p:txBody>
      </p:sp>
      <p:sp>
        <p:nvSpPr>
          <p:cNvPr id="13" name="AutoShape 10">
            <a:extLst>
              <a:ext uri="{FF2B5EF4-FFF2-40B4-BE49-F238E27FC236}">
                <a16:creationId xmlns:a16="http://schemas.microsoft.com/office/drawing/2014/main" id="{A6C66C93-5C0B-DCD3-08EC-C9D61B534BD5}"/>
              </a:ext>
            </a:extLst>
          </p:cNvPr>
          <p:cNvSpPr/>
          <p:nvPr/>
        </p:nvSpPr>
        <p:spPr>
          <a:xfrm flipV="1">
            <a:off x="1368080" y="3305021"/>
            <a:ext cx="0" cy="5343679"/>
          </a:xfrm>
          <a:prstGeom prst="line">
            <a:avLst/>
          </a:prstGeom>
          <a:ln w="38100" cap="flat">
            <a:solidFill>
              <a:srgbClr val="133E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A7EEAAF0-E53F-6DF0-39EC-3DAE7BA0C898}"/>
              </a:ext>
            </a:extLst>
          </p:cNvPr>
          <p:cNvSpPr/>
          <p:nvPr/>
        </p:nvSpPr>
        <p:spPr>
          <a:xfrm>
            <a:off x="16153546" y="476098"/>
            <a:ext cx="1724916" cy="1286433"/>
          </a:xfrm>
          <a:custGeom>
            <a:avLst/>
            <a:gdLst/>
            <a:ahLst/>
            <a:cxnLst/>
            <a:rect l="l" t="t" r="r" b="b"/>
            <a:pathLst>
              <a:path w="1724916" h="1286433">
                <a:moveTo>
                  <a:pt x="0" y="0"/>
                </a:moveTo>
                <a:lnTo>
                  <a:pt x="1724916" y="0"/>
                </a:lnTo>
                <a:lnTo>
                  <a:pt x="1724916" y="1286433"/>
                </a:lnTo>
                <a:lnTo>
                  <a:pt x="0" y="1286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4228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A475C">
                <a:alpha val="100000"/>
                <a:lumMod val="94000"/>
              </a:srgbClr>
            </a:gs>
            <a:gs pos="100000">
              <a:srgbClr val="0B2633">
                <a:alpha val="100000"/>
              </a:srgb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9534"/>
            <a:ext cx="18288000" cy="10343674"/>
          </a:xfrm>
          <a:custGeom>
            <a:avLst/>
            <a:gdLst/>
            <a:ahLst/>
            <a:cxnLst/>
            <a:rect l="l" t="t" r="r" b="b"/>
            <a:pathLst>
              <a:path w="18288000" h="10343674">
                <a:moveTo>
                  <a:pt x="0" y="0"/>
                </a:moveTo>
                <a:lnTo>
                  <a:pt x="18288000" y="0"/>
                </a:lnTo>
                <a:lnTo>
                  <a:pt x="18288000" y="10343674"/>
                </a:lnTo>
                <a:lnTo>
                  <a:pt x="0" y="10343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99"/>
            </a:blip>
            <a:stretch>
              <a:fillRect t="-63594" b="-101610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CE74CDB5-AB36-7EDC-76A3-00DAF116ADDB}"/>
              </a:ext>
            </a:extLst>
          </p:cNvPr>
          <p:cNvSpPr/>
          <p:nvPr/>
        </p:nvSpPr>
        <p:spPr>
          <a:xfrm>
            <a:off x="-1" y="2460896"/>
            <a:ext cx="5943601" cy="0"/>
          </a:xfrm>
          <a:prstGeom prst="line">
            <a:avLst/>
          </a:prstGeom>
          <a:ln w="38100" cap="flat">
            <a:solidFill>
              <a:srgbClr val="D4B48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E114505C-7DA7-A007-2FFC-D95081B1C1AB}"/>
              </a:ext>
            </a:extLst>
          </p:cNvPr>
          <p:cNvSpPr txBox="1"/>
          <p:nvPr/>
        </p:nvSpPr>
        <p:spPr>
          <a:xfrm>
            <a:off x="4827017" y="2141540"/>
            <a:ext cx="8633965" cy="66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5302"/>
              </a:lnSpc>
              <a:defRPr/>
            </a:pPr>
            <a:r>
              <a:rPr lang="pt-BR" sz="3600" b="1">
                <a:solidFill>
                  <a:prstClr val="white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DESRESPEITO AOS TERMOS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AC8B59BD-0068-D51C-2F6C-8F3AD7D4C838}"/>
              </a:ext>
            </a:extLst>
          </p:cNvPr>
          <p:cNvSpPr txBox="1"/>
          <p:nvPr/>
        </p:nvSpPr>
        <p:spPr>
          <a:xfrm>
            <a:off x="5322992" y="2970410"/>
            <a:ext cx="7643345" cy="432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>
                <a:solidFill>
                  <a:srgbClr val="B69B78"/>
                </a:solidFill>
                <a:latin typeface="Muli Bold"/>
                <a:ea typeface="Muli Bold"/>
                <a:cs typeface="Muli Bold"/>
                <a:sym typeface="Muli Bold"/>
              </a:rPr>
              <a:t>PENALIDADE CÍVEL E CRIMINAL</a:t>
            </a:r>
            <a:endParaRPr kumimoji="0" lang="pt-BR" sz="2800" b="1" i="0" u="none" strike="noStrike" kern="1200" cap="none" spc="0" normalizeH="0" baseline="0" noProof="0">
              <a:ln>
                <a:noFill/>
              </a:ln>
              <a:solidFill>
                <a:srgbClr val="B69B78"/>
              </a:solidFill>
              <a:effectLst/>
              <a:uLnTx/>
              <a:uFillTx/>
              <a:latin typeface="Muli Bold"/>
              <a:ea typeface="Muli Bold"/>
              <a:cs typeface="Muli Bold"/>
              <a:sym typeface="Muli Bold"/>
            </a:endParaRPr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89F4D35D-351D-E611-71C2-08A84CB0A4AA}"/>
              </a:ext>
            </a:extLst>
          </p:cNvPr>
          <p:cNvSpPr/>
          <p:nvPr/>
        </p:nvSpPr>
        <p:spPr>
          <a:xfrm flipV="1">
            <a:off x="1905000" y="4212843"/>
            <a:ext cx="0" cy="3600987"/>
          </a:xfrm>
          <a:prstGeom prst="line">
            <a:avLst/>
          </a:prstGeom>
          <a:ln w="38100" cap="flat">
            <a:solidFill>
              <a:srgbClr val="FBFA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925C0D3D-1E9A-484D-D8A1-4DABD30A9565}"/>
              </a:ext>
            </a:extLst>
          </p:cNvPr>
          <p:cNvSpPr txBox="1"/>
          <p:nvPr/>
        </p:nvSpPr>
        <p:spPr>
          <a:xfrm>
            <a:off x="2032072" y="4212845"/>
            <a:ext cx="7721527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1" lvl="1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Envio de </a:t>
            </a:r>
            <a:r>
              <a:rPr lang="pt-BR" sz="2600" err="1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Cease</a:t>
            </a: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600" err="1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and</a:t>
            </a: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600" err="1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Desist</a:t>
            </a: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600" err="1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Letter</a:t>
            </a: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 - quer impedir o desenvolvimento</a:t>
            </a:r>
          </a:p>
          <a:p>
            <a:pPr marL="215901" lvl="1"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31801" lvl="1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Provável resolução no judiciário e com a lei do país onde a empresa tem sede</a:t>
            </a:r>
          </a:p>
          <a:p>
            <a:pPr marL="431801" lvl="1" indent="-215900">
              <a:buFont typeface="Arial"/>
              <a:buChar char="•"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01" lvl="2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Respeito absoluto aos termos de serviço</a:t>
            </a:r>
          </a:p>
          <a:p>
            <a:pPr marL="889001" lvl="2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Ampla liberdade contratual</a:t>
            </a:r>
          </a:p>
          <a:p>
            <a:pPr marL="889001" lvl="2" indent="-215900"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À disposição dos aspectos políticos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E209923A-BE18-316C-AE3B-6497529E2B6D}"/>
              </a:ext>
            </a:extLst>
          </p:cNvPr>
          <p:cNvSpPr txBox="1"/>
          <p:nvPr/>
        </p:nvSpPr>
        <p:spPr>
          <a:xfrm>
            <a:off x="10261563" y="4817010"/>
            <a:ext cx="6223069" cy="2513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1" lvl="1" indent="-215900">
              <a:lnSpc>
                <a:spcPts val="28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Ameaçará atos cíveis e criminais</a:t>
            </a:r>
          </a:p>
          <a:p>
            <a:pPr marL="431801" lvl="1" indent="-215900">
              <a:lnSpc>
                <a:spcPts val="2800"/>
              </a:lnSpc>
              <a:buFont typeface="Arial"/>
              <a:buChar char="•"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31801" lvl="1" indent="-215900">
              <a:lnSpc>
                <a:spcPts val="2800"/>
              </a:lnSpc>
              <a:buFont typeface="Arial"/>
              <a:buChar char="•"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31801" lvl="1" indent="-215900">
              <a:lnSpc>
                <a:spcPts val="28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Custo extremamente alto</a:t>
            </a:r>
          </a:p>
          <a:p>
            <a:pPr marL="431801" lvl="1" indent="-215900">
              <a:lnSpc>
                <a:spcPts val="2800"/>
              </a:lnSpc>
              <a:buFont typeface="Arial"/>
              <a:buChar char="•"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31801" lvl="1" indent="-215900">
              <a:lnSpc>
                <a:spcPts val="2800"/>
              </a:lnSpc>
              <a:buFont typeface="Arial"/>
              <a:buChar char="•"/>
              <a:defRPr/>
            </a:pPr>
            <a:endParaRPr lang="pt-BR" sz="26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31801" lvl="1" indent="-215900">
              <a:lnSpc>
                <a:spcPts val="2800"/>
              </a:lnSpc>
              <a:buFont typeface="Arial"/>
              <a:buChar char="•"/>
              <a:defRPr/>
            </a:pPr>
            <a:r>
              <a:rPr lang="pt-BR" sz="26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Necessidade de advogados locais</a:t>
            </a:r>
          </a:p>
        </p:txBody>
      </p:sp>
      <p:sp>
        <p:nvSpPr>
          <p:cNvPr id="17" name="AutoShape 8">
            <a:extLst>
              <a:ext uri="{FF2B5EF4-FFF2-40B4-BE49-F238E27FC236}">
                <a16:creationId xmlns:a16="http://schemas.microsoft.com/office/drawing/2014/main" id="{2161AA7A-0AB8-F1AF-B3BA-0733AC571A5B}"/>
              </a:ext>
            </a:extLst>
          </p:cNvPr>
          <p:cNvSpPr/>
          <p:nvPr/>
        </p:nvSpPr>
        <p:spPr>
          <a:xfrm flipV="1">
            <a:off x="10185364" y="4212843"/>
            <a:ext cx="0" cy="3600987"/>
          </a:xfrm>
          <a:prstGeom prst="line">
            <a:avLst/>
          </a:prstGeom>
          <a:ln w="38100" cap="flat">
            <a:solidFill>
              <a:srgbClr val="FBFA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14C15F4C-02D6-D84D-50C2-15F4F730930B}"/>
              </a:ext>
            </a:extLst>
          </p:cNvPr>
          <p:cNvSpPr/>
          <p:nvPr/>
        </p:nvSpPr>
        <p:spPr>
          <a:xfrm>
            <a:off x="16153546" y="476098"/>
            <a:ext cx="1724916" cy="1286433"/>
          </a:xfrm>
          <a:custGeom>
            <a:avLst/>
            <a:gdLst/>
            <a:ahLst/>
            <a:cxnLst/>
            <a:rect l="l" t="t" r="r" b="b"/>
            <a:pathLst>
              <a:path w="1724916" h="1286433">
                <a:moveTo>
                  <a:pt x="0" y="0"/>
                </a:moveTo>
                <a:lnTo>
                  <a:pt x="1724916" y="0"/>
                </a:lnTo>
                <a:lnTo>
                  <a:pt x="1724916" y="1286433"/>
                </a:lnTo>
                <a:lnTo>
                  <a:pt x="0" y="12864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A475C">
                <a:alpha val="100000"/>
                <a:lumMod val="94000"/>
              </a:srgbClr>
            </a:gs>
            <a:gs pos="100000">
              <a:srgbClr val="0B2633">
                <a:alpha val="100000"/>
              </a:srgb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9BDAC4-2B67-6B82-ED95-E41DDCEE2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9D162ED0-B3DD-96CA-670C-270ACAF08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6"/>
          <a:stretch>
            <a:fillRect/>
          </a:stretch>
        </p:blipFill>
        <p:spPr>
          <a:xfrm>
            <a:off x="0" y="0"/>
            <a:ext cx="14444666" cy="10287000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F3F9E10B-E4FD-1FFD-AFB8-523BAE2696BD}"/>
              </a:ext>
            </a:extLst>
          </p:cNvPr>
          <p:cNvSpPr/>
          <p:nvPr/>
        </p:nvSpPr>
        <p:spPr>
          <a:xfrm>
            <a:off x="-1" y="4129799"/>
            <a:ext cx="1563541" cy="0"/>
          </a:xfrm>
          <a:prstGeom prst="line">
            <a:avLst/>
          </a:prstGeom>
          <a:ln w="38100" cap="flat">
            <a:solidFill>
              <a:srgbClr val="D4B48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AB99B97-A058-AE81-5458-5616CCD16C84}"/>
              </a:ext>
            </a:extLst>
          </p:cNvPr>
          <p:cNvSpPr txBox="1"/>
          <p:nvPr/>
        </p:nvSpPr>
        <p:spPr>
          <a:xfrm>
            <a:off x="2052865" y="3735654"/>
            <a:ext cx="7577832" cy="643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208"/>
              </a:lnSpc>
            </a:pPr>
            <a:r>
              <a:rPr lang="pt-BR" sz="4000" b="1" dirty="0">
                <a:solidFill>
                  <a:srgbClr val="D4B48B"/>
                </a:solidFill>
                <a:latin typeface="Poppins"/>
                <a:ea typeface="Poppins Semi-Bold"/>
                <a:cs typeface="Poppins"/>
                <a:sym typeface="Poppins"/>
              </a:rPr>
              <a:t>NÍVEIS DE RELACIONAMENTO</a:t>
            </a:r>
            <a:endParaRPr lang="pt-BR" sz="4000" b="1" noProof="0" dirty="0">
              <a:solidFill>
                <a:srgbClr val="D4B48B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A945C9B-041F-A82D-BE89-7B652DFAF9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9" t="13670" r="22430" b="-2078"/>
          <a:stretch>
            <a:fillRect/>
          </a:stretch>
        </p:blipFill>
        <p:spPr>
          <a:xfrm>
            <a:off x="9756808" y="-473743"/>
            <a:ext cx="12956654" cy="1123448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9839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A475C">
                <a:alpha val="100000"/>
                <a:lumMod val="94000"/>
              </a:srgbClr>
            </a:gs>
            <a:gs pos="100000">
              <a:srgbClr val="0B2633">
                <a:alpha val="100000"/>
              </a:srgb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6674"/>
            <a:ext cx="18288000" cy="10343674"/>
          </a:xfrm>
          <a:custGeom>
            <a:avLst/>
            <a:gdLst/>
            <a:ahLst/>
            <a:cxnLst/>
            <a:rect l="l" t="t" r="r" b="b"/>
            <a:pathLst>
              <a:path w="18288000" h="10343674">
                <a:moveTo>
                  <a:pt x="0" y="0"/>
                </a:moveTo>
                <a:lnTo>
                  <a:pt x="18288000" y="0"/>
                </a:lnTo>
                <a:lnTo>
                  <a:pt x="18288000" y="10343674"/>
                </a:lnTo>
                <a:lnTo>
                  <a:pt x="0" y="10343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99"/>
            </a:blip>
            <a:stretch>
              <a:fillRect t="-63594" b="-101610"/>
            </a:stretch>
          </a:blipFill>
        </p:spPr>
        <p:txBody>
          <a:bodyPr/>
          <a:lstStyle/>
          <a:p>
            <a:endParaRPr lang="pt-BR" noProof="0"/>
          </a:p>
        </p:txBody>
      </p:sp>
      <p:sp>
        <p:nvSpPr>
          <p:cNvPr id="3" name="AutoShape 3"/>
          <p:cNvSpPr/>
          <p:nvPr/>
        </p:nvSpPr>
        <p:spPr>
          <a:xfrm>
            <a:off x="0" y="2872055"/>
            <a:ext cx="5867400" cy="0"/>
          </a:xfrm>
          <a:prstGeom prst="line">
            <a:avLst/>
          </a:prstGeom>
          <a:ln w="38100" cap="flat">
            <a:solidFill>
              <a:srgbClr val="D4B48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5" name="TextBox 5"/>
          <p:cNvSpPr txBox="1"/>
          <p:nvPr/>
        </p:nvSpPr>
        <p:spPr>
          <a:xfrm>
            <a:off x="1557284" y="3960639"/>
            <a:ext cx="4779441" cy="432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B69B78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REDES SOCIAIS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67745" y="3960639"/>
            <a:ext cx="4927502" cy="432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B69B78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CLIENTES E PARCEIROS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953807" y="3948709"/>
            <a:ext cx="4779441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B69B78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TERCEIROS</a:t>
            </a:r>
          </a:p>
        </p:txBody>
      </p:sp>
      <p:sp>
        <p:nvSpPr>
          <p:cNvPr id="8" name="AutoShape 8"/>
          <p:cNvSpPr/>
          <p:nvPr/>
        </p:nvSpPr>
        <p:spPr>
          <a:xfrm flipH="1" flipV="1">
            <a:off x="1290584" y="3940378"/>
            <a:ext cx="0" cy="3157802"/>
          </a:xfrm>
          <a:prstGeom prst="line">
            <a:avLst/>
          </a:prstGeom>
          <a:ln w="38100" cap="flat">
            <a:solidFill>
              <a:srgbClr val="FBFA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9" name="AutoShape 9"/>
          <p:cNvSpPr/>
          <p:nvPr/>
        </p:nvSpPr>
        <p:spPr>
          <a:xfrm flipV="1">
            <a:off x="6791978" y="3960636"/>
            <a:ext cx="12683" cy="3157801"/>
          </a:xfrm>
          <a:prstGeom prst="line">
            <a:avLst/>
          </a:prstGeom>
          <a:ln w="38100" cap="flat">
            <a:solidFill>
              <a:srgbClr val="FBFA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10" name="AutoShape 10"/>
          <p:cNvSpPr/>
          <p:nvPr/>
        </p:nvSpPr>
        <p:spPr>
          <a:xfrm flipV="1">
            <a:off x="12688436" y="3940378"/>
            <a:ext cx="0" cy="3178059"/>
          </a:xfrm>
          <a:prstGeom prst="line">
            <a:avLst/>
          </a:prstGeom>
          <a:ln w="38100" cap="flat">
            <a:solidFill>
              <a:srgbClr val="FBFA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11" name="TextBox 11"/>
          <p:cNvSpPr txBox="1"/>
          <p:nvPr/>
        </p:nvSpPr>
        <p:spPr>
          <a:xfrm>
            <a:off x="1558363" y="4653011"/>
            <a:ext cx="4778361" cy="2991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Sistema de tolerância no Brasil</a:t>
            </a:r>
          </a:p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Violação aos Termos (spam, prejuízos, ilegalidades etc.)</a:t>
            </a:r>
            <a:endParaRPr lang="pt-BR" sz="2300" noProof="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Penalização administrativa</a:t>
            </a:r>
          </a:p>
          <a:p>
            <a:pPr marL="215901" lvl="1" algn="l">
              <a:lnSpc>
                <a:spcPct val="150000"/>
              </a:lnSpc>
            </a:pPr>
            <a:endParaRPr lang="pt-BR" sz="2000" noProof="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DE1AEDC9-5AF8-25E4-51CE-9B0EEFB9C9A2}"/>
              </a:ext>
            </a:extLst>
          </p:cNvPr>
          <p:cNvSpPr txBox="1"/>
          <p:nvPr/>
        </p:nvSpPr>
        <p:spPr>
          <a:xfrm>
            <a:off x="7072545" y="4653011"/>
            <a:ext cx="5200078" cy="2214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indent="-241299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pt-BR" sz="23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Estruturação e Reestruturação   Contratual</a:t>
            </a:r>
            <a:endParaRPr lang="pt-BR" sz="2300" noProof="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1299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pt-BR" sz="2300" noProof="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Assunção </a:t>
            </a:r>
            <a:r>
              <a:rPr lang="pt-BR" sz="23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e informação dos riscos</a:t>
            </a:r>
            <a:endParaRPr lang="pt-BR" sz="2300" noProof="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1299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pt-BR" sz="23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Termos de responsabilidade</a:t>
            </a:r>
            <a:endParaRPr lang="pt-BR" sz="2300" noProof="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8109BB3C-466E-F773-95F9-9BEDC563552A}"/>
              </a:ext>
            </a:extLst>
          </p:cNvPr>
          <p:cNvSpPr txBox="1"/>
          <p:nvPr/>
        </p:nvSpPr>
        <p:spPr>
          <a:xfrm>
            <a:off x="5214513" y="2552700"/>
            <a:ext cx="8633965" cy="66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-Bold"/>
                <a:ea typeface="Poppins Semi-Bold"/>
                <a:cs typeface="Poppins Semi-Bold"/>
                <a:sym typeface="Poppins Semi-Bold"/>
              </a:rPr>
              <a:t>NÍVEIS DE RELACIONAMENTO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14522F82-9C8E-7695-ED4B-78E839E924F0}"/>
              </a:ext>
            </a:extLst>
          </p:cNvPr>
          <p:cNvSpPr txBox="1"/>
          <p:nvPr/>
        </p:nvSpPr>
        <p:spPr>
          <a:xfrm>
            <a:off x="12953807" y="4653011"/>
            <a:ext cx="5200078" cy="1837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 noProof="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Direitos do consumidor</a:t>
            </a:r>
            <a:endParaRPr lang="pt-BR" sz="3200" noProof="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 noProof="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Relação </a:t>
            </a:r>
            <a:r>
              <a:rPr lang="pt-BR" sz="230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com </a:t>
            </a:r>
            <a:r>
              <a:rPr lang="pt-BR" sz="2300" noProof="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fornecedores</a:t>
            </a:r>
            <a:endParaRPr lang="pt-BR" sz="2300">
              <a:solidFill>
                <a:srgbClr val="F8F8F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 noProof="0">
                <a:solidFill>
                  <a:srgbClr val="F8F8F8"/>
                </a:solidFill>
                <a:latin typeface="Montserrat"/>
                <a:ea typeface="Montserrat"/>
                <a:cs typeface="Montserrat"/>
                <a:sym typeface="Montserrat"/>
              </a:rPr>
              <a:t>Relação com terceirizados</a:t>
            </a:r>
          </a:p>
        </p:txBody>
      </p:sp>
      <p:sp>
        <p:nvSpPr>
          <p:cNvPr id="4" name="Freeform 14">
            <a:extLst>
              <a:ext uri="{FF2B5EF4-FFF2-40B4-BE49-F238E27FC236}">
                <a16:creationId xmlns:a16="http://schemas.microsoft.com/office/drawing/2014/main" id="{6EB7CE5C-6EE1-F3E2-66DA-A6CCE5DD65D0}"/>
              </a:ext>
            </a:extLst>
          </p:cNvPr>
          <p:cNvSpPr/>
          <p:nvPr/>
        </p:nvSpPr>
        <p:spPr>
          <a:xfrm>
            <a:off x="16153546" y="476098"/>
            <a:ext cx="1724916" cy="1286433"/>
          </a:xfrm>
          <a:custGeom>
            <a:avLst/>
            <a:gdLst/>
            <a:ahLst/>
            <a:cxnLst/>
            <a:rect l="l" t="t" r="r" b="b"/>
            <a:pathLst>
              <a:path w="1724916" h="1286433">
                <a:moveTo>
                  <a:pt x="0" y="0"/>
                </a:moveTo>
                <a:lnTo>
                  <a:pt x="1724916" y="0"/>
                </a:lnTo>
                <a:lnTo>
                  <a:pt x="1724916" y="1286433"/>
                </a:lnTo>
                <a:lnTo>
                  <a:pt x="0" y="12864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FEFEF"/>
            </a:gs>
            <a:gs pos="100000">
              <a:srgbClr val="E6E6E6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A93384-4B2C-8766-4EBB-7F46F94A4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8E543FC-4372-EB18-E0B6-584B54B5CB3A}"/>
              </a:ext>
            </a:extLst>
          </p:cNvPr>
          <p:cNvSpPr/>
          <p:nvPr/>
        </p:nvSpPr>
        <p:spPr>
          <a:xfrm>
            <a:off x="0" y="-56674"/>
            <a:ext cx="18288000" cy="10343674"/>
          </a:xfrm>
          <a:custGeom>
            <a:avLst/>
            <a:gdLst/>
            <a:ahLst/>
            <a:cxnLst/>
            <a:rect l="l" t="t" r="r" b="b"/>
            <a:pathLst>
              <a:path w="18288000" h="10343674">
                <a:moveTo>
                  <a:pt x="0" y="0"/>
                </a:moveTo>
                <a:lnTo>
                  <a:pt x="18288000" y="0"/>
                </a:lnTo>
                <a:lnTo>
                  <a:pt x="18288000" y="10343674"/>
                </a:lnTo>
                <a:lnTo>
                  <a:pt x="0" y="10343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99"/>
            </a:blip>
            <a:stretch>
              <a:fillRect t="-63594" b="-101610"/>
            </a:stretch>
          </a:blipFill>
        </p:spPr>
        <p:txBody>
          <a:bodyPr/>
          <a:lstStyle/>
          <a:p>
            <a:endParaRPr lang="pt-BR" noProof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6FEEF5A7-AA5C-FA4E-7865-DB7F1AEA1C2F}"/>
              </a:ext>
            </a:extLst>
          </p:cNvPr>
          <p:cNvSpPr/>
          <p:nvPr/>
        </p:nvSpPr>
        <p:spPr>
          <a:xfrm>
            <a:off x="-1" y="2872055"/>
            <a:ext cx="6804661" cy="0"/>
          </a:xfrm>
          <a:prstGeom prst="line">
            <a:avLst/>
          </a:prstGeom>
          <a:ln w="38100" cap="flat">
            <a:solidFill>
              <a:srgbClr val="A990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93682D0-77B6-137D-11F6-613A7AD7AB00}"/>
              </a:ext>
            </a:extLst>
          </p:cNvPr>
          <p:cNvSpPr txBox="1"/>
          <p:nvPr/>
        </p:nvSpPr>
        <p:spPr>
          <a:xfrm>
            <a:off x="1409700" y="3996966"/>
            <a:ext cx="4779441" cy="432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A9906F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REDES SOCIAIS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9060C60-77BD-309F-495E-E9DF6DF5071A}"/>
              </a:ext>
            </a:extLst>
          </p:cNvPr>
          <p:cNvSpPr txBox="1"/>
          <p:nvPr/>
        </p:nvSpPr>
        <p:spPr>
          <a:xfrm>
            <a:off x="6652276" y="3996966"/>
            <a:ext cx="4927502" cy="432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A9906F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CLIENTES E PARCEIROS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3FFDDB3-7941-194C-A2ED-D1852BC18E21}"/>
              </a:ext>
            </a:extLst>
          </p:cNvPr>
          <p:cNvSpPr txBox="1"/>
          <p:nvPr/>
        </p:nvSpPr>
        <p:spPr>
          <a:xfrm>
            <a:off x="12196816" y="3985036"/>
            <a:ext cx="4779441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pt-BR" sz="2800" b="1" noProof="0">
                <a:solidFill>
                  <a:srgbClr val="A9906F"/>
                </a:solidFill>
                <a:latin typeface="Montserrat" panose="00000500000000000000" pitchFamily="50" charset="0"/>
                <a:ea typeface="Muli Bold"/>
                <a:cs typeface="Muli Bold"/>
                <a:sym typeface="Muli Bold"/>
              </a:rPr>
              <a:t>TERCEIROS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A833F59F-8FC7-4578-B10D-E5295A5E7D9C}"/>
              </a:ext>
            </a:extLst>
          </p:cNvPr>
          <p:cNvSpPr/>
          <p:nvPr/>
        </p:nvSpPr>
        <p:spPr>
          <a:xfrm flipH="1" flipV="1">
            <a:off x="1143000" y="3976705"/>
            <a:ext cx="0" cy="3611568"/>
          </a:xfrm>
          <a:prstGeom prst="line">
            <a:avLst/>
          </a:prstGeom>
          <a:ln w="38100" cap="flat">
            <a:solidFill>
              <a:srgbClr val="133E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5C5D97E2-3FF6-F865-4ADF-2354BE2FD075}"/>
              </a:ext>
            </a:extLst>
          </p:cNvPr>
          <p:cNvSpPr/>
          <p:nvPr/>
        </p:nvSpPr>
        <p:spPr>
          <a:xfrm flipV="1">
            <a:off x="6374687" y="3996962"/>
            <a:ext cx="14506" cy="3611566"/>
          </a:xfrm>
          <a:prstGeom prst="line">
            <a:avLst/>
          </a:prstGeom>
          <a:ln w="38100" cap="flat">
            <a:solidFill>
              <a:srgbClr val="133E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C9051B37-C2B2-0B14-43FF-991B1BA07F5E}"/>
              </a:ext>
            </a:extLst>
          </p:cNvPr>
          <p:cNvSpPr/>
          <p:nvPr/>
        </p:nvSpPr>
        <p:spPr>
          <a:xfrm flipV="1">
            <a:off x="11931445" y="3976704"/>
            <a:ext cx="0" cy="3631823"/>
          </a:xfrm>
          <a:prstGeom prst="line">
            <a:avLst/>
          </a:prstGeom>
          <a:ln w="38100" cap="flat">
            <a:solidFill>
              <a:srgbClr val="133E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noProof="0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A3EF5DA-0643-BEC6-9839-18C1508DBE37}"/>
              </a:ext>
            </a:extLst>
          </p:cNvPr>
          <p:cNvSpPr txBox="1"/>
          <p:nvPr/>
        </p:nvSpPr>
        <p:spPr>
          <a:xfrm>
            <a:off x="1410779" y="4689338"/>
            <a:ext cx="4778361" cy="2898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O risco depende do desenvolvimento pretendido</a:t>
            </a:r>
          </a:p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Empresas atuarão de acordo com seu interesse</a:t>
            </a:r>
          </a:p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Necessária atuação proativa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FCC13028-AA88-5324-DAC3-84A679CC38AA}"/>
              </a:ext>
            </a:extLst>
          </p:cNvPr>
          <p:cNvSpPr txBox="1"/>
          <p:nvPr/>
        </p:nvSpPr>
        <p:spPr>
          <a:xfrm>
            <a:off x="6657076" y="4689338"/>
            <a:ext cx="4878733" cy="27450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pt-BR" sz="23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O que você oferta estabelece o risco</a:t>
            </a:r>
          </a:p>
          <a:p>
            <a:pPr indent="-241299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pt-BR" sz="23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Relação comercial</a:t>
            </a:r>
          </a:p>
          <a:p>
            <a:pPr indent="-241299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pt-BR" sz="230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Momento de estabelecer o risco é na assinatura do contrato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22C570F4-357D-A472-2F84-1167A3E9A0CF}"/>
              </a:ext>
            </a:extLst>
          </p:cNvPr>
          <p:cNvSpPr txBox="1"/>
          <p:nvPr/>
        </p:nvSpPr>
        <p:spPr>
          <a:xfrm>
            <a:off x="5214513" y="2552700"/>
            <a:ext cx="8633965" cy="66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133E4F"/>
                </a:solidFill>
                <a:effectLst/>
                <a:uLnTx/>
                <a:uFillTx/>
                <a:latin typeface="Poppins Semi-Bold"/>
                <a:ea typeface="Poppins Semi-Bold"/>
                <a:cs typeface="Poppins Semi-Bold"/>
                <a:sym typeface="Poppins Semi-Bold"/>
              </a:rPr>
              <a:t>RISCOS JURÍDICOS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58A4849E-C292-32E0-9610-CAFBA94B9A9B}"/>
              </a:ext>
            </a:extLst>
          </p:cNvPr>
          <p:cNvSpPr txBox="1"/>
          <p:nvPr/>
        </p:nvSpPr>
        <p:spPr>
          <a:xfrm>
            <a:off x="12196816" y="4689338"/>
            <a:ext cx="4924653" cy="2902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 noProof="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Consumidor – todos responsáveis solidariamente</a:t>
            </a:r>
          </a:p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 noProof="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Outros – responsabilidade com base na culpa</a:t>
            </a:r>
          </a:p>
          <a:p>
            <a:pPr indent="-241299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pt-BR" sz="2300" noProof="0">
                <a:solidFill>
                  <a:srgbClr val="133E4F"/>
                </a:solidFill>
                <a:latin typeface="Montserrat"/>
                <a:ea typeface="Montserrat"/>
                <a:cs typeface="Montserrat"/>
                <a:sym typeface="Montserrat"/>
              </a:rPr>
              <a:t>Prevenção é um bom objetivo</a:t>
            </a:r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F58C6339-625D-A6ED-533F-368CF71DD2A7}"/>
              </a:ext>
            </a:extLst>
          </p:cNvPr>
          <p:cNvSpPr/>
          <p:nvPr/>
        </p:nvSpPr>
        <p:spPr>
          <a:xfrm>
            <a:off x="16153546" y="476098"/>
            <a:ext cx="1724916" cy="1286433"/>
          </a:xfrm>
          <a:custGeom>
            <a:avLst/>
            <a:gdLst/>
            <a:ahLst/>
            <a:cxnLst/>
            <a:rect l="l" t="t" r="r" b="b"/>
            <a:pathLst>
              <a:path w="1724916" h="1286433">
                <a:moveTo>
                  <a:pt x="0" y="0"/>
                </a:moveTo>
                <a:lnTo>
                  <a:pt x="1724916" y="0"/>
                </a:lnTo>
                <a:lnTo>
                  <a:pt x="1724916" y="1286433"/>
                </a:lnTo>
                <a:lnTo>
                  <a:pt x="0" y="12864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7676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iodoInicio xmlns="915fca40-2249-4c9e-836c-de9e806dbec6" xsi:nil="true"/>
    <MigrationWizIdSecurityGroups xmlns="a0e5cbdd-084f-41ba-bb8f-3c848542f02d" xsi:nil="true"/>
    <Cliente xmlns="2a376f97-97c9-436b-a876-cf8f795a03ae">301</Cliente>
    <MovimentarDocumento xmlns="2a376f97-97c9-436b-a876-cf8f795a03ae">Não</MovimentarDocumento>
    <MigrationWizIdDocumentLibraryPermissions xmlns="a0e5cbdd-084f-41ba-bb8f-3c848542f02d" xsi:nil="true"/>
    <MigrationWizIdPermissionLevels xmlns="a0e5cbdd-084f-41ba-bb8f-3c848542f02d" xsi:nil="true"/>
    <Setor xmlns="2a376f97-97c9-436b-a876-cf8f795a03ae">23</Setor>
    <NumeroDocumento xmlns="915fca40-2249-4c9e-836c-de9e806dbec6" xsi:nil="true"/>
    <MigrationWizId xmlns="a0e5cbdd-084f-41ba-bb8f-3c848542f02d" xsi:nil="true"/>
    <MigrationWizIdPermissions xmlns="a0e5cbdd-084f-41ba-bb8f-3c848542f02d" xsi:nil="true"/>
    <TipoOperacao xmlns="2a376f97-97c9-436b-a876-cf8f795a03ae" xsi:nil="true"/>
    <Responsavel xmlns="2a376f97-97c9-436b-a876-cf8f795a03ae">
      <UserInfo>
        <DisplayName>Felipe Jensen</DisplayName>
        <AccountId>45</AccountId>
        <AccountType/>
      </UserInfo>
    </Responsavel>
    <TipoDocumento xmlns="2a376f97-97c9-436b-a876-cf8f795a03ae" xsi:nil="true"/>
    <PalavraChave xmlns="915fca40-2249-4c9e-836c-de9e806dbec6">Grupo Tecnospeed | Plugmessage | Apresentação Relatório Estratégico | Doc. Princ.</PalavraChav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presentações" ma:contentTypeID="0x010100F7BD3DBA32DFC347839D9BA3C24C28FA2B00920EEF6F217E8C408E8FC86A3555BE7C" ma:contentTypeVersion="23" ma:contentTypeDescription="" ma:contentTypeScope="" ma:versionID="614ad884dcd18894c45c3c7d3e769033">
  <xsd:schema xmlns:xsd="http://www.w3.org/2001/XMLSchema" xmlns:xs="http://www.w3.org/2001/XMLSchema" xmlns:p="http://schemas.microsoft.com/office/2006/metadata/properties" xmlns:ns2="2a376f97-97c9-436b-a876-cf8f795a03ae" xmlns:ns3="915fca40-2249-4c9e-836c-de9e806dbec6" xmlns:ns4="a0e5cbdd-084f-41ba-bb8f-3c848542f02d" targetNamespace="http://schemas.microsoft.com/office/2006/metadata/properties" ma:root="true" ma:fieldsID="7c78bd65e35410358a6d468a2df701bc" ns2:_="" ns3:_="" ns4:_="">
    <xsd:import namespace="2a376f97-97c9-436b-a876-cf8f795a03ae"/>
    <xsd:import namespace="915fca40-2249-4c9e-836c-de9e806dbec6"/>
    <xsd:import namespace="a0e5cbdd-084f-41ba-bb8f-3c848542f02d"/>
    <xsd:element name="properties">
      <xsd:complexType>
        <xsd:sequence>
          <xsd:element name="documentManagement">
            <xsd:complexType>
              <xsd:all>
                <xsd:element ref="ns2:Setor"/>
                <xsd:element ref="ns2:Cliente"/>
                <xsd:element ref="ns2:Responsavel" minOccurs="0"/>
                <xsd:element ref="ns3:PeriodoInicio" minOccurs="0"/>
                <xsd:element ref="ns3:PalavraChave"/>
                <xsd:element ref="ns3:NumeroDocumento" minOccurs="0"/>
                <xsd:element ref="ns4:MigrationWizId" minOccurs="0"/>
                <xsd:element ref="ns4:MigrationWizIdPermissions" minOccurs="0"/>
                <xsd:element ref="ns4:MigrationWizIdPermissionLevels" minOccurs="0"/>
                <xsd:element ref="ns4:MigrationWizIdDocumentLibraryPermissions" minOccurs="0"/>
                <xsd:element ref="ns4:MigrationWizIdSecurityGroups" minOccurs="0"/>
                <xsd:element ref="ns2:TipoDocumento" minOccurs="0"/>
                <xsd:element ref="ns2:TipoDocumento_x003a_ID" minOccurs="0"/>
                <xsd:element ref="ns2:MovimentarDocumento"/>
                <xsd:element ref="ns2:TipoOperaca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376f97-97c9-436b-a876-cf8f795a03ae" elementFormDefault="qualified">
    <xsd:import namespace="http://schemas.microsoft.com/office/2006/documentManagement/types"/>
    <xsd:import namespace="http://schemas.microsoft.com/office/infopath/2007/PartnerControls"/>
    <xsd:element name="Setor" ma:index="1" ma:displayName="Setor" ma:description="Este campo identifica para o time da RMSA a qual dos setores da empresa este documento pertence." ma:list="{966d75f9-83a5-4000-ae5a-806ab9d2dc44}" ma:internalName="Setor" ma:readOnly="false" ma:showField="LinkTitleNoMenu" ma:web="2a376f97-97c9-436b-a876-cf8f795a03ae">
      <xsd:simpleType>
        <xsd:restriction base="dms:Lookup"/>
      </xsd:simpleType>
    </xsd:element>
    <xsd:element name="Cliente" ma:index="2" ma:displayName="Cliente" ma:description="Este campo identifica para o time da RMSA o cliente ao qual este documento está associado." ma:indexed="true" ma:list="{cf93133d-d918-4e31-b75f-88935720dd1e}" ma:internalName="Cliente" ma:readOnly="false" ma:showField="LinkTitleNoMenu" ma:web="2a376f97-97c9-436b-a876-cf8f795a03ae">
      <xsd:simpleType>
        <xsd:restriction base="dms:Lookup"/>
      </xsd:simpleType>
    </xsd:element>
    <xsd:element name="Responsavel" ma:index="3" nillable="true" ma:displayName="Responsável" ma:description="Este campo identifica para o time da RMSA a pessoa que irá se responsabilizar pela gestão deste documento." ma:list="UserInfo" ma:SharePointGroup="0" ma:internalName="Responsavel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ipoDocumento" ma:index="19" nillable="true" ma:displayName="Tipo de Documento" ma:description="Esse campo é utilizado para determinar a sigla que o documento irá receber quando for renomeado." ma:hidden="true" ma:list="{c5368dce-3cb9-4403-93c8-2999d839d38a}" ma:internalName="TipoDocumento" ma:readOnly="false" ma:showField="Title" ma:web="2a376f97-97c9-436b-a876-cf8f795a03ae">
      <xsd:simpleType>
        <xsd:restriction base="dms:Lookup"/>
      </xsd:simpleType>
    </xsd:element>
    <xsd:element name="TipoDocumento_x003a_ID" ma:index="20" nillable="true" ma:displayName="TipoDocumento:ID" ma:list="{c5368dce-3cb9-4403-93c8-2999d839d38a}" ma:internalName="TipoDocumento_x003A_ID" ma:readOnly="true" ma:showField="ID" ma:web="2a376f97-97c9-436b-a876-cf8f795a03ae">
      <xsd:simpleType>
        <xsd:restriction base="dms:Lookup"/>
      </xsd:simpleType>
    </xsd:element>
    <xsd:element name="MovimentarDocumento" ma:index="21" ma:displayName="Movimentar?" ma:default="Não" ma:description="Dentro desta biblioteca, existe um fluxo Power Automate que movimenta os documentos dela para a sua biblioteca final. Durante esse processo, esse fluxo usa o valor do campo desse campo para identificar se o documento pode ser movimentado ou não. Apenas documentos cujo valor deste campo é igual a sim podem ser movimentados." ma:format="Dropdown" ma:internalName="MovimentarDocumento">
      <xsd:simpleType>
        <xsd:restriction base="dms:Choice">
          <xsd:enumeration value="Sim"/>
          <xsd:enumeration value="Não"/>
        </xsd:restriction>
      </xsd:simpleType>
    </xsd:element>
    <xsd:element name="TipoOperacao" ma:index="22" nillable="true" ma:displayName="Tipo de Operação" ma:description="A coluna 'Tipo de Operação' tem como objetivo categorizar as diversas operações ou serviços prestados, com foco em estratégias tributárias, sucessórias, patrimoniais, internacionais, e outras áreas específicas. Cada tipo reflete uma abordagem única para a resolução de questões fiscais, sucessórias, de reestruturação e oportunidades de negócios, de acordo com as necessidades do cliente." ma:format="Dropdown" ma:internalName="TipoOperacao">
      <xsd:simpleType>
        <xsd:restriction base="dms:Choice">
          <xsd:enumeration value="Reestruturação Tributária"/>
          <xsd:enumeration value="Reestruturação Sucessória"/>
          <xsd:enumeration value="Reestruturação Patrimonial"/>
          <xsd:enumeration value="Estrutura Internacional"/>
          <xsd:enumeration value="Oportunidades Tributárias"/>
          <xsd:enumeration value="Gestão de Passivos"/>
          <xsd:enumeration value="Contencioso"/>
          <xsd:enumeration value="M&amp;A"/>
          <xsd:enumeration value="Outro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5fca40-2249-4c9e-836c-de9e806dbec6" elementFormDefault="qualified">
    <xsd:import namespace="http://schemas.microsoft.com/office/2006/documentManagement/types"/>
    <xsd:import namespace="http://schemas.microsoft.com/office/infopath/2007/PartnerControls"/>
    <xsd:element name="PeriodoInicio" ma:index="4" nillable="true" ma:displayName="Data de Referência" ma:description="Este campo identifica o início do período de vigência do documento." ma:format="DateOnly" ma:internalName="PeriodoInicio">
      <xsd:simpleType>
        <xsd:restriction base="dms:DateTime"/>
      </xsd:simpleType>
    </xsd:element>
    <xsd:element name="PalavraChave" ma:index="5" ma:displayName="Palavra Chave" ma:description="Este campo é utilizado dentro do sistema para que o time da RMSA possa classificar os documentos do sistema com algumas tags de busca. A única função deste campo é a de permitir que o time da RMSA possa buscar documentos por palavras chave." ma:internalName="PalavraChave" ma:readOnly="false">
      <xsd:simpleType>
        <xsd:restriction base="dms:Text">
          <xsd:maxLength value="100"/>
        </xsd:restriction>
      </xsd:simpleType>
    </xsd:element>
    <xsd:element name="NumeroDocumento" ma:index="6" nillable="true" ma:displayName="Número do Documento" ma:description="Este campo armazena o identificador único deste documento no portal. Este valor é gerado de forma automática por um processo automatizado." ma:indexed="true" ma:internalName="NumeroDocumento" ma:readOnly="false">
      <xsd:simpleType>
        <xsd:restriction base="dms:Text">
          <xsd:maxLength value="100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e5cbdd-084f-41ba-bb8f-3c848542f02d" elementFormDefault="qualified">
    <xsd:import namespace="http://schemas.microsoft.com/office/2006/documentManagement/types"/>
    <xsd:import namespace="http://schemas.microsoft.com/office/infopath/2007/PartnerControls"/>
    <xsd:element name="MigrationWizId" ma:index="7" nillable="true" ma:displayName="MigrationWizId" ma:internalName="MigrationWizId">
      <xsd:simpleType>
        <xsd:restriction base="dms:Text"/>
      </xsd:simpleType>
    </xsd:element>
    <xsd:element name="MigrationWizIdPermissions" ma:index="8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9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0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1" nillable="true" ma:displayName="MigrationWizIdSecurityGroups" ma:internalName="MigrationWizIdSecurityGroups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Tipo de Conteúdo"/>
        <xsd:element ref="dc:title" minOccurs="0" maxOccurs="1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A158E7-0706-4F9E-A35F-BD961450F7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E2C87F-A97D-40D1-84A7-0DA3E4EC3EC2}">
  <ds:schemaRefs>
    <ds:schemaRef ds:uri="http://purl.org/dc/dcmitype/"/>
    <ds:schemaRef ds:uri="http://schemas.microsoft.com/office/2006/metadata/properties"/>
    <ds:schemaRef ds:uri="915fca40-2249-4c9e-836c-de9e806dbec6"/>
    <ds:schemaRef ds:uri="2a376f97-97c9-436b-a876-cf8f795a03a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a0e5cbdd-084f-41ba-bb8f-3c848542f02d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7FDCB93-2DB4-4BD4-80EB-021637613A78}">
  <ds:schemaRefs>
    <ds:schemaRef ds:uri="2a376f97-97c9-436b-a876-cf8f795a03ae"/>
    <ds:schemaRef ds:uri="915fca40-2249-4c9e-836c-de9e806dbec6"/>
    <ds:schemaRef ds:uri="a0e5cbdd-084f-41ba-bb8f-3c848542f0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766</Words>
  <Application>Microsoft Office PowerPoint</Application>
  <PresentationFormat>Personalizar</PresentationFormat>
  <Paragraphs>130</Paragraphs>
  <Slides>14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4" baseType="lpstr">
      <vt:lpstr>Open Sans Extra Bold</vt:lpstr>
      <vt:lpstr>Calibri</vt:lpstr>
      <vt:lpstr>Poppins Semi-Bold</vt:lpstr>
      <vt:lpstr>Aptos</vt:lpstr>
      <vt:lpstr>Poppins Bold</vt:lpstr>
      <vt:lpstr>Poppins</vt:lpstr>
      <vt:lpstr>Montserrat</vt:lpstr>
      <vt:lpstr>Arial</vt:lpstr>
      <vt:lpstr>Muli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Apresentação CLientes</dc:title>
  <dc:creator>Felipe Jensen</dc:creator>
  <cp:lastModifiedBy>Leonardo Relvas</cp:lastModifiedBy>
  <cp:revision>4</cp:revision>
  <dcterms:created xsi:type="dcterms:W3CDTF">2006-08-16T00:00:00Z</dcterms:created>
  <dcterms:modified xsi:type="dcterms:W3CDTF">2025-07-15T21:24:58Z</dcterms:modified>
  <dc:identifier>DAGYQpUG3jI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0x010100F7BD3DBA32DFC347839D9BA3C24C28FA2B00920EEF6F217E8C408E8FC86A3555BE7C</vt:lpwstr>
  </property>
</Properties>
</file>