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350" r:id="rId5"/>
    <p:sldId id="2147471124" r:id="rId6"/>
    <p:sldId id="2147471078" r:id="rId7"/>
    <p:sldId id="2147471161" r:id="rId8"/>
    <p:sldId id="2147471127" r:id="rId9"/>
    <p:sldId id="2147471128" r:id="rId10"/>
    <p:sldId id="2147471147" r:id="rId11"/>
    <p:sldId id="2147471139" r:id="rId12"/>
    <p:sldId id="2147471149" r:id="rId13"/>
    <p:sldId id="2147471151" r:id="rId14"/>
    <p:sldId id="2147471152" r:id="rId15"/>
    <p:sldId id="2147471129" r:id="rId16"/>
    <p:sldId id="2147471156" r:id="rId17"/>
    <p:sldId id="2147471157" r:id="rId18"/>
    <p:sldId id="2147471142" r:id="rId19"/>
    <p:sldId id="2147471130" r:id="rId20"/>
    <p:sldId id="2147471144" r:id="rId21"/>
    <p:sldId id="2147471158" r:id="rId22"/>
    <p:sldId id="2147471159" r:id="rId23"/>
    <p:sldId id="358" r:id="rId2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iciação" id="{78B8B35B-622A-AE46-ABB4-F38253EB645A}">
          <p14:sldIdLst>
            <p14:sldId id="350"/>
            <p14:sldId id="2147471124"/>
            <p14:sldId id="2147471078"/>
            <p14:sldId id="2147471161"/>
            <p14:sldId id="2147471127"/>
          </p14:sldIdLst>
        </p14:section>
        <p14:section name="Cenário Atual do Setor Bancário" id="{78EF84E8-C024-094A-8FA7-5D1EA3E9F6A3}">
          <p14:sldIdLst>
            <p14:sldId id="2147471128"/>
            <p14:sldId id="2147471147"/>
            <p14:sldId id="2147471139"/>
            <p14:sldId id="2147471149"/>
            <p14:sldId id="2147471151"/>
            <p14:sldId id="2147471152"/>
          </p14:sldIdLst>
        </p14:section>
        <p14:section name="A Evolução do BPM para a Hiperpersonalização" id="{EC4FA778-7ADD-7E40-9FD5-EBEBE0A65D44}">
          <p14:sldIdLst>
            <p14:sldId id="2147471129"/>
            <p14:sldId id="2147471156"/>
            <p14:sldId id="2147471157"/>
            <p14:sldId id="2147471142"/>
          </p14:sldIdLst>
        </p14:section>
        <p14:section name="Construindo o Futuro com Automação e Cultura" id="{54952472-FCCC-7D41-99C9-1557E32EBDD6}">
          <p14:sldIdLst>
            <p14:sldId id="2147471130"/>
            <p14:sldId id="2147471144"/>
            <p14:sldId id="2147471158"/>
            <p14:sldId id="2147471159"/>
          </p14:sldIdLst>
        </p14:section>
        <p14:section name="Finalização" id="{E21455BF-AB3D-0840-8923-932C2147ABBA}">
          <p14:sldIdLst>
            <p14:sldId id="35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185364C-923A-764A-5C87-8B3DF3332FAD}" name="Jairo Silva" initials="JS" userId="S::jairo.silva@ntconsult.com.br::d7049ee1-2e28-43ca-ad44-262eab377c58" providerId="AD"/>
  <p188:author id="{A7B6917E-1CEC-A200-1769-33E212519A44}" name="Ricardo Bucholtz" initials="RB" userId="S::Ricardo.Bucholtz@ntconsultcorp.com::7ce3ed23-94d5-4ff0-92fa-a2b0487765fe" providerId="AD"/>
  <p188:author id="{6F54AAA4-C173-1281-47C5-37592DB5393A}" name="Philippe Alencar" initials="PA" userId="S::philippe.alencar@ntconsult.com.br::a6ecc322-d163-4291-bda2-1505cf0018df" providerId="AD"/>
  <p188:author id="{6F0E0FC0-9420-A4CB-F81A-2236C272C3F2}" name="Anwen Parmley" initials="AP" userId="S::anwen.parmley@ntconsultcorp.com::c232b509-5982-4a82-8de5-7da26be77711" providerId="AD"/>
  <p188:author id="{5BC919E4-C56E-1581-FEB9-DCF176C3DB4C}" name="Rafael Godoy" initials="" userId="S::Rafael.Godoy@ntconsultcorp.com::93647f72-5e93-4e93-a4c1-7b2e164ea87f" providerId="AD"/>
  <p188:author id="{9F64ADE5-FCE8-448E-3664-ABD89FAB53DB}" name="Guilherme  Mor Gagliardi" initials="GMG" userId="S::guilherme.mor@ntconsultcorp.com::9642aaf5-03de-41a4-be9d-6a3ac1f911e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D671"/>
    <a:srgbClr val="FF4E00"/>
    <a:srgbClr val="02062D"/>
    <a:srgbClr val="D900D5"/>
    <a:srgbClr val="C6FF00"/>
    <a:srgbClr val="86ACC7"/>
    <a:srgbClr val="00AAB8"/>
    <a:srgbClr val="8BB3CF"/>
    <a:srgbClr val="6C0000"/>
    <a:srgbClr val="FE64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ED2870-9F39-804B-B459-5612F1CD28DA}" v="133" dt="2025-07-11T18:46:04.414"/>
  </p1510:revLst>
</p1510:revInfo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79"/>
    <p:restoredTop sz="71417"/>
  </p:normalViewPr>
  <p:slideViewPr>
    <p:cSldViewPr snapToGrid="0">
      <p:cViewPr varScale="1">
        <p:scale>
          <a:sx n="50" d="100"/>
          <a:sy n="50" d="100"/>
        </p:scale>
        <p:origin x="141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165E1DDD-61D6-403C-8B2A-2955AB89D3A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5E13942-C40A-49CC-A172-AD652F24A0A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2A5509-F9FF-41F7-9027-ACA7A094D8C4}" type="datetimeFigureOut">
              <a:rPr lang="pt-BR" smtClean="0"/>
              <a:t>16/07/2025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D5DCC87-18E1-4086-9920-8BB3DE937D4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7117F40-13C3-4823-991E-9F26CB59AA7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7684E2-6DB8-456B-AAFF-6AA13031FA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6286364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8925B1-95BA-4786-86C1-1A0346AAE515}" type="datetimeFigureOut">
              <a:rPr lang="pt-BR" smtClean="0"/>
              <a:t>16/07/2025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0EF573-5338-46CB-B35B-CF2BBBE26A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6687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1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  <a:t>Leopoldino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0EF573-5338-46CB-B35B-CF2BBBE26A23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88253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D1D037-9D84-F0E6-22A8-FDC2710AAF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C304AE9-C863-26A9-19EF-35D419CC85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E2BD2B6-8757-2632-5A49-B57E7449B3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  <a:t>Rodrigo</a:t>
            </a:r>
            <a:br>
              <a:rPr lang="pt-BR" b="1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</a:br>
            <a:br>
              <a:rPr lang="pt-BR" b="1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</a:br>
            <a:r>
              <a:rPr lang="pt-BR" b="1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  <a:t>Por que Voltar a Colocar o Cliente no Centro?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i="1" dirty="0">
              <a:solidFill>
                <a:srgbClr val="02052D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Muitas vezes, o cliente quer apenas fazer uma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interação específica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. Assim, a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escalabilidade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 trouxe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novos clientes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, mas agora é preciso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 retê-los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, e um meio justo é a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hiperpersonalização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.</a:t>
            </a:r>
            <a:b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</a:br>
            <a:endParaRPr lang="pt-BR" sz="1200" dirty="0">
              <a:solidFill>
                <a:srgbClr val="FFFFFF"/>
              </a:solidFill>
              <a:latin typeface="Segoe UI"/>
              <a:cs typeface="Segoe UI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i="1" dirty="0">
                <a:solidFill>
                  <a:srgbClr val="02052D"/>
                </a:solidFill>
              </a:rPr>
              <a:t>“O lucro vem de clientes que retornam e clientes que elogiam seus produtos ou serviços a outros.”</a:t>
            </a:r>
            <a:r>
              <a:rPr lang="pt-BR" sz="1200" i="1" dirty="0">
                <a:solidFill>
                  <a:srgbClr val="FFFFFF"/>
                </a:solidFill>
                <a:latin typeface="Segoe UI"/>
                <a:cs typeface="Segoe UI"/>
              </a:rPr>
              <a:t> Deming.</a:t>
            </a:r>
            <a:endParaRPr lang="pt-BR" sz="1200" dirty="0">
              <a:solidFill>
                <a:srgbClr val="FFFFFF"/>
              </a:solidFill>
              <a:latin typeface="Segoe UI"/>
              <a:cs typeface="Segoe UI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solidFill>
                <a:srgbClr val="FFFFFF"/>
              </a:solidFill>
              <a:latin typeface="Segoe UI"/>
              <a:cs typeface="Segoe UI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Princípio de Pareto sugere que 20% das causas são responsáveis por 80% dos efeitos, o que é uma decisão inteligente a </a:t>
            </a:r>
            <a:r>
              <a:rPr lang="pt-BR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hiperpadronização</a:t>
            </a:r>
            <a:r>
              <a:rPr lang="pt-B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 maior parte do casos. Mas a </a:t>
            </a:r>
            <a:r>
              <a:rPr lang="pt-BR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hiperautomação</a:t>
            </a:r>
            <a:r>
              <a:rPr lang="pt-B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tronará comodities nesta década e o diferencial está em resolver de forma </a:t>
            </a:r>
            <a:r>
              <a:rPr lang="pt-BR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hiperpersonalida</a:t>
            </a:r>
            <a:r>
              <a:rPr lang="pt-B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80% das causas esquecidas.</a:t>
            </a:r>
            <a:endParaRPr lang="pt-BR" sz="1200" dirty="0">
              <a:solidFill>
                <a:srgbClr val="FFFFFF"/>
              </a:solidFill>
              <a:latin typeface="Segoe UI"/>
              <a:cs typeface="Segoe UI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</a:b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Inspirado por W. Edwards Deming, que via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o cliente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 como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o maior ativo de uma empresa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, é hora de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resgatar o foco no cliente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 como o coração doa negócios. Deming defendia que a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qualidade e a melhoria contínua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 são impulsionadas por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processos centrados no consumidor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, uma ideia que ressoa profundamente hoje.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solidFill>
                <a:srgbClr val="FFFFFF"/>
              </a:solidFill>
              <a:latin typeface="Segoe UI"/>
              <a:cs typeface="Segoe UI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pt-BR" sz="1200" dirty="0">
              <a:solidFill>
                <a:srgbClr val="FFFFFF"/>
              </a:solidFill>
              <a:latin typeface="Segoe UI"/>
              <a:cs typeface="Segoe UI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A4A81C7-A77C-CBD2-906D-78909E654E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0EF573-5338-46CB-B35B-CF2BBBE26A23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32263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75796-5230-DA30-CF80-99CC01DE92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C5E1F0D-9C27-4B5A-0B93-4200E7C4DA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65FC037-03E3-C94D-5BAA-6A3BFA7031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Rodrigo</a:t>
            </a:r>
            <a:b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</a:br>
            <a:b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</a:b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Em um mundo onde a automação domina, a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inteligência artificial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 (IA) pode assumir grande parte do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trabalho cognitivo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 repetitivo, como análise de dados e triagem de interações, permitindo que os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humanos se concentrem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 em interações que exigem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empatia e criatividade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pt-BR" sz="1200" dirty="0">
              <a:solidFill>
                <a:srgbClr val="FFFFFF"/>
              </a:solidFill>
              <a:latin typeface="Segoe UI"/>
              <a:cs typeface="Segoe UI"/>
            </a:endParaRPr>
          </a:p>
          <a:p>
            <a:pPr>
              <a:spcBef>
                <a:spcPts val="600"/>
              </a:spcBef>
            </a:pP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Voltar a colocar o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cliente no centro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 é uma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estratégia competitiva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. Empresas que ouvem, entendem e personalizam constroem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confiança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 e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fidelidade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, elementos que diferenciam em um mercado saturado de opções digitais.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pt-BR" sz="1200" dirty="0">
              <a:solidFill>
                <a:srgbClr val="FFFFFF"/>
              </a:solidFill>
              <a:latin typeface="Segoe UI"/>
              <a:cs typeface="Segoe UI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0499669-C51E-8FF8-22EA-F206135C35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0EF573-5338-46CB-B35B-CF2BBBE26A23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83893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Leopoldino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0EF573-5338-46CB-B35B-CF2BBBE26A23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26943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839698-82D6-41AE-88C2-85096BE72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D460F04-2447-9F24-ED4D-EE1D9D771B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F3FF417-2001-C6C3-4172-2C9FC06577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Leopoldino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pt-BR" b="1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</a:br>
            <a:r>
              <a:rPr lang="pt-BR" b="1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  <a:t>Orquestrando o Passado e o Presente</a:t>
            </a:r>
            <a:b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</a:br>
            <a:b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</a:b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O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Business </a:t>
            </a:r>
            <a:r>
              <a:rPr lang="pt-BR" sz="1200" b="1" dirty="0" err="1">
                <a:solidFill>
                  <a:srgbClr val="FFFFFF"/>
                </a:solidFill>
                <a:latin typeface="Segoe UI"/>
                <a:cs typeface="Segoe UI"/>
              </a:rPr>
              <a:t>Process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 Management (BPM)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 evoluiu significativamente desde suas origens na gestão de processos industriais até se tornar um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pilar da transformação digital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.</a:t>
            </a:r>
            <a:b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</a:br>
            <a:b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</a:b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Inicialmente focado em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padronizar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 e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otimizar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 fluxos de trabalho, o BPM ganhou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relevância no mercado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, ao orquestrar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interações complexas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 entre humanos, sistemas legados, APIs, </a:t>
            </a:r>
            <a:r>
              <a:rPr lang="pt-BR" sz="1200" dirty="0" err="1">
                <a:solidFill>
                  <a:srgbClr val="FFFFFF"/>
                </a:solidFill>
                <a:latin typeface="Segoe UI"/>
                <a:cs typeface="Segoe UI"/>
              </a:rPr>
              <a:t>RPAs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 e outras tecnologias. Ferramentas como o Camunda, com sua capacidade de modelar e executar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processos em escala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, têm permitido às empresas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integrar canais digitais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,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automatizar tarefas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 repetitivas e garantir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conformidade regulatória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solidFill>
                <a:srgbClr val="FFFFFF"/>
              </a:solidFill>
              <a:latin typeface="Segoe UI"/>
              <a:cs typeface="Segoe U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solidFill>
                <a:srgbClr val="FFFFFF"/>
              </a:solidFill>
              <a:latin typeface="Segoe UI"/>
              <a:cs typeface="Segoe UI"/>
            </a:endParaRPr>
          </a:p>
          <a:p>
            <a:endParaRPr lang="pt-B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D9CA624-A207-16D2-EF59-957D3DDE96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0EF573-5338-46CB-B35B-CF2BBBE26A23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53943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218AC8-A9F8-31CF-E6C5-5F35AE89C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8319675-B36D-A79B-49B0-6914814C92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1A416B9-C4DC-4AEB-3DDE-F777DBA7F8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Leopoldino</a:t>
            </a:r>
            <a:b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</a:br>
            <a:b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</a:b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No entanto, o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verdadeiro valor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 do BPM está em sua capacidade de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conectar tecnologia com pessoas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, garantindo que a automação sirva ao propósito maior de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melhorar a experiência do cliente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, e não apenas de cortar custos.</a:t>
            </a:r>
            <a:b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</a:br>
            <a:b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</a:br>
            <a:r>
              <a:rPr lang="pt-BR" sz="1200" dirty="0">
                <a:solidFill>
                  <a:schemeClr val="bg1"/>
                </a:solidFill>
              </a:rPr>
              <a:t>A </a:t>
            </a:r>
            <a:r>
              <a:rPr lang="pt-BR" sz="1200" b="1" dirty="0">
                <a:solidFill>
                  <a:schemeClr val="bg1"/>
                </a:solidFill>
              </a:rPr>
              <a:t>próxima fronteira </a:t>
            </a:r>
            <a:r>
              <a:rPr lang="pt-BR" sz="1200" dirty="0">
                <a:solidFill>
                  <a:schemeClr val="bg1"/>
                </a:solidFill>
              </a:rPr>
              <a:t>do BPM está na gestão de processos </a:t>
            </a:r>
            <a:r>
              <a:rPr lang="pt-BR" sz="1200" b="1" dirty="0">
                <a:solidFill>
                  <a:schemeClr val="bg1"/>
                </a:solidFill>
              </a:rPr>
              <a:t>não</a:t>
            </a:r>
            <a:r>
              <a:rPr lang="pt-BR" sz="1200" dirty="0">
                <a:solidFill>
                  <a:schemeClr val="bg1"/>
                </a:solidFill>
              </a:rPr>
              <a:t> </a:t>
            </a:r>
            <a:r>
              <a:rPr lang="pt-BR" sz="1200" b="1" dirty="0">
                <a:solidFill>
                  <a:schemeClr val="bg1"/>
                </a:solidFill>
              </a:rPr>
              <a:t>determinísticos</a:t>
            </a:r>
            <a:r>
              <a:rPr lang="pt-BR" sz="1200" dirty="0">
                <a:solidFill>
                  <a:schemeClr val="bg1"/>
                </a:solidFill>
              </a:rPr>
              <a:t>, impulsionada pelo advento dos </a:t>
            </a:r>
            <a:r>
              <a:rPr lang="pt-BR" sz="1200" b="1" dirty="0">
                <a:solidFill>
                  <a:schemeClr val="bg1"/>
                </a:solidFill>
              </a:rPr>
              <a:t>agentes de inteligência artificial</a:t>
            </a:r>
            <a:r>
              <a:rPr lang="pt-BR" sz="1200" dirty="0">
                <a:solidFill>
                  <a:schemeClr val="bg1"/>
                </a:solidFill>
              </a:rPr>
              <a:t>.</a:t>
            </a:r>
            <a:endParaRPr lang="pt-BR" sz="1200" dirty="0">
              <a:solidFill>
                <a:schemeClr val="bg1"/>
              </a:solidFill>
              <a:latin typeface="Segoe UI"/>
              <a:cs typeface="Segoe UI"/>
            </a:endParaRPr>
          </a:p>
          <a:p>
            <a:endParaRPr lang="pt-B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B19A49C-7E53-F8C4-BAB1-BA5A15A7E7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0EF573-5338-46CB-B35B-CF2BBBE26A23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19631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80080E-8A1F-3D67-3EF7-28D235C08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9BBFFC5-A19B-4DBD-B1D2-CC1C82C4D6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EE26544-10BD-8EA2-4119-3426521A42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Leopoldino</a:t>
            </a:r>
            <a:b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</a:br>
            <a:b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</a:b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O resgate de processos </a:t>
            </a:r>
            <a:r>
              <a:rPr lang="pt-BR" sz="1200" b="1" dirty="0" err="1">
                <a:solidFill>
                  <a:srgbClr val="FFFFFF"/>
                </a:solidFill>
                <a:latin typeface="Segoe UI"/>
                <a:cs typeface="Segoe UI"/>
              </a:rPr>
              <a:t>ad-hoc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 – aqueles que não seguem um roteiro fixo, como consultas complexas de clientes ou negociações personalizadas – exige uma nova abordagem. Esses agentes combinam a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precisão da automação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 com a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flexibilidade de respostas contextuais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, permitindo que empresas gerenciem tanto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fluxos previsíveis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 quanto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situações únicas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. Essa evolução é crucial para a hiperpersonalização, pois permite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respostas rápidas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 e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relevantes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, independentemente da complexidade da interação.</a:t>
            </a:r>
          </a:p>
          <a:p>
            <a:endParaRPr lang="pt-B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0507703-E9DB-DE3A-2535-EEE8D8EDAC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0EF573-5338-46CB-B35B-CF2BBBE26A23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41980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Ambos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0EF573-5338-46CB-B35B-CF2BBBE26A23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30423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81B19-9E47-9B31-37C4-8F6349F28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19207DC-4546-0F39-B1A2-584DD1514B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4C4217A-6221-7E08-4CEF-273BAC3AD5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  <a:t>Rodrigo e </a:t>
            </a:r>
            <a:r>
              <a:rPr lang="pt-BR" b="1" dirty="0" err="1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  <a:t>Lopoldino</a:t>
            </a:r>
            <a:endParaRPr lang="pt-BR" b="1" dirty="0">
              <a:solidFill>
                <a:schemeClr val="bg1"/>
              </a:solidFill>
              <a:latin typeface="Segoe UI"/>
              <a:ea typeface="Calibri" panose="020F0502020204030204"/>
              <a:cs typeface="Segoe U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1" dirty="0">
              <a:solidFill>
                <a:schemeClr val="bg1"/>
              </a:solidFill>
              <a:latin typeface="Segoe UI"/>
              <a:ea typeface="Calibri" panose="020F0502020204030204"/>
              <a:cs typeface="Segoe U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  <a:t>Hiperpersonalização e o Papel da </a:t>
            </a:r>
            <a:r>
              <a:rPr lang="pt-BR" b="1" dirty="0" err="1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  <a:t>Hiperautomação</a:t>
            </a:r>
            <a:endParaRPr lang="pt-BR" b="1" dirty="0">
              <a:solidFill>
                <a:schemeClr val="bg1"/>
              </a:solidFill>
              <a:latin typeface="Segoe UI"/>
              <a:ea typeface="Calibri" panose="020F0502020204030204"/>
              <a:cs typeface="Segoe U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1" dirty="0">
              <a:solidFill>
                <a:schemeClr val="bg1"/>
              </a:solidFill>
              <a:latin typeface="Segoe UI"/>
              <a:ea typeface="Calibri" panose="020F0502020204030204"/>
              <a:cs typeface="Segoe U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>
                <a:solidFill>
                  <a:schemeClr val="bg1"/>
                </a:solidFill>
                <a:latin typeface="Segoe UI"/>
                <a:cs typeface="Segoe UI"/>
                <a:sym typeface="Quattrocento Sans"/>
              </a:rPr>
              <a:t>Abordagem para </a:t>
            </a:r>
            <a:r>
              <a:rPr lang="pt-BR" sz="1200" b="1" dirty="0" err="1">
                <a:solidFill>
                  <a:schemeClr val="bg1"/>
                </a:solidFill>
                <a:latin typeface="Segoe UI"/>
                <a:cs typeface="Segoe UI"/>
                <a:sym typeface="Quattrocento Sans"/>
              </a:rPr>
              <a:t>Agentic</a:t>
            </a:r>
            <a:r>
              <a:rPr lang="pt-BR" sz="1200" b="1" dirty="0">
                <a:solidFill>
                  <a:schemeClr val="bg1"/>
                </a:solidFill>
                <a:latin typeface="Segoe UI"/>
                <a:cs typeface="Segoe UI"/>
                <a:sym typeface="Quattrocento Sans"/>
              </a:rPr>
              <a:t> </a:t>
            </a:r>
            <a:r>
              <a:rPr lang="pt-BR" sz="1200" b="1" dirty="0" err="1">
                <a:solidFill>
                  <a:schemeClr val="bg1"/>
                </a:solidFill>
                <a:latin typeface="Segoe UI"/>
                <a:cs typeface="Segoe UI"/>
                <a:sym typeface="Quattrocento Sans"/>
              </a:rPr>
              <a:t>Orchestration</a:t>
            </a:r>
            <a:r>
              <a:rPr lang="pt-BR" sz="1200" dirty="0">
                <a:solidFill>
                  <a:schemeClr val="bg1"/>
                </a:solidFill>
                <a:latin typeface="Segoe UI"/>
                <a:cs typeface="Segoe UI"/>
                <a:sym typeface="Quattrocento Sans"/>
              </a:rPr>
              <a:t> com Camunda, combina a execução de </a:t>
            </a:r>
            <a:r>
              <a:rPr lang="pt-BR" sz="1200" b="1" dirty="0">
                <a:solidFill>
                  <a:schemeClr val="bg1"/>
                </a:solidFill>
                <a:latin typeface="Segoe UI"/>
                <a:cs typeface="Segoe UI"/>
                <a:sym typeface="Quattrocento Sans"/>
              </a:rPr>
              <a:t>processos determinísticos e não determinísticos</a:t>
            </a:r>
            <a:r>
              <a:rPr lang="pt-BR" sz="1200" dirty="0">
                <a:solidFill>
                  <a:schemeClr val="bg1"/>
                </a:solidFill>
                <a:latin typeface="Segoe UI"/>
                <a:cs typeface="Segoe UI"/>
                <a:sym typeface="Quattrocento Sans"/>
              </a:rPr>
              <a:t> para equilibrar o controle com a flexibilidade.</a:t>
            </a:r>
            <a:endParaRPr lang="pt-BR" b="1" dirty="0">
              <a:solidFill>
                <a:schemeClr val="bg1"/>
              </a:solidFill>
              <a:latin typeface="Segoe UI"/>
              <a:ea typeface="Calibri" panose="020F0502020204030204"/>
              <a:cs typeface="Segoe UI"/>
            </a:endParaRPr>
          </a:p>
          <a:p>
            <a:pPr>
              <a:buNone/>
            </a:pPr>
            <a:endParaRPr lang="pt-BR" sz="1200" b="1" dirty="0">
              <a:solidFill>
                <a:schemeClr val="bg2">
                  <a:lumMod val="75000"/>
                </a:schemeClr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buNone/>
            </a:pPr>
            <a:r>
              <a:rPr lang="pt-BR" sz="1200" b="1" dirty="0">
                <a:solidFill>
                  <a:schemeClr val="bg2">
                    <a:lumMod val="75000"/>
                  </a:schemeClr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Determinístico | Controle</a:t>
            </a:r>
          </a:p>
          <a:p>
            <a:pPr>
              <a:buNone/>
            </a:pPr>
            <a:r>
              <a:rPr lang="pt-BR" sz="1200" dirty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BPMN define o fluxo do processo com antecedência. Garante resultados previsíveis com barreiras claras.</a:t>
            </a:r>
          </a:p>
          <a:p>
            <a:pPr>
              <a:buNone/>
            </a:pPr>
            <a:endParaRPr lang="pt-BR" sz="1200" dirty="0">
              <a:solidFill>
                <a:schemeClr val="bg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pt-BR" sz="1200" b="1" dirty="0">
                <a:solidFill>
                  <a:srgbClr val="F8450F"/>
                </a:solidFill>
                <a:effectLst/>
                <a:latin typeface="Segoe UI"/>
                <a:cs typeface="Segoe UI"/>
              </a:rPr>
              <a:t>Fluxo de Processo Dentro </a:t>
            </a:r>
            <a:r>
              <a:rPr lang="pt-BR" sz="1200" b="1" dirty="0">
                <a:solidFill>
                  <a:srgbClr val="F8450F"/>
                </a:solidFill>
                <a:latin typeface="Segoe UI"/>
                <a:cs typeface="Segoe UI"/>
              </a:rPr>
              <a:t>do </a:t>
            </a:r>
            <a:r>
              <a:rPr lang="pt-BR" sz="1200" b="1" dirty="0" err="1">
                <a:solidFill>
                  <a:srgbClr val="F8450F"/>
                </a:solidFill>
                <a:latin typeface="Segoe UI"/>
                <a:cs typeface="Segoe UI"/>
              </a:rPr>
              <a:t>Agentic</a:t>
            </a:r>
            <a:r>
              <a:rPr lang="pt-BR" sz="1200" b="1" dirty="0">
                <a:solidFill>
                  <a:srgbClr val="F8450F"/>
                </a:solidFill>
                <a:latin typeface="Segoe UI"/>
                <a:cs typeface="Segoe UI"/>
              </a:rPr>
              <a:t> </a:t>
            </a:r>
            <a:r>
              <a:rPr lang="pt-BR" sz="1200" b="1" dirty="0" err="1">
                <a:solidFill>
                  <a:srgbClr val="F8450F"/>
                </a:solidFill>
                <a:latin typeface="Segoe UI"/>
                <a:cs typeface="Segoe UI"/>
              </a:rPr>
              <a:t>Orchestration</a:t>
            </a:r>
            <a:endParaRPr lang="pt-BR" sz="1200" dirty="0">
              <a:solidFill>
                <a:srgbClr val="F8450F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buNone/>
            </a:pPr>
            <a:r>
              <a:rPr lang="pt-BR" sz="1200" dirty="0">
                <a:solidFill>
                  <a:srgbClr val="FFFFFF"/>
                </a:solidFill>
                <a:effectLst/>
                <a:latin typeface="Segoe UI"/>
                <a:cs typeface="Segoe UI"/>
              </a:rPr>
              <a:t>Controle BPMN completo dentro de subprocessos </a:t>
            </a:r>
            <a:r>
              <a:rPr lang="pt-BR" sz="1200" dirty="0" err="1">
                <a:solidFill>
                  <a:srgbClr val="FFFFFF"/>
                </a:solidFill>
                <a:effectLst/>
                <a:latin typeface="Segoe UI"/>
                <a:cs typeface="Segoe UI"/>
              </a:rPr>
              <a:t>ad-hoc</a:t>
            </a:r>
            <a:r>
              <a:rPr lang="pt-BR" sz="1200" dirty="0">
                <a:solidFill>
                  <a:srgbClr val="FFFFFF"/>
                </a:solidFill>
                <a:effectLst/>
                <a:latin typeface="Segoe UI"/>
                <a:cs typeface="Segoe UI"/>
              </a:rPr>
              <a:t> para máxima flexibilidade.</a:t>
            </a:r>
          </a:p>
          <a:p>
            <a:pPr>
              <a:buNone/>
            </a:pPr>
            <a:endParaRPr lang="pt-BR" sz="1200" dirty="0">
              <a:solidFill>
                <a:schemeClr val="bg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buNone/>
            </a:pPr>
            <a:r>
              <a:rPr lang="pt-BR" sz="1200" b="1" dirty="0">
                <a:solidFill>
                  <a:srgbClr val="CAFF19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Os agentes mudam instantaneamente</a:t>
            </a:r>
            <a:r>
              <a:rPr lang="pt-BR" sz="1200" dirty="0">
                <a:solidFill>
                  <a:srgbClr val="CAFF1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BR" sz="1200" b="1" dirty="0">
                <a:solidFill>
                  <a:srgbClr val="CAFF19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com mensagens externas e temporizadores.</a:t>
            </a:r>
            <a:endParaRPr lang="pt-BR" sz="1200" dirty="0">
              <a:solidFill>
                <a:srgbClr val="CAFF19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buNone/>
            </a:pPr>
            <a:r>
              <a:rPr lang="pt-BR" sz="1200" dirty="0">
                <a:solidFill>
                  <a:srgbClr val="FFFFFF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Durante a execução, os agentes podem ser influenciados por eventos como mensagens externas ou temporizadores, permitindo ajustes instantâneos.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pt-BR" sz="1200" dirty="0">
              <a:solidFill>
                <a:srgbClr val="FFFFFF"/>
              </a:solidFill>
              <a:latin typeface="Segoe UI"/>
              <a:cs typeface="Segoe UI"/>
            </a:endParaRPr>
          </a:p>
          <a:p>
            <a:pPr>
              <a:buNone/>
            </a:pPr>
            <a:r>
              <a:rPr lang="pt-BR" sz="1200" b="1" dirty="0">
                <a:solidFill>
                  <a:srgbClr val="28CA69"/>
                </a:solidFill>
                <a:effectLst/>
                <a:latin typeface="Segoe UI"/>
                <a:cs typeface="Segoe UI"/>
              </a:rPr>
              <a:t>Reconfiguração de </a:t>
            </a:r>
            <a:r>
              <a:rPr lang="pt-BR" sz="1200" b="1" dirty="0">
                <a:solidFill>
                  <a:srgbClr val="28CA69"/>
                </a:solidFill>
                <a:latin typeface="Segoe UI"/>
                <a:cs typeface="Segoe UI"/>
              </a:rPr>
              <a:t>agentes</a:t>
            </a:r>
            <a:r>
              <a:rPr lang="pt-BR" sz="1200" b="1" dirty="0">
                <a:solidFill>
                  <a:srgbClr val="28CA69"/>
                </a:solidFill>
                <a:effectLst/>
                <a:latin typeface="Segoe UI"/>
                <a:cs typeface="Segoe UI"/>
              </a:rPr>
              <a:t> orientada a eventos</a:t>
            </a:r>
            <a:endParaRPr lang="pt-BR" sz="1200" dirty="0">
              <a:solidFill>
                <a:srgbClr val="28CA69"/>
              </a:solidFill>
              <a:effectLst/>
              <a:latin typeface="Segoe UI"/>
              <a:cs typeface="Segoe UI"/>
            </a:endParaRPr>
          </a:p>
          <a:p>
            <a:pPr>
              <a:buNone/>
            </a:pPr>
            <a:r>
              <a:rPr lang="pt-BR" sz="1200" dirty="0">
                <a:solidFill>
                  <a:srgbClr val="FFFFFF"/>
                </a:solidFill>
                <a:effectLst/>
                <a:latin typeface="Segoe UI"/>
                <a:cs typeface="Segoe UI"/>
              </a:rPr>
              <a:t>Subfluxos de trabalho manipulam novos dados, orientando as próximas etapas da IA.</a:t>
            </a:r>
          </a:p>
          <a:p>
            <a:pPr>
              <a:buNone/>
            </a:pPr>
            <a:endParaRPr lang="pt-BR" sz="1200" dirty="0">
              <a:solidFill>
                <a:srgbClr val="FFFFFF"/>
              </a:solidFill>
              <a:effectLst/>
              <a:latin typeface="Segoe UI"/>
              <a:cs typeface="Segoe UI"/>
            </a:endParaRPr>
          </a:p>
          <a:p>
            <a:pPr>
              <a:buNone/>
            </a:pPr>
            <a:r>
              <a:rPr lang="pt-BR" sz="1200" b="1" dirty="0">
                <a:solidFill>
                  <a:srgbClr val="1397A6"/>
                </a:solidFill>
                <a:effectLst/>
                <a:latin typeface="Segoe UI"/>
                <a:cs typeface="Segoe UI"/>
              </a:rPr>
              <a:t>Agentes orquestram </a:t>
            </a:r>
            <a:r>
              <a:rPr lang="pt-BR" sz="1200" b="1" dirty="0">
                <a:solidFill>
                  <a:srgbClr val="1397A6"/>
                </a:solidFill>
                <a:latin typeface="Segoe UI"/>
                <a:cs typeface="Segoe UI"/>
              </a:rPr>
              <a:t>subprocessos</a:t>
            </a:r>
            <a:endParaRPr lang="pt-BR" sz="1200" dirty="0">
              <a:solidFill>
                <a:srgbClr val="1397A6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Um </a:t>
            </a:r>
            <a:r>
              <a:rPr lang="pt-BR" sz="1200" dirty="0" err="1">
                <a:solidFill>
                  <a:srgbClr val="FFFFFF"/>
                </a:solidFill>
                <a:latin typeface="Segoe UI"/>
                <a:cs typeface="Segoe UI"/>
              </a:rPr>
              <a:t>Agentic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lang="pt-BR" sz="1200" dirty="0" err="1">
                <a:solidFill>
                  <a:srgbClr val="FFFFFF"/>
                </a:solidFill>
                <a:latin typeface="Segoe UI"/>
                <a:cs typeface="Segoe UI"/>
              </a:rPr>
              <a:t>Orchestration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 não</a:t>
            </a:r>
            <a:r>
              <a:rPr lang="pt-BR" sz="1200" dirty="0">
                <a:solidFill>
                  <a:srgbClr val="FFFFFF"/>
                </a:solidFill>
                <a:effectLst/>
                <a:latin typeface="Segoe UI"/>
                <a:cs typeface="Segoe UI"/>
              </a:rPr>
              <a:t> precisa 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chamar somente um outro agente</a:t>
            </a:r>
            <a:r>
              <a:rPr lang="pt-BR" sz="1200" dirty="0">
                <a:solidFill>
                  <a:srgbClr val="FFFFFF"/>
                </a:solidFill>
                <a:effectLst/>
                <a:latin typeface="Segoe UI"/>
                <a:cs typeface="Segoe UI"/>
              </a:rPr>
              <a:t>. Pode 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inclusive chamar</a:t>
            </a:r>
            <a:r>
              <a:rPr lang="pt-BR" sz="1200" dirty="0">
                <a:solidFill>
                  <a:srgbClr val="FFFFFF"/>
                </a:solidFill>
                <a:effectLst/>
                <a:latin typeface="Segoe UI"/>
                <a:cs typeface="Segoe UI"/>
              </a:rPr>
              <a:t> um subprocesso inteiro.</a:t>
            </a:r>
          </a:p>
          <a:p>
            <a:endParaRPr lang="pt-BR" sz="1200" dirty="0">
              <a:solidFill>
                <a:srgbClr val="FFFFFF"/>
              </a:solidFill>
              <a:effectLst/>
              <a:latin typeface="Segoe UI"/>
              <a:cs typeface="Segoe UI"/>
            </a:endParaRPr>
          </a:p>
          <a:p>
            <a:pPr>
              <a:buNone/>
            </a:pPr>
            <a:r>
              <a:rPr lang="pt-BR" sz="1200" b="1" dirty="0">
                <a:solidFill>
                  <a:srgbClr val="B700C2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Orquestração Multiagente</a:t>
            </a:r>
            <a:endParaRPr lang="pt-BR" sz="1200" dirty="0">
              <a:solidFill>
                <a:srgbClr val="B700C2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buNone/>
            </a:pPr>
            <a:r>
              <a:rPr lang="pt-BR" sz="1200" dirty="0">
                <a:solidFill>
                  <a:srgbClr val="FFFFFF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Os agentes orquestram outros agentes para soluções simplificadas e escaláveis.</a:t>
            </a:r>
          </a:p>
          <a:p>
            <a:endParaRPr lang="pt-BR" sz="1200" dirty="0">
              <a:solidFill>
                <a:srgbClr val="FFFFFF"/>
              </a:solidFill>
              <a:effectLst/>
              <a:latin typeface="Segoe UI"/>
              <a:cs typeface="Segoe UI"/>
            </a:endParaRPr>
          </a:p>
          <a:p>
            <a:pPr>
              <a:buNone/>
            </a:pPr>
            <a:endParaRPr lang="pt-BR" sz="1200" dirty="0">
              <a:solidFill>
                <a:srgbClr val="FFFFFF"/>
              </a:solidFill>
              <a:effectLst/>
              <a:latin typeface="Segoe UI"/>
              <a:cs typeface="Segoe UI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pt-BR" sz="1200" dirty="0">
              <a:solidFill>
                <a:srgbClr val="FFFFFF"/>
              </a:solidFill>
              <a:latin typeface="Segoe UI"/>
              <a:cs typeface="Segoe UI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1AC7E8C-113E-4333-14DF-3C601C2E8C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0EF573-5338-46CB-B35B-CF2BBBE26A23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32381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EA29AA-1DC6-6A61-731D-30FAC1ABA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7BBB058-8D7A-0EE2-8DB5-3B0A24701B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85E95F8-4E7C-558C-2995-50F0F37AB5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  <a:t>Leopoldino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pt-BR" b="1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</a:br>
            <a:r>
              <a:rPr lang="pt-BR" b="1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  <a:t>Cultura de Melhoria Contínua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</a:b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Para se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distanciar da concorrência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, os bancos precisam adotar uma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cultura de melhoria contín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ua, inspirada nos princípios de Deming, que valoriza a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retroalimentação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 e a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aprendizagem constante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. Isso significa criar sistemas que captem feedback direto dos clientes, sem os filtros da terceirização, e usá-lo para refinar processos e serviços.</a:t>
            </a:r>
            <a:b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</a:br>
            <a:b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</a:b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O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BPM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, com ferramentas como o Camunda, pode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facilitar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 essa cultura ao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monitorar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 métricas de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desempenho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 em tempo real e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identificar oportunidades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 de otimização.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solidFill>
                <a:srgbClr val="FFFFFF"/>
              </a:solidFill>
              <a:latin typeface="Segoe UI"/>
              <a:cs typeface="Segoe UI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pt-BR" sz="1200" dirty="0">
              <a:solidFill>
                <a:srgbClr val="FFFFFF"/>
              </a:solidFill>
              <a:latin typeface="Segoe UI"/>
              <a:cs typeface="Segoe UI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8B25676-B2E3-2B4E-9C0A-26D7A14F92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0EF573-5338-46CB-B35B-CF2BBBE26A23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94714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F3C8BE-9180-40B6-49A6-A2D4BE212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B03A26E-8E65-CC40-40C1-7A6B25D7D5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20B3B09-D224-F404-F1F7-A01AD22448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  <a:t>Rodrigo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1" dirty="0">
              <a:solidFill>
                <a:schemeClr val="bg1"/>
              </a:solidFill>
              <a:latin typeface="Segoe UI"/>
              <a:ea typeface="Calibri" panose="020F0502020204030204"/>
              <a:cs typeface="Segoe UI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  <a:t>A Chave para a Diferenciação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</a:b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A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integração de IA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 permite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análises preditivas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 que antecipam problemas antes que eles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impactem o cliente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pt-BR" sz="1200" dirty="0">
              <a:solidFill>
                <a:srgbClr val="FFFFFF"/>
              </a:solidFill>
              <a:latin typeface="Segoe UI"/>
              <a:cs typeface="Segoe UI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Uma cultura de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melhoria contínua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 não apenas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melhora a experiência do cliente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, mas também posiciona a empresa como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líder em inovação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, capaz de se adaptar rapidamente às mudanças do mercado.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</a:b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O resultado é uma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vantagem competitiva sustentável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, construída sobre a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confiança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 e a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satisfação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 do cliente.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pt-BR" sz="1200" dirty="0">
              <a:solidFill>
                <a:srgbClr val="FFFFFF"/>
              </a:solidFill>
              <a:latin typeface="Segoe UI"/>
              <a:cs typeface="Segoe UI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C009648-4746-066A-E64F-93D1752E48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0EF573-5338-46CB-B35B-CF2BBBE26A23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19305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1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  <a:t>Leopoldino e Rodrigo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0EF573-5338-46CB-B35B-CF2BBBE26A23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73937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1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  <a:t>Leopoldino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0EF573-5338-46CB-B35B-CF2BBBE26A23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41092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1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  <a:t>Leopoldino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0EF573-5338-46CB-B35B-CF2BBBE26A23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91185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Leopoldino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0EF573-5338-46CB-B35B-CF2BBBE26A23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42468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Rodrigo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0EF573-5338-46CB-B35B-CF2BBBE26A23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94104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8744E-E7BB-2A2A-FF6A-0C7421C01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C879CEF-505C-32DC-F98B-16D7B46DEA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3B9DD4F-7DEE-7531-F94F-DB3CF6F93B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  <a:t>Rodrigo</a:t>
            </a:r>
            <a:br>
              <a:rPr lang="pt-BR" b="1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</a:br>
            <a:br>
              <a:rPr lang="pt-BR" b="1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</a:br>
            <a:r>
              <a:rPr lang="pt-BR" b="1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  <a:t>A Complexidade Empresarial</a:t>
            </a:r>
            <a:br>
              <a:rPr lang="pt-BR" b="1" dirty="0">
                <a:solidFill>
                  <a:schemeClr val="bg1"/>
                </a:solidFill>
              </a:rPr>
            </a:br>
            <a:br>
              <a:rPr lang="pt-BR" b="1" dirty="0">
                <a:solidFill>
                  <a:schemeClr val="bg1"/>
                </a:solidFill>
              </a:rPr>
            </a:br>
            <a:r>
              <a:rPr lang="pt-BR" b="1" dirty="0" err="1">
                <a:solidFill>
                  <a:schemeClr val="bg1"/>
                </a:solidFill>
              </a:rPr>
              <a:t>Multicanalidade</a:t>
            </a:r>
            <a:r>
              <a:rPr lang="pt-BR" b="1" dirty="0">
                <a:solidFill>
                  <a:schemeClr val="bg1"/>
                </a:solidFill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As empresas vivem um momento de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transformação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, impulsionado pela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multiplicidade de canais 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de interação com o cliente: presencial, autoatendimento, voz, texto, vídeo, aplicativos móveis e até dispositivos IoT. </a:t>
            </a:r>
            <a:r>
              <a:rPr lang="pt-BR" sz="1050" dirty="0">
                <a:solidFill>
                  <a:srgbClr val="FFFFFF"/>
                </a:solidFill>
                <a:latin typeface="Segoe UI"/>
                <a:cs typeface="Segoe UI"/>
              </a:rPr>
              <a:t>Foco no aumento de base de clientes.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050" dirty="0">
              <a:solidFill>
                <a:srgbClr val="FFFFFF"/>
              </a:solidFill>
              <a:latin typeface="Segoe UI"/>
              <a:cs typeface="Segoe U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 err="1">
                <a:solidFill>
                  <a:schemeClr val="bg1"/>
                </a:solidFill>
              </a:rPr>
              <a:t>Omnicanalidade</a:t>
            </a:r>
            <a:r>
              <a:rPr lang="pt-BR" b="1" dirty="0">
                <a:solidFill>
                  <a:schemeClr val="bg1"/>
                </a:solidFill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A expectativa de </a:t>
            </a:r>
            <a:r>
              <a:rPr lang="pt-BR" sz="1200" b="1" dirty="0" err="1">
                <a:solidFill>
                  <a:srgbClr val="FFFFFF"/>
                </a:solidFill>
                <a:latin typeface="Segoe UI"/>
                <a:cs typeface="Segoe UI"/>
              </a:rPr>
              <a:t>omnicanalidade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 exige que as empresas ofereçam uma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experiência fluida e consistente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, independentemente do canal escolhido. Dados mostram que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70%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* dos consumidores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esperam interagir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 com em múltiplos canais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sem perder o contexto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. No entanto, essa complexidade trouxe desafios.</a:t>
            </a:r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pt-BR" dirty="0">
                <a:solidFill>
                  <a:schemeClr val="bg1"/>
                </a:solidFill>
              </a:rPr>
            </a:br>
            <a:r>
              <a:rPr lang="pt-BR" b="1" dirty="0">
                <a:solidFill>
                  <a:schemeClr val="bg1"/>
                </a:solidFill>
              </a:rPr>
              <a:t>BPM:</a:t>
            </a:r>
            <a:br>
              <a:rPr lang="pt-BR" dirty="0">
                <a:solidFill>
                  <a:schemeClr val="bg1"/>
                </a:solidFill>
              </a:rPr>
            </a:br>
            <a:r>
              <a:rPr lang="pt-BR" dirty="0">
                <a:solidFill>
                  <a:schemeClr val="bg1"/>
                </a:solidFill>
              </a:rPr>
              <a:t>A </a:t>
            </a:r>
            <a:r>
              <a:rPr lang="pt-BR" b="1" dirty="0">
                <a:solidFill>
                  <a:schemeClr val="bg1"/>
                </a:solidFill>
              </a:rPr>
              <a:t>pressão por escalabilidade</a:t>
            </a:r>
            <a:r>
              <a:rPr lang="pt-BR" dirty="0">
                <a:solidFill>
                  <a:schemeClr val="bg1"/>
                </a:solidFill>
              </a:rPr>
              <a:t> e digitalização levou muitas empresas a </a:t>
            </a:r>
            <a:r>
              <a:rPr lang="pt-BR" b="1" dirty="0">
                <a:solidFill>
                  <a:schemeClr val="bg1"/>
                </a:solidFill>
              </a:rPr>
              <a:t>priorizar a eficiência operacional</a:t>
            </a:r>
            <a:r>
              <a:rPr lang="pt-BR" dirty="0">
                <a:solidFill>
                  <a:schemeClr val="bg1"/>
                </a:solidFill>
              </a:rPr>
              <a:t>, muitas vezes </a:t>
            </a:r>
            <a:r>
              <a:rPr lang="pt-BR" b="1" dirty="0">
                <a:solidFill>
                  <a:schemeClr val="bg1"/>
                </a:solidFill>
              </a:rPr>
              <a:t>em detrimento</a:t>
            </a:r>
            <a:r>
              <a:rPr lang="pt-BR" dirty="0">
                <a:solidFill>
                  <a:schemeClr val="bg1"/>
                </a:solidFill>
              </a:rPr>
              <a:t> da qualidade do </a:t>
            </a:r>
            <a:r>
              <a:rPr lang="pt-BR" b="1" dirty="0">
                <a:solidFill>
                  <a:schemeClr val="bg1"/>
                </a:solidFill>
              </a:rPr>
              <a:t>relacionamento com o cliente</a:t>
            </a:r>
            <a:r>
              <a:rPr lang="pt-BR" dirty="0">
                <a:solidFill>
                  <a:schemeClr val="bg1"/>
                </a:solidFill>
              </a:rPr>
              <a:t>. A busca por integração de sistemas legados, APIs e novos canais digitais criou uma teia de processos que, sem uma orquestração eficaz, pode frustrar o cliente em vez de encantá-lo. </a:t>
            </a:r>
            <a:r>
              <a:rPr lang="pt-BR" b="1" dirty="0">
                <a:solidFill>
                  <a:schemeClr val="bg1"/>
                </a:solidFill>
              </a:rPr>
              <a:t>Business </a:t>
            </a:r>
            <a:r>
              <a:rPr lang="pt-BR" b="1" dirty="0" err="1">
                <a:solidFill>
                  <a:schemeClr val="bg1"/>
                </a:solidFill>
              </a:rPr>
              <a:t>Process</a:t>
            </a:r>
            <a:r>
              <a:rPr lang="pt-BR" b="1" dirty="0">
                <a:solidFill>
                  <a:schemeClr val="bg1"/>
                </a:solidFill>
              </a:rPr>
              <a:t> Management (BPM)</a:t>
            </a:r>
            <a:r>
              <a:rPr lang="pt-BR" dirty="0">
                <a:solidFill>
                  <a:schemeClr val="bg1"/>
                </a:solidFill>
              </a:rPr>
              <a:t> tem sido a espinha dorsal para </a:t>
            </a:r>
            <a:r>
              <a:rPr lang="pt-BR" b="1" dirty="0">
                <a:solidFill>
                  <a:schemeClr val="bg1"/>
                </a:solidFill>
              </a:rPr>
              <a:t>gerenciar essa complexidade</a:t>
            </a:r>
            <a:r>
              <a:rPr lang="pt-BR" dirty="0">
                <a:solidFill>
                  <a:schemeClr val="bg1"/>
                </a:solidFill>
              </a:rPr>
              <a:t>, mas o mercado </a:t>
            </a:r>
            <a:r>
              <a:rPr lang="pt-BR" b="1" dirty="0">
                <a:solidFill>
                  <a:schemeClr val="bg1"/>
                </a:solidFill>
              </a:rPr>
              <a:t>ainda enfrenta o desafio</a:t>
            </a:r>
            <a:r>
              <a:rPr lang="pt-BR" dirty="0">
                <a:solidFill>
                  <a:schemeClr val="bg1"/>
                </a:solidFill>
              </a:rPr>
              <a:t> de alinhar tecnologia com as </a:t>
            </a:r>
            <a:r>
              <a:rPr lang="pt-BR" b="1" dirty="0">
                <a:solidFill>
                  <a:schemeClr val="bg1"/>
                </a:solidFill>
              </a:rPr>
              <a:t>reais necessidades humanas</a:t>
            </a:r>
            <a:r>
              <a:rPr lang="pt-BR" dirty="0">
                <a:solidFill>
                  <a:schemeClr val="bg1"/>
                </a:solidFill>
              </a:rPr>
              <a:t>.</a:t>
            </a:r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F39A4D0-78BF-4909-C9E1-B540469127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0EF573-5338-46CB-B35B-CF2BBBE26A23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74832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A74EE9-325D-0FD9-E4FC-BAD65373C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FEE06BC-1370-60C8-7AC4-B2CCAD1CF3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6F12B42-1BC9-70F9-19BF-FB45C792D9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  <a:t>Rodrigo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pt-BR" b="1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</a:br>
            <a:r>
              <a:rPr lang="pt-BR" b="1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  <a:t>O Preço da Escalabilidade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</a:b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Na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corrida pela digitalização 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e pela redução de custos, muitos bancos se apoiaram na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terceirização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 que abriu portas para que atividades centrais, como o atendimento ao cliente, fossem delegadas a empresas de </a:t>
            </a:r>
            <a:r>
              <a:rPr lang="pt-BR" sz="1200" dirty="0" err="1">
                <a:solidFill>
                  <a:srgbClr val="FFFFFF"/>
                </a:solidFill>
                <a:latin typeface="Segoe UI"/>
                <a:cs typeface="Segoe UI"/>
              </a:rPr>
              <a:t>helpdesk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. Embora a terceirização tenha trazido eficiência operacional e flexibilidade, ela também criou um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efeito colateral 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significativo: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o distanciamento do cliente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.</a:t>
            </a:r>
            <a:b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</a:br>
            <a:b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</a:br>
            <a:r>
              <a:rPr lang="pt-BR" sz="1200" dirty="0">
                <a:solidFill>
                  <a:schemeClr val="bg1">
                    <a:lumMod val="95000"/>
                  </a:schemeClr>
                </a:solidFill>
                <a:latin typeface="Segoe UI"/>
                <a:cs typeface="Segoe UI"/>
              </a:rPr>
              <a:t>Em 2027 foi sancionada a Lei nº 13.429/2017 que permitiu a terceirização de atividades-fim.</a:t>
            </a:r>
            <a:br>
              <a:rPr lang="pt-BR" sz="1200" dirty="0">
                <a:solidFill>
                  <a:schemeClr val="bg1">
                    <a:lumMod val="95000"/>
                  </a:schemeClr>
                </a:solidFill>
                <a:latin typeface="Segoe UI"/>
                <a:cs typeface="Segoe UI"/>
              </a:rPr>
            </a:br>
            <a:br>
              <a:rPr lang="pt-BR" sz="1200" dirty="0">
                <a:solidFill>
                  <a:schemeClr val="bg1">
                    <a:lumMod val="95000"/>
                  </a:schemeClr>
                </a:solidFill>
                <a:latin typeface="Segoe UI"/>
                <a:cs typeface="Segoe UI"/>
              </a:rPr>
            </a:b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Empresas terceirizadas, focadas em métricas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como número de chamados fechados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, frequentemente priorizam os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interesses do contratante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 – o contratante –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em vez 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das necessidades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do consumidor final.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>
              <a:solidFill>
                <a:schemeClr val="bg1"/>
              </a:solidFill>
            </a:endParaRPr>
          </a:p>
          <a:p>
            <a:endParaRPr lang="pt-B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20F5395-2EB4-DEC8-2D48-9D68EEAB5E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0EF573-5338-46CB-B35B-CF2BBBE26A23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05645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C8E18-801D-BB9A-29B1-F475B3C24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994661B-5B1F-69CA-83CE-26AA1374E5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9D51471-5D3D-1EDE-97F8-82A522E55A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  <a:t>Rodrigo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1" dirty="0">
              <a:solidFill>
                <a:schemeClr val="bg1"/>
              </a:solidFill>
              <a:latin typeface="Segoe UI"/>
              <a:ea typeface="Calibri" panose="020F0502020204030204"/>
              <a:cs typeface="Segoe U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  <a:t>O Distanciamento do Cliente</a:t>
            </a:r>
            <a:br>
              <a:rPr lang="pt-BR" b="1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</a:br>
            <a:br>
              <a:rPr lang="pt-BR" b="1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</a:b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A </a:t>
            </a:r>
            <a:r>
              <a:rPr lang="pt-BR" sz="1200" dirty="0" err="1">
                <a:solidFill>
                  <a:srgbClr val="FFFFFF"/>
                </a:solidFill>
                <a:latin typeface="Segoe UI"/>
                <a:cs typeface="Segoe UI"/>
              </a:rPr>
              <a:t>hiperpadronização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 resulta em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atendimentos genéricos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, </a:t>
            </a:r>
            <a:r>
              <a:rPr lang="pt-BR" sz="1200" dirty="0" err="1">
                <a:solidFill>
                  <a:srgbClr val="FFFFFF"/>
                </a:solidFill>
                <a:latin typeface="Segoe UI"/>
                <a:cs typeface="Segoe UI"/>
              </a:rPr>
              <a:t>URAs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 intermináveis e </a:t>
            </a:r>
            <a:r>
              <a:rPr lang="pt-BR" sz="1200" dirty="0" err="1">
                <a:solidFill>
                  <a:srgbClr val="FFFFFF"/>
                </a:solidFill>
                <a:latin typeface="Segoe UI"/>
                <a:cs typeface="Segoe UI"/>
              </a:rPr>
              <a:t>chatbots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 que ignoram problemas específicos, gerando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frustração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 e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desconfiança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. Além disso, as empresas perdem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feedback valioso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, essencial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para melhorar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 serviços, pois a terceirização filtra ou dilui a voz do cliente. A escalabilidade, portanto, veio com um custo: a </a:t>
            </a:r>
            <a:r>
              <a:rPr lang="pt-BR" sz="1200" b="1" dirty="0">
                <a:solidFill>
                  <a:srgbClr val="FFFFFF"/>
                </a:solidFill>
                <a:latin typeface="Segoe UI"/>
                <a:cs typeface="Segoe UI"/>
              </a:rPr>
              <a:t>perda da conexão humana</a:t>
            </a:r>
            <a:r>
              <a:rPr lang="pt-BR" sz="1200" dirty="0">
                <a:solidFill>
                  <a:srgbClr val="FFFFFF"/>
                </a:solidFill>
                <a:latin typeface="Segoe UI"/>
                <a:cs typeface="Segoe UI"/>
              </a:rPr>
              <a:t> que define a confiança na relação cliente empresa.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985E926-F95E-A5BB-4283-4B764C36EC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0EF573-5338-46CB-B35B-CF2BBBE26A23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4272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bg>
      <p:bgPr>
        <a:solidFill>
          <a:srgbClr val="0200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Desenho de um peixe&#10;&#10;O conteúdo gerado por IA pode estar incorreto.">
            <a:extLst>
              <a:ext uri="{FF2B5EF4-FFF2-40B4-BE49-F238E27FC236}">
                <a16:creationId xmlns:a16="http://schemas.microsoft.com/office/drawing/2014/main" id="{F2E689EE-4405-65B5-B9C7-6299EE2BA5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01" r="108" b="5416"/>
          <a:stretch/>
        </p:blipFill>
        <p:spPr>
          <a:xfrm>
            <a:off x="0" y="0"/>
            <a:ext cx="12191999" cy="6768902"/>
          </a:xfrm>
          <a:prstGeom prst="rect">
            <a:avLst/>
          </a:prstGeom>
        </p:spPr>
      </p:pic>
      <p:sp>
        <p:nvSpPr>
          <p:cNvPr id="3" name="Rectangle 9">
            <a:extLst>
              <a:ext uri="{FF2B5EF4-FFF2-40B4-BE49-F238E27FC236}">
                <a16:creationId xmlns:a16="http://schemas.microsoft.com/office/drawing/2014/main" id="{03328061-6571-7210-7C2A-16D3EF7A1F75}"/>
              </a:ext>
            </a:extLst>
          </p:cNvPr>
          <p:cNvSpPr/>
          <p:nvPr userDrawn="1"/>
        </p:nvSpPr>
        <p:spPr>
          <a:xfrm rot="5400000">
            <a:off x="6023999" y="689999"/>
            <a:ext cx="144000" cy="12192000"/>
          </a:xfrm>
          <a:prstGeom prst="rect">
            <a:avLst/>
          </a:prstGeom>
          <a:gradFill>
            <a:gsLst>
              <a:gs pos="0">
                <a:srgbClr val="58A2F1"/>
              </a:gs>
              <a:gs pos="100000">
                <a:srgbClr val="3980FF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4549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údo - Título Me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AD0BC3-D0F0-42ED-A3D5-F9AD4562F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2477948"/>
            <a:ext cx="4809548" cy="886397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>
              <a:defRPr sz="3200" b="1">
                <a:solidFill>
                  <a:srgbClr val="3980FF"/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3EDA0EF-A5CA-4445-B976-2E427DDE09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6" y="3511737"/>
            <a:ext cx="4809548" cy="11428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09B1250B-A5B6-4827-959A-755EC0E2B5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5242" y="6520988"/>
            <a:ext cx="1011795" cy="137259"/>
          </a:xfrm>
          <a:prstGeom prst="rect">
            <a:avLst/>
          </a:prstGeom>
        </p:spPr>
      </p:pic>
      <p:sp>
        <p:nvSpPr>
          <p:cNvPr id="8" name="Subtítulo 2">
            <a:extLst>
              <a:ext uri="{FF2B5EF4-FFF2-40B4-BE49-F238E27FC236}">
                <a16:creationId xmlns:a16="http://schemas.microsoft.com/office/drawing/2014/main" id="{10391488-CF03-4B09-9600-EB6A17218E13}"/>
              </a:ext>
            </a:extLst>
          </p:cNvPr>
          <p:cNvSpPr txBox="1">
            <a:spLocks/>
          </p:cNvSpPr>
          <p:nvPr userDrawn="1"/>
        </p:nvSpPr>
        <p:spPr>
          <a:xfrm>
            <a:off x="334963" y="6311900"/>
            <a:ext cx="4590142" cy="34644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800">
                <a:solidFill>
                  <a:srgbClr val="70849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A Talent-Driven Company</a:t>
            </a:r>
            <a:br>
              <a:rPr lang="en-US" sz="800">
                <a:solidFill>
                  <a:srgbClr val="70849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</a:br>
            <a:r>
              <a:rPr lang="en-US" sz="800" b="1">
                <a:solidFill>
                  <a:srgbClr val="70849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Global Technology Company | Great Solutions by Great People | Code Your Future Here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C413FEC7-2AA3-4AC4-82C6-9E5533EBC4C2}"/>
              </a:ext>
            </a:extLst>
          </p:cNvPr>
          <p:cNvSpPr txBox="1">
            <a:spLocks/>
          </p:cNvSpPr>
          <p:nvPr userDrawn="1"/>
        </p:nvSpPr>
        <p:spPr>
          <a:xfrm>
            <a:off x="7266895" y="157126"/>
            <a:ext cx="4590142" cy="16177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50000"/>
              </a:lnSpc>
            </a:pPr>
            <a:fld id="{5E6BD9BF-EFBA-4031-8CF7-E0AD1F22EA5F}" type="slidenum">
              <a:rPr lang="en-US" sz="800" b="1" smtClean="0">
                <a:solidFill>
                  <a:srgbClr val="70849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‹nº›</a:t>
            </a:fld>
            <a:endParaRPr lang="en-US" sz="800" b="1">
              <a:solidFill>
                <a:srgbClr val="708491"/>
              </a:solidFill>
              <a:latin typeface="Segoe UI" panose="020B0502040204020203" pitchFamily="34" charset="0"/>
              <a:ea typeface="Inter" panose="02000503000000020004" pitchFamily="2" charset="0"/>
              <a:cs typeface="Segoe UI" panose="020B0502040204020203" pitchFamily="34" charset="0"/>
            </a:endParaRPr>
          </a:p>
        </p:txBody>
      </p:sp>
      <p:sp>
        <p:nvSpPr>
          <p:cNvPr id="10" name="Espaço Reservado para Imagem 4">
            <a:extLst>
              <a:ext uri="{FF2B5EF4-FFF2-40B4-BE49-F238E27FC236}">
                <a16:creationId xmlns:a16="http://schemas.microsoft.com/office/drawing/2014/main" id="{4AED17C6-1F5C-43A6-9938-25D8C3C8DBB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729000"/>
            <a:ext cx="5400675" cy="5400000"/>
          </a:xfrm>
          <a:prstGeom prst="roundRect">
            <a:avLst>
              <a:gd name="adj" fmla="val 4695"/>
            </a:avLst>
          </a:prstGeom>
        </p:spPr>
        <p:txBody>
          <a:bodyPr lIns="0" tIns="0" rIns="0" bIns="0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7239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údo - Título Me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AD0BC3-D0F0-42ED-A3D5-F9AD4562F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7127" y="2477948"/>
            <a:ext cx="4809548" cy="886397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>
              <a:defRPr sz="3200" b="1">
                <a:solidFill>
                  <a:srgbClr val="3980FF"/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3EDA0EF-A5CA-4445-B976-2E427DDE09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7127" y="3511737"/>
            <a:ext cx="4809548" cy="11428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09B1250B-A5B6-4827-959A-755EC0E2B5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5242" y="6520988"/>
            <a:ext cx="1011795" cy="137259"/>
          </a:xfrm>
          <a:prstGeom prst="rect">
            <a:avLst/>
          </a:prstGeom>
        </p:spPr>
      </p:pic>
      <p:sp>
        <p:nvSpPr>
          <p:cNvPr id="8" name="Subtítulo 2">
            <a:extLst>
              <a:ext uri="{FF2B5EF4-FFF2-40B4-BE49-F238E27FC236}">
                <a16:creationId xmlns:a16="http://schemas.microsoft.com/office/drawing/2014/main" id="{10391488-CF03-4B09-9600-EB6A17218E13}"/>
              </a:ext>
            </a:extLst>
          </p:cNvPr>
          <p:cNvSpPr txBox="1">
            <a:spLocks/>
          </p:cNvSpPr>
          <p:nvPr userDrawn="1"/>
        </p:nvSpPr>
        <p:spPr>
          <a:xfrm>
            <a:off x="334963" y="6311900"/>
            <a:ext cx="4590142" cy="34644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800">
                <a:solidFill>
                  <a:srgbClr val="70849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A Talent-Driven Company</a:t>
            </a:r>
            <a:br>
              <a:rPr lang="en-US" sz="800">
                <a:solidFill>
                  <a:srgbClr val="70849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</a:br>
            <a:r>
              <a:rPr lang="en-US" sz="800" b="1">
                <a:solidFill>
                  <a:srgbClr val="70849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Global Technology Company | Great Solutions by Great People | Code Your Future Here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C413FEC7-2AA3-4AC4-82C6-9E5533EBC4C2}"/>
              </a:ext>
            </a:extLst>
          </p:cNvPr>
          <p:cNvSpPr txBox="1">
            <a:spLocks/>
          </p:cNvSpPr>
          <p:nvPr userDrawn="1"/>
        </p:nvSpPr>
        <p:spPr>
          <a:xfrm>
            <a:off x="7266895" y="157126"/>
            <a:ext cx="4590142" cy="16177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50000"/>
              </a:lnSpc>
            </a:pPr>
            <a:fld id="{5E6BD9BF-EFBA-4031-8CF7-E0AD1F22EA5F}" type="slidenum">
              <a:rPr lang="en-US" sz="800" b="1" smtClean="0">
                <a:solidFill>
                  <a:srgbClr val="70849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‹nº›</a:t>
            </a:fld>
            <a:endParaRPr lang="en-US" sz="800" b="1">
              <a:solidFill>
                <a:srgbClr val="708491"/>
              </a:solidFill>
              <a:latin typeface="Segoe UI" panose="020B0502040204020203" pitchFamily="34" charset="0"/>
              <a:ea typeface="Inter" panose="02000503000000020004" pitchFamily="2" charset="0"/>
              <a:cs typeface="Segoe UI" panose="020B0502040204020203" pitchFamily="34" charset="0"/>
            </a:endParaRPr>
          </a:p>
        </p:txBody>
      </p:sp>
      <p:sp>
        <p:nvSpPr>
          <p:cNvPr id="5" name="Espaço Reservado para Imagem 4">
            <a:extLst>
              <a:ext uri="{FF2B5EF4-FFF2-40B4-BE49-F238E27FC236}">
                <a16:creationId xmlns:a16="http://schemas.microsoft.com/office/drawing/2014/main" id="{30EF6F3C-0DED-4556-9632-AB0D6BB3601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5325" y="729000"/>
            <a:ext cx="5400675" cy="5400000"/>
          </a:xfrm>
          <a:prstGeom prst="roundRect">
            <a:avLst>
              <a:gd name="adj" fmla="val 4695"/>
            </a:avLst>
          </a:prstGeom>
        </p:spPr>
        <p:txBody>
          <a:bodyPr lIns="0" tIns="0" rIns="0" bIns="0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2968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87FF57-531D-4AC0-B20A-B3B0AEFA76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D151391-B9D0-420A-B91A-44C2372839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D4D2A74-6559-4E39-97E1-ACCFEADDA9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912E6C-A96B-421C-A84F-D9507120D5BB}" type="datetime1">
              <a:rPr lang="pt-BR" smtClean="0"/>
              <a:t>16/07/2025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EA64F9B-30F2-425A-A013-BBC25460B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4CBF175-0606-4CC3-92FD-614E64863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C48544-FBC6-4BCB-9497-8348387E58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3434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ado">
    <p:bg>
      <p:bgPr>
        <a:solidFill>
          <a:srgbClr val="0206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>
            <a:extLst>
              <a:ext uri="{FF2B5EF4-FFF2-40B4-BE49-F238E27FC236}">
                <a16:creationId xmlns:a16="http://schemas.microsoft.com/office/drawing/2014/main" id="{03328061-6571-7210-7C2A-16D3EF7A1F75}"/>
              </a:ext>
            </a:extLst>
          </p:cNvPr>
          <p:cNvSpPr/>
          <p:nvPr userDrawn="1"/>
        </p:nvSpPr>
        <p:spPr>
          <a:xfrm rot="5400000">
            <a:off x="6024000" y="703648"/>
            <a:ext cx="144000" cy="12192000"/>
          </a:xfrm>
          <a:prstGeom prst="rect">
            <a:avLst/>
          </a:prstGeom>
          <a:gradFill>
            <a:gsLst>
              <a:gs pos="0">
                <a:srgbClr val="58A2F1"/>
              </a:gs>
              <a:gs pos="100000">
                <a:srgbClr val="3980FF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pic>
        <p:nvPicPr>
          <p:cNvPr id="2" name="Imagem 8" descr="Logotipo, nome da empresa&#10;&#10;Descrição gerada automaticamente">
            <a:extLst>
              <a:ext uri="{FF2B5EF4-FFF2-40B4-BE49-F238E27FC236}">
                <a16:creationId xmlns:a16="http://schemas.microsoft.com/office/drawing/2014/main" id="{AD8C050D-7331-1A9D-744F-C36E074A1E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719" y="373961"/>
            <a:ext cx="1589449" cy="537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771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>
            <a:extLst>
              <a:ext uri="{FF2B5EF4-FFF2-40B4-BE49-F238E27FC236}">
                <a16:creationId xmlns:a16="http://schemas.microsoft.com/office/drawing/2014/main" id="{6BCE51BC-7DB0-03CB-28C8-4A7C0780E841}"/>
              </a:ext>
            </a:extLst>
          </p:cNvPr>
          <p:cNvSpPr/>
          <p:nvPr userDrawn="1"/>
        </p:nvSpPr>
        <p:spPr>
          <a:xfrm>
            <a:off x="0" y="0"/>
            <a:ext cx="12192000" cy="1712160"/>
          </a:xfrm>
          <a:prstGeom prst="rect">
            <a:avLst/>
          </a:prstGeom>
          <a:solidFill>
            <a:srgbClr val="020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>
              <a:solidFill>
                <a:srgbClr val="0D1921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06E9F760-B588-A358-DEA8-98CE1ADA4FB4}"/>
              </a:ext>
            </a:extLst>
          </p:cNvPr>
          <p:cNvSpPr/>
          <p:nvPr userDrawn="1"/>
        </p:nvSpPr>
        <p:spPr>
          <a:xfrm rot="5400000">
            <a:off x="6023999" y="689999"/>
            <a:ext cx="144000" cy="12192000"/>
          </a:xfrm>
          <a:prstGeom prst="rect">
            <a:avLst/>
          </a:prstGeom>
          <a:gradFill>
            <a:gsLst>
              <a:gs pos="0">
                <a:srgbClr val="58A2F1"/>
              </a:gs>
              <a:gs pos="100000">
                <a:srgbClr val="3980FF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8056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>
            <a:extLst>
              <a:ext uri="{FF2B5EF4-FFF2-40B4-BE49-F238E27FC236}">
                <a16:creationId xmlns:a16="http://schemas.microsoft.com/office/drawing/2014/main" id="{6BCE51BC-7DB0-03CB-28C8-4A7C0780E841}"/>
              </a:ext>
            </a:extLst>
          </p:cNvPr>
          <p:cNvSpPr/>
          <p:nvPr userDrawn="1"/>
        </p:nvSpPr>
        <p:spPr>
          <a:xfrm>
            <a:off x="0" y="0"/>
            <a:ext cx="12192000" cy="2895600"/>
          </a:xfrm>
          <a:prstGeom prst="rect">
            <a:avLst/>
          </a:prstGeom>
          <a:solidFill>
            <a:srgbClr val="020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>
              <a:solidFill>
                <a:srgbClr val="0D1921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06E9F760-B588-A358-DEA8-98CE1ADA4FB4}"/>
              </a:ext>
            </a:extLst>
          </p:cNvPr>
          <p:cNvSpPr/>
          <p:nvPr userDrawn="1"/>
        </p:nvSpPr>
        <p:spPr>
          <a:xfrm rot="5400000">
            <a:off x="6023999" y="689999"/>
            <a:ext cx="144000" cy="12192000"/>
          </a:xfrm>
          <a:prstGeom prst="rect">
            <a:avLst/>
          </a:prstGeom>
          <a:gradFill>
            <a:gsLst>
              <a:gs pos="0">
                <a:srgbClr val="58A2F1"/>
              </a:gs>
              <a:gs pos="100000">
                <a:srgbClr val="3980FF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6773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ap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>
            <a:extLst>
              <a:ext uri="{FF2B5EF4-FFF2-40B4-BE49-F238E27FC236}">
                <a16:creationId xmlns:a16="http://schemas.microsoft.com/office/drawing/2014/main" id="{F36FDD19-DA5E-469F-82F5-84BBB4F36F3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6593" y="558381"/>
            <a:ext cx="1180082" cy="415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84CB59A3-AC5C-779C-2324-12E2412FA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96674" y="189310"/>
            <a:ext cx="360363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sz="1050"/>
            </a:lvl1pPr>
          </a:lstStyle>
          <a:p>
            <a:pPr algn="r">
              <a:lnSpc>
                <a:spcPct val="150000"/>
              </a:lnSpc>
            </a:pPr>
            <a:fld id="{77C48544-FBC6-4BCB-9497-8348387E584C}" type="slidenum">
              <a:rPr lang="pt-BR" smtClean="0"/>
              <a:pPr algn="r">
                <a:lnSpc>
                  <a:spcPct val="150000"/>
                </a:lnSpc>
              </a:pPr>
              <a:t>‹nº›</a:t>
            </a:fld>
            <a:endParaRPr lang="pt-BR"/>
          </a:p>
        </p:txBody>
      </p:sp>
      <p:pic>
        <p:nvPicPr>
          <p:cNvPr id="5" name="Picture 19">
            <a:extLst>
              <a:ext uri="{FF2B5EF4-FFF2-40B4-BE49-F238E27FC236}">
                <a16:creationId xmlns:a16="http://schemas.microsoft.com/office/drawing/2014/main" id="{5A863F5E-FE87-A8BF-4D73-A3A9408A8B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7000"/>
                    </a14:imgEffect>
                    <a14:imgEffect>
                      <a14:saturation sat="202000"/>
                    </a14:imgEffect>
                    <a14:imgEffect>
                      <a14:brightnessContrast bright="25000" contrast="9000"/>
                    </a14:imgEffect>
                  </a14:imgLayer>
                </a14:imgProps>
              </a:ext>
            </a:extLst>
          </a:blip>
          <a:srcRect l="47329" r="6405"/>
          <a:stretch/>
        </p:blipFill>
        <p:spPr>
          <a:xfrm>
            <a:off x="9590187" y="0"/>
            <a:ext cx="3010008" cy="6858000"/>
          </a:xfrm>
          <a:prstGeom prst="rect">
            <a:avLst/>
          </a:prstGeom>
        </p:spPr>
      </p:pic>
      <p:sp>
        <p:nvSpPr>
          <p:cNvPr id="3" name="Rectangle 9">
            <a:extLst>
              <a:ext uri="{FF2B5EF4-FFF2-40B4-BE49-F238E27FC236}">
                <a16:creationId xmlns:a16="http://schemas.microsoft.com/office/drawing/2014/main" id="{4C202039-DC4F-3411-D11D-E7AB47AC461C}"/>
              </a:ext>
            </a:extLst>
          </p:cNvPr>
          <p:cNvSpPr/>
          <p:nvPr userDrawn="1"/>
        </p:nvSpPr>
        <p:spPr>
          <a:xfrm rot="5400000">
            <a:off x="6023999" y="689999"/>
            <a:ext cx="144000" cy="12192000"/>
          </a:xfrm>
          <a:prstGeom prst="rect">
            <a:avLst/>
          </a:prstGeom>
          <a:gradFill>
            <a:gsLst>
              <a:gs pos="0">
                <a:srgbClr val="58A2F1"/>
              </a:gs>
              <a:gs pos="100000">
                <a:srgbClr val="3980FF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85455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3" pos="438">
          <p15:clr>
            <a:srgbClr val="FBAE40"/>
          </p15:clr>
        </p15:guide>
        <p15:guide id="4" orient="horz" pos="4201">
          <p15:clr>
            <a:srgbClr val="FBAE40"/>
          </p15:clr>
        </p15:guide>
        <p15:guide id="5" orient="horz" pos="3974">
          <p15:clr>
            <a:srgbClr val="FBAE40"/>
          </p15:clr>
        </p15:guide>
        <p15:guide id="6" pos="7469">
          <p15:clr>
            <a:srgbClr val="FBAE40"/>
          </p15:clr>
        </p15:guide>
        <p15:guide id="7" pos="7242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ap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>
            <a:extLst>
              <a:ext uri="{FF2B5EF4-FFF2-40B4-BE49-F238E27FC236}">
                <a16:creationId xmlns:a16="http://schemas.microsoft.com/office/drawing/2014/main" id="{F36FDD19-DA5E-469F-82F5-84BBB4F36F3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6593" y="558381"/>
            <a:ext cx="1180082" cy="415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9">
            <a:extLst>
              <a:ext uri="{FF2B5EF4-FFF2-40B4-BE49-F238E27FC236}">
                <a16:creationId xmlns:a16="http://schemas.microsoft.com/office/drawing/2014/main" id="{4C202039-DC4F-3411-D11D-E7AB47AC461C}"/>
              </a:ext>
            </a:extLst>
          </p:cNvPr>
          <p:cNvSpPr/>
          <p:nvPr userDrawn="1"/>
        </p:nvSpPr>
        <p:spPr>
          <a:xfrm rot="5400000">
            <a:off x="6023999" y="689999"/>
            <a:ext cx="144000" cy="12192000"/>
          </a:xfrm>
          <a:prstGeom prst="rect">
            <a:avLst/>
          </a:prstGeom>
          <a:gradFill>
            <a:gsLst>
              <a:gs pos="0">
                <a:srgbClr val="58A2F1"/>
              </a:gs>
              <a:gs pos="100000">
                <a:srgbClr val="3980FF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76852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3" pos="438">
          <p15:clr>
            <a:srgbClr val="FBAE40"/>
          </p15:clr>
        </p15:guide>
        <p15:guide id="4" orient="horz" pos="4201">
          <p15:clr>
            <a:srgbClr val="FBAE40"/>
          </p15:clr>
        </p15:guide>
        <p15:guide id="5" orient="horz" pos="3974">
          <p15:clr>
            <a:srgbClr val="FBAE40"/>
          </p15:clr>
        </p15:guide>
        <p15:guide id="6" pos="7469">
          <p15:clr>
            <a:srgbClr val="FBAE40"/>
          </p15:clr>
        </p15:guide>
        <p15:guide id="7" pos="7242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ap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erson, standing, posing&#10;&#10;Description automatically generated">
            <a:extLst>
              <a:ext uri="{FF2B5EF4-FFF2-40B4-BE49-F238E27FC236}">
                <a16:creationId xmlns:a16="http://schemas.microsoft.com/office/drawing/2014/main" id="{3F24606F-3B18-A04A-F639-52DEE3D43B8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531" y="85725"/>
            <a:ext cx="5924550" cy="668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9">
            <a:extLst>
              <a:ext uri="{FF2B5EF4-FFF2-40B4-BE49-F238E27FC236}">
                <a16:creationId xmlns:a16="http://schemas.microsoft.com/office/drawing/2014/main" id="{BD802635-A9C1-884A-7FDE-9DC21D2DCFD7}"/>
              </a:ext>
            </a:extLst>
          </p:cNvPr>
          <p:cNvSpPr/>
          <p:nvPr userDrawn="1"/>
        </p:nvSpPr>
        <p:spPr>
          <a:xfrm rot="5400000">
            <a:off x="6023999" y="689999"/>
            <a:ext cx="144000" cy="12192000"/>
          </a:xfrm>
          <a:prstGeom prst="rect">
            <a:avLst/>
          </a:prstGeom>
          <a:gradFill>
            <a:gsLst>
              <a:gs pos="0">
                <a:srgbClr val="58A2F1"/>
              </a:gs>
              <a:gs pos="100000">
                <a:srgbClr val="3980FF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88556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pos="3840" userDrawn="1">
          <p15:clr>
            <a:srgbClr val="FBAE40"/>
          </p15:clr>
        </p15:guide>
        <p15:guide id="3" pos="438" userDrawn="1">
          <p15:clr>
            <a:srgbClr val="FBAE40"/>
          </p15:clr>
        </p15:guide>
        <p15:guide id="4" orient="horz" pos="4201" userDrawn="1">
          <p15:clr>
            <a:srgbClr val="FBAE40"/>
          </p15:clr>
        </p15:guide>
        <p15:guide id="5" orient="horz" pos="3974" userDrawn="1">
          <p15:clr>
            <a:srgbClr val="FBAE40"/>
          </p15:clr>
        </p15:guide>
        <p15:guide id="6" pos="7469" userDrawn="1">
          <p15:clr>
            <a:srgbClr val="FBAE40"/>
          </p15:clr>
        </p15:guide>
        <p15:guide id="7" pos="7242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údo - Título To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AD0BC3-D0F0-42ED-A3D5-F9AD4562F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549275"/>
            <a:ext cx="10801350" cy="443198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>
              <a:defRPr sz="3200" b="1">
                <a:solidFill>
                  <a:srgbClr val="3980FF"/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3EDA0EF-A5CA-4445-B976-2E427DDE09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222846"/>
            <a:ext cx="10801350" cy="11428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09B1250B-A5B6-4827-959A-755EC0E2B5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5242" y="6520988"/>
            <a:ext cx="1011795" cy="137259"/>
          </a:xfrm>
          <a:prstGeom prst="rect">
            <a:avLst/>
          </a:prstGeom>
        </p:spPr>
      </p:pic>
      <p:sp>
        <p:nvSpPr>
          <p:cNvPr id="8" name="Subtítulo 2">
            <a:extLst>
              <a:ext uri="{FF2B5EF4-FFF2-40B4-BE49-F238E27FC236}">
                <a16:creationId xmlns:a16="http://schemas.microsoft.com/office/drawing/2014/main" id="{10391488-CF03-4B09-9600-EB6A17218E13}"/>
              </a:ext>
            </a:extLst>
          </p:cNvPr>
          <p:cNvSpPr txBox="1">
            <a:spLocks/>
          </p:cNvSpPr>
          <p:nvPr userDrawn="1"/>
        </p:nvSpPr>
        <p:spPr>
          <a:xfrm>
            <a:off x="334963" y="6311900"/>
            <a:ext cx="4590142" cy="34644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800">
                <a:solidFill>
                  <a:srgbClr val="70849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A Talent-Driven Company</a:t>
            </a:r>
            <a:br>
              <a:rPr lang="en-US" sz="800">
                <a:solidFill>
                  <a:srgbClr val="70849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</a:br>
            <a:r>
              <a:rPr lang="en-US" sz="800" b="1">
                <a:solidFill>
                  <a:srgbClr val="70849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Global Technology Company | Great Solutions by Great People | Code Your Future Here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C413FEC7-2AA3-4AC4-82C6-9E5533EBC4C2}"/>
              </a:ext>
            </a:extLst>
          </p:cNvPr>
          <p:cNvSpPr txBox="1">
            <a:spLocks/>
          </p:cNvSpPr>
          <p:nvPr userDrawn="1"/>
        </p:nvSpPr>
        <p:spPr>
          <a:xfrm>
            <a:off x="7266895" y="157126"/>
            <a:ext cx="4590142" cy="16177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50000"/>
              </a:lnSpc>
            </a:pPr>
            <a:fld id="{5E6BD9BF-EFBA-4031-8CF7-E0AD1F22EA5F}" type="slidenum">
              <a:rPr lang="en-US" sz="800" b="1" smtClean="0">
                <a:solidFill>
                  <a:srgbClr val="70849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‹nº›</a:t>
            </a:fld>
            <a:endParaRPr lang="en-US" sz="800" b="1">
              <a:solidFill>
                <a:srgbClr val="708491"/>
              </a:solidFill>
              <a:latin typeface="Segoe UI" panose="020B0502040204020203" pitchFamily="34" charset="0"/>
              <a:ea typeface="Inter" panose="02000503000000020004" pitchFamily="2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293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údo - Título To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AD0BC3-D0F0-42ED-A3D5-F9AD4562F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549275"/>
            <a:ext cx="10801350" cy="443198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>
              <a:defRPr sz="3200" b="1">
                <a:solidFill>
                  <a:srgbClr val="3980FF"/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3EDA0EF-A5CA-4445-B976-2E427DDE09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222846"/>
            <a:ext cx="4975802" cy="11428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09B1250B-A5B6-4827-959A-755EC0E2B5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5242" y="6520988"/>
            <a:ext cx="1011795" cy="137259"/>
          </a:xfrm>
          <a:prstGeom prst="rect">
            <a:avLst/>
          </a:prstGeom>
        </p:spPr>
      </p:pic>
      <p:sp>
        <p:nvSpPr>
          <p:cNvPr id="8" name="Subtítulo 2">
            <a:extLst>
              <a:ext uri="{FF2B5EF4-FFF2-40B4-BE49-F238E27FC236}">
                <a16:creationId xmlns:a16="http://schemas.microsoft.com/office/drawing/2014/main" id="{10391488-CF03-4B09-9600-EB6A17218E13}"/>
              </a:ext>
            </a:extLst>
          </p:cNvPr>
          <p:cNvSpPr txBox="1">
            <a:spLocks/>
          </p:cNvSpPr>
          <p:nvPr userDrawn="1"/>
        </p:nvSpPr>
        <p:spPr>
          <a:xfrm>
            <a:off x="334963" y="6311900"/>
            <a:ext cx="4590142" cy="34644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800">
                <a:solidFill>
                  <a:srgbClr val="70849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A Talent-Driven Company</a:t>
            </a:r>
            <a:br>
              <a:rPr lang="en-US" sz="800">
                <a:solidFill>
                  <a:srgbClr val="70849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</a:br>
            <a:r>
              <a:rPr lang="en-US" sz="800" b="1">
                <a:solidFill>
                  <a:srgbClr val="70849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Global Technology Company | Great Solutions by Great People | Code Your Future Here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C413FEC7-2AA3-4AC4-82C6-9E5533EBC4C2}"/>
              </a:ext>
            </a:extLst>
          </p:cNvPr>
          <p:cNvSpPr txBox="1">
            <a:spLocks/>
          </p:cNvSpPr>
          <p:nvPr userDrawn="1"/>
        </p:nvSpPr>
        <p:spPr>
          <a:xfrm>
            <a:off x="7266895" y="157126"/>
            <a:ext cx="4590142" cy="16177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50000"/>
              </a:lnSpc>
            </a:pPr>
            <a:fld id="{5E6BD9BF-EFBA-4031-8CF7-E0AD1F22EA5F}" type="slidenum">
              <a:rPr lang="en-US" sz="800" b="1" smtClean="0">
                <a:solidFill>
                  <a:srgbClr val="70849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‹nº›</a:t>
            </a:fld>
            <a:endParaRPr lang="en-US" sz="800" b="1">
              <a:solidFill>
                <a:srgbClr val="708491"/>
              </a:solidFill>
              <a:latin typeface="Segoe UI" panose="020B0502040204020203" pitchFamily="34" charset="0"/>
              <a:ea typeface="Inter" panose="02000503000000020004" pitchFamily="2" charset="0"/>
              <a:cs typeface="Segoe UI" panose="020B0502040204020203" pitchFamily="34" charset="0"/>
            </a:endParaRPr>
          </a:p>
        </p:txBody>
      </p:sp>
      <p:sp>
        <p:nvSpPr>
          <p:cNvPr id="10" name="Espaço Reservado para Imagem 4">
            <a:extLst>
              <a:ext uri="{FF2B5EF4-FFF2-40B4-BE49-F238E27FC236}">
                <a16:creationId xmlns:a16="http://schemas.microsoft.com/office/drawing/2014/main" id="{E90B994F-07ED-4199-900A-099DD918A7D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1222846"/>
            <a:ext cx="5400675" cy="4860000"/>
          </a:xfrm>
          <a:prstGeom prst="roundRect">
            <a:avLst>
              <a:gd name="adj" fmla="val 4695"/>
            </a:avLst>
          </a:prstGeom>
        </p:spPr>
        <p:txBody>
          <a:bodyPr lIns="0" tIns="0" rIns="0" bIns="0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1037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0051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4" r:id="rId2"/>
    <p:sldLayoutId id="2147483670" r:id="rId3"/>
    <p:sldLayoutId id="2147483672" r:id="rId4"/>
    <p:sldLayoutId id="2147483673" r:id="rId5"/>
    <p:sldLayoutId id="2147483671" r:id="rId6"/>
    <p:sldLayoutId id="2147483667" r:id="rId7"/>
    <p:sldLayoutId id="2147483650" r:id="rId8"/>
    <p:sldLayoutId id="2147483663" r:id="rId9"/>
    <p:sldLayoutId id="2147483660" r:id="rId10"/>
    <p:sldLayoutId id="2147483661" r:id="rId11"/>
    <p:sldLayoutId id="2147483665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orient="horz" pos="346" userDrawn="1">
          <p15:clr>
            <a:srgbClr val="F26B43"/>
          </p15:clr>
        </p15:guide>
        <p15:guide id="5" pos="438" userDrawn="1">
          <p15:clr>
            <a:srgbClr val="F26B43"/>
          </p15:clr>
        </p15:guide>
        <p15:guide id="6" pos="7469" userDrawn="1">
          <p15:clr>
            <a:srgbClr val="F26B43"/>
          </p15:clr>
        </p15:guide>
        <p15:guide id="7" pos="7242" userDrawn="1">
          <p15:clr>
            <a:srgbClr val="F26B43"/>
          </p15:clr>
        </p15:guide>
        <p15:guide id="8" orient="horz" pos="4201" userDrawn="1">
          <p15:clr>
            <a:srgbClr val="F26B43"/>
          </p15:clr>
        </p15:guide>
        <p15:guide id="9" orient="horz" pos="3974" userDrawn="1">
          <p15:clr>
            <a:srgbClr val="F26B43"/>
          </p15:clr>
        </p15:guide>
        <p15:guide id="10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ntconsultcorp.com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14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9.png"/><Relationship Id="rId7" Type="http://schemas.openxmlformats.org/officeDocument/2006/relationships/image" Target="../media/image19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svg"/><Relationship Id="rId4" Type="http://schemas.openxmlformats.org/officeDocument/2006/relationships/image" Target="../media/image10.sv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5A3E9184-1F7F-480D-4A05-27DD65D4AC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0919" y="483042"/>
            <a:ext cx="1945756" cy="473138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143D2191-EC17-5ED4-DEF8-FA6982E2A4E4}"/>
              </a:ext>
            </a:extLst>
          </p:cNvPr>
          <p:cNvSpPr txBox="1">
            <a:spLocks/>
          </p:cNvSpPr>
          <p:nvPr/>
        </p:nvSpPr>
        <p:spPr>
          <a:xfrm>
            <a:off x="695325" y="5829555"/>
            <a:ext cx="5412230" cy="47917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1200" b="1">
                <a:solidFill>
                  <a:schemeClr val="bg1"/>
                </a:solidFill>
                <a:latin typeface="Segoe UI"/>
                <a:ea typeface="Inter" panose="02000503000000020004" pitchFamily="2" charset="0"/>
                <a:cs typeface="Segoe UI"/>
              </a:rPr>
              <a:t>A Talent-Driven &amp; Client-Centric Company</a:t>
            </a:r>
            <a:br>
              <a:rPr lang="en-US" sz="1000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</a:br>
            <a:r>
              <a:rPr lang="en-US" sz="1000">
                <a:solidFill>
                  <a:schemeClr val="bg1"/>
                </a:solidFill>
                <a:latin typeface="Segoe UI"/>
                <a:ea typeface="Inter" panose="02000503000000020004" pitchFamily="2" charset="0"/>
                <a:cs typeface="Segoe UI"/>
              </a:rPr>
              <a:t>Great People Coding the Future | Global Technology Company | Code Your Future Here</a:t>
            </a:r>
          </a:p>
        </p:txBody>
      </p:sp>
      <p:pic>
        <p:nvPicPr>
          <p:cNvPr id="2" name="Imagem 8" descr="Logotipo, nome da empresa&#10;&#10;Descrição gerada automaticamente">
            <a:extLst>
              <a:ext uri="{FF2B5EF4-FFF2-40B4-BE49-F238E27FC236}">
                <a16:creationId xmlns:a16="http://schemas.microsoft.com/office/drawing/2014/main" id="{23CC019E-8965-CE90-828A-9B14B38F757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23" y="236459"/>
            <a:ext cx="2855258" cy="966305"/>
          </a:xfrm>
          <a:prstGeom prst="rect">
            <a:avLst/>
          </a:prstGeom>
        </p:spPr>
      </p:pic>
      <p:sp>
        <p:nvSpPr>
          <p:cNvPr id="4" name="Subtítulo 2">
            <a:extLst>
              <a:ext uri="{FF2B5EF4-FFF2-40B4-BE49-F238E27FC236}">
                <a16:creationId xmlns:a16="http://schemas.microsoft.com/office/drawing/2014/main" id="{ED8B1757-ADDF-3E3E-DCE4-9F6E04E4E14D}"/>
              </a:ext>
            </a:extLst>
          </p:cNvPr>
          <p:cNvSpPr txBox="1">
            <a:spLocks/>
          </p:cNvSpPr>
          <p:nvPr/>
        </p:nvSpPr>
        <p:spPr>
          <a:xfrm>
            <a:off x="664845" y="2598003"/>
            <a:ext cx="6580686" cy="110799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pt-BR" sz="3600" b="1" dirty="0">
                <a:solidFill>
                  <a:schemeClr val="bg1"/>
                </a:solidFill>
                <a:latin typeface="Segoe UI"/>
                <a:ea typeface="Inter" panose="02000503000000020004" pitchFamily="2" charset="0"/>
                <a:cs typeface="Segoe UI"/>
              </a:rPr>
              <a:t>Hiperpersonalização com orquestração de agentes de IA</a:t>
            </a:r>
            <a:endParaRPr lang="en-US" sz="3600" b="1" dirty="0">
              <a:solidFill>
                <a:srgbClr val="3980FF"/>
              </a:solidFill>
              <a:latin typeface="Segoe UI"/>
              <a:ea typeface="Calibri" panose="020F0502020204030204"/>
              <a:cs typeface="Segoe UI"/>
            </a:endParaRPr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9A47A1B7-0356-D72F-B039-FBA47BB9F7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01441" y="448279"/>
            <a:ext cx="1866460" cy="61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8843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EF9E37-61A3-123D-A107-41941FBE7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ítulo 2">
            <a:extLst>
              <a:ext uri="{FF2B5EF4-FFF2-40B4-BE49-F238E27FC236}">
                <a16:creationId xmlns:a16="http://schemas.microsoft.com/office/drawing/2014/main" id="{E7C8A10B-E947-B48E-A277-B7C6E55E5338}"/>
              </a:ext>
            </a:extLst>
          </p:cNvPr>
          <p:cNvSpPr txBox="1">
            <a:spLocks/>
          </p:cNvSpPr>
          <p:nvPr/>
        </p:nvSpPr>
        <p:spPr>
          <a:xfrm>
            <a:off x="695325" y="534851"/>
            <a:ext cx="10786626" cy="63094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pt-BR" sz="1200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  <a:t>Cenário Atual do Setor Bancário</a:t>
            </a: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pt-BR" b="1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  <a:t>Por que Voltar a Colocar o Cliente no Centro?</a:t>
            </a:r>
          </a:p>
        </p:txBody>
      </p:sp>
      <p:pic>
        <p:nvPicPr>
          <p:cNvPr id="15" name="Imagem 14" descr="Desenho de rosto de pessoa visto de perto&#10;&#10;O conteúdo gerado por IA pode estar incorreto.">
            <a:extLst>
              <a:ext uri="{FF2B5EF4-FFF2-40B4-BE49-F238E27FC236}">
                <a16:creationId xmlns:a16="http://schemas.microsoft.com/office/drawing/2014/main" id="{4CBF55EF-E75A-758E-54BA-23A6F19916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22126"/>
            <a:ext cx="2653748" cy="3202799"/>
          </a:xfrm>
          <a:prstGeom prst="rect">
            <a:avLst/>
          </a:prstGeom>
        </p:spPr>
      </p:pic>
      <p:sp>
        <p:nvSpPr>
          <p:cNvPr id="16" name="Balão em Elipse 15">
            <a:extLst>
              <a:ext uri="{FF2B5EF4-FFF2-40B4-BE49-F238E27FC236}">
                <a16:creationId xmlns:a16="http://schemas.microsoft.com/office/drawing/2014/main" id="{91C3EB71-49DC-4F90-867C-E2503495BA55}"/>
              </a:ext>
            </a:extLst>
          </p:cNvPr>
          <p:cNvSpPr/>
          <p:nvPr/>
        </p:nvSpPr>
        <p:spPr>
          <a:xfrm>
            <a:off x="765312" y="1542850"/>
            <a:ext cx="3737113" cy="1979275"/>
          </a:xfrm>
          <a:custGeom>
            <a:avLst/>
            <a:gdLst>
              <a:gd name="connsiteX0" fmla="*/ 1090004 w 3737113"/>
              <a:gd name="connsiteY0" fmla="*/ 2226684 h 1979275"/>
              <a:gd name="connsiteX1" fmla="*/ 950290 w 3737113"/>
              <a:gd name="connsiteY1" fmla="*/ 1851529 h 1979275"/>
              <a:gd name="connsiteX2" fmla="*/ 834783 w 3737113"/>
              <a:gd name="connsiteY2" fmla="*/ 165252 h 1979275"/>
              <a:gd name="connsiteX3" fmla="*/ 2421558 w 3737113"/>
              <a:gd name="connsiteY3" fmla="*/ 44332 h 1979275"/>
              <a:gd name="connsiteX4" fmla="*/ 3351871 w 3737113"/>
              <a:gd name="connsiteY4" fmla="*/ 1591477 h 1979275"/>
              <a:gd name="connsiteX5" fmla="*/ 1626774 w 3737113"/>
              <a:gd name="connsiteY5" fmla="*/ 1970955 h 1979275"/>
              <a:gd name="connsiteX6" fmla="*/ 1090004 w 3737113"/>
              <a:gd name="connsiteY6" fmla="*/ 2226684 h 197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37113" h="1979275" fill="none" extrusionOk="0">
                <a:moveTo>
                  <a:pt x="1090004" y="2226684"/>
                </a:moveTo>
                <a:cubicBezTo>
                  <a:pt x="1048384" y="2149823"/>
                  <a:pt x="1010484" y="1999587"/>
                  <a:pt x="950290" y="1851529"/>
                </a:cubicBezTo>
                <a:cubicBezTo>
                  <a:pt x="-163306" y="1545154"/>
                  <a:pt x="-170198" y="611726"/>
                  <a:pt x="834783" y="165252"/>
                </a:cubicBezTo>
                <a:cubicBezTo>
                  <a:pt x="1228167" y="-11310"/>
                  <a:pt x="1956557" y="14678"/>
                  <a:pt x="2421558" y="44332"/>
                </a:cubicBezTo>
                <a:cubicBezTo>
                  <a:pt x="3733218" y="351799"/>
                  <a:pt x="4149069" y="1111598"/>
                  <a:pt x="3351871" y="1591477"/>
                </a:cubicBezTo>
                <a:cubicBezTo>
                  <a:pt x="2966393" y="1903396"/>
                  <a:pt x="2319903" y="2055160"/>
                  <a:pt x="1626774" y="1970955"/>
                </a:cubicBezTo>
                <a:cubicBezTo>
                  <a:pt x="1544556" y="2028883"/>
                  <a:pt x="1220319" y="2181910"/>
                  <a:pt x="1090004" y="2226684"/>
                </a:cubicBezTo>
                <a:close/>
              </a:path>
              <a:path w="3737113" h="1979275" stroke="0" extrusionOk="0">
                <a:moveTo>
                  <a:pt x="1090004" y="2226684"/>
                </a:moveTo>
                <a:cubicBezTo>
                  <a:pt x="1044854" y="2062088"/>
                  <a:pt x="1014683" y="1983515"/>
                  <a:pt x="950290" y="1851529"/>
                </a:cubicBezTo>
                <a:cubicBezTo>
                  <a:pt x="-165539" y="1509316"/>
                  <a:pt x="-372416" y="575416"/>
                  <a:pt x="834783" y="165252"/>
                </a:cubicBezTo>
                <a:cubicBezTo>
                  <a:pt x="1252959" y="49134"/>
                  <a:pt x="1875346" y="10761"/>
                  <a:pt x="2421558" y="44332"/>
                </a:cubicBezTo>
                <a:cubicBezTo>
                  <a:pt x="3505567" y="161687"/>
                  <a:pt x="4212926" y="1078393"/>
                  <a:pt x="3351871" y="1591477"/>
                </a:cubicBezTo>
                <a:cubicBezTo>
                  <a:pt x="3019708" y="1880784"/>
                  <a:pt x="2301653" y="1989608"/>
                  <a:pt x="1626774" y="1970955"/>
                </a:cubicBezTo>
                <a:cubicBezTo>
                  <a:pt x="1452242" y="2057352"/>
                  <a:pt x="1228911" y="2129590"/>
                  <a:pt x="1090004" y="2226684"/>
                </a:cubicBezTo>
                <a:close/>
              </a:path>
            </a:pathLst>
          </a:custGeom>
          <a:solidFill>
            <a:srgbClr val="B9D2FF"/>
          </a:solidFill>
          <a:ln w="31750">
            <a:solidFill>
              <a:srgbClr val="3980FF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wedgeEllipseCallou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rgbClr val="02052D"/>
                </a:solidFill>
              </a:rPr>
              <a:t>O lucro vem de clientes que retornam e clientes que elogiam seus produtos ou serviços a outros.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644A8E5D-9314-16CF-B992-AC721C808B72}"/>
              </a:ext>
            </a:extLst>
          </p:cNvPr>
          <p:cNvSpPr txBox="1"/>
          <p:nvPr/>
        </p:nvSpPr>
        <p:spPr>
          <a:xfrm>
            <a:off x="1759225" y="6436690"/>
            <a:ext cx="1808922" cy="288235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rmAutofit fontScale="47500" lnSpcReduction="20000"/>
          </a:bodyPr>
          <a:lstStyle/>
          <a:p>
            <a:pPr algn="l"/>
            <a:r>
              <a:rPr lang="pt-BR" sz="3200" b="1">
                <a:solidFill>
                  <a:schemeClr val="bg1"/>
                </a:solidFill>
                <a:latin typeface="Baguet Script" pitchFamily="2" charset="77"/>
                <a:ea typeface="Inter" panose="02000503000000020004" pitchFamily="2" charset="0"/>
                <a:cs typeface="Segoe UI" panose="020B0502040204020203" pitchFamily="34" charset="0"/>
              </a:rPr>
              <a:t>W. </a:t>
            </a:r>
            <a:r>
              <a:rPr lang="pt-BR" sz="3200" b="1" err="1">
                <a:solidFill>
                  <a:schemeClr val="bg1"/>
                </a:solidFill>
                <a:latin typeface="Baguet Script" pitchFamily="2" charset="77"/>
                <a:ea typeface="Inter" panose="02000503000000020004" pitchFamily="2" charset="0"/>
                <a:cs typeface="Segoe UI" panose="020B0502040204020203" pitchFamily="34" charset="0"/>
              </a:rPr>
              <a:t>Edwars</a:t>
            </a:r>
            <a:r>
              <a:rPr lang="pt-BR" sz="3200" b="1">
                <a:solidFill>
                  <a:schemeClr val="bg1"/>
                </a:solidFill>
                <a:latin typeface="Baguet Script" pitchFamily="2" charset="77"/>
                <a:ea typeface="Inter" panose="02000503000000020004" pitchFamily="2" charset="0"/>
                <a:cs typeface="Segoe UI" panose="020B0502040204020203" pitchFamily="34" charset="0"/>
              </a:rPr>
              <a:t> Deming</a:t>
            </a:r>
          </a:p>
        </p:txBody>
      </p: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B07523C8-2A87-5930-7FE5-7A159005B3C1}"/>
              </a:ext>
            </a:extLst>
          </p:cNvPr>
          <p:cNvGrpSpPr/>
          <p:nvPr/>
        </p:nvGrpSpPr>
        <p:grpSpPr>
          <a:xfrm>
            <a:off x="5626472" y="1686663"/>
            <a:ext cx="5520358" cy="4141011"/>
            <a:chOff x="5648775" y="1452487"/>
            <a:chExt cx="5520358" cy="4141011"/>
          </a:xfrm>
        </p:grpSpPr>
        <p:sp>
          <p:nvSpPr>
            <p:cNvPr id="9" name="Google Shape;1177;p14">
              <a:extLst>
                <a:ext uri="{FF2B5EF4-FFF2-40B4-BE49-F238E27FC236}">
                  <a16:creationId xmlns:a16="http://schemas.microsoft.com/office/drawing/2014/main" id="{48DB4D18-7BB2-144D-1DEB-55D2D6A5B9F3}"/>
                </a:ext>
              </a:extLst>
            </p:cNvPr>
            <p:cNvSpPr txBox="1"/>
            <p:nvPr/>
          </p:nvSpPr>
          <p:spPr>
            <a:xfrm>
              <a:off x="5650015" y="4513498"/>
              <a:ext cx="5518800" cy="10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0" indent="0">
                <a:lnSpc>
                  <a:spcPct val="150000"/>
                </a:lnSpc>
                <a:buClr>
                  <a:schemeClr val="dk1"/>
                </a:buClr>
                <a:buSzPts val="1200"/>
                <a:buNone/>
                <a:defRPr sz="1200">
                  <a:solidFill>
                    <a:schemeClr val="dk1"/>
                  </a:solidFill>
                  <a:latin typeface="Segoe UI" panose="020B0502040204020203" pitchFamily="34" charset="0"/>
                  <a:ea typeface="Quattrocento Sans"/>
                  <a:cs typeface="Segoe UI" panose="020B0502040204020203" pitchFamily="34" charset="0"/>
                </a:defRPr>
              </a:lvl1pPr>
            </a:lstStyle>
            <a:p>
              <a:pPr marL="285750" indent="-285750">
                <a:lnSpc>
                  <a:spcPct val="15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pt-BR" sz="1400" dirty="0">
                  <a:solidFill>
                    <a:srgbClr val="FFFFFF"/>
                  </a:solidFill>
                  <a:latin typeface="Segoe UI"/>
                  <a:cs typeface="Segoe UI"/>
                </a:rPr>
                <a:t>O cliente é o maior ativo de uma empresa.</a:t>
              </a:r>
            </a:p>
            <a:p>
              <a:pPr marL="285750" indent="-285750">
                <a:lnSpc>
                  <a:spcPct val="15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pt-BR" sz="1400" dirty="0">
                  <a:solidFill>
                    <a:srgbClr val="FFFFFF"/>
                  </a:solidFill>
                  <a:latin typeface="Segoe UI"/>
                  <a:cs typeface="Segoe UI"/>
                </a:rPr>
                <a:t>Foco no cliente impulsionam melhores processos.</a:t>
              </a:r>
            </a:p>
          </p:txBody>
        </p:sp>
        <p:grpSp>
          <p:nvGrpSpPr>
            <p:cNvPr id="28" name="Agrupar 27">
              <a:extLst>
                <a:ext uri="{FF2B5EF4-FFF2-40B4-BE49-F238E27FC236}">
                  <a16:creationId xmlns:a16="http://schemas.microsoft.com/office/drawing/2014/main" id="{E509B041-E138-9955-C335-035FE3FE0FD7}"/>
                </a:ext>
              </a:extLst>
            </p:cNvPr>
            <p:cNvGrpSpPr/>
            <p:nvPr/>
          </p:nvGrpSpPr>
          <p:grpSpPr>
            <a:xfrm>
              <a:off x="5648775" y="2424639"/>
              <a:ext cx="5520358" cy="2008721"/>
              <a:chOff x="5650014" y="1739594"/>
              <a:chExt cx="5520358" cy="2008721"/>
            </a:xfrm>
          </p:grpSpPr>
          <p:sp>
            <p:nvSpPr>
              <p:cNvPr id="4" name="Triângulo Retângulo 3">
                <a:extLst>
                  <a:ext uri="{FF2B5EF4-FFF2-40B4-BE49-F238E27FC236}">
                    <a16:creationId xmlns:a16="http://schemas.microsoft.com/office/drawing/2014/main" id="{076E2BE6-4113-CD4B-4EAF-E75AE65018D1}"/>
                  </a:ext>
                </a:extLst>
              </p:cNvPr>
              <p:cNvSpPr/>
              <p:nvPr/>
            </p:nvSpPr>
            <p:spPr>
              <a:xfrm>
                <a:off x="6612672" y="2308315"/>
                <a:ext cx="3596281" cy="1080000"/>
              </a:xfrm>
              <a:prstGeom prst="rtTriangle">
                <a:avLst/>
              </a:prstGeom>
              <a:solidFill>
                <a:srgbClr val="6C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pt-BR" dirty="0"/>
              </a:p>
            </p:txBody>
          </p:sp>
          <p:sp>
            <p:nvSpPr>
              <p:cNvPr id="5" name="Retângulo 4">
                <a:extLst>
                  <a:ext uri="{FF2B5EF4-FFF2-40B4-BE49-F238E27FC236}">
                    <a16:creationId xmlns:a16="http://schemas.microsoft.com/office/drawing/2014/main" id="{9374E67F-71DB-54A0-9F0D-8409992DA163}"/>
                  </a:ext>
                </a:extLst>
              </p:cNvPr>
              <p:cNvSpPr/>
              <p:nvPr/>
            </p:nvSpPr>
            <p:spPr>
              <a:xfrm>
                <a:off x="6612672" y="3388315"/>
                <a:ext cx="3603717" cy="360000"/>
              </a:xfrm>
              <a:prstGeom prst="rect">
                <a:avLst/>
              </a:prstGeom>
              <a:solidFill>
                <a:srgbClr val="6C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b="1" dirty="0">
                    <a:solidFill>
                      <a:srgbClr val="FF0000"/>
                    </a:solidFill>
                  </a:rPr>
                  <a:t>Causas Esquecidas</a:t>
                </a:r>
              </a:p>
            </p:txBody>
          </p:sp>
          <p:sp>
            <p:nvSpPr>
              <p:cNvPr id="6" name="Triângulo Retângulo 5">
                <a:extLst>
                  <a:ext uri="{FF2B5EF4-FFF2-40B4-BE49-F238E27FC236}">
                    <a16:creationId xmlns:a16="http://schemas.microsoft.com/office/drawing/2014/main" id="{DBAD9DF2-6952-CB1C-D650-2258124C9C05}"/>
                  </a:ext>
                </a:extLst>
              </p:cNvPr>
              <p:cNvSpPr/>
              <p:nvPr/>
            </p:nvSpPr>
            <p:spPr>
              <a:xfrm rot="10800000">
                <a:off x="6608955" y="2308315"/>
                <a:ext cx="3599999" cy="1080000"/>
              </a:xfrm>
              <a:prstGeom prst="rtTriangle">
                <a:avLst/>
              </a:pr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pt-BR" b="1" dirty="0"/>
              </a:p>
            </p:txBody>
          </p:sp>
          <p:sp>
            <p:nvSpPr>
              <p:cNvPr id="7" name="Retângulo 6">
                <a:extLst>
                  <a:ext uri="{FF2B5EF4-FFF2-40B4-BE49-F238E27FC236}">
                    <a16:creationId xmlns:a16="http://schemas.microsoft.com/office/drawing/2014/main" id="{A3E44E63-79AD-57BB-02F1-84AFD35C0C49}"/>
                  </a:ext>
                </a:extLst>
              </p:cNvPr>
              <p:cNvSpPr/>
              <p:nvPr/>
            </p:nvSpPr>
            <p:spPr>
              <a:xfrm>
                <a:off x="6612673" y="1948316"/>
                <a:ext cx="3596280" cy="360000"/>
              </a:xfrm>
              <a:prstGeom prst="rect">
                <a:avLst/>
              </a:pr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b="1" dirty="0">
                    <a:solidFill>
                      <a:srgbClr val="84D340"/>
                    </a:solidFill>
                  </a:rPr>
                  <a:t>Princípio de Pareto</a:t>
                </a:r>
              </a:p>
            </p:txBody>
          </p:sp>
          <p:sp>
            <p:nvSpPr>
              <p:cNvPr id="10" name="CaixaDeTexto 9">
                <a:extLst>
                  <a:ext uri="{FF2B5EF4-FFF2-40B4-BE49-F238E27FC236}">
                    <a16:creationId xmlns:a16="http://schemas.microsoft.com/office/drawing/2014/main" id="{1B866963-C5C2-E215-4CAC-1692C1C0B3F6}"/>
                  </a:ext>
                </a:extLst>
              </p:cNvPr>
              <p:cNvSpPr txBox="1"/>
              <p:nvPr/>
            </p:nvSpPr>
            <p:spPr>
              <a:xfrm rot="16200000">
                <a:off x="4904558" y="2693772"/>
                <a:ext cx="1799996" cy="309083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normAutofit fontScale="47500" lnSpcReduction="20000"/>
              </a:bodyPr>
              <a:lstStyle/>
              <a:p>
                <a:pPr algn="ctr"/>
                <a:r>
                  <a:rPr lang="pt-BR" sz="3200" dirty="0">
                    <a:solidFill>
                      <a:schemeClr val="bg1"/>
                    </a:solidFill>
                    <a:latin typeface="Segoe UI" panose="020B0502040204020203" pitchFamily="34" charset="0"/>
                    <a:ea typeface="Inter" panose="02000503000000020004" pitchFamily="2" charset="0"/>
                    <a:cs typeface="Segoe UI" panose="020B0502040204020203" pitchFamily="34" charset="0"/>
                  </a:rPr>
                  <a:t>Causas</a:t>
                </a:r>
              </a:p>
            </p:txBody>
          </p:sp>
          <p:sp>
            <p:nvSpPr>
              <p:cNvPr id="11" name="CaixaDeTexto 10">
                <a:extLst>
                  <a:ext uri="{FF2B5EF4-FFF2-40B4-BE49-F238E27FC236}">
                    <a16:creationId xmlns:a16="http://schemas.microsoft.com/office/drawing/2014/main" id="{94F7083A-6CD5-FFCB-71CE-8CFBD4BE14F7}"/>
                  </a:ext>
                </a:extLst>
              </p:cNvPr>
              <p:cNvSpPr txBox="1"/>
              <p:nvPr/>
            </p:nvSpPr>
            <p:spPr>
              <a:xfrm rot="16200000">
                <a:off x="10115832" y="2693771"/>
                <a:ext cx="1799997" cy="309083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normAutofit fontScale="47500" lnSpcReduction="20000"/>
              </a:bodyPr>
              <a:lstStyle/>
              <a:p>
                <a:pPr algn="ctr"/>
                <a:r>
                  <a:rPr lang="pt-BR" sz="3200" dirty="0">
                    <a:solidFill>
                      <a:schemeClr val="bg1"/>
                    </a:solidFill>
                    <a:latin typeface="Segoe UI" panose="020B0502040204020203" pitchFamily="34" charset="0"/>
                    <a:ea typeface="Inter" panose="02000503000000020004" pitchFamily="2" charset="0"/>
                    <a:cs typeface="Segoe UI" panose="020B0502040204020203" pitchFamily="34" charset="0"/>
                  </a:rPr>
                  <a:t>Problemas</a:t>
                </a:r>
              </a:p>
            </p:txBody>
          </p:sp>
          <p:sp>
            <p:nvSpPr>
              <p:cNvPr id="13" name="CaixaDeTexto 12">
                <a:extLst>
                  <a:ext uri="{FF2B5EF4-FFF2-40B4-BE49-F238E27FC236}">
                    <a16:creationId xmlns:a16="http://schemas.microsoft.com/office/drawing/2014/main" id="{1F5C4C5D-F359-5891-353A-A92D9A0B905B}"/>
                  </a:ext>
                </a:extLst>
              </p:cNvPr>
              <p:cNvSpPr txBox="1"/>
              <p:nvPr/>
            </p:nvSpPr>
            <p:spPr>
              <a:xfrm>
                <a:off x="8764859" y="1739594"/>
                <a:ext cx="0" cy="0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t">
                <a:normAutofit fontScale="25000" lnSpcReduction="20000"/>
              </a:bodyPr>
              <a:lstStyle/>
              <a:p>
                <a:pPr algn="l"/>
                <a:endParaRPr lang="pt-BR" sz="3200" b="1" dirty="0">
                  <a:latin typeface="Segoe UI" panose="020B0502040204020203" pitchFamily="34" charset="0"/>
                  <a:ea typeface="Inter" panose="02000503000000020004" pitchFamily="2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9" name="CaixaDeTexto 18">
                <a:extLst>
                  <a:ext uri="{FF2B5EF4-FFF2-40B4-BE49-F238E27FC236}">
                    <a16:creationId xmlns:a16="http://schemas.microsoft.com/office/drawing/2014/main" id="{0D7032CA-EC98-AE2D-000E-745C8138B3F8}"/>
                  </a:ext>
                </a:extLst>
              </p:cNvPr>
              <p:cNvSpPr txBox="1"/>
              <p:nvPr/>
            </p:nvSpPr>
            <p:spPr>
              <a:xfrm>
                <a:off x="5960956" y="1927587"/>
                <a:ext cx="648000" cy="380726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ctr">
                <a:noAutofit/>
              </a:bodyPr>
              <a:lstStyle/>
              <a:p>
                <a:pPr algn="r"/>
                <a:r>
                  <a:rPr lang="pt-BR" dirty="0">
                    <a:solidFill>
                      <a:srgbClr val="84D340"/>
                    </a:solidFill>
                    <a:latin typeface="Segoe UI" panose="020B0502040204020203" pitchFamily="34" charset="0"/>
                    <a:ea typeface="Inter" panose="02000503000000020004" pitchFamily="2" charset="0"/>
                    <a:cs typeface="Segoe UI" panose="020B0502040204020203" pitchFamily="34" charset="0"/>
                  </a:rPr>
                  <a:t>20%</a:t>
                </a:r>
              </a:p>
            </p:txBody>
          </p:sp>
          <p:sp>
            <p:nvSpPr>
              <p:cNvPr id="20" name="CaixaDeTexto 19">
                <a:extLst>
                  <a:ext uri="{FF2B5EF4-FFF2-40B4-BE49-F238E27FC236}">
                    <a16:creationId xmlns:a16="http://schemas.microsoft.com/office/drawing/2014/main" id="{F947BB9E-9A21-2FDE-34A1-DC30F0B2D156}"/>
                  </a:ext>
                </a:extLst>
              </p:cNvPr>
              <p:cNvSpPr txBox="1"/>
              <p:nvPr/>
            </p:nvSpPr>
            <p:spPr>
              <a:xfrm>
                <a:off x="6233532" y="3055438"/>
                <a:ext cx="0" cy="0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t">
                <a:normAutofit fontScale="25000" lnSpcReduction="20000"/>
              </a:bodyPr>
              <a:lstStyle/>
              <a:p>
                <a:pPr algn="l"/>
                <a:endParaRPr lang="pt-BR" sz="3200" b="1" dirty="0">
                  <a:latin typeface="Segoe UI" panose="020B0502040204020203" pitchFamily="34" charset="0"/>
                  <a:ea typeface="Inter" panose="02000503000000020004" pitchFamily="2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21" name="CaixaDeTexto 20">
                <a:extLst>
                  <a:ext uri="{FF2B5EF4-FFF2-40B4-BE49-F238E27FC236}">
                    <a16:creationId xmlns:a16="http://schemas.microsoft.com/office/drawing/2014/main" id="{2C4C5E26-6D5E-5261-C368-7FB3A2EFD1D0}"/>
                  </a:ext>
                </a:extLst>
              </p:cNvPr>
              <p:cNvSpPr txBox="1"/>
              <p:nvPr/>
            </p:nvSpPr>
            <p:spPr>
              <a:xfrm>
                <a:off x="5960956" y="2308313"/>
                <a:ext cx="648000" cy="1439999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ctr">
                <a:noAutofit/>
              </a:bodyPr>
              <a:lstStyle/>
              <a:p>
                <a:pPr algn="r"/>
                <a:r>
                  <a:rPr lang="pt-BR" dirty="0">
                    <a:solidFill>
                      <a:srgbClr val="FF0000"/>
                    </a:solidFill>
                    <a:latin typeface="Segoe UI" panose="020B0502040204020203" pitchFamily="34" charset="0"/>
                    <a:ea typeface="Inter" panose="02000503000000020004" pitchFamily="2" charset="0"/>
                    <a:cs typeface="Segoe UI" panose="020B0502040204020203" pitchFamily="34" charset="0"/>
                  </a:rPr>
                  <a:t>80%</a:t>
                </a:r>
              </a:p>
            </p:txBody>
          </p:sp>
          <p:sp>
            <p:nvSpPr>
              <p:cNvPr id="22" name="CaixaDeTexto 21">
                <a:extLst>
                  <a:ext uri="{FF2B5EF4-FFF2-40B4-BE49-F238E27FC236}">
                    <a16:creationId xmlns:a16="http://schemas.microsoft.com/office/drawing/2014/main" id="{150F2FF8-871F-FE13-FC1A-21DEC817E6FB}"/>
                  </a:ext>
                </a:extLst>
              </p:cNvPr>
              <p:cNvSpPr txBox="1"/>
              <p:nvPr/>
            </p:nvSpPr>
            <p:spPr>
              <a:xfrm>
                <a:off x="10212673" y="3388312"/>
                <a:ext cx="648615" cy="360000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ctr">
                <a:noAutofit/>
              </a:bodyPr>
              <a:lstStyle/>
              <a:p>
                <a:r>
                  <a:rPr lang="pt-BR" dirty="0">
                    <a:solidFill>
                      <a:srgbClr val="FF0000"/>
                    </a:solidFill>
                    <a:latin typeface="Segoe UI" panose="020B0502040204020203" pitchFamily="34" charset="0"/>
                    <a:ea typeface="Inter" panose="02000503000000020004" pitchFamily="2" charset="0"/>
                    <a:cs typeface="Segoe UI" panose="020B0502040204020203" pitchFamily="34" charset="0"/>
                  </a:rPr>
                  <a:t>20%</a:t>
                </a:r>
              </a:p>
            </p:txBody>
          </p:sp>
          <p:sp>
            <p:nvSpPr>
              <p:cNvPr id="23" name="CaixaDeTexto 22">
                <a:extLst>
                  <a:ext uri="{FF2B5EF4-FFF2-40B4-BE49-F238E27FC236}">
                    <a16:creationId xmlns:a16="http://schemas.microsoft.com/office/drawing/2014/main" id="{E074D448-0B6B-FBAD-1197-61B112AE5547}"/>
                  </a:ext>
                </a:extLst>
              </p:cNvPr>
              <p:cNvSpPr txBox="1"/>
              <p:nvPr/>
            </p:nvSpPr>
            <p:spPr>
              <a:xfrm>
                <a:off x="10212673" y="1948316"/>
                <a:ext cx="648615" cy="1419271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ctr">
                <a:noAutofit/>
              </a:bodyPr>
              <a:lstStyle/>
              <a:p>
                <a:r>
                  <a:rPr lang="pt-BR" dirty="0">
                    <a:solidFill>
                      <a:srgbClr val="84D340"/>
                    </a:solidFill>
                    <a:latin typeface="Segoe UI" panose="020B0502040204020203" pitchFamily="34" charset="0"/>
                    <a:ea typeface="Inter" panose="02000503000000020004" pitchFamily="2" charset="0"/>
                    <a:cs typeface="Segoe UI" panose="020B0502040204020203" pitchFamily="34" charset="0"/>
                  </a:rPr>
                  <a:t>80%</a:t>
                </a:r>
              </a:p>
            </p:txBody>
          </p:sp>
          <p:sp>
            <p:nvSpPr>
              <p:cNvPr id="26" name="CaixaDeTexto 25">
                <a:extLst>
                  <a:ext uri="{FF2B5EF4-FFF2-40B4-BE49-F238E27FC236}">
                    <a16:creationId xmlns:a16="http://schemas.microsoft.com/office/drawing/2014/main" id="{24FCF155-69AF-D509-267A-6EA8EAB49515}"/>
                  </a:ext>
                </a:extLst>
              </p:cNvPr>
              <p:cNvSpPr txBox="1"/>
              <p:nvPr/>
            </p:nvSpPr>
            <p:spPr>
              <a:xfrm>
                <a:off x="8356559" y="2318674"/>
                <a:ext cx="1859831" cy="1059268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normAutofit/>
              </a:bodyPr>
              <a:lstStyle/>
              <a:p>
                <a:pPr algn="r"/>
                <a:r>
                  <a:rPr lang="pt-BR" sz="1100" dirty="0" err="1">
                    <a:solidFill>
                      <a:schemeClr val="bg1"/>
                    </a:solidFill>
                    <a:latin typeface="Segoe UI" panose="020B0502040204020203" pitchFamily="34" charset="0"/>
                    <a:ea typeface="Inter" panose="02000503000000020004" pitchFamily="2" charset="0"/>
                    <a:cs typeface="Segoe UI" panose="020B0502040204020203" pitchFamily="34" charset="0"/>
                  </a:rPr>
                  <a:t>Hiperpadronização</a:t>
                </a:r>
                <a:endParaRPr lang="pt-BR" sz="1100" dirty="0">
                  <a:solidFill>
                    <a:schemeClr val="bg1"/>
                  </a:solidFill>
                  <a:latin typeface="Segoe UI" panose="020B0502040204020203" pitchFamily="34" charset="0"/>
                  <a:ea typeface="Inter" panose="02000503000000020004" pitchFamily="2" charset="0"/>
                  <a:cs typeface="Segoe UI" panose="020B0502040204020203" pitchFamily="34" charset="0"/>
                </a:endParaRPr>
              </a:p>
              <a:p>
                <a:pPr algn="r"/>
                <a:r>
                  <a:rPr lang="pt-BR" sz="1100" dirty="0">
                    <a:solidFill>
                      <a:schemeClr val="bg1"/>
                    </a:solidFill>
                    <a:latin typeface="Segoe UI" panose="020B0502040204020203" pitchFamily="34" charset="0"/>
                    <a:ea typeface="Inter" panose="02000503000000020004" pitchFamily="2" charset="0"/>
                    <a:cs typeface="Segoe UI" panose="020B0502040204020203" pitchFamily="34" charset="0"/>
                  </a:rPr>
                  <a:t>Dados estruturados</a:t>
                </a:r>
              </a:p>
              <a:p>
                <a:pPr algn="r"/>
                <a:r>
                  <a:rPr lang="pt-BR" sz="1100" dirty="0">
                    <a:solidFill>
                      <a:schemeClr val="bg1"/>
                    </a:solidFill>
                    <a:latin typeface="Segoe UI" panose="020B0502040204020203" pitchFamily="34" charset="0"/>
                    <a:ea typeface="Inter" panose="02000503000000020004" pitchFamily="2" charset="0"/>
                    <a:cs typeface="Segoe UI" panose="020B0502040204020203" pitchFamily="34" charset="0"/>
                  </a:rPr>
                  <a:t>Decisões vinculadas</a:t>
                </a:r>
              </a:p>
            </p:txBody>
          </p:sp>
          <p:sp>
            <p:nvSpPr>
              <p:cNvPr id="27" name="CaixaDeTexto 26">
                <a:extLst>
                  <a:ext uri="{FF2B5EF4-FFF2-40B4-BE49-F238E27FC236}">
                    <a16:creationId xmlns:a16="http://schemas.microsoft.com/office/drawing/2014/main" id="{855D8F08-74C1-2DDB-7029-AE767BB2D1E4}"/>
                  </a:ext>
                </a:extLst>
              </p:cNvPr>
              <p:cNvSpPr txBox="1"/>
              <p:nvPr/>
            </p:nvSpPr>
            <p:spPr>
              <a:xfrm>
                <a:off x="6612671" y="2308308"/>
                <a:ext cx="1736452" cy="1080001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b">
                <a:normAutofit/>
              </a:bodyPr>
              <a:lstStyle/>
              <a:p>
                <a:r>
                  <a:rPr lang="pt-BR" sz="1100" dirty="0">
                    <a:solidFill>
                      <a:schemeClr val="bg1"/>
                    </a:solidFill>
                    <a:latin typeface="Segoe UI" panose="020B0502040204020203" pitchFamily="34" charset="0"/>
                    <a:ea typeface="Inter" panose="02000503000000020004" pitchFamily="2" charset="0"/>
                    <a:cs typeface="Segoe UI" panose="020B0502040204020203" pitchFamily="34" charset="0"/>
                  </a:rPr>
                  <a:t>Hiperpersonalização</a:t>
                </a:r>
              </a:p>
              <a:p>
                <a:r>
                  <a:rPr lang="pt-BR" sz="1100" dirty="0">
                    <a:solidFill>
                      <a:schemeClr val="bg1"/>
                    </a:solidFill>
                    <a:latin typeface="Segoe UI" panose="020B0502040204020203" pitchFamily="34" charset="0"/>
                    <a:ea typeface="Inter" panose="02000503000000020004" pitchFamily="2" charset="0"/>
                    <a:cs typeface="Segoe UI" panose="020B0502040204020203" pitchFamily="34" charset="0"/>
                  </a:rPr>
                  <a:t>Livre informação</a:t>
                </a:r>
              </a:p>
              <a:p>
                <a:r>
                  <a:rPr lang="pt-BR" sz="1100" dirty="0">
                    <a:solidFill>
                      <a:schemeClr val="bg1"/>
                    </a:solidFill>
                    <a:latin typeface="Segoe UI" panose="020B0502040204020203" pitchFamily="34" charset="0"/>
                    <a:ea typeface="Inter" panose="02000503000000020004" pitchFamily="2" charset="0"/>
                    <a:cs typeface="Segoe UI" panose="020B0502040204020203" pitchFamily="34" charset="0"/>
                  </a:rPr>
                  <a:t>Decisões discricionárias</a:t>
                </a:r>
              </a:p>
            </p:txBody>
          </p:sp>
        </p:grpSp>
        <p:sp>
          <p:nvSpPr>
            <p:cNvPr id="29" name="Google Shape;1177;p14">
              <a:extLst>
                <a:ext uri="{FF2B5EF4-FFF2-40B4-BE49-F238E27FC236}">
                  <a16:creationId xmlns:a16="http://schemas.microsoft.com/office/drawing/2014/main" id="{2EA4E518-B413-F8C6-8846-59874D2DDF08}"/>
                </a:ext>
              </a:extLst>
            </p:cNvPr>
            <p:cNvSpPr txBox="1"/>
            <p:nvPr/>
          </p:nvSpPr>
          <p:spPr>
            <a:xfrm>
              <a:off x="5650015" y="1452487"/>
              <a:ext cx="5518800" cy="10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0" indent="0">
                <a:lnSpc>
                  <a:spcPct val="150000"/>
                </a:lnSpc>
                <a:buClr>
                  <a:schemeClr val="dk1"/>
                </a:buClr>
                <a:buSzPts val="1200"/>
                <a:buNone/>
                <a:defRPr sz="1200">
                  <a:solidFill>
                    <a:schemeClr val="dk1"/>
                  </a:solidFill>
                  <a:latin typeface="Segoe UI" panose="020B0502040204020203" pitchFamily="34" charset="0"/>
                  <a:ea typeface="Quattrocento Sans"/>
                  <a:cs typeface="Segoe UI" panose="020B0502040204020203" pitchFamily="34" charset="0"/>
                </a:defRPr>
              </a:lvl1pPr>
            </a:lstStyle>
            <a:p>
              <a:pPr marL="285750" indent="-285750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pt-BR" sz="1400" dirty="0">
                  <a:solidFill>
                    <a:srgbClr val="FFFFFF"/>
                  </a:solidFill>
                  <a:latin typeface="Segoe UI"/>
                  <a:cs typeface="Segoe UI"/>
                </a:rPr>
                <a:t>Não basta conquistá-los é preciso retê-los.</a:t>
              </a:r>
            </a:p>
            <a:p>
              <a:pPr marL="285750" indent="-285750">
                <a:lnSpc>
                  <a:spcPct val="15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pt-BR" sz="1400" dirty="0">
                  <a:solidFill>
                    <a:srgbClr val="FFFFFF"/>
                  </a:solidFill>
                  <a:latin typeface="Segoe UI"/>
                  <a:cs typeface="Segoe UI"/>
                </a:rPr>
                <a:t>Princípio de Pareto deixa 80% das causas esquecidas.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52344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0D55D-C770-835A-2DBB-8F3D7D285B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ítulo 2">
            <a:extLst>
              <a:ext uri="{FF2B5EF4-FFF2-40B4-BE49-F238E27FC236}">
                <a16:creationId xmlns:a16="http://schemas.microsoft.com/office/drawing/2014/main" id="{692F733B-04E5-03DC-FF02-A063B1F84048}"/>
              </a:ext>
            </a:extLst>
          </p:cNvPr>
          <p:cNvSpPr txBox="1">
            <a:spLocks/>
          </p:cNvSpPr>
          <p:nvPr/>
        </p:nvSpPr>
        <p:spPr>
          <a:xfrm>
            <a:off x="695325" y="534851"/>
            <a:ext cx="10786626" cy="63094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pt-BR" sz="120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  <a:t>Cenário Atual do Setor Bancário</a:t>
            </a: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pt-BR" b="1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  <a:t>Por que Voltar a Colocar o Cliente no Centro?</a:t>
            </a:r>
          </a:p>
        </p:txBody>
      </p:sp>
      <p:sp>
        <p:nvSpPr>
          <p:cNvPr id="9" name="Google Shape;1177;p14">
            <a:extLst>
              <a:ext uri="{FF2B5EF4-FFF2-40B4-BE49-F238E27FC236}">
                <a16:creationId xmlns:a16="http://schemas.microsoft.com/office/drawing/2014/main" id="{29A2E754-92FE-C866-7CDD-EBEBA8DDDE1D}"/>
              </a:ext>
            </a:extLst>
          </p:cNvPr>
          <p:cNvSpPr txBox="1"/>
          <p:nvPr/>
        </p:nvSpPr>
        <p:spPr>
          <a:xfrm>
            <a:off x="6096000" y="1192905"/>
            <a:ext cx="5385951" cy="4862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150000"/>
              </a:lnSpc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</a:defRPr>
            </a:lvl1pPr>
          </a:lstStyle>
          <a:p>
            <a:pPr>
              <a:spcBef>
                <a:spcPts val="600"/>
              </a:spcBef>
            </a:pPr>
            <a:r>
              <a:rPr lang="pt-BR" sz="1400" dirty="0">
                <a:solidFill>
                  <a:srgbClr val="FFFFFF"/>
                </a:solidFill>
                <a:latin typeface="Segoe UI"/>
                <a:cs typeface="Segoe UI"/>
              </a:rPr>
              <a:t>Voltar a colocar o </a:t>
            </a:r>
            <a:r>
              <a:rPr lang="pt-BR" sz="1400" b="1" dirty="0">
                <a:solidFill>
                  <a:srgbClr val="FFFFFF"/>
                </a:solidFill>
                <a:latin typeface="Segoe UI"/>
                <a:cs typeface="Segoe UI"/>
              </a:rPr>
              <a:t>cliente no centro</a:t>
            </a:r>
            <a:r>
              <a:rPr lang="pt-BR" sz="1400" dirty="0">
                <a:solidFill>
                  <a:srgbClr val="FFFFFF"/>
                </a:solidFill>
                <a:latin typeface="Segoe UI"/>
                <a:cs typeface="Segoe UI"/>
              </a:rPr>
              <a:t> é uma </a:t>
            </a:r>
            <a:r>
              <a:rPr lang="pt-BR" sz="1400" b="1" dirty="0">
                <a:solidFill>
                  <a:srgbClr val="FFFFFF"/>
                </a:solidFill>
                <a:latin typeface="Segoe UI"/>
                <a:cs typeface="Segoe UI"/>
              </a:rPr>
              <a:t>estratégia competitiva</a:t>
            </a:r>
            <a:r>
              <a:rPr lang="pt-BR" sz="1400" dirty="0">
                <a:solidFill>
                  <a:srgbClr val="FFFFFF"/>
                </a:solidFill>
                <a:latin typeface="Segoe UI"/>
                <a:cs typeface="Segoe UI"/>
              </a:rPr>
              <a:t>. </a:t>
            </a:r>
            <a:r>
              <a:rPr lang="pt-BR" sz="1400" dirty="0" err="1">
                <a:solidFill>
                  <a:srgbClr val="FFFFFF"/>
                </a:solidFill>
                <a:latin typeface="Segoe UI"/>
                <a:cs typeface="Segoe UI"/>
              </a:rPr>
              <a:t>Emprsas</a:t>
            </a:r>
            <a:r>
              <a:rPr lang="pt-BR" sz="1400" dirty="0">
                <a:solidFill>
                  <a:srgbClr val="FFFFFF"/>
                </a:solidFill>
                <a:latin typeface="Segoe UI"/>
                <a:cs typeface="Segoe UI"/>
              </a:rPr>
              <a:t> que ouvem, entendem e personalizam constroem </a:t>
            </a:r>
            <a:r>
              <a:rPr lang="pt-BR" sz="1400" b="1" dirty="0">
                <a:solidFill>
                  <a:srgbClr val="FFFFFF"/>
                </a:solidFill>
                <a:latin typeface="Segoe UI"/>
                <a:cs typeface="Segoe UI"/>
              </a:rPr>
              <a:t>confiança</a:t>
            </a:r>
            <a:r>
              <a:rPr lang="pt-BR" sz="1400" dirty="0">
                <a:solidFill>
                  <a:srgbClr val="FFFFFF"/>
                </a:solidFill>
                <a:latin typeface="Segoe UI"/>
                <a:cs typeface="Segoe UI"/>
              </a:rPr>
              <a:t> e </a:t>
            </a:r>
            <a:r>
              <a:rPr lang="pt-BR" sz="1400" b="1" dirty="0">
                <a:solidFill>
                  <a:srgbClr val="FFFFFF"/>
                </a:solidFill>
                <a:latin typeface="Segoe UI"/>
                <a:cs typeface="Segoe UI"/>
              </a:rPr>
              <a:t>fidelidade</a:t>
            </a:r>
            <a:r>
              <a:rPr lang="pt-BR" sz="1400" dirty="0">
                <a:solidFill>
                  <a:srgbClr val="FFFFFF"/>
                </a:solidFill>
                <a:latin typeface="Segoe UI"/>
                <a:cs typeface="Segoe UI"/>
              </a:rPr>
              <a:t>, elementos que diferenciam em um mercado saturado de opções digitais. 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DAA0A84B-978B-5E08-300C-A6C103E9BA9F}"/>
              </a:ext>
            </a:extLst>
          </p:cNvPr>
          <p:cNvGrpSpPr/>
          <p:nvPr/>
        </p:nvGrpSpPr>
        <p:grpSpPr>
          <a:xfrm>
            <a:off x="1079498" y="2784418"/>
            <a:ext cx="4469780" cy="2377364"/>
            <a:chOff x="2078486" y="2088270"/>
            <a:chExt cx="4469780" cy="2377364"/>
          </a:xfrm>
        </p:grpSpPr>
        <p:sp>
          <p:nvSpPr>
            <p:cNvPr id="5" name="Retângulo Arredondado 20">
              <a:extLst>
                <a:ext uri="{FF2B5EF4-FFF2-40B4-BE49-F238E27FC236}">
                  <a16:creationId xmlns:a16="http://schemas.microsoft.com/office/drawing/2014/main" id="{FC73737F-5D61-3AA5-119F-843F99B440A4}"/>
                </a:ext>
              </a:extLst>
            </p:cNvPr>
            <p:cNvSpPr/>
            <p:nvPr/>
          </p:nvSpPr>
          <p:spPr>
            <a:xfrm>
              <a:off x="2078486" y="2785655"/>
              <a:ext cx="725482" cy="446450"/>
            </a:xfrm>
            <a:prstGeom prst="roundRect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Retângulo Arredondado 21">
              <a:extLst>
                <a:ext uri="{FF2B5EF4-FFF2-40B4-BE49-F238E27FC236}">
                  <a16:creationId xmlns:a16="http://schemas.microsoft.com/office/drawing/2014/main" id="{B887DDD7-098F-E00F-9AA0-857178866F90}"/>
                </a:ext>
              </a:extLst>
            </p:cNvPr>
            <p:cNvSpPr/>
            <p:nvPr/>
          </p:nvSpPr>
          <p:spPr>
            <a:xfrm>
              <a:off x="5822784" y="2785655"/>
              <a:ext cx="725482" cy="446450"/>
            </a:xfrm>
            <a:prstGeom prst="roundRect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Arredondado 22">
              <a:extLst>
                <a:ext uri="{FF2B5EF4-FFF2-40B4-BE49-F238E27FC236}">
                  <a16:creationId xmlns:a16="http://schemas.microsoft.com/office/drawing/2014/main" id="{394BDB05-87D5-EA78-FD5A-C4980DC09CF6}"/>
                </a:ext>
              </a:extLst>
            </p:cNvPr>
            <p:cNvSpPr/>
            <p:nvPr/>
          </p:nvSpPr>
          <p:spPr>
            <a:xfrm>
              <a:off x="3470631" y="2481564"/>
              <a:ext cx="725482" cy="446450"/>
            </a:xfrm>
            <a:prstGeom prst="roundRect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endParaRPr lang="pt-BR" b="1"/>
            </a:p>
          </p:txBody>
        </p:sp>
        <p:sp>
          <p:nvSpPr>
            <p:cNvPr id="10" name="Retângulo Arredondado 23">
              <a:extLst>
                <a:ext uri="{FF2B5EF4-FFF2-40B4-BE49-F238E27FC236}">
                  <a16:creationId xmlns:a16="http://schemas.microsoft.com/office/drawing/2014/main" id="{CACD2AA9-0CE0-A955-6893-85506AE9B56F}"/>
                </a:ext>
              </a:extLst>
            </p:cNvPr>
            <p:cNvSpPr/>
            <p:nvPr/>
          </p:nvSpPr>
          <p:spPr>
            <a:xfrm>
              <a:off x="4438699" y="2481564"/>
              <a:ext cx="725482" cy="446450"/>
            </a:xfrm>
            <a:prstGeom prst="roundRect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Retângulo Arredondado 24">
              <a:extLst>
                <a:ext uri="{FF2B5EF4-FFF2-40B4-BE49-F238E27FC236}">
                  <a16:creationId xmlns:a16="http://schemas.microsoft.com/office/drawing/2014/main" id="{49940556-D1D5-A1F1-5758-0414E93C54ED}"/>
                </a:ext>
              </a:extLst>
            </p:cNvPr>
            <p:cNvSpPr/>
            <p:nvPr/>
          </p:nvSpPr>
          <p:spPr>
            <a:xfrm>
              <a:off x="3473160" y="3047178"/>
              <a:ext cx="725482" cy="446450"/>
            </a:xfrm>
            <a:prstGeom prst="roundRect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Retângulo Arredondado 25">
              <a:extLst>
                <a:ext uri="{FF2B5EF4-FFF2-40B4-BE49-F238E27FC236}">
                  <a16:creationId xmlns:a16="http://schemas.microsoft.com/office/drawing/2014/main" id="{6C8383A8-AEA9-D630-5FF7-3FC6E558B730}"/>
                </a:ext>
              </a:extLst>
            </p:cNvPr>
            <p:cNvSpPr/>
            <p:nvPr/>
          </p:nvSpPr>
          <p:spPr>
            <a:xfrm>
              <a:off x="4438698" y="3047178"/>
              <a:ext cx="725482" cy="446450"/>
            </a:xfrm>
            <a:prstGeom prst="roundRect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Retângulo Arredondado 27">
              <a:extLst>
                <a:ext uri="{FF2B5EF4-FFF2-40B4-BE49-F238E27FC236}">
                  <a16:creationId xmlns:a16="http://schemas.microsoft.com/office/drawing/2014/main" id="{270524B4-9DE9-ADF7-AD8A-9F5763A59D0C}"/>
                </a:ext>
              </a:extLst>
            </p:cNvPr>
            <p:cNvSpPr/>
            <p:nvPr/>
          </p:nvSpPr>
          <p:spPr>
            <a:xfrm>
              <a:off x="4374430" y="4019184"/>
              <a:ext cx="725482" cy="446450"/>
            </a:xfrm>
            <a:prstGeom prst="roundRect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Retângulo Arredondado 28">
              <a:extLst>
                <a:ext uri="{FF2B5EF4-FFF2-40B4-BE49-F238E27FC236}">
                  <a16:creationId xmlns:a16="http://schemas.microsoft.com/office/drawing/2014/main" id="{AEC3ED85-EE83-B090-28B1-46BC8286B134}"/>
                </a:ext>
              </a:extLst>
            </p:cNvPr>
            <p:cNvSpPr/>
            <p:nvPr/>
          </p:nvSpPr>
          <p:spPr>
            <a:xfrm>
              <a:off x="3226441" y="2088270"/>
              <a:ext cx="2154928" cy="1760845"/>
            </a:xfrm>
            <a:prstGeom prst="roundRect">
              <a:avLst>
                <a:gd name="adj" fmla="val 8170"/>
              </a:avLst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pt-BR" sz="1200" b="1">
                  <a:solidFill>
                    <a:srgbClr val="3980FF"/>
                  </a:solidFill>
                </a:rPr>
                <a:t>Agent</a:t>
              </a:r>
            </a:p>
          </p:txBody>
        </p:sp>
        <p:sp>
          <p:nvSpPr>
            <p:cNvPr id="15" name="Oval 36">
              <a:extLst>
                <a:ext uri="{FF2B5EF4-FFF2-40B4-BE49-F238E27FC236}">
                  <a16:creationId xmlns:a16="http://schemas.microsoft.com/office/drawing/2014/main" id="{2A19C510-A8AA-696E-4FFE-68054E72D1BD}"/>
                </a:ext>
              </a:extLst>
            </p:cNvPr>
            <p:cNvSpPr/>
            <p:nvPr/>
          </p:nvSpPr>
          <p:spPr>
            <a:xfrm>
              <a:off x="3628802" y="3740151"/>
              <a:ext cx="279031" cy="279031"/>
            </a:xfrm>
            <a:prstGeom prst="ellipse">
              <a:avLst/>
            </a:prstGeom>
            <a:solidFill>
              <a:srgbClr val="02052D"/>
            </a:solidFill>
            <a:ln w="22225">
              <a:solidFill>
                <a:srgbClr val="398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16" name="Conector de Seta Reta 15">
              <a:extLst>
                <a:ext uri="{FF2B5EF4-FFF2-40B4-BE49-F238E27FC236}">
                  <a16:creationId xmlns:a16="http://schemas.microsoft.com/office/drawing/2014/main" id="{F5D2C7C6-3792-3790-02B4-C7C90D3A8BE8}"/>
                </a:ext>
              </a:extLst>
            </p:cNvPr>
            <p:cNvCxnSpPr>
              <a:cxnSpLocks/>
              <a:stCxn id="5" idx="3"/>
            </p:cNvCxnSpPr>
            <p:nvPr/>
          </p:nvCxnSpPr>
          <p:spPr>
            <a:xfrm>
              <a:off x="2803968" y="3008880"/>
              <a:ext cx="429136" cy="0"/>
            </a:xfrm>
            <a:prstGeom prst="straightConnector1">
              <a:avLst/>
            </a:prstGeom>
            <a:ln w="25400">
              <a:solidFill>
                <a:srgbClr val="398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ctor de Seta Reta 16">
              <a:extLst>
                <a:ext uri="{FF2B5EF4-FFF2-40B4-BE49-F238E27FC236}">
                  <a16:creationId xmlns:a16="http://schemas.microsoft.com/office/drawing/2014/main" id="{40318793-7830-6F90-CA88-1D0964F21CA7}"/>
                </a:ext>
              </a:extLst>
            </p:cNvPr>
            <p:cNvCxnSpPr>
              <a:cxnSpLocks/>
            </p:cNvCxnSpPr>
            <p:nvPr/>
          </p:nvCxnSpPr>
          <p:spPr>
            <a:xfrm>
              <a:off x="5381369" y="3008880"/>
              <a:ext cx="441415" cy="0"/>
            </a:xfrm>
            <a:prstGeom prst="straightConnector1">
              <a:avLst/>
            </a:prstGeom>
            <a:ln w="25400">
              <a:solidFill>
                <a:srgbClr val="398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de Seta Reta 17">
              <a:extLst>
                <a:ext uri="{FF2B5EF4-FFF2-40B4-BE49-F238E27FC236}">
                  <a16:creationId xmlns:a16="http://schemas.microsoft.com/office/drawing/2014/main" id="{FF48E488-4644-A30D-971D-FD45F30E8B90}"/>
                </a:ext>
              </a:extLst>
            </p:cNvPr>
            <p:cNvCxnSpPr>
              <a:cxnSpLocks/>
              <a:stCxn id="11" idx="3"/>
              <a:endCxn id="12" idx="1"/>
            </p:cNvCxnSpPr>
            <p:nvPr/>
          </p:nvCxnSpPr>
          <p:spPr>
            <a:xfrm>
              <a:off x="4198642" y="3270403"/>
              <a:ext cx="240056" cy="0"/>
            </a:xfrm>
            <a:prstGeom prst="straightConnector1">
              <a:avLst/>
            </a:prstGeom>
            <a:ln w="25400">
              <a:solidFill>
                <a:srgbClr val="398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Angulado 59">
              <a:extLst>
                <a:ext uri="{FF2B5EF4-FFF2-40B4-BE49-F238E27FC236}">
                  <a16:creationId xmlns:a16="http://schemas.microsoft.com/office/drawing/2014/main" id="{B8B30953-0BD2-63F9-A51E-C6788D88BF19}"/>
                </a:ext>
              </a:extLst>
            </p:cNvPr>
            <p:cNvCxnSpPr>
              <a:cxnSpLocks/>
              <a:stCxn id="15" idx="4"/>
              <a:endCxn id="13" idx="1"/>
            </p:cNvCxnSpPr>
            <p:nvPr/>
          </p:nvCxnSpPr>
          <p:spPr>
            <a:xfrm rot="16200000" flipH="1">
              <a:off x="3959761" y="3827739"/>
              <a:ext cx="223225" cy="606113"/>
            </a:xfrm>
            <a:prstGeom prst="bentConnector2">
              <a:avLst/>
            </a:prstGeom>
            <a:ln w="25400">
              <a:solidFill>
                <a:srgbClr val="398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7A00BDFF-A918-8077-331A-86A7893C13B1}"/>
                </a:ext>
              </a:extLst>
            </p:cNvPr>
            <p:cNvSpPr txBox="1"/>
            <p:nvPr/>
          </p:nvSpPr>
          <p:spPr>
            <a:xfrm>
              <a:off x="3233104" y="3587597"/>
              <a:ext cx="2148265" cy="248402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 algn="ctr"/>
              <a:r>
                <a:rPr lang="pt-BR" sz="2400" b="1">
                  <a:solidFill>
                    <a:srgbClr val="3980FF"/>
                  </a:solidFill>
                  <a:latin typeface="Segoe UI" panose="020B0502040204020203" pitchFamily="34" charset="0"/>
                  <a:ea typeface="Inter" panose="02000503000000020004" pitchFamily="2" charset="0"/>
                  <a:cs typeface="Segoe UI" panose="020B0502040204020203" pitchFamily="34" charset="0"/>
                </a:rPr>
                <a:t>~</a:t>
              </a:r>
            </a:p>
          </p:txBody>
        </p:sp>
      </p:grpSp>
      <p:pic>
        <p:nvPicPr>
          <p:cNvPr id="22" name="Picture 16">
            <a:extLst>
              <a:ext uri="{FF2B5EF4-FFF2-40B4-BE49-F238E27FC236}">
                <a16:creationId xmlns:a16="http://schemas.microsoft.com/office/drawing/2014/main" id="{D009A438-2909-394D-39E5-B54CA1CE40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8446" y="4739907"/>
            <a:ext cx="235973" cy="235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6">
            <a:extLst>
              <a:ext uri="{FF2B5EF4-FFF2-40B4-BE49-F238E27FC236}">
                <a16:creationId xmlns:a16="http://schemas.microsoft.com/office/drawing/2014/main" id="{DD5B38E5-8266-D8FA-A0C8-F6A83C6329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722" y="3495851"/>
            <a:ext cx="235973" cy="235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6">
            <a:extLst>
              <a:ext uri="{FF2B5EF4-FFF2-40B4-BE49-F238E27FC236}">
                <a16:creationId xmlns:a16="http://schemas.microsoft.com/office/drawing/2014/main" id="{372A245A-120C-727B-8874-C7D1EFFA6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348" y="3199822"/>
            <a:ext cx="235973" cy="235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6">
            <a:extLst>
              <a:ext uri="{FF2B5EF4-FFF2-40B4-BE49-F238E27FC236}">
                <a16:creationId xmlns:a16="http://schemas.microsoft.com/office/drawing/2014/main" id="{15B1DA5E-B176-3A1A-2192-28471A7A9F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956" y="3759463"/>
            <a:ext cx="235973" cy="235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E03F14F-D21E-918F-D053-7ED7E9B27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865" y="3494642"/>
            <a:ext cx="235973" cy="235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E3FED2C6-0234-97AF-EBA1-7C10795287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4860" y="3766721"/>
            <a:ext cx="237600" cy="23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BD2892E5-00FE-75B6-E66A-4BE8D107EF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854" y="3198195"/>
            <a:ext cx="237600" cy="23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1204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3DE0-2D13-B075-086C-64ED2D629D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63147EE9-E614-300D-AA42-DF39DEABCA38}"/>
              </a:ext>
            </a:extLst>
          </p:cNvPr>
          <p:cNvSpPr txBox="1"/>
          <p:nvPr/>
        </p:nvSpPr>
        <p:spPr>
          <a:xfrm>
            <a:off x="606062" y="76200"/>
            <a:ext cx="10547927" cy="67056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>
              <a:lnSpc>
                <a:spcPct val="150000"/>
              </a:lnSpc>
              <a:buClr>
                <a:srgbClr val="354752"/>
              </a:buClr>
              <a:buSzPts val="1400"/>
            </a:pPr>
            <a:r>
              <a:rPr lang="pt-BR" sz="2400" b="1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Evolução do BPM para a Hiperpersonalização</a:t>
            </a:r>
          </a:p>
        </p:txBody>
      </p:sp>
      <p:pic>
        <p:nvPicPr>
          <p:cNvPr id="2" name="Imagem 8" descr="Logotipo, nome da empresa&#10;&#10;Descrição gerada automaticamente">
            <a:extLst>
              <a:ext uri="{FF2B5EF4-FFF2-40B4-BE49-F238E27FC236}">
                <a16:creationId xmlns:a16="http://schemas.microsoft.com/office/drawing/2014/main" id="{ACB43E36-423D-F146-F2B9-5408E7C1AD1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719" y="373961"/>
            <a:ext cx="1589449" cy="537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38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CFB03-2375-FB02-1985-2E617C1C0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ítulo 2">
            <a:extLst>
              <a:ext uri="{FF2B5EF4-FFF2-40B4-BE49-F238E27FC236}">
                <a16:creationId xmlns:a16="http://schemas.microsoft.com/office/drawing/2014/main" id="{05F8E0A1-2EE0-BBDE-9451-3BF0598E089D}"/>
              </a:ext>
            </a:extLst>
          </p:cNvPr>
          <p:cNvSpPr txBox="1">
            <a:spLocks/>
          </p:cNvSpPr>
          <p:nvPr/>
        </p:nvSpPr>
        <p:spPr>
          <a:xfrm>
            <a:off x="695325" y="534851"/>
            <a:ext cx="10786626" cy="63094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pt-BR" sz="1200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  <a:t>A Evolução do BPM para a Hiperpersonalização</a:t>
            </a: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pt-BR" b="1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  <a:t>Orquestrando o Passado</a:t>
            </a:r>
          </a:p>
        </p:txBody>
      </p:sp>
      <p:pic>
        <p:nvPicPr>
          <p:cNvPr id="6" name="Imagem 5" descr="Linha do tempo&#10;&#10;O conteúdo gerado por IA pode estar incorreto.">
            <a:extLst>
              <a:ext uri="{FF2B5EF4-FFF2-40B4-BE49-F238E27FC236}">
                <a16:creationId xmlns:a16="http://schemas.microsoft.com/office/drawing/2014/main" id="{1C0FD596-69FB-5A4F-1A09-0B733B6D35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8"/>
          <a:stretch/>
        </p:blipFill>
        <p:spPr>
          <a:xfrm>
            <a:off x="6556443" y="1750529"/>
            <a:ext cx="4925508" cy="4038600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F4EABB04-87FC-CFD2-BE82-504FB31F1175}"/>
              </a:ext>
            </a:extLst>
          </p:cNvPr>
          <p:cNvSpPr/>
          <p:nvPr/>
        </p:nvSpPr>
        <p:spPr>
          <a:xfrm>
            <a:off x="9654116" y="2097157"/>
            <a:ext cx="1842558" cy="2499556"/>
          </a:xfrm>
          <a:prstGeom prst="rect">
            <a:avLst/>
          </a:prstGeom>
          <a:solidFill>
            <a:srgbClr val="0205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417682FE-B539-917C-EE43-14EE009C6234}"/>
              </a:ext>
            </a:extLst>
          </p:cNvPr>
          <p:cNvSpPr/>
          <p:nvPr/>
        </p:nvSpPr>
        <p:spPr>
          <a:xfrm>
            <a:off x="9806516" y="5039139"/>
            <a:ext cx="1842558" cy="427382"/>
          </a:xfrm>
          <a:prstGeom prst="rect">
            <a:avLst/>
          </a:prstGeom>
          <a:solidFill>
            <a:srgbClr val="0205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F1AC166F-A4C5-B0CD-6BBC-5FE016D025BE}"/>
              </a:ext>
            </a:extLst>
          </p:cNvPr>
          <p:cNvSpPr/>
          <p:nvPr/>
        </p:nvSpPr>
        <p:spPr>
          <a:xfrm>
            <a:off x="6400800" y="3289851"/>
            <a:ext cx="904461" cy="665923"/>
          </a:xfrm>
          <a:prstGeom prst="rect">
            <a:avLst/>
          </a:prstGeom>
          <a:solidFill>
            <a:srgbClr val="0205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065BA23D-15DA-6230-AE2A-C0934E744322}"/>
              </a:ext>
            </a:extLst>
          </p:cNvPr>
          <p:cNvSpPr/>
          <p:nvPr/>
        </p:nvSpPr>
        <p:spPr>
          <a:xfrm>
            <a:off x="8917470" y="3289851"/>
            <a:ext cx="904461" cy="665923"/>
          </a:xfrm>
          <a:prstGeom prst="rect">
            <a:avLst/>
          </a:prstGeom>
          <a:solidFill>
            <a:srgbClr val="0205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Semicírculos 13">
            <a:extLst>
              <a:ext uri="{FF2B5EF4-FFF2-40B4-BE49-F238E27FC236}">
                <a16:creationId xmlns:a16="http://schemas.microsoft.com/office/drawing/2014/main" id="{9EA8771C-7E0B-C99C-EFB9-1284FF9B4C5D}"/>
              </a:ext>
            </a:extLst>
          </p:cNvPr>
          <p:cNvSpPr/>
          <p:nvPr/>
        </p:nvSpPr>
        <p:spPr>
          <a:xfrm>
            <a:off x="7080738" y="2855742"/>
            <a:ext cx="1937872" cy="1800663"/>
          </a:xfrm>
          <a:prstGeom prst="blockArc">
            <a:avLst>
              <a:gd name="adj1" fmla="val 10830401"/>
              <a:gd name="adj2" fmla="val 164102"/>
              <a:gd name="adj3" fmla="val 10106"/>
            </a:avLst>
          </a:prstGeom>
          <a:solidFill>
            <a:srgbClr val="0205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B7593217-F82C-16FB-B9F9-6720D364DA99}"/>
              </a:ext>
            </a:extLst>
          </p:cNvPr>
          <p:cNvCxnSpPr>
            <a:cxnSpLocks/>
          </p:cNvCxnSpPr>
          <p:nvPr/>
        </p:nvCxnSpPr>
        <p:spPr>
          <a:xfrm>
            <a:off x="7295736" y="3130550"/>
            <a:ext cx="221882" cy="210035"/>
          </a:xfrm>
          <a:prstGeom prst="line">
            <a:avLst/>
          </a:prstGeom>
          <a:ln w="15875">
            <a:solidFill>
              <a:srgbClr val="FE6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>
            <a:extLst>
              <a:ext uri="{FF2B5EF4-FFF2-40B4-BE49-F238E27FC236}">
                <a16:creationId xmlns:a16="http://schemas.microsoft.com/office/drawing/2014/main" id="{3D838C83-82F5-6836-CDA7-2F62DE48E046}"/>
              </a:ext>
            </a:extLst>
          </p:cNvPr>
          <p:cNvCxnSpPr>
            <a:cxnSpLocks/>
          </p:cNvCxnSpPr>
          <p:nvPr/>
        </p:nvCxnSpPr>
        <p:spPr>
          <a:xfrm flipH="1">
            <a:off x="8566150" y="3101975"/>
            <a:ext cx="266700" cy="238610"/>
          </a:xfrm>
          <a:prstGeom prst="line">
            <a:avLst/>
          </a:prstGeom>
          <a:ln w="15875">
            <a:solidFill>
              <a:srgbClr val="FE6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to 23">
            <a:extLst>
              <a:ext uri="{FF2B5EF4-FFF2-40B4-BE49-F238E27FC236}">
                <a16:creationId xmlns:a16="http://schemas.microsoft.com/office/drawing/2014/main" id="{A7B1F4B5-ACE1-875E-4C22-22811C2DEB5E}"/>
              </a:ext>
            </a:extLst>
          </p:cNvPr>
          <p:cNvCxnSpPr>
            <a:cxnSpLocks/>
          </p:cNvCxnSpPr>
          <p:nvPr/>
        </p:nvCxnSpPr>
        <p:spPr>
          <a:xfrm>
            <a:off x="8032681" y="2803525"/>
            <a:ext cx="0" cy="273122"/>
          </a:xfrm>
          <a:prstGeom prst="line">
            <a:avLst/>
          </a:prstGeom>
          <a:ln w="15875">
            <a:solidFill>
              <a:srgbClr val="FE6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ítulo 2">
            <a:extLst>
              <a:ext uri="{FF2B5EF4-FFF2-40B4-BE49-F238E27FC236}">
                <a16:creationId xmlns:a16="http://schemas.microsoft.com/office/drawing/2014/main" id="{09038976-A94C-CD2C-AD7D-346A34DB0B03}"/>
              </a:ext>
            </a:extLst>
          </p:cNvPr>
          <p:cNvSpPr txBox="1">
            <a:spLocks/>
          </p:cNvSpPr>
          <p:nvPr/>
        </p:nvSpPr>
        <p:spPr>
          <a:xfrm>
            <a:off x="710049" y="2266404"/>
            <a:ext cx="4078542" cy="3006849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pt-BR" sz="1400" dirty="0">
                <a:solidFill>
                  <a:srgbClr val="FFFFFF"/>
                </a:solidFill>
                <a:latin typeface="Segoe UI"/>
                <a:cs typeface="Segoe UI"/>
              </a:rPr>
              <a:t>Contribuição do Business </a:t>
            </a:r>
            <a:r>
              <a:rPr lang="pt-BR" sz="1400" dirty="0" err="1">
                <a:solidFill>
                  <a:srgbClr val="FFFFFF"/>
                </a:solidFill>
                <a:latin typeface="Segoe UI"/>
                <a:cs typeface="Segoe UI"/>
              </a:rPr>
              <a:t>Process</a:t>
            </a:r>
            <a:r>
              <a:rPr lang="pt-BR" sz="1400" dirty="0">
                <a:solidFill>
                  <a:srgbClr val="FFFFFF"/>
                </a:solidFill>
                <a:latin typeface="Segoe UI"/>
                <a:cs typeface="Segoe UI"/>
              </a:rPr>
              <a:t> Management (BPM</a:t>
            </a:r>
            <a:r>
              <a:rPr lang="pt-BR" sz="1400" dirty="0">
                <a:solidFill>
                  <a:srgbClr val="FFFFFF"/>
                </a:solidFill>
                <a:latin typeface="Segoe UI"/>
                <a:cs typeface="Segoe UI"/>
                <a:sym typeface="Wingdings" pitchFamily="2" charset="2"/>
              </a:rPr>
              <a:t>) até aqui:</a:t>
            </a:r>
            <a:endParaRPr lang="pt-BR" sz="1400" dirty="0">
              <a:solidFill>
                <a:srgbClr val="FFFFFF"/>
              </a:solidFill>
              <a:latin typeface="Segoe UI"/>
              <a:cs typeface="Segoe UI"/>
            </a:endParaRPr>
          </a:p>
          <a:p>
            <a:pPr marL="285750" indent="-28575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FFFFFF"/>
                </a:solidFill>
                <a:latin typeface="Segoe UI"/>
                <a:cs typeface="Segoe UI"/>
              </a:rPr>
              <a:t>Pilar da transformação digital.</a:t>
            </a:r>
          </a:p>
          <a:p>
            <a:pPr marL="285750" indent="-28575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FFFFFF"/>
                </a:solidFill>
                <a:latin typeface="Segoe UI"/>
                <a:cs typeface="Segoe UI"/>
              </a:rPr>
              <a:t>Padronização de otimização.</a:t>
            </a:r>
          </a:p>
          <a:p>
            <a:pPr marL="285750" indent="-28575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FFFFFF"/>
                </a:solidFill>
                <a:latin typeface="Segoe UI"/>
                <a:cs typeface="Segoe UI"/>
              </a:rPr>
              <a:t>Integrações complexas.</a:t>
            </a:r>
          </a:p>
          <a:p>
            <a:pPr marL="285750" indent="-28575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FFFFFF"/>
                </a:solidFill>
                <a:latin typeface="Segoe UI"/>
                <a:cs typeface="Segoe UI"/>
              </a:rPr>
              <a:t>Processo em escala.</a:t>
            </a:r>
          </a:p>
          <a:p>
            <a:pPr marL="285750" indent="-28575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400" dirty="0" err="1">
                <a:solidFill>
                  <a:srgbClr val="FFFFFF"/>
                </a:solidFill>
                <a:latin typeface="Segoe UI"/>
                <a:cs typeface="Segoe UI"/>
              </a:rPr>
              <a:t>Omnicanalidade</a:t>
            </a:r>
            <a:r>
              <a:rPr lang="pt-BR" sz="1400" dirty="0">
                <a:solidFill>
                  <a:srgbClr val="FFFFFF"/>
                </a:solidFill>
                <a:latin typeface="Segoe UI"/>
                <a:cs typeface="Segoe UI"/>
              </a:rPr>
              <a:t>.</a:t>
            </a:r>
          </a:p>
          <a:p>
            <a:pPr marL="285750" indent="-28575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FFFFFF"/>
                </a:solidFill>
                <a:latin typeface="Segoe UI"/>
                <a:cs typeface="Segoe UI"/>
              </a:rPr>
              <a:t>Conformidade regulatória.</a:t>
            </a:r>
          </a:p>
        </p:txBody>
      </p:sp>
    </p:spTree>
    <p:extLst>
      <p:ext uri="{BB962C8B-B14F-4D97-AF65-F5344CB8AC3E}">
        <p14:creationId xmlns:p14="http://schemas.microsoft.com/office/powerpoint/2010/main" val="2126472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E7EDCA-25E4-2A53-2F6C-46BB9D26E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ítulo 2">
            <a:extLst>
              <a:ext uri="{FF2B5EF4-FFF2-40B4-BE49-F238E27FC236}">
                <a16:creationId xmlns:a16="http://schemas.microsoft.com/office/drawing/2014/main" id="{B3573864-4064-E2C2-58C5-119FE1CC613C}"/>
              </a:ext>
            </a:extLst>
          </p:cNvPr>
          <p:cNvSpPr txBox="1">
            <a:spLocks/>
          </p:cNvSpPr>
          <p:nvPr/>
        </p:nvSpPr>
        <p:spPr>
          <a:xfrm>
            <a:off x="695325" y="534851"/>
            <a:ext cx="10786626" cy="63094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pt-BR" sz="1200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  <a:t>A Evolução do BPM para a Hiperpersonalização</a:t>
            </a: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pt-BR" b="1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  <a:t>Tendência para Processos Não Determinísticos</a:t>
            </a:r>
          </a:p>
        </p:txBody>
      </p:sp>
      <p:sp>
        <p:nvSpPr>
          <p:cNvPr id="3" name="Google Shape;1177;p14">
            <a:extLst>
              <a:ext uri="{FF2B5EF4-FFF2-40B4-BE49-F238E27FC236}">
                <a16:creationId xmlns:a16="http://schemas.microsoft.com/office/drawing/2014/main" id="{21F0F941-BCA1-9D21-8DBB-A1678EC61657}"/>
              </a:ext>
            </a:extLst>
          </p:cNvPr>
          <p:cNvSpPr txBox="1"/>
          <p:nvPr/>
        </p:nvSpPr>
        <p:spPr>
          <a:xfrm>
            <a:off x="695325" y="1165793"/>
            <a:ext cx="3707710" cy="51573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150000"/>
              </a:lnSpc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</a:defRPr>
            </a:lvl1pPr>
          </a:lstStyle>
          <a:p>
            <a:pPr>
              <a:spcBef>
                <a:spcPts val="600"/>
              </a:spcBef>
            </a:pPr>
            <a:r>
              <a:rPr lang="pt-BR" sz="1400" dirty="0">
                <a:solidFill>
                  <a:srgbClr val="FFFFFF"/>
                </a:solidFill>
                <a:latin typeface="Segoe UI"/>
                <a:cs typeface="Segoe UI"/>
              </a:rPr>
              <a:t>Contribuição do Business </a:t>
            </a:r>
            <a:r>
              <a:rPr lang="pt-BR" sz="1400" dirty="0" err="1">
                <a:solidFill>
                  <a:srgbClr val="FFFFFF"/>
                </a:solidFill>
                <a:latin typeface="Segoe UI"/>
                <a:cs typeface="Segoe UI"/>
              </a:rPr>
              <a:t>Process</a:t>
            </a:r>
            <a:r>
              <a:rPr lang="pt-BR" sz="1400" dirty="0">
                <a:solidFill>
                  <a:srgbClr val="FFFFFF"/>
                </a:solidFill>
                <a:latin typeface="Segoe UI"/>
                <a:cs typeface="Segoe UI"/>
              </a:rPr>
              <a:t> Management (BPM</a:t>
            </a:r>
            <a:r>
              <a:rPr lang="pt-BR" sz="1400" dirty="0">
                <a:solidFill>
                  <a:srgbClr val="FFFFFF"/>
                </a:solidFill>
                <a:latin typeface="Segoe UI"/>
                <a:cs typeface="Segoe UI"/>
                <a:sym typeface="Wingdings" pitchFamily="2" charset="2"/>
              </a:rPr>
              <a:t>) a partir daqui:</a:t>
            </a:r>
            <a:endParaRPr lang="pt-BR" sz="1400" dirty="0">
              <a:solidFill>
                <a:srgbClr val="FFFFFF"/>
              </a:solidFill>
              <a:latin typeface="Segoe UI"/>
              <a:cs typeface="Segoe UI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bg1"/>
                </a:solidFill>
              </a:rPr>
              <a:t>Melhora na experiência</a:t>
            </a:r>
            <a:r>
              <a:rPr lang="pt-BR" sz="1400" dirty="0">
                <a:solidFill>
                  <a:schemeClr val="bg1"/>
                </a:solidFill>
                <a:latin typeface="Segoe UI"/>
                <a:cs typeface="Segoe UI"/>
              </a:rPr>
              <a:t>.</a:t>
            </a:r>
            <a:endParaRPr lang="pt-BR" sz="1400" dirty="0">
              <a:solidFill>
                <a:schemeClr val="bg1"/>
              </a:solidFill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bg1"/>
                </a:solidFill>
              </a:rPr>
              <a:t>Hiperpersonalização.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bg1"/>
                </a:solidFill>
                <a:latin typeface="Segoe UI"/>
                <a:cs typeface="Segoe UI"/>
              </a:rPr>
              <a:t>Fidelização de clientes.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pt-BR" sz="1400" dirty="0">
              <a:solidFill>
                <a:schemeClr val="bg1"/>
              </a:solidFill>
            </a:endParaRPr>
          </a:p>
        </p:txBody>
      </p:sp>
      <p:pic>
        <p:nvPicPr>
          <p:cNvPr id="5" name="Imagem 4" descr="Linha do tempo&#10;&#10;O conteúdo gerado por IA pode estar incorreto.">
            <a:extLst>
              <a:ext uri="{FF2B5EF4-FFF2-40B4-BE49-F238E27FC236}">
                <a16:creationId xmlns:a16="http://schemas.microsoft.com/office/drawing/2014/main" id="{1F1ABC22-B0B7-499D-5254-DE52D79051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451" y="1750529"/>
            <a:ext cx="67945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787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F456C1-AB76-089F-DA82-B4D932C0C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ítulo 2">
            <a:extLst>
              <a:ext uri="{FF2B5EF4-FFF2-40B4-BE49-F238E27FC236}">
                <a16:creationId xmlns:a16="http://schemas.microsoft.com/office/drawing/2014/main" id="{2021C3BA-4BFA-5721-18B4-1CB37B285863}"/>
              </a:ext>
            </a:extLst>
          </p:cNvPr>
          <p:cNvSpPr txBox="1">
            <a:spLocks/>
          </p:cNvSpPr>
          <p:nvPr/>
        </p:nvSpPr>
        <p:spPr>
          <a:xfrm>
            <a:off x="695325" y="534851"/>
            <a:ext cx="10786626" cy="63094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pt-BR" sz="1200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  <a:t>A Evolução do BPM para a Hiperpersonalização</a:t>
            </a: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pt-BR" b="1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  <a:t>Tendência para Processos Não Determinísticos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03EFC3-0857-9FE8-3676-9913BCE8DE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938" y="1961870"/>
            <a:ext cx="6086921" cy="3117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1177;p14">
            <a:extLst>
              <a:ext uri="{FF2B5EF4-FFF2-40B4-BE49-F238E27FC236}">
                <a16:creationId xmlns:a16="http://schemas.microsoft.com/office/drawing/2014/main" id="{CA6502A3-F6F9-1FA0-C94F-7134D7BE8D97}"/>
              </a:ext>
            </a:extLst>
          </p:cNvPr>
          <p:cNvSpPr txBox="1"/>
          <p:nvPr/>
        </p:nvSpPr>
        <p:spPr>
          <a:xfrm>
            <a:off x="695324" y="1165793"/>
            <a:ext cx="3901389" cy="51573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150000"/>
              </a:lnSpc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</a:defRPr>
            </a:lvl1pPr>
          </a:lstStyle>
          <a:p>
            <a:pPr>
              <a:spcBef>
                <a:spcPts val="600"/>
              </a:spcBef>
            </a:pPr>
            <a:r>
              <a:rPr lang="pt-BR" sz="1400" dirty="0">
                <a:solidFill>
                  <a:srgbClr val="FFFFFF"/>
                </a:solidFill>
                <a:latin typeface="Segoe UI"/>
                <a:cs typeface="Segoe UI"/>
              </a:rPr>
              <a:t>Contribuição do Business </a:t>
            </a:r>
            <a:r>
              <a:rPr lang="pt-BR" sz="1400" dirty="0" err="1">
                <a:solidFill>
                  <a:srgbClr val="FFFFFF"/>
                </a:solidFill>
                <a:latin typeface="Segoe UI"/>
                <a:cs typeface="Segoe UI"/>
              </a:rPr>
              <a:t>Process</a:t>
            </a:r>
            <a:r>
              <a:rPr lang="pt-BR" sz="1400" dirty="0">
                <a:solidFill>
                  <a:srgbClr val="FFFFFF"/>
                </a:solidFill>
                <a:latin typeface="Segoe UI"/>
                <a:cs typeface="Segoe UI"/>
              </a:rPr>
              <a:t> Management (BPM</a:t>
            </a:r>
            <a:r>
              <a:rPr lang="pt-BR" sz="1400" dirty="0">
                <a:solidFill>
                  <a:srgbClr val="FFFFFF"/>
                </a:solidFill>
                <a:latin typeface="Segoe UI"/>
                <a:cs typeface="Segoe UI"/>
                <a:sym typeface="Wingdings" pitchFamily="2" charset="2"/>
              </a:rPr>
              <a:t>) a partir daqui:</a:t>
            </a:r>
            <a:endParaRPr lang="pt-BR" sz="1400" dirty="0">
              <a:solidFill>
                <a:srgbClr val="FFFFFF"/>
              </a:solidFill>
              <a:latin typeface="Segoe UI"/>
              <a:cs typeface="Segoe UI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bg1"/>
                </a:solidFill>
              </a:rPr>
              <a:t>Processos não determinísticos.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bg1"/>
                </a:solidFill>
              </a:rPr>
              <a:t>Agentes de IA.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bg1"/>
                </a:solidFill>
              </a:rPr>
              <a:t>Processos </a:t>
            </a:r>
            <a:r>
              <a:rPr lang="pt-BR" sz="1400" dirty="0" err="1">
                <a:solidFill>
                  <a:schemeClr val="bg1"/>
                </a:solidFill>
              </a:rPr>
              <a:t>ad-hoc</a:t>
            </a:r>
            <a:r>
              <a:rPr lang="pt-BR" sz="1400" dirty="0">
                <a:solidFill>
                  <a:schemeClr val="bg1"/>
                </a:solidFill>
              </a:rPr>
              <a:t>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bg1"/>
                </a:solidFill>
              </a:rPr>
              <a:t>Flexibilidade de respostas contextuais.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bg1"/>
                </a:solidFill>
              </a:rPr>
              <a:t>Fluxos para situações únicas.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bg1"/>
                </a:solidFill>
              </a:rPr>
              <a:t>Resposta rápidas e relevantes.</a:t>
            </a:r>
          </a:p>
        </p:txBody>
      </p:sp>
    </p:spTree>
    <p:extLst>
      <p:ext uri="{BB962C8B-B14F-4D97-AF65-F5344CB8AC3E}">
        <p14:creationId xmlns:p14="http://schemas.microsoft.com/office/powerpoint/2010/main" val="3108364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D4107E-3AB4-BB7F-2445-F20AF93769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1848D3E9-A19A-7911-E6B7-FD21F7F96B3E}"/>
              </a:ext>
            </a:extLst>
          </p:cNvPr>
          <p:cNvSpPr txBox="1"/>
          <p:nvPr/>
        </p:nvSpPr>
        <p:spPr>
          <a:xfrm>
            <a:off x="606059" y="1"/>
            <a:ext cx="10547927" cy="67056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>
              <a:lnSpc>
                <a:spcPct val="150000"/>
              </a:lnSpc>
              <a:buClr>
                <a:srgbClr val="354752"/>
              </a:buClr>
              <a:buSzPts val="1400"/>
            </a:pPr>
            <a:r>
              <a:rPr lang="pt-BR" sz="2400" b="1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Construindo o Futuro com Tecnologia e Cultura</a:t>
            </a:r>
          </a:p>
        </p:txBody>
      </p:sp>
      <p:pic>
        <p:nvPicPr>
          <p:cNvPr id="2" name="Imagem 8" descr="Logotipo, nome da empresa&#10;&#10;Descrição gerada automaticamente">
            <a:extLst>
              <a:ext uri="{FF2B5EF4-FFF2-40B4-BE49-F238E27FC236}">
                <a16:creationId xmlns:a16="http://schemas.microsoft.com/office/drawing/2014/main" id="{B7CBCD05-44E2-0FCF-FE51-7FF2AEA459F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719" y="373961"/>
            <a:ext cx="1589449" cy="537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90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8F8FA-059C-3029-8DCC-914193E9BE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ítulo 2">
            <a:extLst>
              <a:ext uri="{FF2B5EF4-FFF2-40B4-BE49-F238E27FC236}">
                <a16:creationId xmlns:a16="http://schemas.microsoft.com/office/drawing/2014/main" id="{C48F66C4-CF96-BCC1-096F-10550D19406F}"/>
              </a:ext>
            </a:extLst>
          </p:cNvPr>
          <p:cNvSpPr txBox="1">
            <a:spLocks/>
          </p:cNvSpPr>
          <p:nvPr/>
        </p:nvSpPr>
        <p:spPr>
          <a:xfrm>
            <a:off x="695325" y="534851"/>
            <a:ext cx="10786626" cy="63094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pt-BR" sz="1200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  <a:t>Construindo o Futuro com Automação e Cultura</a:t>
            </a: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pt-BR" b="1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  <a:t>Hiperpersonalização e o Papel da </a:t>
            </a:r>
            <a:r>
              <a:rPr lang="pt-BR" b="1" dirty="0" err="1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  <a:t>Hiperautomação</a:t>
            </a:r>
            <a:endParaRPr lang="pt-BR" b="1" dirty="0">
              <a:solidFill>
                <a:schemeClr val="bg1"/>
              </a:solidFill>
              <a:latin typeface="Segoe UI"/>
              <a:ea typeface="Calibri" panose="020F0502020204030204"/>
              <a:cs typeface="Segoe UI"/>
            </a:endParaRPr>
          </a:p>
        </p:txBody>
      </p:sp>
      <p:sp>
        <p:nvSpPr>
          <p:cNvPr id="3" name="Google Shape;1074;p9">
            <a:extLst>
              <a:ext uri="{FF2B5EF4-FFF2-40B4-BE49-F238E27FC236}">
                <a16:creationId xmlns:a16="http://schemas.microsoft.com/office/drawing/2014/main" id="{5E55506E-7A85-81F6-D103-334274E916AE}"/>
              </a:ext>
            </a:extLst>
          </p:cNvPr>
          <p:cNvSpPr txBox="1"/>
          <p:nvPr/>
        </p:nvSpPr>
        <p:spPr>
          <a:xfrm>
            <a:off x="695325" y="6275747"/>
            <a:ext cx="10816976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lvl="0">
              <a:lnSpc>
                <a:spcPct val="150000"/>
              </a:lnSpc>
              <a:buClr>
                <a:schemeClr val="lt1"/>
              </a:buClr>
              <a:buSzPts val="1200"/>
            </a:pPr>
            <a:r>
              <a:rPr lang="pt-BR" sz="1000" b="0" i="0" u="none" strike="noStrike" cap="none" err="1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By</a:t>
            </a:r>
            <a:r>
              <a:rPr lang="pt-BR" sz="1000" b="0" i="0" u="none" strike="noStrike" cap="none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 </a:t>
            </a:r>
            <a:r>
              <a:rPr lang="pt-BR" sz="1000" b="0" i="0" u="none" strike="noStrike" cap="none" err="1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Camunda</a:t>
            </a:r>
            <a:r>
              <a:rPr lang="pt-BR" sz="100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 8.7 </a:t>
            </a:r>
            <a:r>
              <a:rPr lang="pt-BR" sz="1000" err="1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Agentic</a:t>
            </a:r>
            <a:r>
              <a:rPr lang="pt-BR" sz="100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 </a:t>
            </a:r>
            <a:r>
              <a:rPr lang="pt-BR" sz="1000" err="1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Orchestration</a:t>
            </a:r>
            <a:r>
              <a:rPr lang="pt-BR" sz="100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 for </a:t>
            </a:r>
            <a:r>
              <a:rPr lang="pt-BR" sz="1000" err="1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the</a:t>
            </a:r>
            <a:r>
              <a:rPr lang="pt-BR" sz="100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 Enterprise.pdf</a:t>
            </a:r>
            <a:endParaRPr>
              <a:solidFill>
                <a:schemeClr val="bg1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45" name="Agrupar 44">
            <a:extLst>
              <a:ext uri="{FF2B5EF4-FFF2-40B4-BE49-F238E27FC236}">
                <a16:creationId xmlns:a16="http://schemas.microsoft.com/office/drawing/2014/main" id="{B7A1D34C-3EA6-810B-B6E3-BE3925323BD1}"/>
              </a:ext>
            </a:extLst>
          </p:cNvPr>
          <p:cNvGrpSpPr/>
          <p:nvPr/>
        </p:nvGrpSpPr>
        <p:grpSpPr>
          <a:xfrm>
            <a:off x="2261512" y="2931103"/>
            <a:ext cx="7654252" cy="3085238"/>
            <a:chOff x="2184947" y="2185125"/>
            <a:chExt cx="7654252" cy="3085238"/>
          </a:xfrm>
        </p:grpSpPr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CEFAAB72-55A4-049A-3908-A1CE6B2456C6}"/>
                </a:ext>
              </a:extLst>
            </p:cNvPr>
            <p:cNvGrpSpPr/>
            <p:nvPr/>
          </p:nvGrpSpPr>
          <p:grpSpPr>
            <a:xfrm>
              <a:off x="2184947" y="2185125"/>
              <a:ext cx="7654252" cy="3085238"/>
              <a:chOff x="2184947" y="2185125"/>
              <a:chExt cx="7654252" cy="3085238"/>
            </a:xfrm>
          </p:grpSpPr>
          <p:grpSp>
            <p:nvGrpSpPr>
              <p:cNvPr id="5" name="Agrupar 4">
                <a:extLst>
                  <a:ext uri="{FF2B5EF4-FFF2-40B4-BE49-F238E27FC236}">
                    <a16:creationId xmlns:a16="http://schemas.microsoft.com/office/drawing/2014/main" id="{95642265-EB4D-B55D-1E61-FF266D3BC6ED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184947" y="2185125"/>
                <a:ext cx="7654252" cy="3085238"/>
                <a:chOff x="1116530" y="1708689"/>
                <a:chExt cx="9875357" cy="3980510"/>
              </a:xfrm>
            </p:grpSpPr>
            <p:sp>
              <p:nvSpPr>
                <p:cNvPr id="12" name="Retângulo Arredondado 22">
                  <a:extLst>
                    <a:ext uri="{FF2B5EF4-FFF2-40B4-BE49-F238E27FC236}">
                      <a16:creationId xmlns:a16="http://schemas.microsoft.com/office/drawing/2014/main" id="{1F41F2B4-B93F-BBD6-9B77-D5FB3E221F94}"/>
                    </a:ext>
                  </a:extLst>
                </p:cNvPr>
                <p:cNvSpPr/>
                <p:nvPr/>
              </p:nvSpPr>
              <p:spPr>
                <a:xfrm>
                  <a:off x="5288644" y="2216108"/>
                  <a:ext cx="936000" cy="576000"/>
                </a:xfrm>
                <a:prstGeom prst="roundRect">
                  <a:avLst/>
                </a:prstGeom>
                <a:solidFill>
                  <a:srgbClr val="00AAB8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b"/>
                <a:lstStyle/>
                <a:p>
                  <a:pPr algn="ctr"/>
                  <a:endParaRPr lang="pt-BR" b="1"/>
                </a:p>
              </p:txBody>
            </p:sp>
            <p:sp>
              <p:nvSpPr>
                <p:cNvPr id="6" name="Oval 18">
                  <a:extLst>
                    <a:ext uri="{FF2B5EF4-FFF2-40B4-BE49-F238E27FC236}">
                      <a16:creationId xmlns:a16="http://schemas.microsoft.com/office/drawing/2014/main" id="{566F9BBC-FDB6-DDE2-AB6E-E9A902E9C3A1}"/>
                    </a:ext>
                  </a:extLst>
                </p:cNvPr>
                <p:cNvSpPr/>
                <p:nvPr/>
              </p:nvSpPr>
              <p:spPr>
                <a:xfrm>
                  <a:off x="1116530" y="2719128"/>
                  <a:ext cx="360000" cy="360000"/>
                </a:xfrm>
                <a:prstGeom prst="ellipse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7" name="Retângulo Arredondado 19">
                  <a:extLst>
                    <a:ext uri="{FF2B5EF4-FFF2-40B4-BE49-F238E27FC236}">
                      <a16:creationId xmlns:a16="http://schemas.microsoft.com/office/drawing/2014/main" id="{99441BC8-456C-7E55-FFC1-10D41E00D70D}"/>
                    </a:ext>
                  </a:extLst>
                </p:cNvPr>
                <p:cNvSpPr/>
                <p:nvPr/>
              </p:nvSpPr>
              <p:spPr>
                <a:xfrm>
                  <a:off x="2016530" y="2611128"/>
                  <a:ext cx="936000" cy="576000"/>
                </a:xfrm>
                <a:prstGeom prst="roundRect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0" name="Retângulo Arredondado 20">
                  <a:extLst>
                    <a:ext uri="{FF2B5EF4-FFF2-40B4-BE49-F238E27FC236}">
                      <a16:creationId xmlns:a16="http://schemas.microsoft.com/office/drawing/2014/main" id="{E6979A3F-240C-0D65-ECB4-1BE6DCB66AD9}"/>
                    </a:ext>
                  </a:extLst>
                </p:cNvPr>
                <p:cNvSpPr/>
                <p:nvPr/>
              </p:nvSpPr>
              <p:spPr>
                <a:xfrm>
                  <a:off x="3492530" y="2608439"/>
                  <a:ext cx="936000" cy="576000"/>
                </a:xfrm>
                <a:prstGeom prst="roundRect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1" name="Retângulo Arredondado 21">
                  <a:extLst>
                    <a:ext uri="{FF2B5EF4-FFF2-40B4-BE49-F238E27FC236}">
                      <a16:creationId xmlns:a16="http://schemas.microsoft.com/office/drawing/2014/main" id="{920F2239-73CE-6821-1360-021E52881E31}"/>
                    </a:ext>
                  </a:extLst>
                </p:cNvPr>
                <p:cNvSpPr/>
                <p:nvPr/>
              </p:nvSpPr>
              <p:spPr>
                <a:xfrm>
                  <a:off x="9171272" y="1973441"/>
                  <a:ext cx="936000" cy="576000"/>
                </a:xfrm>
                <a:prstGeom prst="roundRect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3" name="Retângulo Arredondado 23">
                  <a:extLst>
                    <a:ext uri="{FF2B5EF4-FFF2-40B4-BE49-F238E27FC236}">
                      <a16:creationId xmlns:a16="http://schemas.microsoft.com/office/drawing/2014/main" id="{34913BBA-07DC-63E1-1D17-605AB5885E68}"/>
                    </a:ext>
                  </a:extLst>
                </p:cNvPr>
                <p:cNvSpPr/>
                <p:nvPr/>
              </p:nvSpPr>
              <p:spPr>
                <a:xfrm>
                  <a:off x="6537623" y="2216108"/>
                  <a:ext cx="936000" cy="576000"/>
                </a:xfrm>
                <a:prstGeom prst="roundRect">
                  <a:avLst/>
                </a:prstGeom>
                <a:solidFill>
                  <a:srgbClr val="D900D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4" name="Retângulo Arredondado 24">
                  <a:extLst>
                    <a:ext uri="{FF2B5EF4-FFF2-40B4-BE49-F238E27FC236}">
                      <a16:creationId xmlns:a16="http://schemas.microsoft.com/office/drawing/2014/main" id="{E1C8E6C7-C690-DA9D-D825-BC587D873378}"/>
                    </a:ext>
                  </a:extLst>
                </p:cNvPr>
                <p:cNvSpPr/>
                <p:nvPr/>
              </p:nvSpPr>
              <p:spPr>
                <a:xfrm>
                  <a:off x="5291907" y="2945850"/>
                  <a:ext cx="936000" cy="576000"/>
                </a:xfrm>
                <a:prstGeom prst="roundRect">
                  <a:avLst/>
                </a:prstGeom>
                <a:solidFill>
                  <a:srgbClr val="FF4E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5" name="Retângulo Arredondado 25">
                  <a:extLst>
                    <a:ext uri="{FF2B5EF4-FFF2-40B4-BE49-F238E27FC236}">
                      <a16:creationId xmlns:a16="http://schemas.microsoft.com/office/drawing/2014/main" id="{24D61FE2-C2EF-9678-DC0A-D7C99E8DC22A}"/>
                    </a:ext>
                  </a:extLst>
                </p:cNvPr>
                <p:cNvSpPr/>
                <p:nvPr/>
              </p:nvSpPr>
              <p:spPr>
                <a:xfrm>
                  <a:off x="6537622" y="2945850"/>
                  <a:ext cx="936000" cy="576000"/>
                </a:xfrm>
                <a:prstGeom prst="roundRect">
                  <a:avLst/>
                </a:prstGeom>
                <a:solidFill>
                  <a:srgbClr val="FF4E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6" name="Retângulo Arredondado 26">
                  <a:extLst>
                    <a:ext uri="{FF2B5EF4-FFF2-40B4-BE49-F238E27FC236}">
                      <a16:creationId xmlns:a16="http://schemas.microsoft.com/office/drawing/2014/main" id="{72DB51E7-677F-B802-9C66-534BDA231D6E}"/>
                    </a:ext>
                  </a:extLst>
                </p:cNvPr>
                <p:cNvSpPr/>
                <p:nvPr/>
              </p:nvSpPr>
              <p:spPr>
                <a:xfrm>
                  <a:off x="9171272" y="3247081"/>
                  <a:ext cx="936000" cy="576000"/>
                </a:xfrm>
                <a:prstGeom prst="roundRect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7" name="Retângulo Arredondado 27">
                  <a:extLst>
                    <a:ext uri="{FF2B5EF4-FFF2-40B4-BE49-F238E27FC236}">
                      <a16:creationId xmlns:a16="http://schemas.microsoft.com/office/drawing/2014/main" id="{3449BF87-6090-73E1-0173-6CB0A5327455}"/>
                    </a:ext>
                  </a:extLst>
                </p:cNvPr>
                <p:cNvSpPr/>
                <p:nvPr/>
              </p:nvSpPr>
              <p:spPr>
                <a:xfrm>
                  <a:off x="6387948" y="5113199"/>
                  <a:ext cx="936000" cy="576000"/>
                </a:xfrm>
                <a:prstGeom prst="roundRect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8" name="Retângulo Arredondado 28">
                  <a:extLst>
                    <a:ext uri="{FF2B5EF4-FFF2-40B4-BE49-F238E27FC236}">
                      <a16:creationId xmlns:a16="http://schemas.microsoft.com/office/drawing/2014/main" id="{7095087D-62FF-978D-2B03-3122D309C885}"/>
                    </a:ext>
                  </a:extLst>
                </p:cNvPr>
                <p:cNvSpPr/>
                <p:nvPr/>
              </p:nvSpPr>
              <p:spPr>
                <a:xfrm>
                  <a:off x="4973595" y="1708689"/>
                  <a:ext cx="2780239" cy="3250767"/>
                </a:xfrm>
                <a:prstGeom prst="roundRect">
                  <a:avLst>
                    <a:gd name="adj" fmla="val 8170"/>
                  </a:avLst>
                </a:prstGeom>
                <a:noFill/>
                <a:ln w="25400">
                  <a:solidFill>
                    <a:srgbClr val="6E61F7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pt-BR" sz="1200" b="1" err="1">
                      <a:solidFill>
                        <a:schemeClr val="bg1"/>
                      </a:solidFill>
                    </a:rPr>
                    <a:t>Camunda</a:t>
                  </a:r>
                  <a:r>
                    <a:rPr lang="pt-BR" sz="1200" b="1">
                      <a:solidFill>
                        <a:schemeClr val="bg1"/>
                      </a:solidFill>
                    </a:rPr>
                    <a:t> Agent</a:t>
                  </a:r>
                </a:p>
              </p:txBody>
            </p:sp>
            <p:sp>
              <p:nvSpPr>
                <p:cNvPr id="19" name="Losango 18">
                  <a:extLst>
                    <a:ext uri="{FF2B5EF4-FFF2-40B4-BE49-F238E27FC236}">
                      <a16:creationId xmlns:a16="http://schemas.microsoft.com/office/drawing/2014/main" id="{3FB0DC93-12F3-00C5-679B-6A138B4A60D6}"/>
                    </a:ext>
                  </a:extLst>
                </p:cNvPr>
                <p:cNvSpPr/>
                <p:nvPr/>
              </p:nvSpPr>
              <p:spPr>
                <a:xfrm>
                  <a:off x="8323338" y="2680439"/>
                  <a:ext cx="432000" cy="432000"/>
                </a:xfrm>
                <a:prstGeom prst="diamond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0" name="Retângulo Arredondado 31">
                  <a:extLst>
                    <a:ext uri="{FF2B5EF4-FFF2-40B4-BE49-F238E27FC236}">
                      <a16:creationId xmlns:a16="http://schemas.microsoft.com/office/drawing/2014/main" id="{950BB841-52E4-2282-B8A9-BC5FF776AE51}"/>
                    </a:ext>
                  </a:extLst>
                </p:cNvPr>
                <p:cNvSpPr/>
                <p:nvPr/>
              </p:nvSpPr>
              <p:spPr>
                <a:xfrm>
                  <a:off x="5288644" y="3671580"/>
                  <a:ext cx="2184979" cy="921858"/>
                </a:xfrm>
                <a:prstGeom prst="roundRect">
                  <a:avLst/>
                </a:prstGeom>
                <a:noFill/>
                <a:ln w="25400">
                  <a:solidFill>
                    <a:srgbClr val="6E61F7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/>
                <a:lstStyle/>
                <a:p>
                  <a:pPr algn="ctr"/>
                  <a:endParaRPr lang="pt-BR">
                    <a:solidFill>
                      <a:srgbClr val="6967FF"/>
                    </a:solidFill>
                  </a:endParaRPr>
                </a:p>
              </p:txBody>
            </p:sp>
            <p:sp>
              <p:nvSpPr>
                <p:cNvPr id="21" name="Retângulo Arredondado 32">
                  <a:extLst>
                    <a:ext uri="{FF2B5EF4-FFF2-40B4-BE49-F238E27FC236}">
                      <a16:creationId xmlns:a16="http://schemas.microsoft.com/office/drawing/2014/main" id="{E693ADE9-0EA2-DBD5-55B9-84950CE7EEFC}"/>
                    </a:ext>
                  </a:extLst>
                </p:cNvPr>
                <p:cNvSpPr/>
                <p:nvPr/>
              </p:nvSpPr>
              <p:spPr>
                <a:xfrm>
                  <a:off x="6292275" y="3865377"/>
                  <a:ext cx="936000" cy="576000"/>
                </a:xfrm>
                <a:prstGeom prst="roundRect">
                  <a:avLst/>
                </a:prstGeom>
                <a:solidFill>
                  <a:srgbClr val="00D67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2" name="Oval 33">
                  <a:extLst>
                    <a:ext uri="{FF2B5EF4-FFF2-40B4-BE49-F238E27FC236}">
                      <a16:creationId xmlns:a16="http://schemas.microsoft.com/office/drawing/2014/main" id="{3C4AA870-8625-9B7A-7A4C-3662EE59DD60}"/>
                    </a:ext>
                  </a:extLst>
                </p:cNvPr>
                <p:cNvSpPr/>
                <p:nvPr/>
              </p:nvSpPr>
              <p:spPr>
                <a:xfrm>
                  <a:off x="5575629" y="3971994"/>
                  <a:ext cx="360000" cy="360000"/>
                </a:xfrm>
                <a:prstGeom prst="ellipse">
                  <a:avLst/>
                </a:prstGeom>
                <a:noFill/>
                <a:ln w="25400">
                  <a:solidFill>
                    <a:srgbClr val="00D671"/>
                  </a:solidFill>
                  <a:prstDash val="dash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3" name="Oval 34">
                  <a:extLst>
                    <a:ext uri="{FF2B5EF4-FFF2-40B4-BE49-F238E27FC236}">
                      <a16:creationId xmlns:a16="http://schemas.microsoft.com/office/drawing/2014/main" id="{BF79B4DF-88B4-5D4C-CC9F-884340806E10}"/>
                    </a:ext>
                  </a:extLst>
                </p:cNvPr>
                <p:cNvSpPr/>
                <p:nvPr/>
              </p:nvSpPr>
              <p:spPr>
                <a:xfrm>
                  <a:off x="10631887" y="2081441"/>
                  <a:ext cx="360000" cy="360000"/>
                </a:xfrm>
                <a:prstGeom prst="ellipse">
                  <a:avLst/>
                </a:prstGeom>
                <a:noFill/>
                <a:ln w="5080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4" name="Oval 35">
                  <a:extLst>
                    <a:ext uri="{FF2B5EF4-FFF2-40B4-BE49-F238E27FC236}">
                      <a16:creationId xmlns:a16="http://schemas.microsoft.com/office/drawing/2014/main" id="{D4B980EA-1E5A-3CFE-3C45-157744788498}"/>
                    </a:ext>
                  </a:extLst>
                </p:cNvPr>
                <p:cNvSpPr/>
                <p:nvPr/>
              </p:nvSpPr>
              <p:spPr>
                <a:xfrm>
                  <a:off x="10631887" y="3355081"/>
                  <a:ext cx="360000" cy="360000"/>
                </a:xfrm>
                <a:prstGeom prst="ellipse">
                  <a:avLst/>
                </a:prstGeom>
                <a:noFill/>
                <a:ln w="5080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5" name="Oval 36">
                  <a:extLst>
                    <a:ext uri="{FF2B5EF4-FFF2-40B4-BE49-F238E27FC236}">
                      <a16:creationId xmlns:a16="http://schemas.microsoft.com/office/drawing/2014/main" id="{9FECD5D9-9CF2-DBD2-47ED-5820F007A4F6}"/>
                    </a:ext>
                  </a:extLst>
                </p:cNvPr>
                <p:cNvSpPr/>
                <p:nvPr/>
              </p:nvSpPr>
              <p:spPr>
                <a:xfrm>
                  <a:off x="5425956" y="4753198"/>
                  <a:ext cx="359999" cy="359999"/>
                </a:xfrm>
                <a:prstGeom prst="ellipse">
                  <a:avLst/>
                </a:prstGeom>
                <a:solidFill>
                  <a:srgbClr val="C6FF0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cxnSp>
              <p:nvCxnSpPr>
                <p:cNvPr id="26" name="Conector de Seta Reta 25">
                  <a:extLst>
                    <a:ext uri="{FF2B5EF4-FFF2-40B4-BE49-F238E27FC236}">
                      <a16:creationId xmlns:a16="http://schemas.microsoft.com/office/drawing/2014/main" id="{8627B1CE-29E2-A5C2-766B-173777DFD34A}"/>
                    </a:ext>
                  </a:extLst>
                </p:cNvPr>
                <p:cNvCxnSpPr>
                  <a:cxnSpLocks/>
                  <a:stCxn id="6" idx="6"/>
                  <a:endCxn id="7" idx="1"/>
                </p:cNvCxnSpPr>
                <p:nvPr/>
              </p:nvCxnSpPr>
              <p:spPr>
                <a:xfrm>
                  <a:off x="1476530" y="2899128"/>
                  <a:ext cx="540000" cy="0"/>
                </a:xfrm>
                <a:prstGeom prst="straightConnector1">
                  <a:avLst/>
                </a:prstGeom>
                <a:ln w="25400">
                  <a:solidFill>
                    <a:schemeClr val="bg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Conector de Seta Reta 26">
                  <a:extLst>
                    <a:ext uri="{FF2B5EF4-FFF2-40B4-BE49-F238E27FC236}">
                      <a16:creationId xmlns:a16="http://schemas.microsoft.com/office/drawing/2014/main" id="{4F452138-D727-7BE2-5AB2-BEAFB386DCF1}"/>
                    </a:ext>
                  </a:extLst>
                </p:cNvPr>
                <p:cNvCxnSpPr>
                  <a:cxnSpLocks/>
                  <a:stCxn id="7" idx="3"/>
                  <a:endCxn id="10" idx="1"/>
                </p:cNvCxnSpPr>
                <p:nvPr/>
              </p:nvCxnSpPr>
              <p:spPr>
                <a:xfrm flipV="1">
                  <a:off x="2952530" y="2896439"/>
                  <a:ext cx="540000" cy="2689"/>
                </a:xfrm>
                <a:prstGeom prst="straightConnector1">
                  <a:avLst/>
                </a:prstGeom>
                <a:ln w="25400">
                  <a:solidFill>
                    <a:schemeClr val="bg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Conector de Seta Reta 27">
                  <a:extLst>
                    <a:ext uri="{FF2B5EF4-FFF2-40B4-BE49-F238E27FC236}">
                      <a16:creationId xmlns:a16="http://schemas.microsoft.com/office/drawing/2014/main" id="{1C3A8300-C8D8-0B64-BE34-8D894414867E}"/>
                    </a:ext>
                  </a:extLst>
                </p:cNvPr>
                <p:cNvCxnSpPr>
                  <a:cxnSpLocks/>
                  <a:stCxn id="10" idx="3"/>
                </p:cNvCxnSpPr>
                <p:nvPr/>
              </p:nvCxnSpPr>
              <p:spPr>
                <a:xfrm>
                  <a:off x="4428530" y="2896439"/>
                  <a:ext cx="553662" cy="0"/>
                </a:xfrm>
                <a:prstGeom prst="straightConnector1">
                  <a:avLst/>
                </a:prstGeom>
                <a:ln w="25400">
                  <a:solidFill>
                    <a:schemeClr val="bg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Conector de Seta Reta 28">
                  <a:extLst>
                    <a:ext uri="{FF2B5EF4-FFF2-40B4-BE49-F238E27FC236}">
                      <a16:creationId xmlns:a16="http://schemas.microsoft.com/office/drawing/2014/main" id="{CC04FF45-439F-93CA-06BA-20FBB6D7FE08}"/>
                    </a:ext>
                  </a:extLst>
                </p:cNvPr>
                <p:cNvCxnSpPr>
                  <a:cxnSpLocks/>
                  <a:endCxn id="19" idx="1"/>
                </p:cNvCxnSpPr>
                <p:nvPr/>
              </p:nvCxnSpPr>
              <p:spPr>
                <a:xfrm>
                  <a:off x="7753834" y="2896439"/>
                  <a:ext cx="569504" cy="0"/>
                </a:xfrm>
                <a:prstGeom prst="straightConnector1">
                  <a:avLst/>
                </a:prstGeom>
                <a:ln w="25400">
                  <a:solidFill>
                    <a:schemeClr val="bg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Conector de Seta Reta 29">
                  <a:extLst>
                    <a:ext uri="{FF2B5EF4-FFF2-40B4-BE49-F238E27FC236}">
                      <a16:creationId xmlns:a16="http://schemas.microsoft.com/office/drawing/2014/main" id="{E23C54D2-D893-97E8-2301-907923E156D2}"/>
                    </a:ext>
                  </a:extLst>
                </p:cNvPr>
                <p:cNvCxnSpPr>
                  <a:cxnSpLocks/>
                  <a:stCxn id="14" idx="3"/>
                  <a:endCxn id="15" idx="1"/>
                </p:cNvCxnSpPr>
                <p:nvPr/>
              </p:nvCxnSpPr>
              <p:spPr>
                <a:xfrm>
                  <a:off x="6227907" y="3233850"/>
                  <a:ext cx="309715" cy="0"/>
                </a:xfrm>
                <a:prstGeom prst="straightConnector1">
                  <a:avLst/>
                </a:prstGeom>
                <a:ln w="25400">
                  <a:solidFill>
                    <a:srgbClr val="FF4E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Conector de Seta Reta 30">
                  <a:extLst>
                    <a:ext uri="{FF2B5EF4-FFF2-40B4-BE49-F238E27FC236}">
                      <a16:creationId xmlns:a16="http://schemas.microsoft.com/office/drawing/2014/main" id="{4C35D71C-3A15-A0D7-5835-B20A69D7338F}"/>
                    </a:ext>
                  </a:extLst>
                </p:cNvPr>
                <p:cNvCxnSpPr>
                  <a:cxnSpLocks/>
                  <a:stCxn id="11" idx="3"/>
                  <a:endCxn id="23" idx="2"/>
                </p:cNvCxnSpPr>
                <p:nvPr/>
              </p:nvCxnSpPr>
              <p:spPr>
                <a:xfrm>
                  <a:off x="10107272" y="2261441"/>
                  <a:ext cx="524615" cy="0"/>
                </a:xfrm>
                <a:prstGeom prst="straightConnector1">
                  <a:avLst/>
                </a:prstGeom>
                <a:ln w="25400">
                  <a:solidFill>
                    <a:schemeClr val="bg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Conector de Seta Reta 31">
                  <a:extLst>
                    <a:ext uri="{FF2B5EF4-FFF2-40B4-BE49-F238E27FC236}">
                      <a16:creationId xmlns:a16="http://schemas.microsoft.com/office/drawing/2014/main" id="{819FA947-2519-F737-7CFC-6A7D3BCB34E7}"/>
                    </a:ext>
                  </a:extLst>
                </p:cNvPr>
                <p:cNvCxnSpPr>
                  <a:cxnSpLocks/>
                  <a:stCxn id="16" idx="3"/>
                  <a:endCxn id="24" idx="2"/>
                </p:cNvCxnSpPr>
                <p:nvPr/>
              </p:nvCxnSpPr>
              <p:spPr>
                <a:xfrm>
                  <a:off x="10107272" y="3535081"/>
                  <a:ext cx="524615" cy="0"/>
                </a:xfrm>
                <a:prstGeom prst="straightConnector1">
                  <a:avLst/>
                </a:prstGeom>
                <a:ln w="25400">
                  <a:solidFill>
                    <a:schemeClr val="bg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Conector Angulado 59">
                  <a:extLst>
                    <a:ext uri="{FF2B5EF4-FFF2-40B4-BE49-F238E27FC236}">
                      <a16:creationId xmlns:a16="http://schemas.microsoft.com/office/drawing/2014/main" id="{63380634-BB52-01A3-3A50-AD26DF5639EF}"/>
                    </a:ext>
                  </a:extLst>
                </p:cNvPr>
                <p:cNvCxnSpPr>
                  <a:cxnSpLocks/>
                  <a:stCxn id="25" idx="4"/>
                  <a:endCxn id="17" idx="1"/>
                </p:cNvCxnSpPr>
                <p:nvPr/>
              </p:nvCxnSpPr>
              <p:spPr>
                <a:xfrm rot="16200000" flipH="1">
                  <a:off x="5852952" y="4866201"/>
                  <a:ext cx="288000" cy="781993"/>
                </a:xfrm>
                <a:prstGeom prst="bentConnector2">
                  <a:avLst/>
                </a:prstGeom>
                <a:ln w="25400">
                  <a:solidFill>
                    <a:schemeClr val="bg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Conector Angulado 61">
                  <a:extLst>
                    <a:ext uri="{FF2B5EF4-FFF2-40B4-BE49-F238E27FC236}">
                      <a16:creationId xmlns:a16="http://schemas.microsoft.com/office/drawing/2014/main" id="{A43568FD-D426-F315-791B-5286E9FF88C2}"/>
                    </a:ext>
                  </a:extLst>
                </p:cNvPr>
                <p:cNvCxnSpPr>
                  <a:cxnSpLocks/>
                  <a:stCxn id="19" idx="0"/>
                  <a:endCxn id="11" idx="1"/>
                </p:cNvCxnSpPr>
                <p:nvPr/>
              </p:nvCxnSpPr>
              <p:spPr>
                <a:xfrm rot="5400000" flipH="1" flipV="1">
                  <a:off x="8645806" y="2154973"/>
                  <a:ext cx="418998" cy="631934"/>
                </a:xfrm>
                <a:prstGeom prst="bentConnector2">
                  <a:avLst/>
                </a:prstGeom>
                <a:ln w="25400">
                  <a:solidFill>
                    <a:schemeClr val="bg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Conector Angulado 64">
                  <a:extLst>
                    <a:ext uri="{FF2B5EF4-FFF2-40B4-BE49-F238E27FC236}">
                      <a16:creationId xmlns:a16="http://schemas.microsoft.com/office/drawing/2014/main" id="{2E5876EE-9CEB-83B4-6EF6-E2DD385EE683}"/>
                    </a:ext>
                  </a:extLst>
                </p:cNvPr>
                <p:cNvCxnSpPr>
                  <a:cxnSpLocks/>
                  <a:stCxn id="19" idx="2"/>
                  <a:endCxn id="16" idx="1"/>
                </p:cNvCxnSpPr>
                <p:nvPr/>
              </p:nvCxnSpPr>
              <p:spPr>
                <a:xfrm rot="16200000" flipH="1">
                  <a:off x="8643984" y="3007793"/>
                  <a:ext cx="422642" cy="631934"/>
                </a:xfrm>
                <a:prstGeom prst="bentConnector2">
                  <a:avLst/>
                </a:prstGeom>
                <a:ln w="25400">
                  <a:solidFill>
                    <a:schemeClr val="bg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Conector de Seta Reta 35">
                  <a:extLst>
                    <a:ext uri="{FF2B5EF4-FFF2-40B4-BE49-F238E27FC236}">
                      <a16:creationId xmlns:a16="http://schemas.microsoft.com/office/drawing/2014/main" id="{8637D4A1-5286-152C-B9E2-693C8F21F531}"/>
                    </a:ext>
                  </a:extLst>
                </p:cNvPr>
                <p:cNvCxnSpPr>
                  <a:cxnSpLocks/>
                  <a:stCxn id="22" idx="6"/>
                  <a:endCxn id="21" idx="1"/>
                </p:cNvCxnSpPr>
                <p:nvPr/>
              </p:nvCxnSpPr>
              <p:spPr>
                <a:xfrm>
                  <a:off x="5935629" y="4151995"/>
                  <a:ext cx="356646" cy="1382"/>
                </a:xfrm>
                <a:prstGeom prst="straightConnector1">
                  <a:avLst/>
                </a:prstGeom>
                <a:ln w="25400">
                  <a:solidFill>
                    <a:srgbClr val="00D67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8" name="CaixaDeTexto 37">
                <a:extLst>
                  <a:ext uri="{FF2B5EF4-FFF2-40B4-BE49-F238E27FC236}">
                    <a16:creationId xmlns:a16="http://schemas.microsoft.com/office/drawing/2014/main" id="{3CA73A19-4F0F-B1A8-6A53-4F8F3475395B}"/>
                  </a:ext>
                </a:extLst>
              </p:cNvPr>
              <p:cNvSpPr txBox="1"/>
              <p:nvPr/>
            </p:nvSpPr>
            <p:spPr>
              <a:xfrm>
                <a:off x="5903301" y="4191514"/>
                <a:ext cx="819808" cy="673105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 algn="ctr"/>
                <a:r>
                  <a:rPr lang="pt-BR" sz="3200" dirty="0">
                    <a:solidFill>
                      <a:srgbClr val="6967FF"/>
                    </a:solidFill>
                    <a:latin typeface="Segoe UI" panose="020B0502040204020203" pitchFamily="34" charset="0"/>
                    <a:ea typeface="Inter" panose="02000503000000020004" pitchFamily="2" charset="0"/>
                    <a:cs typeface="Segoe UI" panose="020B0502040204020203" pitchFamily="34" charset="0"/>
                  </a:rPr>
                  <a:t>∼</a:t>
                </a:r>
              </a:p>
            </p:txBody>
          </p:sp>
        </p:grpSp>
        <p:sp>
          <p:nvSpPr>
            <p:cNvPr id="37" name="Mais 71">
              <a:extLst>
                <a:ext uri="{FF2B5EF4-FFF2-40B4-BE49-F238E27FC236}">
                  <a16:creationId xmlns:a16="http://schemas.microsoft.com/office/drawing/2014/main" id="{CD2EF93B-DD7C-734F-84CE-435186C22243}"/>
                </a:ext>
              </a:extLst>
            </p:cNvPr>
            <p:cNvSpPr/>
            <p:nvPr/>
          </p:nvSpPr>
          <p:spPr>
            <a:xfrm>
              <a:off x="5681100" y="2817879"/>
              <a:ext cx="193655" cy="193655"/>
            </a:xfrm>
            <a:prstGeom prst="mathPl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9" name="Google Shape;1177;p14">
            <a:extLst>
              <a:ext uri="{FF2B5EF4-FFF2-40B4-BE49-F238E27FC236}">
                <a16:creationId xmlns:a16="http://schemas.microsoft.com/office/drawing/2014/main" id="{3E75A1E5-ED6B-B2D4-53C8-C6527089F52D}"/>
              </a:ext>
            </a:extLst>
          </p:cNvPr>
          <p:cNvSpPr txBox="1"/>
          <p:nvPr/>
        </p:nvSpPr>
        <p:spPr>
          <a:xfrm>
            <a:off x="695324" y="1275952"/>
            <a:ext cx="95284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150000"/>
              </a:lnSpc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</a:defRPr>
            </a:lvl1pPr>
          </a:lstStyle>
          <a:p>
            <a:r>
              <a:rPr lang="pt-BR" sz="1400" dirty="0">
                <a:solidFill>
                  <a:schemeClr val="bg1"/>
                </a:solidFill>
                <a:latin typeface="Segoe UI"/>
                <a:cs typeface="Segoe UI"/>
                <a:sym typeface="Quattrocento Sans"/>
              </a:rPr>
              <a:t>Abordagem para </a:t>
            </a:r>
            <a:r>
              <a:rPr lang="pt-BR" sz="1400" b="1" dirty="0" err="1">
                <a:solidFill>
                  <a:schemeClr val="bg1"/>
                </a:solidFill>
                <a:latin typeface="Segoe UI"/>
                <a:cs typeface="Segoe UI"/>
                <a:sym typeface="Quattrocento Sans"/>
              </a:rPr>
              <a:t>Agentic</a:t>
            </a:r>
            <a:r>
              <a:rPr lang="pt-BR" sz="1400" b="1" dirty="0">
                <a:solidFill>
                  <a:schemeClr val="bg1"/>
                </a:solidFill>
                <a:latin typeface="Segoe UI"/>
                <a:cs typeface="Segoe UI"/>
                <a:sym typeface="Quattrocento Sans"/>
              </a:rPr>
              <a:t> </a:t>
            </a:r>
            <a:r>
              <a:rPr lang="pt-BR" sz="1400" b="1" dirty="0" err="1">
                <a:solidFill>
                  <a:schemeClr val="bg1"/>
                </a:solidFill>
                <a:latin typeface="Segoe UI"/>
                <a:cs typeface="Segoe UI"/>
                <a:sym typeface="Quattrocento Sans"/>
              </a:rPr>
              <a:t>Orchestration</a:t>
            </a:r>
            <a:r>
              <a:rPr lang="pt-BR" sz="1400" dirty="0">
                <a:solidFill>
                  <a:schemeClr val="bg1"/>
                </a:solidFill>
                <a:latin typeface="Segoe UI"/>
                <a:cs typeface="Segoe UI"/>
                <a:sym typeface="Quattrocento Sans"/>
              </a:rPr>
              <a:t> com Camunda, combina a execução de </a:t>
            </a:r>
            <a:r>
              <a:rPr lang="pt-BR" sz="1400" b="1" dirty="0">
                <a:solidFill>
                  <a:schemeClr val="bg1"/>
                </a:solidFill>
                <a:latin typeface="Segoe UI"/>
                <a:cs typeface="Segoe UI"/>
                <a:sym typeface="Quattrocento Sans"/>
              </a:rPr>
              <a:t>processos determinísticos e não determinísticos</a:t>
            </a:r>
            <a:r>
              <a:rPr lang="pt-BR" sz="1400" dirty="0">
                <a:solidFill>
                  <a:schemeClr val="bg1"/>
                </a:solidFill>
                <a:latin typeface="Segoe UI"/>
                <a:cs typeface="Segoe UI"/>
                <a:sym typeface="Quattrocento Sans"/>
              </a:rPr>
              <a:t> para equilibrar o controle com a flexibilidade.</a:t>
            </a:r>
          </a:p>
        </p:txBody>
      </p:sp>
      <p:sp>
        <p:nvSpPr>
          <p:cNvPr id="46" name="Balão Retangular Arredondado 45">
            <a:extLst>
              <a:ext uri="{FF2B5EF4-FFF2-40B4-BE49-F238E27FC236}">
                <a16:creationId xmlns:a16="http://schemas.microsoft.com/office/drawing/2014/main" id="{43848FD3-10AD-45C8-8F1C-D4902CD26741}"/>
              </a:ext>
            </a:extLst>
          </p:cNvPr>
          <p:cNvSpPr/>
          <p:nvPr/>
        </p:nvSpPr>
        <p:spPr>
          <a:xfrm>
            <a:off x="2384854" y="4579928"/>
            <a:ext cx="2443742" cy="415365"/>
          </a:xfrm>
          <a:prstGeom prst="wedgeRoundRectCallout">
            <a:avLst>
              <a:gd name="adj1" fmla="val -9359"/>
              <a:gd name="adj2" fmla="val -172518"/>
              <a:gd name="adj3" fmla="val 16667"/>
            </a:avLst>
          </a:prstGeom>
          <a:solidFill>
            <a:srgbClr val="02062D"/>
          </a:solidFill>
          <a:ln>
            <a:solidFill>
              <a:srgbClr val="86ACC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srgbClr val="86ACC7"/>
                </a:solidFill>
              </a:rPr>
              <a:t>Determinístico | Controle</a:t>
            </a: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AFE2DFCA-8172-20F2-DD73-544CE76F3678}"/>
              </a:ext>
            </a:extLst>
          </p:cNvPr>
          <p:cNvSpPr txBox="1"/>
          <p:nvPr/>
        </p:nvSpPr>
        <p:spPr>
          <a:xfrm>
            <a:off x="2520778" y="4967416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 fontScale="25000" lnSpcReduction="20000"/>
          </a:bodyPr>
          <a:lstStyle/>
          <a:p>
            <a:pPr algn="l"/>
            <a:endParaRPr lang="pt-BR" sz="3200" b="1" dirty="0">
              <a:latin typeface="Segoe UI" panose="020B0502040204020203" pitchFamily="34" charset="0"/>
              <a:ea typeface="Inter" panose="02000503000000020004" pitchFamily="2" charset="0"/>
              <a:cs typeface="Segoe UI" panose="020B0502040204020203" pitchFamily="34" charset="0"/>
            </a:endParaRPr>
          </a:p>
        </p:txBody>
      </p:sp>
      <p:sp>
        <p:nvSpPr>
          <p:cNvPr id="49" name="Balão Retangular Arredondado 48">
            <a:extLst>
              <a:ext uri="{FF2B5EF4-FFF2-40B4-BE49-F238E27FC236}">
                <a16:creationId xmlns:a16="http://schemas.microsoft.com/office/drawing/2014/main" id="{4BF9C12A-C4DA-495F-68EE-A4CBF7D4BBCA}"/>
              </a:ext>
            </a:extLst>
          </p:cNvPr>
          <p:cNvSpPr/>
          <p:nvPr/>
        </p:nvSpPr>
        <p:spPr>
          <a:xfrm>
            <a:off x="1507525" y="2728167"/>
            <a:ext cx="3321072" cy="415365"/>
          </a:xfrm>
          <a:prstGeom prst="wedgeRoundRectCallout">
            <a:avLst>
              <a:gd name="adj1" fmla="val 69425"/>
              <a:gd name="adj2" fmla="val 148773"/>
              <a:gd name="adj3" fmla="val 16667"/>
            </a:avLst>
          </a:prstGeom>
          <a:solidFill>
            <a:srgbClr val="02062D"/>
          </a:solidFill>
          <a:ln>
            <a:solidFill>
              <a:srgbClr val="00AA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srgbClr val="00AAB8"/>
                </a:solidFill>
              </a:rPr>
              <a:t>Agentes orquestram subprocessos</a:t>
            </a:r>
          </a:p>
        </p:txBody>
      </p:sp>
      <p:sp>
        <p:nvSpPr>
          <p:cNvPr id="50" name="Balão Retangular Arredondado 49">
            <a:extLst>
              <a:ext uri="{FF2B5EF4-FFF2-40B4-BE49-F238E27FC236}">
                <a16:creationId xmlns:a16="http://schemas.microsoft.com/office/drawing/2014/main" id="{BEA39D74-F725-04D5-3AA2-8EF8F89A6712}"/>
              </a:ext>
            </a:extLst>
          </p:cNvPr>
          <p:cNvSpPr/>
          <p:nvPr/>
        </p:nvSpPr>
        <p:spPr>
          <a:xfrm>
            <a:off x="695324" y="5450727"/>
            <a:ext cx="4133272" cy="603417"/>
          </a:xfrm>
          <a:prstGeom prst="wedgeRoundRectCallout">
            <a:avLst>
              <a:gd name="adj1" fmla="val 68986"/>
              <a:gd name="adj2" fmla="val -48723"/>
              <a:gd name="adj3" fmla="val 16667"/>
            </a:avLst>
          </a:prstGeom>
          <a:solidFill>
            <a:srgbClr val="02062D"/>
          </a:solidFill>
          <a:ln>
            <a:solidFill>
              <a:srgbClr val="C6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srgbClr val="C6FF00"/>
                </a:solidFill>
              </a:rPr>
              <a:t>Os agentes mudam instantaneamente com mensagens externas e temporizadores.</a:t>
            </a:r>
          </a:p>
        </p:txBody>
      </p:sp>
      <p:sp>
        <p:nvSpPr>
          <p:cNvPr id="52" name="Balão Retangular Arredondado 51">
            <a:extLst>
              <a:ext uri="{FF2B5EF4-FFF2-40B4-BE49-F238E27FC236}">
                <a16:creationId xmlns:a16="http://schemas.microsoft.com/office/drawing/2014/main" id="{75B4F230-0A67-6B71-6229-45D2DD4B3FCF}"/>
              </a:ext>
            </a:extLst>
          </p:cNvPr>
          <p:cNvSpPr/>
          <p:nvPr/>
        </p:nvSpPr>
        <p:spPr>
          <a:xfrm>
            <a:off x="7626701" y="2260639"/>
            <a:ext cx="2629904" cy="415365"/>
          </a:xfrm>
          <a:prstGeom prst="wedgeRoundRectCallout">
            <a:avLst>
              <a:gd name="adj1" fmla="val -69182"/>
              <a:gd name="adj2" fmla="val 217196"/>
              <a:gd name="adj3" fmla="val 16667"/>
            </a:avLst>
          </a:prstGeom>
          <a:solidFill>
            <a:srgbClr val="02062D"/>
          </a:solidFill>
          <a:ln>
            <a:solidFill>
              <a:srgbClr val="D900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srgbClr val="D900D5"/>
                </a:solidFill>
              </a:rPr>
              <a:t>Orquestração Multiagente</a:t>
            </a:r>
          </a:p>
        </p:txBody>
      </p:sp>
      <p:sp>
        <p:nvSpPr>
          <p:cNvPr id="54" name="Balão Retangular Arredondado 53">
            <a:extLst>
              <a:ext uri="{FF2B5EF4-FFF2-40B4-BE49-F238E27FC236}">
                <a16:creationId xmlns:a16="http://schemas.microsoft.com/office/drawing/2014/main" id="{D4C3979B-092B-9B95-0AD8-A5E47A19FA4C}"/>
              </a:ext>
            </a:extLst>
          </p:cNvPr>
          <p:cNvSpPr/>
          <p:nvPr/>
        </p:nvSpPr>
        <p:spPr>
          <a:xfrm>
            <a:off x="7273138" y="5694807"/>
            <a:ext cx="4320568" cy="415365"/>
          </a:xfrm>
          <a:prstGeom prst="wedgeRoundRectCallout">
            <a:avLst>
              <a:gd name="adj1" fmla="val -57693"/>
              <a:gd name="adj2" fmla="val -217142"/>
              <a:gd name="adj3" fmla="val 16667"/>
            </a:avLst>
          </a:prstGeom>
          <a:solidFill>
            <a:srgbClr val="02062D"/>
          </a:solidFill>
          <a:ln>
            <a:solidFill>
              <a:srgbClr val="00D67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srgbClr val="00D671"/>
                </a:solidFill>
              </a:rPr>
              <a:t>Reconfiguração de agentes orientada a eventos</a:t>
            </a:r>
          </a:p>
        </p:txBody>
      </p:sp>
      <p:sp>
        <p:nvSpPr>
          <p:cNvPr id="53" name="Balão Retangular Arredondado 52">
            <a:extLst>
              <a:ext uri="{FF2B5EF4-FFF2-40B4-BE49-F238E27FC236}">
                <a16:creationId xmlns:a16="http://schemas.microsoft.com/office/drawing/2014/main" id="{F0935FF6-4781-7A12-63F5-BBAE74D4CF88}"/>
              </a:ext>
            </a:extLst>
          </p:cNvPr>
          <p:cNvSpPr/>
          <p:nvPr/>
        </p:nvSpPr>
        <p:spPr>
          <a:xfrm>
            <a:off x="7742003" y="4865323"/>
            <a:ext cx="2754528" cy="603417"/>
          </a:xfrm>
          <a:prstGeom prst="wedgeRoundRectCallout">
            <a:avLst>
              <a:gd name="adj1" fmla="val -70079"/>
              <a:gd name="adj2" fmla="val -142922"/>
              <a:gd name="adj3" fmla="val 16667"/>
            </a:avLst>
          </a:prstGeom>
          <a:solidFill>
            <a:srgbClr val="02062D"/>
          </a:solidFill>
          <a:ln>
            <a:solidFill>
              <a:srgbClr val="FF4E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solidFill>
                  <a:srgbClr val="FF4E00"/>
                </a:solidFill>
              </a:rPr>
              <a:t>Fluxo de Processo Dentro do </a:t>
            </a:r>
            <a:r>
              <a:rPr lang="pt-BR" sz="1400" dirty="0" err="1">
                <a:solidFill>
                  <a:srgbClr val="FF4E00"/>
                </a:solidFill>
              </a:rPr>
              <a:t>Agentic</a:t>
            </a:r>
            <a:r>
              <a:rPr lang="pt-BR" sz="1400" dirty="0">
                <a:solidFill>
                  <a:srgbClr val="FF4E00"/>
                </a:solidFill>
              </a:rPr>
              <a:t> </a:t>
            </a:r>
            <a:r>
              <a:rPr lang="pt-BR" sz="1400" dirty="0" err="1">
                <a:solidFill>
                  <a:srgbClr val="FF4E00"/>
                </a:solidFill>
              </a:rPr>
              <a:t>Orchestration</a:t>
            </a:r>
            <a:endParaRPr lang="pt-BR" sz="1400" dirty="0">
              <a:solidFill>
                <a:srgbClr val="FF4E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614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11B212-0C8E-7051-B6E2-1DD8BA403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ítulo 2">
            <a:extLst>
              <a:ext uri="{FF2B5EF4-FFF2-40B4-BE49-F238E27FC236}">
                <a16:creationId xmlns:a16="http://schemas.microsoft.com/office/drawing/2014/main" id="{728BB52B-7A71-41EA-B752-5BCCA39CAA4D}"/>
              </a:ext>
            </a:extLst>
          </p:cNvPr>
          <p:cNvSpPr txBox="1">
            <a:spLocks/>
          </p:cNvSpPr>
          <p:nvPr/>
        </p:nvSpPr>
        <p:spPr>
          <a:xfrm>
            <a:off x="695325" y="534851"/>
            <a:ext cx="10786626" cy="63094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pt-BR" sz="1200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  <a:t>Construindo o Futuro com Automação e Cultura</a:t>
            </a: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pt-BR" b="1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  <a:t>Cultura de Melhoria Contínua</a:t>
            </a:r>
          </a:p>
        </p:txBody>
      </p:sp>
      <p:grpSp>
        <p:nvGrpSpPr>
          <p:cNvPr id="87" name="Agrupar 86">
            <a:extLst>
              <a:ext uri="{FF2B5EF4-FFF2-40B4-BE49-F238E27FC236}">
                <a16:creationId xmlns:a16="http://schemas.microsoft.com/office/drawing/2014/main" id="{A53ABCEC-EF87-0047-2CB2-FA55154FA1F1}"/>
              </a:ext>
            </a:extLst>
          </p:cNvPr>
          <p:cNvGrpSpPr>
            <a:grpSpLocks noChangeAspect="1"/>
          </p:cNvGrpSpPr>
          <p:nvPr/>
        </p:nvGrpSpPr>
        <p:grpSpPr>
          <a:xfrm>
            <a:off x="1016627" y="1495167"/>
            <a:ext cx="10228044" cy="4711225"/>
            <a:chOff x="255103" y="1099036"/>
            <a:chExt cx="11655542" cy="5368756"/>
          </a:xfrm>
        </p:grpSpPr>
        <p:grpSp>
          <p:nvGrpSpPr>
            <p:cNvPr id="3" name="Agrupar 2">
              <a:extLst>
                <a:ext uri="{FF2B5EF4-FFF2-40B4-BE49-F238E27FC236}">
                  <a16:creationId xmlns:a16="http://schemas.microsoft.com/office/drawing/2014/main" id="{88FFBBD0-E0D6-F8D9-AD15-789061E42DBE}"/>
                </a:ext>
              </a:extLst>
            </p:cNvPr>
            <p:cNvGrpSpPr/>
            <p:nvPr/>
          </p:nvGrpSpPr>
          <p:grpSpPr>
            <a:xfrm>
              <a:off x="595314" y="1099038"/>
              <a:ext cx="3431561" cy="1142999"/>
              <a:chOff x="595314" y="1099038"/>
              <a:chExt cx="3431561" cy="1142999"/>
            </a:xfrm>
          </p:grpSpPr>
          <p:sp>
            <p:nvSpPr>
              <p:cNvPr id="5" name="CaixaDeTexto 4">
                <a:extLst>
                  <a:ext uri="{FF2B5EF4-FFF2-40B4-BE49-F238E27FC236}">
                    <a16:creationId xmlns:a16="http://schemas.microsoft.com/office/drawing/2014/main" id="{FB74F66B-B6FF-351E-F0D4-3589213AFA3D}"/>
                  </a:ext>
                </a:extLst>
              </p:cNvPr>
              <p:cNvSpPr txBox="1"/>
              <p:nvPr/>
            </p:nvSpPr>
            <p:spPr>
              <a:xfrm>
                <a:off x="595314" y="1099038"/>
                <a:ext cx="3431561" cy="429154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pt-BR" sz="1600" b="1">
                    <a:solidFill>
                      <a:srgbClr val="FF5910"/>
                    </a:solidFill>
                    <a:latin typeface="Segoe UI" panose="020B0502040204020203" pitchFamily="34" charset="0"/>
                    <a:ea typeface="Inter" panose="02000503000000020004" pitchFamily="2" charset="0"/>
                    <a:cs typeface="Segoe UI" panose="020B0502040204020203" pitchFamily="34" charset="0"/>
                  </a:rPr>
                  <a:t>Desenhar</a:t>
                </a:r>
              </a:p>
            </p:txBody>
          </p:sp>
          <p:sp>
            <p:nvSpPr>
              <p:cNvPr id="6" name="CaixaDeTexto 5">
                <a:extLst>
                  <a:ext uri="{FF2B5EF4-FFF2-40B4-BE49-F238E27FC236}">
                    <a16:creationId xmlns:a16="http://schemas.microsoft.com/office/drawing/2014/main" id="{D000F563-1FBB-D148-78F3-95F7E31FAD7F}"/>
                  </a:ext>
                </a:extLst>
              </p:cNvPr>
              <p:cNvSpPr txBox="1"/>
              <p:nvPr/>
            </p:nvSpPr>
            <p:spPr>
              <a:xfrm>
                <a:off x="595314" y="1499147"/>
                <a:ext cx="3431561" cy="742890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algn="ctr"/>
                <a:r>
                  <a:rPr lang="pt-BR" sz="800" b="1">
                    <a:solidFill>
                      <a:schemeClr val="bg1"/>
                    </a:solidFill>
                    <a:latin typeface="Segoe UI" panose="020B0502040204020203" pitchFamily="34" charset="0"/>
                    <a:ea typeface="Inter" panose="02000503000000020004" pitchFamily="2" charset="0"/>
                    <a:cs typeface="Segoe UI" panose="020B0502040204020203" pitchFamily="34" charset="0"/>
                  </a:rPr>
                  <a:t>Desenvolvedores &amp; usuários de negócio colaboram para modelar e implantar processos com Camunda</a:t>
                </a:r>
                <a:endParaRPr lang="pt-BR" sz="8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7" name="Agrupar 6">
              <a:extLst>
                <a:ext uri="{FF2B5EF4-FFF2-40B4-BE49-F238E27FC236}">
                  <a16:creationId xmlns:a16="http://schemas.microsoft.com/office/drawing/2014/main" id="{6095B5FA-7B28-323C-8CCB-ADE02582A308}"/>
                </a:ext>
              </a:extLst>
            </p:cNvPr>
            <p:cNvGrpSpPr/>
            <p:nvPr/>
          </p:nvGrpSpPr>
          <p:grpSpPr>
            <a:xfrm>
              <a:off x="4537199" y="1099037"/>
              <a:ext cx="3431561" cy="1143000"/>
              <a:chOff x="4537199" y="1099037"/>
              <a:chExt cx="3431561" cy="1143000"/>
            </a:xfrm>
          </p:grpSpPr>
          <p:sp>
            <p:nvSpPr>
              <p:cNvPr id="10" name="CaixaDeTexto 9">
                <a:extLst>
                  <a:ext uri="{FF2B5EF4-FFF2-40B4-BE49-F238E27FC236}">
                    <a16:creationId xmlns:a16="http://schemas.microsoft.com/office/drawing/2014/main" id="{884D150D-A83D-348F-2CC8-DA944E4E087C}"/>
                  </a:ext>
                </a:extLst>
              </p:cNvPr>
              <p:cNvSpPr txBox="1"/>
              <p:nvPr/>
            </p:nvSpPr>
            <p:spPr>
              <a:xfrm>
                <a:off x="4537199" y="1099037"/>
                <a:ext cx="3431561" cy="429154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pt-BR" sz="1600" b="1">
                    <a:solidFill>
                      <a:srgbClr val="157CE1"/>
                    </a:solidFill>
                    <a:latin typeface="Segoe UI" panose="020B0502040204020203" pitchFamily="34" charset="0"/>
                    <a:ea typeface="Inter" panose="02000503000000020004" pitchFamily="2" charset="0"/>
                    <a:cs typeface="Segoe UI" panose="020B0502040204020203" pitchFamily="34" charset="0"/>
                  </a:rPr>
                  <a:t>Automatizar</a:t>
                </a:r>
              </a:p>
            </p:txBody>
          </p:sp>
          <p:sp>
            <p:nvSpPr>
              <p:cNvPr id="11" name="CaixaDeTexto 10">
                <a:extLst>
                  <a:ext uri="{FF2B5EF4-FFF2-40B4-BE49-F238E27FC236}">
                    <a16:creationId xmlns:a16="http://schemas.microsoft.com/office/drawing/2014/main" id="{253C9E6F-924B-3DAD-B181-84D79C0E9DB7}"/>
                  </a:ext>
                </a:extLst>
              </p:cNvPr>
              <p:cNvSpPr txBox="1"/>
              <p:nvPr/>
            </p:nvSpPr>
            <p:spPr>
              <a:xfrm>
                <a:off x="4537199" y="1499146"/>
                <a:ext cx="3431561" cy="742891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algn="ctr"/>
                <a:r>
                  <a:rPr lang="pt-BR" sz="800" b="1">
                    <a:solidFill>
                      <a:schemeClr val="bg1"/>
                    </a:solidFill>
                    <a:latin typeface="Segoe UI" panose="020B0502040204020203" pitchFamily="34" charset="0"/>
                    <a:ea typeface="Inter" panose="02000503000000020004" pitchFamily="2" charset="0"/>
                    <a:cs typeface="Segoe UI" panose="020B0502040204020203" pitchFamily="34" charset="0"/>
                  </a:rPr>
                  <a:t>Plataforma de automação de nível empresarial. Construída para a complexidade dos negócios atuais, amada pelos desenvolvedores.</a:t>
                </a:r>
              </a:p>
            </p:txBody>
          </p:sp>
        </p:grpSp>
        <p:grpSp>
          <p:nvGrpSpPr>
            <p:cNvPr id="12" name="Agrupar 11">
              <a:extLst>
                <a:ext uri="{FF2B5EF4-FFF2-40B4-BE49-F238E27FC236}">
                  <a16:creationId xmlns:a16="http://schemas.microsoft.com/office/drawing/2014/main" id="{89C57D46-FA59-5945-CC4B-7C8D94114E7F}"/>
                </a:ext>
              </a:extLst>
            </p:cNvPr>
            <p:cNvGrpSpPr/>
            <p:nvPr/>
          </p:nvGrpSpPr>
          <p:grpSpPr>
            <a:xfrm>
              <a:off x="8479082" y="1099036"/>
              <a:ext cx="3431563" cy="1143000"/>
              <a:chOff x="8479082" y="1099036"/>
              <a:chExt cx="3431563" cy="1143000"/>
            </a:xfrm>
          </p:grpSpPr>
          <p:sp>
            <p:nvSpPr>
              <p:cNvPr id="13" name="CaixaDeTexto 12">
                <a:extLst>
                  <a:ext uri="{FF2B5EF4-FFF2-40B4-BE49-F238E27FC236}">
                    <a16:creationId xmlns:a16="http://schemas.microsoft.com/office/drawing/2014/main" id="{E5383381-1C3C-6B75-7B54-5273158AE5E7}"/>
                  </a:ext>
                </a:extLst>
              </p:cNvPr>
              <p:cNvSpPr txBox="1"/>
              <p:nvPr/>
            </p:nvSpPr>
            <p:spPr>
              <a:xfrm>
                <a:off x="8479085" y="1099036"/>
                <a:ext cx="3431560" cy="429154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pt-BR" sz="1600" b="1">
                    <a:solidFill>
                      <a:srgbClr val="35D87F"/>
                    </a:solidFill>
                    <a:latin typeface="Segoe UI" panose="020B0502040204020203" pitchFamily="34" charset="0"/>
                    <a:ea typeface="Inter" panose="02000503000000020004" pitchFamily="2" charset="0"/>
                    <a:cs typeface="Segoe UI" panose="020B0502040204020203" pitchFamily="34" charset="0"/>
                  </a:rPr>
                  <a:t>Melhorar</a:t>
                </a:r>
              </a:p>
            </p:txBody>
          </p:sp>
          <p:sp>
            <p:nvSpPr>
              <p:cNvPr id="14" name="CaixaDeTexto 13">
                <a:extLst>
                  <a:ext uri="{FF2B5EF4-FFF2-40B4-BE49-F238E27FC236}">
                    <a16:creationId xmlns:a16="http://schemas.microsoft.com/office/drawing/2014/main" id="{F3BCFFAC-DC02-E300-FDE4-D3B1C9895CA2}"/>
                  </a:ext>
                </a:extLst>
              </p:cNvPr>
              <p:cNvSpPr txBox="1"/>
              <p:nvPr/>
            </p:nvSpPr>
            <p:spPr>
              <a:xfrm>
                <a:off x="8479082" y="1499145"/>
                <a:ext cx="3431561" cy="742891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algn="ctr"/>
                <a:r>
                  <a:rPr lang="pt-BR" sz="800" b="1">
                    <a:solidFill>
                      <a:schemeClr val="bg1"/>
                    </a:solidFill>
                    <a:latin typeface="Segoe UI" panose="020B0502040204020203" pitchFamily="34" charset="0"/>
                    <a:ea typeface="Inter" panose="02000503000000020004" pitchFamily="2" charset="0"/>
                    <a:cs typeface="Segoe UI" panose="020B0502040204020203" pitchFamily="34" charset="0"/>
                  </a:rPr>
                  <a:t>As equipes têm insights para corrigir os mais altos problemas de ROI para seus processos de negócios.</a:t>
                </a:r>
              </a:p>
            </p:txBody>
          </p:sp>
        </p:grpSp>
        <p:sp>
          <p:nvSpPr>
            <p:cNvPr id="15" name="Triângulo 14">
              <a:extLst>
                <a:ext uri="{FF2B5EF4-FFF2-40B4-BE49-F238E27FC236}">
                  <a16:creationId xmlns:a16="http://schemas.microsoft.com/office/drawing/2014/main" id="{DA958863-9F5C-0446-250B-58267DB17EAE}"/>
                </a:ext>
              </a:extLst>
            </p:cNvPr>
            <p:cNvSpPr/>
            <p:nvPr/>
          </p:nvSpPr>
          <p:spPr>
            <a:xfrm rot="5400000">
              <a:off x="4174489" y="2962868"/>
              <a:ext cx="216000" cy="1692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/>
            </a:p>
          </p:txBody>
        </p:sp>
        <p:sp>
          <p:nvSpPr>
            <p:cNvPr id="16" name="Triângulo 15">
              <a:extLst>
                <a:ext uri="{FF2B5EF4-FFF2-40B4-BE49-F238E27FC236}">
                  <a16:creationId xmlns:a16="http://schemas.microsoft.com/office/drawing/2014/main" id="{54300EDF-2141-508B-3EE9-6D8AB93DFEB6}"/>
                </a:ext>
              </a:extLst>
            </p:cNvPr>
            <p:cNvSpPr/>
            <p:nvPr/>
          </p:nvSpPr>
          <p:spPr>
            <a:xfrm rot="5400000">
              <a:off x="8115471" y="2962950"/>
              <a:ext cx="216000" cy="1692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/>
            </a:p>
          </p:txBody>
        </p:sp>
        <p:grpSp>
          <p:nvGrpSpPr>
            <p:cNvPr id="17" name="Agrupar 16">
              <a:extLst>
                <a:ext uri="{FF2B5EF4-FFF2-40B4-BE49-F238E27FC236}">
                  <a16:creationId xmlns:a16="http://schemas.microsoft.com/office/drawing/2014/main" id="{FDE433D8-0C06-7CBF-B539-B50D2EBDEA74}"/>
                </a:ext>
              </a:extLst>
            </p:cNvPr>
            <p:cNvGrpSpPr/>
            <p:nvPr/>
          </p:nvGrpSpPr>
          <p:grpSpPr>
            <a:xfrm>
              <a:off x="595315" y="2242038"/>
              <a:ext cx="3431562" cy="1565031"/>
              <a:chOff x="595315" y="2242038"/>
              <a:chExt cx="3431562" cy="1565031"/>
            </a:xfrm>
          </p:grpSpPr>
          <p:sp>
            <p:nvSpPr>
              <p:cNvPr id="18" name="Retângulo Arredondado 17">
                <a:extLst>
                  <a:ext uri="{FF2B5EF4-FFF2-40B4-BE49-F238E27FC236}">
                    <a16:creationId xmlns:a16="http://schemas.microsoft.com/office/drawing/2014/main" id="{9B2C5A03-2020-AE9C-0478-ECA726559B79}"/>
                  </a:ext>
                </a:extLst>
              </p:cNvPr>
              <p:cNvSpPr/>
              <p:nvPr/>
            </p:nvSpPr>
            <p:spPr>
              <a:xfrm>
                <a:off x="595315" y="2242038"/>
                <a:ext cx="3431562" cy="1565031"/>
              </a:xfrm>
              <a:prstGeom prst="roundRect">
                <a:avLst>
                  <a:gd name="adj" fmla="val 8240"/>
                </a:avLst>
              </a:prstGeom>
              <a:solidFill>
                <a:srgbClr val="D9E7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Retângulo Arredondado 18">
                <a:extLst>
                  <a:ext uri="{FF2B5EF4-FFF2-40B4-BE49-F238E27FC236}">
                    <a16:creationId xmlns:a16="http://schemas.microsoft.com/office/drawing/2014/main" id="{323F7031-2ACB-7FB7-5412-12F79F9AA15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35636" y="2491153"/>
                <a:ext cx="648000" cy="648000"/>
              </a:xfrm>
              <a:prstGeom prst="roundRect">
                <a:avLst/>
              </a:prstGeom>
              <a:solidFill>
                <a:srgbClr val="FB571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400"/>
              </a:p>
            </p:txBody>
          </p:sp>
          <p:sp>
            <p:nvSpPr>
              <p:cNvPr id="20" name="CaixaDeTexto 19">
                <a:extLst>
                  <a:ext uri="{FF2B5EF4-FFF2-40B4-BE49-F238E27FC236}">
                    <a16:creationId xmlns:a16="http://schemas.microsoft.com/office/drawing/2014/main" id="{03B1461A-3504-D13E-BA5E-A38765B8445B}"/>
                  </a:ext>
                </a:extLst>
              </p:cNvPr>
              <p:cNvSpPr txBox="1"/>
              <p:nvPr/>
            </p:nvSpPr>
            <p:spPr>
              <a:xfrm>
                <a:off x="1474205" y="2424303"/>
                <a:ext cx="2552670" cy="1085706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noAutofit/>
              </a:bodyPr>
              <a:lstStyle/>
              <a:p>
                <a:pPr algn="l"/>
                <a:r>
                  <a:rPr lang="pt-BR" sz="1050" b="1">
                    <a:latin typeface="Segoe UI" panose="020B0502040204020203" pitchFamily="34" charset="0"/>
                    <a:ea typeface="DotumChe" panose="020B0609000101010101" pitchFamily="49" charset="-127"/>
                    <a:cs typeface="Segoe UI" panose="020B0502040204020203" pitchFamily="34" charset="0"/>
                  </a:rPr>
                  <a:t>Modeler</a:t>
                </a:r>
                <a:endParaRPr lang="pt-BR" sz="1050">
                  <a:latin typeface="Segoe UI" panose="020B0502040204020203" pitchFamily="34" charset="0"/>
                  <a:ea typeface="DotumChe" panose="020B0609000101010101" pitchFamily="49" charset="-127"/>
                  <a:cs typeface="Segoe UI" panose="020B0502040204020203" pitchFamily="34" charset="0"/>
                </a:endParaRPr>
              </a:p>
              <a:p>
                <a:pPr algn="l"/>
                <a:r>
                  <a:rPr lang="pt-BR" sz="700">
                    <a:latin typeface="Segoe UI" panose="020B0502040204020203" pitchFamily="34" charset="0"/>
                    <a:ea typeface="DotumChe" panose="020B0609000101010101" pitchFamily="49" charset="-127"/>
                    <a:cs typeface="Segoe UI" panose="020B0502040204020203" pitchFamily="34" charset="0"/>
                  </a:rPr>
                  <a:t>Modele e implemente diagramas de processos de negócios com BPMN e DMN.</a:t>
                </a:r>
              </a:p>
              <a:p>
                <a:pPr algn="l"/>
                <a:r>
                  <a:rPr lang="pt-BR" sz="700">
                    <a:latin typeface="Segoe UI" panose="020B0502040204020203" pitchFamily="34" charset="0"/>
                    <a:ea typeface="DotumChe" panose="020B0609000101010101" pitchFamily="49" charset="-127"/>
                    <a:cs typeface="Segoe UI" panose="020B0502040204020203" pitchFamily="34" charset="0"/>
                  </a:rPr>
                  <a:t>Disponível via web e aplicativo de desktop.</a:t>
                </a:r>
              </a:p>
            </p:txBody>
          </p:sp>
          <p:grpSp>
            <p:nvGrpSpPr>
              <p:cNvPr id="21" name="Agrupar 20">
                <a:extLst>
                  <a:ext uri="{FF2B5EF4-FFF2-40B4-BE49-F238E27FC236}">
                    <a16:creationId xmlns:a16="http://schemas.microsoft.com/office/drawing/2014/main" id="{E806FA32-7DA8-F286-A0E9-2CE5ABAEC509}"/>
                  </a:ext>
                </a:extLst>
              </p:cNvPr>
              <p:cNvGrpSpPr/>
              <p:nvPr/>
            </p:nvGrpSpPr>
            <p:grpSpPr>
              <a:xfrm>
                <a:off x="919934" y="2776394"/>
                <a:ext cx="485754" cy="82800"/>
                <a:chOff x="919313" y="2764528"/>
                <a:chExt cx="485754" cy="82800"/>
              </a:xfrm>
            </p:grpSpPr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15536921-9EF2-9D35-0071-7AB752C7B017}"/>
                    </a:ext>
                  </a:extLst>
                </p:cNvPr>
                <p:cNvSpPr/>
                <p:nvPr/>
              </p:nvSpPr>
              <p:spPr>
                <a:xfrm>
                  <a:off x="919313" y="2764528"/>
                  <a:ext cx="79200" cy="792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sz="1400"/>
                </a:p>
              </p:txBody>
            </p:sp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1DAE74B8-9EF4-EF28-70F9-702C0F1F122E}"/>
                    </a:ext>
                  </a:extLst>
                </p:cNvPr>
                <p:cNvSpPr/>
                <p:nvPr/>
              </p:nvSpPr>
              <p:spPr>
                <a:xfrm>
                  <a:off x="1325867" y="2768128"/>
                  <a:ext cx="79200" cy="792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sz="1400"/>
                </a:p>
              </p:txBody>
            </p:sp>
            <p:sp>
              <p:nvSpPr>
                <p:cNvPr id="24" name="Retângulo 23">
                  <a:extLst>
                    <a:ext uri="{FF2B5EF4-FFF2-40B4-BE49-F238E27FC236}">
                      <a16:creationId xmlns:a16="http://schemas.microsoft.com/office/drawing/2014/main" id="{077D0933-59E2-2862-D380-E4FC552FC12F}"/>
                    </a:ext>
                  </a:extLst>
                </p:cNvPr>
                <p:cNvSpPr/>
                <p:nvPr/>
              </p:nvSpPr>
              <p:spPr>
                <a:xfrm>
                  <a:off x="1055074" y="2768128"/>
                  <a:ext cx="79200" cy="7847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sz="1400"/>
                </a:p>
              </p:txBody>
            </p:sp>
            <p:sp>
              <p:nvSpPr>
                <p:cNvPr id="25" name="Retângulo 24">
                  <a:extLst>
                    <a:ext uri="{FF2B5EF4-FFF2-40B4-BE49-F238E27FC236}">
                      <a16:creationId xmlns:a16="http://schemas.microsoft.com/office/drawing/2014/main" id="{519E759F-C9FA-90ED-F2A9-944E5BFC85CD}"/>
                    </a:ext>
                  </a:extLst>
                </p:cNvPr>
                <p:cNvSpPr/>
                <p:nvPr/>
              </p:nvSpPr>
              <p:spPr>
                <a:xfrm rot="2700000">
                  <a:off x="1190471" y="2766966"/>
                  <a:ext cx="79200" cy="7847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sz="1400"/>
                </a:p>
              </p:txBody>
            </p:sp>
          </p:grpSp>
        </p:grpSp>
        <p:grpSp>
          <p:nvGrpSpPr>
            <p:cNvPr id="26" name="Agrupar 25">
              <a:extLst>
                <a:ext uri="{FF2B5EF4-FFF2-40B4-BE49-F238E27FC236}">
                  <a16:creationId xmlns:a16="http://schemas.microsoft.com/office/drawing/2014/main" id="{14C772FE-08C5-3DC3-F5E9-C86891C916C8}"/>
                </a:ext>
              </a:extLst>
            </p:cNvPr>
            <p:cNvGrpSpPr/>
            <p:nvPr/>
          </p:nvGrpSpPr>
          <p:grpSpPr>
            <a:xfrm>
              <a:off x="291024" y="3896249"/>
              <a:ext cx="4104871" cy="2571543"/>
              <a:chOff x="291024" y="3896249"/>
              <a:chExt cx="4104871" cy="2571543"/>
            </a:xfrm>
          </p:grpSpPr>
          <p:grpSp>
            <p:nvGrpSpPr>
              <p:cNvPr id="27" name="Agrupar 26">
                <a:extLst>
                  <a:ext uri="{FF2B5EF4-FFF2-40B4-BE49-F238E27FC236}">
                    <a16:creationId xmlns:a16="http://schemas.microsoft.com/office/drawing/2014/main" id="{DD14A8F8-D3E4-5893-DFFB-D8FF3F0D557E}"/>
                  </a:ext>
                </a:extLst>
              </p:cNvPr>
              <p:cNvGrpSpPr/>
              <p:nvPr/>
            </p:nvGrpSpPr>
            <p:grpSpPr>
              <a:xfrm>
                <a:off x="905613" y="3896249"/>
                <a:ext cx="2813532" cy="346742"/>
                <a:chOff x="905613" y="3896249"/>
                <a:chExt cx="2813532" cy="346742"/>
              </a:xfrm>
            </p:grpSpPr>
            <p:cxnSp>
              <p:nvCxnSpPr>
                <p:cNvPr id="53" name="Conector Reto 52">
                  <a:extLst>
                    <a:ext uri="{FF2B5EF4-FFF2-40B4-BE49-F238E27FC236}">
                      <a16:creationId xmlns:a16="http://schemas.microsoft.com/office/drawing/2014/main" id="{0552C1CD-64CC-2A3A-9137-83B5297F9DA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311094" y="3896249"/>
                  <a:ext cx="0" cy="346742"/>
                </a:xfrm>
                <a:prstGeom prst="line">
                  <a:avLst/>
                </a:prstGeom>
                <a:ln w="1905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54" name="Colchete Direito 53">
                  <a:extLst>
                    <a:ext uri="{FF2B5EF4-FFF2-40B4-BE49-F238E27FC236}">
                      <a16:creationId xmlns:a16="http://schemas.microsoft.com/office/drawing/2014/main" id="{76608996-15CD-7796-6337-FBA3D2C63CD9}"/>
                    </a:ext>
                  </a:extLst>
                </p:cNvPr>
                <p:cNvSpPr/>
                <p:nvPr/>
              </p:nvSpPr>
              <p:spPr>
                <a:xfrm rot="16200000">
                  <a:off x="2217096" y="2740941"/>
                  <a:ext cx="190565" cy="2813532"/>
                </a:xfrm>
                <a:prstGeom prst="rightBracket">
                  <a:avLst>
                    <a:gd name="adj" fmla="val 0"/>
                  </a:avLst>
                </a:prstGeom>
                <a:ln w="1905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pt-BR" sz="1400"/>
                </a:p>
              </p:txBody>
            </p:sp>
          </p:grpSp>
          <p:grpSp>
            <p:nvGrpSpPr>
              <p:cNvPr id="28" name="Agrupar 27">
                <a:extLst>
                  <a:ext uri="{FF2B5EF4-FFF2-40B4-BE49-F238E27FC236}">
                    <a16:creationId xmlns:a16="http://schemas.microsoft.com/office/drawing/2014/main" id="{B99912C3-F29F-F420-01DB-97BE635CB76A}"/>
                  </a:ext>
                </a:extLst>
              </p:cNvPr>
              <p:cNvGrpSpPr/>
              <p:nvPr/>
            </p:nvGrpSpPr>
            <p:grpSpPr>
              <a:xfrm>
                <a:off x="595313" y="4332171"/>
                <a:ext cx="648000" cy="648000"/>
                <a:chOff x="595313" y="4448907"/>
                <a:chExt cx="648000" cy="648000"/>
              </a:xfrm>
            </p:grpSpPr>
            <p:sp>
              <p:nvSpPr>
                <p:cNvPr id="47" name="Retângulo Arredondado 46">
                  <a:extLst>
                    <a:ext uri="{FF2B5EF4-FFF2-40B4-BE49-F238E27FC236}">
                      <a16:creationId xmlns:a16="http://schemas.microsoft.com/office/drawing/2014/main" id="{297D9664-498D-DCC3-212F-80D06F00AEE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5313" y="4448907"/>
                  <a:ext cx="648000" cy="648000"/>
                </a:xfrm>
                <a:prstGeom prst="roundRect">
                  <a:avLst/>
                </a:prstGeom>
                <a:solidFill>
                  <a:srgbClr val="FB571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sz="1400"/>
                </a:p>
              </p:txBody>
            </p:sp>
            <p:grpSp>
              <p:nvGrpSpPr>
                <p:cNvPr id="48" name="Agrupar 47">
                  <a:extLst>
                    <a:ext uri="{FF2B5EF4-FFF2-40B4-BE49-F238E27FC236}">
                      <a16:creationId xmlns:a16="http://schemas.microsoft.com/office/drawing/2014/main" id="{59584CC0-2EB4-9DCB-E3D3-87F747AA93D3}"/>
                    </a:ext>
                  </a:extLst>
                </p:cNvPr>
                <p:cNvGrpSpPr/>
                <p:nvPr/>
              </p:nvGrpSpPr>
              <p:grpSpPr>
                <a:xfrm>
                  <a:off x="695243" y="4736907"/>
                  <a:ext cx="448140" cy="72000"/>
                  <a:chOff x="695243" y="4736907"/>
                  <a:chExt cx="448140" cy="72000"/>
                </a:xfrm>
              </p:grpSpPr>
              <p:cxnSp>
                <p:nvCxnSpPr>
                  <p:cNvPr id="49" name="Conector Reto 48">
                    <a:extLst>
                      <a:ext uri="{FF2B5EF4-FFF2-40B4-BE49-F238E27FC236}">
                        <a16:creationId xmlns:a16="http://schemas.microsoft.com/office/drawing/2014/main" id="{01CEF57A-D55C-007A-B665-2AC46A0AF86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27151" y="4772907"/>
                    <a:ext cx="375982" cy="0"/>
                  </a:xfrm>
                  <a:prstGeom prst="line">
                    <a:avLst/>
                  </a:prstGeom>
                  <a:ln w="1905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0" name="Oval 49">
                    <a:extLst>
                      <a:ext uri="{FF2B5EF4-FFF2-40B4-BE49-F238E27FC236}">
                        <a16:creationId xmlns:a16="http://schemas.microsoft.com/office/drawing/2014/main" id="{BD88CC27-BAC2-0212-5433-DEF0A53F6459}"/>
                      </a:ext>
                    </a:extLst>
                  </p:cNvPr>
                  <p:cNvSpPr/>
                  <p:nvPr/>
                </p:nvSpPr>
                <p:spPr>
                  <a:xfrm>
                    <a:off x="695243" y="4736907"/>
                    <a:ext cx="72000" cy="72000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 sz="1400"/>
                  </a:p>
                </p:txBody>
              </p:sp>
              <p:sp>
                <p:nvSpPr>
                  <p:cNvPr id="51" name="Oval 50">
                    <a:extLst>
                      <a:ext uri="{FF2B5EF4-FFF2-40B4-BE49-F238E27FC236}">
                        <a16:creationId xmlns:a16="http://schemas.microsoft.com/office/drawing/2014/main" id="{529A663C-88B1-DCBB-93D1-DE642358B164}"/>
                      </a:ext>
                    </a:extLst>
                  </p:cNvPr>
                  <p:cNvSpPr/>
                  <p:nvPr/>
                </p:nvSpPr>
                <p:spPr>
                  <a:xfrm>
                    <a:off x="1071383" y="4736907"/>
                    <a:ext cx="72000" cy="72000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 sz="1400"/>
                  </a:p>
                </p:txBody>
              </p:sp>
              <p:sp>
                <p:nvSpPr>
                  <p:cNvPr id="52" name="Oval 51">
                    <a:extLst>
                      <a:ext uri="{FF2B5EF4-FFF2-40B4-BE49-F238E27FC236}">
                        <a16:creationId xmlns:a16="http://schemas.microsoft.com/office/drawing/2014/main" id="{46E37A3D-F598-52F5-5F72-E138CD9A05AF}"/>
                      </a:ext>
                    </a:extLst>
                  </p:cNvPr>
                  <p:cNvSpPr/>
                  <p:nvPr/>
                </p:nvSpPr>
                <p:spPr>
                  <a:xfrm>
                    <a:off x="883313" y="4736907"/>
                    <a:ext cx="72000" cy="72000"/>
                  </a:xfrm>
                  <a:prstGeom prst="ellipse">
                    <a:avLst/>
                  </a:prstGeom>
                  <a:solidFill>
                    <a:srgbClr val="FB5710"/>
                  </a:solidFill>
                  <a:ln w="190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 sz="1400"/>
                  </a:p>
                </p:txBody>
              </p:sp>
            </p:grpSp>
          </p:grpSp>
          <p:grpSp>
            <p:nvGrpSpPr>
              <p:cNvPr id="29" name="Agrupar 28">
                <a:extLst>
                  <a:ext uri="{FF2B5EF4-FFF2-40B4-BE49-F238E27FC236}">
                    <a16:creationId xmlns:a16="http://schemas.microsoft.com/office/drawing/2014/main" id="{BAE71D6D-D2B1-57CF-ACEB-DBC463E3B554}"/>
                  </a:ext>
                </a:extLst>
              </p:cNvPr>
              <p:cNvGrpSpPr/>
              <p:nvPr/>
            </p:nvGrpSpPr>
            <p:grpSpPr>
              <a:xfrm>
                <a:off x="1987094" y="4349785"/>
                <a:ext cx="648000" cy="648000"/>
                <a:chOff x="1987094" y="4466521"/>
                <a:chExt cx="648000" cy="648000"/>
              </a:xfrm>
            </p:grpSpPr>
            <p:sp>
              <p:nvSpPr>
                <p:cNvPr id="39" name="Retângulo Arredondado 38">
                  <a:extLst>
                    <a:ext uri="{FF2B5EF4-FFF2-40B4-BE49-F238E27FC236}">
                      <a16:creationId xmlns:a16="http://schemas.microsoft.com/office/drawing/2014/main" id="{DDA1C19A-1BA3-8F25-0B88-483ABA447A3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987094" y="4466521"/>
                  <a:ext cx="648000" cy="648000"/>
                </a:xfrm>
                <a:prstGeom prst="roundRect">
                  <a:avLst/>
                </a:prstGeom>
                <a:solidFill>
                  <a:srgbClr val="FB571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sz="1400"/>
                </a:p>
              </p:txBody>
            </p:sp>
            <p:grpSp>
              <p:nvGrpSpPr>
                <p:cNvPr id="40" name="Agrupar 39">
                  <a:extLst>
                    <a:ext uri="{FF2B5EF4-FFF2-40B4-BE49-F238E27FC236}">
                      <a16:creationId xmlns:a16="http://schemas.microsoft.com/office/drawing/2014/main" id="{4F01FBFD-B0D1-8270-71EC-4CFEEF38CEF8}"/>
                    </a:ext>
                  </a:extLst>
                </p:cNvPr>
                <p:cNvGrpSpPr/>
                <p:nvPr/>
              </p:nvGrpSpPr>
              <p:grpSpPr>
                <a:xfrm>
                  <a:off x="2087903" y="4652703"/>
                  <a:ext cx="448140" cy="301892"/>
                  <a:chOff x="2087903" y="4652703"/>
                  <a:chExt cx="448140" cy="301892"/>
                </a:xfrm>
              </p:grpSpPr>
              <p:sp>
                <p:nvSpPr>
                  <p:cNvPr id="41" name="Oval 40">
                    <a:extLst>
                      <a:ext uri="{FF2B5EF4-FFF2-40B4-BE49-F238E27FC236}">
                        <a16:creationId xmlns:a16="http://schemas.microsoft.com/office/drawing/2014/main" id="{2AF99B81-EBF8-C9E6-1A61-1BD0074A194F}"/>
                      </a:ext>
                    </a:extLst>
                  </p:cNvPr>
                  <p:cNvSpPr/>
                  <p:nvPr/>
                </p:nvSpPr>
                <p:spPr>
                  <a:xfrm>
                    <a:off x="2087903" y="4877127"/>
                    <a:ext cx="72000" cy="72000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 sz="1400"/>
                  </a:p>
                </p:txBody>
              </p:sp>
              <p:sp>
                <p:nvSpPr>
                  <p:cNvPr id="42" name="Oval 41">
                    <a:extLst>
                      <a:ext uri="{FF2B5EF4-FFF2-40B4-BE49-F238E27FC236}">
                        <a16:creationId xmlns:a16="http://schemas.microsoft.com/office/drawing/2014/main" id="{98BA0757-9ADE-F602-DF17-B59A28305DCF}"/>
                      </a:ext>
                    </a:extLst>
                  </p:cNvPr>
                  <p:cNvSpPr/>
                  <p:nvPr/>
                </p:nvSpPr>
                <p:spPr>
                  <a:xfrm>
                    <a:off x="2464043" y="4877127"/>
                    <a:ext cx="72000" cy="72000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 sz="1400"/>
                  </a:p>
                </p:txBody>
              </p:sp>
              <p:sp>
                <p:nvSpPr>
                  <p:cNvPr id="43" name="Oval 42">
                    <a:extLst>
                      <a:ext uri="{FF2B5EF4-FFF2-40B4-BE49-F238E27FC236}">
                        <a16:creationId xmlns:a16="http://schemas.microsoft.com/office/drawing/2014/main" id="{5AB5AA1D-5647-15EF-B0A4-68AC731E067A}"/>
                      </a:ext>
                    </a:extLst>
                  </p:cNvPr>
                  <p:cNvSpPr/>
                  <p:nvPr/>
                </p:nvSpPr>
                <p:spPr>
                  <a:xfrm>
                    <a:off x="2275094" y="4882595"/>
                    <a:ext cx="72000" cy="72000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 sz="1400"/>
                  </a:p>
                </p:txBody>
              </p:sp>
              <p:sp>
                <p:nvSpPr>
                  <p:cNvPr id="44" name="Colchete Direito 43">
                    <a:extLst>
                      <a:ext uri="{FF2B5EF4-FFF2-40B4-BE49-F238E27FC236}">
                        <a16:creationId xmlns:a16="http://schemas.microsoft.com/office/drawing/2014/main" id="{48A5AB10-5E3D-C967-1A26-15B2530FC955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2241314" y="4652735"/>
                    <a:ext cx="135645" cy="375983"/>
                  </a:xfrm>
                  <a:prstGeom prst="rightBracket">
                    <a:avLst>
                      <a:gd name="adj" fmla="val 0"/>
                    </a:avLst>
                  </a:prstGeom>
                  <a:ln w="1905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 sz="1400"/>
                  </a:p>
                </p:txBody>
              </p:sp>
              <p:cxnSp>
                <p:nvCxnSpPr>
                  <p:cNvPr id="45" name="Conector Reto 44">
                    <a:extLst>
                      <a:ext uri="{FF2B5EF4-FFF2-40B4-BE49-F238E27FC236}">
                        <a16:creationId xmlns:a16="http://schemas.microsoft.com/office/drawing/2014/main" id="{77B05204-A356-DD69-656E-994E7FEC22D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311094" y="4693961"/>
                    <a:ext cx="0" cy="229892"/>
                  </a:xfrm>
                  <a:prstGeom prst="line">
                    <a:avLst/>
                  </a:prstGeom>
                  <a:ln w="1905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6" name="Oval 45">
                    <a:extLst>
                      <a:ext uri="{FF2B5EF4-FFF2-40B4-BE49-F238E27FC236}">
                        <a16:creationId xmlns:a16="http://schemas.microsoft.com/office/drawing/2014/main" id="{67A71426-E236-11B4-843D-D910F5B94E5F}"/>
                      </a:ext>
                    </a:extLst>
                  </p:cNvPr>
                  <p:cNvSpPr/>
                  <p:nvPr/>
                </p:nvSpPr>
                <p:spPr>
                  <a:xfrm>
                    <a:off x="2275094" y="4652703"/>
                    <a:ext cx="72000" cy="72000"/>
                  </a:xfrm>
                  <a:prstGeom prst="ellipse">
                    <a:avLst/>
                  </a:prstGeom>
                  <a:solidFill>
                    <a:srgbClr val="FB5710"/>
                  </a:solidFill>
                  <a:ln w="1905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 sz="1400"/>
                  </a:p>
                </p:txBody>
              </p:sp>
            </p:grpSp>
          </p:grpSp>
          <p:grpSp>
            <p:nvGrpSpPr>
              <p:cNvPr id="30" name="Agrupar 29">
                <a:extLst>
                  <a:ext uri="{FF2B5EF4-FFF2-40B4-BE49-F238E27FC236}">
                    <a16:creationId xmlns:a16="http://schemas.microsoft.com/office/drawing/2014/main" id="{F55206BC-71EB-4CB6-FC2F-E397AF4DCBB8}"/>
                  </a:ext>
                </a:extLst>
              </p:cNvPr>
              <p:cNvGrpSpPr/>
              <p:nvPr/>
            </p:nvGrpSpPr>
            <p:grpSpPr>
              <a:xfrm>
                <a:off x="3378875" y="4332171"/>
                <a:ext cx="648000" cy="648000"/>
                <a:chOff x="3378875" y="4448907"/>
                <a:chExt cx="648000" cy="648000"/>
              </a:xfrm>
            </p:grpSpPr>
            <p:sp>
              <p:nvSpPr>
                <p:cNvPr id="34" name="Retângulo Arredondado 33">
                  <a:extLst>
                    <a:ext uri="{FF2B5EF4-FFF2-40B4-BE49-F238E27FC236}">
                      <a16:creationId xmlns:a16="http://schemas.microsoft.com/office/drawing/2014/main" id="{0640BA4B-9B17-7703-7F77-634E695BDD4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378875" y="4448907"/>
                  <a:ext cx="648000" cy="648000"/>
                </a:xfrm>
                <a:prstGeom prst="roundRect">
                  <a:avLst/>
                </a:prstGeom>
                <a:solidFill>
                  <a:srgbClr val="FB5710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sz="1400"/>
                </a:p>
              </p:txBody>
            </p:sp>
            <p:grpSp>
              <p:nvGrpSpPr>
                <p:cNvPr id="35" name="Agrupar 34">
                  <a:extLst>
                    <a:ext uri="{FF2B5EF4-FFF2-40B4-BE49-F238E27FC236}">
                      <a16:creationId xmlns:a16="http://schemas.microsoft.com/office/drawing/2014/main" id="{952C1A2E-D4C2-AB29-FBDD-FAF1669FCD6A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3522875" y="4595646"/>
                  <a:ext cx="360000" cy="354591"/>
                  <a:chOff x="3483910" y="4556907"/>
                  <a:chExt cx="433004" cy="426495"/>
                </a:xfrm>
              </p:grpSpPr>
              <p:sp>
                <p:nvSpPr>
                  <p:cNvPr id="36" name="Retângulo 35">
                    <a:extLst>
                      <a:ext uri="{FF2B5EF4-FFF2-40B4-BE49-F238E27FC236}">
                        <a16:creationId xmlns:a16="http://schemas.microsoft.com/office/drawing/2014/main" id="{17722CAD-1ABF-21D0-1184-2296BED2A7C4}"/>
                      </a:ext>
                    </a:extLst>
                  </p:cNvPr>
                  <p:cNvSpPr/>
                  <p:nvPr/>
                </p:nvSpPr>
                <p:spPr>
                  <a:xfrm>
                    <a:off x="3486876" y="4556907"/>
                    <a:ext cx="430038" cy="80412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 sz="1400"/>
                  </a:p>
                </p:txBody>
              </p:sp>
              <p:sp>
                <p:nvSpPr>
                  <p:cNvPr id="37" name="Retângulo 36">
                    <a:extLst>
                      <a:ext uri="{FF2B5EF4-FFF2-40B4-BE49-F238E27FC236}">
                        <a16:creationId xmlns:a16="http://schemas.microsoft.com/office/drawing/2014/main" id="{254C1F61-CABC-6870-B99A-2947C3D8BA4A}"/>
                      </a:ext>
                    </a:extLst>
                  </p:cNvPr>
                  <p:cNvSpPr/>
                  <p:nvPr/>
                </p:nvSpPr>
                <p:spPr>
                  <a:xfrm>
                    <a:off x="3486876" y="4728446"/>
                    <a:ext cx="430038" cy="80412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 sz="1400"/>
                  </a:p>
                </p:txBody>
              </p:sp>
              <p:sp>
                <p:nvSpPr>
                  <p:cNvPr id="38" name="Retângulo 37">
                    <a:extLst>
                      <a:ext uri="{FF2B5EF4-FFF2-40B4-BE49-F238E27FC236}">
                        <a16:creationId xmlns:a16="http://schemas.microsoft.com/office/drawing/2014/main" id="{2BF93651-ECDB-8761-B223-63E95D44DC13}"/>
                      </a:ext>
                    </a:extLst>
                  </p:cNvPr>
                  <p:cNvSpPr/>
                  <p:nvPr/>
                </p:nvSpPr>
                <p:spPr>
                  <a:xfrm>
                    <a:off x="3483910" y="4902990"/>
                    <a:ext cx="235235" cy="80412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 sz="1400"/>
                  </a:p>
                </p:txBody>
              </p:sp>
            </p:grpSp>
          </p:grpSp>
          <p:sp>
            <p:nvSpPr>
              <p:cNvPr id="31" name="CaixaDeTexto 30">
                <a:extLst>
                  <a:ext uri="{FF2B5EF4-FFF2-40B4-BE49-F238E27FC236}">
                    <a16:creationId xmlns:a16="http://schemas.microsoft.com/office/drawing/2014/main" id="{4B104B4E-9CF3-68DA-C671-F171DD079235}"/>
                  </a:ext>
                </a:extLst>
              </p:cNvPr>
              <p:cNvSpPr txBox="1"/>
              <p:nvPr/>
            </p:nvSpPr>
            <p:spPr>
              <a:xfrm>
                <a:off x="291024" y="5004765"/>
                <a:ext cx="1324180" cy="1267957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pt-BR" sz="1000" b="1" err="1">
                    <a:solidFill>
                      <a:schemeClr val="bg1">
                        <a:lumMod val="95000"/>
                      </a:schemeClr>
                    </a:solidFill>
                    <a:latin typeface="Segoe UI" panose="020B0502040204020203" pitchFamily="34" charset="0"/>
                    <a:ea typeface="Inter" panose="02000503000000020004" pitchFamily="2" charset="0"/>
                    <a:cs typeface="Segoe UI" panose="020B0502040204020203" pitchFamily="34" charset="0"/>
                  </a:rPr>
                  <a:t>Connectors</a:t>
                </a:r>
                <a:br>
                  <a:rPr lang="pt-BR" sz="1000" b="1">
                    <a:solidFill>
                      <a:schemeClr val="bg1">
                        <a:lumMod val="95000"/>
                      </a:schemeClr>
                    </a:solidFill>
                    <a:latin typeface="Segoe UI" panose="020B0502040204020203" pitchFamily="34" charset="0"/>
                    <a:ea typeface="Inter" panose="02000503000000020004" pitchFamily="2" charset="0"/>
                    <a:cs typeface="Segoe UI" panose="020B0502040204020203" pitchFamily="34" charset="0"/>
                  </a:rPr>
                </a:br>
                <a:r>
                  <a:rPr lang="pt-BR" sz="700">
                    <a:solidFill>
                      <a:schemeClr val="bg1">
                        <a:lumMod val="95000"/>
                      </a:schemeClr>
                    </a:solidFill>
                    <a:latin typeface="Segoe UI" panose="020B0502040204020203" pitchFamily="34" charset="0"/>
                    <a:ea typeface="Inter" panose="02000503000000020004" pitchFamily="2" charset="0"/>
                    <a:cs typeface="Segoe UI" panose="020B0502040204020203" pitchFamily="34" charset="0"/>
                  </a:rPr>
                  <a:t>Integradores prontos para uso para se comunicar facilmente com aplicativos e protocolos empresariais populares.</a:t>
                </a:r>
              </a:p>
            </p:txBody>
          </p:sp>
          <p:sp>
            <p:nvSpPr>
              <p:cNvPr id="32" name="CaixaDeTexto 31">
                <a:extLst>
                  <a:ext uri="{FF2B5EF4-FFF2-40B4-BE49-F238E27FC236}">
                    <a16:creationId xmlns:a16="http://schemas.microsoft.com/office/drawing/2014/main" id="{516C6B93-2A49-1E27-2452-31AD9F65FCDF}"/>
                  </a:ext>
                </a:extLst>
              </p:cNvPr>
              <p:cNvSpPr txBox="1"/>
              <p:nvPr/>
            </p:nvSpPr>
            <p:spPr>
              <a:xfrm>
                <a:off x="1615204" y="5004765"/>
                <a:ext cx="1394431" cy="1463027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pt-BR" sz="1000" b="1" err="1">
                    <a:solidFill>
                      <a:schemeClr val="bg1">
                        <a:lumMod val="95000"/>
                      </a:schemeClr>
                    </a:solidFill>
                    <a:latin typeface="Segoe UI" panose="020B0502040204020203" pitchFamily="34" charset="0"/>
                    <a:ea typeface="Inter" panose="02000503000000020004" pitchFamily="2" charset="0"/>
                    <a:cs typeface="Segoe UI" panose="020B0502040204020203" pitchFamily="34" charset="0"/>
                  </a:rPr>
                  <a:t>Integration</a:t>
                </a:r>
                <a:r>
                  <a:rPr lang="pt-BR" sz="1000" b="1">
                    <a:solidFill>
                      <a:schemeClr val="bg1">
                        <a:lumMod val="95000"/>
                      </a:schemeClr>
                    </a:solidFill>
                    <a:latin typeface="Segoe UI" panose="020B0502040204020203" pitchFamily="34" charset="0"/>
                    <a:ea typeface="Inter" panose="02000503000000020004" pitchFamily="2" charset="0"/>
                    <a:cs typeface="Segoe UI" panose="020B0502040204020203" pitchFamily="34" charset="0"/>
                  </a:rPr>
                  <a:t> Framework</a:t>
                </a:r>
                <a:br>
                  <a:rPr lang="pt-BR" sz="1000" b="1">
                    <a:solidFill>
                      <a:schemeClr val="bg1">
                        <a:lumMod val="95000"/>
                      </a:schemeClr>
                    </a:solidFill>
                    <a:latin typeface="Segoe UI" panose="020B0502040204020203" pitchFamily="34" charset="0"/>
                    <a:ea typeface="Inter" panose="02000503000000020004" pitchFamily="2" charset="0"/>
                    <a:cs typeface="Segoe UI" panose="020B0502040204020203" pitchFamily="34" charset="0"/>
                  </a:rPr>
                </a:br>
                <a:r>
                  <a:rPr lang="pt-BR" sz="700">
                    <a:solidFill>
                      <a:schemeClr val="bg1">
                        <a:lumMod val="95000"/>
                      </a:schemeClr>
                    </a:solidFill>
                    <a:latin typeface="Segoe UI" panose="020B0502040204020203" pitchFamily="34" charset="0"/>
                    <a:ea typeface="Inter" panose="02000503000000020004" pitchFamily="2" charset="0"/>
                    <a:cs typeface="Segoe UI" panose="020B0502040204020203" pitchFamily="34" charset="0"/>
                  </a:rPr>
                  <a:t>Crie e provisione seus próprios conectores para qualquer sistema, incluindo aplicativos legados e desenvolvidos internamente.</a:t>
                </a:r>
                <a:endParaRPr lang="pt-BR" sz="1000">
                  <a:solidFill>
                    <a:schemeClr val="bg1">
                      <a:lumMod val="95000"/>
                    </a:schemeClr>
                  </a:solidFill>
                  <a:latin typeface="Segoe UI" panose="020B0502040204020203" pitchFamily="34" charset="0"/>
                  <a:ea typeface="Inter" panose="02000503000000020004" pitchFamily="2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33" name="CaixaDeTexto 32">
                <a:extLst>
                  <a:ext uri="{FF2B5EF4-FFF2-40B4-BE49-F238E27FC236}">
                    <a16:creationId xmlns:a16="http://schemas.microsoft.com/office/drawing/2014/main" id="{B18547F4-3421-F541-AC64-1B6C251872A7}"/>
                  </a:ext>
                </a:extLst>
              </p:cNvPr>
              <p:cNvSpPr txBox="1"/>
              <p:nvPr/>
            </p:nvSpPr>
            <p:spPr>
              <a:xfrm>
                <a:off x="3009637" y="5004765"/>
                <a:ext cx="1386258" cy="1131408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pt-BR" sz="1000" b="1" err="1">
                    <a:solidFill>
                      <a:schemeClr val="bg1">
                        <a:lumMod val="95000"/>
                      </a:schemeClr>
                    </a:solidFill>
                    <a:latin typeface="Segoe UI" panose="020B0502040204020203" pitchFamily="34" charset="0"/>
                    <a:ea typeface="Inter" panose="02000503000000020004" pitchFamily="2" charset="0"/>
                    <a:cs typeface="Segoe UI" panose="020B0502040204020203" pitchFamily="34" charset="0"/>
                  </a:rPr>
                  <a:t>Forms</a:t>
                </a:r>
                <a:endParaRPr lang="pt-BR" sz="1000" b="1">
                  <a:solidFill>
                    <a:schemeClr val="bg1">
                      <a:lumMod val="95000"/>
                    </a:schemeClr>
                  </a:solidFill>
                  <a:latin typeface="Segoe UI" panose="020B0502040204020203" pitchFamily="34" charset="0"/>
                  <a:ea typeface="Inter" panose="02000503000000020004" pitchFamily="2" charset="0"/>
                  <a:cs typeface="Segoe UI" panose="020B0502040204020203" pitchFamily="34" charset="0"/>
                </a:endParaRPr>
              </a:p>
              <a:p>
                <a:pPr algn="ctr"/>
                <a:r>
                  <a:rPr lang="pt-BR" sz="700">
                    <a:solidFill>
                      <a:schemeClr val="bg1">
                        <a:lumMod val="95000"/>
                      </a:schemeClr>
                    </a:solidFill>
                    <a:latin typeface="Segoe UI" panose="020B0502040204020203" pitchFamily="34" charset="0"/>
                    <a:ea typeface="Inter" panose="02000503000000020004" pitchFamily="2" charset="0"/>
                    <a:cs typeface="Segoe UI" panose="020B0502040204020203" pitchFamily="34" charset="0"/>
                  </a:rPr>
                  <a:t>Arraste &amp; solte a para  criar formulários que potencializam fluxos de trabalho que requerem integração humana.</a:t>
                </a:r>
              </a:p>
            </p:txBody>
          </p:sp>
        </p:grpSp>
        <p:grpSp>
          <p:nvGrpSpPr>
            <p:cNvPr id="55" name="Agrupar 54">
              <a:extLst>
                <a:ext uri="{FF2B5EF4-FFF2-40B4-BE49-F238E27FC236}">
                  <a16:creationId xmlns:a16="http://schemas.microsoft.com/office/drawing/2014/main" id="{0BE52516-D1AD-1EFA-520C-FAD0CBFB135E}"/>
                </a:ext>
              </a:extLst>
            </p:cNvPr>
            <p:cNvGrpSpPr/>
            <p:nvPr/>
          </p:nvGrpSpPr>
          <p:grpSpPr>
            <a:xfrm>
              <a:off x="4537199" y="2242037"/>
              <a:ext cx="3431562" cy="3965331"/>
              <a:chOff x="4537199" y="2242037"/>
              <a:chExt cx="3431562" cy="3965331"/>
            </a:xfrm>
          </p:grpSpPr>
          <p:sp>
            <p:nvSpPr>
              <p:cNvPr id="56" name="Retângulo Arredondado 55">
                <a:extLst>
                  <a:ext uri="{FF2B5EF4-FFF2-40B4-BE49-F238E27FC236}">
                    <a16:creationId xmlns:a16="http://schemas.microsoft.com/office/drawing/2014/main" id="{F666AEC1-3D1C-9241-E7E5-4999FF34BE1A}"/>
                  </a:ext>
                </a:extLst>
              </p:cNvPr>
              <p:cNvSpPr/>
              <p:nvPr/>
            </p:nvSpPr>
            <p:spPr>
              <a:xfrm>
                <a:off x="4537199" y="2242037"/>
                <a:ext cx="3431562" cy="3965331"/>
              </a:xfrm>
              <a:prstGeom prst="roundRect">
                <a:avLst>
                  <a:gd name="adj" fmla="val 4653"/>
                </a:avLst>
              </a:prstGeom>
              <a:solidFill>
                <a:srgbClr val="D9E7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57" name="Retângulo Arredondado 56">
                <a:extLst>
                  <a:ext uri="{FF2B5EF4-FFF2-40B4-BE49-F238E27FC236}">
                    <a16:creationId xmlns:a16="http://schemas.microsoft.com/office/drawing/2014/main" id="{D0E1F705-F654-BA48-946E-3D4DF213E8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77523" y="5313148"/>
                <a:ext cx="648000" cy="648000"/>
              </a:xfrm>
              <a:prstGeom prst="roundRect">
                <a:avLst/>
              </a:prstGeom>
              <a:solidFill>
                <a:srgbClr val="0B6EC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400"/>
              </a:p>
            </p:txBody>
          </p:sp>
          <p:cxnSp>
            <p:nvCxnSpPr>
              <p:cNvPr id="58" name="Conector Reto 57">
                <a:extLst>
                  <a:ext uri="{FF2B5EF4-FFF2-40B4-BE49-F238E27FC236}">
                    <a16:creationId xmlns:a16="http://schemas.microsoft.com/office/drawing/2014/main" id="{03D3E0DC-0459-B513-6CEE-4A30DE7B654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77523" y="4339684"/>
                <a:ext cx="2950913" cy="0"/>
              </a:xfrm>
              <a:prstGeom prst="line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" name="Retângulo Arredondado 58">
                <a:extLst>
                  <a:ext uri="{FF2B5EF4-FFF2-40B4-BE49-F238E27FC236}">
                    <a16:creationId xmlns:a16="http://schemas.microsoft.com/office/drawing/2014/main" id="{654CF05A-30F2-D494-A6AF-85E4C0E546B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77523" y="2718220"/>
                <a:ext cx="648000" cy="648000"/>
              </a:xfrm>
              <a:prstGeom prst="roundRect">
                <a:avLst/>
              </a:prstGeom>
              <a:solidFill>
                <a:srgbClr val="0B6EC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400"/>
              </a:p>
            </p:txBody>
          </p:sp>
          <p:sp>
            <p:nvSpPr>
              <p:cNvPr id="60" name="Retângulo 59">
                <a:extLst>
                  <a:ext uri="{FF2B5EF4-FFF2-40B4-BE49-F238E27FC236}">
                    <a16:creationId xmlns:a16="http://schemas.microsoft.com/office/drawing/2014/main" id="{2D4FC3EC-B27C-7960-9406-EC2C154F802E}"/>
                  </a:ext>
                </a:extLst>
              </p:cNvPr>
              <p:cNvSpPr/>
              <p:nvPr/>
            </p:nvSpPr>
            <p:spPr>
              <a:xfrm>
                <a:off x="5382875" y="2367795"/>
                <a:ext cx="1740208" cy="224666"/>
              </a:xfrm>
              <a:prstGeom prst="rect">
                <a:avLst/>
              </a:prstGeom>
              <a:solidFill>
                <a:srgbClr val="0B6EC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900" b="1"/>
                  <a:t>POWERED BY ZEEBE</a:t>
                </a:r>
              </a:p>
            </p:txBody>
          </p:sp>
          <p:sp>
            <p:nvSpPr>
              <p:cNvPr id="61" name="CaixaDeTexto 60">
                <a:extLst>
                  <a:ext uri="{FF2B5EF4-FFF2-40B4-BE49-F238E27FC236}">
                    <a16:creationId xmlns:a16="http://schemas.microsoft.com/office/drawing/2014/main" id="{886C845B-2C76-F790-6AC9-71805C0DCE06}"/>
                  </a:ext>
                </a:extLst>
              </p:cNvPr>
              <p:cNvSpPr txBox="1"/>
              <p:nvPr/>
            </p:nvSpPr>
            <p:spPr>
              <a:xfrm>
                <a:off x="5417854" y="2669579"/>
                <a:ext cx="2534680" cy="647997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noAutofit/>
              </a:bodyPr>
              <a:lstStyle/>
              <a:p>
                <a:pPr algn="l"/>
                <a:r>
                  <a:rPr lang="pt-BR" sz="1050" b="1">
                    <a:latin typeface="Segoe UI" panose="020B0502040204020203" pitchFamily="34" charset="0"/>
                    <a:ea typeface="DotumChe" panose="020B0609000101010101" pitchFamily="49" charset="-127"/>
                    <a:cs typeface="Segoe UI" panose="020B0502040204020203" pitchFamily="34" charset="0"/>
                  </a:rPr>
                  <a:t>Workflow Engine</a:t>
                </a:r>
                <a:br>
                  <a:rPr lang="pt-BR" sz="700">
                    <a:latin typeface="Segoe UI" panose="020B0502040204020203" pitchFamily="34" charset="0"/>
                    <a:ea typeface="DotumChe" panose="020B0609000101010101" pitchFamily="49" charset="-127"/>
                    <a:cs typeface="Segoe UI" panose="020B0502040204020203" pitchFamily="34" charset="0"/>
                  </a:rPr>
                </a:br>
                <a:r>
                  <a:rPr lang="pt-BR" sz="700">
                    <a:latin typeface="Segoe UI" panose="020B0502040204020203" pitchFamily="34" charset="0"/>
                    <a:ea typeface="DotumChe" panose="020B0609000101010101" pitchFamily="49" charset="-127"/>
                    <a:cs typeface="Segoe UI" panose="020B0502040204020203" pitchFamily="34" charset="0"/>
                  </a:rPr>
                  <a:t>Mecanismo de fluxo de trabalho BPMN de última geração, baseado em nuvem, que desbloqueia inigualável desempenho, escalabilidade e resiliência.</a:t>
                </a:r>
              </a:p>
            </p:txBody>
          </p:sp>
          <p:sp>
            <p:nvSpPr>
              <p:cNvPr id="62" name="CaixaDeTexto 61">
                <a:extLst>
                  <a:ext uri="{FF2B5EF4-FFF2-40B4-BE49-F238E27FC236}">
                    <a16:creationId xmlns:a16="http://schemas.microsoft.com/office/drawing/2014/main" id="{6117F744-3650-B3DF-63CC-9D9CB0BD6191}"/>
                  </a:ext>
                </a:extLst>
              </p:cNvPr>
              <p:cNvSpPr txBox="1"/>
              <p:nvPr/>
            </p:nvSpPr>
            <p:spPr>
              <a:xfrm>
                <a:off x="5417728" y="3480315"/>
                <a:ext cx="2534680" cy="647997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noAutofit/>
              </a:bodyPr>
              <a:lstStyle/>
              <a:p>
                <a:pPr algn="l"/>
                <a:r>
                  <a:rPr lang="pt-BR" sz="1050" b="1" err="1">
                    <a:latin typeface="Segoe UI" panose="020B0502040204020203" pitchFamily="34" charset="0"/>
                    <a:ea typeface="DotumChe" panose="020B0609000101010101" pitchFamily="49" charset="-127"/>
                    <a:cs typeface="Segoe UI" panose="020B0502040204020203" pitchFamily="34" charset="0"/>
                  </a:rPr>
                  <a:t>Decision</a:t>
                </a:r>
                <a:r>
                  <a:rPr lang="pt-BR" sz="1050" b="1">
                    <a:latin typeface="Segoe UI" panose="020B0502040204020203" pitchFamily="34" charset="0"/>
                    <a:ea typeface="DotumChe" panose="020B0609000101010101" pitchFamily="49" charset="-127"/>
                    <a:cs typeface="Segoe UI" panose="020B0502040204020203" pitchFamily="34" charset="0"/>
                  </a:rPr>
                  <a:t> Engine</a:t>
                </a:r>
                <a:br>
                  <a:rPr lang="pt-BR" sz="700">
                    <a:latin typeface="Segoe UI" panose="020B0502040204020203" pitchFamily="34" charset="0"/>
                    <a:ea typeface="DotumChe" panose="020B0609000101010101" pitchFamily="49" charset="-127"/>
                    <a:cs typeface="Segoe UI" panose="020B0502040204020203" pitchFamily="34" charset="0"/>
                  </a:rPr>
                </a:br>
                <a:r>
                  <a:rPr lang="pt-BR" sz="700">
                    <a:latin typeface="Segoe UI" panose="020B0502040204020203" pitchFamily="34" charset="0"/>
                    <a:ea typeface="DotumChe" panose="020B0609000101010101" pitchFamily="49" charset="-127"/>
                    <a:cs typeface="Segoe UI" panose="020B0502040204020203" pitchFamily="34" charset="0"/>
                  </a:rPr>
                  <a:t>Automatize as decisões no processo de negócios de ponta a ponta via DMN.</a:t>
                </a:r>
              </a:p>
            </p:txBody>
          </p:sp>
          <p:sp>
            <p:nvSpPr>
              <p:cNvPr id="63" name="CaixaDeTexto 62">
                <a:extLst>
                  <a:ext uri="{FF2B5EF4-FFF2-40B4-BE49-F238E27FC236}">
                    <a16:creationId xmlns:a16="http://schemas.microsoft.com/office/drawing/2014/main" id="{541956C6-8FC3-52E8-7CF0-094BCC08D68E}"/>
                  </a:ext>
                </a:extLst>
              </p:cNvPr>
              <p:cNvSpPr txBox="1"/>
              <p:nvPr/>
            </p:nvSpPr>
            <p:spPr>
              <a:xfrm>
                <a:off x="5417728" y="4452081"/>
                <a:ext cx="2534680" cy="647997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noAutofit/>
              </a:bodyPr>
              <a:lstStyle/>
              <a:p>
                <a:pPr algn="l"/>
                <a:r>
                  <a:rPr lang="pt-BR" sz="1050" b="1">
                    <a:latin typeface="Segoe UI" panose="020B0502040204020203" pitchFamily="34" charset="0"/>
                    <a:ea typeface="DotumChe" panose="020B0609000101010101" pitchFamily="49" charset="-127"/>
                    <a:cs typeface="Segoe UI" panose="020B0502040204020203" pitchFamily="34" charset="0"/>
                  </a:rPr>
                  <a:t>Tasklist</a:t>
                </a:r>
                <a:br>
                  <a:rPr lang="pt-BR" sz="700">
                    <a:latin typeface="Segoe UI" panose="020B0502040204020203" pitchFamily="34" charset="0"/>
                    <a:ea typeface="DotumChe" panose="020B0609000101010101" pitchFamily="49" charset="-127"/>
                    <a:cs typeface="Segoe UI" panose="020B0502040204020203" pitchFamily="34" charset="0"/>
                  </a:rPr>
                </a:br>
                <a:r>
                  <a:rPr lang="pt-BR" sz="700">
                    <a:latin typeface="Segoe UI" panose="020B0502040204020203" pitchFamily="34" charset="0"/>
                    <a:ea typeface="DotumChe" panose="020B0609000101010101" pitchFamily="49" charset="-127"/>
                    <a:cs typeface="Segoe UI" panose="020B0502040204020203" pitchFamily="34" charset="0"/>
                  </a:rPr>
                  <a:t>Atribua e execute tarefas que requerem interação humana por meio de formulários fáceis de usar ou por meio de seus próprios aplicativos com a Tasklist API.</a:t>
                </a:r>
              </a:p>
            </p:txBody>
          </p:sp>
          <p:sp>
            <p:nvSpPr>
              <p:cNvPr id="64" name="CaixaDeTexto 63">
                <a:extLst>
                  <a:ext uri="{FF2B5EF4-FFF2-40B4-BE49-F238E27FC236}">
                    <a16:creationId xmlns:a16="http://schemas.microsoft.com/office/drawing/2014/main" id="{911333ED-8133-27DB-B3C7-30EEBEDAF964}"/>
                  </a:ext>
                </a:extLst>
              </p:cNvPr>
              <p:cNvSpPr txBox="1"/>
              <p:nvPr/>
            </p:nvSpPr>
            <p:spPr>
              <a:xfrm>
                <a:off x="5417728" y="5264223"/>
                <a:ext cx="2534680" cy="647997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noAutofit/>
              </a:bodyPr>
              <a:lstStyle/>
              <a:p>
                <a:pPr algn="l"/>
                <a:r>
                  <a:rPr lang="pt-BR" sz="1050" b="1" err="1">
                    <a:latin typeface="Segoe UI" panose="020B0502040204020203" pitchFamily="34" charset="0"/>
                    <a:ea typeface="DotumChe" panose="020B0609000101010101" pitchFamily="49" charset="-127"/>
                    <a:cs typeface="Segoe UI" panose="020B0502040204020203" pitchFamily="34" charset="0"/>
                  </a:rPr>
                  <a:t>Operate</a:t>
                </a:r>
                <a:br>
                  <a:rPr lang="pt-BR" sz="700">
                    <a:latin typeface="Segoe UI" panose="020B0502040204020203" pitchFamily="34" charset="0"/>
                    <a:ea typeface="DotumChe" panose="020B0609000101010101" pitchFamily="49" charset="-127"/>
                    <a:cs typeface="Segoe UI" panose="020B0502040204020203" pitchFamily="34" charset="0"/>
                  </a:rPr>
                </a:br>
                <a:r>
                  <a:rPr lang="pt-BR" sz="700">
                    <a:latin typeface="Segoe UI" panose="020B0502040204020203" pitchFamily="34" charset="0"/>
                    <a:ea typeface="DotumChe" panose="020B0609000101010101" pitchFamily="49" charset="-127"/>
                    <a:cs typeface="Segoe UI" panose="020B0502040204020203" pitchFamily="34" charset="0"/>
                  </a:rPr>
                  <a:t>Visibilidade em tempo real para monitorar, analisar e resolver problemas com qualquer instância do processo.</a:t>
                </a:r>
              </a:p>
            </p:txBody>
          </p:sp>
          <p:pic>
            <p:nvPicPr>
              <p:cNvPr id="65" name="Imagem 64" descr="Ícone&#10;&#10;Descrição gerada automaticamente">
                <a:extLst>
                  <a:ext uri="{FF2B5EF4-FFF2-40B4-BE49-F238E27FC236}">
                    <a16:creationId xmlns:a16="http://schemas.microsoft.com/office/drawing/2014/main" id="{869EA54B-B6C6-F6AB-E928-50A67F5A98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51982" y="2792679"/>
                <a:ext cx="499083" cy="499083"/>
              </a:xfrm>
              <a:prstGeom prst="rect">
                <a:avLst/>
              </a:prstGeom>
            </p:spPr>
          </p:pic>
          <p:grpSp>
            <p:nvGrpSpPr>
              <p:cNvPr id="66" name="Agrupar 65">
                <a:extLst>
                  <a:ext uri="{FF2B5EF4-FFF2-40B4-BE49-F238E27FC236}">
                    <a16:creationId xmlns:a16="http://schemas.microsoft.com/office/drawing/2014/main" id="{77EB5526-2B90-BA9F-54E3-B1C2F0E7529E}"/>
                  </a:ext>
                </a:extLst>
              </p:cNvPr>
              <p:cNvGrpSpPr/>
              <p:nvPr/>
            </p:nvGrpSpPr>
            <p:grpSpPr>
              <a:xfrm>
                <a:off x="4777523" y="3528952"/>
                <a:ext cx="648000" cy="648000"/>
                <a:chOff x="4777523" y="3528952"/>
                <a:chExt cx="648000" cy="648000"/>
              </a:xfrm>
            </p:grpSpPr>
            <p:sp>
              <p:nvSpPr>
                <p:cNvPr id="70" name="Retângulo Arredondado 69">
                  <a:extLst>
                    <a:ext uri="{FF2B5EF4-FFF2-40B4-BE49-F238E27FC236}">
                      <a16:creationId xmlns:a16="http://schemas.microsoft.com/office/drawing/2014/main" id="{B96F4CE5-14D3-842E-D5A8-D422E5671AA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777523" y="3528952"/>
                  <a:ext cx="648000" cy="648000"/>
                </a:xfrm>
                <a:prstGeom prst="roundRect">
                  <a:avLst/>
                </a:prstGeom>
                <a:solidFill>
                  <a:srgbClr val="0B6ECE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sz="1400"/>
                </a:p>
              </p:txBody>
            </p:sp>
            <p:sp>
              <p:nvSpPr>
                <p:cNvPr id="71" name="Retângulo 70">
                  <a:extLst>
                    <a:ext uri="{FF2B5EF4-FFF2-40B4-BE49-F238E27FC236}">
                      <a16:creationId xmlns:a16="http://schemas.microsoft.com/office/drawing/2014/main" id="{55B175F2-61A1-C1FF-32CC-3567EE82DD44}"/>
                    </a:ext>
                  </a:extLst>
                </p:cNvPr>
                <p:cNvSpPr/>
                <p:nvPr/>
              </p:nvSpPr>
              <p:spPr>
                <a:xfrm>
                  <a:off x="4925087" y="3683449"/>
                  <a:ext cx="357534" cy="66855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sz="1400"/>
                </a:p>
              </p:txBody>
            </p:sp>
            <p:sp>
              <p:nvSpPr>
                <p:cNvPr id="72" name="Retângulo 71">
                  <a:extLst>
                    <a:ext uri="{FF2B5EF4-FFF2-40B4-BE49-F238E27FC236}">
                      <a16:creationId xmlns:a16="http://schemas.microsoft.com/office/drawing/2014/main" id="{55795FF7-80BB-49F5-F729-0AD27D5B51C3}"/>
                    </a:ext>
                  </a:extLst>
                </p:cNvPr>
                <p:cNvSpPr/>
                <p:nvPr/>
              </p:nvSpPr>
              <p:spPr>
                <a:xfrm>
                  <a:off x="4925087" y="3826067"/>
                  <a:ext cx="68400" cy="66855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sz="1400"/>
                </a:p>
              </p:txBody>
            </p:sp>
            <p:sp>
              <p:nvSpPr>
                <p:cNvPr id="73" name="Retângulo 72">
                  <a:extLst>
                    <a:ext uri="{FF2B5EF4-FFF2-40B4-BE49-F238E27FC236}">
                      <a16:creationId xmlns:a16="http://schemas.microsoft.com/office/drawing/2014/main" id="{A1A137D2-4795-F2B1-CCB0-B1103CECD3F1}"/>
                    </a:ext>
                  </a:extLst>
                </p:cNvPr>
                <p:cNvSpPr/>
                <p:nvPr/>
              </p:nvSpPr>
              <p:spPr>
                <a:xfrm>
                  <a:off x="4922621" y="3971182"/>
                  <a:ext cx="68400" cy="66855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sz="1400"/>
                </a:p>
              </p:txBody>
            </p:sp>
            <p:sp>
              <p:nvSpPr>
                <p:cNvPr id="74" name="Retângulo 73">
                  <a:extLst>
                    <a:ext uri="{FF2B5EF4-FFF2-40B4-BE49-F238E27FC236}">
                      <a16:creationId xmlns:a16="http://schemas.microsoft.com/office/drawing/2014/main" id="{35E9A791-625D-3F71-D9F5-C15F1820C12D}"/>
                    </a:ext>
                  </a:extLst>
                </p:cNvPr>
                <p:cNvSpPr/>
                <p:nvPr/>
              </p:nvSpPr>
              <p:spPr>
                <a:xfrm>
                  <a:off x="5050545" y="3826067"/>
                  <a:ext cx="232075" cy="6596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sz="1400"/>
                </a:p>
              </p:txBody>
            </p:sp>
            <p:sp>
              <p:nvSpPr>
                <p:cNvPr id="75" name="Retângulo 74">
                  <a:extLst>
                    <a:ext uri="{FF2B5EF4-FFF2-40B4-BE49-F238E27FC236}">
                      <a16:creationId xmlns:a16="http://schemas.microsoft.com/office/drawing/2014/main" id="{0A38C8EF-9040-DDAC-BB80-01EBCCBA2FFC}"/>
                    </a:ext>
                  </a:extLst>
                </p:cNvPr>
                <p:cNvSpPr/>
                <p:nvPr/>
              </p:nvSpPr>
              <p:spPr>
                <a:xfrm>
                  <a:off x="5051425" y="3968685"/>
                  <a:ext cx="232075" cy="6596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sz="1400"/>
                </a:p>
              </p:txBody>
            </p:sp>
          </p:grpSp>
          <p:sp>
            <p:nvSpPr>
              <p:cNvPr id="67" name="Retângulo Arredondado 66">
                <a:extLst>
                  <a:ext uri="{FF2B5EF4-FFF2-40B4-BE49-F238E27FC236}">
                    <a16:creationId xmlns:a16="http://schemas.microsoft.com/office/drawing/2014/main" id="{3807C3EE-CA4D-0EDF-3EE5-8CCBF143C1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77523" y="4502416"/>
                <a:ext cx="648000" cy="648000"/>
              </a:xfrm>
              <a:prstGeom prst="roundRect">
                <a:avLst/>
              </a:prstGeom>
              <a:solidFill>
                <a:srgbClr val="0B6EC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400"/>
              </a:p>
            </p:txBody>
          </p:sp>
          <p:pic>
            <p:nvPicPr>
              <p:cNvPr id="68" name="Imagem 67">
                <a:extLst>
                  <a:ext uri="{FF2B5EF4-FFF2-40B4-BE49-F238E27FC236}">
                    <a16:creationId xmlns:a16="http://schemas.microsoft.com/office/drawing/2014/main" id="{9FF0B152-B909-273A-1757-9178C19EB1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938680" y="4693331"/>
                <a:ext cx="325686" cy="266170"/>
              </a:xfrm>
              <a:prstGeom prst="rect">
                <a:avLst/>
              </a:prstGeom>
            </p:spPr>
          </p:pic>
          <p:pic>
            <p:nvPicPr>
              <p:cNvPr id="69" name="Imagem 68" descr="Uma imagem contendo Forma&#10;&#10;Descrição gerada automaticamente">
                <a:extLst>
                  <a:ext uri="{FF2B5EF4-FFF2-40B4-BE49-F238E27FC236}">
                    <a16:creationId xmlns:a16="http://schemas.microsoft.com/office/drawing/2014/main" id="{41F4CEBC-45B0-84DE-29F2-8D2E1C9606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18713" y="5472511"/>
                <a:ext cx="557825" cy="295614"/>
              </a:xfrm>
              <a:prstGeom prst="rect">
                <a:avLst/>
              </a:prstGeom>
            </p:spPr>
          </p:pic>
        </p:grpSp>
        <p:sp>
          <p:nvSpPr>
            <p:cNvPr id="76" name="Triângulo 75">
              <a:extLst>
                <a:ext uri="{FF2B5EF4-FFF2-40B4-BE49-F238E27FC236}">
                  <a16:creationId xmlns:a16="http://schemas.microsoft.com/office/drawing/2014/main" id="{AFE8BC05-D5D9-5B20-2946-C7BC36D75929}"/>
                </a:ext>
              </a:extLst>
            </p:cNvPr>
            <p:cNvSpPr/>
            <p:nvPr/>
          </p:nvSpPr>
          <p:spPr>
            <a:xfrm rot="10800000">
              <a:off x="10086862" y="3973560"/>
              <a:ext cx="216000" cy="1692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/>
            </a:p>
          </p:txBody>
        </p:sp>
        <p:grpSp>
          <p:nvGrpSpPr>
            <p:cNvPr id="77" name="Agrupar 76">
              <a:extLst>
                <a:ext uri="{FF2B5EF4-FFF2-40B4-BE49-F238E27FC236}">
                  <a16:creationId xmlns:a16="http://schemas.microsoft.com/office/drawing/2014/main" id="{E58BAB4C-5CED-CBD6-121F-80C57EDB4A7A}"/>
                </a:ext>
              </a:extLst>
            </p:cNvPr>
            <p:cNvGrpSpPr/>
            <p:nvPr/>
          </p:nvGrpSpPr>
          <p:grpSpPr>
            <a:xfrm>
              <a:off x="8479083" y="2242038"/>
              <a:ext cx="3431562" cy="1565032"/>
              <a:chOff x="8479083" y="2242038"/>
              <a:chExt cx="3431562" cy="1565032"/>
            </a:xfrm>
          </p:grpSpPr>
          <p:sp>
            <p:nvSpPr>
              <p:cNvPr id="78" name="Retângulo Arredondado 77">
                <a:extLst>
                  <a:ext uri="{FF2B5EF4-FFF2-40B4-BE49-F238E27FC236}">
                    <a16:creationId xmlns:a16="http://schemas.microsoft.com/office/drawing/2014/main" id="{F2812E43-3437-C534-8744-F312DEEE938F}"/>
                  </a:ext>
                </a:extLst>
              </p:cNvPr>
              <p:cNvSpPr/>
              <p:nvPr/>
            </p:nvSpPr>
            <p:spPr>
              <a:xfrm>
                <a:off x="8479083" y="2242038"/>
                <a:ext cx="3431562" cy="1565032"/>
              </a:xfrm>
              <a:prstGeom prst="roundRect">
                <a:avLst>
                  <a:gd name="adj" fmla="val 10271"/>
                </a:avLst>
              </a:prstGeom>
              <a:solidFill>
                <a:srgbClr val="D9E7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79" name="CaixaDeTexto 78">
                <a:extLst>
                  <a:ext uri="{FF2B5EF4-FFF2-40B4-BE49-F238E27FC236}">
                    <a16:creationId xmlns:a16="http://schemas.microsoft.com/office/drawing/2014/main" id="{A0C76022-552E-F650-301D-C194BACA55C0}"/>
                  </a:ext>
                </a:extLst>
              </p:cNvPr>
              <p:cNvSpPr txBox="1"/>
              <p:nvPr/>
            </p:nvSpPr>
            <p:spPr>
              <a:xfrm>
                <a:off x="9366297" y="2434942"/>
                <a:ext cx="2534680" cy="1075067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noAutofit/>
              </a:bodyPr>
              <a:lstStyle/>
              <a:p>
                <a:pPr algn="l"/>
                <a:r>
                  <a:rPr lang="pt-BR" sz="1050" b="1">
                    <a:latin typeface="Segoe UI" panose="020B0502040204020203" pitchFamily="34" charset="0"/>
                    <a:ea typeface="DotumChe" panose="020B0609000101010101" pitchFamily="49" charset="-127"/>
                    <a:cs typeface="Segoe UI" panose="020B0502040204020203" pitchFamily="34" charset="0"/>
                  </a:rPr>
                  <a:t>Optimize</a:t>
                </a:r>
                <a:br>
                  <a:rPr lang="pt-BR" sz="700">
                    <a:latin typeface="Segoe UI" panose="020B0502040204020203" pitchFamily="34" charset="0"/>
                    <a:ea typeface="DotumChe" panose="020B0609000101010101" pitchFamily="49" charset="-127"/>
                    <a:cs typeface="Segoe UI" panose="020B0502040204020203" pitchFamily="34" charset="0"/>
                  </a:rPr>
                </a:br>
                <a:r>
                  <a:rPr lang="pt-BR" sz="700">
                    <a:latin typeface="Segoe UI" panose="020B0502040204020203" pitchFamily="34" charset="0"/>
                    <a:ea typeface="DotumChe" panose="020B0609000101010101" pitchFamily="49" charset="-127"/>
                    <a:cs typeface="Segoe UI" panose="020B0502040204020203" pitchFamily="34" charset="0"/>
                  </a:rPr>
                  <a:t>Obtenha os insights necessários para entender e melhorar continuamente seus processos de negócios.</a:t>
                </a:r>
              </a:p>
            </p:txBody>
          </p:sp>
          <p:grpSp>
            <p:nvGrpSpPr>
              <p:cNvPr id="80" name="Agrupar 79">
                <a:extLst>
                  <a:ext uri="{FF2B5EF4-FFF2-40B4-BE49-F238E27FC236}">
                    <a16:creationId xmlns:a16="http://schemas.microsoft.com/office/drawing/2014/main" id="{DEC75E06-A307-BFE4-D355-3CA39042FA74}"/>
                  </a:ext>
                </a:extLst>
              </p:cNvPr>
              <p:cNvGrpSpPr/>
              <p:nvPr/>
            </p:nvGrpSpPr>
            <p:grpSpPr>
              <a:xfrm>
                <a:off x="8719403" y="2480128"/>
                <a:ext cx="648000" cy="648000"/>
                <a:chOff x="8719403" y="2480128"/>
                <a:chExt cx="648000" cy="648000"/>
              </a:xfrm>
            </p:grpSpPr>
            <p:sp>
              <p:nvSpPr>
                <p:cNvPr id="81" name="Retângulo Arredondado 80">
                  <a:extLst>
                    <a:ext uri="{FF2B5EF4-FFF2-40B4-BE49-F238E27FC236}">
                      <a16:creationId xmlns:a16="http://schemas.microsoft.com/office/drawing/2014/main" id="{35909A73-80E8-F498-BE1C-9787612B88D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719403" y="2480128"/>
                  <a:ext cx="648000" cy="648000"/>
                </a:xfrm>
                <a:prstGeom prst="roundRect">
                  <a:avLst/>
                </a:prstGeom>
                <a:solidFill>
                  <a:srgbClr val="35D87F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sz="1400"/>
                </a:p>
              </p:txBody>
            </p:sp>
            <p:pic>
              <p:nvPicPr>
                <p:cNvPr id="82" name="Imagem 81" descr="Forma, Seta&#10;&#10;Descrição gerada automaticamente">
                  <a:extLst>
                    <a:ext uri="{FF2B5EF4-FFF2-40B4-BE49-F238E27FC236}">
                      <a16:creationId xmlns:a16="http://schemas.microsoft.com/office/drawing/2014/main" id="{748628EA-3223-0FC2-B15C-306A6743E36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06880" y="2603532"/>
                  <a:ext cx="473047" cy="401192"/>
                </a:xfrm>
                <a:prstGeom prst="rect">
                  <a:avLst/>
                </a:prstGeom>
              </p:spPr>
            </p:pic>
          </p:grpSp>
        </p:grpSp>
        <p:cxnSp>
          <p:nvCxnSpPr>
            <p:cNvPr id="83" name="Conector Reto 82">
              <a:extLst>
                <a:ext uri="{FF2B5EF4-FFF2-40B4-BE49-F238E27FC236}">
                  <a16:creationId xmlns:a16="http://schemas.microsoft.com/office/drawing/2014/main" id="{374FACCA-0725-5132-CB0B-A3D77DDA9A24}"/>
                </a:ext>
              </a:extLst>
            </p:cNvPr>
            <p:cNvCxnSpPr>
              <a:cxnSpLocks/>
            </p:cNvCxnSpPr>
            <p:nvPr/>
          </p:nvCxnSpPr>
          <p:spPr>
            <a:xfrm>
              <a:off x="10196825" y="4176952"/>
              <a:ext cx="0" cy="2261228"/>
            </a:xfrm>
            <a:prstGeom prst="line">
              <a:avLst/>
            </a:prstGeom>
            <a:solidFill>
              <a:schemeClr val="bg1"/>
            </a:solidFill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4" name="Conector Reto 83">
              <a:extLst>
                <a:ext uri="{FF2B5EF4-FFF2-40B4-BE49-F238E27FC236}">
                  <a16:creationId xmlns:a16="http://schemas.microsoft.com/office/drawing/2014/main" id="{55AC59A1-3D3A-AD26-7EAF-E263915B2809}"/>
                </a:ext>
              </a:extLst>
            </p:cNvPr>
            <p:cNvCxnSpPr>
              <a:cxnSpLocks/>
            </p:cNvCxnSpPr>
            <p:nvPr/>
          </p:nvCxnSpPr>
          <p:spPr>
            <a:xfrm>
              <a:off x="291023" y="6438180"/>
              <a:ext cx="9905802" cy="0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5" name="Conector Reto 84">
              <a:extLst>
                <a:ext uri="{FF2B5EF4-FFF2-40B4-BE49-F238E27FC236}">
                  <a16:creationId xmlns:a16="http://schemas.microsoft.com/office/drawing/2014/main" id="{237DED7F-9BCA-CA15-3BDD-23859A8977EB}"/>
                </a:ext>
              </a:extLst>
            </p:cNvPr>
            <p:cNvCxnSpPr>
              <a:cxnSpLocks/>
            </p:cNvCxnSpPr>
            <p:nvPr/>
          </p:nvCxnSpPr>
          <p:spPr>
            <a:xfrm>
              <a:off x="291024" y="3174830"/>
              <a:ext cx="0" cy="3263350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6" name="Triângulo 85">
              <a:extLst>
                <a:ext uri="{FF2B5EF4-FFF2-40B4-BE49-F238E27FC236}">
                  <a16:creationId xmlns:a16="http://schemas.microsoft.com/office/drawing/2014/main" id="{C811E3DB-C30C-BCC7-20A6-8CE7AED4B80E}"/>
                </a:ext>
              </a:extLst>
            </p:cNvPr>
            <p:cNvSpPr/>
            <p:nvPr/>
          </p:nvSpPr>
          <p:spPr>
            <a:xfrm rot="5400000">
              <a:off x="231703" y="2962868"/>
              <a:ext cx="216000" cy="1692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/>
            </a:p>
          </p:txBody>
        </p:sp>
      </p:grpSp>
    </p:spTree>
    <p:extLst>
      <p:ext uri="{BB962C8B-B14F-4D97-AF65-F5344CB8AC3E}">
        <p14:creationId xmlns:p14="http://schemas.microsoft.com/office/powerpoint/2010/main" val="3789200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719CA-1464-B15B-37EF-E2B84439F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ítulo 2">
            <a:extLst>
              <a:ext uri="{FF2B5EF4-FFF2-40B4-BE49-F238E27FC236}">
                <a16:creationId xmlns:a16="http://schemas.microsoft.com/office/drawing/2014/main" id="{3C03C72E-1CD1-4652-E9B4-28BCC1B9946D}"/>
              </a:ext>
            </a:extLst>
          </p:cNvPr>
          <p:cNvSpPr txBox="1">
            <a:spLocks/>
          </p:cNvSpPr>
          <p:nvPr/>
        </p:nvSpPr>
        <p:spPr>
          <a:xfrm>
            <a:off x="695325" y="534851"/>
            <a:ext cx="10786626" cy="63094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pt-BR" sz="1200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  <a:t>Construindo o Futuro com Automação e Cultura</a:t>
            </a: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pt-BR" b="1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  <a:t>A Chave para a Diferenciação</a:t>
            </a:r>
          </a:p>
        </p:txBody>
      </p:sp>
      <p:pic>
        <p:nvPicPr>
          <p:cNvPr id="1025" name="Imagem 1024" descr="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CF7979D3-508B-2C86-3983-0ED312E368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119" y="1955260"/>
            <a:ext cx="6298033" cy="3154028"/>
          </a:xfrm>
          <a:prstGeom prst="rect">
            <a:avLst/>
          </a:prstGeom>
          <a:effectLst/>
        </p:spPr>
      </p:pic>
      <p:sp>
        <p:nvSpPr>
          <p:cNvPr id="1027" name="Google Shape;1177;p14">
            <a:extLst>
              <a:ext uri="{FF2B5EF4-FFF2-40B4-BE49-F238E27FC236}">
                <a16:creationId xmlns:a16="http://schemas.microsoft.com/office/drawing/2014/main" id="{A9F9F5BB-70B7-FA6D-7798-153B46F5578E}"/>
              </a:ext>
            </a:extLst>
          </p:cNvPr>
          <p:cNvSpPr txBox="1"/>
          <p:nvPr/>
        </p:nvSpPr>
        <p:spPr>
          <a:xfrm>
            <a:off x="1348867" y="1519363"/>
            <a:ext cx="3532051" cy="4401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150000"/>
              </a:lnSpc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</a:defRPr>
            </a:lvl1pPr>
          </a:lstStyle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FFFFFF"/>
                </a:solidFill>
                <a:latin typeface="Segoe UI"/>
                <a:cs typeface="Segoe UI"/>
              </a:rPr>
              <a:t>Integração de IA.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FFFFFF"/>
                </a:solidFill>
                <a:latin typeface="Segoe UI"/>
                <a:cs typeface="Segoe UI"/>
              </a:rPr>
              <a:t>Análises preditivas.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FFFFFF"/>
                </a:solidFill>
                <a:latin typeface="Segoe UI"/>
                <a:cs typeface="Segoe UI"/>
              </a:rPr>
              <a:t>Impacto para o cliente.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pt-BR" sz="1400" dirty="0">
              <a:solidFill>
                <a:srgbClr val="FFFFFF"/>
              </a:solidFill>
              <a:latin typeface="Segoe UI"/>
              <a:cs typeface="Segoe UI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FFFFFF"/>
                </a:solidFill>
                <a:latin typeface="Segoe UI"/>
                <a:cs typeface="Segoe UI"/>
              </a:rPr>
              <a:t>Melhoria contínua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FFFFFF"/>
                </a:solidFill>
                <a:latin typeface="Segoe UI"/>
                <a:cs typeface="Segoe UI"/>
              </a:rPr>
              <a:t>Melhora a experiência do cliente.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FFFFFF"/>
                </a:solidFill>
                <a:latin typeface="Segoe UI"/>
                <a:cs typeface="Segoe UI"/>
              </a:rPr>
              <a:t>Liderança em inovação.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pt-BR" sz="1400" dirty="0">
              <a:solidFill>
                <a:srgbClr val="FFFFFF"/>
              </a:solidFill>
              <a:latin typeface="Segoe UI"/>
              <a:cs typeface="Segoe UI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FFFFFF"/>
                </a:solidFill>
                <a:latin typeface="Segoe UI"/>
                <a:cs typeface="Segoe UI"/>
              </a:rPr>
              <a:t>Vantagem competitiva sustentável.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FFFFFF"/>
                </a:solidFill>
                <a:latin typeface="Segoe UI"/>
                <a:cs typeface="Segoe UI"/>
              </a:rPr>
              <a:t>Confiança.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FFFFFF"/>
                </a:solidFill>
                <a:latin typeface="Segoe UI"/>
                <a:cs typeface="Segoe UI"/>
              </a:rPr>
              <a:t>Satisfação do cliente.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4A8385BE-663F-738D-2708-8CACBDC6F7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48" y="1915643"/>
            <a:ext cx="508000" cy="5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4CAA7286-4357-6BCC-8DAE-CEDC4EB505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48" y="3520852"/>
            <a:ext cx="508000" cy="5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3910A52D-6F7F-ADC1-0619-A830FE8117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33" y="5102994"/>
            <a:ext cx="508000" cy="5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152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>
            <a:extLst>
              <a:ext uri="{FF2B5EF4-FFF2-40B4-BE49-F238E27FC236}">
                <a16:creationId xmlns:a16="http://schemas.microsoft.com/office/drawing/2014/main" id="{2E6C60B9-7835-87C4-90BC-5054F7B03CA9}"/>
              </a:ext>
            </a:extLst>
          </p:cNvPr>
          <p:cNvSpPr txBox="1">
            <a:spLocks/>
          </p:cNvSpPr>
          <p:nvPr/>
        </p:nvSpPr>
        <p:spPr>
          <a:xfrm>
            <a:off x="684933" y="3152001"/>
            <a:ext cx="5035147" cy="5539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pt-BR" sz="3600" b="1" dirty="0">
                <a:solidFill>
                  <a:schemeClr val="bg1"/>
                </a:solidFill>
                <a:latin typeface="Segoe UI"/>
                <a:ea typeface="Inter" panose="02000503000000020004" pitchFamily="2" charset="0"/>
                <a:cs typeface="Segoe UI"/>
              </a:rPr>
              <a:t>Apresentadores</a:t>
            </a:r>
            <a:endParaRPr lang="en-US" sz="3600" b="1" dirty="0">
              <a:solidFill>
                <a:srgbClr val="3980FF"/>
              </a:solidFill>
              <a:latin typeface="Segoe UI"/>
              <a:ea typeface="Calibri" panose="020F0502020204030204"/>
              <a:cs typeface="Segoe UI"/>
            </a:endParaRPr>
          </a:p>
        </p:txBody>
      </p:sp>
      <p:pic>
        <p:nvPicPr>
          <p:cNvPr id="3" name="Imagem 8" descr="Logotipo, nome da empresa&#10;&#10;Descrição gerada automaticamente">
            <a:extLst>
              <a:ext uri="{FF2B5EF4-FFF2-40B4-BE49-F238E27FC236}">
                <a16:creationId xmlns:a16="http://schemas.microsoft.com/office/drawing/2014/main" id="{6F8B9EDF-9707-CDEC-C585-17954F704B0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719" y="373961"/>
            <a:ext cx="1589449" cy="537917"/>
          </a:xfrm>
          <a:prstGeom prst="rect">
            <a:avLst/>
          </a:prstGeom>
        </p:spPr>
      </p:pic>
      <p:grpSp>
        <p:nvGrpSpPr>
          <p:cNvPr id="18" name="Agrupar 17">
            <a:extLst>
              <a:ext uri="{FF2B5EF4-FFF2-40B4-BE49-F238E27FC236}">
                <a16:creationId xmlns:a16="http://schemas.microsoft.com/office/drawing/2014/main" id="{72A80E19-9F32-D2A1-0982-F4F531E91785}"/>
              </a:ext>
            </a:extLst>
          </p:cNvPr>
          <p:cNvGrpSpPr/>
          <p:nvPr/>
        </p:nvGrpSpPr>
        <p:grpSpPr>
          <a:xfrm>
            <a:off x="6096000" y="2055188"/>
            <a:ext cx="5049520" cy="2747623"/>
            <a:chOff x="6096000" y="2760841"/>
            <a:chExt cx="5049520" cy="2747623"/>
          </a:xfrm>
        </p:grpSpPr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F5F12BBF-7841-7A37-4BBB-581F3759D9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" r="66"/>
            <a:stretch/>
          </p:blipFill>
          <p:spPr>
            <a:xfrm>
              <a:off x="6096000" y="2760841"/>
              <a:ext cx="1214120" cy="1214120"/>
            </a:xfrm>
            <a:prstGeom prst="roundRect">
              <a:avLst>
                <a:gd name="adj" fmla="val 4782"/>
              </a:avLst>
            </a:prstGeom>
            <a:ln w="19050">
              <a:solidFill>
                <a:srgbClr val="708491"/>
              </a:solidFill>
            </a:ln>
          </p:spPr>
        </p:pic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D01A70D7-8852-140B-46FA-F3447E924A66}"/>
                </a:ext>
              </a:extLst>
            </p:cNvPr>
            <p:cNvSpPr txBox="1"/>
            <p:nvPr/>
          </p:nvSpPr>
          <p:spPr>
            <a:xfrm>
              <a:off x="7467600" y="2961501"/>
              <a:ext cx="1717040" cy="401459"/>
            </a:xfrm>
            <a:prstGeom prst="rect">
              <a:avLst/>
            </a:prstGeom>
          </p:spPr>
          <p:txBody>
            <a:bodyPr vert="horz" wrap="none" lIns="91440" tIns="45720" rIns="91440" bIns="45720" rtlCol="0" anchor="t">
              <a:normAutofit/>
            </a:bodyPr>
            <a:lstStyle/>
            <a:p>
              <a:pPr algn="l"/>
              <a:r>
                <a:rPr lang="pt-BR" sz="1400" b="1">
                  <a:solidFill>
                    <a:schemeClr val="bg1"/>
                  </a:solidFill>
                  <a:latin typeface="Segoe UI" panose="020B0502040204020203" pitchFamily="34" charset="0"/>
                  <a:ea typeface="Inter" panose="02000503000000020004" pitchFamily="2" charset="0"/>
                  <a:cs typeface="Segoe UI" panose="020B0502040204020203" pitchFamily="34" charset="0"/>
                </a:rPr>
                <a:t>Rodrigo Carlstrom</a:t>
              </a:r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21CD91BE-404F-F3AE-3E67-EA8935E7D0B1}"/>
                </a:ext>
              </a:extLst>
            </p:cNvPr>
            <p:cNvSpPr txBox="1"/>
            <p:nvPr/>
          </p:nvSpPr>
          <p:spPr>
            <a:xfrm>
              <a:off x="7467600" y="3258611"/>
              <a:ext cx="3261360" cy="401459"/>
            </a:xfrm>
            <a:prstGeom prst="rect">
              <a:avLst/>
            </a:prstGeom>
          </p:spPr>
          <p:txBody>
            <a:bodyPr vert="horz" wrap="none" lIns="91440" tIns="45720" rIns="91440" bIns="45720" rtlCol="0" anchor="t">
              <a:normAutofit/>
            </a:bodyPr>
            <a:lstStyle/>
            <a:p>
              <a:pPr algn="l"/>
              <a:r>
                <a:rPr lang="pt-BR" sz="1200">
                  <a:solidFill>
                    <a:schemeClr val="bg1"/>
                  </a:solidFill>
                  <a:latin typeface="Segoe UI" panose="020B0502040204020203" pitchFamily="34" charset="0"/>
                  <a:ea typeface="Inter" panose="02000503000000020004" pitchFamily="2" charset="0"/>
                  <a:cs typeface="Segoe UI" panose="020B0502040204020203" pitchFamily="34" charset="0"/>
                </a:rPr>
                <a:t>Líder do Centro de Excelência de BPM</a:t>
              </a:r>
            </a:p>
          </p:txBody>
        </p:sp>
        <p:pic>
          <p:nvPicPr>
            <p:cNvPr id="10" name="Picture 2" descr="Logotipo&#10;&#10;Descrição gerada automaticamente">
              <a:extLst>
                <a:ext uri="{FF2B5EF4-FFF2-40B4-BE49-F238E27FC236}">
                  <a16:creationId xmlns:a16="http://schemas.microsoft.com/office/drawing/2014/main" id="{E6B0DB96-CB49-174B-D05F-088626CD07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9358" y="3579107"/>
              <a:ext cx="161925" cy="1619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B4069B16-0E87-E521-3086-4F1223D33995}"/>
                </a:ext>
              </a:extLst>
            </p:cNvPr>
            <p:cNvSpPr txBox="1"/>
            <p:nvPr/>
          </p:nvSpPr>
          <p:spPr>
            <a:xfrm>
              <a:off x="7706678" y="3520142"/>
              <a:ext cx="2600960" cy="401459"/>
            </a:xfrm>
            <a:prstGeom prst="rect">
              <a:avLst/>
            </a:prstGeom>
          </p:spPr>
          <p:txBody>
            <a:bodyPr vert="horz" wrap="none" lIns="91440" tIns="45720" rIns="91440" bIns="45720" rtlCol="0" anchor="t">
              <a:normAutofit/>
            </a:bodyPr>
            <a:lstStyle/>
            <a:p>
              <a:pPr algn="l"/>
              <a:r>
                <a:rPr lang="pt-BR" sz="1200">
                  <a:solidFill>
                    <a:schemeClr val="bg1"/>
                  </a:solidFill>
                  <a:latin typeface="Segoe UI" panose="020B0502040204020203" pitchFamily="34" charset="0"/>
                  <a:ea typeface="Inter" panose="02000503000000020004" pitchFamily="2" charset="0"/>
                  <a:cs typeface="Segoe UI" panose="020B0502040204020203" pitchFamily="34" charset="0"/>
                </a:rPr>
                <a:t>/</a:t>
              </a:r>
              <a:r>
                <a:rPr lang="pt-BR" sz="1200" err="1">
                  <a:solidFill>
                    <a:schemeClr val="bg1"/>
                  </a:solidFill>
                  <a:latin typeface="Segoe UI" panose="020B0502040204020203" pitchFamily="34" charset="0"/>
                  <a:ea typeface="Inter" panose="02000503000000020004" pitchFamily="2" charset="0"/>
                  <a:cs typeface="Segoe UI" panose="020B0502040204020203" pitchFamily="34" charset="0"/>
                </a:rPr>
                <a:t>rodrigocarlstrom</a:t>
              </a:r>
              <a:endParaRPr lang="pt-BR" sz="1200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endParaRPr>
            </a:p>
          </p:txBody>
        </p:sp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A45F8F7B-4DD7-4CA3-E01D-F183A94C1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96000" y="4294344"/>
              <a:ext cx="1214120" cy="1214120"/>
            </a:xfrm>
            <a:prstGeom prst="roundRect">
              <a:avLst>
                <a:gd name="adj" fmla="val 4782"/>
              </a:avLst>
            </a:prstGeom>
            <a:ln w="19050">
              <a:solidFill>
                <a:srgbClr val="708491"/>
              </a:solidFill>
            </a:ln>
          </p:spPr>
        </p:pic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1AEE0E12-935D-56BD-A918-9D2B5A7C6FB1}"/>
                </a:ext>
              </a:extLst>
            </p:cNvPr>
            <p:cNvSpPr txBox="1"/>
            <p:nvPr/>
          </p:nvSpPr>
          <p:spPr>
            <a:xfrm>
              <a:off x="7467600" y="4495004"/>
              <a:ext cx="1717040" cy="401459"/>
            </a:xfrm>
            <a:prstGeom prst="rect">
              <a:avLst/>
            </a:prstGeom>
          </p:spPr>
          <p:txBody>
            <a:bodyPr vert="horz" wrap="none" lIns="91440" tIns="45720" rIns="91440" bIns="45720" rtlCol="0" anchor="t">
              <a:normAutofit/>
            </a:bodyPr>
            <a:lstStyle/>
            <a:p>
              <a:pPr algn="l"/>
              <a:r>
                <a:rPr lang="pt-BR" sz="1400" b="1">
                  <a:solidFill>
                    <a:schemeClr val="bg1"/>
                  </a:solidFill>
                  <a:latin typeface="Segoe UI" panose="020B0502040204020203" pitchFamily="34" charset="0"/>
                  <a:ea typeface="Inter" panose="02000503000000020004" pitchFamily="2" charset="0"/>
                  <a:cs typeface="Segoe UI" panose="020B0502040204020203" pitchFamily="34" charset="0"/>
                </a:rPr>
                <a:t>Marcelo Leopoldino</a:t>
              </a:r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DD58883F-4B43-41CE-DCE5-3BD8CCF6028E}"/>
                </a:ext>
              </a:extLst>
            </p:cNvPr>
            <p:cNvSpPr txBox="1"/>
            <p:nvPr/>
          </p:nvSpPr>
          <p:spPr>
            <a:xfrm>
              <a:off x="7467600" y="4792114"/>
              <a:ext cx="3677920" cy="401459"/>
            </a:xfrm>
            <a:prstGeom prst="rect">
              <a:avLst/>
            </a:prstGeom>
          </p:spPr>
          <p:txBody>
            <a:bodyPr vert="horz" wrap="none" lIns="91440" tIns="45720" rIns="91440" bIns="45720" rtlCol="0" anchor="t">
              <a:normAutofit/>
            </a:bodyPr>
            <a:lstStyle/>
            <a:p>
              <a:pPr algn="l"/>
              <a:r>
                <a:rPr lang="pt-BR" sz="1200" dirty="0">
                  <a:solidFill>
                    <a:schemeClr val="bg1"/>
                  </a:solidFill>
                  <a:latin typeface="Segoe UI" panose="020B0502040204020203" pitchFamily="34" charset="0"/>
                  <a:ea typeface="Inter" panose="02000503000000020004" pitchFamily="2" charset="0"/>
                  <a:cs typeface="Segoe UI" panose="020B0502040204020203" pitchFamily="34" charset="0"/>
                </a:rPr>
                <a:t>Especialista BPM, Head IA</a:t>
              </a:r>
            </a:p>
          </p:txBody>
        </p:sp>
        <p:pic>
          <p:nvPicPr>
            <p:cNvPr id="16" name="Picture 2" descr="Logotipo&#10;&#10;Descrição gerada automaticamente">
              <a:extLst>
                <a:ext uri="{FF2B5EF4-FFF2-40B4-BE49-F238E27FC236}">
                  <a16:creationId xmlns:a16="http://schemas.microsoft.com/office/drawing/2014/main" id="{37484591-81CF-9A5D-728A-D36E40C94EB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9358" y="5112610"/>
              <a:ext cx="161925" cy="1619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337564E5-A7A6-3B96-E573-65E212DE257B}"/>
                </a:ext>
              </a:extLst>
            </p:cNvPr>
            <p:cNvSpPr txBox="1"/>
            <p:nvPr/>
          </p:nvSpPr>
          <p:spPr>
            <a:xfrm>
              <a:off x="7706678" y="5053645"/>
              <a:ext cx="2600960" cy="401459"/>
            </a:xfrm>
            <a:prstGeom prst="rect">
              <a:avLst/>
            </a:prstGeom>
          </p:spPr>
          <p:txBody>
            <a:bodyPr vert="horz" wrap="none" lIns="91440" tIns="45720" rIns="91440" bIns="45720" rtlCol="0" anchor="t">
              <a:normAutofit/>
            </a:bodyPr>
            <a:lstStyle/>
            <a:p>
              <a:pPr algn="l"/>
              <a:r>
                <a:rPr lang="pt-BR" sz="1200">
                  <a:solidFill>
                    <a:schemeClr val="bg1"/>
                  </a:solidFill>
                  <a:latin typeface="Segoe UI" panose="020B0502040204020203" pitchFamily="34" charset="0"/>
                  <a:ea typeface="Inter" panose="02000503000000020004" pitchFamily="2" charset="0"/>
                  <a:cs typeface="Segoe UI" panose="020B0502040204020203" pitchFamily="34" charset="0"/>
                </a:rPr>
                <a:t>/</a:t>
              </a:r>
              <a:r>
                <a:rPr lang="pt-BR" sz="1200" err="1">
                  <a:solidFill>
                    <a:schemeClr val="bg1"/>
                  </a:solidFill>
                  <a:latin typeface="Segoe UI" panose="020B0502040204020203" pitchFamily="34" charset="0"/>
                  <a:ea typeface="Inter" panose="02000503000000020004" pitchFamily="2" charset="0"/>
                  <a:cs typeface="Segoe UI" panose="020B0502040204020203" pitchFamily="34" charset="0"/>
                </a:rPr>
                <a:t>mleopoldino</a:t>
              </a:r>
              <a:endParaRPr lang="pt-BR" sz="1200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37664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>
            <a:extLst>
              <a:ext uri="{FF2B5EF4-FFF2-40B4-BE49-F238E27FC236}">
                <a16:creationId xmlns:a16="http://schemas.microsoft.com/office/drawing/2014/main" id="{6423D344-4AF9-4E60-E466-C046A6CFC747}"/>
              </a:ext>
            </a:extLst>
          </p:cNvPr>
          <p:cNvSpPr txBox="1">
            <a:spLocks/>
          </p:cNvSpPr>
          <p:nvPr/>
        </p:nvSpPr>
        <p:spPr>
          <a:xfrm>
            <a:off x="695325" y="2413337"/>
            <a:ext cx="3451802" cy="203132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4400" b="1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Great </a:t>
            </a:r>
            <a:r>
              <a:rPr lang="en-US" sz="4400" b="1">
                <a:solidFill>
                  <a:srgbClr val="3980FF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People</a:t>
            </a:r>
            <a:r>
              <a:rPr lang="en-US" sz="4400" b="1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 Coding </a:t>
            </a:r>
            <a:br>
              <a:rPr lang="en-US" sz="4400" b="1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</a:br>
            <a:r>
              <a:rPr lang="en-US" sz="4400" b="1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the </a:t>
            </a:r>
            <a:r>
              <a:rPr lang="en-US" sz="4400" b="1">
                <a:solidFill>
                  <a:srgbClr val="3980FF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Future</a:t>
            </a:r>
            <a:endParaRPr lang="en-US" sz="4400" b="1">
              <a:solidFill>
                <a:srgbClr val="3980FF"/>
              </a:solidFill>
              <a:latin typeface="Segoe UI" panose="020B0502040204020203" pitchFamily="34" charset="0"/>
              <a:ea typeface="Calibri" panose="020F0502020204030204"/>
              <a:cs typeface="Segoe UI" panose="020B0502040204020203" pitchFamily="34" charset="0"/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61903B49-68C0-90D2-86B3-2B00BA4DE706}"/>
              </a:ext>
            </a:extLst>
          </p:cNvPr>
          <p:cNvSpPr txBox="1">
            <a:spLocks/>
          </p:cNvSpPr>
          <p:nvPr/>
        </p:nvSpPr>
        <p:spPr>
          <a:xfrm>
            <a:off x="6084445" y="6106554"/>
            <a:ext cx="5412230" cy="20217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50000"/>
              </a:lnSpc>
            </a:pPr>
            <a:r>
              <a:rPr lang="en-US" sz="1000" u="sng">
                <a:solidFill>
                  <a:srgbClr val="3980FF"/>
                </a:solidFill>
                <a:latin typeface="Segoe UI"/>
                <a:ea typeface="Inter" panose="02000503000000020004" pitchFamily="2" charset="0"/>
                <a:cs typeface="Segoe U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</a:t>
            </a:r>
            <a:r>
              <a:rPr lang="en-US" sz="1000" u="sng">
                <a:solidFill>
                  <a:srgbClr val="3980FF"/>
                </a:solidFill>
                <a:latin typeface="Segoe UI"/>
                <a:ea typeface="Inter" panose="02000503000000020004" pitchFamily="2" charset="0"/>
                <a:cs typeface="Segoe UI"/>
              </a:rPr>
              <a:t>ntconsult.com.br</a:t>
            </a:r>
          </a:p>
        </p:txBody>
      </p:sp>
      <p:pic>
        <p:nvPicPr>
          <p:cNvPr id="5" name="Imagem 8" descr="Logotipo, nome da empresa&#10;&#10;Descrição gerada automaticamente">
            <a:extLst>
              <a:ext uri="{FF2B5EF4-FFF2-40B4-BE49-F238E27FC236}">
                <a16:creationId xmlns:a16="http://schemas.microsoft.com/office/drawing/2014/main" id="{42C2B510-D51C-4F1A-2A0D-FD5AAF03E84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23" y="236459"/>
            <a:ext cx="2855258" cy="966305"/>
          </a:xfrm>
          <a:prstGeom prst="rect">
            <a:avLst/>
          </a:prstGeom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id="{15972CDC-68F9-31CA-C79F-64B74A4F71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01441" y="448279"/>
            <a:ext cx="1866460" cy="61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585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6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ubtítulo 2">
            <a:extLst>
              <a:ext uri="{FF2B5EF4-FFF2-40B4-BE49-F238E27FC236}">
                <a16:creationId xmlns:a16="http://schemas.microsoft.com/office/drawing/2014/main" id="{FD346332-8E76-4940-84ED-5C1C2B1C87F2}"/>
              </a:ext>
            </a:extLst>
          </p:cNvPr>
          <p:cNvSpPr txBox="1">
            <a:spLocks/>
          </p:cNvSpPr>
          <p:nvPr/>
        </p:nvSpPr>
        <p:spPr>
          <a:xfrm>
            <a:off x="694985" y="1077631"/>
            <a:ext cx="3795735" cy="51956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  <a:spcBef>
                <a:spcPts val="600"/>
              </a:spcBef>
              <a:defRPr/>
            </a:pPr>
            <a:r>
              <a:rPr lang="pt-BR" sz="1200" kern="100">
                <a:solidFill>
                  <a:prstClr val="white"/>
                </a:solidFill>
                <a:latin typeface="Segoe UI"/>
                <a:ea typeface="+mn-lt"/>
                <a:cs typeface="Segoe UI"/>
              </a:rPr>
              <a:t>Aceleramos os processos de negócios por meio de equipes de tecnologia​.</a:t>
            </a:r>
            <a:endParaRPr lang="pt-BR" sz="2800">
              <a:solidFill>
                <a:prstClr val="white"/>
              </a:solidFill>
              <a:cs typeface="Segoe UI"/>
            </a:endParaRPr>
          </a:p>
        </p:txBody>
      </p: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03B439D2-2A12-DF3C-6040-8981DD0478C0}"/>
              </a:ext>
            </a:extLst>
          </p:cNvPr>
          <p:cNvGrpSpPr/>
          <p:nvPr/>
        </p:nvGrpSpPr>
        <p:grpSpPr>
          <a:xfrm>
            <a:off x="730530" y="1940217"/>
            <a:ext cx="2994675" cy="4253590"/>
            <a:chOff x="9059694" y="1246903"/>
            <a:chExt cx="3919541" cy="3839502"/>
          </a:xfrm>
        </p:grpSpPr>
        <p:grpSp>
          <p:nvGrpSpPr>
            <p:cNvPr id="35" name="Agrupar 5">
              <a:extLst>
                <a:ext uri="{FF2B5EF4-FFF2-40B4-BE49-F238E27FC236}">
                  <a16:creationId xmlns:a16="http://schemas.microsoft.com/office/drawing/2014/main" id="{5AB63849-7C9A-8904-D83D-B8C98395A7B7}"/>
                </a:ext>
              </a:extLst>
            </p:cNvPr>
            <p:cNvGrpSpPr/>
            <p:nvPr/>
          </p:nvGrpSpPr>
          <p:grpSpPr>
            <a:xfrm>
              <a:off x="9066519" y="1246903"/>
              <a:ext cx="3745852" cy="466566"/>
              <a:chOff x="5012453" y="1471635"/>
              <a:chExt cx="3745852" cy="466566"/>
            </a:xfrm>
          </p:grpSpPr>
          <p:sp>
            <p:nvSpPr>
              <p:cNvPr id="47" name="Título 1">
                <a:extLst>
                  <a:ext uri="{FF2B5EF4-FFF2-40B4-BE49-F238E27FC236}">
                    <a16:creationId xmlns:a16="http://schemas.microsoft.com/office/drawing/2014/main" id="{AD47FCB1-215A-7850-6705-CB32F8391A7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12453" y="1471635"/>
                <a:ext cx="2593596" cy="300040"/>
              </a:xfrm>
              <a:prstGeom prst="rect">
                <a:avLst/>
              </a:prstGeom>
            </p:spPr>
            <p:txBody>
              <a:bodyPr vert="horz" lIns="0" tIns="0" rIns="0" bIns="0" rtlCol="0" anchor="t">
                <a:spAutoFit/>
              </a:bodyPr>
              <a:lstStyle>
                <a:lvl1pPr algn="ctr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60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/>
                    <a:ea typeface="Inter" panose="02000503000000020004" pitchFamily="2" charset="0"/>
                    <a:cs typeface="Segoe UI"/>
                  </a:rPr>
                  <a:t>+ 22 </a:t>
                </a:r>
                <a:r>
                  <a:rPr kumimoji="0" lang="en-US" sz="2400" b="1" i="0" u="none" strike="noStrike" kern="1200" cap="none" spc="0" normalizeH="0" baseline="0" noProof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/>
                    <a:ea typeface="Inter" panose="02000503000000020004" pitchFamily="2" charset="0"/>
                    <a:cs typeface="Segoe UI"/>
                  </a:rPr>
                  <a:t>anos</a:t>
                </a: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Inter" panose="02000503000000020004" pitchFamily="2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48" name="Subtítulo 2">
                <a:extLst>
                  <a:ext uri="{FF2B5EF4-FFF2-40B4-BE49-F238E27FC236}">
                    <a16:creationId xmlns:a16="http://schemas.microsoft.com/office/drawing/2014/main" id="{52F8627D-B121-DDD2-D80B-BEBBE2BB21E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12453" y="1755711"/>
                <a:ext cx="3745852" cy="182490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/>
                    <a:ea typeface="+mn-ea"/>
                    <a:cs typeface="Segoe UI"/>
                  </a:rPr>
                  <a:t>Construindo</a:t>
                </a:r>
                <a:r>
                  <a: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/>
                    <a:ea typeface="+mn-ea"/>
                    <a:cs typeface="Segoe UI"/>
                  </a:rPr>
                  <a:t> </a:t>
                </a:r>
                <a:r>
                  <a:rPr kumimoji="0" lang="en-US" sz="1000" b="0" i="0" u="none" strike="noStrike" kern="1200" cap="none" spc="0" normalizeH="0" baseline="0" noProof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/>
                    <a:ea typeface="+mn-ea"/>
                    <a:cs typeface="Segoe UI"/>
                  </a:rPr>
                  <a:t>soluções</a:t>
                </a:r>
                <a:r>
                  <a: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/>
                    <a:ea typeface="+mn-ea"/>
                    <a:cs typeface="Segoe UI"/>
                  </a:rPr>
                  <a:t> </a:t>
                </a:r>
                <a:r>
                  <a:rPr kumimoji="0" lang="en-US" sz="1000" b="0" i="0" u="none" strike="noStrike" kern="1200" cap="none" spc="0" normalizeH="0" baseline="0" noProof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/>
                    <a:ea typeface="+mn-ea"/>
                    <a:cs typeface="Segoe UI"/>
                  </a:rPr>
                  <a:t>digitais</a:t>
                </a: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</p:grpSp>
        <p:grpSp>
          <p:nvGrpSpPr>
            <p:cNvPr id="36" name="Agrupar 7">
              <a:extLst>
                <a:ext uri="{FF2B5EF4-FFF2-40B4-BE49-F238E27FC236}">
                  <a16:creationId xmlns:a16="http://schemas.microsoft.com/office/drawing/2014/main" id="{6F1C5773-DF28-AAC8-D77E-8F84A5962DED}"/>
                </a:ext>
              </a:extLst>
            </p:cNvPr>
            <p:cNvGrpSpPr/>
            <p:nvPr/>
          </p:nvGrpSpPr>
          <p:grpSpPr>
            <a:xfrm>
              <a:off x="9066519" y="2667832"/>
              <a:ext cx="3752675" cy="502456"/>
              <a:chOff x="5012453" y="2872178"/>
              <a:chExt cx="3752675" cy="502456"/>
            </a:xfrm>
          </p:grpSpPr>
          <p:sp>
            <p:nvSpPr>
              <p:cNvPr id="45" name="Título 1">
                <a:extLst>
                  <a:ext uri="{FF2B5EF4-FFF2-40B4-BE49-F238E27FC236}">
                    <a16:creationId xmlns:a16="http://schemas.microsoft.com/office/drawing/2014/main" id="{E7E54A71-A035-4512-0683-1C87946130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12453" y="2872178"/>
                <a:ext cx="3752675" cy="300040"/>
              </a:xfrm>
              <a:prstGeom prst="rect">
                <a:avLst/>
              </a:prstGeom>
            </p:spPr>
            <p:txBody>
              <a:bodyPr vert="horz" lIns="0" tIns="0" rIns="0" bIns="0" rtlCol="0" anchor="t">
                <a:spAutoFit/>
              </a:bodyPr>
              <a:lstStyle>
                <a:lvl1pPr algn="ctr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60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Inter" panose="02000503000000020004" pitchFamily="2" charset="0"/>
                    <a:cs typeface="Segoe UI" panose="020B0502040204020203" pitchFamily="34" charset="0"/>
                  </a:rPr>
                  <a:t>74</a:t>
                </a:r>
                <a:r>
                  <a:rPr kumimoji="0" lang="en-US" sz="14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Inter" panose="02000503000000020004" pitchFamily="2" charset="0"/>
                    <a:cs typeface="Segoe UI" panose="020B0502040204020203" pitchFamily="34" charset="0"/>
                  </a:rPr>
                  <a:t>%</a:t>
                </a: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Inter" panose="02000503000000020004" pitchFamily="2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46" name="Subtítulo 2">
                <a:extLst>
                  <a:ext uri="{FF2B5EF4-FFF2-40B4-BE49-F238E27FC236}">
                    <a16:creationId xmlns:a16="http://schemas.microsoft.com/office/drawing/2014/main" id="{4516482A-4F54-B308-F738-92EDFCA4BE9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12453" y="3192144"/>
                <a:ext cx="3745852" cy="182490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/>
                    <a:ea typeface="+mn-lt"/>
                    <a:cs typeface="Segoe UI"/>
                  </a:rPr>
                  <a:t>Crescimento</a:t>
                </a:r>
                <a:r>
                  <a: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/>
                    <a:ea typeface="+mn-lt"/>
                    <a:cs typeface="Segoe UI"/>
                  </a:rPr>
                  <a:t> </a:t>
                </a:r>
                <a:r>
                  <a:rPr kumimoji="0" lang="en-US" sz="1000" b="0" i="0" u="none" strike="noStrike" kern="1200" cap="none" spc="0" normalizeH="0" baseline="0" noProof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/>
                    <a:ea typeface="+mn-lt"/>
                    <a:cs typeface="Segoe UI"/>
                  </a:rPr>
                  <a:t>nos</a:t>
                </a:r>
                <a:r>
                  <a: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/>
                    <a:ea typeface="+mn-lt"/>
                    <a:cs typeface="Segoe UI"/>
                  </a:rPr>
                  <a:t> </a:t>
                </a:r>
                <a:r>
                  <a:rPr kumimoji="0" lang="en-US" sz="1000" b="0" i="0" u="none" strike="noStrike" kern="1200" cap="none" spc="0" normalizeH="0" baseline="0" noProof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/>
                    <a:ea typeface="+mn-lt"/>
                    <a:cs typeface="Segoe UI"/>
                  </a:rPr>
                  <a:t>últimos</a:t>
                </a:r>
                <a:r>
                  <a: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/>
                    <a:ea typeface="+mn-lt"/>
                    <a:cs typeface="Segoe UI"/>
                  </a:rPr>
                  <a:t> 2 </a:t>
                </a:r>
                <a:r>
                  <a:rPr kumimoji="0" lang="en-US" sz="1000" b="0" i="0" u="none" strike="noStrike" kern="1200" cap="none" spc="0" normalizeH="0" baseline="0" noProof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/>
                    <a:ea typeface="+mn-lt"/>
                    <a:cs typeface="Segoe UI"/>
                  </a:rPr>
                  <a:t>anos</a:t>
                </a: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</p:grpSp>
        <p:grpSp>
          <p:nvGrpSpPr>
            <p:cNvPr id="37" name="Agrupar 8">
              <a:extLst>
                <a:ext uri="{FF2B5EF4-FFF2-40B4-BE49-F238E27FC236}">
                  <a16:creationId xmlns:a16="http://schemas.microsoft.com/office/drawing/2014/main" id="{319426A8-9BF6-28A1-AAAF-817C4E55D17C}"/>
                </a:ext>
              </a:extLst>
            </p:cNvPr>
            <p:cNvGrpSpPr/>
            <p:nvPr/>
          </p:nvGrpSpPr>
          <p:grpSpPr>
            <a:xfrm>
              <a:off x="9066519" y="3450171"/>
              <a:ext cx="3752675" cy="696484"/>
              <a:chOff x="5027833" y="3674903"/>
              <a:chExt cx="3752675" cy="696484"/>
            </a:xfrm>
          </p:grpSpPr>
          <p:sp>
            <p:nvSpPr>
              <p:cNvPr id="43" name="Título 1">
                <a:extLst>
                  <a:ext uri="{FF2B5EF4-FFF2-40B4-BE49-F238E27FC236}">
                    <a16:creationId xmlns:a16="http://schemas.microsoft.com/office/drawing/2014/main" id="{67EBB8CA-04E6-4B1C-6F23-1FC10D8C6CE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27833" y="3674903"/>
                <a:ext cx="3752675" cy="300040"/>
              </a:xfrm>
              <a:prstGeom prst="rect">
                <a:avLst/>
              </a:prstGeom>
            </p:spPr>
            <p:txBody>
              <a:bodyPr vert="horz" lIns="0" tIns="0" rIns="0" bIns="0" rtlCol="0" anchor="t">
                <a:spAutoFit/>
              </a:bodyPr>
              <a:lstStyle>
                <a:lvl1pPr algn="ctr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60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400" b="1">
                    <a:solidFill>
                      <a:prstClr val="white"/>
                    </a:solidFill>
                    <a:latin typeface="Segoe UI"/>
                    <a:ea typeface="Inter" panose="02000503000000020004" pitchFamily="2" charset="0"/>
                    <a:cs typeface="Segoe UI"/>
                  </a:rPr>
                  <a:t>+ 200 </a:t>
                </a:r>
                <a:r>
                  <a:rPr lang="en-US" sz="2400" b="1" err="1">
                    <a:solidFill>
                      <a:prstClr val="white"/>
                    </a:solidFill>
                    <a:latin typeface="Segoe UI"/>
                    <a:ea typeface="Inter" panose="02000503000000020004" pitchFamily="2" charset="0"/>
                    <a:cs typeface="Segoe UI"/>
                  </a:rPr>
                  <a:t>milhões</a:t>
                </a: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Inter" panose="02000503000000020004" pitchFamily="2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44" name="Subtítulo 2">
                <a:extLst>
                  <a:ext uri="{FF2B5EF4-FFF2-40B4-BE49-F238E27FC236}">
                    <a16:creationId xmlns:a16="http://schemas.microsoft.com/office/drawing/2014/main" id="{458A12BF-C17E-4B7A-4BE4-61F2ABBAE7E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27833" y="3980536"/>
                <a:ext cx="3745852" cy="390851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/>
                    <a:ea typeface="+mn-lt"/>
                    <a:cs typeface="Segoe UI"/>
                  </a:rPr>
                  <a:t>Pessoas</a:t>
                </a:r>
                <a:r>
                  <a: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/>
                    <a:ea typeface="+mn-lt"/>
                    <a:cs typeface="Segoe UI"/>
                  </a:rPr>
                  <a:t> que </a:t>
                </a:r>
                <a:r>
                  <a:rPr kumimoji="0" lang="en-US" sz="1000" b="0" i="0" u="none" strike="noStrike" kern="1200" cap="none" spc="0" normalizeH="0" baseline="0" noProof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/>
                    <a:ea typeface="+mn-lt"/>
                    <a:cs typeface="Segoe UI"/>
                  </a:rPr>
                  <a:t>usam</a:t>
                </a:r>
                <a:r>
                  <a: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/>
                    <a:ea typeface="+mn-lt"/>
                    <a:cs typeface="Segoe UI"/>
                  </a:rPr>
                  <a:t> </a:t>
                </a:r>
                <a:r>
                  <a:rPr kumimoji="0" lang="en-US" sz="1000" b="0" i="0" u="none" strike="noStrike" kern="1200" cap="none" spc="0" normalizeH="0" baseline="0" noProof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/>
                    <a:ea typeface="+mn-lt"/>
                    <a:cs typeface="Segoe UI"/>
                  </a:rPr>
                  <a:t>aplicativos</a:t>
                </a:r>
                <a:r>
                  <a: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/>
                    <a:ea typeface="+mn-lt"/>
                    <a:cs typeface="Segoe UI"/>
                  </a:rPr>
                  <a:t> </a:t>
                </a:r>
                <a:r>
                  <a:rPr kumimoji="0" lang="en-US" sz="1000" b="0" i="0" u="none" strike="noStrike" kern="1200" cap="none" spc="0" normalizeH="0" baseline="0" noProof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/>
                    <a:ea typeface="+mn-lt"/>
                    <a:cs typeface="Segoe UI"/>
                  </a:rPr>
                  <a:t>desenvolvidos</a:t>
                </a:r>
                <a:r>
                  <a: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/>
                    <a:ea typeface="+mn-lt"/>
                    <a:cs typeface="Segoe UI"/>
                  </a:rPr>
                  <a:t> </a:t>
                </a:r>
                <a:r>
                  <a:rPr kumimoji="0" lang="en-US" sz="1000" b="0" i="0" u="none" strike="noStrike" kern="1200" cap="none" spc="0" normalizeH="0" baseline="0" noProof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/>
                    <a:ea typeface="+mn-lt"/>
                    <a:cs typeface="Segoe UI"/>
                  </a:rPr>
                  <a:t>por</a:t>
                </a:r>
                <a:r>
                  <a: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/>
                    <a:ea typeface="+mn-lt"/>
                    <a:cs typeface="Segoe UI"/>
                  </a:rPr>
                  <a:t> </a:t>
                </a:r>
                <a:r>
                  <a:rPr kumimoji="0" lang="en-US" sz="1000" b="0" i="0" u="none" strike="noStrike" kern="1200" cap="none" spc="0" normalizeH="0" baseline="0" noProof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/>
                    <a:ea typeface="+mn-lt"/>
                    <a:cs typeface="Segoe UI"/>
                  </a:rPr>
                  <a:t>nossos</a:t>
                </a:r>
                <a:r>
                  <a: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/>
                    <a:ea typeface="+mn-lt"/>
                    <a:cs typeface="Segoe UI"/>
                  </a:rPr>
                  <a:t> </a:t>
                </a:r>
                <a:r>
                  <a:rPr kumimoji="0" lang="en-US" sz="1000" b="0" i="0" u="none" strike="noStrike" kern="1200" cap="none" spc="0" normalizeH="0" baseline="0" noProof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/>
                    <a:ea typeface="+mn-lt"/>
                    <a:cs typeface="Segoe UI"/>
                  </a:rPr>
                  <a:t>profissionais</a:t>
                </a: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</p:grpSp>
        <p:grpSp>
          <p:nvGrpSpPr>
            <p:cNvPr id="38" name="Agrupar 6">
              <a:extLst>
                <a:ext uri="{FF2B5EF4-FFF2-40B4-BE49-F238E27FC236}">
                  <a16:creationId xmlns:a16="http://schemas.microsoft.com/office/drawing/2014/main" id="{8A133124-D048-9E57-45A8-E269CF2A0D7A}"/>
                </a:ext>
              </a:extLst>
            </p:cNvPr>
            <p:cNvGrpSpPr/>
            <p:nvPr/>
          </p:nvGrpSpPr>
          <p:grpSpPr>
            <a:xfrm>
              <a:off x="9066517" y="1956670"/>
              <a:ext cx="3752676" cy="477134"/>
              <a:chOff x="5012451" y="2117406"/>
              <a:chExt cx="3752676" cy="477134"/>
            </a:xfrm>
          </p:grpSpPr>
          <p:sp>
            <p:nvSpPr>
              <p:cNvPr id="41" name="Título 1">
                <a:extLst>
                  <a:ext uri="{FF2B5EF4-FFF2-40B4-BE49-F238E27FC236}">
                    <a16:creationId xmlns:a16="http://schemas.microsoft.com/office/drawing/2014/main" id="{FDF74963-CCA8-0D29-C041-1574133044F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12452" y="2117406"/>
                <a:ext cx="3752675" cy="300040"/>
              </a:xfrm>
              <a:prstGeom prst="rect">
                <a:avLst/>
              </a:prstGeom>
            </p:spPr>
            <p:txBody>
              <a:bodyPr vert="horz" lIns="0" tIns="0" rIns="0" bIns="0" rtlCol="0" anchor="t">
                <a:spAutoFit/>
              </a:bodyPr>
              <a:lstStyle>
                <a:lvl1pPr algn="ctr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60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/>
                    <a:ea typeface="Inter" panose="02000503000000020004" pitchFamily="2" charset="0"/>
                    <a:cs typeface="Segoe UI"/>
                  </a:rPr>
                  <a:t>+ 8 </a:t>
                </a:r>
                <a:r>
                  <a:rPr kumimoji="0" lang="en-US" sz="2400" b="1" i="0" u="none" strike="noStrike" kern="1200" cap="none" spc="0" normalizeH="0" baseline="0" noProof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/>
                    <a:ea typeface="Inter" panose="02000503000000020004" pitchFamily="2" charset="0"/>
                    <a:cs typeface="Segoe UI"/>
                  </a:rPr>
                  <a:t>países</a:t>
                </a: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Inter" panose="02000503000000020004" pitchFamily="2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42" name="Subtítulo 2">
                <a:extLst>
                  <a:ext uri="{FF2B5EF4-FFF2-40B4-BE49-F238E27FC236}">
                    <a16:creationId xmlns:a16="http://schemas.microsoft.com/office/drawing/2014/main" id="{ADCC8D62-0A11-B203-4665-E4A2BA0B603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12451" y="2412050"/>
                <a:ext cx="3745850" cy="182490"/>
              </a:xfrm>
              <a:prstGeom prst="rect">
                <a:avLst/>
              </a:prstGeom>
            </p:spPr>
            <p:txBody>
              <a:bodyPr vert="horz" wrap="square" lIns="0" tIns="0" rIns="0" bIns="0" rtlCol="0" anchor="t">
                <a:spAutoFit/>
              </a:bodyPr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/>
                    <a:ea typeface="+mn-lt"/>
                    <a:cs typeface="Segoe UI"/>
                  </a:rPr>
                  <a:t>Projetos</a:t>
                </a:r>
                <a:r>
                  <a: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/>
                    <a:ea typeface="+mn-lt"/>
                    <a:cs typeface="Segoe UI"/>
                  </a:rPr>
                  <a:t> e </a:t>
                </a:r>
                <a:r>
                  <a:rPr kumimoji="0" lang="en-US" sz="1000" b="0" i="0" u="none" strike="noStrike" kern="1200" cap="none" spc="0" normalizeH="0" baseline="0" noProof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/>
                    <a:ea typeface="+mn-lt"/>
                    <a:cs typeface="Segoe UI"/>
                  </a:rPr>
                  <a:t>parceiros</a:t>
                </a:r>
                <a:r>
                  <a: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/>
                    <a:ea typeface="+mn-lt"/>
                    <a:cs typeface="Segoe UI"/>
                  </a:rPr>
                  <a:t> de </a:t>
                </a:r>
                <a:r>
                  <a:rPr kumimoji="0" lang="en-US" sz="1000" b="0" i="0" u="none" strike="noStrike" kern="1200" cap="none" spc="0" normalizeH="0" baseline="0" noProof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egoe UI"/>
                    <a:ea typeface="+mn-lt"/>
                    <a:cs typeface="Segoe UI"/>
                  </a:rPr>
                  <a:t>negócios</a:t>
                </a: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</p:grpSp>
        <p:sp>
          <p:nvSpPr>
            <p:cNvPr id="39" name="Título 1">
              <a:extLst>
                <a:ext uri="{FF2B5EF4-FFF2-40B4-BE49-F238E27FC236}">
                  <a16:creationId xmlns:a16="http://schemas.microsoft.com/office/drawing/2014/main" id="{51FE197B-3234-72D6-F50A-D55ADF0032EB}"/>
                </a:ext>
              </a:extLst>
            </p:cNvPr>
            <p:cNvSpPr txBox="1">
              <a:spLocks/>
            </p:cNvSpPr>
            <p:nvPr/>
          </p:nvSpPr>
          <p:spPr>
            <a:xfrm>
              <a:off x="9059695" y="4389916"/>
              <a:ext cx="3752673" cy="300040"/>
            </a:xfrm>
            <a:prstGeom prst="rect">
              <a:avLst/>
            </a:prstGeom>
          </p:spPr>
          <p:txBody>
            <a:bodyPr vert="horz" lIns="0" tIns="0" rIns="0" bIns="0" rtlCol="0" anchor="t">
              <a:sp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  <a:tabLst/>
                <a:defRPr/>
              </a:pPr>
              <a:r>
                <a:rPr lang="en-US" sz="2400" b="1">
                  <a:solidFill>
                    <a:prstClr val="white"/>
                  </a:solidFill>
                  <a:latin typeface="Segoe UI"/>
                  <a:cs typeface="Segoe UI"/>
                </a:rPr>
                <a:t>+ 1000</a:t>
              </a:r>
              <a:endParaRPr lang="pt-BR" sz="4800">
                <a:solidFill>
                  <a:prstClr val="white"/>
                </a:solidFill>
              </a:endParaRPr>
            </a:p>
          </p:txBody>
        </p:sp>
        <p:sp>
          <p:nvSpPr>
            <p:cNvPr id="40" name="Subtítulo 2">
              <a:extLst>
                <a:ext uri="{FF2B5EF4-FFF2-40B4-BE49-F238E27FC236}">
                  <a16:creationId xmlns:a16="http://schemas.microsoft.com/office/drawing/2014/main" id="{38C62C69-6725-625C-7BCD-8CB4BB16F561}"/>
                </a:ext>
              </a:extLst>
            </p:cNvPr>
            <p:cNvSpPr txBox="1">
              <a:spLocks/>
            </p:cNvSpPr>
            <p:nvPr/>
          </p:nvSpPr>
          <p:spPr>
            <a:xfrm>
              <a:off x="9059694" y="4695554"/>
              <a:ext cx="3919541" cy="390851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50000"/>
                </a:lnSpc>
                <a:defRPr/>
              </a:pPr>
              <a:r>
                <a:rPr lang="pt-BR" sz="1000">
                  <a:solidFill>
                    <a:prstClr val="white"/>
                  </a:solidFill>
                  <a:latin typeface="Segoe UI"/>
                  <a:ea typeface="+mn-lt"/>
                  <a:cs typeface="Segoe UI"/>
                </a:rPr>
                <a:t>Profissionais de tecnologia experientes em nossa equipe</a:t>
              </a:r>
            </a:p>
          </p:txBody>
        </p:sp>
      </p:grpSp>
      <p:sp>
        <p:nvSpPr>
          <p:cNvPr id="61" name="Subtítulo 2">
            <a:extLst>
              <a:ext uri="{FF2B5EF4-FFF2-40B4-BE49-F238E27FC236}">
                <a16:creationId xmlns:a16="http://schemas.microsoft.com/office/drawing/2014/main" id="{69F8677B-D886-2F49-6F4D-FFE9A7B2FB1B}"/>
              </a:ext>
            </a:extLst>
          </p:cNvPr>
          <p:cNvSpPr txBox="1">
            <a:spLocks/>
          </p:cNvSpPr>
          <p:nvPr/>
        </p:nvSpPr>
        <p:spPr>
          <a:xfrm>
            <a:off x="695325" y="475108"/>
            <a:ext cx="6813895" cy="36933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tabLst>
                <a:tab pos="1079500" algn="l"/>
              </a:tabLst>
            </a:pPr>
            <a:r>
              <a:rPr lang="pt-BR" b="1">
                <a:solidFill>
                  <a:schemeClr val="bg1"/>
                </a:solidFill>
                <a:ea typeface="+mn-lt"/>
                <a:cs typeface="+mn-lt"/>
              </a:rPr>
              <a:t>Sobre a </a:t>
            </a:r>
            <a:r>
              <a:rPr lang="pt-BR" b="1">
                <a:solidFill>
                  <a:srgbClr val="3980FF"/>
                </a:solidFill>
                <a:ea typeface="+mn-lt"/>
                <a:cs typeface="+mn-lt"/>
              </a:rPr>
              <a:t>NTConsult​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87D1264-6422-583D-F426-5BF7847FF8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75000"/>
            <a:alphaModFix amt="6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42977" y="2792808"/>
            <a:ext cx="3629025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ubtítulo 2">
            <a:extLst>
              <a:ext uri="{FF2B5EF4-FFF2-40B4-BE49-F238E27FC236}">
                <a16:creationId xmlns:a16="http://schemas.microsoft.com/office/drawing/2014/main" id="{EE559143-F466-33BF-1B84-E03278F18DDC}"/>
              </a:ext>
            </a:extLst>
          </p:cNvPr>
          <p:cNvSpPr txBox="1">
            <a:spLocks/>
          </p:cNvSpPr>
          <p:nvPr/>
        </p:nvSpPr>
        <p:spPr>
          <a:xfrm>
            <a:off x="4967606" y="1874333"/>
            <a:ext cx="3344831" cy="79656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s-419" sz="1200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Em 2021 nos tornamos a </a:t>
            </a:r>
            <a:r>
              <a:rPr lang="es-419" sz="1200" err="1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primeira</a:t>
            </a:r>
            <a:r>
              <a:rPr lang="es-419" sz="1200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 empresa a </a:t>
            </a:r>
            <a:r>
              <a:rPr lang="es-419" sz="1200" err="1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obter</a:t>
            </a:r>
            <a:r>
              <a:rPr lang="es-419" sz="1200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 o selo oficial de ‘</a:t>
            </a:r>
            <a:r>
              <a:rPr lang="es-419" sz="1200" b="1" err="1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Platinum</a:t>
            </a:r>
            <a:r>
              <a:rPr lang="es-419" sz="1200" b="1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 Partner Camunda’</a:t>
            </a:r>
            <a:r>
              <a:rPr lang="es-419" sz="1200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 </a:t>
            </a:r>
            <a:r>
              <a:rPr lang="es-419" sz="1200" err="1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nas</a:t>
            </a:r>
            <a:r>
              <a:rPr lang="es-419" sz="1200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 Américas do Norte e do Sul.</a:t>
            </a:r>
            <a:endParaRPr lang="es-419" sz="1200" b="1">
              <a:solidFill>
                <a:schemeClr val="bg1"/>
              </a:solidFill>
              <a:latin typeface="Segoe UI" panose="020B0502040204020203" pitchFamily="34" charset="0"/>
              <a:ea typeface="Inter" panose="02000503000000020004" pitchFamily="2" charset="0"/>
              <a:cs typeface="Segoe UI" panose="020B0502040204020203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53B7F2F-DBEC-DB87-A806-D86129A5C0C8}"/>
              </a:ext>
            </a:extLst>
          </p:cNvPr>
          <p:cNvSpPr txBox="1">
            <a:spLocks/>
          </p:cNvSpPr>
          <p:nvPr/>
        </p:nvSpPr>
        <p:spPr>
          <a:xfrm>
            <a:off x="4967605" y="1560642"/>
            <a:ext cx="2520000" cy="24256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s-419" sz="1200" b="1" err="1">
                <a:solidFill>
                  <a:schemeClr val="accent2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Camunda</a:t>
            </a:r>
            <a:r>
              <a:rPr lang="es-419" sz="1200" b="1">
                <a:solidFill>
                  <a:schemeClr val="accent2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 </a:t>
            </a:r>
            <a:r>
              <a:rPr lang="es-419" sz="1200" b="1" err="1">
                <a:solidFill>
                  <a:schemeClr val="accent2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Platinum</a:t>
            </a:r>
            <a:r>
              <a:rPr lang="es-419" sz="1200" b="1">
                <a:solidFill>
                  <a:schemeClr val="accent2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 </a:t>
            </a:r>
            <a:r>
              <a:rPr lang="es-419" sz="1200" b="1" err="1">
                <a:solidFill>
                  <a:schemeClr val="accent2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Partner</a:t>
            </a:r>
            <a:endParaRPr lang="es-419" sz="1200" b="1">
              <a:solidFill>
                <a:schemeClr val="accent2"/>
              </a:solidFill>
              <a:latin typeface="Segoe UI" panose="020B0502040204020203" pitchFamily="34" charset="0"/>
              <a:ea typeface="Inter" panose="02000503000000020004" pitchFamily="2" charset="0"/>
              <a:cs typeface="Segoe UI" panose="020B0502040204020203" pitchFamily="34" charset="0"/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F1387854-FDC9-819B-90FE-ED8DF67178CD}"/>
              </a:ext>
            </a:extLst>
          </p:cNvPr>
          <p:cNvSpPr txBox="1">
            <a:spLocks/>
          </p:cNvSpPr>
          <p:nvPr/>
        </p:nvSpPr>
        <p:spPr>
          <a:xfrm>
            <a:off x="4967605" y="2900644"/>
            <a:ext cx="2520000" cy="18466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s-419" sz="1200" b="1" err="1">
                <a:solidFill>
                  <a:schemeClr val="accent2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Prêmio</a:t>
            </a:r>
            <a:r>
              <a:rPr lang="es-419" sz="1200" b="1">
                <a:solidFill>
                  <a:schemeClr val="accent2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: Partner of the </a:t>
            </a:r>
            <a:r>
              <a:rPr lang="es-419" sz="1200" b="1" err="1">
                <a:solidFill>
                  <a:schemeClr val="accent2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year</a:t>
            </a:r>
            <a:r>
              <a:rPr lang="es-419" sz="1200" b="1">
                <a:solidFill>
                  <a:schemeClr val="accent2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 </a:t>
            </a: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8588D854-02D8-5E6F-1421-9DB4413F4C38}"/>
              </a:ext>
            </a:extLst>
          </p:cNvPr>
          <p:cNvSpPr txBox="1">
            <a:spLocks/>
          </p:cNvSpPr>
          <p:nvPr/>
        </p:nvSpPr>
        <p:spPr>
          <a:xfrm>
            <a:off x="4967604" y="4777212"/>
            <a:ext cx="3344833" cy="135056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pt-BR" sz="1200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Além de sermos a primeira empresa com sede na América Latina a nos tornar</a:t>
            </a:r>
            <a:r>
              <a:rPr lang="pt-BR" sz="1200" b="1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 reseller oficial da plataforma</a:t>
            </a:r>
            <a:r>
              <a:rPr lang="pt-BR" sz="1200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, fomos nomeados </a:t>
            </a:r>
            <a:r>
              <a:rPr lang="pt-BR" sz="1200" b="1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Parceiro Reseller do Ano</a:t>
            </a:r>
            <a:r>
              <a:rPr lang="pt-BR" sz="1200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. Este prêmio reflete o impacto que geramos nas organizações.</a:t>
            </a:r>
            <a:endParaRPr lang="es-419" sz="1200">
              <a:solidFill>
                <a:schemeClr val="bg1"/>
              </a:solidFill>
              <a:latin typeface="Segoe UI" panose="020B0502040204020203" pitchFamily="34" charset="0"/>
              <a:ea typeface="Inter" panose="02000503000000020004" pitchFamily="2" charset="0"/>
              <a:cs typeface="Segoe UI" panose="020B0502040204020203" pitchFamily="34" charset="0"/>
            </a:endParaRP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7F3F97D8-B0F3-3B15-EE5D-FED89DB41CBE}"/>
              </a:ext>
            </a:extLst>
          </p:cNvPr>
          <p:cNvSpPr txBox="1">
            <a:spLocks/>
          </p:cNvSpPr>
          <p:nvPr/>
        </p:nvSpPr>
        <p:spPr>
          <a:xfrm>
            <a:off x="4967605" y="4451329"/>
            <a:ext cx="2696311" cy="24256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s-419" sz="1200" b="1" err="1">
                <a:solidFill>
                  <a:schemeClr val="accent2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Prêmio</a:t>
            </a:r>
            <a:r>
              <a:rPr lang="es-419" sz="1200" b="1">
                <a:solidFill>
                  <a:schemeClr val="accent2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: Reseller do Ano - 2025 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A008D564-F749-B790-9887-E550F648136C}"/>
              </a:ext>
            </a:extLst>
          </p:cNvPr>
          <p:cNvSpPr txBox="1">
            <a:spLocks/>
          </p:cNvSpPr>
          <p:nvPr/>
        </p:nvSpPr>
        <p:spPr>
          <a:xfrm>
            <a:off x="4967604" y="3163323"/>
            <a:ext cx="3344833" cy="107356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s-419" sz="1200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Recebemos </a:t>
            </a:r>
            <a:r>
              <a:rPr lang="es-419" sz="1200" err="1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duas</a:t>
            </a:r>
            <a:r>
              <a:rPr lang="es-419" sz="1200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 </a:t>
            </a:r>
            <a:r>
              <a:rPr lang="es-419" sz="1200" err="1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vezes</a:t>
            </a:r>
            <a:r>
              <a:rPr lang="es-419" sz="1200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 seguidas o </a:t>
            </a:r>
            <a:r>
              <a:rPr lang="es-419" sz="1200" err="1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prêmio</a:t>
            </a:r>
            <a:r>
              <a:rPr lang="es-419" sz="1200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 ‘</a:t>
            </a:r>
            <a:r>
              <a:rPr lang="es-419" sz="1200" b="1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Partner Of The </a:t>
            </a:r>
            <a:r>
              <a:rPr lang="es-419" sz="1200" b="1" err="1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Year</a:t>
            </a:r>
            <a:r>
              <a:rPr lang="es-419" sz="1200" b="1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 </a:t>
            </a:r>
            <a:r>
              <a:rPr lang="es-419" sz="1200" b="1" err="1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Americas</a:t>
            </a:r>
            <a:r>
              <a:rPr lang="es-419" sz="1200" b="1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’</a:t>
            </a:r>
            <a:r>
              <a:rPr lang="es-419" sz="1200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, </a:t>
            </a:r>
            <a:r>
              <a:rPr lang="es-419" sz="1200" err="1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um</a:t>
            </a:r>
            <a:r>
              <a:rPr lang="es-419" sz="1200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 </a:t>
            </a:r>
            <a:r>
              <a:rPr lang="es-419" sz="1200" err="1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reconhecimento</a:t>
            </a:r>
            <a:r>
              <a:rPr lang="es-419" sz="1200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 da </a:t>
            </a:r>
            <a:r>
              <a:rPr lang="es-419" sz="1200" err="1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própria</a:t>
            </a:r>
            <a:r>
              <a:rPr lang="es-419" sz="1200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 Camunda, durante o evento </a:t>
            </a:r>
            <a:r>
              <a:rPr lang="es-419" sz="1200" b="1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Camunda </a:t>
            </a:r>
            <a:r>
              <a:rPr lang="es-419" sz="1200" b="1" err="1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Connect</a:t>
            </a:r>
            <a:r>
              <a:rPr lang="es-419" sz="1200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7095A52A-DEA8-39FC-F0FD-D756B5D409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78990" y="4194025"/>
            <a:ext cx="1707008" cy="1707008"/>
          </a:xfrm>
          <a:prstGeom prst="roundRect">
            <a:avLst>
              <a:gd name="adj" fmla="val 4570"/>
            </a:avLst>
          </a:prstGeom>
        </p:spPr>
      </p:pic>
      <p:pic>
        <p:nvPicPr>
          <p:cNvPr id="10" name="Picture 4" descr="Text&#10;&#10;Description automatically generated">
            <a:extLst>
              <a:ext uri="{FF2B5EF4-FFF2-40B4-BE49-F238E27FC236}">
                <a16:creationId xmlns:a16="http://schemas.microsoft.com/office/drawing/2014/main" id="{5D40B905-F275-8447-6B73-4BDB4B89D6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8990" y="2329524"/>
            <a:ext cx="1707008" cy="1707008"/>
          </a:xfrm>
          <a:prstGeom prst="roundRect">
            <a:avLst>
              <a:gd name="adj" fmla="val 4570"/>
            </a:avLst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F45DFBD3-0234-5DB8-83EC-6EADAFB0C5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778990" y="1467293"/>
            <a:ext cx="1773920" cy="584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007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45FBE2-3E2D-4DB7-1984-20945371FC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ubtítulo 2">
            <a:extLst>
              <a:ext uri="{FF2B5EF4-FFF2-40B4-BE49-F238E27FC236}">
                <a16:creationId xmlns:a16="http://schemas.microsoft.com/office/drawing/2014/main" id="{08C7D723-225C-9EAE-F448-6FE290D0F049}"/>
              </a:ext>
            </a:extLst>
          </p:cNvPr>
          <p:cNvSpPr txBox="1">
            <a:spLocks/>
          </p:cNvSpPr>
          <p:nvPr/>
        </p:nvSpPr>
        <p:spPr>
          <a:xfrm>
            <a:off x="695325" y="475108"/>
            <a:ext cx="6813895" cy="73866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tabLst>
                <a:tab pos="1079500" algn="l"/>
              </a:tabLst>
            </a:pPr>
            <a:r>
              <a:rPr lang="pt-BR" b="1">
                <a:solidFill>
                  <a:schemeClr val="bg1"/>
                </a:solidFill>
                <a:ea typeface="+mn-lt"/>
                <a:cs typeface="+mn-lt"/>
              </a:rPr>
              <a:t>Parcerias em Plataformas Tecnológicas para Potencializar Resultados </a:t>
            </a:r>
          </a:p>
        </p:txBody>
      </p:sp>
      <p:sp>
        <p:nvSpPr>
          <p:cNvPr id="32" name="Subtítulo 2">
            <a:extLst>
              <a:ext uri="{FF2B5EF4-FFF2-40B4-BE49-F238E27FC236}">
                <a16:creationId xmlns:a16="http://schemas.microsoft.com/office/drawing/2014/main" id="{00EC46E2-C2C6-EB74-5157-566F1B865C53}"/>
              </a:ext>
            </a:extLst>
          </p:cNvPr>
          <p:cNvSpPr txBox="1">
            <a:spLocks/>
          </p:cNvSpPr>
          <p:nvPr/>
        </p:nvSpPr>
        <p:spPr>
          <a:xfrm>
            <a:off x="695323" y="2385486"/>
            <a:ext cx="4424308" cy="230832"/>
          </a:xfrm>
          <a:prstGeom prst="rect">
            <a:avLst/>
          </a:prstGeom>
        </p:spPr>
        <p:txBody>
          <a:bodyPr vert="horz" wrap="square" lIns="180000" tIns="0" rIns="180000" bIns="0" rtlCol="0" anchor="t">
            <a:spAutoFit/>
          </a:bodyPr>
          <a:lstStyle>
            <a:defPPr>
              <a:defRPr lang="pt-BR"/>
            </a:defPPr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1500" b="1">
                <a:solidFill>
                  <a:schemeClr val="bg1"/>
                </a:solidFill>
                <a:ea typeface="Cascadia Code" panose="020B0609020000020004" pitchFamily="49" charset="0"/>
                <a:cs typeface="Cascadia Code" panose="020B0609020000020004" pitchFamily="49" charset="0"/>
              </a:rPr>
              <a:t>Camunda</a:t>
            </a:r>
          </a:p>
        </p:txBody>
      </p:sp>
      <p:sp>
        <p:nvSpPr>
          <p:cNvPr id="33" name="TextBox 11">
            <a:extLst>
              <a:ext uri="{FF2B5EF4-FFF2-40B4-BE49-F238E27FC236}">
                <a16:creationId xmlns:a16="http://schemas.microsoft.com/office/drawing/2014/main" id="{020546FF-1E54-C3CA-B116-D83779051B3F}"/>
              </a:ext>
            </a:extLst>
          </p:cNvPr>
          <p:cNvSpPr txBox="1"/>
          <p:nvPr/>
        </p:nvSpPr>
        <p:spPr>
          <a:xfrm>
            <a:off x="695323" y="2726237"/>
            <a:ext cx="2113539" cy="2972160"/>
          </a:xfrm>
          <a:prstGeom prst="rect">
            <a:avLst/>
          </a:prstGeom>
          <a:noFill/>
        </p:spPr>
        <p:txBody>
          <a:bodyPr wrap="square" lIns="180000" tIns="0" rIns="180000" bIns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800"/>
              </a:lnSpc>
            </a:pPr>
            <a:r>
              <a:rPr lang="pt-BR" sz="1000">
                <a:solidFill>
                  <a:schemeClr val="bg1"/>
                </a:solidFill>
                <a:latin typeface="+mj-lt"/>
              </a:rPr>
              <a:t>Como Parceira Platinum </a:t>
            </a:r>
            <a:r>
              <a:rPr lang="pt-BR" sz="1000" err="1">
                <a:solidFill>
                  <a:schemeClr val="bg1"/>
                </a:solidFill>
                <a:latin typeface="+mj-lt"/>
              </a:rPr>
              <a:t>Certified</a:t>
            </a:r>
            <a:r>
              <a:rPr lang="pt-BR" sz="1000">
                <a:solidFill>
                  <a:schemeClr val="bg1"/>
                </a:solidFill>
                <a:latin typeface="+mj-lt"/>
              </a:rPr>
              <a:t> da </a:t>
            </a:r>
            <a:r>
              <a:rPr lang="pt-BR" sz="1000" err="1">
                <a:solidFill>
                  <a:schemeClr val="bg1"/>
                </a:solidFill>
                <a:latin typeface="+mj-lt"/>
              </a:rPr>
              <a:t>Camunda</a:t>
            </a:r>
            <a:r>
              <a:rPr lang="pt-BR" sz="1000">
                <a:solidFill>
                  <a:schemeClr val="bg1"/>
                </a:solidFill>
                <a:latin typeface="+mj-lt"/>
              </a:rPr>
              <a:t>, possuímos o mais alto reconhecimento em expertise e desempenho com esta plataforma de </a:t>
            </a:r>
            <a:r>
              <a:rPr lang="pt-BR" sz="1000" b="1">
                <a:solidFill>
                  <a:schemeClr val="bg1"/>
                </a:solidFill>
                <a:latin typeface="+mj-lt"/>
              </a:rPr>
              <a:t>orquestração e automação de processos</a:t>
            </a:r>
            <a:r>
              <a:rPr lang="pt-BR" sz="1000">
                <a:solidFill>
                  <a:schemeClr val="bg1"/>
                </a:solidFill>
                <a:latin typeface="+mj-lt"/>
              </a:rPr>
              <a:t>. A </a:t>
            </a:r>
            <a:r>
              <a:rPr lang="pt-BR" sz="1000" err="1">
                <a:solidFill>
                  <a:schemeClr val="bg1"/>
                </a:solidFill>
                <a:latin typeface="+mj-lt"/>
              </a:rPr>
              <a:t>Camunda</a:t>
            </a:r>
            <a:r>
              <a:rPr lang="pt-BR" sz="1000">
                <a:solidFill>
                  <a:schemeClr val="bg1"/>
                </a:solidFill>
                <a:latin typeface="+mj-lt"/>
              </a:rPr>
              <a:t> é uma solução essencial para empresas que buscam </a:t>
            </a:r>
            <a:r>
              <a:rPr lang="pt-BR" sz="1000" b="1">
                <a:solidFill>
                  <a:schemeClr val="bg1"/>
                </a:solidFill>
                <a:latin typeface="+mj-lt"/>
              </a:rPr>
              <a:t>eficiência, escalabilidade e controle </a:t>
            </a:r>
            <a:r>
              <a:rPr lang="pt-BR" sz="1000">
                <a:solidFill>
                  <a:schemeClr val="bg1"/>
                </a:solidFill>
                <a:latin typeface="+mj-lt"/>
              </a:rPr>
              <a:t>total sobre seus processos de negócios. </a:t>
            </a:r>
          </a:p>
        </p:txBody>
      </p:sp>
      <p:sp>
        <p:nvSpPr>
          <p:cNvPr id="49" name="Rectangle 14">
            <a:extLst>
              <a:ext uri="{FF2B5EF4-FFF2-40B4-BE49-F238E27FC236}">
                <a16:creationId xmlns:a16="http://schemas.microsoft.com/office/drawing/2014/main" id="{CBA43237-763E-C075-5A78-9FDDA2CEAA7B}"/>
              </a:ext>
            </a:extLst>
          </p:cNvPr>
          <p:cNvSpPr/>
          <p:nvPr/>
        </p:nvSpPr>
        <p:spPr>
          <a:xfrm>
            <a:off x="695324" y="2350719"/>
            <a:ext cx="58512" cy="283029"/>
          </a:xfrm>
          <a:prstGeom prst="rect">
            <a:avLst/>
          </a:prstGeom>
          <a:solidFill>
            <a:srgbClr val="0BA9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solidFill>
                <a:srgbClr val="0BA9BB"/>
              </a:solidFill>
            </a:endParaRPr>
          </a:p>
        </p:txBody>
      </p:sp>
      <p:pic>
        <p:nvPicPr>
          <p:cNvPr id="50" name="Imagem 49">
            <a:extLst>
              <a:ext uri="{FF2B5EF4-FFF2-40B4-BE49-F238E27FC236}">
                <a16:creationId xmlns:a16="http://schemas.microsoft.com/office/drawing/2014/main" id="{62A20796-FC4A-5731-1850-92FE759DE6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883409" y="1713534"/>
            <a:ext cx="1636135" cy="538666"/>
          </a:xfrm>
          <a:prstGeom prst="rect">
            <a:avLst/>
          </a:prstGeom>
        </p:spPr>
      </p:pic>
      <p:sp>
        <p:nvSpPr>
          <p:cNvPr id="51" name="Subtítulo 2">
            <a:extLst>
              <a:ext uri="{FF2B5EF4-FFF2-40B4-BE49-F238E27FC236}">
                <a16:creationId xmlns:a16="http://schemas.microsoft.com/office/drawing/2014/main" id="{232674B5-BF9C-E6B1-232A-0E09A2ABB0D3}"/>
              </a:ext>
            </a:extLst>
          </p:cNvPr>
          <p:cNvSpPr txBox="1">
            <a:spLocks/>
          </p:cNvSpPr>
          <p:nvPr/>
        </p:nvSpPr>
        <p:spPr>
          <a:xfrm>
            <a:off x="4995188" y="2386380"/>
            <a:ext cx="4424308" cy="230832"/>
          </a:xfrm>
          <a:prstGeom prst="rect">
            <a:avLst/>
          </a:prstGeom>
        </p:spPr>
        <p:txBody>
          <a:bodyPr vert="horz" wrap="square" lIns="180000" tIns="0" rIns="180000" bIns="0" rtlCol="0" anchor="t">
            <a:spAutoFit/>
          </a:bodyPr>
          <a:lstStyle>
            <a:defPPr>
              <a:defRPr lang="pt-BR"/>
            </a:defPPr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1500" b="1">
                <a:solidFill>
                  <a:schemeClr val="bg1"/>
                </a:solidFill>
                <a:ea typeface="Cascadia Code" panose="020B0609020000020004" pitchFamily="49" charset="0"/>
                <a:cs typeface="Cascadia Code" panose="020B0609020000020004" pitchFamily="49" charset="0"/>
              </a:rPr>
              <a:t>Databricks</a:t>
            </a:r>
          </a:p>
        </p:txBody>
      </p:sp>
      <p:sp>
        <p:nvSpPr>
          <p:cNvPr id="52" name="TextBox 11">
            <a:extLst>
              <a:ext uri="{FF2B5EF4-FFF2-40B4-BE49-F238E27FC236}">
                <a16:creationId xmlns:a16="http://schemas.microsoft.com/office/drawing/2014/main" id="{82AA4953-4ABE-9AAF-95A2-6DF5F21591BD}"/>
              </a:ext>
            </a:extLst>
          </p:cNvPr>
          <p:cNvSpPr txBox="1"/>
          <p:nvPr/>
        </p:nvSpPr>
        <p:spPr>
          <a:xfrm>
            <a:off x="4995187" y="2727131"/>
            <a:ext cx="2227335" cy="2742739"/>
          </a:xfrm>
          <a:prstGeom prst="rect">
            <a:avLst/>
          </a:prstGeom>
          <a:noFill/>
        </p:spPr>
        <p:txBody>
          <a:bodyPr wrap="square" lIns="180000" tIns="0" rIns="180000" bIns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800"/>
              </a:lnSpc>
            </a:pPr>
            <a:r>
              <a:rPr lang="pt-BR" sz="1000" err="1">
                <a:solidFill>
                  <a:schemeClr val="bg1"/>
                </a:solidFill>
                <a:latin typeface="+mj-lt"/>
              </a:rPr>
              <a:t>Databricks</a:t>
            </a:r>
            <a:r>
              <a:rPr lang="pt-BR" sz="1000">
                <a:solidFill>
                  <a:schemeClr val="bg1"/>
                </a:solidFill>
                <a:latin typeface="+mj-lt"/>
              </a:rPr>
              <a:t> é uma plataforma aberta de análise de dados para criação, implantação e manutenção de soluções de dados e inteligência artificial. Como parceiros oficiais, ajudamos nossos clientes a </a:t>
            </a:r>
            <a:r>
              <a:rPr lang="pt-BR" sz="1000" b="1">
                <a:solidFill>
                  <a:schemeClr val="bg1"/>
                </a:solidFill>
                <a:latin typeface="+mj-lt"/>
              </a:rPr>
              <a:t>acelerar a inovação por meio da integração inteligente de dados</a:t>
            </a:r>
            <a:r>
              <a:rPr lang="pt-BR" sz="1000">
                <a:solidFill>
                  <a:schemeClr val="bg1"/>
                </a:solidFill>
                <a:latin typeface="+mj-lt"/>
              </a:rPr>
              <a:t>, permitindo que maximizem o valor de suas informações.</a:t>
            </a:r>
          </a:p>
        </p:txBody>
      </p:sp>
      <p:sp>
        <p:nvSpPr>
          <p:cNvPr id="53" name="Rectangle 14">
            <a:extLst>
              <a:ext uri="{FF2B5EF4-FFF2-40B4-BE49-F238E27FC236}">
                <a16:creationId xmlns:a16="http://schemas.microsoft.com/office/drawing/2014/main" id="{9F9EB25F-3ED1-07E2-12C0-3A311378ED97}"/>
              </a:ext>
            </a:extLst>
          </p:cNvPr>
          <p:cNvSpPr/>
          <p:nvPr/>
        </p:nvSpPr>
        <p:spPr>
          <a:xfrm>
            <a:off x="4995189" y="2351613"/>
            <a:ext cx="58512" cy="283029"/>
          </a:xfrm>
          <a:prstGeom prst="rect">
            <a:avLst/>
          </a:prstGeom>
          <a:solidFill>
            <a:srgbClr val="F34D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  <p:pic>
        <p:nvPicPr>
          <p:cNvPr id="54" name="Imagem 53">
            <a:extLst>
              <a:ext uri="{FF2B5EF4-FFF2-40B4-BE49-F238E27FC236}">
                <a16:creationId xmlns:a16="http://schemas.microsoft.com/office/drawing/2014/main" id="{F9C890FE-7EAB-223C-53EC-53FE9C616D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19631" y="1612514"/>
            <a:ext cx="1539770" cy="691870"/>
          </a:xfrm>
          <a:prstGeom prst="rect">
            <a:avLst/>
          </a:prstGeom>
        </p:spPr>
      </p:pic>
      <p:sp>
        <p:nvSpPr>
          <p:cNvPr id="55" name="TextBox 11">
            <a:extLst>
              <a:ext uri="{FF2B5EF4-FFF2-40B4-BE49-F238E27FC236}">
                <a16:creationId xmlns:a16="http://schemas.microsoft.com/office/drawing/2014/main" id="{AA5C28B4-99A9-C09E-4265-8461286FEB5B}"/>
              </a:ext>
            </a:extLst>
          </p:cNvPr>
          <p:cNvSpPr txBox="1"/>
          <p:nvPr/>
        </p:nvSpPr>
        <p:spPr>
          <a:xfrm>
            <a:off x="2798213" y="2726182"/>
            <a:ext cx="2113539" cy="1817998"/>
          </a:xfrm>
          <a:prstGeom prst="rect">
            <a:avLst/>
          </a:prstGeom>
          <a:noFill/>
        </p:spPr>
        <p:txBody>
          <a:bodyPr wrap="square" lIns="180000" tIns="0" rIns="180000" bIns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800"/>
              </a:lnSpc>
            </a:pPr>
            <a:r>
              <a:rPr lang="pt-BR" sz="1000">
                <a:solidFill>
                  <a:schemeClr val="bg1"/>
                </a:solidFill>
                <a:latin typeface="+mj-lt"/>
              </a:rPr>
              <a:t>Nossa parceria com a </a:t>
            </a:r>
            <a:r>
              <a:rPr lang="pt-BR" sz="1000" err="1">
                <a:solidFill>
                  <a:schemeClr val="bg1"/>
                </a:solidFill>
                <a:latin typeface="+mj-lt"/>
              </a:rPr>
              <a:t>Salesforce</a:t>
            </a:r>
            <a:r>
              <a:rPr lang="pt-BR" sz="1000">
                <a:solidFill>
                  <a:schemeClr val="bg1"/>
                </a:solidFill>
                <a:latin typeface="+mj-lt"/>
              </a:rPr>
              <a:t> nos capacita a </a:t>
            </a:r>
            <a:r>
              <a:rPr lang="pt-BR" sz="1000" b="1">
                <a:solidFill>
                  <a:schemeClr val="bg1"/>
                </a:solidFill>
                <a:latin typeface="+mj-lt"/>
              </a:rPr>
              <a:t>oferecer soluções excepcionais</a:t>
            </a:r>
            <a:r>
              <a:rPr lang="pt-BR" sz="1000">
                <a:solidFill>
                  <a:schemeClr val="bg1"/>
                </a:solidFill>
                <a:latin typeface="+mj-lt"/>
              </a:rPr>
              <a:t> de engajamento com o cliente, otimizando cada interação para fortalecer relacionamentos e gerar valor real à organização.</a:t>
            </a:r>
          </a:p>
        </p:txBody>
      </p:sp>
      <p:sp>
        <p:nvSpPr>
          <p:cNvPr id="56" name="Rectangle 14">
            <a:extLst>
              <a:ext uri="{FF2B5EF4-FFF2-40B4-BE49-F238E27FC236}">
                <a16:creationId xmlns:a16="http://schemas.microsoft.com/office/drawing/2014/main" id="{C15807A4-0332-07DC-831E-FBA76F647FD5}"/>
              </a:ext>
            </a:extLst>
          </p:cNvPr>
          <p:cNvSpPr/>
          <p:nvPr/>
        </p:nvSpPr>
        <p:spPr>
          <a:xfrm>
            <a:off x="2798215" y="2350664"/>
            <a:ext cx="58512" cy="283029"/>
          </a:xfrm>
          <a:prstGeom prst="rect">
            <a:avLst/>
          </a:prstGeom>
          <a:solidFill>
            <a:srgbClr val="009D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  <p:pic>
        <p:nvPicPr>
          <p:cNvPr id="57" name="Gráfico 56">
            <a:extLst>
              <a:ext uri="{FF2B5EF4-FFF2-40B4-BE49-F238E27FC236}">
                <a16:creationId xmlns:a16="http://schemas.microsoft.com/office/drawing/2014/main" id="{F944BC17-FF65-FAA9-F074-31FE0F4D53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80698" y="1738163"/>
            <a:ext cx="1636531" cy="480940"/>
          </a:xfrm>
          <a:prstGeom prst="rect">
            <a:avLst/>
          </a:prstGeom>
        </p:spPr>
      </p:pic>
      <p:sp>
        <p:nvSpPr>
          <p:cNvPr id="58" name="Subtítulo 2">
            <a:extLst>
              <a:ext uri="{FF2B5EF4-FFF2-40B4-BE49-F238E27FC236}">
                <a16:creationId xmlns:a16="http://schemas.microsoft.com/office/drawing/2014/main" id="{4BAC4235-6EED-B9B7-5509-DCF8E827776A}"/>
              </a:ext>
            </a:extLst>
          </p:cNvPr>
          <p:cNvSpPr txBox="1">
            <a:spLocks/>
          </p:cNvSpPr>
          <p:nvPr/>
        </p:nvSpPr>
        <p:spPr>
          <a:xfrm>
            <a:off x="2798214" y="2385431"/>
            <a:ext cx="4424308" cy="230832"/>
          </a:xfrm>
          <a:prstGeom prst="rect">
            <a:avLst/>
          </a:prstGeom>
        </p:spPr>
        <p:txBody>
          <a:bodyPr vert="horz" wrap="square" lIns="180000" tIns="0" rIns="180000" bIns="0" rtlCol="0" anchor="t">
            <a:spAutoFit/>
          </a:bodyPr>
          <a:lstStyle>
            <a:defPPr>
              <a:defRPr lang="pt-BR"/>
            </a:defPPr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1500" b="1">
                <a:solidFill>
                  <a:schemeClr val="bg1"/>
                </a:solidFill>
                <a:ea typeface="Cascadia Code" panose="020B0609020000020004" pitchFamily="49" charset="0"/>
                <a:cs typeface="Cascadia Code" panose="020B0609020000020004" pitchFamily="49" charset="0"/>
              </a:rPr>
              <a:t>Salesforce</a:t>
            </a:r>
          </a:p>
        </p:txBody>
      </p:sp>
      <p:sp>
        <p:nvSpPr>
          <p:cNvPr id="59" name="TextBox 11">
            <a:extLst>
              <a:ext uri="{FF2B5EF4-FFF2-40B4-BE49-F238E27FC236}">
                <a16:creationId xmlns:a16="http://schemas.microsoft.com/office/drawing/2014/main" id="{67642940-3CFF-A07D-6B7C-AA637566918E}"/>
              </a:ext>
            </a:extLst>
          </p:cNvPr>
          <p:cNvSpPr txBox="1"/>
          <p:nvPr/>
        </p:nvSpPr>
        <p:spPr>
          <a:xfrm>
            <a:off x="7197404" y="2737173"/>
            <a:ext cx="2323810" cy="3207353"/>
          </a:xfrm>
          <a:prstGeom prst="rect">
            <a:avLst/>
          </a:prstGeom>
          <a:noFill/>
        </p:spPr>
        <p:txBody>
          <a:bodyPr wrap="square" lIns="180000" tIns="0" rIns="180000" bIns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</a:pPr>
            <a:r>
              <a:rPr lang="pt-BR" sz="1000">
                <a:solidFill>
                  <a:schemeClr val="bg1"/>
                </a:solidFill>
                <a:latin typeface="+mj-lt"/>
              </a:rPr>
              <a:t>Como parceiros estratégicos da </a:t>
            </a:r>
            <a:r>
              <a:rPr lang="pt-BR" sz="1000" err="1">
                <a:solidFill>
                  <a:schemeClr val="bg1"/>
                </a:solidFill>
                <a:latin typeface="+mj-lt"/>
              </a:rPr>
              <a:t>ServiceNow</a:t>
            </a:r>
            <a:r>
              <a:rPr lang="pt-BR" sz="1000">
                <a:solidFill>
                  <a:schemeClr val="bg1"/>
                </a:solidFill>
                <a:latin typeface="+mj-lt"/>
              </a:rPr>
              <a:t>, unimos a expertise em </a:t>
            </a:r>
            <a:r>
              <a:rPr lang="pt-BR" sz="1000" b="1">
                <a:solidFill>
                  <a:schemeClr val="bg1"/>
                </a:solidFill>
                <a:latin typeface="+mj-lt"/>
              </a:rPr>
              <a:t>IA</a:t>
            </a:r>
            <a:r>
              <a:rPr lang="pt-BR" sz="1000">
                <a:solidFill>
                  <a:schemeClr val="bg1"/>
                </a:solidFill>
                <a:latin typeface="+mj-lt"/>
              </a:rPr>
              <a:t> e </a:t>
            </a:r>
            <a:r>
              <a:rPr lang="pt-BR" sz="1000" b="1">
                <a:solidFill>
                  <a:schemeClr val="bg1"/>
                </a:solidFill>
                <a:latin typeface="+mj-lt"/>
              </a:rPr>
              <a:t>automação</a:t>
            </a:r>
            <a:r>
              <a:rPr lang="pt-BR" sz="1000">
                <a:solidFill>
                  <a:schemeClr val="bg1"/>
                </a:solidFill>
                <a:latin typeface="+mj-lt"/>
              </a:rPr>
              <a:t> para transformar operações e acelerar a entrega de valor real. Nossas soluções impulsionam ganhos de eficiência, otimizam jornadas digitais e conectam estratégia à execução. Atuamos de ponta a ponta, da consultoria à sustentação, </a:t>
            </a:r>
            <a:r>
              <a:rPr lang="en-US" sz="1000" err="1">
                <a:solidFill>
                  <a:schemeClr val="bg1"/>
                </a:solidFill>
                <a:latin typeface="+mj-lt"/>
              </a:rPr>
              <a:t>gerando</a:t>
            </a:r>
            <a:r>
              <a:rPr lang="en-US" sz="1000">
                <a:solidFill>
                  <a:schemeClr val="bg1"/>
                </a:solidFill>
                <a:latin typeface="+mj-lt"/>
              </a:rPr>
              <a:t> </a:t>
            </a:r>
            <a:r>
              <a:rPr lang="en-US" sz="1000" err="1">
                <a:solidFill>
                  <a:schemeClr val="bg1"/>
                </a:solidFill>
                <a:latin typeface="+mj-lt"/>
              </a:rPr>
              <a:t>ganhos</a:t>
            </a:r>
            <a:r>
              <a:rPr lang="en-US" sz="1000">
                <a:solidFill>
                  <a:schemeClr val="bg1"/>
                </a:solidFill>
                <a:latin typeface="+mj-lt"/>
              </a:rPr>
              <a:t> reais de </a:t>
            </a:r>
            <a:r>
              <a:rPr lang="en-US" sz="1000" b="1" err="1">
                <a:solidFill>
                  <a:schemeClr val="bg1"/>
                </a:solidFill>
                <a:latin typeface="+mj-lt"/>
              </a:rPr>
              <a:t>eficiência</a:t>
            </a:r>
            <a:r>
              <a:rPr lang="en-US" sz="1000" b="1">
                <a:solidFill>
                  <a:schemeClr val="bg1"/>
                </a:solidFill>
                <a:latin typeface="+mj-lt"/>
              </a:rPr>
              <a:t> </a:t>
            </a:r>
            <a:r>
              <a:rPr lang="en-US" sz="1000" b="1" err="1">
                <a:solidFill>
                  <a:schemeClr val="bg1"/>
                </a:solidFill>
                <a:latin typeface="+mj-lt"/>
              </a:rPr>
              <a:t>operacional</a:t>
            </a:r>
            <a:r>
              <a:rPr lang="en-US" sz="1000" b="1">
                <a:solidFill>
                  <a:schemeClr val="bg1"/>
                </a:solidFill>
                <a:latin typeface="+mj-lt"/>
              </a:rPr>
              <a:t> e valor </a:t>
            </a:r>
            <a:r>
              <a:rPr lang="en-US" sz="1000" b="1" err="1">
                <a:solidFill>
                  <a:schemeClr val="bg1"/>
                </a:solidFill>
                <a:latin typeface="+mj-lt"/>
              </a:rPr>
              <a:t>tangível</a:t>
            </a:r>
            <a:r>
              <a:rPr lang="en-US" sz="1000" b="1">
                <a:solidFill>
                  <a:schemeClr val="bg1"/>
                </a:solidFill>
                <a:latin typeface="+mj-lt"/>
              </a:rPr>
              <a:t> para o </a:t>
            </a:r>
            <a:r>
              <a:rPr lang="en-US" sz="1000" b="1" err="1">
                <a:solidFill>
                  <a:schemeClr val="bg1"/>
                </a:solidFill>
                <a:latin typeface="+mj-lt"/>
              </a:rPr>
              <a:t>negócio</a:t>
            </a:r>
            <a:r>
              <a:rPr lang="en-US" sz="1000" b="1">
                <a:solidFill>
                  <a:schemeClr val="bg1"/>
                </a:solidFill>
                <a:latin typeface="+mj-lt"/>
              </a:rPr>
              <a:t>.</a:t>
            </a:r>
          </a:p>
          <a:p>
            <a:pPr>
              <a:lnSpc>
                <a:spcPts val="1800"/>
              </a:lnSpc>
            </a:pPr>
            <a:endParaRPr lang="pt-BR" sz="115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0" name="Rectangle 14">
            <a:extLst>
              <a:ext uri="{FF2B5EF4-FFF2-40B4-BE49-F238E27FC236}">
                <a16:creationId xmlns:a16="http://schemas.microsoft.com/office/drawing/2014/main" id="{5250BFBD-F9AC-C267-887C-A64AFD2744E4}"/>
              </a:ext>
            </a:extLst>
          </p:cNvPr>
          <p:cNvSpPr/>
          <p:nvPr/>
        </p:nvSpPr>
        <p:spPr>
          <a:xfrm>
            <a:off x="7197406" y="2361655"/>
            <a:ext cx="58512" cy="283029"/>
          </a:xfrm>
          <a:prstGeom prst="rect">
            <a:avLst/>
          </a:prstGeom>
          <a:solidFill>
            <a:srgbClr val="62D8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  <p:pic>
        <p:nvPicPr>
          <p:cNvPr id="62" name="Imagem 61">
            <a:extLst>
              <a:ext uri="{FF2B5EF4-FFF2-40B4-BE49-F238E27FC236}">
                <a16:creationId xmlns:a16="http://schemas.microsoft.com/office/drawing/2014/main" id="{631B2D3C-A160-09DA-C7FA-C8F62EBB12B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55919" y="1729164"/>
            <a:ext cx="1636528" cy="470910"/>
          </a:xfrm>
          <a:prstGeom prst="rect">
            <a:avLst/>
          </a:prstGeom>
        </p:spPr>
      </p:pic>
      <p:sp>
        <p:nvSpPr>
          <p:cNvPr id="63" name="Subtítulo 2">
            <a:extLst>
              <a:ext uri="{FF2B5EF4-FFF2-40B4-BE49-F238E27FC236}">
                <a16:creationId xmlns:a16="http://schemas.microsoft.com/office/drawing/2014/main" id="{ECF56964-60ED-24AD-FA9C-B537BE2DBA78}"/>
              </a:ext>
            </a:extLst>
          </p:cNvPr>
          <p:cNvSpPr txBox="1">
            <a:spLocks/>
          </p:cNvSpPr>
          <p:nvPr/>
        </p:nvSpPr>
        <p:spPr>
          <a:xfrm>
            <a:off x="7212287" y="2376762"/>
            <a:ext cx="4424308" cy="230832"/>
          </a:xfrm>
          <a:prstGeom prst="rect">
            <a:avLst/>
          </a:prstGeom>
        </p:spPr>
        <p:txBody>
          <a:bodyPr vert="horz" wrap="square" lIns="180000" tIns="0" rIns="180000" bIns="0" rtlCol="0" anchor="t">
            <a:spAutoFit/>
          </a:bodyPr>
          <a:lstStyle>
            <a:defPPr>
              <a:defRPr lang="pt-BR"/>
            </a:defPPr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1500" b="1">
                <a:solidFill>
                  <a:schemeClr val="bg1"/>
                </a:solidFill>
                <a:ea typeface="Cascadia Code" panose="020B0609020000020004" pitchFamily="49" charset="0"/>
                <a:cs typeface="Cascadia Code" panose="020B0609020000020004" pitchFamily="49" charset="0"/>
              </a:rPr>
              <a:t>ServiceNow</a:t>
            </a:r>
          </a:p>
        </p:txBody>
      </p:sp>
      <p:sp>
        <p:nvSpPr>
          <p:cNvPr id="2048" name="Subtítulo 2">
            <a:extLst>
              <a:ext uri="{FF2B5EF4-FFF2-40B4-BE49-F238E27FC236}">
                <a16:creationId xmlns:a16="http://schemas.microsoft.com/office/drawing/2014/main" id="{B43D556B-CCB7-9512-16F6-40446AC53E5F}"/>
              </a:ext>
            </a:extLst>
          </p:cNvPr>
          <p:cNvSpPr txBox="1">
            <a:spLocks/>
          </p:cNvSpPr>
          <p:nvPr/>
        </p:nvSpPr>
        <p:spPr>
          <a:xfrm>
            <a:off x="9579727" y="2386380"/>
            <a:ext cx="4424308" cy="230832"/>
          </a:xfrm>
          <a:prstGeom prst="rect">
            <a:avLst/>
          </a:prstGeom>
        </p:spPr>
        <p:txBody>
          <a:bodyPr vert="horz" wrap="square" lIns="180000" tIns="0" rIns="180000" bIns="0" rtlCol="0" anchor="t">
            <a:spAutoFit/>
          </a:bodyPr>
          <a:lstStyle>
            <a:defPPr>
              <a:defRPr lang="pt-BR"/>
            </a:defPPr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1500" b="1">
                <a:solidFill>
                  <a:schemeClr val="bg1"/>
                </a:solidFill>
                <a:ea typeface="Cascadia Code" panose="020B0609020000020004" pitchFamily="49" charset="0"/>
                <a:cs typeface="Cascadia Code" panose="020B0609020000020004" pitchFamily="49" charset="0"/>
              </a:rPr>
              <a:t>n8n</a:t>
            </a:r>
          </a:p>
        </p:txBody>
      </p:sp>
      <p:sp>
        <p:nvSpPr>
          <p:cNvPr id="2049" name="TextBox 11">
            <a:extLst>
              <a:ext uri="{FF2B5EF4-FFF2-40B4-BE49-F238E27FC236}">
                <a16:creationId xmlns:a16="http://schemas.microsoft.com/office/drawing/2014/main" id="{E9B27890-1B50-7CCC-B89E-1D781244A80D}"/>
              </a:ext>
            </a:extLst>
          </p:cNvPr>
          <p:cNvSpPr txBox="1"/>
          <p:nvPr/>
        </p:nvSpPr>
        <p:spPr>
          <a:xfrm>
            <a:off x="9579726" y="2727131"/>
            <a:ext cx="2143705" cy="2510495"/>
          </a:xfrm>
          <a:prstGeom prst="rect">
            <a:avLst/>
          </a:prstGeom>
          <a:noFill/>
        </p:spPr>
        <p:txBody>
          <a:bodyPr wrap="square" lIns="180000" tIns="0" rIns="180000" bIns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800"/>
              </a:lnSpc>
            </a:pPr>
            <a:r>
              <a:rPr lang="pt-BR" sz="1000">
                <a:solidFill>
                  <a:schemeClr val="bg1"/>
                </a:solidFill>
                <a:latin typeface="+mj-lt"/>
              </a:rPr>
              <a:t>Como parceiros e </a:t>
            </a:r>
            <a:r>
              <a:rPr lang="pt-BR" sz="1000" err="1">
                <a:solidFill>
                  <a:schemeClr val="bg1"/>
                </a:solidFill>
                <a:latin typeface="+mj-lt"/>
              </a:rPr>
              <a:t>reseller</a:t>
            </a:r>
            <a:r>
              <a:rPr lang="pt-BR" sz="1000">
                <a:solidFill>
                  <a:schemeClr val="bg1"/>
                </a:solidFill>
                <a:latin typeface="+mj-lt"/>
              </a:rPr>
              <a:t> oficiais do n8n, ajudamos organizações a </a:t>
            </a:r>
            <a:r>
              <a:rPr lang="pt-BR" sz="1000" b="1">
                <a:solidFill>
                  <a:schemeClr val="bg1"/>
                </a:solidFill>
                <a:latin typeface="+mj-lt"/>
              </a:rPr>
              <a:t>automatizar workflows</a:t>
            </a:r>
            <a:r>
              <a:rPr lang="pt-BR" sz="1000">
                <a:solidFill>
                  <a:schemeClr val="bg1"/>
                </a:solidFill>
                <a:latin typeface="+mj-lt"/>
              </a:rPr>
              <a:t> de forma ágil, flexível e escalável. Unimos nossa expertise em integração e automação para acelerar transformações digitais</a:t>
            </a:r>
            <a:r>
              <a:rPr lang="pt-BR" sz="1000" b="1">
                <a:solidFill>
                  <a:schemeClr val="bg1"/>
                </a:solidFill>
                <a:latin typeface="+mj-lt"/>
              </a:rPr>
              <a:t>, </a:t>
            </a:r>
            <a:r>
              <a:rPr lang="pt-BR" sz="1000">
                <a:solidFill>
                  <a:schemeClr val="bg1"/>
                </a:solidFill>
                <a:latin typeface="+mj-lt"/>
              </a:rPr>
              <a:t>reduzindo custos e </a:t>
            </a:r>
            <a:r>
              <a:rPr lang="pt-BR" sz="1000" b="1">
                <a:solidFill>
                  <a:schemeClr val="bg1"/>
                </a:solidFill>
                <a:latin typeface="+mj-lt"/>
              </a:rPr>
              <a:t>ampliando a eficiência operacional com rapidez e segurança</a:t>
            </a:r>
            <a:r>
              <a:rPr lang="pt-BR" sz="1000">
                <a:solidFill>
                  <a:schemeClr val="bg1"/>
                </a:solidFill>
                <a:latin typeface="+mj-lt"/>
              </a:rPr>
              <a:t>. </a:t>
            </a:r>
          </a:p>
        </p:txBody>
      </p:sp>
      <p:sp>
        <p:nvSpPr>
          <p:cNvPr id="2051" name="Rectangle 14">
            <a:extLst>
              <a:ext uri="{FF2B5EF4-FFF2-40B4-BE49-F238E27FC236}">
                <a16:creationId xmlns:a16="http://schemas.microsoft.com/office/drawing/2014/main" id="{B7D44F42-6F37-04E0-3B46-01369C902AFF}"/>
              </a:ext>
            </a:extLst>
          </p:cNvPr>
          <p:cNvSpPr/>
          <p:nvPr/>
        </p:nvSpPr>
        <p:spPr>
          <a:xfrm>
            <a:off x="9579728" y="2351613"/>
            <a:ext cx="58512" cy="283029"/>
          </a:xfrm>
          <a:prstGeom prst="rect">
            <a:avLst/>
          </a:prstGeom>
          <a:solidFill>
            <a:srgbClr val="EB4B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  <p:pic>
        <p:nvPicPr>
          <p:cNvPr id="2054" name="Gráfico 2053">
            <a:extLst>
              <a:ext uri="{FF2B5EF4-FFF2-40B4-BE49-F238E27FC236}">
                <a16:creationId xmlns:a16="http://schemas.microsoft.com/office/drawing/2014/main" id="{A74DA7AE-8C95-F551-E76C-862753B3A37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775583" y="1844373"/>
            <a:ext cx="1451217" cy="393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503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7A36A4-3C21-06D4-4771-8F3DE4B57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aixaDeTexto 2">
            <a:extLst>
              <a:ext uri="{FF2B5EF4-FFF2-40B4-BE49-F238E27FC236}">
                <a16:creationId xmlns:a16="http://schemas.microsoft.com/office/drawing/2014/main" id="{E947796D-CDB8-5426-A9DB-4A85C555112A}"/>
              </a:ext>
            </a:extLst>
          </p:cNvPr>
          <p:cNvSpPr txBox="1"/>
          <p:nvPr/>
        </p:nvSpPr>
        <p:spPr>
          <a:xfrm>
            <a:off x="6521703" y="0"/>
            <a:ext cx="6186667" cy="6714836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Clr>
                <a:srgbClr val="354752"/>
              </a:buClr>
              <a:buSzPts val="1400"/>
            </a:pPr>
            <a:r>
              <a:rPr lang="pt-BR" sz="1400" b="1" noProof="1">
                <a:solidFill>
                  <a:schemeClr val="bg1"/>
                </a:solidFill>
                <a:latin typeface="Segoe UI Semibold"/>
                <a:cs typeface="Segoe UI Semibold"/>
              </a:rPr>
              <a:t>Cenário Atual das Empresas</a:t>
            </a:r>
          </a:p>
          <a:p>
            <a:pPr>
              <a:lnSpc>
                <a:spcPct val="150000"/>
              </a:lnSpc>
              <a:buClr>
                <a:srgbClr val="354752"/>
              </a:buClr>
              <a:buSzPts val="1400"/>
            </a:pPr>
            <a:endParaRPr lang="pt-BR" sz="1400" b="1" noProof="1">
              <a:solidFill>
                <a:schemeClr val="bg1"/>
              </a:solidFill>
              <a:latin typeface="Segoe UI Semibold"/>
              <a:cs typeface="Segoe UI Semibold"/>
            </a:endParaRPr>
          </a:p>
          <a:p>
            <a:pPr>
              <a:lnSpc>
                <a:spcPct val="150000"/>
              </a:lnSpc>
              <a:buClr>
                <a:srgbClr val="354752"/>
              </a:buClr>
              <a:buSzPts val="1400"/>
            </a:pPr>
            <a:r>
              <a:rPr lang="pt-BR" sz="1400" b="1" noProof="1">
                <a:solidFill>
                  <a:schemeClr val="bg1"/>
                </a:solidFill>
                <a:latin typeface="Segoe UI Semibold"/>
                <a:cs typeface="Segoe UI Semibold"/>
              </a:rPr>
              <a:t>A Evolução do BPM para a Hiperpersonalização</a:t>
            </a:r>
          </a:p>
          <a:p>
            <a:pPr>
              <a:lnSpc>
                <a:spcPct val="150000"/>
              </a:lnSpc>
              <a:buClr>
                <a:srgbClr val="354752"/>
              </a:buClr>
              <a:buSzPts val="1400"/>
            </a:pPr>
            <a:endParaRPr lang="pt-BR" sz="1400" b="1" noProof="1">
              <a:solidFill>
                <a:schemeClr val="bg1"/>
              </a:solidFill>
              <a:latin typeface="Segoe UI Semibold"/>
              <a:cs typeface="Segoe UI Semibold"/>
            </a:endParaRPr>
          </a:p>
          <a:p>
            <a:pPr>
              <a:lnSpc>
                <a:spcPct val="150000"/>
              </a:lnSpc>
              <a:buClr>
                <a:srgbClr val="354752"/>
              </a:buClr>
              <a:buSzPts val="1400"/>
            </a:pPr>
            <a:r>
              <a:rPr lang="pt-BR" sz="1400" b="1" noProof="1">
                <a:solidFill>
                  <a:schemeClr val="bg1"/>
                </a:solidFill>
                <a:latin typeface="Segoe UI Semibold"/>
                <a:cs typeface="Segoe UI Semibold"/>
              </a:rPr>
              <a:t>Construindo o Futuro com Tecnologia e Cultura</a:t>
            </a:r>
          </a:p>
        </p:txBody>
      </p:sp>
      <p:cxnSp>
        <p:nvCxnSpPr>
          <p:cNvPr id="31" name="Conector reto 30">
            <a:extLst>
              <a:ext uri="{FF2B5EF4-FFF2-40B4-BE49-F238E27FC236}">
                <a16:creationId xmlns:a16="http://schemas.microsoft.com/office/drawing/2014/main" id="{03D143B3-36BB-1518-BA44-E2534E2C7BC5}"/>
              </a:ext>
            </a:extLst>
          </p:cNvPr>
          <p:cNvCxnSpPr>
            <a:cxnSpLocks/>
          </p:cNvCxnSpPr>
          <p:nvPr/>
        </p:nvCxnSpPr>
        <p:spPr>
          <a:xfrm flipH="1">
            <a:off x="6113355" y="1560173"/>
            <a:ext cx="0" cy="3594491"/>
          </a:xfrm>
          <a:prstGeom prst="line">
            <a:avLst/>
          </a:prstGeom>
          <a:ln w="22225">
            <a:solidFill>
              <a:srgbClr val="D7E6FF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Agrupar 2">
            <a:extLst>
              <a:ext uri="{FF2B5EF4-FFF2-40B4-BE49-F238E27FC236}">
                <a16:creationId xmlns:a16="http://schemas.microsoft.com/office/drawing/2014/main" id="{B5B60FDD-7F45-17FD-D7A2-3EC9F3E36F54}"/>
              </a:ext>
            </a:extLst>
          </p:cNvPr>
          <p:cNvGrpSpPr/>
          <p:nvPr/>
        </p:nvGrpSpPr>
        <p:grpSpPr>
          <a:xfrm>
            <a:off x="6037155" y="2543971"/>
            <a:ext cx="669917" cy="461665"/>
            <a:chOff x="6037155" y="1734074"/>
            <a:chExt cx="669917" cy="461665"/>
          </a:xfrm>
        </p:grpSpPr>
        <p:sp>
          <p:nvSpPr>
            <p:cNvPr id="21" name="CaixaDeTexto 3">
              <a:extLst>
                <a:ext uri="{FF2B5EF4-FFF2-40B4-BE49-F238E27FC236}">
                  <a16:creationId xmlns:a16="http://schemas.microsoft.com/office/drawing/2014/main" id="{753F5C0C-04C2-D172-3B59-8191863447CA}"/>
                </a:ext>
              </a:extLst>
            </p:cNvPr>
            <p:cNvSpPr txBox="1"/>
            <p:nvPr/>
          </p:nvSpPr>
          <p:spPr>
            <a:xfrm>
              <a:off x="6219392" y="1734074"/>
              <a:ext cx="48768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354752"/>
                </a:buClr>
                <a:buSzPts val="1400"/>
                <a:buFont typeface="Quattrocento Sans"/>
                <a:buNone/>
              </a:pPr>
              <a:r>
                <a:rPr lang="pt-BR" sz="2400" b="1" u="none" strike="noStrike" cap="none" noProof="1">
                  <a:solidFill>
                    <a:srgbClr val="3980FF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1</a:t>
              </a:r>
              <a:endParaRPr lang="pt-BR" sz="2000" b="1" u="none" strike="noStrike" cap="none" noProof="1">
                <a:solidFill>
                  <a:srgbClr val="3980FF"/>
                </a:solidFill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endParaRPr>
            </a:p>
          </p:txBody>
        </p:sp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C51AD2AA-A669-85D7-6814-1DBF1C5946E5}"/>
                </a:ext>
              </a:extLst>
            </p:cNvPr>
            <p:cNvSpPr/>
            <p:nvPr/>
          </p:nvSpPr>
          <p:spPr>
            <a:xfrm>
              <a:off x="6037155" y="1888705"/>
              <a:ext cx="152401" cy="152401"/>
            </a:xfrm>
            <a:prstGeom prst="ellipse">
              <a:avLst/>
            </a:prstGeom>
            <a:solidFill>
              <a:srgbClr val="000000"/>
            </a:solidFill>
            <a:ln w="34925">
              <a:solidFill>
                <a:srgbClr val="85B0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 noProof="1"/>
            </a:p>
          </p:txBody>
        </p:sp>
      </p:grpSp>
      <p:grpSp>
        <p:nvGrpSpPr>
          <p:cNvPr id="4" name="Agrupar 3">
            <a:extLst>
              <a:ext uri="{FF2B5EF4-FFF2-40B4-BE49-F238E27FC236}">
                <a16:creationId xmlns:a16="http://schemas.microsoft.com/office/drawing/2014/main" id="{005331A2-9F60-060B-545E-D71DC2FA2E89}"/>
              </a:ext>
            </a:extLst>
          </p:cNvPr>
          <p:cNvGrpSpPr/>
          <p:nvPr/>
        </p:nvGrpSpPr>
        <p:grpSpPr>
          <a:xfrm>
            <a:off x="6037155" y="3179666"/>
            <a:ext cx="669917" cy="461665"/>
            <a:chOff x="6037155" y="2879222"/>
            <a:chExt cx="669917" cy="461665"/>
          </a:xfrm>
        </p:grpSpPr>
        <p:sp>
          <p:nvSpPr>
            <p:cNvPr id="23" name="CaixaDeTexto 7">
              <a:extLst>
                <a:ext uri="{FF2B5EF4-FFF2-40B4-BE49-F238E27FC236}">
                  <a16:creationId xmlns:a16="http://schemas.microsoft.com/office/drawing/2014/main" id="{8CBD4EB2-A98E-58DA-564E-2AE758A4D72F}"/>
                </a:ext>
              </a:extLst>
            </p:cNvPr>
            <p:cNvSpPr txBox="1"/>
            <p:nvPr/>
          </p:nvSpPr>
          <p:spPr>
            <a:xfrm>
              <a:off x="6219392" y="2879222"/>
              <a:ext cx="48768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354752"/>
                </a:buClr>
                <a:buSzPts val="1400"/>
                <a:buFont typeface="Quattrocento Sans"/>
                <a:buNone/>
              </a:pPr>
              <a:r>
                <a:rPr lang="pt-BR" sz="2400" b="1" u="none" strike="noStrike" cap="none" noProof="1">
                  <a:solidFill>
                    <a:srgbClr val="3980FF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2</a:t>
              </a:r>
              <a:endParaRPr lang="pt-BR" sz="2000" b="1" u="none" strike="noStrike" cap="none" noProof="1">
                <a:solidFill>
                  <a:srgbClr val="3980FF"/>
                </a:solidFill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endParaRPr>
            </a:p>
          </p:txBody>
        </p:sp>
        <p:sp>
          <p:nvSpPr>
            <p:cNvPr id="34" name="Elipse 33">
              <a:extLst>
                <a:ext uri="{FF2B5EF4-FFF2-40B4-BE49-F238E27FC236}">
                  <a16:creationId xmlns:a16="http://schemas.microsoft.com/office/drawing/2014/main" id="{906F9E8C-D2EB-F60E-ABE0-FDA7EF210A8A}"/>
                </a:ext>
              </a:extLst>
            </p:cNvPr>
            <p:cNvSpPr/>
            <p:nvPr/>
          </p:nvSpPr>
          <p:spPr>
            <a:xfrm>
              <a:off x="6037155" y="3033853"/>
              <a:ext cx="152401" cy="152401"/>
            </a:xfrm>
            <a:prstGeom prst="ellipse">
              <a:avLst/>
            </a:prstGeom>
            <a:solidFill>
              <a:srgbClr val="000000"/>
            </a:solidFill>
            <a:ln w="34925">
              <a:solidFill>
                <a:srgbClr val="85B0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 noProof="1"/>
            </a:p>
          </p:txBody>
        </p:sp>
      </p:grpSp>
      <p:grpSp>
        <p:nvGrpSpPr>
          <p:cNvPr id="5" name="Agrupar 4">
            <a:extLst>
              <a:ext uri="{FF2B5EF4-FFF2-40B4-BE49-F238E27FC236}">
                <a16:creationId xmlns:a16="http://schemas.microsoft.com/office/drawing/2014/main" id="{CFFD65BC-4A5C-72EA-FA89-B1E302A9EB67}"/>
              </a:ext>
            </a:extLst>
          </p:cNvPr>
          <p:cNvGrpSpPr/>
          <p:nvPr/>
        </p:nvGrpSpPr>
        <p:grpSpPr>
          <a:xfrm>
            <a:off x="6037155" y="3815360"/>
            <a:ext cx="669917" cy="461665"/>
            <a:chOff x="6037155" y="4024371"/>
            <a:chExt cx="669917" cy="461665"/>
          </a:xfrm>
        </p:grpSpPr>
        <p:sp>
          <p:nvSpPr>
            <p:cNvPr id="25" name="CaixaDeTexto 10">
              <a:extLst>
                <a:ext uri="{FF2B5EF4-FFF2-40B4-BE49-F238E27FC236}">
                  <a16:creationId xmlns:a16="http://schemas.microsoft.com/office/drawing/2014/main" id="{828D22BD-D415-EBF5-291A-05FDB521692A}"/>
                </a:ext>
              </a:extLst>
            </p:cNvPr>
            <p:cNvSpPr txBox="1"/>
            <p:nvPr/>
          </p:nvSpPr>
          <p:spPr>
            <a:xfrm>
              <a:off x="6219392" y="4024371"/>
              <a:ext cx="48768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354752"/>
                </a:buClr>
                <a:buSzPts val="1400"/>
                <a:buFont typeface="Quattrocento Sans"/>
                <a:buNone/>
              </a:pPr>
              <a:r>
                <a:rPr lang="pt-BR" sz="2400" b="1" u="none" strike="noStrike" cap="none" noProof="1">
                  <a:solidFill>
                    <a:srgbClr val="3980FF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3</a:t>
              </a:r>
              <a:endParaRPr lang="pt-BR" sz="2000" b="1" u="none" strike="noStrike" cap="none" noProof="1">
                <a:solidFill>
                  <a:srgbClr val="3980FF"/>
                </a:solidFill>
                <a:latin typeface="Segoe UI" panose="020B0502040204020203" pitchFamily="34" charset="0"/>
                <a:ea typeface="Calibri"/>
                <a:cs typeface="Segoe UI" panose="020B0502040204020203" pitchFamily="34" charset="0"/>
                <a:sym typeface="Calibri"/>
              </a:endParaRPr>
            </a:p>
          </p:txBody>
        </p:sp>
        <p:sp>
          <p:nvSpPr>
            <p:cNvPr id="35" name="Elipse 34">
              <a:extLst>
                <a:ext uri="{FF2B5EF4-FFF2-40B4-BE49-F238E27FC236}">
                  <a16:creationId xmlns:a16="http://schemas.microsoft.com/office/drawing/2014/main" id="{B872B46F-86F3-4D09-4363-F084D755A6E9}"/>
                </a:ext>
              </a:extLst>
            </p:cNvPr>
            <p:cNvSpPr/>
            <p:nvPr/>
          </p:nvSpPr>
          <p:spPr>
            <a:xfrm>
              <a:off x="6037155" y="4179001"/>
              <a:ext cx="152401" cy="152401"/>
            </a:xfrm>
            <a:prstGeom prst="ellipse">
              <a:avLst/>
            </a:prstGeom>
            <a:solidFill>
              <a:srgbClr val="000000"/>
            </a:solidFill>
            <a:ln w="34925">
              <a:solidFill>
                <a:srgbClr val="85B0F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pt-BR" noProof="1"/>
            </a:p>
          </p:txBody>
        </p:sp>
      </p:grpSp>
      <p:sp>
        <p:nvSpPr>
          <p:cNvPr id="38" name="Subtítulo 2">
            <a:extLst>
              <a:ext uri="{FF2B5EF4-FFF2-40B4-BE49-F238E27FC236}">
                <a16:creationId xmlns:a16="http://schemas.microsoft.com/office/drawing/2014/main" id="{E94BDBE7-9D67-E8A8-F5AE-E3CB3A2E9346}"/>
              </a:ext>
            </a:extLst>
          </p:cNvPr>
          <p:cNvSpPr txBox="1">
            <a:spLocks/>
          </p:cNvSpPr>
          <p:nvPr/>
        </p:nvSpPr>
        <p:spPr>
          <a:xfrm>
            <a:off x="684933" y="3080419"/>
            <a:ext cx="5035147" cy="5539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pt-BR" sz="3600" b="1">
                <a:solidFill>
                  <a:schemeClr val="bg1"/>
                </a:solidFill>
                <a:latin typeface="Segoe UI"/>
                <a:ea typeface="Inter" panose="02000503000000020004" pitchFamily="2" charset="0"/>
                <a:cs typeface="Segoe UI"/>
              </a:rPr>
              <a:t>Agenda</a:t>
            </a:r>
            <a:endParaRPr lang="en-US" sz="3600" b="1">
              <a:solidFill>
                <a:srgbClr val="3980FF"/>
              </a:solidFill>
              <a:latin typeface="Segoe UI"/>
              <a:ea typeface="Calibri" panose="020F0502020204030204"/>
              <a:cs typeface="Segoe UI"/>
            </a:endParaRPr>
          </a:p>
        </p:txBody>
      </p:sp>
      <p:pic>
        <p:nvPicPr>
          <p:cNvPr id="39" name="Imagem 8" descr="Logotipo, nome da empresa&#10;&#10;Descrição gerada automaticamente">
            <a:extLst>
              <a:ext uri="{FF2B5EF4-FFF2-40B4-BE49-F238E27FC236}">
                <a16:creationId xmlns:a16="http://schemas.microsoft.com/office/drawing/2014/main" id="{C9B86068-0FE8-9BD1-3F30-479F6A00457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719" y="373961"/>
            <a:ext cx="1589449" cy="537917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894EDC34-4F52-434C-72A8-5250E067E334}"/>
              </a:ext>
            </a:extLst>
          </p:cNvPr>
          <p:cNvSpPr txBox="1"/>
          <p:nvPr/>
        </p:nvSpPr>
        <p:spPr>
          <a:xfrm>
            <a:off x="12401006" y="626146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 fontScale="25000" lnSpcReduction="20000"/>
          </a:bodyPr>
          <a:lstStyle/>
          <a:p>
            <a:pPr algn="l"/>
            <a:endParaRPr lang="pt-BR" sz="3200" b="1">
              <a:latin typeface="Segoe UI" panose="020B0502040204020203" pitchFamily="34" charset="0"/>
              <a:ea typeface="Inter" panose="02000503000000020004" pitchFamily="2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60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F52692-6F64-074F-3B22-376AA97C9A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9ED37FBF-5842-D9A4-1316-3BD66C2FFF29}"/>
              </a:ext>
            </a:extLst>
          </p:cNvPr>
          <p:cNvSpPr txBox="1"/>
          <p:nvPr/>
        </p:nvSpPr>
        <p:spPr>
          <a:xfrm>
            <a:off x="606062" y="0"/>
            <a:ext cx="10492509" cy="67056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>
              <a:lnSpc>
                <a:spcPct val="150000"/>
              </a:lnSpc>
              <a:buClr>
                <a:srgbClr val="354752"/>
              </a:buClr>
              <a:buSzPts val="1400"/>
            </a:pPr>
            <a:r>
              <a:rPr lang="pt-BR" sz="2400" b="1" noProof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Cenário Atual das Empresas</a:t>
            </a:r>
          </a:p>
        </p:txBody>
      </p:sp>
      <p:pic>
        <p:nvPicPr>
          <p:cNvPr id="2" name="Imagem 8" descr="Logotipo, nome da empresa&#10;&#10;Descrição gerada automaticamente">
            <a:extLst>
              <a:ext uri="{FF2B5EF4-FFF2-40B4-BE49-F238E27FC236}">
                <a16:creationId xmlns:a16="http://schemas.microsoft.com/office/drawing/2014/main" id="{D0517BB3-D310-C357-B979-08D153D2A03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719" y="373961"/>
            <a:ext cx="1589449" cy="537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400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DBD5D-7077-48E7-340E-784CEA755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Agrupar 27">
            <a:extLst>
              <a:ext uri="{FF2B5EF4-FFF2-40B4-BE49-F238E27FC236}">
                <a16:creationId xmlns:a16="http://schemas.microsoft.com/office/drawing/2014/main" id="{A6D22031-8ABA-D9E7-21F9-58B72F1A39BC}"/>
              </a:ext>
            </a:extLst>
          </p:cNvPr>
          <p:cNvGrpSpPr/>
          <p:nvPr/>
        </p:nvGrpSpPr>
        <p:grpSpPr>
          <a:xfrm>
            <a:off x="0" y="1933695"/>
            <a:ext cx="12192000" cy="3800778"/>
            <a:chOff x="0" y="1933695"/>
            <a:chExt cx="12192000" cy="3800778"/>
          </a:xfrm>
        </p:grpSpPr>
        <p:sp>
          <p:nvSpPr>
            <p:cNvPr id="57" name="Forma Livre 56">
              <a:extLst>
                <a:ext uri="{FF2B5EF4-FFF2-40B4-BE49-F238E27FC236}">
                  <a16:creationId xmlns:a16="http://schemas.microsoft.com/office/drawing/2014/main" id="{76E177D9-D5D0-893E-DDAA-26136565A3EB}"/>
                </a:ext>
              </a:extLst>
            </p:cNvPr>
            <p:cNvSpPr/>
            <p:nvPr/>
          </p:nvSpPr>
          <p:spPr>
            <a:xfrm rot="5400000">
              <a:off x="4195611" y="-2261916"/>
              <a:ext cx="3800778" cy="12192000"/>
            </a:xfrm>
            <a:custGeom>
              <a:avLst/>
              <a:gdLst>
                <a:gd name="connsiteX0" fmla="*/ 0 w 3800778"/>
                <a:gd name="connsiteY0" fmla="*/ 12192000 h 12192000"/>
                <a:gd name="connsiteX1" fmla="*/ 0 w 3800778"/>
                <a:gd name="connsiteY1" fmla="*/ 6691952 h 12192000"/>
                <a:gd name="connsiteX2" fmla="*/ 0 w 3800778"/>
                <a:gd name="connsiteY2" fmla="*/ 0 h 12192000"/>
                <a:gd name="connsiteX3" fmla="*/ 862247 w 3800778"/>
                <a:gd name="connsiteY3" fmla="*/ 0 h 12192000"/>
                <a:gd name="connsiteX4" fmla="*/ 862247 w 3800778"/>
                <a:gd name="connsiteY4" fmla="*/ 6056886 h 12192000"/>
                <a:gd name="connsiteX5" fmla="*/ 1497311 w 3800778"/>
                <a:gd name="connsiteY5" fmla="*/ 6691950 h 12192000"/>
                <a:gd name="connsiteX6" fmla="*/ 2633668 w 3800778"/>
                <a:gd name="connsiteY6" fmla="*/ 6691950 h 12192000"/>
                <a:gd name="connsiteX7" fmla="*/ 2633668 w 3800778"/>
                <a:gd name="connsiteY7" fmla="*/ 6691952 h 12192000"/>
                <a:gd name="connsiteX8" fmla="*/ 3167302 w 3800778"/>
                <a:gd name="connsiteY8" fmla="*/ 6691952 h 12192000"/>
                <a:gd name="connsiteX9" fmla="*/ 3800778 w 3800778"/>
                <a:gd name="connsiteY9" fmla="*/ 7325428 h 12192000"/>
                <a:gd name="connsiteX10" fmla="*/ 3800778 w 3800778"/>
                <a:gd name="connsiteY10" fmla="*/ 12192000 h 1219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00778" h="12192000">
                  <a:moveTo>
                    <a:pt x="0" y="12192000"/>
                  </a:moveTo>
                  <a:lnTo>
                    <a:pt x="0" y="6691952"/>
                  </a:lnTo>
                  <a:lnTo>
                    <a:pt x="0" y="0"/>
                  </a:lnTo>
                  <a:lnTo>
                    <a:pt x="862247" y="0"/>
                  </a:lnTo>
                  <a:lnTo>
                    <a:pt x="862247" y="6056886"/>
                  </a:lnTo>
                  <a:cubicBezTo>
                    <a:pt x="862247" y="6407621"/>
                    <a:pt x="1146575" y="6691950"/>
                    <a:pt x="1497311" y="6691950"/>
                  </a:cubicBezTo>
                  <a:lnTo>
                    <a:pt x="2633668" y="6691950"/>
                  </a:lnTo>
                  <a:lnTo>
                    <a:pt x="2633668" y="6691952"/>
                  </a:lnTo>
                  <a:lnTo>
                    <a:pt x="3167302" y="6691952"/>
                  </a:lnTo>
                  <a:cubicBezTo>
                    <a:pt x="3517161" y="6691952"/>
                    <a:pt x="3800778" y="6975569"/>
                    <a:pt x="3800778" y="7325428"/>
                  </a:cubicBezTo>
                  <a:lnTo>
                    <a:pt x="3800778" y="12192000"/>
                  </a:lnTo>
                  <a:close/>
                </a:path>
              </a:pathLst>
            </a:custGeom>
            <a:solidFill>
              <a:srgbClr val="050D6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pt-BR"/>
            </a:p>
          </p:txBody>
        </p:sp>
        <p:sp>
          <p:nvSpPr>
            <p:cNvPr id="9" name="Google Shape;1177;p14">
              <a:extLst>
                <a:ext uri="{FF2B5EF4-FFF2-40B4-BE49-F238E27FC236}">
                  <a16:creationId xmlns:a16="http://schemas.microsoft.com/office/drawing/2014/main" id="{C9CF1FE2-C4E4-3263-0633-A75A5CFE2CBA}"/>
                </a:ext>
              </a:extLst>
            </p:cNvPr>
            <p:cNvSpPr txBox="1"/>
            <p:nvPr/>
          </p:nvSpPr>
          <p:spPr>
            <a:xfrm>
              <a:off x="6096000" y="2793159"/>
              <a:ext cx="5381947" cy="29413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0" indent="0">
                <a:lnSpc>
                  <a:spcPct val="150000"/>
                </a:lnSpc>
                <a:buClr>
                  <a:schemeClr val="dk1"/>
                </a:buClr>
                <a:buSzPts val="1200"/>
                <a:buNone/>
                <a:defRPr sz="1200">
                  <a:solidFill>
                    <a:schemeClr val="dk1"/>
                  </a:solidFill>
                  <a:latin typeface="Segoe UI" panose="020B0502040204020203" pitchFamily="34" charset="0"/>
                  <a:ea typeface="Quattrocento Sans"/>
                  <a:cs typeface="Segoe UI" panose="020B0502040204020203" pitchFamily="34" charset="0"/>
                </a:defRPr>
              </a:lvl1pPr>
            </a:lstStyle>
            <a:p>
              <a:pPr marL="285750" indent="-285750">
                <a:spcBef>
                  <a:spcPts val="600"/>
                </a:spcBef>
                <a:buSzPct val="100000"/>
                <a:buFont typeface="Arial" panose="020B0604020202020204" pitchFamily="34" charset="0"/>
                <a:buChar char="•"/>
              </a:pPr>
              <a:r>
                <a:rPr lang="pt-BR" sz="1400" b="1" dirty="0" err="1">
                  <a:solidFill>
                    <a:schemeClr val="bg1"/>
                  </a:solidFill>
                </a:rPr>
                <a:t>Multicanalidade</a:t>
              </a:r>
              <a:r>
                <a:rPr lang="pt-BR" sz="1400" b="1" dirty="0">
                  <a:solidFill>
                    <a:schemeClr val="bg1"/>
                  </a:solidFill>
                </a:rPr>
                <a:t>:</a:t>
              </a:r>
              <a:r>
                <a:rPr lang="pt-BR" sz="1400" dirty="0">
                  <a:solidFill>
                    <a:schemeClr val="bg1"/>
                  </a:solidFill>
                </a:rPr>
                <a:t> época de </a:t>
              </a:r>
              <a:r>
                <a:rPr lang="pt-BR" sz="1400" dirty="0">
                  <a:solidFill>
                    <a:srgbClr val="FFFFFF"/>
                  </a:solidFill>
                  <a:latin typeface="Segoe UI"/>
                  <a:cs typeface="Segoe UI"/>
                </a:rPr>
                <a:t>transformação digital mantendo multiplicidade de canais, com foco no aumento de base de clientes.</a:t>
              </a:r>
            </a:p>
            <a:p>
              <a:pPr marL="285750" indent="-285750">
                <a:spcBef>
                  <a:spcPts val="600"/>
                </a:spcBef>
                <a:buSzPct val="100000"/>
                <a:buFont typeface="Arial" panose="020B0604020202020204" pitchFamily="34" charset="0"/>
                <a:buChar char="•"/>
              </a:pPr>
              <a:r>
                <a:rPr lang="pt-BR" sz="1400" b="1" dirty="0" err="1">
                  <a:solidFill>
                    <a:srgbClr val="FFFFFF"/>
                  </a:solidFill>
                  <a:latin typeface="Segoe UI"/>
                  <a:cs typeface="Segoe UI"/>
                </a:rPr>
                <a:t>Omnicanalidade</a:t>
              </a:r>
              <a:r>
                <a:rPr lang="pt-BR" sz="1400" b="1" dirty="0">
                  <a:solidFill>
                    <a:srgbClr val="FFFFFF"/>
                  </a:solidFill>
                  <a:latin typeface="Segoe UI"/>
                  <a:cs typeface="Segoe UI"/>
                </a:rPr>
                <a:t>:</a:t>
              </a:r>
              <a:r>
                <a:rPr lang="pt-BR" sz="1400" dirty="0">
                  <a:solidFill>
                    <a:srgbClr val="FFFFFF"/>
                  </a:solidFill>
                  <a:latin typeface="Segoe UI"/>
                  <a:cs typeface="Segoe UI"/>
                </a:rPr>
                <a:t> Experiência fluida e consistente sem perder o contexto.</a:t>
              </a:r>
              <a:endParaRPr lang="pt-BR" sz="1400" dirty="0">
                <a:solidFill>
                  <a:schemeClr val="bg1"/>
                </a:solidFill>
              </a:endParaRPr>
            </a:p>
            <a:p>
              <a:pPr marL="285750" lvl="0" indent="-285750">
                <a:buClrTx/>
                <a:buSzPct val="100000"/>
                <a:buFont typeface="Arial" panose="020B0604020202020204" pitchFamily="34" charset="0"/>
                <a:buChar char="•"/>
                <a:defRPr/>
              </a:pPr>
              <a:r>
                <a:rPr lang="pt-BR" sz="1400" b="1" dirty="0">
                  <a:solidFill>
                    <a:schemeClr val="bg1"/>
                  </a:solidFill>
                </a:rPr>
                <a:t>BPM:</a:t>
              </a:r>
              <a:r>
                <a:rPr lang="pt-BR" sz="1400" dirty="0">
                  <a:solidFill>
                    <a:schemeClr val="bg1"/>
                  </a:solidFill>
                </a:rPr>
                <a:t> Pressão por escalabilidade e digitalização priorizando a eficiência operacional, gerenciando a complexidade.</a:t>
              </a:r>
            </a:p>
          </p:txBody>
        </p:sp>
        <p:sp>
          <p:nvSpPr>
            <p:cNvPr id="58" name="CaixaDeTexto 57">
              <a:extLst>
                <a:ext uri="{FF2B5EF4-FFF2-40B4-BE49-F238E27FC236}">
                  <a16:creationId xmlns:a16="http://schemas.microsoft.com/office/drawing/2014/main" id="{8FA1CEBE-6EBE-4A87-66CE-D22C138CBBA5}"/>
                </a:ext>
              </a:extLst>
            </p:cNvPr>
            <p:cNvSpPr txBox="1"/>
            <p:nvPr/>
          </p:nvSpPr>
          <p:spPr>
            <a:xfrm>
              <a:off x="4633485" y="2035742"/>
              <a:ext cx="2309189" cy="655370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rmAutofit/>
            </a:bodyPr>
            <a:lstStyle/>
            <a:p>
              <a:pPr algn="ctr"/>
              <a:r>
                <a:rPr lang="pt-BR" sz="3600" b="1">
                  <a:solidFill>
                    <a:schemeClr val="bg1"/>
                  </a:solidFill>
                  <a:latin typeface="Segoe UI" panose="020B0502040204020203" pitchFamily="34" charset="0"/>
                  <a:ea typeface="Inter" panose="02000503000000020004" pitchFamily="2" charset="0"/>
                  <a:cs typeface="Segoe UI" panose="020B0502040204020203" pitchFamily="34" charset="0"/>
                </a:rPr>
                <a:t>BPM</a:t>
              </a:r>
            </a:p>
          </p:txBody>
        </p:sp>
      </p:grpSp>
      <p:grpSp>
        <p:nvGrpSpPr>
          <p:cNvPr id="44" name="Agrupar 43">
            <a:extLst>
              <a:ext uri="{FF2B5EF4-FFF2-40B4-BE49-F238E27FC236}">
                <a16:creationId xmlns:a16="http://schemas.microsoft.com/office/drawing/2014/main" id="{39908541-4F1C-9983-8243-4164A85B34F2}"/>
              </a:ext>
            </a:extLst>
          </p:cNvPr>
          <p:cNvGrpSpPr/>
          <p:nvPr/>
        </p:nvGrpSpPr>
        <p:grpSpPr>
          <a:xfrm>
            <a:off x="2821616" y="1542314"/>
            <a:ext cx="1899398" cy="1800000"/>
            <a:chOff x="648987" y="1958009"/>
            <a:chExt cx="1899398" cy="1800000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3F7712E-CF1F-8404-F5F2-CEA0FDF4E418}"/>
                </a:ext>
              </a:extLst>
            </p:cNvPr>
            <p:cNvSpPr/>
            <p:nvPr/>
          </p:nvSpPr>
          <p:spPr>
            <a:xfrm>
              <a:off x="677379" y="1958009"/>
              <a:ext cx="1800000" cy="1800000"/>
            </a:xfrm>
            <a:prstGeom prst="ellipse">
              <a:avLst/>
            </a:prstGeom>
            <a:solidFill>
              <a:srgbClr val="02052D"/>
            </a:solidFill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pt-BR" sz="1600"/>
                <a:t>Presencial</a:t>
              </a:r>
            </a:p>
          </p:txBody>
        </p:sp>
        <p:grpSp>
          <p:nvGrpSpPr>
            <p:cNvPr id="20" name="Agrupar 19">
              <a:extLst>
                <a:ext uri="{FF2B5EF4-FFF2-40B4-BE49-F238E27FC236}">
                  <a16:creationId xmlns:a16="http://schemas.microsoft.com/office/drawing/2014/main" id="{E32A6CE7-A480-D05C-B63C-E20BA207372E}"/>
                </a:ext>
              </a:extLst>
            </p:cNvPr>
            <p:cNvGrpSpPr/>
            <p:nvPr/>
          </p:nvGrpSpPr>
          <p:grpSpPr>
            <a:xfrm>
              <a:off x="648987" y="2777731"/>
              <a:ext cx="1080000" cy="533170"/>
              <a:chOff x="289779" y="2533097"/>
              <a:chExt cx="1080000" cy="533170"/>
            </a:xfrm>
          </p:grpSpPr>
          <p:sp>
            <p:nvSpPr>
              <p:cNvPr id="3" name="CaixaDeTexto 2">
                <a:extLst>
                  <a:ext uri="{FF2B5EF4-FFF2-40B4-BE49-F238E27FC236}">
                    <a16:creationId xmlns:a16="http://schemas.microsoft.com/office/drawing/2014/main" id="{E1D3CE6A-A0CA-C8AF-449E-1F226847DA75}"/>
                  </a:ext>
                </a:extLst>
              </p:cNvPr>
              <p:cNvSpPr txBox="1"/>
              <p:nvPr/>
            </p:nvSpPr>
            <p:spPr>
              <a:xfrm>
                <a:off x="289779" y="2835435"/>
                <a:ext cx="1080000" cy="230832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pt-BR" sz="900">
                    <a:solidFill>
                      <a:schemeClr val="bg1"/>
                    </a:solidFill>
                    <a:latin typeface="Segoe UI" panose="020B0502040204020203" pitchFamily="34" charset="0"/>
                    <a:ea typeface="Inter" panose="02000503000000020004" pitchFamily="2" charset="0"/>
                    <a:cs typeface="Segoe UI" panose="020B0502040204020203" pitchFamily="34" charset="0"/>
                  </a:rPr>
                  <a:t>Agencias</a:t>
                </a:r>
              </a:p>
            </p:txBody>
          </p:sp>
          <p:pic>
            <p:nvPicPr>
              <p:cNvPr id="1028" name="Picture 4">
                <a:extLst>
                  <a:ext uri="{FF2B5EF4-FFF2-40B4-BE49-F238E27FC236}">
                    <a16:creationId xmlns:a16="http://schemas.microsoft.com/office/drawing/2014/main" id="{0FEF57FB-C674-1D7A-B83D-34E33BBBC11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7379" y="2533097"/>
                <a:ext cx="304800" cy="3048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1" name="Agrupar 20">
              <a:extLst>
                <a:ext uri="{FF2B5EF4-FFF2-40B4-BE49-F238E27FC236}">
                  <a16:creationId xmlns:a16="http://schemas.microsoft.com/office/drawing/2014/main" id="{48313938-E8CC-97AB-CEC2-5923AADB1F60}"/>
                </a:ext>
              </a:extLst>
            </p:cNvPr>
            <p:cNvGrpSpPr/>
            <p:nvPr/>
          </p:nvGrpSpPr>
          <p:grpSpPr>
            <a:xfrm>
              <a:off x="1468385" y="2777731"/>
              <a:ext cx="1080000" cy="533170"/>
              <a:chOff x="1109177" y="2533097"/>
              <a:chExt cx="1080000" cy="533170"/>
            </a:xfrm>
          </p:grpSpPr>
          <p:pic>
            <p:nvPicPr>
              <p:cNvPr id="1048" name="Picture 24">
                <a:extLst>
                  <a:ext uri="{FF2B5EF4-FFF2-40B4-BE49-F238E27FC236}">
                    <a16:creationId xmlns:a16="http://schemas.microsoft.com/office/drawing/2014/main" id="{304669A4-7CD6-1E49-57DE-AAE96EDFBAD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98706" y="2533097"/>
                <a:ext cx="304800" cy="3048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" name="CaixaDeTexto 4">
                <a:extLst>
                  <a:ext uri="{FF2B5EF4-FFF2-40B4-BE49-F238E27FC236}">
                    <a16:creationId xmlns:a16="http://schemas.microsoft.com/office/drawing/2014/main" id="{8117BDDC-131E-E55D-208B-81FFB3ACC550}"/>
                  </a:ext>
                </a:extLst>
              </p:cNvPr>
              <p:cNvSpPr txBox="1"/>
              <p:nvPr/>
            </p:nvSpPr>
            <p:spPr>
              <a:xfrm>
                <a:off x="1109177" y="2835435"/>
                <a:ext cx="1080000" cy="230832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pt-BR" sz="900">
                    <a:solidFill>
                      <a:schemeClr val="bg1"/>
                    </a:solidFill>
                    <a:latin typeface="Segoe UI" panose="020B0502040204020203" pitchFamily="34" charset="0"/>
                    <a:ea typeface="Inter" panose="02000503000000020004" pitchFamily="2" charset="0"/>
                    <a:cs typeface="Segoe UI" panose="020B0502040204020203" pitchFamily="34" charset="0"/>
                  </a:rPr>
                  <a:t>ATM</a:t>
                </a:r>
              </a:p>
            </p:txBody>
          </p:sp>
        </p:grpSp>
      </p:grpSp>
      <p:grpSp>
        <p:nvGrpSpPr>
          <p:cNvPr id="43" name="Agrupar 42">
            <a:extLst>
              <a:ext uri="{FF2B5EF4-FFF2-40B4-BE49-F238E27FC236}">
                <a16:creationId xmlns:a16="http://schemas.microsoft.com/office/drawing/2014/main" id="{EBA8544E-BB9C-73C4-98D7-EE34C41DED08}"/>
              </a:ext>
            </a:extLst>
          </p:cNvPr>
          <p:cNvGrpSpPr/>
          <p:nvPr/>
        </p:nvGrpSpPr>
        <p:grpSpPr>
          <a:xfrm>
            <a:off x="2449861" y="3214471"/>
            <a:ext cx="2718796" cy="2520000"/>
            <a:chOff x="8157095" y="1958009"/>
            <a:chExt cx="2718796" cy="2520000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0B9A51C2-0629-6C61-513E-4A62EB8E0393}"/>
                </a:ext>
              </a:extLst>
            </p:cNvPr>
            <p:cNvSpPr/>
            <p:nvPr/>
          </p:nvSpPr>
          <p:spPr>
            <a:xfrm>
              <a:off x="8218665" y="1958009"/>
              <a:ext cx="2520000" cy="2520000"/>
            </a:xfrm>
            <a:prstGeom prst="ellipse">
              <a:avLst/>
            </a:prstGeom>
            <a:solidFill>
              <a:srgbClr val="02052D"/>
            </a:solidFill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pt-BR" sz="1600"/>
                <a:t>Outros canais</a:t>
              </a:r>
            </a:p>
          </p:txBody>
        </p:sp>
        <p:grpSp>
          <p:nvGrpSpPr>
            <p:cNvPr id="41" name="Agrupar 40">
              <a:extLst>
                <a:ext uri="{FF2B5EF4-FFF2-40B4-BE49-F238E27FC236}">
                  <a16:creationId xmlns:a16="http://schemas.microsoft.com/office/drawing/2014/main" id="{2BECD7AB-96BA-F046-6350-D34F0CF4B965}"/>
                </a:ext>
              </a:extLst>
            </p:cNvPr>
            <p:cNvGrpSpPr/>
            <p:nvPr/>
          </p:nvGrpSpPr>
          <p:grpSpPr>
            <a:xfrm>
              <a:off x="8157095" y="2777731"/>
              <a:ext cx="2718796" cy="1370680"/>
              <a:chOff x="8225335" y="2777731"/>
              <a:chExt cx="2718796" cy="1370680"/>
            </a:xfrm>
          </p:grpSpPr>
          <p:grpSp>
            <p:nvGrpSpPr>
              <p:cNvPr id="29" name="Agrupar 28">
                <a:extLst>
                  <a:ext uri="{FF2B5EF4-FFF2-40B4-BE49-F238E27FC236}">
                    <a16:creationId xmlns:a16="http://schemas.microsoft.com/office/drawing/2014/main" id="{867082C0-C44C-B1D9-B3D8-B641D38EFE65}"/>
                  </a:ext>
                </a:extLst>
              </p:cNvPr>
              <p:cNvGrpSpPr/>
              <p:nvPr/>
            </p:nvGrpSpPr>
            <p:grpSpPr>
              <a:xfrm>
                <a:off x="8225335" y="2777731"/>
                <a:ext cx="1080000" cy="671670"/>
                <a:chOff x="7664361" y="2533097"/>
                <a:chExt cx="1080000" cy="671670"/>
              </a:xfrm>
            </p:grpSpPr>
            <p:pic>
              <p:nvPicPr>
                <p:cNvPr id="1056" name="Picture 32">
                  <a:extLst>
                    <a:ext uri="{FF2B5EF4-FFF2-40B4-BE49-F238E27FC236}">
                      <a16:creationId xmlns:a16="http://schemas.microsoft.com/office/drawing/2014/main" id="{D0331CB2-BA5A-FECC-CEB8-731EF9D401C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069322" y="2533097"/>
                  <a:ext cx="304800" cy="30480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5" name="CaixaDeTexto 14">
                  <a:extLst>
                    <a:ext uri="{FF2B5EF4-FFF2-40B4-BE49-F238E27FC236}">
                      <a16:creationId xmlns:a16="http://schemas.microsoft.com/office/drawing/2014/main" id="{0E5A8A13-5F42-19E0-AB73-EF35E58CF4C8}"/>
                    </a:ext>
                  </a:extLst>
                </p:cNvPr>
                <p:cNvSpPr txBox="1"/>
                <p:nvPr/>
              </p:nvSpPr>
              <p:spPr>
                <a:xfrm>
                  <a:off x="7664361" y="2835435"/>
                  <a:ext cx="1080000" cy="369332"/>
                </a:xfrm>
                <a:prstGeom prst="rect">
                  <a:avLst/>
                </a:prstGeom>
              </p:spPr>
              <p:txBody>
                <a:bodyPr vert="horz" wrap="square" lIns="91440" tIns="45720" rIns="91440" bIns="45720" rtlCol="0" anchor="t">
                  <a:spAutoFit/>
                </a:bodyPr>
                <a:lstStyle/>
                <a:p>
                  <a:pPr algn="ctr"/>
                  <a:r>
                    <a:rPr lang="pt-BR" sz="900">
                      <a:solidFill>
                        <a:schemeClr val="bg1"/>
                      </a:solidFill>
                      <a:latin typeface="Segoe UI" panose="020B0502040204020203" pitchFamily="34" charset="0"/>
                      <a:ea typeface="Inter" panose="02000503000000020004" pitchFamily="2" charset="0"/>
                      <a:cs typeface="Segoe UI" panose="020B0502040204020203" pitchFamily="34" charset="0"/>
                    </a:rPr>
                    <a:t>Rede</a:t>
                  </a:r>
                </a:p>
                <a:p>
                  <a:pPr algn="ctr"/>
                  <a:r>
                    <a:rPr lang="pt-BR" sz="900">
                      <a:solidFill>
                        <a:schemeClr val="bg1"/>
                      </a:solidFill>
                      <a:latin typeface="Segoe UI" panose="020B0502040204020203" pitchFamily="34" charset="0"/>
                      <a:ea typeface="Inter" panose="02000503000000020004" pitchFamily="2" charset="0"/>
                      <a:cs typeface="Segoe UI" panose="020B0502040204020203" pitchFamily="34" charset="0"/>
                    </a:rPr>
                    <a:t>social</a:t>
                  </a:r>
                </a:p>
              </p:txBody>
            </p:sp>
          </p:grpSp>
          <p:grpSp>
            <p:nvGrpSpPr>
              <p:cNvPr id="30" name="Agrupar 29">
                <a:extLst>
                  <a:ext uri="{FF2B5EF4-FFF2-40B4-BE49-F238E27FC236}">
                    <a16:creationId xmlns:a16="http://schemas.microsoft.com/office/drawing/2014/main" id="{B036C458-659D-80B1-EE9C-19E6A1765642}"/>
                  </a:ext>
                </a:extLst>
              </p:cNvPr>
              <p:cNvGrpSpPr/>
              <p:nvPr/>
            </p:nvGrpSpPr>
            <p:grpSpPr>
              <a:xfrm>
                <a:off x="9044733" y="2777731"/>
                <a:ext cx="1080000" cy="533170"/>
                <a:chOff x="8483759" y="2533097"/>
                <a:chExt cx="1080000" cy="533170"/>
              </a:xfrm>
            </p:grpSpPr>
            <p:pic>
              <p:nvPicPr>
                <p:cNvPr id="1050" name="Picture 26">
                  <a:extLst>
                    <a:ext uri="{FF2B5EF4-FFF2-40B4-BE49-F238E27FC236}">
                      <a16:creationId xmlns:a16="http://schemas.microsoft.com/office/drawing/2014/main" id="{24CD01F4-6AF8-8F22-669F-83B678BF0AC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890649" y="2533097"/>
                  <a:ext cx="304800" cy="30480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6" name="CaixaDeTexto 15">
                  <a:extLst>
                    <a:ext uri="{FF2B5EF4-FFF2-40B4-BE49-F238E27FC236}">
                      <a16:creationId xmlns:a16="http://schemas.microsoft.com/office/drawing/2014/main" id="{25E6640D-A730-083D-38AB-7ADFE94BA883}"/>
                    </a:ext>
                  </a:extLst>
                </p:cNvPr>
                <p:cNvSpPr txBox="1"/>
                <p:nvPr/>
              </p:nvSpPr>
              <p:spPr>
                <a:xfrm>
                  <a:off x="8483759" y="2835435"/>
                  <a:ext cx="1080000" cy="230832"/>
                </a:xfrm>
                <a:prstGeom prst="rect">
                  <a:avLst/>
                </a:prstGeom>
              </p:spPr>
              <p:txBody>
                <a:bodyPr vert="horz" wrap="square" lIns="91440" tIns="45720" rIns="91440" bIns="45720" rtlCol="0" anchor="t">
                  <a:spAutoFit/>
                </a:bodyPr>
                <a:lstStyle/>
                <a:p>
                  <a:pPr algn="ctr"/>
                  <a:r>
                    <a:rPr lang="pt-BR" sz="900" err="1">
                      <a:solidFill>
                        <a:schemeClr val="bg1"/>
                      </a:solidFill>
                      <a:latin typeface="Segoe UI" panose="020B0502040204020203" pitchFamily="34" charset="0"/>
                      <a:ea typeface="Inter" panose="02000503000000020004" pitchFamily="2" charset="0"/>
                      <a:cs typeface="Segoe UI" panose="020B0502040204020203" pitchFamily="34" charset="0"/>
                    </a:rPr>
                    <a:t>Chatbots</a:t>
                  </a:r>
                  <a:endParaRPr lang="pt-BR" sz="900">
                    <a:solidFill>
                      <a:schemeClr val="bg1"/>
                    </a:solidFill>
                    <a:latin typeface="Segoe UI" panose="020B0502040204020203" pitchFamily="34" charset="0"/>
                    <a:ea typeface="Inter" panose="02000503000000020004" pitchFamily="2" charset="0"/>
                    <a:cs typeface="Segoe UI" panose="020B0502040204020203" pitchFamily="34" charset="0"/>
                  </a:endParaRPr>
                </a:p>
              </p:txBody>
            </p:sp>
          </p:grpSp>
          <p:grpSp>
            <p:nvGrpSpPr>
              <p:cNvPr id="31" name="Agrupar 30">
                <a:extLst>
                  <a:ext uri="{FF2B5EF4-FFF2-40B4-BE49-F238E27FC236}">
                    <a16:creationId xmlns:a16="http://schemas.microsoft.com/office/drawing/2014/main" id="{82DF0488-3D2D-7636-746E-87870B52FC74}"/>
                  </a:ext>
                </a:extLst>
              </p:cNvPr>
              <p:cNvGrpSpPr/>
              <p:nvPr/>
            </p:nvGrpSpPr>
            <p:grpSpPr>
              <a:xfrm>
                <a:off x="9864131" y="2777731"/>
                <a:ext cx="1080000" cy="671670"/>
                <a:chOff x="9303157" y="2533097"/>
                <a:chExt cx="1080000" cy="671670"/>
              </a:xfrm>
            </p:grpSpPr>
            <p:pic>
              <p:nvPicPr>
                <p:cNvPr id="1058" name="Picture 34">
                  <a:extLst>
                    <a:ext uri="{FF2B5EF4-FFF2-40B4-BE49-F238E27FC236}">
                      <a16:creationId xmlns:a16="http://schemas.microsoft.com/office/drawing/2014/main" id="{8BEAE56C-7DAF-DBEF-EF37-108F7F886B9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711976" y="2533097"/>
                  <a:ext cx="304800" cy="30480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7" name="CaixaDeTexto 16">
                  <a:extLst>
                    <a:ext uri="{FF2B5EF4-FFF2-40B4-BE49-F238E27FC236}">
                      <a16:creationId xmlns:a16="http://schemas.microsoft.com/office/drawing/2014/main" id="{18C09C90-E22F-06DC-AA11-DF6A1D2A47B0}"/>
                    </a:ext>
                  </a:extLst>
                </p:cNvPr>
                <p:cNvSpPr txBox="1"/>
                <p:nvPr/>
              </p:nvSpPr>
              <p:spPr>
                <a:xfrm>
                  <a:off x="9303157" y="2835435"/>
                  <a:ext cx="1080000" cy="369332"/>
                </a:xfrm>
                <a:prstGeom prst="rect">
                  <a:avLst/>
                </a:prstGeom>
              </p:spPr>
              <p:txBody>
                <a:bodyPr vert="horz" wrap="square" lIns="91440" tIns="45720" rIns="91440" bIns="45720" rtlCol="0" anchor="t">
                  <a:spAutoFit/>
                </a:bodyPr>
                <a:lstStyle/>
                <a:p>
                  <a:pPr algn="ctr"/>
                  <a:r>
                    <a:rPr lang="pt-BR" sz="900">
                      <a:solidFill>
                        <a:schemeClr val="bg1"/>
                      </a:solidFill>
                      <a:latin typeface="Segoe UI" panose="020B0502040204020203" pitchFamily="34" charset="0"/>
                      <a:ea typeface="Inter" panose="02000503000000020004" pitchFamily="2" charset="0"/>
                      <a:cs typeface="Segoe UI" panose="020B0502040204020203" pitchFamily="34" charset="0"/>
                    </a:rPr>
                    <a:t>Notificação</a:t>
                  </a:r>
                </a:p>
                <a:p>
                  <a:pPr algn="ctr"/>
                  <a:r>
                    <a:rPr lang="pt-BR" sz="900" err="1">
                      <a:solidFill>
                        <a:schemeClr val="bg1"/>
                      </a:solidFill>
                      <a:latin typeface="Segoe UI" panose="020B0502040204020203" pitchFamily="34" charset="0"/>
                      <a:ea typeface="Inter" panose="02000503000000020004" pitchFamily="2" charset="0"/>
                      <a:cs typeface="Segoe UI" panose="020B0502040204020203" pitchFamily="34" charset="0"/>
                    </a:rPr>
                    <a:t>push</a:t>
                  </a:r>
                  <a:endParaRPr lang="pt-BR" sz="900">
                    <a:solidFill>
                      <a:schemeClr val="bg1"/>
                    </a:solidFill>
                    <a:latin typeface="Segoe UI" panose="020B0502040204020203" pitchFamily="34" charset="0"/>
                    <a:ea typeface="Inter" panose="02000503000000020004" pitchFamily="2" charset="0"/>
                    <a:cs typeface="Segoe UI" panose="020B0502040204020203" pitchFamily="34" charset="0"/>
                  </a:endParaRPr>
                </a:p>
              </p:txBody>
            </p:sp>
          </p:grpSp>
          <p:grpSp>
            <p:nvGrpSpPr>
              <p:cNvPr id="32" name="Agrupar 31">
                <a:extLst>
                  <a:ext uri="{FF2B5EF4-FFF2-40B4-BE49-F238E27FC236}">
                    <a16:creationId xmlns:a16="http://schemas.microsoft.com/office/drawing/2014/main" id="{E88EFA60-5AE1-3047-8D48-7B9F208E1F7E}"/>
                  </a:ext>
                </a:extLst>
              </p:cNvPr>
              <p:cNvGrpSpPr/>
              <p:nvPr/>
            </p:nvGrpSpPr>
            <p:grpSpPr>
              <a:xfrm>
                <a:off x="8615980" y="3476741"/>
                <a:ext cx="1080000" cy="671670"/>
                <a:chOff x="10122555" y="2533097"/>
                <a:chExt cx="1080000" cy="671670"/>
              </a:xfrm>
            </p:grpSpPr>
            <p:pic>
              <p:nvPicPr>
                <p:cNvPr id="1060" name="Picture 36">
                  <a:extLst>
                    <a:ext uri="{FF2B5EF4-FFF2-40B4-BE49-F238E27FC236}">
                      <a16:creationId xmlns:a16="http://schemas.microsoft.com/office/drawing/2014/main" id="{730A064F-15C0-6BFB-7802-478C5556363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533303" y="2533097"/>
                  <a:ext cx="304800" cy="30480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8" name="CaixaDeTexto 17">
                  <a:extLst>
                    <a:ext uri="{FF2B5EF4-FFF2-40B4-BE49-F238E27FC236}">
                      <a16:creationId xmlns:a16="http://schemas.microsoft.com/office/drawing/2014/main" id="{617031AB-40D5-B923-84C1-FDF5EF8EECB4}"/>
                    </a:ext>
                  </a:extLst>
                </p:cNvPr>
                <p:cNvSpPr txBox="1"/>
                <p:nvPr/>
              </p:nvSpPr>
              <p:spPr>
                <a:xfrm>
                  <a:off x="10122555" y="2835435"/>
                  <a:ext cx="1080000" cy="369332"/>
                </a:xfrm>
                <a:prstGeom prst="rect">
                  <a:avLst/>
                </a:prstGeom>
              </p:spPr>
              <p:txBody>
                <a:bodyPr vert="horz" wrap="square" lIns="91440" tIns="45720" rIns="91440" bIns="45720" rtlCol="0" anchor="t">
                  <a:spAutoFit/>
                </a:bodyPr>
                <a:lstStyle/>
                <a:p>
                  <a:pPr algn="ctr"/>
                  <a:r>
                    <a:rPr lang="pt-BR" sz="900">
                      <a:solidFill>
                        <a:schemeClr val="bg1"/>
                      </a:solidFill>
                      <a:latin typeface="Segoe UI" panose="020B0502040204020203" pitchFamily="34" charset="0"/>
                      <a:ea typeface="Inter" panose="02000503000000020004" pitchFamily="2" charset="0"/>
                      <a:cs typeface="Segoe UI" panose="020B0502040204020203" pitchFamily="34" charset="0"/>
                    </a:rPr>
                    <a:t>Correspondente bancário</a:t>
                  </a:r>
                </a:p>
              </p:txBody>
            </p:sp>
          </p:grpSp>
          <p:grpSp>
            <p:nvGrpSpPr>
              <p:cNvPr id="34" name="Agrupar 33">
                <a:extLst>
                  <a:ext uri="{FF2B5EF4-FFF2-40B4-BE49-F238E27FC236}">
                    <a16:creationId xmlns:a16="http://schemas.microsoft.com/office/drawing/2014/main" id="{3A569558-813D-698F-8382-7E05C7E8D164}"/>
                  </a:ext>
                </a:extLst>
              </p:cNvPr>
              <p:cNvGrpSpPr/>
              <p:nvPr/>
            </p:nvGrpSpPr>
            <p:grpSpPr>
              <a:xfrm>
                <a:off x="9476320" y="3476741"/>
                <a:ext cx="1080000" cy="533170"/>
                <a:chOff x="10941951" y="2533097"/>
                <a:chExt cx="1080000" cy="533170"/>
              </a:xfrm>
            </p:grpSpPr>
            <p:pic>
              <p:nvPicPr>
                <p:cNvPr id="1062" name="Picture 38">
                  <a:extLst>
                    <a:ext uri="{FF2B5EF4-FFF2-40B4-BE49-F238E27FC236}">
                      <a16:creationId xmlns:a16="http://schemas.microsoft.com/office/drawing/2014/main" id="{66E13E57-2C23-8F59-6E79-3A86EEC94C5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354628" y="2533097"/>
                  <a:ext cx="304800" cy="30480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9" name="CaixaDeTexto 18">
                  <a:extLst>
                    <a:ext uri="{FF2B5EF4-FFF2-40B4-BE49-F238E27FC236}">
                      <a16:creationId xmlns:a16="http://schemas.microsoft.com/office/drawing/2014/main" id="{A636AF60-678B-469E-FD56-1E3B7746D9D1}"/>
                    </a:ext>
                  </a:extLst>
                </p:cNvPr>
                <p:cNvSpPr txBox="1"/>
                <p:nvPr/>
              </p:nvSpPr>
              <p:spPr>
                <a:xfrm>
                  <a:off x="10941951" y="2835435"/>
                  <a:ext cx="1080000" cy="230832"/>
                </a:xfrm>
                <a:prstGeom prst="rect">
                  <a:avLst/>
                </a:prstGeom>
              </p:spPr>
              <p:txBody>
                <a:bodyPr vert="horz" wrap="square" lIns="91440" tIns="45720" rIns="91440" bIns="45720" rtlCol="0" anchor="t">
                  <a:spAutoFit/>
                </a:bodyPr>
                <a:lstStyle/>
                <a:p>
                  <a:pPr algn="ctr"/>
                  <a:r>
                    <a:rPr lang="pt-BR" sz="900">
                      <a:solidFill>
                        <a:schemeClr val="bg1"/>
                      </a:solidFill>
                      <a:latin typeface="Segoe UI" panose="020B0502040204020203" pitchFamily="34" charset="0"/>
                      <a:ea typeface="Inter" panose="02000503000000020004" pitchFamily="2" charset="0"/>
                      <a:cs typeface="Segoe UI" panose="020B0502040204020203" pitchFamily="34" charset="0"/>
                    </a:rPr>
                    <a:t>Ouvidoria</a:t>
                  </a:r>
                </a:p>
              </p:txBody>
            </p:sp>
          </p:grpSp>
        </p:grpSp>
      </p:grpSp>
      <p:grpSp>
        <p:nvGrpSpPr>
          <p:cNvPr id="45" name="Agrupar 44">
            <a:extLst>
              <a:ext uri="{FF2B5EF4-FFF2-40B4-BE49-F238E27FC236}">
                <a16:creationId xmlns:a16="http://schemas.microsoft.com/office/drawing/2014/main" id="{4A9FC4CC-70D8-966C-83E1-85EF8E745410}"/>
              </a:ext>
            </a:extLst>
          </p:cNvPr>
          <p:cNvGrpSpPr/>
          <p:nvPr/>
        </p:nvGrpSpPr>
        <p:grpSpPr>
          <a:xfrm>
            <a:off x="802434" y="4059872"/>
            <a:ext cx="1899398" cy="1800000"/>
            <a:chOff x="2802491" y="1958009"/>
            <a:chExt cx="1899398" cy="1800000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56C47DF3-B4BE-C603-547F-D559758405C6}"/>
                </a:ext>
              </a:extLst>
            </p:cNvPr>
            <p:cNvSpPr/>
            <p:nvPr/>
          </p:nvSpPr>
          <p:spPr>
            <a:xfrm>
              <a:off x="2866908" y="1958009"/>
              <a:ext cx="1800000" cy="1800000"/>
            </a:xfrm>
            <a:prstGeom prst="ellipse">
              <a:avLst/>
            </a:prstGeom>
            <a:solidFill>
              <a:srgbClr val="02052D"/>
            </a:solidFill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pt-BR" sz="1600"/>
                <a:t>Voz</a:t>
              </a:r>
            </a:p>
          </p:txBody>
        </p:sp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id="{3DE4C5FB-A463-6DC3-C907-B75B1576DC9E}"/>
                </a:ext>
              </a:extLst>
            </p:cNvPr>
            <p:cNvGrpSpPr/>
            <p:nvPr/>
          </p:nvGrpSpPr>
          <p:grpSpPr>
            <a:xfrm>
              <a:off x="2802491" y="2777731"/>
              <a:ext cx="1080000" cy="533170"/>
              <a:chOff x="1928575" y="2533097"/>
              <a:chExt cx="1080000" cy="533170"/>
            </a:xfrm>
          </p:grpSpPr>
          <p:pic>
            <p:nvPicPr>
              <p:cNvPr id="1040" name="Picture 16">
                <a:extLst>
                  <a:ext uri="{FF2B5EF4-FFF2-40B4-BE49-F238E27FC236}">
                    <a16:creationId xmlns:a16="http://schemas.microsoft.com/office/drawing/2014/main" id="{4F0D5EEC-2A34-9F1F-76BD-9428FBED9D6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20033" y="2533097"/>
                <a:ext cx="304800" cy="3048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CaixaDeTexto 5">
                <a:extLst>
                  <a:ext uri="{FF2B5EF4-FFF2-40B4-BE49-F238E27FC236}">
                    <a16:creationId xmlns:a16="http://schemas.microsoft.com/office/drawing/2014/main" id="{C9BBA6F9-7A7C-071B-AAF8-4207F6F16CD1}"/>
                  </a:ext>
                </a:extLst>
              </p:cNvPr>
              <p:cNvSpPr txBox="1"/>
              <p:nvPr/>
            </p:nvSpPr>
            <p:spPr>
              <a:xfrm>
                <a:off x="1928575" y="2835435"/>
                <a:ext cx="1080000" cy="230832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pt-BR" sz="900">
                    <a:solidFill>
                      <a:schemeClr val="bg1"/>
                    </a:solidFill>
                    <a:latin typeface="Segoe UI" panose="020B0502040204020203" pitchFamily="34" charset="0"/>
                    <a:ea typeface="Inter" panose="02000503000000020004" pitchFamily="2" charset="0"/>
                    <a:cs typeface="Segoe UI" panose="020B0502040204020203" pitchFamily="34" charset="0"/>
                  </a:rPr>
                  <a:t>SAC</a:t>
                </a:r>
              </a:p>
            </p:txBody>
          </p:sp>
        </p:grpSp>
        <p:grpSp>
          <p:nvGrpSpPr>
            <p:cNvPr id="23" name="Agrupar 22">
              <a:extLst>
                <a:ext uri="{FF2B5EF4-FFF2-40B4-BE49-F238E27FC236}">
                  <a16:creationId xmlns:a16="http://schemas.microsoft.com/office/drawing/2014/main" id="{8E9A47D3-7C9A-E8E8-6189-29EBA0C090AE}"/>
                </a:ext>
              </a:extLst>
            </p:cNvPr>
            <p:cNvGrpSpPr/>
            <p:nvPr/>
          </p:nvGrpSpPr>
          <p:grpSpPr>
            <a:xfrm>
              <a:off x="3621889" y="2777731"/>
              <a:ext cx="1080000" cy="533170"/>
              <a:chOff x="2747973" y="2533097"/>
              <a:chExt cx="1080000" cy="533170"/>
            </a:xfrm>
          </p:grpSpPr>
          <p:pic>
            <p:nvPicPr>
              <p:cNvPr id="1032" name="Picture 8">
                <a:extLst>
                  <a:ext uri="{FF2B5EF4-FFF2-40B4-BE49-F238E27FC236}">
                    <a16:creationId xmlns:a16="http://schemas.microsoft.com/office/drawing/2014/main" id="{BFB86E00-B4BE-E02F-F60B-D16C9A5D028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41360" y="2533097"/>
                <a:ext cx="304800" cy="3048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" name="CaixaDeTexto 6">
                <a:extLst>
                  <a:ext uri="{FF2B5EF4-FFF2-40B4-BE49-F238E27FC236}">
                    <a16:creationId xmlns:a16="http://schemas.microsoft.com/office/drawing/2014/main" id="{45165BC1-3D9D-AA2B-CAC6-835DABC9F7A1}"/>
                  </a:ext>
                </a:extLst>
              </p:cNvPr>
              <p:cNvSpPr txBox="1"/>
              <p:nvPr/>
            </p:nvSpPr>
            <p:spPr>
              <a:xfrm>
                <a:off x="2747973" y="2835435"/>
                <a:ext cx="1080000" cy="230832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pt-BR" sz="900">
                    <a:solidFill>
                      <a:schemeClr val="bg1"/>
                    </a:solidFill>
                    <a:latin typeface="Segoe UI" panose="020B0502040204020203" pitchFamily="34" charset="0"/>
                    <a:ea typeface="Inter" panose="02000503000000020004" pitchFamily="2" charset="0"/>
                    <a:cs typeface="Segoe UI" panose="020B0502040204020203" pitchFamily="34" charset="0"/>
                  </a:rPr>
                  <a:t>URA</a:t>
                </a:r>
              </a:p>
            </p:txBody>
          </p:sp>
        </p:grpSp>
      </p:grpSp>
      <p:grpSp>
        <p:nvGrpSpPr>
          <p:cNvPr id="42" name="Agrupar 41">
            <a:extLst>
              <a:ext uri="{FF2B5EF4-FFF2-40B4-BE49-F238E27FC236}">
                <a16:creationId xmlns:a16="http://schemas.microsoft.com/office/drawing/2014/main" id="{15312245-7AF9-46E7-E3A5-CE166735916F}"/>
              </a:ext>
            </a:extLst>
          </p:cNvPr>
          <p:cNvGrpSpPr/>
          <p:nvPr/>
        </p:nvGrpSpPr>
        <p:grpSpPr>
          <a:xfrm>
            <a:off x="521505" y="1780677"/>
            <a:ext cx="2738086" cy="2520000"/>
            <a:chOff x="5177472" y="1958009"/>
            <a:chExt cx="2738086" cy="252000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DBECDB13-3939-A50E-709C-459B500A4B15}"/>
                </a:ext>
              </a:extLst>
            </p:cNvPr>
            <p:cNvSpPr/>
            <p:nvPr/>
          </p:nvSpPr>
          <p:spPr>
            <a:xfrm>
              <a:off x="5213309" y="1958009"/>
              <a:ext cx="2520000" cy="2520000"/>
            </a:xfrm>
            <a:prstGeom prst="ellipse">
              <a:avLst/>
            </a:prstGeom>
            <a:solidFill>
              <a:srgbClr val="02052D"/>
            </a:solidFill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pt-BR" sz="1600"/>
                <a:t>Texto</a:t>
              </a:r>
            </a:p>
          </p:txBody>
        </p:sp>
        <p:grpSp>
          <p:nvGrpSpPr>
            <p:cNvPr id="40" name="Agrupar 39">
              <a:extLst>
                <a:ext uri="{FF2B5EF4-FFF2-40B4-BE49-F238E27FC236}">
                  <a16:creationId xmlns:a16="http://schemas.microsoft.com/office/drawing/2014/main" id="{6FE8E758-0368-9CBE-AA06-2309F9C93572}"/>
                </a:ext>
              </a:extLst>
            </p:cNvPr>
            <p:cNvGrpSpPr/>
            <p:nvPr/>
          </p:nvGrpSpPr>
          <p:grpSpPr>
            <a:xfrm>
              <a:off x="5177472" y="2777731"/>
              <a:ext cx="2738086" cy="1371911"/>
              <a:chOff x="5218416" y="2777731"/>
              <a:chExt cx="2738086" cy="1371911"/>
            </a:xfrm>
          </p:grpSpPr>
          <p:grpSp>
            <p:nvGrpSpPr>
              <p:cNvPr id="24" name="Agrupar 23">
                <a:extLst>
                  <a:ext uri="{FF2B5EF4-FFF2-40B4-BE49-F238E27FC236}">
                    <a16:creationId xmlns:a16="http://schemas.microsoft.com/office/drawing/2014/main" id="{E874CA0F-A0E7-735B-3BF2-44FC69540494}"/>
                  </a:ext>
                </a:extLst>
              </p:cNvPr>
              <p:cNvGrpSpPr/>
              <p:nvPr/>
            </p:nvGrpSpPr>
            <p:grpSpPr>
              <a:xfrm>
                <a:off x="5218416" y="2777731"/>
                <a:ext cx="1080000" cy="533170"/>
                <a:chOff x="3567371" y="2533097"/>
                <a:chExt cx="1080000" cy="533170"/>
              </a:xfrm>
            </p:grpSpPr>
            <p:pic>
              <p:nvPicPr>
                <p:cNvPr id="1054" name="Picture 30">
                  <a:extLst>
                    <a:ext uri="{FF2B5EF4-FFF2-40B4-BE49-F238E27FC236}">
                      <a16:creationId xmlns:a16="http://schemas.microsoft.com/office/drawing/2014/main" id="{93EFCACC-5922-FEE9-8E55-C07EC3A0823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62687" y="2533097"/>
                  <a:ext cx="304800" cy="30480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0" name="CaixaDeTexto 9">
                  <a:extLst>
                    <a:ext uri="{FF2B5EF4-FFF2-40B4-BE49-F238E27FC236}">
                      <a16:creationId xmlns:a16="http://schemas.microsoft.com/office/drawing/2014/main" id="{BEB85B99-61A2-A3D2-4B8C-46D6322B9D09}"/>
                    </a:ext>
                  </a:extLst>
                </p:cNvPr>
                <p:cNvSpPr txBox="1"/>
                <p:nvPr/>
              </p:nvSpPr>
              <p:spPr>
                <a:xfrm>
                  <a:off x="3567371" y="2835435"/>
                  <a:ext cx="1080000" cy="230832"/>
                </a:xfrm>
                <a:prstGeom prst="rect">
                  <a:avLst/>
                </a:prstGeom>
              </p:spPr>
              <p:txBody>
                <a:bodyPr vert="horz" wrap="square" lIns="91440" tIns="45720" rIns="91440" bIns="45720" rtlCol="0" anchor="t">
                  <a:spAutoFit/>
                </a:bodyPr>
                <a:lstStyle/>
                <a:p>
                  <a:pPr algn="ctr"/>
                  <a:r>
                    <a:rPr lang="pt-BR" sz="900">
                      <a:solidFill>
                        <a:schemeClr val="bg1"/>
                      </a:solidFill>
                      <a:latin typeface="Segoe UI" panose="020B0502040204020203" pitchFamily="34" charset="0"/>
                      <a:ea typeface="Inter" panose="02000503000000020004" pitchFamily="2" charset="0"/>
                      <a:cs typeface="Segoe UI" panose="020B0502040204020203" pitchFamily="34" charset="0"/>
                    </a:rPr>
                    <a:t>Internet bank</a:t>
                  </a:r>
                </a:p>
              </p:txBody>
            </p:sp>
          </p:grpSp>
          <p:grpSp>
            <p:nvGrpSpPr>
              <p:cNvPr id="25" name="Agrupar 24">
                <a:extLst>
                  <a:ext uri="{FF2B5EF4-FFF2-40B4-BE49-F238E27FC236}">
                    <a16:creationId xmlns:a16="http://schemas.microsoft.com/office/drawing/2014/main" id="{56D7C164-23D6-CD70-C523-66D08A11F1ED}"/>
                  </a:ext>
                </a:extLst>
              </p:cNvPr>
              <p:cNvGrpSpPr/>
              <p:nvPr/>
            </p:nvGrpSpPr>
            <p:grpSpPr>
              <a:xfrm>
                <a:off x="6037814" y="2777731"/>
                <a:ext cx="1080000" cy="533170"/>
                <a:chOff x="4386769" y="2533097"/>
                <a:chExt cx="1080000" cy="533170"/>
              </a:xfrm>
            </p:grpSpPr>
            <p:pic>
              <p:nvPicPr>
                <p:cNvPr id="1046" name="Picture 22">
                  <a:extLst>
                    <a:ext uri="{FF2B5EF4-FFF2-40B4-BE49-F238E27FC236}">
                      <a16:creationId xmlns:a16="http://schemas.microsoft.com/office/drawing/2014/main" id="{39DE54CA-2B01-4719-0B2B-F1556921F40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784014" y="2533097"/>
                  <a:ext cx="304800" cy="30480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" name="CaixaDeTexto 10">
                  <a:extLst>
                    <a:ext uri="{FF2B5EF4-FFF2-40B4-BE49-F238E27FC236}">
                      <a16:creationId xmlns:a16="http://schemas.microsoft.com/office/drawing/2014/main" id="{A32B8686-7048-F5D8-194A-F845C29DCDE5}"/>
                    </a:ext>
                  </a:extLst>
                </p:cNvPr>
                <p:cNvSpPr txBox="1"/>
                <p:nvPr/>
              </p:nvSpPr>
              <p:spPr>
                <a:xfrm>
                  <a:off x="4386769" y="2835435"/>
                  <a:ext cx="1080000" cy="230832"/>
                </a:xfrm>
                <a:prstGeom prst="rect">
                  <a:avLst/>
                </a:prstGeom>
              </p:spPr>
              <p:txBody>
                <a:bodyPr vert="horz" wrap="square" lIns="91440" tIns="45720" rIns="91440" bIns="45720" rtlCol="0" anchor="t">
                  <a:spAutoFit/>
                </a:bodyPr>
                <a:lstStyle/>
                <a:p>
                  <a:pPr algn="ctr"/>
                  <a:r>
                    <a:rPr lang="pt-BR" sz="900">
                      <a:solidFill>
                        <a:schemeClr val="bg1"/>
                      </a:solidFill>
                      <a:latin typeface="Segoe UI" panose="020B0502040204020203" pitchFamily="34" charset="0"/>
                      <a:ea typeface="Inter" panose="02000503000000020004" pitchFamily="2" charset="0"/>
                      <a:cs typeface="Segoe UI" panose="020B0502040204020203" pitchFamily="34" charset="0"/>
                    </a:rPr>
                    <a:t>Aplicativo móvel</a:t>
                  </a:r>
                </a:p>
              </p:txBody>
            </p:sp>
          </p:grpSp>
          <p:grpSp>
            <p:nvGrpSpPr>
              <p:cNvPr id="26" name="Agrupar 25">
                <a:extLst>
                  <a:ext uri="{FF2B5EF4-FFF2-40B4-BE49-F238E27FC236}">
                    <a16:creationId xmlns:a16="http://schemas.microsoft.com/office/drawing/2014/main" id="{D0F90760-248D-971E-7D6D-FDFB86D56514}"/>
                  </a:ext>
                </a:extLst>
              </p:cNvPr>
              <p:cNvGrpSpPr/>
              <p:nvPr/>
            </p:nvGrpSpPr>
            <p:grpSpPr>
              <a:xfrm>
                <a:off x="6876502" y="2777731"/>
                <a:ext cx="1080000" cy="533170"/>
                <a:chOff x="5206167" y="2533097"/>
                <a:chExt cx="1080000" cy="533170"/>
              </a:xfrm>
            </p:grpSpPr>
            <p:pic>
              <p:nvPicPr>
                <p:cNvPr id="1030" name="Picture 6">
                  <a:extLst>
                    <a:ext uri="{FF2B5EF4-FFF2-40B4-BE49-F238E27FC236}">
                      <a16:creationId xmlns:a16="http://schemas.microsoft.com/office/drawing/2014/main" id="{293ED778-1C78-282F-4959-92156B2ECD0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605341" y="2533097"/>
                  <a:ext cx="304800" cy="30480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2" name="CaixaDeTexto 11">
                  <a:extLst>
                    <a:ext uri="{FF2B5EF4-FFF2-40B4-BE49-F238E27FC236}">
                      <a16:creationId xmlns:a16="http://schemas.microsoft.com/office/drawing/2014/main" id="{1710F5BD-D253-5530-B0B0-AEE9383A86C2}"/>
                    </a:ext>
                  </a:extLst>
                </p:cNvPr>
                <p:cNvSpPr txBox="1"/>
                <p:nvPr/>
              </p:nvSpPr>
              <p:spPr>
                <a:xfrm>
                  <a:off x="5206167" y="2835435"/>
                  <a:ext cx="1080000" cy="230832"/>
                </a:xfrm>
                <a:prstGeom prst="rect">
                  <a:avLst/>
                </a:prstGeom>
              </p:spPr>
              <p:txBody>
                <a:bodyPr vert="horz" wrap="square" lIns="91440" tIns="45720" rIns="91440" bIns="45720" rtlCol="0" anchor="t">
                  <a:spAutoFit/>
                </a:bodyPr>
                <a:lstStyle/>
                <a:p>
                  <a:pPr algn="ctr"/>
                  <a:r>
                    <a:rPr lang="pt-BR" sz="900">
                      <a:solidFill>
                        <a:schemeClr val="bg1"/>
                      </a:solidFill>
                      <a:latin typeface="Segoe UI" panose="020B0502040204020203" pitchFamily="34" charset="0"/>
                      <a:ea typeface="Inter" panose="02000503000000020004" pitchFamily="2" charset="0"/>
                      <a:cs typeface="Segoe UI" panose="020B0502040204020203" pitchFamily="34" charset="0"/>
                    </a:rPr>
                    <a:t>Email</a:t>
                  </a:r>
                </a:p>
              </p:txBody>
            </p:sp>
          </p:grpSp>
          <p:grpSp>
            <p:nvGrpSpPr>
              <p:cNvPr id="27" name="Agrupar 26">
                <a:extLst>
                  <a:ext uri="{FF2B5EF4-FFF2-40B4-BE49-F238E27FC236}">
                    <a16:creationId xmlns:a16="http://schemas.microsoft.com/office/drawing/2014/main" id="{50134D34-F082-A8E8-243C-FC59280B154C}"/>
                  </a:ext>
                </a:extLst>
              </p:cNvPr>
              <p:cNvGrpSpPr/>
              <p:nvPr/>
            </p:nvGrpSpPr>
            <p:grpSpPr>
              <a:xfrm>
                <a:off x="5582443" y="3476741"/>
                <a:ext cx="1080000" cy="533170"/>
                <a:chOff x="6025565" y="2533097"/>
                <a:chExt cx="1080000" cy="533170"/>
              </a:xfrm>
            </p:grpSpPr>
            <p:pic>
              <p:nvPicPr>
                <p:cNvPr id="1042" name="Picture 18">
                  <a:extLst>
                    <a:ext uri="{FF2B5EF4-FFF2-40B4-BE49-F238E27FC236}">
                      <a16:creationId xmlns:a16="http://schemas.microsoft.com/office/drawing/2014/main" id="{5A23D0C5-7030-D908-50FF-10A439F3358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426668" y="2533097"/>
                  <a:ext cx="304800" cy="30480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3" name="CaixaDeTexto 12">
                  <a:extLst>
                    <a:ext uri="{FF2B5EF4-FFF2-40B4-BE49-F238E27FC236}">
                      <a16:creationId xmlns:a16="http://schemas.microsoft.com/office/drawing/2014/main" id="{92923A2E-A599-0E38-50C9-EFED324C1C4B}"/>
                    </a:ext>
                  </a:extLst>
                </p:cNvPr>
                <p:cNvSpPr txBox="1"/>
                <p:nvPr/>
              </p:nvSpPr>
              <p:spPr>
                <a:xfrm>
                  <a:off x="6025565" y="2835435"/>
                  <a:ext cx="1080000" cy="230832"/>
                </a:xfrm>
                <a:prstGeom prst="rect">
                  <a:avLst/>
                </a:prstGeom>
              </p:spPr>
              <p:txBody>
                <a:bodyPr vert="horz" wrap="square" lIns="91440" tIns="45720" rIns="91440" bIns="45720" rtlCol="0" anchor="t">
                  <a:spAutoFit/>
                </a:bodyPr>
                <a:lstStyle/>
                <a:p>
                  <a:pPr algn="ctr"/>
                  <a:r>
                    <a:rPr lang="pt-BR" sz="900">
                      <a:solidFill>
                        <a:schemeClr val="bg1"/>
                      </a:solidFill>
                      <a:latin typeface="Segoe UI" panose="020B0502040204020203" pitchFamily="34" charset="0"/>
                      <a:ea typeface="Inter" panose="02000503000000020004" pitchFamily="2" charset="0"/>
                      <a:cs typeface="Segoe UI" panose="020B0502040204020203" pitchFamily="34" charset="0"/>
                    </a:rPr>
                    <a:t>Chat</a:t>
                  </a:r>
                </a:p>
              </p:txBody>
            </p:sp>
          </p:grpSp>
          <p:grpSp>
            <p:nvGrpSpPr>
              <p:cNvPr id="38" name="Agrupar 37">
                <a:extLst>
                  <a:ext uri="{FF2B5EF4-FFF2-40B4-BE49-F238E27FC236}">
                    <a16:creationId xmlns:a16="http://schemas.microsoft.com/office/drawing/2014/main" id="{BC41A1F2-2CA1-E658-8416-888CAB08B2A0}"/>
                  </a:ext>
                </a:extLst>
              </p:cNvPr>
              <p:cNvGrpSpPr/>
              <p:nvPr/>
            </p:nvGrpSpPr>
            <p:grpSpPr>
              <a:xfrm>
                <a:off x="6499308" y="3476741"/>
                <a:ext cx="1080000" cy="672901"/>
                <a:chOff x="5580070" y="2215219"/>
                <a:chExt cx="1080000" cy="672901"/>
              </a:xfrm>
            </p:grpSpPr>
            <p:pic>
              <p:nvPicPr>
                <p:cNvPr id="1064" name="Picture 40">
                  <a:extLst>
                    <a:ext uri="{FF2B5EF4-FFF2-40B4-BE49-F238E27FC236}">
                      <a16:creationId xmlns:a16="http://schemas.microsoft.com/office/drawing/2014/main" id="{78F8E902-78F6-6A53-175D-3ADE694CB99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967670" y="2215219"/>
                  <a:ext cx="304800" cy="30480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4" name="CaixaDeTexto 13">
                  <a:extLst>
                    <a:ext uri="{FF2B5EF4-FFF2-40B4-BE49-F238E27FC236}">
                      <a16:creationId xmlns:a16="http://schemas.microsoft.com/office/drawing/2014/main" id="{7C8DE5BF-519A-B3DA-A24F-2D1E23ADE0C3}"/>
                    </a:ext>
                  </a:extLst>
                </p:cNvPr>
                <p:cNvSpPr txBox="1"/>
                <p:nvPr/>
              </p:nvSpPr>
              <p:spPr>
                <a:xfrm>
                  <a:off x="5580070" y="2518788"/>
                  <a:ext cx="1080000" cy="369332"/>
                </a:xfrm>
                <a:prstGeom prst="rect">
                  <a:avLst/>
                </a:prstGeom>
              </p:spPr>
              <p:txBody>
                <a:bodyPr vert="horz" wrap="square" lIns="91440" tIns="45720" rIns="91440" bIns="45720" rtlCol="0" anchor="t">
                  <a:spAutoFit/>
                </a:bodyPr>
                <a:lstStyle/>
                <a:p>
                  <a:pPr algn="ctr"/>
                  <a:r>
                    <a:rPr lang="pt-BR" sz="900">
                      <a:solidFill>
                        <a:schemeClr val="bg1"/>
                      </a:solidFill>
                      <a:latin typeface="Segoe UI" panose="020B0502040204020203" pitchFamily="34" charset="0"/>
                      <a:ea typeface="Inter" panose="02000503000000020004" pitchFamily="2" charset="0"/>
                      <a:cs typeface="Segoe UI" panose="020B0502040204020203" pitchFamily="34" charset="0"/>
                    </a:rPr>
                    <a:t>Mensagem instantânea</a:t>
                  </a:r>
                </a:p>
              </p:txBody>
            </p:sp>
          </p:grpSp>
        </p:grpSp>
      </p:grpSp>
      <p:grpSp>
        <p:nvGrpSpPr>
          <p:cNvPr id="51" name="Agrupar 50">
            <a:extLst>
              <a:ext uri="{FF2B5EF4-FFF2-40B4-BE49-F238E27FC236}">
                <a16:creationId xmlns:a16="http://schemas.microsoft.com/office/drawing/2014/main" id="{C224F666-63D9-9C41-08F7-AAEB7D7B6B79}"/>
              </a:ext>
            </a:extLst>
          </p:cNvPr>
          <p:cNvGrpSpPr/>
          <p:nvPr/>
        </p:nvGrpSpPr>
        <p:grpSpPr>
          <a:xfrm>
            <a:off x="6942674" y="2035742"/>
            <a:ext cx="4535274" cy="658153"/>
            <a:chOff x="6096000" y="2399694"/>
            <a:chExt cx="4535274" cy="658153"/>
          </a:xfrm>
        </p:grpSpPr>
        <p:sp>
          <p:nvSpPr>
            <p:cNvPr id="49" name="Pentágono 48">
              <a:extLst>
                <a:ext uri="{FF2B5EF4-FFF2-40B4-BE49-F238E27FC236}">
                  <a16:creationId xmlns:a16="http://schemas.microsoft.com/office/drawing/2014/main" id="{B1891F9A-BAED-A334-51F9-C603877C6534}"/>
                </a:ext>
              </a:extLst>
            </p:cNvPr>
            <p:cNvSpPr/>
            <p:nvPr/>
          </p:nvSpPr>
          <p:spPr>
            <a:xfrm>
              <a:off x="9256286" y="2399694"/>
              <a:ext cx="1374988" cy="658153"/>
            </a:xfrm>
            <a:prstGeom prst="homePlate">
              <a:avLst/>
            </a:prstGeom>
            <a:solidFill>
              <a:srgbClr val="02052D"/>
            </a:solidFill>
            <a:ln w="22225">
              <a:solidFill>
                <a:srgbClr val="84D34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0" name="Pentágono 49">
              <a:extLst>
                <a:ext uri="{FF2B5EF4-FFF2-40B4-BE49-F238E27FC236}">
                  <a16:creationId xmlns:a16="http://schemas.microsoft.com/office/drawing/2014/main" id="{75F3C968-5DD4-C0E5-DFF3-A1BA9F8CB65C}"/>
                </a:ext>
              </a:extLst>
            </p:cNvPr>
            <p:cNvSpPr/>
            <p:nvPr/>
          </p:nvSpPr>
          <p:spPr>
            <a:xfrm>
              <a:off x="8202858" y="2399694"/>
              <a:ext cx="1374988" cy="658153"/>
            </a:xfrm>
            <a:prstGeom prst="homePlate">
              <a:avLst/>
            </a:prstGeom>
            <a:solidFill>
              <a:srgbClr val="02052D"/>
            </a:solidFill>
            <a:ln w="22225">
              <a:solidFill>
                <a:srgbClr val="7CCA9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8" name="Pentágono 47">
              <a:extLst>
                <a:ext uri="{FF2B5EF4-FFF2-40B4-BE49-F238E27FC236}">
                  <a16:creationId xmlns:a16="http://schemas.microsoft.com/office/drawing/2014/main" id="{77E4481E-021F-8099-47CB-2D9FA7081A80}"/>
                </a:ext>
              </a:extLst>
            </p:cNvPr>
            <p:cNvSpPr/>
            <p:nvPr/>
          </p:nvSpPr>
          <p:spPr>
            <a:xfrm>
              <a:off x="7149429" y="2399694"/>
              <a:ext cx="1374988" cy="658153"/>
            </a:xfrm>
            <a:prstGeom prst="homePlate">
              <a:avLst/>
            </a:prstGeom>
            <a:solidFill>
              <a:srgbClr val="02052D"/>
            </a:solidFill>
            <a:ln w="22225">
              <a:solidFill>
                <a:srgbClr val="5FAAE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7" name="Pentágono 46">
              <a:extLst>
                <a:ext uri="{FF2B5EF4-FFF2-40B4-BE49-F238E27FC236}">
                  <a16:creationId xmlns:a16="http://schemas.microsoft.com/office/drawing/2014/main" id="{4E3A58FD-71B5-A982-8698-776A207122E2}"/>
                </a:ext>
              </a:extLst>
            </p:cNvPr>
            <p:cNvSpPr/>
            <p:nvPr/>
          </p:nvSpPr>
          <p:spPr>
            <a:xfrm>
              <a:off x="6096000" y="2399694"/>
              <a:ext cx="1374988" cy="658153"/>
            </a:xfrm>
            <a:prstGeom prst="homePlate">
              <a:avLst/>
            </a:prstGeom>
            <a:solidFill>
              <a:srgbClr val="02052D"/>
            </a:solidFill>
            <a:ln w="22225">
              <a:solidFill>
                <a:srgbClr val="398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4E2AD71B-AEED-9928-8668-9765A7A948FA}"/>
              </a:ext>
            </a:extLst>
          </p:cNvPr>
          <p:cNvSpPr txBox="1"/>
          <p:nvPr/>
        </p:nvSpPr>
        <p:spPr>
          <a:xfrm>
            <a:off x="695325" y="5859872"/>
            <a:ext cx="4473332" cy="58187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pPr algn="ctr"/>
            <a:r>
              <a:rPr lang="pt-BR" sz="2400" b="1" err="1">
                <a:solidFill>
                  <a:srgbClr val="3980FF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Multicanalidade</a:t>
            </a:r>
            <a:endParaRPr lang="pt-BR" sz="2400" b="1">
              <a:solidFill>
                <a:srgbClr val="3980FF"/>
              </a:solidFill>
              <a:latin typeface="Segoe UI" panose="020B0502040204020203" pitchFamily="34" charset="0"/>
              <a:ea typeface="Inter" panose="02000503000000020004" pitchFamily="2" charset="0"/>
              <a:cs typeface="Segoe UI" panose="020B0502040204020203" pitchFamily="34" charset="0"/>
            </a:endParaRP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2F8A53CA-4B69-DF3F-5564-8C9A3F636D02}"/>
              </a:ext>
            </a:extLst>
          </p:cNvPr>
          <p:cNvSpPr txBox="1"/>
          <p:nvPr/>
        </p:nvSpPr>
        <p:spPr>
          <a:xfrm>
            <a:off x="7165075" y="5859871"/>
            <a:ext cx="4312873" cy="58187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pPr algn="ctr"/>
            <a:r>
              <a:rPr lang="pt-BR" sz="2400" b="1" err="1">
                <a:solidFill>
                  <a:srgbClr val="3980FF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Omnicanalidade</a:t>
            </a:r>
            <a:endParaRPr lang="pt-BR" sz="2400" b="1">
              <a:solidFill>
                <a:srgbClr val="3980FF"/>
              </a:solidFill>
              <a:latin typeface="Segoe UI" panose="020B0502040204020203" pitchFamily="34" charset="0"/>
              <a:ea typeface="Inter" panose="02000503000000020004" pitchFamily="2" charset="0"/>
              <a:cs typeface="Segoe UI" panose="020B0502040204020203" pitchFamily="34" charset="0"/>
            </a:endParaRPr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E58B29D7-83CD-D464-AC65-BA481B0C1DB4}"/>
              </a:ext>
            </a:extLst>
          </p:cNvPr>
          <p:cNvSpPr txBox="1"/>
          <p:nvPr/>
        </p:nvSpPr>
        <p:spPr>
          <a:xfrm>
            <a:off x="6942675" y="1426553"/>
            <a:ext cx="4535273" cy="58187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pPr algn="ctr"/>
            <a:r>
              <a:rPr lang="pt-BR" sz="2400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Processo padrão</a:t>
            </a:r>
          </a:p>
        </p:txBody>
      </p:sp>
      <p:sp>
        <p:nvSpPr>
          <p:cNvPr id="33" name="Subtítulo 2">
            <a:extLst>
              <a:ext uri="{FF2B5EF4-FFF2-40B4-BE49-F238E27FC236}">
                <a16:creationId xmlns:a16="http://schemas.microsoft.com/office/drawing/2014/main" id="{DCBC8CA0-61C4-CC98-E53D-6769544E999D}"/>
              </a:ext>
            </a:extLst>
          </p:cNvPr>
          <p:cNvSpPr txBox="1">
            <a:spLocks/>
          </p:cNvSpPr>
          <p:nvPr/>
        </p:nvSpPr>
        <p:spPr>
          <a:xfrm>
            <a:off x="695325" y="534851"/>
            <a:ext cx="6469750" cy="63094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pt-BR" sz="1200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  <a:t>Cenário Atual do Setor Bancário</a:t>
            </a: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pt-BR" b="1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  <a:t>A Complexidade Empresarial</a:t>
            </a:r>
          </a:p>
        </p:txBody>
      </p:sp>
    </p:spTree>
    <p:extLst>
      <p:ext uri="{BB962C8B-B14F-4D97-AF65-F5344CB8AC3E}">
        <p14:creationId xmlns:p14="http://schemas.microsoft.com/office/powerpoint/2010/main" val="393452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D7BA89-1564-09F4-12F1-8C62303ED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ítulo 2">
            <a:extLst>
              <a:ext uri="{FF2B5EF4-FFF2-40B4-BE49-F238E27FC236}">
                <a16:creationId xmlns:a16="http://schemas.microsoft.com/office/drawing/2014/main" id="{71288367-D2D7-484B-FA6D-4904F6ECF60C}"/>
              </a:ext>
            </a:extLst>
          </p:cNvPr>
          <p:cNvSpPr txBox="1">
            <a:spLocks/>
          </p:cNvSpPr>
          <p:nvPr/>
        </p:nvSpPr>
        <p:spPr>
          <a:xfrm>
            <a:off x="695325" y="534851"/>
            <a:ext cx="10786626" cy="63094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pt-BR" sz="1200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  <a:t>Cenário Atual do Setor Bancário</a:t>
            </a: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pt-BR" b="1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  <a:t>O Preço da Escalabilidade</a:t>
            </a:r>
          </a:p>
        </p:txBody>
      </p:sp>
      <p:sp>
        <p:nvSpPr>
          <p:cNvPr id="9" name="Google Shape;1177;p14">
            <a:extLst>
              <a:ext uri="{FF2B5EF4-FFF2-40B4-BE49-F238E27FC236}">
                <a16:creationId xmlns:a16="http://schemas.microsoft.com/office/drawing/2014/main" id="{ED238032-C3E2-270C-987C-A552837FEF7F}"/>
              </a:ext>
            </a:extLst>
          </p:cNvPr>
          <p:cNvSpPr txBox="1"/>
          <p:nvPr/>
        </p:nvSpPr>
        <p:spPr>
          <a:xfrm>
            <a:off x="7335448" y="1700644"/>
            <a:ext cx="4161225" cy="2192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150000"/>
              </a:lnSpc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</a:defRPr>
            </a:lvl1pPr>
          </a:lstStyle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FFFFFF"/>
                </a:solidFill>
                <a:latin typeface="Segoe UI"/>
                <a:cs typeface="Segoe UI"/>
              </a:rPr>
              <a:t>Terceirização.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FFFFFF"/>
                </a:solidFill>
                <a:latin typeface="Segoe UI"/>
                <a:cs typeface="Segoe UI"/>
              </a:rPr>
              <a:t>Perda de de qualidade de atendimento.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rgbClr val="FFFFFF"/>
                </a:solidFill>
                <a:latin typeface="Segoe UI"/>
                <a:cs typeface="Segoe UI"/>
              </a:rPr>
              <a:t>Distanciamento do cliente.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BE9DC62-C2AF-06A6-BCA8-2AF4D65298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0680" y="3225236"/>
            <a:ext cx="3464332" cy="3097913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44F7CDF-88DB-16F9-B81E-4F18FDDEB9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6" y="1828799"/>
            <a:ext cx="6126320" cy="4155243"/>
          </a:xfrm>
          <a:prstGeom prst="rect">
            <a:avLst/>
          </a:prstGeom>
          <a:noFill/>
          <a:effectLst>
            <a:outerShdw blurRad="254000" sx="54000" sy="54000" algn="ctr" rotWithShape="0">
              <a:srgbClr val="000000">
                <a:alpha val="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218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AA723E-109E-5C68-3FF3-6DBD90A46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riângulo Retângulo 24">
            <a:extLst>
              <a:ext uri="{FF2B5EF4-FFF2-40B4-BE49-F238E27FC236}">
                <a16:creationId xmlns:a16="http://schemas.microsoft.com/office/drawing/2014/main" id="{2C80E55F-35FB-13E7-A24E-A6537F8382A1}"/>
              </a:ext>
            </a:extLst>
          </p:cNvPr>
          <p:cNvSpPr/>
          <p:nvPr/>
        </p:nvSpPr>
        <p:spPr>
          <a:xfrm flipH="1">
            <a:off x="694651" y="1700911"/>
            <a:ext cx="5328452" cy="1205713"/>
          </a:xfrm>
          <a:prstGeom prst="rtTriangle">
            <a:avLst/>
          </a:prstGeom>
          <a:solidFill>
            <a:srgbClr val="398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7B5D59A6-6750-18A7-4B95-037E21BEDC3F}"/>
              </a:ext>
            </a:extLst>
          </p:cNvPr>
          <p:cNvSpPr txBox="1">
            <a:spLocks/>
          </p:cNvSpPr>
          <p:nvPr/>
        </p:nvSpPr>
        <p:spPr>
          <a:xfrm>
            <a:off x="695325" y="534851"/>
            <a:ext cx="10786626" cy="63094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pt-BR" sz="1200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  <a:t>Cenário Atual do Setor Bancário</a:t>
            </a:r>
          </a:p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pt-BR" b="1" dirty="0">
                <a:solidFill>
                  <a:schemeClr val="bg1"/>
                </a:solidFill>
                <a:latin typeface="Segoe UI"/>
                <a:ea typeface="Calibri" panose="020F0502020204030204"/>
                <a:cs typeface="Segoe UI"/>
              </a:rPr>
              <a:t>O Distanciamento do Cliente</a:t>
            </a:r>
          </a:p>
        </p:txBody>
      </p:sp>
      <p:sp>
        <p:nvSpPr>
          <p:cNvPr id="9" name="Google Shape;1177;p14">
            <a:extLst>
              <a:ext uri="{FF2B5EF4-FFF2-40B4-BE49-F238E27FC236}">
                <a16:creationId xmlns:a16="http://schemas.microsoft.com/office/drawing/2014/main" id="{43F03B53-8E80-CA25-B44D-7EF2AA4C9915}"/>
              </a:ext>
            </a:extLst>
          </p:cNvPr>
          <p:cNvSpPr txBox="1"/>
          <p:nvPr/>
        </p:nvSpPr>
        <p:spPr>
          <a:xfrm>
            <a:off x="6393488" y="1354123"/>
            <a:ext cx="5088463" cy="4620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150000"/>
              </a:lnSpc>
              <a:buClr>
                <a:schemeClr val="dk1"/>
              </a:buClr>
              <a:buSzPts val="1200"/>
              <a:buNone/>
              <a:defRPr sz="1200">
                <a:solidFill>
                  <a:schemeClr val="dk1"/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</a:defRPr>
            </a:lvl1pPr>
          </a:lstStyle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pt-BR" sz="1400" dirty="0">
                <a:solidFill>
                  <a:srgbClr val="FFFFFF"/>
                </a:solidFill>
                <a:latin typeface="Segoe UI"/>
                <a:cs typeface="Segoe UI"/>
              </a:rPr>
              <a:t>Atendimentos genéricos.</a:t>
            </a:r>
          </a:p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pt-BR" sz="1400" dirty="0">
                <a:solidFill>
                  <a:srgbClr val="FFFFFF"/>
                </a:solidFill>
                <a:latin typeface="Segoe UI"/>
                <a:cs typeface="Segoe UI"/>
              </a:rPr>
              <a:t>Frustração e desconfiança.</a:t>
            </a:r>
          </a:p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pt-BR" sz="1400" dirty="0">
                <a:solidFill>
                  <a:srgbClr val="FFFFFF"/>
                </a:solidFill>
                <a:latin typeface="Segoe UI"/>
                <a:cs typeface="Segoe UI"/>
              </a:rPr>
              <a:t>Perda de feedback</a:t>
            </a:r>
          </a:p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pt-BR" sz="1400" dirty="0">
                <a:solidFill>
                  <a:srgbClr val="FFFFFF"/>
                </a:solidFill>
                <a:latin typeface="Segoe UI"/>
                <a:cs typeface="Segoe UI"/>
              </a:rPr>
              <a:t>Diluição da voz do cliente.</a:t>
            </a:r>
          </a:p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pt-BR" sz="1400" dirty="0">
                <a:solidFill>
                  <a:srgbClr val="FFFFFF"/>
                </a:solidFill>
                <a:latin typeface="Segoe UI"/>
                <a:cs typeface="Segoe UI"/>
              </a:rPr>
              <a:t>Perda da conexão humana</a:t>
            </a:r>
          </a:p>
        </p:txBody>
      </p:sp>
      <p:sp>
        <p:nvSpPr>
          <p:cNvPr id="6" name="Retângulo Arredondado 5">
            <a:extLst>
              <a:ext uri="{FF2B5EF4-FFF2-40B4-BE49-F238E27FC236}">
                <a16:creationId xmlns:a16="http://schemas.microsoft.com/office/drawing/2014/main" id="{7978F2D6-4A96-BAD3-08F3-F83F70000192}"/>
              </a:ext>
            </a:extLst>
          </p:cNvPr>
          <p:cNvSpPr/>
          <p:nvPr/>
        </p:nvSpPr>
        <p:spPr>
          <a:xfrm>
            <a:off x="695326" y="3359425"/>
            <a:ext cx="829254" cy="477079"/>
          </a:xfrm>
          <a:prstGeom prst="roundRect">
            <a:avLst/>
          </a:prstGeom>
          <a:solidFill>
            <a:srgbClr val="3980FF"/>
          </a:solidFill>
          <a:ln w="222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>
                <a:solidFill>
                  <a:schemeClr val="bg1"/>
                </a:solidFill>
              </a:rPr>
              <a:t>Saudação inicial</a:t>
            </a:r>
          </a:p>
        </p:txBody>
      </p:sp>
      <p:sp>
        <p:nvSpPr>
          <p:cNvPr id="10" name="Retângulo Arredondado 9">
            <a:extLst>
              <a:ext uri="{FF2B5EF4-FFF2-40B4-BE49-F238E27FC236}">
                <a16:creationId xmlns:a16="http://schemas.microsoft.com/office/drawing/2014/main" id="{420E7A16-59E0-DE80-E140-7F776FB8D7FB}"/>
              </a:ext>
            </a:extLst>
          </p:cNvPr>
          <p:cNvSpPr/>
          <p:nvPr/>
        </p:nvSpPr>
        <p:spPr>
          <a:xfrm>
            <a:off x="1838181" y="3359425"/>
            <a:ext cx="829254" cy="477079"/>
          </a:xfrm>
          <a:prstGeom prst="roundRect">
            <a:avLst/>
          </a:prstGeom>
          <a:noFill/>
          <a:ln w="222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>
                <a:solidFill>
                  <a:schemeClr val="bg1"/>
                </a:solidFill>
              </a:rPr>
              <a:t>Conta Corrente</a:t>
            </a:r>
          </a:p>
        </p:txBody>
      </p:sp>
      <p:sp>
        <p:nvSpPr>
          <p:cNvPr id="11" name="Retângulo Arredondado 10">
            <a:extLst>
              <a:ext uri="{FF2B5EF4-FFF2-40B4-BE49-F238E27FC236}">
                <a16:creationId xmlns:a16="http://schemas.microsoft.com/office/drawing/2014/main" id="{9609AFD7-8EA4-1979-086D-EE19876AC27F}"/>
              </a:ext>
            </a:extLst>
          </p:cNvPr>
          <p:cNvSpPr/>
          <p:nvPr/>
        </p:nvSpPr>
        <p:spPr>
          <a:xfrm>
            <a:off x="2981036" y="3359425"/>
            <a:ext cx="829254" cy="477079"/>
          </a:xfrm>
          <a:prstGeom prst="roundRect">
            <a:avLst/>
          </a:prstGeom>
          <a:noFill/>
          <a:ln w="222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>
                <a:solidFill>
                  <a:schemeClr val="bg1"/>
                </a:solidFill>
              </a:rPr>
              <a:t>Seguros</a:t>
            </a:r>
          </a:p>
        </p:txBody>
      </p:sp>
      <p:sp>
        <p:nvSpPr>
          <p:cNvPr id="12" name="Retângulo Arredondado 11">
            <a:extLst>
              <a:ext uri="{FF2B5EF4-FFF2-40B4-BE49-F238E27FC236}">
                <a16:creationId xmlns:a16="http://schemas.microsoft.com/office/drawing/2014/main" id="{37A0E136-D907-050A-AC81-CC4343EA9747}"/>
              </a:ext>
            </a:extLst>
          </p:cNvPr>
          <p:cNvSpPr/>
          <p:nvPr/>
        </p:nvSpPr>
        <p:spPr>
          <a:xfrm>
            <a:off x="4123891" y="3359425"/>
            <a:ext cx="829254" cy="477079"/>
          </a:xfrm>
          <a:prstGeom prst="roundRect">
            <a:avLst/>
          </a:prstGeom>
          <a:noFill/>
          <a:ln w="222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900">
                <a:solidFill>
                  <a:schemeClr val="bg1"/>
                </a:solidFill>
              </a:rPr>
              <a:t>Declaração de IR</a:t>
            </a:r>
          </a:p>
        </p:txBody>
      </p:sp>
      <p:sp>
        <p:nvSpPr>
          <p:cNvPr id="14" name="Retângulo Arredondado 13">
            <a:extLst>
              <a:ext uri="{FF2B5EF4-FFF2-40B4-BE49-F238E27FC236}">
                <a16:creationId xmlns:a16="http://schemas.microsoft.com/office/drawing/2014/main" id="{26A4C6E7-43D6-7EFC-29E4-2B1FCC8EAE78}"/>
              </a:ext>
            </a:extLst>
          </p:cNvPr>
          <p:cNvSpPr/>
          <p:nvPr/>
        </p:nvSpPr>
        <p:spPr>
          <a:xfrm>
            <a:off x="1838181" y="3944514"/>
            <a:ext cx="829254" cy="477079"/>
          </a:xfrm>
          <a:prstGeom prst="roundRect">
            <a:avLst/>
          </a:prstGeom>
          <a:noFill/>
          <a:ln w="222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>
                <a:solidFill>
                  <a:schemeClr val="bg1"/>
                </a:solidFill>
              </a:rPr>
              <a:t>Cartões</a:t>
            </a:r>
          </a:p>
        </p:txBody>
      </p:sp>
      <p:sp>
        <p:nvSpPr>
          <p:cNvPr id="15" name="Retângulo Arredondado 14">
            <a:extLst>
              <a:ext uri="{FF2B5EF4-FFF2-40B4-BE49-F238E27FC236}">
                <a16:creationId xmlns:a16="http://schemas.microsoft.com/office/drawing/2014/main" id="{E57DE2E5-69AC-F8D9-8DF8-9E24D3F0B4E3}"/>
              </a:ext>
            </a:extLst>
          </p:cNvPr>
          <p:cNvSpPr/>
          <p:nvPr/>
        </p:nvSpPr>
        <p:spPr>
          <a:xfrm>
            <a:off x="1838181" y="4529603"/>
            <a:ext cx="829254" cy="477079"/>
          </a:xfrm>
          <a:prstGeom prst="roundRect">
            <a:avLst/>
          </a:prstGeom>
          <a:noFill/>
          <a:ln w="222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00">
                <a:solidFill>
                  <a:schemeClr val="bg1"/>
                </a:solidFill>
              </a:rPr>
              <a:t>Empréstimos</a:t>
            </a:r>
            <a:endParaRPr lang="pt-BR" sz="1000">
              <a:solidFill>
                <a:schemeClr val="bg1"/>
              </a:solidFill>
            </a:endParaRPr>
          </a:p>
        </p:txBody>
      </p:sp>
      <p:sp>
        <p:nvSpPr>
          <p:cNvPr id="16" name="Retângulo Arredondado 15">
            <a:extLst>
              <a:ext uri="{FF2B5EF4-FFF2-40B4-BE49-F238E27FC236}">
                <a16:creationId xmlns:a16="http://schemas.microsoft.com/office/drawing/2014/main" id="{CFEF60D0-9611-FEEB-B8F7-4F3C47903370}"/>
              </a:ext>
            </a:extLst>
          </p:cNvPr>
          <p:cNvSpPr/>
          <p:nvPr/>
        </p:nvSpPr>
        <p:spPr>
          <a:xfrm>
            <a:off x="1838181" y="5114692"/>
            <a:ext cx="829254" cy="477079"/>
          </a:xfrm>
          <a:prstGeom prst="roundRect">
            <a:avLst/>
          </a:prstGeom>
          <a:noFill/>
          <a:ln w="222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750">
                <a:solidFill>
                  <a:schemeClr val="bg1"/>
                </a:solidFill>
              </a:rPr>
              <a:t>Investimentos</a:t>
            </a:r>
          </a:p>
        </p:txBody>
      </p:sp>
      <p:sp>
        <p:nvSpPr>
          <p:cNvPr id="17" name="Retângulo Arredondado 16">
            <a:extLst>
              <a:ext uri="{FF2B5EF4-FFF2-40B4-BE49-F238E27FC236}">
                <a16:creationId xmlns:a16="http://schemas.microsoft.com/office/drawing/2014/main" id="{B91C6572-1409-2CFF-2F62-A27D6E2FBB88}"/>
              </a:ext>
            </a:extLst>
          </p:cNvPr>
          <p:cNvSpPr/>
          <p:nvPr/>
        </p:nvSpPr>
        <p:spPr>
          <a:xfrm>
            <a:off x="1838181" y="5730041"/>
            <a:ext cx="829254" cy="477079"/>
          </a:xfrm>
          <a:prstGeom prst="roundRect">
            <a:avLst/>
          </a:prstGeom>
          <a:solidFill>
            <a:srgbClr val="3980FF"/>
          </a:solidFill>
          <a:ln w="222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>
                <a:solidFill>
                  <a:schemeClr val="bg1"/>
                </a:solidFill>
              </a:rPr>
              <a:t>Outros assuntos</a:t>
            </a:r>
          </a:p>
        </p:txBody>
      </p: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3CEA92AB-D1DD-AEF0-0384-486BAEE367A6}"/>
              </a:ext>
            </a:extLst>
          </p:cNvPr>
          <p:cNvCxnSpPr>
            <a:cxnSpLocks/>
            <a:stCxn id="6" idx="3"/>
            <a:endCxn id="10" idx="1"/>
          </p:cNvCxnSpPr>
          <p:nvPr/>
        </p:nvCxnSpPr>
        <p:spPr>
          <a:xfrm>
            <a:off x="1524580" y="3597965"/>
            <a:ext cx="313601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5169163A-F2C6-E995-D7DA-0E4760242872}"/>
              </a:ext>
            </a:extLst>
          </p:cNvPr>
          <p:cNvCxnSpPr>
            <a:cxnSpLocks/>
            <a:stCxn id="6" idx="3"/>
            <a:endCxn id="14" idx="1"/>
          </p:cNvCxnSpPr>
          <p:nvPr/>
        </p:nvCxnSpPr>
        <p:spPr>
          <a:xfrm>
            <a:off x="1524580" y="3597965"/>
            <a:ext cx="313601" cy="585089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to 23">
            <a:extLst>
              <a:ext uri="{FF2B5EF4-FFF2-40B4-BE49-F238E27FC236}">
                <a16:creationId xmlns:a16="http://schemas.microsoft.com/office/drawing/2014/main" id="{DE8694C5-37C1-F69F-0ED4-FA3FE5C6874F}"/>
              </a:ext>
            </a:extLst>
          </p:cNvPr>
          <p:cNvCxnSpPr>
            <a:cxnSpLocks/>
            <a:stCxn id="6" idx="3"/>
            <a:endCxn id="15" idx="1"/>
          </p:cNvCxnSpPr>
          <p:nvPr/>
        </p:nvCxnSpPr>
        <p:spPr>
          <a:xfrm>
            <a:off x="1524580" y="3597965"/>
            <a:ext cx="313601" cy="1170178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to 26">
            <a:extLst>
              <a:ext uri="{FF2B5EF4-FFF2-40B4-BE49-F238E27FC236}">
                <a16:creationId xmlns:a16="http://schemas.microsoft.com/office/drawing/2014/main" id="{DBBCD7DC-D848-4D15-F4D1-583692A55315}"/>
              </a:ext>
            </a:extLst>
          </p:cNvPr>
          <p:cNvCxnSpPr>
            <a:cxnSpLocks/>
            <a:stCxn id="6" idx="3"/>
            <a:endCxn id="16" idx="1"/>
          </p:cNvCxnSpPr>
          <p:nvPr/>
        </p:nvCxnSpPr>
        <p:spPr>
          <a:xfrm>
            <a:off x="1524580" y="3597965"/>
            <a:ext cx="313601" cy="1755267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to 29">
            <a:extLst>
              <a:ext uri="{FF2B5EF4-FFF2-40B4-BE49-F238E27FC236}">
                <a16:creationId xmlns:a16="http://schemas.microsoft.com/office/drawing/2014/main" id="{3E3A69BE-9326-9C1E-E443-A03979911996}"/>
              </a:ext>
            </a:extLst>
          </p:cNvPr>
          <p:cNvCxnSpPr>
            <a:cxnSpLocks/>
            <a:stCxn id="6" idx="3"/>
            <a:endCxn id="17" idx="1"/>
          </p:cNvCxnSpPr>
          <p:nvPr/>
        </p:nvCxnSpPr>
        <p:spPr>
          <a:xfrm>
            <a:off x="1524580" y="3597965"/>
            <a:ext cx="313601" cy="2370616"/>
          </a:xfrm>
          <a:prstGeom prst="line">
            <a:avLst/>
          </a:prstGeom>
          <a:ln w="15875">
            <a:solidFill>
              <a:srgbClr val="87D7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to 32">
            <a:extLst>
              <a:ext uri="{FF2B5EF4-FFF2-40B4-BE49-F238E27FC236}">
                <a16:creationId xmlns:a16="http://schemas.microsoft.com/office/drawing/2014/main" id="{7ADD7843-3AD9-720C-E441-46180FDF3368}"/>
              </a:ext>
            </a:extLst>
          </p:cNvPr>
          <p:cNvCxnSpPr>
            <a:cxnSpLocks/>
            <a:stCxn id="17" idx="3"/>
            <a:endCxn id="11" idx="1"/>
          </p:cNvCxnSpPr>
          <p:nvPr/>
        </p:nvCxnSpPr>
        <p:spPr>
          <a:xfrm flipV="1">
            <a:off x="2667435" y="3597965"/>
            <a:ext cx="313601" cy="2370616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tângulo Arredondado 35">
            <a:extLst>
              <a:ext uri="{FF2B5EF4-FFF2-40B4-BE49-F238E27FC236}">
                <a16:creationId xmlns:a16="http://schemas.microsoft.com/office/drawing/2014/main" id="{F953D645-DE0C-90CB-0AC7-40B86128938D}"/>
              </a:ext>
            </a:extLst>
          </p:cNvPr>
          <p:cNvSpPr/>
          <p:nvPr/>
        </p:nvSpPr>
        <p:spPr>
          <a:xfrm>
            <a:off x="2981036" y="3944514"/>
            <a:ext cx="829254" cy="477079"/>
          </a:xfrm>
          <a:prstGeom prst="roundRect">
            <a:avLst/>
          </a:prstGeom>
          <a:noFill/>
          <a:ln w="222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>
                <a:solidFill>
                  <a:schemeClr val="bg1"/>
                </a:solidFill>
              </a:rPr>
              <a:t>Acessos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22B9EFB3-DE18-9F45-24E1-C77C61C70CA0}"/>
              </a:ext>
            </a:extLst>
          </p:cNvPr>
          <p:cNvSpPr txBox="1"/>
          <p:nvPr/>
        </p:nvSpPr>
        <p:spPr>
          <a:xfrm>
            <a:off x="3538330" y="430364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 fontScale="25000" lnSpcReduction="20000"/>
          </a:bodyPr>
          <a:lstStyle/>
          <a:p>
            <a:pPr algn="l"/>
            <a:endParaRPr lang="pt-BR" sz="3200" b="1">
              <a:latin typeface="Segoe UI" panose="020B0502040204020203" pitchFamily="34" charset="0"/>
              <a:ea typeface="Inter" panose="02000503000000020004" pitchFamily="2" charset="0"/>
              <a:cs typeface="Segoe UI" panose="020B0502040204020203" pitchFamily="34" charset="0"/>
            </a:endParaRPr>
          </a:p>
        </p:txBody>
      </p:sp>
      <p:cxnSp>
        <p:nvCxnSpPr>
          <p:cNvPr id="38" name="Conector Reto 37">
            <a:extLst>
              <a:ext uri="{FF2B5EF4-FFF2-40B4-BE49-F238E27FC236}">
                <a16:creationId xmlns:a16="http://schemas.microsoft.com/office/drawing/2014/main" id="{6CBDC150-6748-E6EE-61A2-8A18543D8A8C}"/>
              </a:ext>
            </a:extLst>
          </p:cNvPr>
          <p:cNvCxnSpPr>
            <a:cxnSpLocks/>
            <a:stCxn id="17" idx="3"/>
            <a:endCxn id="36" idx="1"/>
          </p:cNvCxnSpPr>
          <p:nvPr/>
        </p:nvCxnSpPr>
        <p:spPr>
          <a:xfrm flipV="1">
            <a:off x="2667435" y="4183054"/>
            <a:ext cx="313601" cy="1785527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tângulo Arredondado 40">
            <a:extLst>
              <a:ext uri="{FF2B5EF4-FFF2-40B4-BE49-F238E27FC236}">
                <a16:creationId xmlns:a16="http://schemas.microsoft.com/office/drawing/2014/main" id="{1AD149E9-7153-B5A7-4E35-55F8A9081569}"/>
              </a:ext>
            </a:extLst>
          </p:cNvPr>
          <p:cNvSpPr/>
          <p:nvPr/>
        </p:nvSpPr>
        <p:spPr>
          <a:xfrm>
            <a:off x="2981036" y="4544733"/>
            <a:ext cx="829254" cy="477079"/>
          </a:xfrm>
          <a:prstGeom prst="roundRect">
            <a:avLst/>
          </a:prstGeom>
          <a:noFill/>
          <a:ln w="222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50">
                <a:solidFill>
                  <a:schemeClr val="bg1"/>
                </a:solidFill>
              </a:rPr>
              <a:t>Consignado</a:t>
            </a:r>
          </a:p>
        </p:txBody>
      </p:sp>
      <p:cxnSp>
        <p:nvCxnSpPr>
          <p:cNvPr id="42" name="Conector Reto 41">
            <a:extLst>
              <a:ext uri="{FF2B5EF4-FFF2-40B4-BE49-F238E27FC236}">
                <a16:creationId xmlns:a16="http://schemas.microsoft.com/office/drawing/2014/main" id="{4DB0676F-82BA-132A-E292-97FF309A9DED}"/>
              </a:ext>
            </a:extLst>
          </p:cNvPr>
          <p:cNvCxnSpPr>
            <a:cxnSpLocks/>
            <a:stCxn id="17" idx="3"/>
            <a:endCxn id="41" idx="1"/>
          </p:cNvCxnSpPr>
          <p:nvPr/>
        </p:nvCxnSpPr>
        <p:spPr>
          <a:xfrm flipV="1">
            <a:off x="2667435" y="4783273"/>
            <a:ext cx="313601" cy="1185308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tângulo Arredondado 44">
            <a:extLst>
              <a:ext uri="{FF2B5EF4-FFF2-40B4-BE49-F238E27FC236}">
                <a16:creationId xmlns:a16="http://schemas.microsoft.com/office/drawing/2014/main" id="{2B9A464F-3CAA-C8C8-3E61-36F5929C0C88}"/>
              </a:ext>
            </a:extLst>
          </p:cNvPr>
          <p:cNvSpPr/>
          <p:nvPr/>
        </p:nvSpPr>
        <p:spPr>
          <a:xfrm>
            <a:off x="2981036" y="5114691"/>
            <a:ext cx="829254" cy="477079"/>
          </a:xfrm>
          <a:prstGeom prst="roundRect">
            <a:avLst/>
          </a:prstGeom>
          <a:noFill/>
          <a:ln w="222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>
                <a:solidFill>
                  <a:schemeClr val="bg1"/>
                </a:solidFill>
              </a:rPr>
              <a:t>Tarifas</a:t>
            </a:r>
          </a:p>
        </p:txBody>
      </p:sp>
      <p:sp>
        <p:nvSpPr>
          <p:cNvPr id="46" name="Retângulo Arredondado 45">
            <a:extLst>
              <a:ext uri="{FF2B5EF4-FFF2-40B4-BE49-F238E27FC236}">
                <a16:creationId xmlns:a16="http://schemas.microsoft.com/office/drawing/2014/main" id="{C2BDF59B-1509-CB39-C846-3D575D5399B2}"/>
              </a:ext>
            </a:extLst>
          </p:cNvPr>
          <p:cNvSpPr/>
          <p:nvPr/>
        </p:nvSpPr>
        <p:spPr>
          <a:xfrm>
            <a:off x="2981036" y="5730040"/>
            <a:ext cx="829254" cy="477079"/>
          </a:xfrm>
          <a:prstGeom prst="roundRect">
            <a:avLst/>
          </a:prstGeom>
          <a:solidFill>
            <a:srgbClr val="3980FF"/>
          </a:solidFill>
          <a:ln w="222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>
                <a:solidFill>
                  <a:schemeClr val="bg1"/>
                </a:solidFill>
              </a:rPr>
              <a:t>Outros assuntos</a:t>
            </a:r>
          </a:p>
        </p:txBody>
      </p:sp>
      <p:cxnSp>
        <p:nvCxnSpPr>
          <p:cNvPr id="47" name="Conector Reto 46">
            <a:extLst>
              <a:ext uri="{FF2B5EF4-FFF2-40B4-BE49-F238E27FC236}">
                <a16:creationId xmlns:a16="http://schemas.microsoft.com/office/drawing/2014/main" id="{6227DB5A-DF99-D0CF-11AE-66900069B48B}"/>
              </a:ext>
            </a:extLst>
          </p:cNvPr>
          <p:cNvCxnSpPr>
            <a:cxnSpLocks/>
            <a:stCxn id="17" idx="3"/>
            <a:endCxn id="45" idx="1"/>
          </p:cNvCxnSpPr>
          <p:nvPr/>
        </p:nvCxnSpPr>
        <p:spPr>
          <a:xfrm flipV="1">
            <a:off x="2667435" y="5353231"/>
            <a:ext cx="313601" cy="61535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to 50">
            <a:extLst>
              <a:ext uri="{FF2B5EF4-FFF2-40B4-BE49-F238E27FC236}">
                <a16:creationId xmlns:a16="http://schemas.microsoft.com/office/drawing/2014/main" id="{B8B45D7B-66B7-6341-DDAA-99BA151103FA}"/>
              </a:ext>
            </a:extLst>
          </p:cNvPr>
          <p:cNvCxnSpPr>
            <a:cxnSpLocks/>
            <a:stCxn id="17" idx="3"/>
            <a:endCxn id="46" idx="1"/>
          </p:cNvCxnSpPr>
          <p:nvPr/>
        </p:nvCxnSpPr>
        <p:spPr>
          <a:xfrm flipV="1">
            <a:off x="2667435" y="5968580"/>
            <a:ext cx="313601" cy="1"/>
          </a:xfrm>
          <a:prstGeom prst="line">
            <a:avLst/>
          </a:prstGeom>
          <a:ln w="15875">
            <a:solidFill>
              <a:srgbClr val="87D7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to 53">
            <a:extLst>
              <a:ext uri="{FF2B5EF4-FFF2-40B4-BE49-F238E27FC236}">
                <a16:creationId xmlns:a16="http://schemas.microsoft.com/office/drawing/2014/main" id="{5FE3C1AD-C7C1-FA7F-92CD-B9F03788230E}"/>
              </a:ext>
            </a:extLst>
          </p:cNvPr>
          <p:cNvCxnSpPr>
            <a:cxnSpLocks/>
            <a:stCxn id="46" idx="3"/>
            <a:endCxn id="12" idx="1"/>
          </p:cNvCxnSpPr>
          <p:nvPr/>
        </p:nvCxnSpPr>
        <p:spPr>
          <a:xfrm flipV="1">
            <a:off x="3810290" y="3597965"/>
            <a:ext cx="313601" cy="2370615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tângulo Arredondado 56">
            <a:extLst>
              <a:ext uri="{FF2B5EF4-FFF2-40B4-BE49-F238E27FC236}">
                <a16:creationId xmlns:a16="http://schemas.microsoft.com/office/drawing/2014/main" id="{1511FCF1-9B03-4D1D-7CC0-BC32C71D06DE}"/>
              </a:ext>
            </a:extLst>
          </p:cNvPr>
          <p:cNvSpPr/>
          <p:nvPr/>
        </p:nvSpPr>
        <p:spPr>
          <a:xfrm>
            <a:off x="4123891" y="3947503"/>
            <a:ext cx="829254" cy="477079"/>
          </a:xfrm>
          <a:prstGeom prst="roundRect">
            <a:avLst/>
          </a:prstGeom>
          <a:noFill/>
          <a:ln w="222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>
                <a:solidFill>
                  <a:schemeClr val="bg1"/>
                </a:solidFill>
              </a:rPr>
              <a:t>Roubo / furto</a:t>
            </a:r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D41A0ED0-2F2D-6728-C54F-1769E2940D46}"/>
              </a:ext>
            </a:extLst>
          </p:cNvPr>
          <p:cNvSpPr txBox="1"/>
          <p:nvPr/>
        </p:nvSpPr>
        <p:spPr>
          <a:xfrm>
            <a:off x="4810539" y="417443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 fontScale="25000" lnSpcReduction="20000"/>
          </a:bodyPr>
          <a:lstStyle/>
          <a:p>
            <a:pPr algn="l"/>
            <a:endParaRPr lang="pt-BR" sz="3200" b="1">
              <a:latin typeface="Segoe UI" panose="020B0502040204020203" pitchFamily="34" charset="0"/>
              <a:ea typeface="Inter" panose="02000503000000020004" pitchFamily="2" charset="0"/>
              <a:cs typeface="Segoe UI" panose="020B0502040204020203" pitchFamily="34" charset="0"/>
            </a:endParaRPr>
          </a:p>
        </p:txBody>
      </p:sp>
      <p:sp>
        <p:nvSpPr>
          <p:cNvPr id="59" name="Retângulo Arredondado 58">
            <a:extLst>
              <a:ext uri="{FF2B5EF4-FFF2-40B4-BE49-F238E27FC236}">
                <a16:creationId xmlns:a16="http://schemas.microsoft.com/office/drawing/2014/main" id="{68F18D42-CE00-3758-5E8F-4A613B4172B6}"/>
              </a:ext>
            </a:extLst>
          </p:cNvPr>
          <p:cNvSpPr/>
          <p:nvPr/>
        </p:nvSpPr>
        <p:spPr>
          <a:xfrm>
            <a:off x="4123891" y="4544733"/>
            <a:ext cx="829254" cy="477079"/>
          </a:xfrm>
          <a:prstGeom prst="roundRect">
            <a:avLst/>
          </a:prstGeom>
          <a:noFill/>
          <a:ln w="222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00">
                <a:solidFill>
                  <a:schemeClr val="bg1"/>
                </a:solidFill>
              </a:rPr>
              <a:t>Reclamações</a:t>
            </a:r>
            <a:endParaRPr lang="pt-BR" sz="1050">
              <a:solidFill>
                <a:schemeClr val="bg1"/>
              </a:solidFill>
            </a:endParaRPr>
          </a:p>
        </p:txBody>
      </p:sp>
      <p:cxnSp>
        <p:nvCxnSpPr>
          <p:cNvPr id="60" name="Conector Reto 59">
            <a:extLst>
              <a:ext uri="{FF2B5EF4-FFF2-40B4-BE49-F238E27FC236}">
                <a16:creationId xmlns:a16="http://schemas.microsoft.com/office/drawing/2014/main" id="{7A1E6C50-4C5C-DE67-5D98-3ABF16BD05CE}"/>
              </a:ext>
            </a:extLst>
          </p:cNvPr>
          <p:cNvCxnSpPr>
            <a:cxnSpLocks/>
            <a:stCxn id="46" idx="3"/>
            <a:endCxn id="57" idx="1"/>
          </p:cNvCxnSpPr>
          <p:nvPr/>
        </p:nvCxnSpPr>
        <p:spPr>
          <a:xfrm flipV="1">
            <a:off x="3810290" y="4186043"/>
            <a:ext cx="313601" cy="1782537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ector Reto 62">
            <a:extLst>
              <a:ext uri="{FF2B5EF4-FFF2-40B4-BE49-F238E27FC236}">
                <a16:creationId xmlns:a16="http://schemas.microsoft.com/office/drawing/2014/main" id="{0BAA727B-1C55-C668-EEE5-3E5FE7E68C47}"/>
              </a:ext>
            </a:extLst>
          </p:cNvPr>
          <p:cNvCxnSpPr>
            <a:cxnSpLocks/>
            <a:stCxn id="46" idx="3"/>
            <a:endCxn id="59" idx="1"/>
          </p:cNvCxnSpPr>
          <p:nvPr/>
        </p:nvCxnSpPr>
        <p:spPr>
          <a:xfrm flipV="1">
            <a:off x="3810290" y="4783273"/>
            <a:ext cx="313601" cy="1185307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tângulo Arredondado 65">
            <a:extLst>
              <a:ext uri="{FF2B5EF4-FFF2-40B4-BE49-F238E27FC236}">
                <a16:creationId xmlns:a16="http://schemas.microsoft.com/office/drawing/2014/main" id="{2D0F1D6E-8E2A-FB59-D641-D55AA96D17F0}"/>
              </a:ext>
            </a:extLst>
          </p:cNvPr>
          <p:cNvSpPr/>
          <p:nvPr/>
        </p:nvSpPr>
        <p:spPr>
          <a:xfrm>
            <a:off x="4123891" y="5114690"/>
            <a:ext cx="829254" cy="477079"/>
          </a:xfrm>
          <a:prstGeom prst="roundRect">
            <a:avLst/>
          </a:prstGeom>
          <a:noFill/>
          <a:ln w="222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900">
                <a:solidFill>
                  <a:schemeClr val="bg1"/>
                </a:solidFill>
              </a:rPr>
              <a:t>Atualização de cadastro</a:t>
            </a:r>
          </a:p>
        </p:txBody>
      </p:sp>
      <p:cxnSp>
        <p:nvCxnSpPr>
          <p:cNvPr id="67" name="Conector Reto 66">
            <a:extLst>
              <a:ext uri="{FF2B5EF4-FFF2-40B4-BE49-F238E27FC236}">
                <a16:creationId xmlns:a16="http://schemas.microsoft.com/office/drawing/2014/main" id="{71B32F3B-59C5-57C9-3A95-0D97E064FDC2}"/>
              </a:ext>
            </a:extLst>
          </p:cNvPr>
          <p:cNvCxnSpPr>
            <a:cxnSpLocks/>
            <a:stCxn id="46" idx="3"/>
            <a:endCxn id="66" idx="1"/>
          </p:cNvCxnSpPr>
          <p:nvPr/>
        </p:nvCxnSpPr>
        <p:spPr>
          <a:xfrm flipV="1">
            <a:off x="3810290" y="5353230"/>
            <a:ext cx="313601" cy="61535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tângulo Arredondado 69">
            <a:extLst>
              <a:ext uri="{FF2B5EF4-FFF2-40B4-BE49-F238E27FC236}">
                <a16:creationId xmlns:a16="http://schemas.microsoft.com/office/drawing/2014/main" id="{08A4D45B-527E-EF8E-559E-5F75916F9825}"/>
              </a:ext>
            </a:extLst>
          </p:cNvPr>
          <p:cNvSpPr/>
          <p:nvPr/>
        </p:nvSpPr>
        <p:spPr>
          <a:xfrm>
            <a:off x="4123891" y="5735582"/>
            <a:ext cx="829254" cy="477079"/>
          </a:xfrm>
          <a:prstGeom prst="roundRect">
            <a:avLst/>
          </a:prstGeom>
          <a:solidFill>
            <a:srgbClr val="3980FF"/>
          </a:solidFill>
          <a:ln w="222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>
                <a:solidFill>
                  <a:schemeClr val="bg1"/>
                </a:solidFill>
              </a:rPr>
              <a:t>Falar com atendente</a:t>
            </a:r>
          </a:p>
        </p:txBody>
      </p:sp>
      <p:cxnSp>
        <p:nvCxnSpPr>
          <p:cNvPr id="71" name="Conector Reto 70">
            <a:extLst>
              <a:ext uri="{FF2B5EF4-FFF2-40B4-BE49-F238E27FC236}">
                <a16:creationId xmlns:a16="http://schemas.microsoft.com/office/drawing/2014/main" id="{F83C1BC6-9A15-5AC7-1045-B80AF047F3E2}"/>
              </a:ext>
            </a:extLst>
          </p:cNvPr>
          <p:cNvCxnSpPr>
            <a:cxnSpLocks/>
            <a:stCxn id="46" idx="3"/>
            <a:endCxn id="70" idx="1"/>
          </p:cNvCxnSpPr>
          <p:nvPr/>
        </p:nvCxnSpPr>
        <p:spPr>
          <a:xfrm>
            <a:off x="3810290" y="5968580"/>
            <a:ext cx="313601" cy="5542"/>
          </a:xfrm>
          <a:prstGeom prst="line">
            <a:avLst/>
          </a:prstGeom>
          <a:ln w="15875">
            <a:solidFill>
              <a:srgbClr val="87D7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ector de Seta Reta 74">
            <a:extLst>
              <a:ext uri="{FF2B5EF4-FFF2-40B4-BE49-F238E27FC236}">
                <a16:creationId xmlns:a16="http://schemas.microsoft.com/office/drawing/2014/main" id="{20B9B158-06BF-51E3-CA51-B57F10562539}"/>
              </a:ext>
            </a:extLst>
          </p:cNvPr>
          <p:cNvCxnSpPr>
            <a:cxnSpLocks/>
          </p:cNvCxnSpPr>
          <p:nvPr/>
        </p:nvCxnSpPr>
        <p:spPr>
          <a:xfrm flipV="1">
            <a:off x="695325" y="1715249"/>
            <a:ext cx="0" cy="1196918"/>
          </a:xfrm>
          <a:prstGeom prst="straightConnector1">
            <a:avLst/>
          </a:prstGeom>
          <a:ln w="19050">
            <a:solidFill>
              <a:schemeClr val="bg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tângulo Arredondado 82">
            <a:extLst>
              <a:ext uri="{FF2B5EF4-FFF2-40B4-BE49-F238E27FC236}">
                <a16:creationId xmlns:a16="http://schemas.microsoft.com/office/drawing/2014/main" id="{F6DE9887-E481-E58E-1A28-2223AA49F28E}"/>
              </a:ext>
            </a:extLst>
          </p:cNvPr>
          <p:cNvSpPr/>
          <p:nvPr/>
        </p:nvSpPr>
        <p:spPr>
          <a:xfrm>
            <a:off x="5266746" y="3359426"/>
            <a:ext cx="829254" cy="610186"/>
          </a:xfrm>
          <a:prstGeom prst="roundRect">
            <a:avLst/>
          </a:prstGeom>
          <a:solidFill>
            <a:srgbClr val="3980FF"/>
          </a:solidFill>
          <a:ln w="222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pt-BR" sz="1000">
                <a:solidFill>
                  <a:schemeClr val="bg1"/>
                </a:solidFill>
              </a:rPr>
              <a:t>Atendente</a:t>
            </a:r>
          </a:p>
        </p:txBody>
      </p:sp>
      <p:pic>
        <p:nvPicPr>
          <p:cNvPr id="84" name="Picture 16">
            <a:extLst>
              <a:ext uri="{FF2B5EF4-FFF2-40B4-BE49-F238E27FC236}">
                <a16:creationId xmlns:a16="http://schemas.microsoft.com/office/drawing/2014/main" id="{B7DD75B5-27A7-9753-E20C-D632E3733A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695" y="339284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5" name="Conector Reto 84">
            <a:extLst>
              <a:ext uri="{FF2B5EF4-FFF2-40B4-BE49-F238E27FC236}">
                <a16:creationId xmlns:a16="http://schemas.microsoft.com/office/drawing/2014/main" id="{EE788D9B-A9D6-C442-AB1E-7B2A126E4EB7}"/>
              </a:ext>
            </a:extLst>
          </p:cNvPr>
          <p:cNvCxnSpPr>
            <a:cxnSpLocks/>
            <a:stCxn id="70" idx="3"/>
            <a:endCxn id="83" idx="1"/>
          </p:cNvCxnSpPr>
          <p:nvPr/>
        </p:nvCxnSpPr>
        <p:spPr>
          <a:xfrm flipV="1">
            <a:off x="4953145" y="3664519"/>
            <a:ext cx="313601" cy="2309603"/>
          </a:xfrm>
          <a:prstGeom prst="line">
            <a:avLst/>
          </a:prstGeom>
          <a:ln w="15875">
            <a:solidFill>
              <a:srgbClr val="87D7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ector em Curva 88">
            <a:extLst>
              <a:ext uri="{FF2B5EF4-FFF2-40B4-BE49-F238E27FC236}">
                <a16:creationId xmlns:a16="http://schemas.microsoft.com/office/drawing/2014/main" id="{7B3E48F7-1C7D-E668-8DC0-55B2243578A5}"/>
              </a:ext>
            </a:extLst>
          </p:cNvPr>
          <p:cNvCxnSpPr>
            <a:cxnSpLocks/>
          </p:cNvCxnSpPr>
          <p:nvPr/>
        </p:nvCxnSpPr>
        <p:spPr>
          <a:xfrm>
            <a:off x="695325" y="1868558"/>
            <a:ext cx="5400000" cy="932610"/>
          </a:xfrm>
          <a:prstGeom prst="curvedConnector3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CaixaDeTexto 97">
            <a:extLst>
              <a:ext uri="{FF2B5EF4-FFF2-40B4-BE49-F238E27FC236}">
                <a16:creationId xmlns:a16="http://schemas.microsoft.com/office/drawing/2014/main" id="{162AE62F-1E0B-0F85-4632-B4FE57D0B76D}"/>
              </a:ext>
            </a:extLst>
          </p:cNvPr>
          <p:cNvSpPr txBox="1"/>
          <p:nvPr/>
        </p:nvSpPr>
        <p:spPr>
          <a:xfrm rot="20820000">
            <a:off x="4002463" y="1672091"/>
            <a:ext cx="2072184" cy="308986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 fontScale="47500" lnSpcReduction="20000"/>
          </a:bodyPr>
          <a:lstStyle/>
          <a:p>
            <a:pPr algn="r"/>
            <a:r>
              <a:rPr lang="pt-BR" sz="3200">
                <a:solidFill>
                  <a:srgbClr val="3980FF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Profundidade da URA</a:t>
            </a:r>
          </a:p>
        </p:txBody>
      </p:sp>
      <p:sp>
        <p:nvSpPr>
          <p:cNvPr id="99" name="CaixaDeTexto 98">
            <a:extLst>
              <a:ext uri="{FF2B5EF4-FFF2-40B4-BE49-F238E27FC236}">
                <a16:creationId xmlns:a16="http://schemas.microsoft.com/office/drawing/2014/main" id="{D0321895-A0DF-A874-08A9-9222B1EC52B1}"/>
              </a:ext>
            </a:extLst>
          </p:cNvPr>
          <p:cNvSpPr txBox="1"/>
          <p:nvPr/>
        </p:nvSpPr>
        <p:spPr>
          <a:xfrm rot="16200000">
            <a:off x="-75691" y="4606847"/>
            <a:ext cx="2370617" cy="829929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r>
              <a:rPr lang="pt-BR" b="1">
                <a:solidFill>
                  <a:schemeClr val="bg1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Menu da URA</a:t>
            </a:r>
          </a:p>
        </p:txBody>
      </p:sp>
      <p:cxnSp>
        <p:nvCxnSpPr>
          <p:cNvPr id="78" name="Conector de Seta Reta 77">
            <a:extLst>
              <a:ext uri="{FF2B5EF4-FFF2-40B4-BE49-F238E27FC236}">
                <a16:creationId xmlns:a16="http://schemas.microsoft.com/office/drawing/2014/main" id="{23D5B9E3-13E8-C52D-3E0A-EFDF201C02CE}"/>
              </a:ext>
            </a:extLst>
          </p:cNvPr>
          <p:cNvCxnSpPr>
            <a:cxnSpLocks/>
          </p:cNvCxnSpPr>
          <p:nvPr/>
        </p:nvCxnSpPr>
        <p:spPr>
          <a:xfrm flipV="1">
            <a:off x="696000" y="2912167"/>
            <a:ext cx="5400000" cy="0"/>
          </a:xfrm>
          <a:prstGeom prst="straightConnector1">
            <a:avLst/>
          </a:prstGeom>
          <a:ln w="19050">
            <a:solidFill>
              <a:schemeClr val="bg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ixaDeTexto 2">
            <a:extLst>
              <a:ext uri="{FF2B5EF4-FFF2-40B4-BE49-F238E27FC236}">
                <a16:creationId xmlns:a16="http://schemas.microsoft.com/office/drawing/2014/main" id="{F9C7E5D6-F2D5-2F73-48E2-B86EFCECAE89}"/>
              </a:ext>
            </a:extLst>
          </p:cNvPr>
          <p:cNvSpPr txBox="1"/>
          <p:nvPr/>
        </p:nvSpPr>
        <p:spPr>
          <a:xfrm rot="300000">
            <a:off x="4342557" y="2444721"/>
            <a:ext cx="1769077" cy="278295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 fontScale="47500" lnSpcReduction="20000"/>
          </a:bodyPr>
          <a:lstStyle/>
          <a:p>
            <a:pPr algn="l"/>
            <a:r>
              <a:rPr lang="pt-BR" sz="3200">
                <a:solidFill>
                  <a:srgbClr val="FFC000"/>
                </a:solidFill>
                <a:latin typeface="Segoe UI" panose="020B0502040204020203" pitchFamily="34" charset="0"/>
                <a:ea typeface="Inter" panose="02000503000000020004" pitchFamily="2" charset="0"/>
                <a:cs typeface="Segoe UI" panose="020B0502040204020203" pitchFamily="34" charset="0"/>
              </a:rPr>
              <a:t>Humor do cliente</a:t>
            </a:r>
          </a:p>
        </p:txBody>
      </p:sp>
    </p:spTree>
    <p:extLst>
      <p:ext uri="{BB962C8B-B14F-4D97-AF65-F5344CB8AC3E}">
        <p14:creationId xmlns:p14="http://schemas.microsoft.com/office/powerpoint/2010/main" val="2664970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NTRPA">
      <a:dk1>
        <a:srgbClr val="354753"/>
      </a:dk1>
      <a:lt1>
        <a:sysClr val="window" lastClr="FFFFFF"/>
      </a:lt1>
      <a:dk2>
        <a:srgbClr val="708491"/>
      </a:dk2>
      <a:lt2>
        <a:srgbClr val="DFEAF2"/>
      </a:lt2>
      <a:accent1>
        <a:srgbClr val="4A0053"/>
      </a:accent1>
      <a:accent2>
        <a:srgbClr val="3980FF"/>
      </a:accent2>
      <a:accent3>
        <a:srgbClr val="84D340"/>
      </a:accent3>
      <a:accent4>
        <a:srgbClr val="EE0049"/>
      </a:accent4>
      <a:accent5>
        <a:srgbClr val="FF8B00"/>
      </a:accent5>
      <a:accent6>
        <a:srgbClr val="89A0AF"/>
      </a:accent6>
      <a:hlink>
        <a:srgbClr val="0563C1"/>
      </a:hlink>
      <a:folHlink>
        <a:srgbClr val="954F72"/>
      </a:folHlink>
    </a:clrScheme>
    <a:fontScheme name="NTConsult - Staff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rmAutofit/>
      </a:bodyPr>
      <a:lstStyle>
        <a:defPPr algn="l">
          <a:defRPr sz="3200" b="1" dirty="0">
            <a:latin typeface="Segoe UI" panose="020B0502040204020203" pitchFamily="34" charset="0"/>
            <a:ea typeface="Inter" panose="02000503000000020004" pitchFamily="2" charset="0"/>
            <a:cs typeface="Segoe UI" panose="020B050204020402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BA6A451BC4C324CB2EE449B07DD6BFD" ma:contentTypeVersion="18" ma:contentTypeDescription="Crie um novo documento." ma:contentTypeScope="" ma:versionID="f6a874af6dec2d80020828a92feed6ce">
  <xsd:schema xmlns:xsd="http://www.w3.org/2001/XMLSchema" xmlns:xs="http://www.w3.org/2001/XMLSchema" xmlns:p="http://schemas.microsoft.com/office/2006/metadata/properties" xmlns:ns2="9701a808-0f83-4d9b-bd84-8cebc7b8831f" xmlns:ns3="99a2c100-74cc-4d7f-a387-6932d779c3de" targetNamespace="http://schemas.microsoft.com/office/2006/metadata/properties" ma:root="true" ma:fieldsID="cbaaa394ace86d92f4ab57d149a1453f" ns2:_="" ns3:_="">
    <xsd:import namespace="9701a808-0f83-4d9b-bd84-8cebc7b8831f"/>
    <xsd:import namespace="99a2c100-74cc-4d7f-a387-6932d779c3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01a808-0f83-4d9b-bd84-8cebc7b8831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Marcações de imagem" ma:readOnly="false" ma:fieldId="{5cf76f15-5ced-4ddc-b409-7134ff3c332f}" ma:taxonomyMulti="true" ma:sspId="2c841dac-2b52-4cbf-a224-2d3d1af00a4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a2c100-74cc-4d7f-a387-6932d779c3de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cfd1a7a-c513-4864-b437-ac6502f8764a}" ma:internalName="TaxCatchAll" ma:showField="CatchAllData" ma:web="99a2c100-74cc-4d7f-a387-6932d779c3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99a2c100-74cc-4d7f-a387-6932d779c3de">
      <UserInfo>
        <DisplayName>Emilio Oliveira</DisplayName>
        <AccountId>272</AccountId>
        <AccountType/>
      </UserInfo>
      <UserInfo>
        <DisplayName>Marcelo Ceribelli</DisplayName>
        <AccountId>163</AccountId>
        <AccountType/>
      </UserInfo>
      <UserInfo>
        <DisplayName>Thiago de Souza Passos</DisplayName>
        <AccountId>635</AccountId>
        <AccountType/>
      </UserInfo>
      <UserInfo>
        <DisplayName>Cláudio Comunelo Rodrigues</DisplayName>
        <AccountId>261</AccountId>
        <AccountType/>
      </UserInfo>
      <UserInfo>
        <DisplayName>Guilherme  Mor Gagliardi</DisplayName>
        <AccountId>389</AccountId>
        <AccountType/>
      </UserInfo>
    </SharedWithUsers>
    <TaxCatchAll xmlns="99a2c100-74cc-4d7f-a387-6932d779c3de" xsi:nil="true"/>
    <lcf76f155ced4ddcb4097134ff3c332f xmlns="9701a808-0f83-4d9b-bd84-8cebc7b8831f">
      <Terms xmlns="http://schemas.microsoft.com/office/infopath/2007/PartnerControls"/>
    </lcf76f155ced4ddcb4097134ff3c332f>
    <MediaLengthInSeconds xmlns="9701a808-0f83-4d9b-bd84-8cebc7b8831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5093342-86D9-49A4-9528-5A5FE8A1949A}">
  <ds:schemaRefs>
    <ds:schemaRef ds:uri="9701a808-0f83-4d9b-bd84-8cebc7b8831f"/>
    <ds:schemaRef ds:uri="99a2c100-74cc-4d7f-a387-6932d779c3d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076D111-FF81-478D-8200-5B3F8F2135D2}">
  <ds:schemaRefs>
    <ds:schemaRef ds:uri="http://www.w3.org/XML/1998/namespace"/>
    <ds:schemaRef ds:uri="99a2c100-74cc-4d7f-a387-6932d779c3de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dcmitype/"/>
    <ds:schemaRef ds:uri="http://schemas.openxmlformats.org/package/2006/metadata/core-properties"/>
    <ds:schemaRef ds:uri="9701a808-0f83-4d9b-bd84-8cebc7b8831f"/>
  </ds:schemaRefs>
</ds:datastoreItem>
</file>

<file path=customXml/itemProps3.xml><?xml version="1.0" encoding="utf-8"?>
<ds:datastoreItem xmlns:ds="http://schemas.openxmlformats.org/officeDocument/2006/customXml" ds:itemID="{F1F5599E-37B2-43EC-BFE9-AC9C637B70FF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85b445ed-5835-4425-b84d-d0c4fa2c767d}" enabled="0" method="" siteId="{85b445ed-5835-4425-b84d-d0c4fa2c767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327</TotalTime>
  <Words>2597</Words>
  <Application>Microsoft Office PowerPoint</Application>
  <PresentationFormat>Widescreen</PresentationFormat>
  <Paragraphs>298</Paragraphs>
  <Slides>20</Slides>
  <Notes>19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8" baseType="lpstr">
      <vt:lpstr>Arial</vt:lpstr>
      <vt:lpstr>Baguet Script</vt:lpstr>
      <vt:lpstr>Calibri</vt:lpstr>
      <vt:lpstr>Cascadia Code</vt:lpstr>
      <vt:lpstr>Quattrocento Sans</vt:lpstr>
      <vt:lpstr>Segoe UI</vt:lpstr>
      <vt:lpstr>Segoe UI Semibold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NTConsult</dc:title>
  <dc:creator>Mindy Shanes</dc:creator>
  <cp:lastModifiedBy>USER</cp:lastModifiedBy>
  <cp:revision>4</cp:revision>
  <dcterms:created xsi:type="dcterms:W3CDTF">2022-03-31T22:57:11Z</dcterms:created>
  <dcterms:modified xsi:type="dcterms:W3CDTF">2025-07-16T13:28:09Z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0x010100FBA6A451BC4C324CB2EE449B07DD6BFD</vt:lpwstr>
  </property>
  <property fmtid="{D5CDD505-2E9C-101B-9397-08002B2CF9AE}" pid="3" name="MediaServiceImageTags">
    <vt:lpwstr/>
  </property>
  <property fmtid="{D5CDD505-2E9C-101B-9397-08002B2CF9AE}" pid="4" name="xd_ProgID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xd_Signature">
    <vt:bool>false</vt:bool>
  </property>
  <property fmtid="{D5CDD505-2E9C-101B-9397-08002B2CF9AE}" pid="9" name="TriggerFlowInfo">
    <vt:lpwstr/>
  </property>
  <property fmtid="{D5CDD505-2E9C-101B-9397-08002B2CF9AE}" pid="10" name="MSIP_Label_3dc542d3-6316-42ad-9eaa-e82fa419e5f2_Enabled">
    <vt:lpwstr>true</vt:lpwstr>
  </property>
  <property fmtid="{D5CDD505-2E9C-101B-9397-08002B2CF9AE}" pid="11" name="MSIP_Label_3dc542d3-6316-42ad-9eaa-e82fa419e5f2_SetDate">
    <vt:lpwstr>2025-05-21T18:00:19Z</vt:lpwstr>
  </property>
  <property fmtid="{D5CDD505-2E9C-101B-9397-08002B2CF9AE}" pid="12" name="MSIP_Label_3dc542d3-6316-42ad-9eaa-e82fa419e5f2_Method">
    <vt:lpwstr>Standard</vt:lpwstr>
  </property>
  <property fmtid="{D5CDD505-2E9C-101B-9397-08002B2CF9AE}" pid="13" name="MSIP_Label_3dc542d3-6316-42ad-9eaa-e82fa419e5f2_Name">
    <vt:lpwstr>3dc542d3-6316-42ad-9eaa-e82fa419e5f2</vt:lpwstr>
  </property>
  <property fmtid="{D5CDD505-2E9C-101B-9397-08002B2CF9AE}" pid="14" name="MSIP_Label_3dc542d3-6316-42ad-9eaa-e82fa419e5f2_SiteId">
    <vt:lpwstr>a7cdc447-3b29-4b41-b73e-8a2cb54b06c6</vt:lpwstr>
  </property>
  <property fmtid="{D5CDD505-2E9C-101B-9397-08002B2CF9AE}" pid="15" name="MSIP_Label_3dc542d3-6316-42ad-9eaa-e82fa419e5f2_ActionId">
    <vt:lpwstr>6df4778f-ec6a-4043-a33a-79a8a19ab8f9</vt:lpwstr>
  </property>
  <property fmtid="{D5CDD505-2E9C-101B-9397-08002B2CF9AE}" pid="16" name="MSIP_Label_3dc542d3-6316-42ad-9eaa-e82fa419e5f2_ContentBits">
    <vt:lpwstr>0</vt:lpwstr>
  </property>
  <property fmtid="{D5CDD505-2E9C-101B-9397-08002B2CF9AE}" pid="17" name="MSIP_Label_3dc542d3-6316-42ad-9eaa-e82fa419e5f2_Tag">
    <vt:lpwstr>50, 3, 0, 1</vt:lpwstr>
  </property>
  <property fmtid="{D5CDD505-2E9C-101B-9397-08002B2CF9AE}" pid="18" name="_SharedFileIndex">
    <vt:lpwstr/>
  </property>
  <property fmtid="{D5CDD505-2E9C-101B-9397-08002B2CF9AE}" pid="19" name="_SourceUrl">
    <vt:lpwstr/>
  </property>
</Properties>
</file>