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98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63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83.xml"/>
  <Override ContentType="application/vnd.openxmlformats-officedocument.presentationml.slide+xml" PartName="/ppt/slides/slide106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109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92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4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24" r:id="rId73"/>
    <p:sldId id="325" r:id="rId74"/>
    <p:sldId id="326" r:id="rId75"/>
    <p:sldId id="327" r:id="rId76"/>
    <p:sldId id="328" r:id="rId77"/>
    <p:sldId id="329" r:id="rId78"/>
    <p:sldId id="330" r:id="rId79"/>
    <p:sldId id="331" r:id="rId80"/>
    <p:sldId id="332" r:id="rId81"/>
    <p:sldId id="333" r:id="rId82"/>
    <p:sldId id="334" r:id="rId83"/>
    <p:sldId id="335" r:id="rId84"/>
    <p:sldId id="336" r:id="rId85"/>
    <p:sldId id="337" r:id="rId86"/>
    <p:sldId id="338" r:id="rId87"/>
    <p:sldId id="339" r:id="rId88"/>
    <p:sldId id="340" r:id="rId89"/>
    <p:sldId id="341" r:id="rId90"/>
    <p:sldId id="342" r:id="rId91"/>
    <p:sldId id="343" r:id="rId92"/>
    <p:sldId id="344" r:id="rId93"/>
    <p:sldId id="345" r:id="rId94"/>
    <p:sldId id="346" r:id="rId95"/>
    <p:sldId id="347" r:id="rId96"/>
    <p:sldId id="348" r:id="rId97"/>
    <p:sldId id="349" r:id="rId98"/>
    <p:sldId id="350" r:id="rId99"/>
    <p:sldId id="351" r:id="rId100"/>
    <p:sldId id="352" r:id="rId101"/>
    <p:sldId id="353" r:id="rId102"/>
    <p:sldId id="354" r:id="rId103"/>
    <p:sldId id="355" r:id="rId104"/>
    <p:sldId id="356" r:id="rId105"/>
    <p:sldId id="357" r:id="rId106"/>
    <p:sldId id="358" r:id="rId107"/>
    <p:sldId id="359" r:id="rId108"/>
    <p:sldId id="360" r:id="rId109"/>
    <p:sldId id="361" r:id="rId110"/>
    <p:sldId id="362" r:id="rId111"/>
    <p:sldId id="363" r:id="rId112"/>
    <p:sldId id="364" r:id="rId113"/>
  </p:sldIdLst>
  <p:sldSz cy="5143500" cx="9144000"/>
  <p:notesSz cx="6858000" cy="9144000"/>
  <p:embeddedFontLst>
    <p:embeddedFont>
      <p:font typeface="Montserrat SemiBold"/>
      <p:regular r:id="rId114"/>
      <p:bold r:id="rId115"/>
      <p:italic r:id="rId116"/>
      <p:boldItalic r:id="rId117"/>
    </p:embeddedFont>
    <p:embeddedFont>
      <p:font typeface="Montserrat"/>
      <p:regular r:id="rId118"/>
      <p:bold r:id="rId119"/>
      <p:italic r:id="rId120"/>
      <p:boldItalic r:id="rId121"/>
    </p:embeddedFont>
    <p:embeddedFont>
      <p:font typeface="Montserrat Black"/>
      <p:bold r:id="rId122"/>
      <p:boldItalic r:id="rId123"/>
    </p:embeddedFont>
    <p:embeddedFont>
      <p:font typeface="Montserrat Medium"/>
      <p:regular r:id="rId124"/>
      <p:bold r:id="rId125"/>
      <p:italic r:id="rId126"/>
      <p:boldItalic r:id="rId127"/>
    </p:embeddedFont>
    <p:embeddedFont>
      <p:font typeface="Lora"/>
      <p:regular r:id="rId128"/>
      <p:bold r:id="rId129"/>
      <p:italic r:id="rId130"/>
      <p:boldItalic r:id="rId131"/>
    </p:embeddedFont>
    <p:embeddedFont>
      <p:font typeface="Montserrat ExtraBold"/>
      <p:bold r:id="rId132"/>
      <p:boldItalic r:id="rId133"/>
    </p:embeddedFont>
    <p:embeddedFont>
      <p:font typeface="DM Sans"/>
      <p:regular r:id="rId134"/>
      <p:bold r:id="rId135"/>
      <p:italic r:id="rId136"/>
      <p:boldItalic r:id="rId1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07" Type="http://schemas.openxmlformats.org/officeDocument/2006/relationships/slide" Target="slides/slide103.xml"/><Relationship Id="rId106" Type="http://schemas.openxmlformats.org/officeDocument/2006/relationships/slide" Target="slides/slide102.xml"/><Relationship Id="rId105" Type="http://schemas.openxmlformats.org/officeDocument/2006/relationships/slide" Target="slides/slide101.xml"/><Relationship Id="rId104" Type="http://schemas.openxmlformats.org/officeDocument/2006/relationships/slide" Target="slides/slide100.xml"/><Relationship Id="rId109" Type="http://schemas.openxmlformats.org/officeDocument/2006/relationships/slide" Target="slides/slide105.xml"/><Relationship Id="rId108" Type="http://schemas.openxmlformats.org/officeDocument/2006/relationships/slide" Target="slides/slide104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103" Type="http://schemas.openxmlformats.org/officeDocument/2006/relationships/slide" Target="slides/slide99.xml"/><Relationship Id="rId102" Type="http://schemas.openxmlformats.org/officeDocument/2006/relationships/slide" Target="slides/slide98.xml"/><Relationship Id="rId101" Type="http://schemas.openxmlformats.org/officeDocument/2006/relationships/slide" Target="slides/slide97.xml"/><Relationship Id="rId100" Type="http://schemas.openxmlformats.org/officeDocument/2006/relationships/slide" Target="slides/slide96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29" Type="http://schemas.openxmlformats.org/officeDocument/2006/relationships/font" Target="fonts/Lora-bold.fntdata"/><Relationship Id="rId128" Type="http://schemas.openxmlformats.org/officeDocument/2006/relationships/font" Target="fonts/Lora-regular.fntdata"/><Relationship Id="rId127" Type="http://schemas.openxmlformats.org/officeDocument/2006/relationships/font" Target="fonts/MontserratMedium-boldItalic.fntdata"/><Relationship Id="rId126" Type="http://schemas.openxmlformats.org/officeDocument/2006/relationships/font" Target="fonts/MontserratMedium-italic.fntdata"/><Relationship Id="rId26" Type="http://schemas.openxmlformats.org/officeDocument/2006/relationships/slide" Target="slides/slide22.xml"/><Relationship Id="rId121" Type="http://schemas.openxmlformats.org/officeDocument/2006/relationships/font" Target="fonts/Montserrat-boldItalic.fntdata"/><Relationship Id="rId25" Type="http://schemas.openxmlformats.org/officeDocument/2006/relationships/slide" Target="slides/slide21.xml"/><Relationship Id="rId120" Type="http://schemas.openxmlformats.org/officeDocument/2006/relationships/font" Target="fonts/Montserrat-italic.fntdata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125" Type="http://schemas.openxmlformats.org/officeDocument/2006/relationships/font" Target="fonts/MontserratMedium-bold.fntdata"/><Relationship Id="rId29" Type="http://schemas.openxmlformats.org/officeDocument/2006/relationships/slide" Target="slides/slide25.xml"/><Relationship Id="rId124" Type="http://schemas.openxmlformats.org/officeDocument/2006/relationships/font" Target="fonts/MontserratMedium-regular.fntdata"/><Relationship Id="rId123" Type="http://schemas.openxmlformats.org/officeDocument/2006/relationships/font" Target="fonts/MontserratBlack-boldItalic.fntdata"/><Relationship Id="rId122" Type="http://schemas.openxmlformats.org/officeDocument/2006/relationships/font" Target="fonts/MontserratBlack-bold.fntdata"/><Relationship Id="rId95" Type="http://schemas.openxmlformats.org/officeDocument/2006/relationships/slide" Target="slides/slide91.xml"/><Relationship Id="rId94" Type="http://schemas.openxmlformats.org/officeDocument/2006/relationships/slide" Target="slides/slide90.xml"/><Relationship Id="rId97" Type="http://schemas.openxmlformats.org/officeDocument/2006/relationships/slide" Target="slides/slide93.xml"/><Relationship Id="rId96" Type="http://schemas.openxmlformats.org/officeDocument/2006/relationships/slide" Target="slides/slide92.xml"/><Relationship Id="rId11" Type="http://schemas.openxmlformats.org/officeDocument/2006/relationships/slide" Target="slides/slide7.xml"/><Relationship Id="rId99" Type="http://schemas.openxmlformats.org/officeDocument/2006/relationships/slide" Target="slides/slide95.xml"/><Relationship Id="rId10" Type="http://schemas.openxmlformats.org/officeDocument/2006/relationships/slide" Target="slides/slide6.xml"/><Relationship Id="rId98" Type="http://schemas.openxmlformats.org/officeDocument/2006/relationships/slide" Target="slides/slide94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91" Type="http://schemas.openxmlformats.org/officeDocument/2006/relationships/slide" Target="slides/slide87.xml"/><Relationship Id="rId90" Type="http://schemas.openxmlformats.org/officeDocument/2006/relationships/slide" Target="slides/slide86.xml"/><Relationship Id="rId93" Type="http://schemas.openxmlformats.org/officeDocument/2006/relationships/slide" Target="slides/slide89.xml"/><Relationship Id="rId92" Type="http://schemas.openxmlformats.org/officeDocument/2006/relationships/slide" Target="slides/slide88.xml"/><Relationship Id="rId118" Type="http://schemas.openxmlformats.org/officeDocument/2006/relationships/font" Target="fonts/Montserrat-regular.fntdata"/><Relationship Id="rId117" Type="http://schemas.openxmlformats.org/officeDocument/2006/relationships/font" Target="fonts/MontserratSemiBold-boldItalic.fntdata"/><Relationship Id="rId116" Type="http://schemas.openxmlformats.org/officeDocument/2006/relationships/font" Target="fonts/MontserratSemiBold-italic.fntdata"/><Relationship Id="rId115" Type="http://schemas.openxmlformats.org/officeDocument/2006/relationships/font" Target="fonts/MontserratSemiBold-bold.fntdata"/><Relationship Id="rId119" Type="http://schemas.openxmlformats.org/officeDocument/2006/relationships/font" Target="fonts/Montserrat-bold.fntdata"/><Relationship Id="rId15" Type="http://schemas.openxmlformats.org/officeDocument/2006/relationships/slide" Target="slides/slide11.xml"/><Relationship Id="rId110" Type="http://schemas.openxmlformats.org/officeDocument/2006/relationships/slide" Target="slides/slide106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14" Type="http://schemas.openxmlformats.org/officeDocument/2006/relationships/font" Target="fonts/MontserratSemiBold-regular.fntdata"/><Relationship Id="rId18" Type="http://schemas.openxmlformats.org/officeDocument/2006/relationships/slide" Target="slides/slide14.xml"/><Relationship Id="rId113" Type="http://schemas.openxmlformats.org/officeDocument/2006/relationships/slide" Target="slides/slide109.xml"/><Relationship Id="rId112" Type="http://schemas.openxmlformats.org/officeDocument/2006/relationships/slide" Target="slides/slide108.xml"/><Relationship Id="rId111" Type="http://schemas.openxmlformats.org/officeDocument/2006/relationships/slide" Target="slides/slide107.xml"/><Relationship Id="rId84" Type="http://schemas.openxmlformats.org/officeDocument/2006/relationships/slide" Target="slides/slide80.xml"/><Relationship Id="rId83" Type="http://schemas.openxmlformats.org/officeDocument/2006/relationships/slide" Target="slides/slide79.xml"/><Relationship Id="rId86" Type="http://schemas.openxmlformats.org/officeDocument/2006/relationships/slide" Target="slides/slide82.xml"/><Relationship Id="rId85" Type="http://schemas.openxmlformats.org/officeDocument/2006/relationships/slide" Target="slides/slide81.xml"/><Relationship Id="rId88" Type="http://schemas.openxmlformats.org/officeDocument/2006/relationships/slide" Target="slides/slide84.xml"/><Relationship Id="rId87" Type="http://schemas.openxmlformats.org/officeDocument/2006/relationships/slide" Target="slides/slide83.xml"/><Relationship Id="rId89" Type="http://schemas.openxmlformats.org/officeDocument/2006/relationships/slide" Target="slides/slide85.xml"/><Relationship Id="rId80" Type="http://schemas.openxmlformats.org/officeDocument/2006/relationships/slide" Target="slides/slide76.xml"/><Relationship Id="rId82" Type="http://schemas.openxmlformats.org/officeDocument/2006/relationships/slide" Target="slides/slide78.xml"/><Relationship Id="rId81" Type="http://schemas.openxmlformats.org/officeDocument/2006/relationships/slide" Target="slides/slide7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75" Type="http://schemas.openxmlformats.org/officeDocument/2006/relationships/slide" Target="slides/slide71.xml"/><Relationship Id="rId74" Type="http://schemas.openxmlformats.org/officeDocument/2006/relationships/slide" Target="slides/slide70.xml"/><Relationship Id="rId77" Type="http://schemas.openxmlformats.org/officeDocument/2006/relationships/slide" Target="slides/slide73.xml"/><Relationship Id="rId76" Type="http://schemas.openxmlformats.org/officeDocument/2006/relationships/slide" Target="slides/slide72.xml"/><Relationship Id="rId79" Type="http://schemas.openxmlformats.org/officeDocument/2006/relationships/slide" Target="slides/slide75.xml"/><Relationship Id="rId78" Type="http://schemas.openxmlformats.org/officeDocument/2006/relationships/slide" Target="slides/slide74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137" Type="http://schemas.openxmlformats.org/officeDocument/2006/relationships/font" Target="fonts/DMSans-boldItalic.fntdata"/><Relationship Id="rId132" Type="http://schemas.openxmlformats.org/officeDocument/2006/relationships/font" Target="fonts/MontserratExtraBold-bold.fntdata"/><Relationship Id="rId131" Type="http://schemas.openxmlformats.org/officeDocument/2006/relationships/font" Target="fonts/Lora-boldItalic.fntdata"/><Relationship Id="rId130" Type="http://schemas.openxmlformats.org/officeDocument/2006/relationships/font" Target="fonts/Lora-italic.fntdata"/><Relationship Id="rId136" Type="http://schemas.openxmlformats.org/officeDocument/2006/relationships/font" Target="fonts/DMSans-italic.fntdata"/><Relationship Id="rId135" Type="http://schemas.openxmlformats.org/officeDocument/2006/relationships/font" Target="fonts/DMSans-bold.fntdata"/><Relationship Id="rId134" Type="http://schemas.openxmlformats.org/officeDocument/2006/relationships/font" Target="fonts/DMSans-regular.fntdata"/><Relationship Id="rId133" Type="http://schemas.openxmlformats.org/officeDocument/2006/relationships/font" Target="fonts/MontserratExtraBold-boldItalic.fntdata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66" Type="http://schemas.openxmlformats.org/officeDocument/2006/relationships/slide" Target="slides/slide62.xml"/><Relationship Id="rId65" Type="http://schemas.openxmlformats.org/officeDocument/2006/relationships/slide" Target="slides/slide61.xml"/><Relationship Id="rId68" Type="http://schemas.openxmlformats.org/officeDocument/2006/relationships/slide" Target="slides/slide64.xml"/><Relationship Id="rId67" Type="http://schemas.openxmlformats.org/officeDocument/2006/relationships/slide" Target="slides/slide63.xml"/><Relationship Id="rId60" Type="http://schemas.openxmlformats.org/officeDocument/2006/relationships/slide" Target="slides/slide56.xml"/><Relationship Id="rId69" Type="http://schemas.openxmlformats.org/officeDocument/2006/relationships/slide" Target="slides/slide6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9" Type="http://schemas.openxmlformats.org/officeDocument/2006/relationships/slide" Target="slides/slide55.xml"/><Relationship Id="rId58" Type="http://schemas.openxmlformats.org/officeDocument/2006/relationships/slide" Target="slides/slide5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c7c90f6eb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g2c7c90f6eb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4b23210c92_0_6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4b23210c92_0_6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34b23210c92_0_2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1" name="Google Shape;921;g34b23210c92_0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g34b23210c92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0" name="Google Shape;930;g34b23210c92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g34952d316ec_0_4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1" name="Google Shape;941;g34952d316ec_0_4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g32ca5c410fa_0_6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g32ca5c410fa_0_6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32ca5c410fa_0_6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7" name="Google Shape;957;g32ca5c410fa_0_6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g34c3838fb90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8" name="Google Shape;968;g34c3838fb90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34c3838fb90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9" name="Google Shape;979;g34c3838fb90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g34952d316ec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0" name="Google Shape;990;g34952d316ec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g34952d316ec_0_3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6" name="Google Shape;996;g34952d316ec_0_3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32ca5c410fa_0_4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2" name="Google Shape;1002;g32ca5c410fa_0_4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4b6dcde534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4b6dcde534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4b6dcde534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4b6dcde534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5233102454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5233102454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4b6dcde534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4b6dcde534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4b6dcde534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4b6dcde534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4b6dcde534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4b6dcde534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2ca5c410f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6" name="Google Shape;296;g32ca5c410f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4b6dcde534_0_2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4" name="Google Shape;314;g34b6dcde534_0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4bbef32eea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9" name="Google Shape;319;g34bbef32eea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703fe50c2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g3703fe50c2f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4952d316ec_0_292:notes"/>
          <p:cNvSpPr/>
          <p:nvPr>
            <p:ph idx="2" type="sldImg"/>
          </p:nvPr>
        </p:nvSpPr>
        <p:spPr>
          <a:xfrm>
            <a:off x="571500" y="714375"/>
            <a:ext cx="4572000" cy="1928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5" name="Google Shape;335;g34952d316ec_0_292:notes"/>
          <p:cNvSpPr txBox="1"/>
          <p:nvPr>
            <p:ph idx="1" type="body"/>
          </p:nvPr>
        </p:nvSpPr>
        <p:spPr>
          <a:xfrm>
            <a:off x="571500" y="2750344"/>
            <a:ext cx="4572000" cy="22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900" lIns="69850" spcFirstLastPara="1" rIns="69850" wrap="square" tIns="34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g34952d316ec_0_292:notes"/>
          <p:cNvSpPr txBox="1"/>
          <p:nvPr>
            <p:ph idx="12" type="sldNum"/>
          </p:nvPr>
        </p:nvSpPr>
        <p:spPr>
          <a:xfrm>
            <a:off x="3237178" y="5428258"/>
            <a:ext cx="2476500" cy="286800"/>
          </a:xfrm>
          <a:prstGeom prst="rect">
            <a:avLst/>
          </a:prstGeom>
          <a:noFill/>
          <a:ln>
            <a:noFill/>
          </a:ln>
        </p:spPr>
        <p:txBody>
          <a:bodyPr anchorCtr="0" anchor="b" bIns="34900" lIns="69850" spcFirstLastPara="1" rIns="69850" wrap="square" tIns="34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100"/>
              <a:t>‹#›</a:t>
            </a:fld>
            <a:endParaRPr sz="11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4bbef32eea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" name="Google Shape;341;g34bbef32eea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4b6dcde534_0_3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6" name="Google Shape;356;g34b6dcde534_0_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4bbef32eea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1" name="Google Shape;361;g34bbef32eea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5229747a8d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6" name="Google Shape;376;g35229747a8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2ff76d0eaa9_0_3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1" name="Google Shape;381;g2ff76d0eaa9_0_3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229747a8d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7" name="Google Shape;387;g35229747a8d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2ff76d0eaa9_0_5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3" name="Google Shape;393;g2ff76d0eaa9_0_5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2ff76d0eaa9_0_4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1" name="Google Shape;401;g2ff76d0eaa9_0_4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2ff76d0eaa9_0_4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8" name="Google Shape;408;g2ff76d0eaa9_0_4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703fe50c2f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" name="Google Shape;154;g3703fe50c2f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4b6dcde534_0_2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5" name="Google Shape;415;g34b6dcde534_0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34b6dcde534_0_2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1" name="Google Shape;421;g34b6dcde534_0_2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5229747a8d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7" name="Google Shape;427;g35229747a8d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4952d316ec_0_6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4" name="Google Shape;434;g34952d316ec_0_6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35229747a8d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2" name="Google Shape;442;g35229747a8d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35229747a8d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8" name="Google Shape;448;g35229747a8d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35229747a8d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6" name="Google Shape;456;g35229747a8d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35229747a8d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4" name="Google Shape;464;g35229747a8d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1f806615318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1" name="Google Shape;471;g1f806615318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5229747a8d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9" name="Google Shape;479;g35229747a8d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5229747a8d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6" name="Google Shape;486;g35229747a8d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f806615318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3" name="Google Shape;493;g1f806615318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3692a119bf3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9" name="Google Shape;499;g3692a119bf3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3692a119bf3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4" name="Google Shape;504;g3692a119bf3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35229747a8d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0" name="Google Shape;510;g35229747a8d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1f806615318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6" name="Google Shape;516;g1f806615318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3692a119bf3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1" name="Google Shape;521;g3692a119bf3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5229747a8d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6" name="Google Shape;526;g35229747a8d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32ca5c410fa_0_6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1" name="Google Shape;531;g32ca5c410fa_0_6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4c3838fb90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7" name="Google Shape;537;g34c3838fb90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4952d316ec_0_2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g34952d316ec_0_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34c3838fb90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6" name="Google Shape;546;g34c3838fb90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34952d316ec_0_4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6" name="Google Shape;556;g34952d316ec_0_4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34952d316ec_0_5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2" name="Google Shape;562;g34952d316ec_0_5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34952d316ec_0_5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7" name="Google Shape;567;g34952d316ec_0_5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3692a119bf3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2" name="Google Shape;572;g3692a119bf3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3692a119bf3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9" name="Google Shape;579;g3692a119bf3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3692a119bf3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5" name="Google Shape;585;g3692a119bf3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34952d316ec_0_5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2" name="Google Shape;592;g34952d316ec_0_5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34952d316ec_0_6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9" name="Google Shape;599;g34952d316ec_0_6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692a119bf3_0_2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4" name="Google Shape;604;g3692a119bf3_0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f1e970b8ac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g1f1e970b8ac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692a119bf3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3" name="Google Shape;613;g3692a119bf3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34952d316ec_0_7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3" name="Google Shape;623;g34952d316ec_0_7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34952d316ec_0_6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8" name="Google Shape;628;g34952d316ec_0_6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34952d316ec_0_6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3" name="Google Shape;633;g34952d316ec_0_6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34952d316ec_0_6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0" name="Google Shape;640;g34952d316ec_0_6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34952d316ec_0_6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7" name="Google Shape;647;g34952d316ec_0_6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34952d316ec_0_7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6" name="Google Shape;656;g34952d316ec_0_7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34952d316ec_0_7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2" name="Google Shape;662;g34952d316ec_0_7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g34952d316ec_0_7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8" name="Google Shape;668;g34952d316ec_0_7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34952d316ec_0_7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5" name="Google Shape;675;g34952d316ec_0_7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f1e970b8ac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" name="Google Shape;216;g1f1e970b8ac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34952d316ec_0_4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2" name="Google Shape;682;g34952d316ec_0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3692a119bf3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8" name="Google Shape;688;g3692a119bf3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3692a119bf3_0_2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4" name="Google Shape;694;g3692a119bf3_0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g3692a119bf3_0_2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3" name="Google Shape;703;g3692a119bf3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3692a119bf3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1" name="Google Shape;711;g3692a119bf3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34952d316ec_0_7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7" name="Google Shape;717;g34952d316ec_0_7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34952d316ec_0_4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2" name="Google Shape;732;g34952d316ec_0_4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34952d316ec_0_8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7" name="Google Shape;737;g34952d316ec_0_8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34b23210c92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2" name="Google Shape;742;g34b23210c92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g34b23210c92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8" name="Google Shape;748;g34b23210c92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4952d316ec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4952d316ec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34b23210c92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3" name="Google Shape;753;g34b23210c92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g34952d316ec_0_8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8" name="Google Shape;758;g34952d316ec_0_8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3523310245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6" name="Google Shape;766;g3523310245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3692a119bf3_0_2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3" name="Google Shape;773;g3692a119bf3_0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g3694c9ed659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9" name="Google Shape;779;g3694c9ed659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g3692a119bf3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5" name="Google Shape;785;g3692a119bf3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3692a119bf3_0_2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2" name="Google Shape;792;g3692a119bf3_0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g34952d316ec_0_4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8" name="Google Shape;798;g34952d316ec_0_4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34b23210c92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4" name="Google Shape;804;g34b23210c92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g34b23210c92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0" name="Google Shape;810;g34b23210c92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4b6dcde53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4b6dcde5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34b23210c92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4" name="Google Shape;824;g34b23210c92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34b23210c92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5" name="Google Shape;835;g34b23210c92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g34b23210c92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4" name="Google Shape;844;g34b23210c92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g363264b3245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2" name="Google Shape;852;g363264b3245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g34b23210c92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0" name="Google Shape;860;g34b23210c92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g34b23210c92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4" name="Google Shape;874;g34b23210c92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g34952d316ec_0_4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4" name="Google Shape;884;g34952d316ec_0_4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34b23210c92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0" name="Google Shape;890;g34b23210c92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34b23210c92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7" name="Google Shape;897;g34b23210c92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g34b23210c92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0" name="Google Shape;910;g34b23210c92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7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10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3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 1 1">
  <p:cSld name="DEFAULT_1_1_2"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357225" y="968668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DM Sans"/>
              <a:buNone/>
              <a:defRPr>
                <a:solidFill>
                  <a:srgbClr val="000000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800"/>
              <a:buFont typeface="DM Sans"/>
              <a:buNone/>
              <a:defRPr sz="1800">
                <a:solidFill>
                  <a:srgbClr val="FCFCFC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800"/>
              <a:buFont typeface="DM Sans"/>
              <a:buNone/>
              <a:defRPr sz="1800">
                <a:solidFill>
                  <a:srgbClr val="FCFCFC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800"/>
              <a:buFont typeface="DM Sans"/>
              <a:buNone/>
              <a:defRPr sz="1800">
                <a:solidFill>
                  <a:srgbClr val="FCFCFC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800"/>
              <a:buFont typeface="DM Sans"/>
              <a:buNone/>
              <a:defRPr sz="1800">
                <a:solidFill>
                  <a:srgbClr val="FCFCFC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800"/>
              <a:buFont typeface="DM Sans"/>
              <a:buNone/>
              <a:defRPr sz="1800">
                <a:solidFill>
                  <a:srgbClr val="FCFCFC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800"/>
              <a:buFont typeface="DM Sans"/>
              <a:buNone/>
              <a:defRPr sz="1800">
                <a:solidFill>
                  <a:srgbClr val="FCFCFC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800"/>
              <a:buFont typeface="DM Sans"/>
              <a:buNone/>
              <a:defRPr sz="1800">
                <a:solidFill>
                  <a:srgbClr val="FCFCFC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800"/>
              <a:buFont typeface="DM Sans"/>
              <a:buNone/>
              <a:defRPr sz="1800">
                <a:solidFill>
                  <a:srgbClr val="FCFCFC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drão 1 2 1 1">
  <p:cSld name="DEFAULT_1_1_1_2_1_1">
    <p:bg>
      <p:bgPr>
        <a:solidFill>
          <a:schemeClr val="dk1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1" y="0"/>
            <a:ext cx="91438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1"/>
          <p:cNvSpPr txBox="1"/>
          <p:nvPr>
            <p:ph type="title"/>
          </p:nvPr>
        </p:nvSpPr>
        <p:spPr>
          <a:xfrm>
            <a:off x="389850" y="477825"/>
            <a:ext cx="3950100" cy="46656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Montserrat Black"/>
              <a:buNone/>
              <a:defRPr sz="46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/>
        </p:txBody>
      </p:sp>
      <p:sp>
        <p:nvSpPr>
          <p:cNvPr id="45" name="Google Shape;45;p11"/>
          <p:cNvSpPr txBox="1"/>
          <p:nvPr>
            <p:ph idx="1" type="subTitle"/>
          </p:nvPr>
        </p:nvSpPr>
        <p:spPr>
          <a:xfrm>
            <a:off x="389851" y="197625"/>
            <a:ext cx="61683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"/>
              <a:buNone/>
              <a:defRPr sz="85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46" name="Google Shape;4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96125" y="339671"/>
            <a:ext cx="889225" cy="20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drão 1 2 1 1 3">
  <p:cSld name="DEFAULT_1_1_1_2_1_1_3">
    <p:bg>
      <p:bgPr>
        <a:solidFill>
          <a:schemeClr val="dk1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1" y="0"/>
            <a:ext cx="91438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12"/>
          <p:cNvSpPr txBox="1"/>
          <p:nvPr>
            <p:ph type="title"/>
          </p:nvPr>
        </p:nvSpPr>
        <p:spPr>
          <a:xfrm>
            <a:off x="389850" y="173025"/>
            <a:ext cx="3950100" cy="466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4600"/>
              <a:buFont typeface="Montserrat Black"/>
              <a:buNone/>
              <a:defRPr sz="4600">
                <a:solidFill>
                  <a:srgbClr val="9900FF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 Black"/>
              <a:buNone/>
              <a:defRPr sz="48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 Black"/>
              <a:buNone/>
              <a:defRPr sz="48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 Black"/>
              <a:buNone/>
              <a:defRPr sz="48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 Black"/>
              <a:buNone/>
              <a:defRPr sz="48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 Black"/>
              <a:buNone/>
              <a:defRPr sz="48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 Black"/>
              <a:buNone/>
              <a:defRPr sz="48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 Black"/>
              <a:buNone/>
              <a:defRPr sz="48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 Black"/>
              <a:buNone/>
              <a:defRPr sz="48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/>
        </p:txBody>
      </p:sp>
      <p:sp>
        <p:nvSpPr>
          <p:cNvPr id="50" name="Google Shape;50;p12"/>
          <p:cNvSpPr txBox="1"/>
          <p:nvPr>
            <p:ph idx="1" type="subTitle"/>
          </p:nvPr>
        </p:nvSpPr>
        <p:spPr>
          <a:xfrm>
            <a:off x="389851" y="197625"/>
            <a:ext cx="61683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"/>
              <a:buNone/>
              <a:defRPr sz="85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2"/>
          <p:cNvSpPr txBox="1"/>
          <p:nvPr>
            <p:ph idx="2" type="title"/>
          </p:nvPr>
        </p:nvSpPr>
        <p:spPr>
          <a:xfrm>
            <a:off x="923250" y="858825"/>
            <a:ext cx="3950100" cy="466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Montserrat Black"/>
              <a:buNone/>
              <a:defRPr sz="46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 Black"/>
              <a:buNone/>
              <a:defRPr sz="48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 Black"/>
              <a:buNone/>
              <a:defRPr sz="48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 Black"/>
              <a:buNone/>
              <a:defRPr sz="48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 Black"/>
              <a:buNone/>
              <a:defRPr sz="48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 Black"/>
              <a:buNone/>
              <a:defRPr sz="48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 Black"/>
              <a:buNone/>
              <a:defRPr sz="48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 Black"/>
              <a:buNone/>
              <a:defRPr sz="48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Montserrat Black"/>
              <a:buNone/>
              <a:defRPr sz="48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/>
        </p:txBody>
      </p:sp>
      <p:pic>
        <p:nvPicPr>
          <p:cNvPr id="52" name="Google Shape;5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96125" y="339671"/>
            <a:ext cx="889225" cy="20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drão 1 2 1 1 3 1">
  <p:cSld name="DEFAULT_1_1_1_2_1_1_3_1">
    <p:bg>
      <p:bgPr>
        <a:solidFill>
          <a:schemeClr val="dk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1" y="0"/>
            <a:ext cx="914389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96125" y="339671"/>
            <a:ext cx="889225" cy="2076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" name="Google Shape;56;p13"/>
          <p:cNvCxnSpPr/>
          <p:nvPr/>
        </p:nvCxnSpPr>
        <p:spPr>
          <a:xfrm>
            <a:off x="7682500" y="356438"/>
            <a:ext cx="0" cy="1629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7" name="Google Shape;5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33055" y="315498"/>
            <a:ext cx="535818" cy="201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drão 1 2 1 1 3 1 2">
  <p:cSld name="DEFAULT_1_1_1_2_1_1_3_1_2">
    <p:bg>
      <p:bgPr>
        <a:solidFill>
          <a:schemeClr val="dk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1" y="0"/>
            <a:ext cx="91438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drão 1 2 1 1 1 1">
  <p:cSld name="DEFAULT_1_1_1_2_1_1_1_1">
    <p:bg>
      <p:bgPr>
        <a:gradFill>
          <a:gsLst>
            <a:gs pos="0">
              <a:schemeClr val="lt1"/>
            </a:gs>
            <a:gs pos="100000">
              <a:srgbClr val="EFEFEF"/>
            </a:gs>
          </a:gsLst>
          <a:lin ang="5400700" scaled="0"/>
        </a:gra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5"/>
          <p:cNvPicPr preferRelativeResize="0"/>
          <p:nvPr/>
        </p:nvPicPr>
        <p:blipFill rotWithShape="1">
          <a:blip r:embed="rId2">
            <a:alphaModFix/>
          </a:blip>
          <a:srcRect b="87361" l="0" r="0" t="0"/>
          <a:stretch/>
        </p:blipFill>
        <p:spPr>
          <a:xfrm>
            <a:off x="-152400" y="1217125"/>
            <a:ext cx="2215800" cy="1560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</p:pic>
      <p:sp>
        <p:nvSpPr>
          <p:cNvPr id="62" name="Google Shape;62;p15"/>
          <p:cNvSpPr txBox="1"/>
          <p:nvPr>
            <p:ph type="title"/>
          </p:nvPr>
        </p:nvSpPr>
        <p:spPr>
          <a:xfrm>
            <a:off x="389875" y="1373150"/>
            <a:ext cx="6168300" cy="230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ExtraBold"/>
              <a:buNone/>
              <a:defRPr sz="48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pic>
        <p:nvPicPr>
          <p:cNvPr id="63" name="Google Shape;63;p15"/>
          <p:cNvPicPr preferRelativeResize="0"/>
          <p:nvPr/>
        </p:nvPicPr>
        <p:blipFill rotWithShape="1">
          <a:blip r:embed="rId3">
            <a:alphaModFix/>
          </a:blip>
          <a:srcRect b="30313" l="0" r="0" t="0"/>
          <a:stretch/>
        </p:blipFill>
        <p:spPr>
          <a:xfrm>
            <a:off x="7904900" y="265982"/>
            <a:ext cx="995402" cy="2451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drão 1 2 1 1 3 1 1 2">
  <p:cSld name="DEFAULT_1_1_1_2_1_1_3_1_1_2">
    <p:bg>
      <p:bgPr>
        <a:solidFill>
          <a:schemeClr val="dk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334012" y="388377"/>
            <a:ext cx="995400" cy="903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</p:pic>
      <p:sp>
        <p:nvSpPr>
          <p:cNvPr id="66" name="Google Shape;66;p16"/>
          <p:cNvSpPr txBox="1"/>
          <p:nvPr>
            <p:ph idx="1" type="subTitle"/>
          </p:nvPr>
        </p:nvSpPr>
        <p:spPr>
          <a:xfrm>
            <a:off x="598970" y="278277"/>
            <a:ext cx="5156700" cy="31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drão 1 2 1 1 3 1 1 1">
  <p:cSld name="DEFAULT_1_1_1_2_1_1_3_1_1_1">
    <p:bg>
      <p:bgPr>
        <a:solidFill>
          <a:schemeClr val="dk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334012" y="388377"/>
            <a:ext cx="995400" cy="903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</p:pic>
      <p:sp>
        <p:nvSpPr>
          <p:cNvPr id="69" name="Google Shape;69;p17"/>
          <p:cNvSpPr txBox="1"/>
          <p:nvPr>
            <p:ph idx="1" type="subTitle"/>
          </p:nvPr>
        </p:nvSpPr>
        <p:spPr>
          <a:xfrm>
            <a:off x="598970" y="278277"/>
            <a:ext cx="5156700" cy="31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/>
        </p:txBody>
      </p:sp>
      <p:sp>
        <p:nvSpPr>
          <p:cNvPr id="70" name="Google Shape;70;p17"/>
          <p:cNvSpPr txBox="1"/>
          <p:nvPr>
            <p:ph idx="2" type="subTitle"/>
          </p:nvPr>
        </p:nvSpPr>
        <p:spPr>
          <a:xfrm>
            <a:off x="2070000" y="2268038"/>
            <a:ext cx="5004000" cy="3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 SemiBold"/>
              <a:buNone/>
              <a:defRPr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Montserrat SemiBold"/>
              <a:buNone/>
              <a:defRPr sz="2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Montserrat SemiBold"/>
              <a:buNone/>
              <a:defRPr sz="2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Montserrat SemiBold"/>
              <a:buNone/>
              <a:defRPr sz="2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Montserrat SemiBold"/>
              <a:buNone/>
              <a:defRPr sz="2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Montserrat SemiBold"/>
              <a:buNone/>
              <a:defRPr sz="2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Montserrat SemiBold"/>
              <a:buNone/>
              <a:defRPr sz="2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Montserrat SemiBold"/>
              <a:buNone/>
              <a:defRPr sz="2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Montserrat SemiBold"/>
              <a:buNone/>
              <a:defRPr sz="2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/>
        </p:txBody>
      </p:sp>
      <p:pic>
        <p:nvPicPr>
          <p:cNvPr id="71" name="Google Shape;71;p17"/>
          <p:cNvPicPr preferRelativeResize="0"/>
          <p:nvPr/>
        </p:nvPicPr>
        <p:blipFill rotWithShape="1">
          <a:blip r:embed="rId3">
            <a:alphaModFix/>
          </a:blip>
          <a:srcRect b="30313" l="0" r="0" t="0"/>
          <a:stretch/>
        </p:blipFill>
        <p:spPr>
          <a:xfrm>
            <a:off x="8019725" y="249700"/>
            <a:ext cx="920023" cy="22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drão 1 2 1 1 2">
  <p:cSld name="DEFAULT_1_1_1_2_1_1_2">
    <p:bg>
      <p:bgPr>
        <a:solidFill>
          <a:schemeClr val="dk1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1" y="0"/>
            <a:ext cx="91438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8"/>
          <p:cNvSpPr txBox="1"/>
          <p:nvPr>
            <p:ph type="title"/>
          </p:nvPr>
        </p:nvSpPr>
        <p:spPr>
          <a:xfrm>
            <a:off x="389850" y="630225"/>
            <a:ext cx="6001800" cy="7902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Montserrat Black"/>
              <a:buNone/>
              <a:defRPr sz="4600">
                <a:solidFill>
                  <a:schemeClr val="lt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/>
        </p:txBody>
      </p:sp>
      <p:sp>
        <p:nvSpPr>
          <p:cNvPr id="75" name="Google Shape;75;p18"/>
          <p:cNvSpPr txBox="1"/>
          <p:nvPr>
            <p:ph idx="1" type="subTitle"/>
          </p:nvPr>
        </p:nvSpPr>
        <p:spPr>
          <a:xfrm>
            <a:off x="389851" y="197625"/>
            <a:ext cx="61683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"/>
              <a:buNone/>
              <a:defRPr sz="85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76" name="Google Shape;7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96125" y="339671"/>
            <a:ext cx="889225" cy="20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drão 1 2 1 1 2 1">
  <p:cSld name="DEFAULT_1_1_1_2_1_1_2_1">
    <p:bg>
      <p:bgPr>
        <a:gradFill>
          <a:gsLst>
            <a:gs pos="0">
              <a:schemeClr val="lt1"/>
            </a:gs>
            <a:gs pos="100000">
              <a:srgbClr val="EFEFEF"/>
            </a:gs>
          </a:gsLst>
          <a:lin ang="5400700" scaled="0"/>
        </a:gra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/>
          <p:nvPr>
            <p:ph type="title"/>
          </p:nvPr>
        </p:nvSpPr>
        <p:spPr>
          <a:xfrm>
            <a:off x="389850" y="630225"/>
            <a:ext cx="6001800" cy="7902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3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600"/>
              <a:buFont typeface="Montserrat Black"/>
              <a:buNone/>
              <a:defRPr sz="4600"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4800"/>
              <a:buFont typeface="Montserrat Black"/>
              <a:buNone/>
              <a:defRPr sz="4800"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/>
        </p:txBody>
      </p:sp>
      <p:sp>
        <p:nvSpPr>
          <p:cNvPr id="79" name="Google Shape;79;p19"/>
          <p:cNvSpPr txBox="1"/>
          <p:nvPr>
            <p:ph idx="1" type="subTitle"/>
          </p:nvPr>
        </p:nvSpPr>
        <p:spPr>
          <a:xfrm>
            <a:off x="389851" y="197625"/>
            <a:ext cx="61683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>
                <a:solidFill>
                  <a:schemeClr val="dk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80" name="Google Shape;80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09176" y="339663"/>
            <a:ext cx="979123" cy="138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9"/>
          <p:cNvPicPr preferRelativeResize="0"/>
          <p:nvPr/>
        </p:nvPicPr>
        <p:blipFill rotWithShape="1">
          <a:blip r:embed="rId3">
            <a:alphaModFix/>
          </a:blip>
          <a:srcRect b="0" l="0" r="88008" t="0"/>
          <a:stretch/>
        </p:blipFill>
        <p:spPr>
          <a:xfrm>
            <a:off x="7709175" y="339668"/>
            <a:ext cx="117417" cy="138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drão 1 2 1 1 1">
  <p:cSld name="DEFAULT_1_1_1_2_1_1_1">
    <p:bg>
      <p:bgPr>
        <a:gradFill>
          <a:gsLst>
            <a:gs pos="0">
              <a:schemeClr val="lt1"/>
            </a:gs>
            <a:gs pos="100000">
              <a:srgbClr val="EFEFEF"/>
            </a:gs>
          </a:gsLst>
          <a:lin ang="5400700" scaled="0"/>
        </a:gra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20"/>
          <p:cNvPicPr preferRelativeResize="0"/>
          <p:nvPr/>
        </p:nvPicPr>
        <p:blipFill rotWithShape="1">
          <a:blip r:embed="rId2">
            <a:alphaModFix/>
          </a:blip>
          <a:srcRect b="87361" l="0" r="0" t="0"/>
          <a:stretch/>
        </p:blipFill>
        <p:spPr>
          <a:xfrm>
            <a:off x="0" y="0"/>
            <a:ext cx="9144000" cy="65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6226" y="339663"/>
            <a:ext cx="979123" cy="13817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20"/>
          <p:cNvSpPr txBox="1"/>
          <p:nvPr>
            <p:ph type="title"/>
          </p:nvPr>
        </p:nvSpPr>
        <p:spPr>
          <a:xfrm>
            <a:off x="389875" y="334450"/>
            <a:ext cx="61683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"/>
              <a:buNone/>
              <a:defRPr b="1" sz="85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86" name="Google Shape;86;p20"/>
          <p:cNvSpPr txBox="1"/>
          <p:nvPr>
            <p:ph idx="1" type="subTitle"/>
          </p:nvPr>
        </p:nvSpPr>
        <p:spPr>
          <a:xfrm>
            <a:off x="389851" y="197625"/>
            <a:ext cx="61683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"/>
              <a:buNone/>
              <a:defRPr sz="85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gradFill>
          <a:gsLst>
            <a:gs pos="0">
              <a:srgbClr val="583FC5"/>
            </a:gs>
            <a:gs pos="100000">
              <a:srgbClr val="0058D0"/>
            </a:gs>
          </a:gsLst>
          <a:lin ang="13500032" scaled="0"/>
        </a:gra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96896" y="243041"/>
            <a:ext cx="1310529" cy="2390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" name="Google Shape;89;p21"/>
          <p:cNvCxnSpPr>
            <a:stCxn id="88" idx="1"/>
            <a:endCxn id="88" idx="1"/>
          </p:cNvCxnSpPr>
          <p:nvPr/>
        </p:nvCxnSpPr>
        <p:spPr>
          <a:xfrm>
            <a:off x="7496896" y="362579"/>
            <a:ext cx="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drão 1 1">
  <p:cSld name="DEFAULT_1_1_1_1">
    <p:bg>
      <p:bgPr>
        <a:gradFill>
          <a:gsLst>
            <a:gs pos="0">
              <a:srgbClr val="FFFFFF"/>
            </a:gs>
            <a:gs pos="100000">
              <a:srgbClr val="EFEFEF"/>
            </a:gs>
          </a:gsLst>
          <a:lin ang="50" scaled="0"/>
        </a:gra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/>
          <p:nvPr>
            <p:ph idx="1" type="subTitle"/>
          </p:nvPr>
        </p:nvSpPr>
        <p:spPr>
          <a:xfrm>
            <a:off x="466071" y="968675"/>
            <a:ext cx="2319000" cy="3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Montserrat"/>
              <a:buNone/>
              <a:defRPr sz="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92" name="Google Shape;92;p22"/>
          <p:cNvSpPr txBox="1"/>
          <p:nvPr>
            <p:ph idx="2" type="subTitle"/>
          </p:nvPr>
        </p:nvSpPr>
        <p:spPr>
          <a:xfrm>
            <a:off x="466075" y="1097763"/>
            <a:ext cx="5004000" cy="3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 SemiBold"/>
              <a:buNone/>
              <a:defRPr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/>
        </p:txBody>
      </p:sp>
      <p:pic>
        <p:nvPicPr>
          <p:cNvPr id="93" name="Google Shape;93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09176" y="339663"/>
            <a:ext cx="979123" cy="138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2"/>
          <p:cNvPicPr preferRelativeResize="0"/>
          <p:nvPr/>
        </p:nvPicPr>
        <p:blipFill rotWithShape="1">
          <a:blip r:embed="rId3">
            <a:alphaModFix/>
          </a:blip>
          <a:srcRect b="0" l="0" r="88008" t="0"/>
          <a:stretch/>
        </p:blipFill>
        <p:spPr>
          <a:xfrm>
            <a:off x="7709175" y="339668"/>
            <a:ext cx="117417" cy="138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 master">
  <p:cSld name="Slide 1 master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1A24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833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 master">
  <p:cSld name="Slide 2 master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1A24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2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833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 master">
  <p:cSld name="Slide 3 master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1A24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833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 master">
  <p:cSld name="Slide 4 master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1A24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2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833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 master">
  <p:cSld name="Slide 5 master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1A24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2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833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 master">
  <p:cSld name="Slide 6 master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1A24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833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 master">
  <p:cSld name="Slide 7 master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1A24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2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833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 master">
  <p:cSld name="Slide 8 master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1A24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3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833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drão 1 2 1 1 3 1 1">
  <p:cSld name="DEFAULT_1_1_1_2_1_1_3_1_1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334012" y="388377"/>
            <a:ext cx="995400" cy="903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</p:pic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598970" y="278277"/>
            <a:ext cx="5156700" cy="31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Font typeface="Montserrat SemiBold"/>
              <a:buNone/>
              <a:defRPr sz="1100">
                <a:solidFill>
                  <a:schemeClr val="accent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2" type="subTitle"/>
          </p:nvPr>
        </p:nvSpPr>
        <p:spPr>
          <a:xfrm>
            <a:off x="455775" y="2481038"/>
            <a:ext cx="5004000" cy="3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 SemiBold"/>
              <a:buNone/>
              <a:defRPr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Montserrat SemiBold"/>
              <a:buNone/>
              <a:defRPr sz="2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Montserrat SemiBold"/>
              <a:buNone/>
              <a:defRPr sz="2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Montserrat SemiBold"/>
              <a:buNone/>
              <a:defRPr sz="2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Montserrat SemiBold"/>
              <a:buNone/>
              <a:defRPr sz="2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Montserrat SemiBold"/>
              <a:buNone/>
              <a:defRPr sz="2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Montserrat SemiBold"/>
              <a:buNone/>
              <a:defRPr sz="2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Montserrat SemiBold"/>
              <a:buNone/>
              <a:defRPr sz="2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Montserrat SemiBold"/>
              <a:buNone/>
              <a:defRPr sz="23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/>
        </p:txBody>
      </p:sp>
      <p:pic>
        <p:nvPicPr>
          <p:cNvPr id="19" name="Google Shape;1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84880" y="298465"/>
            <a:ext cx="901449" cy="21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 master">
  <p:cSld name="Slide 9 master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1A24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3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833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 master">
  <p:cSld name="Slide 10 master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1A24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3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833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 master">
  <p:cSld name="Slide 11 master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1A24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3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833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2 master">
  <p:cSld name="Slide 12 master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1A24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3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833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3 master">
  <p:cSld name="Slide 13 master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1A24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3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833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4 master">
  <p:cSld name="Slide 14 master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1A24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3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833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5 master">
  <p:cSld name="Slide 15 master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1A24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3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833"/>
          </a:solidFill>
          <a:ln>
            <a:noFill/>
          </a:ln>
        </p:spPr>
        <p:txBody>
          <a:bodyPr anchorCtr="0" anchor="ctr" bIns="57150" lIns="57150" spcFirstLastPara="1" rIns="57150" wrap="square" tIns="571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drão">
  <p:cSld name="DEFAULT_1_1">
    <p:bg>
      <p:bgPr>
        <a:gradFill>
          <a:gsLst>
            <a:gs pos="0">
              <a:srgbClr val="FFFFFF"/>
            </a:gs>
            <a:gs pos="100000">
              <a:srgbClr val="EFEFEF"/>
            </a:gs>
          </a:gsLst>
          <a:lin ang="50" scaled="0"/>
        </a:gra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idx="1" type="subTitle"/>
          </p:nvPr>
        </p:nvSpPr>
        <p:spPr>
          <a:xfrm>
            <a:off x="466071" y="968675"/>
            <a:ext cx="2319000" cy="3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Montserrat"/>
              <a:buNone/>
              <a:defRPr sz="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22" name="Google Shape;22;p5"/>
          <p:cNvSpPr txBox="1"/>
          <p:nvPr>
            <p:ph idx="2" type="subTitle"/>
          </p:nvPr>
        </p:nvSpPr>
        <p:spPr>
          <a:xfrm>
            <a:off x="466075" y="1097763"/>
            <a:ext cx="5004000" cy="3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 SemiBold"/>
              <a:buNone/>
              <a:defRPr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/>
        </p:txBody>
      </p:sp>
      <p:pic>
        <p:nvPicPr>
          <p:cNvPr id="23" name="Google Shape;23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561359" y="339660"/>
            <a:ext cx="979124" cy="1786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" name="Google Shape;24;p5"/>
          <p:cNvCxnSpPr>
            <a:stCxn id="23" idx="1"/>
            <a:endCxn id="23" idx="1"/>
          </p:cNvCxnSpPr>
          <p:nvPr/>
        </p:nvCxnSpPr>
        <p:spPr>
          <a:xfrm>
            <a:off x="6561359" y="428969"/>
            <a:ext cx="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5" name="Google Shape;2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09176" y="339663"/>
            <a:ext cx="979123" cy="138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5"/>
          <p:cNvPicPr preferRelativeResize="0"/>
          <p:nvPr/>
        </p:nvPicPr>
        <p:blipFill rotWithShape="1">
          <a:blip r:embed="rId4">
            <a:alphaModFix/>
          </a:blip>
          <a:srcRect b="0" l="0" r="88008" t="0"/>
          <a:stretch/>
        </p:blipFill>
        <p:spPr>
          <a:xfrm>
            <a:off x="7709175" y="339668"/>
            <a:ext cx="117417" cy="1381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" name="Google Shape;27;p5"/>
          <p:cNvCxnSpPr/>
          <p:nvPr/>
        </p:nvCxnSpPr>
        <p:spPr>
          <a:xfrm>
            <a:off x="7620011" y="321600"/>
            <a:ext cx="0" cy="174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drão 1">
  <p:cSld name="DEFAULT_1_1_1">
    <p:bg>
      <p:bgPr>
        <a:gradFill>
          <a:gsLst>
            <a:gs pos="0">
              <a:srgbClr val="FFFFFF"/>
            </a:gs>
            <a:gs pos="100000">
              <a:srgbClr val="EFEFEF"/>
            </a:gs>
          </a:gsLst>
          <a:lin ang="50" scaled="0"/>
        </a:gra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idx="1" type="subTitle"/>
          </p:nvPr>
        </p:nvSpPr>
        <p:spPr>
          <a:xfrm>
            <a:off x="466071" y="968675"/>
            <a:ext cx="2319000" cy="3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Montserrat"/>
              <a:buNone/>
              <a:defRPr sz="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2" type="subTitle"/>
          </p:nvPr>
        </p:nvSpPr>
        <p:spPr>
          <a:xfrm>
            <a:off x="466075" y="1097763"/>
            <a:ext cx="5004000" cy="3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 SemiBold"/>
              <a:buNone/>
              <a:defRPr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/>
        </p:txBody>
      </p:sp>
      <p:pic>
        <p:nvPicPr>
          <p:cNvPr id="31" name="Google Shape;31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09176" y="339663"/>
            <a:ext cx="979123" cy="138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6"/>
          <p:cNvPicPr preferRelativeResize="0"/>
          <p:nvPr/>
        </p:nvPicPr>
        <p:blipFill rotWithShape="1">
          <a:blip r:embed="rId3">
            <a:alphaModFix/>
          </a:blip>
          <a:srcRect b="0" l="0" r="88008" t="0"/>
          <a:stretch/>
        </p:blipFill>
        <p:spPr>
          <a:xfrm>
            <a:off x="7709175" y="339668"/>
            <a:ext cx="117417" cy="138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drão 1 3">
  <p:cSld name="DEFAULT_1_1_1_3">
    <p:bg>
      <p:bgPr>
        <a:gradFill>
          <a:gsLst>
            <a:gs pos="0">
              <a:srgbClr val="FFFFFF"/>
            </a:gs>
            <a:gs pos="100000">
              <a:srgbClr val="EFEFEF"/>
            </a:gs>
          </a:gsLst>
          <a:lin ang="50" scaled="0"/>
        </a:gra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idx="1" type="subTitle"/>
          </p:nvPr>
        </p:nvSpPr>
        <p:spPr>
          <a:xfrm>
            <a:off x="466071" y="968675"/>
            <a:ext cx="2319000" cy="3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Montserrat"/>
              <a:buNone/>
              <a:defRPr sz="7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700"/>
              <a:buFont typeface="Montserrat"/>
              <a:buNone/>
              <a:defRPr sz="700">
                <a:solidFill>
                  <a:srgbClr val="FCFCFC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5" name="Google Shape;35;p7"/>
          <p:cNvSpPr txBox="1"/>
          <p:nvPr>
            <p:ph idx="2" type="subTitle"/>
          </p:nvPr>
        </p:nvSpPr>
        <p:spPr>
          <a:xfrm>
            <a:off x="466075" y="1097763"/>
            <a:ext cx="5004000" cy="3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 SemiBold"/>
              <a:buNone/>
              <a:defRPr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2300"/>
              <a:buFont typeface="Montserrat SemiBold"/>
              <a:buNone/>
              <a:defRPr sz="2300">
                <a:solidFill>
                  <a:srgbClr val="FCFCFC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drão 1 2">
  <p:cSld name="DEFAULT_1_1_1_2">
    <p:bg>
      <p:bgPr>
        <a:gradFill>
          <a:gsLst>
            <a:gs pos="0">
              <a:srgbClr val="FFFFFF"/>
            </a:gs>
            <a:gs pos="100000">
              <a:srgbClr val="EFEFEF"/>
            </a:gs>
          </a:gsLst>
          <a:lin ang="50" scaled="0"/>
        </a:gra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6076" y="339663"/>
            <a:ext cx="979123" cy="138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8"/>
          <p:cNvPicPr preferRelativeResize="0"/>
          <p:nvPr/>
        </p:nvPicPr>
        <p:blipFill rotWithShape="1">
          <a:blip r:embed="rId3">
            <a:alphaModFix/>
          </a:blip>
          <a:srcRect b="0" l="0" r="88008" t="0"/>
          <a:stretch/>
        </p:blipFill>
        <p:spPr>
          <a:xfrm>
            <a:off x="466075" y="339668"/>
            <a:ext cx="117417" cy="138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drão 1 2 1">
  <p:cSld name="DEFAULT_1_1_1_2_1">
    <p:bg>
      <p:bgPr>
        <a:solidFill>
          <a:schemeClr val="dk1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6076" y="339663"/>
            <a:ext cx="979123" cy="138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padrão 1 2 1 2">
  <p:cSld name="DEFAULT_1_1_1_2_1_2">
    <p:bg>
      <p:bgPr>
        <a:solidFill>
          <a:schemeClr val="dk1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b="0" i="0" sz="18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b="0" i="0" sz="1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 b="0" i="0" sz="1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 b="0" i="0" sz="1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b="0" i="0" sz="1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 b="0" i="0" sz="1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 b="0" i="0" sz="1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b="0" i="0" sz="1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 b="0" i="0" sz="1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0.png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0.xml"/><Relationship Id="rId3" Type="http://schemas.openxmlformats.org/officeDocument/2006/relationships/image" Target="../media/image137.png"/><Relationship Id="rId4" Type="http://schemas.openxmlformats.org/officeDocument/2006/relationships/hyperlink" Target="https://www.linkedin.com/feed/update/urn:li:activity:7316467571753373696/" TargetMode="External"/><Relationship Id="rId5" Type="http://schemas.openxmlformats.org/officeDocument/2006/relationships/image" Target="../media/image164.png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1.xml"/><Relationship Id="rId3" Type="http://schemas.openxmlformats.org/officeDocument/2006/relationships/image" Target="../media/image137.png"/><Relationship Id="rId4" Type="http://schemas.openxmlformats.org/officeDocument/2006/relationships/image" Target="../media/image161.png"/><Relationship Id="rId5" Type="http://schemas.openxmlformats.org/officeDocument/2006/relationships/image" Target="../media/image168.png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2.xml"/><Relationship Id="rId3" Type="http://schemas.openxmlformats.org/officeDocument/2006/relationships/image" Target="../media/image23.png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3.xml"/><Relationship Id="rId3" Type="http://schemas.openxmlformats.org/officeDocument/2006/relationships/image" Target="../media/image23.png"/><Relationship Id="rId4" Type="http://schemas.openxmlformats.org/officeDocument/2006/relationships/image" Target="../media/image11.png"/><Relationship Id="rId5" Type="http://schemas.openxmlformats.org/officeDocument/2006/relationships/image" Target="../media/image157.png"/><Relationship Id="rId6" Type="http://schemas.openxmlformats.org/officeDocument/2006/relationships/image" Target="../media/image158.png"/><Relationship Id="rId7" Type="http://schemas.openxmlformats.org/officeDocument/2006/relationships/image" Target="../media/image159.png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4.xml"/><Relationship Id="rId3" Type="http://schemas.openxmlformats.org/officeDocument/2006/relationships/image" Target="../media/image160.png"/><Relationship Id="rId4" Type="http://schemas.openxmlformats.org/officeDocument/2006/relationships/image" Target="../media/image162.png"/><Relationship Id="rId5" Type="http://schemas.openxmlformats.org/officeDocument/2006/relationships/image" Target="../media/image167.png"/><Relationship Id="rId6" Type="http://schemas.openxmlformats.org/officeDocument/2006/relationships/image" Target="../media/image169.png"/><Relationship Id="rId7" Type="http://schemas.openxmlformats.org/officeDocument/2006/relationships/image" Target="../media/image163.png"/><Relationship Id="rId8" Type="http://schemas.openxmlformats.org/officeDocument/2006/relationships/image" Target="../media/image166.png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5.xml"/><Relationship Id="rId3" Type="http://schemas.openxmlformats.org/officeDocument/2006/relationships/image" Target="../media/image175.png"/><Relationship Id="rId4" Type="http://schemas.openxmlformats.org/officeDocument/2006/relationships/image" Target="../media/image171.png"/><Relationship Id="rId5" Type="http://schemas.openxmlformats.org/officeDocument/2006/relationships/image" Target="../media/image170.png"/><Relationship Id="rId6" Type="http://schemas.openxmlformats.org/officeDocument/2006/relationships/image" Target="../media/image172.png"/><Relationship Id="rId7" Type="http://schemas.openxmlformats.org/officeDocument/2006/relationships/image" Target="../media/image174.png"/><Relationship Id="rId8" Type="http://schemas.openxmlformats.org/officeDocument/2006/relationships/image" Target="../media/image177.png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6.xml"/><Relationship Id="rId3" Type="http://schemas.openxmlformats.org/officeDocument/2006/relationships/image" Target="../media/image176.png"/><Relationship Id="rId4" Type="http://schemas.openxmlformats.org/officeDocument/2006/relationships/image" Target="../media/image173.png"/><Relationship Id="rId5" Type="http://schemas.openxmlformats.org/officeDocument/2006/relationships/image" Target="../media/image180.png"/><Relationship Id="rId6" Type="http://schemas.openxmlformats.org/officeDocument/2006/relationships/image" Target="../media/image183.png"/><Relationship Id="rId7" Type="http://schemas.openxmlformats.org/officeDocument/2006/relationships/image" Target="../media/image181.png"/><Relationship Id="rId8" Type="http://schemas.openxmlformats.org/officeDocument/2006/relationships/image" Target="../media/image179.png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7.xml"/><Relationship Id="rId3" Type="http://schemas.openxmlformats.org/officeDocument/2006/relationships/image" Target="../media/image186.png"/></Relationships>
</file>

<file path=ppt/slides/_rels/slide108.xml.rels><?xml version="1.0" encoding="UTF-8" standalone="yes"?><Relationships xmlns="http://schemas.openxmlformats.org/package/2006/relationships"><Relationship Id="rId20" Type="http://schemas.openxmlformats.org/officeDocument/2006/relationships/hyperlink" Target="https://ftsg.com/trends/" TargetMode="External"/><Relationship Id="rId21" Type="http://schemas.openxmlformats.org/officeDocument/2006/relationships/hyperlink" Target="https://ai-2027.com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8.xml"/><Relationship Id="rId3" Type="http://schemas.openxmlformats.org/officeDocument/2006/relationships/hyperlink" Target="https://www.mckinsey.com/capabilities/quantumblack/our-insights/the-state-of-ai-in-2023-generative-ais-breakout-year" TargetMode="External"/><Relationship Id="rId4" Type="http://schemas.openxmlformats.org/officeDocument/2006/relationships/hyperlink" Target="https://www.mckinsey.com/~/media/mckinsey/business%20functions/quantumblack/our%20insights/the%20state%20of%20ai/2025/the-state-of-ai-how-organizations-are-rewiring-to-capture-value_final.pdf" TargetMode="External"/><Relationship Id="rId9" Type="http://schemas.openxmlformats.org/officeDocument/2006/relationships/hyperlink" Target="https://www.nfx.com/post/startup-advantage-ai-gsb-talk" TargetMode="External"/><Relationship Id="rId5" Type="http://schemas.openxmlformats.org/officeDocument/2006/relationships/hyperlink" Target="https://hbr.org/2025/04/how-people-are-really-using-gen-ai-in-2025" TargetMode="External"/><Relationship Id="rId6" Type="http://schemas.openxmlformats.org/officeDocument/2006/relationships/hyperlink" Target="https://clarkesworldmagazine.com/kritzer_05_23/" TargetMode="External"/><Relationship Id="rId7" Type="http://schemas.openxmlformats.org/officeDocument/2006/relationships/hyperlink" Target="https://clarkesworldmagazine.com/kritzer_05_23/" TargetMode="External"/><Relationship Id="rId8" Type="http://schemas.openxmlformats.org/officeDocument/2006/relationships/hyperlink" Target="https://www.nfx.com/post/ai-workforce-is-here" TargetMode="External"/><Relationship Id="rId11" Type="http://schemas.openxmlformats.org/officeDocument/2006/relationships/hyperlink" Target="https://www.nfx.com/post/stackable-business-models" TargetMode="External"/><Relationship Id="rId10" Type="http://schemas.openxmlformats.org/officeDocument/2006/relationships/hyperlink" Target="https://www.nfx.com/post/software-with-a-soul" TargetMode="External"/><Relationship Id="rId13" Type="http://schemas.openxmlformats.org/officeDocument/2006/relationships/hyperlink" Target="https://www.nfx.com/post/ai-agent-marketplaces" TargetMode="External"/><Relationship Id="rId12" Type="http://schemas.openxmlformats.org/officeDocument/2006/relationships/hyperlink" Target="https://www.nfx.com/post/ai-agent-revolution" TargetMode="External"/><Relationship Id="rId15" Type="http://schemas.openxmlformats.org/officeDocument/2006/relationships/hyperlink" Target="https://www.sequoiacap.com/article/ai-in-2025/" TargetMode="External"/><Relationship Id="rId14" Type="http://schemas.openxmlformats.org/officeDocument/2006/relationships/hyperlink" Target="https://www.nfx.com/post/onboarding-ai-agents" TargetMode="External"/><Relationship Id="rId17" Type="http://schemas.openxmlformats.org/officeDocument/2006/relationships/hyperlink" Target="https://a16z.com/big-ideas-in-tech-2025/" TargetMode="External"/><Relationship Id="rId16" Type="http://schemas.openxmlformats.org/officeDocument/2006/relationships/hyperlink" Target="https://www.nfx.com/post/verticalization-of-everything" TargetMode="External"/><Relationship Id="rId19" Type="http://schemas.openxmlformats.org/officeDocument/2006/relationships/hyperlink" Target="https://andrewchen.substack.com/p/predictionsthoughts-on-vibe-coding" TargetMode="External"/><Relationship Id="rId18" Type="http://schemas.openxmlformats.org/officeDocument/2006/relationships/hyperlink" Target="https://www.youtube.com/watch?v=TDPqt7ONUCY&amp;pp=ygUHc2VxdW9pYdIHCQl-CQGHKiGM7w%3D%3D" TargetMode="External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9.xml"/><Relationship Id="rId3" Type="http://schemas.openxmlformats.org/officeDocument/2006/relationships/image" Target="../media/image23.png"/><Relationship Id="rId4" Type="http://schemas.openxmlformats.org/officeDocument/2006/relationships/image" Target="../media/image65.png"/><Relationship Id="rId5" Type="http://schemas.openxmlformats.org/officeDocument/2006/relationships/image" Target="../media/image184.jpg"/><Relationship Id="rId6" Type="http://schemas.openxmlformats.org/officeDocument/2006/relationships/image" Target="../media/image18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ldi.njit.edu/how-and-why-people-use-gen-ai" TargetMode="External"/><Relationship Id="rId4" Type="http://schemas.openxmlformats.org/officeDocument/2006/relationships/image" Target="../media/image3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6.png"/><Relationship Id="rId4" Type="http://schemas.openxmlformats.org/officeDocument/2006/relationships/image" Target="../media/image5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6.png"/><Relationship Id="rId4" Type="http://schemas.openxmlformats.org/officeDocument/2006/relationships/image" Target="../media/image43.png"/><Relationship Id="rId5" Type="http://schemas.openxmlformats.org/officeDocument/2006/relationships/image" Target="../media/image47.png"/><Relationship Id="rId6" Type="http://schemas.openxmlformats.org/officeDocument/2006/relationships/image" Target="../media/image46.png"/><Relationship Id="rId7" Type="http://schemas.openxmlformats.org/officeDocument/2006/relationships/image" Target="../media/image6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9.png"/><Relationship Id="rId4" Type="http://schemas.openxmlformats.org/officeDocument/2006/relationships/image" Target="../media/image54.png"/><Relationship Id="rId5" Type="http://schemas.openxmlformats.org/officeDocument/2006/relationships/image" Target="../media/image62.png"/><Relationship Id="rId6" Type="http://schemas.openxmlformats.org/officeDocument/2006/relationships/image" Target="../media/image58.png"/><Relationship Id="rId7" Type="http://schemas.openxmlformats.org/officeDocument/2006/relationships/image" Target="../media/image5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3.png"/><Relationship Id="rId4" Type="http://schemas.openxmlformats.org/officeDocument/2006/relationships/image" Target="../media/image52.png"/><Relationship Id="rId5" Type="http://schemas.openxmlformats.org/officeDocument/2006/relationships/image" Target="../media/image67.png"/><Relationship Id="rId6" Type="http://schemas.openxmlformats.org/officeDocument/2006/relationships/image" Target="../media/image55.png"/><Relationship Id="rId7" Type="http://schemas.openxmlformats.org/officeDocument/2006/relationships/image" Target="../media/image6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6.png"/><Relationship Id="rId4" Type="http://schemas.openxmlformats.org/officeDocument/2006/relationships/image" Target="../media/image65.png"/><Relationship Id="rId5" Type="http://schemas.openxmlformats.org/officeDocument/2006/relationships/image" Target="../media/image7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3.png"/><Relationship Id="rId4" Type="http://schemas.openxmlformats.org/officeDocument/2006/relationships/image" Target="../media/image6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3.png"/><Relationship Id="rId4" Type="http://schemas.openxmlformats.org/officeDocument/2006/relationships/image" Target="../media/image6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3.png"/><Relationship Id="rId4" Type="http://schemas.openxmlformats.org/officeDocument/2006/relationships/image" Target="../media/image7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Relationship Id="rId4" Type="http://schemas.openxmlformats.org/officeDocument/2006/relationships/image" Target="../media/image20.png"/><Relationship Id="rId9" Type="http://schemas.openxmlformats.org/officeDocument/2006/relationships/image" Target="../media/image18.png"/><Relationship Id="rId5" Type="http://schemas.openxmlformats.org/officeDocument/2006/relationships/image" Target="../media/image11.png"/><Relationship Id="rId6" Type="http://schemas.openxmlformats.org/officeDocument/2006/relationships/image" Target="../media/image13.png"/><Relationship Id="rId7" Type="http://schemas.openxmlformats.org/officeDocument/2006/relationships/image" Target="../media/image12.png"/><Relationship Id="rId8" Type="http://schemas.openxmlformats.org/officeDocument/2006/relationships/image" Target="../media/image29.png"/><Relationship Id="rId11" Type="http://schemas.openxmlformats.org/officeDocument/2006/relationships/image" Target="../media/image33.png"/><Relationship Id="rId10" Type="http://schemas.openxmlformats.org/officeDocument/2006/relationships/image" Target="../media/image19.png"/><Relationship Id="rId13" Type="http://schemas.openxmlformats.org/officeDocument/2006/relationships/image" Target="../media/image32.png"/><Relationship Id="rId12" Type="http://schemas.openxmlformats.org/officeDocument/2006/relationships/image" Target="../media/image35.png"/><Relationship Id="rId15" Type="http://schemas.openxmlformats.org/officeDocument/2006/relationships/image" Target="../media/image27.png"/><Relationship Id="rId14" Type="http://schemas.openxmlformats.org/officeDocument/2006/relationships/image" Target="../media/image22.png"/><Relationship Id="rId17" Type="http://schemas.openxmlformats.org/officeDocument/2006/relationships/image" Target="../media/image25.png"/><Relationship Id="rId16" Type="http://schemas.openxmlformats.org/officeDocument/2006/relationships/image" Target="../media/image31.png"/><Relationship Id="rId18" Type="http://schemas.openxmlformats.org/officeDocument/2006/relationships/image" Target="../media/image30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www.linkedin.com/posts/a-messina_cursor-perplexity-harvey-abridge-sim-activity-7315455900561862657-nUQs?utm_source=share&amp;utm_medium=member_desktop&amp;rcm=ACoAAAlIDG4BPyI_PPiwHUdNsWXcI-nPpA6Xxvs" TargetMode="External"/><Relationship Id="rId4" Type="http://schemas.openxmlformats.org/officeDocument/2006/relationships/image" Target="../media/image70.png"/><Relationship Id="rId5" Type="http://schemas.openxmlformats.org/officeDocument/2006/relationships/hyperlink" Target="https://www.ft.com/content/a9a192e3-bfbc-461e-a4f3-112e63d0bb33" TargetMode="Externa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s://www.linkedin.com/posts/a-messina_cursor-perplexity-harvey-abridge-sim-activity-7315455900561862657-nUQs?utm_source=share&amp;utm_medium=member_desktop&amp;rcm=ACoAAAlIDG4BPyI_PPiwHUdNsWXcI-nPpA6Xxvs" TargetMode="External"/><Relationship Id="rId4" Type="http://schemas.openxmlformats.org/officeDocument/2006/relationships/image" Target="../media/image70.png"/><Relationship Id="rId5" Type="http://schemas.openxmlformats.org/officeDocument/2006/relationships/hyperlink" Target="https://www.ft.com/content/a9a192e3-bfbc-461e-a4f3-112e63d0bb33" TargetMode="Externa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s://www.ft.com/content/a9a192e3-bfbc-461e-a4f3-112e63d0bb33" TargetMode="External"/><Relationship Id="rId4" Type="http://schemas.openxmlformats.org/officeDocument/2006/relationships/image" Target="../media/image7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s://www.linkedin.com/posts/a-messina_cursor-perplexity-harvey-abridge-sim-activity-7315455900561862657-nUQs?utm_source=share&amp;utm_medium=member_desktop&amp;rcm=ACoAAAlIDG4BPyI_PPiwHUdNsWXcI-nPpA6Xxvs" TargetMode="External"/><Relationship Id="rId4" Type="http://schemas.openxmlformats.org/officeDocument/2006/relationships/image" Target="../media/image70.png"/><Relationship Id="rId5" Type="http://schemas.openxmlformats.org/officeDocument/2006/relationships/hyperlink" Target="https://www.ft.com/content/a9a192e3-bfbc-461e-a4f3-112e63d0bb33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www.linkedin.com/posts/a-messina_cursor-perplexity-harvey-abridge-sim-activity-7315455900561862657-nUQs?utm_source=share&amp;utm_medium=member_desktop&amp;rcm=ACoAAAlIDG4BPyI_PPiwHUdNsWXcI-nPpA6Xxvs" TargetMode="External"/><Relationship Id="rId4" Type="http://schemas.openxmlformats.org/officeDocument/2006/relationships/image" Target="../media/image70.png"/><Relationship Id="rId5" Type="http://schemas.openxmlformats.org/officeDocument/2006/relationships/hyperlink" Target="https://www.ft.com/content/a9a192e3-bfbc-461e-a4f3-112e63d0bb33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81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81.png"/><Relationship Id="rId4" Type="http://schemas.openxmlformats.org/officeDocument/2006/relationships/image" Target="../media/image76.png"/><Relationship Id="rId5" Type="http://schemas.openxmlformats.org/officeDocument/2006/relationships/image" Target="../media/image8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81.png"/><Relationship Id="rId4" Type="http://schemas.openxmlformats.org/officeDocument/2006/relationships/image" Target="../media/image7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8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81.png"/><Relationship Id="rId4" Type="http://schemas.openxmlformats.org/officeDocument/2006/relationships/image" Target="../media/image78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80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hyperlink" Target="https://www.1mind.com/" TargetMode="External"/><Relationship Id="rId4" Type="http://schemas.openxmlformats.org/officeDocument/2006/relationships/image" Target="../media/image8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80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81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83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94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3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3.png"/><Relationship Id="rId4" Type="http://schemas.openxmlformats.org/officeDocument/2006/relationships/image" Target="../media/image8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84.png"/><Relationship Id="rId4" Type="http://schemas.openxmlformats.org/officeDocument/2006/relationships/image" Target="../media/image86.png"/><Relationship Id="rId5" Type="http://schemas.openxmlformats.org/officeDocument/2006/relationships/image" Target="../media/image88.png"/><Relationship Id="rId6" Type="http://schemas.openxmlformats.org/officeDocument/2006/relationships/image" Target="../media/image87.png"/><Relationship Id="rId7" Type="http://schemas.openxmlformats.org/officeDocument/2006/relationships/image" Target="../media/image90.png"/><Relationship Id="rId8" Type="http://schemas.openxmlformats.org/officeDocument/2006/relationships/image" Target="../media/image92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3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91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91.png"/><Relationship Id="rId4" Type="http://schemas.openxmlformats.org/officeDocument/2006/relationships/hyperlink" Target="https://lendario.notion.site/Prompts-Zona-de-Genialidade-1c81c63260bc803c8b68db83c1b6397b" TargetMode="External"/><Relationship Id="rId5" Type="http://schemas.openxmlformats.org/officeDocument/2006/relationships/image" Target="../media/image93.png"/><Relationship Id="rId6" Type="http://schemas.openxmlformats.org/officeDocument/2006/relationships/hyperlink" Target="https://docs.google.com/document/d/17dJvFgbT6vT2S4zWdb6eoyj11JGSq0koRvtrUNs7_PU/edit?usp=sharing" TargetMode="Externa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hyperlink" Target="https://lendario.notion.site/Prompts-Zona-de-Genialidade-1c81c63260bc803c8b68db83c1b6397b" TargetMode="External"/><Relationship Id="rId4" Type="http://schemas.openxmlformats.org/officeDocument/2006/relationships/image" Target="../media/image93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91.png"/><Relationship Id="rId4" Type="http://schemas.openxmlformats.org/officeDocument/2006/relationships/hyperlink" Target="https://lendario.notion.site/Prompts-Zona-de-Genialidade-1c81c63260bc803c8b68db83c1b6397b" TargetMode="External"/><Relationship Id="rId5" Type="http://schemas.openxmlformats.org/officeDocument/2006/relationships/image" Target="../media/image93.png"/><Relationship Id="rId6" Type="http://schemas.openxmlformats.org/officeDocument/2006/relationships/hyperlink" Target="https://docs.google.com/document/d/17dJvFgbT6vT2S4zWdb6eoyj11JGSq0koRvtrUNs7_PU/edit?usp=sharing" TargetMode="External"/><Relationship Id="rId7" Type="http://schemas.openxmlformats.org/officeDocument/2006/relationships/hyperlink" Target="https://docs.google.com/document/d/17dJvFgbT6vT2S4zWdb6eoyj11JGSq0koRvtrUNs7_PU/edit?usp=sharing" TargetMode="Externa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23.png"/><Relationship Id="rId4" Type="http://schemas.openxmlformats.org/officeDocument/2006/relationships/image" Target="../media/image95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96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91.png"/><Relationship Id="rId4" Type="http://schemas.openxmlformats.org/officeDocument/2006/relationships/hyperlink" Target="https://lendario.notion.site/Prompts-Zona-de-Genialidade-1c81c63260bc803c8b68db83c1b6397b" TargetMode="External"/><Relationship Id="rId9" Type="http://schemas.openxmlformats.org/officeDocument/2006/relationships/hyperlink" Target="https://docs.google.com/document/d/17dJvFgbT6vT2S4zWdb6eoyj11JGSq0koRvtrUNs7_PU/edit?usp=sharing" TargetMode="External"/><Relationship Id="rId5" Type="http://schemas.openxmlformats.org/officeDocument/2006/relationships/image" Target="../media/image93.png"/><Relationship Id="rId6" Type="http://schemas.openxmlformats.org/officeDocument/2006/relationships/hyperlink" Target="https://docs.google.com/document/d/17dJvFgbT6vT2S4zWdb6eoyj11JGSq0koRvtrUNs7_PU/edit?usp=sharing" TargetMode="External"/><Relationship Id="rId7" Type="http://schemas.openxmlformats.org/officeDocument/2006/relationships/hyperlink" Target="https://brasil.un.org/pt-br/sdgs" TargetMode="External"/><Relationship Id="rId8" Type="http://schemas.openxmlformats.org/officeDocument/2006/relationships/image" Target="../media/image9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8.png"/><Relationship Id="rId4" Type="http://schemas.openxmlformats.org/officeDocument/2006/relationships/image" Target="../media/image57.png"/><Relationship Id="rId5" Type="http://schemas.openxmlformats.org/officeDocument/2006/relationships/image" Target="../media/image34.png"/><Relationship Id="rId6" Type="http://schemas.openxmlformats.org/officeDocument/2006/relationships/image" Target="../media/image24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91.png"/><Relationship Id="rId4" Type="http://schemas.openxmlformats.org/officeDocument/2006/relationships/hyperlink" Target="https://lendario.notion.site/Prompts-Zona-de-Genialidade-1c81c63260bc803c8b68db83c1b6397b" TargetMode="External"/><Relationship Id="rId9" Type="http://schemas.openxmlformats.org/officeDocument/2006/relationships/hyperlink" Target="https://docs.google.com/document/d/17dJvFgbT6vT2S4zWdb6eoyj11JGSq0koRvtrUNs7_PU/edit?usp=sharing" TargetMode="External"/><Relationship Id="rId5" Type="http://schemas.openxmlformats.org/officeDocument/2006/relationships/image" Target="../media/image93.png"/><Relationship Id="rId6" Type="http://schemas.openxmlformats.org/officeDocument/2006/relationships/hyperlink" Target="https://docs.google.com/document/d/17dJvFgbT6vT2S4zWdb6eoyj11JGSq0koRvtrUNs7_PU/edit?usp=sharing" TargetMode="External"/><Relationship Id="rId7" Type="http://schemas.openxmlformats.org/officeDocument/2006/relationships/hyperlink" Target="https://brasil.un.org/pt-br/sdgs" TargetMode="External"/><Relationship Id="rId8" Type="http://schemas.openxmlformats.org/officeDocument/2006/relationships/image" Target="../media/image96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98.png"/><Relationship Id="rId4" Type="http://schemas.openxmlformats.org/officeDocument/2006/relationships/image" Target="../media/image99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09.png"/><Relationship Id="rId4" Type="http://schemas.openxmlformats.org/officeDocument/2006/relationships/hyperlink" Target="https://docs.google.com/document/d/1r8FQJmK5ZgqIeA6Kgj-l_WEzbO3_rGveU8ZmhH-MB_0/edit?tab=t.0" TargetMode="Externa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100.png"/><Relationship Id="rId4" Type="http://schemas.openxmlformats.org/officeDocument/2006/relationships/image" Target="../media/image101.png"/><Relationship Id="rId5" Type="http://schemas.openxmlformats.org/officeDocument/2006/relationships/image" Target="../media/image102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105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Relationship Id="rId3" Type="http://schemas.openxmlformats.org/officeDocument/2006/relationships/hyperlink" Target="https://consensus.app/" TargetMode="External"/><Relationship Id="rId4" Type="http://schemas.openxmlformats.org/officeDocument/2006/relationships/image" Target="../media/image107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106.png"/><Relationship Id="rId4" Type="http://schemas.openxmlformats.org/officeDocument/2006/relationships/image" Target="../media/image122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103.png"/><Relationship Id="rId4" Type="http://schemas.openxmlformats.org/officeDocument/2006/relationships/image" Target="../media/image10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8.png"/><Relationship Id="rId4" Type="http://schemas.openxmlformats.org/officeDocument/2006/relationships/image" Target="../media/image57.png"/><Relationship Id="rId5" Type="http://schemas.openxmlformats.org/officeDocument/2006/relationships/image" Target="../media/image34.png"/><Relationship Id="rId6" Type="http://schemas.openxmlformats.org/officeDocument/2006/relationships/image" Target="../media/image24.png"/><Relationship Id="rId7" Type="http://schemas.openxmlformats.org/officeDocument/2006/relationships/image" Target="../media/image39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23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23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111.png"/><Relationship Id="rId4" Type="http://schemas.openxmlformats.org/officeDocument/2006/relationships/image" Target="../media/image110.png"/><Relationship Id="rId5" Type="http://schemas.openxmlformats.org/officeDocument/2006/relationships/image" Target="../media/image108.png"/><Relationship Id="rId6" Type="http://schemas.openxmlformats.org/officeDocument/2006/relationships/hyperlink" Target="https://docs.google.com/document/d/17dJvFgbT6vT2S4zWdb6eoyj11JGSq0koRvtrUNs7_PU/edit?tab=t.0" TargetMode="Externa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112.png"/><Relationship Id="rId4" Type="http://schemas.openxmlformats.org/officeDocument/2006/relationships/hyperlink" Target="https://societies.io/" TargetMode="External"/><Relationship Id="rId5" Type="http://schemas.openxmlformats.org/officeDocument/2006/relationships/image" Target="../media/image117.png"/><Relationship Id="rId6" Type="http://schemas.openxmlformats.org/officeDocument/2006/relationships/hyperlink" Target="https://docs.google.com/document/d/17dJvFgbT6vT2S4zWdb6eoyj11JGSq0koRvtrUNs7_PU/edit?usp=sharing" TargetMode="Externa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127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111.png"/><Relationship Id="rId4" Type="http://schemas.openxmlformats.org/officeDocument/2006/relationships/image" Target="../media/image108.png"/><Relationship Id="rId9" Type="http://schemas.openxmlformats.org/officeDocument/2006/relationships/image" Target="../media/image116.png"/><Relationship Id="rId5" Type="http://schemas.openxmlformats.org/officeDocument/2006/relationships/image" Target="../media/image115.png"/><Relationship Id="rId6" Type="http://schemas.openxmlformats.org/officeDocument/2006/relationships/image" Target="../media/image123.png"/><Relationship Id="rId7" Type="http://schemas.openxmlformats.org/officeDocument/2006/relationships/image" Target="../media/image118.png"/><Relationship Id="rId8" Type="http://schemas.openxmlformats.org/officeDocument/2006/relationships/image" Target="../media/image119.png"/><Relationship Id="rId11" Type="http://schemas.openxmlformats.org/officeDocument/2006/relationships/image" Target="../media/image121.png"/><Relationship Id="rId10" Type="http://schemas.openxmlformats.org/officeDocument/2006/relationships/image" Target="../media/image120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124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124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9.xml"/><Relationship Id="rId3" Type="http://schemas.openxmlformats.org/officeDocument/2006/relationships/hyperlink" Target="https://chatgpt.com/share/67f6c0f8-1460-800f-8a44-7ccc7d9c6bd6" TargetMode="External"/><Relationship Id="rId4" Type="http://schemas.openxmlformats.org/officeDocument/2006/relationships/image" Target="../media/image12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5.png"/><Relationship Id="rId4" Type="http://schemas.openxmlformats.org/officeDocument/2006/relationships/image" Target="../media/image27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125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1.xml"/><Relationship Id="rId3" Type="http://schemas.openxmlformats.org/officeDocument/2006/relationships/hyperlink" Target="https://www.ycombinator.com/rfs" TargetMode="External"/><Relationship Id="rId4" Type="http://schemas.openxmlformats.org/officeDocument/2006/relationships/image" Target="../media/image129.png"/><Relationship Id="rId5" Type="http://schemas.openxmlformats.org/officeDocument/2006/relationships/hyperlink" Target="https://www.vccafe.com/2025/02/06/extended-requests-for-startups-2025-list/" TargetMode="External"/><Relationship Id="rId6" Type="http://schemas.openxmlformats.org/officeDocument/2006/relationships/image" Target="../media/image134.png"/><Relationship Id="rId7" Type="http://schemas.openxmlformats.org/officeDocument/2006/relationships/image" Target="../media/image131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138.png"/><Relationship Id="rId4" Type="http://schemas.openxmlformats.org/officeDocument/2006/relationships/hyperlink" Target="https://hbr.org/2025/04/how-people-are-really-using-gen-ai-in-2025" TargetMode="Externa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3.xml"/><Relationship Id="rId3" Type="http://schemas.openxmlformats.org/officeDocument/2006/relationships/hyperlink" Target="https://www.ideabrowser.com/" TargetMode="External"/><Relationship Id="rId4" Type="http://schemas.openxmlformats.org/officeDocument/2006/relationships/image" Target="../media/image139.png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130.pn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112.png"/><Relationship Id="rId4" Type="http://schemas.openxmlformats.org/officeDocument/2006/relationships/hyperlink" Target="https://docs.google.com/document/d/17dJvFgbT6vT2S4zWdb6eoyj11JGSq0koRvtrUNs7_PU/edit?usp=sharing" TargetMode="Externa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6.xml"/><Relationship Id="rId3" Type="http://schemas.openxmlformats.org/officeDocument/2006/relationships/hyperlink" Target="https://societies.io/" TargetMode="External"/><Relationship Id="rId4" Type="http://schemas.openxmlformats.org/officeDocument/2006/relationships/image" Target="../media/image141.pn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7.xml"/><Relationship Id="rId3" Type="http://schemas.openxmlformats.org/officeDocument/2006/relationships/image" Target="../media/image23.png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8.xml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9.xml"/><Relationship Id="rId3" Type="http://schemas.openxmlformats.org/officeDocument/2006/relationships/image" Target="../media/image132.png"/><Relationship Id="rId4" Type="http://schemas.openxmlformats.org/officeDocument/2006/relationships/image" Target="../media/image133.png"/><Relationship Id="rId9" Type="http://schemas.openxmlformats.org/officeDocument/2006/relationships/image" Target="../media/image136.png"/><Relationship Id="rId5" Type="http://schemas.openxmlformats.org/officeDocument/2006/relationships/image" Target="../media/image135.png"/><Relationship Id="rId6" Type="http://schemas.openxmlformats.org/officeDocument/2006/relationships/image" Target="../media/image137.png"/><Relationship Id="rId7" Type="http://schemas.openxmlformats.org/officeDocument/2006/relationships/image" Target="../media/image140.png"/><Relationship Id="rId8" Type="http://schemas.openxmlformats.org/officeDocument/2006/relationships/image" Target="../media/image55.png"/><Relationship Id="rId10" Type="http://schemas.openxmlformats.org/officeDocument/2006/relationships/image" Target="../media/image1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1.png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0.xml"/><Relationship Id="rId3" Type="http://schemas.openxmlformats.org/officeDocument/2006/relationships/image" Target="../media/image132.png"/><Relationship Id="rId4" Type="http://schemas.openxmlformats.org/officeDocument/2006/relationships/hyperlink" Target="https://docs.lovable.dev/introduction" TargetMode="External"/><Relationship Id="rId5" Type="http://schemas.openxmlformats.org/officeDocument/2006/relationships/image" Target="../media/image142.png"/><Relationship Id="rId6" Type="http://schemas.openxmlformats.org/officeDocument/2006/relationships/image" Target="../media/image136.png"/><Relationship Id="rId7" Type="http://schemas.openxmlformats.org/officeDocument/2006/relationships/hyperlink" Target="https://docs.base44.com/VideoTutorials" TargetMode="External"/><Relationship Id="rId8" Type="http://schemas.openxmlformats.org/officeDocument/2006/relationships/image" Target="../media/image146.pn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1.xml"/><Relationship Id="rId3" Type="http://schemas.openxmlformats.org/officeDocument/2006/relationships/image" Target="../media/image133.png"/><Relationship Id="rId4" Type="http://schemas.openxmlformats.org/officeDocument/2006/relationships/image" Target="../media/image135.png"/><Relationship Id="rId5" Type="http://schemas.openxmlformats.org/officeDocument/2006/relationships/hyperlink" Target="https://x.com/marc_louvion/status/1909545912604803346" TargetMode="External"/><Relationship Id="rId6" Type="http://schemas.openxmlformats.org/officeDocument/2006/relationships/image" Target="../media/image143.png"/><Relationship Id="rId7" Type="http://schemas.openxmlformats.org/officeDocument/2006/relationships/hyperlink" Target="https://www.youtube.com/watch?v=QD50Pkf0Ov0" TargetMode="External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2.xml"/><Relationship Id="rId3" Type="http://schemas.openxmlformats.org/officeDocument/2006/relationships/image" Target="../media/image137.png"/><Relationship Id="rId4" Type="http://schemas.openxmlformats.org/officeDocument/2006/relationships/hyperlink" Target="https://academy.zaia.app/" TargetMode="External"/><Relationship Id="rId5" Type="http://schemas.openxmlformats.org/officeDocument/2006/relationships/image" Target="../media/image151.png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3.xml"/><Relationship Id="rId3" Type="http://schemas.openxmlformats.org/officeDocument/2006/relationships/image" Target="../media/image144.png"/><Relationship Id="rId4" Type="http://schemas.openxmlformats.org/officeDocument/2006/relationships/image" Target="../media/image120.png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4.xml"/><Relationship Id="rId3" Type="http://schemas.openxmlformats.org/officeDocument/2006/relationships/image" Target="../media/image132.png"/><Relationship Id="rId4" Type="http://schemas.openxmlformats.org/officeDocument/2006/relationships/image" Target="../media/image133.png"/><Relationship Id="rId9" Type="http://schemas.openxmlformats.org/officeDocument/2006/relationships/image" Target="../media/image120.png"/><Relationship Id="rId5" Type="http://schemas.openxmlformats.org/officeDocument/2006/relationships/image" Target="../media/image135.png"/><Relationship Id="rId6" Type="http://schemas.openxmlformats.org/officeDocument/2006/relationships/image" Target="../media/image137.png"/><Relationship Id="rId7" Type="http://schemas.openxmlformats.org/officeDocument/2006/relationships/image" Target="../media/image140.png"/><Relationship Id="rId8" Type="http://schemas.openxmlformats.org/officeDocument/2006/relationships/image" Target="../media/image55.png"/><Relationship Id="rId10" Type="http://schemas.openxmlformats.org/officeDocument/2006/relationships/image" Target="../media/image136.png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5.xml"/><Relationship Id="rId3" Type="http://schemas.openxmlformats.org/officeDocument/2006/relationships/image" Target="../media/image55.png"/><Relationship Id="rId4" Type="http://schemas.openxmlformats.org/officeDocument/2006/relationships/hyperlink" Target="https://www.deeplearning.ai/short-courses/practical-multi-ai-agents-and-advanced-use-cases-with-crewai/" TargetMode="External"/><Relationship Id="rId5" Type="http://schemas.openxmlformats.org/officeDocument/2006/relationships/image" Target="../media/image147.png"/><Relationship Id="rId6" Type="http://schemas.openxmlformats.org/officeDocument/2006/relationships/image" Target="../media/image145.png"/><Relationship Id="rId7" Type="http://schemas.openxmlformats.org/officeDocument/2006/relationships/hyperlink" Target="https://www.udemy.com/course/langgraph/?couponCode=2021PM25" TargetMode="External"/><Relationship Id="rId8" Type="http://schemas.openxmlformats.org/officeDocument/2006/relationships/image" Target="../media/image149.png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6.xml"/><Relationship Id="rId3" Type="http://schemas.openxmlformats.org/officeDocument/2006/relationships/image" Target="../media/image23.png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7.xml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8.xml"/><Relationship Id="rId3" Type="http://schemas.openxmlformats.org/officeDocument/2006/relationships/hyperlink" Target="https://namelix.com/" TargetMode="External"/><Relationship Id="rId4" Type="http://schemas.openxmlformats.org/officeDocument/2006/relationships/image" Target="../media/image148.png"/><Relationship Id="rId5" Type="http://schemas.openxmlformats.org/officeDocument/2006/relationships/image" Target="../media/image150.png"/><Relationship Id="rId6" Type="http://schemas.openxmlformats.org/officeDocument/2006/relationships/hyperlink" Target="https://ubrand.com/" TargetMode="External"/><Relationship Id="rId7" Type="http://schemas.openxmlformats.org/officeDocument/2006/relationships/image" Target="../media/image152.png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9.xml"/><Relationship Id="rId3" Type="http://schemas.openxmlformats.org/officeDocument/2006/relationships/hyperlink" Target="https://getmentio.com/" TargetMode="External"/><Relationship Id="rId4" Type="http://schemas.openxmlformats.org/officeDocument/2006/relationships/image" Target="../media/image155.png"/><Relationship Id="rId5" Type="http://schemas.openxmlformats.org/officeDocument/2006/relationships/hyperlink" Target="https://www.argil.ai/" TargetMode="External"/><Relationship Id="rId6" Type="http://schemas.openxmlformats.org/officeDocument/2006/relationships/image" Target="../media/image153.png"/><Relationship Id="rId7" Type="http://schemas.openxmlformats.org/officeDocument/2006/relationships/image" Target="../media/image16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0775" y="2747050"/>
            <a:ext cx="3023226" cy="239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38"/>
          <p:cNvSpPr txBox="1"/>
          <p:nvPr/>
        </p:nvSpPr>
        <p:spPr>
          <a:xfrm>
            <a:off x="299600" y="493875"/>
            <a:ext cx="81936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Usando IA para montar uma startup 10x mais rápido</a:t>
            </a:r>
            <a:endParaRPr b="1" sz="3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6" name="Google Shape;146;p38"/>
          <p:cNvSpPr txBox="1"/>
          <p:nvPr/>
        </p:nvSpPr>
        <p:spPr>
          <a:xfrm>
            <a:off x="118100" y="4243700"/>
            <a:ext cx="3785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Por Alexandre Messina</a:t>
            </a:r>
            <a:br>
              <a:rPr b="1" i="0" lang="en" sz="18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1" i="0" sz="18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47" title="Captura de Tela 2025-04-07 às 16.13.0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175" y="1039549"/>
            <a:ext cx="7755652" cy="3663274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47"/>
          <p:cNvSpPr txBox="1"/>
          <p:nvPr/>
        </p:nvSpPr>
        <p:spPr>
          <a:xfrm>
            <a:off x="429900" y="194250"/>
            <a:ext cx="8131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 redução de custos</a:t>
            </a:r>
            <a:endParaRPr sz="1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137"/>
          <p:cNvSpPr txBox="1"/>
          <p:nvPr/>
        </p:nvSpPr>
        <p:spPr>
          <a:xfrm>
            <a:off x="283600" y="189925"/>
            <a:ext cx="38409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Conversão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24" name="Google Shape;924;p137"/>
          <p:cNvPicPr preferRelativeResize="0"/>
          <p:nvPr/>
        </p:nvPicPr>
        <p:blipFill rotWithShape="1">
          <a:blip r:embed="rId3">
            <a:alphaModFix/>
          </a:blip>
          <a:srcRect b="31153" l="24429" r="24835" t="33132"/>
          <a:stretch/>
        </p:blipFill>
        <p:spPr>
          <a:xfrm>
            <a:off x="3867025" y="1259263"/>
            <a:ext cx="1933700" cy="76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5" name="Google Shape;925;p137" title="Captura de Tela 2025-04-11 às 14.56.52.png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9535" t="17918"/>
          <a:stretch/>
        </p:blipFill>
        <p:spPr>
          <a:xfrm>
            <a:off x="3371847" y="2574500"/>
            <a:ext cx="3041526" cy="1764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6" name="Google Shape;926;p137"/>
          <p:cNvSpPr txBox="1"/>
          <p:nvPr/>
        </p:nvSpPr>
        <p:spPr>
          <a:xfrm>
            <a:off x="283600" y="3025275"/>
            <a:ext cx="38409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3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Onboarding</a:t>
            </a:r>
            <a:endParaRPr sz="3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27" name="Google Shape;927;p137"/>
          <p:cNvSpPr txBox="1"/>
          <p:nvPr/>
        </p:nvSpPr>
        <p:spPr>
          <a:xfrm>
            <a:off x="578875" y="1310775"/>
            <a:ext cx="24216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3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Inbound</a:t>
            </a:r>
            <a:endParaRPr sz="3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138"/>
          <p:cNvSpPr txBox="1"/>
          <p:nvPr/>
        </p:nvSpPr>
        <p:spPr>
          <a:xfrm>
            <a:off x="283600" y="189925"/>
            <a:ext cx="38409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Retenção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33" name="Google Shape;933;p138"/>
          <p:cNvSpPr txBox="1"/>
          <p:nvPr/>
        </p:nvSpPr>
        <p:spPr>
          <a:xfrm>
            <a:off x="612250" y="4157125"/>
            <a:ext cx="3183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3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Suporte</a:t>
            </a:r>
            <a:endParaRPr sz="3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34" name="Google Shape;934;p138"/>
          <p:cNvPicPr preferRelativeResize="0"/>
          <p:nvPr/>
        </p:nvPicPr>
        <p:blipFill rotWithShape="1">
          <a:blip r:embed="rId3">
            <a:alphaModFix/>
          </a:blip>
          <a:srcRect b="31153" l="24429" r="24835" t="33132"/>
          <a:stretch/>
        </p:blipFill>
        <p:spPr>
          <a:xfrm>
            <a:off x="3568624" y="4262725"/>
            <a:ext cx="1444925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5" name="Google Shape;935;p138" title="Captura de Tela 2025-04-11 às 15.09.4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86325" y="1114425"/>
            <a:ext cx="1896425" cy="1546125"/>
          </a:xfrm>
          <a:prstGeom prst="rect">
            <a:avLst/>
          </a:prstGeom>
          <a:noFill/>
          <a:ln>
            <a:noFill/>
          </a:ln>
        </p:spPr>
      </p:pic>
      <p:sp>
        <p:nvSpPr>
          <p:cNvPr id="936" name="Google Shape;936;p138"/>
          <p:cNvSpPr txBox="1"/>
          <p:nvPr/>
        </p:nvSpPr>
        <p:spPr>
          <a:xfrm>
            <a:off x="312475" y="1618675"/>
            <a:ext cx="425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Novas features</a:t>
            </a:r>
            <a:endParaRPr sz="2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37" name="Google Shape;937;p138" title="Captura de Tela 2025-04-11 às 15.17.5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87275" y="2929838"/>
            <a:ext cx="1341899" cy="1010800"/>
          </a:xfrm>
          <a:prstGeom prst="rect">
            <a:avLst/>
          </a:prstGeom>
          <a:noFill/>
          <a:ln>
            <a:noFill/>
          </a:ln>
        </p:spPr>
      </p:pic>
      <p:sp>
        <p:nvSpPr>
          <p:cNvPr id="938" name="Google Shape;938;p138"/>
          <p:cNvSpPr txBox="1"/>
          <p:nvPr/>
        </p:nvSpPr>
        <p:spPr>
          <a:xfrm>
            <a:off x="569475" y="3051000"/>
            <a:ext cx="425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Reativação</a:t>
            </a:r>
            <a:endParaRPr sz="2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3" name="Google Shape;943;p1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0775" y="2747050"/>
            <a:ext cx="3023226" cy="2396450"/>
          </a:xfrm>
          <a:prstGeom prst="rect">
            <a:avLst/>
          </a:prstGeom>
          <a:noFill/>
          <a:ln>
            <a:noFill/>
          </a:ln>
        </p:spPr>
      </p:pic>
      <p:sp>
        <p:nvSpPr>
          <p:cNvPr id="944" name="Google Shape;944;p139"/>
          <p:cNvSpPr txBox="1"/>
          <p:nvPr/>
        </p:nvSpPr>
        <p:spPr>
          <a:xfrm>
            <a:off x="283600" y="418525"/>
            <a:ext cx="78618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Referências</a:t>
            </a:r>
            <a:endParaRPr b="1" i="0" sz="45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9" name="Google Shape;949;p1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0775" y="2747050"/>
            <a:ext cx="3023226" cy="2396450"/>
          </a:xfrm>
          <a:prstGeom prst="rect">
            <a:avLst/>
          </a:prstGeom>
          <a:noFill/>
          <a:ln>
            <a:noFill/>
          </a:ln>
        </p:spPr>
      </p:pic>
      <p:sp>
        <p:nvSpPr>
          <p:cNvPr id="950" name="Google Shape;950;p140"/>
          <p:cNvSpPr txBox="1"/>
          <p:nvPr/>
        </p:nvSpPr>
        <p:spPr>
          <a:xfrm>
            <a:off x="283600" y="418525"/>
            <a:ext cx="78618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en" sz="45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Livros de referência:</a:t>
            </a:r>
            <a:endParaRPr b="1" i="0" sz="12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51" name="Google Shape;951;p1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9575" y="1373075"/>
            <a:ext cx="1304924" cy="1979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2" name="Google Shape;952;p1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62438" y="1359500"/>
            <a:ext cx="1279588" cy="1979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14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79676" y="1373075"/>
            <a:ext cx="1279600" cy="1952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4" name="Google Shape;954;p14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845200" y="1370663"/>
            <a:ext cx="1304925" cy="1957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41"/>
          <p:cNvSpPr txBox="1"/>
          <p:nvPr/>
        </p:nvSpPr>
        <p:spPr>
          <a:xfrm>
            <a:off x="283600" y="266125"/>
            <a:ext cx="78618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Youtubers</a:t>
            </a:r>
            <a:endParaRPr b="1" i="0" sz="12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60" name="Google Shape;960;p1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0500" y="1374950"/>
            <a:ext cx="4666619" cy="102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1" name="Google Shape;961;p1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500" y="3755500"/>
            <a:ext cx="3340461" cy="102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2" name="Google Shape;962;p141" title="Captura de Tela 2025-04-04 às 17.23.0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6713" y="2565226"/>
            <a:ext cx="4149156" cy="102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3" name="Google Shape;963;p141" title="Captura de Tela 2025-04-04 às 17.24.04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04725" y="1259138"/>
            <a:ext cx="3835102" cy="102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4" name="Google Shape;964;p141" title="Captura de Tela 2025-04-04 às 17.26.17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79013" y="3592575"/>
            <a:ext cx="3427028" cy="115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5" name="Google Shape;965;p141" title="Captura de Tela 2025-04-11 às 15.23.55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38675" y="2356943"/>
            <a:ext cx="3427025" cy="1165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142"/>
          <p:cNvSpPr txBox="1"/>
          <p:nvPr/>
        </p:nvSpPr>
        <p:spPr>
          <a:xfrm>
            <a:off x="283600" y="266125"/>
            <a:ext cx="78618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LinkedIn</a:t>
            </a:r>
            <a:endParaRPr b="1" i="0" sz="12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71" name="Google Shape;971;p142" title="Captura de Tela 2025-04-04 às 17.29.4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7400" y="3267250"/>
            <a:ext cx="2312321" cy="153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2" name="Google Shape;972;p142" title="Captura de Tela 2025-04-04 às 17.31.1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975" y="3267252"/>
            <a:ext cx="1933600" cy="162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3" name="Google Shape;973;p142" title="Captura de Tela 2025-04-04 às 17.31.4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94516" y="1295725"/>
            <a:ext cx="2039965" cy="162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4" name="Google Shape;974;p142" title="Captura de Tela 2025-04-04 às 17.31.57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50917" y="1231950"/>
            <a:ext cx="2316913" cy="175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5" name="Google Shape;975;p142" title="Captura de Tela 2025-04-04 às 17.32.18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4825" y="1345587"/>
            <a:ext cx="2174200" cy="1654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6" name="Google Shape;976;p142" title="Captura de Tela 2025-04-04 às 17.33.55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201549" y="3221400"/>
            <a:ext cx="1453523" cy="162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43"/>
          <p:cNvSpPr txBox="1"/>
          <p:nvPr/>
        </p:nvSpPr>
        <p:spPr>
          <a:xfrm>
            <a:off x="283600" y="266125"/>
            <a:ext cx="78618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X</a:t>
            </a:r>
            <a:endParaRPr b="1" i="0" sz="12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82" name="Google Shape;982;p143" title="Captura de Tela 2025-04-04 às 17.34.4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600" y="1143325"/>
            <a:ext cx="2002400" cy="179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3" name="Google Shape;983;p143" title="Captura de Tela 2025-04-04 às 17.38.2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4675" y="3115201"/>
            <a:ext cx="1840249" cy="201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4" name="Google Shape;984;p143" title="Captura de Tela 2025-04-04 às 17.39.5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26524" y="972375"/>
            <a:ext cx="1950398" cy="200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5" name="Google Shape;985;p143" title="Captura de Tela 2025-04-04 às 17.42.05.png"/>
          <p:cNvPicPr preferRelativeResize="0"/>
          <p:nvPr/>
        </p:nvPicPr>
        <p:blipFill rotWithShape="1">
          <a:blip r:embed="rId6">
            <a:alphaModFix/>
          </a:blip>
          <a:srcRect b="5791" l="0" r="0" t="5791"/>
          <a:stretch/>
        </p:blipFill>
        <p:spPr>
          <a:xfrm>
            <a:off x="6211800" y="3310689"/>
            <a:ext cx="1933599" cy="162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6" name="Google Shape;986;p143" title="Captura de Tela 2025-04-04 às 17.48.57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24047" y="972363"/>
            <a:ext cx="1938121" cy="200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7" name="Google Shape;987;p143" title="Captura de Tela 2025-04-11 às 09.52.25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416550" y="3176025"/>
            <a:ext cx="1679657" cy="179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144"/>
          <p:cNvSpPr txBox="1"/>
          <p:nvPr/>
        </p:nvSpPr>
        <p:spPr>
          <a:xfrm>
            <a:off x="283600" y="266125"/>
            <a:ext cx="78618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Reddit</a:t>
            </a:r>
            <a:endParaRPr b="1" i="0" sz="12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93" name="Google Shape;993;p144" title="Captura de Tela 2025-04-07 às 19.34.1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825" y="1143325"/>
            <a:ext cx="3643948" cy="369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145"/>
          <p:cNvSpPr txBox="1"/>
          <p:nvPr/>
        </p:nvSpPr>
        <p:spPr>
          <a:xfrm>
            <a:off x="283600" y="266125"/>
            <a:ext cx="78618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Reports</a:t>
            </a:r>
            <a:endParaRPr b="1" i="0" sz="12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99" name="Google Shape;999;p145"/>
          <p:cNvSpPr txBox="1"/>
          <p:nvPr/>
        </p:nvSpPr>
        <p:spPr>
          <a:xfrm>
            <a:off x="395400" y="1156800"/>
            <a:ext cx="8353200" cy="41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The state of AI 2023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- McKinsey</a:t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The state of AI 2025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- McKinsey</a:t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How People Are Really Using Gen AI in 2025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- Harvard Business Review</a:t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Better living through </a:t>
            </a:r>
            <a:r>
              <a:rPr lang="en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algorithms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- Naomi Kritzer</a:t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The AI Workforce is Here: The Rise of a New Labor Market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- NFX</a:t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The Startup Advantage in AI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- NFX</a:t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Software with a Soul: AI’s Underestimated Frontier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- NFX</a:t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11"/>
              </a:rPr>
              <a:t>Stackable Business Models in the Age of AI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- NFX</a:t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12"/>
              </a:rPr>
              <a:t>The Five Stages of AI Agent Evolution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- NFX</a:t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13"/>
              </a:rPr>
              <a:t>The Next 10 Years Will Be About the AI Agent Economy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- NFX</a:t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14"/>
              </a:rPr>
              <a:t>What It Really Takes To Make AI Agents Work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- NFX</a:t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15"/>
              </a:rPr>
              <a:t>AI in 2025: Building Blocks Firmly in Place 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- Sequoia Capital</a:t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16"/>
              </a:rPr>
              <a:t>The Verticalization of Everything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- NFX</a:t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17"/>
              </a:rPr>
              <a:t>Big Ideas in Tech for 2025 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- a16z</a:t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18"/>
              </a:rPr>
              <a:t>The AI opportunity: Sequoia Capital's AI Ascent 2024 opening remarks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- Sequoia Capital</a:t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19"/>
              </a:rPr>
              <a:t>Vibe coding, some thoughts and predictions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- a16z (Andrew Chen)</a:t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20"/>
              </a:rPr>
              <a:t>2025 Tech Trends Report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- FTSG (Amy Webb)</a:t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21"/>
              </a:rPr>
              <a:t>AI 2027</a:t>
            </a:r>
            <a:r>
              <a:rPr lang="en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- Daniel Kokotajlo, Scott Alexander, Thomas Larsen, Eli Lifland, Romeo Dean</a:t>
            </a:r>
            <a:endParaRPr sz="1800">
              <a:solidFill>
                <a:srgbClr val="111111"/>
              </a:solidFill>
              <a:highlight>
                <a:srgbClr val="FFFFF8"/>
              </a:highlight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4" name="Google Shape;1004;p1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0775" y="2747050"/>
            <a:ext cx="3023226" cy="239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5" name="Google Shape;1005;p146"/>
          <p:cNvSpPr txBox="1"/>
          <p:nvPr/>
        </p:nvSpPr>
        <p:spPr>
          <a:xfrm>
            <a:off x="827250" y="446150"/>
            <a:ext cx="7032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Obrigado!</a:t>
            </a:r>
            <a:endParaRPr b="1" sz="2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06" name="Google Shape;1006;p146"/>
          <p:cNvPicPr preferRelativeResize="0"/>
          <p:nvPr/>
        </p:nvPicPr>
        <p:blipFill rotWithShape="1">
          <a:blip r:embed="rId4">
            <a:alphaModFix/>
          </a:blip>
          <a:srcRect b="15604" l="0" r="0" t="0"/>
          <a:stretch/>
        </p:blipFill>
        <p:spPr>
          <a:xfrm>
            <a:off x="0" y="0"/>
            <a:ext cx="9144003" cy="5676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46"/>
          <p:cNvPicPr preferRelativeResize="0"/>
          <p:nvPr/>
        </p:nvPicPr>
        <p:blipFill rotWithShape="1">
          <a:blip r:embed="rId5">
            <a:alphaModFix/>
          </a:blip>
          <a:srcRect b="5718" l="27613" r="27662" t="42812"/>
          <a:stretch/>
        </p:blipFill>
        <p:spPr>
          <a:xfrm>
            <a:off x="929550" y="2508397"/>
            <a:ext cx="1390825" cy="1352153"/>
          </a:xfrm>
          <a:prstGeom prst="rect">
            <a:avLst/>
          </a:prstGeom>
          <a:noFill/>
          <a:ln>
            <a:noFill/>
          </a:ln>
        </p:spPr>
      </p:pic>
      <p:sp>
        <p:nvSpPr>
          <p:cNvPr id="1008" name="Google Shape;1008;p146"/>
          <p:cNvSpPr txBox="1"/>
          <p:nvPr/>
        </p:nvSpPr>
        <p:spPr>
          <a:xfrm>
            <a:off x="660927" y="3966025"/>
            <a:ext cx="188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Siga aqui :) 👆</a:t>
            </a:r>
            <a:endParaRPr b="1" i="0" sz="14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9" name="Google Shape;1009;p146"/>
          <p:cNvSpPr txBox="1"/>
          <p:nvPr/>
        </p:nvSpPr>
        <p:spPr>
          <a:xfrm>
            <a:off x="584725" y="1638825"/>
            <a:ext cx="21168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Novidades diárias sobre IA Generativa</a:t>
            </a:r>
            <a:endParaRPr b="1" i="0" sz="14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no meu Linkedin</a:t>
            </a:r>
            <a:endParaRPr b="1" i="0" sz="14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0" name="Google Shape;1010;p146"/>
          <p:cNvSpPr txBox="1"/>
          <p:nvPr/>
        </p:nvSpPr>
        <p:spPr>
          <a:xfrm>
            <a:off x="827250" y="293750"/>
            <a:ext cx="70323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en" sz="3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Obrigado</a:t>
            </a:r>
            <a:endParaRPr b="1" i="0" sz="34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1" name="Google Shape;1011;p146"/>
          <p:cNvSpPr txBox="1"/>
          <p:nvPr/>
        </p:nvSpPr>
        <p:spPr>
          <a:xfrm>
            <a:off x="2447225" y="2972000"/>
            <a:ext cx="3785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Alexandre Messina</a:t>
            </a:r>
            <a:endParaRPr b="1" i="0" sz="18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12" name="Google Shape;1012;p146" title="Captura_de_Tela_2025-04-11_às_11.10.44-removebg-preview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70492" y="1372561"/>
            <a:ext cx="1881300" cy="16785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48" title="Captura de Tela 2025-04-07 às 16.11.0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6413" y="1432899"/>
            <a:ext cx="7271176" cy="268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48"/>
          <p:cNvSpPr txBox="1"/>
          <p:nvPr/>
        </p:nvSpPr>
        <p:spPr>
          <a:xfrm>
            <a:off x="506113" y="482975"/>
            <a:ext cx="8131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Em todos os tipos de semântica </a:t>
            </a:r>
            <a:endParaRPr sz="1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49" title="Captura de Tela 2025-04-07 às 16.10.0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7137" y="284412"/>
            <a:ext cx="4457776" cy="4574676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49"/>
          <p:cNvSpPr txBox="1"/>
          <p:nvPr/>
        </p:nvSpPr>
        <p:spPr>
          <a:xfrm>
            <a:off x="481166" y="1948350"/>
            <a:ext cx="24915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 todos </a:t>
            </a:r>
            <a:endParaRPr sz="23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os tipos </a:t>
            </a:r>
            <a:endParaRPr sz="23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de indústria</a:t>
            </a:r>
            <a:endParaRPr sz="1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50"/>
          <p:cNvSpPr txBox="1"/>
          <p:nvPr/>
        </p:nvSpPr>
        <p:spPr>
          <a:xfrm>
            <a:off x="383744" y="301525"/>
            <a:ext cx="8052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Com casos de uso em evolução constante</a:t>
            </a:r>
            <a:endParaRPr sz="1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5" name="Google Shape;275;p50" title="Captura de Tela 2025-07-16 às 09.50.56.png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7225" y="1086400"/>
            <a:ext cx="6549200" cy="371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51" title="Captura de Tela 2025-04-07 às 17.27.5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4050" y="963725"/>
            <a:ext cx="5492425" cy="3653326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51"/>
          <p:cNvSpPr txBox="1"/>
          <p:nvPr/>
        </p:nvSpPr>
        <p:spPr>
          <a:xfrm>
            <a:off x="545544" y="312725"/>
            <a:ext cx="8052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 os investimentos em IA continuam aumentando</a:t>
            </a:r>
            <a:endParaRPr sz="1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52" title="Captura de Tela 2025-04-07 às 16.44.4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1850" y="1070025"/>
            <a:ext cx="6482975" cy="359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52"/>
          <p:cNvSpPr txBox="1"/>
          <p:nvPr/>
        </p:nvSpPr>
        <p:spPr>
          <a:xfrm>
            <a:off x="545544" y="312725"/>
            <a:ext cx="8052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Com EUA e China na liderança de modelos</a:t>
            </a:r>
            <a:endParaRPr sz="1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53" title="Captura de Tela 2025-04-07 às 16.43.5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9775" y="1469750"/>
            <a:ext cx="6119725" cy="3152349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53"/>
          <p:cNvSpPr txBox="1"/>
          <p:nvPr/>
        </p:nvSpPr>
        <p:spPr>
          <a:xfrm>
            <a:off x="545544" y="312725"/>
            <a:ext cx="80529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 closed source e open source quase empatados em performance</a:t>
            </a:r>
            <a:endParaRPr sz="1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86275" y="2119113"/>
            <a:ext cx="905252" cy="905252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54"/>
          <p:cNvSpPr txBox="1"/>
          <p:nvPr/>
        </p:nvSpPr>
        <p:spPr>
          <a:xfrm>
            <a:off x="4057900" y="2436175"/>
            <a:ext cx="4730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Faz as coisas de forma mais eficiente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0" name="Google Shape;300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9725" y="1505475"/>
            <a:ext cx="693025" cy="69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9725" y="2320500"/>
            <a:ext cx="693025" cy="69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9725" y="3106050"/>
            <a:ext cx="693025" cy="69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9725" y="3950550"/>
            <a:ext cx="693025" cy="69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2950" y="1454838"/>
            <a:ext cx="693025" cy="69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2950" y="2269863"/>
            <a:ext cx="693025" cy="69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2950" y="3055413"/>
            <a:ext cx="693025" cy="69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2950" y="3899913"/>
            <a:ext cx="693025" cy="693025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54"/>
          <p:cNvSpPr txBox="1"/>
          <p:nvPr/>
        </p:nvSpPr>
        <p:spPr>
          <a:xfrm>
            <a:off x="2219850" y="3145513"/>
            <a:ext cx="1238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ChatGPT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9" name="Google Shape;309;p54"/>
          <p:cNvSpPr/>
          <p:nvPr/>
        </p:nvSpPr>
        <p:spPr>
          <a:xfrm>
            <a:off x="1861725" y="2575213"/>
            <a:ext cx="388800" cy="183600"/>
          </a:xfrm>
          <a:prstGeom prst="chevron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0" name="Google Shape;310;p54"/>
          <p:cNvSpPr/>
          <p:nvPr/>
        </p:nvSpPr>
        <p:spPr>
          <a:xfrm>
            <a:off x="3452300" y="2575213"/>
            <a:ext cx="388800" cy="183600"/>
          </a:xfrm>
          <a:prstGeom prst="chevron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1" name="Google Shape;311;p54"/>
          <p:cNvSpPr txBox="1"/>
          <p:nvPr/>
        </p:nvSpPr>
        <p:spPr>
          <a:xfrm>
            <a:off x="545544" y="312725"/>
            <a:ext cx="80529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Isso considerando que ainda estamos na 1a fase de evolução da IA, com IAs assistentes</a:t>
            </a:r>
            <a:endParaRPr sz="1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9800" y="299550"/>
            <a:ext cx="4544399" cy="4544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6"/>
          <p:cNvSpPr/>
          <p:nvPr/>
        </p:nvSpPr>
        <p:spPr>
          <a:xfrm>
            <a:off x="3865800" y="1288675"/>
            <a:ext cx="771000" cy="649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2" name="Google Shape;322;p56"/>
          <p:cNvSpPr txBox="1"/>
          <p:nvPr/>
        </p:nvSpPr>
        <p:spPr>
          <a:xfrm>
            <a:off x="388669" y="301525"/>
            <a:ext cx="8052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Fase 1 - Usar IA assistentes generalistas</a:t>
            </a:r>
            <a:endParaRPr sz="1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3" name="Google Shape;323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4850" y="1155388"/>
            <a:ext cx="905252" cy="905252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56"/>
          <p:cNvSpPr txBox="1"/>
          <p:nvPr/>
        </p:nvSpPr>
        <p:spPr>
          <a:xfrm>
            <a:off x="998425" y="2114563"/>
            <a:ext cx="1238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ChatGPT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5" name="Google Shape;325;p56" title="claude-removebg-preview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37575" y="1194300"/>
            <a:ext cx="827450" cy="82745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56"/>
          <p:cNvSpPr txBox="1"/>
          <p:nvPr/>
        </p:nvSpPr>
        <p:spPr>
          <a:xfrm>
            <a:off x="3764475" y="2114563"/>
            <a:ext cx="1238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Claude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7" name="Google Shape;327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60200" y="1155400"/>
            <a:ext cx="827450" cy="82745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56"/>
          <p:cNvSpPr txBox="1"/>
          <p:nvPr/>
        </p:nvSpPr>
        <p:spPr>
          <a:xfrm>
            <a:off x="6420275" y="2114563"/>
            <a:ext cx="1238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Gemini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9" name="Google Shape;329;p56" title="Vgg2hEPa_400x400-removebg-preview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65125" y="2744350"/>
            <a:ext cx="1081325" cy="1081325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56"/>
          <p:cNvSpPr txBox="1"/>
          <p:nvPr/>
        </p:nvSpPr>
        <p:spPr>
          <a:xfrm>
            <a:off x="2615338" y="3690113"/>
            <a:ext cx="1238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Grok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31" name="Google Shape;331;p5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59449" y="2744350"/>
            <a:ext cx="992576" cy="992576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56"/>
          <p:cNvSpPr txBox="1"/>
          <p:nvPr/>
        </p:nvSpPr>
        <p:spPr>
          <a:xfrm>
            <a:off x="4868575" y="3690125"/>
            <a:ext cx="1955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Deepseek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10F1F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39" title="ChatGPT Image 9 de mai. de 2025, 00_13_0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3188" y="0"/>
            <a:ext cx="5100813" cy="5100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57" title="Captura de Tela 2025-04-08 às 15.39.4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8963" y="695076"/>
            <a:ext cx="8086075" cy="332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8"/>
          <p:cNvSpPr txBox="1"/>
          <p:nvPr/>
        </p:nvSpPr>
        <p:spPr>
          <a:xfrm>
            <a:off x="388669" y="301525"/>
            <a:ext cx="8052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Fase 2 - Usar IA assistentes especialistas</a:t>
            </a:r>
            <a:endParaRPr sz="1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44" name="Google Shape;344;p58" title="images-removebg-previ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2875" y="1275925"/>
            <a:ext cx="883475" cy="883475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58"/>
          <p:cNvSpPr txBox="1"/>
          <p:nvPr/>
        </p:nvSpPr>
        <p:spPr>
          <a:xfrm>
            <a:off x="1065650" y="2159388"/>
            <a:ext cx="1238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Finchat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46" name="Google Shape;346;p58" title="Captura_de_Tela_2025-04-14_às_12.04.13-removebg-preview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98313" y="1227725"/>
            <a:ext cx="833626" cy="883475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58"/>
          <p:cNvSpPr txBox="1"/>
          <p:nvPr/>
        </p:nvSpPr>
        <p:spPr>
          <a:xfrm>
            <a:off x="3645775" y="2159400"/>
            <a:ext cx="1538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Perplexity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8" name="Google Shape;348;p58"/>
          <p:cNvSpPr txBox="1"/>
          <p:nvPr/>
        </p:nvSpPr>
        <p:spPr>
          <a:xfrm>
            <a:off x="6431575" y="2222150"/>
            <a:ext cx="1538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Alphafold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49" name="Google Shape;349;p58" title="Captura_de_Tela_2025-04-14_às_12.08.39-removebg-preview.png"/>
          <p:cNvPicPr preferRelativeResize="0"/>
          <p:nvPr/>
        </p:nvPicPr>
        <p:blipFill rotWithShape="1">
          <a:blip r:embed="rId5">
            <a:alphaModFix/>
          </a:blip>
          <a:srcRect b="24964" l="0" r="0" t="0"/>
          <a:stretch/>
        </p:blipFill>
        <p:spPr>
          <a:xfrm>
            <a:off x="6427700" y="1207787"/>
            <a:ext cx="1408625" cy="1019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5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44275" y="2683850"/>
            <a:ext cx="1169900" cy="116990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58"/>
          <p:cNvSpPr txBox="1"/>
          <p:nvPr/>
        </p:nvSpPr>
        <p:spPr>
          <a:xfrm>
            <a:off x="2420475" y="3712550"/>
            <a:ext cx="1538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Cursor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52" name="Google Shape;352;p5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85338" y="2857157"/>
            <a:ext cx="929375" cy="929375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58"/>
          <p:cNvSpPr txBox="1"/>
          <p:nvPr/>
        </p:nvSpPr>
        <p:spPr>
          <a:xfrm>
            <a:off x="4980675" y="3786525"/>
            <a:ext cx="1538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Elevenlabs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9"/>
          <p:cNvSpPr txBox="1"/>
          <p:nvPr/>
        </p:nvSpPr>
        <p:spPr>
          <a:xfrm>
            <a:off x="496200" y="1287700"/>
            <a:ext cx="7868100" cy="13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“A busca por IA pode </a:t>
            </a:r>
            <a:r>
              <a:rPr b="1"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fragmentar o que atualmente é um mercado monolítico.</a:t>
            </a: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É possível imaginar um mundo onde </a:t>
            </a:r>
            <a:r>
              <a:rPr b="1"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cada profissão tenha seu próprio mecanismo de busca com IA especializado</a:t>
            </a: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.” </a:t>
            </a:r>
            <a:b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NFX Report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60"/>
          <p:cNvSpPr txBox="1"/>
          <p:nvPr/>
        </p:nvSpPr>
        <p:spPr>
          <a:xfrm>
            <a:off x="388669" y="301525"/>
            <a:ext cx="8052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Fase3 - Usar agentes de IA</a:t>
            </a:r>
            <a:endParaRPr sz="1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4" name="Google Shape;364;p60"/>
          <p:cNvSpPr txBox="1"/>
          <p:nvPr/>
        </p:nvSpPr>
        <p:spPr>
          <a:xfrm>
            <a:off x="1218050" y="2159388"/>
            <a:ext cx="1238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Zaia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5" name="Google Shape;365;p60"/>
          <p:cNvSpPr txBox="1"/>
          <p:nvPr/>
        </p:nvSpPr>
        <p:spPr>
          <a:xfrm>
            <a:off x="3874375" y="2159400"/>
            <a:ext cx="1538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N8N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6" name="Google Shape;366;p60"/>
          <p:cNvSpPr txBox="1"/>
          <p:nvPr/>
        </p:nvSpPr>
        <p:spPr>
          <a:xfrm>
            <a:off x="6248950" y="2083200"/>
            <a:ext cx="1538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Langgraph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7" name="Google Shape;367;p60"/>
          <p:cNvSpPr txBox="1"/>
          <p:nvPr/>
        </p:nvSpPr>
        <p:spPr>
          <a:xfrm>
            <a:off x="2801475" y="3712550"/>
            <a:ext cx="1538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CrewAI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8" name="Google Shape;368;p60"/>
          <p:cNvSpPr txBox="1"/>
          <p:nvPr/>
        </p:nvSpPr>
        <p:spPr>
          <a:xfrm>
            <a:off x="5091125" y="3712550"/>
            <a:ext cx="1538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Dify</a:t>
            </a:r>
            <a:endParaRPr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69" name="Google Shape;369;p60" title="1708393291420-removebg-previ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4250" y="1207775"/>
            <a:ext cx="1019775" cy="101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4375" y="1326759"/>
            <a:ext cx="782100" cy="781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371" name="Google Shape;371;p60"/>
          <p:cNvPicPr preferRelativeResize="0"/>
          <p:nvPr/>
        </p:nvPicPr>
        <p:blipFill rotWithShape="1">
          <a:blip r:embed="rId5">
            <a:alphaModFix/>
          </a:blip>
          <a:srcRect b="0" l="0" r="66963" t="0"/>
          <a:stretch/>
        </p:blipFill>
        <p:spPr>
          <a:xfrm>
            <a:off x="6443175" y="1372050"/>
            <a:ext cx="1150253" cy="53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60" title="CrewAI-removebg-preview.png"/>
          <p:cNvPicPr preferRelativeResize="0"/>
          <p:nvPr/>
        </p:nvPicPr>
        <p:blipFill rotWithShape="1">
          <a:blip r:embed="rId6">
            <a:alphaModFix/>
          </a:blip>
          <a:srcRect b="22930" l="0" r="0" t="21019"/>
          <a:stretch/>
        </p:blipFill>
        <p:spPr>
          <a:xfrm>
            <a:off x="2613900" y="3185968"/>
            <a:ext cx="1542850" cy="576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60"/>
          <p:cNvPicPr preferRelativeResize="0"/>
          <p:nvPr/>
        </p:nvPicPr>
        <p:blipFill rotWithShape="1">
          <a:blip r:embed="rId7">
            <a:alphaModFix/>
          </a:blip>
          <a:srcRect b="0" l="0" r="67369" t="0"/>
          <a:stretch/>
        </p:blipFill>
        <p:spPr>
          <a:xfrm>
            <a:off x="5641617" y="2851925"/>
            <a:ext cx="674000" cy="860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p61" title="21bbbc23-0327-4f28-a063-fa6407fa7ec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6350" y="398075"/>
            <a:ext cx="4347351" cy="4347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62"/>
          <p:cNvPicPr preferRelativeResize="0"/>
          <p:nvPr/>
        </p:nvPicPr>
        <p:blipFill rotWithShape="1">
          <a:blip r:embed="rId4">
            <a:alphaModFix/>
          </a:blip>
          <a:srcRect b="15604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74888" y="1076300"/>
            <a:ext cx="5994225" cy="361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3"/>
          <p:cNvSpPr txBox="1"/>
          <p:nvPr/>
        </p:nvSpPr>
        <p:spPr>
          <a:xfrm>
            <a:off x="283600" y="418525"/>
            <a:ext cx="82782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Mudança de paradigma</a:t>
            </a:r>
            <a:endParaRPr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0" name="Google Shape;390;p63"/>
          <p:cNvSpPr txBox="1"/>
          <p:nvPr/>
        </p:nvSpPr>
        <p:spPr>
          <a:xfrm>
            <a:off x="250400" y="1746350"/>
            <a:ext cx="7871700" cy="30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 ExtraBold"/>
              <a:buChar char="●"/>
            </a:pPr>
            <a:r>
              <a:rPr lang="en" sz="18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De Software-As-A-Service para Service-As-A-Software</a:t>
            </a:r>
            <a:endParaRPr sz="18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 ExtraBold"/>
              <a:buChar char="●"/>
            </a:pPr>
            <a:r>
              <a:rPr lang="en" sz="18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Enxergar a IA como Conhecimento E ação</a:t>
            </a:r>
            <a:endParaRPr sz="18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 ExtraBold"/>
              <a:buChar char="●"/>
            </a:pPr>
            <a:r>
              <a:rPr lang="en" sz="18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IA deixa de ser uma ferramenta para ser um colaborador</a:t>
            </a:r>
            <a:endParaRPr sz="18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 ExtraBold"/>
              <a:buChar char="●"/>
            </a:pPr>
            <a:r>
              <a:rPr lang="en" sz="18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De “executar tarefas” e para “medir resultados” : </a:t>
            </a:r>
            <a:endParaRPr sz="18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 agente de IA teve sucesso ou não?</a:t>
            </a:r>
            <a:endParaRPr sz="18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Google Shape;395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0775" y="2747050"/>
            <a:ext cx="3023226" cy="2396450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64"/>
          <p:cNvSpPr txBox="1"/>
          <p:nvPr/>
        </p:nvSpPr>
        <p:spPr>
          <a:xfrm>
            <a:off x="283600" y="266125"/>
            <a:ext cx="82782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Agente IA X </a:t>
            </a:r>
            <a:endParaRPr b="1"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Atendimento Humano nos EUA</a:t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97" name="Google Shape;397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07899" y="1342275"/>
            <a:ext cx="5315850" cy="279040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64"/>
          <p:cNvSpPr txBox="1"/>
          <p:nvPr/>
        </p:nvSpPr>
        <p:spPr>
          <a:xfrm>
            <a:off x="232975" y="4375300"/>
            <a:ext cx="5887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Trabalho e software estão se tornando um único mercado</a:t>
            </a:r>
            <a:endParaRPr b="1"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Google Shape;403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0775" y="2747050"/>
            <a:ext cx="3023226" cy="2396450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65"/>
          <p:cNvSpPr txBox="1"/>
          <p:nvPr/>
        </p:nvSpPr>
        <p:spPr>
          <a:xfrm>
            <a:off x="283600" y="266125"/>
            <a:ext cx="82782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Agente IA X </a:t>
            </a:r>
            <a:endParaRPr b="1" sz="2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Atendimento Humano no mundo</a:t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05" name="Google Shape;405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33750" y="1425400"/>
            <a:ext cx="5734050" cy="30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0775" y="2747050"/>
            <a:ext cx="3023226" cy="2396450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66"/>
          <p:cNvSpPr txBox="1"/>
          <p:nvPr/>
        </p:nvSpPr>
        <p:spPr>
          <a:xfrm>
            <a:off x="2989125" y="316825"/>
            <a:ext cx="3425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Custo por indústria</a:t>
            </a:r>
            <a:endParaRPr b="1"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12" name="Google Shape;412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55675" y="1332950"/>
            <a:ext cx="6127850" cy="324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0"/>
          <p:cNvSpPr/>
          <p:nvPr/>
        </p:nvSpPr>
        <p:spPr>
          <a:xfrm>
            <a:off x="350400" y="2339900"/>
            <a:ext cx="8443200" cy="150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" name="Google Shape;157;p40"/>
          <p:cNvSpPr txBox="1"/>
          <p:nvPr/>
        </p:nvSpPr>
        <p:spPr>
          <a:xfrm>
            <a:off x="1102325" y="2571550"/>
            <a:ext cx="968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Até 2022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" name="Google Shape;158;p40"/>
          <p:cNvSpPr txBox="1"/>
          <p:nvPr/>
        </p:nvSpPr>
        <p:spPr>
          <a:xfrm>
            <a:off x="2872200" y="2571550"/>
            <a:ext cx="641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2023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" name="Google Shape;159;p40"/>
          <p:cNvSpPr txBox="1"/>
          <p:nvPr/>
        </p:nvSpPr>
        <p:spPr>
          <a:xfrm>
            <a:off x="4649250" y="2571550"/>
            <a:ext cx="641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2024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0" name="Google Shape;160;p40"/>
          <p:cNvSpPr txBox="1"/>
          <p:nvPr/>
        </p:nvSpPr>
        <p:spPr>
          <a:xfrm>
            <a:off x="6739725" y="2583050"/>
            <a:ext cx="641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2025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1" name="Google Shape;161;p40" title="pedala-removebg-preview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400" y="3677000"/>
            <a:ext cx="451450" cy="45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40" title="AMER3.SA-14d684ad-removebg-preview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5513" y="3074959"/>
            <a:ext cx="361225" cy="602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5525" y="1121450"/>
            <a:ext cx="447300" cy="678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40" title="Captura de Tela 2025-04-07 às 11.22.35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5525" y="2701294"/>
            <a:ext cx="361200" cy="373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40" title="1679404022519-removebg-preview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26125" y="1121441"/>
            <a:ext cx="968099" cy="545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40" title="WhatsApp.svg__1_-removebg-preview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10925" y="1169894"/>
            <a:ext cx="447300" cy="448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40" title="Captura_de_Tela_2025-04-07_às_11.28.09-removebg-preview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947100" y="1710591"/>
            <a:ext cx="641700" cy="585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40" title="Captura_de_Tela_2025-04-07_às_11.29.17-removebg-preview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01963" y="828400"/>
            <a:ext cx="1129602" cy="38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40" title="Captura de Tela 2025-04-07 às 11.30.31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008288" y="4324000"/>
            <a:ext cx="1962277" cy="755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40" title="Captura de Tela 2025-04-07 às 11.31.04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962950" y="3024100"/>
            <a:ext cx="2007628" cy="60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40" title="Captura de Tela 2025-04-07 às 11.32.19.pn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167075" y="3680850"/>
            <a:ext cx="1644707" cy="58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40" title="Captura_de_Tela_2025-04-07_às_11.33.41-removebg-preview.png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613450" y="1032900"/>
            <a:ext cx="984387" cy="4514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3" name="Google Shape;173;p40"/>
          <p:cNvCxnSpPr/>
          <p:nvPr/>
        </p:nvCxnSpPr>
        <p:spPr>
          <a:xfrm flipH="1">
            <a:off x="3074700" y="1898625"/>
            <a:ext cx="2400" cy="3603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dot"/>
            <a:round/>
            <a:headEnd len="med" w="med" type="none"/>
            <a:tailEnd len="med" w="med" type="none"/>
          </a:ln>
        </p:spPr>
      </p:cxnSp>
      <p:pic>
        <p:nvPicPr>
          <p:cNvPr id="174" name="Google Shape;174;p4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344725" y="1572825"/>
            <a:ext cx="794782" cy="67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40" title="Captura_de_Tela_2025-04-07_às_11.43.17-removebg-preview.png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508875" y="2920175"/>
            <a:ext cx="1456250" cy="91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40"/>
          <p:cNvSpPr txBox="1"/>
          <p:nvPr/>
        </p:nvSpPr>
        <p:spPr>
          <a:xfrm>
            <a:off x="2678538" y="1408650"/>
            <a:ext cx="794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OpenAI</a:t>
            </a:r>
            <a:br>
              <a:rPr b="1" lang="en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en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API</a:t>
            </a:r>
            <a:endParaRPr b="1" sz="1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7" name="Google Shape;177;p4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294988" y="1810050"/>
            <a:ext cx="447300" cy="44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40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742300" y="1724438"/>
            <a:ext cx="523200" cy="52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40"/>
          <p:cNvSpPr txBox="1"/>
          <p:nvPr/>
        </p:nvSpPr>
        <p:spPr>
          <a:xfrm>
            <a:off x="7486200" y="1786275"/>
            <a:ext cx="12969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Vibe Building 💻</a:t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67" title="Captura de Tela 2025-04-08 às 15.15.0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9950" y="1035150"/>
            <a:ext cx="4640400" cy="3411399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67"/>
          <p:cNvSpPr txBox="1"/>
          <p:nvPr/>
        </p:nvSpPr>
        <p:spPr>
          <a:xfrm>
            <a:off x="1074075" y="306700"/>
            <a:ext cx="7295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 já existe empresas contratando agentes</a:t>
            </a:r>
            <a:endParaRPr b="1"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423;p68" title="Captura de Tela 2025-04-08 às 12.03.5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075" y="899062"/>
            <a:ext cx="7472148" cy="3750676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68"/>
          <p:cNvSpPr txBox="1"/>
          <p:nvPr/>
        </p:nvSpPr>
        <p:spPr>
          <a:xfrm>
            <a:off x="770075" y="286450"/>
            <a:ext cx="7761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2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 diversos marketplaces de agentes especialistas</a:t>
            </a:r>
            <a:endParaRPr b="1"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Google Shape;429;p69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65625" y="875762"/>
            <a:ext cx="4852899" cy="3141899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69"/>
          <p:cNvSpPr txBox="1"/>
          <p:nvPr/>
        </p:nvSpPr>
        <p:spPr>
          <a:xfrm>
            <a:off x="3269900" y="4215275"/>
            <a:ext cx="3090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Fonte: </a:t>
            </a:r>
            <a:r>
              <a:rPr lang="en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Financial Times</a:t>
            </a:r>
            <a:endParaRPr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1" name="Google Shape;431;p69"/>
          <p:cNvSpPr txBox="1"/>
          <p:nvPr/>
        </p:nvSpPr>
        <p:spPr>
          <a:xfrm>
            <a:off x="3852600" y="231725"/>
            <a:ext cx="1438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IA vs SaaS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70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80750" y="1000800"/>
            <a:ext cx="4852899" cy="3141899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70"/>
          <p:cNvSpPr txBox="1"/>
          <p:nvPr/>
        </p:nvSpPr>
        <p:spPr>
          <a:xfrm>
            <a:off x="242775" y="778500"/>
            <a:ext cx="33495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IA entrega valor tangível (</a:t>
            </a:r>
            <a:r>
              <a:rPr b="1" lang="en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ao invés de ter que provar que melhora com muito marketing e vendas</a:t>
            </a:r>
            <a:r>
              <a:rPr b="1" lang="en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) 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8" name="Google Shape;438;p70"/>
          <p:cNvSpPr txBox="1"/>
          <p:nvPr/>
        </p:nvSpPr>
        <p:spPr>
          <a:xfrm>
            <a:off x="5380600" y="4215300"/>
            <a:ext cx="3090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Fonte: </a:t>
            </a:r>
            <a:r>
              <a:rPr lang="en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Financial Times</a:t>
            </a:r>
            <a:endParaRPr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9" name="Google Shape;439;p70"/>
          <p:cNvSpPr txBox="1"/>
          <p:nvPr/>
        </p:nvSpPr>
        <p:spPr>
          <a:xfrm>
            <a:off x="3852600" y="231725"/>
            <a:ext cx="1438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IA vs SaaS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71"/>
          <p:cNvSpPr txBox="1"/>
          <p:nvPr/>
        </p:nvSpPr>
        <p:spPr>
          <a:xfrm>
            <a:off x="5380600" y="4215300"/>
            <a:ext cx="3090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Fonte: </a:t>
            </a:r>
            <a:r>
              <a:rPr lang="en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Financial Times</a:t>
            </a:r>
            <a:endParaRPr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45" name="Google Shape;445;p71" title="Captura de Tela 2025-04-14 às 16.56.2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1550" y="778501"/>
            <a:ext cx="6647199" cy="3586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Google Shape;450;p72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80750" y="1000800"/>
            <a:ext cx="4852899" cy="3141899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72"/>
          <p:cNvSpPr txBox="1"/>
          <p:nvPr/>
        </p:nvSpPr>
        <p:spPr>
          <a:xfrm>
            <a:off x="242775" y="778500"/>
            <a:ext cx="3349500" cy="25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IA entrega valor tangível (ao invés de ter que provar que melhor com muito marketing e vendas) </a:t>
            </a:r>
            <a:br>
              <a:rPr b="1" lang="en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b="1" lang="en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en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IA não é ociosa (ao invés de pagar por inúmeras features não usadas de SAAS)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2" name="Google Shape;452;p72"/>
          <p:cNvSpPr txBox="1"/>
          <p:nvPr/>
        </p:nvSpPr>
        <p:spPr>
          <a:xfrm>
            <a:off x="5380600" y="4215300"/>
            <a:ext cx="3090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Fonte: </a:t>
            </a:r>
            <a:r>
              <a:rPr lang="en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Financial Times</a:t>
            </a:r>
            <a:endParaRPr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3" name="Google Shape;453;p72"/>
          <p:cNvSpPr txBox="1"/>
          <p:nvPr/>
        </p:nvSpPr>
        <p:spPr>
          <a:xfrm>
            <a:off x="3852600" y="231725"/>
            <a:ext cx="1438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IA vs SaaS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Google Shape;458;p7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80750" y="1000800"/>
            <a:ext cx="4852899" cy="3141899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73"/>
          <p:cNvSpPr txBox="1"/>
          <p:nvPr/>
        </p:nvSpPr>
        <p:spPr>
          <a:xfrm>
            <a:off x="242775" y="778500"/>
            <a:ext cx="3349500" cy="3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IA entrega valor tangível (ao invés de ter que provar que melhor com muito marketing e vendas) </a:t>
            </a:r>
            <a:br>
              <a:rPr b="1" lang="en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b="1" lang="en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en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IA não é ociosa (ao invés de pagar por inúmeras features não usadas de SAAS)</a:t>
            </a:r>
            <a:br>
              <a:rPr b="1" lang="en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b="1" lang="en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en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IA é plug and play (product led growth + comunidades ao invés de SDR e closers)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0" name="Google Shape;460;p73"/>
          <p:cNvSpPr txBox="1"/>
          <p:nvPr/>
        </p:nvSpPr>
        <p:spPr>
          <a:xfrm>
            <a:off x="5380600" y="4215300"/>
            <a:ext cx="3090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Fonte: </a:t>
            </a:r>
            <a:r>
              <a:rPr lang="en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5"/>
              </a:rPr>
              <a:t>Financial Times</a:t>
            </a:r>
            <a:endParaRPr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1" name="Google Shape;461;p73"/>
          <p:cNvSpPr txBox="1"/>
          <p:nvPr/>
        </p:nvSpPr>
        <p:spPr>
          <a:xfrm>
            <a:off x="3852600" y="231725"/>
            <a:ext cx="1438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IA vs SaaS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p74"/>
          <p:cNvPicPr preferRelativeResize="0"/>
          <p:nvPr/>
        </p:nvPicPr>
        <p:blipFill rotWithShape="1">
          <a:blip r:embed="rId3">
            <a:alphaModFix/>
          </a:blip>
          <a:srcRect b="0" l="0" r="87146" t="0"/>
          <a:stretch/>
        </p:blipFill>
        <p:spPr>
          <a:xfrm>
            <a:off x="0" y="-53925"/>
            <a:ext cx="9219475" cy="5197425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74"/>
          <p:cNvSpPr txBox="1"/>
          <p:nvPr/>
        </p:nvSpPr>
        <p:spPr>
          <a:xfrm>
            <a:off x="388669" y="301525"/>
            <a:ext cx="8052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Fase 4 - Agentes de IA inovadores</a:t>
            </a:r>
            <a:endParaRPr sz="1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8" name="Google Shape;468;p74"/>
          <p:cNvSpPr txBox="1"/>
          <p:nvPr/>
        </p:nvSpPr>
        <p:spPr>
          <a:xfrm>
            <a:off x="264538" y="1365875"/>
            <a:ext cx="8690400" cy="3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Montserrat"/>
              <a:buChar char="-"/>
            </a:pPr>
            <a:r>
              <a:rPr lang="en" sz="23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Evolução do processo “if-then”</a:t>
            </a:r>
            <a:endParaRPr sz="23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Montserrat"/>
              <a:buChar char="-"/>
            </a:pPr>
            <a:r>
              <a:rPr lang="en" sz="23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Tipo de ideia que temos no chuveiro ou passeando, que acontece quando não estamos dentro do processo</a:t>
            </a:r>
            <a:endParaRPr sz="23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Montserrat"/>
              <a:buChar char="-"/>
            </a:pPr>
            <a:r>
              <a:rPr lang="en" sz="23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Voltado para criatividade e resolução de problemas</a:t>
            </a:r>
            <a:endParaRPr sz="23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Montserrat"/>
              <a:buChar char="-"/>
            </a:pPr>
            <a:r>
              <a:rPr lang="en" sz="23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Dar um “objetivo” pro agente, e ele vir com soluções não pensadas.</a:t>
            </a:r>
            <a:endParaRPr sz="23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2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endParaRPr sz="23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Google Shape;473;p75"/>
          <p:cNvPicPr preferRelativeResize="0"/>
          <p:nvPr/>
        </p:nvPicPr>
        <p:blipFill rotWithShape="1">
          <a:blip r:embed="rId3">
            <a:alphaModFix/>
          </a:blip>
          <a:srcRect b="0" l="0" r="87146" t="0"/>
          <a:stretch/>
        </p:blipFill>
        <p:spPr>
          <a:xfrm>
            <a:off x="0" y="-53925"/>
            <a:ext cx="9219475" cy="5197425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75"/>
          <p:cNvSpPr txBox="1"/>
          <p:nvPr/>
        </p:nvSpPr>
        <p:spPr>
          <a:xfrm>
            <a:off x="388669" y="301525"/>
            <a:ext cx="8052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Fase 4 - Agentes de IA inovadores</a:t>
            </a:r>
            <a:endParaRPr sz="1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75" name="Google Shape;475;p75" title="Captura de Tela 2025-04-14 às 17.04.3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6093" y="1552375"/>
            <a:ext cx="3592557" cy="223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75" title="Captura de Tela 2025-04-14 às 17.05.1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51779" y="1552375"/>
            <a:ext cx="3462374" cy="2318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" name="Google Shape;481;p76"/>
          <p:cNvPicPr preferRelativeResize="0"/>
          <p:nvPr/>
        </p:nvPicPr>
        <p:blipFill rotWithShape="1">
          <a:blip r:embed="rId3">
            <a:alphaModFix/>
          </a:blip>
          <a:srcRect b="0" l="0" r="87146" t="0"/>
          <a:stretch/>
        </p:blipFill>
        <p:spPr>
          <a:xfrm>
            <a:off x="-37737" y="-26962"/>
            <a:ext cx="9219475" cy="5197425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76"/>
          <p:cNvSpPr txBox="1"/>
          <p:nvPr/>
        </p:nvSpPr>
        <p:spPr>
          <a:xfrm>
            <a:off x="388669" y="301525"/>
            <a:ext cx="8052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Fase 4 - Agentes de IA inovadores</a:t>
            </a:r>
            <a:endParaRPr sz="1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83" name="Google Shape;483;p76" title="Captura de Tela 2025-04-14 às 17.17.0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69950" y="1793525"/>
            <a:ext cx="4462602" cy="2318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41"/>
          <p:cNvPicPr preferRelativeResize="0"/>
          <p:nvPr/>
        </p:nvPicPr>
        <p:blipFill rotWithShape="1">
          <a:blip r:embed="rId3">
            <a:alphaModFix/>
          </a:blip>
          <a:srcRect b="0" l="30274" r="0" t="0"/>
          <a:stretch/>
        </p:blipFill>
        <p:spPr>
          <a:xfrm>
            <a:off x="4838851" y="-1464175"/>
            <a:ext cx="4305149" cy="6687549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41"/>
          <p:cNvSpPr txBox="1"/>
          <p:nvPr/>
        </p:nvSpPr>
        <p:spPr>
          <a:xfrm>
            <a:off x="283600" y="1256725"/>
            <a:ext cx="8138100" cy="1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00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Montserrat"/>
              <a:buAutoNum type="arabicPeriod"/>
            </a:pPr>
            <a:r>
              <a:rPr b="1" lang="en" sz="2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zeitgeist</a:t>
            </a:r>
            <a:endParaRPr b="1" sz="2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000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Montserrat"/>
              <a:buAutoNum type="arabicPeriod"/>
            </a:pPr>
            <a:r>
              <a:rPr b="1" lang="en" sz="2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vibe </a:t>
            </a:r>
            <a:r>
              <a:rPr b="1" lang="en" sz="2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building</a:t>
            </a:r>
            <a:endParaRPr b="1" sz="2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000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Montserrat"/>
              <a:buAutoNum type="arabicPeriod"/>
            </a:pPr>
            <a:r>
              <a:rPr b="1" lang="en" sz="2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</a:t>
            </a:r>
            <a:r>
              <a:rPr b="1" lang="en" sz="2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eferências</a:t>
            </a:r>
            <a:endParaRPr b="1" sz="2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Google Shape;488;p77"/>
          <p:cNvPicPr preferRelativeResize="0"/>
          <p:nvPr/>
        </p:nvPicPr>
        <p:blipFill rotWithShape="1">
          <a:blip r:embed="rId3">
            <a:alphaModFix/>
          </a:blip>
          <a:srcRect b="0" l="0" r="87146" t="0"/>
          <a:stretch/>
        </p:blipFill>
        <p:spPr>
          <a:xfrm>
            <a:off x="-37737" y="-26962"/>
            <a:ext cx="9219475" cy="5197425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77"/>
          <p:cNvSpPr txBox="1"/>
          <p:nvPr/>
        </p:nvSpPr>
        <p:spPr>
          <a:xfrm>
            <a:off x="388669" y="301525"/>
            <a:ext cx="8052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Fase 5 - Empresas AI First</a:t>
            </a:r>
            <a:endParaRPr sz="1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90" name="Google Shape;490;p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87912" y="1006750"/>
            <a:ext cx="4054426" cy="353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5" name="Google Shape;495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438" y="774925"/>
            <a:ext cx="7285125" cy="3301075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78"/>
          <p:cNvSpPr txBox="1"/>
          <p:nvPr/>
        </p:nvSpPr>
        <p:spPr>
          <a:xfrm>
            <a:off x="6196625" y="4578575"/>
            <a:ext cx="7353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Fonte: Sequoia Capital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Google Shape;501;p79" title="Captura de Tela 2025-05-09 às 00.42.24.png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86654" y="497325"/>
            <a:ext cx="4813351" cy="337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Google Shape;506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438" y="774925"/>
            <a:ext cx="7285125" cy="3301075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p80"/>
          <p:cNvSpPr txBox="1"/>
          <p:nvPr/>
        </p:nvSpPr>
        <p:spPr>
          <a:xfrm>
            <a:off x="6196625" y="4578575"/>
            <a:ext cx="7353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Fonte: Sequoia Capital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Google Shape;512;p81"/>
          <p:cNvPicPr preferRelativeResize="0"/>
          <p:nvPr/>
        </p:nvPicPr>
        <p:blipFill rotWithShape="1">
          <a:blip r:embed="rId3">
            <a:alphaModFix/>
          </a:blip>
          <a:srcRect b="0" l="0" r="87146" t="0"/>
          <a:stretch/>
        </p:blipFill>
        <p:spPr>
          <a:xfrm>
            <a:off x="0" y="-53925"/>
            <a:ext cx="9219475" cy="519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53525" y="1875800"/>
            <a:ext cx="5693426" cy="3267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oogle Shape;518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300" y="485225"/>
            <a:ext cx="8603750" cy="4096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Google Shape;523;p83" title="Captura de Tela 2025-05-08 às 13.43.1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075" y="274150"/>
            <a:ext cx="7000973" cy="3938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84"/>
          <p:cNvSpPr txBox="1"/>
          <p:nvPr/>
        </p:nvSpPr>
        <p:spPr>
          <a:xfrm>
            <a:off x="111475" y="644875"/>
            <a:ext cx="8663700" cy="34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Como esses 5 cenários se aplicariam na indústria da educação?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IA Generalista</a:t>
            </a:r>
            <a:br>
              <a:rPr i="1" lang="en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Ferramentas de IA resumindo conteúdo acadêmico, ajudando estudantes a entenderem conceitos complexos.)</a:t>
            </a:r>
            <a:endParaRPr sz="1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IA Especialista</a:t>
            </a:r>
            <a:br>
              <a:rPr b="1" lang="en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IA voltada para design curricular, automação de correções, detecção de plágio, etc.)</a:t>
            </a:r>
            <a:endParaRPr sz="1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Agentes de IA</a:t>
            </a:r>
            <a:br>
              <a:rPr i="1" lang="en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Agentes de IA criando trajetórias de aprendizado personalizadas e oferecendo tutoria em tempo real.)</a:t>
            </a:r>
            <a:endParaRPr sz="1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IA Inovadora</a:t>
            </a:r>
            <a:br>
              <a:rPr b="1" lang="en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IA descobrindo técnicas ideais de aprendizado com base no contexto do estudante e aprendizado contínuo.)</a:t>
            </a:r>
            <a:endParaRPr sz="1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Organizaç</a:t>
            </a:r>
            <a:r>
              <a:rPr b="1" lang="en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ão AI First</a:t>
            </a:r>
            <a:br>
              <a:rPr b="1" lang="en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Sistemas educacionais entregando aprendizado adaptativo e escalável globalmente com intervenção humana mínima.)</a:t>
            </a:r>
            <a:endParaRPr sz="1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Google Shape;533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0775" y="2747050"/>
            <a:ext cx="3023226" cy="2396450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85"/>
          <p:cNvSpPr txBox="1"/>
          <p:nvPr/>
        </p:nvSpPr>
        <p:spPr>
          <a:xfrm>
            <a:off x="283600" y="418525"/>
            <a:ext cx="827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Vibe </a:t>
            </a: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Building</a:t>
            </a:r>
            <a:endParaRPr b="1"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" name="Google Shape;539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0775" y="2747050"/>
            <a:ext cx="3023226" cy="2396450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86"/>
          <p:cNvSpPr txBox="1"/>
          <p:nvPr/>
        </p:nvSpPr>
        <p:spPr>
          <a:xfrm>
            <a:off x="283600" y="418525"/>
            <a:ext cx="82782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39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Tudo começou com um tweet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41" name="Google Shape;541;p86" title="Captura de Tela 2025-04-04 às 17.54.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0075" y="1558550"/>
            <a:ext cx="3689123" cy="2850276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86"/>
          <p:cNvSpPr/>
          <p:nvPr/>
        </p:nvSpPr>
        <p:spPr>
          <a:xfrm>
            <a:off x="340253" y="1828771"/>
            <a:ext cx="3865800" cy="4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2162"/>
              </a:lnSpc>
              <a:spcBef>
                <a:spcPts val="0"/>
              </a:spcBef>
              <a:spcAft>
                <a:spcPts val="0"/>
              </a:spcAft>
              <a:buClr>
                <a:srgbClr val="D6E5EF"/>
              </a:buClr>
              <a:buSzPts val="1200"/>
              <a:buFont typeface="Arial"/>
              <a:buNone/>
            </a:pPr>
            <a:r>
              <a:rPr i="0" lang="en" sz="1200" u="none" cap="none" strike="noStrike">
                <a:solidFill>
                  <a:srgbClr val="D6E5EF"/>
                </a:solidFill>
                <a:latin typeface="Montserrat"/>
                <a:ea typeface="Montserrat"/>
                <a:cs typeface="Montserrat"/>
                <a:sym typeface="Montserrat"/>
              </a:rPr>
              <a:t>Termo introduzido por Andrej Karpathy em Fev/2025 para descrever programação </a:t>
            </a:r>
            <a:r>
              <a:rPr b="1" i="0" lang="en" sz="1200" u="none" cap="none" strike="noStrike">
                <a:solidFill>
                  <a:srgbClr val="D6E5EF"/>
                </a:solidFill>
                <a:latin typeface="Montserrat"/>
                <a:ea typeface="Montserrat"/>
                <a:cs typeface="Montserrat"/>
                <a:sym typeface="Montserrat"/>
              </a:rPr>
              <a:t>orientada por IA</a:t>
            </a:r>
            <a:r>
              <a:rPr i="0" lang="en" sz="1200" u="none" cap="none" strike="noStrike">
                <a:solidFill>
                  <a:srgbClr val="D6E5EF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i="0" sz="1200" u="none" cap="none" strike="noStrike">
              <a:solidFill>
                <a:srgbClr val="D6E5E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62162"/>
              </a:lnSpc>
              <a:spcBef>
                <a:spcPts val="0"/>
              </a:spcBef>
              <a:spcAft>
                <a:spcPts val="0"/>
              </a:spcAft>
              <a:buClr>
                <a:srgbClr val="D6E5EF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rgbClr val="D6E5E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6216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D6E5EF"/>
                </a:solidFill>
                <a:latin typeface="Montserrat"/>
                <a:ea typeface="Montserrat"/>
                <a:cs typeface="Montserrat"/>
                <a:sym typeface="Montserrat"/>
              </a:rPr>
              <a:t>Em vez de escrever código linha a linha, o desenvolvedor descreve o que deseja em linguagem natural.</a:t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62162"/>
              </a:lnSpc>
              <a:spcBef>
                <a:spcPts val="0"/>
              </a:spcBef>
              <a:spcAft>
                <a:spcPts val="0"/>
              </a:spcAft>
              <a:buClr>
                <a:srgbClr val="D6E5EF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rgbClr val="D6E5E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3" name="Google Shape;543;p86"/>
          <p:cNvSpPr txBox="1"/>
          <p:nvPr/>
        </p:nvSpPr>
        <p:spPr>
          <a:xfrm>
            <a:off x="340250" y="230757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621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0775" y="2747050"/>
            <a:ext cx="3023226" cy="239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42"/>
          <p:cNvSpPr txBox="1"/>
          <p:nvPr/>
        </p:nvSpPr>
        <p:spPr>
          <a:xfrm>
            <a:off x="283600" y="418525"/>
            <a:ext cx="78618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ZEITGEIST</a:t>
            </a:r>
            <a:endParaRPr b="1" i="0" sz="45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Google Shape;548;p87" title="Captura de Tela 2025-04-04 às 17.56.00.png"/>
          <p:cNvPicPr preferRelativeResize="0"/>
          <p:nvPr/>
        </p:nvPicPr>
        <p:blipFill rotWithShape="1">
          <a:blip r:embed="rId3">
            <a:alphaModFix/>
          </a:blip>
          <a:srcRect b="59879" l="0" r="0" t="0"/>
          <a:stretch/>
        </p:blipFill>
        <p:spPr>
          <a:xfrm>
            <a:off x="1004275" y="3687775"/>
            <a:ext cx="6852800" cy="95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6414" y="539175"/>
            <a:ext cx="1871929" cy="2671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87" title="Captura de Tela 2025-04-09 às 09.09.39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54725" y="2667800"/>
            <a:ext cx="3312552" cy="89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87" title="Captura de Tela 2025-04-09 às 09.35.07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69125" y="1796450"/>
            <a:ext cx="3083742" cy="74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87" title="Captura de Tela 2025-04-09 às 09.43.19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05175" y="612450"/>
            <a:ext cx="3776674" cy="105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87" title="Captura de Tela 2025-04-09 às 09.44.55.png"/>
          <p:cNvPicPr preferRelativeResize="0"/>
          <p:nvPr/>
        </p:nvPicPr>
        <p:blipFill rotWithShape="1">
          <a:blip r:embed="rId8">
            <a:alphaModFix/>
          </a:blip>
          <a:srcRect b="0" l="0" r="0" t="11300"/>
          <a:stretch/>
        </p:blipFill>
        <p:spPr>
          <a:xfrm>
            <a:off x="6196600" y="1574325"/>
            <a:ext cx="2630350" cy="151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" name="Google Shape;558;p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0775" y="2747050"/>
            <a:ext cx="3023226" cy="2396450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88"/>
          <p:cNvSpPr txBox="1"/>
          <p:nvPr/>
        </p:nvSpPr>
        <p:spPr>
          <a:xfrm>
            <a:off x="283600" y="418525"/>
            <a:ext cx="8278200" cy="50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Vibe Discovering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Vibe Researching</a:t>
            </a:r>
            <a:b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Vibe Audience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Vibe Ideas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Vibe Coding</a:t>
            </a:r>
            <a:b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Vibe Marketing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89"/>
          <p:cNvSpPr txBox="1"/>
          <p:nvPr/>
        </p:nvSpPr>
        <p:spPr>
          <a:xfrm>
            <a:off x="283600" y="418525"/>
            <a:ext cx="827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Vibe Discovering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" name="Google Shape;569;p90"/>
          <p:cNvPicPr preferRelativeResize="0"/>
          <p:nvPr/>
        </p:nvPicPr>
        <p:blipFill rotWithShape="1">
          <a:blip r:embed="rId3">
            <a:alphaModFix/>
          </a:blip>
          <a:srcRect b="16756" l="0" r="0" t="0"/>
          <a:stretch/>
        </p:blipFill>
        <p:spPr>
          <a:xfrm>
            <a:off x="1503938" y="869525"/>
            <a:ext cx="6136125" cy="340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4" name="Google Shape;574;p91"/>
          <p:cNvPicPr preferRelativeResize="0"/>
          <p:nvPr/>
        </p:nvPicPr>
        <p:blipFill rotWithShape="1">
          <a:blip r:embed="rId3">
            <a:alphaModFix/>
          </a:blip>
          <a:srcRect b="16756" l="0" r="0" t="0"/>
          <a:stretch/>
        </p:blipFill>
        <p:spPr>
          <a:xfrm>
            <a:off x="1503938" y="869525"/>
            <a:ext cx="6136125" cy="340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91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125" y="3641974"/>
            <a:ext cx="786576" cy="659375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91"/>
          <p:cNvSpPr txBox="1"/>
          <p:nvPr/>
        </p:nvSpPr>
        <p:spPr>
          <a:xfrm>
            <a:off x="467100" y="3080600"/>
            <a:ext cx="1338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Prompt 1</a:t>
            </a:r>
            <a:endParaRPr sz="15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Google Shape;581;p92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19175" y="1145325"/>
            <a:ext cx="3505650" cy="2938801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92"/>
          <p:cNvSpPr txBox="1"/>
          <p:nvPr/>
        </p:nvSpPr>
        <p:spPr>
          <a:xfrm>
            <a:off x="813850" y="284675"/>
            <a:ext cx="8278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2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Conhecendo sua Zona de Genialidade</a:t>
            </a:r>
            <a:endParaRPr b="1" sz="2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" name="Google Shape;587;p93"/>
          <p:cNvPicPr preferRelativeResize="0"/>
          <p:nvPr/>
        </p:nvPicPr>
        <p:blipFill rotWithShape="1">
          <a:blip r:embed="rId3">
            <a:alphaModFix/>
          </a:blip>
          <a:srcRect b="16756" l="0" r="0" t="0"/>
          <a:stretch/>
        </p:blipFill>
        <p:spPr>
          <a:xfrm>
            <a:off x="1503938" y="869525"/>
            <a:ext cx="6136125" cy="340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9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125" y="3641974"/>
            <a:ext cx="786576" cy="659375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93">
            <a:hlinkClick r:id="rId6"/>
          </p:cNvPr>
          <p:cNvSpPr txBox="1"/>
          <p:nvPr/>
        </p:nvSpPr>
        <p:spPr>
          <a:xfrm>
            <a:off x="467100" y="3080600"/>
            <a:ext cx="1338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Prompt 1</a:t>
            </a:r>
            <a:endParaRPr sz="15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" name="Google Shape;594;p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0775" y="2747050"/>
            <a:ext cx="3023226" cy="239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Google Shape;595;p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8475" y="957825"/>
            <a:ext cx="5583801" cy="262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94"/>
          <p:cNvPicPr preferRelativeResize="0"/>
          <p:nvPr/>
        </p:nvPicPr>
        <p:blipFill rotWithShape="1">
          <a:blip r:embed="rId4">
            <a:alphaModFix/>
          </a:blip>
          <a:srcRect b="16831" l="47405" r="17747" t="68091"/>
          <a:stretch/>
        </p:blipFill>
        <p:spPr>
          <a:xfrm>
            <a:off x="3755575" y="3073625"/>
            <a:ext cx="1945824" cy="39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1" name="Google Shape;601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3550" y="714375"/>
            <a:ext cx="5314463" cy="354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" name="Google Shape;606;p96"/>
          <p:cNvPicPr preferRelativeResize="0"/>
          <p:nvPr/>
        </p:nvPicPr>
        <p:blipFill rotWithShape="1">
          <a:blip r:embed="rId3">
            <a:alphaModFix/>
          </a:blip>
          <a:srcRect b="16756" l="0" r="0" t="0"/>
          <a:stretch/>
        </p:blipFill>
        <p:spPr>
          <a:xfrm>
            <a:off x="1503938" y="869525"/>
            <a:ext cx="6136125" cy="340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96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125" y="3641974"/>
            <a:ext cx="786576" cy="659375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96"/>
          <p:cNvSpPr txBox="1"/>
          <p:nvPr/>
        </p:nvSpPr>
        <p:spPr>
          <a:xfrm>
            <a:off x="467100" y="3080600"/>
            <a:ext cx="1338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Prompt 1</a:t>
            </a:r>
            <a:endParaRPr sz="15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09" name="Google Shape;609;p96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03600" y="215550"/>
            <a:ext cx="936789" cy="624525"/>
          </a:xfrm>
          <a:prstGeom prst="rect">
            <a:avLst/>
          </a:prstGeom>
          <a:noFill/>
          <a:ln>
            <a:noFill/>
          </a:ln>
        </p:spPr>
      </p:pic>
      <p:sp>
        <p:nvSpPr>
          <p:cNvPr id="610" name="Google Shape;610;p96"/>
          <p:cNvSpPr txBox="1"/>
          <p:nvPr/>
        </p:nvSpPr>
        <p:spPr>
          <a:xfrm>
            <a:off x="2807125" y="320050"/>
            <a:ext cx="1338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Prompt 2</a:t>
            </a:r>
            <a:endParaRPr sz="15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7375" y="2243375"/>
            <a:ext cx="1087925" cy="108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57600" y="1164650"/>
            <a:ext cx="767476" cy="767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43"/>
          <p:cNvPicPr preferRelativeResize="0"/>
          <p:nvPr/>
        </p:nvPicPr>
        <p:blipFill rotWithShape="1">
          <a:blip r:embed="rId5">
            <a:alphaModFix/>
          </a:blip>
          <a:srcRect b="11308" l="0" r="11777" t="0"/>
          <a:stretch/>
        </p:blipFill>
        <p:spPr>
          <a:xfrm>
            <a:off x="3979950" y="3642538"/>
            <a:ext cx="922756" cy="92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4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75875" y="1847564"/>
            <a:ext cx="1613825" cy="161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4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1325" y="1932114"/>
            <a:ext cx="1613825" cy="1613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1" name="Google Shape;201;p43"/>
          <p:cNvCxnSpPr/>
          <p:nvPr/>
        </p:nvCxnSpPr>
        <p:spPr>
          <a:xfrm flipH="1" rot="10800000">
            <a:off x="2235138" y="1611650"/>
            <a:ext cx="1569300" cy="5475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02" name="Google Shape;202;p43"/>
          <p:cNvCxnSpPr/>
          <p:nvPr/>
        </p:nvCxnSpPr>
        <p:spPr>
          <a:xfrm flipH="1" rot="10800000">
            <a:off x="5097488" y="3545950"/>
            <a:ext cx="1569300" cy="5475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03" name="Google Shape;203;p43"/>
          <p:cNvCxnSpPr/>
          <p:nvPr/>
        </p:nvCxnSpPr>
        <p:spPr>
          <a:xfrm flipH="1" rot="10800000">
            <a:off x="2412075" y="2631525"/>
            <a:ext cx="1239000" cy="10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04" name="Google Shape;204;p43"/>
          <p:cNvCxnSpPr/>
          <p:nvPr/>
        </p:nvCxnSpPr>
        <p:spPr>
          <a:xfrm flipH="1">
            <a:off x="2433925" y="2818875"/>
            <a:ext cx="1269600" cy="207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05" name="Google Shape;205;p43"/>
          <p:cNvCxnSpPr/>
          <p:nvPr/>
        </p:nvCxnSpPr>
        <p:spPr>
          <a:xfrm flipH="1">
            <a:off x="5145775" y="2818875"/>
            <a:ext cx="1269600" cy="207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06" name="Google Shape;206;p43"/>
          <p:cNvCxnSpPr/>
          <p:nvPr/>
        </p:nvCxnSpPr>
        <p:spPr>
          <a:xfrm flipH="1" rot="10800000">
            <a:off x="5161088" y="2631525"/>
            <a:ext cx="1239000" cy="10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07" name="Google Shape;207;p43"/>
          <p:cNvCxnSpPr/>
          <p:nvPr/>
        </p:nvCxnSpPr>
        <p:spPr>
          <a:xfrm flipH="1">
            <a:off x="2311338" y="1764050"/>
            <a:ext cx="1569300" cy="5475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08" name="Google Shape;208;p43"/>
          <p:cNvCxnSpPr/>
          <p:nvPr/>
        </p:nvCxnSpPr>
        <p:spPr>
          <a:xfrm flipH="1">
            <a:off x="5161088" y="3769375"/>
            <a:ext cx="1569300" cy="5475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09" name="Google Shape;209;p43"/>
          <p:cNvCxnSpPr/>
          <p:nvPr/>
        </p:nvCxnSpPr>
        <p:spPr>
          <a:xfrm>
            <a:off x="5078225" y="1626500"/>
            <a:ext cx="1479600" cy="4860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10" name="Google Shape;210;p43"/>
          <p:cNvCxnSpPr/>
          <p:nvPr/>
        </p:nvCxnSpPr>
        <p:spPr>
          <a:xfrm rot="10800000">
            <a:off x="5002025" y="1764050"/>
            <a:ext cx="1479600" cy="4860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11" name="Google Shape;211;p43"/>
          <p:cNvCxnSpPr/>
          <p:nvPr/>
        </p:nvCxnSpPr>
        <p:spPr>
          <a:xfrm>
            <a:off x="2256625" y="3537600"/>
            <a:ext cx="1479600" cy="4860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12" name="Google Shape;212;p43"/>
          <p:cNvCxnSpPr/>
          <p:nvPr/>
        </p:nvCxnSpPr>
        <p:spPr>
          <a:xfrm rot="10800000">
            <a:off x="2180425" y="3675150"/>
            <a:ext cx="1479600" cy="4860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13" name="Google Shape;213;p43"/>
          <p:cNvSpPr txBox="1"/>
          <p:nvPr/>
        </p:nvSpPr>
        <p:spPr>
          <a:xfrm>
            <a:off x="2649150" y="239925"/>
            <a:ext cx="4302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Comunicação Humana</a:t>
            </a:r>
            <a:endParaRPr b="1"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" name="Google Shape;615;p97"/>
          <p:cNvPicPr preferRelativeResize="0"/>
          <p:nvPr/>
        </p:nvPicPr>
        <p:blipFill rotWithShape="1">
          <a:blip r:embed="rId3">
            <a:alphaModFix/>
          </a:blip>
          <a:srcRect b="16756" l="0" r="0" t="0"/>
          <a:stretch/>
        </p:blipFill>
        <p:spPr>
          <a:xfrm>
            <a:off x="1503938" y="869525"/>
            <a:ext cx="6136125" cy="340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97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125" y="3641974"/>
            <a:ext cx="786576" cy="659375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Google Shape;617;p97"/>
          <p:cNvSpPr txBox="1"/>
          <p:nvPr/>
        </p:nvSpPr>
        <p:spPr>
          <a:xfrm>
            <a:off x="467100" y="3080600"/>
            <a:ext cx="1338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Prompt 1</a:t>
            </a:r>
            <a:endParaRPr sz="15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18" name="Google Shape;618;p97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03600" y="215550"/>
            <a:ext cx="936789" cy="624525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97"/>
          <p:cNvSpPr txBox="1"/>
          <p:nvPr/>
        </p:nvSpPr>
        <p:spPr>
          <a:xfrm>
            <a:off x="2807125" y="320050"/>
            <a:ext cx="1338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Prompt 2</a:t>
            </a:r>
            <a:endParaRPr sz="15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0" name="Google Shape;620;p97"/>
          <p:cNvSpPr txBox="1"/>
          <p:nvPr/>
        </p:nvSpPr>
        <p:spPr>
          <a:xfrm>
            <a:off x="135125" y="1430025"/>
            <a:ext cx="29616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19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Founder Market FIT</a:t>
            </a:r>
            <a:endParaRPr b="1" sz="1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98"/>
          <p:cNvSpPr txBox="1"/>
          <p:nvPr/>
        </p:nvSpPr>
        <p:spPr>
          <a:xfrm>
            <a:off x="283600" y="418525"/>
            <a:ext cx="827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Vibe Researching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99"/>
          <p:cNvSpPr txBox="1"/>
          <p:nvPr/>
        </p:nvSpPr>
        <p:spPr>
          <a:xfrm>
            <a:off x="283600" y="418525"/>
            <a:ext cx="8278200" cy="43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Fundamentos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Comunidades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Mercado</a:t>
            </a:r>
            <a:b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Papers</a:t>
            </a:r>
            <a:b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Noticias</a:t>
            </a:r>
            <a:b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Segundo Cérebro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100"/>
          <p:cNvSpPr txBox="1"/>
          <p:nvPr/>
        </p:nvSpPr>
        <p:spPr>
          <a:xfrm>
            <a:off x="283600" y="418525"/>
            <a:ext cx="827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Fundamentos</a:t>
            </a:r>
            <a:endParaRPr sz="3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36" name="Google Shape;636;p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325" y="1891400"/>
            <a:ext cx="3792300" cy="252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p100" title="Captura de Tela 2025-04-09 às 16.02.5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5525" y="2724150"/>
            <a:ext cx="3048000" cy="169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101"/>
          <p:cNvSpPr txBox="1"/>
          <p:nvPr/>
        </p:nvSpPr>
        <p:spPr>
          <a:xfrm>
            <a:off x="283600" y="418525"/>
            <a:ext cx="8278200" cy="43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Fundamentos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b="1" lang="en" sz="3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Tutores de IA</a:t>
            </a:r>
            <a:br>
              <a:rPr lang="en" sz="3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" sz="3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34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br>
              <a:rPr lang="en" sz="3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" sz="3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en" sz="29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Deep Research</a:t>
            </a:r>
            <a:endParaRPr b="1" sz="29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r>
              <a:rPr lang="en" sz="29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</a:t>
            </a:r>
            <a:r>
              <a:rPr lang="en" sz="29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PTo3, Perplexity, Grok, Claude, etc</a:t>
            </a:r>
            <a:endParaRPr sz="29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43" name="Google Shape;643;p101" title="Captura de Tela 2025-06-17 às 15.36.4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225" y="1721062"/>
            <a:ext cx="4115976" cy="1735625"/>
          </a:xfrm>
          <a:prstGeom prst="rect">
            <a:avLst/>
          </a:prstGeom>
          <a:noFill/>
          <a:ln>
            <a:noFill/>
          </a:ln>
        </p:spPr>
      </p:pic>
      <p:sp>
        <p:nvSpPr>
          <p:cNvPr id="644" name="Google Shape;644;p101"/>
          <p:cNvSpPr txBox="1"/>
          <p:nvPr/>
        </p:nvSpPr>
        <p:spPr>
          <a:xfrm>
            <a:off x="391225" y="4581425"/>
            <a:ext cx="1758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Prompt 3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102"/>
          <p:cNvSpPr txBox="1"/>
          <p:nvPr/>
        </p:nvSpPr>
        <p:spPr>
          <a:xfrm>
            <a:off x="283600" y="418525"/>
            <a:ext cx="827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Comunidades</a:t>
            </a:r>
            <a:endParaRPr sz="29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50" name="Google Shape;650;p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3200" y="1917250"/>
            <a:ext cx="1766100" cy="17661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651" name="Google Shape;651;p10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15925" y="1864100"/>
            <a:ext cx="1872500" cy="187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Google Shape;652;p102"/>
          <p:cNvPicPr preferRelativeResize="0"/>
          <p:nvPr/>
        </p:nvPicPr>
        <p:blipFill rotWithShape="1">
          <a:blip r:embed="rId5">
            <a:alphaModFix/>
          </a:blip>
          <a:srcRect b="17589" l="18181" r="17297" t="17505"/>
          <a:stretch/>
        </p:blipFill>
        <p:spPr>
          <a:xfrm>
            <a:off x="5244950" y="1820650"/>
            <a:ext cx="1947826" cy="1959424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Google Shape;653;p102"/>
          <p:cNvSpPr txBox="1"/>
          <p:nvPr/>
        </p:nvSpPr>
        <p:spPr>
          <a:xfrm>
            <a:off x="7413750" y="2859400"/>
            <a:ext cx="9654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…</a:t>
            </a:r>
            <a:endParaRPr sz="29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103"/>
          <p:cNvSpPr txBox="1"/>
          <p:nvPr/>
        </p:nvSpPr>
        <p:spPr>
          <a:xfrm>
            <a:off x="283600" y="418525"/>
            <a:ext cx="827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Mercado</a:t>
            </a:r>
            <a:endParaRPr sz="29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59" name="Google Shape;659;p103" title="Captura de Tela 2025-04-09 às 16.32.3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2349" y="1295725"/>
            <a:ext cx="5357773" cy="2702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104"/>
          <p:cNvSpPr txBox="1"/>
          <p:nvPr/>
        </p:nvSpPr>
        <p:spPr>
          <a:xfrm>
            <a:off x="283600" y="418525"/>
            <a:ext cx="827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Papers</a:t>
            </a:r>
            <a:endParaRPr sz="29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65" name="Google Shape;665;p104" title="Captura de Tela 2025-04-09 às 16.35.24.png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2850" y="1564330"/>
            <a:ext cx="4498299" cy="2598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105"/>
          <p:cNvSpPr txBox="1"/>
          <p:nvPr/>
        </p:nvSpPr>
        <p:spPr>
          <a:xfrm>
            <a:off x="283600" y="418525"/>
            <a:ext cx="827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Notícias</a:t>
            </a:r>
            <a:endParaRPr sz="29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71" name="Google Shape;671;p105" title="Captura de Tela 2025-04-09 às 16.48.54.png"/>
          <p:cNvPicPr preferRelativeResize="0"/>
          <p:nvPr/>
        </p:nvPicPr>
        <p:blipFill rotWithShape="1">
          <a:blip r:embed="rId3">
            <a:alphaModFix/>
          </a:blip>
          <a:srcRect b="0" l="0" r="47905" t="0"/>
          <a:stretch/>
        </p:blipFill>
        <p:spPr>
          <a:xfrm>
            <a:off x="4524050" y="1934950"/>
            <a:ext cx="2206525" cy="176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Google Shape;672;p105" title="Captura de Tela 2025-04-09 às 17.47.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98577" y="1934950"/>
            <a:ext cx="2077598" cy="176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06"/>
          <p:cNvSpPr txBox="1"/>
          <p:nvPr/>
        </p:nvSpPr>
        <p:spPr>
          <a:xfrm>
            <a:off x="283600" y="418525"/>
            <a:ext cx="827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Segundo Cérebro</a:t>
            </a:r>
            <a:endParaRPr sz="29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78" name="Google Shape;678;p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66350" y="1413750"/>
            <a:ext cx="3248264" cy="104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106" title="Captura de Tela 2025-07-16 às 09.54.0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64024" y="2579600"/>
            <a:ext cx="5518403" cy="232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7375" y="2243375"/>
            <a:ext cx="1087925" cy="108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57600" y="1164650"/>
            <a:ext cx="767476" cy="767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44"/>
          <p:cNvPicPr preferRelativeResize="0"/>
          <p:nvPr/>
        </p:nvPicPr>
        <p:blipFill rotWithShape="1">
          <a:blip r:embed="rId5">
            <a:alphaModFix/>
          </a:blip>
          <a:srcRect b="11308" l="0" r="11777" t="0"/>
          <a:stretch/>
        </p:blipFill>
        <p:spPr>
          <a:xfrm>
            <a:off x="3979950" y="3642538"/>
            <a:ext cx="922756" cy="92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4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1325" y="1932114"/>
            <a:ext cx="1613825" cy="1613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2" name="Google Shape;222;p44"/>
          <p:cNvCxnSpPr/>
          <p:nvPr/>
        </p:nvCxnSpPr>
        <p:spPr>
          <a:xfrm flipH="1" rot="10800000">
            <a:off x="2235138" y="1611650"/>
            <a:ext cx="1569300" cy="5475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23" name="Google Shape;223;p44"/>
          <p:cNvCxnSpPr/>
          <p:nvPr/>
        </p:nvCxnSpPr>
        <p:spPr>
          <a:xfrm flipH="1" rot="10800000">
            <a:off x="5097488" y="3545950"/>
            <a:ext cx="1569300" cy="5475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24" name="Google Shape;224;p44"/>
          <p:cNvCxnSpPr/>
          <p:nvPr/>
        </p:nvCxnSpPr>
        <p:spPr>
          <a:xfrm flipH="1" rot="10800000">
            <a:off x="2412075" y="2631525"/>
            <a:ext cx="1239000" cy="10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25" name="Google Shape;225;p44"/>
          <p:cNvCxnSpPr/>
          <p:nvPr/>
        </p:nvCxnSpPr>
        <p:spPr>
          <a:xfrm flipH="1">
            <a:off x="2433925" y="2818875"/>
            <a:ext cx="1269600" cy="207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26" name="Google Shape;226;p44"/>
          <p:cNvCxnSpPr/>
          <p:nvPr/>
        </p:nvCxnSpPr>
        <p:spPr>
          <a:xfrm flipH="1">
            <a:off x="5145775" y="2818875"/>
            <a:ext cx="1269600" cy="207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27" name="Google Shape;227;p44"/>
          <p:cNvCxnSpPr/>
          <p:nvPr/>
        </p:nvCxnSpPr>
        <p:spPr>
          <a:xfrm flipH="1" rot="10800000">
            <a:off x="5161088" y="2631525"/>
            <a:ext cx="1239000" cy="108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28" name="Google Shape;228;p44"/>
          <p:cNvCxnSpPr/>
          <p:nvPr/>
        </p:nvCxnSpPr>
        <p:spPr>
          <a:xfrm flipH="1">
            <a:off x="2311338" y="1764050"/>
            <a:ext cx="1569300" cy="5475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29" name="Google Shape;229;p44"/>
          <p:cNvCxnSpPr/>
          <p:nvPr/>
        </p:nvCxnSpPr>
        <p:spPr>
          <a:xfrm flipH="1">
            <a:off x="5161088" y="3769375"/>
            <a:ext cx="1569300" cy="5475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30" name="Google Shape;230;p44"/>
          <p:cNvCxnSpPr/>
          <p:nvPr/>
        </p:nvCxnSpPr>
        <p:spPr>
          <a:xfrm>
            <a:off x="5078225" y="1626500"/>
            <a:ext cx="1479600" cy="4860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31" name="Google Shape;231;p44"/>
          <p:cNvCxnSpPr/>
          <p:nvPr/>
        </p:nvCxnSpPr>
        <p:spPr>
          <a:xfrm rot="10800000">
            <a:off x="5002025" y="1764050"/>
            <a:ext cx="1479600" cy="4860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32" name="Google Shape;232;p44"/>
          <p:cNvCxnSpPr/>
          <p:nvPr/>
        </p:nvCxnSpPr>
        <p:spPr>
          <a:xfrm>
            <a:off x="2256625" y="3537600"/>
            <a:ext cx="1479600" cy="4860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33" name="Google Shape;233;p44"/>
          <p:cNvCxnSpPr/>
          <p:nvPr/>
        </p:nvCxnSpPr>
        <p:spPr>
          <a:xfrm rot="10800000">
            <a:off x="2180425" y="3675150"/>
            <a:ext cx="1479600" cy="4860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34" name="Google Shape;234;p44"/>
          <p:cNvSpPr txBox="1"/>
          <p:nvPr/>
        </p:nvSpPr>
        <p:spPr>
          <a:xfrm>
            <a:off x="2420550" y="239925"/>
            <a:ext cx="4302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Comunicação Humana com AI</a:t>
            </a:r>
            <a:endParaRPr b="1"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5" name="Google Shape;235;p4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32000" y="1932134"/>
            <a:ext cx="1613825" cy="16138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107"/>
          <p:cNvSpPr txBox="1"/>
          <p:nvPr/>
        </p:nvSpPr>
        <p:spPr>
          <a:xfrm>
            <a:off x="283600" y="418525"/>
            <a:ext cx="827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Vibe Audience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85" name="Google Shape;685;p1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0775" y="2747050"/>
            <a:ext cx="3023226" cy="239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0" name="Google Shape;690;p1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0775" y="2747050"/>
            <a:ext cx="3023226" cy="2396450"/>
          </a:xfrm>
          <a:prstGeom prst="rect">
            <a:avLst/>
          </a:prstGeom>
          <a:noFill/>
          <a:ln>
            <a:noFill/>
          </a:ln>
        </p:spPr>
      </p:pic>
      <p:sp>
        <p:nvSpPr>
          <p:cNvPr id="691" name="Google Shape;691;p108"/>
          <p:cNvSpPr txBox="1"/>
          <p:nvPr/>
        </p:nvSpPr>
        <p:spPr>
          <a:xfrm>
            <a:off x="243925" y="477225"/>
            <a:ext cx="51435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Ideias</a:t>
            </a:r>
            <a:endParaRPr b="1" sz="3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Aperfeiçoamento</a:t>
            </a:r>
            <a:endParaRPr b="1" sz="3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Formatos</a:t>
            </a:r>
            <a:endParaRPr b="1" sz="3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Automação</a:t>
            </a:r>
            <a:endParaRPr b="1" sz="3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09"/>
          <p:cNvSpPr txBox="1"/>
          <p:nvPr/>
        </p:nvSpPr>
        <p:spPr>
          <a:xfrm>
            <a:off x="243925" y="477225"/>
            <a:ext cx="5143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Ideias</a:t>
            </a:r>
            <a:endParaRPr b="1" sz="3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97" name="Google Shape;697;p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1001" y="1748938"/>
            <a:ext cx="1009300" cy="1009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Google Shape;698;p10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6075" y="2000136"/>
            <a:ext cx="2286450" cy="114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p10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01000" y="2964050"/>
            <a:ext cx="1009301" cy="1009301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p109"/>
          <p:cNvSpPr txBox="1"/>
          <p:nvPr/>
        </p:nvSpPr>
        <p:spPr>
          <a:xfrm>
            <a:off x="5325800" y="3230200"/>
            <a:ext cx="1587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Prompt 4</a:t>
            </a:r>
            <a:endParaRPr b="1"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110"/>
          <p:cNvSpPr txBox="1"/>
          <p:nvPr/>
        </p:nvSpPr>
        <p:spPr>
          <a:xfrm>
            <a:off x="243925" y="477225"/>
            <a:ext cx="5143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Aperfeiçoamento</a:t>
            </a:r>
            <a:endParaRPr b="1" sz="3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06" name="Google Shape;706;p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2994" y="1898300"/>
            <a:ext cx="1055650" cy="105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110" title="Captura de Tela 2025-06-12 às 21.11.13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89574" y="1236812"/>
            <a:ext cx="2100250" cy="2797126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110"/>
          <p:cNvSpPr txBox="1"/>
          <p:nvPr/>
        </p:nvSpPr>
        <p:spPr>
          <a:xfrm>
            <a:off x="1664725" y="3143250"/>
            <a:ext cx="1312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Prompt 5</a:t>
            </a:r>
            <a:endParaRPr sz="1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1"/>
          <p:cNvSpPr txBox="1"/>
          <p:nvPr/>
        </p:nvSpPr>
        <p:spPr>
          <a:xfrm>
            <a:off x="243925" y="477225"/>
            <a:ext cx="5143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Formatos</a:t>
            </a:r>
            <a:endParaRPr b="1" sz="3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14" name="Google Shape;714;p111" title="Captura de Tela 2025-06-17 às 15.44.5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0288" y="1619250"/>
            <a:ext cx="4763426" cy="2292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9" name="Google Shape;719;p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3295" y="3847250"/>
            <a:ext cx="637724" cy="63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0" name="Google Shape;720;p1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7750" y="1992125"/>
            <a:ext cx="921326" cy="921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1" name="Google Shape;721;p1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0574" y="3079775"/>
            <a:ext cx="637725" cy="63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112" title="Captura de Tela 2025-04-09 às 17.55.30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0577" y="3804995"/>
            <a:ext cx="637725" cy="722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3" name="Google Shape;723;p1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83300" y="3117312"/>
            <a:ext cx="637725" cy="441425"/>
          </a:xfrm>
          <a:prstGeom prst="rect">
            <a:avLst/>
          </a:prstGeom>
          <a:noFill/>
          <a:ln>
            <a:noFill/>
          </a:ln>
        </p:spPr>
      </p:pic>
      <p:sp>
        <p:nvSpPr>
          <p:cNvPr id="724" name="Google Shape;724;p112"/>
          <p:cNvSpPr txBox="1"/>
          <p:nvPr/>
        </p:nvSpPr>
        <p:spPr>
          <a:xfrm>
            <a:off x="184413" y="4266300"/>
            <a:ext cx="9213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…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25" name="Google Shape;725;p112" title="Captura de Tela 2025-04-09 às 18.51.33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54999" y="2283466"/>
            <a:ext cx="4011945" cy="1005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11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456451" y="1882819"/>
            <a:ext cx="1043249" cy="267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112"/>
          <p:cNvPicPr preferRelativeResize="0"/>
          <p:nvPr/>
        </p:nvPicPr>
        <p:blipFill rotWithShape="1">
          <a:blip r:embed="rId10">
            <a:alphaModFix/>
          </a:blip>
          <a:srcRect b="25008" l="0" r="0" t="21647"/>
          <a:stretch/>
        </p:blipFill>
        <p:spPr>
          <a:xfrm>
            <a:off x="2924816" y="1854038"/>
            <a:ext cx="1043250" cy="298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8" name="Google Shape;728;p11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234026" y="1869821"/>
            <a:ext cx="956466" cy="267210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p112"/>
          <p:cNvSpPr txBox="1"/>
          <p:nvPr/>
        </p:nvSpPr>
        <p:spPr>
          <a:xfrm>
            <a:off x="243925" y="477225"/>
            <a:ext cx="5143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Automação</a:t>
            </a:r>
            <a:endParaRPr b="1" sz="3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13"/>
          <p:cNvSpPr txBox="1"/>
          <p:nvPr/>
        </p:nvSpPr>
        <p:spPr>
          <a:xfrm>
            <a:off x="283600" y="418525"/>
            <a:ext cx="827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Vibe Ideas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9" name="Google Shape;739;p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375" y="504775"/>
            <a:ext cx="6462925" cy="4133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4" name="Google Shape;744;p1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375" y="504775"/>
            <a:ext cx="6462925" cy="4133974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p115"/>
          <p:cNvSpPr/>
          <p:nvPr/>
        </p:nvSpPr>
        <p:spPr>
          <a:xfrm>
            <a:off x="5186650" y="2792800"/>
            <a:ext cx="894900" cy="830400"/>
          </a:xfrm>
          <a:prstGeom prst="ellipse">
            <a:avLst/>
          </a:prstGeom>
          <a:noFill/>
          <a:ln cap="flat" cmpd="sng" w="2857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0" name="Google Shape;750;p116" title="Captura de Tela 2025-04-11 às 10.45.41.png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4825" y="862853"/>
            <a:ext cx="6688876" cy="3514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45"/>
          <p:cNvPicPr preferRelativeResize="0"/>
          <p:nvPr/>
        </p:nvPicPr>
        <p:blipFill rotWithShape="1">
          <a:blip r:embed="rId3">
            <a:alphaModFix amt="75000"/>
          </a:blip>
          <a:srcRect b="0" l="6909" r="19975" t="0"/>
          <a:stretch/>
        </p:blipFill>
        <p:spPr>
          <a:xfrm flipH="1">
            <a:off x="0" y="0"/>
            <a:ext cx="56409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45"/>
          <p:cNvSpPr txBox="1"/>
          <p:nvPr/>
        </p:nvSpPr>
        <p:spPr>
          <a:xfrm>
            <a:off x="4525650" y="404550"/>
            <a:ext cx="45174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 isso vai gerar um aumento de $4.4T/ano</a:t>
            </a:r>
            <a:br>
              <a:rPr lang="en" sz="11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13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na economia global  até 2030, segundo a McKinsey</a:t>
            </a:r>
            <a:endParaRPr sz="13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2" name="Google Shape;242;p45"/>
          <p:cNvSpPr txBox="1"/>
          <p:nvPr/>
        </p:nvSpPr>
        <p:spPr>
          <a:xfrm>
            <a:off x="5492338" y="4824925"/>
            <a:ext cx="3625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Fonte: The economic potential of generative AI -</a:t>
            </a:r>
            <a:r>
              <a:rPr b="1" lang="en" sz="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McKinsey - Jun.23</a:t>
            </a:r>
            <a:endParaRPr b="1" sz="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3" name="Google Shape;243;p45"/>
          <p:cNvSpPr txBox="1"/>
          <p:nvPr>
            <p:ph idx="1" type="subTitle"/>
          </p:nvPr>
        </p:nvSpPr>
        <p:spPr>
          <a:xfrm>
            <a:off x="227350" y="3334150"/>
            <a:ext cx="4071300" cy="132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2800">
                <a:solidFill>
                  <a:schemeClr val="lt1"/>
                </a:solidFill>
                <a:highlight>
                  <a:schemeClr val="dk1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endParaRPr sz="2800">
              <a:solidFill>
                <a:schemeClr val="lt1"/>
              </a:solidFill>
              <a:highlight>
                <a:schemeClr val="dk1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2800">
                <a:solidFill>
                  <a:schemeClr val="lt1"/>
                </a:solidFill>
                <a:highlight>
                  <a:schemeClr val="dk1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NOVAS</a:t>
            </a:r>
            <a:endParaRPr sz="2800">
              <a:solidFill>
                <a:schemeClr val="lt1"/>
              </a:solidFill>
              <a:highlight>
                <a:schemeClr val="dk1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2800">
                <a:solidFill>
                  <a:schemeClr val="lt1"/>
                </a:solidFill>
                <a:highlight>
                  <a:schemeClr val="dk1"/>
                </a:highlight>
                <a:latin typeface="Montserrat ExtraBold"/>
                <a:ea typeface="Montserrat ExtraBold"/>
                <a:cs typeface="Montserrat ExtraBold"/>
                <a:sym typeface="Montserrat ExtraBold"/>
              </a:rPr>
              <a:t>OPORTUNIDADES</a:t>
            </a:r>
            <a:endParaRPr sz="2800">
              <a:solidFill>
                <a:schemeClr val="lt1"/>
              </a:solidFill>
              <a:highlight>
                <a:schemeClr val="dk1"/>
              </a:highlight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44" name="Google Shape;244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7775" y="1118125"/>
            <a:ext cx="3672148" cy="3135326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45"/>
          <p:cNvSpPr txBox="1"/>
          <p:nvPr/>
        </p:nvSpPr>
        <p:spPr>
          <a:xfrm>
            <a:off x="4601850" y="4329650"/>
            <a:ext cx="4441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Pois </a:t>
            </a:r>
            <a:r>
              <a:rPr b="1" lang="en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60 a 70% das atividades de trabalho </a:t>
            </a:r>
            <a:r>
              <a:rPr lang="en" sz="1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das áreas que envolvem contexto serão automatizadas</a:t>
            </a:r>
            <a:endParaRPr sz="1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5" name="Google Shape;755;p117" title="Captura de Tela 2025-04-11 às 11.06.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9236" y="643425"/>
            <a:ext cx="6405524" cy="375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0" name="Google Shape;760;p118" title="Captura de Tela 2025-04-09 às 19.52.08.png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2100" y="1517200"/>
            <a:ext cx="2617775" cy="2109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p118" title="Captura de Tela 2025-04-09 às 19.57.27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80125" y="3534295"/>
            <a:ext cx="4017156" cy="1461251"/>
          </a:xfrm>
          <a:prstGeom prst="rect">
            <a:avLst/>
          </a:prstGeom>
          <a:noFill/>
          <a:ln>
            <a:noFill/>
          </a:ln>
        </p:spPr>
      </p:pic>
      <p:sp>
        <p:nvSpPr>
          <p:cNvPr id="762" name="Google Shape;762;p118"/>
          <p:cNvSpPr txBox="1"/>
          <p:nvPr/>
        </p:nvSpPr>
        <p:spPr>
          <a:xfrm>
            <a:off x="822100" y="296050"/>
            <a:ext cx="827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Request for Startups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63" name="Google Shape;763;p118" title="Captura de Tela 2025-04-11 às 09.00.2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51105" y="1415975"/>
            <a:ext cx="2731301" cy="2512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Google Shape;768;p119" title="Captura de Tela 2025-04-15 às 11.39.46.png"/>
          <p:cNvPicPr preferRelativeResize="0"/>
          <p:nvPr/>
        </p:nvPicPr>
        <p:blipFill rotWithShape="1">
          <a:blip r:embed="rId3">
            <a:alphaModFix/>
          </a:blip>
          <a:srcRect b="34374" l="0" r="0" t="0"/>
          <a:stretch/>
        </p:blipFill>
        <p:spPr>
          <a:xfrm>
            <a:off x="1561250" y="1350200"/>
            <a:ext cx="2835399" cy="337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9" name="Google Shape;769;p119" title="Captura de Tela 2025-04-15 às 11.39.46.png">
            <a:hlinkClick r:id="rId4"/>
          </p:cNvPr>
          <p:cNvPicPr preferRelativeResize="0"/>
          <p:nvPr/>
        </p:nvPicPr>
        <p:blipFill rotWithShape="1">
          <a:blip r:embed="rId3">
            <a:alphaModFix/>
          </a:blip>
          <a:srcRect b="0" l="0" r="0" t="64327"/>
          <a:stretch/>
        </p:blipFill>
        <p:spPr>
          <a:xfrm>
            <a:off x="4531850" y="2890826"/>
            <a:ext cx="2835399" cy="1834775"/>
          </a:xfrm>
          <a:prstGeom prst="rect">
            <a:avLst/>
          </a:prstGeom>
          <a:noFill/>
          <a:ln>
            <a:noFill/>
          </a:ln>
        </p:spPr>
      </p:pic>
      <p:sp>
        <p:nvSpPr>
          <p:cNvPr id="770" name="Google Shape;770;p119"/>
          <p:cNvSpPr txBox="1"/>
          <p:nvPr/>
        </p:nvSpPr>
        <p:spPr>
          <a:xfrm>
            <a:off x="2700600" y="253200"/>
            <a:ext cx="37428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AI Wrapper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120"/>
          <p:cNvSpPr txBox="1"/>
          <p:nvPr/>
        </p:nvSpPr>
        <p:spPr>
          <a:xfrm>
            <a:off x="963100" y="210875"/>
            <a:ext cx="70908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3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Database de Ideias</a:t>
            </a:r>
            <a:endParaRPr b="1" sz="3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76" name="Google Shape;776;p120" title="Captura de Tela 2025-06-12 às 21.27.29.png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81000" y="1178776"/>
            <a:ext cx="5386126" cy="2704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21"/>
          <p:cNvSpPr txBox="1"/>
          <p:nvPr/>
        </p:nvSpPr>
        <p:spPr>
          <a:xfrm>
            <a:off x="963100" y="210875"/>
            <a:ext cx="70908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3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Exemplos</a:t>
            </a:r>
            <a:endParaRPr b="1" sz="3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82" name="Google Shape;782;p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9750" y="965075"/>
            <a:ext cx="4804496" cy="387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22"/>
          <p:cNvSpPr txBox="1"/>
          <p:nvPr/>
        </p:nvSpPr>
        <p:spPr>
          <a:xfrm>
            <a:off x="1841550" y="422525"/>
            <a:ext cx="54609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2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Gerando a sua tese com IA</a:t>
            </a:r>
            <a:endParaRPr b="1" sz="3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88" name="Google Shape;788;p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4169" y="1336700"/>
            <a:ext cx="1055650" cy="1055650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22"/>
          <p:cNvSpPr txBox="1"/>
          <p:nvPr/>
        </p:nvSpPr>
        <p:spPr>
          <a:xfrm>
            <a:off x="3708425" y="2511675"/>
            <a:ext cx="2049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260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Prompt 6</a:t>
            </a:r>
            <a:endParaRPr b="1" sz="3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123"/>
          <p:cNvSpPr txBox="1"/>
          <p:nvPr/>
        </p:nvSpPr>
        <p:spPr>
          <a:xfrm>
            <a:off x="3048000" y="380200"/>
            <a:ext cx="3048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2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Hora da verdade</a:t>
            </a:r>
            <a:endParaRPr b="1" sz="3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95" name="Google Shape;795;p123" title="Captura de Tela 2025-06-17 às 15.48.50.png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2388" y="1143000"/>
            <a:ext cx="2479225" cy="319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24"/>
          <p:cNvSpPr txBox="1"/>
          <p:nvPr/>
        </p:nvSpPr>
        <p:spPr>
          <a:xfrm>
            <a:off x="283600" y="418525"/>
            <a:ext cx="827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Vibe Coding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01" name="Google Shape;801;p1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0775" y="2747050"/>
            <a:ext cx="3023226" cy="239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125"/>
          <p:cNvSpPr txBox="1"/>
          <p:nvPr/>
        </p:nvSpPr>
        <p:spPr>
          <a:xfrm>
            <a:off x="283600" y="418525"/>
            <a:ext cx="8278200" cy="3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SAAS no code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SAAS AI Copilot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Agente no code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Agente low code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07" name="Google Shape;807;p125"/>
          <p:cNvSpPr txBox="1"/>
          <p:nvPr/>
        </p:nvSpPr>
        <p:spPr>
          <a:xfrm>
            <a:off x="431325" y="143412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94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D6E5EF"/>
              </a:solidFill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126"/>
          <p:cNvSpPr txBox="1"/>
          <p:nvPr/>
        </p:nvSpPr>
        <p:spPr>
          <a:xfrm>
            <a:off x="283600" y="418525"/>
            <a:ext cx="8278200" cy="3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SAAS no code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SAAS AI Copilot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Agente no code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Agente low code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3" name="Google Shape;813;p126"/>
          <p:cNvSpPr txBox="1"/>
          <p:nvPr/>
        </p:nvSpPr>
        <p:spPr>
          <a:xfrm>
            <a:off x="431325" y="143412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94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D6E5EF"/>
              </a:solidFill>
            </a:endParaRPr>
          </a:p>
        </p:txBody>
      </p:sp>
      <p:pic>
        <p:nvPicPr>
          <p:cNvPr id="814" name="Google Shape;814;p126"/>
          <p:cNvPicPr preferRelativeResize="0"/>
          <p:nvPr/>
        </p:nvPicPr>
        <p:blipFill rotWithShape="1">
          <a:blip r:embed="rId3">
            <a:alphaModFix/>
          </a:blip>
          <a:srcRect b="36925" l="24629" r="22071" t="37498"/>
          <a:stretch/>
        </p:blipFill>
        <p:spPr>
          <a:xfrm>
            <a:off x="4895475" y="554450"/>
            <a:ext cx="1940925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Google Shape;815;p126"/>
          <p:cNvPicPr preferRelativeResize="0"/>
          <p:nvPr/>
        </p:nvPicPr>
        <p:blipFill rotWithShape="1">
          <a:blip r:embed="rId4">
            <a:alphaModFix/>
          </a:blip>
          <a:srcRect b="28985" l="0" r="0" t="29078"/>
          <a:stretch/>
        </p:blipFill>
        <p:spPr>
          <a:xfrm>
            <a:off x="5278475" y="1279550"/>
            <a:ext cx="1873767" cy="52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6" name="Google Shape;816;p126" title="vs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81002" y="1154525"/>
            <a:ext cx="1622500" cy="76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7" name="Google Shape;817;p126"/>
          <p:cNvPicPr preferRelativeResize="0"/>
          <p:nvPr/>
        </p:nvPicPr>
        <p:blipFill rotWithShape="1">
          <a:blip r:embed="rId6">
            <a:alphaModFix/>
          </a:blip>
          <a:srcRect b="31153" l="24429" r="24835" t="33132"/>
          <a:stretch/>
        </p:blipFill>
        <p:spPr>
          <a:xfrm>
            <a:off x="5549824" y="2598725"/>
            <a:ext cx="1444925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" name="Google Shape;818;p126"/>
          <p:cNvPicPr preferRelativeResize="0"/>
          <p:nvPr/>
        </p:nvPicPr>
        <p:blipFill rotWithShape="1">
          <a:blip r:embed="rId7">
            <a:alphaModFix/>
          </a:blip>
          <a:srcRect b="35960" l="12391" r="12142" t="34388"/>
          <a:stretch/>
        </p:blipFill>
        <p:spPr>
          <a:xfrm>
            <a:off x="5838650" y="3414428"/>
            <a:ext cx="1622500" cy="356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" name="Google Shape;819;p126" title="CrewAI-removebg-preview.png"/>
          <p:cNvPicPr preferRelativeResize="0"/>
          <p:nvPr/>
        </p:nvPicPr>
        <p:blipFill rotWithShape="1">
          <a:blip r:embed="rId8">
            <a:alphaModFix/>
          </a:blip>
          <a:srcRect b="22930" l="0" r="0" t="21019"/>
          <a:stretch/>
        </p:blipFill>
        <p:spPr>
          <a:xfrm>
            <a:off x="7461150" y="3250705"/>
            <a:ext cx="1542850" cy="576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0" name="Google Shape;820;p12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255150" y="528121"/>
            <a:ext cx="1274207" cy="57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" name="Google Shape;821;p126"/>
          <p:cNvPicPr preferRelativeResize="0"/>
          <p:nvPr/>
        </p:nvPicPr>
        <p:blipFill rotWithShape="1">
          <a:blip r:embed="rId10">
            <a:alphaModFix/>
          </a:blip>
          <a:srcRect b="25008" l="0" r="0" t="21647"/>
          <a:stretch/>
        </p:blipFill>
        <p:spPr>
          <a:xfrm>
            <a:off x="7660241" y="2735075"/>
            <a:ext cx="1043250" cy="298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46" title="Captura de Tela 2025-04-07 às 16.12.2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0700" y="1163250"/>
            <a:ext cx="5780777" cy="370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46"/>
          <p:cNvSpPr txBox="1"/>
          <p:nvPr/>
        </p:nvSpPr>
        <p:spPr>
          <a:xfrm>
            <a:off x="429900" y="194250"/>
            <a:ext cx="81318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 essa mudança já está acontecendo, com aumento de receita</a:t>
            </a:r>
            <a:endParaRPr sz="1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27"/>
          <p:cNvSpPr txBox="1"/>
          <p:nvPr/>
        </p:nvSpPr>
        <p:spPr>
          <a:xfrm>
            <a:off x="283600" y="418525"/>
            <a:ext cx="82782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SAAS no code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27" name="Google Shape;827;p127"/>
          <p:cNvPicPr preferRelativeResize="0"/>
          <p:nvPr/>
        </p:nvPicPr>
        <p:blipFill rotWithShape="1">
          <a:blip r:embed="rId3">
            <a:alphaModFix/>
          </a:blip>
          <a:srcRect b="36925" l="24629" r="22071" t="37498"/>
          <a:stretch/>
        </p:blipFill>
        <p:spPr>
          <a:xfrm>
            <a:off x="4895475" y="554450"/>
            <a:ext cx="1940925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8" name="Google Shape;828;p127" title="Captura de Tela 2025-04-11 às 09.41.35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1400" y="2350700"/>
            <a:ext cx="3979602" cy="1983974"/>
          </a:xfrm>
          <a:prstGeom prst="rect">
            <a:avLst/>
          </a:prstGeom>
          <a:noFill/>
          <a:ln>
            <a:noFill/>
          </a:ln>
        </p:spPr>
      </p:pic>
      <p:sp>
        <p:nvSpPr>
          <p:cNvPr id="829" name="Google Shape;829;p127"/>
          <p:cNvSpPr txBox="1"/>
          <p:nvPr/>
        </p:nvSpPr>
        <p:spPr>
          <a:xfrm>
            <a:off x="713250" y="1542000"/>
            <a:ext cx="30717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3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Curso lovable</a:t>
            </a:r>
            <a:endParaRPr b="1" sz="3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30" name="Google Shape;830;p127"/>
          <p:cNvSpPr txBox="1"/>
          <p:nvPr/>
        </p:nvSpPr>
        <p:spPr>
          <a:xfrm>
            <a:off x="5168050" y="1541988"/>
            <a:ext cx="30717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31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Curso Base44</a:t>
            </a:r>
            <a:endParaRPr b="1" sz="31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31" name="Google Shape;831;p1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55150" y="528121"/>
            <a:ext cx="1274207" cy="57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2" name="Google Shape;832;p127" title="Captura de Tela 2025-07-16 às 09.56.12.png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95475" y="2350699"/>
            <a:ext cx="3581126" cy="1983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128"/>
          <p:cNvSpPr txBox="1"/>
          <p:nvPr/>
        </p:nvSpPr>
        <p:spPr>
          <a:xfrm>
            <a:off x="283600" y="418525"/>
            <a:ext cx="8278200" cy="22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SAAS AI Copilot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38" name="Google Shape;838;p128"/>
          <p:cNvPicPr preferRelativeResize="0"/>
          <p:nvPr/>
        </p:nvPicPr>
        <p:blipFill rotWithShape="1">
          <a:blip r:embed="rId3">
            <a:alphaModFix/>
          </a:blip>
          <a:srcRect b="28985" l="0" r="0" t="29078"/>
          <a:stretch/>
        </p:blipFill>
        <p:spPr>
          <a:xfrm>
            <a:off x="5335400" y="630650"/>
            <a:ext cx="1873767" cy="52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128" title="vs-removebg-preview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09177" y="509500"/>
            <a:ext cx="1622500" cy="76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" name="Google Shape;840;p128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57714" l="0" r="0" t="0"/>
          <a:stretch/>
        </p:blipFill>
        <p:spPr>
          <a:xfrm>
            <a:off x="2950600" y="1379351"/>
            <a:ext cx="1778701" cy="3607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41" name="Google Shape;841;p128">
            <a:hlinkClick r:id="rId7"/>
          </p:cNvPr>
          <p:cNvPicPr preferRelativeResize="0"/>
          <p:nvPr/>
        </p:nvPicPr>
        <p:blipFill rotWithShape="1">
          <a:blip r:embed="rId6">
            <a:alphaModFix/>
          </a:blip>
          <a:srcRect b="0" l="0" r="0" t="39864"/>
          <a:stretch/>
        </p:blipFill>
        <p:spPr>
          <a:xfrm>
            <a:off x="5071175" y="1379350"/>
            <a:ext cx="1250716" cy="3607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129"/>
          <p:cNvSpPr txBox="1"/>
          <p:nvPr/>
        </p:nvSpPr>
        <p:spPr>
          <a:xfrm>
            <a:off x="283600" y="418525"/>
            <a:ext cx="827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Agente No Code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7" name="Google Shape;847;p129"/>
          <p:cNvSpPr txBox="1"/>
          <p:nvPr/>
        </p:nvSpPr>
        <p:spPr>
          <a:xfrm>
            <a:off x="2869725" y="143412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94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D6E5EF"/>
              </a:solidFill>
            </a:endParaRPr>
          </a:p>
        </p:txBody>
      </p:sp>
      <p:pic>
        <p:nvPicPr>
          <p:cNvPr id="848" name="Google Shape;848;p129"/>
          <p:cNvPicPr preferRelativeResize="0"/>
          <p:nvPr/>
        </p:nvPicPr>
        <p:blipFill rotWithShape="1">
          <a:blip r:embed="rId3">
            <a:alphaModFix/>
          </a:blip>
          <a:srcRect b="31153" l="24429" r="24835" t="33132"/>
          <a:stretch/>
        </p:blipFill>
        <p:spPr>
          <a:xfrm>
            <a:off x="6057899" y="495000"/>
            <a:ext cx="1444925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9" name="Google Shape;849;p129" title="Captura de Tela 2025-04-11 às 10.02.50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61325" y="1434125"/>
            <a:ext cx="3579285" cy="3542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130"/>
          <p:cNvSpPr txBox="1"/>
          <p:nvPr/>
        </p:nvSpPr>
        <p:spPr>
          <a:xfrm>
            <a:off x="283600" y="418525"/>
            <a:ext cx="827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Agente No Code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5" name="Google Shape;855;p130"/>
          <p:cNvSpPr txBox="1"/>
          <p:nvPr/>
        </p:nvSpPr>
        <p:spPr>
          <a:xfrm>
            <a:off x="2869725" y="143412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94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D6E5EF"/>
              </a:solidFill>
            </a:endParaRPr>
          </a:p>
        </p:txBody>
      </p:sp>
      <p:pic>
        <p:nvPicPr>
          <p:cNvPr id="856" name="Google Shape;856;p130" title="Captura de Tela 2025-07-15 às 22.33.0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955825"/>
            <a:ext cx="8067675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7" name="Google Shape;857;p130"/>
          <p:cNvPicPr preferRelativeResize="0"/>
          <p:nvPr/>
        </p:nvPicPr>
        <p:blipFill rotWithShape="1">
          <a:blip r:embed="rId4">
            <a:alphaModFix/>
          </a:blip>
          <a:srcRect b="25008" l="0" r="0" t="21647"/>
          <a:stretch/>
        </p:blipFill>
        <p:spPr>
          <a:xfrm>
            <a:off x="6422934" y="564850"/>
            <a:ext cx="2041050" cy="584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131"/>
          <p:cNvSpPr txBox="1"/>
          <p:nvPr/>
        </p:nvSpPr>
        <p:spPr>
          <a:xfrm>
            <a:off x="283600" y="418525"/>
            <a:ext cx="8278200" cy="3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SAAS no Code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SAAS AI Copilot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Agente No Code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Agente Low Code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3" name="Google Shape;863;p131"/>
          <p:cNvSpPr txBox="1"/>
          <p:nvPr/>
        </p:nvSpPr>
        <p:spPr>
          <a:xfrm>
            <a:off x="431325" y="143412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94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D6E5EF"/>
              </a:solidFill>
            </a:endParaRPr>
          </a:p>
        </p:txBody>
      </p:sp>
      <p:pic>
        <p:nvPicPr>
          <p:cNvPr id="864" name="Google Shape;864;p131"/>
          <p:cNvPicPr preferRelativeResize="0"/>
          <p:nvPr/>
        </p:nvPicPr>
        <p:blipFill rotWithShape="1">
          <a:blip r:embed="rId3">
            <a:alphaModFix/>
          </a:blip>
          <a:srcRect b="36925" l="24629" r="22071" t="37498"/>
          <a:stretch/>
        </p:blipFill>
        <p:spPr>
          <a:xfrm>
            <a:off x="4895475" y="554450"/>
            <a:ext cx="1940925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5" name="Google Shape;865;p131"/>
          <p:cNvPicPr preferRelativeResize="0"/>
          <p:nvPr/>
        </p:nvPicPr>
        <p:blipFill rotWithShape="1">
          <a:blip r:embed="rId4">
            <a:alphaModFix/>
          </a:blip>
          <a:srcRect b="28985" l="0" r="0" t="29078"/>
          <a:stretch/>
        </p:blipFill>
        <p:spPr>
          <a:xfrm>
            <a:off x="5278475" y="1279550"/>
            <a:ext cx="1873767" cy="52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6" name="Google Shape;866;p131" title="vs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81002" y="1154525"/>
            <a:ext cx="1622500" cy="76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7" name="Google Shape;867;p131"/>
          <p:cNvPicPr preferRelativeResize="0"/>
          <p:nvPr/>
        </p:nvPicPr>
        <p:blipFill rotWithShape="1">
          <a:blip r:embed="rId6">
            <a:alphaModFix/>
          </a:blip>
          <a:srcRect b="31153" l="24429" r="24835" t="33132"/>
          <a:stretch/>
        </p:blipFill>
        <p:spPr>
          <a:xfrm>
            <a:off x="5549824" y="2598725"/>
            <a:ext cx="1444925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8" name="Google Shape;868;p131"/>
          <p:cNvPicPr preferRelativeResize="0"/>
          <p:nvPr/>
        </p:nvPicPr>
        <p:blipFill rotWithShape="1">
          <a:blip r:embed="rId7">
            <a:alphaModFix/>
          </a:blip>
          <a:srcRect b="35960" l="12391" r="12142" t="34388"/>
          <a:stretch/>
        </p:blipFill>
        <p:spPr>
          <a:xfrm>
            <a:off x="5838650" y="3414428"/>
            <a:ext cx="1622500" cy="356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9" name="Google Shape;869;p131" title="CrewAI-removebg-preview.png"/>
          <p:cNvPicPr preferRelativeResize="0"/>
          <p:nvPr/>
        </p:nvPicPr>
        <p:blipFill rotWithShape="1">
          <a:blip r:embed="rId8">
            <a:alphaModFix/>
          </a:blip>
          <a:srcRect b="22930" l="0" r="0" t="21019"/>
          <a:stretch/>
        </p:blipFill>
        <p:spPr>
          <a:xfrm>
            <a:off x="7461150" y="3250705"/>
            <a:ext cx="1542850" cy="576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0" name="Google Shape;870;p131"/>
          <p:cNvPicPr preferRelativeResize="0"/>
          <p:nvPr/>
        </p:nvPicPr>
        <p:blipFill rotWithShape="1">
          <a:blip r:embed="rId9">
            <a:alphaModFix/>
          </a:blip>
          <a:srcRect b="25008" l="0" r="0" t="21647"/>
          <a:stretch/>
        </p:blipFill>
        <p:spPr>
          <a:xfrm>
            <a:off x="7660241" y="2735075"/>
            <a:ext cx="1043250" cy="298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1" name="Google Shape;871;p13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55150" y="528121"/>
            <a:ext cx="1274207" cy="57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132"/>
          <p:cNvSpPr txBox="1"/>
          <p:nvPr/>
        </p:nvSpPr>
        <p:spPr>
          <a:xfrm>
            <a:off x="283600" y="418525"/>
            <a:ext cx="827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Agente Low Code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7" name="Google Shape;877;p132"/>
          <p:cNvSpPr txBox="1"/>
          <p:nvPr/>
        </p:nvSpPr>
        <p:spPr>
          <a:xfrm>
            <a:off x="431325" y="143412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94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D6E5EF"/>
              </a:solidFill>
            </a:endParaRPr>
          </a:p>
        </p:txBody>
      </p:sp>
      <p:pic>
        <p:nvPicPr>
          <p:cNvPr id="878" name="Google Shape;878;p132" title="CrewAI-removebg-preview.png"/>
          <p:cNvPicPr preferRelativeResize="0"/>
          <p:nvPr/>
        </p:nvPicPr>
        <p:blipFill rotWithShape="1">
          <a:blip r:embed="rId3">
            <a:alphaModFix/>
          </a:blip>
          <a:srcRect b="22930" l="0" r="0" t="21019"/>
          <a:stretch/>
        </p:blipFill>
        <p:spPr>
          <a:xfrm>
            <a:off x="5889875" y="568855"/>
            <a:ext cx="1542850" cy="576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9" name="Google Shape;879;p132" title="Captura de Tela 2025-04-11 às 10.05.07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3600" y="2031475"/>
            <a:ext cx="3863071" cy="16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0" name="Google Shape;880;p132" title="Captura_de_Tela_2025-04-11_às_10.09.00-removebg-preview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56525" y="636713"/>
            <a:ext cx="1643850" cy="44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1" name="Google Shape;881;p132" title="Captura de Tela 2025-04-11 às 10.11.54.png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37110" t="0"/>
          <a:stretch/>
        </p:blipFill>
        <p:spPr>
          <a:xfrm>
            <a:off x="4456113" y="2031485"/>
            <a:ext cx="4410373" cy="1688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6" name="Google Shape;886;p1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0775" y="2747050"/>
            <a:ext cx="3023226" cy="2396450"/>
          </a:xfrm>
          <a:prstGeom prst="rect">
            <a:avLst/>
          </a:prstGeom>
          <a:noFill/>
          <a:ln>
            <a:noFill/>
          </a:ln>
        </p:spPr>
      </p:pic>
      <p:sp>
        <p:nvSpPr>
          <p:cNvPr id="887" name="Google Shape;887;p133"/>
          <p:cNvSpPr txBox="1"/>
          <p:nvPr/>
        </p:nvSpPr>
        <p:spPr>
          <a:xfrm>
            <a:off x="283600" y="418525"/>
            <a:ext cx="82782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Vibe Marketing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34"/>
          <p:cNvSpPr txBox="1"/>
          <p:nvPr/>
        </p:nvSpPr>
        <p:spPr>
          <a:xfrm>
            <a:off x="283600" y="418525"/>
            <a:ext cx="82782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Posicionamento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Awareness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Conversão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Retenção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3" name="Google Shape;893;p134"/>
          <p:cNvSpPr/>
          <p:nvPr/>
        </p:nvSpPr>
        <p:spPr>
          <a:xfrm>
            <a:off x="452876" y="1630200"/>
            <a:ext cx="1760100" cy="2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D6E5EF"/>
              </a:buClr>
              <a:buSzPts val="1400"/>
              <a:buFont typeface="Lora"/>
              <a:buNone/>
            </a:pPr>
            <a:r>
              <a:t/>
            </a:r>
            <a:endParaRPr b="0" i="0" sz="1400" u="none" cap="none" strike="noStrike"/>
          </a:p>
        </p:txBody>
      </p:sp>
      <p:sp>
        <p:nvSpPr>
          <p:cNvPr id="894" name="Google Shape;894;p134"/>
          <p:cNvSpPr/>
          <p:nvPr/>
        </p:nvSpPr>
        <p:spPr>
          <a:xfrm>
            <a:off x="367017" y="2839302"/>
            <a:ext cx="1760100" cy="2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D6E5EF"/>
              </a:buClr>
              <a:buSzPts val="1400"/>
              <a:buFont typeface="Lora"/>
              <a:buNone/>
            </a:pPr>
            <a:r>
              <a:t/>
            </a:r>
            <a:endParaRPr>
              <a:solidFill>
                <a:srgbClr val="D6E5EF"/>
              </a:solidFill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135"/>
          <p:cNvSpPr txBox="1"/>
          <p:nvPr/>
        </p:nvSpPr>
        <p:spPr>
          <a:xfrm>
            <a:off x="283600" y="418525"/>
            <a:ext cx="54231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Posicionamento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0" name="Google Shape;900;p135"/>
          <p:cNvSpPr/>
          <p:nvPr/>
        </p:nvSpPr>
        <p:spPr>
          <a:xfrm>
            <a:off x="452876" y="2011200"/>
            <a:ext cx="1760100" cy="2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D6E5EF"/>
              </a:buClr>
              <a:buSzPts val="1400"/>
              <a:buFont typeface="Lora"/>
              <a:buNone/>
            </a:pPr>
            <a:r>
              <a:t/>
            </a:r>
            <a:endParaRPr b="0" i="0" sz="1400" u="none" cap="none" strike="noStrike"/>
          </a:p>
        </p:txBody>
      </p:sp>
      <p:sp>
        <p:nvSpPr>
          <p:cNvPr id="901" name="Google Shape;901;p135"/>
          <p:cNvSpPr/>
          <p:nvPr/>
        </p:nvSpPr>
        <p:spPr>
          <a:xfrm>
            <a:off x="367017" y="3220302"/>
            <a:ext cx="1760100" cy="2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D6E5EF"/>
              </a:buClr>
              <a:buSzPts val="1400"/>
              <a:buFont typeface="Lora"/>
              <a:buNone/>
            </a:pPr>
            <a:r>
              <a:t/>
            </a:r>
            <a:endParaRPr>
              <a:solidFill>
                <a:srgbClr val="D6E5EF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902" name="Google Shape;902;p135"/>
          <p:cNvSpPr txBox="1"/>
          <p:nvPr/>
        </p:nvSpPr>
        <p:spPr>
          <a:xfrm>
            <a:off x="367025" y="1628450"/>
            <a:ext cx="28920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3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Naming</a:t>
            </a:r>
            <a:endParaRPr sz="3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03" name="Google Shape;903;p135" title="Captura de Tela 2025-04-11 às 10.51.07.png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1545" y="1659602"/>
            <a:ext cx="2312105" cy="87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4" name="Google Shape;904;p1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67119" y="1752250"/>
            <a:ext cx="691900" cy="691900"/>
          </a:xfrm>
          <a:prstGeom prst="rect">
            <a:avLst/>
          </a:prstGeom>
          <a:noFill/>
          <a:ln>
            <a:noFill/>
          </a:ln>
        </p:spPr>
      </p:pic>
      <p:sp>
        <p:nvSpPr>
          <p:cNvPr id="905" name="Google Shape;905;p135"/>
          <p:cNvSpPr txBox="1"/>
          <p:nvPr/>
        </p:nvSpPr>
        <p:spPr>
          <a:xfrm>
            <a:off x="452875" y="3220300"/>
            <a:ext cx="45555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3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Branding</a:t>
            </a:r>
            <a:endParaRPr sz="3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06" name="Google Shape;906;p1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59019" y="3251450"/>
            <a:ext cx="691900" cy="69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7" name="Google Shape;907;p135" title="Captura de Tela 2025-04-11 às 11.01.04.png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53775" y="3038600"/>
            <a:ext cx="2312100" cy="935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36"/>
          <p:cNvSpPr txBox="1"/>
          <p:nvPr/>
        </p:nvSpPr>
        <p:spPr>
          <a:xfrm>
            <a:off x="283600" y="189925"/>
            <a:ext cx="38409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" sz="4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Awareness</a:t>
            </a:r>
            <a:endParaRPr b="1" sz="4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13" name="Google Shape;913;p136"/>
          <p:cNvSpPr/>
          <p:nvPr/>
        </p:nvSpPr>
        <p:spPr>
          <a:xfrm>
            <a:off x="452876" y="2011200"/>
            <a:ext cx="1760100" cy="2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D6E5EF"/>
              </a:buClr>
              <a:buSzPts val="1400"/>
              <a:buFont typeface="Lora"/>
              <a:buNone/>
            </a:pPr>
            <a:r>
              <a:t/>
            </a:r>
            <a:endParaRPr b="0" i="0" sz="1400" u="none" cap="none" strike="noStrike"/>
          </a:p>
        </p:txBody>
      </p:sp>
      <p:sp>
        <p:nvSpPr>
          <p:cNvPr id="914" name="Google Shape;914;p136"/>
          <p:cNvSpPr/>
          <p:nvPr/>
        </p:nvSpPr>
        <p:spPr>
          <a:xfrm>
            <a:off x="367017" y="3220302"/>
            <a:ext cx="1760100" cy="2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D6E5EF"/>
              </a:buClr>
              <a:buSzPts val="1400"/>
              <a:buFont typeface="Lora"/>
              <a:buNone/>
            </a:pPr>
            <a:r>
              <a:t/>
            </a:r>
            <a:endParaRPr>
              <a:solidFill>
                <a:srgbClr val="D6E5EF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915" name="Google Shape;915;p136"/>
          <p:cNvSpPr txBox="1"/>
          <p:nvPr/>
        </p:nvSpPr>
        <p:spPr>
          <a:xfrm>
            <a:off x="367025" y="1411125"/>
            <a:ext cx="4805100" cy="32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4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Social</a:t>
            </a:r>
            <a:endParaRPr sz="4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sz="4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sz="4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" sz="4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AI SEO</a:t>
            </a:r>
            <a:endParaRPr sz="4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t/>
            </a:r>
            <a:endParaRPr sz="4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16" name="Google Shape;916;p136" title="Captura de Tela 2025-04-11 às 14.10.24.png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53875" y="1248825"/>
            <a:ext cx="2990802" cy="108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7" name="Google Shape;917;p136" title="Captura de Tela 2025-04-11 às 14.39.27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62694" y="1165723"/>
            <a:ext cx="3636577" cy="1628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8" name="Google Shape;918;p136" title="Captura de Tela 2025-07-16 às 09.57.22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77700" y="3055875"/>
            <a:ext cx="2511775" cy="1412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5F46FF"/>
      </a:accent1>
      <a:accent2>
        <a:srgbClr val="06131F"/>
      </a:accent2>
      <a:accent3>
        <a:srgbClr val="78909C"/>
      </a:accent3>
      <a:accent4>
        <a:srgbClr val="EE00FF"/>
      </a:accent4>
      <a:accent5>
        <a:srgbClr val="0097A7"/>
      </a:accent5>
      <a:accent6>
        <a:srgbClr val="FFFFFF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