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Archive" panose="02000506040000020004" pitchFamily="2" charset="0"/>
      <p:regular r:id="rId12"/>
    </p:embeddedFont>
    <p:embeddedFont>
      <p:font typeface="Archivo Black" panose="020B0A03020202020B04" pitchFamily="34" charset="77"/>
      <p:regular r:id="rId13"/>
    </p:embeddedFont>
    <p:embeddedFont>
      <p:font typeface="Glacial Indifference Bold" pitchFamily="2" charset="0"/>
      <p:regular r:id="rId14"/>
      <p:bold r:id="rId15"/>
    </p:embeddedFont>
    <p:embeddedFont>
      <p:font typeface="Jaturat Bold" pitchFamily="2" charset="-34"/>
      <p:regular r:id="rId16"/>
    </p:embeddedFont>
    <p:embeddedFont>
      <p:font typeface="Now" pitchFamily="2" charset="77"/>
      <p:regular r:id="rId17"/>
    </p:embeddedFont>
    <p:embeddedFont>
      <p:font typeface="Now Bold" pitchFamily="2" charset="77"/>
      <p:regular r:id="rId18"/>
      <p:bold r:id="rId19"/>
    </p:embeddedFont>
    <p:embeddedFont>
      <p:font typeface="Poppins Bold" pitchFamily="2" charset="77"/>
      <p:regular r:id="rId20"/>
      <p:bold r:id="rId21"/>
    </p:embeddedFont>
    <p:embeddedFont>
      <p:font typeface="Poppins Ultra-Bold" pitchFamily="2" charset="77"/>
      <p:regular r:id="rId22"/>
      <p:bold r:id="rId23"/>
    </p:embeddedFont>
    <p:embeddedFont>
      <p:font typeface="Roboto" panose="02000000000000000000" pitchFamily="2" charset="0"/>
      <p:regular r:id="rId24"/>
    </p:embeddedFont>
    <p:embeddedFont>
      <p:font typeface="Roboto Bold" panose="02000000000000000000" pitchFamily="2" charset="0"/>
      <p:regular r:id="rId25"/>
      <p:bold r:id="rId26"/>
    </p:embeddedFont>
    <p:embeddedFont>
      <p:font typeface="Telegraf" pitchFamily="2" charset="77"/>
      <p:regular r:id="rId27"/>
    </p:embeddedFont>
    <p:embeddedFont>
      <p:font typeface="Telegraf Bold" pitchFamily="2" charset="77"/>
      <p:regular r:id="rId28"/>
      <p:bold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60" autoAdjust="0"/>
    <p:restoredTop sz="94618" autoAdjust="0"/>
  </p:normalViewPr>
  <p:slideViewPr>
    <p:cSldViewPr>
      <p:cViewPr varScale="1">
        <p:scale>
          <a:sx n="95" d="100"/>
          <a:sy n="95" d="100"/>
        </p:scale>
        <p:origin x="456" y="2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font" Target="fonts/font15.fntdata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font" Target="fonts/font1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3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font" Target="fonts/font17.fntdata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font" Target="fonts/font16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emf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1.svg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6.png"/><Relationship Id="rId7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4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emf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emf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4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345304" y="0"/>
            <a:ext cx="3942696" cy="10287000"/>
            <a:chOff x="0" y="0"/>
            <a:chExt cx="1038406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38406" cy="2709333"/>
            </a:xfrm>
            <a:custGeom>
              <a:avLst/>
              <a:gdLst/>
              <a:ahLst/>
              <a:cxnLst/>
              <a:rect l="l" t="t" r="r" b="b"/>
              <a:pathLst>
                <a:path w="1038406" h="2709333">
                  <a:moveTo>
                    <a:pt x="0" y="0"/>
                  </a:moveTo>
                  <a:lnTo>
                    <a:pt x="1038406" y="0"/>
                  </a:lnTo>
                  <a:lnTo>
                    <a:pt x="103840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56D5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038406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642879" y="1267009"/>
            <a:ext cx="5404850" cy="7752982"/>
            <a:chOff x="0" y="0"/>
            <a:chExt cx="837353" cy="120114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37353" cy="1201140"/>
            </a:xfrm>
            <a:custGeom>
              <a:avLst/>
              <a:gdLst/>
              <a:ahLst/>
              <a:cxnLst/>
              <a:rect l="l" t="t" r="r" b="b"/>
              <a:pathLst>
                <a:path w="837353" h="1201140">
                  <a:moveTo>
                    <a:pt x="0" y="0"/>
                  </a:moveTo>
                  <a:lnTo>
                    <a:pt x="837353" y="0"/>
                  </a:lnTo>
                  <a:lnTo>
                    <a:pt x="837353" y="1201140"/>
                  </a:lnTo>
                  <a:lnTo>
                    <a:pt x="0" y="1201140"/>
                  </a:lnTo>
                  <a:close/>
                </a:path>
              </a:pathLst>
            </a:custGeom>
            <a:blipFill>
              <a:blip r:embed="rId2"/>
              <a:stretch>
                <a:fillRect t="-2317" b="-2317"/>
              </a:stretch>
            </a:blipFill>
            <a:ln w="38100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56864" y="1444637"/>
            <a:ext cx="285572" cy="285572"/>
            <a:chOff x="0" y="0"/>
            <a:chExt cx="75212" cy="7521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5212" cy="75212"/>
            </a:xfrm>
            <a:custGeom>
              <a:avLst/>
              <a:gdLst/>
              <a:ahLst/>
              <a:cxnLst/>
              <a:rect l="l" t="t" r="r" b="b"/>
              <a:pathLst>
                <a:path w="75212" h="75212">
                  <a:moveTo>
                    <a:pt x="0" y="0"/>
                  </a:moveTo>
                  <a:lnTo>
                    <a:pt x="75212" y="0"/>
                  </a:lnTo>
                  <a:lnTo>
                    <a:pt x="75212" y="75212"/>
                  </a:lnTo>
                  <a:lnTo>
                    <a:pt x="0" y="752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75212" cy="1133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AutoShape 10"/>
          <p:cNvSpPr/>
          <p:nvPr/>
        </p:nvSpPr>
        <p:spPr>
          <a:xfrm>
            <a:off x="2202043" y="1568373"/>
            <a:ext cx="9195167" cy="1905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grpSp>
        <p:nvGrpSpPr>
          <p:cNvPr id="11" name="Group 11"/>
          <p:cNvGrpSpPr/>
          <p:nvPr/>
        </p:nvGrpSpPr>
        <p:grpSpPr>
          <a:xfrm>
            <a:off x="1371139" y="7977214"/>
            <a:ext cx="3777582" cy="727097"/>
            <a:chOff x="0" y="0"/>
            <a:chExt cx="5036773" cy="96946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799441" cy="969462"/>
            </a:xfrm>
            <a:custGeom>
              <a:avLst/>
              <a:gdLst/>
              <a:ahLst/>
              <a:cxnLst/>
              <a:rect l="l" t="t" r="r" b="b"/>
              <a:pathLst>
                <a:path w="4799437" h="969462">
                  <a:moveTo>
                    <a:pt x="0" y="0"/>
                  </a:moveTo>
                  <a:lnTo>
                    <a:pt x="4799437" y="0"/>
                  </a:lnTo>
                  <a:lnTo>
                    <a:pt x="4799437" y="969462"/>
                  </a:lnTo>
                  <a:lnTo>
                    <a:pt x="0" y="9694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4631240" y="60336"/>
              <a:ext cx="405533" cy="848790"/>
            </a:xfrm>
            <a:custGeom>
              <a:avLst/>
              <a:gdLst/>
              <a:ahLst/>
              <a:cxnLst/>
              <a:rect l="l" t="t" r="r" b="b"/>
              <a:pathLst>
                <a:path w="405533" h="848790">
                  <a:moveTo>
                    <a:pt x="0" y="0"/>
                  </a:moveTo>
                  <a:lnTo>
                    <a:pt x="405533" y="0"/>
                  </a:lnTo>
                  <a:lnTo>
                    <a:pt x="405533" y="848790"/>
                  </a:lnTo>
                  <a:lnTo>
                    <a:pt x="0" y="8487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371139" y="3990797"/>
            <a:ext cx="10026072" cy="22840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72"/>
              </a:lnSpc>
            </a:pPr>
            <a:r>
              <a:rPr lang="en-US" sz="8734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PYTHON PODE SER LOW-CODE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71139" y="6341544"/>
            <a:ext cx="7090241" cy="939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600" b="1">
                <a:solidFill>
                  <a:srgbClr val="A6A6A6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COMO CITIZEN DEVS DA BAYER LATAM ECONOMIZARAM EUR 1MI</a:t>
            </a: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4FE32BB0-9FBB-2B5B-FBF8-A10E88E0B3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16390" y="8186550"/>
            <a:ext cx="1298853" cy="30842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4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15400" y="481501"/>
            <a:ext cx="6826655" cy="9323998"/>
            <a:chOff x="0" y="0"/>
            <a:chExt cx="1057627" cy="14445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57627" cy="1444531"/>
            </a:xfrm>
            <a:custGeom>
              <a:avLst/>
              <a:gdLst/>
              <a:ahLst/>
              <a:cxnLst/>
              <a:rect l="l" t="t" r="r" b="b"/>
              <a:pathLst>
                <a:path w="1057627" h="1444531">
                  <a:moveTo>
                    <a:pt x="0" y="0"/>
                  </a:moveTo>
                  <a:lnTo>
                    <a:pt x="1057627" y="0"/>
                  </a:lnTo>
                  <a:lnTo>
                    <a:pt x="1057627" y="1444531"/>
                  </a:lnTo>
                  <a:lnTo>
                    <a:pt x="0" y="1444531"/>
                  </a:lnTo>
                  <a:close/>
                </a:path>
              </a:pathLst>
            </a:custGeom>
            <a:blipFill>
              <a:blip r:embed="rId2"/>
              <a:stretch>
                <a:fillRect l="-18291" r="-18291"/>
              </a:stretch>
            </a:blipFill>
            <a:ln w="38100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" name="AutoShape 4"/>
          <p:cNvSpPr/>
          <p:nvPr/>
        </p:nvSpPr>
        <p:spPr>
          <a:xfrm flipV="1">
            <a:off x="7342119" y="1028700"/>
            <a:ext cx="6301588" cy="3810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>
            <a:off x="10005294" y="2946273"/>
            <a:ext cx="6874880" cy="2197227"/>
          </a:xfrm>
          <a:custGeom>
            <a:avLst/>
            <a:gdLst/>
            <a:ahLst/>
            <a:cxnLst/>
            <a:rect l="l" t="t" r="r" b="b"/>
            <a:pathLst>
              <a:path w="6874880" h="2197227">
                <a:moveTo>
                  <a:pt x="0" y="0"/>
                </a:moveTo>
                <a:lnTo>
                  <a:pt x="6874880" y="0"/>
                </a:lnTo>
                <a:lnTo>
                  <a:pt x="6874880" y="2197227"/>
                </a:lnTo>
                <a:lnTo>
                  <a:pt x="0" y="219722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Freeform 6"/>
          <p:cNvSpPr/>
          <p:nvPr/>
        </p:nvSpPr>
        <p:spPr>
          <a:xfrm>
            <a:off x="11226057" y="5143500"/>
            <a:ext cx="4433352" cy="4320958"/>
          </a:xfrm>
          <a:custGeom>
            <a:avLst/>
            <a:gdLst/>
            <a:ahLst/>
            <a:cxnLst/>
            <a:rect l="l" t="t" r="r" b="b"/>
            <a:pathLst>
              <a:path w="4433352" h="4320958">
                <a:moveTo>
                  <a:pt x="0" y="0"/>
                </a:moveTo>
                <a:lnTo>
                  <a:pt x="4433353" y="0"/>
                </a:lnTo>
                <a:lnTo>
                  <a:pt x="4433353" y="4320958"/>
                </a:lnTo>
                <a:lnTo>
                  <a:pt x="0" y="43209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TextBox 7"/>
          <p:cNvSpPr txBox="1"/>
          <p:nvPr/>
        </p:nvSpPr>
        <p:spPr>
          <a:xfrm>
            <a:off x="14026007" y="994578"/>
            <a:ext cx="3656122" cy="1553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93"/>
              </a:lnSpc>
            </a:pPr>
            <a:r>
              <a:rPr lang="en-US" sz="6488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Quem</a:t>
            </a:r>
          </a:p>
          <a:p>
            <a:pPr algn="l">
              <a:lnSpc>
                <a:spcPts val="3892"/>
              </a:lnSpc>
            </a:pPr>
            <a:r>
              <a:rPr lang="en-US" sz="6488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sou eu?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4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0" y="522451"/>
            <a:ext cx="7607091" cy="3044910"/>
            <a:chOff x="0" y="0"/>
            <a:chExt cx="10142788" cy="4059879"/>
          </a:xfrm>
        </p:grpSpPr>
        <p:sp>
          <p:nvSpPr>
            <p:cNvPr id="7" name="TextBox 7"/>
            <p:cNvSpPr txBox="1"/>
            <p:nvPr/>
          </p:nvSpPr>
          <p:spPr>
            <a:xfrm>
              <a:off x="2433983" y="698547"/>
              <a:ext cx="7708805" cy="33613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293"/>
                </a:lnSpc>
              </a:pPr>
              <a:r>
                <a:rPr lang="en-US" sz="6488" b="1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Resultados LATAM 2023</a:t>
              </a:r>
            </a:p>
            <a:p>
              <a:pPr algn="l">
                <a:lnSpc>
                  <a:spcPts val="6293"/>
                </a:lnSpc>
              </a:pPr>
              <a:endParaRPr lang="en-US" sz="6488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endParaRPr>
            </a:p>
          </p:txBody>
        </p:sp>
        <p:sp>
          <p:nvSpPr>
            <p:cNvPr id="8" name="AutoShape 8"/>
            <p:cNvSpPr/>
            <p:nvPr/>
          </p:nvSpPr>
          <p:spPr>
            <a:xfrm>
              <a:off x="0" y="25400"/>
              <a:ext cx="9359599" cy="0"/>
            </a:xfrm>
            <a:prstGeom prst="line">
              <a:avLst/>
            </a:prstGeom>
            <a:ln w="50800" cap="flat">
              <a:solidFill>
                <a:srgbClr val="56D5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406383" y="3746237"/>
            <a:ext cx="2273140" cy="2273140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EDB23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12816" y="6381359"/>
            <a:ext cx="2660273" cy="2362386"/>
            <a:chOff x="0" y="0"/>
            <a:chExt cx="3547031" cy="3149849"/>
          </a:xfrm>
        </p:grpSpPr>
        <p:sp>
          <p:nvSpPr>
            <p:cNvPr id="13" name="TextBox 13"/>
            <p:cNvSpPr txBox="1"/>
            <p:nvPr/>
          </p:nvSpPr>
          <p:spPr>
            <a:xfrm>
              <a:off x="0" y="-38100"/>
              <a:ext cx="3547031" cy="26782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989"/>
                </a:lnSpc>
                <a:spcBef>
                  <a:spcPct val="0"/>
                </a:spcBef>
              </a:pPr>
              <a:r>
                <a:rPr lang="en-US" sz="3069" b="1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Iniciativas entregues com o programa iPaP.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2732272"/>
              <a:ext cx="3547031" cy="4175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498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54927" y="4440637"/>
            <a:ext cx="2976051" cy="11796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38"/>
              </a:lnSpc>
            </a:pPr>
            <a:r>
              <a:rPr lang="en-US" sz="9699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06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204586" y="3746237"/>
            <a:ext cx="2273140" cy="2273140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FC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3853130" y="4440637"/>
            <a:ext cx="2976051" cy="11796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38"/>
              </a:lnSpc>
            </a:pPr>
            <a:r>
              <a:rPr lang="en-US" sz="9699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06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8005883" y="3746237"/>
            <a:ext cx="2273140" cy="2273140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5757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7654428" y="4440637"/>
            <a:ext cx="2976051" cy="11796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38"/>
              </a:lnSpc>
            </a:pPr>
            <a:r>
              <a:rPr lang="en-US" sz="9699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7K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11807180" y="3746237"/>
            <a:ext cx="2273140" cy="2273140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FC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11455725" y="4440637"/>
            <a:ext cx="2976051" cy="11796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38"/>
              </a:lnSpc>
            </a:pPr>
            <a:r>
              <a:rPr lang="en-US" sz="9699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08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15608478" y="3746237"/>
            <a:ext cx="2273140" cy="2273140"/>
            <a:chOff x="0" y="0"/>
            <a:chExt cx="812800" cy="8128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EDB23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3841906" y="6381359"/>
            <a:ext cx="2998500" cy="1857611"/>
            <a:chOff x="0" y="0"/>
            <a:chExt cx="3998000" cy="2476815"/>
          </a:xfrm>
        </p:grpSpPr>
        <p:sp>
          <p:nvSpPr>
            <p:cNvPr id="32" name="TextBox 32"/>
            <p:cNvSpPr txBox="1"/>
            <p:nvPr/>
          </p:nvSpPr>
          <p:spPr>
            <a:xfrm>
              <a:off x="0" y="-38100"/>
              <a:ext cx="3998000" cy="2005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989"/>
                </a:lnSpc>
                <a:spcBef>
                  <a:spcPct val="0"/>
                </a:spcBef>
              </a:pPr>
              <a:r>
                <a:rPr lang="en-US" sz="3069" b="1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Iniciativas ainda pendentes em nosso backlog.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2059238"/>
              <a:ext cx="3998000" cy="4175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498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7804239" y="6381359"/>
            <a:ext cx="2679522" cy="1857611"/>
            <a:chOff x="0" y="0"/>
            <a:chExt cx="3572696" cy="2476815"/>
          </a:xfrm>
        </p:grpSpPr>
        <p:sp>
          <p:nvSpPr>
            <p:cNvPr id="35" name="TextBox 35"/>
            <p:cNvSpPr txBox="1"/>
            <p:nvPr/>
          </p:nvSpPr>
          <p:spPr>
            <a:xfrm>
              <a:off x="0" y="-38100"/>
              <a:ext cx="3572696" cy="2005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989"/>
                </a:lnSpc>
                <a:spcBef>
                  <a:spcPct val="0"/>
                </a:spcBef>
              </a:pPr>
              <a:r>
                <a:rPr lang="en-US" sz="3069" b="1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Horas salvas. Target global era de 15k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2059238"/>
              <a:ext cx="3572696" cy="4175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498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1603989" y="6381359"/>
            <a:ext cx="2679522" cy="2362386"/>
            <a:chOff x="0" y="0"/>
            <a:chExt cx="3572696" cy="3149849"/>
          </a:xfrm>
        </p:grpSpPr>
        <p:sp>
          <p:nvSpPr>
            <p:cNvPr id="38" name="TextBox 38"/>
            <p:cNvSpPr txBox="1"/>
            <p:nvPr/>
          </p:nvSpPr>
          <p:spPr>
            <a:xfrm>
              <a:off x="0" y="-38100"/>
              <a:ext cx="3572696" cy="26782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989"/>
                </a:lnSpc>
                <a:spcBef>
                  <a:spcPct val="0"/>
                </a:spcBef>
              </a:pPr>
              <a:r>
                <a:rPr lang="en-US" sz="3069" b="1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Meses, em média, para entregar uma automação.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2732272"/>
              <a:ext cx="3572696" cy="4175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498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5225399" y="6381359"/>
            <a:ext cx="2829747" cy="1857611"/>
            <a:chOff x="0" y="0"/>
            <a:chExt cx="3772996" cy="2476815"/>
          </a:xfrm>
        </p:grpSpPr>
        <p:sp>
          <p:nvSpPr>
            <p:cNvPr id="41" name="TextBox 41"/>
            <p:cNvSpPr txBox="1"/>
            <p:nvPr/>
          </p:nvSpPr>
          <p:spPr>
            <a:xfrm>
              <a:off x="0" y="-38100"/>
              <a:ext cx="3772996" cy="2005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989"/>
                </a:lnSpc>
                <a:spcBef>
                  <a:spcPct val="0"/>
                </a:spcBef>
              </a:pPr>
              <a:r>
                <a:rPr lang="en-US" sz="3069" b="1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Iniciativas de baixa a média complexidade.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0" y="2059238"/>
              <a:ext cx="3772996" cy="4175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498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5762837" y="4231119"/>
            <a:ext cx="1754872" cy="1303374"/>
            <a:chOff x="0" y="0"/>
            <a:chExt cx="2339829" cy="1737832"/>
          </a:xfrm>
        </p:grpSpPr>
        <p:sp>
          <p:nvSpPr>
            <p:cNvPr id="44" name="TextBox 44"/>
            <p:cNvSpPr txBox="1"/>
            <p:nvPr/>
          </p:nvSpPr>
          <p:spPr>
            <a:xfrm>
              <a:off x="0" y="266700"/>
              <a:ext cx="2020522" cy="14711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481"/>
                </a:lnSpc>
              </a:pPr>
              <a:r>
                <a:rPr lang="en-US" sz="8599">
                  <a:solidFill>
                    <a:srgbClr val="FFFFFF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80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2020522" y="570178"/>
              <a:ext cx="319308" cy="7117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67"/>
                </a:lnSpc>
              </a:pPr>
              <a:r>
                <a:rPr lang="en-US" sz="4100">
                  <a:solidFill>
                    <a:srgbClr val="FFFFFF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%</a:t>
              </a:r>
            </a:p>
          </p:txBody>
        </p:sp>
      </p:grpSp>
      <p:grpSp>
        <p:nvGrpSpPr>
          <p:cNvPr id="51" name="Agrupar 50">
            <a:extLst>
              <a:ext uri="{FF2B5EF4-FFF2-40B4-BE49-F238E27FC236}">
                <a16:creationId xmlns:a16="http://schemas.microsoft.com/office/drawing/2014/main" id="{BE12F48D-CA54-B515-BCBD-CC4DF6343795}"/>
              </a:ext>
            </a:extLst>
          </p:cNvPr>
          <p:cNvGrpSpPr/>
          <p:nvPr/>
        </p:nvGrpSpPr>
        <p:grpSpPr>
          <a:xfrm>
            <a:off x="12653347" y="454003"/>
            <a:ext cx="5144104" cy="727097"/>
            <a:chOff x="12737514" y="228999"/>
            <a:chExt cx="5144104" cy="727097"/>
          </a:xfrm>
        </p:grpSpPr>
        <p:grpSp>
          <p:nvGrpSpPr>
            <p:cNvPr id="47" name="Group 11">
              <a:extLst>
                <a:ext uri="{FF2B5EF4-FFF2-40B4-BE49-F238E27FC236}">
                  <a16:creationId xmlns:a16="http://schemas.microsoft.com/office/drawing/2014/main" id="{428C7347-855C-7B6F-3F90-DC8F7F98DFC0}"/>
                </a:ext>
              </a:extLst>
            </p:cNvPr>
            <p:cNvGrpSpPr/>
            <p:nvPr/>
          </p:nvGrpSpPr>
          <p:grpSpPr>
            <a:xfrm>
              <a:off x="12737514" y="228999"/>
              <a:ext cx="3777582" cy="727097"/>
              <a:chOff x="0" y="0"/>
              <a:chExt cx="5036773" cy="969462"/>
            </a:xfrm>
          </p:grpSpPr>
          <p:sp>
            <p:nvSpPr>
              <p:cNvPr id="48" name="Freeform 12">
                <a:extLst>
                  <a:ext uri="{FF2B5EF4-FFF2-40B4-BE49-F238E27FC236}">
                    <a16:creationId xmlns:a16="http://schemas.microsoft.com/office/drawing/2014/main" id="{2CB396A8-697A-6A27-E825-0006060E1C76}"/>
                  </a:ext>
                </a:extLst>
              </p:cNvPr>
              <p:cNvSpPr/>
              <p:nvPr/>
            </p:nvSpPr>
            <p:spPr>
              <a:xfrm>
                <a:off x="0" y="0"/>
                <a:ext cx="4799441" cy="969462"/>
              </a:xfrm>
              <a:custGeom>
                <a:avLst/>
                <a:gdLst/>
                <a:ahLst/>
                <a:cxnLst/>
                <a:rect l="l" t="t" r="r" b="b"/>
                <a:pathLst>
                  <a:path w="4799437" h="969462">
                    <a:moveTo>
                      <a:pt x="0" y="0"/>
                    </a:moveTo>
                    <a:lnTo>
                      <a:pt x="4799437" y="0"/>
                    </a:lnTo>
                    <a:lnTo>
                      <a:pt x="4799437" y="969462"/>
                    </a:lnTo>
                    <a:lnTo>
                      <a:pt x="0" y="96946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  <p:sp>
            <p:nvSpPr>
              <p:cNvPr id="49" name="Freeform 13">
                <a:extLst>
                  <a:ext uri="{FF2B5EF4-FFF2-40B4-BE49-F238E27FC236}">
                    <a16:creationId xmlns:a16="http://schemas.microsoft.com/office/drawing/2014/main" id="{A3AADE2E-3DE6-1ED3-C9DB-F94E0D42B66F}"/>
                  </a:ext>
                </a:extLst>
              </p:cNvPr>
              <p:cNvSpPr/>
              <p:nvPr/>
            </p:nvSpPr>
            <p:spPr>
              <a:xfrm>
                <a:off x="4631240" y="60336"/>
                <a:ext cx="405533" cy="848790"/>
              </a:xfrm>
              <a:custGeom>
                <a:avLst/>
                <a:gdLst/>
                <a:ahLst/>
                <a:cxnLst/>
                <a:rect l="l" t="t" r="r" b="b"/>
                <a:pathLst>
                  <a:path w="405533" h="848790">
                    <a:moveTo>
                      <a:pt x="0" y="0"/>
                    </a:moveTo>
                    <a:lnTo>
                      <a:pt x="405533" y="0"/>
                    </a:lnTo>
                    <a:lnTo>
                      <a:pt x="405533" y="848790"/>
                    </a:lnTo>
                    <a:lnTo>
                      <a:pt x="0" y="84879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pic>
          <p:nvPicPr>
            <p:cNvPr id="50" name="Imagem 49">
              <a:extLst>
                <a:ext uri="{FF2B5EF4-FFF2-40B4-BE49-F238E27FC236}">
                  <a16:creationId xmlns:a16="http://schemas.microsoft.com/office/drawing/2014/main" id="{B3BED559-B6F9-93EE-5203-C286786EFA7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582765" y="438335"/>
              <a:ext cx="1298853" cy="30842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4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28700" y="9272588"/>
            <a:ext cx="16230600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3" name="AutoShape 3"/>
          <p:cNvSpPr/>
          <p:nvPr/>
        </p:nvSpPr>
        <p:spPr>
          <a:xfrm rot="5400000">
            <a:off x="-659533" y="7028462"/>
            <a:ext cx="3376466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4" name="TextBox 4"/>
          <p:cNvSpPr txBox="1"/>
          <p:nvPr/>
        </p:nvSpPr>
        <p:spPr>
          <a:xfrm>
            <a:off x="1028700" y="9445856"/>
            <a:ext cx="4799768" cy="356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 b="1">
                <a:solidFill>
                  <a:srgbClr val="01BEFF"/>
                </a:solidFill>
                <a:latin typeface="Now Bold"/>
                <a:ea typeface="Now Bold"/>
                <a:cs typeface="Now Bold"/>
                <a:sym typeface="Now Bold"/>
              </a:rPr>
              <a:t>*Low-medium complexity</a:t>
            </a:r>
          </a:p>
        </p:txBody>
      </p:sp>
      <p:sp>
        <p:nvSpPr>
          <p:cNvPr id="5" name="TextBox 5"/>
          <p:cNvSpPr txBox="1"/>
          <p:nvPr/>
        </p:nvSpPr>
        <p:spPr>
          <a:xfrm rot="-5400000">
            <a:off x="-1047762" y="2907995"/>
            <a:ext cx="4114800" cy="356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Gartner </a:t>
            </a:r>
          </a:p>
        </p:txBody>
      </p:sp>
      <p:sp>
        <p:nvSpPr>
          <p:cNvPr id="6" name="Freeform 6"/>
          <p:cNvSpPr/>
          <p:nvPr/>
        </p:nvSpPr>
        <p:spPr>
          <a:xfrm>
            <a:off x="1187743" y="538187"/>
            <a:ext cx="1843191" cy="1400825"/>
          </a:xfrm>
          <a:custGeom>
            <a:avLst/>
            <a:gdLst/>
            <a:ahLst/>
            <a:cxnLst/>
            <a:rect l="l" t="t" r="r" b="b"/>
            <a:pathLst>
              <a:path w="1843191" h="1400825">
                <a:moveTo>
                  <a:pt x="0" y="0"/>
                </a:moveTo>
                <a:lnTo>
                  <a:pt x="1843191" y="0"/>
                </a:lnTo>
                <a:lnTo>
                  <a:pt x="1843191" y="1400826"/>
                </a:lnTo>
                <a:lnTo>
                  <a:pt x="0" y="14008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TextBox 7"/>
          <p:cNvSpPr txBox="1"/>
          <p:nvPr/>
        </p:nvSpPr>
        <p:spPr>
          <a:xfrm>
            <a:off x="1542364" y="2647455"/>
            <a:ext cx="15203272" cy="4632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  <a:spcBef>
                <a:spcPct val="0"/>
              </a:spcBef>
            </a:pPr>
            <a:r>
              <a:rPr lang="en-US" sz="5200" b="1" spc="1040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“ENSINAR </a:t>
            </a:r>
            <a:r>
              <a:rPr lang="en-US" sz="5200" b="1" spc="1040">
                <a:solidFill>
                  <a:srgbClr val="01BEFF"/>
                </a:solidFill>
                <a:latin typeface="Now Bold"/>
                <a:ea typeface="Now Bold"/>
                <a:cs typeface="Now Bold"/>
                <a:sym typeface="Now Bold"/>
              </a:rPr>
              <a:t>*AUTOMAÇÃO</a:t>
            </a:r>
            <a:r>
              <a:rPr lang="en-US" sz="5200" b="1" spc="1040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 A QUEM ENTENDE O NEGÓCIO É </a:t>
            </a:r>
            <a:r>
              <a:rPr lang="en-US" sz="5200" b="1" spc="1040">
                <a:solidFill>
                  <a:srgbClr val="56D500"/>
                </a:solidFill>
                <a:latin typeface="Now Bold"/>
                <a:ea typeface="Now Bold"/>
                <a:cs typeface="Now Bold"/>
                <a:sym typeface="Now Bold"/>
              </a:rPr>
              <a:t>MAIS RÁPIDO</a:t>
            </a:r>
            <a:r>
              <a:rPr lang="en-US" sz="5200" b="1" spc="1040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 DO QUE ENSINAR </a:t>
            </a:r>
          </a:p>
          <a:p>
            <a:pPr algn="ctr">
              <a:lnSpc>
                <a:spcPts val="7280"/>
              </a:lnSpc>
              <a:spcBef>
                <a:spcPct val="0"/>
              </a:spcBef>
            </a:pPr>
            <a:r>
              <a:rPr lang="en-US" sz="5200" b="1" spc="1040">
                <a:solidFill>
                  <a:srgbClr val="56D500"/>
                </a:solidFill>
                <a:latin typeface="Now Bold"/>
                <a:ea typeface="Now Bold"/>
                <a:cs typeface="Now Bold"/>
                <a:sym typeface="Now Bold"/>
              </a:rPr>
              <a:t>O NEGÓCIO</a:t>
            </a:r>
            <a:r>
              <a:rPr lang="en-US" sz="5200" b="1" spc="1040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 A QUEM ENTENDE DE TECNOLOGIA”</a:t>
            </a:r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85A84FE6-4ED8-C6E8-F119-80D7CE63A858}"/>
              </a:ext>
            </a:extLst>
          </p:cNvPr>
          <p:cNvGrpSpPr/>
          <p:nvPr/>
        </p:nvGrpSpPr>
        <p:grpSpPr>
          <a:xfrm>
            <a:off x="12653347" y="454003"/>
            <a:ext cx="5144104" cy="727097"/>
            <a:chOff x="12737514" y="228999"/>
            <a:chExt cx="5144104" cy="727097"/>
          </a:xfrm>
        </p:grpSpPr>
        <p:grpSp>
          <p:nvGrpSpPr>
            <p:cNvPr id="13" name="Group 11">
              <a:extLst>
                <a:ext uri="{FF2B5EF4-FFF2-40B4-BE49-F238E27FC236}">
                  <a16:creationId xmlns:a16="http://schemas.microsoft.com/office/drawing/2014/main" id="{13D63EC6-5C10-74A6-2506-6FDA0777C088}"/>
                </a:ext>
              </a:extLst>
            </p:cNvPr>
            <p:cNvGrpSpPr/>
            <p:nvPr/>
          </p:nvGrpSpPr>
          <p:grpSpPr>
            <a:xfrm>
              <a:off x="12737514" y="228999"/>
              <a:ext cx="3777582" cy="727097"/>
              <a:chOff x="0" y="0"/>
              <a:chExt cx="5036773" cy="969462"/>
            </a:xfrm>
          </p:grpSpPr>
          <p:sp>
            <p:nvSpPr>
              <p:cNvPr id="15" name="Freeform 12">
                <a:extLst>
                  <a:ext uri="{FF2B5EF4-FFF2-40B4-BE49-F238E27FC236}">
                    <a16:creationId xmlns:a16="http://schemas.microsoft.com/office/drawing/2014/main" id="{CAA4FC0E-23EA-0871-EA54-3C621F6D85C9}"/>
                  </a:ext>
                </a:extLst>
              </p:cNvPr>
              <p:cNvSpPr/>
              <p:nvPr/>
            </p:nvSpPr>
            <p:spPr>
              <a:xfrm>
                <a:off x="0" y="0"/>
                <a:ext cx="4799441" cy="969462"/>
              </a:xfrm>
              <a:custGeom>
                <a:avLst/>
                <a:gdLst/>
                <a:ahLst/>
                <a:cxnLst/>
                <a:rect l="l" t="t" r="r" b="b"/>
                <a:pathLst>
                  <a:path w="4799437" h="969462">
                    <a:moveTo>
                      <a:pt x="0" y="0"/>
                    </a:moveTo>
                    <a:lnTo>
                      <a:pt x="4799437" y="0"/>
                    </a:lnTo>
                    <a:lnTo>
                      <a:pt x="4799437" y="969462"/>
                    </a:lnTo>
                    <a:lnTo>
                      <a:pt x="0" y="96946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  <p:sp>
            <p:nvSpPr>
              <p:cNvPr id="16" name="Freeform 13">
                <a:extLst>
                  <a:ext uri="{FF2B5EF4-FFF2-40B4-BE49-F238E27FC236}">
                    <a16:creationId xmlns:a16="http://schemas.microsoft.com/office/drawing/2014/main" id="{4088A8D7-D426-DF7A-2D8E-26E1CCAA1BB1}"/>
                  </a:ext>
                </a:extLst>
              </p:cNvPr>
              <p:cNvSpPr/>
              <p:nvPr/>
            </p:nvSpPr>
            <p:spPr>
              <a:xfrm>
                <a:off x="4631240" y="60336"/>
                <a:ext cx="405533" cy="848790"/>
              </a:xfrm>
              <a:custGeom>
                <a:avLst/>
                <a:gdLst/>
                <a:ahLst/>
                <a:cxnLst/>
                <a:rect l="l" t="t" r="r" b="b"/>
                <a:pathLst>
                  <a:path w="405533" h="848790">
                    <a:moveTo>
                      <a:pt x="0" y="0"/>
                    </a:moveTo>
                    <a:lnTo>
                      <a:pt x="405533" y="0"/>
                    </a:lnTo>
                    <a:lnTo>
                      <a:pt x="405533" y="848790"/>
                    </a:lnTo>
                    <a:lnTo>
                      <a:pt x="0" y="84879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pic>
          <p:nvPicPr>
            <p:cNvPr id="14" name="Imagem 13">
              <a:extLst>
                <a:ext uri="{FF2B5EF4-FFF2-40B4-BE49-F238E27FC236}">
                  <a16:creationId xmlns:a16="http://schemas.microsoft.com/office/drawing/2014/main" id="{4FFBFF18-AA67-6F4F-7C57-E63F71E2487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6582765" y="438335"/>
              <a:ext cx="1298853" cy="30842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4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77694" y="3019988"/>
            <a:ext cx="1742962" cy="1742962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6D5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595527" y="3019988"/>
            <a:ext cx="1742962" cy="1742962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6D5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397323" y="3019988"/>
            <a:ext cx="1742962" cy="1742962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6D5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877694" y="914881"/>
            <a:ext cx="10035114" cy="909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93"/>
              </a:lnSpc>
            </a:pPr>
            <a:r>
              <a:rPr lang="en-US" sz="6488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PYTHON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75383" y="3561269"/>
            <a:ext cx="947584" cy="70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50"/>
              </a:lnSpc>
            </a:pPr>
            <a:r>
              <a:rPr lang="en-US" sz="5000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1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993216" y="3561269"/>
            <a:ext cx="947584" cy="708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50"/>
              </a:lnSpc>
            </a:pPr>
            <a:r>
              <a:rPr lang="en-US" sz="5000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795012" y="3561269"/>
            <a:ext cx="947584" cy="708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50"/>
              </a:lnSpc>
            </a:pPr>
            <a:r>
              <a:rPr lang="en-US" sz="5000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3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77694" y="5577524"/>
            <a:ext cx="5017557" cy="16773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80"/>
              </a:lnSpc>
            </a:pPr>
            <a:r>
              <a:rPr lang="en-US" sz="2928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GRATUITO, PERFORMANCE &amp; </a:t>
            </a:r>
          </a:p>
          <a:p>
            <a:pPr algn="l">
              <a:lnSpc>
                <a:spcPts val="3280"/>
              </a:lnSpc>
            </a:pPr>
            <a:r>
              <a:rPr lang="en-US" sz="2928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OPEN SOURCE</a:t>
            </a:r>
          </a:p>
          <a:p>
            <a:pPr algn="l">
              <a:lnSpc>
                <a:spcPts val="3280"/>
              </a:lnSpc>
            </a:pPr>
            <a:endParaRPr lang="en-US" sz="2928" b="1">
              <a:solidFill>
                <a:srgbClr val="FFFFFF"/>
              </a:solidFill>
              <a:latin typeface="Telegraf Bold"/>
              <a:ea typeface="Telegraf Bold"/>
              <a:cs typeface="Telegraf Bold"/>
              <a:sym typeface="Telegraf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6595527" y="5577524"/>
            <a:ext cx="5017557" cy="858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80"/>
              </a:lnSpc>
            </a:pPr>
            <a:r>
              <a:rPr lang="en-US" sz="2928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APRENDIZADO RÁPIDO + COMUNIDADE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397323" y="5577524"/>
            <a:ext cx="5017557" cy="858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80"/>
              </a:lnSpc>
            </a:pPr>
            <a:r>
              <a:rPr lang="en-US" sz="2928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INTELIGÊNCIA ARTIFICIAL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77694" y="7057762"/>
            <a:ext cx="5096946" cy="1648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68"/>
              </a:lnSpc>
            </a:pPr>
            <a:r>
              <a:rPr lang="en-US" sz="2828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Sem custos e de alta performance, Python viabiliza soluções seguras, escaláveis e acessíveis.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595527" y="7057762"/>
            <a:ext cx="5096946" cy="1648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68"/>
              </a:lnSpc>
            </a:pPr>
            <a:r>
              <a:rPr lang="en-US" sz="2828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Curva de aprendizado curta e suporte global aceleram resultados e promovem colaboração.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397323" y="7057762"/>
            <a:ext cx="5096946" cy="1648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68"/>
              </a:lnSpc>
            </a:pPr>
            <a:r>
              <a:rPr lang="en-US" sz="2828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Python potencializa a adoção estratégica de IA, unindo simplicidade, vibecoding e eficiência para gerar valor real.</a:t>
            </a:r>
          </a:p>
        </p:txBody>
      </p:sp>
      <p:sp>
        <p:nvSpPr>
          <p:cNvPr id="21" name="AutoShape 21"/>
          <p:cNvSpPr/>
          <p:nvPr/>
        </p:nvSpPr>
        <p:spPr>
          <a:xfrm>
            <a:off x="0" y="541501"/>
            <a:ext cx="7019699" cy="0"/>
          </a:xfrm>
          <a:prstGeom prst="line">
            <a:avLst/>
          </a:prstGeom>
          <a:ln w="38100" cap="flat">
            <a:solidFill>
              <a:srgbClr val="56D5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grpSp>
        <p:nvGrpSpPr>
          <p:cNvPr id="26" name="Agrupar 25">
            <a:extLst>
              <a:ext uri="{FF2B5EF4-FFF2-40B4-BE49-F238E27FC236}">
                <a16:creationId xmlns:a16="http://schemas.microsoft.com/office/drawing/2014/main" id="{BCAD3C44-3242-D74C-C679-EC3DE8FC5B0C}"/>
              </a:ext>
            </a:extLst>
          </p:cNvPr>
          <p:cNvGrpSpPr/>
          <p:nvPr/>
        </p:nvGrpSpPr>
        <p:grpSpPr>
          <a:xfrm>
            <a:off x="12653347" y="454003"/>
            <a:ext cx="5144104" cy="727097"/>
            <a:chOff x="12737514" y="228999"/>
            <a:chExt cx="5144104" cy="727097"/>
          </a:xfrm>
        </p:grpSpPr>
        <p:grpSp>
          <p:nvGrpSpPr>
            <p:cNvPr id="27" name="Group 11">
              <a:extLst>
                <a:ext uri="{FF2B5EF4-FFF2-40B4-BE49-F238E27FC236}">
                  <a16:creationId xmlns:a16="http://schemas.microsoft.com/office/drawing/2014/main" id="{EFED510A-76B2-8A58-E252-9E3274EC503C}"/>
                </a:ext>
              </a:extLst>
            </p:cNvPr>
            <p:cNvGrpSpPr/>
            <p:nvPr/>
          </p:nvGrpSpPr>
          <p:grpSpPr>
            <a:xfrm>
              <a:off x="12737514" y="228999"/>
              <a:ext cx="3777582" cy="727097"/>
              <a:chOff x="0" y="0"/>
              <a:chExt cx="5036773" cy="969462"/>
            </a:xfrm>
          </p:grpSpPr>
          <p:sp>
            <p:nvSpPr>
              <p:cNvPr id="29" name="Freeform 12">
                <a:extLst>
                  <a:ext uri="{FF2B5EF4-FFF2-40B4-BE49-F238E27FC236}">
                    <a16:creationId xmlns:a16="http://schemas.microsoft.com/office/drawing/2014/main" id="{E5212283-E1CB-B195-3218-91541A2865F7}"/>
                  </a:ext>
                </a:extLst>
              </p:cNvPr>
              <p:cNvSpPr/>
              <p:nvPr/>
            </p:nvSpPr>
            <p:spPr>
              <a:xfrm>
                <a:off x="0" y="0"/>
                <a:ext cx="4799441" cy="969462"/>
              </a:xfrm>
              <a:custGeom>
                <a:avLst/>
                <a:gdLst/>
                <a:ahLst/>
                <a:cxnLst/>
                <a:rect l="l" t="t" r="r" b="b"/>
                <a:pathLst>
                  <a:path w="4799437" h="969462">
                    <a:moveTo>
                      <a:pt x="0" y="0"/>
                    </a:moveTo>
                    <a:lnTo>
                      <a:pt x="4799437" y="0"/>
                    </a:lnTo>
                    <a:lnTo>
                      <a:pt x="4799437" y="969462"/>
                    </a:lnTo>
                    <a:lnTo>
                      <a:pt x="0" y="96946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  <p:sp>
            <p:nvSpPr>
              <p:cNvPr id="30" name="Freeform 13">
                <a:extLst>
                  <a:ext uri="{FF2B5EF4-FFF2-40B4-BE49-F238E27FC236}">
                    <a16:creationId xmlns:a16="http://schemas.microsoft.com/office/drawing/2014/main" id="{0D1F5171-C8F9-0193-CAB8-99FD961AA9EE}"/>
                  </a:ext>
                </a:extLst>
              </p:cNvPr>
              <p:cNvSpPr/>
              <p:nvPr/>
            </p:nvSpPr>
            <p:spPr>
              <a:xfrm>
                <a:off x="4631240" y="60336"/>
                <a:ext cx="405533" cy="848790"/>
              </a:xfrm>
              <a:custGeom>
                <a:avLst/>
                <a:gdLst/>
                <a:ahLst/>
                <a:cxnLst/>
                <a:rect l="l" t="t" r="r" b="b"/>
                <a:pathLst>
                  <a:path w="405533" h="848790">
                    <a:moveTo>
                      <a:pt x="0" y="0"/>
                    </a:moveTo>
                    <a:lnTo>
                      <a:pt x="405533" y="0"/>
                    </a:lnTo>
                    <a:lnTo>
                      <a:pt x="405533" y="848790"/>
                    </a:lnTo>
                    <a:lnTo>
                      <a:pt x="0" y="84879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pic>
          <p:nvPicPr>
            <p:cNvPr id="28" name="Imagem 27">
              <a:extLst>
                <a:ext uri="{FF2B5EF4-FFF2-40B4-BE49-F238E27FC236}">
                  <a16:creationId xmlns:a16="http://schemas.microsoft.com/office/drawing/2014/main" id="{00D0972B-4B11-9033-CE7B-D87D3400FD9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582765" y="438335"/>
              <a:ext cx="1298853" cy="30842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4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825487" y="3236947"/>
            <a:ext cx="5781604" cy="16335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93"/>
              </a:lnSpc>
            </a:pPr>
            <a:r>
              <a:rPr lang="en-US" sz="6488" b="1" dirty="0" err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BotCity</a:t>
            </a:r>
            <a:r>
              <a:rPr lang="en-US" sz="6488" b="1" dirty="0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 Orchestrator</a:t>
            </a:r>
          </a:p>
        </p:txBody>
      </p:sp>
      <p:sp>
        <p:nvSpPr>
          <p:cNvPr id="3" name="AutoShape 3"/>
          <p:cNvSpPr/>
          <p:nvPr/>
        </p:nvSpPr>
        <p:spPr>
          <a:xfrm>
            <a:off x="0" y="2713037"/>
            <a:ext cx="7019699" cy="0"/>
          </a:xfrm>
          <a:prstGeom prst="line">
            <a:avLst/>
          </a:prstGeom>
          <a:ln w="38100" cap="flat">
            <a:solidFill>
              <a:srgbClr val="56D5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4" name="TextBox 4"/>
          <p:cNvSpPr txBox="1"/>
          <p:nvPr/>
        </p:nvSpPr>
        <p:spPr>
          <a:xfrm>
            <a:off x="9803109" y="2607915"/>
            <a:ext cx="7677065" cy="4593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92"/>
              </a:lnSpc>
            </a:pPr>
            <a:r>
              <a:rPr lang="en-US" sz="3028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Governança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803109" y="3515419"/>
            <a:ext cx="7677065" cy="4593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92"/>
              </a:lnSpc>
            </a:pPr>
            <a:r>
              <a:rPr lang="en-US" sz="3028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Monitoramento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803109" y="4432016"/>
            <a:ext cx="7677065" cy="4593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92"/>
              </a:lnSpc>
            </a:pPr>
            <a:r>
              <a:rPr lang="en-US" sz="3028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Segurança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3109" y="5372316"/>
            <a:ext cx="7677065" cy="4593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92"/>
              </a:lnSpc>
            </a:pPr>
            <a:r>
              <a:rPr lang="en-US" sz="3028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Integração Simples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144000" y="2684462"/>
            <a:ext cx="202018" cy="230104"/>
            <a:chOff x="0" y="0"/>
            <a:chExt cx="53206" cy="6060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3206" cy="60604"/>
            </a:xfrm>
            <a:custGeom>
              <a:avLst/>
              <a:gdLst/>
              <a:ahLst/>
              <a:cxnLst/>
              <a:rect l="l" t="t" r="r" b="b"/>
              <a:pathLst>
                <a:path w="53206" h="60604">
                  <a:moveTo>
                    <a:pt x="0" y="0"/>
                  </a:moveTo>
                  <a:lnTo>
                    <a:pt x="53206" y="0"/>
                  </a:lnTo>
                  <a:lnTo>
                    <a:pt x="53206" y="60604"/>
                  </a:lnTo>
                  <a:lnTo>
                    <a:pt x="0" y="60604"/>
                  </a:lnTo>
                  <a:close/>
                </a:path>
              </a:pathLst>
            </a:custGeom>
            <a:solidFill>
              <a:srgbClr val="56D5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53206" cy="987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144000" y="3630066"/>
            <a:ext cx="202018" cy="230104"/>
            <a:chOff x="0" y="0"/>
            <a:chExt cx="53206" cy="6060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3206" cy="60604"/>
            </a:xfrm>
            <a:custGeom>
              <a:avLst/>
              <a:gdLst/>
              <a:ahLst/>
              <a:cxnLst/>
              <a:rect l="l" t="t" r="r" b="b"/>
              <a:pathLst>
                <a:path w="53206" h="60604">
                  <a:moveTo>
                    <a:pt x="0" y="0"/>
                  </a:moveTo>
                  <a:lnTo>
                    <a:pt x="53206" y="0"/>
                  </a:lnTo>
                  <a:lnTo>
                    <a:pt x="53206" y="60604"/>
                  </a:lnTo>
                  <a:lnTo>
                    <a:pt x="0" y="60604"/>
                  </a:lnTo>
                  <a:close/>
                </a:path>
              </a:pathLst>
            </a:custGeom>
            <a:solidFill>
              <a:srgbClr val="56D5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53206" cy="987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144000" y="4546663"/>
            <a:ext cx="202018" cy="230104"/>
            <a:chOff x="0" y="0"/>
            <a:chExt cx="53206" cy="6060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3206" cy="60604"/>
            </a:xfrm>
            <a:custGeom>
              <a:avLst/>
              <a:gdLst/>
              <a:ahLst/>
              <a:cxnLst/>
              <a:rect l="l" t="t" r="r" b="b"/>
              <a:pathLst>
                <a:path w="53206" h="60604">
                  <a:moveTo>
                    <a:pt x="0" y="0"/>
                  </a:moveTo>
                  <a:lnTo>
                    <a:pt x="53206" y="0"/>
                  </a:lnTo>
                  <a:lnTo>
                    <a:pt x="53206" y="60604"/>
                  </a:lnTo>
                  <a:lnTo>
                    <a:pt x="0" y="60604"/>
                  </a:lnTo>
                  <a:close/>
                </a:path>
              </a:pathLst>
            </a:custGeom>
            <a:solidFill>
              <a:srgbClr val="56D5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53206" cy="987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144000" y="5462567"/>
            <a:ext cx="202018" cy="230104"/>
            <a:chOff x="0" y="0"/>
            <a:chExt cx="53206" cy="60604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3206" cy="60604"/>
            </a:xfrm>
            <a:custGeom>
              <a:avLst/>
              <a:gdLst/>
              <a:ahLst/>
              <a:cxnLst/>
              <a:rect l="l" t="t" r="r" b="b"/>
              <a:pathLst>
                <a:path w="53206" h="60604">
                  <a:moveTo>
                    <a:pt x="0" y="0"/>
                  </a:moveTo>
                  <a:lnTo>
                    <a:pt x="53206" y="0"/>
                  </a:lnTo>
                  <a:lnTo>
                    <a:pt x="53206" y="60604"/>
                  </a:lnTo>
                  <a:lnTo>
                    <a:pt x="0" y="60604"/>
                  </a:lnTo>
                  <a:close/>
                </a:path>
              </a:pathLst>
            </a:custGeom>
            <a:solidFill>
              <a:srgbClr val="56D5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53206" cy="987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0" name="Freeform 20"/>
          <p:cNvSpPr/>
          <p:nvPr/>
        </p:nvSpPr>
        <p:spPr>
          <a:xfrm>
            <a:off x="13481719" y="838681"/>
            <a:ext cx="3599578" cy="727097"/>
          </a:xfrm>
          <a:custGeom>
            <a:avLst/>
            <a:gdLst/>
            <a:ahLst/>
            <a:cxnLst/>
            <a:rect l="l" t="t" r="r" b="b"/>
            <a:pathLst>
              <a:path w="3599578" h="727097">
                <a:moveTo>
                  <a:pt x="0" y="0"/>
                </a:moveTo>
                <a:lnTo>
                  <a:pt x="3599577" y="0"/>
                </a:lnTo>
                <a:lnTo>
                  <a:pt x="3599577" y="727097"/>
                </a:lnTo>
                <a:lnTo>
                  <a:pt x="0" y="7270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1" name="TextBox 21"/>
          <p:cNvSpPr txBox="1"/>
          <p:nvPr/>
        </p:nvSpPr>
        <p:spPr>
          <a:xfrm>
            <a:off x="9803109" y="6279388"/>
            <a:ext cx="7677065" cy="4593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92"/>
              </a:lnSpc>
            </a:pPr>
            <a:r>
              <a:rPr lang="en-US" sz="3028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Autonomia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803109" y="7219688"/>
            <a:ext cx="7677065" cy="4593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92"/>
              </a:lnSpc>
            </a:pPr>
            <a:r>
              <a:rPr lang="en-US" sz="3028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∑ Mapeamento da Produtividade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9144000" y="6394035"/>
            <a:ext cx="202018" cy="230104"/>
            <a:chOff x="0" y="0"/>
            <a:chExt cx="53206" cy="60604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53206" cy="60604"/>
            </a:xfrm>
            <a:custGeom>
              <a:avLst/>
              <a:gdLst/>
              <a:ahLst/>
              <a:cxnLst/>
              <a:rect l="l" t="t" r="r" b="b"/>
              <a:pathLst>
                <a:path w="53206" h="60604">
                  <a:moveTo>
                    <a:pt x="0" y="0"/>
                  </a:moveTo>
                  <a:lnTo>
                    <a:pt x="53206" y="0"/>
                  </a:lnTo>
                  <a:lnTo>
                    <a:pt x="53206" y="60604"/>
                  </a:lnTo>
                  <a:lnTo>
                    <a:pt x="0" y="60604"/>
                  </a:lnTo>
                  <a:close/>
                </a:path>
              </a:pathLst>
            </a:custGeom>
            <a:solidFill>
              <a:srgbClr val="56D5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53206" cy="987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144000" y="7309938"/>
            <a:ext cx="202018" cy="230104"/>
            <a:chOff x="0" y="0"/>
            <a:chExt cx="53206" cy="60604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53206" cy="60604"/>
            </a:xfrm>
            <a:custGeom>
              <a:avLst/>
              <a:gdLst/>
              <a:ahLst/>
              <a:cxnLst/>
              <a:rect l="l" t="t" r="r" b="b"/>
              <a:pathLst>
                <a:path w="53206" h="60604">
                  <a:moveTo>
                    <a:pt x="0" y="0"/>
                  </a:moveTo>
                  <a:lnTo>
                    <a:pt x="53206" y="0"/>
                  </a:lnTo>
                  <a:lnTo>
                    <a:pt x="53206" y="60604"/>
                  </a:lnTo>
                  <a:lnTo>
                    <a:pt x="0" y="60604"/>
                  </a:lnTo>
                  <a:close/>
                </a:path>
              </a:pathLst>
            </a:custGeom>
            <a:solidFill>
              <a:srgbClr val="56D5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38100"/>
              <a:ext cx="53206" cy="987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4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571545" y="847913"/>
            <a:ext cx="9305774" cy="8687755"/>
            <a:chOff x="0" y="0"/>
            <a:chExt cx="2450903" cy="22881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50904" cy="2288133"/>
            </a:xfrm>
            <a:custGeom>
              <a:avLst/>
              <a:gdLst/>
              <a:ahLst/>
              <a:cxnLst/>
              <a:rect l="l" t="t" r="r" b="b"/>
              <a:pathLst>
                <a:path w="2450904" h="2288133">
                  <a:moveTo>
                    <a:pt x="0" y="0"/>
                  </a:moveTo>
                  <a:lnTo>
                    <a:pt x="2450904" y="0"/>
                  </a:lnTo>
                  <a:lnTo>
                    <a:pt x="2450904" y="2288133"/>
                  </a:lnTo>
                  <a:lnTo>
                    <a:pt x="0" y="2288133"/>
                  </a:lnTo>
                  <a:close/>
                </a:path>
              </a:pathLst>
            </a:custGeom>
            <a:solidFill>
              <a:srgbClr val="5EDB23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450903" cy="23262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9343759" y="4275011"/>
            <a:ext cx="964724" cy="1261077"/>
          </a:xfrm>
          <a:custGeom>
            <a:avLst/>
            <a:gdLst/>
            <a:ahLst/>
            <a:cxnLst/>
            <a:rect l="l" t="t" r="r" b="b"/>
            <a:pathLst>
              <a:path w="964724" h="1261077">
                <a:moveTo>
                  <a:pt x="0" y="0"/>
                </a:moveTo>
                <a:lnTo>
                  <a:pt x="964724" y="0"/>
                </a:lnTo>
                <a:lnTo>
                  <a:pt x="964724" y="1261077"/>
                </a:lnTo>
                <a:lnTo>
                  <a:pt x="0" y="12610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6" name="Group 6"/>
          <p:cNvGrpSpPr/>
          <p:nvPr/>
        </p:nvGrpSpPr>
        <p:grpSpPr>
          <a:xfrm>
            <a:off x="-1853552" y="1028700"/>
            <a:ext cx="5222595" cy="727097"/>
            <a:chOff x="0" y="0"/>
            <a:chExt cx="6963460" cy="969462"/>
          </a:xfrm>
        </p:grpSpPr>
        <p:sp>
          <p:nvSpPr>
            <p:cNvPr id="7" name="Freeform 7"/>
            <p:cNvSpPr/>
            <p:nvPr/>
          </p:nvSpPr>
          <p:spPr>
            <a:xfrm>
              <a:off x="3754029" y="0"/>
              <a:ext cx="1045408" cy="969462"/>
            </a:xfrm>
            <a:custGeom>
              <a:avLst/>
              <a:gdLst/>
              <a:ahLst/>
              <a:cxnLst/>
              <a:rect l="l" t="t" r="r" b="b"/>
              <a:pathLst>
                <a:path w="1045408" h="969462">
                  <a:moveTo>
                    <a:pt x="0" y="0"/>
                  </a:moveTo>
                  <a:lnTo>
                    <a:pt x="1045408" y="0"/>
                  </a:lnTo>
                  <a:lnTo>
                    <a:pt x="1045408" y="969462"/>
                  </a:lnTo>
                  <a:lnTo>
                    <a:pt x="0" y="9694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59096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Freeform 8"/>
            <p:cNvSpPr/>
            <p:nvPr/>
          </p:nvSpPr>
          <p:spPr>
            <a:xfrm>
              <a:off x="4631242" y="60336"/>
              <a:ext cx="405533" cy="848790"/>
            </a:xfrm>
            <a:custGeom>
              <a:avLst/>
              <a:gdLst/>
              <a:ahLst/>
              <a:cxnLst/>
              <a:rect l="l" t="t" r="r" b="b"/>
              <a:pathLst>
                <a:path w="405533" h="848790">
                  <a:moveTo>
                    <a:pt x="0" y="0"/>
                  </a:moveTo>
                  <a:lnTo>
                    <a:pt x="405533" y="0"/>
                  </a:lnTo>
                  <a:lnTo>
                    <a:pt x="405533" y="848790"/>
                  </a:lnTo>
                  <a:lnTo>
                    <a:pt x="0" y="8487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/>
            <p:cNvSpPr/>
            <p:nvPr/>
          </p:nvSpPr>
          <p:spPr>
            <a:xfrm>
              <a:off x="5036775" y="200545"/>
              <a:ext cx="1926685" cy="568372"/>
            </a:xfrm>
            <a:custGeom>
              <a:avLst/>
              <a:gdLst/>
              <a:ahLst/>
              <a:cxnLst/>
              <a:rect l="l" t="t" r="r" b="b"/>
              <a:pathLst>
                <a:path w="1926685" h="568372">
                  <a:moveTo>
                    <a:pt x="0" y="0"/>
                  </a:moveTo>
                  <a:lnTo>
                    <a:pt x="1926685" y="0"/>
                  </a:lnTo>
                  <a:lnTo>
                    <a:pt x="1926685" y="568372"/>
                  </a:lnTo>
                  <a:lnTo>
                    <a:pt x="0" y="5683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0" name="Freeform 10"/>
          <p:cNvSpPr/>
          <p:nvPr/>
        </p:nvSpPr>
        <p:spPr>
          <a:xfrm>
            <a:off x="9194854" y="1838290"/>
            <a:ext cx="1154990" cy="1154990"/>
          </a:xfrm>
          <a:custGeom>
            <a:avLst/>
            <a:gdLst/>
            <a:ahLst/>
            <a:cxnLst/>
            <a:rect l="l" t="t" r="r" b="b"/>
            <a:pathLst>
              <a:path w="1154990" h="1154990">
                <a:moveTo>
                  <a:pt x="0" y="0"/>
                </a:moveTo>
                <a:lnTo>
                  <a:pt x="1154990" y="0"/>
                </a:lnTo>
                <a:lnTo>
                  <a:pt x="1154990" y="1154990"/>
                </a:lnTo>
                <a:lnTo>
                  <a:pt x="0" y="115499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>
          <a:xfrm>
            <a:off x="9132054" y="7153762"/>
            <a:ext cx="1280589" cy="1280589"/>
          </a:xfrm>
          <a:custGeom>
            <a:avLst/>
            <a:gdLst/>
            <a:ahLst/>
            <a:cxnLst/>
            <a:rect l="l" t="t" r="r" b="b"/>
            <a:pathLst>
              <a:path w="1280589" h="1280589">
                <a:moveTo>
                  <a:pt x="0" y="0"/>
                </a:moveTo>
                <a:lnTo>
                  <a:pt x="1280589" y="0"/>
                </a:lnTo>
                <a:lnTo>
                  <a:pt x="1280589" y="1280589"/>
                </a:lnTo>
                <a:lnTo>
                  <a:pt x="0" y="128058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TextBox 12"/>
          <p:cNvSpPr txBox="1"/>
          <p:nvPr/>
        </p:nvSpPr>
        <p:spPr>
          <a:xfrm>
            <a:off x="1028700" y="4853501"/>
            <a:ext cx="7038020" cy="38883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92"/>
              </a:lnSpc>
            </a:pPr>
            <a:r>
              <a:rPr lang="en-US" sz="3028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O programa Innovation Club tem como objetivo criar uma comunidade de </a:t>
            </a:r>
            <a:r>
              <a:rPr lang="en-US" sz="3028" b="1">
                <a:solidFill>
                  <a:srgbClr val="56D500"/>
                </a:solidFill>
                <a:latin typeface="Telegraf Bold"/>
                <a:ea typeface="Telegraf Bold"/>
                <a:cs typeface="Telegraf Bold"/>
                <a:sym typeface="Telegraf Bold"/>
              </a:rPr>
              <a:t>Citizen Developers</a:t>
            </a:r>
            <a:r>
              <a:rPr lang="en-US" sz="3028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. O principal propósito dessa comunidade é capacitar os usuários de negócio em cada região para que possam, de forma autônoma, </a:t>
            </a:r>
            <a:r>
              <a:rPr lang="en-US" sz="3028" b="1">
                <a:solidFill>
                  <a:srgbClr val="56D500"/>
                </a:solidFill>
                <a:latin typeface="Telegraf Bold"/>
                <a:ea typeface="Telegraf Bold"/>
                <a:cs typeface="Telegraf Bold"/>
                <a:sym typeface="Telegraf Bold"/>
              </a:rPr>
              <a:t>desenvolver automações de baixa a média complexidade.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850975" y="2449060"/>
            <a:ext cx="6009602" cy="8880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92"/>
              </a:lnSpc>
            </a:pPr>
            <a:r>
              <a:rPr lang="en-US" sz="3028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Liderança presente que inspira autonomia e inovação.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850975" y="4885781"/>
            <a:ext cx="6009602" cy="8880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92"/>
              </a:lnSpc>
            </a:pPr>
            <a:r>
              <a:rPr lang="en-US" sz="3028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Ensino prático conectado às dores do negócio.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850975" y="7990340"/>
            <a:ext cx="6746403" cy="8880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92"/>
              </a:lnSpc>
            </a:pPr>
            <a:r>
              <a:rPr lang="en-US" sz="3028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Governança ativa, suporte técnico e reconhecimento das iniciativas.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850975" y="1838290"/>
            <a:ext cx="6408325" cy="4593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92"/>
              </a:lnSpc>
            </a:pPr>
            <a:r>
              <a:rPr lang="en-US" sz="3028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Liderança que apoia e transforma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850975" y="4275011"/>
            <a:ext cx="6746403" cy="4593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92"/>
              </a:lnSpc>
            </a:pPr>
            <a:r>
              <a:rPr lang="en-US" sz="3028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Aprendizagem prática e conectada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850975" y="6949918"/>
            <a:ext cx="6746403" cy="8880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92"/>
              </a:lnSpc>
            </a:pPr>
            <a:r>
              <a:rPr lang="en-US" sz="3028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Governança, suporte e reconhecimento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28700" y="2700065"/>
            <a:ext cx="6655461" cy="9605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829"/>
              </a:lnSpc>
              <a:spcBef>
                <a:spcPct val="0"/>
              </a:spcBef>
            </a:pPr>
            <a:r>
              <a:rPr lang="en-US" sz="5348" b="1">
                <a:solidFill>
                  <a:srgbClr val="FFFFFF"/>
                </a:solidFill>
                <a:latin typeface="Jaturat Bold"/>
                <a:ea typeface="Jaturat Bold"/>
                <a:cs typeface="Jaturat Bold"/>
                <a:sym typeface="Jaturat Bold"/>
              </a:rPr>
              <a:t>INNOVATION CLUB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4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0" y="522451"/>
            <a:ext cx="7607091" cy="3027856"/>
            <a:chOff x="0" y="0"/>
            <a:chExt cx="10142788" cy="4037141"/>
          </a:xfrm>
        </p:grpSpPr>
        <p:sp>
          <p:nvSpPr>
            <p:cNvPr id="7" name="TextBox 7"/>
            <p:cNvSpPr txBox="1"/>
            <p:nvPr/>
          </p:nvSpPr>
          <p:spPr>
            <a:xfrm>
              <a:off x="2433983" y="698547"/>
              <a:ext cx="7708805" cy="33385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293"/>
                </a:lnSpc>
              </a:pPr>
              <a:r>
                <a:rPr lang="en-US" sz="6488" b="1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VISÃO GERAL DO IMPACTO</a:t>
              </a:r>
            </a:p>
          </p:txBody>
        </p:sp>
        <p:sp>
          <p:nvSpPr>
            <p:cNvPr id="8" name="AutoShape 8"/>
            <p:cNvSpPr/>
            <p:nvPr/>
          </p:nvSpPr>
          <p:spPr>
            <a:xfrm>
              <a:off x="0" y="25400"/>
              <a:ext cx="9359599" cy="0"/>
            </a:xfrm>
            <a:prstGeom prst="line">
              <a:avLst/>
            </a:prstGeom>
            <a:ln w="50800" cap="flat">
              <a:solidFill>
                <a:srgbClr val="56D5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9" name="Freeform 9"/>
          <p:cNvSpPr/>
          <p:nvPr/>
        </p:nvSpPr>
        <p:spPr>
          <a:xfrm>
            <a:off x="514350" y="3964091"/>
            <a:ext cx="3053981" cy="3053981"/>
          </a:xfrm>
          <a:custGeom>
            <a:avLst/>
            <a:gdLst/>
            <a:ahLst/>
            <a:cxnLst/>
            <a:rect l="l" t="t" r="r" b="b"/>
            <a:pathLst>
              <a:path w="3053981" h="3053981">
                <a:moveTo>
                  <a:pt x="0" y="0"/>
                </a:moveTo>
                <a:lnTo>
                  <a:pt x="3053981" y="0"/>
                </a:lnTo>
                <a:lnTo>
                  <a:pt x="3053981" y="3053981"/>
                </a:lnTo>
                <a:lnTo>
                  <a:pt x="0" y="305398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Freeform 10"/>
          <p:cNvSpPr/>
          <p:nvPr/>
        </p:nvSpPr>
        <p:spPr>
          <a:xfrm>
            <a:off x="4914216" y="4523395"/>
            <a:ext cx="1925023" cy="1935373"/>
          </a:xfrm>
          <a:custGeom>
            <a:avLst/>
            <a:gdLst/>
            <a:ahLst/>
            <a:cxnLst/>
            <a:rect l="l" t="t" r="r" b="b"/>
            <a:pathLst>
              <a:path w="1925023" h="1935373">
                <a:moveTo>
                  <a:pt x="0" y="0"/>
                </a:moveTo>
                <a:lnTo>
                  <a:pt x="1925023" y="0"/>
                </a:lnTo>
                <a:lnTo>
                  <a:pt x="1925023" y="1935373"/>
                </a:lnTo>
                <a:lnTo>
                  <a:pt x="0" y="193537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>
          <a:xfrm>
            <a:off x="8183725" y="4551783"/>
            <a:ext cx="1868552" cy="1878598"/>
          </a:xfrm>
          <a:custGeom>
            <a:avLst/>
            <a:gdLst/>
            <a:ahLst/>
            <a:cxnLst/>
            <a:rect l="l" t="t" r="r" b="b"/>
            <a:pathLst>
              <a:path w="1868552" h="1878598">
                <a:moveTo>
                  <a:pt x="0" y="0"/>
                </a:moveTo>
                <a:lnTo>
                  <a:pt x="1868552" y="0"/>
                </a:lnTo>
                <a:lnTo>
                  <a:pt x="1868552" y="1878598"/>
                </a:lnTo>
                <a:lnTo>
                  <a:pt x="0" y="18785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Freeform 12"/>
          <p:cNvSpPr/>
          <p:nvPr/>
        </p:nvSpPr>
        <p:spPr>
          <a:xfrm>
            <a:off x="11396763" y="4523395"/>
            <a:ext cx="1878598" cy="1878598"/>
          </a:xfrm>
          <a:custGeom>
            <a:avLst/>
            <a:gdLst/>
            <a:ahLst/>
            <a:cxnLst/>
            <a:rect l="l" t="t" r="r" b="b"/>
            <a:pathLst>
              <a:path w="1878598" h="1878598">
                <a:moveTo>
                  <a:pt x="0" y="0"/>
                </a:moveTo>
                <a:lnTo>
                  <a:pt x="1878598" y="0"/>
                </a:lnTo>
                <a:lnTo>
                  <a:pt x="1878598" y="1878598"/>
                </a:lnTo>
                <a:lnTo>
                  <a:pt x="0" y="187859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3" name="Freeform 13"/>
          <p:cNvSpPr/>
          <p:nvPr/>
        </p:nvSpPr>
        <p:spPr>
          <a:xfrm>
            <a:off x="14618386" y="4500739"/>
            <a:ext cx="2640914" cy="1980685"/>
          </a:xfrm>
          <a:custGeom>
            <a:avLst/>
            <a:gdLst/>
            <a:ahLst/>
            <a:cxnLst/>
            <a:rect l="l" t="t" r="r" b="b"/>
            <a:pathLst>
              <a:path w="2640914" h="1980685">
                <a:moveTo>
                  <a:pt x="0" y="0"/>
                </a:moveTo>
                <a:lnTo>
                  <a:pt x="2640914" y="0"/>
                </a:lnTo>
                <a:lnTo>
                  <a:pt x="2640914" y="1980685"/>
                </a:lnTo>
                <a:lnTo>
                  <a:pt x="0" y="198068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14" name="Group 14"/>
          <p:cNvGrpSpPr/>
          <p:nvPr/>
        </p:nvGrpSpPr>
        <p:grpSpPr>
          <a:xfrm>
            <a:off x="711204" y="6895914"/>
            <a:ext cx="2660273" cy="2362386"/>
            <a:chOff x="0" y="0"/>
            <a:chExt cx="3547031" cy="3149849"/>
          </a:xfrm>
        </p:grpSpPr>
        <p:sp>
          <p:nvSpPr>
            <p:cNvPr id="15" name="TextBox 15"/>
            <p:cNvSpPr txBox="1"/>
            <p:nvPr/>
          </p:nvSpPr>
          <p:spPr>
            <a:xfrm>
              <a:off x="0" y="-38100"/>
              <a:ext cx="3547031" cy="26782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989"/>
                </a:lnSpc>
                <a:spcBef>
                  <a:spcPct val="0"/>
                </a:spcBef>
              </a:pPr>
              <a:r>
                <a:rPr lang="en-US" sz="3069" b="1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+250 colaboradores </a:t>
              </a:r>
              <a:r>
                <a:rPr lang="en-US" sz="3069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treinados.</a:t>
              </a:r>
            </a:p>
            <a:p>
              <a:pPr marL="0" lvl="0" indent="0" algn="ctr">
                <a:lnSpc>
                  <a:spcPts val="3989"/>
                </a:lnSpc>
                <a:spcBef>
                  <a:spcPct val="0"/>
                </a:spcBef>
              </a:pPr>
              <a:endParaRPr lang="en-US" sz="306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2732272"/>
              <a:ext cx="3547031" cy="4175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498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46591" y="6895914"/>
            <a:ext cx="2660273" cy="1857611"/>
            <a:chOff x="0" y="0"/>
            <a:chExt cx="3547031" cy="2476815"/>
          </a:xfrm>
        </p:grpSpPr>
        <p:sp>
          <p:nvSpPr>
            <p:cNvPr id="18" name="TextBox 18"/>
            <p:cNvSpPr txBox="1"/>
            <p:nvPr/>
          </p:nvSpPr>
          <p:spPr>
            <a:xfrm>
              <a:off x="0" y="-38100"/>
              <a:ext cx="3547031" cy="2005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89"/>
                </a:lnSpc>
              </a:pPr>
              <a:r>
                <a:rPr lang="en-US" sz="3069" b="1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LATAM/North America/Asia</a:t>
              </a:r>
            </a:p>
            <a:p>
              <a:pPr marL="0" lvl="0" indent="0" algn="ctr">
                <a:lnSpc>
                  <a:spcPts val="3989"/>
                </a:lnSpc>
                <a:spcBef>
                  <a:spcPct val="0"/>
                </a:spcBef>
              </a:pPr>
              <a:r>
                <a:rPr lang="en-US" sz="3069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(12 países)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2059238"/>
              <a:ext cx="3547031" cy="4175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498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7813864" y="6895914"/>
            <a:ext cx="2660273" cy="1352836"/>
            <a:chOff x="0" y="0"/>
            <a:chExt cx="3547031" cy="1803781"/>
          </a:xfrm>
        </p:grpSpPr>
        <p:sp>
          <p:nvSpPr>
            <p:cNvPr id="21" name="TextBox 21"/>
            <p:cNvSpPr txBox="1"/>
            <p:nvPr/>
          </p:nvSpPr>
          <p:spPr>
            <a:xfrm>
              <a:off x="0" y="-38100"/>
              <a:ext cx="3547031" cy="13321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89"/>
                </a:lnSpc>
              </a:pPr>
              <a:r>
                <a:rPr lang="en-US" sz="3069" b="1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+14 áreas </a:t>
              </a:r>
            </a:p>
            <a:p>
              <a:pPr marL="0" lvl="0" indent="0" algn="ctr">
                <a:lnSpc>
                  <a:spcPts val="3989"/>
                </a:lnSpc>
                <a:spcBef>
                  <a:spcPct val="0"/>
                </a:spcBef>
              </a:pPr>
              <a:r>
                <a:rPr lang="en-US" sz="3069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envolvidas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1386204"/>
              <a:ext cx="3547031" cy="4175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498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0865297" y="6895914"/>
            <a:ext cx="2859634" cy="2867162"/>
            <a:chOff x="0" y="0"/>
            <a:chExt cx="3812845" cy="3822882"/>
          </a:xfrm>
        </p:grpSpPr>
        <p:sp>
          <p:nvSpPr>
            <p:cNvPr id="24" name="TextBox 24"/>
            <p:cNvSpPr txBox="1"/>
            <p:nvPr/>
          </p:nvSpPr>
          <p:spPr>
            <a:xfrm>
              <a:off x="0" y="-38100"/>
              <a:ext cx="3812845" cy="33512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89"/>
                </a:lnSpc>
              </a:pPr>
              <a:r>
                <a:rPr lang="en-US" sz="3069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Squads digitais estabelecidos</a:t>
              </a:r>
              <a:r>
                <a:rPr lang="en-US" sz="3069" b="1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 em cada área de SCM (Brasil)</a:t>
              </a:r>
            </a:p>
            <a:p>
              <a:pPr marL="0" lvl="0" indent="0" algn="ctr">
                <a:lnSpc>
                  <a:spcPts val="3989"/>
                </a:lnSpc>
                <a:spcBef>
                  <a:spcPct val="0"/>
                </a:spcBef>
              </a:pPr>
              <a:endParaRPr lang="en-US" sz="3069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endParaRP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3405305"/>
              <a:ext cx="3812845" cy="4175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498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4509026" y="7018072"/>
            <a:ext cx="2859634" cy="1857611"/>
            <a:chOff x="0" y="0"/>
            <a:chExt cx="3812845" cy="2476815"/>
          </a:xfrm>
        </p:grpSpPr>
        <p:sp>
          <p:nvSpPr>
            <p:cNvPr id="27" name="TextBox 27"/>
            <p:cNvSpPr txBox="1"/>
            <p:nvPr/>
          </p:nvSpPr>
          <p:spPr>
            <a:xfrm>
              <a:off x="0" y="-38100"/>
              <a:ext cx="3812845" cy="2005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989"/>
                </a:lnSpc>
                <a:spcBef>
                  <a:spcPct val="0"/>
                </a:spcBef>
              </a:pPr>
              <a:r>
                <a:rPr lang="en-US" sz="3069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Evolução da estratégia:</a:t>
              </a:r>
              <a:r>
                <a:rPr lang="en-US" sz="3069" b="1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 do Push para o Pull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2059238"/>
              <a:ext cx="3812845" cy="4175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498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9" name="Agrupar 28">
            <a:extLst>
              <a:ext uri="{FF2B5EF4-FFF2-40B4-BE49-F238E27FC236}">
                <a16:creationId xmlns:a16="http://schemas.microsoft.com/office/drawing/2014/main" id="{7AFF533F-B5FF-F93A-7B1A-E27B37896292}"/>
              </a:ext>
            </a:extLst>
          </p:cNvPr>
          <p:cNvGrpSpPr/>
          <p:nvPr/>
        </p:nvGrpSpPr>
        <p:grpSpPr>
          <a:xfrm>
            <a:off x="12653347" y="454003"/>
            <a:ext cx="5144104" cy="727097"/>
            <a:chOff x="12737514" y="228999"/>
            <a:chExt cx="5144104" cy="727097"/>
          </a:xfrm>
        </p:grpSpPr>
        <p:grpSp>
          <p:nvGrpSpPr>
            <p:cNvPr id="30" name="Group 11">
              <a:extLst>
                <a:ext uri="{FF2B5EF4-FFF2-40B4-BE49-F238E27FC236}">
                  <a16:creationId xmlns:a16="http://schemas.microsoft.com/office/drawing/2014/main" id="{AD3228AC-31E9-FA44-AF9C-B6B7C850DE18}"/>
                </a:ext>
              </a:extLst>
            </p:cNvPr>
            <p:cNvGrpSpPr/>
            <p:nvPr/>
          </p:nvGrpSpPr>
          <p:grpSpPr>
            <a:xfrm>
              <a:off x="12737514" y="228999"/>
              <a:ext cx="3777582" cy="727097"/>
              <a:chOff x="0" y="0"/>
              <a:chExt cx="5036773" cy="969462"/>
            </a:xfrm>
          </p:grpSpPr>
          <p:sp>
            <p:nvSpPr>
              <p:cNvPr id="32" name="Freeform 12">
                <a:extLst>
                  <a:ext uri="{FF2B5EF4-FFF2-40B4-BE49-F238E27FC236}">
                    <a16:creationId xmlns:a16="http://schemas.microsoft.com/office/drawing/2014/main" id="{2AB1CCCB-DE73-497D-938B-939F7F1DA536}"/>
                  </a:ext>
                </a:extLst>
              </p:cNvPr>
              <p:cNvSpPr/>
              <p:nvPr/>
            </p:nvSpPr>
            <p:spPr>
              <a:xfrm>
                <a:off x="0" y="0"/>
                <a:ext cx="4799441" cy="969462"/>
              </a:xfrm>
              <a:custGeom>
                <a:avLst/>
                <a:gdLst/>
                <a:ahLst/>
                <a:cxnLst/>
                <a:rect l="l" t="t" r="r" b="b"/>
                <a:pathLst>
                  <a:path w="4799437" h="969462">
                    <a:moveTo>
                      <a:pt x="0" y="0"/>
                    </a:moveTo>
                    <a:lnTo>
                      <a:pt x="4799437" y="0"/>
                    </a:lnTo>
                    <a:lnTo>
                      <a:pt x="4799437" y="969462"/>
                    </a:lnTo>
                    <a:lnTo>
                      <a:pt x="0" y="96946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  <p:sp>
            <p:nvSpPr>
              <p:cNvPr id="33" name="Freeform 13">
                <a:extLst>
                  <a:ext uri="{FF2B5EF4-FFF2-40B4-BE49-F238E27FC236}">
                    <a16:creationId xmlns:a16="http://schemas.microsoft.com/office/drawing/2014/main" id="{03C07C35-112A-677F-C7F7-5BC51D14A44F}"/>
                  </a:ext>
                </a:extLst>
              </p:cNvPr>
              <p:cNvSpPr/>
              <p:nvPr/>
            </p:nvSpPr>
            <p:spPr>
              <a:xfrm>
                <a:off x="4631240" y="60336"/>
                <a:ext cx="405533" cy="848790"/>
              </a:xfrm>
              <a:custGeom>
                <a:avLst/>
                <a:gdLst/>
                <a:ahLst/>
                <a:cxnLst/>
                <a:rect l="l" t="t" r="r" b="b"/>
                <a:pathLst>
                  <a:path w="405533" h="848790">
                    <a:moveTo>
                      <a:pt x="0" y="0"/>
                    </a:moveTo>
                    <a:lnTo>
                      <a:pt x="405533" y="0"/>
                    </a:lnTo>
                    <a:lnTo>
                      <a:pt x="405533" y="848790"/>
                    </a:lnTo>
                    <a:lnTo>
                      <a:pt x="0" y="84879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pic>
          <p:nvPicPr>
            <p:cNvPr id="31" name="Imagem 30">
              <a:extLst>
                <a:ext uri="{FF2B5EF4-FFF2-40B4-BE49-F238E27FC236}">
                  <a16:creationId xmlns:a16="http://schemas.microsoft.com/office/drawing/2014/main" id="{238E27AE-D8B5-F723-C931-153FEEFFA69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6582765" y="438335"/>
              <a:ext cx="1298853" cy="30842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4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1013022" y="1689176"/>
            <a:ext cx="16246278" cy="8167207"/>
            <a:chOff x="0" y="0"/>
            <a:chExt cx="2164596" cy="108817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64597" cy="1088170"/>
            </a:xfrm>
            <a:custGeom>
              <a:avLst/>
              <a:gdLst/>
              <a:ahLst/>
              <a:cxnLst/>
              <a:rect l="l" t="t" r="r" b="b"/>
              <a:pathLst>
                <a:path w="2164597" h="1088170">
                  <a:moveTo>
                    <a:pt x="0" y="0"/>
                  </a:moveTo>
                  <a:lnTo>
                    <a:pt x="2164597" y="0"/>
                  </a:lnTo>
                  <a:lnTo>
                    <a:pt x="2164597" y="1088170"/>
                  </a:lnTo>
                  <a:lnTo>
                    <a:pt x="0" y="108817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56D500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2164596" cy="11453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20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007158" y="1028700"/>
            <a:ext cx="585476" cy="558398"/>
          </a:xfrm>
          <a:custGeom>
            <a:avLst/>
            <a:gdLst/>
            <a:ahLst/>
            <a:cxnLst/>
            <a:rect l="l" t="t" r="r" b="b"/>
            <a:pathLst>
              <a:path w="585476" h="558398">
                <a:moveTo>
                  <a:pt x="0" y="0"/>
                </a:moveTo>
                <a:lnTo>
                  <a:pt x="585476" y="0"/>
                </a:lnTo>
                <a:lnTo>
                  <a:pt x="585476" y="558398"/>
                </a:lnTo>
                <a:lnTo>
                  <a:pt x="0" y="5583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TextBox 10"/>
          <p:cNvSpPr txBox="1"/>
          <p:nvPr/>
        </p:nvSpPr>
        <p:spPr>
          <a:xfrm>
            <a:off x="2144128" y="1071507"/>
            <a:ext cx="5082178" cy="472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22"/>
              </a:lnSpc>
            </a:pPr>
            <a:r>
              <a:rPr lang="en-US" sz="3202" b="1" spc="48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RESULTADOS 2024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822870" y="1646282"/>
            <a:ext cx="4938563" cy="2236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684"/>
              </a:lnSpc>
            </a:pPr>
            <a:r>
              <a:rPr lang="en-US" sz="11789" b="1">
                <a:solidFill>
                  <a:srgbClr val="56D500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+1mi€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822870" y="3776693"/>
            <a:ext cx="4938563" cy="978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54"/>
              </a:lnSpc>
            </a:pPr>
            <a:r>
              <a:rPr lang="en-US" sz="256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Redução de custos e otimização de contratos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075758" y="1739374"/>
            <a:ext cx="4659458" cy="22351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684"/>
              </a:lnSpc>
            </a:pPr>
            <a:r>
              <a:rPr lang="en-US" sz="11789" b="1">
                <a:solidFill>
                  <a:srgbClr val="56D500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+76k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466538" y="1739374"/>
            <a:ext cx="5792762" cy="22351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684"/>
              </a:lnSpc>
            </a:pPr>
            <a:r>
              <a:rPr lang="en-US" sz="11789" b="1">
                <a:solidFill>
                  <a:srgbClr val="56D500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+180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936205" y="3776693"/>
            <a:ext cx="4938563" cy="978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54"/>
              </a:lnSpc>
            </a:pPr>
            <a:r>
              <a:rPr lang="en-US" sz="256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Horas Salvas</a:t>
            </a:r>
          </a:p>
          <a:p>
            <a:pPr algn="ctr">
              <a:lnSpc>
                <a:spcPts val="3854"/>
              </a:lnSpc>
            </a:pPr>
            <a:r>
              <a:rPr lang="en-US" sz="256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(SCM BSC’24 Target: 12k)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939138" y="4762002"/>
            <a:ext cx="4938563" cy="492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54"/>
              </a:lnSpc>
            </a:pPr>
            <a:r>
              <a:rPr lang="en-US" sz="2569" b="1">
                <a:solidFill>
                  <a:srgbClr val="01BEFF"/>
                </a:solidFill>
                <a:latin typeface="Poppins Bold"/>
                <a:ea typeface="Poppins Bold"/>
                <a:cs typeface="Poppins Bold"/>
                <a:sym typeface="Poppins Bold"/>
              </a:rPr>
              <a:t>↑985,7%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893638" y="3776693"/>
            <a:ext cx="4938563" cy="492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54"/>
              </a:lnSpc>
            </a:pPr>
            <a:r>
              <a:rPr lang="en-US" sz="256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Projetos Concluídos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893638" y="4262493"/>
            <a:ext cx="4938563" cy="492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54"/>
              </a:lnSpc>
            </a:pPr>
            <a:r>
              <a:rPr lang="en-US" sz="2569" b="1">
                <a:solidFill>
                  <a:srgbClr val="01BEFF"/>
                </a:solidFill>
                <a:latin typeface="Poppins Bold"/>
                <a:ea typeface="Poppins Bold"/>
                <a:cs typeface="Poppins Bold"/>
                <a:sym typeface="Poppins Bold"/>
              </a:rPr>
              <a:t>↑3000%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215936" y="5384178"/>
            <a:ext cx="4938563" cy="2236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684"/>
              </a:lnSpc>
            </a:pPr>
            <a:r>
              <a:rPr lang="en-US" sz="11789" b="1">
                <a:solidFill>
                  <a:srgbClr val="56D500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94%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822870" y="7423178"/>
            <a:ext cx="4938563" cy="492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54"/>
              </a:lnSpc>
            </a:pPr>
            <a:r>
              <a:rPr lang="en-US" sz="256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Desenvolvimento In-House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940160" y="5385859"/>
            <a:ext cx="4659458" cy="2236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684"/>
              </a:lnSpc>
            </a:pPr>
            <a:r>
              <a:rPr lang="en-US" sz="11789" b="1">
                <a:solidFill>
                  <a:srgbClr val="56D500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CX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1330940" y="5385859"/>
            <a:ext cx="5792762" cy="22351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684"/>
              </a:lnSpc>
            </a:pPr>
            <a:r>
              <a:rPr lang="en-US" sz="11789" b="1">
                <a:solidFill>
                  <a:srgbClr val="56D500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04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936205" y="7423178"/>
            <a:ext cx="4938563" cy="1464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54"/>
              </a:lnSpc>
            </a:pPr>
            <a:r>
              <a:rPr lang="en-US" sz="2569" b="1">
                <a:solidFill>
                  <a:srgbClr val="01BEFF"/>
                </a:solidFill>
                <a:latin typeface="Poppins Bold"/>
                <a:ea typeface="Poppins Bold"/>
                <a:cs typeface="Poppins Bold"/>
                <a:sym typeface="Poppins Bold"/>
              </a:rPr>
              <a:t>+50 projetos que elevam</a:t>
            </a:r>
          </a:p>
          <a:p>
            <a:pPr algn="ctr">
              <a:lnSpc>
                <a:spcPts val="3854"/>
              </a:lnSpc>
            </a:pPr>
            <a:r>
              <a:rPr lang="en-US" sz="2569" b="1">
                <a:solidFill>
                  <a:srgbClr val="01BEFF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56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CX com mais visibilidade e eficiência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893638" y="7423178"/>
            <a:ext cx="4938563" cy="1464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54"/>
              </a:lnSpc>
            </a:pPr>
            <a:r>
              <a:rPr lang="en-US" sz="256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Prazo médio de entrega em semanas (baixa-média complexidade)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1758039" y="8877918"/>
            <a:ext cx="4938563" cy="978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54"/>
              </a:lnSpc>
            </a:pPr>
            <a:r>
              <a:rPr lang="en-US" sz="2569" b="1">
                <a:solidFill>
                  <a:srgbClr val="01BEFF"/>
                </a:solidFill>
                <a:latin typeface="Poppins Bold"/>
                <a:ea typeface="Poppins Bold"/>
                <a:cs typeface="Poppins Bold"/>
                <a:sym typeface="Poppins Bold"/>
              </a:rPr>
              <a:t>↑87,50%</a:t>
            </a:r>
          </a:p>
          <a:p>
            <a:pPr algn="ctr">
              <a:lnSpc>
                <a:spcPts val="3854"/>
              </a:lnSpc>
            </a:pPr>
            <a:endParaRPr lang="en-US" sz="2569" b="1">
              <a:solidFill>
                <a:srgbClr val="01BEFF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1205685" y="8039669"/>
            <a:ext cx="6172933" cy="696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21"/>
              </a:lnSpc>
            </a:pPr>
            <a:r>
              <a:rPr lang="en-US" sz="2569" b="1">
                <a:solidFill>
                  <a:srgbClr val="01BEFF"/>
                </a:solidFill>
                <a:latin typeface="Poppins Bold"/>
                <a:ea typeface="Poppins Bold"/>
                <a:cs typeface="Poppins Bold"/>
                <a:sym typeface="Poppins Bold"/>
              </a:rPr>
              <a:t>(ZERO custos de </a:t>
            </a:r>
          </a:p>
          <a:p>
            <a:pPr algn="ctr">
              <a:lnSpc>
                <a:spcPts val="2621"/>
              </a:lnSpc>
            </a:pPr>
            <a:r>
              <a:rPr lang="en-US" sz="2569" b="1">
                <a:solidFill>
                  <a:srgbClr val="01BEFF"/>
                </a:solidFill>
                <a:latin typeface="Poppins Bold"/>
                <a:ea typeface="Poppins Bold"/>
                <a:cs typeface="Poppins Bold"/>
                <a:sym typeface="Poppins Bold"/>
              </a:rPr>
              <a:t>desenvolvimento)</a:t>
            </a:r>
          </a:p>
        </p:txBody>
      </p:sp>
      <p:grpSp>
        <p:nvGrpSpPr>
          <p:cNvPr id="27" name="Agrupar 26">
            <a:extLst>
              <a:ext uri="{FF2B5EF4-FFF2-40B4-BE49-F238E27FC236}">
                <a16:creationId xmlns:a16="http://schemas.microsoft.com/office/drawing/2014/main" id="{C88C55CA-CB85-80EF-F54D-DD1E7694D8EB}"/>
              </a:ext>
            </a:extLst>
          </p:cNvPr>
          <p:cNvGrpSpPr/>
          <p:nvPr/>
        </p:nvGrpSpPr>
        <p:grpSpPr>
          <a:xfrm>
            <a:off x="12653347" y="454003"/>
            <a:ext cx="5144104" cy="727097"/>
            <a:chOff x="12737514" y="228999"/>
            <a:chExt cx="5144104" cy="727097"/>
          </a:xfrm>
        </p:grpSpPr>
        <p:grpSp>
          <p:nvGrpSpPr>
            <p:cNvPr id="28" name="Group 11">
              <a:extLst>
                <a:ext uri="{FF2B5EF4-FFF2-40B4-BE49-F238E27FC236}">
                  <a16:creationId xmlns:a16="http://schemas.microsoft.com/office/drawing/2014/main" id="{71F68408-DE1A-1519-9EDB-1597139B83BA}"/>
                </a:ext>
              </a:extLst>
            </p:cNvPr>
            <p:cNvGrpSpPr/>
            <p:nvPr/>
          </p:nvGrpSpPr>
          <p:grpSpPr>
            <a:xfrm>
              <a:off x="12737514" y="228999"/>
              <a:ext cx="3777582" cy="727097"/>
              <a:chOff x="0" y="0"/>
              <a:chExt cx="5036773" cy="969462"/>
            </a:xfrm>
          </p:grpSpPr>
          <p:sp>
            <p:nvSpPr>
              <p:cNvPr id="30" name="Freeform 12">
                <a:extLst>
                  <a:ext uri="{FF2B5EF4-FFF2-40B4-BE49-F238E27FC236}">
                    <a16:creationId xmlns:a16="http://schemas.microsoft.com/office/drawing/2014/main" id="{F68EA05D-7BC9-0249-91D0-2DCBEDC8B5E2}"/>
                  </a:ext>
                </a:extLst>
              </p:cNvPr>
              <p:cNvSpPr/>
              <p:nvPr/>
            </p:nvSpPr>
            <p:spPr>
              <a:xfrm>
                <a:off x="0" y="0"/>
                <a:ext cx="4799441" cy="969462"/>
              </a:xfrm>
              <a:custGeom>
                <a:avLst/>
                <a:gdLst/>
                <a:ahLst/>
                <a:cxnLst/>
                <a:rect l="l" t="t" r="r" b="b"/>
                <a:pathLst>
                  <a:path w="4799437" h="969462">
                    <a:moveTo>
                      <a:pt x="0" y="0"/>
                    </a:moveTo>
                    <a:lnTo>
                      <a:pt x="4799437" y="0"/>
                    </a:lnTo>
                    <a:lnTo>
                      <a:pt x="4799437" y="969462"/>
                    </a:lnTo>
                    <a:lnTo>
                      <a:pt x="0" y="96946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  <p:sp>
            <p:nvSpPr>
              <p:cNvPr id="31" name="Freeform 13">
                <a:extLst>
                  <a:ext uri="{FF2B5EF4-FFF2-40B4-BE49-F238E27FC236}">
                    <a16:creationId xmlns:a16="http://schemas.microsoft.com/office/drawing/2014/main" id="{8DFA9FD6-1628-4743-2D21-FB07166AFDA1}"/>
                  </a:ext>
                </a:extLst>
              </p:cNvPr>
              <p:cNvSpPr/>
              <p:nvPr/>
            </p:nvSpPr>
            <p:spPr>
              <a:xfrm>
                <a:off x="4631240" y="60336"/>
                <a:ext cx="405533" cy="848790"/>
              </a:xfrm>
              <a:custGeom>
                <a:avLst/>
                <a:gdLst/>
                <a:ahLst/>
                <a:cxnLst/>
                <a:rect l="l" t="t" r="r" b="b"/>
                <a:pathLst>
                  <a:path w="405533" h="848790">
                    <a:moveTo>
                      <a:pt x="0" y="0"/>
                    </a:moveTo>
                    <a:lnTo>
                      <a:pt x="405533" y="0"/>
                    </a:lnTo>
                    <a:lnTo>
                      <a:pt x="405533" y="848790"/>
                    </a:lnTo>
                    <a:lnTo>
                      <a:pt x="0" y="84879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pic>
          <p:nvPicPr>
            <p:cNvPr id="29" name="Imagem 28">
              <a:extLst>
                <a:ext uri="{FF2B5EF4-FFF2-40B4-BE49-F238E27FC236}">
                  <a16:creationId xmlns:a16="http://schemas.microsoft.com/office/drawing/2014/main" id="{975BAAFE-3784-7D0A-EAFC-39E3347DE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6582765" y="438335"/>
              <a:ext cx="1298853" cy="30842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4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37671">
            <a:off x="-799758" y="-2606541"/>
            <a:ext cx="8229600" cy="8229600"/>
          </a:xfrm>
          <a:custGeom>
            <a:avLst/>
            <a:gdLst/>
            <a:ahLst/>
            <a:cxnLst/>
            <a:rect l="l" t="t" r="r" b="b"/>
            <a:pathLst>
              <a:path w="8229600" h="8229600">
                <a:moveTo>
                  <a:pt x="0" y="0"/>
                </a:moveTo>
                <a:lnTo>
                  <a:pt x="8229600" y="0"/>
                </a:lnTo>
                <a:lnTo>
                  <a:pt x="82296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TextBox 3"/>
          <p:cNvSpPr txBox="1"/>
          <p:nvPr/>
        </p:nvSpPr>
        <p:spPr>
          <a:xfrm>
            <a:off x="-1582597" y="4002278"/>
            <a:ext cx="16230600" cy="20728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89"/>
              </a:lnSpc>
            </a:pPr>
            <a:r>
              <a:rPr lang="en-US" sz="12238" spc="-832">
                <a:solidFill>
                  <a:srgbClr val="56D500"/>
                </a:solidFill>
                <a:latin typeface="Archive"/>
                <a:ea typeface="Archive"/>
                <a:cs typeface="Archive"/>
                <a:sym typeface="Archive"/>
              </a:rPr>
              <a:t>OBRIGADO!</a:t>
            </a:r>
          </a:p>
        </p:txBody>
      </p:sp>
      <p:sp>
        <p:nvSpPr>
          <p:cNvPr id="8" name="Freeform 8"/>
          <p:cNvSpPr/>
          <p:nvPr/>
        </p:nvSpPr>
        <p:spPr>
          <a:xfrm>
            <a:off x="11755297" y="2983021"/>
            <a:ext cx="4433352" cy="4320958"/>
          </a:xfrm>
          <a:custGeom>
            <a:avLst/>
            <a:gdLst/>
            <a:ahLst/>
            <a:cxnLst/>
            <a:rect l="l" t="t" r="r" b="b"/>
            <a:pathLst>
              <a:path w="4433352" h="4320958">
                <a:moveTo>
                  <a:pt x="0" y="0"/>
                </a:moveTo>
                <a:lnTo>
                  <a:pt x="4433353" y="0"/>
                </a:lnTo>
                <a:lnTo>
                  <a:pt x="4433353" y="4320958"/>
                </a:lnTo>
                <a:lnTo>
                  <a:pt x="0" y="43209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9" name="Agrupar 8">
            <a:extLst>
              <a:ext uri="{FF2B5EF4-FFF2-40B4-BE49-F238E27FC236}">
                <a16:creationId xmlns:a16="http://schemas.microsoft.com/office/drawing/2014/main" id="{AB5D3578-3EA9-CACD-DDB4-DB1D42AB6DBD}"/>
              </a:ext>
            </a:extLst>
          </p:cNvPr>
          <p:cNvGrpSpPr/>
          <p:nvPr/>
        </p:nvGrpSpPr>
        <p:grpSpPr>
          <a:xfrm>
            <a:off x="6571948" y="8191500"/>
            <a:ext cx="5144104" cy="727097"/>
            <a:chOff x="12737514" y="228999"/>
            <a:chExt cx="5144104" cy="727097"/>
          </a:xfrm>
        </p:grpSpPr>
        <p:grpSp>
          <p:nvGrpSpPr>
            <p:cNvPr id="10" name="Group 11">
              <a:extLst>
                <a:ext uri="{FF2B5EF4-FFF2-40B4-BE49-F238E27FC236}">
                  <a16:creationId xmlns:a16="http://schemas.microsoft.com/office/drawing/2014/main" id="{F0FCC198-62DF-4AFD-A36F-1F861D3A67F9}"/>
                </a:ext>
              </a:extLst>
            </p:cNvPr>
            <p:cNvGrpSpPr/>
            <p:nvPr/>
          </p:nvGrpSpPr>
          <p:grpSpPr>
            <a:xfrm>
              <a:off x="12737514" y="228999"/>
              <a:ext cx="3777582" cy="727097"/>
              <a:chOff x="0" y="0"/>
              <a:chExt cx="5036773" cy="969462"/>
            </a:xfrm>
          </p:grpSpPr>
          <p:sp>
            <p:nvSpPr>
              <p:cNvPr id="12" name="Freeform 12">
                <a:extLst>
                  <a:ext uri="{FF2B5EF4-FFF2-40B4-BE49-F238E27FC236}">
                    <a16:creationId xmlns:a16="http://schemas.microsoft.com/office/drawing/2014/main" id="{0A5BEBE9-2EA1-7CEE-6860-ADED7456C116}"/>
                  </a:ext>
                </a:extLst>
              </p:cNvPr>
              <p:cNvSpPr/>
              <p:nvPr/>
            </p:nvSpPr>
            <p:spPr>
              <a:xfrm>
                <a:off x="0" y="0"/>
                <a:ext cx="4799441" cy="969462"/>
              </a:xfrm>
              <a:custGeom>
                <a:avLst/>
                <a:gdLst/>
                <a:ahLst/>
                <a:cxnLst/>
                <a:rect l="l" t="t" r="r" b="b"/>
                <a:pathLst>
                  <a:path w="4799437" h="969462">
                    <a:moveTo>
                      <a:pt x="0" y="0"/>
                    </a:moveTo>
                    <a:lnTo>
                      <a:pt x="4799437" y="0"/>
                    </a:lnTo>
                    <a:lnTo>
                      <a:pt x="4799437" y="969462"/>
                    </a:lnTo>
                    <a:lnTo>
                      <a:pt x="0" y="96946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2F406F41-FE8C-F427-AC5B-70B808FF25EC}"/>
                  </a:ext>
                </a:extLst>
              </p:cNvPr>
              <p:cNvSpPr/>
              <p:nvPr/>
            </p:nvSpPr>
            <p:spPr>
              <a:xfrm>
                <a:off x="4631240" y="60336"/>
                <a:ext cx="405533" cy="848790"/>
              </a:xfrm>
              <a:custGeom>
                <a:avLst/>
                <a:gdLst/>
                <a:ahLst/>
                <a:cxnLst/>
                <a:rect l="l" t="t" r="r" b="b"/>
                <a:pathLst>
                  <a:path w="405533" h="848790">
                    <a:moveTo>
                      <a:pt x="0" y="0"/>
                    </a:moveTo>
                    <a:lnTo>
                      <a:pt x="405533" y="0"/>
                    </a:lnTo>
                    <a:lnTo>
                      <a:pt x="405533" y="848790"/>
                    </a:lnTo>
                    <a:lnTo>
                      <a:pt x="0" y="84879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B3561410-5F40-22C4-489D-0729007CE16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6582765" y="438335"/>
              <a:ext cx="1298853" cy="30842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369</Words>
  <Application>Microsoft Macintosh PowerPoint</Application>
  <PresentationFormat>Personalizar</PresentationFormat>
  <Paragraphs>75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25" baseType="lpstr">
      <vt:lpstr>Telegraf Bold</vt:lpstr>
      <vt:lpstr>Archivo Black</vt:lpstr>
      <vt:lpstr>Roboto Bold</vt:lpstr>
      <vt:lpstr>Poppins Ultra-Bold</vt:lpstr>
      <vt:lpstr>Now Bold</vt:lpstr>
      <vt:lpstr>Arial</vt:lpstr>
      <vt:lpstr>Glacial Indifference Bold</vt:lpstr>
      <vt:lpstr>Jaturat Bold</vt:lpstr>
      <vt:lpstr>Roboto</vt:lpstr>
      <vt:lpstr>Telegraf</vt:lpstr>
      <vt:lpstr>Archive</vt:lpstr>
      <vt:lpstr>Calibri</vt:lpstr>
      <vt:lpstr>Now</vt:lpstr>
      <vt:lpstr>Poppins Bold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Innovation club</dc:title>
  <cp:lastModifiedBy>Kelvin Romanoski</cp:lastModifiedBy>
  <cp:revision>2</cp:revision>
  <dcterms:created xsi:type="dcterms:W3CDTF">2006-08-16T00:00:00Z</dcterms:created>
  <dcterms:modified xsi:type="dcterms:W3CDTF">2025-07-15T10:20:30Z</dcterms:modified>
  <dc:identifier>DAGtLZ7ZsOw</dc:identifier>
</cp:coreProperties>
</file>