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78.jpg" ContentType="image/jpg"/>
  <Override PartName="/ppt/media/image79.jpg" ContentType="image/jpg"/>
  <Override PartName="/ppt/media/image80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04" r:id="rId2"/>
    <p:sldMasterId id="2147483744" r:id="rId3"/>
    <p:sldMasterId id="2147483767" r:id="rId4"/>
  </p:sldMasterIdLst>
  <p:notesMasterIdLst>
    <p:notesMasterId r:id="rId31"/>
  </p:notesMasterIdLst>
  <p:sldIdLst>
    <p:sldId id="265" r:id="rId5"/>
    <p:sldId id="2147471257" r:id="rId6"/>
    <p:sldId id="2147374879" r:id="rId7"/>
    <p:sldId id="2147374913" r:id="rId8"/>
    <p:sldId id="2147374915" r:id="rId9"/>
    <p:sldId id="2147374916" r:id="rId10"/>
    <p:sldId id="2147374961" r:id="rId11"/>
    <p:sldId id="2147374919" r:id="rId12"/>
    <p:sldId id="2147374918" r:id="rId13"/>
    <p:sldId id="2147374965" r:id="rId14"/>
    <p:sldId id="2147471245" r:id="rId15"/>
    <p:sldId id="2147471246" r:id="rId16"/>
    <p:sldId id="2147471256" r:id="rId17"/>
    <p:sldId id="2147374969" r:id="rId18"/>
    <p:sldId id="2147471249" r:id="rId19"/>
    <p:sldId id="2147471252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141168917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Barlow Black" panose="00000A00000000000000" pitchFamily="2" charset="0"/>
      <p:bold r:id="rId37"/>
      <p:italic r:id="rId38"/>
      <p:boldItalic r:id="rId39"/>
    </p:embeddedFont>
    <p:embeddedFont>
      <p:font typeface="Barlow ExtraBold" panose="00000900000000000000" pitchFamily="2" charset="0"/>
      <p:bold r:id="rId40"/>
      <p:italic r:id="rId41"/>
      <p:boldItalic r:id="rId42"/>
    </p:embeddedFont>
    <p:embeddedFont>
      <p:font typeface="Barlow Medium" panose="00000600000000000000" pitchFamily="2" charset="0"/>
      <p:regular r:id="rId43"/>
      <p:bold r:id="rId44"/>
      <p:italic r:id="rId45"/>
      <p:boldItalic r:id="rId46"/>
    </p:embeddedFont>
    <p:embeddedFont>
      <p:font typeface="Barlow SemiBold" panose="00000700000000000000" pitchFamily="2" charset="0"/>
      <p:regular r:id="rId47"/>
      <p:bold r:id="rId48"/>
      <p:italic r:id="rId49"/>
      <p:boldItalic r:id="rId50"/>
    </p:embeddedFont>
    <p:embeddedFont>
      <p:font typeface="Franklin Gothic Book" panose="020B0503020102020204" pitchFamily="34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i6xSg1PRQTgFXUbnvk8DTX/U9pA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Castr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F1917-2A50-4E7A-BD9C-8824AB554475}" v="291" dt="2025-07-16T12:04:59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9"/>
  </p:normalViewPr>
  <p:slideViewPr>
    <p:cSldViewPr snapToGrid="0">
      <p:cViewPr varScale="1">
        <p:scale>
          <a:sx n="118" d="100"/>
          <a:sy n="118" d="100"/>
        </p:scale>
        <p:origin x="26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63022ad22d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0" name="Google Shape;670;g363022ad22d_0_1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0ddc0c5b9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30ddc0c5b9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63022ad22d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63022ad22d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63022ad22d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8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3" name="Google Shape;733;g363022ad22d_0_3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25" rIns="91300" bIns="456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63022ad22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63022ad22d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g363022ad22d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63022ad22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63022ad22d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363022ad22d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63022ad22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63022ad22d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363022ad22d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63022ad22d_0_1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63022ad22d_0_1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63022ad22d_0_2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63022ad22d_0_2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company/cognitionhq/about/" TargetMode="Externa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company/cognitionhq/about/" TargetMode="Externa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company/cognitionhq/about/" TargetMode="Externa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company/cognitionhq/about/" TargetMode="Externa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company/cognitionhq/about/" TargetMode="Externa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5 1">
  <p:cSld name="TITLE_6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g30ddc0c5b96_0_6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g30ddc0c5b96_0_663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17" name="Google Shape;17;g30ddc0c5b96_0_663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8" name="Google Shape;18;g30ddc0c5b96_0_663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9" name="Google Shape;19;g30ddc0c5b96_0_663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0" name="Google Shape;20;g30ddc0c5b96_0_663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21" name="Google Shape;21;g30ddc0c5b96_0_663"/>
          <p:cNvSpPr txBox="1"/>
          <p:nvPr/>
        </p:nvSpPr>
        <p:spPr>
          <a:xfrm>
            <a:off x="127789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 b="0" i="0" u="none" strike="noStrike" cap="none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">
  <p:cSld name="Contact u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/>
          </a:blip>
          <a:srcRect l="288" r="28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09600" y="958788"/>
            <a:ext cx="4477305" cy="76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4600"/>
              <a:buFont typeface="Arial"/>
              <a:buNone/>
              <a:defRPr sz="4600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09602" y="2104007"/>
            <a:ext cx="4193218" cy="132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7556" y="5891382"/>
            <a:ext cx="425235" cy="49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609600" y="3536567"/>
            <a:ext cx="4193218" cy="132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30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4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811-A6FC-CC0C-E378-D421AE35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BF7B-8CEE-C180-2DF2-0AE98FAF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F6044-726B-2AFE-F91C-520DFE73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BB2C9-53C8-6556-9FC3-F9E2DD95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7582-8630-4A6F-9B4E-79770249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0C12-D87D-FE82-7E97-3D230857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46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E82F-036C-CB15-A341-96C63101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34751-A32C-7143-50C1-110947E14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F9FA7-B774-ED62-B1BC-2652D854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35132-33F1-665D-6BC8-1F67962C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ED5BE-FA80-8C1C-2A91-02EAA29D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CBCB4-04D8-066D-4A30-55850C37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09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A5BF-0973-B8F7-59A0-E8EA8CA4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A35-07A5-B42C-837A-21C07ABF8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FBAE-E052-5E76-25CF-35C8FAC5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599-667D-05B7-F28B-8A4F78EE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74D61-6735-71F2-6F5F-AA973AF7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98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19C54-0E71-72C8-4771-E8C69438E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BF0AE-B39C-03EF-4DCD-76A685B70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7959-DF0A-197F-94A1-FB4EE8B6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3737-B236-3BAA-D596-7D0E623C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56EE-DF7A-0AB3-14E6-72BCB804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015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head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03FA-6679-45A2-D6FC-08902D8591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80" b="0">
                <a:solidFill>
                  <a:schemeClr val="accent1"/>
                </a:solidFill>
                <a:latin typeface="Gilroy-Black"/>
              </a:defRPr>
            </a:lvl1pPr>
            <a:lvl2pPr marL="451737" indent="0">
              <a:buNone/>
              <a:defRPr sz="1976">
                <a:solidFill>
                  <a:schemeClr val="tx1">
                    <a:tint val="75000"/>
                  </a:schemeClr>
                </a:solidFill>
              </a:defRPr>
            </a:lvl2pPr>
            <a:lvl3pPr marL="90347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355212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94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868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10423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216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389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63ED7-1E15-8F35-4539-B705E55B3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13479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68" cap="all" baseline="0"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026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</p:spTree>
    <p:extLst>
      <p:ext uri="{BB962C8B-B14F-4D97-AF65-F5344CB8AC3E}">
        <p14:creationId xmlns:p14="http://schemas.microsoft.com/office/powerpoint/2010/main" val="892664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E0BBD-54A5-C867-84A1-48A16E33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61A211F1-960D-FFEE-5B69-E864EF65866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760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0210278" y="-3"/>
            <a:ext cx="1981719" cy="1981203"/>
          </a:xfrm>
          <a:prstGeom prst="rt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/>
          <p:nvPr/>
        </p:nvSpPr>
        <p:spPr>
          <a:xfrm rot="2700000">
            <a:off x="9929824" y="668038"/>
            <a:ext cx="2809775" cy="381237"/>
          </a:xfrm>
          <a:custGeom>
            <a:avLst/>
            <a:gdLst/>
            <a:ahLst/>
            <a:cxnLst/>
            <a:rect l="l" t="t" r="r" b="b"/>
            <a:pathLst>
              <a:path w="2809775" h="381138">
                <a:moveTo>
                  <a:pt x="0" y="381137"/>
                </a:moveTo>
                <a:lnTo>
                  <a:pt x="381138" y="0"/>
                </a:lnTo>
                <a:lnTo>
                  <a:pt x="2428638" y="0"/>
                </a:lnTo>
                <a:lnTo>
                  <a:pt x="2809775" y="3811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3" name="Rectangle 4"/>
          <p:cNvSpPr/>
          <p:nvPr/>
        </p:nvSpPr>
        <p:spPr>
          <a:xfrm rot="2700000">
            <a:off x="9867853" y="832777"/>
            <a:ext cx="2800907" cy="184539"/>
          </a:xfrm>
          <a:custGeom>
            <a:avLst/>
            <a:gdLst/>
            <a:ahLst/>
            <a:cxnLst/>
            <a:rect l="l" t="t" r="r" b="b"/>
            <a:pathLst>
              <a:path w="2800907" h="184491">
                <a:moveTo>
                  <a:pt x="184489" y="1"/>
                </a:moveTo>
                <a:lnTo>
                  <a:pt x="2616418" y="0"/>
                </a:lnTo>
                <a:lnTo>
                  <a:pt x="2800907" y="184491"/>
                </a:lnTo>
                <a:lnTo>
                  <a:pt x="0" y="184491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082" y="407989"/>
            <a:ext cx="9907231" cy="6360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Style 3 content – Click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31" y="1524001"/>
            <a:ext cx="11126671" cy="2704844"/>
          </a:xfrm>
        </p:spPr>
        <p:txBody>
          <a:bodyPr/>
          <a:lstStyle>
            <a:lvl1pPr marL="0" indent="0">
              <a:buNone/>
              <a:defRPr sz="2599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063" indent="-228531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599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126">
              <a:buClr>
                <a:schemeClr val="tx2"/>
              </a:buClr>
              <a:defRPr sz="2599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189" indent="-228531">
              <a:buClr>
                <a:schemeClr val="accent4"/>
              </a:buClr>
              <a:buFont typeface="Arial" panose="020B0604020202020204" pitchFamily="34" charset="0"/>
              <a:buChar char="•"/>
              <a:defRPr sz="2599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251" indent="-228531">
              <a:buClr>
                <a:schemeClr val="tx1"/>
              </a:buClr>
              <a:buFont typeface="Arial" panose="020B0604020202020204" pitchFamily="34" charset="0"/>
              <a:buChar char="•"/>
              <a:defRPr sz="2599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6405" y="857250"/>
            <a:ext cx="9907906" cy="514350"/>
          </a:xfrm>
        </p:spPr>
        <p:txBody>
          <a:bodyPr>
            <a:noAutofit/>
          </a:bodyPr>
          <a:lstStyle>
            <a:lvl1pPr>
              <a:defRPr sz="2799" baseline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subhead text</a:t>
            </a:r>
          </a:p>
        </p:txBody>
      </p:sp>
    </p:spTree>
    <p:extLst>
      <p:ext uri="{BB962C8B-B14F-4D97-AF65-F5344CB8AC3E}">
        <p14:creationId xmlns:p14="http://schemas.microsoft.com/office/powerpoint/2010/main" val="65036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_2">
  <p:cSld name="1_Cover slide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 descr="A hand holding a light bulb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9297" y="4024706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4855" y="4862906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8"/>
          <p:cNvGrpSpPr/>
          <p:nvPr/>
        </p:nvGrpSpPr>
        <p:grpSpPr>
          <a:xfrm>
            <a:off x="11590288" y="4862907"/>
            <a:ext cx="282748" cy="290668"/>
            <a:chOff x="11508853" y="6160615"/>
            <a:chExt cx="364183" cy="374384"/>
          </a:xfrm>
        </p:grpSpPr>
        <p:sp>
          <p:nvSpPr>
            <p:cNvPr id="84" name="Google Shape;84;p18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" name="Google Shape;85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63C8B-D046-1FBA-48F7-DA8E36CAF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A4FDBF-B0FC-24F8-755C-7C9C2ADC5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998" y="2468874"/>
            <a:ext cx="4412956" cy="1387884"/>
          </a:xfrm>
        </p:spPr>
        <p:txBody>
          <a:bodyPr lIns="0" rIns="0" anchor="ctr">
            <a:normAutofit/>
          </a:bodyPr>
          <a:lstStyle>
            <a:lvl1pPr>
              <a:defRPr sz="4800" cap="none" baseline="0">
                <a:solidFill>
                  <a:schemeClr val="bg1"/>
                </a:solidFill>
                <a:latin typeface="PerfectMoment-Script"/>
              </a:defRPr>
            </a:lvl1pPr>
          </a:lstStyle>
          <a:p>
            <a:r>
              <a:rPr lang="en-US" dirty="0"/>
              <a:t>Section #</a:t>
            </a:r>
            <a:endParaRPr lang="en-P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9AFFB5-46A8-429C-714F-81D4CFF076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3200" b="0">
                <a:solidFill>
                  <a:srgbClr val="00CCE5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goes here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3871425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79EF-7052-4F18-A175-B25ABC9BB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62" y="225207"/>
            <a:ext cx="5400000" cy="932400"/>
          </a:xfrm>
        </p:spPr>
        <p:txBody>
          <a:bodyPr/>
          <a:lstStyle>
            <a:lvl1pPr>
              <a:defRPr cap="none" baseline="0">
                <a:solidFill>
                  <a:schemeClr val="bg2"/>
                </a:solidFill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Content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353723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18836"/>
            <a:ext cx="4477305" cy="765695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Closing Slide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08819"/>
            <a:ext cx="6421514" cy="3631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Gilroy-Medium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3" name="object 16">
            <a:extLst>
              <a:ext uri="{FF2B5EF4-FFF2-40B4-BE49-F238E27FC236}">
                <a16:creationId xmlns:a16="http://schemas.microsoft.com/office/drawing/2014/main" id="{9FB6C9CD-C1BE-ECBE-ADBC-B42E155095C1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556" y="5891382"/>
            <a:ext cx="425235" cy="4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9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58788"/>
            <a:ext cx="4477305" cy="765695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Contact us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210400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3" name="object 16">
            <a:extLst>
              <a:ext uri="{FF2B5EF4-FFF2-40B4-BE49-F238E27FC236}">
                <a16:creationId xmlns:a16="http://schemas.microsoft.com/office/drawing/2014/main" id="{984E996A-1EDF-CC90-0118-2CBD87626C9D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556" y="5891382"/>
            <a:ext cx="425235" cy="4910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FF45F-A0E0-A391-A183-9DD1845769C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" y="353656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8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lit stick&#10;&#10;Description automatically generated with low confidence">
            <a:extLst>
              <a:ext uri="{FF2B5EF4-FFF2-40B4-BE49-F238E27FC236}">
                <a16:creationId xmlns:a16="http://schemas.microsoft.com/office/drawing/2014/main" id="{CC8AAE76-2041-8515-5F6A-EE94F2BD8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8ED1-1821-4EC5-AB23-DFC04E798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84" y="5359056"/>
            <a:ext cx="10951200" cy="1238400"/>
          </a:xfrm>
        </p:spPr>
        <p:txBody>
          <a:bodyPr lIns="0" rIns="0" anchor="ctr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78A1E-5DE2-48F0-B8EB-34260BE52A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>
              <a:defRPr lang="en-PH" sz="12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PH" dirty="0"/>
              <a:t>NAME  |  DATE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1A7FB3AA-EC91-7328-EABD-B5230060A1AE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3" y="166025"/>
            <a:ext cx="2133498" cy="716664"/>
          </a:xfrm>
          <a:prstGeom prst="rect">
            <a:avLst/>
          </a:prstGeom>
        </p:spPr>
      </p:pic>
      <p:pic>
        <p:nvPicPr>
          <p:cNvPr id="7" name="Picture 6" descr="A white circle with black letters in it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826F635E-0ACB-0611-D530-FDDD42AD2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76" y="1004225"/>
            <a:ext cx="296745" cy="2906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3A94C-B5E1-8C58-A179-F45AE6AF875D}"/>
              </a:ext>
            </a:extLst>
          </p:cNvPr>
          <p:cNvGrpSpPr/>
          <p:nvPr userDrawn="1"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2" name="Oval 11">
              <a:hlinkClick r:id="rId6"/>
              <a:extLst>
                <a:ext uri="{FF2B5EF4-FFF2-40B4-BE49-F238E27FC236}">
                  <a16:creationId xmlns:a16="http://schemas.microsoft.com/office/drawing/2014/main" id="{9B655736-DECC-F5F1-5D91-4FBA52A6CC2F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3C876BFA-8297-DC5B-12F5-DBCFFB8D7DAD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4564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905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60612A7-CEE9-94DF-1DD0-5E884AF331EE}"/>
              </a:ext>
            </a:extLst>
          </p:cNvPr>
          <p:cNvSpPr txBox="1">
            <a:spLocks/>
          </p:cNvSpPr>
          <p:nvPr userDrawn="1"/>
        </p:nvSpPr>
        <p:spPr>
          <a:xfrm>
            <a:off x="165217" y="6653901"/>
            <a:ext cx="3233351" cy="18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26792-6F73-4BF5-A7E2-F3CDEFE6AD86}" type="slidenum">
              <a:rPr lang="en-US" sz="700" i="1" smtClean="0">
                <a:solidFill>
                  <a:schemeClr val="tx1"/>
                </a:solidFill>
                <a:latin typeface="Gilroy" panose="00000500000000000000" pitchFamily="50" charset="0"/>
              </a:rPr>
              <a:t>‹nº›</a:t>
            </a:fld>
            <a:r>
              <a:rPr lang="en-US" sz="700" dirty="0">
                <a:solidFill>
                  <a:schemeClr val="tx1"/>
                </a:solidFill>
                <a:latin typeface="Gilroy" panose="00000500000000000000" pitchFamily="50" charset="0"/>
              </a:rPr>
              <a:t>      Proprietary and Confidential. Cognition © 2024</a:t>
            </a:r>
            <a:endParaRPr lang="en-PH" sz="700" dirty="0">
              <a:solidFill>
                <a:schemeClr val="tx1"/>
              </a:solidFill>
              <a:latin typeface="Gilroy" panose="00000500000000000000" pitchFamily="50" charset="0"/>
            </a:endParaRPr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D6ADC06-D07F-413A-6EF8-576DDDB8F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924" y="6418992"/>
            <a:ext cx="1160639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02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4ACCBDE-F5B6-6E73-C3E0-3AF3CF9639DD}"/>
              </a:ext>
            </a:extLst>
          </p:cNvPr>
          <p:cNvSpPr txBox="1">
            <a:spLocks/>
          </p:cNvSpPr>
          <p:nvPr userDrawn="1"/>
        </p:nvSpPr>
        <p:spPr>
          <a:xfrm>
            <a:off x="165217" y="6640838"/>
            <a:ext cx="3233351" cy="18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26792-6F73-4BF5-A7E2-F3CDEFE6AD86}" type="slidenum">
              <a:rPr lang="en-US" sz="700" i="1" smtClean="0">
                <a:solidFill>
                  <a:schemeClr val="bg1"/>
                </a:solidFill>
                <a:latin typeface="Gilroy" panose="00000500000000000000" pitchFamily="50" charset="0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Gilroy" panose="00000500000000000000" pitchFamily="50" charset="0"/>
              </a:rPr>
              <a:t>      Proprietary and Confidential. Cognition © 2023</a:t>
            </a:r>
            <a:endParaRPr lang="en-PH" sz="700" dirty="0">
              <a:solidFill>
                <a:schemeClr val="bg1"/>
              </a:solidFill>
              <a:latin typeface="Gilroy" panose="00000500000000000000" pitchFamily="50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326DE93-DBFD-757B-7384-884F09C6A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70" y="6385802"/>
            <a:ext cx="1153108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8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EAD-2883-B03D-B06F-8DDB44F0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D694-7183-31F8-BE9B-1975134E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2BB4-C420-9A94-EB74-1048315E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71B-C666-DDB2-8B1A-C25E661B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435EE-EF89-0A97-D051-B8C8041A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59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00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333C-9614-17EA-0424-E8C40A2E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F1F6-03C1-3A35-4EAA-8116EF50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7B64-1D37-4D01-9E26-C0B3F492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FA87-9C4C-0920-138E-9F4CC636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F6DF-5919-547E-8F06-027F0785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slide_2">
  <p:cSld name="3_Cover slide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 descr="A picture containing text, fireworks, sky, outd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9297" y="4024706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4855" y="4862906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9"/>
          <p:cNvGrpSpPr/>
          <p:nvPr/>
        </p:nvGrpSpPr>
        <p:grpSpPr>
          <a:xfrm>
            <a:off x="11590288" y="4862907"/>
            <a:ext cx="282748" cy="290668"/>
            <a:chOff x="11508853" y="6160615"/>
            <a:chExt cx="364183" cy="374384"/>
          </a:xfrm>
        </p:grpSpPr>
        <p:sp>
          <p:nvSpPr>
            <p:cNvPr id="93" name="Google Shape;93;p19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092C-405E-F075-6CD3-5EBC8787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C8BC-1DBC-C96A-73DA-EFD8CB4BA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4C83D-7880-7601-18DD-6681A7378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8F40C-3F91-9367-66E9-9824A265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D013E-6CB2-F33F-5BFC-402CDB2F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BB377-0C71-6419-CB19-AC8CAA9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196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827A-67D4-0128-5F0F-A74B3965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BCB32-069B-687D-6DE6-444CEB83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DFC9-E843-0D81-2617-AC7958AB9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B834E-F2D3-DA55-C699-CD861E6CA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6DB32-BDB1-A21F-08C5-6C50503B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8A9C-9EA5-D943-3BE0-9D856F1B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20FE-619F-9537-FFE2-640C2382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A3292-B444-45D3-0808-8E6FB01A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35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204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400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811-A6FC-CC0C-E378-D421AE35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BF7B-8CEE-C180-2DF2-0AE98FAF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F6044-726B-2AFE-F91C-520DFE73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BB2C9-53C8-6556-9FC3-F9E2DD95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7582-8630-4A6F-9B4E-79770249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0C12-D87D-FE82-7E97-3D230857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41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E82F-036C-CB15-A341-96C63101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34751-A32C-7143-50C1-110947E14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F9FA7-B774-ED62-B1BC-2652D854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35132-33F1-665D-6BC8-1F67962C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ED5BE-FA80-8C1C-2A91-02EAA29D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CBCB4-04D8-066D-4A30-55850C37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883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A5BF-0973-B8F7-59A0-E8EA8CA4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A35-07A5-B42C-837A-21C07ABF8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FBAE-E052-5E76-25CF-35C8FAC5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599-667D-05B7-F28B-8A4F78EE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74D61-6735-71F2-6F5F-AA973AF7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870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19C54-0E71-72C8-4771-E8C69438E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BF0AE-B39C-03EF-4DCD-76A685B70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7959-DF0A-197F-94A1-FB4EE8B6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3737-B236-3BAA-D596-7D0E623C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56EE-DF7A-0AB3-14E6-72BCB804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90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Takeaw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4">
            <a:extLst>
              <a:ext uri="{FF2B5EF4-FFF2-40B4-BE49-F238E27FC236}">
                <a16:creationId xmlns:a16="http://schemas.microsoft.com/office/drawing/2014/main" id="{08414212-92EA-F51E-6C32-F76BA512D8B7}"/>
              </a:ext>
            </a:extLst>
          </p:cNvPr>
          <p:cNvGrpSpPr/>
          <p:nvPr userDrawn="1"/>
        </p:nvGrpSpPr>
        <p:grpSpPr>
          <a:xfrm>
            <a:off x="0" y="0"/>
            <a:ext cx="6132707" cy="6858000"/>
            <a:chOff x="0" y="0"/>
            <a:chExt cx="6132707" cy="6858000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3475BE9F-B862-F430-DEF8-EF9AA025F52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20003" cy="6858000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FE455EA-8777-057E-5B70-F2DC9E74F749}"/>
                </a:ext>
              </a:extLst>
            </p:cNvPr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83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8E9C3-57F6-46F1-9D93-F1043A337877}"/>
              </a:ext>
            </a:extLst>
          </p:cNvPr>
          <p:cNvSpPr>
            <a:spLocks noGrp="1"/>
          </p:cNvSpPr>
          <p:nvPr>
            <p:ph sz="half" idx="32"/>
          </p:nvPr>
        </p:nvSpPr>
        <p:spPr>
          <a:xfrm>
            <a:off x="6752949" y="1825627"/>
            <a:ext cx="5089864" cy="4239465"/>
          </a:xfrm>
          <a:prstGeom prst="rect">
            <a:avLst/>
          </a:prstGeom>
        </p:spPr>
        <p:txBody>
          <a:bodyPr lIns="90000" rIns="90000"/>
          <a:lstStyle>
            <a:lvl1pPr>
              <a:defRPr b="0">
                <a:solidFill>
                  <a:schemeClr val="accent1"/>
                </a:solidFill>
                <a:latin typeface="Gilroy Bold" panose="00000800000000000000" pitchFamily="50" charset="0"/>
              </a:defRPr>
            </a:lvl1pPr>
            <a:lvl2pPr>
              <a:defRPr>
                <a:latin typeface="Gilroy-Medium"/>
              </a:defRPr>
            </a:lvl2pPr>
            <a:lvl3pPr>
              <a:defRPr>
                <a:latin typeface="Gilroy-Medium"/>
              </a:defRPr>
            </a:lvl3pPr>
            <a:lvl4pPr>
              <a:defRPr>
                <a:latin typeface="Gilroy-Medium"/>
              </a:defRPr>
            </a:lvl4pPr>
            <a:lvl5pPr>
              <a:defRPr>
                <a:latin typeface="Gilroy-Medium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818476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</p:spTree>
    <p:extLst>
      <p:ext uri="{BB962C8B-B14F-4D97-AF65-F5344CB8AC3E}">
        <p14:creationId xmlns:p14="http://schemas.microsoft.com/office/powerpoint/2010/main" val="183256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_3">
  <p:cSld name="1_Cover slide_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 descr="A person holding a lit stick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43" y="166025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976" y="1004225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20"/>
          <p:cNvGrpSpPr/>
          <p:nvPr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02" name="Google Shape;102;p20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" name="Google Shape;10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580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91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57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69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670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0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3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860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927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head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03FA-6679-45A2-D6FC-08902D8591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80" b="0">
                <a:solidFill>
                  <a:schemeClr val="accent1"/>
                </a:solidFill>
                <a:latin typeface="Gilroy-Black"/>
              </a:defRPr>
            </a:lvl1pPr>
            <a:lvl2pPr marL="451737" indent="0">
              <a:buNone/>
              <a:defRPr sz="1976">
                <a:solidFill>
                  <a:schemeClr val="tx1">
                    <a:tint val="75000"/>
                  </a:schemeClr>
                </a:solidFill>
              </a:defRPr>
            </a:lvl2pPr>
            <a:lvl3pPr marL="90347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355212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94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868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10423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216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389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63ED7-1E15-8F35-4539-B705E55B3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13479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68" cap="all" baseline="0"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11307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_2">
  <p:cSld name="2_Cover slide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 descr="A picture containing text, graphics, circle, ne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43" y="166025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976" y="1004225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1"/>
          <p:cNvGrpSpPr/>
          <p:nvPr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11" name="Google Shape;111;p21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" name="Google Shape;112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58788"/>
            <a:ext cx="4477305" cy="765695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Contact us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210400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3" name="object 16">
            <a:extLst>
              <a:ext uri="{FF2B5EF4-FFF2-40B4-BE49-F238E27FC236}">
                <a16:creationId xmlns:a16="http://schemas.microsoft.com/office/drawing/2014/main" id="{984E996A-1EDF-CC90-0118-2CBD87626C9D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556" y="5891382"/>
            <a:ext cx="425235" cy="4910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FF45F-A0E0-A391-A183-9DD1845769C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" y="353656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970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E0BBD-54A5-C867-84A1-48A16E33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61A211F1-960D-FFEE-5B69-E864EF65866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2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1">
  <p:cSld name="Agenda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619362" y="225207"/>
            <a:ext cx="54000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1">
  <p:cSld name="Section Break 1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63" y="9706"/>
            <a:ext cx="12241284" cy="6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772998" y="2468874"/>
            <a:ext cx="441295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3200"/>
              <a:buFont typeface="Arial"/>
              <a:buNone/>
              <a:defRPr sz="32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2">
  <p:cSld name="Section Break 2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772998" y="2468874"/>
            <a:ext cx="441295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3200"/>
              <a:buFont typeface="Arial"/>
              <a:buNone/>
              <a:defRPr sz="32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3">
  <p:cSld name="Section Break 3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 descr="A lemonade stand with lemons on top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772998" y="2468874"/>
            <a:ext cx="441295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4">
  <p:cSld name="Section Break 4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773633" y="781476"/>
            <a:ext cx="397747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4400"/>
              <a:buFont typeface="Arial"/>
              <a:buNone/>
              <a:defRPr sz="4400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773633" y="2169360"/>
            <a:ext cx="3977476" cy="969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2324"/>
              </a:buClr>
              <a:buSzPts val="2800"/>
              <a:buFont typeface="Arial"/>
              <a:buNone/>
              <a:defRPr sz="2800" b="0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l escuro">
  <p:cSld name="TITLE_2_2">
    <p:bg>
      <p:bgPr>
        <a:solidFill>
          <a:srgbClr val="053E6E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g30ddc0c5b96_0_6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254007"/>
            <a:ext cx="200384" cy="243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g30ddc0c5b96_0_671"/>
          <p:cNvGrpSpPr/>
          <p:nvPr/>
        </p:nvGrpSpPr>
        <p:grpSpPr>
          <a:xfrm>
            <a:off x="11367489" y="324759"/>
            <a:ext cx="457505" cy="102337"/>
            <a:chOff x="1676400" y="-222250"/>
            <a:chExt cx="2895600" cy="647700"/>
          </a:xfrm>
        </p:grpSpPr>
        <p:sp>
          <p:nvSpPr>
            <p:cNvPr id="25" name="Google Shape;25;g30ddc0c5b96_0_671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6" name="Google Shape;26;g30ddc0c5b96_0_671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7" name="Google Shape;27;g30ddc0c5b96_0_671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8" name="Google Shape;28;g30ddc0c5b96_0_671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Takeaway 1">
  <p:cSld name="Key Takeaway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609600" y="589679"/>
            <a:ext cx="5089864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1"/>
          </p:nvPr>
        </p:nvSpPr>
        <p:spPr>
          <a:xfrm>
            <a:off x="609600" y="1162590"/>
            <a:ext cx="508986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2"/>
          </p:nvPr>
        </p:nvSpPr>
        <p:spPr>
          <a:xfrm>
            <a:off x="609600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/>
          <p:nvPr/>
        </p:nvSpPr>
        <p:spPr>
          <a:xfrm>
            <a:off x="6045154" y="5958512"/>
            <a:ext cx="1056005" cy="899490"/>
          </a:xfrm>
          <a:custGeom>
            <a:avLst/>
            <a:gdLst/>
            <a:ahLst/>
            <a:cxnLst/>
            <a:rect l="l" t="t" r="r" b="b"/>
            <a:pathLst>
              <a:path w="1056004" h="895984" extrusionOk="0">
                <a:moveTo>
                  <a:pt x="0" y="0"/>
                </a:moveTo>
                <a:lnTo>
                  <a:pt x="0" y="895870"/>
                </a:lnTo>
                <a:lnTo>
                  <a:pt x="1055992" y="8958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7"/>
          <p:cNvGrpSpPr/>
          <p:nvPr/>
        </p:nvGrpSpPr>
        <p:grpSpPr>
          <a:xfrm>
            <a:off x="6045154" y="0"/>
            <a:ext cx="6141584" cy="6858002"/>
            <a:chOff x="6098422" y="0"/>
            <a:chExt cx="6141584" cy="6831276"/>
          </a:xfrm>
        </p:grpSpPr>
        <p:pic>
          <p:nvPicPr>
            <p:cNvPr id="137" name="Google Shape;137;p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20003" y="0"/>
              <a:ext cx="6120003" cy="683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27"/>
            <p:cNvSpPr/>
            <p:nvPr/>
          </p:nvSpPr>
          <p:spPr>
            <a:xfrm>
              <a:off x="6098422" y="5935291"/>
              <a:ext cx="1056005" cy="895985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0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Google Shape;1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104" y="6167340"/>
            <a:ext cx="423994" cy="4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ey Takeaway 1">
  <p:cSld name="1_Key Takeaway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8"/>
          <p:cNvGrpSpPr/>
          <p:nvPr/>
        </p:nvGrpSpPr>
        <p:grpSpPr>
          <a:xfrm>
            <a:off x="6045154" y="0"/>
            <a:ext cx="6141584" cy="6858002"/>
            <a:chOff x="6098422" y="0"/>
            <a:chExt cx="6141584" cy="6831276"/>
          </a:xfrm>
        </p:grpSpPr>
        <p:pic>
          <p:nvPicPr>
            <p:cNvPr id="142" name="Google Shape;142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20003" y="0"/>
              <a:ext cx="6120003" cy="683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8"/>
            <p:cNvSpPr/>
            <p:nvPr/>
          </p:nvSpPr>
          <p:spPr>
            <a:xfrm>
              <a:off x="6098422" y="5935291"/>
              <a:ext cx="1056005" cy="895985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0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609600" y="589679"/>
            <a:ext cx="5089864" cy="9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400"/>
              <a:buFont typeface="Arial"/>
              <a:buNone/>
              <a:defRPr sz="2400" b="1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104" y="6167340"/>
            <a:ext cx="423994" cy="4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Key Takeaway 1">
  <p:cSld name="2_Key Takeaway 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29"/>
          <p:cNvGrpSpPr/>
          <p:nvPr/>
        </p:nvGrpSpPr>
        <p:grpSpPr>
          <a:xfrm>
            <a:off x="0" y="0"/>
            <a:ext cx="6132707" cy="6858000"/>
            <a:chOff x="0" y="0"/>
            <a:chExt cx="6132707" cy="6858000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61200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9"/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6752947" y="589679"/>
            <a:ext cx="5089864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6752947" y="1162590"/>
            <a:ext cx="508986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6752947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head - Aqua">
  <p:cSld name="Title w/ subhead - Aqua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body" idx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head - Black">
  <p:cSld name="Title w/ subhead - Blac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1">
  <p:cSld name="2-Column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00000" cy="423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400000" cy="423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3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2">
  <p:cSld name="2-Column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00000" cy="423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400000" cy="423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w/ top text 1">
  <p:cSld name="2-Column w/ top text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5400000" cy="356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body" idx="3"/>
          </p:nvPr>
        </p:nvSpPr>
        <p:spPr>
          <a:xfrm>
            <a:off x="6172200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00000" cy="356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" name="Google Shape;176;p35"/>
          <p:cNvCxnSpPr/>
          <p:nvPr/>
        </p:nvCxnSpPr>
        <p:spPr>
          <a:xfrm>
            <a:off x="609599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7" name="Google Shape;177;p35"/>
          <p:cNvCxnSpPr/>
          <p:nvPr/>
        </p:nvCxnSpPr>
        <p:spPr>
          <a:xfrm>
            <a:off x="6172200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5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w/ top text 2">
  <p:cSld name="2-Column w/ top text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5400000" cy="35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body" idx="3"/>
          </p:nvPr>
        </p:nvSpPr>
        <p:spPr>
          <a:xfrm>
            <a:off x="6172200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00000" cy="35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5" name="Google Shape;185;p36"/>
          <p:cNvCxnSpPr/>
          <p:nvPr/>
        </p:nvCxnSpPr>
        <p:spPr>
          <a:xfrm>
            <a:off x="609599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36"/>
          <p:cNvCxnSpPr/>
          <p:nvPr/>
        </p:nvCxnSpPr>
        <p:spPr>
          <a:xfrm>
            <a:off x="6172200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Fundo-Azul">
  <p:cSld name="TITLE_6_1_7_1_2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0ddc0c5b96_0_678"/>
          <p:cNvSpPr txBox="1">
            <a:spLocks noGrp="1"/>
          </p:cNvSpPr>
          <p:nvPr>
            <p:ph type="title"/>
          </p:nvPr>
        </p:nvSpPr>
        <p:spPr>
          <a:xfrm>
            <a:off x="671800" y="487900"/>
            <a:ext cx="8999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0ddc0c5b96_0_678"/>
          <p:cNvSpPr txBox="1">
            <a:spLocks noGrp="1"/>
          </p:cNvSpPr>
          <p:nvPr>
            <p:ph type="body" idx="1"/>
          </p:nvPr>
        </p:nvSpPr>
        <p:spPr>
          <a:xfrm>
            <a:off x="965733" y="1503900"/>
            <a:ext cx="5402400" cy="30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›"/>
              <a:defRPr sz="1600">
                <a:solidFill>
                  <a:srgbClr val="FFFFF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◦"/>
              <a:defRPr sz="1600">
                <a:solidFill>
                  <a:srgbClr val="FFFFFF"/>
                </a:solidFill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g30ddc0c5b96_0_6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g30ddc0c5b96_0_678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34" name="Google Shape;34;g30ddc0c5b96_0_67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5" name="Google Shape;35;g30ddc0c5b96_0_67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6" name="Google Shape;36;g30ddc0c5b96_0_67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7" name="Google Shape;37;g30ddc0c5b96_0_67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 1">
  <p:cSld name="3-Column 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3456000" cy="423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2"/>
          </p:nvPr>
        </p:nvSpPr>
        <p:spPr>
          <a:xfrm>
            <a:off x="4357200" y="1825625"/>
            <a:ext cx="3456000" cy="423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body" idx="3"/>
          </p:nvPr>
        </p:nvSpPr>
        <p:spPr>
          <a:xfrm>
            <a:off x="8104800" y="1825625"/>
            <a:ext cx="3456000" cy="423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body" idx="4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2">
  <p:cSld name="3-Column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3456000" cy="423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8"/>
          <p:cNvSpPr txBox="1">
            <a:spLocks noGrp="1"/>
          </p:cNvSpPr>
          <p:nvPr>
            <p:ph type="body" idx="2"/>
          </p:nvPr>
        </p:nvSpPr>
        <p:spPr>
          <a:xfrm>
            <a:off x="4357200" y="1825625"/>
            <a:ext cx="3456000" cy="423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8"/>
          <p:cNvSpPr txBox="1">
            <a:spLocks noGrp="1"/>
          </p:cNvSpPr>
          <p:nvPr>
            <p:ph type="body" idx="3"/>
          </p:nvPr>
        </p:nvSpPr>
        <p:spPr>
          <a:xfrm>
            <a:off x="8104800" y="1825625"/>
            <a:ext cx="3456000" cy="423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w/ top text 1">
  <p:cSld name="3-Column w/ top text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3456000" cy="356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9"/>
          <p:cNvSpPr txBox="1">
            <a:spLocks noGrp="1"/>
          </p:cNvSpPr>
          <p:nvPr>
            <p:ph type="body" idx="3"/>
          </p:nvPr>
        </p:nvSpPr>
        <p:spPr>
          <a:xfrm>
            <a:off x="4357198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body" idx="4"/>
          </p:nvPr>
        </p:nvSpPr>
        <p:spPr>
          <a:xfrm>
            <a:off x="4357199" y="2505075"/>
            <a:ext cx="3456000" cy="356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body" idx="5"/>
          </p:nvPr>
        </p:nvSpPr>
        <p:spPr>
          <a:xfrm>
            <a:off x="8104800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39"/>
          <p:cNvSpPr txBox="1">
            <a:spLocks noGrp="1"/>
          </p:cNvSpPr>
          <p:nvPr>
            <p:ph type="body" idx="6"/>
          </p:nvPr>
        </p:nvSpPr>
        <p:spPr>
          <a:xfrm>
            <a:off x="8104800" y="2505075"/>
            <a:ext cx="3456000" cy="356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6" name="Google Shape;206;p39"/>
          <p:cNvCxnSpPr/>
          <p:nvPr/>
        </p:nvCxnSpPr>
        <p:spPr>
          <a:xfrm>
            <a:off x="609599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7" name="Google Shape;207;p39"/>
          <p:cNvCxnSpPr/>
          <p:nvPr/>
        </p:nvCxnSpPr>
        <p:spPr>
          <a:xfrm>
            <a:off x="8104800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8" name="Google Shape;208;p39"/>
          <p:cNvCxnSpPr/>
          <p:nvPr/>
        </p:nvCxnSpPr>
        <p:spPr>
          <a:xfrm>
            <a:off x="4357198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body" idx="7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w/ top text 2">
  <p:cSld name="3-Column w/ top text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3456000" cy="356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0"/>
          <p:cNvSpPr txBox="1">
            <a:spLocks noGrp="1"/>
          </p:cNvSpPr>
          <p:nvPr>
            <p:ph type="body" idx="3"/>
          </p:nvPr>
        </p:nvSpPr>
        <p:spPr>
          <a:xfrm>
            <a:off x="4357199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40"/>
          <p:cNvSpPr txBox="1">
            <a:spLocks noGrp="1"/>
          </p:cNvSpPr>
          <p:nvPr>
            <p:ph type="body" idx="4"/>
          </p:nvPr>
        </p:nvSpPr>
        <p:spPr>
          <a:xfrm>
            <a:off x="4357199" y="2505075"/>
            <a:ext cx="3456000" cy="356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40"/>
          <p:cNvSpPr txBox="1">
            <a:spLocks noGrp="1"/>
          </p:cNvSpPr>
          <p:nvPr>
            <p:ph type="body" idx="5"/>
          </p:nvPr>
        </p:nvSpPr>
        <p:spPr>
          <a:xfrm>
            <a:off x="8104800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40"/>
          <p:cNvSpPr txBox="1">
            <a:spLocks noGrp="1"/>
          </p:cNvSpPr>
          <p:nvPr>
            <p:ph type="body" idx="6"/>
          </p:nvPr>
        </p:nvSpPr>
        <p:spPr>
          <a:xfrm>
            <a:off x="8104800" y="2505075"/>
            <a:ext cx="3456000" cy="356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8" name="Google Shape;218;p40"/>
          <p:cNvCxnSpPr/>
          <p:nvPr/>
        </p:nvCxnSpPr>
        <p:spPr>
          <a:xfrm>
            <a:off x="609599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40"/>
          <p:cNvCxnSpPr/>
          <p:nvPr/>
        </p:nvCxnSpPr>
        <p:spPr>
          <a:xfrm>
            <a:off x="8104800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p40"/>
          <p:cNvCxnSpPr/>
          <p:nvPr/>
        </p:nvCxnSpPr>
        <p:spPr>
          <a:xfrm>
            <a:off x="4357198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40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1">
  <p:cSld name="4-Column 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41"/>
          <p:cNvSpPr txBox="1">
            <a:spLocks noGrp="1"/>
          </p:cNvSpPr>
          <p:nvPr>
            <p:ph type="body" idx="2"/>
          </p:nvPr>
        </p:nvSpPr>
        <p:spPr>
          <a:xfrm>
            <a:off x="34200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41"/>
          <p:cNvSpPr txBox="1">
            <a:spLocks noGrp="1"/>
          </p:cNvSpPr>
          <p:nvPr>
            <p:ph type="body" idx="3"/>
          </p:nvPr>
        </p:nvSpPr>
        <p:spPr>
          <a:xfrm>
            <a:off x="62304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1"/>
          <p:cNvSpPr txBox="1">
            <a:spLocks noGrp="1"/>
          </p:cNvSpPr>
          <p:nvPr>
            <p:ph type="body" idx="4"/>
          </p:nvPr>
        </p:nvSpPr>
        <p:spPr>
          <a:xfrm>
            <a:off x="90408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body" idx="5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2">
  <p:cSld name="4-Colum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2"/>
          <p:cNvSpPr txBox="1">
            <a:spLocks noGrp="1"/>
          </p:cNvSpPr>
          <p:nvPr>
            <p:ph type="body" idx="2"/>
          </p:nvPr>
        </p:nvSpPr>
        <p:spPr>
          <a:xfrm>
            <a:off x="34200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42"/>
          <p:cNvSpPr txBox="1">
            <a:spLocks noGrp="1"/>
          </p:cNvSpPr>
          <p:nvPr>
            <p:ph type="body" idx="3"/>
          </p:nvPr>
        </p:nvSpPr>
        <p:spPr>
          <a:xfrm>
            <a:off x="62304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body" idx="4"/>
          </p:nvPr>
        </p:nvSpPr>
        <p:spPr>
          <a:xfrm>
            <a:off x="90408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w/ top text 1">
  <p:cSld name="4-Column w/ top text 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>
            <a:spLocks noGrp="1"/>
          </p:cNvSpPr>
          <p:nvPr>
            <p:ph type="body" idx="1"/>
          </p:nvPr>
        </p:nvSpPr>
        <p:spPr>
          <a:xfrm>
            <a:off x="6096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body" idx="2"/>
          </p:nvPr>
        </p:nvSpPr>
        <p:spPr>
          <a:xfrm>
            <a:off x="6096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38" name="Google Shape;238;p43"/>
          <p:cNvCxnSpPr/>
          <p:nvPr/>
        </p:nvCxnSpPr>
        <p:spPr>
          <a:xfrm>
            <a:off x="6095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43"/>
          <p:cNvSpPr txBox="1">
            <a:spLocks noGrp="1"/>
          </p:cNvSpPr>
          <p:nvPr>
            <p:ph type="body" idx="3"/>
          </p:nvPr>
        </p:nvSpPr>
        <p:spPr>
          <a:xfrm>
            <a:off x="34200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0" name="Google Shape;240;p43"/>
          <p:cNvSpPr txBox="1">
            <a:spLocks noGrp="1"/>
          </p:cNvSpPr>
          <p:nvPr>
            <p:ph type="body" idx="4"/>
          </p:nvPr>
        </p:nvSpPr>
        <p:spPr>
          <a:xfrm>
            <a:off x="34200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41" name="Google Shape;241;p43"/>
          <p:cNvCxnSpPr/>
          <p:nvPr/>
        </p:nvCxnSpPr>
        <p:spPr>
          <a:xfrm>
            <a:off x="34199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p43"/>
          <p:cNvSpPr txBox="1">
            <a:spLocks noGrp="1"/>
          </p:cNvSpPr>
          <p:nvPr>
            <p:ph type="body" idx="5"/>
          </p:nvPr>
        </p:nvSpPr>
        <p:spPr>
          <a:xfrm>
            <a:off x="62304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6"/>
          </p:nvPr>
        </p:nvSpPr>
        <p:spPr>
          <a:xfrm>
            <a:off x="62304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44" name="Google Shape;244;p43"/>
          <p:cNvCxnSpPr/>
          <p:nvPr/>
        </p:nvCxnSpPr>
        <p:spPr>
          <a:xfrm>
            <a:off x="62303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p43"/>
          <p:cNvSpPr txBox="1">
            <a:spLocks noGrp="1"/>
          </p:cNvSpPr>
          <p:nvPr>
            <p:ph type="body" idx="7"/>
          </p:nvPr>
        </p:nvSpPr>
        <p:spPr>
          <a:xfrm>
            <a:off x="90408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8"/>
          </p:nvPr>
        </p:nvSpPr>
        <p:spPr>
          <a:xfrm>
            <a:off x="90408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47" name="Google Shape;247;p43"/>
          <p:cNvCxnSpPr/>
          <p:nvPr/>
        </p:nvCxnSpPr>
        <p:spPr>
          <a:xfrm>
            <a:off x="90407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body" idx="9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-Column w/ top text 1">
  <p:cSld name="1_4-Column w/ top text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/>
          <p:nvPr/>
        </p:nvSpPr>
        <p:spPr>
          <a:xfrm>
            <a:off x="0" y="1713053"/>
            <a:ext cx="12192000" cy="43289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/>
        </p:nvSpPr>
        <p:spPr>
          <a:xfrm>
            <a:off x="544877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4"/>
          <p:cNvSpPr/>
          <p:nvPr/>
        </p:nvSpPr>
        <p:spPr>
          <a:xfrm>
            <a:off x="3373635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4"/>
          <p:cNvSpPr/>
          <p:nvPr/>
        </p:nvSpPr>
        <p:spPr>
          <a:xfrm>
            <a:off x="6202393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9031151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1"/>
          </p:nvPr>
        </p:nvSpPr>
        <p:spPr>
          <a:xfrm>
            <a:off x="686820" y="3485620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/>
          <p:nvPr/>
        </p:nvSpPr>
        <p:spPr>
          <a:xfrm>
            <a:off x="1247845" y="2088724"/>
            <a:ext cx="1177398" cy="117739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4"/>
          <p:cNvSpPr/>
          <p:nvPr/>
        </p:nvSpPr>
        <p:spPr>
          <a:xfrm>
            <a:off x="4118888" y="2131009"/>
            <a:ext cx="1092828" cy="109282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4"/>
          <p:cNvSpPr/>
          <p:nvPr/>
        </p:nvSpPr>
        <p:spPr>
          <a:xfrm>
            <a:off x="6947646" y="2131009"/>
            <a:ext cx="1092828" cy="109282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4"/>
          <p:cNvSpPr/>
          <p:nvPr/>
        </p:nvSpPr>
        <p:spPr>
          <a:xfrm>
            <a:off x="9776404" y="2131009"/>
            <a:ext cx="1092828" cy="109282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4"/>
          <p:cNvSpPr txBox="1"/>
          <p:nvPr/>
        </p:nvSpPr>
        <p:spPr>
          <a:xfrm>
            <a:off x="1247845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4"/>
          <p:cNvSpPr txBox="1"/>
          <p:nvPr/>
        </p:nvSpPr>
        <p:spPr>
          <a:xfrm>
            <a:off x="9734119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4"/>
          <p:cNvSpPr txBox="1"/>
          <p:nvPr/>
        </p:nvSpPr>
        <p:spPr>
          <a:xfrm>
            <a:off x="6905361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4"/>
          <p:cNvSpPr txBox="1"/>
          <p:nvPr/>
        </p:nvSpPr>
        <p:spPr>
          <a:xfrm>
            <a:off x="4056662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" name="Google Shape;265;p44"/>
          <p:cNvGrpSpPr/>
          <p:nvPr/>
        </p:nvGrpSpPr>
        <p:grpSpPr>
          <a:xfrm>
            <a:off x="2884498" y="3354283"/>
            <a:ext cx="694390" cy="694390"/>
            <a:chOff x="3756799" y="3566437"/>
            <a:chExt cx="694390" cy="694390"/>
          </a:xfrm>
        </p:grpSpPr>
        <p:sp>
          <p:nvSpPr>
            <p:cNvPr id="266" name="Google Shape;266;p44"/>
            <p:cNvSpPr/>
            <p:nvPr/>
          </p:nvSpPr>
          <p:spPr>
            <a:xfrm>
              <a:off x="3756799" y="3566437"/>
              <a:ext cx="694390" cy="694390"/>
            </a:xfrm>
            <a:prstGeom prst="ellipse">
              <a:avLst/>
            </a:prstGeom>
            <a:solidFill>
              <a:srgbClr val="014D72">
                <a:alpha val="2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4"/>
            <p:cNvSpPr/>
            <p:nvPr/>
          </p:nvSpPr>
          <p:spPr>
            <a:xfrm>
              <a:off x="3832551" y="3642189"/>
              <a:ext cx="542886" cy="542886"/>
            </a:xfrm>
            <a:prstGeom prst="ellipse">
              <a:avLst/>
            </a:prstGeom>
            <a:solidFill>
              <a:srgbClr val="00CC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4"/>
            <p:cNvSpPr/>
            <p:nvPr/>
          </p:nvSpPr>
          <p:spPr>
            <a:xfrm>
              <a:off x="3993022" y="3772751"/>
              <a:ext cx="275950" cy="281763"/>
            </a:xfrm>
            <a:prstGeom prst="rightArrow">
              <a:avLst>
                <a:gd name="adj1" fmla="val 50000"/>
                <a:gd name="adj2" fmla="val 5997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44"/>
          <p:cNvGrpSpPr/>
          <p:nvPr/>
        </p:nvGrpSpPr>
        <p:grpSpPr>
          <a:xfrm>
            <a:off x="5738615" y="3354283"/>
            <a:ext cx="694390" cy="694390"/>
            <a:chOff x="3756799" y="3566437"/>
            <a:chExt cx="694390" cy="694390"/>
          </a:xfrm>
        </p:grpSpPr>
        <p:sp>
          <p:nvSpPr>
            <p:cNvPr id="270" name="Google Shape;270;p44"/>
            <p:cNvSpPr/>
            <p:nvPr/>
          </p:nvSpPr>
          <p:spPr>
            <a:xfrm>
              <a:off x="3756799" y="3566437"/>
              <a:ext cx="694390" cy="694390"/>
            </a:xfrm>
            <a:prstGeom prst="ellipse">
              <a:avLst/>
            </a:prstGeom>
            <a:solidFill>
              <a:srgbClr val="014D72">
                <a:alpha val="2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4"/>
            <p:cNvSpPr/>
            <p:nvPr/>
          </p:nvSpPr>
          <p:spPr>
            <a:xfrm>
              <a:off x="3832551" y="3642189"/>
              <a:ext cx="542886" cy="542886"/>
            </a:xfrm>
            <a:prstGeom prst="ellipse">
              <a:avLst/>
            </a:prstGeom>
            <a:solidFill>
              <a:srgbClr val="00CC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4"/>
            <p:cNvSpPr/>
            <p:nvPr/>
          </p:nvSpPr>
          <p:spPr>
            <a:xfrm>
              <a:off x="3993022" y="3772751"/>
              <a:ext cx="275950" cy="281763"/>
            </a:xfrm>
            <a:prstGeom prst="rightArrow">
              <a:avLst>
                <a:gd name="adj1" fmla="val 50000"/>
                <a:gd name="adj2" fmla="val 5997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44"/>
          <p:cNvGrpSpPr/>
          <p:nvPr/>
        </p:nvGrpSpPr>
        <p:grpSpPr>
          <a:xfrm>
            <a:off x="8566358" y="3354283"/>
            <a:ext cx="694390" cy="694390"/>
            <a:chOff x="3756799" y="3566437"/>
            <a:chExt cx="694390" cy="694390"/>
          </a:xfrm>
        </p:grpSpPr>
        <p:sp>
          <p:nvSpPr>
            <p:cNvPr id="274" name="Google Shape;274;p44"/>
            <p:cNvSpPr/>
            <p:nvPr/>
          </p:nvSpPr>
          <p:spPr>
            <a:xfrm>
              <a:off x="3756799" y="3566437"/>
              <a:ext cx="694390" cy="694390"/>
            </a:xfrm>
            <a:prstGeom prst="ellipse">
              <a:avLst/>
            </a:prstGeom>
            <a:solidFill>
              <a:srgbClr val="014D72">
                <a:alpha val="2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4"/>
            <p:cNvSpPr/>
            <p:nvPr/>
          </p:nvSpPr>
          <p:spPr>
            <a:xfrm>
              <a:off x="3832551" y="3642189"/>
              <a:ext cx="542886" cy="542886"/>
            </a:xfrm>
            <a:prstGeom prst="ellipse">
              <a:avLst/>
            </a:prstGeom>
            <a:solidFill>
              <a:srgbClr val="00CC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4"/>
            <p:cNvSpPr/>
            <p:nvPr/>
          </p:nvSpPr>
          <p:spPr>
            <a:xfrm>
              <a:off x="3993022" y="3772751"/>
              <a:ext cx="275950" cy="281763"/>
            </a:xfrm>
            <a:prstGeom prst="rightArrow">
              <a:avLst>
                <a:gd name="adj1" fmla="val 50000"/>
                <a:gd name="adj2" fmla="val 5997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44"/>
          <p:cNvSpPr txBox="1">
            <a:spLocks noGrp="1"/>
          </p:cNvSpPr>
          <p:nvPr>
            <p:ph type="body" idx="2"/>
          </p:nvPr>
        </p:nvSpPr>
        <p:spPr>
          <a:xfrm>
            <a:off x="3448208" y="3495550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3"/>
          </p:nvPr>
        </p:nvSpPr>
        <p:spPr>
          <a:xfrm>
            <a:off x="6323161" y="3494627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44"/>
          <p:cNvSpPr txBox="1">
            <a:spLocks noGrp="1"/>
          </p:cNvSpPr>
          <p:nvPr>
            <p:ph type="body" idx="4"/>
          </p:nvPr>
        </p:nvSpPr>
        <p:spPr>
          <a:xfrm>
            <a:off x="9125461" y="3494627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body" idx="5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w/ top text 2">
  <p:cSld name="4-Column w/ top text 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4" name="Google Shape;284;p45"/>
          <p:cNvCxnSpPr/>
          <p:nvPr/>
        </p:nvCxnSpPr>
        <p:spPr>
          <a:xfrm>
            <a:off x="6095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p45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3"/>
          </p:nvPr>
        </p:nvSpPr>
        <p:spPr>
          <a:xfrm>
            <a:off x="9050563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7" name="Google Shape;287;p45"/>
          <p:cNvCxnSpPr/>
          <p:nvPr/>
        </p:nvCxnSpPr>
        <p:spPr>
          <a:xfrm>
            <a:off x="9050563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p45"/>
          <p:cNvSpPr txBox="1">
            <a:spLocks noGrp="1"/>
          </p:cNvSpPr>
          <p:nvPr>
            <p:ph type="body" idx="4"/>
          </p:nvPr>
        </p:nvSpPr>
        <p:spPr>
          <a:xfrm>
            <a:off x="9050563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body" idx="5"/>
          </p:nvPr>
        </p:nvSpPr>
        <p:spPr>
          <a:xfrm>
            <a:off x="6236909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0" name="Google Shape;290;p45"/>
          <p:cNvCxnSpPr/>
          <p:nvPr/>
        </p:nvCxnSpPr>
        <p:spPr>
          <a:xfrm>
            <a:off x="623690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45"/>
          <p:cNvSpPr txBox="1">
            <a:spLocks noGrp="1"/>
          </p:cNvSpPr>
          <p:nvPr>
            <p:ph type="body" idx="6"/>
          </p:nvPr>
        </p:nvSpPr>
        <p:spPr>
          <a:xfrm>
            <a:off x="6236909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2" name="Google Shape;292;p45"/>
          <p:cNvSpPr txBox="1">
            <a:spLocks noGrp="1"/>
          </p:cNvSpPr>
          <p:nvPr>
            <p:ph type="body" idx="7"/>
          </p:nvPr>
        </p:nvSpPr>
        <p:spPr>
          <a:xfrm>
            <a:off x="3423254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3" name="Google Shape;293;p45"/>
          <p:cNvCxnSpPr/>
          <p:nvPr/>
        </p:nvCxnSpPr>
        <p:spPr>
          <a:xfrm>
            <a:off x="3423254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4" name="Google Shape;294;p45"/>
          <p:cNvSpPr txBox="1">
            <a:spLocks noGrp="1"/>
          </p:cNvSpPr>
          <p:nvPr>
            <p:ph type="body" idx="8"/>
          </p:nvPr>
        </p:nvSpPr>
        <p:spPr>
          <a:xfrm>
            <a:off x="3423254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drant 1">
  <p:cSld name="Quadrant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>
            <a:spLocks noGrp="1"/>
          </p:cNvSpPr>
          <p:nvPr>
            <p:ph type="body" idx="1"/>
          </p:nvPr>
        </p:nvSpPr>
        <p:spPr>
          <a:xfrm>
            <a:off x="6096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8" name="Google Shape;298;p46"/>
          <p:cNvSpPr txBox="1">
            <a:spLocks noGrp="1"/>
          </p:cNvSpPr>
          <p:nvPr>
            <p:ph type="body" idx="2"/>
          </p:nvPr>
        </p:nvSpPr>
        <p:spPr>
          <a:xfrm>
            <a:off x="60888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" name="Google Shape;299;p46"/>
          <p:cNvSpPr txBox="1">
            <a:spLocks noGrp="1"/>
          </p:cNvSpPr>
          <p:nvPr>
            <p:ph type="body" idx="3"/>
          </p:nvPr>
        </p:nvSpPr>
        <p:spPr>
          <a:xfrm>
            <a:off x="609600" y="394419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4"/>
          </p:nvPr>
        </p:nvSpPr>
        <p:spPr>
          <a:xfrm>
            <a:off x="6088800" y="394419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1" name="Google Shape;301;p46"/>
          <p:cNvSpPr txBox="1">
            <a:spLocks noGrp="1"/>
          </p:cNvSpPr>
          <p:nvPr>
            <p:ph type="body" idx="5"/>
          </p:nvPr>
        </p:nvSpPr>
        <p:spPr>
          <a:xfrm>
            <a:off x="6096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6"/>
          </p:nvPr>
        </p:nvSpPr>
        <p:spPr>
          <a:xfrm>
            <a:off x="60888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body" idx="7"/>
          </p:nvPr>
        </p:nvSpPr>
        <p:spPr>
          <a:xfrm>
            <a:off x="609600" y="430419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8"/>
          </p:nvPr>
        </p:nvSpPr>
        <p:spPr>
          <a:xfrm>
            <a:off x="6088800" y="430419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9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l_03 2 1 1 1">
  <p:cSld name="TITLE_6_1_1_1_1_1_2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g30ddc0c5b96_0_687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40" name="Google Shape;40;g30ddc0c5b96_0_68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" name="Google Shape;41;g30ddc0c5b96_0_68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2" name="Google Shape;42;g30ddc0c5b96_0_68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" name="Google Shape;43;g30ddc0c5b96_0_68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44" name="Google Shape;44;g30ddc0c5b96_0_6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drant 2">
  <p:cSld name="Quadrant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>
            <a:spLocks noGrp="1"/>
          </p:cNvSpPr>
          <p:nvPr>
            <p:ph type="body" idx="1"/>
          </p:nvPr>
        </p:nvSpPr>
        <p:spPr>
          <a:xfrm>
            <a:off x="6096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47"/>
          <p:cNvSpPr txBox="1">
            <a:spLocks noGrp="1"/>
          </p:cNvSpPr>
          <p:nvPr>
            <p:ph type="body" idx="2"/>
          </p:nvPr>
        </p:nvSpPr>
        <p:spPr>
          <a:xfrm>
            <a:off x="60888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body" idx="3"/>
          </p:nvPr>
        </p:nvSpPr>
        <p:spPr>
          <a:xfrm>
            <a:off x="609600" y="3952990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body" idx="4"/>
          </p:nvPr>
        </p:nvSpPr>
        <p:spPr>
          <a:xfrm>
            <a:off x="6088800" y="3952990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47"/>
          <p:cNvSpPr txBox="1">
            <a:spLocks noGrp="1"/>
          </p:cNvSpPr>
          <p:nvPr>
            <p:ph type="body" idx="5"/>
          </p:nvPr>
        </p:nvSpPr>
        <p:spPr>
          <a:xfrm>
            <a:off x="6096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47"/>
          <p:cNvSpPr txBox="1">
            <a:spLocks noGrp="1"/>
          </p:cNvSpPr>
          <p:nvPr>
            <p:ph type="body" idx="6"/>
          </p:nvPr>
        </p:nvSpPr>
        <p:spPr>
          <a:xfrm>
            <a:off x="60888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body" idx="7"/>
          </p:nvPr>
        </p:nvSpPr>
        <p:spPr>
          <a:xfrm>
            <a:off x="609600" y="4312990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47"/>
          <p:cNvSpPr txBox="1">
            <a:spLocks noGrp="1"/>
          </p:cNvSpPr>
          <p:nvPr>
            <p:ph type="body" idx="8"/>
          </p:nvPr>
        </p:nvSpPr>
        <p:spPr>
          <a:xfrm>
            <a:off x="6088800" y="4312990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1">
  <p:cSld name="Brand Statement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8" descr="A picture containing text, font, graphics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2">
  <p:cSld name="Brand Statement 2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3">
  <p:cSld name="Brand Statemen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4">
  <p:cSld name="Brand Statement 4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tement Slide">
  <p:cSld name="1_Statement Slid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2" descr="A picture containing new year's eve, new years day, new year, firework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8202967" y="2530135"/>
            <a:ext cx="3764654" cy="1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tement Slide">
  <p:cSld name="2_Statement Slide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3"/>
          <p:cNvSpPr txBox="1">
            <a:spLocks noGrp="1"/>
          </p:cNvSpPr>
          <p:nvPr>
            <p:ph type="title"/>
          </p:nvPr>
        </p:nvSpPr>
        <p:spPr>
          <a:xfrm>
            <a:off x="4136995" y="2530135"/>
            <a:ext cx="6622742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000"/>
              <a:buFont typeface="Arial"/>
              <a:buNone/>
              <a:defRPr sz="20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tatement Slide">
  <p:cSld name="3_Statement Slid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769"/>
            <a:ext cx="12192000" cy="681246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4"/>
          <p:cNvSpPr txBox="1">
            <a:spLocks noGrp="1"/>
          </p:cNvSpPr>
          <p:nvPr>
            <p:ph type="title"/>
          </p:nvPr>
        </p:nvSpPr>
        <p:spPr>
          <a:xfrm>
            <a:off x="4136995" y="2530135"/>
            <a:ext cx="6622742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000"/>
              <a:buFont typeface="Arial"/>
              <a:buNone/>
              <a:defRPr sz="2000" b="0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atement Slide">
  <p:cSld name="4_Statement Slide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769"/>
            <a:ext cx="12192000" cy="681246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5"/>
          <p:cNvSpPr txBox="1">
            <a:spLocks noGrp="1"/>
          </p:cNvSpPr>
          <p:nvPr>
            <p:ph type="title"/>
          </p:nvPr>
        </p:nvSpPr>
        <p:spPr>
          <a:xfrm>
            <a:off x="3053918" y="2530135"/>
            <a:ext cx="6084164" cy="1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000"/>
              <a:buFont typeface="Arial"/>
              <a:buNone/>
              <a:defRPr sz="20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hort Description">
  <p:cSld name="Title + Short Description"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6"/>
          <p:cNvPicPr preferRelativeResize="0"/>
          <p:nvPr/>
        </p:nvPicPr>
        <p:blipFill rotWithShape="1">
          <a:blip r:embed="rId2">
            <a:alphaModFix/>
          </a:blip>
          <a:srcRect l="955"/>
          <a:stretch/>
        </p:blipFill>
        <p:spPr>
          <a:xfrm>
            <a:off x="0" y="9706"/>
            <a:ext cx="12188146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6"/>
          <p:cNvSpPr txBox="1">
            <a:spLocks noGrp="1"/>
          </p:cNvSpPr>
          <p:nvPr>
            <p:ph type="title"/>
          </p:nvPr>
        </p:nvSpPr>
        <p:spPr>
          <a:xfrm>
            <a:off x="772998" y="1593976"/>
            <a:ext cx="4110087" cy="69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3200"/>
              <a:buFont typeface="Arial"/>
              <a:buNone/>
              <a:defRPr sz="3200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6"/>
          <p:cNvSpPr txBox="1">
            <a:spLocks noGrp="1"/>
          </p:cNvSpPr>
          <p:nvPr>
            <p:ph type="body" idx="1"/>
          </p:nvPr>
        </p:nvSpPr>
        <p:spPr>
          <a:xfrm>
            <a:off x="772998" y="2796466"/>
            <a:ext cx="4110087" cy="265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head + Content">
  <p:cSld name="Title and subhead +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2"/>
          </p:nvPr>
        </p:nvSpPr>
        <p:spPr>
          <a:xfrm>
            <a:off x="609600" y="1663701"/>
            <a:ext cx="10950575" cy="440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Blue">
  <p:cSld name="Blank Slide - Blu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8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 txBox="1"/>
          <p:nvPr/>
        </p:nvSpPr>
        <p:spPr>
          <a:xfrm>
            <a:off x="165217" y="6640838"/>
            <a:ext cx="323335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Proprietary and Confidential. Cognition © 2023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57" descr="A black and white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13070" y="6385802"/>
            <a:ext cx="1153108" cy="3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8"/>
          <p:cNvPicPr preferRelativeResize="0"/>
          <p:nvPr/>
        </p:nvPicPr>
        <p:blipFill rotWithShape="1">
          <a:blip r:embed="rId2">
            <a:alphaModFix/>
          </a:blip>
          <a:srcRect l="465" r="46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8"/>
          <p:cNvSpPr txBox="1">
            <a:spLocks noGrp="1"/>
          </p:cNvSpPr>
          <p:nvPr>
            <p:ph type="title"/>
          </p:nvPr>
        </p:nvSpPr>
        <p:spPr>
          <a:xfrm>
            <a:off x="609600" y="618836"/>
            <a:ext cx="4477305" cy="76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4600"/>
              <a:buFont typeface="Arial"/>
              <a:buNone/>
              <a:defRPr sz="4600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8"/>
          <p:cNvSpPr txBox="1">
            <a:spLocks noGrp="1"/>
          </p:cNvSpPr>
          <p:nvPr>
            <p:ph type="body" idx="1"/>
          </p:nvPr>
        </p:nvSpPr>
        <p:spPr>
          <a:xfrm>
            <a:off x="609602" y="1508819"/>
            <a:ext cx="6421514" cy="363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49" name="Google Shape;34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7556" y="5891382"/>
            <a:ext cx="425235" cy="491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l_03 2 1 1 1 1">
  <p:cSld name="TITLE_6_1_1_1_1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g363022ad22d_0_291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352" name="Google Shape;352;g363022ad22d_0_291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53" name="Google Shape;353;g363022ad22d_0_291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54" name="Google Shape;354;g363022ad22d_0_291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55" name="Google Shape;355;g363022ad22d_0_291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356" name="Google Shape;356;g363022ad22d_0_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l_03 2 1 1 1 2">
  <p:cSld name="TITLE_6_1_1_1_1_1_2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g363022ad22d_0_436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359" name="Google Shape;359;g363022ad22d_0_43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60" name="Google Shape;360;g363022ad22d_0_43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61" name="Google Shape;361;g363022ad22d_0_43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62" name="Google Shape;362;g363022ad22d_0_43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363" name="Google Shape;363;g363022ad22d_0_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Fundo-Azul 1">
  <p:cSld name="TITLE_6_1_7_1_3">
    <p:bg>
      <p:bgPr>
        <a:solidFill>
          <a:schemeClr val="dk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63022ad22d_0_569"/>
          <p:cNvSpPr txBox="1">
            <a:spLocks noGrp="1"/>
          </p:cNvSpPr>
          <p:nvPr>
            <p:ph type="title"/>
          </p:nvPr>
        </p:nvSpPr>
        <p:spPr>
          <a:xfrm>
            <a:off x="671800" y="487900"/>
            <a:ext cx="8999100" cy="821100"/>
          </a:xfrm>
          <a:prstGeom prst="rect">
            <a:avLst/>
          </a:prstGeom>
        </p:spPr>
        <p:txBody>
          <a:bodyPr spcFirstLastPara="1" wrap="square" lIns="0" tIns="45700" rIns="0" bIns="468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g363022ad22d_0_569"/>
          <p:cNvSpPr txBox="1">
            <a:spLocks noGrp="1"/>
          </p:cNvSpPr>
          <p:nvPr>
            <p:ph type="body" idx="1"/>
          </p:nvPr>
        </p:nvSpPr>
        <p:spPr>
          <a:xfrm>
            <a:off x="965733" y="1503900"/>
            <a:ext cx="5402400" cy="3023100"/>
          </a:xfrm>
          <a:prstGeom prst="rect">
            <a:avLst/>
          </a:prstGeom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marL="914400" lvl="1" indent="-3302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›"/>
              <a:defRPr sz="1600">
                <a:solidFill>
                  <a:srgbClr val="FFFFFF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◦"/>
              <a:defRPr sz="1600">
                <a:solidFill>
                  <a:srgbClr val="FFFFFF"/>
                </a:solidFill>
              </a:defRPr>
            </a:lvl5pPr>
            <a:lvl6pPr marL="2743200" lvl="5" indent="-3302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6pPr>
            <a:lvl7pPr marL="3200400" lvl="6" indent="-3302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7pPr>
            <a:lvl8pPr marL="3657600" lvl="7" indent="-3302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8pPr>
            <a:lvl9pPr marL="4114800" lvl="8" indent="-3302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67" name="Google Shape;367;g363022ad22d_0_5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g363022ad22d_0_569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369" name="Google Shape;369;g363022ad22d_0_569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70" name="Google Shape;370;g363022ad22d_0_569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71" name="Google Shape;371;g363022ad22d_0_569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72" name="Google Shape;372;g363022ad22d_0_569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co-1">
  <p:cSld name="TITLE_6_1_7">
    <p:bg>
      <p:bgPr>
        <a:solidFill>
          <a:srgbClr val="FFFF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63022ad22d_0_2101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75" name="Google Shape;375;g363022ad22d_0_2101" title="Ativo 19_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1467" y="232529"/>
            <a:ext cx="1448863" cy="31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615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1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1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Branco">
  <p:cSld name="TITLE_6_1_7">
    <p:bg>
      <p:bgPr>
        <a:solidFill>
          <a:srgbClr val="FFFFFF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363022ad22d_0_24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g363022ad22d_0_2478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383" name="Google Shape;383;g363022ad22d_0_247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84" name="Google Shape;384;g363022ad22d_0_247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85" name="Google Shape;385;g363022ad22d_0_247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86" name="Google Shape;386;g363022ad22d_0_247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387" name="Google Shape;387;g363022ad22d_0_2478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Key Takeaway 1">
  <p:cSld name="3_Key Takeaway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6"/>
          <p:cNvGrpSpPr/>
          <p:nvPr/>
        </p:nvGrpSpPr>
        <p:grpSpPr>
          <a:xfrm>
            <a:off x="0" y="0"/>
            <a:ext cx="6132707" cy="6858000"/>
            <a:chOff x="0" y="0"/>
            <a:chExt cx="6132707" cy="6858000"/>
          </a:xfrm>
        </p:grpSpPr>
        <p:pic>
          <p:nvPicPr>
            <p:cNvPr id="51" name="Google Shape;51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61200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52;p16"/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6752949" y="589679"/>
            <a:ext cx="5089864" cy="9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400"/>
              <a:buFont typeface="Arial"/>
              <a:buNone/>
              <a:defRPr sz="2400" b="1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6752949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Branco 1">
  <p:cSld name="TITLE_6_1_7_2">
    <p:bg>
      <p:bgPr>
        <a:solidFill>
          <a:srgbClr val="FFFFFF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363022ad22d_0_24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g363022ad22d_0_2486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391" name="Google Shape;391;g363022ad22d_0_248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92" name="Google Shape;392;g363022ad22d_0_248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93" name="Google Shape;393;g363022ad22d_0_248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94" name="Google Shape;394;g363022ad22d_0_248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395" name="Google Shape;395;g363022ad22d_0_2486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396" name="Google Shape;396;g363022ad22d_0_2486"/>
          <p:cNvGrpSpPr/>
          <p:nvPr/>
        </p:nvGrpSpPr>
        <p:grpSpPr>
          <a:xfrm rot="5400000">
            <a:off x="6998405" y="2499019"/>
            <a:ext cx="8260568" cy="1859935"/>
            <a:chOff x="1676400" y="-222250"/>
            <a:chExt cx="2895600" cy="647700"/>
          </a:xfrm>
        </p:grpSpPr>
        <p:sp>
          <p:nvSpPr>
            <p:cNvPr id="397" name="Google Shape;397;g363022ad22d_0_248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98" name="Google Shape;398;g363022ad22d_0_248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99" name="Google Shape;399;g363022ad22d_0_248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00" name="Google Shape;400;g363022ad22d_0_248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Branco 1 2">
  <p:cSld name="TITLE_6_1_7_2_2">
    <p:bg>
      <p:bgPr>
        <a:solidFill>
          <a:srgbClr val="FFFFFF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g363022ad22d_0_2499"/>
          <p:cNvGrpSpPr/>
          <p:nvPr/>
        </p:nvGrpSpPr>
        <p:grpSpPr>
          <a:xfrm>
            <a:off x="939680" y="5879474"/>
            <a:ext cx="10312100" cy="2321875"/>
            <a:chOff x="1676400" y="-222250"/>
            <a:chExt cx="2895600" cy="647700"/>
          </a:xfrm>
        </p:grpSpPr>
        <p:sp>
          <p:nvSpPr>
            <p:cNvPr id="403" name="Google Shape;403;g363022ad22d_0_2499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04" name="Google Shape;404;g363022ad22d_0_2499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05" name="Google Shape;405;g363022ad22d_0_2499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06" name="Google Shape;406;g363022ad22d_0_2499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407" name="Google Shape;407;g363022ad22d_0_24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g363022ad22d_0_2499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409" name="Google Shape;409;g363022ad22d_0_2499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0" name="Google Shape;410;g363022ad22d_0_2499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1" name="Google Shape;411;g363022ad22d_0_2499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2" name="Google Shape;412;g363022ad22d_0_2499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13" name="Google Shape;413;g363022ad22d_0_2499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Branco 1 2 1">
  <p:cSld name="TITLE_6_1_7_2_2_1">
    <p:bg>
      <p:bgPr>
        <a:solidFill>
          <a:srgbClr val="FFFFFF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363022ad22d_0_25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g363022ad22d_0_2512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417" name="Google Shape;417;g363022ad22d_0_2512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8" name="Google Shape;418;g363022ad22d_0_2512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9" name="Google Shape;419;g363022ad22d_0_2512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20" name="Google Shape;420;g363022ad22d_0_2512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21" name="Google Shape;421;g363022ad22d_0_2512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422" name="Google Shape;422;g363022ad22d_0_2512"/>
          <p:cNvGrpSpPr/>
          <p:nvPr/>
        </p:nvGrpSpPr>
        <p:grpSpPr>
          <a:xfrm>
            <a:off x="4952993" y="5229837"/>
            <a:ext cx="2286076" cy="514727"/>
            <a:chOff x="1676400" y="-222250"/>
            <a:chExt cx="2895600" cy="647700"/>
          </a:xfrm>
        </p:grpSpPr>
        <p:sp>
          <p:nvSpPr>
            <p:cNvPr id="423" name="Google Shape;423;g363022ad22d_0_2512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24" name="Google Shape;424;g363022ad22d_0_2512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25" name="Google Shape;425;g363022ad22d_0_2512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26" name="Google Shape;426;g363022ad22d_0_2512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Branco 1 1">
  <p:cSld name="TITLE_6_1_7_2_1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363022ad22d_0_25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g363022ad22d_0_2525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430" name="Google Shape;430;g363022ad22d_0_2525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1" name="Google Shape;431;g363022ad22d_0_2525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2" name="Google Shape;432;g363022ad22d_0_2525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3" name="Google Shape;433;g363022ad22d_0_2525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34" name="Google Shape;434;g363022ad22d_0_2525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435" name="Google Shape;435;g363022ad22d_0_2525"/>
          <p:cNvGrpSpPr/>
          <p:nvPr/>
        </p:nvGrpSpPr>
        <p:grpSpPr>
          <a:xfrm rot="5400000">
            <a:off x="-102486" y="3141808"/>
            <a:ext cx="2549576" cy="574186"/>
            <a:chOff x="1676400" y="-222250"/>
            <a:chExt cx="2895600" cy="647700"/>
          </a:xfrm>
        </p:grpSpPr>
        <p:sp>
          <p:nvSpPr>
            <p:cNvPr id="436" name="Google Shape;436;g363022ad22d_0_2525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7" name="Google Shape;437;g363022ad22d_0_2525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8" name="Google Shape;438;g363022ad22d_0_2525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9" name="Google Shape;439;g363022ad22d_0_2525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Azul">
  <p:cSld name="TITLE_6_1_7_1"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363022ad22d_0_25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g363022ad22d_0_2538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443" name="Google Shape;443;g363022ad22d_0_253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44" name="Google Shape;444;g363022ad22d_0_253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45" name="Google Shape;445;g363022ad22d_0_253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46" name="Google Shape;446;g363022ad22d_0_253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47" name="Google Shape;447;g363022ad22d_0_2538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Azul 1">
  <p:cSld name="TITLE_6_1_7_1_1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g363022ad22d_0_2546"/>
          <p:cNvGrpSpPr/>
          <p:nvPr/>
        </p:nvGrpSpPr>
        <p:grpSpPr>
          <a:xfrm>
            <a:off x="939680" y="5879474"/>
            <a:ext cx="10312100" cy="2321875"/>
            <a:chOff x="1676400" y="-222250"/>
            <a:chExt cx="2895600" cy="647700"/>
          </a:xfrm>
        </p:grpSpPr>
        <p:sp>
          <p:nvSpPr>
            <p:cNvPr id="450" name="Google Shape;450;g363022ad22d_0_254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51" name="Google Shape;451;g363022ad22d_0_254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52" name="Google Shape;452;g363022ad22d_0_254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53" name="Google Shape;453;g363022ad22d_0_254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454" name="Google Shape;454;g363022ad22d_0_25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g363022ad22d_0_2546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456" name="Google Shape;456;g363022ad22d_0_254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57" name="Google Shape;457;g363022ad22d_0_254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58" name="Google Shape;458;g363022ad22d_0_254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59" name="Google Shape;459;g363022ad22d_0_254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60" name="Google Shape;460;g363022ad22d_0_2546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.Capa-Azul">
  <p:cSld name="TITLE_6_1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363022ad22d_0_25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367" y="1088000"/>
            <a:ext cx="2190133" cy="4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363022ad22d_0_2559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464" name="Google Shape;464;g363022ad22d_0_2559"/>
          <p:cNvGrpSpPr/>
          <p:nvPr/>
        </p:nvGrpSpPr>
        <p:grpSpPr>
          <a:xfrm rot="5400000">
            <a:off x="6544138" y="2499019"/>
            <a:ext cx="8260568" cy="1859935"/>
            <a:chOff x="1676400" y="-222250"/>
            <a:chExt cx="2895600" cy="647700"/>
          </a:xfrm>
        </p:grpSpPr>
        <p:sp>
          <p:nvSpPr>
            <p:cNvPr id="465" name="Google Shape;465;g363022ad22d_0_2559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66" name="Google Shape;466;g363022ad22d_0_2559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67" name="Google Shape;467;g363022ad22d_0_2559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68" name="Google Shape;468;g363022ad22d_0_2559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.Capa-Img-A">
  <p:cSld name="TITLE_6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363022ad22d_0_2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67" y="938591"/>
            <a:ext cx="2190133" cy="4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63022ad22d_0_2567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.Capa-Img-B">
  <p:cSld name="TITLE_6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63022ad22d_0_2570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474" name="Google Shape;474;g363022ad22d_0_2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67" y="938591"/>
            <a:ext cx="2190133" cy="4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.Capa-Img-A 1">
  <p:cSld name="TITLE_6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63022ad22d_0_2573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477" name="Google Shape;477;g363022ad22d_0_2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67" y="938591"/>
            <a:ext cx="2190133" cy="4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 slide_2">
  <p:cSld name="4_Cover slide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2"/>
          <p:cNvPicPr preferRelativeResize="0"/>
          <p:nvPr/>
        </p:nvPicPr>
        <p:blipFill rotWithShape="1">
          <a:blip r:embed="rId2">
            <a:alphaModFix/>
          </a:blip>
          <a:srcRect l="1263" t="11604" r="-1" b="1385"/>
          <a:stretch/>
        </p:blipFill>
        <p:spPr>
          <a:xfrm>
            <a:off x="0" y="-52088"/>
            <a:ext cx="12192000" cy="691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2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6251" y="6018644"/>
            <a:ext cx="1789529" cy="59513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3764131" y="2364078"/>
            <a:ext cx="7819953" cy="182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600"/>
              <a:buFont typeface="Arial"/>
              <a:buNone/>
              <a:defRPr sz="46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ubTitle" idx="1"/>
          </p:nvPr>
        </p:nvSpPr>
        <p:spPr>
          <a:xfrm>
            <a:off x="3764130" y="4368770"/>
            <a:ext cx="781995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Obrigado">
  <p:cSld name="TITLE_6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63022ad22d_0_2576"/>
          <p:cNvSpPr/>
          <p:nvPr/>
        </p:nvSpPr>
        <p:spPr>
          <a:xfrm flipH="1">
            <a:off x="233" y="-14267"/>
            <a:ext cx="6208500" cy="6858000"/>
          </a:xfrm>
          <a:prstGeom prst="rect">
            <a:avLst/>
          </a:prstGeom>
          <a:gradFill>
            <a:gsLst>
              <a:gs pos="0">
                <a:srgbClr val="000000">
                  <a:alpha val="80392"/>
                  <a:alpha val="64709"/>
                </a:srgbClr>
              </a:gs>
              <a:gs pos="100000">
                <a:srgbClr val="FFFFFF">
                  <a:alpha val="0"/>
                  <a:alpha val="6470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80" name="Google Shape;480;g363022ad22d_0_2576"/>
          <p:cNvPicPr preferRelativeResize="0"/>
          <p:nvPr/>
        </p:nvPicPr>
        <p:blipFill rotWithShape="1">
          <a:blip r:embed="rId3">
            <a:alphaModFix/>
          </a:blip>
          <a:srcRect r="5589"/>
          <a:stretch/>
        </p:blipFill>
        <p:spPr>
          <a:xfrm>
            <a:off x="1005433" y="2956189"/>
            <a:ext cx="3019066" cy="9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363022ad22d_0_2576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482" name="Google Shape;482;g363022ad22d_0_25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Obrigado 1">
  <p:cSld name="TITLE_6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63022ad22d_0_2581"/>
          <p:cNvSpPr/>
          <p:nvPr/>
        </p:nvSpPr>
        <p:spPr>
          <a:xfrm flipH="1">
            <a:off x="233" y="-14267"/>
            <a:ext cx="6208500" cy="6858000"/>
          </a:xfrm>
          <a:prstGeom prst="rect">
            <a:avLst/>
          </a:prstGeom>
          <a:gradFill>
            <a:gsLst>
              <a:gs pos="0">
                <a:srgbClr val="000000">
                  <a:alpha val="80392"/>
                  <a:alpha val="64709"/>
                </a:srgbClr>
              </a:gs>
              <a:gs pos="100000">
                <a:srgbClr val="FFFFFF">
                  <a:alpha val="0"/>
                  <a:alpha val="6470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85" name="Google Shape;485;g363022ad22d_0_2581"/>
          <p:cNvPicPr preferRelativeResize="0"/>
          <p:nvPr/>
        </p:nvPicPr>
        <p:blipFill rotWithShape="1">
          <a:blip r:embed="rId3">
            <a:alphaModFix/>
          </a:blip>
          <a:srcRect r="5589"/>
          <a:stretch/>
        </p:blipFill>
        <p:spPr>
          <a:xfrm>
            <a:off x="1005433" y="2813333"/>
            <a:ext cx="3019066" cy="945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g363022ad22d_0_2581"/>
          <p:cNvGrpSpPr/>
          <p:nvPr/>
        </p:nvGrpSpPr>
        <p:grpSpPr>
          <a:xfrm>
            <a:off x="1274289" y="3758980"/>
            <a:ext cx="762991" cy="171770"/>
            <a:chOff x="1676400" y="-222250"/>
            <a:chExt cx="2895600" cy="647700"/>
          </a:xfrm>
        </p:grpSpPr>
        <p:sp>
          <p:nvSpPr>
            <p:cNvPr id="487" name="Google Shape;487;g363022ad22d_0_2581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88" name="Google Shape;488;g363022ad22d_0_2581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89" name="Google Shape;489;g363022ad22d_0_2581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90" name="Google Shape;490;g363022ad22d_0_2581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91" name="Google Shape;491;g363022ad22d_0_2581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492" name="Google Shape;492;g363022ad22d_0_25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Obrigado-2">
  <p:cSld name="TITLE_6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g363022ad22d_0_2591"/>
          <p:cNvPicPr preferRelativeResize="0"/>
          <p:nvPr/>
        </p:nvPicPr>
        <p:blipFill rotWithShape="1">
          <a:blip r:embed="rId3">
            <a:alphaModFix/>
          </a:blip>
          <a:srcRect r="5589"/>
          <a:stretch/>
        </p:blipFill>
        <p:spPr>
          <a:xfrm>
            <a:off x="719700" y="2771767"/>
            <a:ext cx="3607899" cy="113006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63022ad22d_0_2591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496" name="Google Shape;496;g363022ad22d_0_25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.Assinatura">
  <p:cSld name="TITLE_6_1_1_1_1">
    <p:bg>
      <p:bgPr>
        <a:solidFill>
          <a:schemeClr val="dk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363022ad22d_0_25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2267" y="2958500"/>
            <a:ext cx="2727467" cy="172523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63022ad22d_0_2595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">
  <p:cSld name="TITLE_6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g363022ad22d_0_2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g363022ad22d_0_2598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03" name="Google Shape;503;g363022ad22d_0_259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04" name="Google Shape;504;g363022ad22d_0_259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05" name="Google Shape;505;g363022ad22d_0_259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06" name="Google Shape;506;g363022ad22d_0_259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07" name="Google Shape;507;g363022ad22d_0_2598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">
  <p:cSld name="TITLE_6_1_1_1_1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63022ad22d_0_2606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10" name="Google Shape;510;g363022ad22d_0_26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67" y="825724"/>
            <a:ext cx="2190133" cy="4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2">
  <p:cSld name="TITLE_6_1_1_1_1_1_5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g363022ad22d_0_26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363022ad22d_0_2609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2 1">
  <p:cSld name="TITLE_6_1_1_1_1_1_5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363022ad22d_0_26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g363022ad22d_0_2612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17" name="Google Shape;517;g363022ad22d_0_2612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18" name="Google Shape;518;g363022ad22d_0_2612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19" name="Google Shape;519;g363022ad22d_0_2612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20" name="Google Shape;520;g363022ad22d_0_2612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21" name="Google Shape;521;g363022ad22d_0_2612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1">
  <p:cSld name="TITLE_6_1_1_1_1_1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g363022ad22d_0_26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g363022ad22d_0_2620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25" name="Google Shape;525;g363022ad22d_0_2620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26" name="Google Shape;526;g363022ad22d_0_2620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27" name="Google Shape;527;g363022ad22d_0_2620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28" name="Google Shape;528;g363022ad22d_0_2620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29" name="Google Shape;529;g363022ad22d_0_2620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1 2">
  <p:cSld name="TITLE_6_1_1_1_1_1_5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63022ad22d_0_2628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32" name="Google Shape;532;g363022ad22d_0_2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967" y="938591"/>
            <a:ext cx="2190133" cy="4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1">
  <p:cSld name="Case Study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09600" y="589679"/>
            <a:ext cx="5089864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400"/>
              <a:buFont typeface="Arial"/>
              <a:buNone/>
              <a:defRPr sz="2400" b="1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609600" y="1162590"/>
            <a:ext cx="508986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609600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2324"/>
              </a:buClr>
              <a:buSzPts val="1600"/>
              <a:buFont typeface="Arial"/>
              <a:buNone/>
              <a:defRPr b="0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2324"/>
              </a:buClr>
              <a:buSzPts val="1500"/>
              <a:buChar char="•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42324"/>
              </a:buClr>
              <a:buSzPts val="1400"/>
              <a:buChar char="-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42324"/>
              </a:buClr>
              <a:buSzPts val="1300"/>
              <a:buChar char="›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42324"/>
              </a:buClr>
              <a:buSzPts val="1200"/>
              <a:buChar char="◦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4" name="Google Shape;64;p13"/>
          <p:cNvGrpSpPr/>
          <p:nvPr/>
        </p:nvGrpSpPr>
        <p:grpSpPr>
          <a:xfrm>
            <a:off x="6071997" y="0"/>
            <a:ext cx="6120003" cy="6858000"/>
            <a:chOff x="6071997" y="0"/>
            <a:chExt cx="6120003" cy="6858000"/>
          </a:xfrm>
        </p:grpSpPr>
        <p:pic>
          <p:nvPicPr>
            <p:cNvPr id="65" name="Google Shape;65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71997" y="0"/>
              <a:ext cx="61200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3"/>
            <p:cNvSpPr/>
            <p:nvPr/>
          </p:nvSpPr>
          <p:spPr>
            <a:xfrm>
              <a:off x="6071997" y="5962015"/>
              <a:ext cx="1056005" cy="895985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0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104" y="6167340"/>
            <a:ext cx="423994" cy="4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1 2 1">
  <p:cSld name="TITLE_6_1_1_1_1_1_5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363022ad22d_0_2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363022ad22d_0_2631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1 2 1 1">
  <p:cSld name="TITLE_6_1_1_1_1_1_5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363022ad22d_0_2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363022ad22d_0_2634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1 2 1 1 1">
  <p:cSld name="TITLE_6_1_1_1_1_1_5_1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363022ad22d_0_2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363022ad22d_0_2637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 2 1 1 1">
  <p:cSld name="TITLE_6_1_1_1_1_1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g363022ad22d_0_2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" name="Google Shape;544;g363022ad22d_0_2640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45" name="Google Shape;545;g363022ad22d_0_2640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46" name="Google Shape;546;g363022ad22d_0_2640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47" name="Google Shape;547;g363022ad22d_0_2640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48" name="Google Shape;548;g363022ad22d_0_2640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49" name="Google Shape;549;g363022ad22d_0_2640"/>
          <p:cNvSpPr txBox="1"/>
          <p:nvPr/>
        </p:nvSpPr>
        <p:spPr>
          <a:xfrm>
            <a:off x="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5">
  <p:cSld name="TITLE_6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g363022ad22d_0_2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g363022ad22d_0_2648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53" name="Google Shape;553;g363022ad22d_0_264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54" name="Google Shape;554;g363022ad22d_0_264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55" name="Google Shape;555;g363022ad22d_0_264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56" name="Google Shape;556;g363022ad22d_0_264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57" name="Google Shape;557;g363022ad22d_0_2648"/>
          <p:cNvSpPr txBox="1"/>
          <p:nvPr/>
        </p:nvSpPr>
        <p:spPr>
          <a:xfrm>
            <a:off x="127789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5 2">
  <p:cSld name="TITLE_6_1_1_1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363022ad22d_0_26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g363022ad22d_0_2656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61" name="Google Shape;561;g363022ad22d_0_265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62" name="Google Shape;562;g363022ad22d_0_265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63" name="Google Shape;563;g363022ad22d_0_265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64" name="Google Shape;564;g363022ad22d_0_265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65" name="Google Shape;565;g363022ad22d_0_2656"/>
          <p:cNvSpPr txBox="1"/>
          <p:nvPr/>
        </p:nvSpPr>
        <p:spPr>
          <a:xfrm>
            <a:off x="127789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566" name="Google Shape;566;g363022ad22d_0_2656"/>
          <p:cNvGrpSpPr/>
          <p:nvPr/>
        </p:nvGrpSpPr>
        <p:grpSpPr>
          <a:xfrm rot="5400000">
            <a:off x="3558321" y="2857510"/>
            <a:ext cx="5075408" cy="1142996"/>
            <a:chOff x="1676400" y="-222250"/>
            <a:chExt cx="2895600" cy="647700"/>
          </a:xfrm>
        </p:grpSpPr>
        <p:sp>
          <p:nvSpPr>
            <p:cNvPr id="567" name="Google Shape;567;g363022ad22d_0_2656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68" name="Google Shape;568;g363022ad22d_0_2656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69" name="Google Shape;569;g363022ad22d_0_2656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70" name="Google Shape;570;g363022ad22d_0_2656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5 1">
  <p:cSld name="TITLE_6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g363022ad22d_0_26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" name="Google Shape;573;g363022ad22d_0_2669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74" name="Google Shape;574;g363022ad22d_0_2669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75" name="Google Shape;575;g363022ad22d_0_2669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76" name="Google Shape;576;g363022ad22d_0_2669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77" name="Google Shape;577;g363022ad22d_0_2669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78" name="Google Shape;578;g363022ad22d_0_2669"/>
          <p:cNvSpPr txBox="1"/>
          <p:nvPr/>
        </p:nvSpPr>
        <p:spPr>
          <a:xfrm>
            <a:off x="127789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6">
  <p:cSld name="TITLE_6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g363022ad22d_0_26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g363022ad22d_0_2677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82" name="Google Shape;582;g363022ad22d_0_267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83" name="Google Shape;583;g363022ad22d_0_267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84" name="Google Shape;584;g363022ad22d_0_267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85" name="Google Shape;585;g363022ad22d_0_267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86" name="Google Shape;586;g363022ad22d_0_2677"/>
          <p:cNvSpPr txBox="1"/>
          <p:nvPr/>
        </p:nvSpPr>
        <p:spPr>
          <a:xfrm>
            <a:off x="11359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587" name="Google Shape;587;g363022ad22d_0_2677"/>
          <p:cNvGrpSpPr/>
          <p:nvPr/>
        </p:nvGrpSpPr>
        <p:grpSpPr>
          <a:xfrm rot="5400000">
            <a:off x="3558321" y="2857510"/>
            <a:ext cx="5075408" cy="1142996"/>
            <a:chOff x="1676400" y="-222250"/>
            <a:chExt cx="2895600" cy="647700"/>
          </a:xfrm>
        </p:grpSpPr>
        <p:sp>
          <p:nvSpPr>
            <p:cNvPr id="588" name="Google Shape;588;g363022ad22d_0_267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89" name="Google Shape;589;g363022ad22d_0_267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90" name="Google Shape;590;g363022ad22d_0_267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91" name="Google Shape;591;g363022ad22d_0_267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6 1">
  <p:cSld name="TITLE_6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363022ad22d_0_2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g363022ad22d_0_2690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595" name="Google Shape;595;g363022ad22d_0_2690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96" name="Google Shape;596;g363022ad22d_0_2690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97" name="Google Shape;597;g363022ad22d_0_2690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598" name="Google Shape;598;g363022ad22d_0_2690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99" name="Google Shape;599;g363022ad22d_0_2690"/>
          <p:cNvSpPr txBox="1"/>
          <p:nvPr/>
        </p:nvSpPr>
        <p:spPr>
          <a:xfrm>
            <a:off x="11359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600" name="Google Shape;600;g363022ad22d_0_2690"/>
          <p:cNvGrpSpPr/>
          <p:nvPr/>
        </p:nvGrpSpPr>
        <p:grpSpPr>
          <a:xfrm>
            <a:off x="5737274" y="2998119"/>
            <a:ext cx="718110" cy="861748"/>
            <a:chOff x="4210917" y="2138450"/>
            <a:chExt cx="722154" cy="866601"/>
          </a:xfrm>
        </p:grpSpPr>
        <p:pic>
          <p:nvPicPr>
            <p:cNvPr id="601" name="Google Shape;601;g363022ad22d_0_269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10917" y="2138459"/>
              <a:ext cx="722150" cy="866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g363022ad22d_0_2690"/>
            <p:cNvPicPr preferRelativeResize="0"/>
            <p:nvPr/>
          </p:nvPicPr>
          <p:blipFill rotWithShape="1">
            <a:blip r:embed="rId5">
              <a:alphaModFix/>
            </a:blip>
            <a:srcRect l="53399"/>
            <a:stretch/>
          </p:blipFill>
          <p:spPr>
            <a:xfrm>
              <a:off x="4596545" y="2138450"/>
              <a:ext cx="336526" cy="866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7">
  <p:cSld name="TITLE_6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g363022ad22d_0_27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5" name="Google Shape;605;g363022ad22d_0_2701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606" name="Google Shape;606;g363022ad22d_0_2701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07" name="Google Shape;607;g363022ad22d_0_2701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08" name="Google Shape;608;g363022ad22d_0_2701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09" name="Google Shape;609;g363022ad22d_0_2701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610" name="Google Shape;610;g363022ad22d_0_2701"/>
          <p:cNvSpPr txBox="1"/>
          <p:nvPr/>
        </p:nvSpPr>
        <p:spPr>
          <a:xfrm>
            <a:off x="11359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09600" y="1689101"/>
            <a:ext cx="10951200" cy="437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8">
  <p:cSld name="TITLE_6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g363022ad22d_0_27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3" name="Google Shape;613;g363022ad22d_0_2709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614" name="Google Shape;614;g363022ad22d_0_2709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15" name="Google Shape;615;g363022ad22d_0_2709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16" name="Google Shape;616;g363022ad22d_0_2709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17" name="Google Shape;617;g363022ad22d_0_2709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618" name="Google Shape;618;g363022ad22d_0_2709"/>
          <p:cNvSpPr txBox="1"/>
          <p:nvPr/>
        </p:nvSpPr>
        <p:spPr>
          <a:xfrm>
            <a:off x="11359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7 1">
  <p:cSld name="TITLE_6_1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363022ad22d_0_27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1" name="Google Shape;621;g363022ad22d_0_2717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622" name="Google Shape;622;g363022ad22d_0_271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23" name="Google Shape;623;g363022ad22d_0_271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24" name="Google Shape;624;g363022ad22d_0_271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25" name="Google Shape;625;g363022ad22d_0_271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626" name="Google Shape;626;g363022ad22d_0_2717"/>
          <p:cNvSpPr txBox="1"/>
          <p:nvPr/>
        </p:nvSpPr>
        <p:spPr>
          <a:xfrm>
            <a:off x="11359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627" name="Google Shape;627;g363022ad22d_0_2717"/>
          <p:cNvGrpSpPr/>
          <p:nvPr/>
        </p:nvGrpSpPr>
        <p:grpSpPr>
          <a:xfrm>
            <a:off x="9415623" y="172617"/>
            <a:ext cx="2614148" cy="588695"/>
            <a:chOff x="1676400" y="-222250"/>
            <a:chExt cx="2895600" cy="647700"/>
          </a:xfrm>
        </p:grpSpPr>
        <p:sp>
          <p:nvSpPr>
            <p:cNvPr id="628" name="Google Shape;628;g363022ad22d_0_271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29" name="Google Shape;629;g363022ad22d_0_271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30" name="Google Shape;630;g363022ad22d_0_271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31" name="Google Shape;631;g363022ad22d_0_271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grpSp>
        <p:nvGrpSpPr>
          <p:cNvPr id="632" name="Google Shape;632;g363022ad22d_0_2717"/>
          <p:cNvGrpSpPr/>
          <p:nvPr/>
        </p:nvGrpSpPr>
        <p:grpSpPr>
          <a:xfrm>
            <a:off x="203190" y="6052884"/>
            <a:ext cx="2614148" cy="588695"/>
            <a:chOff x="1676400" y="-222250"/>
            <a:chExt cx="2895600" cy="647700"/>
          </a:xfrm>
        </p:grpSpPr>
        <p:sp>
          <p:nvSpPr>
            <p:cNvPr id="633" name="Google Shape;633;g363022ad22d_0_271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34" name="Google Shape;634;g363022ad22d_0_271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35" name="Google Shape;635;g363022ad22d_0_271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36" name="Google Shape;636;g363022ad22d_0_271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8 1">
  <p:cSld name="TITLE_6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363022ad22d_0_2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9" name="Google Shape;639;g363022ad22d_0_2735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640" name="Google Shape;640;g363022ad22d_0_2735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41" name="Google Shape;641;g363022ad22d_0_2735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42" name="Google Shape;642;g363022ad22d_0_2735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43" name="Google Shape;643;g363022ad22d_0_2735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644" name="Google Shape;644;g363022ad22d_0_2735"/>
          <p:cNvSpPr txBox="1"/>
          <p:nvPr/>
        </p:nvSpPr>
        <p:spPr>
          <a:xfrm>
            <a:off x="113590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645" name="Google Shape;645;g363022ad22d_0_2735"/>
          <p:cNvGrpSpPr/>
          <p:nvPr/>
        </p:nvGrpSpPr>
        <p:grpSpPr>
          <a:xfrm>
            <a:off x="4788923" y="3134651"/>
            <a:ext cx="2614148" cy="588695"/>
            <a:chOff x="1676400" y="-222250"/>
            <a:chExt cx="2895600" cy="647700"/>
          </a:xfrm>
        </p:grpSpPr>
        <p:sp>
          <p:nvSpPr>
            <p:cNvPr id="646" name="Google Shape;646;g363022ad22d_0_2735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47" name="Google Shape;647;g363022ad22d_0_2735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48" name="Google Shape;648;g363022ad22d_0_2735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49" name="Google Shape;649;g363022ad22d_0_2735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+ media 1">
  <p:cSld name="TITLE_2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63022ad22d_0_2748"/>
          <p:cNvSpPr txBox="1"/>
          <p:nvPr/>
        </p:nvSpPr>
        <p:spPr>
          <a:xfrm>
            <a:off x="609600" y="6400800"/>
            <a:ext cx="10972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6B848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2" name="Google Shape;652;g363022ad22d_0_2748"/>
          <p:cNvSpPr txBox="1">
            <a:spLocks noGrp="1"/>
          </p:cNvSpPr>
          <p:nvPr>
            <p:ph type="title"/>
          </p:nvPr>
        </p:nvSpPr>
        <p:spPr>
          <a:xfrm>
            <a:off x="609600" y="325233"/>
            <a:ext cx="6909600" cy="4875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F2C31"/>
              </a:buClr>
              <a:buSzPts val="3700"/>
              <a:buFont typeface="Barlow ExtraBold"/>
              <a:buNone/>
              <a:defRPr sz="3700">
                <a:solidFill>
                  <a:srgbClr val="1F2C3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653" name="Google Shape;653;g363022ad22d_0_2748"/>
          <p:cNvSpPr txBox="1">
            <a:spLocks noGrp="1"/>
          </p:cNvSpPr>
          <p:nvPr>
            <p:ph type="subTitle" idx="1"/>
          </p:nvPr>
        </p:nvSpPr>
        <p:spPr>
          <a:xfrm>
            <a:off x="609600" y="914400"/>
            <a:ext cx="52425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1900"/>
              <a:buNone/>
              <a:defRPr sz="1900">
                <a:solidFill>
                  <a:srgbClr val="364D55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g363022ad22d_0_2748"/>
          <p:cNvSpPr txBox="1">
            <a:spLocks noGrp="1"/>
          </p:cNvSpPr>
          <p:nvPr>
            <p:ph type="body" idx="2"/>
          </p:nvPr>
        </p:nvSpPr>
        <p:spPr>
          <a:xfrm>
            <a:off x="609600" y="1878033"/>
            <a:ext cx="5242500" cy="4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4D55"/>
              </a:buClr>
              <a:buSzPts val="2100"/>
              <a:buFont typeface="Barlow"/>
              <a:buChar char="●"/>
              <a:defRPr sz="21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○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■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●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○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■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●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4925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364D55"/>
              </a:buClr>
              <a:buSzPts val="1900"/>
              <a:buFont typeface="Barlow"/>
              <a:buChar char="○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49250">
              <a:lnSpc>
                <a:spcPct val="110000"/>
              </a:lnSpc>
              <a:spcBef>
                <a:spcPts val="1100"/>
              </a:spcBef>
              <a:spcAft>
                <a:spcPts val="1100"/>
              </a:spcAft>
              <a:buClr>
                <a:srgbClr val="364D55"/>
              </a:buClr>
              <a:buSzPts val="1900"/>
              <a:buFont typeface="Barlow"/>
              <a:buChar char="■"/>
              <a:defRPr sz="1900">
                <a:solidFill>
                  <a:srgbClr val="364D55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5" name="Google Shape;655;g363022ad22d_0_2748"/>
          <p:cNvSpPr/>
          <p:nvPr/>
        </p:nvSpPr>
        <p:spPr>
          <a:xfrm>
            <a:off x="0" y="0"/>
            <a:ext cx="3048000" cy="122100"/>
          </a:xfrm>
          <a:prstGeom prst="rect">
            <a:avLst/>
          </a:prstGeom>
          <a:solidFill>
            <a:srgbClr val="378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363022ad22d_0_2748"/>
          <p:cNvSpPr/>
          <p:nvPr/>
        </p:nvSpPr>
        <p:spPr>
          <a:xfrm>
            <a:off x="3048000" y="33"/>
            <a:ext cx="3048000" cy="122100"/>
          </a:xfrm>
          <a:prstGeom prst="rect">
            <a:avLst/>
          </a:prstGeom>
          <a:solidFill>
            <a:srgbClr val="1DA4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363022ad22d_0_2748"/>
          <p:cNvSpPr/>
          <p:nvPr/>
        </p:nvSpPr>
        <p:spPr>
          <a:xfrm>
            <a:off x="6096000" y="33"/>
            <a:ext cx="3048000" cy="122100"/>
          </a:xfrm>
          <a:prstGeom prst="rect">
            <a:avLst/>
          </a:prstGeom>
          <a:solidFill>
            <a:srgbClr val="FD88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363022ad22d_0_2748"/>
          <p:cNvSpPr/>
          <p:nvPr/>
        </p:nvSpPr>
        <p:spPr>
          <a:xfrm>
            <a:off x="9144000" y="67"/>
            <a:ext cx="3048000" cy="122100"/>
          </a:xfrm>
          <a:prstGeom prst="rect">
            <a:avLst/>
          </a:prstGeom>
          <a:solidFill>
            <a:srgbClr val="FDB1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g363022ad22d_0_2748"/>
          <p:cNvSpPr/>
          <p:nvPr/>
        </p:nvSpPr>
        <p:spPr>
          <a:xfrm rot="-5398103">
            <a:off x="11088257" y="5688833"/>
            <a:ext cx="1631100" cy="21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DB132"/>
                </a:solidFill>
                <a:latin typeface="Barlow Medium"/>
                <a:ea typeface="Barlow Medium"/>
                <a:cs typeface="Barlow Medium"/>
                <a:sym typeface="Barlow Medium"/>
              </a:rPr>
              <a:t>STRICTLY CONFIDENTIAL</a:t>
            </a:r>
            <a:endParaRPr sz="1100">
              <a:solidFill>
                <a:srgbClr val="FDB13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660" name="Google Shape;660;g363022ad22d_0_2748"/>
          <p:cNvGrpSpPr/>
          <p:nvPr/>
        </p:nvGrpSpPr>
        <p:grpSpPr>
          <a:xfrm>
            <a:off x="11765300" y="246218"/>
            <a:ext cx="276367" cy="336886"/>
            <a:chOff x="8824196" y="184668"/>
            <a:chExt cx="207280" cy="252671"/>
          </a:xfrm>
        </p:grpSpPr>
        <p:sp>
          <p:nvSpPr>
            <p:cNvPr id="661" name="Google Shape;661;g363022ad22d_0_2748"/>
            <p:cNvSpPr/>
            <p:nvPr/>
          </p:nvSpPr>
          <p:spPr>
            <a:xfrm>
              <a:off x="8824196" y="184668"/>
              <a:ext cx="196743" cy="220203"/>
            </a:xfrm>
            <a:custGeom>
              <a:avLst/>
              <a:gdLst/>
              <a:ahLst/>
              <a:cxnLst/>
              <a:rect l="l" t="t" r="r" b="b"/>
              <a:pathLst>
                <a:path w="48759" h="54304" extrusionOk="0">
                  <a:moveTo>
                    <a:pt x="19596" y="0"/>
                  </a:moveTo>
                  <a:cubicBezTo>
                    <a:pt x="17707" y="0"/>
                    <a:pt x="15819" y="490"/>
                    <a:pt x="14176" y="1399"/>
                  </a:cubicBezTo>
                  <a:cubicBezTo>
                    <a:pt x="11308" y="3077"/>
                    <a:pt x="9560" y="5700"/>
                    <a:pt x="8861" y="9441"/>
                  </a:cubicBezTo>
                  <a:cubicBezTo>
                    <a:pt x="7812" y="14896"/>
                    <a:pt x="5958" y="24092"/>
                    <a:pt x="5958" y="24092"/>
                  </a:cubicBezTo>
                  <a:lnTo>
                    <a:pt x="5259" y="27589"/>
                  </a:lnTo>
                  <a:lnTo>
                    <a:pt x="119" y="53464"/>
                  </a:lnTo>
                  <a:cubicBezTo>
                    <a:pt x="0" y="53892"/>
                    <a:pt x="253" y="54304"/>
                    <a:pt x="647" y="54304"/>
                  </a:cubicBezTo>
                  <a:cubicBezTo>
                    <a:pt x="832" y="54304"/>
                    <a:pt x="1049" y="54212"/>
                    <a:pt x="1273" y="53988"/>
                  </a:cubicBezTo>
                  <a:lnTo>
                    <a:pt x="5644" y="49653"/>
                  </a:lnTo>
                  <a:cubicBezTo>
                    <a:pt x="6413" y="48778"/>
                    <a:pt x="6972" y="47729"/>
                    <a:pt x="7252" y="46610"/>
                  </a:cubicBezTo>
                  <a:cubicBezTo>
                    <a:pt x="7252" y="46610"/>
                    <a:pt x="13896" y="13952"/>
                    <a:pt x="14595" y="10350"/>
                  </a:cubicBezTo>
                  <a:cubicBezTo>
                    <a:pt x="15120" y="7553"/>
                    <a:pt x="18092" y="6504"/>
                    <a:pt x="18092" y="6504"/>
                  </a:cubicBezTo>
                  <a:cubicBezTo>
                    <a:pt x="19211" y="6154"/>
                    <a:pt x="20365" y="5944"/>
                    <a:pt x="21554" y="5909"/>
                  </a:cubicBezTo>
                  <a:lnTo>
                    <a:pt x="34352" y="5909"/>
                  </a:lnTo>
                  <a:cubicBezTo>
                    <a:pt x="34736" y="5909"/>
                    <a:pt x="34736" y="5909"/>
                    <a:pt x="33477" y="7168"/>
                  </a:cubicBezTo>
                  <a:lnTo>
                    <a:pt x="31729" y="8916"/>
                  </a:lnTo>
                  <a:cubicBezTo>
                    <a:pt x="31030" y="9616"/>
                    <a:pt x="31275" y="10175"/>
                    <a:pt x="32254" y="10175"/>
                  </a:cubicBezTo>
                  <a:lnTo>
                    <a:pt x="37464" y="10175"/>
                  </a:lnTo>
                  <a:cubicBezTo>
                    <a:pt x="38583" y="10105"/>
                    <a:pt x="39667" y="9686"/>
                    <a:pt x="40506" y="8916"/>
                  </a:cubicBezTo>
                  <a:lnTo>
                    <a:pt x="48059" y="1399"/>
                  </a:lnTo>
                  <a:cubicBezTo>
                    <a:pt x="48758" y="699"/>
                    <a:pt x="48548" y="0"/>
                    <a:pt x="47569" y="0"/>
                  </a:cubicBezTo>
                  <a:close/>
                </a:path>
              </a:pathLst>
            </a:custGeom>
            <a:solidFill>
              <a:srgbClr val="364D55"/>
            </a:solidFill>
            <a:ln>
              <a:noFill/>
            </a:ln>
          </p:spPr>
          <p:txBody>
            <a:bodyPr spcFirstLastPara="1" wrap="square" lIns="325075" tIns="325075" rIns="325075" bIns="325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g363022ad22d_0_2748"/>
            <p:cNvSpPr/>
            <p:nvPr/>
          </p:nvSpPr>
          <p:spPr>
            <a:xfrm>
              <a:off x="8834689" y="217141"/>
              <a:ext cx="196787" cy="220199"/>
            </a:xfrm>
            <a:custGeom>
              <a:avLst/>
              <a:gdLst/>
              <a:ahLst/>
              <a:cxnLst/>
              <a:rect l="l" t="t" r="r" b="b"/>
              <a:pathLst>
                <a:path w="48770" h="54303" extrusionOk="0">
                  <a:moveTo>
                    <a:pt x="48109" y="0"/>
                  </a:moveTo>
                  <a:cubicBezTo>
                    <a:pt x="47924" y="0"/>
                    <a:pt x="47708" y="92"/>
                    <a:pt x="47486" y="314"/>
                  </a:cubicBezTo>
                  <a:lnTo>
                    <a:pt x="43115" y="4685"/>
                  </a:lnTo>
                  <a:cubicBezTo>
                    <a:pt x="42346" y="5524"/>
                    <a:pt x="41786" y="6573"/>
                    <a:pt x="41506" y="7692"/>
                  </a:cubicBezTo>
                  <a:cubicBezTo>
                    <a:pt x="41506" y="7692"/>
                    <a:pt x="34863" y="40351"/>
                    <a:pt x="34163" y="43952"/>
                  </a:cubicBezTo>
                  <a:cubicBezTo>
                    <a:pt x="33639" y="46715"/>
                    <a:pt x="30667" y="47799"/>
                    <a:pt x="30667" y="47799"/>
                  </a:cubicBezTo>
                  <a:cubicBezTo>
                    <a:pt x="29548" y="48148"/>
                    <a:pt x="28394" y="48358"/>
                    <a:pt x="27205" y="48393"/>
                  </a:cubicBezTo>
                  <a:lnTo>
                    <a:pt x="14407" y="48393"/>
                  </a:lnTo>
                  <a:cubicBezTo>
                    <a:pt x="14022" y="48393"/>
                    <a:pt x="14022" y="48393"/>
                    <a:pt x="15246" y="47134"/>
                  </a:cubicBezTo>
                  <a:lnTo>
                    <a:pt x="16995" y="45386"/>
                  </a:lnTo>
                  <a:cubicBezTo>
                    <a:pt x="17694" y="44687"/>
                    <a:pt x="17484" y="44127"/>
                    <a:pt x="16470" y="44127"/>
                  </a:cubicBezTo>
                  <a:lnTo>
                    <a:pt x="11295" y="44127"/>
                  </a:lnTo>
                  <a:cubicBezTo>
                    <a:pt x="10176" y="44197"/>
                    <a:pt x="9092" y="44617"/>
                    <a:pt x="8253" y="45386"/>
                  </a:cubicBezTo>
                  <a:lnTo>
                    <a:pt x="700" y="52904"/>
                  </a:lnTo>
                  <a:cubicBezTo>
                    <a:pt x="1" y="53603"/>
                    <a:pt x="210" y="54302"/>
                    <a:pt x="1189" y="54302"/>
                  </a:cubicBezTo>
                  <a:lnTo>
                    <a:pt x="29163" y="54302"/>
                  </a:lnTo>
                  <a:cubicBezTo>
                    <a:pt x="31051" y="54302"/>
                    <a:pt x="32939" y="53813"/>
                    <a:pt x="34618" y="52904"/>
                  </a:cubicBezTo>
                  <a:cubicBezTo>
                    <a:pt x="37485" y="51225"/>
                    <a:pt x="39234" y="48603"/>
                    <a:pt x="39933" y="44861"/>
                  </a:cubicBezTo>
                  <a:cubicBezTo>
                    <a:pt x="40947" y="39407"/>
                    <a:pt x="42800" y="30210"/>
                    <a:pt x="42800" y="30210"/>
                  </a:cubicBezTo>
                  <a:cubicBezTo>
                    <a:pt x="42975" y="29231"/>
                    <a:pt x="43325" y="27658"/>
                    <a:pt x="43500" y="26714"/>
                  </a:cubicBezTo>
                  <a:lnTo>
                    <a:pt x="48675" y="874"/>
                  </a:lnTo>
                  <a:cubicBezTo>
                    <a:pt x="48770" y="421"/>
                    <a:pt x="48508" y="0"/>
                    <a:pt x="48109" y="0"/>
                  </a:cubicBezTo>
                  <a:close/>
                </a:path>
              </a:pathLst>
            </a:custGeom>
            <a:solidFill>
              <a:srgbClr val="364D55"/>
            </a:solidFill>
            <a:ln>
              <a:noFill/>
            </a:ln>
          </p:spPr>
          <p:txBody>
            <a:bodyPr spcFirstLastPara="1" wrap="square" lIns="325075" tIns="325075" rIns="325075" bIns="325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g363022ad22d_0_2748"/>
            <p:cNvSpPr/>
            <p:nvPr/>
          </p:nvSpPr>
          <p:spPr>
            <a:xfrm>
              <a:off x="8882087" y="244496"/>
              <a:ext cx="87342" cy="133580"/>
            </a:xfrm>
            <a:custGeom>
              <a:avLst/>
              <a:gdLst/>
              <a:ahLst/>
              <a:cxnLst/>
              <a:rect l="l" t="t" r="r" b="b"/>
              <a:pathLst>
                <a:path w="21646" h="32942" extrusionOk="0">
                  <a:moveTo>
                    <a:pt x="14952" y="0"/>
                  </a:moveTo>
                  <a:cubicBezTo>
                    <a:pt x="14934" y="0"/>
                    <a:pt x="14915" y="1"/>
                    <a:pt x="14896" y="2"/>
                  </a:cubicBezTo>
                  <a:lnTo>
                    <a:pt x="13218" y="2"/>
                  </a:lnTo>
                  <a:cubicBezTo>
                    <a:pt x="12449" y="2"/>
                    <a:pt x="11819" y="561"/>
                    <a:pt x="11645" y="1296"/>
                  </a:cubicBezTo>
                  <a:lnTo>
                    <a:pt x="11435" y="2380"/>
                  </a:lnTo>
                  <a:cubicBezTo>
                    <a:pt x="11365" y="2799"/>
                    <a:pt x="11050" y="3114"/>
                    <a:pt x="10665" y="3184"/>
                  </a:cubicBezTo>
                  <a:cubicBezTo>
                    <a:pt x="8952" y="3464"/>
                    <a:pt x="7379" y="4163"/>
                    <a:pt x="5980" y="5177"/>
                  </a:cubicBezTo>
                  <a:cubicBezTo>
                    <a:pt x="4127" y="6506"/>
                    <a:pt x="2868" y="8534"/>
                    <a:pt x="2483" y="10807"/>
                  </a:cubicBezTo>
                  <a:cubicBezTo>
                    <a:pt x="2168" y="12870"/>
                    <a:pt x="2658" y="14513"/>
                    <a:pt x="3952" y="15737"/>
                  </a:cubicBezTo>
                  <a:cubicBezTo>
                    <a:pt x="5246" y="16961"/>
                    <a:pt x="7309" y="17905"/>
                    <a:pt x="10106" y="18569"/>
                  </a:cubicBezTo>
                  <a:cubicBezTo>
                    <a:pt x="11959" y="18989"/>
                    <a:pt x="13183" y="19513"/>
                    <a:pt x="13743" y="20108"/>
                  </a:cubicBezTo>
                  <a:cubicBezTo>
                    <a:pt x="14337" y="20702"/>
                    <a:pt x="14582" y="21541"/>
                    <a:pt x="14407" y="22346"/>
                  </a:cubicBezTo>
                  <a:cubicBezTo>
                    <a:pt x="14267" y="23290"/>
                    <a:pt x="13708" y="24129"/>
                    <a:pt x="12903" y="24688"/>
                  </a:cubicBezTo>
                  <a:cubicBezTo>
                    <a:pt x="12007" y="25253"/>
                    <a:pt x="10952" y="25565"/>
                    <a:pt x="9890" y="25565"/>
                  </a:cubicBezTo>
                  <a:cubicBezTo>
                    <a:pt x="9834" y="25565"/>
                    <a:pt x="9778" y="25564"/>
                    <a:pt x="9721" y="25562"/>
                  </a:cubicBezTo>
                  <a:cubicBezTo>
                    <a:pt x="9669" y="25564"/>
                    <a:pt x="9617" y="25565"/>
                    <a:pt x="9564" y="25565"/>
                  </a:cubicBezTo>
                  <a:cubicBezTo>
                    <a:pt x="8466" y="25565"/>
                    <a:pt x="7407" y="25214"/>
                    <a:pt x="6539" y="24513"/>
                  </a:cubicBezTo>
                  <a:cubicBezTo>
                    <a:pt x="5980" y="23989"/>
                    <a:pt x="5630" y="23255"/>
                    <a:pt x="5595" y="22450"/>
                  </a:cubicBezTo>
                  <a:cubicBezTo>
                    <a:pt x="5560" y="22101"/>
                    <a:pt x="5455" y="21227"/>
                    <a:pt x="4511" y="21227"/>
                  </a:cubicBezTo>
                  <a:lnTo>
                    <a:pt x="1259" y="21227"/>
                  </a:lnTo>
                  <a:cubicBezTo>
                    <a:pt x="1241" y="21226"/>
                    <a:pt x="1222" y="21225"/>
                    <a:pt x="1203" y="21225"/>
                  </a:cubicBezTo>
                  <a:cubicBezTo>
                    <a:pt x="597" y="21225"/>
                    <a:pt x="71" y="21771"/>
                    <a:pt x="105" y="22415"/>
                  </a:cubicBezTo>
                  <a:cubicBezTo>
                    <a:pt x="1" y="24234"/>
                    <a:pt x="700" y="26017"/>
                    <a:pt x="1994" y="27311"/>
                  </a:cubicBezTo>
                  <a:cubicBezTo>
                    <a:pt x="2868" y="28255"/>
                    <a:pt x="4022" y="28989"/>
                    <a:pt x="5281" y="29409"/>
                  </a:cubicBezTo>
                  <a:lnTo>
                    <a:pt x="5176" y="29409"/>
                  </a:lnTo>
                  <a:cubicBezTo>
                    <a:pt x="5875" y="29619"/>
                    <a:pt x="6504" y="29688"/>
                    <a:pt x="6365" y="30423"/>
                  </a:cubicBezTo>
                  <a:lnTo>
                    <a:pt x="6120" y="31647"/>
                  </a:lnTo>
                  <a:cubicBezTo>
                    <a:pt x="5949" y="32294"/>
                    <a:pt x="6477" y="32942"/>
                    <a:pt x="7151" y="32942"/>
                  </a:cubicBezTo>
                  <a:cubicBezTo>
                    <a:pt x="7168" y="32942"/>
                    <a:pt x="7186" y="32941"/>
                    <a:pt x="7204" y="32940"/>
                  </a:cubicBezTo>
                  <a:lnTo>
                    <a:pt x="8917" y="32940"/>
                  </a:lnTo>
                  <a:cubicBezTo>
                    <a:pt x="9651" y="32905"/>
                    <a:pt x="10316" y="32381"/>
                    <a:pt x="10491" y="31647"/>
                  </a:cubicBezTo>
                  <a:lnTo>
                    <a:pt x="10700" y="30528"/>
                  </a:lnTo>
                  <a:cubicBezTo>
                    <a:pt x="10805" y="30003"/>
                    <a:pt x="11155" y="29863"/>
                    <a:pt x="11575" y="29758"/>
                  </a:cubicBezTo>
                  <a:cubicBezTo>
                    <a:pt x="13358" y="29479"/>
                    <a:pt x="15036" y="28814"/>
                    <a:pt x="16505" y="27800"/>
                  </a:cubicBezTo>
                  <a:cubicBezTo>
                    <a:pt x="18463" y="26472"/>
                    <a:pt x="19792" y="24374"/>
                    <a:pt x="20107" y="22031"/>
                  </a:cubicBezTo>
                  <a:cubicBezTo>
                    <a:pt x="20456" y="19933"/>
                    <a:pt x="19967" y="18254"/>
                    <a:pt x="18708" y="17031"/>
                  </a:cubicBezTo>
                  <a:cubicBezTo>
                    <a:pt x="17449" y="15807"/>
                    <a:pt x="15316" y="14863"/>
                    <a:pt x="12344" y="14163"/>
                  </a:cubicBezTo>
                  <a:cubicBezTo>
                    <a:pt x="10491" y="13744"/>
                    <a:pt x="9302" y="13289"/>
                    <a:pt x="8742" y="12765"/>
                  </a:cubicBezTo>
                  <a:cubicBezTo>
                    <a:pt x="8218" y="12170"/>
                    <a:pt x="7973" y="11366"/>
                    <a:pt x="8148" y="10562"/>
                  </a:cubicBezTo>
                  <a:cubicBezTo>
                    <a:pt x="8323" y="9653"/>
                    <a:pt x="8812" y="8813"/>
                    <a:pt x="9547" y="8254"/>
                  </a:cubicBezTo>
                  <a:cubicBezTo>
                    <a:pt x="10344" y="7623"/>
                    <a:pt x="11330" y="7307"/>
                    <a:pt x="12356" y="7307"/>
                  </a:cubicBezTo>
                  <a:cubicBezTo>
                    <a:pt x="12410" y="7307"/>
                    <a:pt x="12464" y="7308"/>
                    <a:pt x="12519" y="7310"/>
                  </a:cubicBezTo>
                  <a:cubicBezTo>
                    <a:pt x="13778" y="7310"/>
                    <a:pt x="14687" y="7695"/>
                    <a:pt x="15316" y="8429"/>
                  </a:cubicBezTo>
                  <a:cubicBezTo>
                    <a:pt x="15631" y="8848"/>
                    <a:pt x="15841" y="9338"/>
                    <a:pt x="15945" y="9862"/>
                  </a:cubicBezTo>
                  <a:cubicBezTo>
                    <a:pt x="16155" y="10842"/>
                    <a:pt x="16715" y="11226"/>
                    <a:pt x="17309" y="11226"/>
                  </a:cubicBezTo>
                  <a:lnTo>
                    <a:pt x="20246" y="11226"/>
                  </a:lnTo>
                  <a:cubicBezTo>
                    <a:pt x="21400" y="11226"/>
                    <a:pt x="21645" y="10457"/>
                    <a:pt x="21610" y="9723"/>
                  </a:cubicBezTo>
                  <a:cubicBezTo>
                    <a:pt x="21575" y="8079"/>
                    <a:pt x="20946" y="6506"/>
                    <a:pt x="19827" y="5282"/>
                  </a:cubicBezTo>
                  <a:cubicBezTo>
                    <a:pt x="18813" y="4268"/>
                    <a:pt x="17519" y="3568"/>
                    <a:pt x="16120" y="3254"/>
                  </a:cubicBezTo>
                  <a:cubicBezTo>
                    <a:pt x="15806" y="3149"/>
                    <a:pt x="15666" y="2799"/>
                    <a:pt x="15771" y="2519"/>
                  </a:cubicBezTo>
                  <a:lnTo>
                    <a:pt x="15980" y="1296"/>
                  </a:lnTo>
                  <a:cubicBezTo>
                    <a:pt x="16151" y="615"/>
                    <a:pt x="15625" y="0"/>
                    <a:pt x="14952" y="0"/>
                  </a:cubicBezTo>
                  <a:close/>
                </a:path>
              </a:pathLst>
            </a:custGeom>
            <a:solidFill>
              <a:srgbClr val="FF8830"/>
            </a:solidFill>
            <a:ln>
              <a:noFill/>
            </a:ln>
          </p:spPr>
          <p:txBody>
            <a:bodyPr spcFirstLastPara="1" wrap="square" lIns="325075" tIns="325075" rIns="325075" bIns="325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.Fundo-Azul 2">
  <p:cSld name="TITLE_6_1_7_1_2">
    <p:bg>
      <p:bgPr>
        <a:solidFill>
          <a:schemeClr val="dk1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63022ad22d_0_2762"/>
          <p:cNvSpPr txBox="1">
            <a:spLocks noGrp="1"/>
          </p:cNvSpPr>
          <p:nvPr>
            <p:ph type="title"/>
          </p:nvPr>
        </p:nvSpPr>
        <p:spPr>
          <a:xfrm>
            <a:off x="671800" y="487900"/>
            <a:ext cx="8999100" cy="821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g363022ad22d_0_2762"/>
          <p:cNvSpPr txBox="1">
            <a:spLocks noGrp="1"/>
          </p:cNvSpPr>
          <p:nvPr>
            <p:ph type="body" idx="1"/>
          </p:nvPr>
        </p:nvSpPr>
        <p:spPr>
          <a:xfrm>
            <a:off x="965733" y="1503900"/>
            <a:ext cx="5402400" cy="30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67" name="Google Shape;667;g363022ad22d_0_27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198" y="155551"/>
            <a:ext cx="762534" cy="167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EAD-2883-B03D-B06F-8DDB44F0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D694-7183-31F8-BE9B-1975134E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2BB4-C420-9A94-EB74-1048315E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71B-C666-DDB2-8B1A-C25E661B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435EE-EF89-0A97-D051-B8C8041A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76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3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333C-9614-17EA-0424-E8C40A2E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F1F6-03C1-3A35-4EAA-8116EF50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7B64-1D37-4D01-9E26-C0B3F492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FA87-9C4C-0920-138E-9F4CC636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F6DF-5919-547E-8F06-027F0785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81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092C-405E-F075-6CD3-5EBC8787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C8BC-1DBC-C96A-73DA-EFD8CB4BA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4C83D-7880-7601-18DD-6681A7378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8F40C-3F91-9367-66E9-9824A265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D013E-6CB2-F33F-5BFC-402CDB2F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BB377-0C71-6419-CB19-AC8CAA9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33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827A-67D4-0128-5F0F-A74B3965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BCB32-069B-687D-6DE6-444CEB83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DFC9-E843-0D81-2617-AC7958AB9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B834E-F2D3-DA55-C699-CD861E6CA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6DB32-BDB1-A21F-08C5-6C50503B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8A9C-9EA5-D943-3BE0-9D856F1B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20FE-619F-9537-FFE2-640C2382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A3292-B444-45D3-0808-8E6FB01A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7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image" Target="../media/image63.svg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image" Target="../media/image6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 descr="A black background with a black square&#10;&#10;Description automatically generated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10866144" y="6418992"/>
            <a:ext cx="1160639" cy="39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title"/>
          </p:nvPr>
        </p:nvSpPr>
        <p:spPr>
          <a:xfrm>
            <a:off x="619363" y="357038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body" idx="1"/>
          </p:nvPr>
        </p:nvSpPr>
        <p:spPr>
          <a:xfrm>
            <a:off x="619363" y="1358283"/>
            <a:ext cx="10951200" cy="478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›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◦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/>
          <p:nvPr/>
        </p:nvSpPr>
        <p:spPr>
          <a:xfrm>
            <a:off x="165217" y="6653901"/>
            <a:ext cx="323335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Proprietary and Confidential. Cognition © 2024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41" r:id="rId56"/>
    <p:sldLayoutId id="2147483742" r:id="rId57"/>
    <p:sldLayoutId id="2147483743" r:id="rId5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63022ad22d_0_24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78" name="Google Shape;378;g363022ad22d_0_2474"/>
          <p:cNvSpPr txBox="1">
            <a:spLocks noGrp="1"/>
          </p:cNvSpPr>
          <p:nvPr>
            <p:ph type="title"/>
          </p:nvPr>
        </p:nvSpPr>
        <p:spPr>
          <a:xfrm>
            <a:off x="415600" y="1298350"/>
            <a:ext cx="9412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300"/>
              <a:buFont typeface="Barlow ExtraBold"/>
              <a:buNone/>
              <a:defRPr sz="33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3700"/>
              <a:buFont typeface="Barlow ExtraBold"/>
              <a:buNone/>
              <a:defRPr sz="3700">
                <a:solidFill>
                  <a:srgbClr val="04355E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379" name="Google Shape;379;g363022ad22d_0_2474"/>
          <p:cNvSpPr txBox="1">
            <a:spLocks noGrp="1"/>
          </p:cNvSpPr>
          <p:nvPr>
            <p:ph type="body" idx="1"/>
          </p:nvPr>
        </p:nvSpPr>
        <p:spPr>
          <a:xfrm>
            <a:off x="415600" y="2262817"/>
            <a:ext cx="6241500" cy="3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2400"/>
              <a:buFont typeface="Barlow"/>
              <a:buChar char="●"/>
              <a:defRPr sz="24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○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■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●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○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■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●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○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355E"/>
              </a:buClr>
              <a:buSzPts val="1900"/>
              <a:buFont typeface="Barlow"/>
              <a:buChar char="■"/>
              <a:defRPr sz="19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D48819-F1C0-CBF9-C2D8-AA074CFB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6988-A443-F575-9728-E1778DD4C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2F239-6B40-13D1-7E6D-F63B00425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28118-8652-284C-55AD-689837C5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F228-B920-CB50-3FFF-51A2D3BBD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D48819-F1C0-CBF9-C2D8-AA074CFB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6988-A443-F575-9728-E1778DD4C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2F239-6B40-13D1-7E6D-F63B00425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1717-B7B0-4675-B1EF-AF1414C0101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28118-8652-284C-55AD-689837C5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F228-B920-CB50-3FFF-51A2D3BBD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64C8BF3-F335-1C3A-D26E-0B368D51E69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394141" y="83671"/>
            <a:ext cx="511294" cy="7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4.png"/><Relationship Id="rId5" Type="http://schemas.openxmlformats.org/officeDocument/2006/relationships/image" Target="../media/image193.gif"/><Relationship Id="rId4" Type="http://schemas.openxmlformats.org/officeDocument/2006/relationships/image" Target="../media/image1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5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.png"/><Relationship Id="rId21" Type="http://schemas.openxmlformats.org/officeDocument/2006/relationships/image" Target="../media/image112.png"/><Relationship Id="rId42" Type="http://schemas.openxmlformats.org/officeDocument/2006/relationships/image" Target="../media/image133.jpeg"/><Relationship Id="rId47" Type="http://schemas.openxmlformats.org/officeDocument/2006/relationships/image" Target="../media/image138.png"/><Relationship Id="rId63" Type="http://schemas.openxmlformats.org/officeDocument/2006/relationships/image" Target="../media/image154.png"/><Relationship Id="rId68" Type="http://schemas.openxmlformats.org/officeDocument/2006/relationships/image" Target="../media/image159.gif"/><Relationship Id="rId16" Type="http://schemas.openxmlformats.org/officeDocument/2006/relationships/image" Target="../media/image107.png"/><Relationship Id="rId11" Type="http://schemas.openxmlformats.org/officeDocument/2006/relationships/image" Target="../media/image102.png"/><Relationship Id="rId32" Type="http://schemas.openxmlformats.org/officeDocument/2006/relationships/image" Target="../media/image123.jpeg"/><Relationship Id="rId37" Type="http://schemas.openxmlformats.org/officeDocument/2006/relationships/image" Target="../media/image128.png"/><Relationship Id="rId53" Type="http://schemas.openxmlformats.org/officeDocument/2006/relationships/image" Target="../media/image144.png"/><Relationship Id="rId58" Type="http://schemas.openxmlformats.org/officeDocument/2006/relationships/image" Target="../media/image149.png"/><Relationship Id="rId74" Type="http://schemas.openxmlformats.org/officeDocument/2006/relationships/image" Target="../media/image165.png"/><Relationship Id="rId79" Type="http://schemas.openxmlformats.org/officeDocument/2006/relationships/image" Target="../media/image170.png"/><Relationship Id="rId5" Type="http://schemas.openxmlformats.org/officeDocument/2006/relationships/image" Target="../media/image96.png"/><Relationship Id="rId61" Type="http://schemas.openxmlformats.org/officeDocument/2006/relationships/image" Target="../media/image152.jpeg"/><Relationship Id="rId82" Type="http://schemas.openxmlformats.org/officeDocument/2006/relationships/image" Target="../media/image173.png"/><Relationship Id="rId19" Type="http://schemas.openxmlformats.org/officeDocument/2006/relationships/image" Target="../media/image110.png"/><Relationship Id="rId14" Type="http://schemas.openxmlformats.org/officeDocument/2006/relationships/image" Target="../media/image105.png"/><Relationship Id="rId22" Type="http://schemas.openxmlformats.org/officeDocument/2006/relationships/image" Target="../media/image113.jpe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43" Type="http://schemas.openxmlformats.org/officeDocument/2006/relationships/image" Target="../media/image134.jpeg"/><Relationship Id="rId48" Type="http://schemas.openxmlformats.org/officeDocument/2006/relationships/image" Target="../media/image139.png"/><Relationship Id="rId56" Type="http://schemas.openxmlformats.org/officeDocument/2006/relationships/image" Target="../media/image147.png"/><Relationship Id="rId64" Type="http://schemas.openxmlformats.org/officeDocument/2006/relationships/image" Target="../media/image155.jpg"/><Relationship Id="rId69" Type="http://schemas.openxmlformats.org/officeDocument/2006/relationships/image" Target="../media/image160.png"/><Relationship Id="rId77" Type="http://schemas.openxmlformats.org/officeDocument/2006/relationships/image" Target="../media/image168.png"/><Relationship Id="rId8" Type="http://schemas.openxmlformats.org/officeDocument/2006/relationships/image" Target="../media/image99.png"/><Relationship Id="rId51" Type="http://schemas.openxmlformats.org/officeDocument/2006/relationships/image" Target="../media/image142.tiff"/><Relationship Id="rId72" Type="http://schemas.openxmlformats.org/officeDocument/2006/relationships/image" Target="../media/image163.jpeg"/><Relationship Id="rId80" Type="http://schemas.openxmlformats.org/officeDocument/2006/relationships/image" Target="../media/image171.png"/><Relationship Id="rId3" Type="http://schemas.openxmlformats.org/officeDocument/2006/relationships/image" Target="../media/image94.png"/><Relationship Id="rId12" Type="http://schemas.openxmlformats.org/officeDocument/2006/relationships/image" Target="../media/image103.png"/><Relationship Id="rId17" Type="http://schemas.openxmlformats.org/officeDocument/2006/relationships/image" Target="../media/image108.jpeg"/><Relationship Id="rId25" Type="http://schemas.openxmlformats.org/officeDocument/2006/relationships/image" Target="../media/image116.png"/><Relationship Id="rId33" Type="http://schemas.openxmlformats.org/officeDocument/2006/relationships/image" Target="../media/image124.jpeg"/><Relationship Id="rId38" Type="http://schemas.openxmlformats.org/officeDocument/2006/relationships/image" Target="../media/image129.jpeg"/><Relationship Id="rId46" Type="http://schemas.openxmlformats.org/officeDocument/2006/relationships/image" Target="../media/image137.png"/><Relationship Id="rId59" Type="http://schemas.openxmlformats.org/officeDocument/2006/relationships/image" Target="../media/image150.png"/><Relationship Id="rId67" Type="http://schemas.openxmlformats.org/officeDocument/2006/relationships/image" Target="../media/image158.jpeg"/><Relationship Id="rId20" Type="http://schemas.openxmlformats.org/officeDocument/2006/relationships/image" Target="../media/image111.jpeg"/><Relationship Id="rId41" Type="http://schemas.openxmlformats.org/officeDocument/2006/relationships/image" Target="../media/image132.png"/><Relationship Id="rId54" Type="http://schemas.openxmlformats.org/officeDocument/2006/relationships/image" Target="../media/image145.jpeg"/><Relationship Id="rId62" Type="http://schemas.openxmlformats.org/officeDocument/2006/relationships/image" Target="../media/image153.png"/><Relationship Id="rId70" Type="http://schemas.openxmlformats.org/officeDocument/2006/relationships/image" Target="../media/image161.png"/><Relationship Id="rId75" Type="http://schemas.openxmlformats.org/officeDocument/2006/relationships/image" Target="../media/image16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jpeg"/><Relationship Id="rId49" Type="http://schemas.openxmlformats.org/officeDocument/2006/relationships/image" Target="../media/image140.png"/><Relationship Id="rId57" Type="http://schemas.openxmlformats.org/officeDocument/2006/relationships/image" Target="../media/image148.png"/><Relationship Id="rId10" Type="http://schemas.openxmlformats.org/officeDocument/2006/relationships/image" Target="../media/image101.png"/><Relationship Id="rId31" Type="http://schemas.openxmlformats.org/officeDocument/2006/relationships/image" Target="../media/image122.png"/><Relationship Id="rId44" Type="http://schemas.openxmlformats.org/officeDocument/2006/relationships/image" Target="../media/image135.png"/><Relationship Id="rId52" Type="http://schemas.openxmlformats.org/officeDocument/2006/relationships/image" Target="../media/image143.png"/><Relationship Id="rId60" Type="http://schemas.openxmlformats.org/officeDocument/2006/relationships/image" Target="../media/image151.jpeg"/><Relationship Id="rId65" Type="http://schemas.openxmlformats.org/officeDocument/2006/relationships/image" Target="../media/image156.png"/><Relationship Id="rId73" Type="http://schemas.openxmlformats.org/officeDocument/2006/relationships/image" Target="../media/image164.png"/><Relationship Id="rId78" Type="http://schemas.openxmlformats.org/officeDocument/2006/relationships/image" Target="../media/image169.png"/><Relationship Id="rId81" Type="http://schemas.openxmlformats.org/officeDocument/2006/relationships/image" Target="../media/image172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3" Type="http://schemas.openxmlformats.org/officeDocument/2006/relationships/image" Target="../media/image104.jpeg"/><Relationship Id="rId18" Type="http://schemas.openxmlformats.org/officeDocument/2006/relationships/image" Target="../media/image109.png"/><Relationship Id="rId39" Type="http://schemas.openxmlformats.org/officeDocument/2006/relationships/image" Target="../media/image130.png"/><Relationship Id="rId34" Type="http://schemas.openxmlformats.org/officeDocument/2006/relationships/image" Target="../media/image125.jpeg"/><Relationship Id="rId50" Type="http://schemas.openxmlformats.org/officeDocument/2006/relationships/image" Target="../media/image141.png"/><Relationship Id="rId55" Type="http://schemas.openxmlformats.org/officeDocument/2006/relationships/image" Target="../media/image146.jpeg"/><Relationship Id="rId76" Type="http://schemas.openxmlformats.org/officeDocument/2006/relationships/image" Target="../media/image167.png"/><Relationship Id="rId7" Type="http://schemas.openxmlformats.org/officeDocument/2006/relationships/image" Target="../media/image98.png"/><Relationship Id="rId71" Type="http://schemas.openxmlformats.org/officeDocument/2006/relationships/image" Target="../media/image162.jpeg"/><Relationship Id="rId2" Type="http://schemas.openxmlformats.org/officeDocument/2006/relationships/image" Target="../media/image93.png"/><Relationship Id="rId29" Type="http://schemas.openxmlformats.org/officeDocument/2006/relationships/image" Target="../media/image120.png"/><Relationship Id="rId24" Type="http://schemas.openxmlformats.org/officeDocument/2006/relationships/image" Target="../media/image115.jpeg"/><Relationship Id="rId40" Type="http://schemas.openxmlformats.org/officeDocument/2006/relationships/image" Target="../media/image131.png"/><Relationship Id="rId45" Type="http://schemas.openxmlformats.org/officeDocument/2006/relationships/image" Target="../media/image136.png"/><Relationship Id="rId66" Type="http://schemas.openxmlformats.org/officeDocument/2006/relationships/image" Target="../media/image1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light bulb&#10;&#10;Description automatically generated">
            <a:extLst>
              <a:ext uri="{FF2B5EF4-FFF2-40B4-BE49-F238E27FC236}">
                <a16:creationId xmlns:a16="http://schemas.microsoft.com/office/drawing/2014/main" id="{3291D31D-F7CD-B702-139F-488C86199B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977" y="-1034143"/>
            <a:ext cx="12879977" cy="7892143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29216336-FB4F-343D-D09E-942925DEB8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794" y="5533627"/>
            <a:ext cx="2596474" cy="804702"/>
          </a:xfrm>
          <a:prstGeom prst="rect">
            <a:avLst/>
          </a:prstGeom>
        </p:spPr>
      </p:pic>
      <p:sp>
        <p:nvSpPr>
          <p:cNvPr id="3" name="AutoShape 2" descr="Blue Prism Logo">
            <a:extLst>
              <a:ext uri="{FF2B5EF4-FFF2-40B4-BE49-F238E27FC236}">
                <a16:creationId xmlns:a16="http://schemas.microsoft.com/office/drawing/2014/main" id="{436A3579-FE9A-3D10-231F-2377708E3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484F5EA7-FD14-FCCF-C00B-50F37B9A9065}"/>
              </a:ext>
            </a:extLst>
          </p:cNvPr>
          <p:cNvSpPr txBox="1">
            <a:spLocks/>
          </p:cNvSpPr>
          <p:nvPr/>
        </p:nvSpPr>
        <p:spPr>
          <a:xfrm>
            <a:off x="354569" y="5102222"/>
            <a:ext cx="8371370" cy="12361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bg1"/>
                </a:solidFill>
              </a:rPr>
              <a:t>Do Robô ao Agente: A Nova Era da Automação - Caso de uso</a:t>
            </a:r>
            <a:endParaRPr lang="pt-BR" sz="3600" b="1" strike="sngStrike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993BB2-55EB-982F-9ECD-D30D89F9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809" y="4694826"/>
            <a:ext cx="2872166" cy="6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5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4679-C484-6600-A2C7-4111567D1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271A9-8809-1BE8-F933-9438E4B7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39F5C66B-F58D-A2F2-9828-8E804A3D06C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40" y="5450889"/>
            <a:ext cx="2725987" cy="95561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CDFB0-4381-D2D9-14C9-A73C59C316DE}"/>
              </a:ext>
            </a:extLst>
          </p:cNvPr>
          <p:cNvSpPr txBox="1">
            <a:spLocks/>
          </p:cNvSpPr>
          <p:nvPr/>
        </p:nvSpPr>
        <p:spPr>
          <a:xfrm>
            <a:off x="3267492" y="2967874"/>
            <a:ext cx="6212684" cy="461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Trabalhador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Automação Inteligente</a:t>
            </a:r>
          </a:p>
        </p:txBody>
      </p:sp>
    </p:spTree>
    <p:extLst>
      <p:ext uri="{BB962C8B-B14F-4D97-AF65-F5344CB8AC3E}">
        <p14:creationId xmlns:p14="http://schemas.microsoft.com/office/powerpoint/2010/main" val="88046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Intelligent Automation">
            <a:extLst>
              <a:ext uri="{FF2B5EF4-FFF2-40B4-BE49-F238E27FC236}">
                <a16:creationId xmlns:a16="http://schemas.microsoft.com/office/drawing/2014/main" id="{7E126B31-BB89-DB6D-C13F-12D72A40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 r="5" b="328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sign PNG E SVG De Maestro Em Silhueta De Concerto Para Camisetas">
            <a:extLst>
              <a:ext uri="{FF2B5EF4-FFF2-40B4-BE49-F238E27FC236}">
                <a16:creationId xmlns:a16="http://schemas.microsoft.com/office/drawing/2014/main" id="{BC5BF677-D1BD-3701-1DD6-48D15077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355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38E6847-E939-81DB-30EF-C9C86FE3BB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566C122-E976-21EE-1B96-D6F49A52E997}"/>
              </a:ext>
            </a:extLst>
          </p:cNvPr>
          <p:cNvSpPr txBox="1"/>
          <p:nvPr/>
        </p:nvSpPr>
        <p:spPr>
          <a:xfrm>
            <a:off x="4744122" y="105013"/>
            <a:ext cx="7301795" cy="66479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[+] O RPA lida com tarefas estruturadas e baseadas em regras (entrada de dados, automação de processos)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[+] A IA permite capacidades cognitivas (tomada de decisão, compreensão de linguagem natural, processamento de imagens)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[+] Juntos, eles criam a automação inteligente, onde os fluxos de trabalho se tornam autodidatas, adaptáveis e preditivos.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white">
                    <a:lumMod val="95000"/>
                  </a:prstClr>
                </a:solidFill>
              </a:ln>
              <a:noFill/>
              <a:effectLst>
                <a:glow rad="12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2519A-D22A-5687-B861-EE7FE0337DF4}"/>
              </a:ext>
            </a:extLst>
          </p:cNvPr>
          <p:cNvSpPr txBox="1"/>
          <p:nvPr/>
        </p:nvSpPr>
        <p:spPr>
          <a:xfrm>
            <a:off x="302686" y="1954065"/>
            <a:ext cx="3134191" cy="2800767"/>
          </a:xfrm>
          <a:prstGeom prst="rect">
            <a:avLst/>
          </a:prstGeom>
          <a:noFill/>
          <a:ln>
            <a:noFill/>
          </a:ln>
          <a:effectLst>
            <a:glow rad="127000">
              <a:srgbClr val="92D050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 w="19050">
                  <a:solidFill>
                    <a:srgbClr val="92D050"/>
                  </a:solidFill>
                </a:ln>
                <a:noFill/>
                <a:effectLst>
                  <a:glow rad="76200">
                    <a:srgbClr val="92D050">
                      <a:alpha val="41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 w="19050">
                  <a:solidFill>
                    <a:srgbClr val="92D050"/>
                  </a:solidFill>
                </a:ln>
                <a:noFill/>
                <a:effectLst>
                  <a:glow rad="76200">
                    <a:srgbClr val="92D050">
                      <a:alpha val="41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que?</a:t>
            </a:r>
          </a:p>
        </p:txBody>
      </p:sp>
    </p:spTree>
    <p:extLst>
      <p:ext uri="{BB962C8B-B14F-4D97-AF65-F5344CB8AC3E}">
        <p14:creationId xmlns:p14="http://schemas.microsoft.com/office/powerpoint/2010/main" val="177306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6DBA0-69EB-27EF-9AFF-51D76D8D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34E014C-054C-7F7A-313C-29D0298C3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1B6996-F378-9433-AED1-2639D795144D}"/>
              </a:ext>
            </a:extLst>
          </p:cNvPr>
          <p:cNvSpPr txBox="1"/>
          <p:nvPr/>
        </p:nvSpPr>
        <p:spPr>
          <a:xfrm>
            <a:off x="146083" y="2608488"/>
            <a:ext cx="4387740" cy="1446550"/>
          </a:xfrm>
          <a:prstGeom prst="rect">
            <a:avLst/>
          </a:prstGeom>
          <a:noFill/>
          <a:ln>
            <a:noFill/>
          </a:ln>
          <a:effectLst>
            <a:glow rad="127000">
              <a:srgbClr val="92D050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 w="19050">
                  <a:solidFill>
                    <a:srgbClr val="FF0000"/>
                  </a:solidFill>
                </a:ln>
                <a:noFill/>
                <a:effectLst>
                  <a:glow rad="76200">
                    <a:srgbClr val="FF0000">
                      <a:alpha val="41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Como?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F275D4-D9F0-C057-8417-1B867EDA80CA}"/>
              </a:ext>
            </a:extLst>
          </p:cNvPr>
          <p:cNvSpPr txBox="1"/>
          <p:nvPr/>
        </p:nvSpPr>
        <p:spPr>
          <a:xfrm>
            <a:off x="4372326" y="71120"/>
            <a:ext cx="7819674" cy="6309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3200">
                <a:ln>
                  <a:solidFill>
                    <a:schemeClr val="bg1">
                      <a:lumMod val="95000"/>
                    </a:schemeClr>
                  </a:solidFill>
                </a:ln>
                <a:noFill/>
                <a:effectLst>
                  <a:glow rad="127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Coleta de dados - &gt; RPA extrai dados estruturados, a IA processa dados não estruturados (e-mails, faturas, imagens).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Processamento de dados - &gt; a RPA transfere informações, a IA aplica raciocínio e análise.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Tomada de decisão - &gt; RPA segue regras, a IA prevê resultados e otimiza fluxos de trabalho.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Engajamento do cliente - &gt; RPA automatiza consultas simples, os </a:t>
            </a:r>
            <a:r>
              <a:rPr kumimoji="0" lang="pt-BR" sz="2400" b="0" i="0" u="none" strike="noStrike" kern="1200" cap="none" spc="0" normalizeH="0" baseline="0" noProof="0" dirty="0" err="1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chatbots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com inteligência artificial fornecem conversas semelhantes às humanas.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Tratamento de exceções -&gt; a RPA sinaliza problemas, a IA sugere ou executa ações corretivas.</a:t>
            </a:r>
          </a:p>
        </p:txBody>
      </p:sp>
    </p:spTree>
    <p:extLst>
      <p:ext uri="{BB962C8B-B14F-4D97-AF65-F5344CB8AC3E}">
        <p14:creationId xmlns:p14="http://schemas.microsoft.com/office/powerpoint/2010/main" val="296592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tátua de dragão azul&#10;&#10;O conteúdo gerado por IA pode estar incorreto.">
            <a:extLst>
              <a:ext uri="{FF2B5EF4-FFF2-40B4-BE49-F238E27FC236}">
                <a16:creationId xmlns:a16="http://schemas.microsoft.com/office/drawing/2014/main" id="{788A40EE-BCE8-3EBF-6449-8F236C9C9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2" b="16145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964CB-2DFB-1498-8311-51F600AEE7C6}"/>
              </a:ext>
            </a:extLst>
          </p:cNvPr>
          <p:cNvSpPr txBox="1"/>
          <p:nvPr/>
        </p:nvSpPr>
        <p:spPr>
          <a:xfrm>
            <a:off x="129867" y="305068"/>
            <a:ext cx="349300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Coluna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Espinhal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Trabalhador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Digital, 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Orquestra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Atividades,</a:t>
            </a:r>
          </a:p>
        </p:txBody>
      </p:sp>
    </p:spTree>
    <p:extLst>
      <p:ext uri="{BB962C8B-B14F-4D97-AF65-F5344CB8AC3E}">
        <p14:creationId xmlns:p14="http://schemas.microsoft.com/office/powerpoint/2010/main" val="5953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3" name="Rectangle 5142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azul, invertebrado, animal, escuro&#10;&#10;O conteúdo gerado por IA pode estar incorreto.">
            <a:extLst>
              <a:ext uri="{FF2B5EF4-FFF2-40B4-BE49-F238E27FC236}">
                <a16:creationId xmlns:a16="http://schemas.microsoft.com/office/drawing/2014/main" id="{99F7A35B-416C-A73A-2183-9C8250D0B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30531"/>
          <a:stretch/>
        </p:blipFill>
        <p:spPr>
          <a:xfrm>
            <a:off x="5632355" y="-544"/>
            <a:ext cx="6559645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5145" name="Group 5144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5146" name="Freeform: Shape 5145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7" name="Freeform: Shape 5146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ED4B2D-141C-99EB-D355-65AC4B43FF76}"/>
              </a:ext>
            </a:extLst>
          </p:cNvPr>
          <p:cNvSpPr txBox="1"/>
          <p:nvPr/>
        </p:nvSpPr>
        <p:spPr>
          <a:xfrm>
            <a:off x="107790" y="1194321"/>
            <a:ext cx="362035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5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o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cérebro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RPA + IA = AI</a:t>
            </a:r>
          </a:p>
        </p:txBody>
      </p:sp>
    </p:spTree>
    <p:extLst>
      <p:ext uri="{BB962C8B-B14F-4D97-AF65-F5344CB8AC3E}">
        <p14:creationId xmlns:p14="http://schemas.microsoft.com/office/powerpoint/2010/main" val="3028662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EFCA5-A0F0-E047-6DA4-2C949242C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 robô com uma face">
            <a:extLst>
              <a:ext uri="{FF2B5EF4-FFF2-40B4-BE49-F238E27FC236}">
                <a16:creationId xmlns:a16="http://schemas.microsoft.com/office/drawing/2014/main" id="{6AC1A4EA-311C-D45F-F958-258C5298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1" b="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A15A35-0078-B23A-2361-C6FCD9FD6F87}"/>
              </a:ext>
            </a:extLst>
          </p:cNvPr>
          <p:cNvSpPr txBox="1"/>
          <p:nvPr/>
        </p:nvSpPr>
        <p:spPr>
          <a:xfrm>
            <a:off x="107790" y="1194321"/>
            <a:ext cx="374012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5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Juntos,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nossos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TRABALHADOR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AGENTIC AI</a:t>
            </a:r>
          </a:p>
        </p:txBody>
      </p:sp>
      <p:pic>
        <p:nvPicPr>
          <p:cNvPr id="1026" name="Picture 2" descr="Partner Excellence Awards 2025">
            <a:extLst>
              <a:ext uri="{FF2B5EF4-FFF2-40B4-BE49-F238E27FC236}">
                <a16:creationId xmlns:a16="http://schemas.microsoft.com/office/drawing/2014/main" id="{C14C13DE-EFF9-4D1F-3672-4A2B9193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08" y="1981200"/>
            <a:ext cx="41910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g363022ad22d_0_168"/>
          <p:cNvGrpSpPr/>
          <p:nvPr/>
        </p:nvGrpSpPr>
        <p:grpSpPr>
          <a:xfrm rot="5400000">
            <a:off x="1848413" y="2484471"/>
            <a:ext cx="7457039" cy="1679033"/>
            <a:chOff x="1676400" y="-222250"/>
            <a:chExt cx="2895600" cy="647700"/>
          </a:xfrm>
        </p:grpSpPr>
        <p:sp>
          <p:nvSpPr>
            <p:cNvPr id="673" name="Google Shape;673;g363022ad22d_0_16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74" name="Google Shape;674;g363022ad22d_0_16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75" name="Google Shape;675;g363022ad22d_0_16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676" name="Google Shape;676;g363022ad22d_0_16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677" name="Google Shape;677;g363022ad22d_0_168"/>
          <p:cNvSpPr txBox="1"/>
          <p:nvPr/>
        </p:nvSpPr>
        <p:spPr>
          <a:xfrm>
            <a:off x="8635351" y="190525"/>
            <a:ext cx="3446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42F53"/>
                </a:solidFill>
                <a:latin typeface="Barlow"/>
                <a:ea typeface="Barlow"/>
                <a:cs typeface="Barlow"/>
                <a:sym typeface="Barlow"/>
              </a:rPr>
              <a:t>A RecargaPay não está apenas simplificando os pagamentos essenciais para milhares de pessoas, mas também as ajuda a alcançar seus objetivos financeiros.</a:t>
            </a:r>
            <a:endParaRPr sz="1600">
              <a:solidFill>
                <a:srgbClr val="042F5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78" name="Google Shape;678;g363022ad22d_0_168"/>
          <p:cNvSpPr txBox="1">
            <a:spLocks noGrp="1"/>
          </p:cNvSpPr>
          <p:nvPr>
            <p:ph type="title" idx="4294967295"/>
          </p:nvPr>
        </p:nvSpPr>
        <p:spPr>
          <a:xfrm>
            <a:off x="946933" y="2215313"/>
            <a:ext cx="3539700" cy="206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Um super app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de pagamentos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com um ecossistema </a:t>
            </a:r>
            <a:r>
              <a:rPr lang="en-US">
                <a:solidFill>
                  <a:srgbClr val="FF7F04"/>
                </a:solidFill>
              </a:rPr>
              <a:t>repleto de </a:t>
            </a:r>
            <a:br>
              <a:rPr lang="en-US">
                <a:solidFill>
                  <a:srgbClr val="FF7F04"/>
                </a:solidFill>
              </a:rPr>
            </a:br>
            <a:r>
              <a:rPr lang="en-US">
                <a:solidFill>
                  <a:srgbClr val="FF7F04"/>
                </a:solidFill>
              </a:rPr>
              <a:t>serviços financeiros impactantes</a:t>
            </a:r>
            <a:endParaRPr>
              <a:solidFill>
                <a:srgbClr val="FF7F04"/>
              </a:solidFill>
            </a:endParaRPr>
          </a:p>
        </p:txBody>
      </p:sp>
      <p:pic>
        <p:nvPicPr>
          <p:cNvPr id="679" name="Google Shape;679;g363022ad22d_0_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3509" y="444093"/>
            <a:ext cx="2940800" cy="596981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363022ad22d_0_168"/>
          <p:cNvSpPr txBox="1"/>
          <p:nvPr/>
        </p:nvSpPr>
        <p:spPr>
          <a:xfrm>
            <a:off x="8858700" y="17952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355E"/>
                </a:solidFill>
                <a:latin typeface="Barlow Black"/>
                <a:ea typeface="Barlow Black"/>
                <a:cs typeface="Barlow Black"/>
                <a:sym typeface="Barlow Black"/>
              </a:rPr>
              <a:t>+10 MILHOES DE CLIENTES</a:t>
            </a:r>
            <a:endParaRPr>
              <a:solidFill>
                <a:srgbClr val="04355E"/>
              </a:solidFill>
            </a:endParaRPr>
          </a:p>
        </p:txBody>
      </p:sp>
      <p:sp>
        <p:nvSpPr>
          <p:cNvPr id="681" name="Google Shape;681;g363022ad22d_0_168"/>
          <p:cNvSpPr txBox="1"/>
          <p:nvPr/>
        </p:nvSpPr>
        <p:spPr>
          <a:xfrm>
            <a:off x="8858700" y="2599525"/>
            <a:ext cx="300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355E"/>
                </a:solidFill>
                <a:latin typeface="Barlow Black"/>
                <a:ea typeface="Barlow Black"/>
                <a:cs typeface="Barlow Black"/>
                <a:sym typeface="Barlow Black"/>
              </a:rPr>
              <a:t>NOTA 4.8 </a:t>
            </a:r>
            <a:br>
              <a:rPr lang="en-US" sz="16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no Google Play e iOS Store</a:t>
            </a:r>
            <a:endParaRPr sz="1200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82" name="Google Shape;682;g363022ad22d_0_168"/>
          <p:cNvSpPr txBox="1"/>
          <p:nvPr/>
        </p:nvSpPr>
        <p:spPr>
          <a:xfrm>
            <a:off x="8858700" y="3477800"/>
            <a:ext cx="30000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355E"/>
                </a:solidFill>
                <a:latin typeface="Barlow Black"/>
                <a:ea typeface="Barlow Black"/>
                <a:cs typeface="Barlow Black"/>
                <a:sym typeface="Barlow Black"/>
              </a:rPr>
              <a:t>MAIOR COBERTURA </a:t>
            </a:r>
            <a:b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de recarga de cartão </a:t>
            </a:r>
            <a:endParaRPr sz="1200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de transporte do Brasil</a:t>
            </a:r>
            <a:endParaRPr sz="1200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83" name="Google Shape;683;g363022ad22d_0_168"/>
          <p:cNvSpPr txBox="1"/>
          <p:nvPr/>
        </p:nvSpPr>
        <p:spPr>
          <a:xfrm>
            <a:off x="8858700" y="4340375"/>
            <a:ext cx="30000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Recebeu mais de </a:t>
            </a:r>
            <a:b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2000">
                <a:solidFill>
                  <a:srgbClr val="04355E"/>
                </a:solidFill>
                <a:latin typeface="Barlow Black"/>
                <a:ea typeface="Barlow Black"/>
                <a:cs typeface="Barlow Black"/>
                <a:sym typeface="Barlow Black"/>
              </a:rPr>
              <a:t>US$ 120 MILHÕES</a:t>
            </a: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b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em investimentos</a:t>
            </a:r>
            <a:endParaRPr sz="1200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84" name="Google Shape;684;g363022ad22d_0_168"/>
          <p:cNvSpPr txBox="1"/>
          <p:nvPr/>
        </p:nvSpPr>
        <p:spPr>
          <a:xfrm>
            <a:off x="8858700" y="5332875"/>
            <a:ext cx="30000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Operamos com um </a:t>
            </a:r>
            <a:br>
              <a:rPr lang="en-US" sz="1200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2000">
                <a:solidFill>
                  <a:srgbClr val="04355E"/>
                </a:solidFill>
                <a:latin typeface="Barlow Black"/>
                <a:ea typeface="Barlow Black"/>
                <a:cs typeface="Barlow Black"/>
                <a:sym typeface="Barlow Black"/>
              </a:rPr>
              <a:t>EBITDA POSITIVO</a:t>
            </a:r>
            <a:endParaRPr>
              <a:solidFill>
                <a:srgbClr val="04355E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E6E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g30ddc0c5b96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599999">
            <a:off x="2099329" y="-840573"/>
            <a:ext cx="8587243" cy="803862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29803"/>
              </a:srgbClr>
            </a:outerShdw>
          </a:effectLst>
        </p:spPr>
      </p:pic>
      <p:sp>
        <p:nvSpPr>
          <p:cNvPr id="690" name="Google Shape;690;g30ddc0c5b96_0_23"/>
          <p:cNvSpPr/>
          <p:nvPr/>
        </p:nvSpPr>
        <p:spPr>
          <a:xfrm>
            <a:off x="507296" y="5405500"/>
            <a:ext cx="1902300" cy="83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2010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RECARGA</a:t>
            </a:r>
            <a:endParaRPr sz="160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 CELULAR</a:t>
            </a:r>
            <a:endParaRPr sz="160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691" name="Google Shape;691;g30ddc0c5b96_0_23"/>
          <p:cNvSpPr txBox="1"/>
          <p:nvPr/>
        </p:nvSpPr>
        <p:spPr>
          <a:xfrm>
            <a:off x="507300" y="640150"/>
            <a:ext cx="50220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5100" i="1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Crescimento: oferta contínua de produtos</a:t>
            </a:r>
            <a:endParaRPr sz="5100" b="0" i="1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692" name="Google Shape;692;g30ddc0c5b96_0_23"/>
          <p:cNvSpPr/>
          <p:nvPr/>
        </p:nvSpPr>
        <p:spPr>
          <a:xfrm>
            <a:off x="1864913" y="5315342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2015</a:t>
            </a:r>
            <a:endParaRPr sz="1600" b="1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PAGAMENTO</a:t>
            </a:r>
            <a:endParaRPr sz="160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 CONTAS</a:t>
            </a:r>
            <a:endParaRPr sz="160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693" name="Google Shape;693;g30ddc0c5b96_0_23"/>
          <p:cNvSpPr/>
          <p:nvPr/>
        </p:nvSpPr>
        <p:spPr>
          <a:xfrm>
            <a:off x="3312546" y="5112985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2017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RECARGA DE</a:t>
            </a:r>
            <a:b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TRANSPORTE</a:t>
            </a:r>
            <a:endParaRPr sz="1600" b="0" i="0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694" name="Google Shape;694;g30ddc0c5b96_0_23"/>
          <p:cNvSpPr/>
          <p:nvPr/>
        </p:nvSpPr>
        <p:spPr>
          <a:xfrm>
            <a:off x="5769185" y="4352525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2020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PIX</a:t>
            </a:r>
            <a:endParaRPr sz="1600" b="0" i="0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695" name="Google Shape;695;g30ddc0c5b96_0_23"/>
          <p:cNvSpPr/>
          <p:nvPr/>
        </p:nvSpPr>
        <p:spPr>
          <a:xfrm>
            <a:off x="9408930" y="2491830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2024-2025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CREDIT CARD</a:t>
            </a:r>
            <a:endParaRPr sz="1600" b="0" i="0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MAQUININHA</a:t>
            </a:r>
            <a:endParaRPr sz="1600" b="0" i="0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696" name="Google Shape;696;g30ddc0c5b96_0_23"/>
          <p:cNvSpPr txBox="1"/>
          <p:nvPr/>
        </p:nvSpPr>
        <p:spPr>
          <a:xfrm>
            <a:off x="507400" y="2670000"/>
            <a:ext cx="3243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700" i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Evolução histórica</a:t>
            </a:r>
            <a:r>
              <a:rPr lang="en-US" sz="2700" b="0" i="1" u="none" strike="noStrike" cap="none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700" b="0" i="1" u="none" strike="noStrike" cap="none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97" name="Google Shape;697;g30ddc0c5b96_0_23"/>
          <p:cNvSpPr/>
          <p:nvPr/>
        </p:nvSpPr>
        <p:spPr>
          <a:xfrm>
            <a:off x="1025400" y="4539392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g30ddc0c5b96_0_23"/>
          <p:cNvSpPr/>
          <p:nvPr/>
        </p:nvSpPr>
        <p:spPr>
          <a:xfrm>
            <a:off x="2382996" y="4459040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g30ddc0c5b96_0_23"/>
          <p:cNvSpPr/>
          <p:nvPr/>
        </p:nvSpPr>
        <p:spPr>
          <a:xfrm>
            <a:off x="3830657" y="4246871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g30ddc0c5b96_0_23"/>
          <p:cNvSpPr/>
          <p:nvPr/>
        </p:nvSpPr>
        <p:spPr>
          <a:xfrm>
            <a:off x="6145485" y="3486434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g30ddc0c5b96_0_23"/>
          <p:cNvSpPr/>
          <p:nvPr/>
        </p:nvSpPr>
        <p:spPr>
          <a:xfrm>
            <a:off x="9828960" y="1625717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g30ddc0c5b96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9045" y="4758852"/>
            <a:ext cx="298812" cy="4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30ddc0c5b96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4051" y="4649752"/>
            <a:ext cx="364043" cy="48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30ddc0c5b96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1335" y="4437558"/>
            <a:ext cx="484750" cy="48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30ddc0c5b96_0_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3711" y="3677102"/>
            <a:ext cx="509662" cy="48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30ddc0c5b96_0_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07163" y="1867367"/>
            <a:ext cx="509650" cy="38282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30ddc0c5b96_0_23"/>
          <p:cNvSpPr/>
          <p:nvPr/>
        </p:nvSpPr>
        <p:spPr>
          <a:xfrm>
            <a:off x="5077163" y="3923866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30ddc0c5b96_0_23"/>
          <p:cNvSpPr/>
          <p:nvPr/>
        </p:nvSpPr>
        <p:spPr>
          <a:xfrm>
            <a:off x="4718563" y="4649757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2018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EMPRÉSTIMO</a:t>
            </a:r>
            <a:endParaRPr sz="1600" b="0" i="0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709" name="Google Shape;709;g30ddc0c5b96_0_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06201" y="4052911"/>
            <a:ext cx="608033" cy="60803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30ddc0c5b96_0_23"/>
          <p:cNvSpPr/>
          <p:nvPr/>
        </p:nvSpPr>
        <p:spPr>
          <a:xfrm>
            <a:off x="7254976" y="3074109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30ddc0c5b96_0_23"/>
          <p:cNvSpPr/>
          <p:nvPr/>
        </p:nvSpPr>
        <p:spPr>
          <a:xfrm>
            <a:off x="6833364" y="3847963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2021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CONTA PJ</a:t>
            </a:r>
            <a:endParaRPr sz="1600" b="0" i="0" u="none" strike="noStrike" cap="none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712" name="Google Shape;712;g30ddc0c5b96_0_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3187" y="3252316"/>
            <a:ext cx="509667" cy="50966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30ddc0c5b96_0_23"/>
          <p:cNvSpPr/>
          <p:nvPr/>
        </p:nvSpPr>
        <p:spPr>
          <a:xfrm>
            <a:off x="8089089" y="3410530"/>
            <a:ext cx="1902300" cy="101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2023</a:t>
            </a:r>
            <a:endParaRPr sz="1600" b="0" i="1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RENDIMENTO</a:t>
            </a:r>
            <a:b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16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CDI</a:t>
            </a:r>
            <a:endParaRPr sz="160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714" name="Google Shape;714;g30ddc0c5b96_0_23"/>
          <p:cNvSpPr/>
          <p:nvPr/>
        </p:nvSpPr>
        <p:spPr>
          <a:xfrm>
            <a:off x="8550069" y="2491798"/>
            <a:ext cx="866100" cy="866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3372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53E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g30ddc0c5b96_0_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28292" y="2670013"/>
            <a:ext cx="509667" cy="50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g363022ad22d_0_443"/>
          <p:cNvGrpSpPr/>
          <p:nvPr/>
        </p:nvGrpSpPr>
        <p:grpSpPr>
          <a:xfrm>
            <a:off x="-9241" y="-5900"/>
            <a:ext cx="12194294" cy="6866796"/>
            <a:chOff x="-6931" y="-4425"/>
            <a:chExt cx="9145949" cy="5150226"/>
          </a:xfrm>
        </p:grpSpPr>
        <p:pic>
          <p:nvPicPr>
            <p:cNvPr id="721" name="Google Shape;721;g363022ad22d_0_443"/>
            <p:cNvPicPr preferRelativeResize="0"/>
            <p:nvPr/>
          </p:nvPicPr>
          <p:blipFill rotWithShape="1">
            <a:blip r:embed="rId3">
              <a:alphaModFix/>
            </a:blip>
            <a:srcRect r="49989"/>
            <a:stretch/>
          </p:blipFill>
          <p:spPr>
            <a:xfrm>
              <a:off x="-6931" y="-4425"/>
              <a:ext cx="4572976" cy="515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g363022ad22d_0_443"/>
            <p:cNvPicPr preferRelativeResize="0"/>
            <p:nvPr/>
          </p:nvPicPr>
          <p:blipFill rotWithShape="1">
            <a:blip r:embed="rId4">
              <a:alphaModFix/>
            </a:blip>
            <a:srcRect l="44211" r="5843"/>
            <a:stretch/>
          </p:blipFill>
          <p:spPr>
            <a:xfrm>
              <a:off x="4566044" y="-4425"/>
              <a:ext cx="4572974" cy="5150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3" name="Google Shape;723;g363022ad22d_0_443"/>
          <p:cNvSpPr/>
          <p:nvPr/>
        </p:nvSpPr>
        <p:spPr>
          <a:xfrm>
            <a:off x="-200" y="-14267"/>
            <a:ext cx="12194700" cy="6858000"/>
          </a:xfrm>
          <a:prstGeom prst="rect">
            <a:avLst/>
          </a:prstGeom>
          <a:gradFill>
            <a:gsLst>
              <a:gs pos="0">
                <a:srgbClr val="000000">
                  <a:alpha val="80392"/>
                  <a:alpha val="64709"/>
                </a:srgbClr>
              </a:gs>
              <a:gs pos="50000">
                <a:srgbClr val="FFFFFF">
                  <a:alpha val="0"/>
                  <a:alpha val="64709"/>
                </a:srgbClr>
              </a:gs>
              <a:gs pos="100000">
                <a:srgbClr val="000000">
                  <a:alpha val="80392"/>
                  <a:alpha val="64709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24" name="Google Shape;724;g363022ad22d_0_443"/>
          <p:cNvSpPr txBox="1"/>
          <p:nvPr/>
        </p:nvSpPr>
        <p:spPr>
          <a:xfrm>
            <a:off x="2645433" y="3421765"/>
            <a:ext cx="3200400" cy="1260000"/>
          </a:xfrm>
          <a:prstGeom prst="rect">
            <a:avLst/>
          </a:prstGeom>
          <a:noFill/>
          <a:ln>
            <a:noFill/>
          </a:ln>
          <a:effectLst>
            <a:outerShdw blurRad="34290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775" tIns="50775" rIns="50775" bIns="50775" anchor="ctr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HOW IT STARTED</a:t>
            </a:r>
            <a:endParaRPr sz="2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25" name="Google Shape;725;g363022ad22d_0_443"/>
          <p:cNvSpPr txBox="1"/>
          <p:nvPr/>
        </p:nvSpPr>
        <p:spPr>
          <a:xfrm>
            <a:off x="6330467" y="3421765"/>
            <a:ext cx="2823300" cy="1260000"/>
          </a:xfrm>
          <a:prstGeom prst="rect">
            <a:avLst/>
          </a:prstGeom>
          <a:noFill/>
          <a:ln>
            <a:noFill/>
          </a:ln>
          <a:effectLst>
            <a:outerShdw blurRad="34290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0775" tIns="50775" rIns="50775" bIns="50775" anchor="ctr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HOW IT'S </a:t>
            </a:r>
            <a:br>
              <a:rPr lang="en-US" sz="47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</a:br>
            <a:r>
              <a:rPr lang="en-US" sz="47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GOING</a:t>
            </a:r>
            <a:endParaRPr sz="4700">
              <a:solidFill>
                <a:srgbClr val="FFFFFF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726" name="Google Shape;726;g363022ad22d_0_4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0060" y="4739459"/>
            <a:ext cx="302967" cy="30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363022ad22d_0_4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431" y="4854464"/>
            <a:ext cx="302967" cy="301491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g363022ad22d_0_443"/>
          <p:cNvSpPr txBox="1"/>
          <p:nvPr/>
        </p:nvSpPr>
        <p:spPr>
          <a:xfrm>
            <a:off x="5432800" y="3668165"/>
            <a:ext cx="13263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F7F04"/>
                </a:solidFill>
                <a:latin typeface="Barlow Black"/>
                <a:ea typeface="Barlow Black"/>
                <a:cs typeface="Barlow Black"/>
                <a:sym typeface="Barlow Black"/>
              </a:rPr>
              <a:t>X</a:t>
            </a:r>
            <a:endParaRPr sz="5300">
              <a:solidFill>
                <a:srgbClr val="FF7F0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729" name="Google Shape;729;g363022ad22d_0_443"/>
          <p:cNvSpPr txBox="1"/>
          <p:nvPr/>
        </p:nvSpPr>
        <p:spPr>
          <a:xfrm>
            <a:off x="9128711" y="4537193"/>
            <a:ext cx="21156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>
                <a:solidFill>
                  <a:srgbClr val="FFFF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SERVIÇOS FINANCEIROS</a:t>
            </a:r>
            <a:endParaRPr sz="4400" i="1">
              <a:solidFill>
                <a:srgbClr val="FFFFFF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730" name="Google Shape;730;g363022ad22d_0_443"/>
          <p:cNvSpPr txBox="1"/>
          <p:nvPr/>
        </p:nvSpPr>
        <p:spPr>
          <a:xfrm>
            <a:off x="1010511" y="4537193"/>
            <a:ext cx="2823300" cy="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>
                <a:solidFill>
                  <a:srgbClr val="FFFF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TOPUP </a:t>
            </a:r>
            <a:br>
              <a:rPr lang="en-US" sz="1900" i="1">
                <a:solidFill>
                  <a:srgbClr val="FFFF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1900" i="1">
                <a:solidFill>
                  <a:srgbClr val="FFFF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COM CARTÃO </a:t>
            </a:r>
            <a:br>
              <a:rPr lang="en-US" sz="1900" i="1">
                <a:solidFill>
                  <a:srgbClr val="FFFF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1900" i="1">
                <a:solidFill>
                  <a:srgbClr val="FFFFFF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 CRÉDITO</a:t>
            </a:r>
            <a:endParaRPr sz="1900" i="1">
              <a:solidFill>
                <a:srgbClr val="FFFFFF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3">
            <a:extLst>
              <a:ext uri="{FF2B5EF4-FFF2-40B4-BE49-F238E27FC236}">
                <a16:creationId xmlns:a16="http://schemas.microsoft.com/office/drawing/2014/main" id="{9622952E-8860-B935-297F-FCFE18F5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271" y="48867"/>
            <a:ext cx="2246736" cy="92585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A7ADE0A-E22C-4F64-BD26-E5F6CF85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CB3F472-0E72-B48F-582E-FF85D81EC586}"/>
              </a:ext>
            </a:extLst>
          </p:cNvPr>
          <p:cNvSpPr txBox="1">
            <a:spLocks/>
          </p:cNvSpPr>
          <p:nvPr/>
        </p:nvSpPr>
        <p:spPr>
          <a:xfrm>
            <a:off x="7268205" y="5884446"/>
            <a:ext cx="2670682" cy="520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>
                <a:solidFill>
                  <a:schemeClr val="accent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</a:rPr>
              <a:t>Murilo </a:t>
            </a:r>
            <a:r>
              <a:rPr lang="en-US" sz="2800" b="1" dirty="0" err="1">
                <a:solidFill>
                  <a:schemeClr val="accent1"/>
                </a:solidFill>
              </a:rPr>
              <a:t>Zappellini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Foto do perfil de Murilo Zappellini">
            <a:extLst>
              <a:ext uri="{FF2B5EF4-FFF2-40B4-BE49-F238E27FC236}">
                <a16:creationId xmlns:a16="http://schemas.microsoft.com/office/drawing/2014/main" id="{99C69847-E710-86A1-D4DB-2843D3A9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05" y="3748942"/>
            <a:ext cx="2086802" cy="2086802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A140CD04-57C3-7EF8-969C-24BF9B32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905" y="3926559"/>
            <a:ext cx="1749548" cy="1756174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D1D7F40C-7812-F654-5944-F76D6016E0F4}"/>
              </a:ext>
            </a:extLst>
          </p:cNvPr>
          <p:cNvSpPr txBox="1">
            <a:spLocks/>
          </p:cNvSpPr>
          <p:nvPr/>
        </p:nvSpPr>
        <p:spPr>
          <a:xfrm>
            <a:off x="7183528" y="6337490"/>
            <a:ext cx="4559254" cy="5205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Diretor</a:t>
            </a:r>
            <a:r>
              <a:rPr lang="en-US" sz="1600" dirty="0"/>
              <a:t> </a:t>
            </a:r>
            <a:r>
              <a:rPr lang="en-US" sz="1600" dirty="0" err="1"/>
              <a:t>Comercial</a:t>
            </a:r>
            <a:r>
              <a:rPr lang="en-US" sz="1600" dirty="0"/>
              <a:t> - Cognition</a:t>
            </a:r>
          </a:p>
        </p:txBody>
      </p:sp>
      <p:pic>
        <p:nvPicPr>
          <p:cNvPr id="3074" name="Picture 2" descr="Profile photo of Maria Victoria Alonso">
            <a:extLst>
              <a:ext uri="{FF2B5EF4-FFF2-40B4-BE49-F238E27FC236}">
                <a16:creationId xmlns:a16="http://schemas.microsoft.com/office/drawing/2014/main" id="{F303057E-05D8-B3A0-8EF9-D42C6B23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97" y="2205973"/>
            <a:ext cx="2043260" cy="204326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A1A638E-F61F-73AB-CCDE-F4E3BC2E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32" y="1200947"/>
            <a:ext cx="2872166" cy="6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5EC345-8543-C6B8-343A-327343BC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87" y="2175787"/>
            <a:ext cx="2182439" cy="2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57D93C5-837A-4FAD-A4FD-1C754DF65418}"/>
              </a:ext>
            </a:extLst>
          </p:cNvPr>
          <p:cNvSpPr txBox="1">
            <a:spLocks/>
          </p:cNvSpPr>
          <p:nvPr/>
        </p:nvSpPr>
        <p:spPr>
          <a:xfrm>
            <a:off x="774100" y="4284136"/>
            <a:ext cx="3432830" cy="520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>
                <a:solidFill>
                  <a:schemeClr val="accent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/>
                </a:solidFill>
              </a:rPr>
              <a:t>Maria Victoria Alonso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C392E38F-5904-C260-7831-E8459972C21B}"/>
              </a:ext>
            </a:extLst>
          </p:cNvPr>
          <p:cNvSpPr txBox="1">
            <a:spLocks/>
          </p:cNvSpPr>
          <p:nvPr/>
        </p:nvSpPr>
        <p:spPr>
          <a:xfrm>
            <a:off x="895624" y="4804646"/>
            <a:ext cx="3676376" cy="12224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Senior Finance Digital Automation Manager - </a:t>
            </a:r>
            <a:r>
              <a:rPr lang="en-US" sz="1600" dirty="0" err="1"/>
              <a:t>Recargapay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26" name="Picture 2" descr="Profile photo of Raquel Arzão">
            <a:extLst>
              <a:ext uri="{FF2B5EF4-FFF2-40B4-BE49-F238E27FC236}">
                <a16:creationId xmlns:a16="http://schemas.microsoft.com/office/drawing/2014/main" id="{EC36366B-E647-234A-AC62-B10A29D74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65" y="920028"/>
            <a:ext cx="2086802" cy="2086802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280E758-AFD2-6C90-0A7B-531E754B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12" y="1006209"/>
            <a:ext cx="2065148" cy="206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66BD05E0-0CBB-485D-5A00-75A243CB3BDA}"/>
              </a:ext>
            </a:extLst>
          </p:cNvPr>
          <p:cNvSpPr txBox="1">
            <a:spLocks/>
          </p:cNvSpPr>
          <p:nvPr/>
        </p:nvSpPr>
        <p:spPr>
          <a:xfrm>
            <a:off x="7268205" y="2922008"/>
            <a:ext cx="2670682" cy="520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>
                <a:solidFill>
                  <a:schemeClr val="accent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</a:rPr>
              <a:t>Raquel </a:t>
            </a:r>
            <a:r>
              <a:rPr lang="en-US" sz="2800" b="1" dirty="0" err="1">
                <a:solidFill>
                  <a:schemeClr val="accent1"/>
                </a:solidFill>
              </a:rPr>
              <a:t>Arzão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0FF4075-DE0B-FCD6-A415-882E8154CB5B}"/>
              </a:ext>
            </a:extLst>
          </p:cNvPr>
          <p:cNvSpPr txBox="1">
            <a:spLocks/>
          </p:cNvSpPr>
          <p:nvPr/>
        </p:nvSpPr>
        <p:spPr>
          <a:xfrm>
            <a:off x="7195600" y="3367947"/>
            <a:ext cx="4559254" cy="5205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Sr. Dev Consultant - Cognition</a:t>
            </a:r>
          </a:p>
        </p:txBody>
      </p:sp>
    </p:spTree>
    <p:extLst>
      <p:ext uri="{BB962C8B-B14F-4D97-AF65-F5344CB8AC3E}">
        <p14:creationId xmlns:p14="http://schemas.microsoft.com/office/powerpoint/2010/main" val="358753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63022ad22d_0_308"/>
          <p:cNvSpPr txBox="1"/>
          <p:nvPr/>
        </p:nvSpPr>
        <p:spPr>
          <a:xfrm>
            <a:off x="2702567" y="1128667"/>
            <a:ext cx="702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Juntos, desafiamos o status quo para causar um impacto </a:t>
            </a:r>
            <a:br>
              <a:rPr lang="en-US" sz="2000" i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2000" i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positivo na experiência de pagamentos dos brasileiros</a:t>
            </a:r>
            <a:endParaRPr sz="2000" i="1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36" name="Google Shape;736;g363022ad22d_0_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5789" y="2315505"/>
            <a:ext cx="1959600" cy="195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7" name="Google Shape;737;g363022ad22d_0_3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749" y="2315505"/>
            <a:ext cx="1959600" cy="195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8" name="Google Shape;738;g363022ad22d_0_308"/>
          <p:cNvPicPr preferRelativeResize="0"/>
          <p:nvPr/>
        </p:nvPicPr>
        <p:blipFill rotWithShape="1">
          <a:blip r:embed="rId5">
            <a:alphaModFix/>
          </a:blip>
          <a:srcRect l="15077" t="5697" r="11083" b="5697"/>
          <a:stretch/>
        </p:blipFill>
        <p:spPr>
          <a:xfrm>
            <a:off x="8403662" y="2315505"/>
            <a:ext cx="1959600" cy="1959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39" name="Google Shape;739;g363022ad22d_0_308"/>
          <p:cNvSpPr txBox="1">
            <a:spLocks noGrp="1"/>
          </p:cNvSpPr>
          <p:nvPr>
            <p:ph type="title" idx="4294967295"/>
          </p:nvPr>
        </p:nvSpPr>
        <p:spPr>
          <a:xfrm>
            <a:off x="3990233" y="4272333"/>
            <a:ext cx="1959600" cy="821100"/>
          </a:xfrm>
          <a:prstGeom prst="rect">
            <a:avLst/>
          </a:prstGeom>
        </p:spPr>
        <p:txBody>
          <a:bodyPr spcFirstLastPara="1" wrap="square" lIns="0" tIns="45700" rIns="0" bIns="468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Pagamento </a:t>
            </a:r>
            <a:br>
              <a:rPr lang="en-US" sz="18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18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digitais</a:t>
            </a:r>
            <a:endParaRPr sz="1800" i="1">
              <a:solidFill>
                <a:srgbClr val="FFC000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740" name="Google Shape;740;g363022ad22d_0_308"/>
          <p:cNvSpPr txBox="1">
            <a:spLocks noGrp="1"/>
          </p:cNvSpPr>
          <p:nvPr>
            <p:ph type="title" idx="4294967295"/>
          </p:nvPr>
        </p:nvSpPr>
        <p:spPr>
          <a:xfrm>
            <a:off x="6164189" y="4461926"/>
            <a:ext cx="1962900" cy="441900"/>
          </a:xfrm>
          <a:prstGeom prst="rect">
            <a:avLst/>
          </a:prstGeom>
        </p:spPr>
        <p:txBody>
          <a:bodyPr spcFirstLastPara="1" wrap="square" lIns="0" tIns="45700" rIns="0" bIns="46800" anchor="ctr" anchorCtr="0">
            <a:normAutofit fontScale="9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Serviços </a:t>
            </a:r>
            <a:b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financeiros</a:t>
            </a:r>
            <a:endParaRPr sz="2000" i="1">
              <a:solidFill>
                <a:srgbClr val="FFC000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741" name="Google Shape;741;g363022ad22d_0_308"/>
          <p:cNvSpPr txBox="1">
            <a:spLocks noGrp="1"/>
          </p:cNvSpPr>
          <p:nvPr>
            <p:ph type="title" idx="4294967295"/>
          </p:nvPr>
        </p:nvSpPr>
        <p:spPr>
          <a:xfrm>
            <a:off x="8402062" y="4461926"/>
            <a:ext cx="1962900" cy="441900"/>
          </a:xfrm>
          <a:prstGeom prst="rect">
            <a:avLst/>
          </a:prstGeom>
        </p:spPr>
        <p:txBody>
          <a:bodyPr spcFirstLastPara="1" wrap="square" lIns="0" tIns="45700" rIns="0" bIns="46800" anchor="ctr" anchorCtr="0">
            <a:normAutofit fontScale="9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Ferramentas </a:t>
            </a:r>
            <a:b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para PMEs</a:t>
            </a:r>
            <a:endParaRPr sz="2000" i="1">
              <a:solidFill>
                <a:srgbClr val="FFC000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742" name="Google Shape;742;g363022ad22d_0_308"/>
          <p:cNvSpPr txBox="1">
            <a:spLocks noGrp="1"/>
          </p:cNvSpPr>
          <p:nvPr>
            <p:ph type="title" idx="4294967295"/>
          </p:nvPr>
        </p:nvSpPr>
        <p:spPr>
          <a:xfrm>
            <a:off x="1827149" y="4461926"/>
            <a:ext cx="1962900" cy="441900"/>
          </a:xfrm>
          <a:prstGeom prst="rect">
            <a:avLst/>
          </a:prstGeom>
        </p:spPr>
        <p:txBody>
          <a:bodyPr spcFirstLastPara="1" wrap="square" lIns="0" tIns="45700" rIns="0" bIns="46800" anchor="ctr" anchorCtr="0">
            <a:normAutofit fontScale="9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Carteira </a:t>
            </a:r>
            <a:b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</a:br>
            <a:r>
              <a:rPr lang="en-US" sz="2000" i="1">
                <a:solidFill>
                  <a:srgbClr val="FFC000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digital</a:t>
            </a:r>
            <a:endParaRPr sz="2000" i="1">
              <a:solidFill>
                <a:srgbClr val="FFC000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43" name="Google Shape;743;g363022ad22d_0_308"/>
          <p:cNvSpPr txBox="1"/>
          <p:nvPr/>
        </p:nvSpPr>
        <p:spPr>
          <a:xfrm>
            <a:off x="6244989" y="4830198"/>
            <a:ext cx="180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Empréstimo e função “Pagar Depois”</a:t>
            </a:r>
            <a:endParaRPr sz="1300" i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4" name="Google Shape;744;g363022ad22d_0_308"/>
          <p:cNvSpPr txBox="1"/>
          <p:nvPr/>
        </p:nvSpPr>
        <p:spPr>
          <a:xfrm>
            <a:off x="8443062" y="4830209"/>
            <a:ext cx="188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Revenda de produtos digitais no PDV</a:t>
            </a:r>
            <a:endParaRPr sz="1300" i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5" name="Google Shape;745;g363022ad22d_0_308"/>
          <p:cNvSpPr txBox="1"/>
          <p:nvPr/>
        </p:nvSpPr>
        <p:spPr>
          <a:xfrm>
            <a:off x="1868149" y="4830198"/>
            <a:ext cx="188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PIX &amp; </a:t>
            </a:r>
            <a:br>
              <a:rPr lang="en-US" sz="1300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1300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110% do CDI</a:t>
            </a:r>
            <a:endParaRPr sz="1300" i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6" name="Google Shape;746;g363022ad22d_0_308"/>
          <p:cNvSpPr txBox="1"/>
          <p:nvPr/>
        </p:nvSpPr>
        <p:spPr>
          <a:xfrm>
            <a:off x="3897761" y="4830198"/>
            <a:ext cx="21444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rPr>
              <a:t>Cartão de crédito e </a:t>
            </a:r>
            <a:r>
              <a:rPr lang="en-US" sz="1300" i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serviços essenciais usados com frequência</a:t>
            </a:r>
            <a:endParaRPr sz="1300" i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47" name="Google Shape;747;g363022ad22d_0_308"/>
          <p:cNvPicPr preferRelativeResize="0"/>
          <p:nvPr/>
        </p:nvPicPr>
        <p:blipFill rotWithShape="1">
          <a:blip r:embed="rId6">
            <a:alphaModFix/>
          </a:blip>
          <a:srcRect l="1867" r="1876"/>
          <a:stretch/>
        </p:blipFill>
        <p:spPr>
          <a:xfrm>
            <a:off x="3990161" y="2315505"/>
            <a:ext cx="1959600" cy="1959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63022ad22d_0_4"/>
          <p:cNvSpPr txBox="1">
            <a:spLocks noGrp="1"/>
          </p:cNvSpPr>
          <p:nvPr>
            <p:ph type="title"/>
          </p:nvPr>
        </p:nvSpPr>
        <p:spPr>
          <a:xfrm>
            <a:off x="70850" y="197254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1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Recargapay Hub de Automação Financeira</a:t>
            </a:r>
            <a:endParaRPr sz="4000"/>
          </a:p>
        </p:txBody>
      </p:sp>
      <p:pic>
        <p:nvPicPr>
          <p:cNvPr id="754" name="Google Shape;754;g363022ad22d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75" y="703950"/>
            <a:ext cx="1110776" cy="11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g363022ad22d_0_4"/>
          <p:cNvSpPr txBox="1"/>
          <p:nvPr/>
        </p:nvSpPr>
        <p:spPr>
          <a:xfrm>
            <a:off x="1422825" y="884650"/>
            <a:ext cx="1038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 projeto foi iniciado por duas pessoas do time com o objetivo de automatizar a experiência do usuário final em Finanças</a:t>
            </a:r>
            <a:endParaRPr sz="1800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756" name="Google Shape;756;g363022ad22d_0_4"/>
          <p:cNvSpPr/>
          <p:nvPr/>
        </p:nvSpPr>
        <p:spPr>
          <a:xfrm>
            <a:off x="1159825" y="3137825"/>
            <a:ext cx="3515700" cy="567900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FF7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TRABALHO MANUAL E COMPLEXIDADE DOS DADOS </a:t>
            </a:r>
            <a:endParaRPr sz="1200" b="1" i="0" u="none" strike="noStrike" cap="none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7" name="Google Shape;757;g363022ad22d_0_4"/>
          <p:cNvSpPr/>
          <p:nvPr/>
        </p:nvSpPr>
        <p:spPr>
          <a:xfrm>
            <a:off x="1159825" y="5193375"/>
            <a:ext cx="3515700" cy="567900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MERCADO MU</a:t>
            </a: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ITO</a:t>
            </a:r>
            <a:r>
              <a:rPr lang="en-US" sz="1200" b="1" i="0" u="none" strike="noStrike" cap="none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COMPETITIVO- </a:t>
            </a: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PROCURA POR MAIOR PRODUTIVIDADE</a:t>
            </a:r>
            <a:endParaRPr sz="1200" b="1" i="0" u="none" strike="noStrike" cap="none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8" name="Google Shape;758;g363022ad22d_0_4"/>
          <p:cNvSpPr/>
          <p:nvPr/>
        </p:nvSpPr>
        <p:spPr>
          <a:xfrm>
            <a:off x="1159825" y="4489325"/>
            <a:ext cx="3515700" cy="567900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057E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FORTE REGULAÇÃO DO BACEN - MUITO COMPLEXA</a:t>
            </a:r>
            <a:endParaRPr sz="1200" b="1" i="0" u="none" strike="noStrike" cap="none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9" name="Google Shape;759;g363022ad22d_0_4"/>
          <p:cNvSpPr/>
          <p:nvPr/>
        </p:nvSpPr>
        <p:spPr>
          <a:xfrm>
            <a:off x="1159825" y="2506275"/>
            <a:ext cx="3515700" cy="567900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FFA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FECHAMENTO CONTÁBIL COMPLEXO,EXIGENTE E COM CRONOGRAMA AJUSTADO</a:t>
            </a:r>
            <a:endParaRPr sz="1200" b="1" i="0" u="none" strike="noStrike" cap="none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0" name="Google Shape;760;g363022ad22d_0_4"/>
          <p:cNvSpPr/>
          <p:nvPr/>
        </p:nvSpPr>
        <p:spPr>
          <a:xfrm>
            <a:off x="1159825" y="5874400"/>
            <a:ext cx="3515700" cy="567900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DEPENDÊNCIA EM PESSOAS E NÃO EM PROCESSOS</a:t>
            </a:r>
            <a:r>
              <a:rPr lang="en-US" sz="1200" b="1" i="0" u="none" strike="noStrike" cap="none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200" b="1" i="0" u="none" strike="noStrike" cap="none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1" name="Google Shape;761;g363022ad22d_0_4"/>
          <p:cNvSpPr/>
          <p:nvPr/>
        </p:nvSpPr>
        <p:spPr>
          <a:xfrm rot="-5400000">
            <a:off x="-28950" y="2802700"/>
            <a:ext cx="1313700" cy="550500"/>
          </a:xfrm>
          <a:prstGeom prst="rect">
            <a:avLst/>
          </a:prstGeom>
          <a:solidFill>
            <a:srgbClr val="0435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FINAN</a:t>
            </a:r>
            <a:r>
              <a:rPr lang="en-US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ÇAS</a:t>
            </a:r>
            <a:endParaRPr sz="1400" b="1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2" name="Google Shape;762;g363022ad22d_0_4"/>
          <p:cNvSpPr/>
          <p:nvPr/>
        </p:nvSpPr>
        <p:spPr>
          <a:xfrm rot="-5400000">
            <a:off x="-28950" y="4174300"/>
            <a:ext cx="1313700" cy="550500"/>
          </a:xfrm>
          <a:prstGeom prst="rect">
            <a:avLst/>
          </a:prstGeom>
          <a:solidFill>
            <a:srgbClr val="0435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RECARGAPAY</a:t>
            </a:r>
            <a:endParaRPr sz="1400" b="1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3" name="Google Shape;763;g363022ad22d_0_4"/>
          <p:cNvSpPr/>
          <p:nvPr/>
        </p:nvSpPr>
        <p:spPr>
          <a:xfrm rot="-5400000">
            <a:off x="-28950" y="5545900"/>
            <a:ext cx="1313700" cy="550500"/>
          </a:xfrm>
          <a:prstGeom prst="rect">
            <a:avLst/>
          </a:prstGeom>
          <a:solidFill>
            <a:srgbClr val="0435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CÉNARIO</a:t>
            </a:r>
            <a:endParaRPr sz="1400" b="1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4" name="Google Shape;764;g363022ad22d_0_4"/>
          <p:cNvSpPr txBox="1">
            <a:spLocks noGrp="1"/>
          </p:cNvSpPr>
          <p:nvPr>
            <p:ph type="title"/>
          </p:nvPr>
        </p:nvSpPr>
        <p:spPr>
          <a:xfrm>
            <a:off x="1262950" y="1912263"/>
            <a:ext cx="31431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Principais Motivadores</a:t>
            </a:r>
            <a:endParaRPr sz="3100"/>
          </a:p>
        </p:txBody>
      </p:sp>
      <p:sp>
        <p:nvSpPr>
          <p:cNvPr id="765" name="Google Shape;765;g363022ad22d_0_4"/>
          <p:cNvSpPr/>
          <p:nvPr/>
        </p:nvSpPr>
        <p:spPr>
          <a:xfrm>
            <a:off x="1159825" y="3823625"/>
            <a:ext cx="3515700" cy="567900"/>
          </a:xfrm>
          <a:prstGeom prst="chevron">
            <a:avLst>
              <a:gd name="adj" fmla="val 50000"/>
            </a:avLst>
          </a:prstGeom>
          <a:noFill/>
          <a:ln w="28575" cap="flat" cmpd="sng">
            <a:solidFill>
              <a:srgbClr val="01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NEGÓCIO EM EXPANSÃO E ALTAMENTE DINÂMICO</a:t>
            </a:r>
            <a:endParaRPr sz="1200" b="1" i="0" u="none" strike="noStrike" cap="none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6" name="Google Shape;766;g363022ad22d_0_4"/>
          <p:cNvSpPr txBox="1"/>
          <p:nvPr/>
        </p:nvSpPr>
        <p:spPr>
          <a:xfrm>
            <a:off x="5570450" y="2209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g363022ad22d_0_4"/>
          <p:cNvSpPr/>
          <p:nvPr/>
        </p:nvSpPr>
        <p:spPr>
          <a:xfrm>
            <a:off x="4932200" y="4135300"/>
            <a:ext cx="885000" cy="36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53E6E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AC0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8" name="Google Shape;768;g363022ad22d_0_4"/>
          <p:cNvSpPr/>
          <p:nvPr/>
        </p:nvSpPr>
        <p:spPr>
          <a:xfrm>
            <a:off x="6321950" y="3283850"/>
            <a:ext cx="2157600" cy="514200"/>
          </a:xfrm>
          <a:prstGeom prst="roundRect">
            <a:avLst>
              <a:gd name="adj" fmla="val 16667"/>
            </a:avLst>
          </a:prstGeom>
          <a:solidFill>
            <a:srgbClr val="FDB133"/>
          </a:solidFill>
          <a:ln w="28575" cap="flat" cmpd="sng">
            <a:solidFill>
              <a:srgbClr val="FDB1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TECNOLOGIA</a:t>
            </a:r>
            <a:endParaRPr sz="1600" b="1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69" name="Google Shape;769;g363022ad22d_0_4"/>
          <p:cNvSpPr/>
          <p:nvPr/>
        </p:nvSpPr>
        <p:spPr>
          <a:xfrm>
            <a:off x="6321950" y="4061053"/>
            <a:ext cx="2157600" cy="514200"/>
          </a:xfrm>
          <a:prstGeom prst="roundRect">
            <a:avLst>
              <a:gd name="adj" fmla="val 16667"/>
            </a:avLst>
          </a:prstGeom>
          <a:solidFill>
            <a:srgbClr val="FD8832"/>
          </a:solidFill>
          <a:ln w="28575" cap="flat" cmpd="sng">
            <a:solidFill>
              <a:srgbClr val="FD88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FERRAMENTA</a:t>
            </a:r>
            <a:endParaRPr sz="1600" b="1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0" name="Google Shape;770;g363022ad22d_0_4"/>
          <p:cNvSpPr/>
          <p:nvPr/>
        </p:nvSpPr>
        <p:spPr>
          <a:xfrm>
            <a:off x="6321950" y="4787646"/>
            <a:ext cx="2157600" cy="514200"/>
          </a:xfrm>
          <a:prstGeom prst="roundRect">
            <a:avLst>
              <a:gd name="adj" fmla="val 16667"/>
            </a:avLst>
          </a:prstGeom>
          <a:solidFill>
            <a:srgbClr val="3785D3"/>
          </a:solidFill>
          <a:ln w="28575" cap="flat" cmpd="sng">
            <a:solidFill>
              <a:srgbClr val="3685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CONSULTORIA</a:t>
            </a:r>
            <a:endParaRPr sz="1600" b="1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1" name="Google Shape;771;g363022ad22d_0_4"/>
          <p:cNvSpPr/>
          <p:nvPr/>
        </p:nvSpPr>
        <p:spPr>
          <a:xfrm>
            <a:off x="8713425" y="3321350"/>
            <a:ext cx="1473600" cy="43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RPA</a:t>
            </a:r>
            <a:endParaRPr sz="1600" b="1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2" name="Google Shape;772;g363022ad22d_0_4"/>
          <p:cNvSpPr/>
          <p:nvPr/>
        </p:nvSpPr>
        <p:spPr>
          <a:xfrm>
            <a:off x="8713425" y="4098550"/>
            <a:ext cx="1473600" cy="43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435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Blue Prism</a:t>
            </a:r>
            <a:endParaRPr sz="1600" b="1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3" name="Google Shape;773;g363022ad22d_0_4"/>
          <p:cNvSpPr/>
          <p:nvPr/>
        </p:nvSpPr>
        <p:spPr>
          <a:xfrm>
            <a:off x="8713413" y="4825150"/>
            <a:ext cx="1473600" cy="439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435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4355E"/>
                </a:solidFill>
                <a:latin typeface="Barlow"/>
                <a:ea typeface="Barlow"/>
                <a:cs typeface="Barlow"/>
                <a:sym typeface="Barlow"/>
              </a:rPr>
              <a:t>Cognition</a:t>
            </a:r>
            <a:endParaRPr sz="1600" b="1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4" name="Google Shape;774;g363022ad22d_0_4"/>
          <p:cNvSpPr txBox="1">
            <a:spLocks noGrp="1"/>
          </p:cNvSpPr>
          <p:nvPr>
            <p:ph type="title"/>
          </p:nvPr>
        </p:nvSpPr>
        <p:spPr>
          <a:xfrm>
            <a:off x="6713600" y="2398263"/>
            <a:ext cx="31431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Isso nos impulsionou a pesquisar e escolher: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g363022ad22d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50" y="365350"/>
            <a:ext cx="12163594" cy="46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363022ad22d_0_53"/>
          <p:cNvSpPr txBox="1">
            <a:spLocks noGrp="1"/>
          </p:cNvSpPr>
          <p:nvPr>
            <p:ph type="title"/>
          </p:nvPr>
        </p:nvSpPr>
        <p:spPr>
          <a:xfrm>
            <a:off x="106950" y="109754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100" dirty="0" err="1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Caminho</a:t>
            </a:r>
            <a:r>
              <a:rPr lang="en-US" sz="3100" dirty="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 para a </a:t>
            </a:r>
            <a:r>
              <a:rPr lang="en-US" sz="3100" dirty="0" err="1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automação</a:t>
            </a:r>
            <a:r>
              <a:rPr lang="en-US" sz="3100" dirty="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 </a:t>
            </a:r>
            <a:r>
              <a:rPr lang="en-US" sz="3100" dirty="0" err="1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inteligente</a:t>
            </a:r>
            <a:endParaRPr sz="4000" dirty="0"/>
          </a:p>
        </p:txBody>
      </p:sp>
      <p:sp>
        <p:nvSpPr>
          <p:cNvPr id="782" name="Google Shape;782;g363022ad22d_0_53"/>
          <p:cNvSpPr txBox="1"/>
          <p:nvPr/>
        </p:nvSpPr>
        <p:spPr>
          <a:xfrm>
            <a:off x="379500" y="3689925"/>
            <a:ext cx="21894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OUT 2023 - DEZ 2023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3" name="Google Shape;783;g363022ad22d_0_53"/>
          <p:cNvSpPr txBox="1"/>
          <p:nvPr/>
        </p:nvSpPr>
        <p:spPr>
          <a:xfrm>
            <a:off x="379500" y="4918900"/>
            <a:ext cx="26634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Implantação da tecnologia RPA com o primeiro processo turnkey: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Contabilização de notas fiscais da Prefeitura de SP no SAP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84" name="Google Shape;784;g363022ad22d_0_53"/>
          <p:cNvSpPr txBox="1"/>
          <p:nvPr/>
        </p:nvSpPr>
        <p:spPr>
          <a:xfrm>
            <a:off x="2428400" y="3260575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JAN 2024 - MAR 2024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5" name="Google Shape;785;g363022ad22d_0_53"/>
          <p:cNvSpPr txBox="1"/>
          <p:nvPr/>
        </p:nvSpPr>
        <p:spPr>
          <a:xfrm>
            <a:off x="2937625" y="4378200"/>
            <a:ext cx="25107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Montamos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2 células de trabalho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para dar                  mais agilidade à           transformação da área.</a:t>
            </a: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Definimos OKRs e KPIs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    para acompanhar a eficiência</a:t>
            </a: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6" name="Google Shape;786;g363022ad22d_0_53"/>
          <p:cNvSpPr txBox="1"/>
          <p:nvPr/>
        </p:nvSpPr>
        <p:spPr>
          <a:xfrm>
            <a:off x="4544575" y="2811350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ABR 2024 - OUT 2024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7" name="Google Shape;787;g363022ad22d_0_53"/>
          <p:cNvSpPr txBox="1"/>
          <p:nvPr/>
        </p:nvSpPr>
        <p:spPr>
          <a:xfrm>
            <a:off x="5123000" y="3947325"/>
            <a:ext cx="2131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Implementamos soluções in house usando Python e Apps Scripts e capacitamos um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desenvolvedor RPA in company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8" name="Google Shape;788;g363022ad22d_0_53"/>
          <p:cNvSpPr txBox="1"/>
          <p:nvPr/>
        </p:nvSpPr>
        <p:spPr>
          <a:xfrm>
            <a:off x="6638925" y="2351025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NOV 2024 - JAN 2025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9" name="Google Shape;789;g363022ad22d_0_53"/>
          <p:cNvSpPr txBox="1"/>
          <p:nvPr/>
        </p:nvSpPr>
        <p:spPr>
          <a:xfrm>
            <a:off x="7254500" y="3517975"/>
            <a:ext cx="2131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Adicionamos um DEV RPA para automatizar processos de outras áreas e incorporamos  o papel de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controller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para monitoramento     e melhoria contínua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0" name="Google Shape;790;g363022ad22d_0_53"/>
          <p:cNvSpPr txBox="1"/>
          <p:nvPr/>
        </p:nvSpPr>
        <p:spPr>
          <a:xfrm>
            <a:off x="8774250" y="1890713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FEB 2025- TODAY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1" name="Google Shape;791;g363022ad22d_0_53"/>
          <p:cNvSpPr txBox="1"/>
          <p:nvPr/>
        </p:nvSpPr>
        <p:spPr>
          <a:xfrm>
            <a:off x="9386000" y="3443100"/>
            <a:ext cx="2131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Criação de um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modelo de governança 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de automação para definir prioridades e começamos a usar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IA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nas automações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63022ad22d_0_78"/>
          <p:cNvSpPr txBox="1">
            <a:spLocks noGrp="1"/>
          </p:cNvSpPr>
          <p:nvPr>
            <p:ph type="title"/>
          </p:nvPr>
        </p:nvSpPr>
        <p:spPr>
          <a:xfrm>
            <a:off x="106950" y="109750"/>
            <a:ext cx="7331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1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Conquistas em números</a:t>
            </a:r>
            <a:endParaRPr sz="4000"/>
          </a:p>
        </p:txBody>
      </p:sp>
      <p:sp>
        <p:nvSpPr>
          <p:cNvPr id="798" name="Google Shape;798;g363022ad22d_0_78"/>
          <p:cNvSpPr/>
          <p:nvPr/>
        </p:nvSpPr>
        <p:spPr>
          <a:xfrm>
            <a:off x="203300" y="813200"/>
            <a:ext cx="1003200" cy="972600"/>
          </a:xfrm>
          <a:prstGeom prst="rect">
            <a:avLst/>
          </a:prstGeom>
          <a:solidFill>
            <a:srgbClr val="FDB133"/>
          </a:solidFill>
          <a:ln w="9525" cap="flat" cmpd="sng">
            <a:solidFill>
              <a:srgbClr val="FDB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g363022ad22d_0_78"/>
          <p:cNvSpPr txBox="1"/>
          <p:nvPr/>
        </p:nvSpPr>
        <p:spPr>
          <a:xfrm>
            <a:off x="203300" y="816525"/>
            <a:ext cx="10032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6300" b="1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00" name="Google Shape;800;g363022ad22d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285" y="821551"/>
            <a:ext cx="1003251" cy="954544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g363022ad22d_0_78"/>
          <p:cNvSpPr txBox="1"/>
          <p:nvPr/>
        </p:nvSpPr>
        <p:spPr>
          <a:xfrm>
            <a:off x="2645270" y="1119757"/>
            <a:ext cx="35901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TRABALHADORES VIRTUAIS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2" name="Google Shape;802;g363022ad22d_0_78"/>
          <p:cNvSpPr/>
          <p:nvPr/>
        </p:nvSpPr>
        <p:spPr>
          <a:xfrm>
            <a:off x="203300" y="1924852"/>
            <a:ext cx="2224200" cy="972600"/>
          </a:xfrm>
          <a:prstGeom prst="rect">
            <a:avLst/>
          </a:prstGeom>
          <a:solidFill>
            <a:srgbClr val="FF7F04"/>
          </a:solidFill>
          <a:ln w="9525" cap="flat" cmpd="sng">
            <a:solidFill>
              <a:srgbClr val="FF7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g363022ad22d_0_78"/>
          <p:cNvSpPr txBox="1"/>
          <p:nvPr/>
        </p:nvSpPr>
        <p:spPr>
          <a:xfrm>
            <a:off x="203300" y="1911825"/>
            <a:ext cx="2224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 dirty="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50</a:t>
            </a:r>
            <a:endParaRPr sz="6300" b="1" dirty="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4" name="Google Shape;804;g363022ad22d_0_78"/>
          <p:cNvSpPr txBox="1"/>
          <p:nvPr/>
        </p:nvSpPr>
        <p:spPr>
          <a:xfrm>
            <a:off x="3577997" y="2144800"/>
            <a:ext cx="5652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PROCESSOS AUTOMATIZADOS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5" name="Google Shape;805;g363022ad22d_0_78"/>
          <p:cNvSpPr/>
          <p:nvPr/>
        </p:nvSpPr>
        <p:spPr>
          <a:xfrm>
            <a:off x="203300" y="3043296"/>
            <a:ext cx="3194700" cy="972600"/>
          </a:xfrm>
          <a:prstGeom prst="rect">
            <a:avLst/>
          </a:prstGeom>
          <a:solidFill>
            <a:srgbClr val="01A6FF"/>
          </a:solidFill>
          <a:ln w="9525" cap="flat" cmpd="sng">
            <a:solidFill>
              <a:srgbClr val="01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363022ad22d_0_78"/>
          <p:cNvSpPr txBox="1"/>
          <p:nvPr/>
        </p:nvSpPr>
        <p:spPr>
          <a:xfrm>
            <a:off x="197200" y="3038174"/>
            <a:ext cx="3194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 dirty="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800</a:t>
            </a:r>
            <a:endParaRPr sz="6300" b="1" dirty="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7" name="Google Shape;807;g363022ad22d_0_78"/>
          <p:cNvSpPr txBox="1"/>
          <p:nvPr/>
        </p:nvSpPr>
        <p:spPr>
          <a:xfrm>
            <a:off x="6171732" y="5722280"/>
            <a:ext cx="41016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HORAS ANUAIS AUTOMATIZADAS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08" name="Google Shape;808;g363022ad22d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659" y="1961452"/>
            <a:ext cx="804945" cy="89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363022ad22d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881" y="5379524"/>
            <a:ext cx="804949" cy="89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363022ad22d_0_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1036" y="3169848"/>
            <a:ext cx="804949" cy="719618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63022ad22d_0_78"/>
          <p:cNvSpPr txBox="1"/>
          <p:nvPr/>
        </p:nvSpPr>
        <p:spPr>
          <a:xfrm>
            <a:off x="4476767" y="3349399"/>
            <a:ext cx="41016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EXECUÇÕES MENSAIS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2" name="Google Shape;812;g363022ad22d_0_78"/>
          <p:cNvSpPr/>
          <p:nvPr/>
        </p:nvSpPr>
        <p:spPr>
          <a:xfrm>
            <a:off x="203300" y="4174599"/>
            <a:ext cx="4101600" cy="972600"/>
          </a:xfrm>
          <a:prstGeom prst="rect">
            <a:avLst/>
          </a:prstGeom>
          <a:solidFill>
            <a:srgbClr val="3685D3"/>
          </a:solidFill>
          <a:ln w="9525" cap="flat" cmpd="sng">
            <a:solidFill>
              <a:srgbClr val="3685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g363022ad22d_0_78"/>
          <p:cNvSpPr txBox="1"/>
          <p:nvPr/>
        </p:nvSpPr>
        <p:spPr>
          <a:xfrm>
            <a:off x="203300" y="4185476"/>
            <a:ext cx="4101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40</a:t>
            </a:r>
            <a:endParaRPr sz="6300" b="1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4" name="Google Shape;814;g363022ad22d_0_78"/>
          <p:cNvSpPr/>
          <p:nvPr/>
        </p:nvSpPr>
        <p:spPr>
          <a:xfrm>
            <a:off x="203400" y="5396850"/>
            <a:ext cx="4919700" cy="972600"/>
          </a:xfrm>
          <a:prstGeom prst="rect">
            <a:avLst/>
          </a:prstGeom>
          <a:solidFill>
            <a:srgbClr val="053E6E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g363022ad22d_0_78"/>
          <p:cNvSpPr txBox="1"/>
          <p:nvPr/>
        </p:nvSpPr>
        <p:spPr>
          <a:xfrm>
            <a:off x="185420" y="5339876"/>
            <a:ext cx="4919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 dirty="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11.700</a:t>
            </a:r>
            <a:endParaRPr sz="6300" b="1" dirty="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6" name="Google Shape;816;g363022ad22d_0_78"/>
          <p:cNvSpPr txBox="1"/>
          <p:nvPr/>
        </p:nvSpPr>
        <p:spPr>
          <a:xfrm>
            <a:off x="5349522" y="4482688"/>
            <a:ext cx="60231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SISTEMAS, FERRAMENTAS E SITES INTEGRADOS 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817" name="Google Shape;817;g363022ad22d_0_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4750" y="4251910"/>
            <a:ext cx="804950" cy="783478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363022ad22d_0_78"/>
          <p:cNvSpPr/>
          <p:nvPr/>
        </p:nvSpPr>
        <p:spPr>
          <a:xfrm>
            <a:off x="9230000" y="284025"/>
            <a:ext cx="2764800" cy="115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" name="Google Shape;819;g363022ad22d_0_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72684" y="501413"/>
            <a:ext cx="709641" cy="7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363022ad22d_0_78"/>
          <p:cNvSpPr txBox="1"/>
          <p:nvPr/>
        </p:nvSpPr>
        <p:spPr>
          <a:xfrm>
            <a:off x="10062825" y="522525"/>
            <a:ext cx="1843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94% DE TAXA DE EXECUÇÃO</a:t>
            </a:r>
            <a:endParaRPr sz="1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21" name="Google Shape;821;g363022ad22d_0_78"/>
          <p:cNvSpPr/>
          <p:nvPr/>
        </p:nvSpPr>
        <p:spPr>
          <a:xfrm>
            <a:off x="9230000" y="1620125"/>
            <a:ext cx="2764800" cy="115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g363022ad22d_0_78"/>
          <p:cNvSpPr txBox="1"/>
          <p:nvPr/>
        </p:nvSpPr>
        <p:spPr>
          <a:xfrm>
            <a:off x="10024999" y="1724625"/>
            <a:ext cx="19188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7% DE SAVING NO BUDGET DA ÁREA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23" name="Google Shape;823;g363022ad22d_0_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1236" y="1805575"/>
            <a:ext cx="672546" cy="7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g363022ad22d_0_78"/>
          <p:cNvSpPr/>
          <p:nvPr/>
        </p:nvSpPr>
        <p:spPr>
          <a:xfrm>
            <a:off x="9230000" y="2949575"/>
            <a:ext cx="2764800" cy="115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363022ad22d_0_78"/>
          <p:cNvSpPr txBox="1"/>
          <p:nvPr/>
        </p:nvSpPr>
        <p:spPr>
          <a:xfrm>
            <a:off x="10025025" y="3127013"/>
            <a:ext cx="20781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MUITOS RISCOS MITIGADOS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26" name="Google Shape;826;g363022ad22d_0_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72674" y="3069737"/>
            <a:ext cx="709650" cy="93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63022ad22d_0_1918"/>
          <p:cNvSpPr/>
          <p:nvPr/>
        </p:nvSpPr>
        <p:spPr>
          <a:xfrm>
            <a:off x="68200" y="695250"/>
            <a:ext cx="2098200" cy="5622300"/>
          </a:xfrm>
          <a:prstGeom prst="rect">
            <a:avLst/>
          </a:prstGeom>
          <a:noFill/>
          <a:ln w="19050" cap="flat" cmpd="sng">
            <a:solidFill>
              <a:srgbClr val="3685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832" name="Google Shape;832;g363022ad22d_0_1918"/>
          <p:cNvSpPr/>
          <p:nvPr/>
        </p:nvSpPr>
        <p:spPr>
          <a:xfrm>
            <a:off x="198100" y="3051450"/>
            <a:ext cx="1968300" cy="755100"/>
          </a:xfrm>
          <a:prstGeom prst="homePlate">
            <a:avLst>
              <a:gd name="adj" fmla="val 50000"/>
            </a:avLst>
          </a:prstGeom>
          <a:solidFill>
            <a:srgbClr val="FF7F04"/>
          </a:solidFill>
          <a:ln w="9525" cap="flat" cmpd="sng">
            <a:solidFill>
              <a:srgbClr val="FF7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g363022ad22d_0_1918"/>
          <p:cNvSpPr/>
          <p:nvPr/>
        </p:nvSpPr>
        <p:spPr>
          <a:xfrm>
            <a:off x="2161775" y="3051450"/>
            <a:ext cx="1968300" cy="755100"/>
          </a:xfrm>
          <a:prstGeom prst="chevron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g363022ad22d_0_1918"/>
          <p:cNvSpPr txBox="1"/>
          <p:nvPr/>
        </p:nvSpPr>
        <p:spPr>
          <a:xfrm>
            <a:off x="198100" y="3206250"/>
            <a:ext cx="185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VIRADA DO DIA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35" name="Google Shape;835;g363022ad22d_0_1918"/>
          <p:cNvSpPr txBox="1"/>
          <p:nvPr/>
        </p:nvSpPr>
        <p:spPr>
          <a:xfrm>
            <a:off x="2594950" y="3051450"/>
            <a:ext cx="185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GERAÇÃO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CONTÁBIL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36" name="Google Shape;836;g363022ad22d_0_1918"/>
          <p:cNvSpPr/>
          <p:nvPr/>
        </p:nvSpPr>
        <p:spPr>
          <a:xfrm>
            <a:off x="4089888" y="3051450"/>
            <a:ext cx="1968300" cy="755100"/>
          </a:xfrm>
          <a:prstGeom prst="chevron">
            <a:avLst>
              <a:gd name="adj" fmla="val 50000"/>
            </a:avLst>
          </a:prstGeom>
          <a:solidFill>
            <a:srgbClr val="01A6FF"/>
          </a:solidFill>
          <a:ln w="9525" cap="flat" cmpd="sng">
            <a:solidFill>
              <a:srgbClr val="01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g363022ad22d_0_1918"/>
          <p:cNvSpPr txBox="1"/>
          <p:nvPr/>
        </p:nvSpPr>
        <p:spPr>
          <a:xfrm>
            <a:off x="4402400" y="3051450"/>
            <a:ext cx="185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INPUT INFO</a:t>
            </a:r>
            <a:b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DATAMART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38" name="Google Shape;838;g363022ad22d_0_1918"/>
          <p:cNvSpPr/>
          <p:nvPr/>
        </p:nvSpPr>
        <p:spPr>
          <a:xfrm>
            <a:off x="6068250" y="3051450"/>
            <a:ext cx="1968300" cy="755100"/>
          </a:xfrm>
          <a:prstGeom prst="chevron">
            <a:avLst>
              <a:gd name="adj" fmla="val 50000"/>
            </a:avLst>
          </a:prstGeom>
          <a:solidFill>
            <a:srgbClr val="3685D3"/>
          </a:solidFill>
          <a:ln w="9525" cap="flat" cmpd="sng">
            <a:solidFill>
              <a:srgbClr val="3685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g363022ad22d_0_1918"/>
          <p:cNvSpPr txBox="1"/>
          <p:nvPr/>
        </p:nvSpPr>
        <p:spPr>
          <a:xfrm>
            <a:off x="6427150" y="3051450"/>
            <a:ext cx="185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CONTROLE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DATAMART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40" name="Google Shape;840;g363022ad22d_0_1918"/>
          <p:cNvSpPr/>
          <p:nvPr/>
        </p:nvSpPr>
        <p:spPr>
          <a:xfrm>
            <a:off x="7981700" y="3051450"/>
            <a:ext cx="1968300" cy="755100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9525" cap="flat" cmpd="sng">
            <a:solidFill>
              <a:srgbClr val="057E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g363022ad22d_0_1918"/>
          <p:cNvSpPr txBox="1"/>
          <p:nvPr/>
        </p:nvSpPr>
        <p:spPr>
          <a:xfrm>
            <a:off x="8387000" y="3051450"/>
            <a:ext cx="185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CONT NO</a:t>
            </a:r>
            <a:endParaRPr sz="1800" b="1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      SAP</a:t>
            </a:r>
            <a:endParaRPr sz="1800" b="1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42" name="Google Shape;842;g363022ad22d_0_1918"/>
          <p:cNvSpPr/>
          <p:nvPr/>
        </p:nvSpPr>
        <p:spPr>
          <a:xfrm>
            <a:off x="9950000" y="3051450"/>
            <a:ext cx="1968300" cy="755100"/>
          </a:xfrm>
          <a:prstGeom prst="chevron">
            <a:avLst>
              <a:gd name="adj" fmla="val 50000"/>
            </a:avLst>
          </a:prstGeom>
          <a:solidFill>
            <a:srgbClr val="053E6E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363022ad22d_0_1918"/>
          <p:cNvSpPr txBox="1"/>
          <p:nvPr/>
        </p:nvSpPr>
        <p:spPr>
          <a:xfrm>
            <a:off x="10005650" y="3051450"/>
            <a:ext cx="1857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CONTROLE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SAP</a:t>
            </a:r>
            <a:endParaRPr sz="1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44" name="Google Shape;844;g363022ad22d_0_1918"/>
          <p:cNvSpPr txBox="1"/>
          <p:nvPr/>
        </p:nvSpPr>
        <p:spPr>
          <a:xfrm>
            <a:off x="0" y="0"/>
            <a:ext cx="521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Estudo de Caso: Empréstimos</a:t>
            </a:r>
            <a:endParaRPr sz="1900">
              <a:solidFill>
                <a:srgbClr val="053E6E"/>
              </a:solidFill>
            </a:endParaRPr>
          </a:p>
        </p:txBody>
      </p:sp>
      <p:pic>
        <p:nvPicPr>
          <p:cNvPr id="845" name="Google Shape;845;g363022ad22d_0_1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675" y="957625"/>
            <a:ext cx="877650" cy="8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g363022ad22d_0_1918"/>
          <p:cNvSpPr txBox="1"/>
          <p:nvPr/>
        </p:nvSpPr>
        <p:spPr>
          <a:xfrm>
            <a:off x="238900" y="1844075"/>
            <a:ext cx="177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Processo manual executado no final do dia</a:t>
            </a:r>
            <a:endParaRPr sz="1600" b="1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47" name="Google Shape;847;g363022ad22d_0_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75" y="5305473"/>
            <a:ext cx="877650" cy="992752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g363022ad22d_0_1918"/>
          <p:cNvSpPr txBox="1"/>
          <p:nvPr/>
        </p:nvSpPr>
        <p:spPr>
          <a:xfrm>
            <a:off x="150800" y="3971150"/>
            <a:ext cx="1775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Processo automático</a:t>
            </a:r>
            <a:endParaRPr sz="1600" b="1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Em caso de erro, é escalado e são tomadas ações</a:t>
            </a:r>
            <a:endParaRPr/>
          </a:p>
        </p:txBody>
      </p:sp>
      <p:pic>
        <p:nvPicPr>
          <p:cNvPr id="849" name="Google Shape;849;g363022ad22d_0_1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300" y="957625"/>
            <a:ext cx="877650" cy="8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g363022ad22d_0_1918"/>
          <p:cNvSpPr txBox="1"/>
          <p:nvPr/>
        </p:nvSpPr>
        <p:spPr>
          <a:xfrm>
            <a:off x="2258225" y="1844075"/>
            <a:ext cx="1775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Processo  manual executado em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D+1</a:t>
            </a:r>
            <a:endParaRPr sz="1600" b="1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51" name="Google Shape;851;g363022ad22d_0_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7100" y="5305473"/>
            <a:ext cx="877650" cy="99275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363022ad22d_0_1918"/>
          <p:cNvSpPr txBox="1"/>
          <p:nvPr/>
        </p:nvSpPr>
        <p:spPr>
          <a:xfrm>
            <a:off x="2258225" y="3971150"/>
            <a:ext cx="1775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Processo automático executado após    a virada do dia</a:t>
            </a:r>
            <a:endParaRPr b="1"/>
          </a:p>
        </p:txBody>
      </p:sp>
      <p:pic>
        <p:nvPicPr>
          <p:cNvPr id="853" name="Google Shape;853;g363022ad22d_0_19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4924" y="1178950"/>
            <a:ext cx="1051639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g363022ad22d_0_1918"/>
          <p:cNvSpPr txBox="1"/>
          <p:nvPr/>
        </p:nvSpPr>
        <p:spPr>
          <a:xfrm>
            <a:off x="4277550" y="1794538"/>
            <a:ext cx="2098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BI captura as informações em     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D+2</a:t>
            </a: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e as leva           para o Datamart</a:t>
            </a:r>
            <a:endParaRPr/>
          </a:p>
        </p:txBody>
      </p:sp>
      <p:sp>
        <p:nvSpPr>
          <p:cNvPr id="855" name="Google Shape;855;g363022ad22d_0_1918"/>
          <p:cNvSpPr txBox="1"/>
          <p:nvPr/>
        </p:nvSpPr>
        <p:spPr>
          <a:xfrm>
            <a:off x="4223100" y="3972663"/>
            <a:ext cx="2098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BI captura as informações em     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D+1</a:t>
            </a: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e as leva           para o Datamart</a:t>
            </a:r>
            <a:endParaRPr/>
          </a:p>
        </p:txBody>
      </p:sp>
      <p:pic>
        <p:nvPicPr>
          <p:cNvPr id="856" name="Google Shape;856;g363022ad22d_0_19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2388" y="5463300"/>
            <a:ext cx="1156713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363022ad22d_0_1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962" y="957625"/>
            <a:ext cx="877650" cy="8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363022ad22d_0_1918"/>
          <p:cNvSpPr txBox="1"/>
          <p:nvPr/>
        </p:nvSpPr>
        <p:spPr>
          <a:xfrm>
            <a:off x="6321300" y="1844075"/>
            <a:ext cx="1539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Conciliação manual em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D+2</a:t>
            </a:r>
            <a:endParaRPr b="1"/>
          </a:p>
        </p:txBody>
      </p:sp>
      <p:sp>
        <p:nvSpPr>
          <p:cNvPr id="859" name="Google Shape;859;g363022ad22d_0_1918"/>
          <p:cNvSpPr txBox="1"/>
          <p:nvPr/>
        </p:nvSpPr>
        <p:spPr>
          <a:xfrm>
            <a:off x="6203250" y="3972675"/>
            <a:ext cx="1775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Conciliação</a:t>
            </a: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automática executada após    a captura pelo BI</a:t>
            </a:r>
            <a:endParaRPr b="1"/>
          </a:p>
        </p:txBody>
      </p:sp>
      <p:pic>
        <p:nvPicPr>
          <p:cNvPr id="860" name="Google Shape;860;g363022ad22d_0_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3575" y="5246598"/>
            <a:ext cx="877650" cy="99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363022ad22d_0_1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6788" y="923700"/>
            <a:ext cx="877650" cy="8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363022ad22d_0_1918"/>
          <p:cNvSpPr txBox="1"/>
          <p:nvPr/>
        </p:nvSpPr>
        <p:spPr>
          <a:xfrm>
            <a:off x="8102600" y="1847825"/>
            <a:ext cx="1726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Contabilização de alguns itens de forma manual,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semanalmente</a:t>
            </a:r>
            <a:endParaRPr b="1"/>
          </a:p>
        </p:txBody>
      </p:sp>
      <p:sp>
        <p:nvSpPr>
          <p:cNvPr id="863" name="Google Shape;863;g363022ad22d_0_1918"/>
          <p:cNvSpPr txBox="1"/>
          <p:nvPr/>
        </p:nvSpPr>
        <p:spPr>
          <a:xfrm>
            <a:off x="8102600" y="3972675"/>
            <a:ext cx="1857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Processo executado automaticamente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todos os dias</a:t>
            </a:r>
            <a:endParaRPr b="1"/>
          </a:p>
        </p:txBody>
      </p:sp>
      <p:pic>
        <p:nvPicPr>
          <p:cNvPr id="864" name="Google Shape;864;g363022ad22d_0_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0163" y="5246598"/>
            <a:ext cx="877650" cy="992752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363022ad22d_0_1918"/>
          <p:cNvSpPr txBox="1"/>
          <p:nvPr/>
        </p:nvSpPr>
        <p:spPr>
          <a:xfrm>
            <a:off x="10071100" y="1847825"/>
            <a:ext cx="1968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Validação dos lançamentos do Datamart no SAP em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D+3</a:t>
            </a:r>
            <a:endParaRPr b="1"/>
          </a:p>
        </p:txBody>
      </p:sp>
      <p:pic>
        <p:nvPicPr>
          <p:cNvPr id="866" name="Google Shape;866;g363022ad22d_0_1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5625" y="957625"/>
            <a:ext cx="877650" cy="8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g363022ad22d_0_1918"/>
          <p:cNvSpPr txBox="1"/>
          <p:nvPr/>
        </p:nvSpPr>
        <p:spPr>
          <a:xfrm>
            <a:off x="10083550" y="3972675"/>
            <a:ext cx="1857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Processo executado automaticamente em </a:t>
            </a:r>
            <a:r>
              <a:rPr lang="en-US" sz="1600" b="1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D+2</a:t>
            </a:r>
            <a:endParaRPr b="1"/>
          </a:p>
        </p:txBody>
      </p:sp>
      <p:pic>
        <p:nvPicPr>
          <p:cNvPr id="868" name="Google Shape;868;g363022ad22d_0_19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6750" y="5246598"/>
            <a:ext cx="877650" cy="992752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363022ad22d_0_1918"/>
          <p:cNvSpPr txBox="1"/>
          <p:nvPr/>
        </p:nvSpPr>
        <p:spPr>
          <a:xfrm>
            <a:off x="339050" y="615600"/>
            <a:ext cx="13989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785D3"/>
                </a:solidFill>
                <a:latin typeface="Barlow"/>
                <a:ea typeface="Barlow"/>
                <a:cs typeface="Barlow"/>
                <a:sym typeface="Barlow"/>
              </a:rPr>
              <a:t>PRODUTO</a:t>
            </a:r>
            <a:endParaRPr sz="1600" b="1">
              <a:solidFill>
                <a:srgbClr val="3785D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70" name="Google Shape;870;g363022ad22d_0_1918"/>
          <p:cNvSpPr txBox="1"/>
          <p:nvPr/>
        </p:nvSpPr>
        <p:spPr>
          <a:xfrm>
            <a:off x="5212600" y="429900"/>
            <a:ext cx="13989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3785D3"/>
                </a:solidFill>
                <a:latin typeface="Barlow"/>
                <a:ea typeface="Barlow"/>
                <a:cs typeface="Barlow"/>
                <a:sym typeface="Barlow"/>
              </a:rPr>
              <a:t>ANTES</a:t>
            </a:r>
            <a:endParaRPr sz="1900" b="1">
              <a:solidFill>
                <a:srgbClr val="3785D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71" name="Google Shape;871;g363022ad22d_0_1918"/>
          <p:cNvSpPr txBox="1"/>
          <p:nvPr/>
        </p:nvSpPr>
        <p:spPr>
          <a:xfrm>
            <a:off x="5212588" y="6242400"/>
            <a:ext cx="13989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3785D3"/>
                </a:solidFill>
                <a:latin typeface="Barlow"/>
                <a:ea typeface="Barlow"/>
                <a:cs typeface="Barlow"/>
                <a:sym typeface="Barlow"/>
              </a:rPr>
              <a:t>AGORA</a:t>
            </a:r>
            <a:endParaRPr sz="1900" b="1">
              <a:solidFill>
                <a:srgbClr val="3785D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g363022ad22d_0_2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99" y="1441395"/>
            <a:ext cx="811775" cy="80243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363022ad22d_0_2462"/>
          <p:cNvSpPr txBox="1"/>
          <p:nvPr/>
        </p:nvSpPr>
        <p:spPr>
          <a:xfrm>
            <a:off x="1360033" y="1565571"/>
            <a:ext cx="855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1850 horas anuais automatizadas + eliminação de horas extras</a:t>
            </a:r>
            <a:endParaRPr sz="21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878" name="Google Shape;878;g363022ad22d_0_24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27" y="2674298"/>
            <a:ext cx="732123" cy="8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g363022ad22d_0_2462"/>
          <p:cNvSpPr txBox="1"/>
          <p:nvPr/>
        </p:nvSpPr>
        <p:spPr>
          <a:xfrm>
            <a:off x="1409558" y="2949813"/>
            <a:ext cx="855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Redução de um dia no fechamento contábil</a:t>
            </a:r>
            <a:endParaRPr sz="21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880" name="Google Shape;880;g363022ad22d_0_24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00" y="4026692"/>
            <a:ext cx="811767" cy="811767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363022ad22d_0_2462"/>
          <p:cNvSpPr txBox="1"/>
          <p:nvPr/>
        </p:nvSpPr>
        <p:spPr>
          <a:xfrm>
            <a:off x="1409558" y="4155533"/>
            <a:ext cx="855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Mitigação de erros e tratamento preventivo</a:t>
            </a:r>
            <a:endParaRPr sz="21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82" name="Google Shape;882;g363022ad22d_0_2462"/>
          <p:cNvSpPr txBox="1"/>
          <p:nvPr/>
        </p:nvSpPr>
        <p:spPr>
          <a:xfrm>
            <a:off x="160925" y="395325"/>
            <a:ext cx="521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Estudo de Caso: Empréstimos</a:t>
            </a:r>
            <a:endParaRPr sz="1900">
              <a:solidFill>
                <a:srgbClr val="053E6E"/>
              </a:solidFill>
            </a:endParaRPr>
          </a:p>
        </p:txBody>
      </p:sp>
      <p:pic>
        <p:nvPicPr>
          <p:cNvPr id="883" name="Google Shape;883;g363022ad22d_0_24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700" y="5201958"/>
            <a:ext cx="811775" cy="76182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363022ad22d_0_2462"/>
          <p:cNvSpPr txBox="1"/>
          <p:nvPr/>
        </p:nvSpPr>
        <p:spPr>
          <a:xfrm>
            <a:off x="1409558" y="5305821"/>
            <a:ext cx="855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Integramos sistemas e automatizamos o processo de ponta a ponta</a:t>
            </a:r>
            <a:endParaRPr sz="21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3FA920-50C1-4CF1-0E88-26ACCB9A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Fale com a </a:t>
            </a:r>
            <a:r>
              <a:rPr lang="en-US" dirty="0" err="1"/>
              <a:t>gente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9233E-1A91-7818-8281-A66CC064B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pt-BR" dirty="0"/>
              <a:t>Para saber mais sobre como fazemos o que fazemos, para quem fazemos e o que podemos fazer por você...</a:t>
            </a:r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2F187B-76E1-5D48-0E79-836759E43221}"/>
              </a:ext>
            </a:extLst>
          </p:cNvPr>
          <p:cNvSpPr txBox="1"/>
          <p:nvPr/>
        </p:nvSpPr>
        <p:spPr>
          <a:xfrm>
            <a:off x="609600" y="3878451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murilo.zappellini@cognitionhq.com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+5519992561186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8D8CC3-C3C6-056F-5E95-12F4A18E8D07}"/>
              </a:ext>
            </a:extLst>
          </p:cNvPr>
          <p:cNvSpPr txBox="1"/>
          <p:nvPr/>
        </p:nvSpPr>
        <p:spPr>
          <a:xfrm>
            <a:off x="609600" y="4850585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ronilson.carassini@cognitionhq.com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+5511997470515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3A0781-706A-CCEE-9E4F-1388A813F899}"/>
              </a:ext>
            </a:extLst>
          </p:cNvPr>
          <p:cNvSpPr txBox="1"/>
          <p:nvPr/>
        </p:nvSpPr>
        <p:spPr>
          <a:xfrm>
            <a:off x="609600" y="5730773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felix.massun@cognitionhq.com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+5491144222442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4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holding a sparkler&#10;&#10;Description automatically generated">
            <a:extLst>
              <a:ext uri="{FF2B5EF4-FFF2-40B4-BE49-F238E27FC236}">
                <a16:creationId xmlns:a16="http://schemas.microsoft.com/office/drawing/2014/main" id="{AD1EE385-732C-4739-2C9B-D4F55466E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t="996" b="-996"/>
          <a:stretch/>
        </p:blipFill>
        <p:spPr>
          <a:xfrm>
            <a:off x="0" y="0"/>
            <a:ext cx="12192000" cy="70866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35C12A-B613-F70D-299A-D9BE954D2440}"/>
              </a:ext>
            </a:extLst>
          </p:cNvPr>
          <p:cNvSpPr txBox="1">
            <a:spLocks/>
          </p:cNvSpPr>
          <p:nvPr/>
        </p:nvSpPr>
        <p:spPr>
          <a:xfrm>
            <a:off x="5411938" y="2636667"/>
            <a:ext cx="6189519" cy="8435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00CCE5"/>
                </a:solidFill>
                <a:latin typeface="Gilroy Bold" panose="000008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5400" dirty="0" err="1">
                <a:solidFill>
                  <a:schemeClr val="bg1"/>
                </a:solidFill>
              </a:rPr>
              <a:t>Somos</a:t>
            </a:r>
            <a:r>
              <a:rPr lang="en-GB" sz="5400" dirty="0">
                <a:solidFill>
                  <a:schemeClr val="bg1"/>
                </a:solidFill>
              </a:rPr>
              <a:t> a Cognition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A80BA4-8362-343B-0B5E-0179A00D1B9E}"/>
              </a:ext>
            </a:extLst>
          </p:cNvPr>
          <p:cNvSpPr txBox="1">
            <a:spLocks/>
          </p:cNvSpPr>
          <p:nvPr/>
        </p:nvSpPr>
        <p:spPr>
          <a:xfrm>
            <a:off x="5411938" y="3652775"/>
            <a:ext cx="6475270" cy="16075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b="1" kern="1200">
                <a:solidFill>
                  <a:schemeClr val="tx1"/>
                </a:solidFill>
                <a:latin typeface="Gilroy" panose="00000500000000000000" pitchFamily="50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ilroy" panose="00000500000000000000" pitchFamily="50" charset="0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2"/>
                </a:solidFill>
                <a:latin typeface="Gilroy" panose="00000500000000000000" pitchFamily="50" charset="0"/>
                <a:ea typeface="+mn-ea"/>
                <a:cs typeface="+mn-cs"/>
              </a:defRPr>
            </a:lvl3pPr>
            <a:lvl4pPr marL="9000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300" kern="1200">
                <a:solidFill>
                  <a:schemeClr val="tx2"/>
                </a:solidFill>
                <a:latin typeface="Gilroy" panose="00000500000000000000" pitchFamily="50" charset="0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◦"/>
              <a:defRPr sz="1200" kern="1200">
                <a:solidFill>
                  <a:schemeClr val="tx2"/>
                </a:solidFill>
                <a:latin typeface="Gilroy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bg1"/>
                </a:solidFill>
                <a:latin typeface="Perfect Moment Script" panose="00000500000000000000" pitchFamily="50" charset="0"/>
                <a:cs typeface="Gilroy-Bold"/>
              </a:rPr>
              <a:t>Consultoria com inteligência. Entregando com precisão.</a:t>
            </a:r>
            <a:endParaRPr lang="en-US" sz="2800" dirty="0">
              <a:solidFill>
                <a:schemeClr val="bg1"/>
              </a:solidFill>
              <a:latin typeface="Perfect Moment Script" panose="00000500000000000000" pitchFamily="50" charset="0"/>
              <a:cs typeface="Gilroy-Bold"/>
            </a:endParaRPr>
          </a:p>
        </p:txBody>
      </p:sp>
    </p:spTree>
    <p:extLst>
      <p:ext uri="{BB962C8B-B14F-4D97-AF65-F5344CB8AC3E}">
        <p14:creationId xmlns:p14="http://schemas.microsoft.com/office/powerpoint/2010/main" val="287281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5A75C2-8650-0948-5124-30E5494C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99288"/>
            <a:ext cx="10951200" cy="360000"/>
          </a:xfrm>
        </p:spPr>
        <p:txBody>
          <a:bodyPr>
            <a:normAutofit fontScale="92500"/>
          </a:bodyPr>
          <a:lstStyle/>
          <a:p>
            <a:r>
              <a:rPr lang="pt-BR" dirty="0"/>
              <a:t>A </a:t>
            </a:r>
            <a:r>
              <a:rPr lang="pt-BR" dirty="0" err="1"/>
              <a:t>Cognition</a:t>
            </a:r>
            <a:r>
              <a:rPr lang="pt-BR" dirty="0"/>
              <a:t> está enraizada em ser pioneira dentro do espaço de consultoria e implementação de automação.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565E7C-4DF8-BEDA-53D3-AD357C25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NOSSA HISTÓRIA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AC185-AB7B-7A9D-59BD-CEC37E7449B7}"/>
              </a:ext>
            </a:extLst>
          </p:cNvPr>
          <p:cNvSpPr txBox="1"/>
          <p:nvPr/>
        </p:nvSpPr>
        <p:spPr>
          <a:xfrm>
            <a:off x="3331841" y="320829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BA273-06D4-FEDE-5611-53D1DA42DA63}"/>
              </a:ext>
            </a:extLst>
          </p:cNvPr>
          <p:cNvSpPr txBox="1"/>
          <p:nvPr/>
        </p:nvSpPr>
        <p:spPr>
          <a:xfrm>
            <a:off x="4536657" y="320829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DHLs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CB04A-988F-B741-7525-0FA6897C7D14}"/>
              </a:ext>
            </a:extLst>
          </p:cNvPr>
          <p:cNvSpPr txBox="1"/>
          <p:nvPr/>
        </p:nvSpPr>
        <p:spPr>
          <a:xfrm>
            <a:off x="5648499" y="320829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Partners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146D1-6BA2-01F7-90C9-5FE7A501FF22}"/>
              </a:ext>
            </a:extLst>
          </p:cNvPr>
          <p:cNvSpPr txBox="1"/>
          <p:nvPr/>
        </p:nvSpPr>
        <p:spPr>
          <a:xfrm>
            <a:off x="6859727" y="320829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News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8F5A48-2803-001E-C101-C737AC823BB7}"/>
              </a:ext>
            </a:extLst>
          </p:cNvPr>
          <p:cNvSpPr txBox="1"/>
          <p:nvPr/>
        </p:nvSpPr>
        <p:spPr>
          <a:xfrm>
            <a:off x="7881802" y="320829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Careers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5B349-8EEA-E517-84C3-C459FDA3D47E}"/>
              </a:ext>
            </a:extLst>
          </p:cNvPr>
          <p:cNvSpPr txBox="1"/>
          <p:nvPr/>
        </p:nvSpPr>
        <p:spPr>
          <a:xfrm>
            <a:off x="4717640" y="4871088"/>
            <a:ext cx="702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Nossa equipe é formada pelos </a:t>
            </a: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fundadores da Symphony Ventures e da </a:t>
            </a:r>
            <a:r>
              <a:rPr lang="pt-BR" b="1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Genfour</a:t>
            </a: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.</a:t>
            </a:r>
            <a:endParaRPr lang="en-GB" b="1" kern="100" dirty="0">
              <a:solidFill>
                <a:srgbClr val="002060"/>
              </a:solidFill>
              <a:latin typeface="Gilroy" panose="00000500000000000000" pitchFamily="50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Desde 2014, </a:t>
            </a: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temos</a:t>
            </a: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liderado o caminho em Automação Inteligente, estabelecendo o padrão </a:t>
            </a: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de soluções de IA, eficiências e formas de trabalho</a:t>
            </a:r>
            <a:r>
              <a:rPr kumimoji="0" lang="en-GB" sz="18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2F584-6DB0-42FE-8FAA-5C1E8FF18363}"/>
              </a:ext>
            </a:extLst>
          </p:cNvPr>
          <p:cNvSpPr txBox="1"/>
          <p:nvPr/>
        </p:nvSpPr>
        <p:spPr>
          <a:xfrm>
            <a:off x="527858" y="1506393"/>
            <a:ext cx="10723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Reunimos um disruptor composto por consultoria, recursos de entrega e tecnologias de classe mundial, apoiados por um fundo de US$ 5 bilhões para criar: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9" name="Picture 1166">
            <a:extLst>
              <a:ext uri="{FF2B5EF4-FFF2-40B4-BE49-F238E27FC236}">
                <a16:creationId xmlns:a16="http://schemas.microsoft.com/office/drawing/2014/main" id="{B1683CC8-6035-295D-C226-9AA75459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96" y="1923433"/>
            <a:ext cx="9318206" cy="39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86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0D3F0-5DF3-2450-B08A-2AF0DF69D058}"/>
              </a:ext>
            </a:extLst>
          </p:cNvPr>
          <p:cNvSpPr txBox="1"/>
          <p:nvPr/>
        </p:nvSpPr>
        <p:spPr>
          <a:xfrm>
            <a:off x="730237" y="1302905"/>
            <a:ext cx="9631280" cy="14481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Averta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370">
              <a:defRPr/>
            </a:pP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kern="100" dirty="0" err="1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Cognition</a:t>
            </a: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foi projetada para ser seu parceiro e conselheiro de confiança em sua jornada de transformação digital, com uma oferta de serviços de ponta a ponta construída com esse propósito específico em mente.</a:t>
            </a: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Averta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942D75-6CEA-3018-84AA-23AD1C486492}"/>
              </a:ext>
            </a:extLst>
          </p:cNvPr>
          <p:cNvSpPr/>
          <p:nvPr/>
        </p:nvSpPr>
        <p:spPr>
          <a:xfrm>
            <a:off x="808614" y="3377181"/>
            <a:ext cx="3401928" cy="14481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583090-FC87-3F27-7F62-1D418F734CB6}"/>
              </a:ext>
            </a:extLst>
          </p:cNvPr>
          <p:cNvSpPr/>
          <p:nvPr/>
        </p:nvSpPr>
        <p:spPr>
          <a:xfrm>
            <a:off x="7804168" y="3372995"/>
            <a:ext cx="3401928" cy="14481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428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AF424-CD68-9E8B-1DFF-8D590DDBAD49}"/>
              </a:ext>
            </a:extLst>
          </p:cNvPr>
          <p:cNvSpPr txBox="1"/>
          <p:nvPr/>
        </p:nvSpPr>
        <p:spPr>
          <a:xfrm>
            <a:off x="913625" y="3416814"/>
            <a:ext cx="3191620" cy="1403266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GB" sz="1400" b="1" kern="100" dirty="0" err="1">
                <a:solidFill>
                  <a:srgbClr val="00B0F0"/>
                </a:solidFill>
                <a:latin typeface="Gilroy-Bold" panose="00000800000000000000" pitchFamily="50" charset="0"/>
                <a:cs typeface="Arial" panose="020B0604020202020204" pitchFamily="34" charset="0"/>
              </a:rPr>
              <a:t>Consultoria</a:t>
            </a: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roy-Bold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A experiência necessária para identificar oportunidades de tecnologia que geram resultados positivos para os negócios.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67DDB-4D5F-ABAA-3768-E183D10556A4}"/>
              </a:ext>
            </a:extLst>
          </p:cNvPr>
          <p:cNvSpPr txBox="1"/>
          <p:nvPr/>
        </p:nvSpPr>
        <p:spPr>
          <a:xfrm>
            <a:off x="7812406" y="3417883"/>
            <a:ext cx="3365960" cy="1403266"/>
          </a:xfrm>
          <a:prstGeom prst="rect">
            <a:avLst/>
          </a:prstGeom>
          <a:noFill/>
        </p:spPr>
        <p:txBody>
          <a:bodyPr wrap="square" lIns="108000" tIns="108000" rIns="108000" bIns="1080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0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-Bold" panose="00000800000000000000" pitchFamily="50" charset="0"/>
                <a:ea typeface="+mn-ea"/>
                <a:cs typeface="Arial" panose="020B0604020202020204" pitchFamily="34" charset="0"/>
              </a:rPr>
              <a:t>Suporte e Terceirização </a:t>
            </a:r>
          </a:p>
          <a:p>
            <a:pPr lvl="0" algn="ctr"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A tranquilidade de saber que sua tecnologia é mantida totalmente funcional e atualizada com suas necessidades em evolução.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ángulo 2">
            <a:extLst>
              <a:ext uri="{FF2B5EF4-FFF2-40B4-BE49-F238E27FC236}">
                <a16:creationId xmlns:a16="http://schemas.microsoft.com/office/drawing/2014/main" id="{76B66DE1-FB16-19E5-DED5-89F83702A433}"/>
              </a:ext>
            </a:extLst>
          </p:cNvPr>
          <p:cNvSpPr/>
          <p:nvPr/>
        </p:nvSpPr>
        <p:spPr>
          <a:xfrm>
            <a:off x="4376857" y="3405032"/>
            <a:ext cx="3217738" cy="1413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GB" sz="1400" b="1" dirty="0" err="1">
                <a:solidFill>
                  <a:srgbClr val="00B0F0"/>
                </a:solidFill>
                <a:latin typeface="Gilroy-Bold" panose="00000800000000000000" pitchFamily="50" charset="0"/>
              </a:rPr>
              <a:t>Soluções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roy-Bold" panose="00000800000000000000" pitchFamily="50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O software certo pelo preço certo e as habilidades necessárias para projetar e implementar soluções robustas e escaláveis.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FA2EA8-A5D6-ADA0-8EC4-4D4B79B48CA7}"/>
              </a:ext>
            </a:extLst>
          </p:cNvPr>
          <p:cNvSpPr/>
          <p:nvPr/>
        </p:nvSpPr>
        <p:spPr>
          <a:xfrm>
            <a:off x="4285432" y="3375460"/>
            <a:ext cx="3401928" cy="14481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428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erson with headphones&#10;&#10;Description automatically generated">
            <a:extLst>
              <a:ext uri="{FF2B5EF4-FFF2-40B4-BE49-F238E27FC236}">
                <a16:creationId xmlns:a16="http://schemas.microsoft.com/office/drawing/2014/main" id="{D964243C-DBAF-27E1-6870-56D2ED328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16" y="3464072"/>
            <a:ext cx="430869" cy="430869"/>
          </a:xfrm>
          <a:prstGeom prst="rect">
            <a:avLst/>
          </a:prstGeom>
        </p:spPr>
      </p:pic>
      <p:pic>
        <p:nvPicPr>
          <p:cNvPr id="12" name="Picture 11" descr="A light bulb with rays of light&#10;&#10;Description automatically generated">
            <a:extLst>
              <a:ext uri="{FF2B5EF4-FFF2-40B4-BE49-F238E27FC236}">
                <a16:creationId xmlns:a16="http://schemas.microsoft.com/office/drawing/2014/main" id="{2D5918DD-74D9-1E97-5DB5-723AAA9E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87" y="3455875"/>
            <a:ext cx="358155" cy="350535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37AA91-3678-F436-B19C-0077B779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51" y="3462090"/>
            <a:ext cx="371323" cy="37132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41CBAB-F0EB-E1B5-328F-E87958F5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0872"/>
            <a:ext cx="10951200" cy="932400"/>
          </a:xfrm>
        </p:spPr>
        <p:txBody>
          <a:bodyPr>
            <a:normAutofit/>
          </a:bodyPr>
          <a:lstStyle/>
          <a:p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O que </a:t>
            </a:r>
            <a:r>
              <a:rPr lang="en-US" sz="2768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fazemos</a:t>
            </a:r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90518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6463-CF05-F5DF-9986-334BC39A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AA8ACC-3512-3C96-7EB5-1878FA13EDF0}"/>
              </a:ext>
            </a:extLst>
          </p:cNvPr>
          <p:cNvSpPr/>
          <p:nvPr/>
        </p:nvSpPr>
        <p:spPr>
          <a:xfrm>
            <a:off x="4304520" y="2676127"/>
            <a:ext cx="3717424" cy="35364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ACBE3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EEADC-5D0B-792B-AB4A-C2DA023B03A0}"/>
              </a:ext>
            </a:extLst>
          </p:cNvPr>
          <p:cNvSpPr txBox="1"/>
          <p:nvPr/>
        </p:nvSpPr>
        <p:spPr>
          <a:xfrm>
            <a:off x="532591" y="1273126"/>
            <a:ext cx="10622984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780" dirty="0">
                <a:solidFill>
                  <a:schemeClr val="accent1"/>
                </a:solidFill>
                <a:latin typeface="Gilroy-Black"/>
              </a:rPr>
              <a:t>Trabalhamos em estreita colaboração com suas equipes de liderança e gerenciamento para entender a visão e as prioridades de sua organização para o curto, médio e longo prazo, antes de ajudá-lo a identificar oportunidades de tecnologia para melhorar a maneira como suas equipes trabalham.</a:t>
            </a:r>
            <a:endParaRPr lang="en-GB" sz="1780" dirty="0">
              <a:solidFill>
                <a:schemeClr val="accent1"/>
              </a:solidFill>
              <a:latin typeface="Gilroy-Black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C07BC2-BD89-C2DB-35F0-67AABAF86276}"/>
              </a:ext>
            </a:extLst>
          </p:cNvPr>
          <p:cNvSpPr/>
          <p:nvPr/>
        </p:nvSpPr>
        <p:spPr>
          <a:xfrm>
            <a:off x="532591" y="2676127"/>
            <a:ext cx="3463746" cy="35364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BEE533-42A0-4905-CA3C-83237824E45B}"/>
              </a:ext>
            </a:extLst>
          </p:cNvPr>
          <p:cNvSpPr/>
          <p:nvPr/>
        </p:nvSpPr>
        <p:spPr>
          <a:xfrm>
            <a:off x="8195665" y="2676127"/>
            <a:ext cx="3492492" cy="35364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A7EE02-0EBA-168C-83D2-213A89D06CFF}"/>
              </a:ext>
            </a:extLst>
          </p:cNvPr>
          <p:cNvSpPr txBox="1"/>
          <p:nvPr/>
        </p:nvSpPr>
        <p:spPr>
          <a:xfrm>
            <a:off x="4362060" y="3723429"/>
            <a:ext cx="3602344" cy="23634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lvl="0" indent="-2160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RPA (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Robotic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Process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Automation) 
Tomada de decisão inteligente
Extração de dados de documentos
IA conversacional &amp; 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Chatbots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
Desenvolvimento de aplicativos 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Low-Code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Customizados
Desenvolvimento Blockchain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468784-1D17-759F-39CA-ABD3BD6FA6A1}"/>
              </a:ext>
            </a:extLst>
          </p:cNvPr>
          <p:cNvSpPr txBox="1"/>
          <p:nvPr/>
        </p:nvSpPr>
        <p:spPr>
          <a:xfrm>
            <a:off x="620399" y="3723429"/>
            <a:ext cx="3375937" cy="1554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lvl="0" indent="-2160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Assessoria Tecnológica
Consultoria e Gestão de Mudanças
Suporte à Solução e Manutenção
Migração para a nuvem e armazenamento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F1370-0DDD-78FC-1468-5593C40070BE}"/>
              </a:ext>
            </a:extLst>
          </p:cNvPr>
          <p:cNvSpPr txBox="1"/>
          <p:nvPr/>
        </p:nvSpPr>
        <p:spPr>
          <a:xfrm>
            <a:off x="8203409" y="2853115"/>
            <a:ext cx="3456000" cy="72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 b="1"/>
            </a:pPr>
            <a:r>
              <a:rPr lang="pt-BR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Serviços Gerenciados &amp;  
BPO Inteligente / PaaS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39BE5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94971-9685-0B49-0B7E-DA3982D3D573}"/>
              </a:ext>
            </a:extLst>
          </p:cNvPr>
          <p:cNvSpPr txBox="1"/>
          <p:nvPr/>
        </p:nvSpPr>
        <p:spPr>
          <a:xfrm>
            <a:off x="8232157" y="3723429"/>
            <a:ext cx="3456000" cy="1231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lvl="0" indent="-2160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Serviços Gerenciados de Tecnologia
Terceirização de Processos de Negócios
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CoE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Híbrido (Centro de Excelência)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019CF-DA92-4C59-A128-D19A2CA16D18}"/>
              </a:ext>
            </a:extLst>
          </p:cNvPr>
          <p:cNvSpPr txBox="1"/>
          <p:nvPr/>
        </p:nvSpPr>
        <p:spPr>
          <a:xfrm>
            <a:off x="532591" y="2853115"/>
            <a:ext cx="3456000" cy="72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 b="1"/>
            </a:pPr>
            <a:r>
              <a:rPr lang="en-US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Consultoria</a:t>
            </a:r>
            <a:r>
              <a:rPr lang="en-US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 &amp; </a:t>
            </a:r>
            <a:r>
              <a:rPr lang="en-US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Transformação</a:t>
            </a:r>
            <a:r>
              <a:rPr lang="en-US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 </a:t>
            </a:r>
            <a:r>
              <a:rPr lang="en-US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Tecnológica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39BE5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AB88B-E870-00BA-95C1-4C29A4A3C661}"/>
              </a:ext>
            </a:extLst>
          </p:cNvPr>
          <p:cNvSpPr txBox="1"/>
          <p:nvPr/>
        </p:nvSpPr>
        <p:spPr>
          <a:xfrm>
            <a:off x="4304520" y="2853115"/>
            <a:ext cx="3717424" cy="72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>
              <a:defRPr/>
            </a:pPr>
            <a:r>
              <a:rPr lang="en-GB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Automação</a:t>
            </a:r>
            <a:r>
              <a:rPr lang="en-GB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 &amp; 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39BE5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B9DACF-8370-414A-F394-41238EB4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0872"/>
            <a:ext cx="10951200" cy="932400"/>
          </a:xfrm>
        </p:spPr>
        <p:txBody>
          <a:bodyPr>
            <a:normAutofit/>
          </a:bodyPr>
          <a:lstStyle/>
          <a:p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Como </a:t>
            </a:r>
            <a:r>
              <a:rPr lang="en-US" sz="2768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fazemos</a:t>
            </a:r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</a:t>
            </a:r>
            <a:r>
              <a:rPr lang="en-US" sz="2768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isso</a:t>
            </a:r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876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4481" y="1687721"/>
            <a:ext cx="7800855" cy="4392408"/>
            <a:chOff x="496541" y="1674116"/>
            <a:chExt cx="7833359" cy="4410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785" y="1674116"/>
              <a:ext cx="6048121" cy="29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665" y="2019076"/>
              <a:ext cx="4704784" cy="40656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740" y="2019076"/>
              <a:ext cx="1417626" cy="406563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67613" y="3194474"/>
              <a:ext cx="1288415" cy="456565"/>
            </a:xfrm>
            <a:custGeom>
              <a:avLst/>
              <a:gdLst/>
              <a:ahLst/>
              <a:cxnLst/>
              <a:rect l="l" t="t" r="r" b="b"/>
              <a:pathLst>
                <a:path w="1288414" h="456564">
                  <a:moveTo>
                    <a:pt x="0" y="0"/>
                  </a:moveTo>
                  <a:lnTo>
                    <a:pt x="1288336" y="0"/>
                  </a:lnTo>
                  <a:lnTo>
                    <a:pt x="1288336" y="456353"/>
                  </a:lnTo>
                  <a:lnTo>
                    <a:pt x="0" y="45635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8" name="object 8"/>
            <p:cNvSpPr/>
            <p:nvPr/>
          </p:nvSpPr>
          <p:spPr>
            <a:xfrm>
              <a:off x="5298778" y="5552299"/>
              <a:ext cx="1217295" cy="422909"/>
            </a:xfrm>
            <a:custGeom>
              <a:avLst/>
              <a:gdLst/>
              <a:ahLst/>
              <a:cxnLst/>
              <a:rect l="l" t="t" r="r" b="b"/>
              <a:pathLst>
                <a:path w="1217295" h="422910">
                  <a:moveTo>
                    <a:pt x="0" y="0"/>
                  </a:moveTo>
                  <a:lnTo>
                    <a:pt x="1216942" y="0"/>
                  </a:lnTo>
                  <a:lnTo>
                    <a:pt x="1216942" y="422432"/>
                  </a:lnTo>
                  <a:lnTo>
                    <a:pt x="0" y="42243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9" name="object 9"/>
            <p:cNvSpPr/>
            <p:nvPr/>
          </p:nvSpPr>
          <p:spPr>
            <a:xfrm>
              <a:off x="509241" y="2053590"/>
              <a:ext cx="6064885" cy="3955415"/>
            </a:xfrm>
            <a:custGeom>
              <a:avLst/>
              <a:gdLst/>
              <a:ahLst/>
              <a:cxnLst/>
              <a:rect l="l" t="t" r="r" b="b"/>
              <a:pathLst>
                <a:path w="6064884" h="3955415">
                  <a:moveTo>
                    <a:pt x="0" y="0"/>
                  </a:moveTo>
                  <a:lnTo>
                    <a:pt x="6064335" y="0"/>
                  </a:lnTo>
                  <a:lnTo>
                    <a:pt x="6064335" y="3955062"/>
                  </a:lnTo>
                  <a:lnTo>
                    <a:pt x="0" y="395506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BCDB6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945" y="4550324"/>
              <a:ext cx="187942" cy="22678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399286" y="4564981"/>
            <a:ext cx="421154" cy="165382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12648">
              <a:spcBef>
                <a:spcPts val="100"/>
              </a:spcBef>
            </a:pPr>
            <a:r>
              <a:rPr sz="996" spc="-10" dirty="0">
                <a:solidFill>
                  <a:srgbClr val="3A2163"/>
                </a:solidFill>
                <a:latin typeface="Avenir-Light"/>
                <a:cs typeface="Avenir-Light"/>
              </a:rPr>
              <a:t>Offices</a:t>
            </a:r>
            <a:endParaRPr sz="996">
              <a:latin typeface="Avenir-Light"/>
              <a:cs typeface="Avenir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99286" y="4941365"/>
            <a:ext cx="882149" cy="165382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12648">
              <a:spcBef>
                <a:spcPts val="100"/>
              </a:spcBef>
            </a:pPr>
            <a:r>
              <a:rPr sz="996" dirty="0">
                <a:solidFill>
                  <a:srgbClr val="3A2163"/>
                </a:solidFill>
                <a:latin typeface="Avenir-Light"/>
                <a:cs typeface="Avenir-Light"/>
              </a:rPr>
              <a:t>Projects</a:t>
            </a:r>
            <a:r>
              <a:rPr sz="996" spc="-5" dirty="0">
                <a:solidFill>
                  <a:srgbClr val="3A2163"/>
                </a:solidFill>
                <a:latin typeface="Avenir-Light"/>
                <a:cs typeface="Avenir-Light"/>
              </a:rPr>
              <a:t> </a:t>
            </a:r>
            <a:r>
              <a:rPr sz="996" dirty="0">
                <a:solidFill>
                  <a:srgbClr val="3A2163"/>
                </a:solidFill>
                <a:latin typeface="Avenir-Light"/>
                <a:cs typeface="Avenir-Light"/>
              </a:rPr>
              <a:t>&amp;</a:t>
            </a:r>
            <a:r>
              <a:rPr sz="996" spc="-10" dirty="0">
                <a:solidFill>
                  <a:srgbClr val="3A2163"/>
                </a:solidFill>
                <a:latin typeface="Avenir-Light"/>
                <a:cs typeface="Avenir-Light"/>
              </a:rPr>
              <a:t> Staff</a:t>
            </a:r>
            <a:endParaRPr sz="996">
              <a:latin typeface="Avenir-Light"/>
              <a:cs typeface="Avenir-Ligh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12212" y="2159612"/>
            <a:ext cx="3130207" cy="3751821"/>
            <a:chOff x="7744346" y="2147973"/>
            <a:chExt cx="3143250" cy="3767454"/>
          </a:xfrm>
        </p:grpSpPr>
        <p:sp>
          <p:nvSpPr>
            <p:cNvPr id="14" name="object 14"/>
            <p:cNvSpPr/>
            <p:nvPr/>
          </p:nvSpPr>
          <p:spPr>
            <a:xfrm>
              <a:off x="8112515" y="4937278"/>
              <a:ext cx="247015" cy="212725"/>
            </a:xfrm>
            <a:custGeom>
              <a:avLst/>
              <a:gdLst/>
              <a:ahLst/>
              <a:cxnLst/>
              <a:rect l="l" t="t" r="r" b="b"/>
              <a:pathLst>
                <a:path w="247015" h="212725">
                  <a:moveTo>
                    <a:pt x="246828" y="0"/>
                  </a:moveTo>
                  <a:lnTo>
                    <a:pt x="0" y="0"/>
                  </a:lnTo>
                  <a:lnTo>
                    <a:pt x="0" y="212427"/>
                  </a:lnTo>
                  <a:lnTo>
                    <a:pt x="246828" y="212427"/>
                  </a:lnTo>
                  <a:lnTo>
                    <a:pt x="24682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4346" y="2147973"/>
              <a:ext cx="3079057" cy="37671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72727" y="2868168"/>
              <a:ext cx="463296" cy="2133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3569" y="2750286"/>
              <a:ext cx="214697" cy="25265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967400" y="4176264"/>
              <a:ext cx="910590" cy="255904"/>
            </a:xfrm>
            <a:custGeom>
              <a:avLst/>
              <a:gdLst/>
              <a:ahLst/>
              <a:cxnLst/>
              <a:rect l="l" t="t" r="r" b="b"/>
              <a:pathLst>
                <a:path w="910590" h="255904">
                  <a:moveTo>
                    <a:pt x="867636" y="0"/>
                  </a:moveTo>
                  <a:lnTo>
                    <a:pt x="42625" y="0"/>
                  </a:lnTo>
                  <a:lnTo>
                    <a:pt x="26033" y="3349"/>
                  </a:lnTo>
                  <a:lnTo>
                    <a:pt x="12484" y="12484"/>
                  </a:lnTo>
                  <a:lnTo>
                    <a:pt x="3349" y="26032"/>
                  </a:lnTo>
                  <a:lnTo>
                    <a:pt x="0" y="42623"/>
                  </a:lnTo>
                  <a:lnTo>
                    <a:pt x="0" y="213117"/>
                  </a:lnTo>
                  <a:lnTo>
                    <a:pt x="3349" y="229708"/>
                  </a:lnTo>
                  <a:lnTo>
                    <a:pt x="12484" y="243257"/>
                  </a:lnTo>
                  <a:lnTo>
                    <a:pt x="26033" y="252392"/>
                  </a:lnTo>
                  <a:lnTo>
                    <a:pt x="42625" y="255742"/>
                  </a:lnTo>
                  <a:lnTo>
                    <a:pt x="867636" y="255742"/>
                  </a:lnTo>
                  <a:lnTo>
                    <a:pt x="884227" y="252392"/>
                  </a:lnTo>
                  <a:lnTo>
                    <a:pt x="897775" y="243257"/>
                  </a:lnTo>
                  <a:lnTo>
                    <a:pt x="906910" y="229708"/>
                  </a:lnTo>
                  <a:lnTo>
                    <a:pt x="910259" y="213117"/>
                  </a:lnTo>
                  <a:lnTo>
                    <a:pt x="910259" y="42623"/>
                  </a:lnTo>
                  <a:lnTo>
                    <a:pt x="906910" y="26032"/>
                  </a:lnTo>
                  <a:lnTo>
                    <a:pt x="897775" y="12484"/>
                  </a:lnTo>
                  <a:lnTo>
                    <a:pt x="884227" y="3349"/>
                  </a:lnTo>
                  <a:lnTo>
                    <a:pt x="867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19" name="object 19"/>
            <p:cNvSpPr/>
            <p:nvPr/>
          </p:nvSpPr>
          <p:spPr>
            <a:xfrm>
              <a:off x="9967400" y="4176264"/>
              <a:ext cx="910590" cy="255904"/>
            </a:xfrm>
            <a:custGeom>
              <a:avLst/>
              <a:gdLst/>
              <a:ahLst/>
              <a:cxnLst/>
              <a:rect l="l" t="t" r="r" b="b"/>
              <a:pathLst>
                <a:path w="910590" h="255904">
                  <a:moveTo>
                    <a:pt x="0" y="42624"/>
                  </a:moveTo>
                  <a:lnTo>
                    <a:pt x="3349" y="26032"/>
                  </a:lnTo>
                  <a:lnTo>
                    <a:pt x="12484" y="12484"/>
                  </a:lnTo>
                  <a:lnTo>
                    <a:pt x="26032" y="3349"/>
                  </a:lnTo>
                  <a:lnTo>
                    <a:pt x="42624" y="0"/>
                  </a:lnTo>
                  <a:lnTo>
                    <a:pt x="867635" y="0"/>
                  </a:lnTo>
                  <a:lnTo>
                    <a:pt x="884227" y="3349"/>
                  </a:lnTo>
                  <a:lnTo>
                    <a:pt x="897775" y="12484"/>
                  </a:lnTo>
                  <a:lnTo>
                    <a:pt x="906910" y="26032"/>
                  </a:lnTo>
                  <a:lnTo>
                    <a:pt x="910260" y="42624"/>
                  </a:lnTo>
                  <a:lnTo>
                    <a:pt x="910260" y="213117"/>
                  </a:lnTo>
                  <a:lnTo>
                    <a:pt x="906910" y="229709"/>
                  </a:lnTo>
                  <a:lnTo>
                    <a:pt x="897775" y="243257"/>
                  </a:lnTo>
                  <a:lnTo>
                    <a:pt x="884227" y="252392"/>
                  </a:lnTo>
                  <a:lnTo>
                    <a:pt x="867635" y="255742"/>
                  </a:lnTo>
                  <a:lnTo>
                    <a:pt x="42624" y="255742"/>
                  </a:lnTo>
                  <a:lnTo>
                    <a:pt x="26032" y="252392"/>
                  </a:lnTo>
                  <a:lnTo>
                    <a:pt x="12484" y="243257"/>
                  </a:lnTo>
                  <a:lnTo>
                    <a:pt x="3349" y="229709"/>
                  </a:lnTo>
                  <a:lnTo>
                    <a:pt x="0" y="213117"/>
                  </a:lnTo>
                  <a:lnTo>
                    <a:pt x="0" y="42624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086814" y="4206810"/>
            <a:ext cx="584305" cy="165382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12648">
              <a:spcBef>
                <a:spcPts val="100"/>
              </a:spcBef>
            </a:pPr>
            <a:r>
              <a:rPr sz="996" dirty="0">
                <a:latin typeface="Avenir-Light"/>
                <a:cs typeface="Avenir-Light"/>
              </a:rPr>
              <a:t>São</a:t>
            </a:r>
            <a:r>
              <a:rPr sz="996" spc="-10" dirty="0">
                <a:latin typeface="Avenir-Light"/>
                <a:cs typeface="Avenir-Light"/>
              </a:rPr>
              <a:t> Paulo</a:t>
            </a:r>
            <a:endParaRPr sz="996">
              <a:latin typeface="Avenir-Light"/>
              <a:cs typeface="Avenir-Ligh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716163" y="4486616"/>
            <a:ext cx="1469617" cy="1030123"/>
            <a:chOff x="9756647" y="4484672"/>
            <a:chExt cx="1475740" cy="103441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58983" y="4602480"/>
              <a:ext cx="463296" cy="2133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30018" y="4484672"/>
              <a:ext cx="214697" cy="2526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56647" y="5065776"/>
              <a:ext cx="463296" cy="213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821" y="4949793"/>
              <a:ext cx="214697" cy="2526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206474" y="5038676"/>
              <a:ext cx="1016635" cy="219075"/>
            </a:xfrm>
            <a:custGeom>
              <a:avLst/>
              <a:gdLst/>
              <a:ahLst/>
              <a:cxnLst/>
              <a:rect l="l" t="t" r="r" b="b"/>
              <a:pathLst>
                <a:path w="1016634" h="219075">
                  <a:moveTo>
                    <a:pt x="979548" y="0"/>
                  </a:moveTo>
                  <a:lnTo>
                    <a:pt x="36499" y="0"/>
                  </a:lnTo>
                  <a:lnTo>
                    <a:pt x="22292" y="2868"/>
                  </a:lnTo>
                  <a:lnTo>
                    <a:pt x="10690" y="10691"/>
                  </a:lnTo>
                  <a:lnTo>
                    <a:pt x="2868" y="22293"/>
                  </a:lnTo>
                  <a:lnTo>
                    <a:pt x="0" y="36501"/>
                  </a:lnTo>
                  <a:lnTo>
                    <a:pt x="0" y="182502"/>
                  </a:lnTo>
                  <a:lnTo>
                    <a:pt x="2868" y="196710"/>
                  </a:lnTo>
                  <a:lnTo>
                    <a:pt x="10690" y="208312"/>
                  </a:lnTo>
                  <a:lnTo>
                    <a:pt x="22292" y="216134"/>
                  </a:lnTo>
                  <a:lnTo>
                    <a:pt x="36499" y="219002"/>
                  </a:lnTo>
                  <a:lnTo>
                    <a:pt x="979548" y="219002"/>
                  </a:lnTo>
                  <a:lnTo>
                    <a:pt x="993756" y="216134"/>
                  </a:lnTo>
                  <a:lnTo>
                    <a:pt x="1005358" y="208312"/>
                  </a:lnTo>
                  <a:lnTo>
                    <a:pt x="1013181" y="196710"/>
                  </a:lnTo>
                  <a:lnTo>
                    <a:pt x="1016049" y="182502"/>
                  </a:lnTo>
                  <a:lnTo>
                    <a:pt x="1016049" y="36501"/>
                  </a:lnTo>
                  <a:lnTo>
                    <a:pt x="1013181" y="22293"/>
                  </a:lnTo>
                  <a:lnTo>
                    <a:pt x="1005358" y="10691"/>
                  </a:lnTo>
                  <a:lnTo>
                    <a:pt x="993756" y="2868"/>
                  </a:lnTo>
                  <a:lnTo>
                    <a:pt x="979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06474" y="5038676"/>
              <a:ext cx="1016635" cy="219075"/>
            </a:xfrm>
            <a:custGeom>
              <a:avLst/>
              <a:gdLst/>
              <a:ahLst/>
              <a:cxnLst/>
              <a:rect l="l" t="t" r="r" b="b"/>
              <a:pathLst>
                <a:path w="1016634" h="219075">
                  <a:moveTo>
                    <a:pt x="0" y="36500"/>
                  </a:moveTo>
                  <a:lnTo>
                    <a:pt x="2868" y="22292"/>
                  </a:lnTo>
                  <a:lnTo>
                    <a:pt x="10690" y="10690"/>
                  </a:lnTo>
                  <a:lnTo>
                    <a:pt x="22292" y="2868"/>
                  </a:lnTo>
                  <a:lnTo>
                    <a:pt x="36500" y="0"/>
                  </a:lnTo>
                  <a:lnTo>
                    <a:pt x="979549" y="0"/>
                  </a:lnTo>
                  <a:lnTo>
                    <a:pt x="993757" y="2868"/>
                  </a:lnTo>
                  <a:lnTo>
                    <a:pt x="1005359" y="10690"/>
                  </a:lnTo>
                  <a:lnTo>
                    <a:pt x="1013181" y="22292"/>
                  </a:lnTo>
                  <a:lnTo>
                    <a:pt x="1016050" y="36500"/>
                  </a:lnTo>
                  <a:lnTo>
                    <a:pt x="1016050" y="182502"/>
                  </a:lnTo>
                  <a:lnTo>
                    <a:pt x="1013181" y="196710"/>
                  </a:lnTo>
                  <a:lnTo>
                    <a:pt x="1005359" y="208312"/>
                  </a:lnTo>
                  <a:lnTo>
                    <a:pt x="993757" y="216134"/>
                  </a:lnTo>
                  <a:lnTo>
                    <a:pt x="979549" y="219003"/>
                  </a:lnTo>
                  <a:lnTo>
                    <a:pt x="36500" y="219003"/>
                  </a:lnTo>
                  <a:lnTo>
                    <a:pt x="22292" y="216134"/>
                  </a:lnTo>
                  <a:lnTo>
                    <a:pt x="10690" y="208312"/>
                  </a:lnTo>
                  <a:lnTo>
                    <a:pt x="2868" y="196710"/>
                  </a:lnTo>
                  <a:lnTo>
                    <a:pt x="0" y="182502"/>
                  </a:lnTo>
                  <a:lnTo>
                    <a:pt x="0" y="36500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125952" y="5298469"/>
              <a:ext cx="1014730" cy="211454"/>
            </a:xfrm>
            <a:custGeom>
              <a:avLst/>
              <a:gdLst/>
              <a:ahLst/>
              <a:cxnLst/>
              <a:rect l="l" t="t" r="r" b="b"/>
              <a:pathLst>
                <a:path w="1014729" h="211454">
                  <a:moveTo>
                    <a:pt x="979509" y="0"/>
                  </a:moveTo>
                  <a:lnTo>
                    <a:pt x="35167" y="0"/>
                  </a:lnTo>
                  <a:lnTo>
                    <a:pt x="21478" y="2763"/>
                  </a:lnTo>
                  <a:lnTo>
                    <a:pt x="10300" y="10300"/>
                  </a:lnTo>
                  <a:lnTo>
                    <a:pt x="2763" y="21478"/>
                  </a:lnTo>
                  <a:lnTo>
                    <a:pt x="0" y="35167"/>
                  </a:lnTo>
                  <a:lnTo>
                    <a:pt x="0" y="175834"/>
                  </a:lnTo>
                  <a:lnTo>
                    <a:pt x="2763" y="189522"/>
                  </a:lnTo>
                  <a:lnTo>
                    <a:pt x="10300" y="200701"/>
                  </a:lnTo>
                  <a:lnTo>
                    <a:pt x="21478" y="208237"/>
                  </a:lnTo>
                  <a:lnTo>
                    <a:pt x="35167" y="211001"/>
                  </a:lnTo>
                  <a:lnTo>
                    <a:pt x="979509" y="211001"/>
                  </a:lnTo>
                  <a:lnTo>
                    <a:pt x="993197" y="208237"/>
                  </a:lnTo>
                  <a:lnTo>
                    <a:pt x="1004376" y="200701"/>
                  </a:lnTo>
                  <a:lnTo>
                    <a:pt x="1011912" y="189522"/>
                  </a:lnTo>
                  <a:lnTo>
                    <a:pt x="1014676" y="175834"/>
                  </a:lnTo>
                  <a:lnTo>
                    <a:pt x="1014676" y="35167"/>
                  </a:lnTo>
                  <a:lnTo>
                    <a:pt x="1011912" y="21478"/>
                  </a:lnTo>
                  <a:lnTo>
                    <a:pt x="1004376" y="10300"/>
                  </a:lnTo>
                  <a:lnTo>
                    <a:pt x="993197" y="2763"/>
                  </a:lnTo>
                  <a:lnTo>
                    <a:pt x="979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125952" y="5298469"/>
              <a:ext cx="1014730" cy="211454"/>
            </a:xfrm>
            <a:custGeom>
              <a:avLst/>
              <a:gdLst/>
              <a:ahLst/>
              <a:cxnLst/>
              <a:rect l="l" t="t" r="r" b="b"/>
              <a:pathLst>
                <a:path w="1014729" h="211454">
                  <a:moveTo>
                    <a:pt x="0" y="35167"/>
                  </a:moveTo>
                  <a:lnTo>
                    <a:pt x="2763" y="21478"/>
                  </a:lnTo>
                  <a:lnTo>
                    <a:pt x="10300" y="10300"/>
                  </a:lnTo>
                  <a:lnTo>
                    <a:pt x="21478" y="2763"/>
                  </a:lnTo>
                  <a:lnTo>
                    <a:pt x="35167" y="0"/>
                  </a:lnTo>
                  <a:lnTo>
                    <a:pt x="979508" y="0"/>
                  </a:lnTo>
                  <a:lnTo>
                    <a:pt x="993197" y="2763"/>
                  </a:lnTo>
                  <a:lnTo>
                    <a:pt x="1004375" y="10300"/>
                  </a:lnTo>
                  <a:lnTo>
                    <a:pt x="1011912" y="21478"/>
                  </a:lnTo>
                  <a:lnTo>
                    <a:pt x="1014676" y="35167"/>
                  </a:lnTo>
                  <a:lnTo>
                    <a:pt x="1014676" y="175833"/>
                  </a:lnTo>
                  <a:lnTo>
                    <a:pt x="1011912" y="189522"/>
                  </a:lnTo>
                  <a:lnTo>
                    <a:pt x="1004375" y="200700"/>
                  </a:lnTo>
                  <a:lnTo>
                    <a:pt x="993197" y="208237"/>
                  </a:lnTo>
                  <a:lnTo>
                    <a:pt x="979508" y="211001"/>
                  </a:lnTo>
                  <a:lnTo>
                    <a:pt x="35167" y="211001"/>
                  </a:lnTo>
                  <a:lnTo>
                    <a:pt x="21478" y="208237"/>
                  </a:lnTo>
                  <a:lnTo>
                    <a:pt x="10300" y="200700"/>
                  </a:lnTo>
                  <a:lnTo>
                    <a:pt x="2763" y="189522"/>
                  </a:lnTo>
                  <a:lnTo>
                    <a:pt x="0" y="175833"/>
                  </a:lnTo>
                  <a:lnTo>
                    <a:pt x="0" y="35167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205007" y="5047602"/>
            <a:ext cx="844840" cy="429376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98021">
              <a:spcBef>
                <a:spcPts val="100"/>
              </a:spcBef>
            </a:pPr>
            <a:r>
              <a:rPr sz="996" dirty="0">
                <a:latin typeface="Avenir-Light"/>
                <a:cs typeface="Avenir-Light"/>
              </a:rPr>
              <a:t>Buenos</a:t>
            </a:r>
            <a:r>
              <a:rPr sz="996" spc="-30" dirty="0">
                <a:latin typeface="Avenir-Light"/>
                <a:cs typeface="Avenir-Light"/>
              </a:rPr>
              <a:t> </a:t>
            </a:r>
            <a:r>
              <a:rPr sz="996" spc="-10" dirty="0">
                <a:latin typeface="Avenir-Light"/>
                <a:cs typeface="Avenir-Light"/>
              </a:rPr>
              <a:t>Aires</a:t>
            </a:r>
            <a:endParaRPr sz="996" dirty="0">
              <a:latin typeface="Avenir-Light"/>
              <a:cs typeface="Avenir-Light"/>
            </a:endParaRPr>
          </a:p>
          <a:p>
            <a:pPr marL="12648">
              <a:spcBef>
                <a:spcPts val="787"/>
              </a:spcBef>
            </a:pPr>
            <a:r>
              <a:rPr sz="996" dirty="0">
                <a:latin typeface="Avenir-Light"/>
                <a:cs typeface="Avenir-Light"/>
              </a:rPr>
              <a:t>Mar del</a:t>
            </a:r>
            <a:r>
              <a:rPr sz="996" spc="-5" dirty="0">
                <a:latin typeface="Avenir-Light"/>
                <a:cs typeface="Avenir-Light"/>
              </a:rPr>
              <a:t> </a:t>
            </a:r>
            <a:r>
              <a:rPr sz="996" spc="-20" dirty="0">
                <a:latin typeface="Avenir-Light"/>
                <a:cs typeface="Avenir-Light"/>
              </a:rPr>
              <a:t>Plata</a:t>
            </a:r>
            <a:endParaRPr sz="996" dirty="0">
              <a:latin typeface="Avenir-Light"/>
              <a:cs typeface="Avenir-Ligh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247471" y="2029956"/>
            <a:ext cx="1835124" cy="3357227"/>
            <a:chOff x="9286002" y="2017776"/>
            <a:chExt cx="1842770" cy="3371215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81031" y="5175504"/>
              <a:ext cx="460248" cy="2133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9782" y="5059310"/>
              <a:ext cx="214697" cy="25266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295527" y="2769336"/>
              <a:ext cx="659130" cy="233679"/>
            </a:xfrm>
            <a:custGeom>
              <a:avLst/>
              <a:gdLst/>
              <a:ahLst/>
              <a:cxnLst/>
              <a:rect l="l" t="t" r="r" b="b"/>
              <a:pathLst>
                <a:path w="659129" h="233680">
                  <a:moveTo>
                    <a:pt x="620209" y="0"/>
                  </a:moveTo>
                  <a:lnTo>
                    <a:pt x="38916" y="0"/>
                  </a:lnTo>
                  <a:lnTo>
                    <a:pt x="23768" y="3058"/>
                  </a:lnTo>
                  <a:lnTo>
                    <a:pt x="11398" y="11398"/>
                  </a:lnTo>
                  <a:lnTo>
                    <a:pt x="3058" y="23768"/>
                  </a:lnTo>
                  <a:lnTo>
                    <a:pt x="0" y="38916"/>
                  </a:lnTo>
                  <a:lnTo>
                    <a:pt x="0" y="194584"/>
                  </a:lnTo>
                  <a:lnTo>
                    <a:pt x="3058" y="209732"/>
                  </a:lnTo>
                  <a:lnTo>
                    <a:pt x="11398" y="222103"/>
                  </a:lnTo>
                  <a:lnTo>
                    <a:pt x="23768" y="230443"/>
                  </a:lnTo>
                  <a:lnTo>
                    <a:pt x="38916" y="233502"/>
                  </a:lnTo>
                  <a:lnTo>
                    <a:pt x="620209" y="233502"/>
                  </a:lnTo>
                  <a:lnTo>
                    <a:pt x="635358" y="230443"/>
                  </a:lnTo>
                  <a:lnTo>
                    <a:pt x="647728" y="222103"/>
                  </a:lnTo>
                  <a:lnTo>
                    <a:pt x="656069" y="209732"/>
                  </a:lnTo>
                  <a:lnTo>
                    <a:pt x="659127" y="194584"/>
                  </a:lnTo>
                  <a:lnTo>
                    <a:pt x="659127" y="38916"/>
                  </a:lnTo>
                  <a:lnTo>
                    <a:pt x="656069" y="23768"/>
                  </a:lnTo>
                  <a:lnTo>
                    <a:pt x="647728" y="11398"/>
                  </a:lnTo>
                  <a:lnTo>
                    <a:pt x="635358" y="3058"/>
                  </a:lnTo>
                  <a:lnTo>
                    <a:pt x="6202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35" name="object 35"/>
            <p:cNvSpPr/>
            <p:nvPr/>
          </p:nvSpPr>
          <p:spPr>
            <a:xfrm>
              <a:off x="9295527" y="2769336"/>
              <a:ext cx="659130" cy="233679"/>
            </a:xfrm>
            <a:custGeom>
              <a:avLst/>
              <a:gdLst/>
              <a:ahLst/>
              <a:cxnLst/>
              <a:rect l="l" t="t" r="r" b="b"/>
              <a:pathLst>
                <a:path w="659129" h="233680">
                  <a:moveTo>
                    <a:pt x="0" y="38917"/>
                  </a:moveTo>
                  <a:lnTo>
                    <a:pt x="3058" y="23769"/>
                  </a:lnTo>
                  <a:lnTo>
                    <a:pt x="11398" y="11398"/>
                  </a:lnTo>
                  <a:lnTo>
                    <a:pt x="23769" y="3058"/>
                  </a:lnTo>
                  <a:lnTo>
                    <a:pt x="38917" y="0"/>
                  </a:lnTo>
                  <a:lnTo>
                    <a:pt x="620210" y="0"/>
                  </a:lnTo>
                  <a:lnTo>
                    <a:pt x="635358" y="3058"/>
                  </a:lnTo>
                  <a:lnTo>
                    <a:pt x="647729" y="11398"/>
                  </a:lnTo>
                  <a:lnTo>
                    <a:pt x="656069" y="23769"/>
                  </a:lnTo>
                  <a:lnTo>
                    <a:pt x="659128" y="38917"/>
                  </a:lnTo>
                  <a:lnTo>
                    <a:pt x="659128" y="194585"/>
                  </a:lnTo>
                  <a:lnTo>
                    <a:pt x="656069" y="209733"/>
                  </a:lnTo>
                  <a:lnTo>
                    <a:pt x="647729" y="222104"/>
                  </a:lnTo>
                  <a:lnTo>
                    <a:pt x="635358" y="230444"/>
                  </a:lnTo>
                  <a:lnTo>
                    <a:pt x="620210" y="233503"/>
                  </a:lnTo>
                  <a:lnTo>
                    <a:pt x="38917" y="233503"/>
                  </a:lnTo>
                  <a:lnTo>
                    <a:pt x="23769" y="230444"/>
                  </a:lnTo>
                  <a:lnTo>
                    <a:pt x="11398" y="222104"/>
                  </a:lnTo>
                  <a:lnTo>
                    <a:pt x="3058" y="209733"/>
                  </a:lnTo>
                  <a:lnTo>
                    <a:pt x="0" y="194585"/>
                  </a:lnTo>
                  <a:lnTo>
                    <a:pt x="0" y="38917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99319" y="2017776"/>
              <a:ext cx="1328927" cy="87477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300217" y="2939637"/>
              <a:ext cx="659130" cy="234950"/>
            </a:xfrm>
            <a:custGeom>
              <a:avLst/>
              <a:gdLst/>
              <a:ahLst/>
              <a:cxnLst/>
              <a:rect l="l" t="t" r="r" b="b"/>
              <a:pathLst>
                <a:path w="659129" h="234950">
                  <a:moveTo>
                    <a:pt x="620067" y="0"/>
                  </a:moveTo>
                  <a:lnTo>
                    <a:pt x="39060" y="0"/>
                  </a:lnTo>
                  <a:lnTo>
                    <a:pt x="23856" y="3069"/>
                  </a:lnTo>
                  <a:lnTo>
                    <a:pt x="11440" y="11440"/>
                  </a:lnTo>
                  <a:lnTo>
                    <a:pt x="3069" y="23856"/>
                  </a:lnTo>
                  <a:lnTo>
                    <a:pt x="0" y="39060"/>
                  </a:lnTo>
                  <a:lnTo>
                    <a:pt x="0" y="195299"/>
                  </a:lnTo>
                  <a:lnTo>
                    <a:pt x="3069" y="210503"/>
                  </a:lnTo>
                  <a:lnTo>
                    <a:pt x="11440" y="222918"/>
                  </a:lnTo>
                  <a:lnTo>
                    <a:pt x="23856" y="231289"/>
                  </a:lnTo>
                  <a:lnTo>
                    <a:pt x="39060" y="234359"/>
                  </a:lnTo>
                  <a:lnTo>
                    <a:pt x="620067" y="234359"/>
                  </a:lnTo>
                  <a:lnTo>
                    <a:pt x="635271" y="231289"/>
                  </a:lnTo>
                  <a:lnTo>
                    <a:pt x="647686" y="222918"/>
                  </a:lnTo>
                  <a:lnTo>
                    <a:pt x="656057" y="210503"/>
                  </a:lnTo>
                  <a:lnTo>
                    <a:pt x="659127" y="195299"/>
                  </a:lnTo>
                  <a:lnTo>
                    <a:pt x="659127" y="39060"/>
                  </a:lnTo>
                  <a:lnTo>
                    <a:pt x="656057" y="23856"/>
                  </a:lnTo>
                  <a:lnTo>
                    <a:pt x="647686" y="11440"/>
                  </a:lnTo>
                  <a:lnTo>
                    <a:pt x="635271" y="3069"/>
                  </a:lnTo>
                  <a:lnTo>
                    <a:pt x="620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00217" y="2939637"/>
              <a:ext cx="659130" cy="234950"/>
            </a:xfrm>
            <a:custGeom>
              <a:avLst/>
              <a:gdLst/>
              <a:ahLst/>
              <a:cxnLst/>
              <a:rect l="l" t="t" r="r" b="b"/>
              <a:pathLst>
                <a:path w="659129" h="234950">
                  <a:moveTo>
                    <a:pt x="0" y="39060"/>
                  </a:moveTo>
                  <a:lnTo>
                    <a:pt x="3069" y="23856"/>
                  </a:lnTo>
                  <a:lnTo>
                    <a:pt x="11440" y="11440"/>
                  </a:lnTo>
                  <a:lnTo>
                    <a:pt x="23856" y="3069"/>
                  </a:lnTo>
                  <a:lnTo>
                    <a:pt x="39060" y="0"/>
                  </a:lnTo>
                  <a:lnTo>
                    <a:pt x="620067" y="0"/>
                  </a:lnTo>
                  <a:lnTo>
                    <a:pt x="635271" y="3069"/>
                  </a:lnTo>
                  <a:lnTo>
                    <a:pt x="647687" y="11440"/>
                  </a:lnTo>
                  <a:lnTo>
                    <a:pt x="656058" y="23856"/>
                  </a:lnTo>
                  <a:lnTo>
                    <a:pt x="659128" y="39060"/>
                  </a:lnTo>
                  <a:lnTo>
                    <a:pt x="659128" y="195299"/>
                  </a:lnTo>
                  <a:lnTo>
                    <a:pt x="656058" y="210503"/>
                  </a:lnTo>
                  <a:lnTo>
                    <a:pt x="647687" y="222919"/>
                  </a:lnTo>
                  <a:lnTo>
                    <a:pt x="635271" y="231290"/>
                  </a:lnTo>
                  <a:lnTo>
                    <a:pt x="620067" y="234360"/>
                  </a:lnTo>
                  <a:lnTo>
                    <a:pt x="39060" y="234360"/>
                  </a:lnTo>
                  <a:lnTo>
                    <a:pt x="23856" y="231290"/>
                  </a:lnTo>
                  <a:lnTo>
                    <a:pt x="11440" y="222919"/>
                  </a:lnTo>
                  <a:lnTo>
                    <a:pt x="3069" y="210503"/>
                  </a:lnTo>
                  <a:lnTo>
                    <a:pt x="0" y="195299"/>
                  </a:lnTo>
                  <a:lnTo>
                    <a:pt x="0" y="39060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399394" y="2774122"/>
            <a:ext cx="1415866" cy="349281"/>
          </a:xfrm>
          <a:prstGeom prst="rect">
            <a:avLst/>
          </a:prstGeom>
        </p:spPr>
        <p:txBody>
          <a:bodyPr vert="horz" wrap="square" lIns="0" tIns="30985" rIns="0" bIns="0" rtlCol="0">
            <a:spAutoFit/>
          </a:bodyPr>
          <a:lstStyle/>
          <a:p>
            <a:pPr marL="12648">
              <a:spcBef>
                <a:spcPts val="243"/>
              </a:spcBef>
            </a:pPr>
            <a:r>
              <a:rPr sz="996" spc="-20" dirty="0">
                <a:latin typeface="Avenir-Light"/>
                <a:cs typeface="Avenir-Light"/>
              </a:rPr>
              <a:t>Miami</a:t>
            </a:r>
            <a:endParaRPr sz="996">
              <a:latin typeface="Avenir-Light"/>
              <a:cs typeface="Avenir-Light"/>
            </a:endParaRPr>
          </a:p>
          <a:p>
            <a:pPr marL="970096">
              <a:spcBef>
                <a:spcPts val="139"/>
              </a:spcBef>
            </a:pPr>
            <a:r>
              <a:rPr sz="996" spc="-10" dirty="0">
                <a:latin typeface="Avenir-Light"/>
                <a:cs typeface="Avenir-Light"/>
              </a:rPr>
              <a:t>London</a:t>
            </a:r>
            <a:endParaRPr sz="996">
              <a:latin typeface="Avenir-Light"/>
              <a:cs typeface="Avenir-Ligh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338408" y="2587282"/>
            <a:ext cx="458338" cy="328995"/>
            <a:chOff x="10381488" y="2577426"/>
            <a:chExt cx="460248" cy="330366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81488" y="2694432"/>
              <a:ext cx="460248" cy="2133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49827" y="2577426"/>
              <a:ext cx="214698" cy="252661"/>
            </a:xfrm>
            <a:prstGeom prst="rect">
              <a:avLst/>
            </a:prstGeom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7302F71C-A39F-E233-EA11-7E9AA146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28" y="158142"/>
            <a:ext cx="11288632" cy="932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Symphony E AGORA </a:t>
            </a:r>
            <a:r>
              <a:rPr lang="en-US" dirty="0">
                <a:solidFill>
                  <a:schemeClr val="accent1"/>
                </a:solidFill>
              </a:rPr>
              <a:t>Cognition</a:t>
            </a:r>
            <a:r>
              <a:rPr lang="en-US" dirty="0">
                <a:solidFill>
                  <a:srgbClr val="002060"/>
                </a:solidFill>
              </a:rPr>
              <a:t>… </a:t>
            </a:r>
            <a:r>
              <a:rPr lang="pt-BR" dirty="0">
                <a:solidFill>
                  <a:srgbClr val="002060"/>
                </a:solidFill>
              </a:rPr>
              <a:t>Globalmente #1 em entrega de valor</a:t>
            </a:r>
            <a:endParaRPr lang="es-AR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6DA6-8408-1280-7513-B9DCA6A4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Nossa Abordagem da Visão à Realidade...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21608-C7BA-608A-35B5-BC5326683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solidFill>
                  <a:srgbClr val="00B0F0"/>
                </a:solidFill>
              </a:rPr>
              <a:t>Metodologia</a:t>
            </a:r>
            <a:r>
              <a:rPr lang="en-US" sz="1800" dirty="0">
                <a:solidFill>
                  <a:srgbClr val="00B0F0"/>
                </a:solidFill>
              </a:rPr>
              <a:t> SAVO</a:t>
            </a:r>
            <a:r>
              <a:rPr lang="en-US" sz="1400" baseline="30000" dirty="0">
                <a:solidFill>
                  <a:srgbClr val="00B0F0"/>
                </a:solidFill>
              </a:rPr>
              <a:t>TM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415E712-B3B2-9B8B-3BD9-A0D1567962BA}"/>
              </a:ext>
            </a:extLst>
          </p:cNvPr>
          <p:cNvSpPr txBox="1"/>
          <p:nvPr/>
        </p:nvSpPr>
        <p:spPr>
          <a:xfrm>
            <a:off x="409995" y="1522148"/>
            <a:ext cx="1154356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Calibri" panose="020F0502020204030204" pitchFamily="34" charset="0"/>
              </a:rPr>
              <a:t>
</a:t>
            </a: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FCFF2-4323-D63E-939B-3EA83A822976}"/>
              </a:ext>
            </a:extLst>
          </p:cNvPr>
          <p:cNvSpPr/>
          <p:nvPr/>
        </p:nvSpPr>
        <p:spPr>
          <a:xfrm>
            <a:off x="1036709" y="3419558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Redesenhar e padronizar processos de ponta a ponta para eliminar perdas, melhorar a experiência de clientes e funcionários e aumentar a criação de valor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.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E52BD6-18E3-E8D5-907E-D8CDA269E482}"/>
              </a:ext>
            </a:extLst>
          </p:cNvPr>
          <p:cNvSpPr/>
          <p:nvPr/>
        </p:nvSpPr>
        <p:spPr>
          <a:xfrm>
            <a:off x="3716409" y="3405586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Use as mais avançadas ferramentas de </a:t>
            </a:r>
            <a:r>
              <a:rPr lang="pt-BR" sz="1400" dirty="0" err="1">
                <a:solidFill>
                  <a:srgbClr val="039BE5">
                    <a:lumMod val="50000"/>
                  </a:srgbClr>
                </a:solidFill>
                <a:latin typeface="Gilroy"/>
              </a:rPr>
              <a:t>Robotic</a:t>
            </a: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 </a:t>
            </a:r>
            <a:r>
              <a:rPr lang="pt-BR" sz="1400" dirty="0" err="1">
                <a:solidFill>
                  <a:srgbClr val="039BE5">
                    <a:lumMod val="50000"/>
                  </a:srgbClr>
                </a:solidFill>
                <a:latin typeface="Gilroy"/>
              </a:rPr>
              <a:t>Process</a:t>
            </a: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 Automation e inteligência artificial para minimizar o trabalho manual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.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FFD0B-8360-C6FA-04A0-34CDB9E269B1}"/>
              </a:ext>
            </a:extLst>
          </p:cNvPr>
          <p:cNvSpPr/>
          <p:nvPr/>
        </p:nvSpPr>
        <p:spPr>
          <a:xfrm>
            <a:off x="8885309" y="3423399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Coordene vários processos com visibilidade de ponta a ponta sob um Centro de Excelência. Refine e promova melhorias com o suporte de análise e gerenciamento de serviços</a:t>
            </a:r>
            <a:endParaRPr kumimoji="0" lang="es-AR" sz="1400" b="1" i="0" u="none" strike="noStrike" kern="1200" cap="none" spc="-5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5FCAB-06D1-C1C5-E5EB-9F8BA57E6CCA}"/>
              </a:ext>
            </a:extLst>
          </p:cNvPr>
          <p:cNvSpPr/>
          <p:nvPr/>
        </p:nvSpPr>
        <p:spPr>
          <a:xfrm>
            <a:off x="6300859" y="3410680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Otimize tarefas que exigem entrada humana, contando com impacto, grupo, retenção ou talento de BPO, Cloud </a:t>
            </a:r>
            <a:r>
              <a:rPr lang="pt-BR" sz="1400" dirty="0" err="1">
                <a:solidFill>
                  <a:srgbClr val="039BE5">
                    <a:lumMod val="50000"/>
                  </a:srgbClr>
                </a:solidFill>
                <a:latin typeface="Gilroy"/>
              </a:rPr>
              <a:t>Migration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.</a:t>
            </a:r>
            <a:endParaRPr kumimoji="0" lang="es-AR" sz="1400" b="1" i="0" u="none" strike="noStrike" kern="1200" cap="none" spc="-5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4E4D46-E634-7838-266A-E6D36876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88" y="2774011"/>
            <a:ext cx="9956800" cy="78034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44AA92-8507-F758-E7F3-B168203DB634}"/>
              </a:ext>
            </a:extLst>
          </p:cNvPr>
          <p:cNvSpPr/>
          <p:nvPr/>
        </p:nvSpPr>
        <p:spPr>
          <a:xfrm>
            <a:off x="1778415" y="5533250"/>
            <a:ext cx="3336544" cy="640080"/>
          </a:xfrm>
          <a:prstGeom prst="roundRect">
            <a:avLst/>
          </a:prstGeom>
          <a:solidFill>
            <a:srgbClr val="6CBE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dirty="0">
                <a:solidFill>
                  <a:srgbClr val="484748"/>
                </a:solidFill>
                <a:latin typeface="Gilroy"/>
              </a:rPr>
              <a:t>3 a 5 vezes mais Benefícios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BA565C-445B-BCC7-6E13-47DB14DCB569}"/>
              </a:ext>
            </a:extLst>
          </p:cNvPr>
          <p:cNvSpPr/>
          <p:nvPr/>
        </p:nvSpPr>
        <p:spPr>
          <a:xfrm>
            <a:off x="7121786" y="5523593"/>
            <a:ext cx="3779053" cy="649737"/>
          </a:xfrm>
          <a:prstGeom prst="roundRect">
            <a:avLst/>
          </a:prstGeom>
          <a:solidFill>
            <a:srgbClr val="6CBE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2000" dirty="0">
                <a:solidFill>
                  <a:srgbClr val="484748"/>
                </a:solidFill>
                <a:latin typeface="Gilroy"/>
              </a:rPr>
              <a:t>ROI 4 a 10 vezes maior*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E6668C6-54B2-5111-DFCE-3D92D818C5E3}"/>
              </a:ext>
            </a:extLst>
          </p:cNvPr>
          <p:cNvSpPr/>
          <p:nvPr/>
        </p:nvSpPr>
        <p:spPr>
          <a:xfrm>
            <a:off x="5503025" y="5623674"/>
            <a:ext cx="1221971" cy="64008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D06553BC-9010-16DB-8C85-8750B5E9A227}"/>
              </a:ext>
            </a:extLst>
          </p:cNvPr>
          <p:cNvSpPr txBox="1"/>
          <p:nvPr/>
        </p:nvSpPr>
        <p:spPr>
          <a:xfrm>
            <a:off x="7225612" y="6357450"/>
            <a:ext cx="377905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>
              <a:defRPr/>
            </a:pPr>
            <a:r>
              <a:rPr lang="pt-BR" sz="1200" dirty="0">
                <a:solidFill>
                  <a:srgbClr val="039BE5">
                    <a:lumMod val="50000"/>
                  </a:srgbClr>
                </a:solidFill>
                <a:latin typeface="Gilroy"/>
                <a:cs typeface="Calibri" panose="020F0502020204030204" pitchFamily="34" charset="0"/>
              </a:rPr>
              <a:t>* Com base em nossa experiência mais de 400 projetos de RPA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0E2A31-B76B-8323-7742-DC96560FE3FA}"/>
              </a:ext>
            </a:extLst>
          </p:cNvPr>
          <p:cNvSpPr txBox="1"/>
          <p:nvPr/>
        </p:nvSpPr>
        <p:spPr>
          <a:xfrm>
            <a:off x="1085088" y="2254767"/>
            <a:ext cx="20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implifique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A9D73-2BD5-02CA-D875-2E8DA68BBAF9}"/>
              </a:ext>
            </a:extLst>
          </p:cNvPr>
          <p:cNvSpPr txBox="1"/>
          <p:nvPr/>
        </p:nvSpPr>
        <p:spPr>
          <a:xfrm>
            <a:off x="3716409" y="2254767"/>
            <a:ext cx="20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utomatize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2A3BA-86D9-6CA1-F85A-3837A0F283DE}"/>
              </a:ext>
            </a:extLst>
          </p:cNvPr>
          <p:cNvSpPr txBox="1"/>
          <p:nvPr/>
        </p:nvSpPr>
        <p:spPr>
          <a:xfrm>
            <a:off x="6460062" y="2254767"/>
            <a:ext cx="20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irtualize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DE3CE5-65CA-E6B9-2104-C249E270236E}"/>
              </a:ext>
            </a:extLst>
          </p:cNvPr>
          <p:cNvSpPr txBox="1"/>
          <p:nvPr/>
        </p:nvSpPr>
        <p:spPr>
          <a:xfrm>
            <a:off x="8885309" y="2254767"/>
            <a:ext cx="222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rquestre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F736E-A05B-8529-DB88-215E85D6C39B}"/>
              </a:ext>
            </a:extLst>
          </p:cNvPr>
          <p:cNvSpPr txBox="1"/>
          <p:nvPr/>
        </p:nvSpPr>
        <p:spPr>
          <a:xfrm>
            <a:off x="587888" y="1487564"/>
            <a:ext cx="1095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b="1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Criamos valor</a:t>
            </a:r>
            <a:r>
              <a:rPr lang="pt-BR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, além de </a:t>
            </a:r>
            <a:r>
              <a:rPr lang="pt-BR" b="1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controlar e gerenciar riscos </a:t>
            </a:r>
            <a:r>
              <a:rPr lang="pt-BR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implementando nossa metodologia SAVO™ em todos os projetos. Nossa metodologia se concentra na criação de valor comercial por meio da automação de tarefas.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8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Capgemini Logo Logo and symbol, meaning, history, PNG">
            <a:extLst>
              <a:ext uri="{FF2B5EF4-FFF2-40B4-BE49-F238E27FC236}">
                <a16:creationId xmlns:a16="http://schemas.microsoft.com/office/drawing/2014/main" id="{5EA08505-E973-4D59-9C74-CE1C6F67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0" y="2863151"/>
            <a:ext cx="959442" cy="6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2">
            <a:extLst>
              <a:ext uri="{FF2B5EF4-FFF2-40B4-BE49-F238E27FC236}">
                <a16:creationId xmlns:a16="http://schemas.microsoft.com/office/drawing/2014/main" id="{7CF51F65-C44F-AEA9-29E0-14D5156AA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94" t="21770" r="14973" b="63000"/>
          <a:stretch/>
        </p:blipFill>
        <p:spPr>
          <a:xfrm>
            <a:off x="641606" y="2181507"/>
            <a:ext cx="970998" cy="654626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8C158EF8-AD6E-8A2C-9BA7-95E8F6A334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619" y="3516664"/>
            <a:ext cx="948289" cy="583487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88FE7835-ABE3-32D2-3A2E-C4325258E7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592" y="4845801"/>
            <a:ext cx="1000500" cy="65362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EDAF9ABC-320A-C83D-3884-2814499A1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498" y="4256104"/>
            <a:ext cx="994028" cy="3356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1DC8F7D5-0CEE-B65F-1E56-45B76D45E6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752" y="4270800"/>
            <a:ext cx="905075" cy="432058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A9EB33B1-D8B2-90CC-3365-95D96EF96D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1" t="5741" r="9636" b="2584"/>
          <a:stretch/>
        </p:blipFill>
        <p:spPr>
          <a:xfrm>
            <a:off x="2779292" y="2793617"/>
            <a:ext cx="959442" cy="642376"/>
          </a:xfrm>
          <a:prstGeom prst="rect">
            <a:avLst/>
          </a:prstGeom>
          <a:noFill/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27FB98E2-A741-4024-39B1-D64A789F7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249" y="4875552"/>
            <a:ext cx="1002260" cy="6422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29" name="11 Grupo">
            <a:extLst>
              <a:ext uri="{FF2B5EF4-FFF2-40B4-BE49-F238E27FC236}">
                <a16:creationId xmlns:a16="http://schemas.microsoft.com/office/drawing/2014/main" id="{63ACD86C-2F90-2434-221D-EFEB8CD009A0}"/>
              </a:ext>
            </a:extLst>
          </p:cNvPr>
          <p:cNvGrpSpPr/>
          <p:nvPr/>
        </p:nvGrpSpPr>
        <p:grpSpPr>
          <a:xfrm>
            <a:off x="3991938" y="5712342"/>
            <a:ext cx="863724" cy="204628"/>
            <a:chOff x="574675" y="207963"/>
            <a:chExt cx="776288" cy="192087"/>
          </a:xfrm>
          <a:solidFill>
            <a:srgbClr val="000000"/>
          </a:solidFill>
        </p:grpSpPr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4F963F4C-4B60-2E96-D1D4-1E6BE247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4" b="0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Freeform 14">
              <a:extLst>
                <a:ext uri="{FF2B5EF4-FFF2-40B4-BE49-F238E27FC236}">
                  <a16:creationId xmlns:a16="http://schemas.microsoft.com/office/drawing/2014/main" id="{2816D312-344B-A1B7-783E-CB9A4C16EC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4" b="0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reeform 17">
              <a:extLst>
                <a:ext uri="{FF2B5EF4-FFF2-40B4-BE49-F238E27FC236}">
                  <a16:creationId xmlns:a16="http://schemas.microsoft.com/office/drawing/2014/main" id="{4A8A3614-7CC5-7434-585A-B95FF2D3D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4" b="0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31" name="Picture 230" descr="https://www.canvia.com/contents/web/img/logo-interna.png">
            <a:extLst>
              <a:ext uri="{FF2B5EF4-FFF2-40B4-BE49-F238E27FC236}">
                <a16:creationId xmlns:a16="http://schemas.microsoft.com/office/drawing/2014/main" id="{5B0FFE80-F640-B3AB-F9DC-7F6AD2221DA1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855" y="4856643"/>
            <a:ext cx="877194" cy="2045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3602DC74-F95C-4189-123F-3C6F85C3CB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6" t="5632" r="10990" b="13468"/>
          <a:stretch/>
        </p:blipFill>
        <p:spPr>
          <a:xfrm>
            <a:off x="1825963" y="2179700"/>
            <a:ext cx="817970" cy="582671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6FFA1692-40C9-3D2F-40B0-EE542F6C2E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16"/>
          <a:stretch/>
        </p:blipFill>
        <p:spPr>
          <a:xfrm>
            <a:off x="4017824" y="3654289"/>
            <a:ext cx="772542" cy="276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FB8A5ECD-8CB5-8359-F7DD-A5E504D1A6EE}"/>
              </a:ext>
            </a:extLst>
          </p:cNvPr>
          <p:cNvSpPr txBox="1"/>
          <p:nvPr/>
        </p:nvSpPr>
        <p:spPr>
          <a:xfrm>
            <a:off x="5985698" y="4780723"/>
            <a:ext cx="45719" cy="29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3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</a:p>
        </p:txBody>
      </p:sp>
      <p:pic>
        <p:nvPicPr>
          <p:cNvPr id="244" name="Picture 243">
            <a:extLst>
              <a:ext uri="{FF2B5EF4-FFF2-40B4-BE49-F238E27FC236}">
                <a16:creationId xmlns:a16="http://schemas.microsoft.com/office/drawing/2014/main" id="{9BC358B7-E9A7-0F01-C31A-BBF49E2A99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646" y="4334345"/>
            <a:ext cx="821782" cy="330404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CDE7BCBB-B788-1E80-F140-DB2612BBF6D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927" y="3573695"/>
            <a:ext cx="494800" cy="508004"/>
          </a:xfrm>
          <a:prstGeom prst="rect">
            <a:avLst/>
          </a:prstGeom>
        </p:spPr>
      </p:pic>
      <p:pic>
        <p:nvPicPr>
          <p:cNvPr id="258" name="Picture 2" descr="Em breve um site totalmente renovado para você!">
            <a:extLst>
              <a:ext uri="{FF2B5EF4-FFF2-40B4-BE49-F238E27FC236}">
                <a16:creationId xmlns:a16="http://schemas.microsoft.com/office/drawing/2014/main" id="{3BAD92F7-D456-C281-2A65-EE98D3A9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04" y="4210331"/>
            <a:ext cx="834611" cy="5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Imagen 15" descr="G:\RRII Marca y Beneficios\Branding\MARCA\Logos La CAJA\LogoLaCajadigitalRGB250x250(Original).png">
            <a:extLst>
              <a:ext uri="{FF2B5EF4-FFF2-40B4-BE49-F238E27FC236}">
                <a16:creationId xmlns:a16="http://schemas.microsoft.com/office/drawing/2014/main" id="{869CF5B1-871E-9861-F495-7654D266D142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652" y="2844910"/>
            <a:ext cx="392168" cy="3595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4B51788C-19AB-3DFF-1D4C-48E0637FFD6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006509"/>
            <a:ext cx="445829" cy="3630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EB168886-1619-2C69-5EAA-85739D0EA350}"/>
              </a:ext>
            </a:extLst>
          </p:cNvPr>
          <p:cNvSpPr txBox="1"/>
          <p:nvPr/>
        </p:nvSpPr>
        <p:spPr>
          <a:xfrm>
            <a:off x="1799010" y="3472601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3E9FD19-E50D-B489-7B9C-0D3CF9D60F9D}"/>
              </a:ext>
            </a:extLst>
          </p:cNvPr>
          <p:cNvSpPr txBox="1"/>
          <p:nvPr/>
        </p:nvSpPr>
        <p:spPr>
          <a:xfrm>
            <a:off x="5735909" y="4112744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B5B5167-ABAF-2E93-E051-4E936EADB271}"/>
              </a:ext>
            </a:extLst>
          </p:cNvPr>
          <p:cNvSpPr txBox="1"/>
          <p:nvPr/>
        </p:nvSpPr>
        <p:spPr>
          <a:xfrm>
            <a:off x="6414335" y="4768044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2651424-0E84-1EFA-8F87-3679593F3757}"/>
              </a:ext>
            </a:extLst>
          </p:cNvPr>
          <p:cNvSpPr txBox="1"/>
          <p:nvPr/>
        </p:nvSpPr>
        <p:spPr>
          <a:xfrm>
            <a:off x="3963175" y="3439255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7E1C9840-5B0A-B606-E366-0271F0CFE6EC}"/>
              </a:ext>
            </a:extLst>
          </p:cNvPr>
          <p:cNvSpPr txBox="1"/>
          <p:nvPr/>
        </p:nvSpPr>
        <p:spPr>
          <a:xfrm>
            <a:off x="8316189" y="1424061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BC9216A-BA76-D455-04AC-92D68BB5AB14}"/>
              </a:ext>
            </a:extLst>
          </p:cNvPr>
          <p:cNvSpPr txBox="1"/>
          <p:nvPr/>
        </p:nvSpPr>
        <p:spPr>
          <a:xfrm>
            <a:off x="2796944" y="4146260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1" name="Picture 2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73F203-97EE-F56C-9BEE-2638D45B32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724" y="2284230"/>
            <a:ext cx="793176" cy="518149"/>
          </a:xfrm>
          <a:prstGeom prst="rect">
            <a:avLst/>
          </a:prstGeom>
        </p:spPr>
      </p:pic>
      <p:pic>
        <p:nvPicPr>
          <p:cNvPr id="274" name="Picture 2" descr="Comentários CESARI avaliações e comentários de funcionários | Catho">
            <a:extLst>
              <a:ext uri="{FF2B5EF4-FFF2-40B4-BE49-F238E27FC236}">
                <a16:creationId xmlns:a16="http://schemas.microsoft.com/office/drawing/2014/main" id="{6BFE1F48-DED0-5C27-FDF1-A89295CA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375" b="-2053"/>
          <a:stretch/>
        </p:blipFill>
        <p:spPr bwMode="auto">
          <a:xfrm>
            <a:off x="2850325" y="4914527"/>
            <a:ext cx="750045" cy="5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" descr="LH LafargeHolcim | Brands of the World™ | Download vector logos and  logotypes">
            <a:extLst>
              <a:ext uri="{FF2B5EF4-FFF2-40B4-BE49-F238E27FC236}">
                <a16:creationId xmlns:a16="http://schemas.microsoft.com/office/drawing/2014/main" id="{F0E972C8-8C3A-10C0-02DE-9AD847C03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412" y="3549355"/>
            <a:ext cx="901816" cy="5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A2707C0F-37F6-FAE8-8F58-D80F3821EE89}"/>
              </a:ext>
            </a:extLst>
          </p:cNvPr>
          <p:cNvSpPr txBox="1"/>
          <p:nvPr/>
        </p:nvSpPr>
        <p:spPr>
          <a:xfrm>
            <a:off x="2824394" y="3496847"/>
            <a:ext cx="270900" cy="29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384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3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131" b="1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524627FC-2138-FB84-C6AA-0AF6AD46D2D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672" y="5006021"/>
            <a:ext cx="812379" cy="306572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1DF2EB41-78C6-4CD8-42FF-A447D152EA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776" y="1485679"/>
            <a:ext cx="626055" cy="537237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FA3185E1-CAF2-F578-9B24-FA66D31A9AD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984" y="3583464"/>
            <a:ext cx="952591" cy="416044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9D53BE0-56DA-89B0-70A2-FB6730C7CCD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449" y="1628963"/>
            <a:ext cx="952684" cy="374427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0EA8F609-3144-9EC1-C492-063DDDBA12C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500" y="3738225"/>
            <a:ext cx="838172" cy="329422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2A9F2A89-0B0A-4221-65BD-F106795ACAC0}"/>
              </a:ext>
            </a:extLst>
          </p:cNvPr>
          <p:cNvSpPr txBox="1"/>
          <p:nvPr/>
        </p:nvSpPr>
        <p:spPr>
          <a:xfrm>
            <a:off x="5894168" y="1382340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2006BD4-5C69-FF48-8C3C-AAB77BF33DF2}"/>
              </a:ext>
            </a:extLst>
          </p:cNvPr>
          <p:cNvSpPr txBox="1"/>
          <p:nvPr/>
        </p:nvSpPr>
        <p:spPr>
          <a:xfrm>
            <a:off x="3456234" y="1444403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26B825C7-55FC-3691-EA85-24EAA4F734A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80" y="4930251"/>
            <a:ext cx="867942" cy="42236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CE543F72-05CE-00B1-C882-A1226D8E9A2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552" y="2912331"/>
            <a:ext cx="710369" cy="424221"/>
          </a:xfrm>
          <a:prstGeom prst="rect">
            <a:avLst/>
          </a:prstGeom>
        </p:spPr>
      </p:pic>
      <p:pic>
        <p:nvPicPr>
          <p:cNvPr id="303" name="Picture 6" descr="Home Page - Biosev">
            <a:extLst>
              <a:ext uri="{FF2B5EF4-FFF2-40B4-BE49-F238E27FC236}">
                <a16:creationId xmlns:a16="http://schemas.microsoft.com/office/drawing/2014/main" id="{D47141BC-3C4B-B3D1-4D81-87093E17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338" y="5541585"/>
            <a:ext cx="1076360" cy="6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>
            <a:extLst>
              <a:ext uri="{FF2B5EF4-FFF2-40B4-BE49-F238E27FC236}">
                <a16:creationId xmlns:a16="http://schemas.microsoft.com/office/drawing/2014/main" id="{55510846-910F-FD61-E3C1-52D7C0CA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598" y="2857595"/>
            <a:ext cx="619923" cy="48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D96D7C5-B572-E0C6-28D2-A9CDC8C15FFB}"/>
              </a:ext>
            </a:extLst>
          </p:cNvPr>
          <p:cNvSpPr txBox="1"/>
          <p:nvPr/>
        </p:nvSpPr>
        <p:spPr>
          <a:xfrm>
            <a:off x="5243967" y="2134785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40B6C4CF-AAF3-380F-60A2-7EBDE5599E7C}"/>
              </a:ext>
            </a:extLst>
          </p:cNvPr>
          <p:cNvSpPr txBox="1"/>
          <p:nvPr/>
        </p:nvSpPr>
        <p:spPr>
          <a:xfrm>
            <a:off x="1230756" y="3447414"/>
            <a:ext cx="349578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0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590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48F1B011-4230-37FA-B172-29E23B632F3B}"/>
              </a:ext>
            </a:extLst>
          </p:cNvPr>
          <p:cNvSpPr txBox="1"/>
          <p:nvPr/>
        </p:nvSpPr>
        <p:spPr>
          <a:xfrm>
            <a:off x="2417697" y="1441867"/>
            <a:ext cx="349578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6627983C-4375-F1E9-EF34-769314B21F2A}"/>
              </a:ext>
            </a:extLst>
          </p:cNvPr>
          <p:cNvSpPr txBox="1"/>
          <p:nvPr/>
        </p:nvSpPr>
        <p:spPr>
          <a:xfrm flipH="1">
            <a:off x="7015868" y="3577518"/>
            <a:ext cx="655673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39D69E2C-F442-2CCC-5861-E7DDC487B2E1}"/>
              </a:ext>
            </a:extLst>
          </p:cNvPr>
          <p:cNvSpPr txBox="1"/>
          <p:nvPr/>
        </p:nvSpPr>
        <p:spPr>
          <a:xfrm>
            <a:off x="2920322" y="2185469"/>
            <a:ext cx="349578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506ECB82-4778-AB29-6641-1ED2E632D476}"/>
              </a:ext>
            </a:extLst>
          </p:cNvPr>
          <p:cNvSpPr txBox="1"/>
          <p:nvPr/>
        </p:nvSpPr>
        <p:spPr>
          <a:xfrm>
            <a:off x="1237439" y="4156006"/>
            <a:ext cx="349578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2" name="Picture 311">
            <a:extLst>
              <a:ext uri="{FF2B5EF4-FFF2-40B4-BE49-F238E27FC236}">
                <a16:creationId xmlns:a16="http://schemas.microsoft.com/office/drawing/2014/main" id="{3124CFE3-7B71-8466-9B39-413EC6346EE9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157" y="1706879"/>
            <a:ext cx="961294" cy="228683"/>
          </a:xfrm>
          <a:prstGeom prst="rect">
            <a:avLst/>
          </a:prstGeom>
        </p:spPr>
      </p:pic>
      <p:pic>
        <p:nvPicPr>
          <p:cNvPr id="313" name="Imagem 5">
            <a:extLst>
              <a:ext uri="{FF2B5EF4-FFF2-40B4-BE49-F238E27FC236}">
                <a16:creationId xmlns:a16="http://schemas.microsoft.com/office/drawing/2014/main" id="{85E2C1EF-BB2B-1B4E-85D9-E62333385F60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2" t="2183" r="20164" b="2417"/>
          <a:stretch/>
        </p:blipFill>
        <p:spPr>
          <a:xfrm>
            <a:off x="5459055" y="2211415"/>
            <a:ext cx="459501" cy="466830"/>
          </a:xfrm>
          <a:prstGeom prst="rect">
            <a:avLst/>
          </a:prstGeom>
          <a:ln>
            <a:noFill/>
          </a:ln>
        </p:spPr>
      </p:pic>
      <p:pic>
        <p:nvPicPr>
          <p:cNvPr id="314" name="Picture 4" descr="Neoenergia: a energia do futuro - Neoenergia">
            <a:extLst>
              <a:ext uri="{FF2B5EF4-FFF2-40B4-BE49-F238E27FC236}">
                <a16:creationId xmlns:a16="http://schemas.microsoft.com/office/drawing/2014/main" id="{B2F377E2-803F-3379-1A7C-B6372309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531" y="1688816"/>
            <a:ext cx="929298" cy="4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4" descr="Logo de Iberdrola: la historia y el significado del logotipo, la marca y el  símbolo. | png, vector">
            <a:extLst>
              <a:ext uri="{FF2B5EF4-FFF2-40B4-BE49-F238E27FC236}">
                <a16:creationId xmlns:a16="http://schemas.microsoft.com/office/drawing/2014/main" id="{07A0BF72-5DD7-AD84-0BD5-1C0557BF5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931" y="1603330"/>
            <a:ext cx="803172" cy="1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" name="TextBox 315">
            <a:extLst>
              <a:ext uri="{FF2B5EF4-FFF2-40B4-BE49-F238E27FC236}">
                <a16:creationId xmlns:a16="http://schemas.microsoft.com/office/drawing/2014/main" id="{8F35CBEF-CC60-235E-E1B8-532FBDE64948}"/>
              </a:ext>
            </a:extLst>
          </p:cNvPr>
          <p:cNvSpPr txBox="1"/>
          <p:nvPr/>
        </p:nvSpPr>
        <p:spPr>
          <a:xfrm>
            <a:off x="4802637" y="1432128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0B3BF56-4DC5-8FC2-4F88-8D09C453D508}"/>
              </a:ext>
            </a:extLst>
          </p:cNvPr>
          <p:cNvSpPr txBox="1"/>
          <p:nvPr/>
        </p:nvSpPr>
        <p:spPr>
          <a:xfrm>
            <a:off x="7006603" y="1423631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BA39CCDD-CFD6-EDD8-AC1F-282DA4650AAC}"/>
              </a:ext>
            </a:extLst>
          </p:cNvPr>
          <p:cNvSpPr txBox="1"/>
          <p:nvPr/>
        </p:nvSpPr>
        <p:spPr>
          <a:xfrm>
            <a:off x="1338316" y="1424743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B2442BC4-B76B-63D9-921E-EE7402446550}"/>
              </a:ext>
            </a:extLst>
          </p:cNvPr>
          <p:cNvSpPr txBox="1"/>
          <p:nvPr/>
        </p:nvSpPr>
        <p:spPr>
          <a:xfrm>
            <a:off x="1752622" y="2088248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92DFE45D-A131-3578-227D-48E98A64E313}"/>
              </a:ext>
            </a:extLst>
          </p:cNvPr>
          <p:cNvSpPr txBox="1"/>
          <p:nvPr/>
        </p:nvSpPr>
        <p:spPr>
          <a:xfrm>
            <a:off x="4823701" y="2755344"/>
            <a:ext cx="71374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1" name="Imagem 3">
            <a:extLst>
              <a:ext uri="{FF2B5EF4-FFF2-40B4-BE49-F238E27FC236}">
                <a16:creationId xmlns:a16="http://schemas.microsoft.com/office/drawing/2014/main" id="{24F596E2-E559-037F-99E9-17B48C467265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6" y="3728307"/>
            <a:ext cx="839141" cy="169231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11DFFF56-E594-81EE-51A1-C382CAD8D0FB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6" y="5055651"/>
            <a:ext cx="881967" cy="232037"/>
          </a:xfrm>
          <a:prstGeom prst="rect">
            <a:avLst/>
          </a:prstGeom>
        </p:spPr>
      </p:pic>
      <p:pic>
        <p:nvPicPr>
          <p:cNvPr id="323" name="Picture 2" descr="Multa a Telecom Personal por no cumplir con la garantía de un producto">
            <a:extLst>
              <a:ext uri="{FF2B5EF4-FFF2-40B4-BE49-F238E27FC236}">
                <a16:creationId xmlns:a16="http://schemas.microsoft.com/office/drawing/2014/main" id="{7F9BE561-6E22-C9CF-4CA3-7E437B8A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989" y="4885074"/>
            <a:ext cx="808988" cy="5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A300AB60-D4CF-AFEA-DF8C-4EB682399181}"/>
              </a:ext>
            </a:extLst>
          </p:cNvPr>
          <p:cNvSpPr txBox="1"/>
          <p:nvPr/>
        </p:nvSpPr>
        <p:spPr>
          <a:xfrm>
            <a:off x="8184510" y="4185700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86E41EDD-6A0F-29C8-8F0B-CB45D25AFE6B}"/>
              </a:ext>
            </a:extLst>
          </p:cNvPr>
          <p:cNvGrpSpPr/>
          <p:nvPr/>
        </p:nvGrpSpPr>
        <p:grpSpPr>
          <a:xfrm>
            <a:off x="4028125" y="1538546"/>
            <a:ext cx="865355" cy="497199"/>
            <a:chOff x="9955857" y="1382120"/>
            <a:chExt cx="1446899" cy="868290"/>
          </a:xfrm>
        </p:grpSpPr>
        <p:pic>
          <p:nvPicPr>
            <p:cNvPr id="369" name="Picture 12">
              <a:extLst>
                <a:ext uri="{FF2B5EF4-FFF2-40B4-BE49-F238E27FC236}">
                  <a16:creationId xmlns:a16="http://schemas.microsoft.com/office/drawing/2014/main" id="{4CBE9CDF-2BE8-37E7-F6FD-6C774CF72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5857" y="1382120"/>
              <a:ext cx="1392790" cy="293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14" descr="Fiat Logo – PNG e Vetor – Download de Logo">
              <a:extLst>
                <a:ext uri="{FF2B5EF4-FFF2-40B4-BE49-F238E27FC236}">
                  <a16:creationId xmlns:a16="http://schemas.microsoft.com/office/drawing/2014/main" id="{BAC777D7-1D56-C4EC-DE79-F1438A213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469" y="1621297"/>
              <a:ext cx="331885" cy="33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16">
              <a:extLst>
                <a:ext uri="{FF2B5EF4-FFF2-40B4-BE49-F238E27FC236}">
                  <a16:creationId xmlns:a16="http://schemas.microsoft.com/office/drawing/2014/main" id="{760AD646-545C-51BE-F053-61DB77FE7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289" y="1686950"/>
              <a:ext cx="492457" cy="21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18">
              <a:extLst>
                <a:ext uri="{FF2B5EF4-FFF2-40B4-BE49-F238E27FC236}">
                  <a16:creationId xmlns:a16="http://schemas.microsoft.com/office/drawing/2014/main" id="{579C641F-BE9A-B856-109A-91F880CA0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811" y="1960234"/>
              <a:ext cx="470798" cy="27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22" descr="Peugeot apresenta nova logo na França – ALL THE CARS">
              <a:extLst>
                <a:ext uri="{FF2B5EF4-FFF2-40B4-BE49-F238E27FC236}">
                  <a16:creationId xmlns:a16="http://schemas.microsoft.com/office/drawing/2014/main" id="{4ABD8E5D-C4ED-B994-043E-C3198255E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8900" y="1590128"/>
              <a:ext cx="483856" cy="367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" name="Picture 24" descr="Citroën Logo – PNG e Vetor – Download de Logo">
              <a:extLst>
                <a:ext uri="{FF2B5EF4-FFF2-40B4-BE49-F238E27FC236}">
                  <a16:creationId xmlns:a16="http://schemas.microsoft.com/office/drawing/2014/main" id="{50F488DD-1FC1-084F-38C7-2943D0321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230" y="1933097"/>
              <a:ext cx="377575" cy="28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5" name="Picture 26" descr="A História dos logótipos: Alfa Romeo">
              <a:extLst>
                <a:ext uri="{FF2B5EF4-FFF2-40B4-BE49-F238E27FC236}">
                  <a16:creationId xmlns:a16="http://schemas.microsoft.com/office/drawing/2014/main" id="{6EBCE557-8703-6A47-D8E1-FC74DD2AC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972" y="1943250"/>
              <a:ext cx="305795" cy="30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6" name="Picture 2">
            <a:extLst>
              <a:ext uri="{FF2B5EF4-FFF2-40B4-BE49-F238E27FC236}">
                <a16:creationId xmlns:a16="http://schemas.microsoft.com/office/drawing/2014/main" id="{E4250C35-D882-04C3-5EFA-68D47B048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68" t="22037" r="28306" b="62733"/>
          <a:stretch/>
        </p:blipFill>
        <p:spPr>
          <a:xfrm>
            <a:off x="7748485" y="5419835"/>
            <a:ext cx="907607" cy="642256"/>
          </a:xfrm>
          <a:prstGeom prst="rect">
            <a:avLst/>
          </a:prstGeom>
        </p:spPr>
      </p:pic>
      <p:pic>
        <p:nvPicPr>
          <p:cNvPr id="344" name="Picture 343">
            <a:extLst>
              <a:ext uri="{FF2B5EF4-FFF2-40B4-BE49-F238E27FC236}">
                <a16:creationId xmlns:a16="http://schemas.microsoft.com/office/drawing/2014/main" id="{83913435-8499-4070-89BE-EC5B5E20204C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579" y="4886314"/>
            <a:ext cx="752225" cy="513049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3859A0A6-123F-3524-59A4-93AA7EF377E1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211" y="5517808"/>
            <a:ext cx="841259" cy="573774"/>
          </a:xfrm>
          <a:prstGeom prst="rect">
            <a:avLst/>
          </a:prstGeom>
        </p:spPr>
      </p:pic>
      <p:pic>
        <p:nvPicPr>
          <p:cNvPr id="346" name="Picture 345">
            <a:extLst>
              <a:ext uri="{FF2B5EF4-FFF2-40B4-BE49-F238E27FC236}">
                <a16:creationId xmlns:a16="http://schemas.microsoft.com/office/drawing/2014/main" id="{DA2B68C1-BB70-BCBE-5EA4-E0C021E6046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948" y="4214720"/>
            <a:ext cx="841259" cy="573774"/>
          </a:xfrm>
          <a:prstGeom prst="rect">
            <a:avLst/>
          </a:prstGeom>
        </p:spPr>
      </p:pic>
      <p:pic>
        <p:nvPicPr>
          <p:cNvPr id="347" name="Picture 2">
            <a:extLst>
              <a:ext uri="{FF2B5EF4-FFF2-40B4-BE49-F238E27FC236}">
                <a16:creationId xmlns:a16="http://schemas.microsoft.com/office/drawing/2014/main" id="{F8042CB0-DBBF-8195-2D49-C0C2A2AE6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t="63220" r="59142" b="22935"/>
          <a:stretch/>
        </p:blipFill>
        <p:spPr>
          <a:xfrm>
            <a:off x="8805452" y="4885905"/>
            <a:ext cx="576331" cy="443784"/>
          </a:xfrm>
          <a:prstGeom prst="rect">
            <a:avLst/>
          </a:prstGeom>
        </p:spPr>
      </p:pic>
      <p:pic>
        <p:nvPicPr>
          <p:cNvPr id="348" name="Picture 2">
            <a:extLst>
              <a:ext uri="{FF2B5EF4-FFF2-40B4-BE49-F238E27FC236}">
                <a16:creationId xmlns:a16="http://schemas.microsoft.com/office/drawing/2014/main" id="{15E401C2-BADE-4879-C60E-E4BC7C9D9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9" t="83844" r="58289" b="3085"/>
          <a:stretch/>
        </p:blipFill>
        <p:spPr>
          <a:xfrm>
            <a:off x="751602" y="5522888"/>
            <a:ext cx="775134" cy="463736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A9116E1E-98AA-AC41-8394-9959E449998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631598" y="3524652"/>
            <a:ext cx="880226" cy="526214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98496F77-2FA0-D0CB-BCA3-233170A629E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852062" y="5499428"/>
            <a:ext cx="545964" cy="583411"/>
          </a:xfrm>
          <a:prstGeom prst="rect">
            <a:avLst/>
          </a:prstGeom>
        </p:spPr>
      </p:pic>
      <p:pic>
        <p:nvPicPr>
          <p:cNvPr id="352" name="Picture 4" descr="DHL Global Forwarding Argentina S.A. (DHL Argentina) - BNamericas">
            <a:extLst>
              <a:ext uri="{FF2B5EF4-FFF2-40B4-BE49-F238E27FC236}">
                <a16:creationId xmlns:a16="http://schemas.microsoft.com/office/drawing/2014/main" id="{79B4CCDA-2144-08D4-416C-49A78FDE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22" y="1618393"/>
            <a:ext cx="764603" cy="4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4" descr="Mercado Libre cambió logo y anunció descuentos en farmacias y a  monotributistas para compras online - El Economista">
            <a:extLst>
              <a:ext uri="{FF2B5EF4-FFF2-40B4-BE49-F238E27FC236}">
                <a16:creationId xmlns:a16="http://schemas.microsoft.com/office/drawing/2014/main" id="{07F16AC0-7E4F-AD6C-5250-694376CFF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3687" r="14452"/>
          <a:stretch/>
        </p:blipFill>
        <p:spPr bwMode="auto">
          <a:xfrm>
            <a:off x="7704614" y="2280109"/>
            <a:ext cx="611575" cy="53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A6940EAB-EE85-8334-63FB-E5A1C812FD1B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618" y="4369920"/>
            <a:ext cx="323646" cy="406174"/>
          </a:xfrm>
          <a:prstGeom prst="rect">
            <a:avLst/>
          </a:prstGeom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C5197961-C3CF-18B4-3420-527F2D5F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6646" y="4358889"/>
            <a:ext cx="338731" cy="3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11">
            <a:extLst>
              <a:ext uri="{FF2B5EF4-FFF2-40B4-BE49-F238E27FC236}">
                <a16:creationId xmlns:a16="http://schemas.microsoft.com/office/drawing/2014/main" id="{03C73DD9-FD39-120B-AD65-64517BBD4CC7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285" y="3735840"/>
            <a:ext cx="781093" cy="260198"/>
          </a:xfrm>
          <a:prstGeom prst="rect">
            <a:avLst/>
          </a:prstGeom>
        </p:spPr>
      </p:pic>
      <p:pic>
        <p:nvPicPr>
          <p:cNvPr id="357" name="Picture 356" descr="Logo, company name&#10;&#10;Description automatically generated">
            <a:extLst>
              <a:ext uri="{FF2B5EF4-FFF2-40B4-BE49-F238E27FC236}">
                <a16:creationId xmlns:a16="http://schemas.microsoft.com/office/drawing/2014/main" id="{A311A01C-F652-FDC1-A596-CA4BFE0AE408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332" y="2883543"/>
            <a:ext cx="485697" cy="585094"/>
          </a:xfrm>
          <a:prstGeom prst="rect">
            <a:avLst/>
          </a:prstGeom>
        </p:spPr>
      </p:pic>
      <p:pic>
        <p:nvPicPr>
          <p:cNvPr id="358" name="Picture 2" descr="The Largest Drug Safety Congress Globally | Drug Safety USA ...">
            <a:extLst>
              <a:ext uri="{FF2B5EF4-FFF2-40B4-BE49-F238E27FC236}">
                <a16:creationId xmlns:a16="http://schemas.microsoft.com/office/drawing/2014/main" id="{91571442-F1DA-AE0C-82F2-2A379A1B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4297" y="4368703"/>
            <a:ext cx="724513" cy="1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2" descr="Logo Profarma – Logos PNG">
            <a:extLst>
              <a:ext uri="{FF2B5EF4-FFF2-40B4-BE49-F238E27FC236}">
                <a16:creationId xmlns:a16="http://schemas.microsoft.com/office/drawing/2014/main" id="{693575C3-0799-052E-7957-C19F0751F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4" b="19879"/>
          <a:stretch/>
        </p:blipFill>
        <p:spPr bwMode="auto">
          <a:xfrm>
            <a:off x="6333021" y="2249263"/>
            <a:ext cx="904464" cy="5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Picture 367" descr="Logo&#10;&#10;Description automatically generated">
            <a:extLst>
              <a:ext uri="{FF2B5EF4-FFF2-40B4-BE49-F238E27FC236}">
                <a16:creationId xmlns:a16="http://schemas.microsoft.com/office/drawing/2014/main" id="{8AB0E9A6-F3F1-AC08-D48A-4D4BFEF06F6D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61" y="1609054"/>
            <a:ext cx="925281" cy="227664"/>
          </a:xfrm>
          <a:prstGeom prst="rect">
            <a:avLst/>
          </a:prstGeom>
        </p:spPr>
      </p:pic>
      <p:pic>
        <p:nvPicPr>
          <p:cNvPr id="1026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A8F055D5-58BA-6570-E252-9433034D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4044822" y="2192816"/>
            <a:ext cx="997065" cy="5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28D92133-44C3-D6B4-FEAD-3C4F08F4E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8" t="12035" r="43624" b="64044"/>
          <a:stretch/>
        </p:blipFill>
        <p:spPr bwMode="auto">
          <a:xfrm>
            <a:off x="4761489" y="2217526"/>
            <a:ext cx="312605" cy="3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bm-logo – Timmaron Group">
            <a:extLst>
              <a:ext uri="{FF2B5EF4-FFF2-40B4-BE49-F238E27FC236}">
                <a16:creationId xmlns:a16="http://schemas.microsoft.com/office/drawing/2014/main" id="{2E404E67-E8C8-55BF-6C0D-86EEA799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1" t="20004" r="11903" b="25160"/>
          <a:stretch/>
        </p:blipFill>
        <p:spPr bwMode="auto">
          <a:xfrm>
            <a:off x="1904335" y="5666383"/>
            <a:ext cx="713695" cy="3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meta">
            <a:extLst>
              <a:ext uri="{FF2B5EF4-FFF2-40B4-BE49-F238E27FC236}">
                <a16:creationId xmlns:a16="http://schemas.microsoft.com/office/drawing/2014/main" id="{A11617B1-0848-BCAE-9F4A-C34F4B37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2" y="2998451"/>
            <a:ext cx="933668" cy="3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olkswagen Logo PNG vector in SVG, PDF, AI, CDR format">
            <a:extLst>
              <a:ext uri="{FF2B5EF4-FFF2-40B4-BE49-F238E27FC236}">
                <a16:creationId xmlns:a16="http://schemas.microsoft.com/office/drawing/2014/main" id="{6E1612ED-F506-B276-CC02-E9D2AA824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9445" r="22197" b="8461"/>
          <a:stretch/>
        </p:blipFill>
        <p:spPr bwMode="auto">
          <a:xfrm>
            <a:off x="6543756" y="1509530"/>
            <a:ext cx="465962" cy="5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2BE665C-1919-4402-E241-BB38806DCFAD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52" y="5794932"/>
            <a:ext cx="905723" cy="116235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9CC0AE55-42A8-B092-C645-5244027BBB1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66" y="2254919"/>
            <a:ext cx="724513" cy="507452"/>
          </a:xfrm>
          <a:prstGeom prst="rect">
            <a:avLst/>
          </a:prstGeom>
        </p:spPr>
      </p:pic>
      <p:pic>
        <p:nvPicPr>
          <p:cNvPr id="13" name="Picture 12" descr="A logo with a red triangle&#10;&#10;Description automatically generated">
            <a:extLst>
              <a:ext uri="{FF2B5EF4-FFF2-40B4-BE49-F238E27FC236}">
                <a16:creationId xmlns:a16="http://schemas.microsoft.com/office/drawing/2014/main" id="{AB4D654D-D185-3CA1-B2F1-7407B555378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32" y="4113184"/>
            <a:ext cx="882858" cy="528970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0453F177-4407-135E-E811-256568A5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22" y="209249"/>
            <a:ext cx="10951200" cy="932400"/>
          </a:xfrm>
        </p:spPr>
        <p:txBody>
          <a:bodyPr>
            <a:normAutofit/>
          </a:bodyPr>
          <a:lstStyle/>
          <a:p>
            <a:r>
              <a:rPr lang="pt-BR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Alguns de nossos clientes de automação inteligente (RPA e IA)</a:t>
            </a:r>
            <a:endParaRPr lang="en-US" sz="2768" cap="all" dirty="0">
              <a:solidFill>
                <a:srgbClr val="002060"/>
              </a:solidFill>
              <a:latin typeface="Gilroy Bold" panose="00000800000000000000" pitchFamily="50" charset="0"/>
            </a:endParaRP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0F67FA88-A119-98A5-5702-44EED09461D0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468" y="1738396"/>
            <a:ext cx="542642" cy="30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66C603-1ABB-CD10-F1AE-82186215B431}"/>
              </a:ext>
            </a:extLst>
          </p:cNvPr>
          <p:cNvSpPr txBox="1"/>
          <p:nvPr/>
        </p:nvSpPr>
        <p:spPr>
          <a:xfrm>
            <a:off x="8162318" y="1981068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 descr="LATAM Airlines Logo Download - AI - All Vector Logo">
            <a:extLst>
              <a:ext uri="{FF2B5EF4-FFF2-40B4-BE49-F238E27FC236}">
                <a16:creationId xmlns:a16="http://schemas.microsoft.com/office/drawing/2014/main" id="{23EDD581-95E1-4358-18D5-AC2C4953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25" y="2859706"/>
            <a:ext cx="904464" cy="4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6653D-E58D-7F1B-D992-3122A8A38911}"/>
              </a:ext>
            </a:extLst>
          </p:cNvPr>
          <p:cNvSpPr txBox="1">
            <a:spLocks/>
          </p:cNvSpPr>
          <p:nvPr/>
        </p:nvSpPr>
        <p:spPr>
          <a:xfrm>
            <a:off x="544283" y="891706"/>
            <a:ext cx="10951200" cy="360000"/>
          </a:xfrm>
          <a:prstGeom prst="rect">
            <a:avLst/>
          </a:prstGeom>
        </p:spPr>
        <p:txBody>
          <a:bodyPr/>
          <a:lstStyle>
            <a:lvl1pPr marL="0" indent="0" algn="l" defTabSz="903475" rtl="0" eaLnBrk="1" latinLnBrk="0" hangingPunct="1">
              <a:lnSpc>
                <a:spcPct val="100000"/>
              </a:lnSpc>
              <a:spcBef>
                <a:spcPts val="594"/>
              </a:spcBef>
              <a:buFontTx/>
              <a:buNone/>
              <a:defRPr sz="1580" b="1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1pPr>
            <a:lvl2pPr marL="355699" indent="-177849" algn="l" defTabSz="903475" rtl="0" eaLnBrk="1" latinLnBrk="0" hangingPunct="1">
              <a:lnSpc>
                <a:spcPct val="100000"/>
              </a:lnSpc>
              <a:spcBef>
                <a:spcPts val="594"/>
              </a:spcBef>
              <a:buFont typeface="Arial" panose="020B0604020202020204" pitchFamily="34" charset="0"/>
              <a:buChar char="•"/>
              <a:defRPr sz="1482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2pPr>
            <a:lvl3pPr marL="711397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-"/>
              <a:defRPr sz="1382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3pPr>
            <a:lvl4pPr marL="889246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›"/>
              <a:defRPr sz="1286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4pPr>
            <a:lvl5pPr marL="1067095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◦"/>
              <a:defRPr sz="1186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5pPr>
            <a:lvl6pPr marL="2484554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6292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8029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765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780" dirty="0">
                <a:solidFill>
                  <a:schemeClr val="accent1"/>
                </a:solidFill>
                <a:latin typeface="Gilroy-Black"/>
              </a:rPr>
              <a:t>Alguns concorrentes também são nossos clientes, pois confiam em nossas habilidades de entrega</a:t>
            </a:r>
            <a:endParaRPr lang="en-US" sz="1780" dirty="0">
              <a:solidFill>
                <a:schemeClr val="accent1"/>
              </a:solidFill>
              <a:latin typeface="Gilroy-Black"/>
            </a:endParaRPr>
          </a:p>
          <a:p>
            <a:endParaRPr lang="es-A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8F61250-4596-0D0D-E2AE-ED1017561FAF}"/>
              </a:ext>
            </a:extLst>
          </p:cNvPr>
          <p:cNvSpPr/>
          <p:nvPr/>
        </p:nvSpPr>
        <p:spPr>
          <a:xfrm>
            <a:off x="4845340" y="6336961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* Projetos de 3+ anos</a:t>
            </a:r>
          </a:p>
        </p:txBody>
      </p:sp>
      <p:pic>
        <p:nvPicPr>
          <p:cNvPr id="4" name="Picture 2" descr="Bunge anuncia empresa para frete digital no Brasil; dará acesso outros... -  Notícias Agrícolas">
            <a:extLst>
              <a:ext uri="{FF2B5EF4-FFF2-40B4-BE49-F238E27FC236}">
                <a16:creationId xmlns:a16="http://schemas.microsoft.com/office/drawing/2014/main" id="{1310D201-C66F-F9D4-3E2C-8E7CFAB48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5" b="20692"/>
          <a:stretch/>
        </p:blipFill>
        <p:spPr bwMode="auto">
          <a:xfrm>
            <a:off x="9712961" y="2997149"/>
            <a:ext cx="910840" cy="2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IBERTY SEGUROS - Seguro de carros - Seguro Fácil Brasil">
            <a:extLst>
              <a:ext uri="{FF2B5EF4-FFF2-40B4-BE49-F238E27FC236}">
                <a16:creationId xmlns:a16="http://schemas.microsoft.com/office/drawing/2014/main" id="{05F701F1-0DD3-F33F-2908-2C982AC7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22" y="5517808"/>
            <a:ext cx="793462" cy="4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omo é trabalhar na empresa Hering | 99jobs.com">
            <a:extLst>
              <a:ext uri="{FF2B5EF4-FFF2-40B4-BE49-F238E27FC236}">
                <a16:creationId xmlns:a16="http://schemas.microsoft.com/office/drawing/2014/main" id="{3ABEC0E6-60F5-E34C-0602-70F5DFC8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266" y="1992966"/>
            <a:ext cx="519858" cy="5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019EB9-0AFE-913C-6E81-1CABA5E9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92" y="3734693"/>
            <a:ext cx="970826" cy="1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109D60B-7F94-D190-791D-466F7468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893" y="5447762"/>
            <a:ext cx="981972" cy="30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Marcas da M. Dias Branco estão entre as preferidas pelos consumidores  brasileiros - M. Dias Branco">
            <a:extLst>
              <a:ext uri="{FF2B5EF4-FFF2-40B4-BE49-F238E27FC236}">
                <a16:creationId xmlns:a16="http://schemas.microsoft.com/office/drawing/2014/main" id="{A0B5593E-B427-C916-AFF3-0C1E9C89C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26892" r="11619" b="28168"/>
          <a:stretch/>
        </p:blipFill>
        <p:spPr bwMode="auto">
          <a:xfrm>
            <a:off x="9814911" y="4898964"/>
            <a:ext cx="780228" cy="3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EMS • Saúde | Home">
            <a:extLst>
              <a:ext uri="{FF2B5EF4-FFF2-40B4-BE49-F238E27FC236}">
                <a16:creationId xmlns:a16="http://schemas.microsoft.com/office/drawing/2014/main" id="{8CD4E9D1-ADF4-FC72-5694-D5DEE9AB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63" y="2343981"/>
            <a:ext cx="859728" cy="3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C6F90B-FFE2-5E70-EA6B-B3DDAF6E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970" y="2576987"/>
            <a:ext cx="939982" cy="3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atura Logo (PNG e SVG) Download Vetorial Transparente">
            <a:extLst>
              <a:ext uri="{FF2B5EF4-FFF2-40B4-BE49-F238E27FC236}">
                <a16:creationId xmlns:a16="http://schemas.microsoft.com/office/drawing/2014/main" id="{F4C9F213-5C59-B56E-7700-524C46DE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78" y="1509649"/>
            <a:ext cx="650160" cy="49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ome - DW LAW">
            <a:extLst>
              <a:ext uri="{FF2B5EF4-FFF2-40B4-BE49-F238E27FC236}">
                <a16:creationId xmlns:a16="http://schemas.microsoft.com/office/drawing/2014/main" id="{B6DCAB37-AFB1-5048-0F9F-1773F89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495" y="4417113"/>
            <a:ext cx="1048551" cy="2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nkel | Home">
            <a:extLst>
              <a:ext uri="{FF2B5EF4-FFF2-40B4-BE49-F238E27FC236}">
                <a16:creationId xmlns:a16="http://schemas.microsoft.com/office/drawing/2014/main" id="{D3A104DD-DD65-2AA3-7FAD-3C053A90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803" y="3070547"/>
            <a:ext cx="931012" cy="1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Tenda Atacado | Shopping Bonsucesso">
            <a:extLst>
              <a:ext uri="{FF2B5EF4-FFF2-40B4-BE49-F238E27FC236}">
                <a16:creationId xmlns:a16="http://schemas.microsoft.com/office/drawing/2014/main" id="{C1E3250F-9A87-4141-29C2-CBC40E7F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78" y="3648582"/>
            <a:ext cx="606698" cy="3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ardif BNP Paribas Group Vector Logo - Download Free SVG Icon |  Worldvectorlogo">
            <a:extLst>
              <a:ext uri="{FF2B5EF4-FFF2-40B4-BE49-F238E27FC236}">
                <a16:creationId xmlns:a16="http://schemas.microsoft.com/office/drawing/2014/main" id="{137268AF-EEAF-6DC8-A134-6C0DD1F6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67" y="4444683"/>
            <a:ext cx="951280" cy="2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-grsa – Colégio Madre Paula Montalt">
            <a:extLst>
              <a:ext uri="{FF2B5EF4-FFF2-40B4-BE49-F238E27FC236}">
                <a16:creationId xmlns:a16="http://schemas.microsoft.com/office/drawing/2014/main" id="{50AC1142-ADE0-4152-9591-1C2EAD66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88" y="4845801"/>
            <a:ext cx="833407" cy="39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ício - RD Saúde">
            <a:extLst>
              <a:ext uri="{FF2B5EF4-FFF2-40B4-BE49-F238E27FC236}">
                <a16:creationId xmlns:a16="http://schemas.microsoft.com/office/drawing/2014/main" id="{E4B5AA19-9F69-3776-EBFB-C477B292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843" y="5812850"/>
            <a:ext cx="1171528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upo Zelo | Maior e Mais Completo Plano Funerário do Brasil">
            <a:extLst>
              <a:ext uri="{FF2B5EF4-FFF2-40B4-BE49-F238E27FC236}">
                <a16:creationId xmlns:a16="http://schemas.microsoft.com/office/drawing/2014/main" id="{55A67528-67D0-BC49-4785-2E74281CB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9" b="19926"/>
          <a:stretch/>
        </p:blipFill>
        <p:spPr bwMode="auto">
          <a:xfrm>
            <a:off x="10818371" y="1496051"/>
            <a:ext cx="835797" cy="4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25223"/>
      </p:ext>
    </p:extLst>
  </p:cSld>
  <p:clrMapOvr>
    <a:masterClrMapping/>
  </p:clrMapOvr>
</p:sld>
</file>

<file path=ppt/theme/theme1.xml><?xml version="1.0" encoding="utf-8"?>
<a:theme xmlns:a="http://schemas.openxmlformats.org/drawingml/2006/main" name="SYKES Theme">
  <a:themeElements>
    <a:clrScheme name="SYKES Color Palette">
      <a:dk1>
        <a:srgbClr val="484748"/>
      </a:dk1>
      <a:lt1>
        <a:srgbClr val="FFFFFF"/>
      </a:lt1>
      <a:dk2>
        <a:srgbClr val="939598"/>
      </a:dk2>
      <a:lt2>
        <a:srgbClr val="FFFFFF"/>
      </a:lt2>
      <a:accent1>
        <a:srgbClr val="039BE5"/>
      </a:accent1>
      <a:accent2>
        <a:srgbClr val="58C1EE"/>
      </a:accent2>
      <a:accent3>
        <a:srgbClr val="F26D61"/>
      </a:accent3>
      <a:accent4>
        <a:srgbClr val="FCB74F"/>
      </a:accent4>
      <a:accent5>
        <a:srgbClr val="82C885"/>
      </a:accent5>
      <a:accent6>
        <a:srgbClr val="AD6CAD"/>
      </a:accent6>
      <a:hlink>
        <a:srgbClr val="039BE5"/>
      </a:hlink>
      <a:folHlink>
        <a:srgbClr val="58C1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cargaPay_Template_2024">
  <a:themeElements>
    <a:clrScheme name="Simple Light">
      <a:dk1>
        <a:srgbClr val="04355E"/>
      </a:dk1>
      <a:lt1>
        <a:srgbClr val="053E6E"/>
      </a:lt1>
      <a:dk2>
        <a:srgbClr val="057ECF"/>
      </a:dk2>
      <a:lt2>
        <a:srgbClr val="01A6FF"/>
      </a:lt2>
      <a:accent1>
        <a:srgbClr val="FFAC04"/>
      </a:accent1>
      <a:accent2>
        <a:srgbClr val="FF7F04"/>
      </a:accent2>
      <a:accent3>
        <a:srgbClr val="FFFFFF"/>
      </a:accent3>
      <a:accent4>
        <a:srgbClr val="FFFFFF"/>
      </a:accent4>
      <a:accent5>
        <a:srgbClr val="FFFFFF"/>
      </a:accent5>
      <a:accent6>
        <a:srgbClr val="000000"/>
      </a:accent6>
      <a:hlink>
        <a:srgbClr val="FF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1503</Words>
  <Application>Microsoft Office PowerPoint</Application>
  <PresentationFormat>Widescreen</PresentationFormat>
  <Paragraphs>268</Paragraphs>
  <Slides>26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50" baseType="lpstr">
      <vt:lpstr>Gilroy</vt:lpstr>
      <vt:lpstr>Barlow ExtraBold</vt:lpstr>
      <vt:lpstr>Gilroy-Medium</vt:lpstr>
      <vt:lpstr>Averta</vt:lpstr>
      <vt:lpstr>PerfectMoment-Script</vt:lpstr>
      <vt:lpstr>Calibri Light</vt:lpstr>
      <vt:lpstr>Barlow Black</vt:lpstr>
      <vt:lpstr>Gilroy Bold</vt:lpstr>
      <vt:lpstr>Barlow SemiBold</vt:lpstr>
      <vt:lpstr>Wingdings</vt:lpstr>
      <vt:lpstr>Gilroy-Bold</vt:lpstr>
      <vt:lpstr>Barlow</vt:lpstr>
      <vt:lpstr>Arial Black</vt:lpstr>
      <vt:lpstr>Avenir-Light</vt:lpstr>
      <vt:lpstr>Perfect Moment Script</vt:lpstr>
      <vt:lpstr>Barlow Medium</vt:lpstr>
      <vt:lpstr>Calibri</vt:lpstr>
      <vt:lpstr>Arial</vt:lpstr>
      <vt:lpstr>Franklin Gothic Book</vt:lpstr>
      <vt:lpstr>Gilroy-Black</vt:lpstr>
      <vt:lpstr>SYKES Theme</vt:lpstr>
      <vt:lpstr>RecargaPay_Template_2024</vt:lpstr>
      <vt:lpstr>Office Theme</vt:lpstr>
      <vt:lpstr>1_Office Theme</vt:lpstr>
      <vt:lpstr>Apresentação do PowerPoint</vt:lpstr>
      <vt:lpstr>Apresentação do PowerPoint</vt:lpstr>
      <vt:lpstr>Apresentação do PowerPoint</vt:lpstr>
      <vt:lpstr>NOSSA HISTÓRIA</vt:lpstr>
      <vt:lpstr>O que fazemos :</vt:lpstr>
      <vt:lpstr>Como fazemos isso?</vt:lpstr>
      <vt:lpstr>Symphony E AGORA Cognition… Globalmente #1 em entrega de valor</vt:lpstr>
      <vt:lpstr>Nossa Abordagem da Visão à Realidade...</vt:lpstr>
      <vt:lpstr>Alguns de nossos clientes de automação inteligente (RPA e IA)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 super app  de pagamentos com um ecossistema repleto de  serviços financeiros impactantes</vt:lpstr>
      <vt:lpstr>Apresentação do PowerPoint</vt:lpstr>
      <vt:lpstr>Apresentação do PowerPoint</vt:lpstr>
      <vt:lpstr>Pagamento  digitais</vt:lpstr>
      <vt:lpstr>Recargapay Hub de Automação Financeira</vt:lpstr>
      <vt:lpstr>Caminho para a automação inteligente</vt:lpstr>
      <vt:lpstr>Conquistas em números</vt:lpstr>
      <vt:lpstr>Apresentação do PowerPoint</vt:lpstr>
      <vt:lpstr>Apresentação do PowerPoint</vt:lpstr>
      <vt:lpstr>Fale com a gente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CognitionHQ</dc:creator>
  <cp:lastModifiedBy>Murilo Zappellini</cp:lastModifiedBy>
  <cp:revision>3</cp:revision>
  <dcterms:created xsi:type="dcterms:W3CDTF">2021-02-11T20:33:10Z</dcterms:created>
  <dcterms:modified xsi:type="dcterms:W3CDTF">2025-07-16T12:29:47Z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0x010100C401077916881C4B97A039513039E9D8</vt:lpwstr>
  </property>
  <property fmtid="{D5CDD505-2E9C-101B-9397-08002B2CF9AE}" pid="3" name="MediaServiceImageTags">
    <vt:lpwstr/>
  </property>
</Properties>
</file>