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0C_2EE4D554.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2" r:id="rId3"/>
    <p:sldId id="258" r:id="rId4"/>
    <p:sldId id="267" r:id="rId5"/>
    <p:sldId id="259" r:id="rId6"/>
    <p:sldId id="268" r:id="rId7"/>
    <p:sldId id="260" r:id="rId8"/>
    <p:sldId id="265" r:id="rId9"/>
    <p:sldId id="261" r:id="rId10"/>
    <p:sldId id="269" r:id="rId11"/>
    <p:sldId id="266" r:id="rId12"/>
    <p:sldId id="270" r:id="rId13"/>
    <p:sldId id="271" r:id="rId14"/>
    <p:sldId id="273" r:id="rId15"/>
    <p:sldId id="263" r:id="rId16"/>
    <p:sldId id="262" r:id="rId17"/>
    <p:sldId id="311" r:id="rId18"/>
    <p:sldId id="264" r:id="rId19"/>
    <p:sldId id="31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532D970-2BF1-E5BE-2A38-2303D69621D8}" name="Luiz Esteves" initials="LE" userId="S::luiz@3adigitall.com.br::2410aae1-5e29-482f-a2c1-834d62dc34c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6243A"/>
    <a:srgbClr val="B256AB"/>
    <a:srgbClr val="0052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FF75BC-4552-45B1-A930-4D3E5D55A427}" v="223" dt="2025-07-09T17:28:26.2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89477" autoAdjust="0"/>
  </p:normalViewPr>
  <p:slideViewPr>
    <p:cSldViewPr snapToGrid="0">
      <p:cViewPr>
        <p:scale>
          <a:sx n="99" d="100"/>
          <a:sy n="99" d="100"/>
        </p:scale>
        <p:origin x="907" y="-1469"/>
      </p:cViewPr>
      <p:guideLst/>
    </p:cSldViewPr>
  </p:slideViewPr>
  <p:outlineViewPr>
    <p:cViewPr>
      <p:scale>
        <a:sx n="33" d="100"/>
        <a:sy n="33" d="100"/>
      </p:scale>
      <p:origin x="0" y="-20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z Esteves" userId="2410aae1-5e29-482f-a2c1-834d62dc34c3" providerId="ADAL" clId="{0EFF75BC-4552-45B1-A930-4D3E5D55A427}"/>
    <pc:docChg chg="undo custSel addSld modSld modMainMaster">
      <pc:chgData name="Luiz Esteves" userId="2410aae1-5e29-482f-a2c1-834d62dc34c3" providerId="ADAL" clId="{0EFF75BC-4552-45B1-A930-4D3E5D55A427}" dt="2025-07-09T17:28:26.260" v="269" actId="20577"/>
      <pc:docMkLst>
        <pc:docMk/>
      </pc:docMkLst>
      <pc:sldChg chg="modSp mod modAnim">
        <pc:chgData name="Luiz Esteves" userId="2410aae1-5e29-482f-a2c1-834d62dc34c3" providerId="ADAL" clId="{0EFF75BC-4552-45B1-A930-4D3E5D55A427}" dt="2025-07-08T22:16:19.803" v="67" actId="207"/>
        <pc:sldMkLst>
          <pc:docMk/>
          <pc:sldMk cId="3154735258" sldId="258"/>
        </pc:sldMkLst>
        <pc:spChg chg="mod">
          <ac:chgData name="Luiz Esteves" userId="2410aae1-5e29-482f-a2c1-834d62dc34c3" providerId="ADAL" clId="{0EFF75BC-4552-45B1-A930-4D3E5D55A427}" dt="2025-07-08T22:16:19.803" v="67" actId="207"/>
          <ac:spMkLst>
            <pc:docMk/>
            <pc:sldMk cId="3154735258" sldId="258"/>
            <ac:spMk id="3" creationId="{1F91DCB0-53E0-1ABE-A330-107E7F95A515}"/>
          </ac:spMkLst>
        </pc:spChg>
      </pc:sldChg>
      <pc:sldChg chg="modSp mod">
        <pc:chgData name="Luiz Esteves" userId="2410aae1-5e29-482f-a2c1-834d62dc34c3" providerId="ADAL" clId="{0EFF75BC-4552-45B1-A930-4D3E5D55A427}" dt="2025-07-08T22:23:52.129" v="71" actId="27636"/>
        <pc:sldMkLst>
          <pc:docMk/>
          <pc:sldMk cId="523055398" sldId="260"/>
        </pc:sldMkLst>
        <pc:spChg chg="mod">
          <ac:chgData name="Luiz Esteves" userId="2410aae1-5e29-482f-a2c1-834d62dc34c3" providerId="ADAL" clId="{0EFF75BC-4552-45B1-A930-4D3E5D55A427}" dt="2025-07-08T22:23:52.129" v="71" actId="27636"/>
          <ac:spMkLst>
            <pc:docMk/>
            <pc:sldMk cId="523055398" sldId="260"/>
            <ac:spMk id="3" creationId="{E0A4B641-166E-C2E0-9A90-2E7160A72AA8}"/>
          </ac:spMkLst>
        </pc:spChg>
      </pc:sldChg>
      <pc:sldChg chg="modSp">
        <pc:chgData name="Luiz Esteves" userId="2410aae1-5e29-482f-a2c1-834d62dc34c3" providerId="ADAL" clId="{0EFF75BC-4552-45B1-A930-4D3E5D55A427}" dt="2025-07-09T17:23:11.675" v="196" actId="20577"/>
        <pc:sldMkLst>
          <pc:docMk/>
          <pc:sldMk cId="2905278159" sldId="261"/>
        </pc:sldMkLst>
        <pc:spChg chg="mod">
          <ac:chgData name="Luiz Esteves" userId="2410aae1-5e29-482f-a2c1-834d62dc34c3" providerId="ADAL" clId="{0EFF75BC-4552-45B1-A930-4D3E5D55A427}" dt="2025-07-09T17:22:44.821" v="187" actId="20577"/>
          <ac:spMkLst>
            <pc:docMk/>
            <pc:sldMk cId="2905278159" sldId="261"/>
            <ac:spMk id="16" creationId="{F92D74E6-B46F-9CF0-66CE-24D949AA8FAD}"/>
          </ac:spMkLst>
        </pc:spChg>
        <pc:spChg chg="mod">
          <ac:chgData name="Luiz Esteves" userId="2410aae1-5e29-482f-a2c1-834d62dc34c3" providerId="ADAL" clId="{0EFF75BC-4552-45B1-A930-4D3E5D55A427}" dt="2025-07-09T17:22:48.139" v="188" actId="20577"/>
          <ac:spMkLst>
            <pc:docMk/>
            <pc:sldMk cId="2905278159" sldId="261"/>
            <ac:spMk id="17" creationId="{5B5DAB0A-97E7-1273-33CD-164C13F03347}"/>
          </ac:spMkLst>
        </pc:spChg>
        <pc:spChg chg="mod">
          <ac:chgData name="Luiz Esteves" userId="2410aae1-5e29-482f-a2c1-834d62dc34c3" providerId="ADAL" clId="{0EFF75BC-4552-45B1-A930-4D3E5D55A427}" dt="2025-07-09T17:22:58.148" v="191" actId="6549"/>
          <ac:spMkLst>
            <pc:docMk/>
            <pc:sldMk cId="2905278159" sldId="261"/>
            <ac:spMk id="18" creationId="{BD870948-65A5-F5ED-D9E3-17867E5402E4}"/>
          </ac:spMkLst>
        </pc:spChg>
        <pc:spChg chg="mod">
          <ac:chgData name="Luiz Esteves" userId="2410aae1-5e29-482f-a2c1-834d62dc34c3" providerId="ADAL" clId="{0EFF75BC-4552-45B1-A930-4D3E5D55A427}" dt="2025-07-09T17:23:11.675" v="196" actId="20577"/>
          <ac:spMkLst>
            <pc:docMk/>
            <pc:sldMk cId="2905278159" sldId="261"/>
            <ac:spMk id="19" creationId="{B698A38B-06F4-372C-E661-09941F4B7465}"/>
          </ac:spMkLst>
        </pc:spChg>
      </pc:sldChg>
      <pc:sldChg chg="modSp mod modAnim">
        <pc:chgData name="Luiz Esteves" userId="2410aae1-5e29-482f-a2c1-834d62dc34c3" providerId="ADAL" clId="{0EFF75BC-4552-45B1-A930-4D3E5D55A427}" dt="2025-07-08T12:48:40.327" v="20" actId="113"/>
        <pc:sldMkLst>
          <pc:docMk/>
          <pc:sldMk cId="3476424932" sldId="262"/>
        </pc:sldMkLst>
        <pc:spChg chg="mod">
          <ac:chgData name="Luiz Esteves" userId="2410aae1-5e29-482f-a2c1-834d62dc34c3" providerId="ADAL" clId="{0EFF75BC-4552-45B1-A930-4D3E5D55A427}" dt="2025-07-08T12:48:40.327" v="20" actId="113"/>
          <ac:spMkLst>
            <pc:docMk/>
            <pc:sldMk cId="3476424932" sldId="262"/>
            <ac:spMk id="3" creationId="{80A432DB-CA77-F9B6-6FE2-78872AB5CC6A}"/>
          </ac:spMkLst>
        </pc:spChg>
      </pc:sldChg>
      <pc:sldChg chg="modSp">
        <pc:chgData name="Luiz Esteves" userId="2410aae1-5e29-482f-a2c1-834d62dc34c3" providerId="ADAL" clId="{0EFF75BC-4552-45B1-A930-4D3E5D55A427}" dt="2025-07-09T17:20:07.034" v="186" actId="20577"/>
        <pc:sldMkLst>
          <pc:docMk/>
          <pc:sldMk cId="1696112346" sldId="265"/>
        </pc:sldMkLst>
        <pc:spChg chg="mod">
          <ac:chgData name="Luiz Esteves" userId="2410aae1-5e29-482f-a2c1-834d62dc34c3" providerId="ADAL" clId="{0EFF75BC-4552-45B1-A930-4D3E5D55A427}" dt="2025-07-09T17:20:07.034" v="186" actId="20577"/>
          <ac:spMkLst>
            <pc:docMk/>
            <pc:sldMk cId="1696112346" sldId="265"/>
            <ac:spMk id="3" creationId="{E0A4B641-166E-C2E0-9A90-2E7160A72AA8}"/>
          </ac:spMkLst>
        </pc:spChg>
      </pc:sldChg>
      <pc:sldChg chg="addSp modSp">
        <pc:chgData name="Luiz Esteves" userId="2410aae1-5e29-482f-a2c1-834d62dc34c3" providerId="ADAL" clId="{0EFF75BC-4552-45B1-A930-4D3E5D55A427}" dt="2025-07-08T22:41:28.021" v="167" actId="12"/>
        <pc:sldMkLst>
          <pc:docMk/>
          <pc:sldMk cId="2502641427" sldId="266"/>
        </pc:sldMkLst>
        <pc:spChg chg="mod">
          <ac:chgData name="Luiz Esteves" userId="2410aae1-5e29-482f-a2c1-834d62dc34c3" providerId="ADAL" clId="{0EFF75BC-4552-45B1-A930-4D3E5D55A427}" dt="2025-07-08T22:41:28.021" v="167" actId="12"/>
          <ac:spMkLst>
            <pc:docMk/>
            <pc:sldMk cId="2502641427" sldId="266"/>
            <ac:spMk id="3" creationId="{1B079AE4-9A4A-44FB-2C2D-24E22FA9B743}"/>
          </ac:spMkLst>
        </pc:spChg>
        <pc:spChg chg="add mod">
          <ac:chgData name="Luiz Esteves" userId="2410aae1-5e29-482f-a2c1-834d62dc34c3" providerId="ADAL" clId="{0EFF75BC-4552-45B1-A930-4D3E5D55A427}" dt="2025-07-08T22:39:42.562" v="160"/>
          <ac:spMkLst>
            <pc:docMk/>
            <pc:sldMk cId="2502641427" sldId="266"/>
            <ac:spMk id="4" creationId="{4E378E55-3A18-39CB-9D83-D6A9E98F4996}"/>
          </ac:spMkLst>
        </pc:spChg>
        <pc:spChg chg="add mod">
          <ac:chgData name="Luiz Esteves" userId="2410aae1-5e29-482f-a2c1-834d62dc34c3" providerId="ADAL" clId="{0EFF75BC-4552-45B1-A930-4D3E5D55A427}" dt="2025-07-08T22:39:42.562" v="160"/>
          <ac:spMkLst>
            <pc:docMk/>
            <pc:sldMk cId="2502641427" sldId="266"/>
            <ac:spMk id="5" creationId="{4B323185-204C-7EC3-29F2-24AC148ADBDE}"/>
          </ac:spMkLst>
        </pc:spChg>
      </pc:sldChg>
      <pc:sldChg chg="addSp modSp mod">
        <pc:chgData name="Luiz Esteves" userId="2410aae1-5e29-482f-a2c1-834d62dc34c3" providerId="ADAL" clId="{0EFF75BC-4552-45B1-A930-4D3E5D55A427}" dt="2025-07-09T17:28:26.260" v="269" actId="20577"/>
        <pc:sldMkLst>
          <pc:docMk/>
          <pc:sldMk cId="340208691" sldId="269"/>
        </pc:sldMkLst>
        <pc:spChg chg="mod">
          <ac:chgData name="Luiz Esteves" userId="2410aae1-5e29-482f-a2c1-834d62dc34c3" providerId="ADAL" clId="{0EFF75BC-4552-45B1-A930-4D3E5D55A427}" dt="2025-07-09T17:28:26.260" v="269" actId="20577"/>
          <ac:spMkLst>
            <pc:docMk/>
            <pc:sldMk cId="340208691" sldId="269"/>
            <ac:spMk id="3" creationId="{1B079AE4-9A4A-44FB-2C2D-24E22FA9B743}"/>
          </ac:spMkLst>
        </pc:spChg>
        <pc:spChg chg="add mod">
          <ac:chgData name="Luiz Esteves" userId="2410aae1-5e29-482f-a2c1-834d62dc34c3" providerId="ADAL" clId="{0EFF75BC-4552-45B1-A930-4D3E5D55A427}" dt="2025-07-08T22:39:19.384" v="158"/>
          <ac:spMkLst>
            <pc:docMk/>
            <pc:sldMk cId="340208691" sldId="269"/>
            <ac:spMk id="4" creationId="{2DA53D5C-3F65-8E3F-97B1-473D38840A96}"/>
          </ac:spMkLst>
        </pc:spChg>
        <pc:spChg chg="add mod">
          <ac:chgData name="Luiz Esteves" userId="2410aae1-5e29-482f-a2c1-834d62dc34c3" providerId="ADAL" clId="{0EFF75BC-4552-45B1-A930-4D3E5D55A427}" dt="2025-07-08T22:40:43.376" v="164" actId="14100"/>
          <ac:spMkLst>
            <pc:docMk/>
            <pc:sldMk cId="340208691" sldId="269"/>
            <ac:spMk id="5" creationId="{EC545BCD-DBE1-E1B0-087E-CF9F0D60F868}"/>
          </ac:spMkLst>
        </pc:spChg>
        <pc:spChg chg="add mod">
          <ac:chgData name="Luiz Esteves" userId="2410aae1-5e29-482f-a2c1-834d62dc34c3" providerId="ADAL" clId="{0EFF75BC-4552-45B1-A930-4D3E5D55A427}" dt="2025-07-08T22:39:32.658" v="159"/>
          <ac:spMkLst>
            <pc:docMk/>
            <pc:sldMk cId="340208691" sldId="269"/>
            <ac:spMk id="6" creationId="{738EAD98-3891-951B-1DE1-A6C4077FC349}"/>
          </ac:spMkLst>
        </pc:spChg>
      </pc:sldChg>
      <pc:sldChg chg="addSp modSp">
        <pc:chgData name="Luiz Esteves" userId="2410aae1-5e29-482f-a2c1-834d62dc34c3" providerId="ADAL" clId="{0EFF75BC-4552-45B1-A930-4D3E5D55A427}" dt="2025-07-08T22:40:00.683" v="161"/>
        <pc:sldMkLst>
          <pc:docMk/>
          <pc:sldMk cId="3133811264" sldId="270"/>
        </pc:sldMkLst>
        <pc:spChg chg="add mod">
          <ac:chgData name="Luiz Esteves" userId="2410aae1-5e29-482f-a2c1-834d62dc34c3" providerId="ADAL" clId="{0EFF75BC-4552-45B1-A930-4D3E5D55A427}" dt="2025-07-08T22:40:00.683" v="161"/>
          <ac:spMkLst>
            <pc:docMk/>
            <pc:sldMk cId="3133811264" sldId="270"/>
            <ac:spMk id="4" creationId="{83E24152-FC58-07DB-F109-DF04229A181A}"/>
          </ac:spMkLst>
        </pc:spChg>
        <pc:spChg chg="add mod">
          <ac:chgData name="Luiz Esteves" userId="2410aae1-5e29-482f-a2c1-834d62dc34c3" providerId="ADAL" clId="{0EFF75BC-4552-45B1-A930-4D3E5D55A427}" dt="2025-07-08T22:40:00.683" v="161"/>
          <ac:spMkLst>
            <pc:docMk/>
            <pc:sldMk cId="3133811264" sldId="270"/>
            <ac:spMk id="5" creationId="{8FDC66DF-F42E-A47D-26D3-0F21B4CE6A0C}"/>
          </ac:spMkLst>
        </pc:spChg>
      </pc:sldChg>
      <pc:sldChg chg="addSp modSp">
        <pc:chgData name="Luiz Esteves" userId="2410aae1-5e29-482f-a2c1-834d62dc34c3" providerId="ADAL" clId="{0EFF75BC-4552-45B1-A930-4D3E5D55A427}" dt="2025-07-08T22:42:53.558" v="169" actId="11"/>
        <pc:sldMkLst>
          <pc:docMk/>
          <pc:sldMk cId="618921757" sldId="271"/>
        </pc:sldMkLst>
        <pc:spChg chg="mod">
          <ac:chgData name="Luiz Esteves" userId="2410aae1-5e29-482f-a2c1-834d62dc34c3" providerId="ADAL" clId="{0EFF75BC-4552-45B1-A930-4D3E5D55A427}" dt="2025-07-08T22:42:53.558" v="169" actId="11"/>
          <ac:spMkLst>
            <pc:docMk/>
            <pc:sldMk cId="618921757" sldId="271"/>
            <ac:spMk id="3" creationId="{1B079AE4-9A4A-44FB-2C2D-24E22FA9B743}"/>
          </ac:spMkLst>
        </pc:spChg>
        <pc:spChg chg="add mod">
          <ac:chgData name="Luiz Esteves" userId="2410aae1-5e29-482f-a2c1-834d62dc34c3" providerId="ADAL" clId="{0EFF75BC-4552-45B1-A930-4D3E5D55A427}" dt="2025-07-08T22:40:14.204" v="162"/>
          <ac:spMkLst>
            <pc:docMk/>
            <pc:sldMk cId="618921757" sldId="271"/>
            <ac:spMk id="4" creationId="{098E13CE-E588-5670-C5A3-694398839CD1}"/>
          </ac:spMkLst>
        </pc:spChg>
        <pc:spChg chg="add mod">
          <ac:chgData name="Luiz Esteves" userId="2410aae1-5e29-482f-a2c1-834d62dc34c3" providerId="ADAL" clId="{0EFF75BC-4552-45B1-A930-4D3E5D55A427}" dt="2025-07-08T22:40:14.204" v="162"/>
          <ac:spMkLst>
            <pc:docMk/>
            <pc:sldMk cId="618921757" sldId="271"/>
            <ac:spMk id="5" creationId="{99DF8C62-CA9D-6ABE-0F81-80B78F1A4FB7}"/>
          </ac:spMkLst>
        </pc:spChg>
      </pc:sldChg>
      <pc:sldChg chg="modAnim">
        <pc:chgData name="Luiz Esteves" userId="2410aae1-5e29-482f-a2c1-834d62dc34c3" providerId="ADAL" clId="{0EFF75BC-4552-45B1-A930-4D3E5D55A427}" dt="2025-07-08T12:46:46.251" v="1"/>
        <pc:sldMkLst>
          <pc:docMk/>
          <pc:sldMk cId="455164675" sldId="272"/>
        </pc:sldMkLst>
      </pc:sldChg>
      <pc:sldChg chg="modSp mod">
        <pc:chgData name="Luiz Esteves" userId="2410aae1-5e29-482f-a2c1-834d62dc34c3" providerId="ADAL" clId="{0EFF75BC-4552-45B1-A930-4D3E5D55A427}" dt="2025-07-09T12:32:02.519" v="180" actId="20577"/>
        <pc:sldMkLst>
          <pc:docMk/>
          <pc:sldMk cId="803315573" sldId="273"/>
        </pc:sldMkLst>
        <pc:spChg chg="mod">
          <ac:chgData name="Luiz Esteves" userId="2410aae1-5e29-482f-a2c1-834d62dc34c3" providerId="ADAL" clId="{0EFF75BC-4552-45B1-A930-4D3E5D55A427}" dt="2025-07-09T12:32:02.519" v="180" actId="20577"/>
          <ac:spMkLst>
            <pc:docMk/>
            <pc:sldMk cId="803315573" sldId="273"/>
            <ac:spMk id="10" creationId="{900EE264-8A7E-5A1B-9C49-92956232AA50}"/>
          </ac:spMkLst>
        </pc:spChg>
      </pc:sldChg>
      <pc:sldChg chg="modSp add mod modAnim">
        <pc:chgData name="Luiz Esteves" userId="2410aae1-5e29-482f-a2c1-834d62dc34c3" providerId="ADAL" clId="{0EFF75BC-4552-45B1-A930-4D3E5D55A427}" dt="2025-07-08T16:56:05.636" v="30" actId="20577"/>
        <pc:sldMkLst>
          <pc:docMk/>
          <pc:sldMk cId="3787058995" sldId="311"/>
        </pc:sldMkLst>
        <pc:spChg chg="mod">
          <ac:chgData name="Luiz Esteves" userId="2410aae1-5e29-482f-a2c1-834d62dc34c3" providerId="ADAL" clId="{0EFF75BC-4552-45B1-A930-4D3E5D55A427}" dt="2025-07-08T16:56:05.636" v="30" actId="20577"/>
          <ac:spMkLst>
            <pc:docMk/>
            <pc:sldMk cId="3787058995" sldId="311"/>
            <ac:spMk id="3" creationId="{80A432DB-CA77-F9B6-6FE2-78872AB5CC6A}"/>
          </ac:spMkLst>
        </pc:spChg>
      </pc:sldChg>
      <pc:sldMasterChg chg="modSp mod">
        <pc:chgData name="Luiz Esteves" userId="2410aae1-5e29-482f-a2c1-834d62dc34c3" providerId="ADAL" clId="{0EFF75BC-4552-45B1-A930-4D3E5D55A427}" dt="2025-07-09T13:32:14.649" v="183" actId="1036"/>
        <pc:sldMasterMkLst>
          <pc:docMk/>
          <pc:sldMasterMk cId="425311810" sldId="2147483660"/>
        </pc:sldMasterMkLst>
        <pc:picChg chg="mod">
          <ac:chgData name="Luiz Esteves" userId="2410aae1-5e29-482f-a2c1-834d62dc34c3" providerId="ADAL" clId="{0EFF75BC-4552-45B1-A930-4D3E5D55A427}" dt="2025-07-09T13:32:14.649" v="183" actId="1036"/>
          <ac:picMkLst>
            <pc:docMk/>
            <pc:sldMasterMk cId="425311810" sldId="2147483660"/>
            <ac:picMk id="8" creationId="{5B4CE7CF-2961-E98D-BAD6-92E4026F60F9}"/>
          </ac:picMkLst>
        </pc:picChg>
      </pc:sldMasterChg>
    </pc:docChg>
  </pc:docChgLst>
</pc:chgInfo>
</file>

<file path=ppt/comments/modernComment_10C_2EE4D554.xml><?xml version="1.0" encoding="utf-8"?>
<p188:cmLst xmlns:a="http://schemas.openxmlformats.org/drawingml/2006/main" xmlns:r="http://schemas.openxmlformats.org/officeDocument/2006/relationships" xmlns:p188="http://schemas.microsoft.com/office/powerpoint/2018/8/main">
  <p188:cm id="{214A3A41-6A7C-4DC1-BB15-6BAD6AA9CF01}" authorId="{8532D970-2BF1-E5BE-2A38-2303D69621D8}" created="2025-07-03T19:37:35.067">
    <pc:sldMkLst xmlns:pc="http://schemas.microsoft.com/office/powerpoint/2013/main/command">
      <pc:docMk/>
      <pc:sldMk cId="786748756" sldId="268"/>
    </pc:sldMkLst>
    <p188:txBody>
      <a:bodyPr/>
      <a:lstStyle/>
      <a:p>
        <a:r>
          <a:rPr lang="pt-BR"/>
          <a:t>Melhorar este slide ou junta-lo com o anterior.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06D45-727F-4619-B9F6-4F3F087D5C3A}" type="datetimeFigureOut">
              <a:rPr lang="pt-BR" smtClean="0"/>
              <a:t>09/07/2025</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ABEEE1-1E64-4707-8F6B-DCE9570841A9}" type="slidenum">
              <a:rPr lang="pt-BR" smtClean="0"/>
              <a:t>‹nº›</a:t>
            </a:fld>
            <a:endParaRPr lang="pt-BR"/>
          </a:p>
        </p:txBody>
      </p:sp>
    </p:spTree>
    <p:extLst>
      <p:ext uri="{BB962C8B-B14F-4D97-AF65-F5344CB8AC3E}">
        <p14:creationId xmlns:p14="http://schemas.microsoft.com/office/powerpoint/2010/main" val="35526384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ws.amazon.com/what-is/artificial-intelligence/"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aws.amazon.com/what-is/large-language-model/" TargetMode="External"/><Relationship Id="rId5" Type="http://schemas.openxmlformats.org/officeDocument/2006/relationships/hyperlink" Target="https://aws.amazon.com/what-is/nlp/" TargetMode="External"/><Relationship Id="rId4" Type="http://schemas.openxmlformats.org/officeDocument/2006/relationships/hyperlink" Target="https://aws.amazon.com/what-is/chatbot/"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aws.amazon.com/what-is/artificial-intelligence/"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aws.amazon.com/what-is/large-language-model/" TargetMode="External"/><Relationship Id="rId5" Type="http://schemas.openxmlformats.org/officeDocument/2006/relationships/hyperlink" Target="https://aws.amazon.com/what-is/nlp/" TargetMode="External"/><Relationship Id="rId4" Type="http://schemas.openxmlformats.org/officeDocument/2006/relationships/hyperlink" Target="https://aws.amazon.com/what-is/chatbot/"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aws.amazon.com/what-is/generative-ai/"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aws.amazon.com/what-is/foundation-model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aws.amazon.com/what-is/generative-ai/"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aws.amazon.com/what-is/foundation-models/"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 que é a geração aumentada de recuperação?</a:t>
            </a:r>
          </a:p>
          <a:p>
            <a:pPr>
              <a:lnSpc>
                <a:spcPct val="107000"/>
              </a:lnSpc>
              <a:spcAft>
                <a:spcPts val="800"/>
              </a:spcAft>
            </a:pP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Retrieval-Augmented</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Generation (RAG) é o processo de otimizar a saída de um grande modelo de linguagem, de forma que ele faça referência a uma base de conhecimento confiável fora das suas fontes de dados de treinamento antes de gerar uma resposta. Grandes modelos de linguagem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LLMs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são treinados em grandes volumes de dados e usam bilhões de parâmetros para gerar resultados originais para tarefas como responder a perguntas, traduzir idiomas e concluir frases. A RAG estende os já poderosos recursos dos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LLMs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para domínios específicos ou para a base de conhecimento interna de uma organização sem a necessidade de treinar novamente o modelo. É uma abordagem econômica para melhorar a produção do LLM, de forma que ele permaneça relevante, preciso e útil em vários contextos.</a:t>
            </a:r>
          </a:p>
          <a:p>
            <a:endParaRPr lang="pt-BR" dirty="0"/>
          </a:p>
        </p:txBody>
      </p:sp>
      <p:sp>
        <p:nvSpPr>
          <p:cNvPr id="4" name="Espaço Reservado para Número de Slide 3"/>
          <p:cNvSpPr>
            <a:spLocks noGrp="1"/>
          </p:cNvSpPr>
          <p:nvPr>
            <p:ph type="sldNum" sz="quarter" idx="5"/>
          </p:nvPr>
        </p:nvSpPr>
        <p:spPr/>
        <p:txBody>
          <a:bodyPr/>
          <a:lstStyle/>
          <a:p>
            <a:fld id="{95ABEEE1-1E64-4707-8F6B-DCE9570841A9}" type="slidenum">
              <a:rPr lang="pt-BR" smtClean="0"/>
              <a:t>3</a:t>
            </a:fld>
            <a:endParaRPr lang="pt-BR"/>
          </a:p>
        </p:txBody>
      </p:sp>
    </p:spTree>
    <p:extLst>
      <p:ext uri="{BB962C8B-B14F-4D97-AF65-F5344CB8AC3E}">
        <p14:creationId xmlns:p14="http://schemas.microsoft.com/office/powerpoint/2010/main" val="3061154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Como funciona a geração aumentada de recuperação?</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Na ausência da RAG, o LLM depende da entrada do usuário para criar uma resposta de acordo com as informações de treinamento ou de base. Com a implementação da RAG, é introduzido um componente de recuperação de informações que utiliza a entrada do usuário para extrair informações de uma nova fonte de dados primeiro. A consulta do usuário e as informações relevantes são fornecidas ao LLM. O LLM usa esse novo conhecimento e seus dados de treinamento para criar respostas mais adaptadas. As seções a seguir fornecem uma visão geral do processo.</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Criação de dados externos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Os novos dados, que não fazem parte do conjunto de dados de treinamento original do LLM, são chamados de </a:t>
            </a:r>
            <a:r>
              <a:rPr lang="pt-BR" sz="1800" i="1" kern="100" dirty="0">
                <a:effectLst/>
                <a:latin typeface="Calibri" panose="020F0502020204030204" pitchFamily="34" charset="0"/>
                <a:ea typeface="Calibri" panose="020F0502020204030204" pitchFamily="34" charset="0"/>
                <a:cs typeface="Times New Roman" panose="02020603050405020304" pitchFamily="18" charset="0"/>
              </a:rPr>
              <a:t>dados externos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Esses dados podem ser obtidos de múltiplas fontes, como APIs, bancos de dados ou repositórios de documentos. Os dados podem existir em vários formatos, como arquivos, registros de banco de dados ou texto longo. Outra técnica de IA, chamada de </a:t>
            </a:r>
            <a:r>
              <a:rPr lang="pt-BR" sz="1800" i="1" kern="100" dirty="0">
                <a:effectLst/>
                <a:latin typeface="Calibri" panose="020F0502020204030204" pitchFamily="34" charset="0"/>
                <a:ea typeface="Calibri" panose="020F0502020204030204" pitchFamily="34" charset="0"/>
                <a:cs typeface="Times New Roman" panose="02020603050405020304" pitchFamily="18" charset="0"/>
              </a:rPr>
              <a:t>incorporação de modelos de linguagem</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converte os dados em representações numéricas e os armazena em um banco de dados de vetores. Esse processo cria uma biblioteca de conhecimento que os modelos de IA generativa podem compreender.</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Recuperação de informações relevantes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 próxima etapa é realizar uma pesquisa de relevância. A consulta do usuário é convertida em uma representação vetorial e combinada com os bancos de dados de vetores. Por exemplo, considere um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chatbot</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inteligente que responde perguntas relacionadas a recursos humanos para uma organização. Se um funcionário pesquisar </a:t>
            </a:r>
            <a:r>
              <a:rPr lang="pt-BR" sz="1800" i="1" kern="100" dirty="0">
                <a:effectLst/>
                <a:latin typeface="Calibri" panose="020F0502020204030204" pitchFamily="34" charset="0"/>
                <a:ea typeface="Calibri" panose="020F0502020204030204" pitchFamily="34" charset="0"/>
                <a:cs typeface="Times New Roman" panose="02020603050405020304" pitchFamily="18" charset="0"/>
              </a:rPr>
              <a:t>"Quantas férias anuais eu tenho direito?"</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o sistema recuperará os documentos da política de férias anuais junto com o registro de férias anteriores do funcionário. Esses documentos específicos serão fornecidos porque são altamente relevantes para a consulta em questão. A relevância foi calculada e estabelecida através de cálculos e representações vetoriais matemáticas.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Enriquecimento de prompts fornecidos ao LLM</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Em seguida, o modelo RAG enriquece a entrada do usuário, também chamada de prompt, adicionando os dados recuperados que são relevantes ao contexto. Esta etapa usa técnicas de engenharia de prompts para se comunicar de forma eficaz com o LLM. Com um prompt enriquecido, os grandes modelos de linguagem podem gerar respostas mais contextualizadas às consultas dos usuários.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Atualização de dados externos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Mas daí surge outra questão: e se os dados externos ficarem obsoletos? Para manter a contemporaneidade das informações, basta atualizar os documentos de forma assíncrona e atualizar a representação incorporada dos documentos. Isso pode ser feito através de processos automatizados em tempo real ou de processamento em lotes periódicos. Esse é um desafio comum na análise de dados, onde diversas metodologias provenientes da ciência de dados para gestão de mudanças são aplicáveis.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 diagrama a seguir mostra o fluxo conceitual do uso de RAG com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LLMs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4" name="Espaço Reservado para Número de Slide 3"/>
          <p:cNvSpPr>
            <a:spLocks noGrp="1"/>
          </p:cNvSpPr>
          <p:nvPr>
            <p:ph type="sldNum" sz="quarter" idx="5"/>
          </p:nvPr>
        </p:nvSpPr>
        <p:spPr/>
        <p:txBody>
          <a:bodyPr/>
          <a:lstStyle/>
          <a:p>
            <a:fld id="{95ABEEE1-1E64-4707-8F6B-DCE9570841A9}" type="slidenum">
              <a:rPr lang="pt-BR" smtClean="0"/>
              <a:t>12</a:t>
            </a:fld>
            <a:endParaRPr lang="pt-BR"/>
          </a:p>
        </p:txBody>
      </p:sp>
    </p:spTree>
    <p:extLst>
      <p:ext uri="{BB962C8B-B14F-4D97-AF65-F5344CB8AC3E}">
        <p14:creationId xmlns:p14="http://schemas.microsoft.com/office/powerpoint/2010/main" val="16372589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Como funciona a geração aumentada de recuperação?</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Na ausência da RAG, o LLM depende da entrada do usuário para criar uma resposta de acordo com as informações de treinamento ou de base. Com a implementação da RAG, é introduzido um componente de recuperação de informações que utiliza a entrada do usuário para extrair informações de uma nova fonte de dados primeiro. A consulta do usuário e as informações relevantes são fornecidas ao LLM. O LLM usa esse novo conhecimento e seus dados de treinamento para criar respostas mais adaptadas. As seções a seguir fornecem uma visão geral do processo.</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Criação de dados externos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Os novos dados, que não fazem parte do conjunto de dados de treinamento original do LLM, são chamados de </a:t>
            </a:r>
            <a:r>
              <a:rPr lang="pt-BR" sz="1800" i="1" kern="100" dirty="0">
                <a:effectLst/>
                <a:latin typeface="Calibri" panose="020F0502020204030204" pitchFamily="34" charset="0"/>
                <a:ea typeface="Calibri" panose="020F0502020204030204" pitchFamily="34" charset="0"/>
                <a:cs typeface="Times New Roman" panose="02020603050405020304" pitchFamily="18" charset="0"/>
              </a:rPr>
              <a:t>dados externos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Esses dados podem ser obtidos de múltiplas fontes, como APIs, bancos de dados ou repositórios de documentos. Os dados podem existir em vários formatos, como arquivos, registros de banco de dados ou texto longo. Outra técnica de IA, chamada de </a:t>
            </a:r>
            <a:r>
              <a:rPr lang="pt-BR" sz="1800" i="1" kern="100" dirty="0">
                <a:effectLst/>
                <a:latin typeface="Calibri" panose="020F0502020204030204" pitchFamily="34" charset="0"/>
                <a:ea typeface="Calibri" panose="020F0502020204030204" pitchFamily="34" charset="0"/>
                <a:cs typeface="Times New Roman" panose="02020603050405020304" pitchFamily="18" charset="0"/>
              </a:rPr>
              <a:t>incorporação de modelos de linguagem</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converte os dados em representações numéricas e os armazena em um banco de dados de vetores. Esse processo cria uma biblioteca de conhecimento que os modelos de IA generativa podem compreender.</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Recuperação de informações relevantes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 próxima etapa é realizar uma pesquisa de relevância. A consulta do usuário é convertida em uma representação vetorial e combinada com os bancos de dados de vetores. Por exemplo, considere um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chatbot</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inteligente que responde perguntas relacionadas a recursos humanos para uma organização. Se um funcionário pesquisar </a:t>
            </a:r>
            <a:r>
              <a:rPr lang="pt-BR" sz="1800" i="1" kern="100" dirty="0">
                <a:effectLst/>
                <a:latin typeface="Calibri" panose="020F0502020204030204" pitchFamily="34" charset="0"/>
                <a:ea typeface="Calibri" panose="020F0502020204030204" pitchFamily="34" charset="0"/>
                <a:cs typeface="Times New Roman" panose="02020603050405020304" pitchFamily="18" charset="0"/>
              </a:rPr>
              <a:t>"Quantas férias anuais eu tenho direito?"</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o sistema recuperará os documentos da política de férias anuais junto com o registro de férias anteriores do funcionário. Esses documentos específicos serão fornecidos porque são altamente relevantes para a consulta em questão. A relevância foi calculada e estabelecida através de cálculos e representações vetoriais matemáticas.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Enriquecimento de prompts fornecidos ao LLM</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Em seguida, o modelo RAG enriquece a entrada do usuário, também chamada de prompt, adicionando os dados recuperados que são relevantes ao contexto. Esta etapa usa técnicas de engenharia de prompts para se comunicar de forma eficaz com o LLM. Com um prompt enriquecido, os grandes modelos de linguagem podem gerar respostas mais contextualizadas às consultas dos usuários.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Atualização de dados externos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Mas daí surge outra questão: e se os dados externos ficarem obsoletos? Para manter a contemporaneidade das informações, basta atualizar os documentos de forma assíncrona e atualizar a representação incorporada dos documentos. Isso pode ser feito através de processos automatizados em tempo real ou de processamento em lotes periódicos. Esse é um desafio comum na análise de dados, onde diversas metodologias provenientes da ciência de dados para gestão de mudanças são aplicáveis.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 diagrama a seguir mostra o fluxo conceitual do uso de RAG com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LLMs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4" name="Espaço Reservado para Número de Slide 3"/>
          <p:cNvSpPr>
            <a:spLocks noGrp="1"/>
          </p:cNvSpPr>
          <p:nvPr>
            <p:ph type="sldNum" sz="quarter" idx="5"/>
          </p:nvPr>
        </p:nvSpPr>
        <p:spPr/>
        <p:txBody>
          <a:bodyPr/>
          <a:lstStyle/>
          <a:p>
            <a:fld id="{95ABEEE1-1E64-4707-8F6B-DCE9570841A9}" type="slidenum">
              <a:rPr lang="pt-BR" smtClean="0"/>
              <a:t>13</a:t>
            </a:fld>
            <a:endParaRPr lang="pt-BR"/>
          </a:p>
        </p:txBody>
      </p:sp>
    </p:spTree>
    <p:extLst>
      <p:ext uri="{BB962C8B-B14F-4D97-AF65-F5344CB8AC3E}">
        <p14:creationId xmlns:p14="http://schemas.microsoft.com/office/powerpoint/2010/main" val="361094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 que é a geração aumentada de recuperação?</a:t>
            </a:r>
          </a:p>
          <a:p>
            <a:pPr>
              <a:lnSpc>
                <a:spcPct val="107000"/>
              </a:lnSpc>
              <a:spcAft>
                <a:spcPts val="800"/>
              </a:spcAft>
            </a:pP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Retrieval-Augmented</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Generation (RAG) é o processo de otimizar a saída de um grande modelo de linguagem, de forma que ele faça referência a uma base de conhecimento confiável fora das suas fontes de dados de treinamento antes de gerar uma resposta. Grandes modelos de linguagem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LLMs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são treinados em grandes volumes de dados e usam bilhões de parâmetros para gerar resultados originais para tarefas como responder a perguntas, traduzir idiomas e concluir frases. A RAG estende os já poderosos recursos dos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LLMs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para domínios específicos ou para a base de conhecimento interna de uma organização sem a necessidade de treinar novamente o modelo. É uma abordagem econômica para melhorar a produção do LLM, de forma que ele permaneça relevante, preciso e útil em vários contextos.</a:t>
            </a:r>
          </a:p>
          <a:p>
            <a:endParaRPr lang="pt-BR" dirty="0"/>
          </a:p>
        </p:txBody>
      </p:sp>
      <p:sp>
        <p:nvSpPr>
          <p:cNvPr id="4" name="Espaço Reservado para Número de Slide 3"/>
          <p:cNvSpPr>
            <a:spLocks noGrp="1"/>
          </p:cNvSpPr>
          <p:nvPr>
            <p:ph type="sldNum" sz="quarter" idx="5"/>
          </p:nvPr>
        </p:nvSpPr>
        <p:spPr/>
        <p:txBody>
          <a:bodyPr/>
          <a:lstStyle/>
          <a:p>
            <a:fld id="{95ABEEE1-1E64-4707-8F6B-DCE9570841A9}" type="slidenum">
              <a:rPr lang="pt-BR" smtClean="0"/>
              <a:t>4</a:t>
            </a:fld>
            <a:endParaRPr lang="pt-BR"/>
          </a:p>
        </p:txBody>
      </p:sp>
    </p:spTree>
    <p:extLst>
      <p:ext uri="{BB962C8B-B14F-4D97-AF65-F5344CB8AC3E}">
        <p14:creationId xmlns:p14="http://schemas.microsoft.com/office/powerpoint/2010/main" val="2833499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Por que a geração aumentada de recuperação é importante?</a:t>
            </a: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 LLM é uma tecnologia fundamental utilizada pela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inteligência artificial (IA)</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que alimenta </a:t>
            </a:r>
            <a:r>
              <a:rPr lang="pt-BR" sz="18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chatbots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inteligentes e outras aplicações de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processamento de linguagem natural (PLN)</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O objetivo é criar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bots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que possam responder às perguntas dos usuários em vários contextos, utilizando-se de fontes de conhecimento confiáveis. Infelizmente, a natureza da tecnologia LLM introduz imprevisibilidade nas respostas geradas pelo LLM. Além disso, os dados usados para treinar os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LLMs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são fixos, o que implica na existência de uma data limite para o conhecimento que podem fornecer.</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Os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LLMs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enfrentam uma série de desafios atualmente, como os seguintes:</a:t>
            </a:r>
          </a:p>
          <a:p>
            <a:pPr marL="342900" lvl="0" indent="-342900">
              <a:lnSpc>
                <a:spcPct val="107000"/>
              </a:lnSpc>
              <a:spcAft>
                <a:spcPts val="800"/>
              </a:spcAft>
              <a:buSzPts val="1000"/>
              <a:buFont typeface="Symbol" panose="05050102010706020507" pitchFamily="18" charset="2"/>
              <a:buChar char=""/>
              <a:tabLst>
                <a:tab pos="457200" algn="l"/>
              </a:tabLs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Fornecer informações falsas quando não possuem uma resposta adequada.</a:t>
            </a:r>
          </a:p>
          <a:p>
            <a:pPr marL="342900" lvl="0" indent="-342900">
              <a:lnSpc>
                <a:spcPct val="107000"/>
              </a:lnSpc>
              <a:spcAft>
                <a:spcPts val="800"/>
              </a:spcAft>
              <a:buSzPts val="1000"/>
              <a:buFont typeface="Symbol" panose="05050102010706020507" pitchFamily="18" charset="2"/>
              <a:buChar char=""/>
              <a:tabLst>
                <a:tab pos="457200" algn="l"/>
              </a:tabLs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Oferecer informações desatualizadas ou genéricas quando os usuários solicitam respostas específicas e atualizadas.</a:t>
            </a:r>
          </a:p>
          <a:p>
            <a:pPr marL="342900" lvl="0" indent="-342900">
              <a:lnSpc>
                <a:spcPct val="107000"/>
              </a:lnSpc>
              <a:spcAft>
                <a:spcPts val="800"/>
              </a:spcAft>
              <a:buSzPts val="1000"/>
              <a:buFont typeface="Symbol" panose="05050102010706020507" pitchFamily="18" charset="2"/>
              <a:buChar char=""/>
              <a:tabLst>
                <a:tab pos="457200" algn="l"/>
              </a:tabLs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Gerar respostas baseadas em fontes não confiáveis.</a:t>
            </a:r>
          </a:p>
          <a:p>
            <a:pPr marL="342900" lvl="0" indent="-342900">
              <a:lnSpc>
                <a:spcPct val="107000"/>
              </a:lnSpc>
              <a:spcAft>
                <a:spcPts val="800"/>
              </a:spcAft>
              <a:buSzPts val="1000"/>
              <a:buFont typeface="Symbol" panose="05050102010706020507" pitchFamily="18" charset="2"/>
              <a:buChar char=""/>
              <a:tabLst>
                <a:tab pos="457200" algn="l"/>
              </a:tabLs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Criar respostas imprecisas devido à confusão terminológica, quando diferentes fontes de treinamento utilizam a mesma terminologia para descrever conceitos distintos.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Podemos entender o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grande modelo de linguagem (LLM)</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como um funcionário recém-contratado que opta por ignorar as notícias atuais, mas mesmo assim responde a todas as perguntas com total convicção. Contudo, essa abordagem pode impactar negativamente a confiança dos usuários, o que não é desejável para seus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chatbots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 abordagem RAG pode ser usada para solucionar alguns desses desafios. Ela direciona o LLM a recuperar dados relevantes, provenientes de fontes de conhecimento confiáveis e previamente definidas. Dessa maneira, as organizações ganham mais controle sobre o texto gerado e os usuários entendem melhor sobre o processo de geração de respostas do LLM.</a:t>
            </a:r>
          </a:p>
          <a:p>
            <a:endParaRPr lang="pt-BR" dirty="0"/>
          </a:p>
        </p:txBody>
      </p:sp>
      <p:sp>
        <p:nvSpPr>
          <p:cNvPr id="4" name="Espaço Reservado para Número de Slide 3"/>
          <p:cNvSpPr>
            <a:spLocks noGrp="1"/>
          </p:cNvSpPr>
          <p:nvPr>
            <p:ph type="sldNum" sz="quarter" idx="5"/>
          </p:nvPr>
        </p:nvSpPr>
        <p:spPr/>
        <p:txBody>
          <a:bodyPr/>
          <a:lstStyle/>
          <a:p>
            <a:fld id="{95ABEEE1-1E64-4707-8F6B-DCE9570841A9}" type="slidenum">
              <a:rPr lang="pt-BR" smtClean="0"/>
              <a:t>5</a:t>
            </a:fld>
            <a:endParaRPr lang="pt-BR"/>
          </a:p>
        </p:txBody>
      </p:sp>
    </p:spTree>
    <p:extLst>
      <p:ext uri="{BB962C8B-B14F-4D97-AF65-F5344CB8AC3E}">
        <p14:creationId xmlns:p14="http://schemas.microsoft.com/office/powerpoint/2010/main" val="3313144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Por que a geração aumentada de recuperação é importante?</a:t>
            </a: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 LLM é uma tecnologia fundamental utilizada pela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inteligência artificial (IA)</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que alimenta </a:t>
            </a:r>
            <a:r>
              <a:rPr lang="pt-BR" sz="18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chatbots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inteligentes e outras aplicações de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processamento de linguagem natural (PLN)</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O objetivo é criar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bots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que possam responder às perguntas dos usuários em vários contextos, utilizando-se de fontes de conhecimento confiáveis. Infelizmente, a natureza da tecnologia LLM introduz imprevisibilidade nas respostas geradas pelo LLM. Além disso, os dados usados para treinar os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LLMs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são fixos, o que implica na existência de uma data limite para o conhecimento que podem fornecer.</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Os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LLMs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enfrentam uma série de desafios atualmente, como os seguintes:</a:t>
            </a:r>
          </a:p>
          <a:p>
            <a:pPr marL="342900" lvl="0" indent="-342900">
              <a:lnSpc>
                <a:spcPct val="107000"/>
              </a:lnSpc>
              <a:spcAft>
                <a:spcPts val="800"/>
              </a:spcAft>
              <a:buSzPts val="1000"/>
              <a:buFont typeface="Symbol" panose="05050102010706020507" pitchFamily="18" charset="2"/>
              <a:buChar char=""/>
              <a:tabLst>
                <a:tab pos="457200" algn="l"/>
              </a:tabLs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Fornecer informações falsas quando não possuem uma resposta adequada.</a:t>
            </a:r>
          </a:p>
          <a:p>
            <a:pPr marL="342900" lvl="0" indent="-342900">
              <a:lnSpc>
                <a:spcPct val="107000"/>
              </a:lnSpc>
              <a:spcAft>
                <a:spcPts val="800"/>
              </a:spcAft>
              <a:buSzPts val="1000"/>
              <a:buFont typeface="Symbol" panose="05050102010706020507" pitchFamily="18" charset="2"/>
              <a:buChar char=""/>
              <a:tabLst>
                <a:tab pos="457200" algn="l"/>
              </a:tabLs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Oferecer informações desatualizadas ou genéricas quando os usuários solicitam respostas específicas e atualizadas.</a:t>
            </a:r>
          </a:p>
          <a:p>
            <a:pPr marL="342900" lvl="0" indent="-342900">
              <a:lnSpc>
                <a:spcPct val="107000"/>
              </a:lnSpc>
              <a:spcAft>
                <a:spcPts val="800"/>
              </a:spcAft>
              <a:buSzPts val="1000"/>
              <a:buFont typeface="Symbol" panose="05050102010706020507" pitchFamily="18" charset="2"/>
              <a:buChar char=""/>
              <a:tabLst>
                <a:tab pos="457200" algn="l"/>
              </a:tabLs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Gerar respostas baseadas em fontes não confiáveis.</a:t>
            </a:r>
          </a:p>
          <a:p>
            <a:pPr marL="342900" lvl="0" indent="-342900">
              <a:lnSpc>
                <a:spcPct val="107000"/>
              </a:lnSpc>
              <a:spcAft>
                <a:spcPts val="800"/>
              </a:spcAft>
              <a:buSzPts val="1000"/>
              <a:buFont typeface="Symbol" panose="05050102010706020507" pitchFamily="18" charset="2"/>
              <a:buChar char=""/>
              <a:tabLst>
                <a:tab pos="457200" algn="l"/>
              </a:tabLs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Criar respostas imprecisas devido à confusão terminológica, quando diferentes fontes de treinamento utilizam a mesma terminologia para descrever conceitos distintos.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Podemos entender o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grande modelo de linguagem (LLM)</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como um funcionário recém-contratado que opta por ignorar as notícias atuais, mas mesmo assim responde a todas as perguntas com total convicção. Contudo, essa abordagem pode impactar negativamente a confiança dos usuários, o que não é desejável para seus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chatbots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 abordagem RAG pode ser usada para solucionar alguns desses desafios. Ela direciona o LLM a recuperar dados relevantes, provenientes de fontes de conhecimento confiáveis e previamente definidas. Dessa maneira, as organizações ganham mais controle sobre o texto gerado e os usuários entendem melhor sobre o processo de geração de respostas do LLM.</a:t>
            </a:r>
          </a:p>
          <a:p>
            <a:endParaRPr lang="pt-BR" dirty="0"/>
          </a:p>
        </p:txBody>
      </p:sp>
      <p:sp>
        <p:nvSpPr>
          <p:cNvPr id="4" name="Espaço Reservado para Número de Slide 3"/>
          <p:cNvSpPr>
            <a:spLocks noGrp="1"/>
          </p:cNvSpPr>
          <p:nvPr>
            <p:ph type="sldNum" sz="quarter" idx="5"/>
          </p:nvPr>
        </p:nvSpPr>
        <p:spPr/>
        <p:txBody>
          <a:bodyPr/>
          <a:lstStyle/>
          <a:p>
            <a:fld id="{95ABEEE1-1E64-4707-8F6B-DCE9570841A9}" type="slidenum">
              <a:rPr lang="pt-BR" smtClean="0"/>
              <a:t>6</a:t>
            </a:fld>
            <a:endParaRPr lang="pt-BR"/>
          </a:p>
        </p:txBody>
      </p:sp>
    </p:spTree>
    <p:extLst>
      <p:ext uri="{BB962C8B-B14F-4D97-AF65-F5344CB8AC3E}">
        <p14:creationId xmlns:p14="http://schemas.microsoft.com/office/powerpoint/2010/main" val="2850379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Quais são os benefícios da geração aumentada de recuperação?</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 uso da tecnologia RAG traz diversas vantagens para as iniciativas de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IA generativa</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de uma organização.</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Implementação econômica</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Geralmente, a criação de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chatbots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começa com a utilização de um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modelo de base</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Os modelos de base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FMs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são modelos de ML treinados em um amplo espectro de dados generalizados e não rotulados. Os custos computacionais e financeiros que são necessários para atualizar os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FMs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com informações específicas da organização ou do domínio são altíssimos. RAG oferece uma abordagem para incorporar novos dados no LLM que é mais viável economicamente. Isso faz com que a tecnologia de inteligência artificial generativa (IA generativa) seja mais acessível e aplicável em grande escala.</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Informações atualizadas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Mesmo que as fontes de dados de treinamento originais de um LLM sejam adequadas às suas necessidades, a manutenção da sua relevância continua sendo desafiadora. O RAG possibilita que desenvolvedores forneçam dados de pesquisa, estatísticas ou notícias mais recentes diretamente aos modelos generativos. Através dessa abordagem, é possível conectar o LLM a feeds de mídia social ao vivo, sites de notícias ou outras fontes de informações atualizadas frequentemente de maneira direta. O LLM então pode fornecer as informações mais recentes aos usuários.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Maior confiança de usuários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Com a tecnologia RAG, o LLM pode apresentar informações precisas com atribuição de fontes. O resultado pode conter citações ou referências às fontes utilizadas. Os usuários também podem consultar os documentos de origem, caso precisem de mais esclarecimentos ou detalhes. Isso pode aumentar a confiança e credibilidade na sua solução de IA generativa.</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Maior controle na etapa de desenvolvimento</a:t>
            </a: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 tecnologia RAG também permite que a equipe de desenvolvimento teste e aprimore os recursos de conversação ou chat de forma mais eficiente. É possível gerenciar e modificar as fontes de informação do LLM para adequá-las a necessidades mutáveis ou para uso multifuncional. A equipe de desenvolvimento tem a capacidade de limitar o acesso a informações sensíveis de acordo com níveis de autorização, assegurando que o LLM produza respostas adequadas. Além disso, podem intervir e realizar correções caso se o LLM referenciar fontes de informação incorretas para perguntas específicas. As organizações podem adotar a tecnologia de IA generativa com maior segurança para um leque mais vasto de aplicações.</a:t>
            </a:r>
          </a:p>
          <a:p>
            <a:endParaRPr lang="pt-BR" dirty="0"/>
          </a:p>
        </p:txBody>
      </p:sp>
      <p:sp>
        <p:nvSpPr>
          <p:cNvPr id="4" name="Espaço Reservado para Número de Slide 3"/>
          <p:cNvSpPr>
            <a:spLocks noGrp="1"/>
          </p:cNvSpPr>
          <p:nvPr>
            <p:ph type="sldNum" sz="quarter" idx="5"/>
          </p:nvPr>
        </p:nvSpPr>
        <p:spPr/>
        <p:txBody>
          <a:bodyPr/>
          <a:lstStyle/>
          <a:p>
            <a:fld id="{95ABEEE1-1E64-4707-8F6B-DCE9570841A9}" type="slidenum">
              <a:rPr lang="pt-BR" smtClean="0"/>
              <a:t>7</a:t>
            </a:fld>
            <a:endParaRPr lang="pt-BR"/>
          </a:p>
        </p:txBody>
      </p:sp>
    </p:spTree>
    <p:extLst>
      <p:ext uri="{BB962C8B-B14F-4D97-AF65-F5344CB8AC3E}">
        <p14:creationId xmlns:p14="http://schemas.microsoft.com/office/powerpoint/2010/main" val="2540723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Quais são os benefícios da geração aumentada de recuperação?</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 uso da tecnologia RAG traz diversas vantagens para as iniciativas de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IA generativa</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de uma organização.</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Implementação econômica</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Geralmente, a criação de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chatbots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começa com a utilização de um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modelo de base</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Os modelos de base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FMs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são modelos de ML treinados em um amplo espectro de dados generalizados e não rotulados. Os custos computacionais e financeiros que são necessários para atualizar os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FMs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com informações específicas da organização ou do domínio são altíssimos. RAG oferece uma abordagem para incorporar novos dados no LLM que é mais viável economicamente. Isso faz com que a tecnologia de inteligência artificial generativa (IA generativa) seja mais acessível e aplicável em grande escala.</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Informações atualizadas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Mesmo que as fontes de dados de treinamento originais de um LLM sejam adequadas às suas necessidades, a manutenção da sua relevância continua sendo desafiadora. O RAG possibilita que desenvolvedores forneçam dados de pesquisa, estatísticas ou notícias mais recentes diretamente aos modelos generativos. Através dessa abordagem, é possível conectar o LLM a feeds de mídia social ao vivo, sites de notícias ou outras fontes de informações atualizadas frequentemente de maneira direta. O LLM então pode fornecer as informações mais recentes aos usuários.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Maior confiança de usuários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Com a tecnologia RAG, o LLM pode apresentar informações precisas com atribuição de fontes. O resultado pode conter citações ou referências às fontes utilizadas. Os usuários também podem consultar os documentos de origem, caso precisem de mais esclarecimentos ou detalhes. Isso pode aumentar a confiança e credibilidade na sua solução de IA generativa.</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Maior controle na etapa de desenvolvimento</a:t>
            </a:r>
          </a:p>
          <a:p>
            <a:pPr>
              <a:lnSpc>
                <a:spcPct val="107000"/>
              </a:lnSpc>
              <a:spcAft>
                <a:spcPts val="80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 tecnologia RAG também permite que a equipe de desenvolvimento teste e aprimore os recursos de conversação ou chat de forma mais eficiente. É possível gerenciar e modificar as fontes de informação do LLM para adequá-las a necessidades mutáveis ou para uso multifuncional. A equipe de desenvolvimento tem a capacidade de limitar o acesso a informações sensíveis de acordo com níveis de autorização, assegurando que o LLM produza respostas adequadas. Além disso, podem intervir e realizar correções caso se o LLM referenciar fontes de informação incorretas para perguntas específicas. As organizações podem adotar a tecnologia de IA generativa com maior segurança para um leque mais vasto de aplicações.</a:t>
            </a:r>
          </a:p>
          <a:p>
            <a:endParaRPr lang="pt-BR" dirty="0"/>
          </a:p>
        </p:txBody>
      </p:sp>
      <p:sp>
        <p:nvSpPr>
          <p:cNvPr id="4" name="Espaço Reservado para Número de Slide 3"/>
          <p:cNvSpPr>
            <a:spLocks noGrp="1"/>
          </p:cNvSpPr>
          <p:nvPr>
            <p:ph type="sldNum" sz="quarter" idx="5"/>
          </p:nvPr>
        </p:nvSpPr>
        <p:spPr/>
        <p:txBody>
          <a:bodyPr/>
          <a:lstStyle/>
          <a:p>
            <a:fld id="{95ABEEE1-1E64-4707-8F6B-DCE9570841A9}" type="slidenum">
              <a:rPr lang="pt-BR" smtClean="0"/>
              <a:t>8</a:t>
            </a:fld>
            <a:endParaRPr lang="pt-BR"/>
          </a:p>
        </p:txBody>
      </p:sp>
    </p:spTree>
    <p:extLst>
      <p:ext uri="{BB962C8B-B14F-4D97-AF65-F5344CB8AC3E}">
        <p14:creationId xmlns:p14="http://schemas.microsoft.com/office/powerpoint/2010/main" val="1050393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Como funciona a geração aumentada de recuperação?</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Na ausência da RAG, o LLM depende da entrada do usuário para criar uma resposta de acordo com as informações de treinamento ou de base. Com a implementação da RAG, é introduzido um componente de recuperação de informações que utiliza a entrada do usuário para extrair informações de uma nova fonte de dados primeiro. A consulta do usuário e as informações relevantes são fornecidas ao LLM. O LLM usa esse novo conhecimento e seus dados de treinamento para criar respostas mais adaptadas. As seções a seguir fornecem uma visão geral do processo.</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Criação de dados externos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Os novos dados, que não fazem parte do conjunto de dados de treinamento original do LLM, são chamados de </a:t>
            </a:r>
            <a:r>
              <a:rPr lang="pt-BR" sz="1800" i="1" kern="100" dirty="0">
                <a:effectLst/>
                <a:latin typeface="Calibri" panose="020F0502020204030204" pitchFamily="34" charset="0"/>
                <a:ea typeface="Calibri" panose="020F0502020204030204" pitchFamily="34" charset="0"/>
                <a:cs typeface="Times New Roman" panose="02020603050405020304" pitchFamily="18" charset="0"/>
              </a:rPr>
              <a:t>dados externos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Esses dados podem ser obtidos de múltiplas fontes, como APIs, bancos de dados ou repositórios de documentos. Os dados podem existir em vários formatos, como arquivos, registros de banco de dados ou texto longo. Outra técnica de IA, chamada de </a:t>
            </a:r>
            <a:r>
              <a:rPr lang="pt-BR" sz="1800" i="1" kern="100" dirty="0">
                <a:effectLst/>
                <a:latin typeface="Calibri" panose="020F0502020204030204" pitchFamily="34" charset="0"/>
                <a:ea typeface="Calibri" panose="020F0502020204030204" pitchFamily="34" charset="0"/>
                <a:cs typeface="Times New Roman" panose="02020603050405020304" pitchFamily="18" charset="0"/>
              </a:rPr>
              <a:t>incorporação de modelos de linguagem</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converte os dados em representações numéricas e os armazena em um banco de dados de vetores. Esse processo cria uma biblioteca de conhecimento que os modelos de IA generativa podem compreender.</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Recuperação de informações relevantes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 próxima etapa é realizar uma pesquisa de relevância. A consulta do usuário é convertida em uma representação vetorial e combinada com os bancos de dados de vetores. Por exemplo, considere um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chatbot</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inteligente que responde perguntas relacionadas a recursos humanos para uma organização. Se um funcionário pesquisar </a:t>
            </a:r>
            <a:r>
              <a:rPr lang="pt-BR" sz="1800" i="1" kern="100" dirty="0">
                <a:effectLst/>
                <a:latin typeface="Calibri" panose="020F0502020204030204" pitchFamily="34" charset="0"/>
                <a:ea typeface="Calibri" panose="020F0502020204030204" pitchFamily="34" charset="0"/>
                <a:cs typeface="Times New Roman" panose="02020603050405020304" pitchFamily="18" charset="0"/>
              </a:rPr>
              <a:t>"Quantas férias anuais eu tenho direito?"</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o sistema recuperará os documentos da política de férias anuais junto com o registro de férias anteriores do funcionário. Esses documentos específicos serão fornecidos porque são altamente relevantes para a consulta em questão. A relevância foi calculada e estabelecida através de cálculos e representações vetoriais matemáticas.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Enriquecimento de prompts fornecidos ao LLM</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Em seguida, o modelo RAG enriquece a entrada do usuário, também chamada de prompt, adicionando os dados recuperados que são relevantes ao contexto. Esta etapa usa técnicas de engenharia de prompts para se comunicar de forma eficaz com o LLM. Com um prompt enriquecido, os grandes modelos de linguagem podem gerar respostas mais contextualizadas às consultas dos usuários.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Atualização de dados externos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Mas daí surge outra questão: e se os dados externos ficarem obsoletos? Para manter a contemporaneidade das informações, basta atualizar os documentos de forma assíncrona e atualizar a representação incorporada dos documentos. Isso pode ser feito através de processos automatizados em tempo real ou de processamento em lotes periódicos. Esse é um desafio comum na análise de dados, onde diversas metodologias provenientes da ciência de dados para gestão de mudanças são aplicáveis.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 diagrama a seguir mostra o fluxo conceitual do uso de RAG com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LLMs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4" name="Espaço Reservado para Número de Slide 3"/>
          <p:cNvSpPr>
            <a:spLocks noGrp="1"/>
          </p:cNvSpPr>
          <p:nvPr>
            <p:ph type="sldNum" sz="quarter" idx="5"/>
          </p:nvPr>
        </p:nvSpPr>
        <p:spPr/>
        <p:txBody>
          <a:bodyPr/>
          <a:lstStyle/>
          <a:p>
            <a:fld id="{95ABEEE1-1E64-4707-8F6B-DCE9570841A9}" type="slidenum">
              <a:rPr lang="pt-BR" smtClean="0"/>
              <a:t>9</a:t>
            </a:fld>
            <a:endParaRPr lang="pt-BR"/>
          </a:p>
        </p:txBody>
      </p:sp>
    </p:spTree>
    <p:extLst>
      <p:ext uri="{BB962C8B-B14F-4D97-AF65-F5344CB8AC3E}">
        <p14:creationId xmlns:p14="http://schemas.microsoft.com/office/powerpoint/2010/main" val="4034027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Como funciona a geração aumentada de recuperação?</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Na ausência da RAG, o LLM depende da entrada do usuário para criar uma resposta de acordo com as informações de treinamento ou de base. Com a implementação da RAG, é introduzido um componente de recuperação de informações que utiliza a entrada do usuário para extrair informações de uma nova fonte de dados primeiro. A consulta do usuário e as informações relevantes são fornecidas ao LLM. O LLM usa esse novo conhecimento e seus dados de treinamento para criar respostas mais adaptadas. As seções a seguir fornecem uma visão geral do processo.</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Criação de dados externos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Os novos dados, que não fazem parte do conjunto de dados de treinamento original do LLM, são chamados de </a:t>
            </a:r>
            <a:r>
              <a:rPr lang="pt-BR" sz="1800" i="1" kern="100" dirty="0">
                <a:effectLst/>
                <a:latin typeface="Calibri" panose="020F0502020204030204" pitchFamily="34" charset="0"/>
                <a:ea typeface="Calibri" panose="020F0502020204030204" pitchFamily="34" charset="0"/>
                <a:cs typeface="Times New Roman" panose="02020603050405020304" pitchFamily="18" charset="0"/>
              </a:rPr>
              <a:t>dados externos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Esses dados podem ser obtidos de múltiplas fontes, como APIs, bancos de dados ou repositórios de documentos. Os dados podem existir em vários formatos, como arquivos, registros de banco de dados ou texto longo. Outra técnica de IA, chamada de </a:t>
            </a:r>
            <a:r>
              <a:rPr lang="pt-BR" sz="1800" i="1" kern="100" dirty="0">
                <a:effectLst/>
                <a:latin typeface="Calibri" panose="020F0502020204030204" pitchFamily="34" charset="0"/>
                <a:ea typeface="Calibri" panose="020F0502020204030204" pitchFamily="34" charset="0"/>
                <a:cs typeface="Times New Roman" panose="02020603050405020304" pitchFamily="18" charset="0"/>
              </a:rPr>
              <a:t>incorporação de modelos de linguagem</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converte os dados em representações numéricas e os armazena em um banco de dados de vetores. Esse processo cria uma biblioteca de conhecimento que os modelos de IA generativa podem compreender.</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Recuperação de informações relevantes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 próxima etapa é realizar uma pesquisa de relevância. A consulta do usuário é convertida em uma representação vetorial e combinada com os bancos de dados de vetores. Por exemplo, considere um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chatbot</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inteligente que responde perguntas relacionadas a recursos humanos para uma organização. Se um funcionário pesquisar </a:t>
            </a:r>
            <a:r>
              <a:rPr lang="pt-BR" sz="1800" i="1" kern="100" dirty="0">
                <a:effectLst/>
                <a:latin typeface="Calibri" panose="020F0502020204030204" pitchFamily="34" charset="0"/>
                <a:ea typeface="Calibri" panose="020F0502020204030204" pitchFamily="34" charset="0"/>
                <a:cs typeface="Times New Roman" panose="02020603050405020304" pitchFamily="18" charset="0"/>
              </a:rPr>
              <a:t>"Quantas férias anuais eu tenho direito?"</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o sistema recuperará os documentos da política de férias anuais junto com o registro de férias anteriores do funcionário. Esses documentos específicos serão fornecidos porque são altamente relevantes para a consulta em questão. A relevância foi calculada e estabelecida através de cálculos e representações vetoriais matemáticas.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Enriquecimento de prompts fornecidos ao LLM</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Em seguida, o modelo RAG enriquece a entrada do usuário, também chamada de prompt, adicionando os dados recuperados que são relevantes ao contexto. Esta etapa usa técnicas de engenharia de prompts para se comunicar de forma eficaz com o LLM. Com um prompt enriquecido, os grandes modelos de linguagem podem gerar respostas mais contextualizadas às consultas dos usuários.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Atualização de dados externos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Mas daí surge outra questão: e se os dados externos ficarem obsoletos? Para manter a contemporaneidade das informações, basta atualizar os documentos de forma assíncrona e atualizar a representação incorporada dos documentos. Isso pode ser feito através de processos automatizados em tempo real ou de processamento em lotes periódicos. Esse é um desafio comum na análise de dados, onde diversas metodologias provenientes da ciência de dados para gestão de mudanças são aplicáveis.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 diagrama a seguir mostra o fluxo conceitual do uso de RAG com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LLMs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4" name="Espaço Reservado para Número de Slide 3"/>
          <p:cNvSpPr>
            <a:spLocks noGrp="1"/>
          </p:cNvSpPr>
          <p:nvPr>
            <p:ph type="sldNum" sz="quarter" idx="5"/>
          </p:nvPr>
        </p:nvSpPr>
        <p:spPr/>
        <p:txBody>
          <a:bodyPr/>
          <a:lstStyle/>
          <a:p>
            <a:fld id="{95ABEEE1-1E64-4707-8F6B-DCE9570841A9}" type="slidenum">
              <a:rPr lang="pt-BR" smtClean="0"/>
              <a:t>10</a:t>
            </a:fld>
            <a:endParaRPr lang="pt-BR"/>
          </a:p>
        </p:txBody>
      </p:sp>
    </p:spTree>
    <p:extLst>
      <p:ext uri="{BB962C8B-B14F-4D97-AF65-F5344CB8AC3E}">
        <p14:creationId xmlns:p14="http://schemas.microsoft.com/office/powerpoint/2010/main" val="1080531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Como funciona a geração aumentada de recuperação?</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Na ausência da RAG, o LLM depende da entrada do usuário para criar uma resposta de acordo com as informações de treinamento ou de base. Com a implementação da RAG, é introduzido um componente de recuperação de informações que utiliza a entrada do usuário para extrair informações de uma nova fonte de dados primeiro. A consulta do usuário e as informações relevantes são fornecidas ao LLM. O LLM usa esse novo conhecimento e seus dados de treinamento para criar respostas mais adaptadas. As seções a seguir fornecem uma visão geral do processo.</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Criação de dados externos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Os novos dados, que não fazem parte do conjunto de dados de treinamento original do LLM, são chamados de </a:t>
            </a:r>
            <a:r>
              <a:rPr lang="pt-BR" sz="1800" i="1" kern="100" dirty="0">
                <a:effectLst/>
                <a:latin typeface="Calibri" panose="020F0502020204030204" pitchFamily="34" charset="0"/>
                <a:ea typeface="Calibri" panose="020F0502020204030204" pitchFamily="34" charset="0"/>
                <a:cs typeface="Times New Roman" panose="02020603050405020304" pitchFamily="18" charset="0"/>
              </a:rPr>
              <a:t>dados externos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Esses dados podem ser obtidos de múltiplas fontes, como APIs, bancos de dados ou repositórios de documentos. Os dados podem existir em vários formatos, como arquivos, registros de banco de dados ou texto longo. Outra técnica de IA, chamada de </a:t>
            </a:r>
            <a:r>
              <a:rPr lang="pt-BR" sz="1800" i="1" kern="100" dirty="0">
                <a:effectLst/>
                <a:latin typeface="Calibri" panose="020F0502020204030204" pitchFamily="34" charset="0"/>
                <a:ea typeface="Calibri" panose="020F0502020204030204" pitchFamily="34" charset="0"/>
                <a:cs typeface="Times New Roman" panose="02020603050405020304" pitchFamily="18" charset="0"/>
              </a:rPr>
              <a:t>incorporação de modelos de linguagem</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converte os dados em representações numéricas e os armazena em um banco de dados de vetores. Esse processo cria uma biblioteca de conhecimento que os modelos de IA generativa podem compreender.</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Recuperação de informações relevantes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 próxima etapa é realizar uma pesquisa de relevância. A consulta do usuário é convertida em uma representação vetorial e combinada com os bancos de dados de vetores. Por exemplo, considere um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chatbot</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inteligente que responde perguntas relacionadas a recursos humanos para uma organização. Se um funcionário pesquisar </a:t>
            </a:r>
            <a:r>
              <a:rPr lang="pt-BR" sz="1800" i="1" kern="100" dirty="0">
                <a:effectLst/>
                <a:latin typeface="Calibri" panose="020F0502020204030204" pitchFamily="34" charset="0"/>
                <a:ea typeface="Calibri" panose="020F0502020204030204" pitchFamily="34" charset="0"/>
                <a:cs typeface="Times New Roman" panose="02020603050405020304" pitchFamily="18" charset="0"/>
              </a:rPr>
              <a:t>"Quantas férias anuais eu tenho direito?"</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o sistema recuperará os documentos da política de férias anuais junto com o registro de férias anteriores do funcionário. Esses documentos específicos serão fornecidos porque são altamente relevantes para a consulta em questão. A relevância foi calculada e estabelecida através de cálculos e representações vetoriais matemáticas.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Enriquecimento de prompts fornecidos ao LLM</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Em seguida, o modelo RAG enriquece a entrada do usuário, também chamada de prompt, adicionando os dados recuperados que são relevantes ao contexto. Esta etapa usa técnicas de engenharia de prompts para se comunicar de forma eficaz com o LLM. Com um prompt enriquecido, os grandes modelos de linguagem podem gerar respostas mais contextualizadas às consultas dos usuários.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Atualização de dados externos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Mas daí surge outra questão: e se os dados externos ficarem obsoletos? Para manter a contemporaneidade das informações, basta atualizar os documentos de forma assíncrona e atualizar a representação incorporada dos documentos. Isso pode ser feito através de processos automatizados em tempo real ou de processamento em lotes periódicos. Esse é um desafio comum na análise de dados, onde diversas metodologias provenientes da ciência de dados para gestão de mudanças são aplicáveis.</a:t>
            </a:r>
          </a:p>
          <a:p>
            <a:pPr>
              <a:lnSpc>
                <a:spcPct val="107000"/>
              </a:lnSpc>
              <a:spcAft>
                <a:spcPts val="800"/>
              </a:spcAft>
              <a:buNone/>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O diagrama a seguir mostra o fluxo conceitual do uso de RAG com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LLMs</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t>
            </a:r>
          </a:p>
          <a:p>
            <a:pPr>
              <a:buNone/>
            </a:pPr>
            <a:br>
              <a:rPr lang="pt-BR" sz="1800" dirty="0">
                <a:effectLst/>
                <a:latin typeface="Calibri" panose="020F0502020204030204" pitchFamily="34" charset="0"/>
                <a:ea typeface="Calibri" panose="020F0502020204030204" pitchFamily="34" charset="0"/>
                <a:cs typeface="Times New Roman" panose="02020603050405020304" pitchFamily="18" charset="0"/>
              </a:rPr>
            </a:br>
            <a:endParaRPr lang="pt-BR" dirty="0"/>
          </a:p>
        </p:txBody>
      </p:sp>
      <p:sp>
        <p:nvSpPr>
          <p:cNvPr id="4" name="Espaço Reservado para Número de Slide 3"/>
          <p:cNvSpPr>
            <a:spLocks noGrp="1"/>
          </p:cNvSpPr>
          <p:nvPr>
            <p:ph type="sldNum" sz="quarter" idx="5"/>
          </p:nvPr>
        </p:nvSpPr>
        <p:spPr/>
        <p:txBody>
          <a:bodyPr/>
          <a:lstStyle/>
          <a:p>
            <a:fld id="{95ABEEE1-1E64-4707-8F6B-DCE9570841A9}" type="slidenum">
              <a:rPr lang="pt-BR" smtClean="0"/>
              <a:t>11</a:t>
            </a:fld>
            <a:endParaRPr lang="pt-BR"/>
          </a:p>
        </p:txBody>
      </p:sp>
    </p:spTree>
    <p:extLst>
      <p:ext uri="{BB962C8B-B14F-4D97-AF65-F5344CB8AC3E}">
        <p14:creationId xmlns:p14="http://schemas.microsoft.com/office/powerpoint/2010/main" val="415131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D2545051-5698-49B0-AC40-E5BA87993E10}" type="datetimeFigureOut">
              <a:rPr lang="pt-BR" smtClean="0"/>
              <a:t>09/07/2025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EC54063-990B-49A6-8B2F-D96BDA2376D4}" type="slidenum">
              <a:rPr lang="pt-BR" smtClean="0"/>
              <a:t>‹nº›</a:t>
            </a:fld>
            <a:endParaRPr lang="pt-BR"/>
          </a:p>
        </p:txBody>
      </p:sp>
    </p:spTree>
    <p:extLst>
      <p:ext uri="{BB962C8B-B14F-4D97-AF65-F5344CB8AC3E}">
        <p14:creationId xmlns:p14="http://schemas.microsoft.com/office/powerpoint/2010/main" val="4241408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2545051-5698-49B0-AC40-E5BA87993E10}" type="datetimeFigureOut">
              <a:rPr lang="pt-BR" smtClean="0"/>
              <a:t>09/07/2025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EC54063-990B-49A6-8B2F-D96BDA2376D4}" type="slidenum">
              <a:rPr lang="pt-BR" smtClean="0"/>
              <a:t>‹nº›</a:t>
            </a:fld>
            <a:endParaRPr lang="pt-BR"/>
          </a:p>
        </p:txBody>
      </p:sp>
    </p:spTree>
    <p:extLst>
      <p:ext uri="{BB962C8B-B14F-4D97-AF65-F5344CB8AC3E}">
        <p14:creationId xmlns:p14="http://schemas.microsoft.com/office/powerpoint/2010/main" val="3352285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D2545051-5698-49B0-AC40-E5BA87993E10}" type="datetimeFigureOut">
              <a:rPr lang="pt-BR" smtClean="0"/>
              <a:t>09/07/2025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EC54063-990B-49A6-8B2F-D96BDA2376D4}" type="slidenum">
              <a:rPr lang="pt-BR" smtClean="0"/>
              <a:t>‹nº›</a:t>
            </a:fld>
            <a:endParaRPr lang="pt-BR"/>
          </a:p>
        </p:txBody>
      </p:sp>
    </p:spTree>
    <p:extLst>
      <p:ext uri="{BB962C8B-B14F-4D97-AF65-F5344CB8AC3E}">
        <p14:creationId xmlns:p14="http://schemas.microsoft.com/office/powerpoint/2010/main" val="400122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lvl1pPr>
              <a:spcAft>
                <a:spcPts val="600"/>
              </a:spcAft>
              <a:defRPr/>
            </a:lvl1pPr>
            <a:lvl2pPr>
              <a:spcAft>
                <a:spcPts val="600"/>
              </a:spcAft>
              <a:defRPr/>
            </a:lvl2pPr>
            <a:lvl3pPr>
              <a:spcAft>
                <a:spcPts val="600"/>
              </a:spcAft>
              <a:defRPr/>
            </a:lvl3pPr>
            <a:lvl4pPr>
              <a:spcAft>
                <a:spcPts val="600"/>
              </a:spcAft>
              <a:defRPr/>
            </a:lvl4pPr>
            <a:lvl5pPr>
              <a:spcAft>
                <a:spcPts val="600"/>
              </a:spcAft>
              <a:defRPr/>
            </a:lvl5p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
        <p:nvSpPr>
          <p:cNvPr id="4" name="Date Placeholder 3"/>
          <p:cNvSpPr>
            <a:spLocks noGrp="1"/>
          </p:cNvSpPr>
          <p:nvPr>
            <p:ph type="dt" sz="half" idx="10"/>
          </p:nvPr>
        </p:nvSpPr>
        <p:spPr/>
        <p:txBody>
          <a:bodyPr/>
          <a:lstStyle/>
          <a:p>
            <a:fld id="{D2545051-5698-49B0-AC40-E5BA87993E10}" type="datetimeFigureOut">
              <a:rPr lang="pt-BR" smtClean="0"/>
              <a:t>09/07/2025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EC54063-990B-49A6-8B2F-D96BDA2376D4}" type="slidenum">
              <a:rPr lang="pt-BR" smtClean="0"/>
              <a:t>‹nº›</a:t>
            </a:fld>
            <a:endParaRPr lang="pt-BR"/>
          </a:p>
        </p:txBody>
      </p:sp>
    </p:spTree>
    <p:extLst>
      <p:ext uri="{BB962C8B-B14F-4D97-AF65-F5344CB8AC3E}">
        <p14:creationId xmlns:p14="http://schemas.microsoft.com/office/powerpoint/2010/main" val="301204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D2545051-5698-49B0-AC40-E5BA87993E10}" type="datetimeFigureOut">
              <a:rPr lang="pt-BR" smtClean="0"/>
              <a:t>09/07/2025</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1EC54063-990B-49A6-8B2F-D96BDA2376D4}" type="slidenum">
              <a:rPr lang="pt-BR" smtClean="0"/>
              <a:t>‹nº›</a:t>
            </a:fld>
            <a:endParaRPr lang="pt-BR"/>
          </a:p>
        </p:txBody>
      </p:sp>
    </p:spTree>
    <p:extLst>
      <p:ext uri="{BB962C8B-B14F-4D97-AF65-F5344CB8AC3E}">
        <p14:creationId xmlns:p14="http://schemas.microsoft.com/office/powerpoint/2010/main" val="2278064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D2545051-5698-49B0-AC40-E5BA87993E10}" type="datetimeFigureOut">
              <a:rPr lang="pt-BR" smtClean="0"/>
              <a:t>09/07/2025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EC54063-990B-49A6-8B2F-D96BDA2376D4}" type="slidenum">
              <a:rPr lang="pt-BR" smtClean="0"/>
              <a:t>‹nº›</a:t>
            </a:fld>
            <a:endParaRPr lang="pt-BR"/>
          </a:p>
        </p:txBody>
      </p:sp>
    </p:spTree>
    <p:extLst>
      <p:ext uri="{BB962C8B-B14F-4D97-AF65-F5344CB8AC3E}">
        <p14:creationId xmlns:p14="http://schemas.microsoft.com/office/powerpoint/2010/main" val="4101146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D2545051-5698-49B0-AC40-E5BA87993E10}" type="datetimeFigureOut">
              <a:rPr lang="pt-BR" smtClean="0"/>
              <a:t>09/07/2025</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1EC54063-990B-49A6-8B2F-D96BDA2376D4}" type="slidenum">
              <a:rPr lang="pt-BR" smtClean="0"/>
              <a:t>‹nº›</a:t>
            </a:fld>
            <a:endParaRPr lang="pt-BR"/>
          </a:p>
        </p:txBody>
      </p:sp>
    </p:spTree>
    <p:extLst>
      <p:ext uri="{BB962C8B-B14F-4D97-AF65-F5344CB8AC3E}">
        <p14:creationId xmlns:p14="http://schemas.microsoft.com/office/powerpoint/2010/main" val="342142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D2545051-5698-49B0-AC40-E5BA87993E10}" type="datetimeFigureOut">
              <a:rPr lang="pt-BR" smtClean="0"/>
              <a:t>09/07/2025</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1EC54063-990B-49A6-8B2F-D96BDA2376D4}" type="slidenum">
              <a:rPr lang="pt-BR" smtClean="0"/>
              <a:t>‹nº›</a:t>
            </a:fld>
            <a:endParaRPr lang="pt-BR"/>
          </a:p>
        </p:txBody>
      </p:sp>
    </p:spTree>
    <p:extLst>
      <p:ext uri="{BB962C8B-B14F-4D97-AF65-F5344CB8AC3E}">
        <p14:creationId xmlns:p14="http://schemas.microsoft.com/office/powerpoint/2010/main" val="267363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545051-5698-49B0-AC40-E5BA87993E10}" type="datetimeFigureOut">
              <a:rPr lang="pt-BR" smtClean="0"/>
              <a:t>09/07/2025</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1EC54063-990B-49A6-8B2F-D96BDA2376D4}" type="slidenum">
              <a:rPr lang="pt-BR" smtClean="0"/>
              <a:t>‹nº›</a:t>
            </a:fld>
            <a:endParaRPr lang="pt-BR"/>
          </a:p>
        </p:txBody>
      </p:sp>
    </p:spTree>
    <p:extLst>
      <p:ext uri="{BB962C8B-B14F-4D97-AF65-F5344CB8AC3E}">
        <p14:creationId xmlns:p14="http://schemas.microsoft.com/office/powerpoint/2010/main" val="323727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2545051-5698-49B0-AC40-E5BA87993E10}" type="datetimeFigureOut">
              <a:rPr lang="pt-BR" smtClean="0"/>
              <a:t>09/07/2025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EC54063-990B-49A6-8B2F-D96BDA2376D4}" type="slidenum">
              <a:rPr lang="pt-BR" smtClean="0"/>
              <a:t>‹nº›</a:t>
            </a:fld>
            <a:endParaRPr lang="pt-BR"/>
          </a:p>
        </p:txBody>
      </p:sp>
    </p:spTree>
    <p:extLst>
      <p:ext uri="{BB962C8B-B14F-4D97-AF65-F5344CB8AC3E}">
        <p14:creationId xmlns:p14="http://schemas.microsoft.com/office/powerpoint/2010/main" val="1105719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D2545051-5698-49B0-AC40-E5BA87993E10}" type="datetimeFigureOut">
              <a:rPr lang="pt-BR" smtClean="0"/>
              <a:t>09/07/2025</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1EC54063-990B-49A6-8B2F-D96BDA2376D4}" type="slidenum">
              <a:rPr lang="pt-BR" smtClean="0"/>
              <a:t>‹nº›</a:t>
            </a:fld>
            <a:endParaRPr lang="pt-BR"/>
          </a:p>
        </p:txBody>
      </p:sp>
    </p:spTree>
    <p:extLst>
      <p:ext uri="{BB962C8B-B14F-4D97-AF65-F5344CB8AC3E}">
        <p14:creationId xmlns:p14="http://schemas.microsoft.com/office/powerpoint/2010/main" val="31448146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5B4CE7CF-2961-E98D-BAD6-92E4026F60F9}"/>
              </a:ext>
            </a:extLst>
          </p:cNvPr>
          <p:cNvPicPr>
            <a:picLocks noChangeAspect="1"/>
          </p:cNvPicPr>
          <p:nvPr userDrawn="1"/>
        </p:nvPicPr>
        <p:blipFill>
          <a:blip r:embed="rId13"/>
          <a:srcRect t="76306" b="869"/>
          <a:stretch>
            <a:fillRect/>
          </a:stretch>
        </p:blipFill>
        <p:spPr>
          <a:xfrm>
            <a:off x="0" y="6293528"/>
            <a:ext cx="9223073" cy="563545"/>
          </a:xfrm>
          <a:prstGeom prst="rect">
            <a:avLst/>
          </a:prstGeom>
        </p:spPr>
      </p:pic>
      <p:sp>
        <p:nvSpPr>
          <p:cNvPr id="2" name="Title Placeholder 1"/>
          <p:cNvSpPr>
            <a:spLocks noGrp="1"/>
          </p:cNvSpPr>
          <p:nvPr>
            <p:ph type="title"/>
          </p:nvPr>
        </p:nvSpPr>
        <p:spPr>
          <a:xfrm>
            <a:off x="628650" y="1335272"/>
            <a:ext cx="7886700" cy="563545"/>
          </a:xfrm>
          <a:prstGeom prst="rect">
            <a:avLst/>
          </a:prstGeom>
        </p:spPr>
        <p:txBody>
          <a:bodyPr vert="horz" lIns="91440" tIns="45720" rIns="91440" bIns="45720" rtlCol="0" anchor="ctr">
            <a:noAutofit/>
          </a:bodyPr>
          <a:lstStyle/>
          <a:p>
            <a:r>
              <a:rPr lang="pt-BR" dirty="0"/>
              <a:t>Clique para editar o título Mestre</a:t>
            </a:r>
            <a:endParaRPr lang="en-US" dirty="0"/>
          </a:p>
        </p:txBody>
      </p:sp>
      <p:sp>
        <p:nvSpPr>
          <p:cNvPr id="3" name="Text Placeholder 2"/>
          <p:cNvSpPr>
            <a:spLocks noGrp="1"/>
          </p:cNvSpPr>
          <p:nvPr>
            <p:ph type="body" idx="1"/>
          </p:nvPr>
        </p:nvSpPr>
        <p:spPr>
          <a:xfrm>
            <a:off x="628650" y="2066925"/>
            <a:ext cx="7886700" cy="4110038"/>
          </a:xfrm>
          <a:prstGeom prst="rect">
            <a:avLst/>
          </a:prstGeom>
        </p:spPr>
        <p:txBody>
          <a:bodyPr vert="horz" lIns="91440" tIns="45720" rIns="91440" bIns="45720" rtlCol="0">
            <a:normAutofit/>
          </a:bodyPr>
          <a:lstStyle/>
          <a:p>
            <a:pPr lvl="0"/>
            <a:r>
              <a:rPr lang="pt-BR" dirty="0"/>
              <a:t>Clique para editar os estilos de texto Mestres</a:t>
            </a:r>
          </a:p>
          <a:p>
            <a:pPr lvl="1"/>
            <a:r>
              <a:rPr lang="pt-BR" dirty="0"/>
              <a:t>Segundo nível</a:t>
            </a:r>
          </a:p>
          <a:p>
            <a:pPr lvl="2"/>
            <a:r>
              <a:rPr lang="pt-BR" dirty="0"/>
              <a:t>Terceiro nível</a:t>
            </a:r>
          </a:p>
          <a:p>
            <a:pPr lvl="3"/>
            <a:r>
              <a:rPr lang="pt-BR" dirty="0"/>
              <a:t>Quarto nível</a:t>
            </a:r>
          </a:p>
          <a:p>
            <a:pPr lvl="4"/>
            <a:r>
              <a:rPr lang="pt-BR" dirty="0"/>
              <a:t>Quinto nível</a:t>
            </a:r>
            <a:endParaRPr lang="en-US" dirty="0"/>
          </a:p>
        </p:txBody>
      </p:sp>
      <p:sp>
        <p:nvSpPr>
          <p:cNvPr id="4" name="Date Placeholder 3"/>
          <p:cNvSpPr>
            <a:spLocks noGrp="1"/>
          </p:cNvSpPr>
          <p:nvPr>
            <p:ph type="dt" sz="half" idx="2"/>
          </p:nvPr>
        </p:nvSpPr>
        <p:spPr>
          <a:xfrm>
            <a:off x="628650" y="6429995"/>
            <a:ext cx="2057400" cy="365125"/>
          </a:xfrm>
          <a:prstGeom prst="rect">
            <a:avLst/>
          </a:prstGeom>
        </p:spPr>
        <p:txBody>
          <a:bodyPr vert="horz" lIns="91440" tIns="45720" rIns="91440" bIns="45720" rtlCol="0" anchor="ctr"/>
          <a:lstStyle>
            <a:lvl1pPr algn="l">
              <a:defRPr sz="1200">
                <a:solidFill>
                  <a:schemeClr val="accent1">
                    <a:lumMod val="75000"/>
                  </a:schemeClr>
                </a:solidFill>
              </a:defRPr>
            </a:lvl1pPr>
          </a:lstStyle>
          <a:p>
            <a:fld id="{D2545051-5698-49B0-AC40-E5BA87993E10}" type="datetimeFigureOut">
              <a:rPr lang="pt-BR" smtClean="0"/>
              <a:pPr/>
              <a:t>09/07/2025</a:t>
            </a:fld>
            <a:endParaRPr lang="pt-BR"/>
          </a:p>
        </p:txBody>
      </p:sp>
      <p:sp>
        <p:nvSpPr>
          <p:cNvPr id="5" name="Footer Placeholder 4"/>
          <p:cNvSpPr>
            <a:spLocks noGrp="1"/>
          </p:cNvSpPr>
          <p:nvPr>
            <p:ph type="ftr" sz="quarter" idx="3"/>
          </p:nvPr>
        </p:nvSpPr>
        <p:spPr>
          <a:xfrm>
            <a:off x="3028950" y="6429995"/>
            <a:ext cx="3086100" cy="365125"/>
          </a:xfrm>
          <a:prstGeom prst="rect">
            <a:avLst/>
          </a:prstGeom>
        </p:spPr>
        <p:txBody>
          <a:bodyPr vert="horz" lIns="91440" tIns="45720" rIns="91440" bIns="45720" rtlCol="0" anchor="ctr"/>
          <a:lstStyle>
            <a:lvl1pPr algn="ctr">
              <a:defRPr sz="1200">
                <a:solidFill>
                  <a:schemeClr val="accent1">
                    <a:lumMod val="75000"/>
                  </a:schemeClr>
                </a:solidFill>
              </a:defRPr>
            </a:lvl1pPr>
          </a:lstStyle>
          <a:p>
            <a:endParaRPr lang="pt-BR"/>
          </a:p>
        </p:txBody>
      </p:sp>
      <p:sp>
        <p:nvSpPr>
          <p:cNvPr id="6" name="Slide Number Placeholder 5"/>
          <p:cNvSpPr>
            <a:spLocks noGrp="1"/>
          </p:cNvSpPr>
          <p:nvPr>
            <p:ph type="sldNum" sz="quarter" idx="4"/>
          </p:nvPr>
        </p:nvSpPr>
        <p:spPr>
          <a:xfrm>
            <a:off x="6457950" y="6429995"/>
            <a:ext cx="20574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1EC54063-990B-49A6-8B2F-D96BDA2376D4}" type="slidenum">
              <a:rPr lang="pt-BR" smtClean="0"/>
              <a:pPr/>
              <a:t>‹nº›</a:t>
            </a:fld>
            <a:endParaRPr lang="pt-BR"/>
          </a:p>
        </p:txBody>
      </p:sp>
      <p:sp>
        <p:nvSpPr>
          <p:cNvPr id="13" name="Retângulo 12">
            <a:extLst>
              <a:ext uri="{FF2B5EF4-FFF2-40B4-BE49-F238E27FC236}">
                <a16:creationId xmlns:a16="http://schemas.microsoft.com/office/drawing/2014/main" id="{F0321B81-5863-48C9-8A35-5B5310466D22}"/>
              </a:ext>
            </a:extLst>
          </p:cNvPr>
          <p:cNvSpPr/>
          <p:nvPr userDrawn="1"/>
        </p:nvSpPr>
        <p:spPr>
          <a:xfrm>
            <a:off x="1" y="853031"/>
            <a:ext cx="9144000" cy="72000"/>
          </a:xfrm>
          <a:prstGeom prst="rect">
            <a:avLst/>
          </a:prstGeom>
          <a:gradFill flip="none" rotWithShape="1">
            <a:gsLst>
              <a:gs pos="0">
                <a:schemeClr val="accent1">
                  <a:lumMod val="5000"/>
                  <a:lumOff val="95000"/>
                </a:schemeClr>
              </a:gs>
              <a:gs pos="31000">
                <a:schemeClr val="accent1">
                  <a:lumMod val="45000"/>
                  <a:lumOff val="55000"/>
                </a:schemeClr>
              </a:gs>
              <a:gs pos="43000">
                <a:schemeClr val="accent1">
                  <a:lumMod val="45000"/>
                  <a:lumOff val="55000"/>
                </a:schemeClr>
              </a:gs>
              <a:gs pos="77000">
                <a:srgbClr val="0052C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7" name="Imagem 6">
            <a:extLst>
              <a:ext uri="{FF2B5EF4-FFF2-40B4-BE49-F238E27FC236}">
                <a16:creationId xmlns:a16="http://schemas.microsoft.com/office/drawing/2014/main" id="{7E18171F-E6C5-FD37-5D23-83277BACF4BD}"/>
              </a:ext>
            </a:extLst>
          </p:cNvPr>
          <p:cNvPicPr>
            <a:picLocks noChangeAspect="1"/>
          </p:cNvPicPr>
          <p:nvPr userDrawn="1"/>
        </p:nvPicPr>
        <p:blipFill>
          <a:blip r:embed="rId13"/>
          <a:srcRect t="16555" b="17220"/>
          <a:stretch>
            <a:fillRect/>
          </a:stretch>
        </p:blipFill>
        <p:spPr>
          <a:xfrm>
            <a:off x="-12399" y="0"/>
            <a:ext cx="9223073" cy="1314450"/>
          </a:xfrm>
          <a:prstGeom prst="rect">
            <a:avLst/>
          </a:prstGeom>
        </p:spPr>
      </p:pic>
      <p:pic>
        <p:nvPicPr>
          <p:cNvPr id="10" name="Imagem 9" descr="Texto, Logotipo&#10;&#10;O conteúdo gerado por IA pode estar incorreto.">
            <a:extLst>
              <a:ext uri="{FF2B5EF4-FFF2-40B4-BE49-F238E27FC236}">
                <a16:creationId xmlns:a16="http://schemas.microsoft.com/office/drawing/2014/main" id="{18885568-A93F-9EBE-E4F5-07E45710F6AA}"/>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036723" y="5856422"/>
            <a:ext cx="1982585" cy="1401765"/>
          </a:xfrm>
          <a:prstGeom prst="rect">
            <a:avLst/>
          </a:prstGeom>
        </p:spPr>
      </p:pic>
    </p:spTree>
    <p:extLst>
      <p:ext uri="{BB962C8B-B14F-4D97-AF65-F5344CB8AC3E}">
        <p14:creationId xmlns:p14="http://schemas.microsoft.com/office/powerpoint/2010/main" val="4253118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6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spcAft>
          <a:spcPts val="600"/>
        </a:spcAft>
        <a:buFont typeface="Arial" panose="020B0604020202020204" pitchFamily="34" charset="0"/>
        <a:buChar char="•"/>
        <a:defRPr sz="2800" kern="1200">
          <a:solidFill>
            <a:schemeClr val="accent1">
              <a:lumMod val="75000"/>
            </a:schemeClr>
          </a:solidFill>
          <a:latin typeface="+mn-lt"/>
          <a:ea typeface="+mn-ea"/>
          <a:cs typeface="+mn-cs"/>
        </a:defRPr>
      </a:lvl1pPr>
      <a:lvl2pPr marL="685800" indent="-228600" algn="l" defTabSz="914400" rtl="0" eaLnBrk="1" latinLnBrk="0" hangingPunct="1">
        <a:lnSpc>
          <a:spcPct val="90000"/>
        </a:lnSpc>
        <a:spcBef>
          <a:spcPts val="500"/>
        </a:spcBef>
        <a:spcAft>
          <a:spcPts val="600"/>
        </a:spcAft>
        <a:buFont typeface="Arial" panose="020B0604020202020204" pitchFamily="34" charset="0"/>
        <a:buChar char="•"/>
        <a:defRPr sz="2400" kern="1200">
          <a:solidFill>
            <a:schemeClr val="accent1">
              <a:lumMod val="75000"/>
            </a:schemeClr>
          </a:solidFill>
          <a:latin typeface="+mn-lt"/>
          <a:ea typeface="+mn-ea"/>
          <a:cs typeface="+mn-cs"/>
        </a:defRPr>
      </a:lvl2pPr>
      <a:lvl3pPr marL="1143000" indent="-228600" algn="l" defTabSz="914400" rtl="0" eaLnBrk="1" latinLnBrk="0" hangingPunct="1">
        <a:lnSpc>
          <a:spcPct val="90000"/>
        </a:lnSpc>
        <a:spcBef>
          <a:spcPts val="500"/>
        </a:spcBef>
        <a:spcAft>
          <a:spcPts val="600"/>
        </a:spcAft>
        <a:buFont typeface="Arial" panose="020B0604020202020204" pitchFamily="34" charset="0"/>
        <a:buChar char="•"/>
        <a:defRPr sz="2000" kern="1200">
          <a:solidFill>
            <a:schemeClr val="accent1">
              <a:lumMod val="75000"/>
            </a:schemeClr>
          </a:solidFill>
          <a:latin typeface="+mn-lt"/>
          <a:ea typeface="+mn-ea"/>
          <a:cs typeface="+mn-cs"/>
        </a:defRPr>
      </a:lvl3pPr>
      <a:lvl4pPr marL="16002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accent1">
              <a:lumMod val="75000"/>
            </a:schemeClr>
          </a:solidFill>
          <a:latin typeface="+mn-lt"/>
          <a:ea typeface="+mn-ea"/>
          <a:cs typeface="+mn-cs"/>
        </a:defRPr>
      </a:lvl4pPr>
      <a:lvl5pPr marL="2057400" indent="-228600" algn="l" defTabSz="914400" rtl="0" eaLnBrk="1" latinLnBrk="0" hangingPunct="1">
        <a:lnSpc>
          <a:spcPct val="90000"/>
        </a:lnSpc>
        <a:spcBef>
          <a:spcPts val="500"/>
        </a:spcBef>
        <a:spcAft>
          <a:spcPts val="600"/>
        </a:spcAft>
        <a:buFont typeface="Arial" panose="020B0604020202020204" pitchFamily="34" charset="0"/>
        <a:buChar char="•"/>
        <a:defRPr sz="1800" kern="1200">
          <a:solidFill>
            <a:schemeClr val="accent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18/10/relationships/comments" Target="../comments/modernComment_10C_2EE4D55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5FBFE1-2D1D-49DD-A63E-E3416FACF863}"/>
              </a:ext>
            </a:extLst>
          </p:cNvPr>
          <p:cNvSpPr>
            <a:spLocks noGrp="1"/>
          </p:cNvSpPr>
          <p:nvPr>
            <p:ph type="ctrTitle"/>
          </p:nvPr>
        </p:nvSpPr>
        <p:spPr>
          <a:xfrm>
            <a:off x="409074" y="1515979"/>
            <a:ext cx="8235615" cy="4710363"/>
          </a:xfrm>
        </p:spPr>
        <p:txBody>
          <a:bodyPr anchor="ctr" anchorCtr="0">
            <a:normAutofit/>
          </a:bodyPr>
          <a:lstStyle/>
          <a:p>
            <a:pPr>
              <a:lnSpc>
                <a:spcPct val="100000"/>
              </a:lnSpc>
            </a:pPr>
            <a:r>
              <a:rPr lang="pt-BR" sz="4400" dirty="0"/>
              <a:t>A utilização da </a:t>
            </a:r>
            <a:br>
              <a:rPr lang="pt-BR" dirty="0"/>
            </a:br>
            <a:r>
              <a:rPr lang="pt-BR" sz="4000" dirty="0"/>
              <a:t>Geração Aumentada de Recuperação</a:t>
            </a:r>
            <a:br>
              <a:rPr lang="pt-BR" sz="4000" dirty="0"/>
            </a:br>
            <a:r>
              <a:rPr lang="pt-BR" sz="2800" b="0" dirty="0"/>
              <a:t>(</a:t>
            </a:r>
            <a:r>
              <a:rPr lang="pt-BR" sz="2800" b="0" dirty="0" err="1"/>
              <a:t>Retrieval-Augmented</a:t>
            </a:r>
            <a:r>
              <a:rPr lang="pt-BR" sz="2800" b="0" dirty="0"/>
              <a:t> Generation - RAG) </a:t>
            </a:r>
            <a:br>
              <a:rPr lang="pt-BR" sz="3200" dirty="0"/>
            </a:br>
            <a:r>
              <a:rPr lang="pt-BR" sz="4400" dirty="0"/>
              <a:t>na Gestão de Documentos</a:t>
            </a:r>
          </a:p>
        </p:txBody>
      </p:sp>
    </p:spTree>
    <p:extLst>
      <p:ext uri="{BB962C8B-B14F-4D97-AF65-F5344CB8AC3E}">
        <p14:creationId xmlns:p14="http://schemas.microsoft.com/office/powerpoint/2010/main" val="1328455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7754AE-99D0-3B46-D015-CD3FD44FE33B}"/>
              </a:ext>
            </a:extLst>
          </p:cNvPr>
          <p:cNvSpPr>
            <a:spLocks noGrp="1"/>
          </p:cNvSpPr>
          <p:nvPr>
            <p:ph type="title"/>
          </p:nvPr>
        </p:nvSpPr>
        <p:spPr/>
        <p:txBody>
          <a:bodyPr>
            <a:normAutofit fontScale="90000"/>
          </a:bodyPr>
          <a:lstStyle/>
          <a:p>
            <a:r>
              <a:rPr lang="pt-BR" dirty="0"/>
              <a:t>Como funciona a RAG</a:t>
            </a:r>
          </a:p>
        </p:txBody>
      </p:sp>
      <p:sp>
        <p:nvSpPr>
          <p:cNvPr id="3" name="Espaço Reservado para Conteúdo 2">
            <a:extLst>
              <a:ext uri="{FF2B5EF4-FFF2-40B4-BE49-F238E27FC236}">
                <a16:creationId xmlns:a16="http://schemas.microsoft.com/office/drawing/2014/main" id="{1B079AE4-9A4A-44FB-2C2D-24E22FA9B743}"/>
              </a:ext>
            </a:extLst>
          </p:cNvPr>
          <p:cNvSpPr>
            <a:spLocks noGrp="1"/>
          </p:cNvSpPr>
          <p:nvPr>
            <p:ph idx="1"/>
          </p:nvPr>
        </p:nvSpPr>
        <p:spPr/>
        <p:txBody>
          <a:bodyPr>
            <a:normAutofit lnSpcReduction="10000"/>
          </a:bodyPr>
          <a:lstStyle/>
          <a:p>
            <a:pPr marL="514350" indent="-514350">
              <a:buFont typeface="+mj-lt"/>
              <a:buAutoNum type="arabicPeriod"/>
            </a:pPr>
            <a:r>
              <a:rPr lang="pt-BR" dirty="0"/>
              <a:t>Criação de dados externos</a:t>
            </a:r>
          </a:p>
          <a:p>
            <a:pPr lvl="1"/>
            <a:r>
              <a:rPr lang="pt-BR" dirty="0"/>
              <a:t>Os dados externos são um conjunto de novos dados, que não fazem parte do conjunto de dados de treinamento original do LLM. </a:t>
            </a:r>
          </a:p>
          <a:p>
            <a:pPr lvl="1"/>
            <a:r>
              <a:rPr lang="pt-BR" dirty="0"/>
              <a:t>Múltiplas fontes (APIs, bancos de dados ou repositórios de documentos) e vários formatos (arquivos, registros de banco de dados ou texto longo). </a:t>
            </a:r>
          </a:p>
          <a:p>
            <a:pPr lvl="1"/>
            <a:r>
              <a:rPr lang="pt-BR" dirty="0"/>
              <a:t>Pode também incorporar outros modelos de linguagem. Esse processo cria uma biblioteca de conhecimento </a:t>
            </a:r>
            <a:r>
              <a:rPr lang="pt-BR"/>
              <a:t>mais ampla que </a:t>
            </a:r>
            <a:r>
              <a:rPr lang="pt-BR" dirty="0"/>
              <a:t>os modelos de IA generativa podem compreender.</a:t>
            </a:r>
          </a:p>
        </p:txBody>
      </p:sp>
    </p:spTree>
    <p:extLst>
      <p:ext uri="{BB962C8B-B14F-4D97-AF65-F5344CB8AC3E}">
        <p14:creationId xmlns:p14="http://schemas.microsoft.com/office/powerpoint/2010/main" val="34020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7754AE-99D0-3B46-D015-CD3FD44FE33B}"/>
              </a:ext>
            </a:extLst>
          </p:cNvPr>
          <p:cNvSpPr>
            <a:spLocks noGrp="1"/>
          </p:cNvSpPr>
          <p:nvPr>
            <p:ph type="title"/>
          </p:nvPr>
        </p:nvSpPr>
        <p:spPr/>
        <p:txBody>
          <a:bodyPr>
            <a:normAutofit fontScale="90000"/>
          </a:bodyPr>
          <a:lstStyle/>
          <a:p>
            <a:r>
              <a:rPr lang="pt-BR" dirty="0"/>
              <a:t>Como funciona a RAG</a:t>
            </a:r>
          </a:p>
        </p:txBody>
      </p:sp>
      <p:sp>
        <p:nvSpPr>
          <p:cNvPr id="3" name="Espaço Reservado para Conteúdo 2">
            <a:extLst>
              <a:ext uri="{FF2B5EF4-FFF2-40B4-BE49-F238E27FC236}">
                <a16:creationId xmlns:a16="http://schemas.microsoft.com/office/drawing/2014/main" id="{1B079AE4-9A4A-44FB-2C2D-24E22FA9B743}"/>
              </a:ext>
            </a:extLst>
          </p:cNvPr>
          <p:cNvSpPr>
            <a:spLocks noGrp="1"/>
          </p:cNvSpPr>
          <p:nvPr>
            <p:ph idx="1"/>
          </p:nvPr>
        </p:nvSpPr>
        <p:spPr/>
        <p:txBody>
          <a:bodyPr>
            <a:normAutofit fontScale="92500" lnSpcReduction="10000"/>
          </a:bodyPr>
          <a:lstStyle/>
          <a:p>
            <a:pPr marL="514350" indent="-514350">
              <a:buFont typeface="+mj-lt"/>
              <a:buAutoNum type="arabicPeriod" startAt="2"/>
            </a:pPr>
            <a:r>
              <a:rPr lang="pt-BR" dirty="0"/>
              <a:t>Recuperação de informações relevantes</a:t>
            </a:r>
          </a:p>
          <a:p>
            <a:pPr lvl="1"/>
            <a:r>
              <a:rPr lang="pt-BR" dirty="0"/>
              <a:t>A próxima etapa é realizar uma pesquisa de relevância. </a:t>
            </a:r>
          </a:p>
          <a:p>
            <a:pPr lvl="1"/>
            <a:r>
              <a:rPr lang="pt-BR" dirty="0"/>
              <a:t>A consulta do usuário é convertida em uma representação vetorial e combinada com os bancos de dados de vetores. </a:t>
            </a:r>
          </a:p>
          <a:p>
            <a:pPr lvl="1"/>
            <a:r>
              <a:rPr lang="pt-BR" dirty="0"/>
              <a:t>Por exemplo:</a:t>
            </a:r>
          </a:p>
          <a:p>
            <a:pPr lvl="2"/>
            <a:r>
              <a:rPr lang="pt-BR" dirty="0"/>
              <a:t>Se um funcionário pesquisar "Quantas férias anuais eu tenho direito?“</a:t>
            </a:r>
          </a:p>
          <a:p>
            <a:pPr lvl="2"/>
            <a:r>
              <a:rPr lang="pt-BR" dirty="0"/>
              <a:t>O sistema recuperará os documentos da política de férias anuais junto com o registro de férias anteriores do funcionário, que são altamente relevantes para a consulta em questão. A relevância foi calculada e estabelecida através de cálculos e representações vetoriais matemáticas.</a:t>
            </a:r>
          </a:p>
        </p:txBody>
      </p:sp>
    </p:spTree>
    <p:extLst>
      <p:ext uri="{BB962C8B-B14F-4D97-AF65-F5344CB8AC3E}">
        <p14:creationId xmlns:p14="http://schemas.microsoft.com/office/powerpoint/2010/main" val="250264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7754AE-99D0-3B46-D015-CD3FD44FE33B}"/>
              </a:ext>
            </a:extLst>
          </p:cNvPr>
          <p:cNvSpPr>
            <a:spLocks noGrp="1"/>
          </p:cNvSpPr>
          <p:nvPr>
            <p:ph type="title"/>
          </p:nvPr>
        </p:nvSpPr>
        <p:spPr/>
        <p:txBody>
          <a:bodyPr>
            <a:normAutofit fontScale="90000"/>
          </a:bodyPr>
          <a:lstStyle/>
          <a:p>
            <a:r>
              <a:rPr lang="pt-BR" dirty="0"/>
              <a:t>Como funciona a RAG</a:t>
            </a:r>
          </a:p>
        </p:txBody>
      </p:sp>
      <p:sp>
        <p:nvSpPr>
          <p:cNvPr id="3" name="Espaço Reservado para Conteúdo 2">
            <a:extLst>
              <a:ext uri="{FF2B5EF4-FFF2-40B4-BE49-F238E27FC236}">
                <a16:creationId xmlns:a16="http://schemas.microsoft.com/office/drawing/2014/main" id="{1B079AE4-9A4A-44FB-2C2D-24E22FA9B743}"/>
              </a:ext>
            </a:extLst>
          </p:cNvPr>
          <p:cNvSpPr>
            <a:spLocks noGrp="1"/>
          </p:cNvSpPr>
          <p:nvPr>
            <p:ph idx="1"/>
          </p:nvPr>
        </p:nvSpPr>
        <p:spPr/>
        <p:txBody>
          <a:bodyPr>
            <a:normAutofit/>
          </a:bodyPr>
          <a:lstStyle/>
          <a:p>
            <a:pPr marL="514350" indent="-514350">
              <a:buFont typeface="+mj-lt"/>
              <a:buAutoNum type="arabicPeriod" startAt="3"/>
            </a:pPr>
            <a:r>
              <a:rPr lang="pt-BR" dirty="0"/>
              <a:t>Enriquecimento de prompts fornecidos ao LLM</a:t>
            </a:r>
          </a:p>
          <a:p>
            <a:pPr lvl="1"/>
            <a:r>
              <a:rPr lang="pt-BR" dirty="0"/>
              <a:t>Em seguida, o modelo RAG </a:t>
            </a:r>
            <a:r>
              <a:rPr lang="pt-BR" b="1" dirty="0">
                <a:solidFill>
                  <a:srgbClr val="FF9900"/>
                </a:solidFill>
              </a:rPr>
              <a:t>enriquece o prompt </a:t>
            </a:r>
            <a:r>
              <a:rPr lang="pt-BR" dirty="0"/>
              <a:t>de entrada, adicionando os dados recuperados que são relevantes ao contexto. </a:t>
            </a:r>
          </a:p>
          <a:p>
            <a:pPr lvl="1"/>
            <a:r>
              <a:rPr lang="pt-BR" dirty="0"/>
              <a:t>Com um prompt enriquecido, os LLM podem gerar </a:t>
            </a:r>
            <a:r>
              <a:rPr lang="pt-BR" b="1" dirty="0">
                <a:solidFill>
                  <a:srgbClr val="FF9900"/>
                </a:solidFill>
              </a:rPr>
              <a:t>respostas mais contextualizadas </a:t>
            </a:r>
            <a:r>
              <a:rPr lang="pt-BR" dirty="0"/>
              <a:t>às consultas dos usuários.</a:t>
            </a:r>
          </a:p>
        </p:txBody>
      </p:sp>
    </p:spTree>
    <p:extLst>
      <p:ext uri="{BB962C8B-B14F-4D97-AF65-F5344CB8AC3E}">
        <p14:creationId xmlns:p14="http://schemas.microsoft.com/office/powerpoint/2010/main" val="313381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7754AE-99D0-3B46-D015-CD3FD44FE33B}"/>
              </a:ext>
            </a:extLst>
          </p:cNvPr>
          <p:cNvSpPr>
            <a:spLocks noGrp="1"/>
          </p:cNvSpPr>
          <p:nvPr>
            <p:ph type="title"/>
          </p:nvPr>
        </p:nvSpPr>
        <p:spPr/>
        <p:txBody>
          <a:bodyPr>
            <a:normAutofit fontScale="90000"/>
          </a:bodyPr>
          <a:lstStyle/>
          <a:p>
            <a:r>
              <a:rPr lang="pt-BR" dirty="0"/>
              <a:t>Como funciona a RAG</a:t>
            </a:r>
          </a:p>
        </p:txBody>
      </p:sp>
      <p:sp>
        <p:nvSpPr>
          <p:cNvPr id="3" name="Espaço Reservado para Conteúdo 2">
            <a:extLst>
              <a:ext uri="{FF2B5EF4-FFF2-40B4-BE49-F238E27FC236}">
                <a16:creationId xmlns:a16="http://schemas.microsoft.com/office/drawing/2014/main" id="{1B079AE4-9A4A-44FB-2C2D-24E22FA9B743}"/>
              </a:ext>
            </a:extLst>
          </p:cNvPr>
          <p:cNvSpPr>
            <a:spLocks noGrp="1"/>
          </p:cNvSpPr>
          <p:nvPr>
            <p:ph idx="1"/>
          </p:nvPr>
        </p:nvSpPr>
        <p:spPr/>
        <p:txBody>
          <a:bodyPr>
            <a:normAutofit/>
          </a:bodyPr>
          <a:lstStyle/>
          <a:p>
            <a:pPr marL="514350" indent="-514350">
              <a:buFont typeface="+mj-lt"/>
              <a:buAutoNum type="arabicPeriod" startAt="4"/>
            </a:pPr>
            <a:r>
              <a:rPr lang="pt-BR" dirty="0"/>
              <a:t>Atualização de dados externos</a:t>
            </a:r>
          </a:p>
          <a:p>
            <a:pPr lvl="1"/>
            <a:r>
              <a:rPr lang="pt-BR" dirty="0"/>
              <a:t>Para manter a contemporaneidade das informações, basta atualizar os documentos de forma assíncrona e atualizar a representação incorporada dos documentos. </a:t>
            </a:r>
          </a:p>
          <a:p>
            <a:pPr lvl="1"/>
            <a:r>
              <a:rPr lang="pt-BR" dirty="0"/>
              <a:t>Isso pode ser feito através de processos automatizados em tempo real ou de processamento em lotes periódicos.</a:t>
            </a:r>
          </a:p>
        </p:txBody>
      </p:sp>
    </p:spTree>
    <p:extLst>
      <p:ext uri="{BB962C8B-B14F-4D97-AF65-F5344CB8AC3E}">
        <p14:creationId xmlns:p14="http://schemas.microsoft.com/office/powerpoint/2010/main" val="61892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00EE264-8A7E-5A1B-9C49-92956232AA50}"/>
              </a:ext>
            </a:extLst>
          </p:cNvPr>
          <p:cNvSpPr>
            <a:spLocks noGrp="1"/>
          </p:cNvSpPr>
          <p:nvPr>
            <p:ph type="title"/>
          </p:nvPr>
        </p:nvSpPr>
        <p:spPr>
          <a:xfrm>
            <a:off x="644164" y="2071389"/>
            <a:ext cx="7855671" cy="1357611"/>
          </a:xfrm>
        </p:spPr>
        <p:txBody>
          <a:bodyPr/>
          <a:lstStyle/>
          <a:p>
            <a:pPr algn="ctr"/>
            <a:r>
              <a:rPr lang="en-US" sz="4000"/>
              <a:t>Como </a:t>
            </a:r>
            <a:r>
              <a:rPr lang="en-US" sz="4400" dirty="0" err="1"/>
              <a:t>utilizamos</a:t>
            </a:r>
            <a:r>
              <a:rPr lang="en-US" sz="4000" dirty="0"/>
              <a:t> o RAG e a IA </a:t>
            </a:r>
          </a:p>
        </p:txBody>
      </p:sp>
      <p:pic>
        <p:nvPicPr>
          <p:cNvPr id="5" name="Imagem 4" descr="Texto, Logotipo&#10;&#10;O conteúdo gerado por IA pode estar incorreto.">
            <a:extLst>
              <a:ext uri="{FF2B5EF4-FFF2-40B4-BE49-F238E27FC236}">
                <a16:creationId xmlns:a16="http://schemas.microsoft.com/office/drawing/2014/main" id="{DE868FEA-5105-9DC7-207B-CCC6AA0F4DFB}"/>
              </a:ext>
            </a:extLst>
          </p:cNvPr>
          <p:cNvPicPr>
            <a:picLocks noChangeAspect="1"/>
          </p:cNvPicPr>
          <p:nvPr/>
        </p:nvPicPr>
        <p:blipFill>
          <a:blip r:embed="rId2">
            <a:extLst>
              <a:ext uri="{28A0092B-C50C-407E-A947-70E740481C1C}">
                <a14:useLocalDpi xmlns:a14="http://schemas.microsoft.com/office/drawing/2010/main" val="0"/>
              </a:ext>
            </a:extLst>
          </a:blip>
          <a:srcRect t="33139" b="34230"/>
          <a:stretch>
            <a:fillRect/>
          </a:stretch>
        </p:blipFill>
        <p:spPr>
          <a:xfrm>
            <a:off x="628650" y="3429000"/>
            <a:ext cx="7855671" cy="1813561"/>
          </a:xfrm>
          <a:prstGeom prst="rect">
            <a:avLst/>
          </a:prstGeom>
          <a:noFill/>
        </p:spPr>
      </p:pic>
    </p:spTree>
    <p:extLst>
      <p:ext uri="{BB962C8B-B14F-4D97-AF65-F5344CB8AC3E}">
        <p14:creationId xmlns:p14="http://schemas.microsoft.com/office/powerpoint/2010/main" val="803315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D95AAA-7608-0F88-91E4-A8C64A2DD83C}"/>
              </a:ext>
            </a:extLst>
          </p:cNvPr>
          <p:cNvSpPr>
            <a:spLocks noGrp="1"/>
          </p:cNvSpPr>
          <p:nvPr>
            <p:ph type="title"/>
          </p:nvPr>
        </p:nvSpPr>
        <p:spPr/>
        <p:txBody>
          <a:bodyPr>
            <a:normAutofit fontScale="90000"/>
          </a:bodyPr>
          <a:lstStyle/>
          <a:p>
            <a:r>
              <a:rPr lang="pt-BR" dirty="0"/>
              <a:t>Como a 3A Digitall utiliza o RAG</a:t>
            </a:r>
          </a:p>
        </p:txBody>
      </p:sp>
      <p:sp>
        <p:nvSpPr>
          <p:cNvPr id="3" name="Espaço Reservado para Conteúdo 2">
            <a:extLst>
              <a:ext uri="{FF2B5EF4-FFF2-40B4-BE49-F238E27FC236}">
                <a16:creationId xmlns:a16="http://schemas.microsoft.com/office/drawing/2014/main" id="{E2B0A87A-7CFF-9761-4DD5-9AE71C188E44}"/>
              </a:ext>
            </a:extLst>
          </p:cNvPr>
          <p:cNvSpPr>
            <a:spLocks noGrp="1"/>
          </p:cNvSpPr>
          <p:nvPr>
            <p:ph idx="1"/>
          </p:nvPr>
        </p:nvSpPr>
        <p:spPr/>
        <p:txBody>
          <a:bodyPr/>
          <a:lstStyle/>
          <a:p>
            <a:r>
              <a:rPr lang="pt-BR" dirty="0"/>
              <a:t>A partir de agora o  usuário poderá </a:t>
            </a:r>
            <a:r>
              <a:rPr lang="pt-BR" b="1" dirty="0">
                <a:solidFill>
                  <a:srgbClr val="FF9900"/>
                </a:solidFill>
              </a:rPr>
              <a:t>interagir diretamente com as bases de dados </a:t>
            </a:r>
            <a:r>
              <a:rPr lang="pt-BR" dirty="0"/>
              <a:t>dos nossos sistemas </a:t>
            </a:r>
            <a:r>
              <a:rPr lang="pt-BR" b="1" dirty="0">
                <a:solidFill>
                  <a:srgbClr val="FF9900"/>
                </a:solidFill>
              </a:rPr>
              <a:t>de forma dinâmica e inteligente</a:t>
            </a:r>
            <a:r>
              <a:rPr lang="pt-BR" dirty="0"/>
              <a:t>. </a:t>
            </a:r>
          </a:p>
          <a:p>
            <a:r>
              <a:rPr lang="pt-BR" dirty="0"/>
              <a:t>O usuário poderá:</a:t>
            </a:r>
          </a:p>
          <a:p>
            <a:pPr lvl="1"/>
            <a:r>
              <a:rPr lang="pt-BR" dirty="0"/>
              <a:t>Realizar perguntas diretamente à base de dados;</a:t>
            </a:r>
          </a:p>
          <a:p>
            <a:pPr lvl="1"/>
            <a:r>
              <a:rPr lang="pt-BR" dirty="0"/>
              <a:t>Realizar pesquisas desestruturadas em linguagem natural;</a:t>
            </a:r>
          </a:p>
          <a:p>
            <a:pPr lvl="1"/>
            <a:r>
              <a:rPr lang="pt-BR" dirty="0"/>
              <a:t>Ter acesso a informações precisas de forma rápida e segura.</a:t>
            </a:r>
          </a:p>
        </p:txBody>
      </p:sp>
    </p:spTree>
    <p:extLst>
      <p:ext uri="{BB962C8B-B14F-4D97-AF65-F5344CB8AC3E}">
        <p14:creationId xmlns:p14="http://schemas.microsoft.com/office/powerpoint/2010/main" val="324214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0CF3D1-67B6-C1D7-A35B-84DD35BC7CFE}"/>
              </a:ext>
            </a:extLst>
          </p:cNvPr>
          <p:cNvSpPr>
            <a:spLocks noGrp="1"/>
          </p:cNvSpPr>
          <p:nvPr>
            <p:ph type="title"/>
          </p:nvPr>
        </p:nvSpPr>
        <p:spPr/>
        <p:txBody>
          <a:bodyPr>
            <a:normAutofit fontScale="90000"/>
          </a:bodyPr>
          <a:lstStyle/>
          <a:p>
            <a:r>
              <a:rPr lang="pt-BR" dirty="0"/>
              <a:t>Nossas soluções:</a:t>
            </a:r>
          </a:p>
        </p:txBody>
      </p:sp>
      <p:sp>
        <p:nvSpPr>
          <p:cNvPr id="3" name="Espaço Reservado para Conteúdo 2">
            <a:extLst>
              <a:ext uri="{FF2B5EF4-FFF2-40B4-BE49-F238E27FC236}">
                <a16:creationId xmlns:a16="http://schemas.microsoft.com/office/drawing/2014/main" id="{80A432DB-CA77-F9B6-6FE2-78872AB5CC6A}"/>
              </a:ext>
            </a:extLst>
          </p:cNvPr>
          <p:cNvSpPr>
            <a:spLocks noGrp="1"/>
          </p:cNvSpPr>
          <p:nvPr>
            <p:ph idx="1"/>
          </p:nvPr>
        </p:nvSpPr>
        <p:spPr/>
        <p:txBody>
          <a:bodyPr>
            <a:normAutofit/>
          </a:bodyPr>
          <a:lstStyle/>
          <a:p>
            <a:r>
              <a:rPr lang="pt-BR" dirty="0"/>
              <a:t>Utilização da IA para </a:t>
            </a:r>
            <a:r>
              <a:rPr lang="pt-BR" b="1" dirty="0">
                <a:solidFill>
                  <a:srgbClr val="FF9900"/>
                </a:solidFill>
              </a:rPr>
              <a:t>Classificar</a:t>
            </a:r>
            <a:r>
              <a:rPr lang="pt-BR" dirty="0"/>
              <a:t> Documentos (Tipificação);</a:t>
            </a:r>
          </a:p>
          <a:p>
            <a:r>
              <a:rPr lang="pt-BR" b="1" dirty="0">
                <a:solidFill>
                  <a:srgbClr val="FF9900"/>
                </a:solidFill>
              </a:rPr>
              <a:t>Extração</a:t>
            </a:r>
            <a:r>
              <a:rPr lang="pt-BR" dirty="0"/>
              <a:t> Inteligente de Dados;</a:t>
            </a:r>
          </a:p>
          <a:p>
            <a:r>
              <a:rPr lang="pt-BR" b="1" dirty="0">
                <a:solidFill>
                  <a:srgbClr val="FF9900"/>
                </a:solidFill>
              </a:rPr>
              <a:t>Interação dinâmica </a:t>
            </a:r>
            <a:r>
              <a:rPr lang="pt-BR" dirty="0"/>
              <a:t>com o sistema e as bases de dados;</a:t>
            </a:r>
          </a:p>
          <a:p>
            <a:r>
              <a:rPr lang="pt-BR" dirty="0"/>
              <a:t>Utilização de </a:t>
            </a:r>
            <a:r>
              <a:rPr lang="pt-BR" b="1" dirty="0">
                <a:solidFill>
                  <a:srgbClr val="FF9900"/>
                </a:solidFill>
              </a:rPr>
              <a:t>linguagem natural </a:t>
            </a:r>
            <a:r>
              <a:rPr lang="pt-BR" dirty="0"/>
              <a:t>nas pesquisas;</a:t>
            </a:r>
          </a:p>
          <a:p>
            <a:r>
              <a:rPr lang="pt-BR" b="1" dirty="0">
                <a:solidFill>
                  <a:srgbClr val="FF9900"/>
                </a:solidFill>
              </a:rPr>
              <a:t>Análise e resumos </a:t>
            </a:r>
            <a:r>
              <a:rPr lang="pt-BR" dirty="0"/>
              <a:t>de documentos;</a:t>
            </a:r>
          </a:p>
        </p:txBody>
      </p:sp>
    </p:spTree>
    <p:extLst>
      <p:ext uri="{BB962C8B-B14F-4D97-AF65-F5344CB8AC3E}">
        <p14:creationId xmlns:p14="http://schemas.microsoft.com/office/powerpoint/2010/main" val="347642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0CF3D1-67B6-C1D7-A35B-84DD35BC7CFE}"/>
              </a:ext>
            </a:extLst>
          </p:cNvPr>
          <p:cNvSpPr>
            <a:spLocks noGrp="1"/>
          </p:cNvSpPr>
          <p:nvPr>
            <p:ph type="title"/>
          </p:nvPr>
        </p:nvSpPr>
        <p:spPr/>
        <p:txBody>
          <a:bodyPr>
            <a:normAutofit fontScale="90000"/>
          </a:bodyPr>
          <a:lstStyle/>
          <a:p>
            <a:r>
              <a:rPr lang="pt-BR" dirty="0"/>
              <a:t>Nossas soluções:</a:t>
            </a:r>
          </a:p>
        </p:txBody>
      </p:sp>
      <p:sp>
        <p:nvSpPr>
          <p:cNvPr id="3" name="Espaço Reservado para Conteúdo 2">
            <a:extLst>
              <a:ext uri="{FF2B5EF4-FFF2-40B4-BE49-F238E27FC236}">
                <a16:creationId xmlns:a16="http://schemas.microsoft.com/office/drawing/2014/main" id="{80A432DB-CA77-F9B6-6FE2-78872AB5CC6A}"/>
              </a:ext>
            </a:extLst>
          </p:cNvPr>
          <p:cNvSpPr>
            <a:spLocks noGrp="1"/>
          </p:cNvSpPr>
          <p:nvPr>
            <p:ph idx="1"/>
          </p:nvPr>
        </p:nvSpPr>
        <p:spPr/>
        <p:txBody>
          <a:bodyPr>
            <a:normAutofit/>
          </a:bodyPr>
          <a:lstStyle/>
          <a:p>
            <a:r>
              <a:rPr lang="pt-BR" b="1" dirty="0">
                <a:solidFill>
                  <a:srgbClr val="FF9900"/>
                </a:solidFill>
              </a:rPr>
              <a:t>Integração</a:t>
            </a:r>
            <a:r>
              <a:rPr lang="pt-BR" dirty="0"/>
              <a:t> com ChatGPT, Gemini, Claude, dentre outros;</a:t>
            </a:r>
          </a:p>
          <a:p>
            <a:r>
              <a:rPr lang="pt-BR" b="1" dirty="0">
                <a:solidFill>
                  <a:srgbClr val="FF9900"/>
                </a:solidFill>
              </a:rPr>
              <a:t>Análise de dados </a:t>
            </a:r>
            <a:r>
              <a:rPr lang="pt-BR" dirty="0"/>
              <a:t>(relatório, estatísticas, etc.);</a:t>
            </a:r>
          </a:p>
          <a:p>
            <a:r>
              <a:rPr lang="pt-BR" b="1" dirty="0">
                <a:solidFill>
                  <a:srgbClr val="FF9900"/>
                </a:solidFill>
              </a:rPr>
              <a:t>Geração de Script </a:t>
            </a:r>
            <a:r>
              <a:rPr lang="pt-BR" dirty="0"/>
              <a:t>para ser usado no sistema;</a:t>
            </a:r>
          </a:p>
          <a:p>
            <a:r>
              <a:rPr lang="pt-BR" b="1" dirty="0">
                <a:solidFill>
                  <a:srgbClr val="FF9900"/>
                </a:solidFill>
              </a:rPr>
              <a:t>Geração de Diagrama BPMN </a:t>
            </a:r>
            <a:r>
              <a:rPr lang="pt-BR" dirty="0"/>
              <a:t>para automação de processos.</a:t>
            </a:r>
          </a:p>
        </p:txBody>
      </p:sp>
    </p:spTree>
    <p:extLst>
      <p:ext uri="{BB962C8B-B14F-4D97-AF65-F5344CB8AC3E}">
        <p14:creationId xmlns:p14="http://schemas.microsoft.com/office/powerpoint/2010/main" val="378705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AE54A5-98A1-22C6-C6B3-0A69D44C7F0A}"/>
              </a:ext>
            </a:extLst>
          </p:cNvPr>
          <p:cNvSpPr>
            <a:spLocks noGrp="1"/>
          </p:cNvSpPr>
          <p:nvPr>
            <p:ph type="title"/>
          </p:nvPr>
        </p:nvSpPr>
        <p:spPr/>
        <p:txBody>
          <a:bodyPr>
            <a:normAutofit fontScale="90000"/>
          </a:bodyPr>
          <a:lstStyle/>
          <a:p>
            <a:r>
              <a:rPr lang="pt-BR" dirty="0"/>
              <a:t>Resultados conquistados</a:t>
            </a:r>
          </a:p>
        </p:txBody>
      </p:sp>
      <p:sp>
        <p:nvSpPr>
          <p:cNvPr id="3" name="Espaço Reservado para Conteúdo 2">
            <a:extLst>
              <a:ext uri="{FF2B5EF4-FFF2-40B4-BE49-F238E27FC236}">
                <a16:creationId xmlns:a16="http://schemas.microsoft.com/office/drawing/2014/main" id="{0BBD5CA8-40B2-E77E-33EB-AFF2F421FA12}"/>
              </a:ext>
            </a:extLst>
          </p:cNvPr>
          <p:cNvSpPr>
            <a:spLocks noGrp="1"/>
          </p:cNvSpPr>
          <p:nvPr>
            <p:ph idx="1"/>
          </p:nvPr>
        </p:nvSpPr>
        <p:spPr/>
        <p:txBody>
          <a:bodyPr/>
          <a:lstStyle/>
          <a:p>
            <a:r>
              <a:rPr lang="pt-BR" dirty="0"/>
              <a:t>Classificação automática;</a:t>
            </a:r>
          </a:p>
          <a:p>
            <a:r>
              <a:rPr lang="pt-BR" dirty="0"/>
              <a:t>Maximização do poder de pesquisa;</a:t>
            </a:r>
          </a:p>
          <a:p>
            <a:r>
              <a:rPr lang="pt-BR" dirty="0"/>
              <a:t>Interação direta com bases de dados confiáveis;</a:t>
            </a:r>
          </a:p>
          <a:p>
            <a:r>
              <a:rPr lang="pt-BR" dirty="0"/>
              <a:t>Menor necessidade de conhecimento técnico;</a:t>
            </a:r>
          </a:p>
          <a:p>
            <a:r>
              <a:rPr lang="pt-BR" dirty="0"/>
              <a:t>Maior capacidade de sintetização de dados;</a:t>
            </a:r>
          </a:p>
          <a:p>
            <a:r>
              <a:rPr lang="pt-BR" dirty="0"/>
              <a:t>Mais tempo livre para dedicar a outras atividades.</a:t>
            </a:r>
          </a:p>
        </p:txBody>
      </p:sp>
    </p:spTree>
    <p:extLst>
      <p:ext uri="{BB962C8B-B14F-4D97-AF65-F5344CB8AC3E}">
        <p14:creationId xmlns:p14="http://schemas.microsoft.com/office/powerpoint/2010/main" val="321821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F08C51-7C08-4642-927B-EB1BBE986FF8}"/>
              </a:ext>
            </a:extLst>
          </p:cNvPr>
          <p:cNvSpPr>
            <a:spLocks noGrp="1"/>
          </p:cNvSpPr>
          <p:nvPr>
            <p:ph type="title"/>
          </p:nvPr>
        </p:nvSpPr>
        <p:spPr/>
        <p:txBody>
          <a:bodyPr/>
          <a:lstStyle/>
          <a:p>
            <a:endParaRPr lang="pt-BR"/>
          </a:p>
        </p:txBody>
      </p:sp>
      <p:sp>
        <p:nvSpPr>
          <p:cNvPr id="4" name="Retângulo 3">
            <a:extLst>
              <a:ext uri="{FF2B5EF4-FFF2-40B4-BE49-F238E27FC236}">
                <a16:creationId xmlns:a16="http://schemas.microsoft.com/office/drawing/2014/main" id="{5E300472-E4BF-483F-B5E8-983EDF7F4E3C}"/>
              </a:ext>
            </a:extLst>
          </p:cNvPr>
          <p:cNvSpPr/>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1028" name="Picture 4" descr="https://i.pinimg.com/originals/7f/ca/80/7fca8018ea18dcc01eaacd4e9593f45c.gif">
            <a:extLst>
              <a:ext uri="{FF2B5EF4-FFF2-40B4-BE49-F238E27FC236}">
                <a16:creationId xmlns:a16="http://schemas.microsoft.com/office/drawing/2014/main" id="{45DC7C42-4DAB-4656-B252-DBC29EB8665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81525" y="0"/>
            <a:ext cx="4937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CaixaDeTexto 4">
            <a:extLst>
              <a:ext uri="{FF2B5EF4-FFF2-40B4-BE49-F238E27FC236}">
                <a16:creationId xmlns:a16="http://schemas.microsoft.com/office/drawing/2014/main" id="{E346A1CC-86D4-4596-8EF7-95BC5F925E43}"/>
              </a:ext>
            </a:extLst>
          </p:cNvPr>
          <p:cNvSpPr txBox="1"/>
          <p:nvPr/>
        </p:nvSpPr>
        <p:spPr>
          <a:xfrm>
            <a:off x="466385" y="670263"/>
            <a:ext cx="3648756" cy="1015663"/>
          </a:xfrm>
          <a:prstGeom prst="rect">
            <a:avLst/>
          </a:prstGeom>
          <a:noFill/>
        </p:spPr>
        <p:txBody>
          <a:bodyPr wrap="none" rtlCol="0">
            <a:spAutoFit/>
          </a:bodyPr>
          <a:lstStyle/>
          <a:p>
            <a:r>
              <a:rPr lang="pt-BR" sz="6000" b="1" dirty="0">
                <a:solidFill>
                  <a:srgbClr val="F6C121"/>
                </a:solidFill>
                <a:latin typeface="Optima" panose="020B0502050508020304" pitchFamily="34" charset="0"/>
              </a:rPr>
              <a:t>Obrigado!</a:t>
            </a:r>
          </a:p>
        </p:txBody>
      </p:sp>
      <p:sp>
        <p:nvSpPr>
          <p:cNvPr id="6" name="CaixaDeTexto 5">
            <a:extLst>
              <a:ext uri="{FF2B5EF4-FFF2-40B4-BE49-F238E27FC236}">
                <a16:creationId xmlns:a16="http://schemas.microsoft.com/office/drawing/2014/main" id="{3C3CA4B2-6608-409F-B1BE-129371EACC5A}"/>
              </a:ext>
            </a:extLst>
          </p:cNvPr>
          <p:cNvSpPr txBox="1"/>
          <p:nvPr/>
        </p:nvSpPr>
        <p:spPr>
          <a:xfrm>
            <a:off x="904962" y="2117477"/>
            <a:ext cx="2647776" cy="1692771"/>
          </a:xfrm>
          <a:prstGeom prst="rect">
            <a:avLst/>
          </a:prstGeom>
          <a:noFill/>
        </p:spPr>
        <p:txBody>
          <a:bodyPr wrap="none" rtlCol="0">
            <a:spAutoFit/>
          </a:bodyPr>
          <a:lstStyle/>
          <a:p>
            <a:pPr algn="ctr">
              <a:spcAft>
                <a:spcPts val="1200"/>
              </a:spcAft>
            </a:pPr>
            <a:r>
              <a:rPr lang="pt-BR" sz="2800" dirty="0">
                <a:solidFill>
                  <a:srgbClr val="F6C121"/>
                </a:solidFill>
              </a:rPr>
              <a:t>Gostou?</a:t>
            </a:r>
          </a:p>
          <a:p>
            <a:pPr algn="ctr">
              <a:spcAft>
                <a:spcPts val="1200"/>
              </a:spcAft>
            </a:pPr>
            <a:r>
              <a:rPr lang="pt-BR" sz="2800" dirty="0">
                <a:solidFill>
                  <a:srgbClr val="F6C121"/>
                </a:solidFill>
              </a:rPr>
              <a:t>Que tal um café?</a:t>
            </a:r>
          </a:p>
          <a:p>
            <a:pPr algn="ctr">
              <a:spcAft>
                <a:spcPts val="1200"/>
              </a:spcAft>
            </a:pPr>
            <a:r>
              <a:rPr lang="pt-BR" sz="2800" dirty="0">
                <a:solidFill>
                  <a:srgbClr val="F6C121"/>
                </a:solidFill>
              </a:rPr>
              <a:t>Procure-nos</a:t>
            </a:r>
          </a:p>
        </p:txBody>
      </p:sp>
      <p:sp>
        <p:nvSpPr>
          <p:cNvPr id="9" name="CaixaDeTexto 8">
            <a:extLst>
              <a:ext uri="{FF2B5EF4-FFF2-40B4-BE49-F238E27FC236}">
                <a16:creationId xmlns:a16="http://schemas.microsoft.com/office/drawing/2014/main" id="{9735A3FD-2BA4-487A-AC0D-741A15B26F6B}"/>
              </a:ext>
            </a:extLst>
          </p:cNvPr>
          <p:cNvSpPr txBox="1"/>
          <p:nvPr/>
        </p:nvSpPr>
        <p:spPr>
          <a:xfrm>
            <a:off x="1020005" y="4508878"/>
            <a:ext cx="2808718" cy="1446550"/>
          </a:xfrm>
          <a:prstGeom prst="rect">
            <a:avLst/>
          </a:prstGeom>
          <a:noFill/>
        </p:spPr>
        <p:txBody>
          <a:bodyPr wrap="none" rtlCol="0">
            <a:spAutoFit/>
          </a:bodyPr>
          <a:lstStyle/>
          <a:p>
            <a:pPr>
              <a:spcAft>
                <a:spcPts val="1200"/>
              </a:spcAft>
            </a:pPr>
            <a:r>
              <a:rPr lang="pt-BR" sz="2800" dirty="0">
                <a:solidFill>
                  <a:srgbClr val="F6C121"/>
                </a:solidFill>
                <a:latin typeface="+mj-lt"/>
              </a:rPr>
              <a:t>Luiz Flávio Esteves</a:t>
            </a:r>
          </a:p>
          <a:p>
            <a:pPr>
              <a:spcAft>
                <a:spcPts val="1200"/>
              </a:spcAft>
            </a:pPr>
            <a:r>
              <a:rPr lang="pt-BR" sz="2000" dirty="0">
                <a:solidFill>
                  <a:srgbClr val="F6C121"/>
                </a:solidFill>
              </a:rPr>
              <a:t>(31) 996349320</a:t>
            </a:r>
          </a:p>
          <a:p>
            <a:pPr>
              <a:spcAft>
                <a:spcPts val="1200"/>
              </a:spcAft>
            </a:pPr>
            <a:r>
              <a:rPr lang="pt-BR" sz="2000" dirty="0">
                <a:solidFill>
                  <a:srgbClr val="F6C121"/>
                </a:solidFill>
              </a:rPr>
              <a:t>luiz@3adigitall.com.br</a:t>
            </a:r>
          </a:p>
        </p:txBody>
      </p:sp>
      <p:sp>
        <p:nvSpPr>
          <p:cNvPr id="7" name="Retângulo 6">
            <a:extLst>
              <a:ext uri="{FF2B5EF4-FFF2-40B4-BE49-F238E27FC236}">
                <a16:creationId xmlns:a16="http://schemas.microsoft.com/office/drawing/2014/main" id="{DFB53284-614C-4F7A-8083-BCBAB5AA3742}"/>
              </a:ext>
            </a:extLst>
          </p:cNvPr>
          <p:cNvSpPr/>
          <p:nvPr/>
        </p:nvSpPr>
        <p:spPr>
          <a:xfrm>
            <a:off x="4457700" y="19050"/>
            <a:ext cx="241300" cy="6838950"/>
          </a:xfrm>
          <a:prstGeom prst="rect">
            <a:avLst/>
          </a:prstGeom>
          <a:solidFill>
            <a:schemeClr val="tx1">
              <a:lumMod val="65000"/>
              <a:lumOff val="3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cxnSp>
        <p:nvCxnSpPr>
          <p:cNvPr id="10" name="Conector reto 9">
            <a:extLst>
              <a:ext uri="{FF2B5EF4-FFF2-40B4-BE49-F238E27FC236}">
                <a16:creationId xmlns:a16="http://schemas.microsoft.com/office/drawing/2014/main" id="{080927E2-5B10-4662-958C-695AF8B3E651}"/>
              </a:ext>
            </a:extLst>
          </p:cNvPr>
          <p:cNvCxnSpPr/>
          <p:nvPr/>
        </p:nvCxnSpPr>
        <p:spPr>
          <a:xfrm>
            <a:off x="896179" y="4413250"/>
            <a:ext cx="0" cy="1508105"/>
          </a:xfrm>
          <a:prstGeom prst="line">
            <a:avLst/>
          </a:prstGeom>
          <a:ln w="41275">
            <a:solidFill>
              <a:srgbClr val="F6C12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056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B79751-42BB-4E62-0C50-8EDDB6963F12}"/>
              </a:ext>
            </a:extLst>
          </p:cNvPr>
          <p:cNvSpPr>
            <a:spLocks noGrp="1"/>
          </p:cNvSpPr>
          <p:nvPr>
            <p:ph type="title"/>
          </p:nvPr>
        </p:nvSpPr>
        <p:spPr/>
        <p:txBody>
          <a:bodyPr/>
          <a:lstStyle/>
          <a:p>
            <a:r>
              <a:rPr lang="pt-BR" dirty="0"/>
              <a:t>Quem Somos</a:t>
            </a:r>
          </a:p>
        </p:txBody>
      </p:sp>
      <p:sp>
        <p:nvSpPr>
          <p:cNvPr id="3" name="Espaço Reservado para Conteúdo 2">
            <a:extLst>
              <a:ext uri="{FF2B5EF4-FFF2-40B4-BE49-F238E27FC236}">
                <a16:creationId xmlns:a16="http://schemas.microsoft.com/office/drawing/2014/main" id="{9A921726-B6C1-89ED-4F60-7BDBD2064813}"/>
              </a:ext>
            </a:extLst>
          </p:cNvPr>
          <p:cNvSpPr>
            <a:spLocks noGrp="1"/>
          </p:cNvSpPr>
          <p:nvPr>
            <p:ph idx="1"/>
          </p:nvPr>
        </p:nvSpPr>
        <p:spPr/>
        <p:txBody>
          <a:bodyPr>
            <a:normAutofit fontScale="92500"/>
          </a:bodyPr>
          <a:lstStyle/>
          <a:p>
            <a:r>
              <a:rPr lang="pt-BR" dirty="0"/>
              <a:t>Empresa de desenvolvimento de softwares e soluções;</a:t>
            </a:r>
          </a:p>
          <a:p>
            <a:r>
              <a:rPr lang="pt-BR" dirty="0"/>
              <a:t>Especializada nas áreas de gestão da informação e automação de processos;</a:t>
            </a:r>
          </a:p>
          <a:p>
            <a:r>
              <a:rPr lang="pt-BR" dirty="0"/>
              <a:t>Nossas soluções abrangem: </a:t>
            </a:r>
          </a:p>
          <a:p>
            <a:pPr lvl="1"/>
            <a:r>
              <a:rPr lang="pt-BR" dirty="0"/>
              <a:t>Digitalização;</a:t>
            </a:r>
          </a:p>
          <a:p>
            <a:pPr lvl="1"/>
            <a:r>
              <a:rPr lang="pt-BR" dirty="0"/>
              <a:t>Gestão eletrônica de documento (GED/ECM/IIM);</a:t>
            </a:r>
          </a:p>
          <a:p>
            <a:pPr lvl="1"/>
            <a:r>
              <a:rPr lang="pt-BR" dirty="0"/>
              <a:t>Automação e gerenciamento de processos de negócios (BPM);</a:t>
            </a:r>
          </a:p>
          <a:p>
            <a:pPr lvl="1"/>
            <a:r>
              <a:rPr lang="pt-BR" dirty="0"/>
              <a:t>Assinaturas Eletrônicas.</a:t>
            </a:r>
          </a:p>
          <a:p>
            <a:endParaRPr lang="pt-BR" dirty="0"/>
          </a:p>
        </p:txBody>
      </p:sp>
    </p:spTree>
    <p:extLst>
      <p:ext uri="{BB962C8B-B14F-4D97-AF65-F5344CB8AC3E}">
        <p14:creationId xmlns:p14="http://schemas.microsoft.com/office/powerpoint/2010/main" val="455164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8D4524-12DD-64F3-6FF7-0195966DBE8E}"/>
              </a:ext>
            </a:extLst>
          </p:cNvPr>
          <p:cNvSpPr>
            <a:spLocks noGrp="1"/>
          </p:cNvSpPr>
          <p:nvPr>
            <p:ph type="title"/>
          </p:nvPr>
        </p:nvSpPr>
        <p:spPr/>
        <p:txBody>
          <a:bodyPr>
            <a:normAutofit fontScale="90000"/>
          </a:bodyPr>
          <a:lstStyle/>
          <a:p>
            <a:r>
              <a:rPr lang="pt-BR" dirty="0"/>
              <a:t>O que é a geração aumentada de recuperação</a:t>
            </a:r>
          </a:p>
        </p:txBody>
      </p:sp>
      <p:sp>
        <p:nvSpPr>
          <p:cNvPr id="3" name="Espaço Reservado para Conteúdo 2">
            <a:extLst>
              <a:ext uri="{FF2B5EF4-FFF2-40B4-BE49-F238E27FC236}">
                <a16:creationId xmlns:a16="http://schemas.microsoft.com/office/drawing/2014/main" id="{1F91DCB0-53E0-1ABE-A330-107E7F95A515}"/>
              </a:ext>
            </a:extLst>
          </p:cNvPr>
          <p:cNvSpPr>
            <a:spLocks noGrp="1"/>
          </p:cNvSpPr>
          <p:nvPr>
            <p:ph idx="1"/>
          </p:nvPr>
        </p:nvSpPr>
        <p:spPr/>
        <p:txBody>
          <a:bodyPr>
            <a:normAutofit/>
          </a:bodyPr>
          <a:lstStyle/>
          <a:p>
            <a:r>
              <a:rPr lang="pt-BR" dirty="0"/>
              <a:t>Os Grandes Modelos de Linguagem (</a:t>
            </a:r>
            <a:r>
              <a:rPr lang="pt-BR" dirty="0" err="1"/>
              <a:t>LLMs</a:t>
            </a:r>
            <a:r>
              <a:rPr lang="pt-BR" dirty="0"/>
              <a:t>) são treinados em </a:t>
            </a:r>
            <a:r>
              <a:rPr lang="pt-BR" b="1" dirty="0">
                <a:solidFill>
                  <a:srgbClr val="FF9900"/>
                </a:solidFill>
              </a:rPr>
              <a:t>grandes volumes </a:t>
            </a:r>
            <a:r>
              <a:rPr lang="pt-BR" dirty="0"/>
              <a:t>de dados e usam bilhões de parâmetros para gerar resultados mais precisos e confiáveis.</a:t>
            </a:r>
          </a:p>
          <a:p>
            <a:r>
              <a:rPr lang="pt-BR" dirty="0"/>
              <a:t>RAG é o processo de </a:t>
            </a:r>
            <a:r>
              <a:rPr lang="pt-BR" b="1" dirty="0">
                <a:solidFill>
                  <a:srgbClr val="FF9900"/>
                </a:solidFill>
              </a:rPr>
              <a:t>otimizar a saída </a:t>
            </a:r>
            <a:r>
              <a:rPr lang="pt-BR" dirty="0"/>
              <a:t>de um LLM;</a:t>
            </a:r>
          </a:p>
          <a:p>
            <a:r>
              <a:rPr lang="pt-BR" dirty="0"/>
              <a:t>Faz referência a uma base de conhecimento </a:t>
            </a:r>
            <a:r>
              <a:rPr lang="pt-BR" b="1" dirty="0">
                <a:solidFill>
                  <a:srgbClr val="FF9900"/>
                </a:solidFill>
              </a:rPr>
              <a:t>confiável</a:t>
            </a:r>
            <a:r>
              <a:rPr lang="pt-BR" b="1" dirty="0">
                <a:solidFill>
                  <a:schemeClr val="tx2">
                    <a:lumMod val="90000"/>
                    <a:lumOff val="10000"/>
                  </a:schemeClr>
                </a:solidFill>
              </a:rPr>
              <a:t>,</a:t>
            </a:r>
            <a:r>
              <a:rPr lang="pt-BR" dirty="0">
                <a:solidFill>
                  <a:srgbClr val="FF9900"/>
                </a:solidFill>
              </a:rPr>
              <a:t> </a:t>
            </a:r>
            <a:r>
              <a:rPr lang="pt-BR" dirty="0"/>
              <a:t>fora das suas fontes de dados de treinamento, antes de gerar uma resposta;</a:t>
            </a:r>
          </a:p>
        </p:txBody>
      </p:sp>
    </p:spTree>
    <p:extLst>
      <p:ext uri="{BB962C8B-B14F-4D97-AF65-F5344CB8AC3E}">
        <p14:creationId xmlns:p14="http://schemas.microsoft.com/office/powerpoint/2010/main" val="3154735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B8D4524-12DD-64F3-6FF7-0195966DBE8E}"/>
              </a:ext>
            </a:extLst>
          </p:cNvPr>
          <p:cNvSpPr>
            <a:spLocks noGrp="1"/>
          </p:cNvSpPr>
          <p:nvPr>
            <p:ph type="title"/>
          </p:nvPr>
        </p:nvSpPr>
        <p:spPr/>
        <p:txBody>
          <a:bodyPr>
            <a:normAutofit fontScale="90000"/>
          </a:bodyPr>
          <a:lstStyle/>
          <a:p>
            <a:r>
              <a:rPr lang="pt-BR" dirty="0"/>
              <a:t>O que é a geração aumentada de recuperação</a:t>
            </a:r>
          </a:p>
        </p:txBody>
      </p:sp>
      <p:sp>
        <p:nvSpPr>
          <p:cNvPr id="3" name="Espaço Reservado para Conteúdo 2">
            <a:extLst>
              <a:ext uri="{FF2B5EF4-FFF2-40B4-BE49-F238E27FC236}">
                <a16:creationId xmlns:a16="http://schemas.microsoft.com/office/drawing/2014/main" id="{1F91DCB0-53E0-1ABE-A330-107E7F95A515}"/>
              </a:ext>
            </a:extLst>
          </p:cNvPr>
          <p:cNvSpPr>
            <a:spLocks noGrp="1"/>
          </p:cNvSpPr>
          <p:nvPr>
            <p:ph idx="1"/>
          </p:nvPr>
        </p:nvSpPr>
        <p:spPr/>
        <p:txBody>
          <a:bodyPr>
            <a:normAutofit/>
          </a:bodyPr>
          <a:lstStyle/>
          <a:p>
            <a:r>
              <a:rPr lang="pt-BR" dirty="0"/>
              <a:t>A RAG estende os já </a:t>
            </a:r>
            <a:r>
              <a:rPr lang="pt-BR" b="1" dirty="0">
                <a:solidFill>
                  <a:srgbClr val="FF9900"/>
                </a:solidFill>
              </a:rPr>
              <a:t>poderosos recursos </a:t>
            </a:r>
            <a:r>
              <a:rPr lang="pt-BR" dirty="0"/>
              <a:t>dos </a:t>
            </a:r>
            <a:r>
              <a:rPr lang="pt-BR" dirty="0" err="1"/>
              <a:t>LLMs</a:t>
            </a:r>
            <a:r>
              <a:rPr lang="pt-BR" dirty="0"/>
              <a:t> para </a:t>
            </a:r>
            <a:r>
              <a:rPr lang="pt-BR" b="1" dirty="0">
                <a:solidFill>
                  <a:srgbClr val="FF9900"/>
                </a:solidFill>
              </a:rPr>
              <a:t>domínios específicos </a:t>
            </a:r>
            <a:r>
              <a:rPr lang="pt-BR" dirty="0"/>
              <a:t>ou para a base de conhecimento interna de uma organização sem a necessidade de </a:t>
            </a:r>
            <a:r>
              <a:rPr lang="pt-BR" b="1" dirty="0">
                <a:solidFill>
                  <a:srgbClr val="FF9900"/>
                </a:solidFill>
              </a:rPr>
              <a:t>treinar novamente </a:t>
            </a:r>
            <a:r>
              <a:rPr lang="pt-BR" dirty="0"/>
              <a:t>o modelo. </a:t>
            </a:r>
          </a:p>
          <a:p>
            <a:r>
              <a:rPr lang="pt-BR" dirty="0"/>
              <a:t>É uma abordagem econômica para melhorar a produção do LLM, de forma que ele permaneça </a:t>
            </a:r>
            <a:r>
              <a:rPr lang="pt-BR" b="1" dirty="0">
                <a:solidFill>
                  <a:srgbClr val="FF9900"/>
                </a:solidFill>
              </a:rPr>
              <a:t>relevante, preciso e útil</a:t>
            </a:r>
            <a:r>
              <a:rPr lang="pt-BR" dirty="0">
                <a:solidFill>
                  <a:srgbClr val="FF9900"/>
                </a:solidFill>
              </a:rPr>
              <a:t> </a:t>
            </a:r>
            <a:r>
              <a:rPr lang="pt-BR" dirty="0"/>
              <a:t>em vários contextos.</a:t>
            </a:r>
          </a:p>
          <a:p>
            <a:endParaRPr lang="pt-BR" dirty="0"/>
          </a:p>
          <a:p>
            <a:endParaRPr lang="pt-BR" dirty="0"/>
          </a:p>
        </p:txBody>
      </p:sp>
    </p:spTree>
    <p:extLst>
      <p:ext uri="{BB962C8B-B14F-4D97-AF65-F5344CB8AC3E}">
        <p14:creationId xmlns:p14="http://schemas.microsoft.com/office/powerpoint/2010/main" val="292333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A20F3-12B8-988E-5236-9A1B4F495895}"/>
              </a:ext>
            </a:extLst>
          </p:cNvPr>
          <p:cNvSpPr>
            <a:spLocks noGrp="1"/>
          </p:cNvSpPr>
          <p:nvPr>
            <p:ph type="title"/>
          </p:nvPr>
        </p:nvSpPr>
        <p:spPr/>
        <p:txBody>
          <a:bodyPr>
            <a:normAutofit fontScale="90000"/>
          </a:bodyPr>
          <a:lstStyle/>
          <a:p>
            <a:r>
              <a:rPr lang="pt-BR" dirty="0"/>
              <a:t>Por que a RAG é importante</a:t>
            </a:r>
          </a:p>
        </p:txBody>
      </p:sp>
      <p:sp>
        <p:nvSpPr>
          <p:cNvPr id="3" name="Espaço Reservado para Conteúdo 2">
            <a:extLst>
              <a:ext uri="{FF2B5EF4-FFF2-40B4-BE49-F238E27FC236}">
                <a16:creationId xmlns:a16="http://schemas.microsoft.com/office/drawing/2014/main" id="{459385F0-D9EE-C611-BB93-8AD65F0CC117}"/>
              </a:ext>
            </a:extLst>
          </p:cNvPr>
          <p:cNvSpPr>
            <a:spLocks noGrp="1"/>
          </p:cNvSpPr>
          <p:nvPr>
            <p:ph idx="1"/>
          </p:nvPr>
        </p:nvSpPr>
        <p:spPr/>
        <p:txBody>
          <a:bodyPr>
            <a:normAutofit fontScale="92500"/>
          </a:bodyPr>
          <a:lstStyle/>
          <a:p>
            <a:r>
              <a:rPr lang="pt-BR" dirty="0"/>
              <a:t>Os </a:t>
            </a:r>
            <a:r>
              <a:rPr lang="pt-BR" dirty="0" err="1"/>
              <a:t>LLMs</a:t>
            </a:r>
            <a:r>
              <a:rPr lang="pt-BR" dirty="0"/>
              <a:t> enfrentam uma série de problemas atualmente:</a:t>
            </a:r>
          </a:p>
          <a:p>
            <a:pPr lvl="1"/>
            <a:r>
              <a:rPr lang="pt-BR" dirty="0"/>
              <a:t>Fornecem </a:t>
            </a:r>
            <a:r>
              <a:rPr lang="pt-BR" b="1" dirty="0">
                <a:solidFill>
                  <a:srgbClr val="FF9900"/>
                </a:solidFill>
              </a:rPr>
              <a:t>informações falsas </a:t>
            </a:r>
            <a:r>
              <a:rPr lang="pt-BR" dirty="0"/>
              <a:t>quando não possuem uma resposta adequada.</a:t>
            </a:r>
          </a:p>
          <a:p>
            <a:pPr lvl="1"/>
            <a:r>
              <a:rPr lang="pt-BR" dirty="0"/>
              <a:t>Oferecem </a:t>
            </a:r>
            <a:r>
              <a:rPr lang="pt-BR" b="1" dirty="0">
                <a:solidFill>
                  <a:srgbClr val="FF9900"/>
                </a:solidFill>
              </a:rPr>
              <a:t>informações desatualizadas </a:t>
            </a:r>
            <a:r>
              <a:rPr lang="pt-BR" dirty="0"/>
              <a:t>ou genéricas quando os usuários solicitam respostas específicas e atualizadas.</a:t>
            </a:r>
          </a:p>
          <a:p>
            <a:pPr lvl="1"/>
            <a:r>
              <a:rPr lang="pt-BR" dirty="0"/>
              <a:t>Geram respostas baseadas em </a:t>
            </a:r>
            <a:r>
              <a:rPr lang="pt-BR" b="1" dirty="0">
                <a:solidFill>
                  <a:srgbClr val="FF9900"/>
                </a:solidFill>
              </a:rPr>
              <a:t>fontes não confiáveis</a:t>
            </a:r>
            <a:r>
              <a:rPr lang="pt-BR" dirty="0"/>
              <a:t>.</a:t>
            </a:r>
          </a:p>
          <a:p>
            <a:pPr lvl="1"/>
            <a:r>
              <a:rPr lang="pt-BR" dirty="0"/>
              <a:t>Criar </a:t>
            </a:r>
            <a:r>
              <a:rPr lang="pt-BR" b="1" dirty="0">
                <a:solidFill>
                  <a:srgbClr val="FF9900"/>
                </a:solidFill>
              </a:rPr>
              <a:t>respostas imprecisas </a:t>
            </a:r>
            <a:r>
              <a:rPr lang="pt-BR" dirty="0"/>
              <a:t>devido à confusão terminológica, quando diferentes fontes de treinamento utilizam a mesma terminologia para descrever conceitos distintos.</a:t>
            </a:r>
          </a:p>
        </p:txBody>
      </p:sp>
    </p:spTree>
    <p:extLst>
      <p:ext uri="{BB962C8B-B14F-4D97-AF65-F5344CB8AC3E}">
        <p14:creationId xmlns:p14="http://schemas.microsoft.com/office/powerpoint/2010/main" val="4291531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BA20F3-12B8-988E-5236-9A1B4F495895}"/>
              </a:ext>
            </a:extLst>
          </p:cNvPr>
          <p:cNvSpPr>
            <a:spLocks noGrp="1"/>
          </p:cNvSpPr>
          <p:nvPr>
            <p:ph type="title"/>
          </p:nvPr>
        </p:nvSpPr>
        <p:spPr/>
        <p:txBody>
          <a:bodyPr>
            <a:normAutofit fontScale="90000"/>
          </a:bodyPr>
          <a:lstStyle/>
          <a:p>
            <a:r>
              <a:rPr lang="pt-BR" dirty="0"/>
              <a:t>Por que a RAG é importante</a:t>
            </a:r>
          </a:p>
        </p:txBody>
      </p:sp>
      <p:sp>
        <p:nvSpPr>
          <p:cNvPr id="3" name="Espaço Reservado para Conteúdo 2">
            <a:extLst>
              <a:ext uri="{FF2B5EF4-FFF2-40B4-BE49-F238E27FC236}">
                <a16:creationId xmlns:a16="http://schemas.microsoft.com/office/drawing/2014/main" id="{459385F0-D9EE-C611-BB93-8AD65F0CC117}"/>
              </a:ext>
            </a:extLst>
          </p:cNvPr>
          <p:cNvSpPr>
            <a:spLocks noGrp="1"/>
          </p:cNvSpPr>
          <p:nvPr>
            <p:ph idx="1"/>
          </p:nvPr>
        </p:nvSpPr>
        <p:spPr/>
        <p:txBody>
          <a:bodyPr>
            <a:normAutofit/>
          </a:bodyPr>
          <a:lstStyle/>
          <a:p>
            <a:r>
              <a:rPr lang="pt-BR" dirty="0"/>
              <a:t>A abordagem RAG pode ser usada para solucionar alguns desses desafios. </a:t>
            </a:r>
          </a:p>
          <a:p>
            <a:r>
              <a:rPr lang="pt-BR" dirty="0"/>
              <a:t>Ela direciona o LLM a recuperar </a:t>
            </a:r>
            <a:r>
              <a:rPr lang="pt-BR" b="1" dirty="0">
                <a:solidFill>
                  <a:srgbClr val="FF9900"/>
                </a:solidFill>
              </a:rPr>
              <a:t>dados relevantes</a:t>
            </a:r>
            <a:r>
              <a:rPr lang="pt-BR" dirty="0"/>
              <a:t>, provenientes de </a:t>
            </a:r>
            <a:r>
              <a:rPr lang="pt-BR" b="1" dirty="0">
                <a:solidFill>
                  <a:srgbClr val="FF9900"/>
                </a:solidFill>
              </a:rPr>
              <a:t>fontes</a:t>
            </a:r>
            <a:r>
              <a:rPr lang="pt-BR" dirty="0"/>
              <a:t> de conhecimento </a:t>
            </a:r>
            <a:r>
              <a:rPr lang="pt-BR" b="1" dirty="0">
                <a:solidFill>
                  <a:srgbClr val="FF9900"/>
                </a:solidFill>
              </a:rPr>
              <a:t>confiáveis</a:t>
            </a:r>
            <a:r>
              <a:rPr lang="pt-BR" dirty="0"/>
              <a:t> e previamente definidas. </a:t>
            </a:r>
          </a:p>
          <a:p>
            <a:r>
              <a:rPr lang="pt-BR" dirty="0"/>
              <a:t>Dessa maneira, as organizações ganham mais controle sobre o texto gerado e os usuários entendem melhor sobre o processo de geração de respostas do LLM.</a:t>
            </a:r>
          </a:p>
          <a:p>
            <a:endParaRPr lang="pt-BR" dirty="0"/>
          </a:p>
        </p:txBody>
      </p:sp>
    </p:spTree>
    <p:extLst>
      <p:ext uri="{BB962C8B-B14F-4D97-AF65-F5344CB8AC3E}">
        <p14:creationId xmlns:p14="http://schemas.microsoft.com/office/powerpoint/2010/main" val="7867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709C88-7925-15A0-91C1-0C2CFE2088A0}"/>
              </a:ext>
            </a:extLst>
          </p:cNvPr>
          <p:cNvSpPr>
            <a:spLocks noGrp="1"/>
          </p:cNvSpPr>
          <p:nvPr>
            <p:ph type="title"/>
          </p:nvPr>
        </p:nvSpPr>
        <p:spPr/>
        <p:txBody>
          <a:bodyPr>
            <a:normAutofit fontScale="90000"/>
          </a:bodyPr>
          <a:lstStyle/>
          <a:p>
            <a:r>
              <a:rPr lang="pt-BR" dirty="0"/>
              <a:t>Benefícios da RAG</a:t>
            </a:r>
          </a:p>
        </p:txBody>
      </p:sp>
      <p:sp>
        <p:nvSpPr>
          <p:cNvPr id="3" name="Espaço Reservado para Conteúdo 2">
            <a:extLst>
              <a:ext uri="{FF2B5EF4-FFF2-40B4-BE49-F238E27FC236}">
                <a16:creationId xmlns:a16="http://schemas.microsoft.com/office/drawing/2014/main" id="{E0A4B641-166E-C2E0-9A90-2E7160A72AA8}"/>
              </a:ext>
            </a:extLst>
          </p:cNvPr>
          <p:cNvSpPr>
            <a:spLocks noGrp="1"/>
          </p:cNvSpPr>
          <p:nvPr>
            <p:ph idx="1"/>
          </p:nvPr>
        </p:nvSpPr>
        <p:spPr/>
        <p:txBody>
          <a:bodyPr>
            <a:normAutofit fontScale="92500" lnSpcReduction="10000"/>
          </a:bodyPr>
          <a:lstStyle/>
          <a:p>
            <a:r>
              <a:rPr lang="pt-BR" dirty="0"/>
              <a:t>Implementação econômica</a:t>
            </a:r>
          </a:p>
          <a:p>
            <a:pPr lvl="1"/>
            <a:r>
              <a:rPr lang="pt-BR" dirty="0"/>
              <a:t>Os </a:t>
            </a:r>
            <a:r>
              <a:rPr lang="pt-BR" b="1" dirty="0">
                <a:solidFill>
                  <a:srgbClr val="FF9900"/>
                </a:solidFill>
              </a:rPr>
              <a:t>custos para atualizar </a:t>
            </a:r>
            <a:r>
              <a:rPr lang="pt-BR" dirty="0"/>
              <a:t>os </a:t>
            </a:r>
            <a:r>
              <a:rPr lang="pt-BR" dirty="0" err="1"/>
              <a:t>LLMs</a:t>
            </a:r>
            <a:r>
              <a:rPr lang="pt-BR" dirty="0"/>
              <a:t> com informações específicas da organização ou do domínio </a:t>
            </a:r>
            <a:r>
              <a:rPr lang="pt-BR" b="1" dirty="0">
                <a:solidFill>
                  <a:srgbClr val="FF9900"/>
                </a:solidFill>
              </a:rPr>
              <a:t>são altíssimos</a:t>
            </a:r>
            <a:r>
              <a:rPr lang="pt-BR" dirty="0"/>
              <a:t>. </a:t>
            </a:r>
          </a:p>
          <a:p>
            <a:pPr lvl="1"/>
            <a:r>
              <a:rPr lang="pt-BR" dirty="0"/>
              <a:t>RAG oferece uma abordagem para </a:t>
            </a:r>
            <a:r>
              <a:rPr lang="pt-BR" b="1" dirty="0">
                <a:solidFill>
                  <a:srgbClr val="FF9900"/>
                </a:solidFill>
              </a:rPr>
              <a:t>incorporar novos dados </a:t>
            </a:r>
            <a:r>
              <a:rPr lang="pt-BR" dirty="0"/>
              <a:t>no LLM de maneira </a:t>
            </a:r>
            <a:r>
              <a:rPr lang="pt-BR" b="1" dirty="0">
                <a:solidFill>
                  <a:srgbClr val="FF9900"/>
                </a:solidFill>
              </a:rPr>
              <a:t>economicamente viável</a:t>
            </a:r>
            <a:r>
              <a:rPr lang="pt-BR" dirty="0"/>
              <a:t>. Isso torna a inteligência artificial generativa mais acessível e aplicável em grande escala.</a:t>
            </a:r>
          </a:p>
          <a:p>
            <a:r>
              <a:rPr lang="pt-BR" dirty="0"/>
              <a:t>Informações atualizadas</a:t>
            </a:r>
          </a:p>
          <a:p>
            <a:pPr lvl="1"/>
            <a:r>
              <a:rPr lang="pt-BR" dirty="0"/>
              <a:t>O RAG possibilita </a:t>
            </a:r>
            <a:r>
              <a:rPr lang="pt-BR" b="1" dirty="0">
                <a:solidFill>
                  <a:srgbClr val="FF9900"/>
                </a:solidFill>
              </a:rPr>
              <a:t>acesso imediato </a:t>
            </a:r>
            <a:r>
              <a:rPr lang="pt-BR" dirty="0"/>
              <a:t>a dados de pesquisas, estatísticas, notícias recentes, feeds de mídia social, sites de notícias ou outras fontes de </a:t>
            </a:r>
            <a:r>
              <a:rPr lang="pt-BR" b="1" dirty="0">
                <a:solidFill>
                  <a:srgbClr val="FF9900"/>
                </a:solidFill>
              </a:rPr>
              <a:t>informações atualizadas em tempo real.</a:t>
            </a:r>
          </a:p>
        </p:txBody>
      </p:sp>
    </p:spTree>
    <p:extLst>
      <p:ext uri="{BB962C8B-B14F-4D97-AF65-F5344CB8AC3E}">
        <p14:creationId xmlns:p14="http://schemas.microsoft.com/office/powerpoint/2010/main" val="523055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709C88-7925-15A0-91C1-0C2CFE2088A0}"/>
              </a:ext>
            </a:extLst>
          </p:cNvPr>
          <p:cNvSpPr>
            <a:spLocks noGrp="1"/>
          </p:cNvSpPr>
          <p:nvPr>
            <p:ph type="title"/>
          </p:nvPr>
        </p:nvSpPr>
        <p:spPr/>
        <p:txBody>
          <a:bodyPr>
            <a:normAutofit fontScale="90000"/>
          </a:bodyPr>
          <a:lstStyle/>
          <a:p>
            <a:r>
              <a:rPr lang="pt-BR" dirty="0"/>
              <a:t>Benefícios da RAG</a:t>
            </a:r>
          </a:p>
        </p:txBody>
      </p:sp>
      <p:sp>
        <p:nvSpPr>
          <p:cNvPr id="3" name="Espaço Reservado para Conteúdo 2">
            <a:extLst>
              <a:ext uri="{FF2B5EF4-FFF2-40B4-BE49-F238E27FC236}">
                <a16:creationId xmlns:a16="http://schemas.microsoft.com/office/drawing/2014/main" id="{E0A4B641-166E-C2E0-9A90-2E7160A72AA8}"/>
              </a:ext>
            </a:extLst>
          </p:cNvPr>
          <p:cNvSpPr>
            <a:spLocks noGrp="1"/>
          </p:cNvSpPr>
          <p:nvPr>
            <p:ph idx="1"/>
          </p:nvPr>
        </p:nvSpPr>
        <p:spPr/>
        <p:txBody>
          <a:bodyPr>
            <a:normAutofit fontScale="85000" lnSpcReduction="20000"/>
          </a:bodyPr>
          <a:lstStyle/>
          <a:p>
            <a:r>
              <a:rPr lang="pt-BR" dirty="0"/>
              <a:t>Maior confiança de usuários</a:t>
            </a:r>
          </a:p>
          <a:p>
            <a:pPr lvl="1"/>
            <a:r>
              <a:rPr lang="pt-BR" dirty="0"/>
              <a:t>O resultado pode conter </a:t>
            </a:r>
            <a:r>
              <a:rPr lang="pt-BR" b="1" dirty="0">
                <a:solidFill>
                  <a:srgbClr val="FF9900"/>
                </a:solidFill>
              </a:rPr>
              <a:t>citações ou referências </a:t>
            </a:r>
            <a:r>
              <a:rPr lang="pt-BR" dirty="0"/>
              <a:t>às fontes utilizadas. </a:t>
            </a:r>
          </a:p>
          <a:p>
            <a:pPr lvl="1"/>
            <a:r>
              <a:rPr lang="pt-BR" dirty="0"/>
              <a:t>Os usuários podem </a:t>
            </a:r>
            <a:r>
              <a:rPr lang="pt-BR" b="1" dirty="0">
                <a:solidFill>
                  <a:srgbClr val="FF9900"/>
                </a:solidFill>
              </a:rPr>
              <a:t>consultar os documentos </a:t>
            </a:r>
            <a:r>
              <a:rPr lang="pt-BR" dirty="0"/>
              <a:t>de origem.</a:t>
            </a:r>
          </a:p>
          <a:p>
            <a:pPr lvl="1"/>
            <a:r>
              <a:rPr lang="pt-BR" dirty="0"/>
              <a:t>Isso pode aumentar a confiança e credibilidade na sua solução de IA generativa.</a:t>
            </a:r>
          </a:p>
          <a:p>
            <a:r>
              <a:rPr lang="pt-BR" dirty="0"/>
              <a:t>Maior controle na etapa de desenvolvimento</a:t>
            </a:r>
          </a:p>
          <a:p>
            <a:pPr lvl="1"/>
            <a:r>
              <a:rPr lang="pt-BR" dirty="0"/>
              <a:t>Permite </a:t>
            </a:r>
            <a:r>
              <a:rPr lang="pt-BR" b="1" dirty="0">
                <a:solidFill>
                  <a:srgbClr val="FF9900"/>
                </a:solidFill>
              </a:rPr>
              <a:t>aprimorar os recursos </a:t>
            </a:r>
            <a:r>
              <a:rPr lang="pt-BR" dirty="0"/>
              <a:t>de conversação de forma mais eficiente. </a:t>
            </a:r>
          </a:p>
          <a:p>
            <a:pPr lvl="1"/>
            <a:r>
              <a:rPr lang="pt-BR" dirty="0"/>
              <a:t>É possível gerenciar e </a:t>
            </a:r>
            <a:r>
              <a:rPr lang="pt-BR" b="1" dirty="0">
                <a:solidFill>
                  <a:srgbClr val="FF9900"/>
                </a:solidFill>
              </a:rPr>
              <a:t>modificar as fontes </a:t>
            </a:r>
            <a:r>
              <a:rPr lang="pt-BR" dirty="0"/>
              <a:t>de informação do LLM </a:t>
            </a:r>
            <a:r>
              <a:rPr lang="pt-BR" b="1" dirty="0">
                <a:solidFill>
                  <a:srgbClr val="FF9900"/>
                </a:solidFill>
              </a:rPr>
              <a:t>rapidamente</a:t>
            </a:r>
            <a:r>
              <a:rPr lang="pt-BR" dirty="0"/>
              <a:t> para adequá-las as necessidades mutáveis. </a:t>
            </a:r>
          </a:p>
          <a:p>
            <a:pPr lvl="1"/>
            <a:r>
              <a:rPr lang="pt-BR" dirty="0"/>
              <a:t>É possível limitar o acesso a informações sensíveis de acordo com níveis de autorização.</a:t>
            </a:r>
          </a:p>
          <a:p>
            <a:pPr marL="0" indent="0">
              <a:buNone/>
            </a:pPr>
            <a:endParaRPr lang="pt-BR" dirty="0"/>
          </a:p>
        </p:txBody>
      </p:sp>
    </p:spTree>
    <p:extLst>
      <p:ext uri="{BB962C8B-B14F-4D97-AF65-F5344CB8AC3E}">
        <p14:creationId xmlns:p14="http://schemas.microsoft.com/office/powerpoint/2010/main" val="1696112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7754AE-99D0-3B46-D015-CD3FD44FE33B}"/>
              </a:ext>
            </a:extLst>
          </p:cNvPr>
          <p:cNvSpPr>
            <a:spLocks noGrp="1"/>
          </p:cNvSpPr>
          <p:nvPr>
            <p:ph type="title"/>
          </p:nvPr>
        </p:nvSpPr>
        <p:spPr/>
        <p:txBody>
          <a:bodyPr>
            <a:normAutofit fontScale="90000"/>
          </a:bodyPr>
          <a:lstStyle/>
          <a:p>
            <a:r>
              <a:rPr lang="pt-BR" dirty="0"/>
              <a:t>Como funciona a RAG</a:t>
            </a:r>
          </a:p>
        </p:txBody>
      </p:sp>
      <p:sp>
        <p:nvSpPr>
          <p:cNvPr id="13" name="Seta: Pentágono 12">
            <a:extLst>
              <a:ext uri="{FF2B5EF4-FFF2-40B4-BE49-F238E27FC236}">
                <a16:creationId xmlns:a16="http://schemas.microsoft.com/office/drawing/2014/main" id="{8BCEDA4E-E9D6-52DC-904E-F99F449B8DB5}"/>
              </a:ext>
            </a:extLst>
          </p:cNvPr>
          <p:cNvSpPr/>
          <p:nvPr/>
        </p:nvSpPr>
        <p:spPr>
          <a:xfrm>
            <a:off x="6709338" y="2620261"/>
            <a:ext cx="1717200" cy="2119745"/>
          </a:xfrm>
          <a:prstGeom prst="homePlate">
            <a:avLst/>
          </a:prstGeom>
          <a:solidFill>
            <a:schemeClr val="bg1"/>
          </a:solidFill>
          <a:ln>
            <a:solidFill>
              <a:schemeClr val="bg1"/>
            </a:solidFill>
          </a:ln>
          <a:effectLst>
            <a:outerShdw blurRad="76200" dist="76200" dir="21540000" sx="102000" sy="102000" algn="ctr" rotWithShape="0">
              <a:schemeClr val="bg1">
                <a:lumMod val="6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9875">
              <a:tabLst>
                <a:tab pos="893763" algn="l"/>
              </a:tabLst>
            </a:pPr>
            <a:endParaRPr lang="pt-BR" sz="1200" dirty="0">
              <a:solidFill>
                <a:schemeClr val="accent5">
                  <a:lumMod val="50000"/>
                </a:schemeClr>
              </a:solidFill>
            </a:endParaRPr>
          </a:p>
        </p:txBody>
      </p:sp>
      <p:sp>
        <p:nvSpPr>
          <p:cNvPr id="14" name="Seta: para a Direita 13">
            <a:extLst>
              <a:ext uri="{FF2B5EF4-FFF2-40B4-BE49-F238E27FC236}">
                <a16:creationId xmlns:a16="http://schemas.microsoft.com/office/drawing/2014/main" id="{8483F3BA-02E0-064E-5C94-13B9F3D43A2A}"/>
              </a:ext>
            </a:extLst>
          </p:cNvPr>
          <p:cNvSpPr/>
          <p:nvPr/>
        </p:nvSpPr>
        <p:spPr>
          <a:xfrm>
            <a:off x="6020524" y="2805546"/>
            <a:ext cx="1087582" cy="1697182"/>
          </a:xfrm>
          <a:prstGeom prst="rightArrow">
            <a:avLst>
              <a:gd name="adj1" fmla="val 76939"/>
              <a:gd name="adj2" fmla="val 50000"/>
            </a:avLst>
          </a:prstGeom>
          <a:solidFill>
            <a:srgbClr val="0624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9875" algn="r" defTabSz="450850"/>
            <a:endParaRPr lang="pt-BR" dirty="0"/>
          </a:p>
        </p:txBody>
      </p:sp>
      <p:sp>
        <p:nvSpPr>
          <p:cNvPr id="11" name="Seta: Pentágono 10">
            <a:extLst>
              <a:ext uri="{FF2B5EF4-FFF2-40B4-BE49-F238E27FC236}">
                <a16:creationId xmlns:a16="http://schemas.microsoft.com/office/drawing/2014/main" id="{04FE018D-124B-9B34-A92A-422DB96969DB}"/>
              </a:ext>
            </a:extLst>
          </p:cNvPr>
          <p:cNvSpPr/>
          <p:nvPr/>
        </p:nvSpPr>
        <p:spPr>
          <a:xfrm>
            <a:off x="4954368" y="2599581"/>
            <a:ext cx="1717200" cy="2119745"/>
          </a:xfrm>
          <a:prstGeom prst="homePlate">
            <a:avLst/>
          </a:prstGeom>
          <a:solidFill>
            <a:schemeClr val="bg1"/>
          </a:solidFill>
          <a:ln>
            <a:solidFill>
              <a:schemeClr val="bg1"/>
            </a:solidFill>
          </a:ln>
          <a:effectLst>
            <a:outerShdw blurRad="76200" dist="76200" dir="21540000" sx="102000" sy="102000" algn="ctr" rotWithShape="0">
              <a:schemeClr val="bg1">
                <a:lumMod val="6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9875">
              <a:tabLst>
                <a:tab pos="893763" algn="l"/>
              </a:tabLst>
            </a:pPr>
            <a:endParaRPr lang="pt-BR" sz="1200" dirty="0">
              <a:solidFill>
                <a:schemeClr val="accent5">
                  <a:lumMod val="50000"/>
                </a:schemeClr>
              </a:solidFill>
            </a:endParaRPr>
          </a:p>
        </p:txBody>
      </p:sp>
      <p:sp>
        <p:nvSpPr>
          <p:cNvPr id="12" name="Seta: para a Direita 11">
            <a:extLst>
              <a:ext uri="{FF2B5EF4-FFF2-40B4-BE49-F238E27FC236}">
                <a16:creationId xmlns:a16="http://schemas.microsoft.com/office/drawing/2014/main" id="{E0437336-08C5-1D0B-8EBF-33D01478258A}"/>
              </a:ext>
            </a:extLst>
          </p:cNvPr>
          <p:cNvSpPr/>
          <p:nvPr/>
        </p:nvSpPr>
        <p:spPr>
          <a:xfrm>
            <a:off x="4226361" y="2805546"/>
            <a:ext cx="1087582" cy="1697182"/>
          </a:xfrm>
          <a:prstGeom prst="rightArrow">
            <a:avLst>
              <a:gd name="adj1" fmla="val 76939"/>
              <a:gd name="adj2" fmla="val 50000"/>
            </a:avLst>
          </a:prstGeom>
          <a:solidFill>
            <a:srgbClr val="0624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9875" algn="r" defTabSz="450850"/>
            <a:endParaRPr lang="pt-BR" dirty="0"/>
          </a:p>
        </p:txBody>
      </p:sp>
      <p:sp>
        <p:nvSpPr>
          <p:cNvPr id="9" name="Seta: Pentágono 8">
            <a:extLst>
              <a:ext uri="{FF2B5EF4-FFF2-40B4-BE49-F238E27FC236}">
                <a16:creationId xmlns:a16="http://schemas.microsoft.com/office/drawing/2014/main" id="{5D272B57-B17C-DB13-BA7D-D45ADFC8D7E9}"/>
              </a:ext>
            </a:extLst>
          </p:cNvPr>
          <p:cNvSpPr/>
          <p:nvPr/>
        </p:nvSpPr>
        <p:spPr>
          <a:xfrm>
            <a:off x="3167295" y="2599581"/>
            <a:ext cx="1717200" cy="2119745"/>
          </a:xfrm>
          <a:prstGeom prst="homePlate">
            <a:avLst/>
          </a:prstGeom>
          <a:solidFill>
            <a:schemeClr val="bg1"/>
          </a:solidFill>
          <a:ln>
            <a:solidFill>
              <a:schemeClr val="bg1"/>
            </a:solidFill>
          </a:ln>
          <a:effectLst>
            <a:outerShdw blurRad="76200" dist="76200" dir="21540000" sx="102000" sy="102000" algn="ctr" rotWithShape="0">
              <a:schemeClr val="bg1">
                <a:lumMod val="6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9875">
              <a:tabLst>
                <a:tab pos="893763" algn="l"/>
              </a:tabLst>
            </a:pPr>
            <a:endParaRPr lang="pt-BR" sz="1200" dirty="0">
              <a:solidFill>
                <a:schemeClr val="accent5">
                  <a:lumMod val="50000"/>
                </a:schemeClr>
              </a:solidFill>
            </a:endParaRPr>
          </a:p>
        </p:txBody>
      </p:sp>
      <p:sp>
        <p:nvSpPr>
          <p:cNvPr id="10" name="Seta: para a Direita 9">
            <a:extLst>
              <a:ext uri="{FF2B5EF4-FFF2-40B4-BE49-F238E27FC236}">
                <a16:creationId xmlns:a16="http://schemas.microsoft.com/office/drawing/2014/main" id="{6BDF9BFC-8099-D127-B90F-6C1CDA99957F}"/>
              </a:ext>
            </a:extLst>
          </p:cNvPr>
          <p:cNvSpPr/>
          <p:nvPr/>
        </p:nvSpPr>
        <p:spPr>
          <a:xfrm>
            <a:off x="2432198" y="2805546"/>
            <a:ext cx="1087582" cy="1697182"/>
          </a:xfrm>
          <a:prstGeom prst="rightArrow">
            <a:avLst>
              <a:gd name="adj1" fmla="val 76939"/>
              <a:gd name="adj2" fmla="val 50000"/>
            </a:avLst>
          </a:prstGeom>
          <a:solidFill>
            <a:srgbClr val="0624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9875" algn="r" defTabSz="450850"/>
            <a:endParaRPr lang="pt-BR" dirty="0"/>
          </a:p>
        </p:txBody>
      </p:sp>
      <p:sp>
        <p:nvSpPr>
          <p:cNvPr id="8" name="Seta: Pentágono 7">
            <a:extLst>
              <a:ext uri="{FF2B5EF4-FFF2-40B4-BE49-F238E27FC236}">
                <a16:creationId xmlns:a16="http://schemas.microsoft.com/office/drawing/2014/main" id="{BCD6F381-0E22-E6CC-76DE-FB060AD5B313}"/>
              </a:ext>
            </a:extLst>
          </p:cNvPr>
          <p:cNvSpPr/>
          <p:nvPr/>
        </p:nvSpPr>
        <p:spPr>
          <a:xfrm>
            <a:off x="1369424" y="2599581"/>
            <a:ext cx="1717200" cy="2119745"/>
          </a:xfrm>
          <a:prstGeom prst="homePlate">
            <a:avLst/>
          </a:prstGeom>
          <a:solidFill>
            <a:schemeClr val="bg1"/>
          </a:solidFill>
          <a:ln>
            <a:solidFill>
              <a:schemeClr val="bg1"/>
            </a:solidFill>
          </a:ln>
          <a:effectLst>
            <a:outerShdw blurRad="76200" dist="76200" dir="21540000" sx="102000" sy="102000" algn="ctr" rotWithShape="0">
              <a:schemeClr val="bg1">
                <a:lumMod val="6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accent5">
                  <a:lumMod val="50000"/>
                </a:schemeClr>
              </a:solidFill>
            </a:endParaRPr>
          </a:p>
        </p:txBody>
      </p:sp>
      <p:sp>
        <p:nvSpPr>
          <p:cNvPr id="7" name="Seta: para a Direita 6">
            <a:extLst>
              <a:ext uri="{FF2B5EF4-FFF2-40B4-BE49-F238E27FC236}">
                <a16:creationId xmlns:a16="http://schemas.microsoft.com/office/drawing/2014/main" id="{0C6AE58E-877D-361E-0E9B-22913B93DEFE}"/>
              </a:ext>
            </a:extLst>
          </p:cNvPr>
          <p:cNvSpPr/>
          <p:nvPr/>
        </p:nvSpPr>
        <p:spPr>
          <a:xfrm>
            <a:off x="492562" y="2805546"/>
            <a:ext cx="1087582" cy="1697182"/>
          </a:xfrm>
          <a:prstGeom prst="rightArrow">
            <a:avLst>
              <a:gd name="adj1" fmla="val 76939"/>
              <a:gd name="adj2" fmla="val 50000"/>
            </a:avLst>
          </a:prstGeom>
          <a:solidFill>
            <a:srgbClr val="06243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69875" algn="r" defTabSz="450850"/>
            <a:endParaRPr lang="pt-BR" dirty="0"/>
          </a:p>
        </p:txBody>
      </p:sp>
      <p:sp>
        <p:nvSpPr>
          <p:cNvPr id="15" name="Seta: Pentágono 14">
            <a:extLst>
              <a:ext uri="{FF2B5EF4-FFF2-40B4-BE49-F238E27FC236}">
                <a16:creationId xmlns:a16="http://schemas.microsoft.com/office/drawing/2014/main" id="{5E298312-FB4D-83FC-270D-1414C5C43CC3}"/>
              </a:ext>
            </a:extLst>
          </p:cNvPr>
          <p:cNvSpPr/>
          <p:nvPr/>
        </p:nvSpPr>
        <p:spPr>
          <a:xfrm>
            <a:off x="-564329" y="2594264"/>
            <a:ext cx="1715300" cy="2119745"/>
          </a:xfrm>
          <a:prstGeom prst="homePlate">
            <a:avLst/>
          </a:prstGeom>
          <a:solidFill>
            <a:schemeClr val="bg1"/>
          </a:solidFill>
          <a:ln>
            <a:solidFill>
              <a:schemeClr val="bg1"/>
            </a:solidFill>
          </a:ln>
          <a:effectLst>
            <a:outerShdw blurRad="76200" dist="76200" dir="21540000" algn="ctr" rotWithShape="0">
              <a:schemeClr val="bg1">
                <a:lumMod val="65000"/>
              </a:scheme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dirty="0">
              <a:solidFill>
                <a:schemeClr val="accent5">
                  <a:lumMod val="50000"/>
                </a:schemeClr>
              </a:solidFill>
            </a:endParaRPr>
          </a:p>
        </p:txBody>
      </p:sp>
      <p:sp>
        <p:nvSpPr>
          <p:cNvPr id="16" name="CaixaDeTexto 15">
            <a:extLst>
              <a:ext uri="{FF2B5EF4-FFF2-40B4-BE49-F238E27FC236}">
                <a16:creationId xmlns:a16="http://schemas.microsoft.com/office/drawing/2014/main" id="{F92D74E6-B46F-9CF0-66CE-24D949AA8FAD}"/>
              </a:ext>
            </a:extLst>
          </p:cNvPr>
          <p:cNvSpPr txBox="1"/>
          <p:nvPr/>
        </p:nvSpPr>
        <p:spPr>
          <a:xfrm>
            <a:off x="1580144" y="3238637"/>
            <a:ext cx="1389600" cy="830997"/>
          </a:xfrm>
          <a:prstGeom prst="rect">
            <a:avLst/>
          </a:prstGeom>
          <a:noFill/>
        </p:spPr>
        <p:txBody>
          <a:bodyPr wrap="square" rtlCol="0" anchor="ctr">
            <a:spAutoFit/>
          </a:bodyPr>
          <a:lstStyle/>
          <a:p>
            <a:r>
              <a:rPr lang="pt-BR" sz="1600" dirty="0">
                <a:solidFill>
                  <a:schemeClr val="accent1">
                    <a:lumMod val="75000"/>
                  </a:schemeClr>
                </a:solidFill>
              </a:rPr>
              <a:t>Interpretar prompt de entrada</a:t>
            </a:r>
          </a:p>
        </p:txBody>
      </p:sp>
      <p:sp>
        <p:nvSpPr>
          <p:cNvPr id="17" name="CaixaDeTexto 16">
            <a:extLst>
              <a:ext uri="{FF2B5EF4-FFF2-40B4-BE49-F238E27FC236}">
                <a16:creationId xmlns:a16="http://schemas.microsoft.com/office/drawing/2014/main" id="{5B5DAB0A-97E7-1273-33CD-164C13F03347}"/>
              </a:ext>
            </a:extLst>
          </p:cNvPr>
          <p:cNvSpPr txBox="1"/>
          <p:nvPr/>
        </p:nvSpPr>
        <p:spPr>
          <a:xfrm>
            <a:off x="3507053" y="3115526"/>
            <a:ext cx="1390005" cy="1077218"/>
          </a:xfrm>
          <a:prstGeom prst="rect">
            <a:avLst/>
          </a:prstGeom>
          <a:noFill/>
        </p:spPr>
        <p:txBody>
          <a:bodyPr wrap="square" rtlCol="0">
            <a:spAutoFit/>
          </a:bodyPr>
          <a:lstStyle/>
          <a:p>
            <a:r>
              <a:rPr lang="pt-BR" sz="1600" dirty="0">
                <a:solidFill>
                  <a:schemeClr val="accent1">
                    <a:lumMod val="75000"/>
                  </a:schemeClr>
                </a:solidFill>
              </a:rPr>
              <a:t>Buscar informações em novas fontes</a:t>
            </a:r>
          </a:p>
        </p:txBody>
      </p:sp>
      <p:sp>
        <p:nvSpPr>
          <p:cNvPr id="18" name="CaixaDeTexto 17">
            <a:extLst>
              <a:ext uri="{FF2B5EF4-FFF2-40B4-BE49-F238E27FC236}">
                <a16:creationId xmlns:a16="http://schemas.microsoft.com/office/drawing/2014/main" id="{BD870948-65A5-F5ED-D9E3-17867E5402E4}"/>
              </a:ext>
            </a:extLst>
          </p:cNvPr>
          <p:cNvSpPr txBox="1"/>
          <p:nvPr/>
        </p:nvSpPr>
        <p:spPr>
          <a:xfrm>
            <a:off x="5259488" y="3238637"/>
            <a:ext cx="1389600" cy="830997"/>
          </a:xfrm>
          <a:prstGeom prst="rect">
            <a:avLst/>
          </a:prstGeom>
          <a:noFill/>
        </p:spPr>
        <p:txBody>
          <a:bodyPr wrap="square" rtlCol="0">
            <a:spAutoFit/>
          </a:bodyPr>
          <a:lstStyle/>
          <a:p>
            <a:r>
              <a:rPr lang="pt-BR" sz="1600" dirty="0">
                <a:solidFill>
                  <a:schemeClr val="accent1">
                    <a:lumMod val="75000"/>
                  </a:schemeClr>
                </a:solidFill>
              </a:rPr>
              <a:t>Interpretar</a:t>
            </a:r>
            <a:br>
              <a:rPr lang="pt-BR" sz="1600" dirty="0">
                <a:solidFill>
                  <a:schemeClr val="accent1">
                    <a:lumMod val="75000"/>
                  </a:schemeClr>
                </a:solidFill>
              </a:rPr>
            </a:br>
            <a:r>
              <a:rPr lang="pt-BR" sz="1600" dirty="0">
                <a:solidFill>
                  <a:schemeClr val="accent1">
                    <a:lumMod val="75000"/>
                  </a:schemeClr>
                </a:solidFill>
              </a:rPr>
              <a:t>as novas informações</a:t>
            </a:r>
          </a:p>
        </p:txBody>
      </p:sp>
      <p:sp>
        <p:nvSpPr>
          <p:cNvPr id="19" name="CaixaDeTexto 18">
            <a:extLst>
              <a:ext uri="{FF2B5EF4-FFF2-40B4-BE49-F238E27FC236}">
                <a16:creationId xmlns:a16="http://schemas.microsoft.com/office/drawing/2014/main" id="{B698A38B-06F4-372C-E661-09941F4B7465}"/>
              </a:ext>
            </a:extLst>
          </p:cNvPr>
          <p:cNvSpPr txBox="1"/>
          <p:nvPr/>
        </p:nvSpPr>
        <p:spPr>
          <a:xfrm>
            <a:off x="7036938" y="3115526"/>
            <a:ext cx="1389600" cy="1077218"/>
          </a:xfrm>
          <a:prstGeom prst="rect">
            <a:avLst/>
          </a:prstGeom>
          <a:noFill/>
        </p:spPr>
        <p:txBody>
          <a:bodyPr wrap="square" rtlCol="0">
            <a:spAutoFit/>
          </a:bodyPr>
          <a:lstStyle/>
          <a:p>
            <a:r>
              <a:rPr lang="pt-BR" sz="1600" dirty="0">
                <a:solidFill>
                  <a:schemeClr val="accent1">
                    <a:lumMod val="75000"/>
                  </a:schemeClr>
                </a:solidFill>
              </a:rPr>
              <a:t>Gerar respostas mais adaptadas</a:t>
            </a:r>
          </a:p>
        </p:txBody>
      </p:sp>
      <p:sp>
        <p:nvSpPr>
          <p:cNvPr id="20" name="CaixaDeTexto 19">
            <a:extLst>
              <a:ext uri="{FF2B5EF4-FFF2-40B4-BE49-F238E27FC236}">
                <a16:creationId xmlns:a16="http://schemas.microsoft.com/office/drawing/2014/main" id="{4EE99C79-9A55-D1A7-604E-CBA71A315B3F}"/>
              </a:ext>
            </a:extLst>
          </p:cNvPr>
          <p:cNvSpPr txBox="1"/>
          <p:nvPr/>
        </p:nvSpPr>
        <p:spPr>
          <a:xfrm>
            <a:off x="6851472" y="2639936"/>
            <a:ext cx="727307" cy="430887"/>
          </a:xfrm>
          <a:prstGeom prst="rect">
            <a:avLst/>
          </a:prstGeom>
          <a:noFill/>
        </p:spPr>
        <p:txBody>
          <a:bodyPr wrap="square" rtlCol="0">
            <a:spAutoFit/>
          </a:bodyPr>
          <a:lstStyle/>
          <a:p>
            <a:pPr algn="ctr"/>
            <a:r>
              <a:rPr lang="pt-BR" sz="2200" b="1" dirty="0">
                <a:solidFill>
                  <a:schemeClr val="accent1">
                    <a:lumMod val="75000"/>
                  </a:schemeClr>
                </a:solidFill>
              </a:rPr>
              <a:t>LLM</a:t>
            </a:r>
          </a:p>
        </p:txBody>
      </p:sp>
      <p:sp>
        <p:nvSpPr>
          <p:cNvPr id="21" name="CaixaDeTexto 20">
            <a:extLst>
              <a:ext uri="{FF2B5EF4-FFF2-40B4-BE49-F238E27FC236}">
                <a16:creationId xmlns:a16="http://schemas.microsoft.com/office/drawing/2014/main" id="{387102F9-C95F-600D-903B-3EAB036C13CC}"/>
              </a:ext>
            </a:extLst>
          </p:cNvPr>
          <p:cNvSpPr txBox="1"/>
          <p:nvPr/>
        </p:nvSpPr>
        <p:spPr>
          <a:xfrm>
            <a:off x="1539249" y="2639935"/>
            <a:ext cx="727307" cy="430887"/>
          </a:xfrm>
          <a:prstGeom prst="rect">
            <a:avLst/>
          </a:prstGeom>
          <a:noFill/>
        </p:spPr>
        <p:txBody>
          <a:bodyPr wrap="square" rtlCol="0">
            <a:spAutoFit/>
          </a:bodyPr>
          <a:lstStyle/>
          <a:p>
            <a:pPr algn="ctr"/>
            <a:r>
              <a:rPr lang="pt-BR" sz="2200" b="1" dirty="0">
                <a:solidFill>
                  <a:schemeClr val="accent1">
                    <a:lumMod val="75000"/>
                  </a:schemeClr>
                </a:solidFill>
              </a:rPr>
              <a:t>LLM</a:t>
            </a:r>
          </a:p>
        </p:txBody>
      </p:sp>
      <p:sp>
        <p:nvSpPr>
          <p:cNvPr id="22" name="CaixaDeTexto 21">
            <a:extLst>
              <a:ext uri="{FF2B5EF4-FFF2-40B4-BE49-F238E27FC236}">
                <a16:creationId xmlns:a16="http://schemas.microsoft.com/office/drawing/2014/main" id="{83675A06-57E5-1073-1E19-526439E75526}"/>
              </a:ext>
            </a:extLst>
          </p:cNvPr>
          <p:cNvSpPr txBox="1"/>
          <p:nvPr/>
        </p:nvSpPr>
        <p:spPr>
          <a:xfrm>
            <a:off x="3308858" y="2639935"/>
            <a:ext cx="727307" cy="430887"/>
          </a:xfrm>
          <a:prstGeom prst="rect">
            <a:avLst/>
          </a:prstGeom>
          <a:noFill/>
        </p:spPr>
        <p:txBody>
          <a:bodyPr wrap="square" rtlCol="0">
            <a:spAutoFit/>
          </a:bodyPr>
          <a:lstStyle/>
          <a:p>
            <a:pPr algn="ctr"/>
            <a:r>
              <a:rPr lang="pt-BR" sz="2200" b="1" dirty="0">
                <a:solidFill>
                  <a:schemeClr val="accent1">
                    <a:lumMod val="75000"/>
                  </a:schemeClr>
                </a:solidFill>
              </a:rPr>
              <a:t>RAG</a:t>
            </a:r>
          </a:p>
        </p:txBody>
      </p:sp>
      <p:sp>
        <p:nvSpPr>
          <p:cNvPr id="23" name="CaixaDeTexto 22">
            <a:extLst>
              <a:ext uri="{FF2B5EF4-FFF2-40B4-BE49-F238E27FC236}">
                <a16:creationId xmlns:a16="http://schemas.microsoft.com/office/drawing/2014/main" id="{C310FB3E-76F0-9A58-9626-091D94D8CF67}"/>
              </a:ext>
            </a:extLst>
          </p:cNvPr>
          <p:cNvSpPr txBox="1"/>
          <p:nvPr/>
        </p:nvSpPr>
        <p:spPr>
          <a:xfrm>
            <a:off x="5079377" y="2639936"/>
            <a:ext cx="727307" cy="430887"/>
          </a:xfrm>
          <a:prstGeom prst="rect">
            <a:avLst/>
          </a:prstGeom>
          <a:noFill/>
        </p:spPr>
        <p:txBody>
          <a:bodyPr wrap="square" rtlCol="0">
            <a:spAutoFit/>
          </a:bodyPr>
          <a:lstStyle/>
          <a:p>
            <a:pPr algn="ctr"/>
            <a:r>
              <a:rPr lang="pt-BR" sz="2200" b="1" dirty="0">
                <a:solidFill>
                  <a:schemeClr val="accent1">
                    <a:lumMod val="75000"/>
                  </a:schemeClr>
                </a:solidFill>
              </a:rPr>
              <a:t>LLM</a:t>
            </a:r>
          </a:p>
        </p:txBody>
      </p:sp>
      <p:pic>
        <p:nvPicPr>
          <p:cNvPr id="1026" name="Picture 2">
            <a:extLst>
              <a:ext uri="{FF2B5EF4-FFF2-40B4-BE49-F238E27FC236}">
                <a16:creationId xmlns:a16="http://schemas.microsoft.com/office/drawing/2014/main" id="{F40BE8B0-45A9-1954-CEF2-E794E443B6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234717" y="3363361"/>
            <a:ext cx="440150" cy="53796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a:extLst>
              <a:ext uri="{FF2B5EF4-FFF2-40B4-BE49-F238E27FC236}">
                <a16:creationId xmlns:a16="http://schemas.microsoft.com/office/drawing/2014/main" id="{08EA070F-5284-E68E-AFF5-032C91C111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8574643" y="3363360"/>
            <a:ext cx="440150" cy="537961"/>
          </a:xfrm>
          <a:prstGeom prst="rect">
            <a:avLst/>
          </a:prstGeom>
          <a:noFill/>
          <a:extLst>
            <a:ext uri="{909E8E84-426E-40DD-AFC4-6F175D3DCCD1}">
              <a14:hiddenFill xmlns:a14="http://schemas.microsoft.com/office/drawing/2010/main">
                <a:solidFill>
                  <a:srgbClr val="FFFFFF"/>
                </a:solidFill>
              </a14:hiddenFill>
            </a:ext>
          </a:extLst>
        </p:spPr>
      </p:pic>
      <p:sp>
        <p:nvSpPr>
          <p:cNvPr id="29" name="Elipse 28">
            <a:extLst>
              <a:ext uri="{FF2B5EF4-FFF2-40B4-BE49-F238E27FC236}">
                <a16:creationId xmlns:a16="http://schemas.microsoft.com/office/drawing/2014/main" id="{F5BB3203-29EF-8384-0C33-1D9B0BC49F85}"/>
              </a:ext>
            </a:extLst>
          </p:cNvPr>
          <p:cNvSpPr/>
          <p:nvPr/>
        </p:nvSpPr>
        <p:spPr>
          <a:xfrm>
            <a:off x="1244148" y="3546135"/>
            <a:ext cx="216000" cy="21600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1</a:t>
            </a:r>
          </a:p>
        </p:txBody>
      </p:sp>
      <p:sp>
        <p:nvSpPr>
          <p:cNvPr id="30" name="Elipse 29">
            <a:extLst>
              <a:ext uri="{FF2B5EF4-FFF2-40B4-BE49-F238E27FC236}">
                <a16:creationId xmlns:a16="http://schemas.microsoft.com/office/drawing/2014/main" id="{1FF32748-6B3E-87A6-F6B4-3A56C35060C3}"/>
              </a:ext>
            </a:extLst>
          </p:cNvPr>
          <p:cNvSpPr/>
          <p:nvPr/>
        </p:nvSpPr>
        <p:spPr>
          <a:xfrm>
            <a:off x="3198592" y="3546135"/>
            <a:ext cx="216000" cy="21600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2</a:t>
            </a:r>
          </a:p>
        </p:txBody>
      </p:sp>
      <p:sp>
        <p:nvSpPr>
          <p:cNvPr id="32" name="Elipse 31">
            <a:extLst>
              <a:ext uri="{FF2B5EF4-FFF2-40B4-BE49-F238E27FC236}">
                <a16:creationId xmlns:a16="http://schemas.microsoft.com/office/drawing/2014/main" id="{16F658E0-DE85-4596-DBD9-8AAD83D364F5}"/>
              </a:ext>
            </a:extLst>
          </p:cNvPr>
          <p:cNvSpPr/>
          <p:nvPr/>
        </p:nvSpPr>
        <p:spPr>
          <a:xfrm>
            <a:off x="4969312" y="3542990"/>
            <a:ext cx="216000" cy="21600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3</a:t>
            </a:r>
          </a:p>
        </p:txBody>
      </p:sp>
      <p:sp>
        <p:nvSpPr>
          <p:cNvPr id="33" name="Elipse 32">
            <a:extLst>
              <a:ext uri="{FF2B5EF4-FFF2-40B4-BE49-F238E27FC236}">
                <a16:creationId xmlns:a16="http://schemas.microsoft.com/office/drawing/2014/main" id="{D5543F2F-081C-6362-A28E-EE29CFDE9932}"/>
              </a:ext>
            </a:extLst>
          </p:cNvPr>
          <p:cNvSpPr/>
          <p:nvPr/>
        </p:nvSpPr>
        <p:spPr>
          <a:xfrm>
            <a:off x="6796497" y="3542990"/>
            <a:ext cx="216000" cy="216000"/>
          </a:xfrm>
          <a:prstGeom prst="ellipse">
            <a:avLst/>
          </a:prstGeom>
          <a:noFill/>
          <a:ln w="1905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t-BR" dirty="0"/>
              <a:t>4</a:t>
            </a:r>
          </a:p>
        </p:txBody>
      </p:sp>
    </p:spTree>
    <p:extLst>
      <p:ext uri="{BB962C8B-B14F-4D97-AF65-F5344CB8AC3E}">
        <p14:creationId xmlns:p14="http://schemas.microsoft.com/office/powerpoint/2010/main" val="290527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0-#ppt_w/2"/>
                                          </p:val>
                                        </p:tav>
                                        <p:tav tm="100000">
                                          <p:val>
                                            <p:strVal val="#ppt_x"/>
                                          </p:val>
                                        </p:tav>
                                      </p:tavLst>
                                    </p:anim>
                                    <p:anim calcmode="lin" valueType="num">
                                      <p:cBhvr additive="base">
                                        <p:cTn id="8" dur="500" fill="hold"/>
                                        <p:tgtEl>
                                          <p:spTgt spid="10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0-#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0-#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0-#ppt_w/2"/>
                                          </p:val>
                                        </p:tav>
                                        <p:tav tm="100000">
                                          <p:val>
                                            <p:strVal val="#ppt_x"/>
                                          </p:val>
                                        </p:tav>
                                      </p:tavLst>
                                    </p:anim>
                                    <p:anim calcmode="lin" valueType="num">
                                      <p:cBhvr additive="base">
                                        <p:cTn id="40"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fill="hold"/>
                                        <p:tgtEl>
                                          <p:spTgt spid="23"/>
                                        </p:tgtEl>
                                        <p:attrNameLst>
                                          <p:attrName>ppt_x</p:attrName>
                                        </p:attrNameLst>
                                      </p:cBhvr>
                                      <p:tavLst>
                                        <p:tav tm="0">
                                          <p:val>
                                            <p:strVal val="0-#ppt_w/2"/>
                                          </p:val>
                                        </p:tav>
                                        <p:tav tm="100000">
                                          <p:val>
                                            <p:strVal val="#ppt_x"/>
                                          </p:val>
                                        </p:tav>
                                      </p:tavLst>
                                    </p:anim>
                                    <p:anim calcmode="lin" valueType="num">
                                      <p:cBhvr additive="base">
                                        <p:cTn id="46" dur="5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0-#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0-#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0-#ppt_w/2"/>
                                          </p:val>
                                        </p:tav>
                                        <p:tav tm="100000">
                                          <p:val>
                                            <p:strVal val="#ppt_x"/>
                                          </p:val>
                                        </p:tav>
                                      </p:tavLst>
                                    </p:anim>
                                    <p:anim calcmode="lin" valueType="num">
                                      <p:cBhvr additive="base">
                                        <p:cTn id="64" dur="500" fill="hold"/>
                                        <p:tgtEl>
                                          <p:spTgt spid="20"/>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500" fill="hold"/>
                                        <p:tgtEl>
                                          <p:spTgt spid="13"/>
                                        </p:tgtEl>
                                        <p:attrNameLst>
                                          <p:attrName>ppt_x</p:attrName>
                                        </p:attrNameLst>
                                      </p:cBhvr>
                                      <p:tavLst>
                                        <p:tav tm="0">
                                          <p:val>
                                            <p:strVal val="0-#ppt_w/2"/>
                                          </p:val>
                                        </p:tav>
                                        <p:tav tm="100000">
                                          <p:val>
                                            <p:strVal val="#ppt_x"/>
                                          </p:val>
                                        </p:tav>
                                      </p:tavLst>
                                    </p:anim>
                                    <p:anim calcmode="lin" valueType="num">
                                      <p:cBhvr additive="base">
                                        <p:cTn id="6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9" grpId="0" animBg="1"/>
      <p:bldP spid="8" grpId="0" animBg="1"/>
      <p:bldP spid="15" grpId="0" animBg="1"/>
      <p:bldP spid="16" grpId="0"/>
      <p:bldP spid="17" grpId="0"/>
      <p:bldP spid="18" grpId="0"/>
      <p:bldP spid="19" grpId="0"/>
      <p:bldP spid="20" grpId="0"/>
      <p:bldP spid="21" grpId="0"/>
      <p:bldP spid="22" grpId="0"/>
      <p:bldP spid="23" grpId="0"/>
    </p:bldLst>
  </p:timing>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8246</TotalTime>
  <Words>5250</Words>
  <Application>Microsoft Office PowerPoint</Application>
  <PresentationFormat>Apresentação na tela (4:3)</PresentationFormat>
  <Paragraphs>219</Paragraphs>
  <Slides>19</Slides>
  <Notes>11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19</vt:i4>
      </vt:variant>
    </vt:vector>
  </HeadingPairs>
  <TitlesOfParts>
    <vt:vector size="26" baseType="lpstr">
      <vt:lpstr>Aptos</vt:lpstr>
      <vt:lpstr>Arial</vt:lpstr>
      <vt:lpstr>Calibri</vt:lpstr>
      <vt:lpstr>Calibri Light</vt:lpstr>
      <vt:lpstr>Optima</vt:lpstr>
      <vt:lpstr>Symbol</vt:lpstr>
      <vt:lpstr>Tema do Office</vt:lpstr>
      <vt:lpstr>A utilização da  Geração Aumentada de Recuperação (Retrieval-Augmented Generation - RAG)  na Gestão de Documentos</vt:lpstr>
      <vt:lpstr>Quem Somos</vt:lpstr>
      <vt:lpstr>O que é a geração aumentada de recuperação</vt:lpstr>
      <vt:lpstr>O que é a geração aumentada de recuperação</vt:lpstr>
      <vt:lpstr>Por que a RAG é importante</vt:lpstr>
      <vt:lpstr>Por que a RAG é importante</vt:lpstr>
      <vt:lpstr>Benefícios da RAG</vt:lpstr>
      <vt:lpstr>Benefícios da RAG</vt:lpstr>
      <vt:lpstr>Como funciona a RAG</vt:lpstr>
      <vt:lpstr>Como funciona a RAG</vt:lpstr>
      <vt:lpstr>Como funciona a RAG</vt:lpstr>
      <vt:lpstr>Como funciona a RAG</vt:lpstr>
      <vt:lpstr>Como funciona a RAG</vt:lpstr>
      <vt:lpstr>Como utilizamos o RAG e a IA </vt:lpstr>
      <vt:lpstr>Como a 3A Digitall utiliza o RAG</vt:lpstr>
      <vt:lpstr>Nossas soluções:</vt:lpstr>
      <vt:lpstr>Nossas soluções:</vt:lpstr>
      <vt:lpstr>Resultados conquistados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Luiz Flavio Esteves</dc:creator>
  <cp:lastModifiedBy>Luiz Flavio Esteves</cp:lastModifiedBy>
  <cp:revision>6</cp:revision>
  <dcterms:created xsi:type="dcterms:W3CDTF">2019-03-21T17:06:04Z</dcterms:created>
  <dcterms:modified xsi:type="dcterms:W3CDTF">2025-07-09T17:28:28Z</dcterms:modified>
</cp:coreProperties>
</file>