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69" r:id="rId2"/>
    <p:sldId id="282" r:id="rId3"/>
    <p:sldId id="293" r:id="rId4"/>
    <p:sldId id="290" r:id="rId5"/>
    <p:sldId id="291" r:id="rId6"/>
    <p:sldId id="296" r:id="rId7"/>
    <p:sldId id="283" r:id="rId8"/>
    <p:sldId id="297" r:id="rId9"/>
    <p:sldId id="286" r:id="rId10"/>
    <p:sldId id="287" r:id="rId11"/>
    <p:sldId id="294" r:id="rId12"/>
    <p:sldId id="267" r:id="rId13"/>
    <p:sldId id="288" r:id="rId14"/>
    <p:sldId id="295" r:id="rId15"/>
    <p:sldId id="289" r:id="rId16"/>
    <p:sldId id="264" r:id="rId17"/>
    <p:sldId id="256" r:id="rId18"/>
    <p:sldId id="272" r:id="rId19"/>
    <p:sldId id="278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ExtraBold" panose="00000900000000000000" pitchFamily="2" charset="0"/>
      <p:bold r:id="rId30"/>
      <p:boldItalic r:id="rId31"/>
    </p:embeddedFont>
    <p:embeddedFont>
      <p:font typeface="Montserrat Medium" panose="000006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B"/>
    <a:srgbClr val="FFFFFF"/>
    <a:srgbClr val="434344"/>
    <a:srgbClr val="161824"/>
    <a:srgbClr val="4285F4"/>
    <a:srgbClr val="51606D"/>
    <a:srgbClr val="BC171B"/>
    <a:srgbClr val="171925"/>
    <a:srgbClr val="84B0F8"/>
    <a:srgbClr val="35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69" autoAdjust="0"/>
  </p:normalViewPr>
  <p:slideViewPr>
    <p:cSldViewPr snapToGrid="0">
      <p:cViewPr varScale="1">
        <p:scale>
          <a:sx n="95" d="100"/>
          <a:sy n="95" d="100"/>
        </p:scale>
        <p:origin x="6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141d39874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Matias:</a:t>
            </a:r>
            <a:r>
              <a:rPr lang="pt-BR" dirty="0"/>
              <a:t> Bom dia, São Paulo! Tudo bem? Fico feliz em ver tantas pessoas importantes por aqui... ou pelo menos, assim me disseram! (risos).</a:t>
            </a:r>
          </a:p>
          <a:p>
            <a:r>
              <a:rPr lang="pt-BR" dirty="0"/>
              <a:t>Vocês sabem que atualmente temos carros que dirigem sozinhos, drones que entregam pizzas, robôs que limpam a casa… e aí a gente chega na empresa e continua extraindo dados do Excel manualmente! Parece brincadeira, mas é realidade de muitos por aí. Hoje, estamos aqui justamente para mudar isso!</a:t>
            </a:r>
          </a:p>
          <a:p>
            <a:r>
              <a:rPr lang="pt-BR" dirty="0"/>
              <a:t>Meu nome é Matias Leiva, Country Manager da </a:t>
            </a:r>
            <a:r>
              <a:rPr lang="pt-BR" dirty="0" err="1"/>
              <a:t>Rocketbot</a:t>
            </a:r>
            <a:r>
              <a:rPr lang="pt-BR" dirty="0"/>
              <a:t> Brasil, e é um prazer imenso compartilhar esses próximos minutos com vocês, discutindo como Inteligência Artificial, agentes digitais e workflows inteligentes podem transformar radicalmente a eficiência operacional de suas organizações.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g36141d39874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AF47FD0A-191E-9275-54B6-B0B7888D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141d39874_0_182:notes">
            <a:extLst>
              <a:ext uri="{FF2B5EF4-FFF2-40B4-BE49-F238E27FC236}">
                <a16:creationId xmlns:a16="http://schemas.microsoft.com/office/drawing/2014/main" id="{9CD04369-DE68-5AA8-C694-0B63744B6D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g36141d39874_0_182:notes">
            <a:extLst>
              <a:ext uri="{FF2B5EF4-FFF2-40B4-BE49-F238E27FC236}">
                <a16:creationId xmlns:a16="http://schemas.microsoft.com/office/drawing/2014/main" id="{BD5A8019-6912-5710-CE47-2D21B27A8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4008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🔍 Exemplo 5 – Atendimento Inteligente via WhatsApp Corporativo (Pós-Venda / Suporte)</a:t>
            </a:r>
          </a:p>
          <a:p>
            <a:r>
              <a:rPr lang="pt-BR" dirty="0"/>
              <a:t>Um cliente ativo envia uma mensagem para o </a:t>
            </a:r>
            <a:r>
              <a:rPr lang="pt-BR" b="1" dirty="0"/>
              <a:t>WhatsApp corporativo</a:t>
            </a:r>
            <a:r>
              <a:rPr lang="pt-BR" dirty="0"/>
              <a:t> com perguntas como:</a:t>
            </a:r>
          </a:p>
          <a:p>
            <a:pPr lvl="1"/>
            <a:r>
              <a:rPr lang="pt-BR" dirty="0"/>
              <a:t>"Quero o relatório dos meus pedidos entregues neste mês."</a:t>
            </a:r>
          </a:p>
          <a:p>
            <a:pPr lvl="1"/>
            <a:r>
              <a:rPr lang="pt-BR" dirty="0"/>
              <a:t>"Onde está o pedido #4562?"</a:t>
            </a:r>
          </a:p>
          <a:p>
            <a:pPr lvl="1"/>
            <a:r>
              <a:rPr lang="pt-BR" dirty="0"/>
              <a:t>"Preciso abrir um chamado técnico urgente."</a:t>
            </a:r>
          </a:p>
          <a:p>
            <a:r>
              <a:rPr lang="pt-BR" dirty="0"/>
              <a:t>O fluxo é ativado no </a:t>
            </a:r>
            <a:r>
              <a:rPr lang="pt-BR" b="1" dirty="0"/>
              <a:t>Saturn Studio</a:t>
            </a:r>
            <a:r>
              <a:rPr lang="pt-BR" dirty="0"/>
              <a:t>, que inicia com:</a:t>
            </a:r>
          </a:p>
          <a:p>
            <a:pPr lvl="1"/>
            <a:r>
              <a:rPr lang="pt-BR" dirty="0"/>
              <a:t>Validação do número de WhatsApp com a base de clientes (via API ou consulta interna).</a:t>
            </a:r>
          </a:p>
          <a:p>
            <a:pPr lvl="1"/>
            <a:r>
              <a:rPr lang="pt-BR" dirty="0"/>
              <a:t>Um </a:t>
            </a:r>
            <a:r>
              <a:rPr lang="pt-BR" b="1" dirty="0"/>
              <a:t>Agente de IA</a:t>
            </a:r>
            <a:r>
              <a:rPr lang="pt-BR" dirty="0"/>
              <a:t> (</a:t>
            </a:r>
            <a:r>
              <a:rPr lang="pt-BR" dirty="0" err="1"/>
              <a:t>VoiceGPT</a:t>
            </a:r>
            <a:r>
              <a:rPr lang="pt-BR" dirty="0"/>
              <a:t> / </a:t>
            </a:r>
            <a:r>
              <a:rPr lang="pt-BR" dirty="0" err="1"/>
              <a:t>EmailGPT</a:t>
            </a:r>
            <a:r>
              <a:rPr lang="pt-BR" dirty="0"/>
              <a:t> adaptado para texto curto) interpreta a mensagem e entende a intenção do cliente.</a:t>
            </a:r>
          </a:p>
          <a:p>
            <a:r>
              <a:rPr lang="pt-BR" dirty="0"/>
              <a:t>Com base na intenção identificada:</a:t>
            </a:r>
          </a:p>
          <a:p>
            <a:pPr lvl="1"/>
            <a:r>
              <a:rPr lang="pt-BR" dirty="0"/>
              <a:t>Para </a:t>
            </a:r>
            <a:r>
              <a:rPr lang="pt-BR" b="1" dirty="0"/>
              <a:t>relatórios de pedidos entregues</a:t>
            </a:r>
            <a:r>
              <a:rPr lang="pt-BR" dirty="0"/>
              <a:t>, um </a:t>
            </a:r>
            <a:r>
              <a:rPr lang="pt-BR" b="1" dirty="0"/>
              <a:t>robô RPA</a:t>
            </a:r>
            <a:r>
              <a:rPr lang="pt-BR" dirty="0"/>
              <a:t> acessa o sistema ERP ou e-commerce, extrai os dados e gera um PDF ou texto com o resumo.</a:t>
            </a:r>
          </a:p>
          <a:p>
            <a:pPr lvl="1"/>
            <a:r>
              <a:rPr lang="pt-BR" dirty="0"/>
              <a:t>Para </a:t>
            </a:r>
            <a:r>
              <a:rPr lang="pt-BR" b="1" dirty="0"/>
              <a:t>rastreamento de pedidos</a:t>
            </a:r>
            <a:r>
              <a:rPr lang="pt-BR" dirty="0"/>
              <a:t>, o robô consulta o sistema logístico (</a:t>
            </a:r>
            <a:r>
              <a:rPr lang="pt-BR" dirty="0" err="1"/>
              <a:t>ex</a:t>
            </a:r>
            <a:r>
              <a:rPr lang="pt-BR" dirty="0"/>
              <a:t>: APIs de transportadoras) e obtém o status atualizado.</a:t>
            </a:r>
          </a:p>
          <a:p>
            <a:pPr lvl="1"/>
            <a:r>
              <a:rPr lang="pt-BR" dirty="0"/>
              <a:t>Para </a:t>
            </a:r>
            <a:r>
              <a:rPr lang="pt-BR" b="1" dirty="0"/>
              <a:t>chamados técnicos</a:t>
            </a:r>
            <a:r>
              <a:rPr lang="pt-BR" dirty="0"/>
              <a:t>, o robô registra a solicitação em uma plataforma de tickets (</a:t>
            </a:r>
            <a:r>
              <a:rPr lang="pt-BR" dirty="0" err="1"/>
              <a:t>ex</a:t>
            </a:r>
            <a:r>
              <a:rPr lang="pt-BR" dirty="0"/>
              <a:t>: </a:t>
            </a:r>
            <a:r>
              <a:rPr lang="pt-BR" dirty="0" err="1"/>
              <a:t>Zendesk</a:t>
            </a:r>
            <a:r>
              <a:rPr lang="pt-BR" dirty="0"/>
              <a:t>, </a:t>
            </a:r>
            <a:r>
              <a:rPr lang="pt-BR" dirty="0" err="1"/>
              <a:t>Freshdesk</a:t>
            </a:r>
            <a:r>
              <a:rPr lang="pt-BR" dirty="0"/>
              <a:t>, </a:t>
            </a:r>
            <a:r>
              <a:rPr lang="pt-BR" dirty="0" err="1"/>
              <a:t>Jira</a:t>
            </a:r>
            <a:r>
              <a:rPr lang="pt-BR" dirty="0"/>
              <a:t> Service Desk).</a:t>
            </a:r>
          </a:p>
          <a:p>
            <a:r>
              <a:rPr lang="pt-BR" dirty="0"/>
              <a:t>O resultado da tratativa é estruturado pelo Agente de IA, que compõe uma </a:t>
            </a:r>
            <a:r>
              <a:rPr lang="pt-BR" b="1" dirty="0"/>
              <a:t>mensagem cordial e personalizada</a:t>
            </a:r>
            <a:r>
              <a:rPr lang="pt-BR" dirty="0"/>
              <a:t> como:</a:t>
            </a:r>
          </a:p>
          <a:p>
            <a:pPr lvl="1"/>
            <a:r>
              <a:rPr lang="pt-BR" dirty="0"/>
              <a:t>"Olá, Ana! Aqui está o relatório dos seus pedidos entregues em julho. Qualquer dúvida, estamos à disposição! 😊"</a:t>
            </a:r>
          </a:p>
          <a:p>
            <a:pPr lvl="1"/>
            <a:r>
              <a:rPr lang="pt-BR" dirty="0"/>
              <a:t>"Seu pedido #4562 está a caminho e será entregue amanhã pela manhã. Obrigado por comprar conosco!"</a:t>
            </a:r>
          </a:p>
          <a:p>
            <a:pPr lvl="1"/>
            <a:r>
              <a:rPr lang="pt-BR" dirty="0"/>
              <a:t>"Seu ticket técnico foi criado com o número #8746. Nossa equipe entrará em contato em breve."</a:t>
            </a:r>
          </a:p>
          <a:p>
            <a:r>
              <a:rPr lang="pt-BR" dirty="0"/>
              <a:t>A resposta é enviada automaticamente pelo </a:t>
            </a:r>
            <a:r>
              <a:rPr lang="pt-BR" b="1" dirty="0"/>
              <a:t>WhatsApp corporativo</a:t>
            </a:r>
            <a:r>
              <a:rPr lang="pt-BR" dirty="0"/>
              <a:t>, com a opção de transferir para um atendente humano (</a:t>
            </a:r>
            <a:r>
              <a:rPr lang="pt-BR" dirty="0" err="1"/>
              <a:t>Human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Loop), caso a interação não seja resolvida de forma satisfatória.</a:t>
            </a:r>
          </a:p>
          <a:p>
            <a:r>
              <a:rPr lang="pt-BR" dirty="0"/>
              <a:t>🎯 </a:t>
            </a:r>
            <a:r>
              <a:rPr lang="pt-BR" b="1" dirty="0"/>
              <a:t>Ganho:</a:t>
            </a:r>
            <a:endParaRPr lang="pt-BR" dirty="0"/>
          </a:p>
          <a:p>
            <a:r>
              <a:rPr lang="pt-BR" dirty="0"/>
              <a:t>Atendimento </a:t>
            </a:r>
            <a:r>
              <a:rPr lang="pt-BR" b="1" dirty="0"/>
              <a:t>multicanal 24/7 com toque humano</a:t>
            </a:r>
            <a:r>
              <a:rPr lang="pt-BR" dirty="0"/>
              <a:t>,</a:t>
            </a:r>
          </a:p>
          <a:p>
            <a:r>
              <a:rPr lang="pt-BR" dirty="0"/>
              <a:t>Redução drástica de tempo de resposta,</a:t>
            </a:r>
          </a:p>
          <a:p>
            <a:r>
              <a:rPr lang="pt-BR" dirty="0"/>
              <a:t>Alívio da carga das equipes de suporte,</a:t>
            </a:r>
          </a:p>
          <a:p>
            <a:r>
              <a:rPr lang="pt-BR" dirty="0"/>
              <a:t>Aumento da </a:t>
            </a:r>
            <a:r>
              <a:rPr lang="pt-BR" b="1" dirty="0"/>
              <a:t>satisfação e fidelização do cliente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204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141d3987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36141d3987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0c2938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dirty="0"/>
              <a:t>A </a:t>
            </a:r>
            <a:r>
              <a:rPr lang="pt-BR" dirty="0" err="1"/>
              <a:t>Rocketbot</a:t>
            </a:r>
            <a:r>
              <a:rPr lang="pt-BR" dirty="0"/>
              <a:t> traz exatamente esta visão com a </a:t>
            </a:r>
            <a:r>
              <a:rPr lang="pt-BR" b="1" dirty="0" err="1"/>
              <a:t>Agentic</a:t>
            </a:r>
            <a:r>
              <a:rPr lang="pt-BR" b="1" dirty="0"/>
              <a:t> Enterprise Automation (AEA)</a:t>
            </a:r>
            <a:r>
              <a:rPr lang="pt-BR" dirty="0"/>
              <a:t>, um modelo avançado que combina RPA tradicional, IA, workflows inteligentes e pessoas trabalhando juntas para resultados incríveis, redefinindo o papel dos profissionais humanos para atividades estratégicas e decisivas.</a:t>
            </a:r>
          </a:p>
        </p:txBody>
      </p:sp>
      <p:sp>
        <p:nvSpPr>
          <p:cNvPr id="52" name="Google Shape;52;g3600c2938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141d39874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36141d39874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6141d39874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Matias:</a:t>
            </a:r>
            <a:r>
              <a:rPr lang="pt-BR" dirty="0"/>
              <a:t> Quero convidá-los agora a refletir sobre isso:</a:t>
            </a:r>
          </a:p>
          <a:p>
            <a:r>
              <a:rPr lang="pt-BR" dirty="0"/>
              <a:t>Imaginem como será a empresa de vocês, não amanhã, mas hoje, com a capacidade operacional multiplicada, erros reduzidos quase a zero e suas equipes liberadas para inovar e se dedicar ao que realmente gera valor estratégico?</a:t>
            </a:r>
          </a:p>
          <a:p>
            <a:r>
              <a:rPr lang="pt-BR" dirty="0"/>
              <a:t>Para quem ainda não conhece nossa plataforma, fica aqui meu convite pessoal: agendem uma apresentação detalhada com nossa equipe. Descubram como podemos acelerar juntos a transformação da sua empresa em uma verdadeira organização </a:t>
            </a:r>
            <a:r>
              <a:rPr lang="pt-BR" dirty="0" err="1"/>
              <a:t>multiagêntica</a:t>
            </a:r>
            <a:r>
              <a:rPr lang="pt-BR" dirty="0"/>
              <a:t>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9" name="Google Shape;309;g36141d39874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Matias:</a:t>
            </a:r>
            <a:r>
              <a:rPr lang="pt-BR" dirty="0"/>
              <a:t> Quantos aqui já ouviram falar no ChatGPT? (levanta a mão, pausa para reação)</a:t>
            </a:r>
          </a:p>
          <a:p>
            <a:r>
              <a:rPr lang="pt-BR" dirty="0"/>
              <a:t>Pois é! Hoje, milhões de profissionais em todo o mundo — e talvez até você — já estão utilizando o ChatGPT no dia a dia, seja para redigir e-mails, gerar relatórios ou buscar ideias.</a:t>
            </a:r>
          </a:p>
          <a:p>
            <a:r>
              <a:rPr lang="pt-BR" dirty="0"/>
              <a:t>Mas o que está realmente mudando o jogo é </a:t>
            </a:r>
            <a:r>
              <a:rPr lang="pt-BR" b="1" dirty="0"/>
              <a:t>a entrada definitiva dos </a:t>
            </a:r>
            <a:r>
              <a:rPr lang="pt-BR" b="1" dirty="0" err="1"/>
              <a:t>LLMs</a:t>
            </a:r>
            <a:r>
              <a:rPr lang="pt-BR" b="1" dirty="0"/>
              <a:t> — os Large </a:t>
            </a:r>
            <a:r>
              <a:rPr lang="pt-BR" b="1" dirty="0" err="1"/>
              <a:t>Language</a:t>
            </a:r>
            <a:r>
              <a:rPr lang="pt-BR" b="1" dirty="0"/>
              <a:t> Models — nos ambientes empresariais, de forma estruturada, segura e produtiva.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565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5E19AA39-C7F2-9BE4-3ACF-9761391F2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141d39874_0_209:notes">
            <a:extLst>
              <a:ext uri="{FF2B5EF4-FFF2-40B4-BE49-F238E27FC236}">
                <a16:creationId xmlns:a16="http://schemas.microsoft.com/office/drawing/2014/main" id="{B4581A6D-0936-9D0B-8F30-261EDEB87F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Matias:</a:t>
            </a:r>
            <a:r>
              <a:rPr lang="pt-BR" dirty="0"/>
              <a:t> Bom dia, São Paulo! Tudo bem? Fico feliz em ver tantas pessoas importantes por aqui... ou pelo menos, assim me disseram! (risos).</a:t>
            </a:r>
          </a:p>
          <a:p>
            <a:r>
              <a:rPr lang="pt-BR" dirty="0"/>
              <a:t>Vocês sabem que atualmente temos carros que dirigem sozinhos, drones que entregam pizzas, robôs que limpam a casa… e aí a gente chega na empresa e continua extraindo dados do Excel manualmente! Parece brincadeira, mas é realidade de muitos por aí. Hoje, estamos aqui justamente para mudar isso!</a:t>
            </a:r>
          </a:p>
          <a:p>
            <a:r>
              <a:rPr lang="pt-BR" dirty="0"/>
              <a:t>Meu nome é Matias Leiva, Country Manager da </a:t>
            </a:r>
            <a:r>
              <a:rPr lang="pt-BR" dirty="0" err="1"/>
              <a:t>Rocketbot</a:t>
            </a:r>
            <a:r>
              <a:rPr lang="pt-BR" dirty="0"/>
              <a:t> Brasil, e é um prazer imenso compartilhar esses próximos minutos com vocês, discutindo como Inteligência Artificial, agentes digitais e workflows inteligentes podem transformar radicalmente a eficiência operacional de suas organizações.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g36141d39874_0_209:notes">
            <a:extLst>
              <a:ext uri="{FF2B5EF4-FFF2-40B4-BE49-F238E27FC236}">
                <a16:creationId xmlns:a16="http://schemas.microsoft.com/office/drawing/2014/main" id="{579BA5CB-E7E2-6EE2-076D-38B3F176F0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202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Matias:</a:t>
            </a:r>
            <a:r>
              <a:rPr lang="pt-BR" dirty="0"/>
              <a:t> Tudo isso é impressionante, não é? Ver como o ChatGPT e outros modelos de linguagem estão acelerando o trabalho e trazendo resultados reais para os negócios…</a:t>
            </a:r>
          </a:p>
          <a:p>
            <a:r>
              <a:rPr lang="pt-BR" b="1" dirty="0"/>
              <a:t>Mas aí vem uma pergunta que muitos fazem — e talvez você também esteja se fazendo agora:</a:t>
            </a:r>
            <a:endParaRPr lang="pt-BR" dirty="0"/>
          </a:p>
          <a:p>
            <a:r>
              <a:rPr lang="pt-BR" i="1" dirty="0"/>
              <a:t>"Se eu já uso o ChatGPT no meu dia a dia… então, o que é exatamente um Agente de IA? Qual é a diferença?"</a:t>
            </a:r>
            <a:endParaRPr lang="pt-BR" dirty="0"/>
          </a:p>
          <a:p>
            <a:r>
              <a:rPr lang="pt-BR" dirty="0"/>
              <a:t>E a resposta é simples, mas profunda: </a:t>
            </a:r>
            <a:r>
              <a:rPr lang="pt-BR" b="1" dirty="0"/>
              <a:t>usar o ChatGPT é como consultar um especialista por alguns minutos. Já um Agente de IA é como contratar esse especialista para trabalhar com você o tempo todo, executando tarefas reais, tomando decisões contextuais e interagindo com sistemas e pessoas.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1420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DE5C0E35-4B30-484F-7D8F-83424E078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141d39874_0_209:notes">
            <a:extLst>
              <a:ext uri="{FF2B5EF4-FFF2-40B4-BE49-F238E27FC236}">
                <a16:creationId xmlns:a16="http://schemas.microsoft.com/office/drawing/2014/main" id="{7CD3F1A2-A91F-7E5E-9317-6148D0FFC9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Matias:</a:t>
            </a:r>
            <a:r>
              <a:rPr lang="pt-BR" dirty="0"/>
              <a:t> Bom dia, São Paulo! Tudo bem? Fico feliz em ver tantas pessoas importantes por aqui... ou pelo menos, assim me disseram! (risos).</a:t>
            </a:r>
          </a:p>
          <a:p>
            <a:r>
              <a:rPr lang="pt-BR" dirty="0"/>
              <a:t>Vocês sabem que atualmente temos carros que dirigem sozinhos, drones que entregam pizzas, robôs que limpam a casa… e aí a gente chega na empresa e continua extraindo dados do Excel manualmente! Parece brincadeira, mas é realidade de muitos por aí. Hoje, estamos aqui justamente para mudar isso!</a:t>
            </a:r>
          </a:p>
          <a:p>
            <a:r>
              <a:rPr lang="pt-BR" dirty="0"/>
              <a:t>Meu nome é Matias Leiva, Country Manager da </a:t>
            </a:r>
            <a:r>
              <a:rPr lang="pt-BR" dirty="0" err="1"/>
              <a:t>Rocketbot</a:t>
            </a:r>
            <a:r>
              <a:rPr lang="pt-BR" dirty="0"/>
              <a:t> Brasil, e é um prazer imenso compartilhar esses próximos minutos com vocês, discutindo como Inteligência Artificial, agentes digitais e workflows inteligentes podem transformar radicalmente a eficiência operacional de suas organizações.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g36141d39874_0_209:notes">
            <a:extLst>
              <a:ext uri="{FF2B5EF4-FFF2-40B4-BE49-F238E27FC236}">
                <a16:creationId xmlns:a16="http://schemas.microsoft.com/office/drawing/2014/main" id="{ECCF982A-FA79-2483-7C9C-3A3FF3C479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6040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141d3987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g36141d3987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🔍 Exemplo 1 – Conciliação Bancária Inteligente (Financeiro)</a:t>
            </a:r>
          </a:p>
          <a:p>
            <a:r>
              <a:rPr lang="pt-BR" dirty="0"/>
              <a:t>Robôs RPA conectam-se automaticamente aos portais de </a:t>
            </a:r>
            <a:r>
              <a:rPr lang="pt-BR" b="1" dirty="0"/>
              <a:t>vários bancos</a:t>
            </a:r>
            <a:r>
              <a:rPr lang="pt-BR" dirty="0"/>
              <a:t> e fazem o </a:t>
            </a:r>
            <a:r>
              <a:rPr lang="pt-BR" b="1" dirty="0"/>
              <a:t>download dos extratos bancários</a:t>
            </a:r>
            <a:r>
              <a:rPr lang="pt-BR" dirty="0"/>
              <a:t> diários.</a:t>
            </a:r>
          </a:p>
          <a:p>
            <a:r>
              <a:rPr lang="pt-BR" dirty="0"/>
              <a:t>Outro robô RPA acessa o </a:t>
            </a:r>
            <a:r>
              <a:rPr lang="pt-BR" b="1" dirty="0"/>
              <a:t>ERP da empresa (</a:t>
            </a:r>
            <a:r>
              <a:rPr lang="pt-BR" b="1" dirty="0" err="1"/>
              <a:t>ex</a:t>
            </a:r>
            <a:r>
              <a:rPr lang="pt-BR" b="1" dirty="0"/>
              <a:t>: SAP, Oracle, Totvs)</a:t>
            </a:r>
            <a:r>
              <a:rPr lang="pt-BR" dirty="0"/>
              <a:t> e extrai os </a:t>
            </a:r>
            <a:r>
              <a:rPr lang="pt-BR" b="1" dirty="0"/>
              <a:t>relatórios contábeis e de fluxo de caixa</a:t>
            </a:r>
            <a:r>
              <a:rPr lang="pt-BR" dirty="0"/>
              <a:t>.</a:t>
            </a:r>
          </a:p>
          <a:p>
            <a:r>
              <a:rPr lang="pt-BR" dirty="0"/>
              <a:t>Um </a:t>
            </a:r>
            <a:r>
              <a:rPr lang="pt-BR" b="1" dirty="0"/>
              <a:t>Agente de IA</a:t>
            </a:r>
            <a:r>
              <a:rPr lang="pt-BR" dirty="0"/>
              <a:t> cruza os dados, realiza a </a:t>
            </a:r>
            <a:r>
              <a:rPr lang="pt-BR" b="1" dirty="0"/>
              <a:t>conciliação automatizada</a:t>
            </a:r>
            <a:r>
              <a:rPr lang="pt-BR" dirty="0"/>
              <a:t>, detecta inconsistências, classifica por criticidade e </a:t>
            </a:r>
            <a:r>
              <a:rPr lang="pt-BR" b="1" dirty="0"/>
              <a:t>gera um relatório explicativo</a:t>
            </a:r>
            <a:r>
              <a:rPr lang="pt-BR" dirty="0"/>
              <a:t>.</a:t>
            </a:r>
          </a:p>
          <a:p>
            <a:r>
              <a:rPr lang="pt-BR" dirty="0"/>
              <a:t>O relatório é enviado via e-mail e WhatsApp aos </a:t>
            </a:r>
            <a:r>
              <a:rPr lang="pt-BR" b="1" dirty="0"/>
              <a:t>pontos focais financeiros</a:t>
            </a:r>
            <a:r>
              <a:rPr lang="pt-BR" dirty="0"/>
              <a:t>. Se for detectada divergência grave, o fluxo abre uma tarefa para </a:t>
            </a:r>
            <a:r>
              <a:rPr lang="pt-BR" b="1" dirty="0"/>
              <a:t>validação humana (HITL)</a:t>
            </a:r>
            <a:r>
              <a:rPr lang="pt-BR" dirty="0"/>
              <a:t> no Saturn Studio.</a:t>
            </a:r>
          </a:p>
          <a:p>
            <a:r>
              <a:rPr lang="pt-BR" dirty="0"/>
              <a:t>🎯 </a:t>
            </a:r>
            <a:r>
              <a:rPr lang="pt-BR" i="1" dirty="0"/>
              <a:t>Ganho: redução de até 90% no tempo gasto em conciliações manuais e eliminação de falhas por erro humano.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358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hyperlink" Target="https://www.mckinsey.com/capabilities/mckinsey-digital/our-insights/a-generative-ai-reset-rewiring-to-turn-potential-into-value-in-202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jpeg"/><Relationship Id="rId3" Type="http://schemas.openxmlformats.org/officeDocument/2006/relationships/image" Target="../media/image1.jp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 title="Portada-00.jpg"/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94" name="Google Shape;194;p26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/>
        </p:nvSpPr>
        <p:spPr>
          <a:xfrm>
            <a:off x="395111" y="1111772"/>
            <a:ext cx="4583290" cy="150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t-BR" sz="3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Empresas </a:t>
            </a:r>
            <a:r>
              <a:rPr lang="pt-BR" sz="30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Multiagênticas</a:t>
            </a:r>
            <a:endParaRPr lang="pt-BR" sz="3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t-BR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Nova Estratégia de Eficiência Operacional Impulsionada por IA</a:t>
            </a:r>
            <a:endParaRPr sz="16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86;p37">
            <a:extLst>
              <a:ext uri="{FF2B5EF4-FFF2-40B4-BE49-F238E27FC236}">
                <a16:creationId xmlns:a16="http://schemas.microsoft.com/office/drawing/2014/main" id="{597F05B9-BB86-EE62-CF47-CF3D74BE44F2}"/>
              </a:ext>
            </a:extLst>
          </p:cNvPr>
          <p:cNvSpPr txBox="1"/>
          <p:nvPr/>
        </p:nvSpPr>
        <p:spPr>
          <a:xfrm>
            <a:off x="1725873" y="3795823"/>
            <a:ext cx="2006155" cy="89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Matias Leiva</a:t>
            </a:r>
            <a:endParaRPr sz="1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Country Manager Brasil</a:t>
            </a:r>
            <a:endParaRPr sz="1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AR" sz="1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www.rocketbot.com</a:t>
            </a:r>
            <a:endParaRPr sz="1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87;p37">
            <a:extLst>
              <a:ext uri="{FF2B5EF4-FFF2-40B4-BE49-F238E27FC236}">
                <a16:creationId xmlns:a16="http://schemas.microsoft.com/office/drawing/2014/main" id="{7D9AB5C5-14BD-618C-308C-8A939F130160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516259" y="3613952"/>
            <a:ext cx="1078223" cy="107822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4646" y="362010"/>
            <a:ext cx="129332" cy="452893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"/>
          <p:cNvSpPr txBox="1"/>
          <p:nvPr/>
        </p:nvSpPr>
        <p:spPr>
          <a:xfrm>
            <a:off x="391645" y="795025"/>
            <a:ext cx="39075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¿</a:t>
            </a:r>
            <a:r>
              <a:rPr lang="es" sz="1800" b="1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O que é o</a:t>
            </a:r>
            <a:r>
              <a:rPr lang="es" sz="18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?</a:t>
            </a:r>
            <a:endParaRPr sz="1800" b="1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6"/>
          <p:cNvSpPr/>
          <p:nvPr/>
        </p:nvSpPr>
        <p:spPr>
          <a:xfrm rot="10800000" flipH="1">
            <a:off x="317863" y="549172"/>
            <a:ext cx="8508263" cy="28257"/>
          </a:xfrm>
          <a:custGeom>
            <a:avLst/>
            <a:gdLst/>
            <a:ahLst/>
            <a:cxnLst/>
            <a:rect l="l" t="t" r="r" b="b"/>
            <a:pathLst>
              <a:path w="8321040" h="7082" extrusionOk="0">
                <a:moveTo>
                  <a:pt x="0" y="0"/>
                </a:moveTo>
                <a:lnTo>
                  <a:pt x="8321040" y="0"/>
                </a:lnTo>
              </a:path>
            </a:pathLst>
          </a:custGeom>
          <a:noFill/>
          <a:ln w="25400" cap="flat" cmpd="sng">
            <a:solidFill>
              <a:srgbClr val="EAEC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6"/>
          <p:cNvSpPr txBox="1"/>
          <p:nvPr/>
        </p:nvSpPr>
        <p:spPr>
          <a:xfrm>
            <a:off x="391650" y="1246150"/>
            <a:ext cx="3968700" cy="3154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1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SaturnStudio</a:t>
            </a:r>
            <a:r>
              <a:rPr lang="es" sz="1200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 é a ferramenta de criação de agentes digitais, que combinam tecnologia de RPA, inteligência artificial (IA), integrações em nuvem, poder de interpretação e supervisão estratégica humana quando necessário.</a:t>
            </a:r>
            <a:endParaRPr sz="1200" dirty="0">
              <a:solidFill>
                <a:schemeClr val="tx1"/>
              </a:solidFill>
              <a:latin typeface="Montserrat"/>
              <a:ea typeface="+mn-ea"/>
              <a:cs typeface="+mn-cs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Com o </a:t>
            </a:r>
            <a:r>
              <a:rPr lang="es" sz="1200" b="1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SaturnStudio</a:t>
            </a:r>
            <a:r>
              <a:rPr lang="es" sz="1200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, introduzimos o conceito de agentes de IA, que podem interpretar, raciocinar e agir de forma inteligente, envolvendo automaticamente um humano para validar decisões complexas.</a:t>
            </a:r>
            <a:endParaRPr sz="1200" dirty="0">
              <a:solidFill>
                <a:schemeClr val="tx1"/>
              </a:solidFill>
              <a:latin typeface="Montserrat"/>
              <a:ea typeface="+mn-ea"/>
              <a:cs typeface="+mn-cs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76;p6" title="Logo_SaturnStudioV2@3x.png"/>
          <p:cNvPicPr preferRelativeResize="0"/>
          <p:nvPr/>
        </p:nvPicPr>
        <p:blipFill rotWithShape="1">
          <a:blip r:embed="rId4">
            <a:alphaModFix/>
          </a:blip>
          <a:srcRect t="6460" b="6460"/>
          <a:stretch/>
        </p:blipFill>
        <p:spPr>
          <a:xfrm>
            <a:off x="7570625" y="216650"/>
            <a:ext cx="1255501" cy="1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6" title="Logo_SaturnStudioV2@3x.png"/>
          <p:cNvPicPr preferRelativeResize="0"/>
          <p:nvPr/>
        </p:nvPicPr>
        <p:blipFill rotWithShape="1">
          <a:blip r:embed="rId4">
            <a:alphaModFix/>
          </a:blip>
          <a:srcRect t="6460" b="6460"/>
          <a:stretch/>
        </p:blipFill>
        <p:spPr>
          <a:xfrm>
            <a:off x="1733589" y="801542"/>
            <a:ext cx="1705077" cy="25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6" title="Captura de Pantalla 2025-05-28 a la(s) 1.31.15 p. m..png"/>
          <p:cNvPicPr preferRelativeResize="0"/>
          <p:nvPr/>
        </p:nvPicPr>
        <p:blipFill rotWithShape="1">
          <a:blip r:embed="rId5">
            <a:alphaModFix/>
          </a:blip>
          <a:srcRect t="4397" b="3614"/>
          <a:stretch/>
        </p:blipFill>
        <p:spPr>
          <a:xfrm>
            <a:off x="4740425" y="1234852"/>
            <a:ext cx="3907500" cy="309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6" title="Logo_SaturnStudioV2@3x.png"/>
          <p:cNvPicPr preferRelativeResize="0"/>
          <p:nvPr/>
        </p:nvPicPr>
        <p:blipFill rotWithShape="1">
          <a:blip r:embed="rId4">
            <a:alphaModFix/>
          </a:blip>
          <a:srcRect t="6460" b="6460"/>
          <a:stretch/>
        </p:blipFill>
        <p:spPr>
          <a:xfrm>
            <a:off x="5841637" y="2655892"/>
            <a:ext cx="1705077" cy="25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6" title="Logo_Slogans_PORT_origina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5525" y="204950"/>
            <a:ext cx="1705101" cy="215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93;p26" title="Portada-00.jpg">
            <a:extLst>
              <a:ext uri="{FF2B5EF4-FFF2-40B4-BE49-F238E27FC236}">
                <a16:creationId xmlns:a16="http://schemas.microsoft.com/office/drawing/2014/main" id="{7175578B-7C36-977C-C47F-3CA722B53A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88" r="46129" b="278"/>
          <a:stretch>
            <a:fillRect/>
          </a:stretch>
        </p:blipFill>
        <p:spPr>
          <a:xfrm>
            <a:off x="4287734" y="-8736"/>
            <a:ext cx="4856266" cy="5152235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8B94EDF-D1CF-D0D8-A108-D9D2D130E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649693" cy="5152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o Explicativo: Seta para a Esquerda 3">
            <a:extLst>
              <a:ext uri="{FF2B5EF4-FFF2-40B4-BE49-F238E27FC236}">
                <a16:creationId xmlns:a16="http://schemas.microsoft.com/office/drawing/2014/main" id="{535263A7-639D-34D1-BEF1-61E8EA713A1D}"/>
              </a:ext>
            </a:extLst>
          </p:cNvPr>
          <p:cNvSpPr/>
          <p:nvPr/>
        </p:nvSpPr>
        <p:spPr>
          <a:xfrm>
            <a:off x="5347058" y="1517793"/>
            <a:ext cx="3544280" cy="43593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654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Escolha a credencial da API do provedor de IA que você vai usar (</a:t>
            </a:r>
            <a:r>
              <a:rPr lang="pt-BR" sz="1000" dirty="0" err="1">
                <a:solidFill>
                  <a:schemeClr val="tx1"/>
                </a:solidFill>
              </a:rPr>
              <a:t>ex</a:t>
            </a:r>
            <a:r>
              <a:rPr lang="pt-BR" sz="1000" dirty="0">
                <a:solidFill>
                  <a:schemeClr val="tx1"/>
                </a:solidFill>
              </a:rPr>
              <a:t>: OpenAI, Gemini, </a:t>
            </a:r>
            <a:r>
              <a:rPr lang="pt-BR" sz="1000" dirty="0" err="1">
                <a:solidFill>
                  <a:schemeClr val="tx1"/>
                </a:solidFill>
              </a:rPr>
              <a:t>DeepSeek</a:t>
            </a:r>
            <a:r>
              <a:rPr lang="pt-BR" sz="1000" dirty="0">
                <a:solidFill>
                  <a:schemeClr val="tx1"/>
                </a:solidFill>
              </a:rPr>
              <a:t>).</a:t>
            </a:r>
            <a:endParaRPr lang="pt-BR" sz="1000" b="1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6" name="Texto Explicativo: Seta para a Esquerda 5">
            <a:extLst>
              <a:ext uri="{FF2B5EF4-FFF2-40B4-BE49-F238E27FC236}">
                <a16:creationId xmlns:a16="http://schemas.microsoft.com/office/drawing/2014/main" id="{302467A3-17E2-41DA-08E8-CC35BA5FD94C}"/>
              </a:ext>
            </a:extLst>
          </p:cNvPr>
          <p:cNvSpPr/>
          <p:nvPr/>
        </p:nvSpPr>
        <p:spPr>
          <a:xfrm>
            <a:off x="5347056" y="2004685"/>
            <a:ext cx="3448027" cy="43593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034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Selecione o modelo de linguagem que o agente vai usar para processar as instruções</a:t>
            </a:r>
            <a:r>
              <a:rPr lang="pt-BR" sz="1000" b="1" dirty="0">
                <a:solidFill>
                  <a:schemeClr val="tx1"/>
                </a:solidFill>
                <a:latin typeface="Montserrat"/>
              </a:rPr>
              <a:t>.</a:t>
            </a:r>
          </a:p>
        </p:txBody>
      </p:sp>
      <p:sp>
        <p:nvSpPr>
          <p:cNvPr id="7" name="Texto Explicativo: Seta para a Esquerda 6">
            <a:extLst>
              <a:ext uri="{FF2B5EF4-FFF2-40B4-BE49-F238E27FC236}">
                <a16:creationId xmlns:a16="http://schemas.microsoft.com/office/drawing/2014/main" id="{44FDBBFE-6AC3-FA0E-38C7-7AB121161DFE}"/>
              </a:ext>
            </a:extLst>
          </p:cNvPr>
          <p:cNvSpPr/>
          <p:nvPr/>
        </p:nvSpPr>
        <p:spPr>
          <a:xfrm>
            <a:off x="5347056" y="2821504"/>
            <a:ext cx="3275946" cy="698467"/>
          </a:xfrm>
          <a:prstGeom prst="leftArrowCallout">
            <a:avLst>
              <a:gd name="adj1" fmla="val 12743"/>
              <a:gd name="adj2" fmla="val 12742"/>
              <a:gd name="adj3" fmla="val 13968"/>
              <a:gd name="adj4" fmla="val 8497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É aqui que você define o que o agente deve fazer. Pode ser uma instrução fixa ou dinâmica (usando variáveis).</a:t>
            </a:r>
          </a:p>
        </p:txBody>
      </p:sp>
      <p:sp>
        <p:nvSpPr>
          <p:cNvPr id="8" name="Texto Explicativo: Seta para a Esquerda 7">
            <a:extLst>
              <a:ext uri="{FF2B5EF4-FFF2-40B4-BE49-F238E27FC236}">
                <a16:creationId xmlns:a16="http://schemas.microsoft.com/office/drawing/2014/main" id="{91999C4E-F417-EADF-9A15-F4B44EC10B42}"/>
              </a:ext>
            </a:extLst>
          </p:cNvPr>
          <p:cNvSpPr/>
          <p:nvPr/>
        </p:nvSpPr>
        <p:spPr>
          <a:xfrm>
            <a:off x="2736111" y="3900855"/>
            <a:ext cx="5886891" cy="805769"/>
          </a:xfrm>
          <a:prstGeom prst="leftArrowCallout">
            <a:avLst>
              <a:gd name="adj1" fmla="val 10068"/>
              <a:gd name="adj2" fmla="val 13055"/>
              <a:gd name="adj3" fmla="val 17534"/>
              <a:gd name="adj4" fmla="val 47371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Variável para armazenar a resposta gerada pela IA. Pode ser usada depois no fluxo, por exemplo, para enviar a resposta via e-mail, WhatsApp, ou para tomada de decisão.</a:t>
            </a:r>
          </a:p>
        </p:txBody>
      </p:sp>
    </p:spTree>
    <p:extLst>
      <p:ext uri="{BB962C8B-B14F-4D97-AF65-F5344CB8AC3E}">
        <p14:creationId xmlns:p14="http://schemas.microsoft.com/office/powerpoint/2010/main" val="4024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 title="Casos.jpg"/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65" name="Google Shape;165;p24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560274" y="1880675"/>
            <a:ext cx="4685493" cy="146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Caso de negócio</a:t>
            </a:r>
          </a:p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Conciliação Bancaria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87E1CC3-0932-C257-D8DE-F2A6A83D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3"/>
            <a:ext cx="9144000" cy="5138057"/>
          </a:xfrm>
          <a:prstGeom prst="rect">
            <a:avLst/>
          </a:prstGeom>
        </p:spPr>
      </p:pic>
      <p:sp>
        <p:nvSpPr>
          <p:cNvPr id="10" name="Texto Explicativo: Seta para Baixo 9">
            <a:extLst>
              <a:ext uri="{FF2B5EF4-FFF2-40B4-BE49-F238E27FC236}">
                <a16:creationId xmlns:a16="http://schemas.microsoft.com/office/drawing/2014/main" id="{9E2925D6-3880-A090-BDBA-A5489B7D4226}"/>
              </a:ext>
            </a:extLst>
          </p:cNvPr>
          <p:cNvSpPr/>
          <p:nvPr/>
        </p:nvSpPr>
        <p:spPr>
          <a:xfrm>
            <a:off x="2429278" y="624322"/>
            <a:ext cx="1862667" cy="1411014"/>
          </a:xfrm>
          <a:prstGeom prst="downArrowCallout">
            <a:avLst>
              <a:gd name="adj1" fmla="val 20479"/>
              <a:gd name="adj2" fmla="val 18972"/>
              <a:gd name="adj3" fmla="val 16711"/>
              <a:gd name="adj4" fmla="val 65731"/>
            </a:avLst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Robô RPA que acessa automaticamente aos portais de vários bancos para fazer o download dos extratos bancários diários.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57EA045-8DD9-A2B6-DCD6-7A3A7F583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08"/>
            <a:ext cx="9144000" cy="5138057"/>
          </a:xfrm>
          <a:prstGeom prst="rect">
            <a:avLst/>
          </a:prstGeom>
        </p:spPr>
      </p:pic>
      <p:sp>
        <p:nvSpPr>
          <p:cNvPr id="11" name="Texto Explicativo: Seta para Baixo 10">
            <a:extLst>
              <a:ext uri="{FF2B5EF4-FFF2-40B4-BE49-F238E27FC236}">
                <a16:creationId xmlns:a16="http://schemas.microsoft.com/office/drawing/2014/main" id="{6C12B630-EFBC-5DE5-7DF1-90B5492EF249}"/>
              </a:ext>
            </a:extLst>
          </p:cNvPr>
          <p:cNvSpPr/>
          <p:nvPr/>
        </p:nvSpPr>
        <p:spPr>
          <a:xfrm>
            <a:off x="3779029" y="806464"/>
            <a:ext cx="1862667" cy="1219200"/>
          </a:xfrm>
          <a:prstGeom prst="downArrowCallout">
            <a:avLst>
              <a:gd name="adj1" fmla="val 25000"/>
              <a:gd name="adj2" fmla="val 19767"/>
              <a:gd name="adj3" fmla="val 18023"/>
              <a:gd name="adj4" fmla="val 64977"/>
            </a:avLst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Outro robô RPA acessa o ERP da empresa e extrai os relatórios contábeis e de fluxo de caixa.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1FCC7E-0780-ACD2-D32C-893705E63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3" y="-11459"/>
            <a:ext cx="9144000" cy="5138057"/>
          </a:xfrm>
          <a:prstGeom prst="rect">
            <a:avLst/>
          </a:prstGeom>
        </p:spPr>
      </p:pic>
      <p:sp>
        <p:nvSpPr>
          <p:cNvPr id="12" name="Texto Explicativo: Seta para Baixo 11">
            <a:extLst>
              <a:ext uri="{FF2B5EF4-FFF2-40B4-BE49-F238E27FC236}">
                <a16:creationId xmlns:a16="http://schemas.microsoft.com/office/drawing/2014/main" id="{4AD55718-A3A3-988B-B010-DF17AF102563}"/>
              </a:ext>
            </a:extLst>
          </p:cNvPr>
          <p:cNvSpPr/>
          <p:nvPr/>
        </p:nvSpPr>
        <p:spPr>
          <a:xfrm>
            <a:off x="5437768" y="511660"/>
            <a:ext cx="1862667" cy="1514004"/>
          </a:xfrm>
          <a:prstGeom prst="downArrowCallout">
            <a:avLst>
              <a:gd name="adj1" fmla="val 20786"/>
              <a:gd name="adj2" fmla="val 19234"/>
              <a:gd name="adj3" fmla="val 14681"/>
              <a:gd name="adj4" fmla="val 69191"/>
            </a:avLst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Um Agente de IA cruza os dados, realiza a conciliação automatizada, detecta inconsistências, classifica por criticidade e gera um relatório explicativo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B2A88B-3C10-8E5E-5E32-7DEBB935C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" y="13894"/>
            <a:ext cx="9144000" cy="5138057"/>
          </a:xfrm>
          <a:prstGeom prst="rect">
            <a:avLst/>
          </a:prstGeom>
        </p:spPr>
      </p:pic>
      <p:sp>
        <p:nvSpPr>
          <p:cNvPr id="13" name="Texto Explicativo: Seta para Baixo 12">
            <a:extLst>
              <a:ext uri="{FF2B5EF4-FFF2-40B4-BE49-F238E27FC236}">
                <a16:creationId xmlns:a16="http://schemas.microsoft.com/office/drawing/2014/main" id="{3629B4E3-D1C0-DEAC-6322-AD0169E3392F}"/>
              </a:ext>
            </a:extLst>
          </p:cNvPr>
          <p:cNvSpPr/>
          <p:nvPr/>
        </p:nvSpPr>
        <p:spPr>
          <a:xfrm>
            <a:off x="7066844" y="572900"/>
            <a:ext cx="1862667" cy="1514005"/>
          </a:xfrm>
          <a:prstGeom prst="downArrowCallout">
            <a:avLst>
              <a:gd name="adj1" fmla="val 19721"/>
              <a:gd name="adj2" fmla="val 19767"/>
              <a:gd name="adj3" fmla="val 16280"/>
              <a:gd name="adj4" fmla="val 70736"/>
            </a:avLst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O relatório é enviado via e-mail aos pontos focais financeiros. Se for detectada divergência grave, o fluxo abre uma tarefa para validação humana </a:t>
            </a:r>
          </a:p>
        </p:txBody>
      </p:sp>
    </p:spTree>
    <p:extLst>
      <p:ext uri="{BB962C8B-B14F-4D97-AF65-F5344CB8AC3E}">
        <p14:creationId xmlns:p14="http://schemas.microsoft.com/office/powerpoint/2010/main" val="289059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9C76CBD9-0670-BAE6-4762-D1DDC302F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 title="Casos.jpg">
            <a:extLst>
              <a:ext uri="{FF2B5EF4-FFF2-40B4-BE49-F238E27FC236}">
                <a16:creationId xmlns:a16="http://schemas.microsoft.com/office/drawing/2014/main" id="{448454C1-2D9F-3769-BD1B-64004CFA7F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65" name="Google Shape;165;p24" title="Logo_Slogans_PORT.png">
            <a:extLst>
              <a:ext uri="{FF2B5EF4-FFF2-40B4-BE49-F238E27FC236}">
                <a16:creationId xmlns:a16="http://schemas.microsoft.com/office/drawing/2014/main" id="{63237C62-DCA4-44EC-98BE-A1E1002401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>
            <a:extLst>
              <a:ext uri="{FF2B5EF4-FFF2-40B4-BE49-F238E27FC236}">
                <a16:creationId xmlns:a16="http://schemas.microsoft.com/office/drawing/2014/main" id="{705B10D9-4E48-B8BC-A87A-38D044157EC6}"/>
              </a:ext>
            </a:extLst>
          </p:cNvPr>
          <p:cNvSpPr txBox="1"/>
          <p:nvPr/>
        </p:nvSpPr>
        <p:spPr>
          <a:xfrm>
            <a:off x="560274" y="1880675"/>
            <a:ext cx="4685493" cy="146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Caso de negócio</a:t>
            </a:r>
          </a:p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Serviço ao Cliente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46843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9158BB20-4F8F-CB20-9659-D9EA6B654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38057"/>
          </a:xfrm>
          <a:prstGeom prst="rect">
            <a:avLst/>
          </a:prstGeom>
        </p:spPr>
      </p:pic>
      <p:sp>
        <p:nvSpPr>
          <p:cNvPr id="4" name="Texto Explicativo: Seta para Baixo 3">
            <a:extLst>
              <a:ext uri="{FF2B5EF4-FFF2-40B4-BE49-F238E27FC236}">
                <a16:creationId xmlns:a16="http://schemas.microsoft.com/office/drawing/2014/main" id="{340C22A0-158C-374C-EE76-EB0CD2EE81C0}"/>
              </a:ext>
            </a:extLst>
          </p:cNvPr>
          <p:cNvSpPr/>
          <p:nvPr/>
        </p:nvSpPr>
        <p:spPr>
          <a:xfrm>
            <a:off x="1966219" y="771247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Um cliente ativo envia uma mensagem para o WhatsApp corporativo com perguntas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AB8A44D-3AC2-C996-340F-0BCA0990B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972"/>
            <a:ext cx="9144000" cy="5138057"/>
          </a:xfrm>
          <a:prstGeom prst="rect">
            <a:avLst/>
          </a:prstGeom>
        </p:spPr>
      </p:pic>
      <p:sp>
        <p:nvSpPr>
          <p:cNvPr id="11" name="Texto Explicativo: Seta para Baixo 10">
            <a:extLst>
              <a:ext uri="{FF2B5EF4-FFF2-40B4-BE49-F238E27FC236}">
                <a16:creationId xmlns:a16="http://schemas.microsoft.com/office/drawing/2014/main" id="{52D5F9B9-D98D-49EE-B59B-DEEC87AF278C}"/>
              </a:ext>
            </a:extLst>
          </p:cNvPr>
          <p:cNvSpPr/>
          <p:nvPr/>
        </p:nvSpPr>
        <p:spPr>
          <a:xfrm>
            <a:off x="3345362" y="819375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Um Agente de IA adaptado para interpretar a mensagem e entende a intenção do cliente.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02DA56A-3F87-215D-FFF8-68DC175C0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43"/>
            <a:ext cx="9144000" cy="5138057"/>
          </a:xfrm>
          <a:prstGeom prst="rect">
            <a:avLst/>
          </a:prstGeom>
        </p:spPr>
      </p:pic>
      <p:sp>
        <p:nvSpPr>
          <p:cNvPr id="12" name="Texto Explicativo: Seta para Baixo 11">
            <a:extLst>
              <a:ext uri="{FF2B5EF4-FFF2-40B4-BE49-F238E27FC236}">
                <a16:creationId xmlns:a16="http://schemas.microsoft.com/office/drawing/2014/main" id="{3D3D5EA0-C1C1-011B-2CB5-07227878DF04}"/>
              </a:ext>
            </a:extLst>
          </p:cNvPr>
          <p:cNvSpPr/>
          <p:nvPr/>
        </p:nvSpPr>
        <p:spPr>
          <a:xfrm>
            <a:off x="4724504" y="771247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Condicional com base na intenção identificada.</a:t>
            </a:r>
          </a:p>
        </p:txBody>
      </p:sp>
      <p:sp>
        <p:nvSpPr>
          <p:cNvPr id="13" name="Texto Explicativo: Seta para Baixo 12">
            <a:extLst>
              <a:ext uri="{FF2B5EF4-FFF2-40B4-BE49-F238E27FC236}">
                <a16:creationId xmlns:a16="http://schemas.microsoft.com/office/drawing/2014/main" id="{DDA923BB-5D50-4614-9382-62FE9936FF79}"/>
              </a:ext>
            </a:extLst>
          </p:cNvPr>
          <p:cNvSpPr/>
          <p:nvPr/>
        </p:nvSpPr>
        <p:spPr>
          <a:xfrm>
            <a:off x="5944303" y="5443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- Relatório de pedidos entregues no mês.</a:t>
            </a:r>
          </a:p>
          <a:p>
            <a:pPr algn="ctr"/>
            <a:r>
              <a:rPr lang="pt-BR" sz="1000" dirty="0">
                <a:solidFill>
                  <a:schemeClr val="tx1"/>
                </a:solidFill>
              </a:rPr>
              <a:t>- Localização de pedidos.</a:t>
            </a:r>
          </a:p>
          <a:p>
            <a:pPr algn="ctr"/>
            <a:r>
              <a:rPr lang="pt-BR" sz="1000" dirty="0">
                <a:solidFill>
                  <a:schemeClr val="tx1"/>
                </a:solidFill>
              </a:rPr>
              <a:t>- Apertura de criação.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7450BB-C189-D779-3DDC-730B7DB7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415"/>
            <a:ext cx="9144000" cy="5138057"/>
          </a:xfrm>
          <a:prstGeom prst="rect">
            <a:avLst/>
          </a:prstGeom>
        </p:spPr>
      </p:pic>
      <p:sp>
        <p:nvSpPr>
          <p:cNvPr id="14" name="Texto Explicativo: Seta para Baixo 13">
            <a:extLst>
              <a:ext uri="{FF2B5EF4-FFF2-40B4-BE49-F238E27FC236}">
                <a16:creationId xmlns:a16="http://schemas.microsoft.com/office/drawing/2014/main" id="{770E65CA-9C4D-E2D5-85B3-6A96DAB3D568}"/>
              </a:ext>
            </a:extLst>
          </p:cNvPr>
          <p:cNvSpPr/>
          <p:nvPr/>
        </p:nvSpPr>
        <p:spPr>
          <a:xfrm>
            <a:off x="7253813" y="801232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O resultado da tratativa é estruturado pelo Agente de IA, que compõe uma resposta cordial</a:t>
            </a:r>
          </a:p>
        </p:txBody>
      </p:sp>
    </p:spTree>
    <p:extLst>
      <p:ext uri="{BB962C8B-B14F-4D97-AF65-F5344CB8AC3E}">
        <p14:creationId xmlns:p14="http://schemas.microsoft.com/office/powerpoint/2010/main" val="3636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 title="INFOGRAFÍA RCK copia.png"/>
          <p:cNvPicPr preferRelativeResize="0"/>
          <p:nvPr/>
        </p:nvPicPr>
        <p:blipFill rotWithShape="1">
          <a:blip r:embed="rId3">
            <a:alphaModFix/>
          </a:blip>
          <a:srcRect t="2380" b="2380"/>
          <a:stretch/>
        </p:blipFill>
        <p:spPr>
          <a:xfrm>
            <a:off x="1228472" y="309386"/>
            <a:ext cx="6687056" cy="4524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Quadro 2">
            <a:extLst>
              <a:ext uri="{FF2B5EF4-FFF2-40B4-BE49-F238E27FC236}">
                <a16:creationId xmlns:a16="http://schemas.microsoft.com/office/drawing/2014/main" id="{325B0E88-D843-4CB2-5CC8-282F3D5803A5}"/>
              </a:ext>
            </a:extLst>
          </p:cNvPr>
          <p:cNvSpPr/>
          <p:nvPr/>
        </p:nvSpPr>
        <p:spPr>
          <a:xfrm>
            <a:off x="2153653" y="1491916"/>
            <a:ext cx="2249906" cy="745957"/>
          </a:xfrm>
          <a:prstGeom prst="frame">
            <a:avLst>
              <a:gd name="adj1" fmla="val 7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Quadro 1">
            <a:extLst>
              <a:ext uri="{FF2B5EF4-FFF2-40B4-BE49-F238E27FC236}">
                <a16:creationId xmlns:a16="http://schemas.microsoft.com/office/drawing/2014/main" id="{CBA40B77-3233-3948-F9B9-CD43D41FACB1}"/>
              </a:ext>
            </a:extLst>
          </p:cNvPr>
          <p:cNvSpPr/>
          <p:nvPr/>
        </p:nvSpPr>
        <p:spPr>
          <a:xfrm>
            <a:off x="4740443" y="1408387"/>
            <a:ext cx="2249906" cy="829486"/>
          </a:xfrm>
          <a:prstGeom prst="frame">
            <a:avLst>
              <a:gd name="adj1" fmla="val 7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Quadro 3">
            <a:extLst>
              <a:ext uri="{FF2B5EF4-FFF2-40B4-BE49-F238E27FC236}">
                <a16:creationId xmlns:a16="http://schemas.microsoft.com/office/drawing/2014/main" id="{108E8F3D-40D8-19E1-C8D5-45719EC21822}"/>
              </a:ext>
            </a:extLst>
          </p:cNvPr>
          <p:cNvSpPr/>
          <p:nvPr/>
        </p:nvSpPr>
        <p:spPr>
          <a:xfrm>
            <a:off x="1460938" y="2785241"/>
            <a:ext cx="6222124" cy="745957"/>
          </a:xfrm>
          <a:prstGeom prst="frame">
            <a:avLst>
              <a:gd name="adj1" fmla="val 7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Quadro 4">
            <a:extLst>
              <a:ext uri="{FF2B5EF4-FFF2-40B4-BE49-F238E27FC236}">
                <a16:creationId xmlns:a16="http://schemas.microsoft.com/office/drawing/2014/main" id="{28C36FA8-6B07-2CAE-19B0-60EB8022BAF2}"/>
              </a:ext>
            </a:extLst>
          </p:cNvPr>
          <p:cNvSpPr/>
          <p:nvPr/>
        </p:nvSpPr>
        <p:spPr>
          <a:xfrm>
            <a:off x="2879834" y="4088524"/>
            <a:ext cx="3436883" cy="714059"/>
          </a:xfrm>
          <a:prstGeom prst="frame">
            <a:avLst>
              <a:gd name="adj1" fmla="val 7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4" grpId="0" animBg="1"/>
      <p:bldP spid="4" grpId="1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PORT_Agentic-Enterprice-Automation_Banner.jpg"/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55" name="Google Shape;55;p13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494100" y="577725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529750" y="1293150"/>
            <a:ext cx="4103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Rocketbot 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Agentic Enterprise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Automation Suite</a:t>
            </a:r>
            <a:endParaRPr sz="2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94100" y="2308950"/>
            <a:ext cx="3010800" cy="12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Agentes digitais que pensam, decidem e executam processos como humanos, garantindo velocidade, precisão e disponibilidade contínua 24/7.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/>
        </p:nvSpPr>
        <p:spPr>
          <a:xfrm>
            <a:off x="384047" y="704800"/>
            <a:ext cx="47700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" sz="2000" b="1">
                <a:solidFill>
                  <a:srgbClr val="263238"/>
                </a:solidFill>
                <a:latin typeface="Montserrat"/>
                <a:ea typeface="Montserrat"/>
                <a:cs typeface="Montserrat"/>
                <a:sym typeface="Montserrat"/>
              </a:rPr>
              <a:t>Avaliações Gartner + G2</a:t>
            </a:r>
            <a:endParaRPr sz="2000" b="1" i="0" u="none" strike="noStrike" cap="none">
              <a:solidFill>
                <a:srgbClr val="2632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9"/>
          <p:cNvSpPr/>
          <p:nvPr/>
        </p:nvSpPr>
        <p:spPr>
          <a:xfrm rot="10800000" flipH="1">
            <a:off x="317863" y="549172"/>
            <a:ext cx="8508263" cy="28257"/>
          </a:xfrm>
          <a:custGeom>
            <a:avLst/>
            <a:gdLst/>
            <a:ahLst/>
            <a:cxnLst/>
            <a:rect l="l" t="t" r="r" b="b"/>
            <a:pathLst>
              <a:path w="8321040" h="7082" extrusionOk="0">
                <a:moveTo>
                  <a:pt x="0" y="0"/>
                </a:moveTo>
                <a:lnTo>
                  <a:pt x="8321040" y="0"/>
                </a:lnTo>
              </a:path>
            </a:pathLst>
          </a:custGeom>
          <a:noFill/>
          <a:ln w="25400" cap="flat" cmpd="sng">
            <a:solidFill>
              <a:srgbClr val="EAEC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29" title="6da91794-ca39-45c3-8a47-4eee60688dbd2.png"/>
          <p:cNvPicPr preferRelativeResize="0"/>
          <p:nvPr/>
        </p:nvPicPr>
        <p:blipFill rotWithShape="1">
          <a:blip r:embed="rId3">
            <a:alphaModFix/>
          </a:blip>
          <a:srcRect l="15707" r="8632"/>
          <a:stretch/>
        </p:blipFill>
        <p:spPr>
          <a:xfrm>
            <a:off x="2116875" y="1536600"/>
            <a:ext cx="6112800" cy="2070300"/>
          </a:xfrm>
          <a:prstGeom prst="roundRect">
            <a:avLst>
              <a:gd name="adj" fmla="val 6296"/>
            </a:avLst>
          </a:prstGeom>
          <a:noFill/>
          <a:ln>
            <a:noFill/>
          </a:ln>
        </p:spPr>
      </p:pic>
      <p:sp>
        <p:nvSpPr>
          <p:cNvPr id="238" name="Google Shape;238;p29"/>
          <p:cNvSpPr/>
          <p:nvPr/>
        </p:nvSpPr>
        <p:spPr>
          <a:xfrm>
            <a:off x="384050" y="1978175"/>
            <a:ext cx="1869900" cy="678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9" y="2073674"/>
            <a:ext cx="1038025" cy="4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 title="Logo_Slogans_PORT_origina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7600" y="152450"/>
            <a:ext cx="1705076" cy="21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 title="medal (9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6210" y="2427125"/>
            <a:ext cx="589966" cy="6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5" title="Mesa de trabajo 9 copia 4.jpg"/>
          <p:cNvPicPr preferRelativeResize="0"/>
          <p:nvPr/>
        </p:nvPicPr>
        <p:blipFill rotWithShape="1">
          <a:blip r:embed="rId3">
            <a:alphaModFix/>
          </a:blip>
          <a:srcRect t="308" b="30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312" name="Google Shape;312;p35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57880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 txBox="1"/>
          <p:nvPr/>
        </p:nvSpPr>
        <p:spPr>
          <a:xfrm>
            <a:off x="578800" y="1238705"/>
            <a:ext cx="3626700" cy="68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dirty="0">
                <a:solidFill>
                  <a:srgbClr val="E8EAED"/>
                </a:solidFill>
                <a:latin typeface="Montserrat"/>
                <a:ea typeface="Montserrat"/>
                <a:cs typeface="Montserrat"/>
                <a:sym typeface="Montserrat"/>
              </a:rPr>
              <a:t>Obrigado!</a:t>
            </a:r>
            <a:endParaRPr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 descr="Código QR&#10;&#10;O conteúdo gerado por IA pode estar incorreto.">
            <a:extLst>
              <a:ext uri="{FF2B5EF4-FFF2-40B4-BE49-F238E27FC236}">
                <a16:creationId xmlns:a16="http://schemas.microsoft.com/office/drawing/2014/main" id="{DFEFB217-282D-293C-8153-F8C7E43D7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00" y="2718685"/>
            <a:ext cx="1870890" cy="18310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rief History of the ChatGPT Logo - Logovent">
            <a:extLst>
              <a:ext uri="{FF2B5EF4-FFF2-40B4-BE49-F238E27FC236}">
                <a16:creationId xmlns:a16="http://schemas.microsoft.com/office/drawing/2014/main" id="{65D9674B-6ECA-8015-E095-54E638B17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 b="20108"/>
          <a:stretch>
            <a:fillRect/>
          </a:stretch>
        </p:blipFill>
        <p:spPr bwMode="auto">
          <a:xfrm>
            <a:off x="1433956" y="1508007"/>
            <a:ext cx="6276088" cy="212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C6C2EE5-4EA9-EAC0-2416-D2566A26E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06" y="377242"/>
            <a:ext cx="3483357" cy="1540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84A6CDD-4A82-E869-35B5-318C9AE263CA}"/>
              </a:ext>
            </a:extLst>
          </p:cNvPr>
          <p:cNvSpPr txBox="1"/>
          <p:nvPr/>
        </p:nvSpPr>
        <p:spPr>
          <a:xfrm>
            <a:off x="362606" y="3660522"/>
            <a:ext cx="374693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900" b="1" dirty="0"/>
              <a:t>Reuters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Título:</a:t>
            </a:r>
            <a:r>
              <a:rPr lang="pt-BR" sz="900" dirty="0"/>
              <a:t> “ChatGPT sets </a:t>
            </a:r>
            <a:r>
              <a:rPr lang="pt-BR" sz="900" dirty="0" err="1"/>
              <a:t>record</a:t>
            </a:r>
            <a:r>
              <a:rPr lang="pt-BR" sz="900" dirty="0"/>
              <a:t> for </a:t>
            </a:r>
            <a:r>
              <a:rPr lang="pt-BR" sz="900" dirty="0" err="1"/>
              <a:t>fastest-growing</a:t>
            </a:r>
            <a:r>
              <a:rPr lang="pt-BR" sz="900" dirty="0"/>
              <a:t> </a:t>
            </a:r>
            <a:r>
              <a:rPr lang="pt-BR" sz="900" dirty="0" err="1"/>
              <a:t>user</a:t>
            </a:r>
            <a:r>
              <a:rPr lang="pt-BR" sz="900" dirty="0"/>
              <a:t> base”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Data:</a:t>
            </a:r>
            <a:r>
              <a:rPr lang="pt-BR" sz="900" dirty="0"/>
              <a:t> 2 de fevereiro de 2023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Resumo:</a:t>
            </a:r>
            <a:br>
              <a:rPr lang="pt-BR" sz="900" dirty="0"/>
            </a:br>
            <a:r>
              <a:rPr lang="pt-BR" sz="900" dirty="0"/>
              <a:t>Matéria da Reuters reportando que o ChatGPT atingiu </a:t>
            </a:r>
            <a:r>
              <a:rPr lang="pt-BR" sz="900" b="1" dirty="0"/>
              <a:t>100 milhões de usuários em apenas dois meses</a:t>
            </a:r>
            <a:r>
              <a:rPr lang="pt-BR" sz="900" dirty="0"/>
              <a:t>, tornando-se o aplicativo de consumo de crescimento mais rápido da história até então.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A15422-2485-A2E5-C0D4-7DBEEED32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475" y="322251"/>
            <a:ext cx="3405349" cy="1595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3E21F66-A32B-B765-14FC-0FA6C5915E6C}"/>
              </a:ext>
            </a:extLst>
          </p:cNvPr>
          <p:cNvSpPr txBox="1"/>
          <p:nvPr/>
        </p:nvSpPr>
        <p:spPr>
          <a:xfrm>
            <a:off x="5134313" y="3660522"/>
            <a:ext cx="3557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900" b="1" dirty="0"/>
              <a:t>The Guardian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Título:</a:t>
            </a:r>
            <a:r>
              <a:rPr lang="pt-BR" sz="900" dirty="0"/>
              <a:t> “ChatGPT </a:t>
            </a:r>
            <a:r>
              <a:rPr lang="pt-BR" sz="900" dirty="0" err="1"/>
              <a:t>reaches</a:t>
            </a:r>
            <a:r>
              <a:rPr lang="pt-BR" sz="900" dirty="0"/>
              <a:t> 100 </a:t>
            </a:r>
            <a:r>
              <a:rPr lang="pt-BR" sz="900" dirty="0" err="1"/>
              <a:t>million</a:t>
            </a:r>
            <a:r>
              <a:rPr lang="pt-BR" sz="900" dirty="0"/>
              <a:t> </a:t>
            </a:r>
            <a:r>
              <a:rPr lang="pt-BR" sz="900" dirty="0" err="1"/>
              <a:t>users</a:t>
            </a:r>
            <a:r>
              <a:rPr lang="pt-BR" sz="900" dirty="0"/>
              <a:t> </a:t>
            </a:r>
            <a:r>
              <a:rPr lang="pt-BR" sz="900" dirty="0" err="1"/>
              <a:t>two</a:t>
            </a:r>
            <a:r>
              <a:rPr lang="pt-BR" sz="900" dirty="0"/>
              <a:t> </a:t>
            </a:r>
            <a:r>
              <a:rPr lang="pt-BR" sz="900" dirty="0" err="1"/>
              <a:t>months</a:t>
            </a:r>
            <a:r>
              <a:rPr lang="pt-BR" sz="900" dirty="0"/>
              <a:t> </a:t>
            </a:r>
            <a:r>
              <a:rPr lang="pt-BR" sz="900" dirty="0" err="1"/>
              <a:t>after</a:t>
            </a:r>
            <a:r>
              <a:rPr lang="pt-BR" sz="900" dirty="0"/>
              <a:t> </a:t>
            </a:r>
            <a:r>
              <a:rPr lang="pt-BR" sz="900" dirty="0" err="1"/>
              <a:t>launch</a:t>
            </a:r>
            <a:r>
              <a:rPr lang="pt-BR" sz="900" dirty="0"/>
              <a:t>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Data:</a:t>
            </a:r>
            <a:r>
              <a:rPr lang="pt-BR" sz="900" dirty="0"/>
              <a:t> 2 de fevereiro de 2023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Resumo:</a:t>
            </a:r>
            <a:br>
              <a:rPr lang="pt-BR" sz="900" dirty="0"/>
            </a:br>
            <a:r>
              <a:rPr lang="pt-BR" sz="900" dirty="0"/>
              <a:t>O jornal britânico The Guardian repercutiu o mesmo recorde, destacando a rapidez sem precedentes com que o ChatGPT conquistou sua base de usuários.</a:t>
            </a:r>
          </a:p>
        </p:txBody>
      </p:sp>
    </p:spTree>
    <p:extLst>
      <p:ext uri="{BB962C8B-B14F-4D97-AF65-F5344CB8AC3E}">
        <p14:creationId xmlns:p14="http://schemas.microsoft.com/office/powerpoint/2010/main" val="322366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chorro sentado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5A6A6AE3-ECB9-D7B5-C682-EBE07DC37D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17"/>
          <a:stretch>
            <a:fillRect/>
          </a:stretch>
        </p:blipFill>
        <p:spPr>
          <a:xfrm>
            <a:off x="497346" y="131089"/>
            <a:ext cx="3870250" cy="4881315"/>
          </a:xfrm>
          <a:prstGeom prst="rect">
            <a:avLst/>
          </a:prstGeom>
        </p:spPr>
      </p:pic>
      <p:pic>
        <p:nvPicPr>
          <p:cNvPr id="5" name="Imagem 4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6EC057E9-0B06-A8A1-F212-87AC1D07FF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17"/>
          <a:stretch>
            <a:fillRect/>
          </a:stretch>
        </p:blipFill>
        <p:spPr>
          <a:xfrm>
            <a:off x="4776406" y="131089"/>
            <a:ext cx="3870251" cy="48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D440ED6A-E2F9-728E-E333-22C536D5CC84}"/>
              </a:ext>
            </a:extLst>
          </p:cNvPr>
          <p:cNvSpPr/>
          <p:nvPr/>
        </p:nvSpPr>
        <p:spPr>
          <a:xfrm>
            <a:off x="3278798" y="618732"/>
            <a:ext cx="2757832" cy="2771554"/>
          </a:xfrm>
          <a:prstGeom prst="ellipse">
            <a:avLst/>
          </a:prstGeom>
          <a:solidFill>
            <a:srgbClr val="17192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Benefícios concretos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CE0658E-240B-89E1-89BA-C20F5F416A1E}"/>
              </a:ext>
            </a:extLst>
          </p:cNvPr>
          <p:cNvSpPr/>
          <p:nvPr/>
        </p:nvSpPr>
        <p:spPr>
          <a:xfrm>
            <a:off x="5525041" y="1595440"/>
            <a:ext cx="1989533" cy="1999433"/>
          </a:xfrm>
          <a:prstGeom prst="ellipse">
            <a:avLst/>
          </a:prstGeom>
          <a:solidFill>
            <a:srgbClr val="BC17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Montserrat"/>
                <a:ea typeface="Montserrat"/>
                <a:cs typeface="Montserrat"/>
                <a:sym typeface="Montserrat"/>
              </a:rPr>
              <a:t>+50%</a:t>
            </a:r>
          </a:p>
          <a:p>
            <a:pPr algn="ctr"/>
            <a:r>
              <a:rPr lang="pt-BR" sz="1000" b="1" dirty="0">
                <a:latin typeface="Montserrat"/>
                <a:ea typeface="Montserrat"/>
                <a:cs typeface="Montserrat"/>
                <a:sym typeface="Montserrat"/>
              </a:rPr>
              <a:t>Redução de custos e aumento de eficiência operacional</a:t>
            </a:r>
            <a:endParaRPr lang="pt-BR" sz="10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AA0A124-43DA-7F60-98F5-4A248A2A9FE7}"/>
              </a:ext>
            </a:extLst>
          </p:cNvPr>
          <p:cNvSpPr/>
          <p:nvPr/>
        </p:nvSpPr>
        <p:spPr>
          <a:xfrm>
            <a:off x="4431196" y="-227838"/>
            <a:ext cx="1989533" cy="1999433"/>
          </a:xfrm>
          <a:prstGeom prst="ellipse">
            <a:avLst/>
          </a:prstGeom>
          <a:solidFill>
            <a:srgbClr val="BC17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Montserrat"/>
                <a:ea typeface="Montserrat"/>
                <a:cs typeface="Montserrat"/>
                <a:sym typeface="Montserrat"/>
              </a:rPr>
              <a:t>71%</a:t>
            </a:r>
          </a:p>
          <a:p>
            <a:pPr algn="ctr"/>
            <a:r>
              <a:rPr lang="pt-BR" sz="1200" b="1" dirty="0">
                <a:latin typeface="Montserrat"/>
                <a:ea typeface="Montserrat"/>
                <a:cs typeface="Montserrat"/>
                <a:sym typeface="Montserrat"/>
              </a:rPr>
              <a:t>já usam IA generativa em pelo menos uma área</a:t>
            </a:r>
            <a:endParaRPr lang="pt-BR" sz="1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3FF896-2EC0-5FBC-2A3E-4CCD1501668F}"/>
              </a:ext>
            </a:extLst>
          </p:cNvPr>
          <p:cNvSpPr/>
          <p:nvPr/>
        </p:nvSpPr>
        <p:spPr>
          <a:xfrm>
            <a:off x="1859116" y="188795"/>
            <a:ext cx="1858923" cy="1868173"/>
          </a:xfrm>
          <a:prstGeom prst="ellipse">
            <a:avLst/>
          </a:prstGeom>
          <a:solidFill>
            <a:srgbClr val="BC17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55%</a:t>
            </a:r>
            <a:r>
              <a:rPr lang="pt-BR" sz="2800" dirty="0"/>
              <a:t> </a:t>
            </a:r>
            <a:r>
              <a:rPr lang="pt-BR" sz="1600" dirty="0"/>
              <a:t>mais rápido</a:t>
            </a:r>
            <a:endParaRPr lang="pt-BR" sz="16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F757739-036C-9DA1-0E74-42ACEB375BE1}"/>
              </a:ext>
            </a:extLst>
          </p:cNvPr>
          <p:cNvSpPr/>
          <p:nvPr/>
        </p:nvSpPr>
        <p:spPr>
          <a:xfrm>
            <a:off x="3003368" y="2310167"/>
            <a:ext cx="2174662" cy="2185484"/>
          </a:xfrm>
          <a:prstGeom prst="ellipse">
            <a:avLst/>
          </a:prstGeom>
          <a:solidFill>
            <a:srgbClr val="BC17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Montserrat"/>
                <a:ea typeface="Montserrat"/>
                <a:cs typeface="Montserrat"/>
                <a:sym typeface="Montserrat"/>
              </a:rPr>
              <a:t>60%</a:t>
            </a:r>
          </a:p>
          <a:p>
            <a:pPr algn="ctr"/>
            <a:r>
              <a:rPr lang="pt-BR" sz="1600" dirty="0">
                <a:sym typeface="Montserrat"/>
              </a:rPr>
              <a:t>Mais realizado no trabalho</a:t>
            </a:r>
            <a:endParaRPr lang="pt-BR" sz="1600" dirty="0">
              <a:sym typeface="Montserrat ExtraBold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3465FA6-B88E-FCA3-5A7A-C2A4B4A549E0}"/>
              </a:ext>
            </a:extLst>
          </p:cNvPr>
          <p:cNvSpPr txBox="1"/>
          <p:nvPr/>
        </p:nvSpPr>
        <p:spPr>
          <a:xfrm>
            <a:off x="5174460" y="3648372"/>
            <a:ext cx="3702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900" b="1" dirty="0"/>
              <a:t>Detalhes do estudo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Autor:</a:t>
            </a:r>
            <a:r>
              <a:rPr lang="pt-BR" sz="900" dirty="0"/>
              <a:t> </a:t>
            </a:r>
            <a:r>
              <a:rPr lang="pt-BR" sz="900" dirty="0" err="1"/>
              <a:t>Eirini</a:t>
            </a:r>
            <a:r>
              <a:rPr lang="pt-BR" sz="900" dirty="0"/>
              <a:t> </a:t>
            </a:r>
            <a:r>
              <a:rPr lang="pt-BR" sz="900" dirty="0" err="1"/>
              <a:t>Kalliamvakou</a:t>
            </a:r>
            <a:r>
              <a:rPr lang="pt-BR" sz="900" dirty="0"/>
              <a:t> e equipe do GitHub.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Ano:</a:t>
            </a:r>
            <a:r>
              <a:rPr lang="pt-BR" sz="900" dirty="0"/>
              <a:t> 2024 (atualização)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Título:</a:t>
            </a:r>
            <a:r>
              <a:rPr lang="pt-BR" sz="900" dirty="0"/>
              <a:t> </a:t>
            </a:r>
            <a:r>
              <a:rPr lang="pt-BR" sz="900" i="1" dirty="0" err="1"/>
              <a:t>Research</a:t>
            </a:r>
            <a:r>
              <a:rPr lang="pt-BR" sz="900" i="1" dirty="0"/>
              <a:t>: </a:t>
            </a:r>
            <a:r>
              <a:rPr lang="pt-BR" sz="900" i="1" dirty="0" err="1"/>
              <a:t>Quantifying</a:t>
            </a:r>
            <a:r>
              <a:rPr lang="pt-BR" sz="900" i="1" dirty="0"/>
              <a:t> GitHub </a:t>
            </a:r>
            <a:r>
              <a:rPr lang="pt-BR" sz="900" i="1" dirty="0" err="1"/>
              <a:t>Copilot's</a:t>
            </a:r>
            <a:r>
              <a:rPr lang="pt-BR" sz="900" i="1" dirty="0"/>
              <a:t> </a:t>
            </a:r>
            <a:r>
              <a:rPr lang="pt-BR" sz="900" i="1" dirty="0" err="1"/>
              <a:t>impact</a:t>
            </a:r>
            <a:r>
              <a:rPr lang="pt-BR" sz="900" i="1" dirty="0"/>
              <a:t> </a:t>
            </a:r>
            <a:r>
              <a:rPr lang="pt-BR" sz="900" i="1" dirty="0" err="1"/>
              <a:t>on</a:t>
            </a:r>
            <a:r>
              <a:rPr lang="pt-BR" sz="900" i="1" dirty="0"/>
              <a:t> </a:t>
            </a:r>
            <a:r>
              <a:rPr lang="pt-BR" sz="900" i="1" dirty="0" err="1"/>
              <a:t>developer</a:t>
            </a:r>
            <a:r>
              <a:rPr lang="pt-BR" sz="900" i="1" dirty="0"/>
              <a:t> </a:t>
            </a:r>
            <a:r>
              <a:rPr lang="pt-BR" sz="900" i="1" dirty="0" err="1"/>
              <a:t>productivity</a:t>
            </a:r>
            <a:r>
              <a:rPr lang="pt-BR" sz="900" i="1" dirty="0"/>
              <a:t> </a:t>
            </a:r>
            <a:r>
              <a:rPr lang="pt-BR" sz="900" i="1" dirty="0" err="1"/>
              <a:t>and</a:t>
            </a:r>
            <a:r>
              <a:rPr lang="pt-BR" sz="900" i="1" dirty="0"/>
              <a:t> </a:t>
            </a:r>
            <a:r>
              <a:rPr lang="pt-BR" sz="900" i="1" dirty="0" err="1"/>
              <a:t>happiness</a:t>
            </a:r>
            <a:endParaRPr lang="pt-BR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Publicado em:</a:t>
            </a:r>
            <a:r>
              <a:rPr lang="pt-BR" sz="900" dirty="0"/>
              <a:t> The GitHub Blog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Link:</a:t>
            </a:r>
            <a:r>
              <a:rPr lang="pt-BR" sz="900" dirty="0"/>
              <a:t> https://github.blog/2022-07-14-research-quantifying-github-copilots-impact-on-developer-productivity-and-happiness/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1EA1C6-B5CE-BBBA-37FE-2F8C527A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907" y="2163967"/>
            <a:ext cx="3767612" cy="1377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19F766F-36DF-CB64-DC3A-351B90E70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06" y="1028452"/>
            <a:ext cx="3203820" cy="23659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3F126B3-0C8C-5483-DDFE-64475CA410E5}"/>
              </a:ext>
            </a:extLst>
          </p:cNvPr>
          <p:cNvSpPr txBox="1"/>
          <p:nvPr/>
        </p:nvSpPr>
        <p:spPr>
          <a:xfrm>
            <a:off x="171311" y="3509873"/>
            <a:ext cx="3046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1" dirty="0"/>
              <a:t>Detalhes do estudo</a:t>
            </a:r>
            <a:br>
              <a:rPr lang="pt-BR" sz="900" dirty="0"/>
            </a:br>
            <a:r>
              <a:rPr lang="pt-BR" sz="900" b="1" dirty="0"/>
              <a:t>Autor:</a:t>
            </a:r>
            <a:r>
              <a:rPr lang="pt-BR" sz="900" dirty="0"/>
              <a:t> Alex </a:t>
            </a:r>
            <a:r>
              <a:rPr lang="pt-BR" sz="900" dirty="0" err="1"/>
              <a:t>Singla</a:t>
            </a:r>
            <a:r>
              <a:rPr lang="pt-BR" sz="900" dirty="0"/>
              <a:t>, Alexander </a:t>
            </a:r>
            <a:r>
              <a:rPr lang="pt-BR" sz="900" dirty="0" err="1"/>
              <a:t>Sukharevsky</a:t>
            </a:r>
            <a:r>
              <a:rPr lang="pt-BR" sz="900" dirty="0"/>
              <a:t>, </a:t>
            </a:r>
            <a:r>
              <a:rPr lang="pt-BR" sz="900" dirty="0" err="1"/>
              <a:t>Lareina</a:t>
            </a:r>
            <a:r>
              <a:rPr lang="pt-BR" sz="900" dirty="0"/>
              <a:t> </a:t>
            </a:r>
            <a:r>
              <a:rPr lang="pt-BR" sz="900" dirty="0" err="1"/>
              <a:t>Yee</a:t>
            </a:r>
            <a:r>
              <a:rPr lang="pt-BR" sz="900" dirty="0"/>
              <a:t>, Michael </a:t>
            </a:r>
            <a:r>
              <a:rPr lang="pt-BR" sz="900" dirty="0" err="1"/>
              <a:t>Chui</a:t>
            </a:r>
            <a:r>
              <a:rPr lang="pt-BR" sz="900" dirty="0"/>
              <a:t>, Bryce Hall</a:t>
            </a:r>
            <a:br>
              <a:rPr lang="pt-BR" sz="900" dirty="0"/>
            </a:br>
            <a:r>
              <a:rPr lang="pt-BR" sz="900" b="1" dirty="0"/>
              <a:t>Ano:</a:t>
            </a:r>
            <a:r>
              <a:rPr lang="pt-BR" sz="900" dirty="0"/>
              <a:t> 2025</a:t>
            </a:r>
            <a:br>
              <a:rPr lang="pt-BR" sz="900" dirty="0"/>
            </a:br>
            <a:r>
              <a:rPr lang="pt-BR" sz="900" b="1" dirty="0"/>
              <a:t>Título:</a:t>
            </a:r>
            <a:r>
              <a:rPr lang="pt-BR" sz="900" dirty="0"/>
              <a:t> The </a:t>
            </a:r>
            <a:r>
              <a:rPr lang="pt-BR" sz="900" dirty="0" err="1"/>
              <a:t>state</a:t>
            </a:r>
            <a:r>
              <a:rPr lang="pt-BR" sz="900" dirty="0"/>
              <a:t> </a:t>
            </a:r>
            <a:r>
              <a:rPr lang="pt-BR" sz="900" dirty="0" err="1"/>
              <a:t>of</a:t>
            </a:r>
            <a:r>
              <a:rPr lang="pt-BR" sz="900" dirty="0"/>
              <a:t> AI: </a:t>
            </a:r>
            <a:r>
              <a:rPr lang="pt-BR" sz="900" dirty="0" err="1"/>
              <a:t>How</a:t>
            </a:r>
            <a:r>
              <a:rPr lang="pt-BR" sz="900" dirty="0"/>
              <a:t> </a:t>
            </a:r>
            <a:r>
              <a:rPr lang="pt-BR" sz="900" dirty="0" err="1"/>
              <a:t>organizations</a:t>
            </a:r>
            <a:r>
              <a:rPr lang="pt-BR" sz="900" dirty="0"/>
              <a:t> are </a:t>
            </a:r>
            <a:r>
              <a:rPr lang="pt-BR" sz="900" dirty="0" err="1"/>
              <a:t>rewiring</a:t>
            </a:r>
            <a:r>
              <a:rPr lang="pt-BR" sz="900" dirty="0"/>
              <a:t> </a:t>
            </a:r>
            <a:r>
              <a:rPr lang="pt-BR" sz="900" dirty="0" err="1"/>
              <a:t>to</a:t>
            </a:r>
            <a:r>
              <a:rPr lang="pt-BR" sz="900" dirty="0"/>
              <a:t> capture </a:t>
            </a:r>
            <a:r>
              <a:rPr lang="pt-BR" sz="900" dirty="0" err="1"/>
              <a:t>value</a:t>
            </a:r>
            <a:br>
              <a:rPr lang="pt-BR" sz="900" dirty="0"/>
            </a:br>
            <a:r>
              <a:rPr lang="pt-BR" sz="900" b="1" dirty="0"/>
              <a:t>Publicado em:</a:t>
            </a:r>
            <a:r>
              <a:rPr lang="pt-BR" sz="900" dirty="0"/>
              <a:t> </a:t>
            </a:r>
            <a:r>
              <a:rPr lang="pt-BR" sz="900" dirty="0" err="1"/>
              <a:t>QuantumBlack</a:t>
            </a:r>
            <a:r>
              <a:rPr lang="pt-BR" sz="900" dirty="0"/>
              <a:t>, AI </a:t>
            </a:r>
            <a:r>
              <a:rPr lang="pt-BR" sz="900" dirty="0" err="1"/>
              <a:t>by</a:t>
            </a:r>
            <a:r>
              <a:rPr lang="pt-BR" sz="900" dirty="0"/>
              <a:t> McKinsey</a:t>
            </a:r>
            <a:br>
              <a:rPr lang="pt-BR" sz="900" dirty="0"/>
            </a:br>
            <a:r>
              <a:rPr lang="pt-BR" sz="900" b="1" dirty="0"/>
              <a:t>Link</a:t>
            </a:r>
            <a:r>
              <a:rPr lang="pt-BR" sz="900" dirty="0"/>
              <a:t>: </a:t>
            </a:r>
            <a:r>
              <a:rPr lang="pt-BR" sz="9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https://www.mckinsey.com/capabilities/mckinsey-digital/our-insights/a-generative-ai-reset-rewiring-to-turn-potential-into-value-in-2024</a:t>
            </a:r>
            <a:endParaRPr lang="pt-BR" sz="900" dirty="0"/>
          </a:p>
        </p:txBody>
      </p:sp>
      <p:pic>
        <p:nvPicPr>
          <p:cNvPr id="16" name="Google Shape;69;p14" title="Logo_Slogans_PORT_original.png">
            <a:extLst>
              <a:ext uri="{FF2B5EF4-FFF2-40B4-BE49-F238E27FC236}">
                <a16:creationId xmlns:a16="http://schemas.microsoft.com/office/drawing/2014/main" id="{957CF4BD-C047-99C7-EA46-969C75F923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7600" y="192931"/>
            <a:ext cx="1705076" cy="215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8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1" grpId="0"/>
      <p:bldP spid="11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256C338B-B8D8-23D2-E11F-0B6609200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 title="Portada-00.jpg">
            <a:extLst>
              <a:ext uri="{FF2B5EF4-FFF2-40B4-BE49-F238E27FC236}">
                <a16:creationId xmlns:a16="http://schemas.microsoft.com/office/drawing/2014/main" id="{B6A10773-C4A5-8CDE-BD73-77789E1CC5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94" name="Google Shape;194;p26" title="Logo_Slogans_PORT.png">
            <a:extLst>
              <a:ext uri="{FF2B5EF4-FFF2-40B4-BE49-F238E27FC236}">
                <a16:creationId xmlns:a16="http://schemas.microsoft.com/office/drawing/2014/main" id="{8898C3A6-57AC-B10A-06FE-91658FFEE0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6999436-F4DA-F7AC-DF34-896E58DD1B91}"/>
              </a:ext>
            </a:extLst>
          </p:cNvPr>
          <p:cNvSpPr/>
          <p:nvPr/>
        </p:nvSpPr>
        <p:spPr>
          <a:xfrm>
            <a:off x="-516386" y="1172154"/>
            <a:ext cx="10419645" cy="5641293"/>
          </a:xfrm>
          <a:prstGeom prst="ellipse">
            <a:avLst/>
          </a:prstGeom>
          <a:solidFill>
            <a:srgbClr val="FFFFFF"/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6739875-E5E2-A486-18AD-98C42626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77" y="2323685"/>
            <a:ext cx="903111" cy="3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A0B10F-7F42-F0F6-5866-D35DE4B74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698" y="2443826"/>
            <a:ext cx="1116299" cy="23943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D5D74408-C030-60B7-BBF3-78F498389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32922" r="8518" b="32620"/>
          <a:stretch>
            <a:fillRect/>
          </a:stretch>
        </p:blipFill>
        <p:spPr bwMode="auto">
          <a:xfrm>
            <a:off x="6572745" y="2433523"/>
            <a:ext cx="1195239" cy="2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 Brief History of the ChatGPT Logo - Logovent">
            <a:extLst>
              <a:ext uri="{FF2B5EF4-FFF2-40B4-BE49-F238E27FC236}">
                <a16:creationId xmlns:a16="http://schemas.microsoft.com/office/drawing/2014/main" id="{AD5A90AF-FCC9-1B59-3DD0-B75F5CEB4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 b="20108"/>
          <a:stretch>
            <a:fillRect/>
          </a:stretch>
        </p:blipFill>
        <p:spPr bwMode="auto">
          <a:xfrm>
            <a:off x="1760731" y="2433523"/>
            <a:ext cx="1195239" cy="40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72;p6">
            <a:extLst>
              <a:ext uri="{FF2B5EF4-FFF2-40B4-BE49-F238E27FC236}">
                <a16:creationId xmlns:a16="http://schemas.microsoft.com/office/drawing/2014/main" id="{B522051F-F2C1-965E-FE1B-027B6D77CB43}"/>
              </a:ext>
            </a:extLst>
          </p:cNvPr>
          <p:cNvSpPr txBox="1"/>
          <p:nvPr/>
        </p:nvSpPr>
        <p:spPr>
          <a:xfrm>
            <a:off x="1747348" y="2165925"/>
            <a:ext cx="1376027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100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ChatGPT (OpenAI)</a:t>
            </a:r>
            <a:endParaRPr sz="1100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2;p6">
            <a:extLst>
              <a:ext uri="{FF2B5EF4-FFF2-40B4-BE49-F238E27FC236}">
                <a16:creationId xmlns:a16="http://schemas.microsoft.com/office/drawing/2014/main" id="{332868E1-15BE-F2DC-8158-FA9FF3F69907}"/>
              </a:ext>
            </a:extLst>
          </p:cNvPr>
          <p:cNvSpPr txBox="1"/>
          <p:nvPr/>
        </p:nvSpPr>
        <p:spPr>
          <a:xfrm>
            <a:off x="3382573" y="2178445"/>
            <a:ext cx="1234060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96974"/>
              </a:lnSpc>
              <a:buSzPts val="1700"/>
            </a:pPr>
            <a:r>
              <a:rPr lang="pt-BR" sz="1100" dirty="0">
                <a:solidFill>
                  <a:srgbClr val="191919"/>
                </a:solidFill>
                <a:latin typeface="Montserrat"/>
              </a:rPr>
              <a:t>Gemini (Google)</a:t>
            </a:r>
            <a:endParaRPr sz="1100" dirty="0">
              <a:solidFill>
                <a:srgbClr val="191919"/>
              </a:solidFill>
              <a:latin typeface="Montserrat"/>
              <a:sym typeface="Montserrat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FE96C8-EC52-D4D9-A9D1-ABEE23F9FCD5}"/>
              </a:ext>
            </a:extLst>
          </p:cNvPr>
          <p:cNvSpPr txBox="1"/>
          <p:nvPr/>
        </p:nvSpPr>
        <p:spPr>
          <a:xfrm>
            <a:off x="4741733" y="2134065"/>
            <a:ext cx="1689623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6974"/>
              </a:lnSpc>
              <a:buSzPts val="1700"/>
            </a:pPr>
            <a:r>
              <a:rPr lang="pt-BR" sz="1100" dirty="0">
                <a:solidFill>
                  <a:srgbClr val="191919"/>
                </a:solidFill>
                <a:latin typeface="Montserrat"/>
              </a:rPr>
              <a:t>Claude (</a:t>
            </a:r>
            <a:r>
              <a:rPr lang="pt-BR" sz="1100" dirty="0" err="1">
                <a:solidFill>
                  <a:srgbClr val="191919"/>
                </a:solidFill>
                <a:latin typeface="Montserrat"/>
              </a:rPr>
              <a:t>Anthropic</a:t>
            </a:r>
            <a:r>
              <a:rPr lang="pt-BR" sz="1100" dirty="0">
                <a:solidFill>
                  <a:srgbClr val="191919"/>
                </a:solidFill>
                <a:latin typeface="Montserrat"/>
              </a:rPr>
              <a:t>):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8CCD2B-7D5B-DF0D-1B5F-8ED3A92475F1}"/>
              </a:ext>
            </a:extLst>
          </p:cNvPr>
          <p:cNvSpPr txBox="1"/>
          <p:nvPr/>
        </p:nvSpPr>
        <p:spPr>
          <a:xfrm>
            <a:off x="6605568" y="2146441"/>
            <a:ext cx="11182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 err="1">
                <a:solidFill>
                  <a:srgbClr val="191919"/>
                </a:solidFill>
                <a:latin typeface="Montserrat"/>
              </a:rPr>
              <a:t>DeepSeek</a:t>
            </a:r>
            <a:endParaRPr lang="pt-BR" sz="1100" dirty="0">
              <a:solidFill>
                <a:srgbClr val="191919"/>
              </a:solidFill>
              <a:latin typeface="Montserra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0ED0645-4B3A-D5A9-2D17-6B4380003ADD}"/>
              </a:ext>
            </a:extLst>
          </p:cNvPr>
          <p:cNvSpPr txBox="1"/>
          <p:nvPr/>
        </p:nvSpPr>
        <p:spPr>
          <a:xfrm>
            <a:off x="1597085" y="3772068"/>
            <a:ext cx="17854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GPT-4 / GPT-4.5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8909BF2-6CEC-4DEA-9C38-986E8360BBF2}"/>
              </a:ext>
            </a:extLst>
          </p:cNvPr>
          <p:cNvSpPr txBox="1"/>
          <p:nvPr/>
        </p:nvSpPr>
        <p:spPr>
          <a:xfrm>
            <a:off x="3470855" y="3772887"/>
            <a:ext cx="1161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Gemini 2.5 (Pro/Ultra)</a:t>
            </a: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8FAC467-F2BE-8CF3-D233-43910475DD55}"/>
              </a:ext>
            </a:extLst>
          </p:cNvPr>
          <p:cNvSpPr txBox="1"/>
          <p:nvPr/>
        </p:nvSpPr>
        <p:spPr>
          <a:xfrm>
            <a:off x="5109653" y="3772068"/>
            <a:ext cx="952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Claude 3</a:t>
            </a:r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91610C9-156A-591D-61B0-990873A78B75}"/>
              </a:ext>
            </a:extLst>
          </p:cNvPr>
          <p:cNvSpPr txBox="1"/>
          <p:nvPr/>
        </p:nvSpPr>
        <p:spPr>
          <a:xfrm>
            <a:off x="6539778" y="3755309"/>
            <a:ext cx="16896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 err="1"/>
              <a:t>DeepSeek-Coder</a:t>
            </a:r>
            <a:r>
              <a:rPr lang="pt-BR" dirty="0"/>
              <a:t> / </a:t>
            </a:r>
            <a:r>
              <a:rPr lang="pt-BR" b="1" dirty="0" err="1"/>
              <a:t>DeepSeek</a:t>
            </a:r>
            <a:r>
              <a:rPr lang="pt-BR" b="1" dirty="0"/>
              <a:t>-LLM</a:t>
            </a:r>
            <a:endParaRPr lang="pt-BR" dirty="0"/>
          </a:p>
        </p:txBody>
      </p:sp>
      <p:sp>
        <p:nvSpPr>
          <p:cNvPr id="24" name="Google Shape;72;p6">
            <a:extLst>
              <a:ext uri="{FF2B5EF4-FFF2-40B4-BE49-F238E27FC236}">
                <a16:creationId xmlns:a16="http://schemas.microsoft.com/office/drawing/2014/main" id="{7079CD4C-75CD-9CAB-BF0E-06F8F8FF04B3}"/>
              </a:ext>
            </a:extLst>
          </p:cNvPr>
          <p:cNvSpPr txBox="1"/>
          <p:nvPr/>
        </p:nvSpPr>
        <p:spPr>
          <a:xfrm>
            <a:off x="2779864" y="1578096"/>
            <a:ext cx="39075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LLM (Large Lenguaje Model)</a:t>
            </a:r>
            <a:endParaRPr sz="1800" b="1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2;p6">
            <a:extLst>
              <a:ext uri="{FF2B5EF4-FFF2-40B4-BE49-F238E27FC236}">
                <a16:creationId xmlns:a16="http://schemas.microsoft.com/office/drawing/2014/main" id="{79F0BA60-724C-DB8E-8B4E-9EA3CE425AE8}"/>
              </a:ext>
            </a:extLst>
          </p:cNvPr>
          <p:cNvSpPr txBox="1"/>
          <p:nvPr/>
        </p:nvSpPr>
        <p:spPr>
          <a:xfrm>
            <a:off x="4028586" y="3276307"/>
            <a:ext cx="1161224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Modelos</a:t>
            </a:r>
            <a:endParaRPr sz="1800" b="1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9919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dispersão&#10;&#10;O conteúdo gerado por IA pode estar incorreto.">
            <a:extLst>
              <a:ext uri="{FF2B5EF4-FFF2-40B4-BE49-F238E27FC236}">
                <a16:creationId xmlns:a16="http://schemas.microsoft.com/office/drawing/2014/main" id="{733193DE-C262-6AFA-2419-609F6322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DF7F2B3-6208-E950-EE35-C958FFC95F29}"/>
              </a:ext>
            </a:extLst>
          </p:cNvPr>
          <p:cNvCxnSpPr/>
          <p:nvPr/>
        </p:nvCxnSpPr>
        <p:spPr>
          <a:xfrm>
            <a:off x="609600" y="3384332"/>
            <a:ext cx="744132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F0980EF5-C320-4A20-FC6D-103C12E8C371}"/>
              </a:ext>
            </a:extLst>
          </p:cNvPr>
          <p:cNvSpPr txBox="1"/>
          <p:nvPr/>
        </p:nvSpPr>
        <p:spPr>
          <a:xfrm>
            <a:off x="536028" y="3384332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Humano médio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93D48ED-19DF-A790-B519-F4380806672D}"/>
              </a:ext>
            </a:extLst>
          </p:cNvPr>
          <p:cNvCxnSpPr/>
          <p:nvPr/>
        </p:nvCxnSpPr>
        <p:spPr>
          <a:xfrm>
            <a:off x="609600" y="1760483"/>
            <a:ext cx="744132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BAC2E4E-E9C2-EF36-A5C6-88045736A9B1}"/>
              </a:ext>
            </a:extLst>
          </p:cNvPr>
          <p:cNvSpPr txBox="1"/>
          <p:nvPr/>
        </p:nvSpPr>
        <p:spPr>
          <a:xfrm>
            <a:off x="536028" y="1779052"/>
            <a:ext cx="231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Humanos especializados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56DE7A4-5C97-0C2E-D066-F9451E713364}"/>
              </a:ext>
            </a:extLst>
          </p:cNvPr>
          <p:cNvCxnSpPr>
            <a:cxnSpLocks/>
          </p:cNvCxnSpPr>
          <p:nvPr/>
        </p:nvCxnSpPr>
        <p:spPr>
          <a:xfrm flipV="1">
            <a:off x="2784817" y="2086829"/>
            <a:ext cx="0" cy="2012205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1067454-ADE5-3FE8-1754-097FEFE8C551}"/>
              </a:ext>
            </a:extLst>
          </p:cNvPr>
          <p:cNvCxnSpPr>
            <a:cxnSpLocks/>
          </p:cNvCxnSpPr>
          <p:nvPr/>
        </p:nvCxnSpPr>
        <p:spPr>
          <a:xfrm flipV="1">
            <a:off x="4545300" y="2086829"/>
            <a:ext cx="0" cy="2012205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2D30BFA-0D70-DB11-CC95-B5F947A758DC}"/>
              </a:ext>
            </a:extLst>
          </p:cNvPr>
          <p:cNvCxnSpPr>
            <a:cxnSpLocks/>
          </p:cNvCxnSpPr>
          <p:nvPr/>
        </p:nvCxnSpPr>
        <p:spPr>
          <a:xfrm flipV="1">
            <a:off x="6258486" y="1019503"/>
            <a:ext cx="0" cy="3079531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2FE6DE12-829D-91BC-6072-5B25D08FD540}"/>
              </a:ext>
            </a:extLst>
          </p:cNvPr>
          <p:cNvCxnSpPr>
            <a:cxnSpLocks/>
          </p:cNvCxnSpPr>
          <p:nvPr/>
        </p:nvCxnSpPr>
        <p:spPr>
          <a:xfrm flipV="1">
            <a:off x="7945397" y="1019503"/>
            <a:ext cx="0" cy="3079531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6330D020-0665-8E62-C851-C1EDE5D655B9}"/>
              </a:ext>
            </a:extLst>
          </p:cNvPr>
          <p:cNvCxnSpPr>
            <a:cxnSpLocks/>
          </p:cNvCxnSpPr>
          <p:nvPr/>
        </p:nvCxnSpPr>
        <p:spPr>
          <a:xfrm flipH="1">
            <a:off x="2784817" y="2086829"/>
            <a:ext cx="1787183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06143C9-B882-7051-3A6D-8FCAAEE53EDD}"/>
              </a:ext>
            </a:extLst>
          </p:cNvPr>
          <p:cNvCxnSpPr>
            <a:cxnSpLocks/>
          </p:cNvCxnSpPr>
          <p:nvPr/>
        </p:nvCxnSpPr>
        <p:spPr>
          <a:xfrm flipH="1">
            <a:off x="6258486" y="1019503"/>
            <a:ext cx="1686911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6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mo fazer um Agente de IA treinado com meus dados | RAG - No-Code Start-Up">
            <a:extLst>
              <a:ext uri="{FF2B5EF4-FFF2-40B4-BE49-F238E27FC236}">
                <a16:creationId xmlns:a16="http://schemas.microsoft.com/office/drawing/2014/main" id="{6725E942-14A5-5499-C8CE-9A4105932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D74888A-2D2D-2B53-4152-1874EC667EE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8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86DC35E-0990-4EB1-AD49-A8B3B4B131DE}"/>
              </a:ext>
            </a:extLst>
          </p:cNvPr>
          <p:cNvSpPr/>
          <p:nvPr/>
        </p:nvSpPr>
        <p:spPr>
          <a:xfrm>
            <a:off x="169332" y="251179"/>
            <a:ext cx="5529719" cy="964010"/>
          </a:xfrm>
          <a:prstGeom prst="roundRect">
            <a:avLst/>
          </a:prstGeom>
          <a:solidFill>
            <a:srgbClr val="1111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Montserrat"/>
              </a:rPr>
              <a:t>"Se eu já uso o ChatGPT ou outro LLM no meu dia a dia… então, o que é exatamente um Agente de IA? Qual é a diferença?"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EC760BD-9E73-6C17-FDF5-7CEB77B73388}"/>
              </a:ext>
            </a:extLst>
          </p:cNvPr>
          <p:cNvSpPr/>
          <p:nvPr/>
        </p:nvSpPr>
        <p:spPr>
          <a:xfrm>
            <a:off x="1023948" y="3705725"/>
            <a:ext cx="7096103" cy="1186596"/>
          </a:xfrm>
          <a:prstGeom prst="roundRect">
            <a:avLst/>
          </a:prstGeom>
          <a:solidFill>
            <a:srgbClr val="1111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Montserrat"/>
              </a:rPr>
              <a:t>Usar o ChatGPT é como consultar um especialista por alguns minutos. Já um Agente de IA é como contratar esse especialista para trabalhar com você o tempo todo.</a:t>
            </a:r>
          </a:p>
        </p:txBody>
      </p:sp>
      <p:pic>
        <p:nvPicPr>
          <p:cNvPr id="9" name="Google Shape;194;p26" title="Logo_Slogans_PORT.png">
            <a:extLst>
              <a:ext uri="{FF2B5EF4-FFF2-40B4-BE49-F238E27FC236}">
                <a16:creationId xmlns:a16="http://schemas.microsoft.com/office/drawing/2014/main" id="{4C24B79D-2BD8-E7A6-A587-8629F93526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944569" y="251179"/>
            <a:ext cx="2030099" cy="25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26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D1C20407-63EE-3CCD-EF25-E428BFC30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 title="Portada-00.jpg">
            <a:extLst>
              <a:ext uri="{FF2B5EF4-FFF2-40B4-BE49-F238E27FC236}">
                <a16:creationId xmlns:a16="http://schemas.microsoft.com/office/drawing/2014/main" id="{C86B8010-D069-BBF2-9BDF-380C977391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94" name="Google Shape;194;p26" title="Logo_Slogans_PORT.png">
            <a:extLst>
              <a:ext uri="{FF2B5EF4-FFF2-40B4-BE49-F238E27FC236}">
                <a16:creationId xmlns:a16="http://schemas.microsoft.com/office/drawing/2014/main" id="{64FA66A9-2EC9-59EB-54E1-630D678735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24C50243-68C8-D869-0557-1C0556294B87}"/>
              </a:ext>
            </a:extLst>
          </p:cNvPr>
          <p:cNvSpPr/>
          <p:nvPr/>
        </p:nvSpPr>
        <p:spPr>
          <a:xfrm>
            <a:off x="-516386" y="1172154"/>
            <a:ext cx="10419645" cy="5641293"/>
          </a:xfrm>
          <a:prstGeom prst="ellipse">
            <a:avLst/>
          </a:prstGeom>
          <a:solidFill>
            <a:srgbClr val="FFFFFF"/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Google Shape;72;p6">
            <a:extLst>
              <a:ext uri="{FF2B5EF4-FFF2-40B4-BE49-F238E27FC236}">
                <a16:creationId xmlns:a16="http://schemas.microsoft.com/office/drawing/2014/main" id="{F8964B7B-CA09-E866-68EB-F83282490981}"/>
              </a:ext>
            </a:extLst>
          </p:cNvPr>
          <p:cNvSpPr txBox="1"/>
          <p:nvPr/>
        </p:nvSpPr>
        <p:spPr>
          <a:xfrm>
            <a:off x="2479679" y="1543450"/>
            <a:ext cx="4427513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96974"/>
              </a:lnSpc>
              <a:buSzPts val="1700"/>
            </a:pPr>
            <a:r>
              <a:rPr lang="pt-BR" sz="1800" b="1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Como usamos esses Agentes de IA?</a:t>
            </a:r>
            <a:endParaRPr sz="1800" b="1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909C606-FF51-835B-50DF-3DC0A8D35A02}"/>
              </a:ext>
            </a:extLst>
          </p:cNvPr>
          <p:cNvSpPr/>
          <p:nvPr/>
        </p:nvSpPr>
        <p:spPr>
          <a:xfrm>
            <a:off x="849416" y="1890100"/>
            <a:ext cx="7434118" cy="1201987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Montserrat"/>
              </a:rPr>
              <a:t>E é aí que entramos no universo dos </a:t>
            </a:r>
            <a:r>
              <a:rPr lang="pt-BR" b="1" dirty="0">
                <a:solidFill>
                  <a:schemeClr val="tx1"/>
                </a:solidFill>
                <a:latin typeface="Montserrat"/>
              </a:rPr>
              <a:t>Workflows</a:t>
            </a:r>
            <a:r>
              <a:rPr lang="pt-BR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Montserrat"/>
              </a:rPr>
              <a:t>Inteligentes</a:t>
            </a:r>
            <a:r>
              <a:rPr lang="pt-BR" dirty="0">
                <a:solidFill>
                  <a:schemeClr val="tx1"/>
                </a:solidFill>
                <a:latin typeface="Montserrat"/>
              </a:rPr>
              <a:t>. Porque se um agente de IA sozinho é poderoso. Então imagina quando combinamos vários agentes de IA, APIs, RPA e até intervenção humana, temos algo muito maior: processos vivos, adaptáveis, inteligentes e contínuos.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3A6288-8A15-B0BF-767B-8E8E27B68A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2538" t="34180" b="16670"/>
          <a:stretch>
            <a:fillRect/>
          </a:stretch>
        </p:blipFill>
        <p:spPr>
          <a:xfrm>
            <a:off x="7893537" y="3260391"/>
            <a:ext cx="856123" cy="112785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4557FD8-F10A-FE7A-B373-08FE5F79A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36035" r="82613" b="43444"/>
          <a:stretch>
            <a:fillRect/>
          </a:stretch>
        </p:blipFill>
        <p:spPr bwMode="auto">
          <a:xfrm>
            <a:off x="580292" y="3332237"/>
            <a:ext cx="707022" cy="98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50721FAB-36A2-67E6-18A7-DD3F27DC8807}"/>
              </a:ext>
            </a:extLst>
          </p:cNvPr>
          <p:cNvCxnSpPr>
            <a:cxnSpLocks/>
            <a:stCxn id="10" idx="3"/>
            <a:endCxn id="29" idx="1"/>
          </p:cNvCxnSpPr>
          <p:nvPr/>
        </p:nvCxnSpPr>
        <p:spPr>
          <a:xfrm>
            <a:off x="1287314" y="3825820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FEB6FE14-D9D3-DCB2-935B-E36239CB74F0}"/>
              </a:ext>
            </a:extLst>
          </p:cNvPr>
          <p:cNvGrpSpPr/>
          <p:nvPr/>
        </p:nvGrpSpPr>
        <p:grpSpPr>
          <a:xfrm>
            <a:off x="6643589" y="3454104"/>
            <a:ext cx="707022" cy="693301"/>
            <a:chOff x="6643589" y="3327982"/>
            <a:chExt cx="707022" cy="693301"/>
          </a:xfrm>
        </p:grpSpPr>
        <p:pic>
          <p:nvPicPr>
            <p:cNvPr id="23" name="Gráfico 22" descr="Usuário com preenchimento sólido">
              <a:extLst>
                <a:ext uri="{FF2B5EF4-FFF2-40B4-BE49-F238E27FC236}">
                  <a16:creationId xmlns:a16="http://schemas.microsoft.com/office/drawing/2014/main" id="{2FA2F521-F9CC-AC06-C4F4-3E5B0ABAC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26878" y="3400622"/>
              <a:ext cx="528346" cy="528346"/>
            </a:xfrm>
            <a:prstGeom prst="rect">
              <a:avLst/>
            </a:prstGeom>
          </p:spPr>
        </p:pic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F1F3E28E-A2D6-295A-4B72-68BAB99F2129}"/>
                </a:ext>
              </a:extLst>
            </p:cNvPr>
            <p:cNvSpPr/>
            <p:nvPr/>
          </p:nvSpPr>
          <p:spPr>
            <a:xfrm>
              <a:off x="6643589" y="3327982"/>
              <a:ext cx="707022" cy="693301"/>
            </a:xfrm>
            <a:prstGeom prst="round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7AB749A9-0E75-F8AF-5E79-E46602CDEA65}"/>
              </a:ext>
            </a:extLst>
          </p:cNvPr>
          <p:cNvGrpSpPr/>
          <p:nvPr/>
        </p:nvGrpSpPr>
        <p:grpSpPr>
          <a:xfrm>
            <a:off x="3149228" y="3477671"/>
            <a:ext cx="707022" cy="693301"/>
            <a:chOff x="3149228" y="3351549"/>
            <a:chExt cx="707022" cy="693301"/>
          </a:xfrm>
        </p:grpSpPr>
        <p:pic>
          <p:nvPicPr>
            <p:cNvPr id="22" name="Gráfico 21" descr="Robô com preenchimento sólido">
              <a:extLst>
                <a:ext uri="{FF2B5EF4-FFF2-40B4-BE49-F238E27FC236}">
                  <a16:creationId xmlns:a16="http://schemas.microsoft.com/office/drawing/2014/main" id="{E9297497-8607-05D0-67CC-4A1FD80E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39237" y="3405857"/>
              <a:ext cx="545615" cy="545615"/>
            </a:xfrm>
            <a:prstGeom prst="rect">
              <a:avLst/>
            </a:prstGeom>
          </p:spPr>
        </p:pic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4F7E08F9-1DFE-7E55-6A18-3F5F087A9B34}"/>
                </a:ext>
              </a:extLst>
            </p:cNvPr>
            <p:cNvSpPr/>
            <p:nvPr/>
          </p:nvSpPr>
          <p:spPr>
            <a:xfrm>
              <a:off x="3149228" y="3351549"/>
              <a:ext cx="707022" cy="693301"/>
            </a:xfrm>
            <a:prstGeom prst="round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907101FD-9A9E-F2BD-44F8-96700E499EA5}"/>
              </a:ext>
            </a:extLst>
          </p:cNvPr>
          <p:cNvGrpSpPr/>
          <p:nvPr/>
        </p:nvGrpSpPr>
        <p:grpSpPr>
          <a:xfrm>
            <a:off x="4422115" y="3451075"/>
            <a:ext cx="1676594" cy="749487"/>
            <a:chOff x="4422115" y="3324953"/>
            <a:chExt cx="1676594" cy="749487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393C5FDB-B736-C476-9F7A-CFFD07FCD0F0}"/>
                </a:ext>
              </a:extLst>
            </p:cNvPr>
            <p:cNvSpPr/>
            <p:nvPr/>
          </p:nvSpPr>
          <p:spPr>
            <a:xfrm>
              <a:off x="4422115" y="3324953"/>
              <a:ext cx="1676594" cy="749487"/>
            </a:xfrm>
            <a:prstGeom prst="roundRect">
              <a:avLst/>
            </a:prstGeom>
            <a:solidFill>
              <a:srgbClr val="4343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         Agente de IA</a:t>
              </a:r>
            </a:p>
          </p:txBody>
        </p:sp>
        <p:pic>
          <p:nvPicPr>
            <p:cNvPr id="31" name="Gráfico 30" descr="Cérebro com preenchimento sólido">
              <a:extLst>
                <a:ext uri="{FF2B5EF4-FFF2-40B4-BE49-F238E27FC236}">
                  <a16:creationId xmlns:a16="http://schemas.microsoft.com/office/drawing/2014/main" id="{4449CE9D-D363-3D13-10EA-0D337BF7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62350" y="3445426"/>
              <a:ext cx="483542" cy="483542"/>
            </a:xfrm>
            <a:prstGeom prst="rect">
              <a:avLst/>
            </a:prstGeom>
          </p:spPr>
        </p:pic>
      </p:grp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BE4B0687-9757-1A5F-C319-E7823613F59A}"/>
              </a:ext>
            </a:extLst>
          </p:cNvPr>
          <p:cNvCxnSpPr>
            <a:cxnSpLocks/>
          </p:cNvCxnSpPr>
          <p:nvPr/>
        </p:nvCxnSpPr>
        <p:spPr>
          <a:xfrm>
            <a:off x="2571782" y="3825819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0E0F0412-ECE3-52E2-A3C7-DBB66E449B7D}"/>
              </a:ext>
            </a:extLst>
          </p:cNvPr>
          <p:cNvCxnSpPr>
            <a:cxnSpLocks/>
          </p:cNvCxnSpPr>
          <p:nvPr/>
        </p:nvCxnSpPr>
        <p:spPr>
          <a:xfrm>
            <a:off x="3856250" y="3825819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123AC7CA-F0E3-7DF9-9A15-AD2DE4349A24}"/>
              </a:ext>
            </a:extLst>
          </p:cNvPr>
          <p:cNvCxnSpPr>
            <a:cxnSpLocks/>
          </p:cNvCxnSpPr>
          <p:nvPr/>
        </p:nvCxnSpPr>
        <p:spPr>
          <a:xfrm>
            <a:off x="6098709" y="3824321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BA4028A4-206B-BC1D-CE9E-6008E180F212}"/>
              </a:ext>
            </a:extLst>
          </p:cNvPr>
          <p:cNvCxnSpPr>
            <a:cxnSpLocks/>
          </p:cNvCxnSpPr>
          <p:nvPr/>
        </p:nvCxnSpPr>
        <p:spPr>
          <a:xfrm>
            <a:off x="7350611" y="3788942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0E200EDF-6AAC-57B1-533A-B5E17445A606}"/>
              </a:ext>
            </a:extLst>
          </p:cNvPr>
          <p:cNvGrpSpPr/>
          <p:nvPr/>
        </p:nvGrpSpPr>
        <p:grpSpPr>
          <a:xfrm>
            <a:off x="1864760" y="3479169"/>
            <a:ext cx="707022" cy="693301"/>
            <a:chOff x="1864760" y="3353047"/>
            <a:chExt cx="707022" cy="693301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640A21FE-00A8-6BD7-5E01-1C6D152E2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900" y="3517905"/>
              <a:ext cx="600932" cy="371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24FFC5E9-BA24-2A6C-77C3-9BDB77CC0978}"/>
                </a:ext>
              </a:extLst>
            </p:cNvPr>
            <p:cNvSpPr/>
            <p:nvPr/>
          </p:nvSpPr>
          <p:spPr>
            <a:xfrm>
              <a:off x="1864760" y="3353047"/>
              <a:ext cx="707022" cy="693301"/>
            </a:xfrm>
            <a:prstGeom prst="round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A4FD5BF-697B-690F-06AC-957C7AEED76A}"/>
              </a:ext>
            </a:extLst>
          </p:cNvPr>
          <p:cNvSpPr txBox="1"/>
          <p:nvPr/>
        </p:nvSpPr>
        <p:spPr>
          <a:xfrm>
            <a:off x="1957254" y="4234361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API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467F77C-1807-D39D-832B-114A4D2D76AF}"/>
              </a:ext>
            </a:extLst>
          </p:cNvPr>
          <p:cNvSpPr txBox="1"/>
          <p:nvPr/>
        </p:nvSpPr>
        <p:spPr>
          <a:xfrm>
            <a:off x="3238042" y="423436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RPA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4057DDA-5D0E-B5B9-9B15-8676C0E77874}"/>
              </a:ext>
            </a:extLst>
          </p:cNvPr>
          <p:cNvSpPr txBox="1"/>
          <p:nvPr/>
        </p:nvSpPr>
        <p:spPr>
          <a:xfrm>
            <a:off x="4834760" y="4234360"/>
            <a:ext cx="1110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IA </a:t>
            </a:r>
            <a:r>
              <a:rPr lang="pt-BR" dirty="0" err="1"/>
              <a:t>Agents</a:t>
            </a:r>
            <a:endParaRPr lang="pt-BR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6815685-13C9-C621-66E4-44E519B2B416}"/>
              </a:ext>
            </a:extLst>
          </p:cNvPr>
          <p:cNvSpPr txBox="1"/>
          <p:nvPr/>
        </p:nvSpPr>
        <p:spPr>
          <a:xfrm>
            <a:off x="6726878" y="4181636"/>
            <a:ext cx="613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5074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5" title="Portada-02.jpg"/>
          <p:cNvPicPr preferRelativeResize="0"/>
          <p:nvPr/>
        </p:nvPicPr>
        <p:blipFill rotWithShape="1">
          <a:blip r:embed="rId3">
            <a:alphaModFix/>
          </a:blip>
          <a:srcRect t="288" b="277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64" name="Google Shape;64;p5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101" cy="2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 title="Logo_SaturnStudioV2_Blanco@3x.png"/>
          <p:cNvPicPr preferRelativeResize="0"/>
          <p:nvPr/>
        </p:nvPicPr>
        <p:blipFill rotWithShape="1">
          <a:blip r:embed="rId5">
            <a:alphaModFix/>
          </a:blip>
          <a:srcRect t="6642" b="6633"/>
          <a:stretch/>
        </p:blipFill>
        <p:spPr>
          <a:xfrm>
            <a:off x="560275" y="2280875"/>
            <a:ext cx="2667848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"/>
          <p:cNvSpPr txBox="1"/>
          <p:nvPr/>
        </p:nvSpPr>
        <p:spPr>
          <a:xfrm>
            <a:off x="560275" y="1880663"/>
            <a:ext cx="362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Apresentamos</a:t>
            </a:r>
            <a:endParaRPr sz="2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8740</TotalTime>
  <Words>2039</Words>
  <Application>Microsoft Office PowerPoint</Application>
  <PresentationFormat>Apresentação na tela (16:9)</PresentationFormat>
  <Paragraphs>126</Paragraphs>
  <Slides>19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Montserrat</vt:lpstr>
      <vt:lpstr>Arial</vt:lpstr>
      <vt:lpstr>Montserrat Medium</vt:lpstr>
      <vt:lpstr>Calibri</vt:lpstr>
      <vt:lpstr>Montserrat ExtraBold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LENOVO</dc:creator>
  <cp:lastModifiedBy>LENOVO</cp:lastModifiedBy>
  <cp:revision>153</cp:revision>
  <dcterms:modified xsi:type="dcterms:W3CDTF">2025-07-15T12:07:45Z</dcterms:modified>
</cp:coreProperties>
</file>