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8288000" cy="10287000"/>
  <p:notesSz cx="6858000" cy="9144000"/>
  <p:embeddedFontLst>
    <p:embeddedFont>
      <p:font typeface="Montserrat 1 Bold" panose="020B0604020202020204" charset="0"/>
      <p:regular r:id="rId18"/>
    </p:embeddedFont>
    <p:embeddedFont>
      <p:font typeface="Poppins Extra-Light" panose="020B0604020202020204" charset="0"/>
      <p:regular r:id="rId19"/>
    </p:embeddedFont>
    <p:embeddedFont>
      <p:font typeface="Poppins" panose="020B0604020202020204" charset="0"/>
      <p:regular r:id="rId20"/>
      <p:bold r:id="rId21"/>
      <p:italic r:id="rId22"/>
      <p:boldItalic r:id="rId23"/>
    </p:embeddedFont>
    <p:embeddedFont>
      <p:font typeface="Poppins Medium" panose="020B0604020202020204" charset="0"/>
      <p:regular r:id="rId24"/>
      <p:italic r:id="rId25"/>
    </p:embeddedFont>
    <p:embeddedFont>
      <p:font typeface="Montserrat 2" panose="020B0604020202020204" charset="0"/>
      <p:regular r:id="rId26"/>
    </p:embeddedFont>
    <p:embeddedFont>
      <p:font typeface="Poppins Bold" panose="020B0604020202020204" charset="0"/>
      <p:regular r:id="rId27"/>
      <p:bold r:id="rId28"/>
    </p:embeddedFont>
    <p:embeddedFont>
      <p:font typeface="Poppins Extra-Light Italics" panose="020B0604020202020204" charset="0"/>
      <p:regular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Montserrat 1" panose="020B0604020202020204" charset="0"/>
      <p:regular r:id="rId34"/>
    </p:embeddedFont>
    <p:embeddedFont>
      <p:font typeface="Poppins Italics" panose="020B0604020202020204" charset="0"/>
      <p:regular r:id="rId35"/>
    </p:embeddedFont>
    <p:embeddedFont>
      <p:font typeface="Poppins Bold Italics" panose="020B0604020202020204" charset="0"/>
      <p:regular r:id="rId36"/>
    </p:embeddedFont>
    <p:embeddedFont>
      <p:font typeface="Montserrat 2 Bold" panose="020B0604020202020204" charset="0"/>
      <p:regular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8EA655-56C4-4CA8-8C44-24712D286211}" v="10" dt="2025-07-15T08:44:31.4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696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viewProps" Target="viewProps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svg"/><Relationship Id="rId7" Type="http://schemas.openxmlformats.org/officeDocument/2006/relationships/image" Target="../media/image62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60.sv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9.sv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12" Type="http://schemas.openxmlformats.org/officeDocument/2006/relationships/image" Target="../media/image11.png"/><Relationship Id="rId17" Type="http://schemas.openxmlformats.org/officeDocument/2006/relationships/image" Target="../media/image23.svg"/><Relationship Id="rId2" Type="http://schemas.openxmlformats.org/officeDocument/2006/relationships/image" Target="../media/image6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5" Type="http://schemas.openxmlformats.org/officeDocument/2006/relationships/image" Target="../media/image21.svg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15.svg"/><Relationship Id="rId1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31.svg"/><Relationship Id="rId3" Type="http://schemas.openxmlformats.org/officeDocument/2006/relationships/image" Target="../media/image9.svg"/><Relationship Id="rId7" Type="http://schemas.openxmlformats.org/officeDocument/2006/relationships/image" Target="../media/image25.svg"/><Relationship Id="rId12" Type="http://schemas.openxmlformats.org/officeDocument/2006/relationships/image" Target="../media/image17.png"/><Relationship Id="rId17" Type="http://schemas.openxmlformats.org/officeDocument/2006/relationships/image" Target="../media/image35.svg"/><Relationship Id="rId2" Type="http://schemas.openxmlformats.org/officeDocument/2006/relationships/image" Target="../media/image6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29.svg"/><Relationship Id="rId5" Type="http://schemas.openxmlformats.org/officeDocument/2006/relationships/image" Target="../media/image11.svg"/><Relationship Id="rId15" Type="http://schemas.openxmlformats.org/officeDocument/2006/relationships/image" Target="../media/image33.svg"/><Relationship Id="rId10" Type="http://schemas.openxmlformats.org/officeDocument/2006/relationships/image" Target="../media/image16.png"/><Relationship Id="rId4" Type="http://schemas.openxmlformats.org/officeDocument/2006/relationships/image" Target="../media/image7.png"/><Relationship Id="rId9" Type="http://schemas.openxmlformats.org/officeDocument/2006/relationships/image" Target="../media/image27.svg"/><Relationship Id="rId1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43.svg"/><Relationship Id="rId3" Type="http://schemas.openxmlformats.org/officeDocument/2006/relationships/image" Target="../media/image9.svg"/><Relationship Id="rId7" Type="http://schemas.openxmlformats.org/officeDocument/2006/relationships/image" Target="../media/image37.svg"/><Relationship Id="rId12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41.svg"/><Relationship Id="rId5" Type="http://schemas.openxmlformats.org/officeDocument/2006/relationships/image" Target="../media/image11.svg"/><Relationship Id="rId15" Type="http://schemas.openxmlformats.org/officeDocument/2006/relationships/image" Target="../media/image35.svg"/><Relationship Id="rId10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39.svg"/><Relationship Id="rId1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45.svg"/><Relationship Id="rId7" Type="http://schemas.openxmlformats.org/officeDocument/2006/relationships/image" Target="../media/image27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7" Type="http://schemas.openxmlformats.org/officeDocument/2006/relationships/image" Target="../media/image55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53.sv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>
                <a:alpha val="100000"/>
              </a:srgbClr>
            </a:gs>
            <a:gs pos="50000">
              <a:srgbClr val="C82A7C">
                <a:alpha val="100000"/>
              </a:srgbClr>
            </a:gs>
            <a:gs pos="100000">
              <a:srgbClr val="D92231">
                <a:alpha val="100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1639291" y="-1639291"/>
            <a:ext cx="8274515" cy="11553097"/>
          </a:xfrm>
          <a:custGeom>
            <a:avLst/>
            <a:gdLst/>
            <a:ahLst/>
            <a:cxnLst/>
            <a:rect l="l" t="t" r="r" b="b"/>
            <a:pathLst>
              <a:path w="8274515" h="11553097">
                <a:moveTo>
                  <a:pt x="0" y="0"/>
                </a:moveTo>
                <a:lnTo>
                  <a:pt x="8274515" y="0"/>
                </a:lnTo>
                <a:lnTo>
                  <a:pt x="8274515" y="11553097"/>
                </a:lnTo>
                <a:lnTo>
                  <a:pt x="0" y="115530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2089672" y="4522783"/>
            <a:ext cx="2837563" cy="620717"/>
          </a:xfrm>
          <a:custGeom>
            <a:avLst/>
            <a:gdLst/>
            <a:ahLst/>
            <a:cxnLst/>
            <a:rect l="l" t="t" r="r" b="b"/>
            <a:pathLst>
              <a:path w="2837563" h="620717">
                <a:moveTo>
                  <a:pt x="0" y="0"/>
                </a:moveTo>
                <a:lnTo>
                  <a:pt x="2837562" y="0"/>
                </a:lnTo>
                <a:lnTo>
                  <a:pt x="2837562" y="620717"/>
                </a:lnTo>
                <a:lnTo>
                  <a:pt x="0" y="62071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7370097" y="4362239"/>
            <a:ext cx="4183000" cy="781261"/>
          </a:xfrm>
          <a:custGeom>
            <a:avLst/>
            <a:gdLst/>
            <a:ahLst/>
            <a:cxnLst/>
            <a:rect l="l" t="t" r="r" b="b"/>
            <a:pathLst>
              <a:path w="4183000" h="781261">
                <a:moveTo>
                  <a:pt x="0" y="0"/>
                </a:moveTo>
                <a:lnTo>
                  <a:pt x="4183000" y="0"/>
                </a:lnTo>
                <a:lnTo>
                  <a:pt x="4183000" y="781261"/>
                </a:lnTo>
                <a:lnTo>
                  <a:pt x="0" y="78126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TextBox 5"/>
          <p:cNvSpPr txBox="1"/>
          <p:nvPr/>
        </p:nvSpPr>
        <p:spPr>
          <a:xfrm>
            <a:off x="7370097" y="5840740"/>
            <a:ext cx="9382000" cy="2914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00"/>
              </a:lnSpc>
            </a:pPr>
            <a:r>
              <a:rPr lang="en-US" sz="6000" b="1" spc="-12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Além do hype:</a:t>
            </a:r>
            <a:r>
              <a:rPr lang="en-US" sz="6000" b="1" spc="-12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6000" b="1" spc="-12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IA</a:t>
            </a:r>
            <a:r>
              <a:rPr lang="en-US" sz="6000" b="1" spc="-12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que funciona feita por </a:t>
            </a:r>
            <a:r>
              <a:rPr lang="en-US" sz="6000" b="1" spc="-12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quem sabe</a:t>
            </a:r>
            <a:r>
              <a:rPr lang="en-US" sz="6000" b="1" spc="-12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6000" b="1" spc="-12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fazer funcionar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>
                <a:alpha val="100000"/>
              </a:srgbClr>
            </a:gs>
            <a:gs pos="50000">
              <a:srgbClr val="C82A7C">
                <a:alpha val="100000"/>
              </a:srgbClr>
            </a:gs>
            <a:gs pos="100000">
              <a:srgbClr val="D92231">
                <a:alpha val="100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908129">
            <a:off x="-3202967" y="-633048"/>
            <a:ext cx="8274515" cy="11553097"/>
          </a:xfrm>
          <a:custGeom>
            <a:avLst/>
            <a:gdLst/>
            <a:ahLst/>
            <a:cxnLst/>
            <a:rect l="l" t="t" r="r" b="b"/>
            <a:pathLst>
              <a:path w="8274515" h="11553097">
                <a:moveTo>
                  <a:pt x="0" y="0"/>
                </a:moveTo>
                <a:lnTo>
                  <a:pt x="8274515" y="0"/>
                </a:lnTo>
                <a:lnTo>
                  <a:pt x="8274515" y="11553096"/>
                </a:lnTo>
                <a:lnTo>
                  <a:pt x="0" y="115530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5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 rot="-1845525" flipH="1">
            <a:off x="12402728" y="-400378"/>
            <a:ext cx="8274515" cy="11553097"/>
          </a:xfrm>
          <a:custGeom>
            <a:avLst/>
            <a:gdLst/>
            <a:ahLst/>
            <a:cxnLst/>
            <a:rect l="l" t="t" r="r" b="b"/>
            <a:pathLst>
              <a:path w="8274515" h="11553097">
                <a:moveTo>
                  <a:pt x="8274515" y="0"/>
                </a:moveTo>
                <a:lnTo>
                  <a:pt x="0" y="0"/>
                </a:lnTo>
                <a:lnTo>
                  <a:pt x="0" y="11553097"/>
                </a:lnTo>
                <a:lnTo>
                  <a:pt x="8274515" y="11553097"/>
                </a:lnTo>
                <a:lnTo>
                  <a:pt x="8274515" y="0"/>
                </a:lnTo>
                <a:close/>
              </a:path>
            </a:pathLst>
          </a:custGeom>
          <a:blipFill>
            <a:blip r:embed="rId2">
              <a:alphaModFix amt="55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pt-BR"/>
          </a:p>
        </p:txBody>
      </p:sp>
      <p:grpSp>
        <p:nvGrpSpPr>
          <p:cNvPr id="4" name="Group 4"/>
          <p:cNvGrpSpPr/>
          <p:nvPr/>
        </p:nvGrpSpPr>
        <p:grpSpPr>
          <a:xfrm>
            <a:off x="1028700" y="1028700"/>
            <a:ext cx="16230600" cy="8229600"/>
            <a:chOff x="0" y="0"/>
            <a:chExt cx="4229939" cy="214475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29939" cy="2144758"/>
            </a:xfrm>
            <a:custGeom>
              <a:avLst/>
              <a:gdLst/>
              <a:ahLst/>
              <a:cxnLst/>
              <a:rect l="l" t="t" r="r" b="b"/>
              <a:pathLst>
                <a:path w="4229939" h="2144758">
                  <a:moveTo>
                    <a:pt x="9540" y="0"/>
                  </a:moveTo>
                  <a:lnTo>
                    <a:pt x="4220400" y="0"/>
                  </a:lnTo>
                  <a:cubicBezTo>
                    <a:pt x="4225668" y="0"/>
                    <a:pt x="4229939" y="4271"/>
                    <a:pt x="4229939" y="9540"/>
                  </a:cubicBezTo>
                  <a:lnTo>
                    <a:pt x="4229939" y="2135218"/>
                  </a:lnTo>
                  <a:cubicBezTo>
                    <a:pt x="4229939" y="2140487"/>
                    <a:pt x="4225668" y="2144758"/>
                    <a:pt x="4220400" y="2144758"/>
                  </a:cubicBezTo>
                  <a:lnTo>
                    <a:pt x="9540" y="2144758"/>
                  </a:lnTo>
                  <a:cubicBezTo>
                    <a:pt x="4271" y="2144758"/>
                    <a:pt x="0" y="2140487"/>
                    <a:pt x="0" y="2135218"/>
                  </a:cubicBezTo>
                  <a:lnTo>
                    <a:pt x="0" y="9540"/>
                  </a:lnTo>
                  <a:cubicBezTo>
                    <a:pt x="0" y="4271"/>
                    <a:pt x="4271" y="0"/>
                    <a:pt x="9540" y="0"/>
                  </a:cubicBezTo>
                  <a:close/>
                </a:path>
              </a:pathLst>
            </a:custGeom>
            <a:solidFill>
              <a:srgbClr val="2C2227">
                <a:alpha val="44706"/>
              </a:srgbClr>
            </a:solidFill>
            <a:ln w="19050" cap="sq">
              <a:solidFill>
                <a:srgbClr val="FFFFFF">
                  <a:alpha val="44706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229939" cy="21828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7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737573" y="1807257"/>
            <a:ext cx="9757380" cy="878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65"/>
              </a:lnSpc>
            </a:pPr>
            <a:r>
              <a:rPr lang="en-US" sz="6004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Problemas identificados</a:t>
            </a:r>
          </a:p>
        </p:txBody>
      </p:sp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453571AA-2488-99D1-0329-038D6A909C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3340414"/>
              </p:ext>
            </p:extLst>
          </p:nvPr>
        </p:nvGraphicFramePr>
        <p:xfrm>
          <a:off x="1737572" y="2994660"/>
          <a:ext cx="14782755" cy="5516876"/>
        </p:xfrm>
        <a:graphic>
          <a:graphicData uri="http://schemas.openxmlformats.org/drawingml/2006/table">
            <a:tbl>
              <a:tblPr/>
              <a:tblGrid>
                <a:gridCol w="4927585">
                  <a:extLst>
                    <a:ext uri="{9D8B030D-6E8A-4147-A177-3AD203B41FA5}">
                      <a16:colId xmlns:a16="http://schemas.microsoft.com/office/drawing/2014/main" val="3072152975"/>
                    </a:ext>
                  </a:extLst>
                </a:gridCol>
                <a:gridCol w="4927585">
                  <a:extLst>
                    <a:ext uri="{9D8B030D-6E8A-4147-A177-3AD203B41FA5}">
                      <a16:colId xmlns:a16="http://schemas.microsoft.com/office/drawing/2014/main" val="2228741236"/>
                    </a:ext>
                  </a:extLst>
                </a:gridCol>
                <a:gridCol w="4927585">
                  <a:extLst>
                    <a:ext uri="{9D8B030D-6E8A-4147-A177-3AD203B41FA5}">
                      <a16:colId xmlns:a16="http://schemas.microsoft.com/office/drawing/2014/main" val="239673944"/>
                    </a:ext>
                  </a:extLst>
                </a:gridCol>
              </a:tblGrid>
              <a:tr h="6305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Categoria</a:t>
                      </a:r>
                      <a:endParaRPr lang="pt-BR">
                        <a:solidFill>
                          <a:schemeClr val="bg1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Gartner (Agentic AI 2025)</a:t>
                      </a:r>
                      <a:endParaRPr lang="pt-BR">
                        <a:solidFill>
                          <a:schemeClr val="bg1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MIT/NBER (LLMs 2025)</a:t>
                      </a:r>
                      <a:endParaRPr lang="pt-BR">
                        <a:solidFill>
                          <a:schemeClr val="bg1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3851666"/>
                  </a:ext>
                </a:extLst>
              </a:tr>
              <a:tr h="6305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Fonte</a:t>
                      </a:r>
                      <a:endParaRPr lang="pt-BR">
                        <a:solidFill>
                          <a:schemeClr val="bg1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Gartner (Agentic AI 2025)</a:t>
                      </a: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MIT/NBER (LLMs 2025)</a:t>
                      </a: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3897844"/>
                  </a:ext>
                </a:extLst>
              </a:tr>
              <a:tr h="110337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Foco</a:t>
                      </a:r>
                      <a:endParaRPr lang="pt-BR">
                        <a:solidFill>
                          <a:schemeClr val="bg1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Agentes autônomos em software corporativo</a:t>
                      </a: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IA generativa (LLMs) aplicados em atividades reais</a:t>
                      </a: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0111586"/>
                  </a:ext>
                </a:extLst>
              </a:tr>
              <a:tr h="204912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Diagnóstico</a:t>
                      </a:r>
                      <a:endParaRPr lang="pt-BR">
                        <a:solidFill>
                          <a:schemeClr val="bg1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40% dos projetos serão cancelados até 2027</a:t>
                      </a: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Impacto econômico praticamente nulo até 2025. Ganho médio de produtividade de 2,8%, com apenas 3–7% repassados aos salários.</a:t>
                      </a: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3248285"/>
                  </a:ext>
                </a:extLst>
              </a:tr>
              <a:tr h="110337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Causas do insucesso</a:t>
                      </a:r>
                      <a:endParaRPr lang="pt-BR">
                        <a:solidFill>
                          <a:schemeClr val="bg1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ROI indefinido, hype excessivo, imaturidade</a:t>
                      </a: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Ganhos modestos de produtividade e fraca redução de custo</a:t>
                      </a: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641635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>
                <a:alpha val="100000"/>
              </a:srgbClr>
            </a:gs>
            <a:gs pos="50000">
              <a:srgbClr val="C82A7C">
                <a:alpha val="100000"/>
              </a:srgbClr>
            </a:gs>
            <a:gs pos="100000">
              <a:srgbClr val="D92231">
                <a:alpha val="100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440433" y="1028700"/>
            <a:ext cx="9818867" cy="7712267"/>
            <a:chOff x="0" y="0"/>
            <a:chExt cx="13091822" cy="10283023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3091822" cy="10283023"/>
              <a:chOff x="0" y="0"/>
              <a:chExt cx="2558945" cy="200993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558945" cy="2009933"/>
              </a:xfrm>
              <a:custGeom>
                <a:avLst/>
                <a:gdLst/>
                <a:ahLst/>
                <a:cxnLst/>
                <a:rect l="l" t="t" r="r" b="b"/>
                <a:pathLst>
                  <a:path w="2558945" h="2009933">
                    <a:moveTo>
                      <a:pt x="15769" y="0"/>
                    </a:moveTo>
                    <a:lnTo>
                      <a:pt x="2543175" y="0"/>
                    </a:lnTo>
                    <a:cubicBezTo>
                      <a:pt x="2547358" y="0"/>
                      <a:pt x="2551369" y="1661"/>
                      <a:pt x="2554326" y="4619"/>
                    </a:cubicBezTo>
                    <a:cubicBezTo>
                      <a:pt x="2557283" y="7576"/>
                      <a:pt x="2558945" y="11587"/>
                      <a:pt x="2558945" y="15769"/>
                    </a:cubicBezTo>
                    <a:lnTo>
                      <a:pt x="2558945" y="1994164"/>
                    </a:lnTo>
                    <a:cubicBezTo>
                      <a:pt x="2558945" y="2002873"/>
                      <a:pt x="2551885" y="2009933"/>
                      <a:pt x="2543175" y="2009933"/>
                    </a:cubicBezTo>
                    <a:lnTo>
                      <a:pt x="15769" y="2009933"/>
                    </a:lnTo>
                    <a:cubicBezTo>
                      <a:pt x="11587" y="2009933"/>
                      <a:pt x="7576" y="2008272"/>
                      <a:pt x="4619" y="2005315"/>
                    </a:cubicBezTo>
                    <a:cubicBezTo>
                      <a:pt x="1661" y="2002357"/>
                      <a:pt x="0" y="1998346"/>
                      <a:pt x="0" y="1994164"/>
                    </a:cubicBezTo>
                    <a:lnTo>
                      <a:pt x="0" y="15769"/>
                    </a:lnTo>
                    <a:cubicBezTo>
                      <a:pt x="0" y="11587"/>
                      <a:pt x="1661" y="7576"/>
                      <a:pt x="4619" y="4619"/>
                    </a:cubicBezTo>
                    <a:cubicBezTo>
                      <a:pt x="7576" y="1661"/>
                      <a:pt x="11587" y="0"/>
                      <a:pt x="15769" y="0"/>
                    </a:cubicBezTo>
                    <a:close/>
                  </a:path>
                </a:pathLst>
              </a:custGeom>
              <a:solidFill>
                <a:srgbClr val="FEFFFF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38100"/>
                <a:ext cx="2558945" cy="204803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57"/>
                  </a:lnSpc>
                </a:pPr>
                <a:endParaRPr/>
              </a:p>
            </p:txBody>
          </p:sp>
        </p:grpSp>
        <p:sp>
          <p:nvSpPr>
            <p:cNvPr id="6" name="Freeform 6"/>
            <p:cNvSpPr/>
            <p:nvPr/>
          </p:nvSpPr>
          <p:spPr>
            <a:xfrm>
              <a:off x="600207" y="711670"/>
              <a:ext cx="11891407" cy="8859682"/>
            </a:xfrm>
            <a:custGeom>
              <a:avLst/>
              <a:gdLst/>
              <a:ahLst/>
              <a:cxnLst/>
              <a:rect l="l" t="t" r="r" b="b"/>
              <a:pathLst>
                <a:path w="11891407" h="8859682">
                  <a:moveTo>
                    <a:pt x="0" y="0"/>
                  </a:moveTo>
                  <a:lnTo>
                    <a:pt x="11891408" y="0"/>
                  </a:lnTo>
                  <a:lnTo>
                    <a:pt x="11891408" y="8859683"/>
                  </a:lnTo>
                  <a:lnTo>
                    <a:pt x="0" y="88596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47858" t="-892" r="-665" b="-4761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28700" y="1047750"/>
            <a:ext cx="4033989" cy="2070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00"/>
              </a:lnSpc>
            </a:pPr>
            <a:r>
              <a:rPr lang="en-US" sz="50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AS 7 RAZÕES PARA A FALHA DE IA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7883844"/>
            <a:ext cx="4033989" cy="857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95"/>
              </a:lnSpc>
            </a:pPr>
            <a:r>
              <a:rPr lang="en-US" sz="1599" i="1">
                <a:solidFill>
                  <a:srgbClr val="FFFFFF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Fig 1. </a:t>
            </a:r>
          </a:p>
          <a:p>
            <a:pPr algn="l">
              <a:lnSpc>
                <a:spcPts val="1695"/>
              </a:lnSpc>
            </a:pPr>
            <a:r>
              <a:rPr lang="en-US" sz="1599" i="1">
                <a:solidFill>
                  <a:srgbClr val="FFFFFF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Mapa de posicionamento mostrando as razões de falha de AI em termos de impacto e frequência de ocorrência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6510778" y="8942484"/>
            <a:ext cx="748522" cy="3040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26"/>
              </a:lnSpc>
            </a:pPr>
            <a:r>
              <a:rPr lang="en-US" sz="2100" i="1">
                <a:solidFill>
                  <a:srgbClr val="FFFFFF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Fig 1.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>
                <a:alpha val="100000"/>
              </a:srgbClr>
            </a:gs>
            <a:gs pos="50000">
              <a:srgbClr val="C82A7C">
                <a:alpha val="100000"/>
              </a:srgbClr>
            </a:gs>
            <a:gs pos="100000">
              <a:srgbClr val="D92231">
                <a:alpha val="100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29939" cy="21447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29939" cy="2144758"/>
            </a:xfrm>
            <a:custGeom>
              <a:avLst/>
              <a:gdLst/>
              <a:ahLst/>
              <a:cxnLst/>
              <a:rect l="l" t="t" r="r" b="b"/>
              <a:pathLst>
                <a:path w="4229939" h="2144758">
                  <a:moveTo>
                    <a:pt x="9540" y="0"/>
                  </a:moveTo>
                  <a:lnTo>
                    <a:pt x="4220400" y="0"/>
                  </a:lnTo>
                  <a:cubicBezTo>
                    <a:pt x="4225668" y="0"/>
                    <a:pt x="4229939" y="4271"/>
                    <a:pt x="4229939" y="9540"/>
                  </a:cubicBezTo>
                  <a:lnTo>
                    <a:pt x="4229939" y="2135218"/>
                  </a:lnTo>
                  <a:cubicBezTo>
                    <a:pt x="4229939" y="2140487"/>
                    <a:pt x="4225668" y="2144758"/>
                    <a:pt x="4220400" y="2144758"/>
                  </a:cubicBezTo>
                  <a:lnTo>
                    <a:pt x="9540" y="2144758"/>
                  </a:lnTo>
                  <a:cubicBezTo>
                    <a:pt x="4271" y="2144758"/>
                    <a:pt x="0" y="2140487"/>
                    <a:pt x="0" y="2135218"/>
                  </a:cubicBezTo>
                  <a:lnTo>
                    <a:pt x="0" y="9540"/>
                  </a:lnTo>
                  <a:cubicBezTo>
                    <a:pt x="0" y="4271"/>
                    <a:pt x="4271" y="0"/>
                    <a:pt x="9540" y="0"/>
                  </a:cubicBezTo>
                  <a:close/>
                </a:path>
              </a:pathLst>
            </a:custGeom>
            <a:solidFill>
              <a:srgbClr val="2C2227">
                <a:alpha val="44706"/>
              </a:srgbClr>
            </a:solidFill>
            <a:ln w="19050" cap="sq">
              <a:solidFill>
                <a:srgbClr val="FFFFFF">
                  <a:alpha val="44706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pt-BR">
                <a:latin typeface="Poppins"/>
                <a:cs typeface="Poppin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29939" cy="21828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7"/>
                </a:lnSpc>
              </a:pPr>
              <a:endParaRPr>
                <a:latin typeface="Poppins"/>
                <a:cs typeface="Poppins"/>
              </a:endParaRP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658331" y="1714418"/>
            <a:ext cx="6033994" cy="689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00"/>
              </a:lnSpc>
            </a:pPr>
            <a:r>
              <a:rPr lang="en-US" sz="5000" b="1">
                <a:solidFill>
                  <a:srgbClr val="FFFFFF"/>
                </a:solidFill>
                <a:latin typeface="Poppins"/>
                <a:ea typeface="Poppins Bold"/>
                <a:cs typeface="Poppins"/>
                <a:sym typeface="Poppins Bold"/>
              </a:rPr>
              <a:t>IA AGENTIC x LLMs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658331" y="2527218"/>
            <a:ext cx="7261295" cy="4117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67"/>
              </a:lnSpc>
            </a:pPr>
            <a:r>
              <a:rPr lang="en-US" sz="2799">
                <a:solidFill>
                  <a:srgbClr val="FEFFFF"/>
                </a:solidFill>
                <a:latin typeface="Poppins"/>
                <a:ea typeface="Poppins"/>
                <a:cs typeface="Poppins"/>
                <a:sym typeface="Poppins"/>
              </a:rPr>
              <a:t>EFEITOS E APLICAÇÕES PRAGMÁTICAS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658331" y="3452227"/>
            <a:ext cx="7261295" cy="324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32"/>
              </a:lnSpc>
            </a:pPr>
            <a:r>
              <a:rPr lang="en-US" sz="2200">
                <a:solidFill>
                  <a:srgbClr val="FEFFFF"/>
                </a:solidFill>
                <a:latin typeface="Poppins"/>
                <a:ea typeface="Poppins"/>
                <a:cs typeface="Poppins"/>
                <a:sym typeface="Poppins"/>
              </a:rPr>
              <a:t>PRINCIPAIS PONTOS</a:t>
            </a:r>
          </a:p>
        </p:txBody>
      </p:sp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9876F16E-FE74-310E-8FF3-287D7DD8C4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0216884"/>
              </p:ext>
            </p:extLst>
          </p:nvPr>
        </p:nvGraphicFramePr>
        <p:xfrm>
          <a:off x="1742378" y="4042317"/>
          <a:ext cx="14747274" cy="4541987"/>
        </p:xfrm>
        <a:graphic>
          <a:graphicData uri="http://schemas.openxmlformats.org/drawingml/2006/table">
            <a:tbl>
              <a:tblPr/>
              <a:tblGrid>
                <a:gridCol w="7373637">
                  <a:extLst>
                    <a:ext uri="{9D8B030D-6E8A-4147-A177-3AD203B41FA5}">
                      <a16:colId xmlns:a16="http://schemas.microsoft.com/office/drawing/2014/main" val="3072152975"/>
                    </a:ext>
                  </a:extLst>
                </a:gridCol>
                <a:gridCol w="7373637">
                  <a:extLst>
                    <a:ext uri="{9D8B030D-6E8A-4147-A177-3AD203B41FA5}">
                      <a16:colId xmlns:a16="http://schemas.microsoft.com/office/drawing/2014/main" val="2228741236"/>
                    </a:ext>
                  </a:extLst>
                </a:gridCol>
              </a:tblGrid>
              <a:tr h="92433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BR" sz="1800" b="1" i="0" u="none" strike="noStrike" baseline="0" noProof="0">
                          <a:solidFill>
                            <a:srgbClr val="FFFFFF"/>
                          </a:solidFill>
                          <a:latin typeface="Poppins"/>
                        </a:rPr>
                        <a:t>IA AGENTIC (Gartner, 2025)</a:t>
                      </a:r>
                      <a:endParaRPr lang="pt-BR">
                        <a:latin typeface="Poppins"/>
                      </a:endParaRP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BR" sz="1800" b="1" i="0" u="none" strike="noStrike" baseline="0" noProof="0" err="1">
                          <a:solidFill>
                            <a:srgbClr val="FFFFFF"/>
                          </a:solidFill>
                          <a:latin typeface="Poppins"/>
                        </a:rPr>
                        <a:t>LLMs</a:t>
                      </a:r>
                      <a:r>
                        <a:rPr lang="pt-BR" sz="1800" b="1" i="0" u="none" strike="noStrike" baseline="0" noProof="0">
                          <a:solidFill>
                            <a:srgbClr val="FFFFFF"/>
                          </a:solidFill>
                          <a:latin typeface="Poppins"/>
                        </a:rPr>
                        <a:t> (MIT Sloan/NBER, 2025)</a:t>
                      </a: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3851666"/>
                  </a:ext>
                </a:extLst>
              </a:tr>
              <a:tr h="89246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BR" sz="1800" b="0" i="0" u="none" strike="noStrike" noProof="0">
                          <a:solidFill>
                            <a:srgbClr val="FFFFFF"/>
                          </a:solidFill>
                          <a:latin typeface="Poppins"/>
                        </a:rPr>
                        <a:t>Altos cancelamentos por hype</a:t>
                      </a:r>
                      <a:endParaRPr lang="pt-BR">
                        <a:latin typeface="Poppins"/>
                      </a:endParaRP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BR" sz="1800" b="0" i="0" u="none" strike="noStrike" noProof="0">
                          <a:solidFill>
                            <a:srgbClr val="FFFFFF"/>
                          </a:solidFill>
                          <a:latin typeface="Poppins"/>
                        </a:rPr>
                        <a:t>Alta adoção, impacto mínimo</a:t>
                      </a:r>
                      <a:endParaRPr lang="pt-BR">
                        <a:solidFill>
                          <a:schemeClr val="bg1"/>
                        </a:solidFill>
                        <a:latin typeface="Poppins"/>
                        <a:cs typeface="Poppins"/>
                      </a:endParaRP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3897844"/>
                  </a:ext>
                </a:extLst>
              </a:tr>
              <a:tr h="94027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BR" sz="1800" b="0" i="0" u="none" strike="noStrike" noProof="0">
                          <a:solidFill>
                            <a:srgbClr val="FFFFFF"/>
                          </a:solidFill>
                          <a:latin typeface="Poppins"/>
                        </a:rPr>
                        <a:t>ROI fraco, controle insuficiente</a:t>
                      </a:r>
                      <a:endParaRPr lang="pt-BR">
                        <a:latin typeface="Poppins"/>
                      </a:endParaRP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BR" sz="1800" b="0" i="0" u="none" strike="noStrike" noProof="0">
                          <a:solidFill>
                            <a:srgbClr val="FFFFFF"/>
                          </a:solidFill>
                          <a:latin typeface="Poppins"/>
                        </a:rPr>
                        <a:t>Ganho de produtividade = 2.8%</a:t>
                      </a:r>
                      <a:endParaRPr lang="pt-BR">
                        <a:solidFill>
                          <a:schemeClr val="bg1"/>
                        </a:solidFill>
                        <a:latin typeface="Poppins"/>
                        <a:cs typeface="Poppins"/>
                      </a:endParaRP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0111586"/>
                  </a:ext>
                </a:extLst>
              </a:tr>
              <a:tr h="84465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BR" sz="1800" b="0" i="0" u="none" strike="noStrike" noProof="0">
                          <a:solidFill>
                            <a:srgbClr val="FFFFFF"/>
                          </a:solidFill>
                          <a:latin typeface="Poppins"/>
                        </a:rPr>
                        <a:t>Autonomia é vista, mas rara</a:t>
                      </a:r>
                      <a:endParaRPr lang="pt-BR">
                        <a:latin typeface="Poppins"/>
                      </a:endParaRP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BR" sz="1800" b="0" i="0" u="none" strike="noStrike" noProof="0">
                          <a:solidFill>
                            <a:srgbClr val="FFFFFF"/>
                          </a:solidFill>
                          <a:latin typeface="Poppins"/>
                        </a:rPr>
                        <a:t>Pouco repasse ao salário</a:t>
                      </a:r>
                      <a:endParaRPr lang="pt-BR">
                        <a:solidFill>
                          <a:schemeClr val="bg1"/>
                        </a:solidFill>
                        <a:latin typeface="Poppins"/>
                        <a:cs typeface="Poppins"/>
                      </a:endParaRP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3248285"/>
                  </a:ext>
                </a:extLst>
              </a:tr>
              <a:tr h="94027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BR" sz="1800" b="0" i="0" u="none" strike="noStrike" noProof="0">
                          <a:solidFill>
                            <a:srgbClr val="FFFFFF"/>
                          </a:solidFill>
                          <a:latin typeface="Poppins"/>
                        </a:rPr>
                        <a:t>Empresas devem medir e reformular</a:t>
                      </a:r>
                      <a:endParaRPr lang="pt-BR">
                        <a:latin typeface="Poppins"/>
                      </a:endParaRP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BR" sz="1800" b="0" i="0" u="none" strike="noStrike" baseline="0" noProof="0">
                          <a:solidFill>
                            <a:srgbClr val="FFFFFF"/>
                          </a:solidFill>
                          <a:latin typeface="Poppins"/>
                        </a:rPr>
                        <a:t>Empresas são chave (treinamento)</a:t>
                      </a:r>
                      <a:endParaRPr lang="pt-BR">
                        <a:latin typeface="Poppins"/>
                      </a:endParaRP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641635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>
                <a:alpha val="100000"/>
              </a:srgbClr>
            </a:gs>
            <a:gs pos="50000">
              <a:srgbClr val="C82A7C">
                <a:alpha val="100000"/>
              </a:srgbClr>
            </a:gs>
            <a:gs pos="100000">
              <a:srgbClr val="D92231">
                <a:alpha val="100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29939" cy="21447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29939" cy="2144758"/>
            </a:xfrm>
            <a:custGeom>
              <a:avLst/>
              <a:gdLst/>
              <a:ahLst/>
              <a:cxnLst/>
              <a:rect l="l" t="t" r="r" b="b"/>
              <a:pathLst>
                <a:path w="4229939" h="2144758">
                  <a:moveTo>
                    <a:pt x="9540" y="0"/>
                  </a:moveTo>
                  <a:lnTo>
                    <a:pt x="4220400" y="0"/>
                  </a:lnTo>
                  <a:cubicBezTo>
                    <a:pt x="4225668" y="0"/>
                    <a:pt x="4229939" y="4271"/>
                    <a:pt x="4229939" y="9540"/>
                  </a:cubicBezTo>
                  <a:lnTo>
                    <a:pt x="4229939" y="2135218"/>
                  </a:lnTo>
                  <a:cubicBezTo>
                    <a:pt x="4229939" y="2140487"/>
                    <a:pt x="4225668" y="2144758"/>
                    <a:pt x="4220400" y="2144758"/>
                  </a:cubicBezTo>
                  <a:lnTo>
                    <a:pt x="9540" y="2144758"/>
                  </a:lnTo>
                  <a:cubicBezTo>
                    <a:pt x="4271" y="2144758"/>
                    <a:pt x="0" y="2140487"/>
                    <a:pt x="0" y="2135218"/>
                  </a:cubicBezTo>
                  <a:lnTo>
                    <a:pt x="0" y="9540"/>
                  </a:lnTo>
                  <a:cubicBezTo>
                    <a:pt x="0" y="4271"/>
                    <a:pt x="4271" y="0"/>
                    <a:pt x="9540" y="0"/>
                  </a:cubicBezTo>
                  <a:close/>
                </a:path>
              </a:pathLst>
            </a:custGeom>
            <a:solidFill>
              <a:srgbClr val="2C2227">
                <a:alpha val="44706"/>
              </a:srgbClr>
            </a:solidFill>
            <a:ln w="19050" cap="sq">
              <a:solidFill>
                <a:srgbClr val="FFFFFF">
                  <a:alpha val="44706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29939" cy="21828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7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658331" y="1714418"/>
            <a:ext cx="6033994" cy="736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00"/>
              </a:lnSpc>
            </a:pPr>
            <a:r>
              <a:rPr lang="en-US" sz="50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CONCLUSÃO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658331" y="2546268"/>
            <a:ext cx="15076369" cy="783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67"/>
              </a:lnSpc>
            </a:pPr>
            <a:r>
              <a:rPr lang="en-US" sz="2799" err="1">
                <a:solidFill>
                  <a:srgbClr val="FEFFFF"/>
                </a:solidFill>
                <a:latin typeface="Poppins"/>
                <a:ea typeface="Poppins"/>
                <a:cs typeface="Poppins"/>
                <a:sym typeface="Poppins"/>
              </a:rPr>
              <a:t>Adoção</a:t>
            </a:r>
            <a:r>
              <a:rPr lang="en-US" sz="2799">
                <a:solidFill>
                  <a:srgbClr val="FE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99" err="1">
                <a:solidFill>
                  <a:srgbClr val="FEFFFF"/>
                </a:solidFill>
                <a:latin typeface="Poppins"/>
                <a:ea typeface="Poppins"/>
                <a:cs typeface="Poppins"/>
                <a:sym typeface="Poppins"/>
              </a:rPr>
              <a:t>só</a:t>
            </a:r>
            <a:r>
              <a:rPr lang="en-US" sz="2799">
                <a:solidFill>
                  <a:srgbClr val="FEFFFF"/>
                </a:solidFill>
                <a:latin typeface="Poppins"/>
                <a:ea typeface="Poppins"/>
                <a:cs typeface="Poppins"/>
                <a:sym typeface="Poppins"/>
              </a:rPr>
              <a:t> com ROI claro e </a:t>
            </a:r>
            <a:r>
              <a:rPr lang="en-US" sz="2799" err="1">
                <a:solidFill>
                  <a:srgbClr val="FEFFFF"/>
                </a:solidFill>
                <a:latin typeface="Poppins"/>
                <a:ea typeface="Poppins"/>
                <a:cs typeface="Poppins"/>
                <a:sym typeface="Poppins"/>
              </a:rPr>
              <a:t>reestruturação</a:t>
            </a:r>
            <a:endParaRPr lang="en-US" sz="2799">
              <a:solidFill>
                <a:srgbClr val="FE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2967"/>
              </a:lnSpc>
            </a:pPr>
            <a:r>
              <a:rPr lang="en-US" sz="2799" err="1">
                <a:solidFill>
                  <a:srgbClr val="FEFFFF"/>
                </a:solidFill>
                <a:latin typeface="Poppins"/>
                <a:ea typeface="Poppins"/>
                <a:cs typeface="Poppins"/>
                <a:sym typeface="Poppins"/>
              </a:rPr>
              <a:t>Cuidados</a:t>
            </a:r>
            <a:r>
              <a:rPr lang="en-US" sz="2799">
                <a:solidFill>
                  <a:srgbClr val="FE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99" err="1">
                <a:solidFill>
                  <a:srgbClr val="FEFFFF"/>
                </a:solidFill>
                <a:latin typeface="Poppins"/>
                <a:ea typeface="Poppins"/>
                <a:cs typeface="Poppins"/>
                <a:sym typeface="Poppins"/>
              </a:rPr>
              <a:t>ao</a:t>
            </a:r>
            <a:r>
              <a:rPr lang="en-US" sz="2799">
                <a:solidFill>
                  <a:srgbClr val="FE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99" err="1">
                <a:solidFill>
                  <a:srgbClr val="FEFFFF"/>
                </a:solidFill>
                <a:latin typeface="Poppins"/>
                <a:ea typeface="Poppins"/>
                <a:cs typeface="Poppins"/>
                <a:sym typeface="Poppins"/>
              </a:rPr>
              <a:t>aplicar</a:t>
            </a:r>
            <a:r>
              <a:rPr lang="en-US" sz="2799">
                <a:solidFill>
                  <a:srgbClr val="FEFFFF"/>
                </a:solidFill>
                <a:latin typeface="Poppins"/>
                <a:ea typeface="Poppins"/>
                <a:cs typeface="Poppins"/>
                <a:sym typeface="Poppins"/>
              </a:rPr>
              <a:t> de forma </a:t>
            </a:r>
            <a:r>
              <a:rPr lang="en-US" sz="2799" err="1">
                <a:solidFill>
                  <a:srgbClr val="FEFFFF"/>
                </a:solidFill>
                <a:latin typeface="Poppins"/>
                <a:ea typeface="Poppins"/>
                <a:cs typeface="Poppins"/>
                <a:sym typeface="Poppins"/>
              </a:rPr>
              <a:t>generalizada</a:t>
            </a:r>
            <a:endParaRPr lang="en-US" sz="2799">
              <a:solidFill>
                <a:srgbClr val="FE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1ACF0E07-2CAA-EB95-C07B-08704EA7B5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212519"/>
              </p:ext>
            </p:extLst>
          </p:nvPr>
        </p:nvGraphicFramePr>
        <p:xfrm>
          <a:off x="1658330" y="3991692"/>
          <a:ext cx="14831391" cy="4572909"/>
        </p:xfrm>
        <a:graphic>
          <a:graphicData uri="http://schemas.openxmlformats.org/drawingml/2006/table">
            <a:tbl>
              <a:tblPr/>
              <a:tblGrid>
                <a:gridCol w="4943797">
                  <a:extLst>
                    <a:ext uri="{9D8B030D-6E8A-4147-A177-3AD203B41FA5}">
                      <a16:colId xmlns:a16="http://schemas.microsoft.com/office/drawing/2014/main" val="2008711867"/>
                    </a:ext>
                  </a:extLst>
                </a:gridCol>
                <a:gridCol w="4839033">
                  <a:extLst>
                    <a:ext uri="{9D8B030D-6E8A-4147-A177-3AD203B41FA5}">
                      <a16:colId xmlns:a16="http://schemas.microsoft.com/office/drawing/2014/main" val="965394381"/>
                    </a:ext>
                  </a:extLst>
                </a:gridCol>
                <a:gridCol w="5048561">
                  <a:extLst>
                    <a:ext uri="{9D8B030D-6E8A-4147-A177-3AD203B41FA5}">
                      <a16:colId xmlns:a16="http://schemas.microsoft.com/office/drawing/2014/main" val="1321179583"/>
                    </a:ext>
                  </a:extLst>
                </a:gridCol>
              </a:tblGrid>
              <a:tr h="44697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TEMA</a:t>
                      </a:r>
                      <a:endParaRPr lang="pt-BR">
                        <a:solidFill>
                          <a:schemeClr val="bg1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IA AGENTIC</a:t>
                      </a:r>
                      <a:endParaRPr lang="pt-BR">
                        <a:solidFill>
                          <a:schemeClr val="bg1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 err="1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LLMs</a:t>
                      </a:r>
                      <a:endParaRPr lang="pt-BR">
                        <a:solidFill>
                          <a:schemeClr val="bg1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309986"/>
                  </a:ext>
                </a:extLst>
              </a:tr>
              <a:tr h="77361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Enfoque</a:t>
                      </a:r>
                      <a:endParaRPr lang="pt-BR">
                        <a:solidFill>
                          <a:schemeClr val="bg1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IA autônoma em empresas</a:t>
                      </a: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err="1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LLMs</a:t>
                      </a:r>
                      <a:r>
                        <a:rPr lang="pt-BR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e </a:t>
                      </a:r>
                      <a:r>
                        <a:rPr lang="pt-BR" err="1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chatbots</a:t>
                      </a:r>
                      <a:r>
                        <a:rPr lang="pt-BR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em tarefas reais</a:t>
                      </a: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612077"/>
                  </a:ext>
                </a:extLst>
              </a:tr>
              <a:tr h="11174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Diagnóstico</a:t>
                      </a:r>
                      <a:endParaRPr lang="pt-BR">
                        <a:solidFill>
                          <a:schemeClr val="bg1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Altos cancelamentos por hype e imaturidade</a:t>
                      </a: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Alta adoção, mas impacto quase nulo</a:t>
                      </a: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0402581"/>
                  </a:ext>
                </a:extLst>
              </a:tr>
              <a:tr h="11174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Problemas</a:t>
                      </a:r>
                      <a:endParaRPr lang="pt-BR">
                        <a:solidFill>
                          <a:schemeClr val="bg1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ROI fraco, falsa autonomia, falha de propósito</a:t>
                      </a: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Pouco ganho produtivo, baixa transferência salarial</a:t>
                      </a: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6653049"/>
                  </a:ext>
                </a:extLst>
              </a:tr>
              <a:tr h="11174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Papel das empresas</a:t>
                      </a:r>
                      <a:endParaRPr lang="pt-BR">
                        <a:solidFill>
                          <a:schemeClr val="bg1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Devem reestruturar processos e medir ROI</a:t>
                      </a: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São chave para ganhos reais (treinamento e apoio)</a:t>
                      </a: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453496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>
                <a:alpha val="100000"/>
              </a:srgbClr>
            </a:gs>
            <a:gs pos="50000">
              <a:srgbClr val="C82A7C">
                <a:alpha val="100000"/>
              </a:srgbClr>
            </a:gs>
            <a:gs pos="100000">
              <a:srgbClr val="D92231">
                <a:alpha val="100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908129">
            <a:off x="-3202967" y="-633048"/>
            <a:ext cx="8274515" cy="11553097"/>
          </a:xfrm>
          <a:custGeom>
            <a:avLst/>
            <a:gdLst/>
            <a:ahLst/>
            <a:cxnLst/>
            <a:rect l="l" t="t" r="r" b="b"/>
            <a:pathLst>
              <a:path w="8274515" h="11553097">
                <a:moveTo>
                  <a:pt x="0" y="0"/>
                </a:moveTo>
                <a:lnTo>
                  <a:pt x="8274515" y="0"/>
                </a:lnTo>
                <a:lnTo>
                  <a:pt x="8274515" y="11553096"/>
                </a:lnTo>
                <a:lnTo>
                  <a:pt x="0" y="115530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5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 rot="-1845525" flipH="1">
            <a:off x="12402728" y="-400378"/>
            <a:ext cx="8274515" cy="11553097"/>
          </a:xfrm>
          <a:custGeom>
            <a:avLst/>
            <a:gdLst/>
            <a:ahLst/>
            <a:cxnLst/>
            <a:rect l="l" t="t" r="r" b="b"/>
            <a:pathLst>
              <a:path w="8274515" h="11553097">
                <a:moveTo>
                  <a:pt x="8274515" y="0"/>
                </a:moveTo>
                <a:lnTo>
                  <a:pt x="0" y="0"/>
                </a:lnTo>
                <a:lnTo>
                  <a:pt x="0" y="11553097"/>
                </a:lnTo>
                <a:lnTo>
                  <a:pt x="8274515" y="11553097"/>
                </a:lnTo>
                <a:lnTo>
                  <a:pt x="8274515" y="0"/>
                </a:lnTo>
                <a:close/>
              </a:path>
            </a:pathLst>
          </a:custGeom>
          <a:blipFill>
            <a:blip r:embed="rId2">
              <a:alphaModFix amt="55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pt-BR"/>
          </a:p>
        </p:txBody>
      </p:sp>
      <p:grpSp>
        <p:nvGrpSpPr>
          <p:cNvPr id="4" name="Group 4"/>
          <p:cNvGrpSpPr/>
          <p:nvPr/>
        </p:nvGrpSpPr>
        <p:grpSpPr>
          <a:xfrm>
            <a:off x="1028700" y="1028700"/>
            <a:ext cx="16230600" cy="8229600"/>
            <a:chOff x="0" y="0"/>
            <a:chExt cx="4229939" cy="214475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29939" cy="2144758"/>
            </a:xfrm>
            <a:custGeom>
              <a:avLst/>
              <a:gdLst/>
              <a:ahLst/>
              <a:cxnLst/>
              <a:rect l="l" t="t" r="r" b="b"/>
              <a:pathLst>
                <a:path w="4229939" h="2144758">
                  <a:moveTo>
                    <a:pt x="9540" y="0"/>
                  </a:moveTo>
                  <a:lnTo>
                    <a:pt x="4220400" y="0"/>
                  </a:lnTo>
                  <a:cubicBezTo>
                    <a:pt x="4225668" y="0"/>
                    <a:pt x="4229939" y="4271"/>
                    <a:pt x="4229939" y="9540"/>
                  </a:cubicBezTo>
                  <a:lnTo>
                    <a:pt x="4229939" y="2135218"/>
                  </a:lnTo>
                  <a:cubicBezTo>
                    <a:pt x="4229939" y="2140487"/>
                    <a:pt x="4225668" y="2144758"/>
                    <a:pt x="4220400" y="2144758"/>
                  </a:cubicBezTo>
                  <a:lnTo>
                    <a:pt x="9540" y="2144758"/>
                  </a:lnTo>
                  <a:cubicBezTo>
                    <a:pt x="4271" y="2144758"/>
                    <a:pt x="0" y="2140487"/>
                    <a:pt x="0" y="2135218"/>
                  </a:cubicBezTo>
                  <a:lnTo>
                    <a:pt x="0" y="9540"/>
                  </a:lnTo>
                  <a:cubicBezTo>
                    <a:pt x="0" y="4271"/>
                    <a:pt x="4271" y="0"/>
                    <a:pt x="9540" y="0"/>
                  </a:cubicBezTo>
                  <a:close/>
                </a:path>
              </a:pathLst>
            </a:custGeom>
            <a:solidFill>
              <a:srgbClr val="2C2227">
                <a:alpha val="44706"/>
              </a:srgbClr>
            </a:solidFill>
            <a:ln w="19050" cap="sq">
              <a:solidFill>
                <a:srgbClr val="FFFFFF">
                  <a:alpha val="44706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229939" cy="21828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7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737573" y="1562583"/>
            <a:ext cx="14802412" cy="6932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87"/>
              </a:lnSpc>
            </a:pPr>
            <a:r>
              <a:rPr lang="en-US" sz="4704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PASSO A PASSO PARA UM PROJETO DE SUCESSO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748015" y="2265360"/>
            <a:ext cx="14802412" cy="4117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67"/>
              </a:lnSpc>
            </a:pPr>
            <a:r>
              <a:rPr lang="en-US" sz="2799" i="1">
                <a:solidFill>
                  <a:srgbClr val="FFFFFF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SEGUNDO O BCG BOSTON CONSULTING GROUP</a:t>
            </a:r>
          </a:p>
        </p:txBody>
      </p:sp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B37D1F01-91B4-EE2D-7CC0-D6385A9A82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3920054"/>
              </p:ext>
            </p:extLst>
          </p:nvPr>
        </p:nvGraphicFramePr>
        <p:xfrm>
          <a:off x="1737572" y="3365182"/>
          <a:ext cx="14843634" cy="5166363"/>
        </p:xfrm>
        <a:graphic>
          <a:graphicData uri="http://schemas.openxmlformats.org/drawingml/2006/table">
            <a:tbl>
              <a:tblPr/>
              <a:tblGrid>
                <a:gridCol w="4947878">
                  <a:extLst>
                    <a:ext uri="{9D8B030D-6E8A-4147-A177-3AD203B41FA5}">
                      <a16:colId xmlns:a16="http://schemas.microsoft.com/office/drawing/2014/main" val="2736495787"/>
                    </a:ext>
                  </a:extLst>
                </a:gridCol>
                <a:gridCol w="4947878">
                  <a:extLst>
                    <a:ext uri="{9D8B030D-6E8A-4147-A177-3AD203B41FA5}">
                      <a16:colId xmlns:a16="http://schemas.microsoft.com/office/drawing/2014/main" val="1379646693"/>
                    </a:ext>
                  </a:extLst>
                </a:gridCol>
                <a:gridCol w="4947878">
                  <a:extLst>
                    <a:ext uri="{9D8B030D-6E8A-4147-A177-3AD203B41FA5}">
                      <a16:colId xmlns:a16="http://schemas.microsoft.com/office/drawing/2014/main" val="2336907704"/>
                    </a:ext>
                  </a:extLst>
                </a:gridCol>
              </a:tblGrid>
              <a:tr h="66662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Cenário</a:t>
                      </a:r>
                      <a:endParaRPr lang="pt-BR">
                        <a:solidFill>
                          <a:schemeClr val="bg1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Observação (Realidade Atual)</a:t>
                      </a:r>
                      <a:endParaRPr lang="pt-BR">
                        <a:solidFill>
                          <a:schemeClr val="bg1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Ação Recomendada</a:t>
                      </a:r>
                      <a:endParaRPr lang="pt-BR">
                        <a:solidFill>
                          <a:schemeClr val="bg1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6911003"/>
                  </a:ext>
                </a:extLst>
              </a:tr>
              <a:tr h="116659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Muitas das realidades de hoje irão melhorar...</a:t>
                      </a:r>
                      <a:endParaRPr lang="pt-BR">
                        <a:solidFill>
                          <a:schemeClr val="bg1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 maioria das barreiras de adoção atuais acabará sendo resolvidas</a:t>
                      </a: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Avalie cuidadosamente os parceiros hoje, pois nem todos são iguais</a:t>
                      </a: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9236073"/>
                  </a:ext>
                </a:extLst>
              </a:tr>
              <a:tr h="166657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Algumas das realidades de hoje permanecerão...</a:t>
                      </a:r>
                      <a:endParaRPr lang="pt-BR">
                        <a:solidFill>
                          <a:schemeClr val="bg1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Experiência, testes e validação significativos serão necessários para construir novas soluções</a:t>
                      </a: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Comece a experimentar cedo para aprender, iterar e testar</a:t>
                      </a: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7794653"/>
                  </a:ext>
                </a:extLst>
              </a:tr>
              <a:tr h="166657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Algumas das realidades de hoje vão piorar...</a:t>
                      </a:r>
                      <a:endParaRPr lang="pt-BR">
                        <a:solidFill>
                          <a:schemeClr val="bg1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Os melhores modelos serão aqueles treinados no mais alto volume de dados de qualidade</a:t>
                      </a: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Antecipe-se à </a:t>
                      </a:r>
                      <a:r>
                        <a:rPr lang="pt-BR" err="1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disrupção</a:t>
                      </a:r>
                      <a:r>
                        <a:rPr lang="pt-BR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, comece hoje mesmo com os tijolos fundamentais para ser o disruptor</a:t>
                      </a: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69654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>
                <a:alpha val="100000"/>
              </a:srgbClr>
            </a:gs>
            <a:gs pos="50000">
              <a:srgbClr val="C82A7C">
                <a:alpha val="100000"/>
              </a:srgbClr>
            </a:gs>
            <a:gs pos="100000">
              <a:srgbClr val="D92231">
                <a:alpha val="100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5449197"/>
            <a:ext cx="16230600" cy="3809103"/>
            <a:chOff x="0" y="0"/>
            <a:chExt cx="4229939" cy="9927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29939" cy="992710"/>
            </a:xfrm>
            <a:custGeom>
              <a:avLst/>
              <a:gdLst/>
              <a:ahLst/>
              <a:cxnLst/>
              <a:rect l="l" t="t" r="r" b="b"/>
              <a:pathLst>
                <a:path w="4229939" h="992710">
                  <a:moveTo>
                    <a:pt x="9540" y="0"/>
                  </a:moveTo>
                  <a:lnTo>
                    <a:pt x="4220400" y="0"/>
                  </a:lnTo>
                  <a:cubicBezTo>
                    <a:pt x="4225668" y="0"/>
                    <a:pt x="4229939" y="4271"/>
                    <a:pt x="4229939" y="9540"/>
                  </a:cubicBezTo>
                  <a:lnTo>
                    <a:pt x="4229939" y="983170"/>
                  </a:lnTo>
                  <a:cubicBezTo>
                    <a:pt x="4229939" y="988439"/>
                    <a:pt x="4225668" y="992710"/>
                    <a:pt x="4220400" y="992710"/>
                  </a:cubicBezTo>
                  <a:lnTo>
                    <a:pt x="9540" y="992710"/>
                  </a:lnTo>
                  <a:cubicBezTo>
                    <a:pt x="4271" y="992710"/>
                    <a:pt x="0" y="988439"/>
                    <a:pt x="0" y="983170"/>
                  </a:cubicBezTo>
                  <a:lnTo>
                    <a:pt x="0" y="9540"/>
                  </a:lnTo>
                  <a:cubicBezTo>
                    <a:pt x="0" y="4271"/>
                    <a:pt x="4271" y="0"/>
                    <a:pt x="9540" y="0"/>
                  </a:cubicBezTo>
                  <a:close/>
                </a:path>
              </a:pathLst>
            </a:custGeom>
            <a:solidFill>
              <a:srgbClr val="2C2227">
                <a:alpha val="44706"/>
              </a:srgbClr>
            </a:solidFill>
            <a:ln w="19050" cap="sq">
              <a:solidFill>
                <a:srgbClr val="FFFFFF">
                  <a:alpha val="44706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29939" cy="10308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7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703501" y="6639118"/>
            <a:ext cx="4172162" cy="1237864"/>
            <a:chOff x="0" y="0"/>
            <a:chExt cx="5562883" cy="1650485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1650485" cy="1650485"/>
              <a:chOff x="0" y="0"/>
              <a:chExt cx="499808" cy="499808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99808" cy="499808"/>
              </a:xfrm>
              <a:custGeom>
                <a:avLst/>
                <a:gdLst/>
                <a:ahLst/>
                <a:cxnLst/>
                <a:rect l="l" t="t" r="r" b="b"/>
                <a:pathLst>
                  <a:path w="499808" h="499808">
                    <a:moveTo>
                      <a:pt x="118831" y="0"/>
                    </a:moveTo>
                    <a:lnTo>
                      <a:pt x="380978" y="0"/>
                    </a:lnTo>
                    <a:cubicBezTo>
                      <a:pt x="412493" y="0"/>
                      <a:pt x="442719" y="12520"/>
                      <a:pt x="465004" y="34805"/>
                    </a:cubicBezTo>
                    <a:cubicBezTo>
                      <a:pt x="487289" y="57090"/>
                      <a:pt x="499808" y="87315"/>
                      <a:pt x="499808" y="118831"/>
                    </a:cubicBezTo>
                    <a:lnTo>
                      <a:pt x="499808" y="380978"/>
                    </a:lnTo>
                    <a:cubicBezTo>
                      <a:pt x="499808" y="446606"/>
                      <a:pt x="446606" y="499808"/>
                      <a:pt x="380978" y="499808"/>
                    </a:cubicBezTo>
                    <a:lnTo>
                      <a:pt x="118831" y="499808"/>
                    </a:lnTo>
                    <a:cubicBezTo>
                      <a:pt x="53202" y="499808"/>
                      <a:pt x="0" y="446606"/>
                      <a:pt x="0" y="380978"/>
                    </a:cubicBezTo>
                    <a:lnTo>
                      <a:pt x="0" y="118831"/>
                    </a:lnTo>
                    <a:cubicBezTo>
                      <a:pt x="0" y="53202"/>
                      <a:pt x="53202" y="0"/>
                      <a:pt x="118831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1D92">
                      <a:alpha val="100000"/>
                    </a:srgbClr>
                  </a:gs>
                  <a:gs pos="100000">
                    <a:srgbClr val="D40E2A">
                      <a:alpha val="100000"/>
                    </a:srgbClr>
                  </a:gs>
                </a:gsLst>
                <a:path path="circle">
                  <a:fillToRect r="100000" b="100000"/>
                </a:path>
                <a:tileRect l="-100000" t="-100000"/>
              </a:gra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66675"/>
                <a:ext cx="499808" cy="5664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57"/>
                  </a:lnSpc>
                </a:pPr>
                <a:endParaRPr/>
              </a:p>
            </p:txBody>
          </p:sp>
        </p:grpSp>
        <p:sp>
          <p:nvSpPr>
            <p:cNvPr id="9" name="Freeform 9"/>
            <p:cNvSpPr/>
            <p:nvPr/>
          </p:nvSpPr>
          <p:spPr>
            <a:xfrm>
              <a:off x="306160" y="289415"/>
              <a:ext cx="1038165" cy="1071654"/>
            </a:xfrm>
            <a:custGeom>
              <a:avLst/>
              <a:gdLst/>
              <a:ahLst/>
              <a:cxnLst/>
              <a:rect l="l" t="t" r="r" b="b"/>
              <a:pathLst>
                <a:path w="1038165" h="1071654">
                  <a:moveTo>
                    <a:pt x="0" y="0"/>
                  </a:moveTo>
                  <a:lnTo>
                    <a:pt x="1038165" y="0"/>
                  </a:lnTo>
                  <a:lnTo>
                    <a:pt x="1038165" y="1071654"/>
                  </a:lnTo>
                  <a:lnTo>
                    <a:pt x="0" y="10716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2011688" y="-19050"/>
              <a:ext cx="3551195" cy="15049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99"/>
                </a:lnSpc>
              </a:pPr>
              <a:r>
                <a:rPr lang="en-US" sz="2499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Comece pelo problema, não pela tecnologia.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6572321" y="6539733"/>
            <a:ext cx="4589513" cy="1485900"/>
            <a:chOff x="0" y="0"/>
            <a:chExt cx="6119351" cy="198120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1650485" cy="1650485"/>
              <a:chOff x="0" y="0"/>
              <a:chExt cx="499808" cy="499808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499808" cy="499808"/>
              </a:xfrm>
              <a:custGeom>
                <a:avLst/>
                <a:gdLst/>
                <a:ahLst/>
                <a:cxnLst/>
                <a:rect l="l" t="t" r="r" b="b"/>
                <a:pathLst>
                  <a:path w="499808" h="499808">
                    <a:moveTo>
                      <a:pt x="118831" y="0"/>
                    </a:moveTo>
                    <a:lnTo>
                      <a:pt x="380978" y="0"/>
                    </a:lnTo>
                    <a:cubicBezTo>
                      <a:pt x="412493" y="0"/>
                      <a:pt x="442719" y="12520"/>
                      <a:pt x="465004" y="34805"/>
                    </a:cubicBezTo>
                    <a:cubicBezTo>
                      <a:pt x="487289" y="57090"/>
                      <a:pt x="499808" y="87315"/>
                      <a:pt x="499808" y="118831"/>
                    </a:cubicBezTo>
                    <a:lnTo>
                      <a:pt x="499808" y="380978"/>
                    </a:lnTo>
                    <a:cubicBezTo>
                      <a:pt x="499808" y="446606"/>
                      <a:pt x="446606" y="499808"/>
                      <a:pt x="380978" y="499808"/>
                    </a:cubicBezTo>
                    <a:lnTo>
                      <a:pt x="118831" y="499808"/>
                    </a:lnTo>
                    <a:cubicBezTo>
                      <a:pt x="53202" y="499808"/>
                      <a:pt x="0" y="446606"/>
                      <a:pt x="0" y="380978"/>
                    </a:cubicBezTo>
                    <a:lnTo>
                      <a:pt x="0" y="118831"/>
                    </a:lnTo>
                    <a:cubicBezTo>
                      <a:pt x="0" y="53202"/>
                      <a:pt x="53202" y="0"/>
                      <a:pt x="118831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1D92">
                      <a:alpha val="100000"/>
                    </a:srgbClr>
                  </a:gs>
                  <a:gs pos="100000">
                    <a:srgbClr val="D40E2A">
                      <a:alpha val="100000"/>
                    </a:srgbClr>
                  </a:gs>
                </a:gsLst>
                <a:path path="circle">
                  <a:fillToRect r="100000" b="100000"/>
                </a:path>
                <a:tileRect l="-100000" t="-100000"/>
              </a:gra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66675"/>
                <a:ext cx="499808" cy="5664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57"/>
                  </a:lnSpc>
                </a:pPr>
                <a:endParaRPr/>
              </a:p>
            </p:txBody>
          </p:sp>
        </p:grpSp>
        <p:sp>
          <p:nvSpPr>
            <p:cNvPr id="15" name="Freeform 15"/>
            <p:cNvSpPr/>
            <p:nvPr/>
          </p:nvSpPr>
          <p:spPr>
            <a:xfrm>
              <a:off x="259888" y="259888"/>
              <a:ext cx="1130708" cy="1130708"/>
            </a:xfrm>
            <a:custGeom>
              <a:avLst/>
              <a:gdLst/>
              <a:ahLst/>
              <a:cxnLst/>
              <a:rect l="l" t="t" r="r" b="b"/>
              <a:pathLst>
                <a:path w="1130708" h="1130708">
                  <a:moveTo>
                    <a:pt x="0" y="0"/>
                  </a:moveTo>
                  <a:lnTo>
                    <a:pt x="1130708" y="0"/>
                  </a:lnTo>
                  <a:lnTo>
                    <a:pt x="1130708" y="1130708"/>
                  </a:lnTo>
                  <a:lnTo>
                    <a:pt x="0" y="11307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2006085" y="-19050"/>
              <a:ext cx="4113266" cy="20002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99"/>
                </a:lnSpc>
              </a:pPr>
              <a:r>
                <a:rPr lang="en-US" sz="2499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Evite a "doença do objeto brilhante". Foco no usuário é essencial.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1858492" y="6539733"/>
            <a:ext cx="4634303" cy="1857375"/>
            <a:chOff x="0" y="0"/>
            <a:chExt cx="6179071" cy="2476500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1650485" cy="1650485"/>
              <a:chOff x="0" y="0"/>
              <a:chExt cx="499808" cy="499808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499808" cy="499808"/>
              </a:xfrm>
              <a:custGeom>
                <a:avLst/>
                <a:gdLst/>
                <a:ahLst/>
                <a:cxnLst/>
                <a:rect l="l" t="t" r="r" b="b"/>
                <a:pathLst>
                  <a:path w="499808" h="499808">
                    <a:moveTo>
                      <a:pt x="118831" y="0"/>
                    </a:moveTo>
                    <a:lnTo>
                      <a:pt x="380978" y="0"/>
                    </a:lnTo>
                    <a:cubicBezTo>
                      <a:pt x="412493" y="0"/>
                      <a:pt x="442719" y="12520"/>
                      <a:pt x="465004" y="34805"/>
                    </a:cubicBezTo>
                    <a:cubicBezTo>
                      <a:pt x="487289" y="57090"/>
                      <a:pt x="499808" y="87315"/>
                      <a:pt x="499808" y="118831"/>
                    </a:cubicBezTo>
                    <a:lnTo>
                      <a:pt x="499808" y="380978"/>
                    </a:lnTo>
                    <a:cubicBezTo>
                      <a:pt x="499808" y="446606"/>
                      <a:pt x="446606" y="499808"/>
                      <a:pt x="380978" y="499808"/>
                    </a:cubicBezTo>
                    <a:lnTo>
                      <a:pt x="118831" y="499808"/>
                    </a:lnTo>
                    <a:cubicBezTo>
                      <a:pt x="53202" y="499808"/>
                      <a:pt x="0" y="446606"/>
                      <a:pt x="0" y="380978"/>
                    </a:cubicBezTo>
                    <a:lnTo>
                      <a:pt x="0" y="118831"/>
                    </a:lnTo>
                    <a:cubicBezTo>
                      <a:pt x="0" y="53202"/>
                      <a:pt x="53202" y="0"/>
                      <a:pt x="118831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1D92">
                      <a:alpha val="100000"/>
                    </a:srgbClr>
                  </a:gs>
                  <a:gs pos="100000">
                    <a:srgbClr val="D40E2A">
                      <a:alpha val="100000"/>
                    </a:srgbClr>
                  </a:gs>
                </a:gsLst>
                <a:path path="circle">
                  <a:fillToRect r="100000" b="100000"/>
                </a:path>
                <a:tileRect l="-100000" t="-100000"/>
              </a:gra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0" y="-66675"/>
                <a:ext cx="499808" cy="5664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57"/>
                  </a:lnSpc>
                </a:pPr>
                <a:endParaRPr/>
              </a:p>
            </p:txBody>
          </p:sp>
        </p:grpSp>
        <p:sp>
          <p:nvSpPr>
            <p:cNvPr id="21" name="Freeform 21"/>
            <p:cNvSpPr/>
            <p:nvPr/>
          </p:nvSpPr>
          <p:spPr>
            <a:xfrm>
              <a:off x="250711" y="339764"/>
              <a:ext cx="1149062" cy="970957"/>
            </a:xfrm>
            <a:custGeom>
              <a:avLst/>
              <a:gdLst/>
              <a:ahLst/>
              <a:cxnLst/>
              <a:rect l="l" t="t" r="r" b="b"/>
              <a:pathLst>
                <a:path w="1149062" h="970957">
                  <a:moveTo>
                    <a:pt x="0" y="0"/>
                  </a:moveTo>
                  <a:lnTo>
                    <a:pt x="1149062" y="0"/>
                  </a:lnTo>
                  <a:lnTo>
                    <a:pt x="1149062" y="970957"/>
                  </a:lnTo>
                  <a:lnTo>
                    <a:pt x="0" y="9709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2006085" y="-19050"/>
              <a:ext cx="4172986" cy="24955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99"/>
                </a:lnSpc>
              </a:pPr>
              <a:r>
                <a:rPr lang="en-US" sz="2499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Integre as lições do desenvolvimento de novos produtos para garantir o sucesso.</a:t>
              </a:r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1374289" y="1483840"/>
            <a:ext cx="7492788" cy="180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839"/>
              </a:lnSpc>
              <a:spcBef>
                <a:spcPct val="0"/>
              </a:spcBef>
            </a:pPr>
            <a:r>
              <a:rPr lang="en-US" sz="6000" b="1">
                <a:solidFill>
                  <a:srgbClr val="FEFFFF"/>
                </a:solidFill>
                <a:latin typeface="Poppins Bold"/>
                <a:ea typeface="Poppins Bold"/>
                <a:cs typeface="Poppins Bold"/>
                <a:sym typeface="Poppins Bold"/>
              </a:rPr>
              <a:t>O CAMINHO PARA O SUCESSO EM IA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374289" y="3649258"/>
            <a:ext cx="7769711" cy="971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89"/>
              </a:lnSpc>
              <a:spcBef>
                <a:spcPct val="0"/>
              </a:spcBef>
            </a:pPr>
            <a:r>
              <a:rPr lang="en-US" sz="3158">
                <a:solidFill>
                  <a:srgbClr val="FEFFFF"/>
                </a:solidFill>
                <a:latin typeface="Poppins"/>
                <a:ea typeface="Poppins"/>
                <a:cs typeface="Poppins"/>
                <a:sym typeface="Poppins"/>
              </a:rPr>
              <a:t>IA não é sobre tecnologia, </a:t>
            </a:r>
          </a:p>
          <a:p>
            <a:pPr algn="l">
              <a:lnSpc>
                <a:spcPts val="3789"/>
              </a:lnSpc>
              <a:spcBef>
                <a:spcPct val="0"/>
              </a:spcBef>
            </a:pPr>
            <a:r>
              <a:rPr lang="en-US" sz="3158">
                <a:solidFill>
                  <a:srgbClr val="FEFFFF"/>
                </a:solidFill>
                <a:latin typeface="Poppins"/>
                <a:ea typeface="Poppins"/>
                <a:cs typeface="Poppins"/>
                <a:sym typeface="Poppins"/>
              </a:rPr>
              <a:t>é sobre entender problemas reais.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>
                <a:alpha val="100000"/>
              </a:srgbClr>
            </a:gs>
            <a:gs pos="50000">
              <a:srgbClr val="C82A7C">
                <a:alpha val="100000"/>
              </a:srgbClr>
            </a:gs>
            <a:gs pos="100000">
              <a:srgbClr val="D92231">
                <a:alpha val="100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-163266" y="-2935232"/>
            <a:ext cx="9858479" cy="13764669"/>
          </a:xfrm>
          <a:custGeom>
            <a:avLst/>
            <a:gdLst/>
            <a:ahLst/>
            <a:cxnLst/>
            <a:rect l="l" t="t" r="r" b="b"/>
            <a:pathLst>
              <a:path w="9858479" h="13764669">
                <a:moveTo>
                  <a:pt x="0" y="0"/>
                </a:moveTo>
                <a:lnTo>
                  <a:pt x="9858479" y="0"/>
                </a:lnTo>
                <a:lnTo>
                  <a:pt x="9858479" y="13764669"/>
                </a:lnTo>
                <a:lnTo>
                  <a:pt x="0" y="137646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0029962" y="8269916"/>
            <a:ext cx="2532783" cy="554046"/>
          </a:xfrm>
          <a:custGeom>
            <a:avLst/>
            <a:gdLst/>
            <a:ahLst/>
            <a:cxnLst/>
            <a:rect l="l" t="t" r="r" b="b"/>
            <a:pathLst>
              <a:path w="2532783" h="554046">
                <a:moveTo>
                  <a:pt x="0" y="0"/>
                </a:moveTo>
                <a:lnTo>
                  <a:pt x="2532783" y="0"/>
                </a:lnTo>
                <a:lnTo>
                  <a:pt x="2532783" y="554046"/>
                </a:lnTo>
                <a:lnTo>
                  <a:pt x="0" y="55404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5725255" y="8170896"/>
            <a:ext cx="3777077" cy="705446"/>
          </a:xfrm>
          <a:custGeom>
            <a:avLst/>
            <a:gdLst/>
            <a:ahLst/>
            <a:cxnLst/>
            <a:rect l="l" t="t" r="r" b="b"/>
            <a:pathLst>
              <a:path w="3777077" h="705446">
                <a:moveTo>
                  <a:pt x="0" y="0"/>
                </a:moveTo>
                <a:lnTo>
                  <a:pt x="3777076" y="0"/>
                </a:lnTo>
                <a:lnTo>
                  <a:pt x="3777076" y="705446"/>
                </a:lnTo>
                <a:lnTo>
                  <a:pt x="0" y="70544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TextBox 5"/>
          <p:cNvSpPr txBox="1"/>
          <p:nvPr/>
        </p:nvSpPr>
        <p:spPr>
          <a:xfrm>
            <a:off x="5575220" y="4353560"/>
            <a:ext cx="7137559" cy="1579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440"/>
              </a:lnSpc>
            </a:pPr>
            <a:r>
              <a:rPr lang="en-US" sz="10400" b="1">
                <a:solidFill>
                  <a:srgbClr val="FEFFFF"/>
                </a:solidFill>
                <a:latin typeface="Poppins Bold"/>
                <a:ea typeface="Poppins Bold"/>
                <a:cs typeface="Poppins Bold"/>
                <a:sym typeface="Poppins Bold"/>
              </a:rPr>
              <a:t>OBRIGADO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>
                <a:alpha val="100000"/>
              </a:srgbClr>
            </a:gs>
            <a:gs pos="50000">
              <a:srgbClr val="C82A7C">
                <a:alpha val="100000"/>
              </a:srgbClr>
            </a:gs>
            <a:gs pos="100000">
              <a:srgbClr val="D92231">
                <a:alpha val="100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260399"/>
            <a:ext cx="8274515" cy="11553097"/>
          </a:xfrm>
          <a:custGeom>
            <a:avLst/>
            <a:gdLst/>
            <a:ahLst/>
            <a:cxnLst/>
            <a:rect l="l" t="t" r="r" b="b"/>
            <a:pathLst>
              <a:path w="8274515" h="11553097">
                <a:moveTo>
                  <a:pt x="0" y="0"/>
                </a:moveTo>
                <a:lnTo>
                  <a:pt x="8274515" y="0"/>
                </a:lnTo>
                <a:lnTo>
                  <a:pt x="8274515" y="11553096"/>
                </a:lnTo>
                <a:lnTo>
                  <a:pt x="0" y="115530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7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pt-BR"/>
          </a:p>
        </p:txBody>
      </p:sp>
      <p:grpSp>
        <p:nvGrpSpPr>
          <p:cNvPr id="3" name="Group 3"/>
          <p:cNvGrpSpPr/>
          <p:nvPr/>
        </p:nvGrpSpPr>
        <p:grpSpPr>
          <a:xfrm>
            <a:off x="1028700" y="879961"/>
            <a:ext cx="16230600" cy="8527077"/>
            <a:chOff x="0" y="0"/>
            <a:chExt cx="21640800" cy="11369436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21640800" cy="11369436"/>
              <a:chOff x="0" y="0"/>
              <a:chExt cx="4229939" cy="2222285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4229939" cy="2222285"/>
              </a:xfrm>
              <a:custGeom>
                <a:avLst/>
                <a:gdLst/>
                <a:ahLst/>
                <a:cxnLst/>
                <a:rect l="l" t="t" r="r" b="b"/>
                <a:pathLst>
                  <a:path w="4229939" h="2222285">
                    <a:moveTo>
                      <a:pt x="9540" y="0"/>
                    </a:moveTo>
                    <a:lnTo>
                      <a:pt x="4220400" y="0"/>
                    </a:lnTo>
                    <a:cubicBezTo>
                      <a:pt x="4225668" y="0"/>
                      <a:pt x="4229939" y="4271"/>
                      <a:pt x="4229939" y="9540"/>
                    </a:cubicBezTo>
                    <a:lnTo>
                      <a:pt x="4229939" y="2212745"/>
                    </a:lnTo>
                    <a:cubicBezTo>
                      <a:pt x="4229939" y="2218014"/>
                      <a:pt x="4225668" y="2222285"/>
                      <a:pt x="4220400" y="2222285"/>
                    </a:cubicBezTo>
                    <a:lnTo>
                      <a:pt x="9540" y="2222285"/>
                    </a:lnTo>
                    <a:cubicBezTo>
                      <a:pt x="7010" y="2222285"/>
                      <a:pt x="4583" y="2221280"/>
                      <a:pt x="2794" y="2219491"/>
                    </a:cubicBezTo>
                    <a:cubicBezTo>
                      <a:pt x="1005" y="2217702"/>
                      <a:pt x="0" y="2215275"/>
                      <a:pt x="0" y="2212745"/>
                    </a:cubicBezTo>
                    <a:lnTo>
                      <a:pt x="0" y="9540"/>
                    </a:lnTo>
                    <a:cubicBezTo>
                      <a:pt x="0" y="4271"/>
                      <a:pt x="4271" y="0"/>
                      <a:pt x="9540" y="0"/>
                    </a:cubicBezTo>
                    <a:close/>
                  </a:path>
                </a:pathLst>
              </a:custGeom>
              <a:solidFill>
                <a:srgbClr val="000000">
                  <a:alpha val="44706"/>
                </a:srgbClr>
              </a:solidFill>
              <a:ln w="19050" cap="sq">
                <a:solidFill>
                  <a:srgbClr val="FFFFFF">
                    <a:alpha val="44706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4229939" cy="226038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57"/>
                  </a:lnSpc>
                </a:pPr>
                <a:endParaRPr/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945164" y="1226869"/>
              <a:ext cx="11689833" cy="11805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365"/>
                </a:lnSpc>
              </a:pPr>
              <a:r>
                <a:rPr lang="en-US" sz="6004" b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Queremos saber...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945164" y="4255051"/>
              <a:ext cx="19347747" cy="56176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863598" lvl="1" indent="-431799" algn="l">
                <a:lnSpc>
                  <a:spcPts val="5599"/>
                </a:lnSpc>
                <a:buFont typeface="Arial"/>
                <a:buChar char="•"/>
              </a:pPr>
              <a:r>
                <a:rPr lang="en-US" sz="3999" b="1" spc="-43">
                  <a:solidFill>
                    <a:srgbClr val="FFFFFF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Você assistiu à nossa palestra em 2024?</a:t>
              </a:r>
            </a:p>
            <a:p>
              <a:pPr algn="l">
                <a:lnSpc>
                  <a:spcPts val="5599"/>
                </a:lnSpc>
              </a:pPr>
              <a:endParaRPr lang="en-US" sz="3999" b="1" spc="-43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  <a:p>
              <a:pPr marL="863598" lvl="1" indent="-431799" algn="l">
                <a:lnSpc>
                  <a:spcPts val="5599"/>
                </a:lnSpc>
                <a:buFont typeface="Arial"/>
                <a:buChar char="•"/>
              </a:pPr>
              <a:r>
                <a:rPr lang="en-US" sz="3999" b="1" spc="-43">
                  <a:solidFill>
                    <a:srgbClr val="FFFFFF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Do ano passado pra cá, como você evoluiu com a IA?</a:t>
              </a:r>
            </a:p>
            <a:p>
              <a:pPr algn="l">
                <a:lnSpc>
                  <a:spcPts val="5599"/>
                </a:lnSpc>
              </a:pPr>
              <a:endParaRPr lang="en-US" sz="3999" b="1" spc="-43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  <a:p>
              <a:pPr marL="863598" lvl="1" indent="-431799" algn="l">
                <a:lnSpc>
                  <a:spcPts val="5599"/>
                </a:lnSpc>
                <a:buFont typeface="Arial"/>
                <a:buChar char="•"/>
              </a:pPr>
              <a:r>
                <a:rPr lang="en-US" sz="3999" b="1" spc="-43">
                  <a:solidFill>
                    <a:srgbClr val="FFFFFF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Já colocou alguma solução com inteligência artificial em prática?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>
                <a:alpha val="100000"/>
              </a:srgbClr>
            </a:gs>
            <a:gs pos="50000">
              <a:srgbClr val="C82A7C">
                <a:alpha val="100000"/>
              </a:srgbClr>
            </a:gs>
            <a:gs pos="100000">
              <a:srgbClr val="D92231">
                <a:alpha val="100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260399"/>
            <a:ext cx="8274515" cy="11553097"/>
          </a:xfrm>
          <a:custGeom>
            <a:avLst/>
            <a:gdLst/>
            <a:ahLst/>
            <a:cxnLst/>
            <a:rect l="l" t="t" r="r" b="b"/>
            <a:pathLst>
              <a:path w="8274515" h="11553097">
                <a:moveTo>
                  <a:pt x="0" y="0"/>
                </a:moveTo>
                <a:lnTo>
                  <a:pt x="8274515" y="0"/>
                </a:lnTo>
                <a:lnTo>
                  <a:pt x="8274515" y="11553096"/>
                </a:lnTo>
                <a:lnTo>
                  <a:pt x="0" y="115530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7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pt-BR"/>
          </a:p>
        </p:txBody>
      </p:sp>
      <p:grpSp>
        <p:nvGrpSpPr>
          <p:cNvPr id="3" name="Group 3"/>
          <p:cNvGrpSpPr/>
          <p:nvPr/>
        </p:nvGrpSpPr>
        <p:grpSpPr>
          <a:xfrm>
            <a:off x="1028700" y="879961"/>
            <a:ext cx="6363310" cy="8527077"/>
            <a:chOff x="0" y="0"/>
            <a:chExt cx="8484413" cy="11369436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8484413" cy="11369436"/>
              <a:chOff x="0" y="0"/>
              <a:chExt cx="1658375" cy="2222285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658375" cy="2222285"/>
              </a:xfrm>
              <a:custGeom>
                <a:avLst/>
                <a:gdLst/>
                <a:ahLst/>
                <a:cxnLst/>
                <a:rect l="l" t="t" r="r" b="b"/>
                <a:pathLst>
                  <a:path w="1658375" h="2222285">
                    <a:moveTo>
                      <a:pt x="24333" y="0"/>
                    </a:moveTo>
                    <a:lnTo>
                      <a:pt x="1634042" y="0"/>
                    </a:lnTo>
                    <a:cubicBezTo>
                      <a:pt x="1640495" y="0"/>
                      <a:pt x="1646684" y="2564"/>
                      <a:pt x="1651248" y="7127"/>
                    </a:cubicBezTo>
                    <a:cubicBezTo>
                      <a:pt x="1655811" y="11690"/>
                      <a:pt x="1658375" y="17879"/>
                      <a:pt x="1658375" y="24333"/>
                    </a:cubicBezTo>
                    <a:lnTo>
                      <a:pt x="1658375" y="2197952"/>
                    </a:lnTo>
                    <a:cubicBezTo>
                      <a:pt x="1658375" y="2211391"/>
                      <a:pt x="1647480" y="2222285"/>
                      <a:pt x="1634042" y="2222285"/>
                    </a:cubicBezTo>
                    <a:lnTo>
                      <a:pt x="24333" y="2222285"/>
                    </a:lnTo>
                    <a:cubicBezTo>
                      <a:pt x="17879" y="2222285"/>
                      <a:pt x="11690" y="2219721"/>
                      <a:pt x="7127" y="2215158"/>
                    </a:cubicBezTo>
                    <a:cubicBezTo>
                      <a:pt x="2564" y="2210595"/>
                      <a:pt x="0" y="2204406"/>
                      <a:pt x="0" y="2197952"/>
                    </a:cubicBezTo>
                    <a:lnTo>
                      <a:pt x="0" y="24333"/>
                    </a:lnTo>
                    <a:cubicBezTo>
                      <a:pt x="0" y="17879"/>
                      <a:pt x="2564" y="11690"/>
                      <a:pt x="7127" y="7127"/>
                    </a:cubicBezTo>
                    <a:cubicBezTo>
                      <a:pt x="11690" y="2564"/>
                      <a:pt x="17879" y="0"/>
                      <a:pt x="24333" y="0"/>
                    </a:cubicBezTo>
                    <a:close/>
                  </a:path>
                </a:pathLst>
              </a:custGeom>
              <a:solidFill>
                <a:srgbClr val="000000">
                  <a:alpha val="44706"/>
                </a:srgbClr>
              </a:solidFill>
              <a:ln w="19050" cap="sq">
                <a:solidFill>
                  <a:srgbClr val="FFFFFF">
                    <a:alpha val="44706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1658375" cy="226038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57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945164" y="3020082"/>
              <a:ext cx="6706092" cy="7327059"/>
              <a:chOff x="0" y="0"/>
              <a:chExt cx="1366298" cy="1492813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366298" cy="1492813"/>
              </a:xfrm>
              <a:custGeom>
                <a:avLst/>
                <a:gdLst/>
                <a:ahLst/>
                <a:cxnLst/>
                <a:rect l="l" t="t" r="r" b="b"/>
                <a:pathLst>
                  <a:path w="1366298" h="1492813">
                    <a:moveTo>
                      <a:pt x="30786" y="0"/>
                    </a:moveTo>
                    <a:lnTo>
                      <a:pt x="1335512" y="0"/>
                    </a:lnTo>
                    <a:cubicBezTo>
                      <a:pt x="1352515" y="0"/>
                      <a:pt x="1366298" y="13783"/>
                      <a:pt x="1366298" y="30786"/>
                    </a:cubicBezTo>
                    <a:lnTo>
                      <a:pt x="1366298" y="1462028"/>
                    </a:lnTo>
                    <a:cubicBezTo>
                      <a:pt x="1366298" y="1470193"/>
                      <a:pt x="1363054" y="1478023"/>
                      <a:pt x="1357281" y="1483796"/>
                    </a:cubicBezTo>
                    <a:cubicBezTo>
                      <a:pt x="1351507" y="1489570"/>
                      <a:pt x="1343677" y="1492813"/>
                      <a:pt x="1335512" y="1492813"/>
                    </a:cubicBezTo>
                    <a:lnTo>
                      <a:pt x="30786" y="1492813"/>
                    </a:lnTo>
                    <a:cubicBezTo>
                      <a:pt x="22621" y="1492813"/>
                      <a:pt x="14790" y="1489570"/>
                      <a:pt x="9017" y="1483796"/>
                    </a:cubicBezTo>
                    <a:cubicBezTo>
                      <a:pt x="3243" y="1478023"/>
                      <a:pt x="0" y="1470193"/>
                      <a:pt x="0" y="1462028"/>
                    </a:cubicBezTo>
                    <a:lnTo>
                      <a:pt x="0" y="30786"/>
                    </a:lnTo>
                    <a:cubicBezTo>
                      <a:pt x="0" y="22621"/>
                      <a:pt x="3243" y="14790"/>
                      <a:pt x="9017" y="9017"/>
                    </a:cubicBezTo>
                    <a:cubicBezTo>
                      <a:pt x="14790" y="3243"/>
                      <a:pt x="22621" y="0"/>
                      <a:pt x="30786" y="0"/>
                    </a:cubicBezTo>
                    <a:close/>
                  </a:path>
                </a:pathLst>
              </a:custGeom>
              <a:solidFill>
                <a:srgbClr val="2C2227">
                  <a:alpha val="43922"/>
                </a:srgbClr>
              </a:solidFill>
              <a:ln w="28575" cap="sq">
                <a:solidFill>
                  <a:srgbClr val="FFFFFF">
                    <a:alpha val="43922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38100"/>
                <a:ext cx="1366298" cy="153091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3157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945164" y="1207819"/>
              <a:ext cx="6706092" cy="10258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411"/>
                </a:lnSpc>
              </a:pPr>
              <a:r>
                <a:rPr lang="en-US" sz="5104" b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PROMESSA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698271" y="8945794"/>
              <a:ext cx="5174478" cy="3634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98"/>
                </a:lnSpc>
              </a:pPr>
              <a:r>
                <a:rPr lang="en-US" sz="1641" i="1">
                  <a:solidFill>
                    <a:srgbClr val="FFFFFF"/>
                  </a:solidFill>
                  <a:latin typeface="Poppins Extra-Light Italics"/>
                  <a:ea typeface="Poppins Extra-Light Italics"/>
                  <a:cs typeface="Poppins Extra-Light Italics"/>
                  <a:sym typeface="Poppins Extra-Light Italics"/>
                </a:rPr>
                <a:t>World Economic Forum (Junho 2025)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698271" y="3844572"/>
              <a:ext cx="5174478" cy="36781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50"/>
                </a:lnSpc>
              </a:pPr>
              <a:r>
                <a:rPr lang="en-US" sz="2607" b="1" spc="-28">
                  <a:solidFill>
                    <a:srgbClr val="FFFFFF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“A ascensão da empresa cognitiva: por que as plataformas de IA agênticas são a próxima grande revolução empresarial” 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7727763" y="917963"/>
            <a:ext cx="9531537" cy="8527077"/>
            <a:chOff x="0" y="0"/>
            <a:chExt cx="12708716" cy="11369436"/>
          </a:xfrm>
        </p:grpSpPr>
        <p:grpSp>
          <p:nvGrpSpPr>
            <p:cNvPr id="14" name="Group 14"/>
            <p:cNvGrpSpPr/>
            <p:nvPr/>
          </p:nvGrpSpPr>
          <p:grpSpPr>
            <a:xfrm>
              <a:off x="0" y="0"/>
              <a:ext cx="12708716" cy="11369436"/>
              <a:chOff x="0" y="0"/>
              <a:chExt cx="2484062" cy="2222285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2484062" cy="2222285"/>
              </a:xfrm>
              <a:custGeom>
                <a:avLst/>
                <a:gdLst/>
                <a:ahLst/>
                <a:cxnLst/>
                <a:rect l="l" t="t" r="r" b="b"/>
                <a:pathLst>
                  <a:path w="2484062" h="2222285">
                    <a:moveTo>
                      <a:pt x="16245" y="0"/>
                    </a:moveTo>
                    <a:lnTo>
                      <a:pt x="2467817" y="0"/>
                    </a:lnTo>
                    <a:cubicBezTo>
                      <a:pt x="2476789" y="0"/>
                      <a:pt x="2484062" y="7273"/>
                      <a:pt x="2484062" y="16245"/>
                    </a:cubicBezTo>
                    <a:lnTo>
                      <a:pt x="2484062" y="2206040"/>
                    </a:lnTo>
                    <a:cubicBezTo>
                      <a:pt x="2484062" y="2210349"/>
                      <a:pt x="2482351" y="2214481"/>
                      <a:pt x="2479304" y="2217527"/>
                    </a:cubicBezTo>
                    <a:cubicBezTo>
                      <a:pt x="2476258" y="2220574"/>
                      <a:pt x="2472126" y="2222285"/>
                      <a:pt x="2467817" y="2222285"/>
                    </a:cubicBezTo>
                    <a:lnTo>
                      <a:pt x="16245" y="2222285"/>
                    </a:lnTo>
                    <a:cubicBezTo>
                      <a:pt x="11936" y="2222285"/>
                      <a:pt x="7805" y="2220574"/>
                      <a:pt x="4758" y="2217527"/>
                    </a:cubicBezTo>
                    <a:cubicBezTo>
                      <a:pt x="1712" y="2214481"/>
                      <a:pt x="0" y="2210349"/>
                      <a:pt x="0" y="2206040"/>
                    </a:cubicBezTo>
                    <a:lnTo>
                      <a:pt x="0" y="16245"/>
                    </a:lnTo>
                    <a:cubicBezTo>
                      <a:pt x="0" y="11936"/>
                      <a:pt x="1712" y="7805"/>
                      <a:pt x="4758" y="4758"/>
                    </a:cubicBezTo>
                    <a:cubicBezTo>
                      <a:pt x="7805" y="1712"/>
                      <a:pt x="11936" y="0"/>
                      <a:pt x="16245" y="0"/>
                    </a:cubicBezTo>
                    <a:close/>
                  </a:path>
                </a:pathLst>
              </a:custGeom>
              <a:solidFill>
                <a:srgbClr val="000000">
                  <a:alpha val="44706"/>
                </a:srgbClr>
              </a:solidFill>
              <a:ln w="19050" cap="sq">
                <a:solidFill>
                  <a:srgbClr val="FFFFFF">
                    <a:alpha val="44706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38100"/>
                <a:ext cx="2484062" cy="226038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57"/>
                  </a:lnSpc>
                </a:pPr>
                <a:endParaRPr/>
              </a:p>
            </p:txBody>
          </p:sp>
        </p:grpSp>
        <p:sp>
          <p:nvSpPr>
            <p:cNvPr id="17" name="TextBox 17"/>
            <p:cNvSpPr txBox="1"/>
            <p:nvPr/>
          </p:nvSpPr>
          <p:spPr>
            <a:xfrm>
              <a:off x="1003765" y="1157151"/>
              <a:ext cx="6706092" cy="9368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411"/>
                </a:lnSpc>
              </a:pPr>
              <a:r>
                <a:rPr lang="en-US" sz="5104" b="1" smtClean="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PREVISÃO</a:t>
              </a:r>
              <a:endParaRPr lang="en-US" sz="5104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endParaRPr>
            </a:p>
          </p:txBody>
        </p:sp>
        <p:grpSp>
          <p:nvGrpSpPr>
            <p:cNvPr id="18" name="Group 18"/>
            <p:cNvGrpSpPr/>
            <p:nvPr/>
          </p:nvGrpSpPr>
          <p:grpSpPr>
            <a:xfrm>
              <a:off x="1003765" y="2969413"/>
              <a:ext cx="10643271" cy="3236205"/>
              <a:chOff x="0" y="0"/>
              <a:chExt cx="2168458" cy="659344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2168458" cy="659344"/>
              </a:xfrm>
              <a:custGeom>
                <a:avLst/>
                <a:gdLst/>
                <a:ahLst/>
                <a:cxnLst/>
                <a:rect l="l" t="t" r="r" b="b"/>
                <a:pathLst>
                  <a:path w="2168458" h="659344">
                    <a:moveTo>
                      <a:pt x="19397" y="0"/>
                    </a:moveTo>
                    <a:lnTo>
                      <a:pt x="2149060" y="0"/>
                    </a:lnTo>
                    <a:cubicBezTo>
                      <a:pt x="2159773" y="0"/>
                      <a:pt x="2168458" y="8684"/>
                      <a:pt x="2168458" y="19397"/>
                    </a:cubicBezTo>
                    <a:lnTo>
                      <a:pt x="2168458" y="639946"/>
                    </a:lnTo>
                    <a:cubicBezTo>
                      <a:pt x="2168458" y="650659"/>
                      <a:pt x="2159773" y="659344"/>
                      <a:pt x="2149060" y="659344"/>
                    </a:cubicBezTo>
                    <a:lnTo>
                      <a:pt x="19397" y="659344"/>
                    </a:lnTo>
                    <a:cubicBezTo>
                      <a:pt x="14253" y="659344"/>
                      <a:pt x="9319" y="657300"/>
                      <a:pt x="5681" y="653662"/>
                    </a:cubicBezTo>
                    <a:cubicBezTo>
                      <a:pt x="2044" y="650025"/>
                      <a:pt x="0" y="645091"/>
                      <a:pt x="0" y="639946"/>
                    </a:cubicBezTo>
                    <a:lnTo>
                      <a:pt x="0" y="19397"/>
                    </a:lnTo>
                    <a:cubicBezTo>
                      <a:pt x="0" y="8684"/>
                      <a:pt x="8684" y="0"/>
                      <a:pt x="19397" y="0"/>
                    </a:cubicBezTo>
                    <a:close/>
                  </a:path>
                </a:pathLst>
              </a:custGeom>
              <a:solidFill>
                <a:srgbClr val="2C2227">
                  <a:alpha val="43922"/>
                </a:srgbClr>
              </a:solidFill>
              <a:ln w="28575" cap="sq">
                <a:solidFill>
                  <a:srgbClr val="FFFFFF">
                    <a:alpha val="43922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0" y="-38100"/>
                <a:ext cx="2168458" cy="69744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3157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1" name="TextBox 21"/>
            <p:cNvSpPr txBox="1"/>
            <p:nvPr/>
          </p:nvSpPr>
          <p:spPr>
            <a:xfrm>
              <a:off x="1439731" y="5372986"/>
              <a:ext cx="5670552" cy="4169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78"/>
                </a:lnSpc>
              </a:pPr>
              <a:r>
                <a:rPr lang="en-US" sz="1841" i="1">
                  <a:solidFill>
                    <a:srgbClr val="FFFFFF"/>
                  </a:solidFill>
                  <a:latin typeface="Poppins Extra-Light Italics"/>
                  <a:ea typeface="Poppins Extra-Light Italics"/>
                  <a:cs typeface="Poppins Extra-Light Italics"/>
                  <a:sym typeface="Poppins Extra-Light Italics"/>
                </a:rPr>
                <a:t>SYDNEY, Austrália (junho 2025)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439731" y="3318408"/>
              <a:ext cx="9275752" cy="18282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50"/>
                </a:lnSpc>
              </a:pPr>
              <a:r>
                <a:rPr lang="en-US" sz="2607" b="1" spc="-28">
                  <a:solidFill>
                    <a:srgbClr val="FFFFFF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“Gartner prevê que mais de 40% dos projetos de IA/ Agentic serão cancelados até o final de 2027"</a:t>
              </a:r>
            </a:p>
          </p:txBody>
        </p:sp>
        <p:grpSp>
          <p:nvGrpSpPr>
            <p:cNvPr id="23" name="Group 23"/>
            <p:cNvGrpSpPr/>
            <p:nvPr/>
          </p:nvGrpSpPr>
          <p:grpSpPr>
            <a:xfrm>
              <a:off x="1003765" y="6630548"/>
              <a:ext cx="10643271" cy="3665925"/>
              <a:chOff x="0" y="0"/>
              <a:chExt cx="2168458" cy="746895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2168458" cy="746895"/>
              </a:xfrm>
              <a:custGeom>
                <a:avLst/>
                <a:gdLst/>
                <a:ahLst/>
                <a:cxnLst/>
                <a:rect l="l" t="t" r="r" b="b"/>
                <a:pathLst>
                  <a:path w="2168458" h="746895">
                    <a:moveTo>
                      <a:pt x="19397" y="0"/>
                    </a:moveTo>
                    <a:lnTo>
                      <a:pt x="2149060" y="0"/>
                    </a:lnTo>
                    <a:cubicBezTo>
                      <a:pt x="2159773" y="0"/>
                      <a:pt x="2168458" y="8684"/>
                      <a:pt x="2168458" y="19397"/>
                    </a:cubicBezTo>
                    <a:lnTo>
                      <a:pt x="2168458" y="727497"/>
                    </a:lnTo>
                    <a:cubicBezTo>
                      <a:pt x="2168458" y="738210"/>
                      <a:pt x="2159773" y="746895"/>
                      <a:pt x="2149060" y="746895"/>
                    </a:cubicBezTo>
                    <a:lnTo>
                      <a:pt x="19397" y="746895"/>
                    </a:lnTo>
                    <a:cubicBezTo>
                      <a:pt x="14253" y="746895"/>
                      <a:pt x="9319" y="744851"/>
                      <a:pt x="5681" y="741213"/>
                    </a:cubicBezTo>
                    <a:cubicBezTo>
                      <a:pt x="2044" y="737576"/>
                      <a:pt x="0" y="732642"/>
                      <a:pt x="0" y="727497"/>
                    </a:cubicBezTo>
                    <a:lnTo>
                      <a:pt x="0" y="19397"/>
                    </a:lnTo>
                    <a:cubicBezTo>
                      <a:pt x="0" y="8684"/>
                      <a:pt x="8684" y="0"/>
                      <a:pt x="19397" y="0"/>
                    </a:cubicBezTo>
                    <a:close/>
                  </a:path>
                </a:pathLst>
              </a:custGeom>
              <a:solidFill>
                <a:srgbClr val="2C2227">
                  <a:alpha val="43922"/>
                </a:srgbClr>
              </a:solidFill>
              <a:ln w="28575" cap="sq">
                <a:solidFill>
                  <a:srgbClr val="FFFFFF">
                    <a:alpha val="43922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0" y="-38100"/>
                <a:ext cx="2168458" cy="78499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3157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6" name="TextBox 26"/>
            <p:cNvSpPr txBox="1"/>
            <p:nvPr/>
          </p:nvSpPr>
          <p:spPr>
            <a:xfrm>
              <a:off x="1439731" y="9121189"/>
              <a:ext cx="9917824" cy="848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78"/>
                </a:lnSpc>
              </a:pPr>
              <a:r>
                <a:rPr lang="en-US" sz="1841" i="1">
                  <a:solidFill>
                    <a:srgbClr val="FFFFFF"/>
                  </a:solidFill>
                  <a:latin typeface="Poppins Extra-Light Italics"/>
                  <a:ea typeface="Poppins Extra-Light Italics"/>
                  <a:cs typeface="Poppins Extra-Light Italics"/>
                  <a:sym typeface="Poppins Extra-Light Italics"/>
                </a:rPr>
                <a:t>Anders Humlum, Emilie Vestergaard. NATIONAL BUREAU OF ECONOMIC RESEARCH MIT-SLOAN, Cambridge, MA (May 2025)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1439731" y="6953789"/>
              <a:ext cx="9917824" cy="18282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50"/>
                </a:lnSpc>
              </a:pPr>
              <a:r>
                <a:rPr lang="en-US" sz="2607" b="1" spc="-28">
                  <a:solidFill>
                    <a:srgbClr val="FFFFFF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“LARGE LANGUAGE MODELS. </a:t>
              </a:r>
            </a:p>
            <a:p>
              <a:pPr algn="l">
                <a:lnSpc>
                  <a:spcPts val="3650"/>
                </a:lnSpc>
              </a:pPr>
              <a:r>
                <a:rPr lang="en-US" sz="2607" b="1" spc="-28">
                  <a:solidFill>
                    <a:srgbClr val="FFFFFF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Resultados insignificantes na redução </a:t>
              </a:r>
            </a:p>
            <a:p>
              <a:pPr algn="l">
                <a:lnSpc>
                  <a:spcPts val="3650"/>
                </a:lnSpc>
              </a:pPr>
              <a:r>
                <a:rPr lang="en-US" sz="2607" b="1" spc="-28">
                  <a:solidFill>
                    <a:srgbClr val="FFFFFF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de esforço humano.”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>
                <a:alpha val="100000"/>
              </a:srgbClr>
            </a:gs>
            <a:gs pos="50000">
              <a:srgbClr val="C82A7C">
                <a:alpha val="100000"/>
              </a:srgbClr>
            </a:gs>
            <a:gs pos="100000">
              <a:srgbClr val="D92231">
                <a:alpha val="100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0013485" y="0"/>
            <a:ext cx="8274515" cy="11553097"/>
          </a:xfrm>
          <a:custGeom>
            <a:avLst/>
            <a:gdLst/>
            <a:ahLst/>
            <a:cxnLst/>
            <a:rect l="l" t="t" r="r" b="b"/>
            <a:pathLst>
              <a:path w="8274515" h="11553097">
                <a:moveTo>
                  <a:pt x="8274515" y="0"/>
                </a:moveTo>
                <a:lnTo>
                  <a:pt x="0" y="0"/>
                </a:lnTo>
                <a:lnTo>
                  <a:pt x="0" y="11553097"/>
                </a:lnTo>
                <a:lnTo>
                  <a:pt x="8274515" y="11553097"/>
                </a:lnTo>
                <a:lnTo>
                  <a:pt x="8274515" y="0"/>
                </a:lnTo>
                <a:close/>
              </a:path>
            </a:pathLst>
          </a:custGeom>
          <a:blipFill>
            <a:blip r:embed="rId2">
              <a:alphaModFix amt="67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pt-BR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8481368" cy="10287000"/>
            <a:chOff x="0" y="0"/>
            <a:chExt cx="1313986" cy="1593725"/>
          </a:xfrm>
        </p:grpSpPr>
        <p:sp>
          <p:nvSpPr>
            <p:cNvPr id="4" name="Freeform 4"/>
            <p:cNvSpPr/>
            <p:nvPr/>
          </p:nvSpPr>
          <p:spPr>
            <a:xfrm flipH="1">
              <a:off x="0" y="0"/>
              <a:ext cx="1313986" cy="1593725"/>
            </a:xfrm>
            <a:custGeom>
              <a:avLst/>
              <a:gdLst/>
              <a:ahLst/>
              <a:cxnLst/>
              <a:rect l="l" t="t" r="r" b="b"/>
              <a:pathLst>
                <a:path w="1313986" h="1593725">
                  <a:moveTo>
                    <a:pt x="1313986" y="0"/>
                  </a:moveTo>
                  <a:lnTo>
                    <a:pt x="0" y="0"/>
                  </a:lnTo>
                  <a:lnTo>
                    <a:pt x="0" y="1593725"/>
                  </a:lnTo>
                  <a:lnTo>
                    <a:pt x="1313986" y="1593725"/>
                  </a:lnTo>
                  <a:close/>
                </a:path>
              </a:pathLst>
            </a:custGeom>
            <a:blipFill>
              <a:blip r:embed="rId4"/>
              <a:stretch>
                <a:fillRect t="-10300" b="-10300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9641692" y="942975"/>
            <a:ext cx="7617608" cy="26662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08"/>
              </a:lnSpc>
            </a:pPr>
            <a:r>
              <a:rPr lang="en-US" sz="5439" b="1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IA: uma jornada de inovação que redefine o futuro.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9641692" y="4373897"/>
            <a:ext cx="7617608" cy="6948903"/>
            <a:chOff x="0" y="0"/>
            <a:chExt cx="1985264" cy="181098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85264" cy="1810989"/>
            </a:xfrm>
            <a:custGeom>
              <a:avLst/>
              <a:gdLst/>
              <a:ahLst/>
              <a:cxnLst/>
              <a:rect l="l" t="t" r="r" b="b"/>
              <a:pathLst>
                <a:path w="1985264" h="1810989">
                  <a:moveTo>
                    <a:pt x="20326" y="0"/>
                  </a:moveTo>
                  <a:lnTo>
                    <a:pt x="1964937" y="0"/>
                  </a:lnTo>
                  <a:cubicBezTo>
                    <a:pt x="1970328" y="0"/>
                    <a:pt x="1975498" y="2142"/>
                    <a:pt x="1979310" y="5953"/>
                  </a:cubicBezTo>
                  <a:cubicBezTo>
                    <a:pt x="1983122" y="9765"/>
                    <a:pt x="1985264" y="14935"/>
                    <a:pt x="1985264" y="20326"/>
                  </a:cubicBezTo>
                  <a:lnTo>
                    <a:pt x="1985264" y="1790662"/>
                  </a:lnTo>
                  <a:cubicBezTo>
                    <a:pt x="1985264" y="1801888"/>
                    <a:pt x="1976163" y="1810989"/>
                    <a:pt x="1964937" y="1810989"/>
                  </a:cubicBezTo>
                  <a:lnTo>
                    <a:pt x="20326" y="1810989"/>
                  </a:lnTo>
                  <a:cubicBezTo>
                    <a:pt x="9100" y="1810989"/>
                    <a:pt x="0" y="1801888"/>
                    <a:pt x="0" y="1790662"/>
                  </a:cubicBezTo>
                  <a:lnTo>
                    <a:pt x="0" y="20326"/>
                  </a:lnTo>
                  <a:cubicBezTo>
                    <a:pt x="0" y="9100"/>
                    <a:pt x="9100" y="0"/>
                    <a:pt x="20326" y="0"/>
                  </a:cubicBezTo>
                  <a:close/>
                </a:path>
              </a:pathLst>
            </a:custGeom>
            <a:solidFill>
              <a:srgbClr val="000000">
                <a:alpha val="44706"/>
              </a:srgbClr>
            </a:solidFill>
            <a:ln w="19050" cap="sq">
              <a:solidFill>
                <a:srgbClr val="FFFFFF">
                  <a:alpha val="44706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985264" cy="18490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7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0168789" y="5011762"/>
            <a:ext cx="6563415" cy="42465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13"/>
              </a:lnSpc>
            </a:pPr>
            <a:r>
              <a:rPr lang="en-US" sz="3438">
                <a:solidFill>
                  <a:srgbClr val="FFFFFF"/>
                </a:solidFill>
                <a:latin typeface="Montserrat 1"/>
                <a:ea typeface="Montserrat 1"/>
                <a:cs typeface="Montserrat 1"/>
                <a:sym typeface="Montserrat 1"/>
              </a:rPr>
              <a:t>Desde suas raízes nas décadas de 1940 e 1950, a Inteligência Artificial evoluiu de uma ideia visionária para uma força transformadora — e, ao longo dessa trajetória, </a:t>
            </a:r>
            <a:r>
              <a:rPr lang="en-US" sz="3438" b="1">
                <a:solidFill>
                  <a:srgbClr val="FFFFFF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três histórias se confundem.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>
                <a:alpha val="100000"/>
              </a:srgbClr>
            </a:gs>
            <a:gs pos="50000">
              <a:srgbClr val="C82A7C">
                <a:alpha val="100000"/>
              </a:srgbClr>
            </a:gs>
            <a:gs pos="100000">
              <a:srgbClr val="D92231">
                <a:alpha val="100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4039" y="221393"/>
            <a:ext cx="17574534" cy="9698020"/>
            <a:chOff x="0" y="-38100"/>
            <a:chExt cx="4580189" cy="25274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80189" cy="2489350"/>
            </a:xfrm>
            <a:custGeom>
              <a:avLst/>
              <a:gdLst/>
              <a:ahLst/>
              <a:cxnLst/>
              <a:rect l="l" t="t" r="r" b="b"/>
              <a:pathLst>
                <a:path w="4580189" h="2489350">
                  <a:moveTo>
                    <a:pt x="8810" y="0"/>
                  </a:moveTo>
                  <a:lnTo>
                    <a:pt x="4571378" y="0"/>
                  </a:lnTo>
                  <a:cubicBezTo>
                    <a:pt x="4576244" y="0"/>
                    <a:pt x="4580189" y="3945"/>
                    <a:pt x="4580189" y="8810"/>
                  </a:cubicBezTo>
                  <a:lnTo>
                    <a:pt x="4580189" y="2480540"/>
                  </a:lnTo>
                  <a:cubicBezTo>
                    <a:pt x="4580189" y="2485406"/>
                    <a:pt x="4576244" y="2489350"/>
                    <a:pt x="4571378" y="2489350"/>
                  </a:cubicBezTo>
                  <a:lnTo>
                    <a:pt x="8810" y="2489350"/>
                  </a:lnTo>
                  <a:cubicBezTo>
                    <a:pt x="6474" y="2489350"/>
                    <a:pt x="4233" y="2488422"/>
                    <a:pt x="2581" y="2486770"/>
                  </a:cubicBezTo>
                  <a:cubicBezTo>
                    <a:pt x="928" y="2485117"/>
                    <a:pt x="0" y="2482877"/>
                    <a:pt x="0" y="2480540"/>
                  </a:cubicBezTo>
                  <a:lnTo>
                    <a:pt x="0" y="8810"/>
                  </a:lnTo>
                  <a:cubicBezTo>
                    <a:pt x="0" y="3945"/>
                    <a:pt x="3945" y="0"/>
                    <a:pt x="8810" y="0"/>
                  </a:cubicBezTo>
                  <a:close/>
                </a:path>
              </a:pathLst>
            </a:custGeom>
            <a:solidFill>
              <a:srgbClr val="000000">
                <a:alpha val="44706"/>
              </a:srgbClr>
            </a:solidFill>
            <a:ln w="19050" cap="sq">
              <a:solidFill>
                <a:srgbClr val="FFFFFF">
                  <a:alpha val="44706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580189" cy="2527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7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733614" y="3594603"/>
            <a:ext cx="2738157" cy="4844045"/>
            <a:chOff x="0" y="0"/>
            <a:chExt cx="3650876" cy="6458726"/>
          </a:xfrm>
        </p:grpSpPr>
        <p:sp>
          <p:nvSpPr>
            <p:cNvPr id="6" name="Freeform 6"/>
            <p:cNvSpPr/>
            <p:nvPr/>
          </p:nvSpPr>
          <p:spPr>
            <a:xfrm>
              <a:off x="188080" y="0"/>
              <a:ext cx="3462796" cy="1731398"/>
            </a:xfrm>
            <a:custGeom>
              <a:avLst/>
              <a:gdLst/>
              <a:ahLst/>
              <a:cxnLst/>
              <a:rect l="l" t="t" r="r" b="b"/>
              <a:pathLst>
                <a:path w="3462796" h="1731398">
                  <a:moveTo>
                    <a:pt x="0" y="0"/>
                  </a:moveTo>
                  <a:lnTo>
                    <a:pt x="3462796" y="0"/>
                  </a:lnTo>
                  <a:lnTo>
                    <a:pt x="3462796" y="1731398"/>
                  </a:lnTo>
                  <a:lnTo>
                    <a:pt x="0" y="17313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Freeform 7"/>
            <p:cNvSpPr/>
            <p:nvPr/>
          </p:nvSpPr>
          <p:spPr>
            <a:xfrm rot="5400000">
              <a:off x="793699" y="2700495"/>
              <a:ext cx="2251558" cy="287966"/>
            </a:xfrm>
            <a:custGeom>
              <a:avLst/>
              <a:gdLst/>
              <a:ahLst/>
              <a:cxnLst/>
              <a:rect l="l" t="t" r="r" b="b"/>
              <a:pathLst>
                <a:path w="2251558" h="287966">
                  <a:moveTo>
                    <a:pt x="0" y="0"/>
                  </a:moveTo>
                  <a:lnTo>
                    <a:pt x="2251558" y="0"/>
                  </a:lnTo>
                  <a:lnTo>
                    <a:pt x="2251558" y="287965"/>
                  </a:lnTo>
                  <a:lnTo>
                    <a:pt x="0" y="2879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 l="-20372"/>
              </a:stretch>
            </a:blipFill>
          </p:spPr>
          <p:txBody>
            <a:bodyPr/>
            <a:lstStyle/>
            <a:p>
              <a:endParaRPr lang="pt-BR"/>
            </a:p>
          </p:txBody>
        </p:sp>
        <p:grpSp>
          <p:nvGrpSpPr>
            <p:cNvPr id="8" name="Group 8"/>
            <p:cNvGrpSpPr/>
            <p:nvPr/>
          </p:nvGrpSpPr>
          <p:grpSpPr>
            <a:xfrm>
              <a:off x="621232" y="420452"/>
              <a:ext cx="2596492" cy="2596492"/>
              <a:chOff x="0" y="0"/>
              <a:chExt cx="812800" cy="8128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1446" tIns="51446" rIns="51446" bIns="51446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sp>
          <p:nvSpPr>
            <p:cNvPr id="11" name="Freeform 11"/>
            <p:cNvSpPr/>
            <p:nvPr/>
          </p:nvSpPr>
          <p:spPr>
            <a:xfrm>
              <a:off x="1332184" y="1044616"/>
              <a:ext cx="1174589" cy="1348165"/>
            </a:xfrm>
            <a:custGeom>
              <a:avLst/>
              <a:gdLst/>
              <a:ahLst/>
              <a:cxnLst/>
              <a:rect l="l" t="t" r="r" b="b"/>
              <a:pathLst>
                <a:path w="1174589" h="1348165">
                  <a:moveTo>
                    <a:pt x="0" y="0"/>
                  </a:moveTo>
                  <a:lnTo>
                    <a:pt x="1174588" y="0"/>
                  </a:lnTo>
                  <a:lnTo>
                    <a:pt x="1174588" y="1348164"/>
                  </a:lnTo>
                  <a:lnTo>
                    <a:pt x="0" y="13481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grpSp>
          <p:nvGrpSpPr>
            <p:cNvPr id="12" name="Group 12"/>
            <p:cNvGrpSpPr/>
            <p:nvPr/>
          </p:nvGrpSpPr>
          <p:grpSpPr>
            <a:xfrm>
              <a:off x="0" y="1718698"/>
              <a:ext cx="485458" cy="485458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8E8E8"/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212617" y="4179499"/>
              <a:ext cx="3413722" cy="22792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000" b="1">
                  <a:solidFill>
                    <a:srgbClr val="FEFFFF"/>
                  </a:solidFill>
                  <a:latin typeface="Montserrat 1 Bold"/>
                  <a:ea typeface="Montserrat 1 Bold"/>
                  <a:cs typeface="Montserrat 1 Bold"/>
                  <a:sym typeface="Montserrat 1 Bold"/>
                </a:rPr>
                <a:t>1938</a:t>
              </a:r>
            </a:p>
            <a:p>
              <a:pPr algn="ctr">
                <a:lnSpc>
                  <a:spcPts val="2520"/>
                </a:lnSpc>
              </a:pPr>
              <a:r>
                <a:rPr lang="en-US" sz="1800" b="1">
                  <a:solidFill>
                    <a:srgbClr val="FEFFFF"/>
                  </a:solidFill>
                  <a:latin typeface="Montserrat 1 Bold"/>
                  <a:ea typeface="Montserrat 1 Bold"/>
                  <a:cs typeface="Montserrat 1 Bold"/>
                  <a:sym typeface="Montserrat 1 Bold"/>
                </a:rPr>
                <a:t>A Revolução da Xerografia</a:t>
              </a:r>
            </a:p>
            <a:p>
              <a:pPr algn="ctr">
                <a:lnSpc>
                  <a:spcPts val="1959"/>
                </a:lnSpc>
              </a:pPr>
              <a:r>
                <a:rPr lang="en-US" sz="1399">
                  <a:solidFill>
                    <a:srgbClr val="FEFFFF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Invenção da primeira cópia xerográfica por Chester Carlson, fundador da Xerox.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4329198" y="1747047"/>
            <a:ext cx="2697863" cy="6290225"/>
            <a:chOff x="0" y="0"/>
            <a:chExt cx="3597150" cy="8386966"/>
          </a:xfrm>
        </p:grpSpPr>
        <p:sp>
          <p:nvSpPr>
            <p:cNvPr id="17" name="Freeform 17"/>
            <p:cNvSpPr/>
            <p:nvPr/>
          </p:nvSpPr>
          <p:spPr>
            <a:xfrm rot="5400000" flipH="1">
              <a:off x="672796" y="3137548"/>
              <a:ext cx="2251558" cy="287966"/>
            </a:xfrm>
            <a:custGeom>
              <a:avLst/>
              <a:gdLst/>
              <a:ahLst/>
              <a:cxnLst/>
              <a:rect l="l" t="t" r="r" b="b"/>
              <a:pathLst>
                <a:path w="2251558" h="287966">
                  <a:moveTo>
                    <a:pt x="2251558" y="0"/>
                  </a:moveTo>
                  <a:lnTo>
                    <a:pt x="0" y="0"/>
                  </a:lnTo>
                  <a:lnTo>
                    <a:pt x="0" y="287966"/>
                  </a:lnTo>
                  <a:lnTo>
                    <a:pt x="2251558" y="287966"/>
                  </a:lnTo>
                  <a:lnTo>
                    <a:pt x="2251558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 l="-20372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Freeform 18"/>
            <p:cNvSpPr/>
            <p:nvPr/>
          </p:nvSpPr>
          <p:spPr>
            <a:xfrm rot="-10800000">
              <a:off x="72221" y="4134530"/>
              <a:ext cx="3462796" cy="1731398"/>
            </a:xfrm>
            <a:custGeom>
              <a:avLst/>
              <a:gdLst/>
              <a:ahLst/>
              <a:cxnLst/>
              <a:rect l="l" t="t" r="r" b="b"/>
              <a:pathLst>
                <a:path w="3462796" h="1731398">
                  <a:moveTo>
                    <a:pt x="0" y="0"/>
                  </a:moveTo>
                  <a:lnTo>
                    <a:pt x="3462796" y="0"/>
                  </a:lnTo>
                  <a:lnTo>
                    <a:pt x="3462796" y="1731398"/>
                  </a:lnTo>
                  <a:lnTo>
                    <a:pt x="0" y="17313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grpSp>
          <p:nvGrpSpPr>
            <p:cNvPr id="19" name="Group 19"/>
            <p:cNvGrpSpPr/>
            <p:nvPr/>
          </p:nvGrpSpPr>
          <p:grpSpPr>
            <a:xfrm rot="-10800000">
              <a:off x="500329" y="2836284"/>
              <a:ext cx="2596492" cy="2596492"/>
              <a:chOff x="0" y="0"/>
              <a:chExt cx="812800" cy="8128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7817" tIns="57817" rIns="57817" bIns="57817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sp>
          <p:nvSpPr>
            <p:cNvPr id="22" name="Freeform 22"/>
            <p:cNvSpPr/>
            <p:nvPr/>
          </p:nvSpPr>
          <p:spPr>
            <a:xfrm>
              <a:off x="1044570" y="3423880"/>
              <a:ext cx="1508010" cy="1421299"/>
            </a:xfrm>
            <a:custGeom>
              <a:avLst/>
              <a:gdLst/>
              <a:ahLst/>
              <a:cxnLst/>
              <a:rect l="l" t="t" r="r" b="b"/>
              <a:pathLst>
                <a:path w="1508010" h="1421299">
                  <a:moveTo>
                    <a:pt x="0" y="0"/>
                  </a:moveTo>
                  <a:lnTo>
                    <a:pt x="1508010" y="0"/>
                  </a:lnTo>
                  <a:lnTo>
                    <a:pt x="1508010" y="1421300"/>
                  </a:lnTo>
                  <a:lnTo>
                    <a:pt x="0" y="14213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3597150" cy="18602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000" b="1">
                  <a:solidFill>
                    <a:srgbClr val="FEFFFF"/>
                  </a:solidFill>
                  <a:latin typeface="Montserrat 1 Bold"/>
                  <a:ea typeface="Montserrat 1 Bold"/>
                  <a:cs typeface="Montserrat 1 Bold"/>
                  <a:sym typeface="Montserrat 1 Bold"/>
                </a:rPr>
                <a:t>1950</a:t>
              </a:r>
            </a:p>
            <a:p>
              <a:pPr algn="ctr">
                <a:lnSpc>
                  <a:spcPts val="2520"/>
                </a:lnSpc>
              </a:pPr>
              <a:r>
                <a:rPr lang="en-US" sz="1800" b="1">
                  <a:solidFill>
                    <a:srgbClr val="FEFFFF"/>
                  </a:solidFill>
                  <a:latin typeface="Montserrat 1 Bold"/>
                  <a:ea typeface="Montserrat 1 Bold"/>
                  <a:cs typeface="Montserrat 1 Bold"/>
                  <a:sym typeface="Montserrat 1 Bold"/>
                </a:rPr>
                <a:t>Surgimento da IA</a:t>
              </a:r>
            </a:p>
            <a:p>
              <a:pPr algn="ctr">
                <a:lnSpc>
                  <a:spcPts val="1960"/>
                </a:lnSpc>
              </a:pPr>
              <a:r>
                <a:rPr lang="en-US" sz="1400" b="1">
                  <a:solidFill>
                    <a:srgbClr val="FEFFFF"/>
                  </a:solidFill>
                  <a:latin typeface="Montserrat 1 Bold"/>
                  <a:ea typeface="Montserrat 1 Bold"/>
                  <a:cs typeface="Montserrat 1 Bold"/>
                  <a:sym typeface="Montserrat 1 Bold"/>
                </a:rPr>
                <a:t> </a:t>
              </a:r>
              <a:r>
                <a:rPr lang="en-US" sz="1400">
                  <a:solidFill>
                    <a:srgbClr val="FEFFFF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Alan Turing propõe o Teste de Turing para avaliar a inteligência das máquinas.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557949" y="6625026"/>
              <a:ext cx="2481252" cy="17619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99"/>
                </a:lnSpc>
              </a:pPr>
              <a:r>
                <a:rPr lang="en-US" sz="1999" b="1">
                  <a:solidFill>
                    <a:srgbClr val="FEFFFF"/>
                  </a:solidFill>
                  <a:latin typeface="Montserrat 1 Bold"/>
                  <a:ea typeface="Montserrat 1 Bold"/>
                  <a:cs typeface="Montserrat 1 Bold"/>
                  <a:sym typeface="Montserrat 1 Bold"/>
                </a:rPr>
                <a:t>1956 </a:t>
              </a:r>
            </a:p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FEFFFF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O Prof John Macarty usou o nome IA pela primeira vez.</a:t>
              </a:r>
            </a:p>
            <a:p>
              <a:pPr algn="ctr">
                <a:lnSpc>
                  <a:spcPts val="1960"/>
                </a:lnSpc>
              </a:pPr>
              <a:endParaRPr lang="en-US" sz="1400">
                <a:solidFill>
                  <a:srgbClr val="FEFFFF"/>
                </a:solidFill>
                <a:latin typeface="Montserrat 1"/>
                <a:ea typeface="Montserrat 1"/>
                <a:cs typeface="Montserrat 1"/>
                <a:sym typeface="Montserrat 1"/>
              </a:endParaRPr>
            </a:p>
          </p:txBody>
        </p:sp>
        <p:sp>
          <p:nvSpPr>
            <p:cNvPr id="25" name="Freeform 25"/>
            <p:cNvSpPr/>
            <p:nvPr/>
          </p:nvSpPr>
          <p:spPr>
            <a:xfrm rot="5400000">
              <a:off x="1504050" y="5941610"/>
              <a:ext cx="600992" cy="287966"/>
            </a:xfrm>
            <a:custGeom>
              <a:avLst/>
              <a:gdLst/>
              <a:ahLst/>
              <a:cxnLst/>
              <a:rect l="l" t="t" r="r" b="b"/>
              <a:pathLst>
                <a:path w="600992" h="287966">
                  <a:moveTo>
                    <a:pt x="0" y="0"/>
                  </a:moveTo>
                  <a:lnTo>
                    <a:pt x="600992" y="0"/>
                  </a:lnTo>
                  <a:lnTo>
                    <a:pt x="600992" y="287965"/>
                  </a:lnTo>
                  <a:lnTo>
                    <a:pt x="0" y="2879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 l="-350965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6888573" y="1126991"/>
            <a:ext cx="2711929" cy="8033015"/>
            <a:chOff x="0" y="-38100"/>
            <a:chExt cx="3615906" cy="10710687"/>
          </a:xfrm>
        </p:grpSpPr>
        <p:sp>
          <p:nvSpPr>
            <p:cNvPr id="27" name="Freeform 27"/>
            <p:cNvSpPr/>
            <p:nvPr/>
          </p:nvSpPr>
          <p:spPr>
            <a:xfrm>
              <a:off x="0" y="3204635"/>
              <a:ext cx="3462798" cy="1731399"/>
            </a:xfrm>
            <a:custGeom>
              <a:avLst/>
              <a:gdLst/>
              <a:ahLst/>
              <a:cxnLst/>
              <a:rect l="l" t="t" r="r" b="b"/>
              <a:pathLst>
                <a:path w="3462796" h="1731398">
                  <a:moveTo>
                    <a:pt x="0" y="0"/>
                  </a:moveTo>
                  <a:lnTo>
                    <a:pt x="3462796" y="0"/>
                  </a:lnTo>
                  <a:lnTo>
                    <a:pt x="3462796" y="1731398"/>
                  </a:lnTo>
                  <a:lnTo>
                    <a:pt x="0" y="17313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Freeform 28"/>
            <p:cNvSpPr/>
            <p:nvPr/>
          </p:nvSpPr>
          <p:spPr>
            <a:xfrm rot="5400000">
              <a:off x="592919" y="5905129"/>
              <a:ext cx="2251558" cy="287966"/>
            </a:xfrm>
            <a:custGeom>
              <a:avLst/>
              <a:gdLst/>
              <a:ahLst/>
              <a:cxnLst/>
              <a:rect l="l" t="t" r="r" b="b"/>
              <a:pathLst>
                <a:path w="2251558" h="287966">
                  <a:moveTo>
                    <a:pt x="0" y="0"/>
                  </a:moveTo>
                  <a:lnTo>
                    <a:pt x="2251558" y="0"/>
                  </a:lnTo>
                  <a:lnTo>
                    <a:pt x="2251558" y="287966"/>
                  </a:lnTo>
                  <a:lnTo>
                    <a:pt x="0" y="2879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 l="-20372"/>
              </a:stretch>
            </a:blipFill>
          </p:spPr>
          <p:txBody>
            <a:bodyPr/>
            <a:lstStyle/>
            <a:p>
              <a:endParaRPr lang="pt-BR"/>
            </a:p>
          </p:txBody>
        </p:sp>
        <p:grpSp>
          <p:nvGrpSpPr>
            <p:cNvPr id="29" name="Group 29"/>
            <p:cNvGrpSpPr/>
            <p:nvPr/>
          </p:nvGrpSpPr>
          <p:grpSpPr>
            <a:xfrm>
              <a:off x="420452" y="3625087"/>
              <a:ext cx="2596492" cy="2596492"/>
              <a:chOff x="0" y="0"/>
              <a:chExt cx="812800" cy="8128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1446" tIns="51446" rIns="51446" bIns="51446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sp>
          <p:nvSpPr>
            <p:cNvPr id="32" name="Freeform 32"/>
            <p:cNvSpPr/>
            <p:nvPr/>
          </p:nvSpPr>
          <p:spPr>
            <a:xfrm>
              <a:off x="911484" y="4057634"/>
              <a:ext cx="1614428" cy="1600302"/>
            </a:xfrm>
            <a:custGeom>
              <a:avLst/>
              <a:gdLst/>
              <a:ahLst/>
              <a:cxnLst/>
              <a:rect l="l" t="t" r="r" b="b"/>
              <a:pathLst>
                <a:path w="1614428" h="1600302">
                  <a:moveTo>
                    <a:pt x="0" y="0"/>
                  </a:moveTo>
                  <a:lnTo>
                    <a:pt x="1614428" y="0"/>
                  </a:lnTo>
                  <a:lnTo>
                    <a:pt x="1614428" y="1600301"/>
                  </a:lnTo>
                  <a:lnTo>
                    <a:pt x="0" y="16003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109456" y="7384134"/>
              <a:ext cx="3506450" cy="32884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000" b="1">
                  <a:solidFill>
                    <a:srgbClr val="FEFFFF"/>
                  </a:solidFill>
                  <a:latin typeface="Montserrat 1 Bold"/>
                  <a:ea typeface="Montserrat 1 Bold"/>
                  <a:cs typeface="Montserrat 1 Bold"/>
                  <a:sym typeface="Montserrat 1 Bold"/>
                </a:rPr>
                <a:t>1970</a:t>
              </a:r>
            </a:p>
            <a:p>
              <a:pPr algn="ctr">
                <a:lnSpc>
                  <a:spcPts val="2520"/>
                </a:lnSpc>
              </a:pPr>
              <a:r>
                <a:rPr lang="en-US" sz="1800" b="1">
                  <a:solidFill>
                    <a:srgbClr val="FEFFFF"/>
                  </a:solidFill>
                  <a:latin typeface="Montserrat 1 Bold"/>
                  <a:ea typeface="Montserrat 1 Bold"/>
                  <a:cs typeface="Montserrat 1 Bold"/>
                  <a:sym typeface="Montserrat 1 Bold"/>
                </a:rPr>
                <a:t>Nascimento do PC Moderno (Xerox Alto)</a:t>
              </a:r>
            </a:p>
            <a:p>
              <a:pPr algn="ctr">
                <a:lnSpc>
                  <a:spcPts val="1960"/>
                </a:lnSpc>
              </a:pPr>
              <a:endParaRPr lang="en-US" sz="1800" b="1">
                <a:solidFill>
                  <a:srgbClr val="FEFFFF"/>
                </a:solidFill>
                <a:latin typeface="Montserrat 1 Bold"/>
                <a:ea typeface="Montserrat 1 Bold"/>
                <a:cs typeface="Montserrat 1 Bold"/>
                <a:sym typeface="Montserrat 1 Bold"/>
              </a:endParaRPr>
            </a:p>
            <a:p>
              <a:pPr algn="ctr">
                <a:lnSpc>
                  <a:spcPts val="2519"/>
                </a:lnSpc>
              </a:pPr>
              <a:r>
                <a:rPr lang="en-US" sz="1799" b="1">
                  <a:solidFill>
                    <a:srgbClr val="FEFFFF"/>
                  </a:solidFill>
                  <a:latin typeface="Montserrat 1 Bold"/>
                  <a:ea typeface="Montserrat 1 Bold"/>
                  <a:cs typeface="Montserrat 1 Bold"/>
                  <a:sym typeface="Montserrat 1 Bold"/>
                </a:rPr>
                <a:t>Fundado na UFPE </a:t>
              </a:r>
            </a:p>
            <a:p>
              <a:pPr algn="ctr">
                <a:lnSpc>
                  <a:spcPts val="2519"/>
                </a:lnSpc>
              </a:pPr>
              <a:r>
                <a:rPr lang="en-US" sz="1799" b="1">
                  <a:solidFill>
                    <a:srgbClr val="FEFFFF"/>
                  </a:solidFill>
                  <a:latin typeface="Montserrat 1 Bold"/>
                  <a:ea typeface="Montserrat 1 Bold"/>
                  <a:cs typeface="Montserrat 1 Bold"/>
                  <a:sym typeface="Montserrat 1 Bold"/>
                </a:rPr>
                <a:t>o primeiro núcleo acadêmico em IA </a:t>
              </a:r>
            </a:p>
            <a:p>
              <a:pPr algn="ctr">
                <a:lnSpc>
                  <a:spcPts val="2519"/>
                </a:lnSpc>
              </a:pPr>
              <a:r>
                <a:rPr lang="en-US" sz="1799" b="1">
                  <a:solidFill>
                    <a:srgbClr val="FEFFFF"/>
                  </a:solidFill>
                  <a:latin typeface="Montserrat 1 Bold"/>
                  <a:ea typeface="Montserrat 1 Bold"/>
                  <a:cs typeface="Montserrat 1 Bold"/>
                  <a:sym typeface="Montserrat 1 Bold"/>
                </a:rPr>
                <a:t>no Brasil</a:t>
              </a: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552337" y="1308709"/>
              <a:ext cx="2332722" cy="13022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FEFFFF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Eliza, o primeiro chatbot, é criado por Joseph Weizenbaum.</a:t>
              </a: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351417" y="-38100"/>
              <a:ext cx="2734561" cy="12817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000" b="1">
                  <a:solidFill>
                    <a:srgbClr val="FEFFFF"/>
                  </a:solidFill>
                  <a:latin typeface="Montserrat 1 Bold"/>
                  <a:ea typeface="Montserrat 1 Bold"/>
                  <a:cs typeface="Montserrat 1 Bold"/>
                  <a:sym typeface="Montserrat 1 Bold"/>
                </a:rPr>
                <a:t>1966</a:t>
              </a:r>
            </a:p>
            <a:p>
              <a:pPr algn="ctr">
                <a:lnSpc>
                  <a:spcPts val="2520"/>
                </a:lnSpc>
              </a:pPr>
              <a:r>
                <a:rPr lang="en-US" sz="1800" b="1">
                  <a:solidFill>
                    <a:srgbClr val="FEFFFF"/>
                  </a:solidFill>
                  <a:latin typeface="Montserrat 1 Bold"/>
                  <a:ea typeface="Montserrat 1 Bold"/>
                  <a:cs typeface="Montserrat 1 Bold"/>
                  <a:sym typeface="Montserrat 1 Bold"/>
                </a:rPr>
                <a:t>Primeiros Programas de IA</a:t>
              </a:r>
            </a:p>
          </p:txBody>
        </p:sp>
        <p:sp>
          <p:nvSpPr>
            <p:cNvPr id="36" name="Freeform 36"/>
            <p:cNvSpPr/>
            <p:nvPr/>
          </p:nvSpPr>
          <p:spPr>
            <a:xfrm rot="-5400000">
              <a:off x="1566382" y="2965588"/>
              <a:ext cx="329349" cy="287282"/>
            </a:xfrm>
            <a:custGeom>
              <a:avLst/>
              <a:gdLst/>
              <a:ahLst/>
              <a:cxnLst/>
              <a:rect l="l" t="t" r="r" b="b"/>
              <a:pathLst>
                <a:path w="329349" h="287282">
                  <a:moveTo>
                    <a:pt x="0" y="0"/>
                  </a:moveTo>
                  <a:lnTo>
                    <a:pt x="329349" y="0"/>
                  </a:lnTo>
                  <a:lnTo>
                    <a:pt x="329349" y="287282"/>
                  </a:lnTo>
                  <a:lnTo>
                    <a:pt x="0" y="2872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 l="-722915" b="-237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9400699" y="1130253"/>
            <a:ext cx="2597097" cy="4961481"/>
            <a:chOff x="0" y="0"/>
            <a:chExt cx="3462796" cy="6615308"/>
          </a:xfrm>
        </p:grpSpPr>
        <p:sp>
          <p:nvSpPr>
            <p:cNvPr id="38" name="Freeform 38"/>
            <p:cNvSpPr/>
            <p:nvPr/>
          </p:nvSpPr>
          <p:spPr>
            <a:xfrm rot="5400000" flipH="1">
              <a:off x="580219" y="3886928"/>
              <a:ext cx="2251558" cy="287966"/>
            </a:xfrm>
            <a:custGeom>
              <a:avLst/>
              <a:gdLst/>
              <a:ahLst/>
              <a:cxnLst/>
              <a:rect l="l" t="t" r="r" b="b"/>
              <a:pathLst>
                <a:path w="2251558" h="287966">
                  <a:moveTo>
                    <a:pt x="2251558" y="0"/>
                  </a:moveTo>
                  <a:lnTo>
                    <a:pt x="0" y="0"/>
                  </a:lnTo>
                  <a:lnTo>
                    <a:pt x="0" y="287965"/>
                  </a:lnTo>
                  <a:lnTo>
                    <a:pt x="2251558" y="287965"/>
                  </a:lnTo>
                  <a:lnTo>
                    <a:pt x="2251558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 l="-20372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9" name="Freeform 39"/>
            <p:cNvSpPr/>
            <p:nvPr/>
          </p:nvSpPr>
          <p:spPr>
            <a:xfrm rot="-10800000">
              <a:off x="0" y="4883910"/>
              <a:ext cx="3462796" cy="1731398"/>
            </a:xfrm>
            <a:custGeom>
              <a:avLst/>
              <a:gdLst/>
              <a:ahLst/>
              <a:cxnLst/>
              <a:rect l="l" t="t" r="r" b="b"/>
              <a:pathLst>
                <a:path w="3462796" h="1731398">
                  <a:moveTo>
                    <a:pt x="0" y="0"/>
                  </a:moveTo>
                  <a:lnTo>
                    <a:pt x="3462796" y="0"/>
                  </a:lnTo>
                  <a:lnTo>
                    <a:pt x="3462796" y="1731398"/>
                  </a:lnTo>
                  <a:lnTo>
                    <a:pt x="0" y="17313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grpSp>
          <p:nvGrpSpPr>
            <p:cNvPr id="40" name="Group 40"/>
            <p:cNvGrpSpPr/>
            <p:nvPr/>
          </p:nvGrpSpPr>
          <p:grpSpPr>
            <a:xfrm rot="-10800000">
              <a:off x="407752" y="3585663"/>
              <a:ext cx="2596492" cy="2596492"/>
              <a:chOff x="0" y="0"/>
              <a:chExt cx="812800" cy="812800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" name="TextBox 42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7817" tIns="57817" rIns="57817" bIns="57817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sp>
          <p:nvSpPr>
            <p:cNvPr id="43" name="Freeform 43"/>
            <p:cNvSpPr/>
            <p:nvPr/>
          </p:nvSpPr>
          <p:spPr>
            <a:xfrm>
              <a:off x="832158" y="3993308"/>
              <a:ext cx="1798481" cy="1650106"/>
            </a:xfrm>
            <a:custGeom>
              <a:avLst/>
              <a:gdLst/>
              <a:ahLst/>
              <a:cxnLst/>
              <a:rect l="l" t="t" r="r" b="b"/>
              <a:pathLst>
                <a:path w="1798481" h="1650106">
                  <a:moveTo>
                    <a:pt x="0" y="0"/>
                  </a:moveTo>
                  <a:lnTo>
                    <a:pt x="1798481" y="0"/>
                  </a:lnTo>
                  <a:lnTo>
                    <a:pt x="1798481" y="1650106"/>
                  </a:lnTo>
                  <a:lnTo>
                    <a:pt x="0" y="16501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xmlns="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234130" y="-38100"/>
              <a:ext cx="2943737" cy="26096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000" b="1">
                  <a:solidFill>
                    <a:srgbClr val="FEFFFF"/>
                  </a:solidFill>
                  <a:latin typeface="Montserrat 1 Bold"/>
                  <a:ea typeface="Montserrat 1 Bold"/>
                  <a:cs typeface="Montserrat 1 Bold"/>
                  <a:sym typeface="Montserrat 1 Bold"/>
                </a:rPr>
                <a:t>1990</a:t>
              </a:r>
            </a:p>
            <a:p>
              <a:pPr algn="ctr">
                <a:lnSpc>
                  <a:spcPts val="2520"/>
                </a:lnSpc>
              </a:pPr>
              <a:r>
                <a:rPr lang="en-US" sz="1800" b="1">
                  <a:solidFill>
                    <a:srgbClr val="FEFFFF"/>
                  </a:solidFill>
                  <a:latin typeface="Montserrat 1 Bold"/>
                  <a:ea typeface="Montserrat 1 Bold"/>
                  <a:cs typeface="Montserrat 1 Bold"/>
                  <a:sym typeface="Montserrat 1 Bold"/>
                </a:rPr>
                <a:t>Lançamento do DocuShare®</a:t>
              </a:r>
            </a:p>
            <a:p>
              <a:pPr algn="ctr">
                <a:lnSpc>
                  <a:spcPts val="1959"/>
                </a:lnSpc>
              </a:pPr>
              <a:r>
                <a:rPr lang="en-US" sz="1399" b="1">
                  <a:solidFill>
                    <a:srgbClr val="FEFFFF"/>
                  </a:solidFill>
                  <a:latin typeface="Montserrat 1 Bold"/>
                  <a:ea typeface="Montserrat 1 Bold"/>
                  <a:cs typeface="Montserrat 1 Bold"/>
                  <a:sym typeface="Montserrat 1 Bold"/>
                </a:rPr>
                <a:t> </a:t>
              </a:r>
              <a:r>
                <a:rPr lang="en-US" sz="1399">
                  <a:solidFill>
                    <a:srgbClr val="FEFFFF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Permitiu a transição de arquivos físicos para digitais com segurança e acessibilidade remota.</a:t>
              </a:r>
            </a:p>
          </p:txBody>
        </p:sp>
      </p:grpSp>
      <p:sp>
        <p:nvSpPr>
          <p:cNvPr id="45" name="TextBox 45"/>
          <p:cNvSpPr txBox="1"/>
          <p:nvPr/>
        </p:nvSpPr>
        <p:spPr>
          <a:xfrm>
            <a:off x="1171789" y="1200652"/>
            <a:ext cx="2927492" cy="767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11"/>
              </a:lnSpc>
            </a:pPr>
            <a:r>
              <a:rPr lang="en-US" sz="5104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Timeline</a:t>
            </a:r>
          </a:p>
        </p:txBody>
      </p:sp>
      <p:grpSp>
        <p:nvGrpSpPr>
          <p:cNvPr id="46" name="Group 46"/>
          <p:cNvGrpSpPr/>
          <p:nvPr/>
        </p:nvGrpSpPr>
        <p:grpSpPr>
          <a:xfrm>
            <a:off x="14422090" y="2146562"/>
            <a:ext cx="5117994" cy="6799197"/>
            <a:chOff x="0" y="0"/>
            <a:chExt cx="6823992" cy="9065596"/>
          </a:xfrm>
        </p:grpSpPr>
        <p:sp>
          <p:nvSpPr>
            <p:cNvPr id="47" name="Freeform 47"/>
            <p:cNvSpPr/>
            <p:nvPr/>
          </p:nvSpPr>
          <p:spPr>
            <a:xfrm rot="-10800000">
              <a:off x="0" y="3556098"/>
              <a:ext cx="3462796" cy="1731398"/>
            </a:xfrm>
            <a:custGeom>
              <a:avLst/>
              <a:gdLst/>
              <a:ahLst/>
              <a:cxnLst/>
              <a:rect l="l" t="t" r="r" b="b"/>
              <a:pathLst>
                <a:path w="3462796" h="1731398">
                  <a:moveTo>
                    <a:pt x="0" y="0"/>
                  </a:moveTo>
                  <a:lnTo>
                    <a:pt x="3462796" y="0"/>
                  </a:lnTo>
                  <a:lnTo>
                    <a:pt x="3462796" y="1731398"/>
                  </a:lnTo>
                  <a:lnTo>
                    <a:pt x="0" y="17313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8" name="Freeform 48"/>
            <p:cNvSpPr/>
            <p:nvPr/>
          </p:nvSpPr>
          <p:spPr>
            <a:xfrm rot="5400000" flipH="1">
              <a:off x="566436" y="2559116"/>
              <a:ext cx="2251558" cy="287966"/>
            </a:xfrm>
            <a:custGeom>
              <a:avLst/>
              <a:gdLst/>
              <a:ahLst/>
              <a:cxnLst/>
              <a:rect l="l" t="t" r="r" b="b"/>
              <a:pathLst>
                <a:path w="2251558" h="287966">
                  <a:moveTo>
                    <a:pt x="2251559" y="0"/>
                  </a:moveTo>
                  <a:lnTo>
                    <a:pt x="0" y="0"/>
                  </a:lnTo>
                  <a:lnTo>
                    <a:pt x="0" y="287966"/>
                  </a:lnTo>
                  <a:lnTo>
                    <a:pt x="2251559" y="287966"/>
                  </a:lnTo>
                  <a:lnTo>
                    <a:pt x="2251559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 l="-20372"/>
              </a:stretch>
            </a:blipFill>
          </p:spPr>
          <p:txBody>
            <a:bodyPr/>
            <a:lstStyle/>
            <a:p>
              <a:endParaRPr lang="pt-BR"/>
            </a:p>
          </p:txBody>
        </p:sp>
        <p:grpSp>
          <p:nvGrpSpPr>
            <p:cNvPr id="49" name="Group 49"/>
            <p:cNvGrpSpPr/>
            <p:nvPr/>
          </p:nvGrpSpPr>
          <p:grpSpPr>
            <a:xfrm rot="-10800000">
              <a:off x="393969" y="2257852"/>
              <a:ext cx="2596492" cy="2596492"/>
              <a:chOff x="0" y="0"/>
              <a:chExt cx="812800" cy="812800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EFFFF"/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1" name="TextBox 51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7817" tIns="57817" rIns="57817" bIns="57817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sp>
          <p:nvSpPr>
            <p:cNvPr id="52" name="Freeform 52"/>
            <p:cNvSpPr/>
            <p:nvPr/>
          </p:nvSpPr>
          <p:spPr>
            <a:xfrm>
              <a:off x="1014757" y="2876090"/>
              <a:ext cx="1354916" cy="1360016"/>
            </a:xfrm>
            <a:custGeom>
              <a:avLst/>
              <a:gdLst/>
              <a:ahLst/>
              <a:cxnLst/>
              <a:rect l="l" t="t" r="r" b="b"/>
              <a:pathLst>
                <a:path w="1354916" h="1360016">
                  <a:moveTo>
                    <a:pt x="0" y="0"/>
                  </a:moveTo>
                  <a:lnTo>
                    <a:pt x="1354916" y="0"/>
                  </a:lnTo>
                  <a:lnTo>
                    <a:pt x="1354916" y="1360016"/>
                  </a:lnTo>
                  <a:lnTo>
                    <a:pt x="0" y="1360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xmlns="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3" name="Freeform 53"/>
            <p:cNvSpPr/>
            <p:nvPr/>
          </p:nvSpPr>
          <p:spPr>
            <a:xfrm>
              <a:off x="3361196" y="1837898"/>
              <a:ext cx="3462796" cy="1731398"/>
            </a:xfrm>
            <a:custGeom>
              <a:avLst/>
              <a:gdLst/>
              <a:ahLst/>
              <a:cxnLst/>
              <a:rect l="l" t="t" r="r" b="b"/>
              <a:pathLst>
                <a:path w="3462796" h="1731398">
                  <a:moveTo>
                    <a:pt x="0" y="0"/>
                  </a:moveTo>
                  <a:lnTo>
                    <a:pt x="3462796" y="0"/>
                  </a:lnTo>
                  <a:lnTo>
                    <a:pt x="3462796" y="1731398"/>
                  </a:lnTo>
                  <a:lnTo>
                    <a:pt x="0" y="17313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280393" y="-38100"/>
              <a:ext cx="2823646" cy="12818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000" b="1">
                  <a:solidFill>
                    <a:srgbClr val="FEFFFF"/>
                  </a:solidFill>
                  <a:latin typeface="Montserrat 1 Bold"/>
                  <a:ea typeface="Montserrat 1 Bold"/>
                  <a:cs typeface="Montserrat 1 Bold"/>
                  <a:sym typeface="Montserrat 1 Bold"/>
                </a:rPr>
                <a:t>2003</a:t>
              </a:r>
            </a:p>
            <a:p>
              <a:pPr algn="ctr">
                <a:lnSpc>
                  <a:spcPts val="2520"/>
                </a:lnSpc>
              </a:pPr>
              <a:r>
                <a:rPr lang="en-US" sz="1800" b="1">
                  <a:solidFill>
                    <a:srgbClr val="FEFFFF"/>
                  </a:solidFill>
                  <a:latin typeface="Montserrat 1 Bold"/>
                  <a:ea typeface="Montserrat 1 Bold"/>
                  <a:cs typeface="Montserrat 1 Bold"/>
                  <a:sym typeface="Montserrat 1 Bold"/>
                </a:rPr>
                <a:t>Surgimento da</a:t>
              </a:r>
            </a:p>
            <a:p>
              <a:pPr algn="ctr">
                <a:lnSpc>
                  <a:spcPts val="2520"/>
                </a:lnSpc>
              </a:pPr>
              <a:r>
                <a:rPr lang="en-US" sz="1800" b="1">
                  <a:solidFill>
                    <a:srgbClr val="FEFFFF"/>
                  </a:solidFill>
                  <a:latin typeface="Montserrat 1 Bold"/>
                  <a:ea typeface="Montserrat 1 Bold"/>
                  <a:cs typeface="Montserrat 1 Bold"/>
                  <a:sym typeface="Montserrat 1 Bold"/>
                </a:rPr>
                <a:t>Liderança Di2win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190476" y="6037069"/>
              <a:ext cx="3081844" cy="30285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000" b="1">
                  <a:solidFill>
                    <a:srgbClr val="FEFFFF"/>
                  </a:solidFill>
                  <a:latin typeface="Montserrat 1 Bold"/>
                  <a:ea typeface="Montserrat 1 Bold"/>
                  <a:cs typeface="Montserrat 1 Bold"/>
                  <a:sym typeface="Montserrat 1 Bold"/>
                </a:rPr>
                <a:t>2003</a:t>
              </a:r>
            </a:p>
            <a:p>
              <a:pPr algn="ctr">
                <a:lnSpc>
                  <a:spcPts val="2520"/>
                </a:lnSpc>
              </a:pPr>
              <a:r>
                <a:rPr lang="en-US" sz="1800" b="1">
                  <a:solidFill>
                    <a:srgbClr val="FEFFFF"/>
                  </a:solidFill>
                  <a:latin typeface="Montserrat 1 Bold"/>
                  <a:ea typeface="Montserrat 1 Bold"/>
                  <a:cs typeface="Montserrat 1 Bold"/>
                  <a:sym typeface="Montserrat 1 Bold"/>
                </a:rPr>
                <a:t>Início do núcleo de Desenvolvimento de Engines de IA</a:t>
              </a:r>
            </a:p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FEFFFF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No CESAR, para processamento de Cheque Bancário pelas Lideranças da di2win.</a:t>
              </a:r>
            </a:p>
          </p:txBody>
        </p:sp>
        <p:sp>
          <p:nvSpPr>
            <p:cNvPr id="56" name="Freeform 56"/>
            <p:cNvSpPr/>
            <p:nvPr/>
          </p:nvSpPr>
          <p:spPr>
            <a:xfrm rot="5400000">
              <a:off x="1430902" y="5444009"/>
              <a:ext cx="600992" cy="287966"/>
            </a:xfrm>
            <a:custGeom>
              <a:avLst/>
              <a:gdLst/>
              <a:ahLst/>
              <a:cxnLst/>
              <a:rect l="l" t="t" r="r" b="b"/>
              <a:pathLst>
                <a:path w="600992" h="287966">
                  <a:moveTo>
                    <a:pt x="0" y="0"/>
                  </a:moveTo>
                  <a:lnTo>
                    <a:pt x="600992" y="0"/>
                  </a:lnTo>
                  <a:lnTo>
                    <a:pt x="600992" y="287966"/>
                  </a:lnTo>
                  <a:lnTo>
                    <a:pt x="0" y="2879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 l="-350965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11911482" y="1320603"/>
            <a:ext cx="2597097" cy="8156827"/>
            <a:chOff x="0" y="0"/>
            <a:chExt cx="3462796" cy="10875769"/>
          </a:xfrm>
        </p:grpSpPr>
        <p:sp>
          <p:nvSpPr>
            <p:cNvPr id="58" name="Freeform 58"/>
            <p:cNvSpPr/>
            <p:nvPr/>
          </p:nvSpPr>
          <p:spPr>
            <a:xfrm>
              <a:off x="0" y="2987173"/>
              <a:ext cx="3462796" cy="1731398"/>
            </a:xfrm>
            <a:custGeom>
              <a:avLst/>
              <a:gdLst/>
              <a:ahLst/>
              <a:cxnLst/>
              <a:rect l="l" t="t" r="r" b="b"/>
              <a:pathLst>
                <a:path w="3462796" h="1731398">
                  <a:moveTo>
                    <a:pt x="0" y="0"/>
                  </a:moveTo>
                  <a:lnTo>
                    <a:pt x="3462796" y="0"/>
                  </a:lnTo>
                  <a:lnTo>
                    <a:pt x="3462796" y="1731398"/>
                  </a:lnTo>
                  <a:lnTo>
                    <a:pt x="0" y="17313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9" name="Freeform 59"/>
            <p:cNvSpPr/>
            <p:nvPr/>
          </p:nvSpPr>
          <p:spPr>
            <a:xfrm rot="5400000">
              <a:off x="537036" y="5687668"/>
              <a:ext cx="2251558" cy="287966"/>
            </a:xfrm>
            <a:custGeom>
              <a:avLst/>
              <a:gdLst/>
              <a:ahLst/>
              <a:cxnLst/>
              <a:rect l="l" t="t" r="r" b="b"/>
              <a:pathLst>
                <a:path w="2251558" h="287966">
                  <a:moveTo>
                    <a:pt x="0" y="0"/>
                  </a:moveTo>
                  <a:lnTo>
                    <a:pt x="2251559" y="0"/>
                  </a:lnTo>
                  <a:lnTo>
                    <a:pt x="2251559" y="287965"/>
                  </a:lnTo>
                  <a:lnTo>
                    <a:pt x="0" y="2879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 l="-20372"/>
              </a:stretch>
            </a:blipFill>
          </p:spPr>
          <p:txBody>
            <a:bodyPr/>
            <a:lstStyle/>
            <a:p>
              <a:endParaRPr lang="pt-BR"/>
            </a:p>
          </p:txBody>
        </p:sp>
        <p:grpSp>
          <p:nvGrpSpPr>
            <p:cNvPr id="60" name="Group 60"/>
            <p:cNvGrpSpPr/>
            <p:nvPr/>
          </p:nvGrpSpPr>
          <p:grpSpPr>
            <a:xfrm>
              <a:off x="400096" y="3407625"/>
              <a:ext cx="2596492" cy="2596492"/>
              <a:chOff x="0" y="0"/>
              <a:chExt cx="812800" cy="812800"/>
            </a:xfrm>
          </p:grpSpPr>
          <p:sp>
            <p:nvSpPr>
              <p:cNvPr id="61" name="Freeform 6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" name="TextBox 62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1446" tIns="51446" rIns="51446" bIns="51446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sp>
          <p:nvSpPr>
            <p:cNvPr id="63" name="Freeform 63"/>
            <p:cNvSpPr/>
            <p:nvPr/>
          </p:nvSpPr>
          <p:spPr>
            <a:xfrm>
              <a:off x="890352" y="3840172"/>
              <a:ext cx="1576349" cy="1576349"/>
            </a:xfrm>
            <a:custGeom>
              <a:avLst/>
              <a:gdLst/>
              <a:ahLst/>
              <a:cxnLst/>
              <a:rect l="l" t="t" r="r" b="b"/>
              <a:pathLst>
                <a:path w="1576349" h="1576349">
                  <a:moveTo>
                    <a:pt x="0" y="0"/>
                  </a:moveTo>
                  <a:lnTo>
                    <a:pt x="1576349" y="0"/>
                  </a:lnTo>
                  <a:lnTo>
                    <a:pt x="1576349" y="1576349"/>
                  </a:lnTo>
                  <a:lnTo>
                    <a:pt x="0" y="15763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xmlns="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191725" y="7186843"/>
              <a:ext cx="2942181" cy="36889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000" b="1">
                  <a:solidFill>
                    <a:srgbClr val="FEFFFF"/>
                  </a:solidFill>
                  <a:latin typeface="Montserrat 1 Bold"/>
                  <a:ea typeface="Montserrat 1 Bold"/>
                  <a:cs typeface="Montserrat 1 Bold"/>
                  <a:sym typeface="Montserrat 1 Bold"/>
                </a:rPr>
                <a:t>2000</a:t>
              </a:r>
            </a:p>
            <a:p>
              <a:pPr algn="ctr">
                <a:lnSpc>
                  <a:spcPts val="2520"/>
                </a:lnSpc>
              </a:pPr>
              <a:r>
                <a:rPr lang="en-US" sz="1800" b="1">
                  <a:solidFill>
                    <a:srgbClr val="FEFFFF"/>
                  </a:solidFill>
                  <a:latin typeface="Montserrat 1 Bold"/>
                  <a:ea typeface="Montserrat 1 Bold"/>
                  <a:cs typeface="Montserrat 1 Bold"/>
                  <a:sym typeface="Montserrat 1 Bold"/>
                </a:rPr>
                <a:t>Automação de Workflows com FreeFlow®</a:t>
              </a:r>
            </a:p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FEFFFF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 Soluções de impressão inteligente e automação de fluxos de trabalho.</a:t>
              </a:r>
            </a:p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FEFFFF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 Integração de processos físicos </a:t>
              </a:r>
            </a:p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FEFFFF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e digitais.</a:t>
              </a:r>
            </a:p>
          </p:txBody>
        </p:sp>
        <p:sp>
          <p:nvSpPr>
            <p:cNvPr id="65" name="TextBox 65"/>
            <p:cNvSpPr txBox="1"/>
            <p:nvPr/>
          </p:nvSpPr>
          <p:spPr>
            <a:xfrm>
              <a:off x="363258" y="-38100"/>
              <a:ext cx="2736281" cy="24316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000" b="1">
                  <a:solidFill>
                    <a:srgbClr val="FEFFFF"/>
                  </a:solidFill>
                  <a:latin typeface="Montserrat 1 Bold"/>
                  <a:ea typeface="Montserrat 1 Bold"/>
                  <a:cs typeface="Montserrat 1 Bold"/>
                  <a:sym typeface="Montserrat 1 Bold"/>
                </a:rPr>
                <a:t>2000</a:t>
              </a:r>
            </a:p>
            <a:p>
              <a:pPr algn="ctr">
                <a:lnSpc>
                  <a:spcPts val="1960"/>
                </a:lnSpc>
              </a:pPr>
              <a:r>
                <a:rPr lang="en-US" sz="1400" b="1">
                  <a:solidFill>
                    <a:srgbClr val="FEFFFF"/>
                  </a:solidFill>
                  <a:latin typeface="Montserrat 1 Bold"/>
                  <a:ea typeface="Montserrat 1 Bold"/>
                  <a:cs typeface="Montserrat 1 Bold"/>
                  <a:sym typeface="Montserrat 1 Bold"/>
                </a:rPr>
                <a:t>Amadurecimento do uso de tecnologia de IA baseada em Redes Neurais Artificiais em aplicações comerciais.</a:t>
              </a:r>
            </a:p>
          </p:txBody>
        </p:sp>
        <p:sp>
          <p:nvSpPr>
            <p:cNvPr id="66" name="Freeform 66"/>
            <p:cNvSpPr/>
            <p:nvPr/>
          </p:nvSpPr>
          <p:spPr>
            <a:xfrm rot="-5400000">
              <a:off x="1560492" y="2754016"/>
              <a:ext cx="341812" cy="287966"/>
            </a:xfrm>
            <a:custGeom>
              <a:avLst/>
              <a:gdLst/>
              <a:ahLst/>
              <a:cxnLst/>
              <a:rect l="l" t="t" r="r" b="b"/>
              <a:pathLst>
                <a:path w="341812" h="287966">
                  <a:moveTo>
                    <a:pt x="0" y="0"/>
                  </a:moveTo>
                  <a:lnTo>
                    <a:pt x="341812" y="0"/>
                  </a:lnTo>
                  <a:lnTo>
                    <a:pt x="341812" y="287966"/>
                  </a:lnTo>
                  <a:lnTo>
                    <a:pt x="0" y="2879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 l="-692911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>
                <a:alpha val="100000"/>
              </a:srgbClr>
            </a:gs>
            <a:gs pos="50000">
              <a:srgbClr val="C82A7C">
                <a:alpha val="100000"/>
              </a:srgbClr>
            </a:gs>
            <a:gs pos="100000">
              <a:srgbClr val="D92231">
                <a:alpha val="100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31638" y="367587"/>
            <a:ext cx="17574534" cy="9551827"/>
            <a:chOff x="0" y="0"/>
            <a:chExt cx="4580189" cy="248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80189" cy="2489350"/>
            </a:xfrm>
            <a:custGeom>
              <a:avLst/>
              <a:gdLst/>
              <a:ahLst/>
              <a:cxnLst/>
              <a:rect l="l" t="t" r="r" b="b"/>
              <a:pathLst>
                <a:path w="4580189" h="2489350">
                  <a:moveTo>
                    <a:pt x="8810" y="0"/>
                  </a:moveTo>
                  <a:lnTo>
                    <a:pt x="4571378" y="0"/>
                  </a:lnTo>
                  <a:cubicBezTo>
                    <a:pt x="4576244" y="0"/>
                    <a:pt x="4580189" y="3945"/>
                    <a:pt x="4580189" y="8810"/>
                  </a:cubicBezTo>
                  <a:lnTo>
                    <a:pt x="4580189" y="2480540"/>
                  </a:lnTo>
                  <a:cubicBezTo>
                    <a:pt x="4580189" y="2485406"/>
                    <a:pt x="4576244" y="2489350"/>
                    <a:pt x="4571378" y="2489350"/>
                  </a:cubicBezTo>
                  <a:lnTo>
                    <a:pt x="8810" y="2489350"/>
                  </a:lnTo>
                  <a:cubicBezTo>
                    <a:pt x="6474" y="2489350"/>
                    <a:pt x="4233" y="2488422"/>
                    <a:pt x="2581" y="2486770"/>
                  </a:cubicBezTo>
                  <a:cubicBezTo>
                    <a:pt x="928" y="2485117"/>
                    <a:pt x="0" y="2482877"/>
                    <a:pt x="0" y="2480540"/>
                  </a:cubicBezTo>
                  <a:lnTo>
                    <a:pt x="0" y="8810"/>
                  </a:lnTo>
                  <a:cubicBezTo>
                    <a:pt x="0" y="3945"/>
                    <a:pt x="3945" y="0"/>
                    <a:pt x="8810" y="0"/>
                  </a:cubicBezTo>
                  <a:close/>
                </a:path>
              </a:pathLst>
            </a:custGeom>
            <a:solidFill>
              <a:srgbClr val="000000">
                <a:alpha val="44706"/>
              </a:srgbClr>
            </a:solidFill>
            <a:ln w="19050" cap="sq">
              <a:solidFill>
                <a:srgbClr val="FFFFFF">
                  <a:alpha val="44706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580189" cy="2527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7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847173" y="3635510"/>
            <a:ext cx="2597097" cy="5620562"/>
            <a:chOff x="0" y="0"/>
            <a:chExt cx="3462796" cy="749408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462796" cy="1731398"/>
            </a:xfrm>
            <a:custGeom>
              <a:avLst/>
              <a:gdLst/>
              <a:ahLst/>
              <a:cxnLst/>
              <a:rect l="l" t="t" r="r" b="b"/>
              <a:pathLst>
                <a:path w="3462796" h="1731398">
                  <a:moveTo>
                    <a:pt x="0" y="0"/>
                  </a:moveTo>
                  <a:lnTo>
                    <a:pt x="3462796" y="0"/>
                  </a:lnTo>
                  <a:lnTo>
                    <a:pt x="3462796" y="1731398"/>
                  </a:lnTo>
                  <a:lnTo>
                    <a:pt x="0" y="17313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Freeform 7"/>
            <p:cNvSpPr/>
            <p:nvPr/>
          </p:nvSpPr>
          <p:spPr>
            <a:xfrm rot="5400000">
              <a:off x="592919" y="2700495"/>
              <a:ext cx="2251558" cy="287966"/>
            </a:xfrm>
            <a:custGeom>
              <a:avLst/>
              <a:gdLst/>
              <a:ahLst/>
              <a:cxnLst/>
              <a:rect l="l" t="t" r="r" b="b"/>
              <a:pathLst>
                <a:path w="2251558" h="287966">
                  <a:moveTo>
                    <a:pt x="0" y="0"/>
                  </a:moveTo>
                  <a:lnTo>
                    <a:pt x="2251558" y="0"/>
                  </a:lnTo>
                  <a:lnTo>
                    <a:pt x="2251558" y="287965"/>
                  </a:lnTo>
                  <a:lnTo>
                    <a:pt x="0" y="2879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 l="-20372"/>
              </a:stretch>
            </a:blipFill>
          </p:spPr>
          <p:txBody>
            <a:bodyPr/>
            <a:lstStyle/>
            <a:p>
              <a:endParaRPr lang="pt-BR"/>
            </a:p>
          </p:txBody>
        </p:sp>
        <p:grpSp>
          <p:nvGrpSpPr>
            <p:cNvPr id="8" name="Group 8"/>
            <p:cNvGrpSpPr/>
            <p:nvPr/>
          </p:nvGrpSpPr>
          <p:grpSpPr>
            <a:xfrm>
              <a:off x="420452" y="420452"/>
              <a:ext cx="2596492" cy="2596492"/>
              <a:chOff x="0" y="0"/>
              <a:chExt cx="812800" cy="8128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1446" tIns="51446" rIns="51446" bIns="51446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sp>
          <p:nvSpPr>
            <p:cNvPr id="11" name="Freeform 11"/>
            <p:cNvSpPr/>
            <p:nvPr/>
          </p:nvSpPr>
          <p:spPr>
            <a:xfrm>
              <a:off x="972639" y="1161952"/>
              <a:ext cx="1492117" cy="1113492"/>
            </a:xfrm>
            <a:custGeom>
              <a:avLst/>
              <a:gdLst/>
              <a:ahLst/>
              <a:cxnLst/>
              <a:rect l="l" t="t" r="r" b="b"/>
              <a:pathLst>
                <a:path w="1492117" h="1113492">
                  <a:moveTo>
                    <a:pt x="0" y="0"/>
                  </a:moveTo>
                  <a:lnTo>
                    <a:pt x="1492118" y="0"/>
                  </a:lnTo>
                  <a:lnTo>
                    <a:pt x="1492118" y="1113492"/>
                  </a:lnTo>
                  <a:lnTo>
                    <a:pt x="0" y="11134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208520" y="4287757"/>
              <a:ext cx="3020355" cy="32063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000" b="1">
                  <a:solidFill>
                    <a:srgbClr val="FEFFFF"/>
                  </a:solidFill>
                  <a:latin typeface="Montserrat 1 Bold"/>
                  <a:ea typeface="Montserrat 1 Bold"/>
                  <a:cs typeface="Montserrat 1 Bold"/>
                  <a:sym typeface="Montserrat 1 Bold"/>
                </a:rPr>
                <a:t>2011</a:t>
              </a:r>
            </a:p>
            <a:p>
              <a:pPr algn="ctr">
                <a:lnSpc>
                  <a:spcPts val="2519"/>
                </a:lnSpc>
              </a:pPr>
              <a:r>
                <a:rPr lang="en-US" sz="1799" b="1">
                  <a:solidFill>
                    <a:srgbClr val="FEFFFF"/>
                  </a:solidFill>
                  <a:latin typeface="Montserrat 1 Bold"/>
                  <a:ea typeface="Montserrat 1 Bold"/>
                  <a:cs typeface="Montserrat 1 Bold"/>
                  <a:sym typeface="Montserrat 1 Bold"/>
                </a:rPr>
                <a:t> IA para Compactação de Imagens para uma grande operadora de telecom.</a:t>
              </a:r>
            </a:p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FEFFFF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 Líderes Di2win + BPO Xerox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859983" y="3624579"/>
            <a:ext cx="2597097" cy="5553887"/>
            <a:chOff x="0" y="0"/>
            <a:chExt cx="3462796" cy="740518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462796" cy="1731398"/>
            </a:xfrm>
            <a:custGeom>
              <a:avLst/>
              <a:gdLst/>
              <a:ahLst/>
              <a:cxnLst/>
              <a:rect l="l" t="t" r="r" b="b"/>
              <a:pathLst>
                <a:path w="3462796" h="1731398">
                  <a:moveTo>
                    <a:pt x="0" y="0"/>
                  </a:moveTo>
                  <a:lnTo>
                    <a:pt x="3462796" y="0"/>
                  </a:lnTo>
                  <a:lnTo>
                    <a:pt x="3462796" y="1731398"/>
                  </a:lnTo>
                  <a:lnTo>
                    <a:pt x="0" y="17313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15"/>
            <p:cNvSpPr/>
            <p:nvPr/>
          </p:nvSpPr>
          <p:spPr>
            <a:xfrm rot="5400000">
              <a:off x="537036" y="2700495"/>
              <a:ext cx="2251558" cy="287966"/>
            </a:xfrm>
            <a:custGeom>
              <a:avLst/>
              <a:gdLst/>
              <a:ahLst/>
              <a:cxnLst/>
              <a:rect l="l" t="t" r="r" b="b"/>
              <a:pathLst>
                <a:path w="2251558" h="287966">
                  <a:moveTo>
                    <a:pt x="0" y="0"/>
                  </a:moveTo>
                  <a:lnTo>
                    <a:pt x="2251559" y="0"/>
                  </a:lnTo>
                  <a:lnTo>
                    <a:pt x="2251559" y="287965"/>
                  </a:lnTo>
                  <a:lnTo>
                    <a:pt x="0" y="2879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 l="-20372"/>
              </a:stretch>
            </a:blipFill>
          </p:spPr>
          <p:txBody>
            <a:bodyPr/>
            <a:lstStyle/>
            <a:p>
              <a:endParaRPr lang="pt-BR"/>
            </a:p>
          </p:txBody>
        </p:sp>
        <p:grpSp>
          <p:nvGrpSpPr>
            <p:cNvPr id="16" name="Group 16"/>
            <p:cNvGrpSpPr/>
            <p:nvPr/>
          </p:nvGrpSpPr>
          <p:grpSpPr>
            <a:xfrm>
              <a:off x="400096" y="420452"/>
              <a:ext cx="2596492" cy="2596492"/>
              <a:chOff x="0" y="0"/>
              <a:chExt cx="812800" cy="8128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1446" tIns="51446" rIns="51446" bIns="51446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sp>
          <p:nvSpPr>
            <p:cNvPr id="19" name="Freeform 19"/>
            <p:cNvSpPr/>
            <p:nvPr/>
          </p:nvSpPr>
          <p:spPr>
            <a:xfrm>
              <a:off x="898091" y="966978"/>
              <a:ext cx="1600501" cy="1422445"/>
            </a:xfrm>
            <a:custGeom>
              <a:avLst/>
              <a:gdLst/>
              <a:ahLst/>
              <a:cxnLst/>
              <a:rect l="l" t="t" r="r" b="b"/>
              <a:pathLst>
                <a:path w="1600501" h="1422445">
                  <a:moveTo>
                    <a:pt x="0" y="0"/>
                  </a:moveTo>
                  <a:lnTo>
                    <a:pt x="1600501" y="0"/>
                  </a:lnTo>
                  <a:lnTo>
                    <a:pt x="1600501" y="1422446"/>
                  </a:lnTo>
                  <a:lnTo>
                    <a:pt x="0" y="14224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02952" y="4287757"/>
              <a:ext cx="3249873" cy="31174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000" b="1">
                  <a:solidFill>
                    <a:srgbClr val="FEFFFF"/>
                  </a:solidFill>
                  <a:latin typeface="Montserrat 1 Bold"/>
                  <a:ea typeface="Montserrat 1 Bold"/>
                  <a:cs typeface="Montserrat 1 Bold"/>
                  <a:sym typeface="Montserrat 1 Bold"/>
                </a:rPr>
                <a:t>2013</a:t>
              </a:r>
            </a:p>
            <a:p>
              <a:pPr algn="ctr">
                <a:lnSpc>
                  <a:spcPts val="2520"/>
                </a:lnSpc>
              </a:pPr>
              <a:r>
                <a:rPr lang="en-US" sz="1800" b="1">
                  <a:solidFill>
                    <a:srgbClr val="FEFFFF"/>
                  </a:solidFill>
                  <a:latin typeface="Montserrat 1 Bold"/>
                  <a:ea typeface="Montserrat 1 Bold"/>
                  <a:cs typeface="Montserrat 1 Bold"/>
                  <a:sym typeface="Montserrat 1 Bold"/>
                </a:rPr>
                <a:t>Onboarding digital com IA para top 2 operadora móvel  do Brasil</a:t>
              </a:r>
            </a:p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FEFFFF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Líderes Di2win + BPO Xerox.</a:t>
              </a:r>
            </a:p>
            <a:p>
              <a:pPr algn="ctr">
                <a:lnSpc>
                  <a:spcPts val="1960"/>
                </a:lnSpc>
              </a:pPr>
              <a:endParaRPr lang="en-US" sz="1400">
                <a:solidFill>
                  <a:srgbClr val="FEFFFF"/>
                </a:solidFill>
                <a:latin typeface="Montserrat 1"/>
                <a:ea typeface="Montserrat 1"/>
                <a:cs typeface="Montserrat 1"/>
                <a:sym typeface="Montserrat 1"/>
              </a:endParaRP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3791356" y="3598421"/>
            <a:ext cx="5205378" cy="5106213"/>
            <a:chOff x="0" y="0"/>
            <a:chExt cx="6940504" cy="6808283"/>
          </a:xfrm>
        </p:grpSpPr>
        <p:sp>
          <p:nvSpPr>
            <p:cNvPr id="22" name="Freeform 22"/>
            <p:cNvSpPr/>
            <p:nvPr/>
          </p:nvSpPr>
          <p:spPr>
            <a:xfrm rot="5400000">
              <a:off x="748883" y="2700495"/>
              <a:ext cx="2251558" cy="287966"/>
            </a:xfrm>
            <a:custGeom>
              <a:avLst/>
              <a:gdLst/>
              <a:ahLst/>
              <a:cxnLst/>
              <a:rect l="l" t="t" r="r" b="b"/>
              <a:pathLst>
                <a:path w="2251558" h="287966">
                  <a:moveTo>
                    <a:pt x="0" y="0"/>
                  </a:moveTo>
                  <a:lnTo>
                    <a:pt x="2251558" y="0"/>
                  </a:lnTo>
                  <a:lnTo>
                    <a:pt x="2251558" y="287965"/>
                  </a:lnTo>
                  <a:lnTo>
                    <a:pt x="0" y="2879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 l="-20372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119182" y="0"/>
              <a:ext cx="3462796" cy="1731398"/>
            </a:xfrm>
            <a:custGeom>
              <a:avLst/>
              <a:gdLst/>
              <a:ahLst/>
              <a:cxnLst/>
              <a:rect l="l" t="t" r="r" b="b"/>
              <a:pathLst>
                <a:path w="3462796" h="1731398">
                  <a:moveTo>
                    <a:pt x="0" y="0"/>
                  </a:moveTo>
                  <a:lnTo>
                    <a:pt x="3462797" y="0"/>
                  </a:lnTo>
                  <a:lnTo>
                    <a:pt x="3462797" y="1731398"/>
                  </a:lnTo>
                  <a:lnTo>
                    <a:pt x="0" y="17313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Freeform 24"/>
            <p:cNvSpPr/>
            <p:nvPr/>
          </p:nvSpPr>
          <p:spPr>
            <a:xfrm rot="-10800000">
              <a:off x="3477708" y="1718698"/>
              <a:ext cx="3462796" cy="1731398"/>
            </a:xfrm>
            <a:custGeom>
              <a:avLst/>
              <a:gdLst/>
              <a:ahLst/>
              <a:cxnLst/>
              <a:rect l="l" t="t" r="r" b="b"/>
              <a:pathLst>
                <a:path w="3462796" h="1731398">
                  <a:moveTo>
                    <a:pt x="0" y="0"/>
                  </a:moveTo>
                  <a:lnTo>
                    <a:pt x="3462796" y="0"/>
                  </a:lnTo>
                  <a:lnTo>
                    <a:pt x="3462796" y="1731398"/>
                  </a:lnTo>
                  <a:lnTo>
                    <a:pt x="0" y="17313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grpSp>
          <p:nvGrpSpPr>
            <p:cNvPr id="25" name="Group 25"/>
            <p:cNvGrpSpPr/>
            <p:nvPr/>
          </p:nvGrpSpPr>
          <p:grpSpPr>
            <a:xfrm>
              <a:off x="576416" y="420452"/>
              <a:ext cx="2596492" cy="2596492"/>
              <a:chOff x="0" y="0"/>
              <a:chExt cx="812800" cy="8128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1446" tIns="51446" rIns="51446" bIns="51446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sp>
          <p:nvSpPr>
            <p:cNvPr id="28" name="Freeform 28"/>
            <p:cNvSpPr/>
            <p:nvPr/>
          </p:nvSpPr>
          <p:spPr>
            <a:xfrm>
              <a:off x="836097" y="730874"/>
              <a:ext cx="1789165" cy="1784692"/>
            </a:xfrm>
            <a:custGeom>
              <a:avLst/>
              <a:gdLst/>
              <a:ahLst/>
              <a:cxnLst/>
              <a:rect l="l" t="t" r="r" b="b"/>
              <a:pathLst>
                <a:path w="1789165" h="1784692">
                  <a:moveTo>
                    <a:pt x="0" y="0"/>
                  </a:moveTo>
                  <a:lnTo>
                    <a:pt x="1789164" y="0"/>
                  </a:lnTo>
                  <a:lnTo>
                    <a:pt x="1789164" y="1784691"/>
                  </a:lnTo>
                  <a:lnTo>
                    <a:pt x="0" y="17846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4297282"/>
              <a:ext cx="3629887" cy="25110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99"/>
                </a:lnSpc>
              </a:pPr>
              <a:r>
                <a:rPr lang="en-US" sz="1999" b="1">
                  <a:solidFill>
                    <a:srgbClr val="FEFFFF"/>
                  </a:solidFill>
                  <a:latin typeface="Montserrat 1 Bold"/>
                  <a:ea typeface="Montserrat 1 Bold"/>
                  <a:cs typeface="Montserrat 1 Bold"/>
                  <a:sym typeface="Montserrat 1 Bold"/>
                </a:rPr>
                <a:t>2018</a:t>
              </a:r>
            </a:p>
            <a:p>
              <a:pPr algn="ctr">
                <a:lnSpc>
                  <a:spcPts val="2519"/>
                </a:lnSpc>
              </a:pPr>
              <a:r>
                <a:rPr lang="en-US" sz="1799" b="1">
                  <a:solidFill>
                    <a:srgbClr val="FEFFFF"/>
                  </a:solidFill>
                  <a:latin typeface="Montserrat 1 Bold"/>
                  <a:ea typeface="Montserrat 1 Bold"/>
                  <a:cs typeface="Montserrat 1 Bold"/>
                  <a:sym typeface="Montserrat 1 Bold"/>
                </a:rPr>
                <a:t>Fundação da di2win</a:t>
              </a:r>
            </a:p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FEFFFF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Primeiro lugar destacado na POC e projeto para onboarding na maior Universidade EAD do Brasil, BPO XEROX e IA da di2win.</a:t>
              </a: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0335594" y="1446230"/>
            <a:ext cx="4608271" cy="4705298"/>
            <a:chOff x="0" y="0"/>
            <a:chExt cx="6144362" cy="6273731"/>
          </a:xfrm>
        </p:grpSpPr>
        <p:sp>
          <p:nvSpPr>
            <p:cNvPr id="31" name="Freeform 31"/>
            <p:cNvSpPr/>
            <p:nvPr/>
          </p:nvSpPr>
          <p:spPr>
            <a:xfrm rot="-10800000">
              <a:off x="1379965" y="4542333"/>
              <a:ext cx="3462796" cy="1731398"/>
            </a:xfrm>
            <a:custGeom>
              <a:avLst/>
              <a:gdLst/>
              <a:ahLst/>
              <a:cxnLst/>
              <a:rect l="l" t="t" r="r" b="b"/>
              <a:pathLst>
                <a:path w="3462796" h="1731398">
                  <a:moveTo>
                    <a:pt x="0" y="0"/>
                  </a:moveTo>
                  <a:lnTo>
                    <a:pt x="3462796" y="0"/>
                  </a:lnTo>
                  <a:lnTo>
                    <a:pt x="3462796" y="1731398"/>
                  </a:lnTo>
                  <a:lnTo>
                    <a:pt x="0" y="17313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Freeform 32"/>
            <p:cNvSpPr/>
            <p:nvPr/>
          </p:nvSpPr>
          <p:spPr>
            <a:xfrm rot="5400000" flipH="1">
              <a:off x="1946402" y="3272571"/>
              <a:ext cx="2251558" cy="287966"/>
            </a:xfrm>
            <a:custGeom>
              <a:avLst/>
              <a:gdLst/>
              <a:ahLst/>
              <a:cxnLst/>
              <a:rect l="l" t="t" r="r" b="b"/>
              <a:pathLst>
                <a:path w="2251558" h="287966">
                  <a:moveTo>
                    <a:pt x="2251558" y="0"/>
                  </a:moveTo>
                  <a:lnTo>
                    <a:pt x="0" y="0"/>
                  </a:lnTo>
                  <a:lnTo>
                    <a:pt x="0" y="287965"/>
                  </a:lnTo>
                  <a:lnTo>
                    <a:pt x="2251558" y="287965"/>
                  </a:lnTo>
                  <a:lnTo>
                    <a:pt x="2251558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 l="-20372"/>
              </a:stretch>
            </a:blipFill>
          </p:spPr>
          <p:txBody>
            <a:bodyPr/>
            <a:lstStyle/>
            <a:p>
              <a:endParaRPr lang="pt-BR"/>
            </a:p>
          </p:txBody>
        </p:sp>
        <p:grpSp>
          <p:nvGrpSpPr>
            <p:cNvPr id="33" name="Group 33"/>
            <p:cNvGrpSpPr/>
            <p:nvPr/>
          </p:nvGrpSpPr>
          <p:grpSpPr>
            <a:xfrm rot="-10800000">
              <a:off x="1773935" y="3244087"/>
              <a:ext cx="2596492" cy="2596492"/>
              <a:chOff x="0" y="0"/>
              <a:chExt cx="812800" cy="812800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EFFFF"/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7817" tIns="57817" rIns="57817" bIns="57817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sp>
          <p:nvSpPr>
            <p:cNvPr id="36" name="Freeform 36"/>
            <p:cNvSpPr/>
            <p:nvPr/>
          </p:nvSpPr>
          <p:spPr>
            <a:xfrm>
              <a:off x="2183962" y="3689334"/>
              <a:ext cx="1776438" cy="1649866"/>
            </a:xfrm>
            <a:custGeom>
              <a:avLst/>
              <a:gdLst/>
              <a:ahLst/>
              <a:cxnLst/>
              <a:rect l="l" t="t" r="r" b="b"/>
              <a:pathLst>
                <a:path w="1776438" h="1649866">
                  <a:moveTo>
                    <a:pt x="0" y="0"/>
                  </a:moveTo>
                  <a:lnTo>
                    <a:pt x="1776438" y="0"/>
                  </a:lnTo>
                  <a:lnTo>
                    <a:pt x="1776438" y="1649866"/>
                  </a:lnTo>
                  <a:lnTo>
                    <a:pt x="0" y="16498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xmlns="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-38100"/>
              <a:ext cx="6144362" cy="20379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000" b="1">
                  <a:solidFill>
                    <a:srgbClr val="FEFFFF"/>
                  </a:solidFill>
                  <a:latin typeface="Montserrat 1 Bold"/>
                  <a:ea typeface="Montserrat 1 Bold"/>
                  <a:cs typeface="Montserrat 1 Bold"/>
                  <a:sym typeface="Montserrat 1 Bold"/>
                </a:rPr>
                <a:t>2015</a:t>
              </a:r>
            </a:p>
            <a:p>
              <a:pPr algn="ctr">
                <a:lnSpc>
                  <a:spcPts val="2519"/>
                </a:lnSpc>
              </a:pPr>
              <a:r>
                <a:rPr lang="en-US" sz="1799" b="1">
                  <a:solidFill>
                    <a:srgbClr val="FEFFFF"/>
                  </a:solidFill>
                  <a:latin typeface="Montserrat 1 Bold"/>
                  <a:ea typeface="Montserrat 1 Bold"/>
                  <a:cs typeface="Montserrat 1 Bold"/>
                  <a:sym typeface="Montserrat 1 Bold"/>
                </a:rPr>
                <a:t>Workflow Central e Hiperautomação</a:t>
              </a:r>
            </a:p>
            <a:p>
              <a:pPr algn="ctr">
                <a:lnSpc>
                  <a:spcPts val="2519"/>
                </a:lnSpc>
              </a:pPr>
              <a:r>
                <a:rPr lang="en-US" sz="1799" b="1">
                  <a:solidFill>
                    <a:srgbClr val="FEFFFF"/>
                  </a:solidFill>
                  <a:latin typeface="Montserrat 1 Bold"/>
                  <a:ea typeface="Montserrat 1 Bold"/>
                  <a:cs typeface="Montserrat 1 Bold"/>
                  <a:sym typeface="Montserrat 1 Bold"/>
                </a:rPr>
                <a:t> Plataforma unificada para automação de documentos</a:t>
              </a:r>
            </a:p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FEFFFF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Xerox</a:t>
              </a: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-1192124" y="1078228"/>
            <a:ext cx="5372417" cy="8111494"/>
            <a:chOff x="0" y="0"/>
            <a:chExt cx="7163223" cy="10815325"/>
          </a:xfrm>
        </p:grpSpPr>
        <p:sp>
          <p:nvSpPr>
            <p:cNvPr id="39" name="Freeform 39"/>
            <p:cNvSpPr/>
            <p:nvPr/>
          </p:nvSpPr>
          <p:spPr>
            <a:xfrm rot="5400000" flipH="1">
              <a:off x="3965463" y="3844071"/>
              <a:ext cx="2251558" cy="287966"/>
            </a:xfrm>
            <a:custGeom>
              <a:avLst/>
              <a:gdLst/>
              <a:ahLst/>
              <a:cxnLst/>
              <a:rect l="l" t="t" r="r" b="b"/>
              <a:pathLst>
                <a:path w="2251558" h="287966">
                  <a:moveTo>
                    <a:pt x="2251559" y="0"/>
                  </a:moveTo>
                  <a:lnTo>
                    <a:pt x="0" y="0"/>
                  </a:lnTo>
                  <a:lnTo>
                    <a:pt x="0" y="287965"/>
                  </a:lnTo>
                  <a:lnTo>
                    <a:pt x="2251559" y="287965"/>
                  </a:lnTo>
                  <a:lnTo>
                    <a:pt x="2251559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 l="-20372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0" name="Freeform 40"/>
            <p:cNvSpPr/>
            <p:nvPr/>
          </p:nvSpPr>
          <p:spPr>
            <a:xfrm rot="5400000">
              <a:off x="4795790" y="6920913"/>
              <a:ext cx="600992" cy="287966"/>
            </a:xfrm>
            <a:custGeom>
              <a:avLst/>
              <a:gdLst/>
              <a:ahLst/>
              <a:cxnLst/>
              <a:rect l="l" t="t" r="r" b="b"/>
              <a:pathLst>
                <a:path w="600992" h="287966">
                  <a:moveTo>
                    <a:pt x="0" y="0"/>
                  </a:moveTo>
                  <a:lnTo>
                    <a:pt x="600992" y="0"/>
                  </a:lnTo>
                  <a:lnTo>
                    <a:pt x="600992" y="287965"/>
                  </a:lnTo>
                  <a:lnTo>
                    <a:pt x="0" y="2879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 l="-350965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1" name="Freeform 41"/>
            <p:cNvSpPr/>
            <p:nvPr/>
          </p:nvSpPr>
          <p:spPr>
            <a:xfrm rot="-10800000">
              <a:off x="3364888" y="5113833"/>
              <a:ext cx="3462796" cy="1731398"/>
            </a:xfrm>
            <a:custGeom>
              <a:avLst/>
              <a:gdLst/>
              <a:ahLst/>
              <a:cxnLst/>
              <a:rect l="l" t="t" r="r" b="b"/>
              <a:pathLst>
                <a:path w="3462796" h="1731398">
                  <a:moveTo>
                    <a:pt x="0" y="0"/>
                  </a:moveTo>
                  <a:lnTo>
                    <a:pt x="3462796" y="0"/>
                  </a:lnTo>
                  <a:lnTo>
                    <a:pt x="3462796" y="1731398"/>
                  </a:lnTo>
                  <a:lnTo>
                    <a:pt x="0" y="17313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grpSp>
          <p:nvGrpSpPr>
            <p:cNvPr id="42" name="Group 42"/>
            <p:cNvGrpSpPr/>
            <p:nvPr/>
          </p:nvGrpSpPr>
          <p:grpSpPr>
            <a:xfrm rot="-10800000">
              <a:off x="3792996" y="3815587"/>
              <a:ext cx="2596492" cy="2596492"/>
              <a:chOff x="0" y="0"/>
              <a:chExt cx="812800" cy="812800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4" name="TextBox 44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7817" tIns="57817" rIns="57817" bIns="57817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sp>
          <p:nvSpPr>
            <p:cNvPr id="45" name="Freeform 45"/>
            <p:cNvSpPr/>
            <p:nvPr/>
          </p:nvSpPr>
          <p:spPr>
            <a:xfrm>
              <a:off x="0" y="3395135"/>
              <a:ext cx="3462796" cy="1731398"/>
            </a:xfrm>
            <a:custGeom>
              <a:avLst/>
              <a:gdLst/>
              <a:ahLst/>
              <a:cxnLst/>
              <a:rect l="l" t="t" r="r" b="b"/>
              <a:pathLst>
                <a:path w="3462796" h="1731398">
                  <a:moveTo>
                    <a:pt x="0" y="0"/>
                  </a:moveTo>
                  <a:lnTo>
                    <a:pt x="3462796" y="0"/>
                  </a:lnTo>
                  <a:lnTo>
                    <a:pt x="3462796" y="1731398"/>
                  </a:lnTo>
                  <a:lnTo>
                    <a:pt x="0" y="17313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6" name="Freeform 46"/>
            <p:cNvSpPr/>
            <p:nvPr/>
          </p:nvSpPr>
          <p:spPr>
            <a:xfrm>
              <a:off x="4338445" y="4504553"/>
              <a:ext cx="1484587" cy="1137565"/>
            </a:xfrm>
            <a:custGeom>
              <a:avLst/>
              <a:gdLst/>
              <a:ahLst/>
              <a:cxnLst/>
              <a:rect l="l" t="t" r="r" b="b"/>
              <a:pathLst>
                <a:path w="1484587" h="1137565">
                  <a:moveTo>
                    <a:pt x="0" y="0"/>
                  </a:moveTo>
                  <a:lnTo>
                    <a:pt x="1484587" y="0"/>
                  </a:lnTo>
                  <a:lnTo>
                    <a:pt x="1484587" y="1137565"/>
                  </a:lnTo>
                  <a:lnTo>
                    <a:pt x="0" y="11375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xmlns="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3029349" y="-38100"/>
              <a:ext cx="4133874" cy="26094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000" b="1">
                  <a:solidFill>
                    <a:srgbClr val="FEFFFF"/>
                  </a:solidFill>
                  <a:latin typeface="Montserrat 1 Bold"/>
                  <a:ea typeface="Montserrat 1 Bold"/>
                  <a:cs typeface="Montserrat 1 Bold"/>
                  <a:sym typeface="Montserrat 1 Bold"/>
                </a:rPr>
                <a:t>2007</a:t>
              </a:r>
            </a:p>
            <a:p>
              <a:pPr algn="ctr">
                <a:lnSpc>
                  <a:spcPts val="2520"/>
                </a:lnSpc>
              </a:pPr>
              <a:r>
                <a:rPr lang="en-US" sz="1800" b="1">
                  <a:solidFill>
                    <a:srgbClr val="FEFFFF"/>
                  </a:solidFill>
                  <a:latin typeface="Montserrat 1 Bold"/>
                  <a:ea typeface="Montserrat 1 Bold"/>
                  <a:cs typeface="Montserrat 1 Bold"/>
                  <a:sym typeface="Montserrat 1 Bold"/>
                </a:rPr>
                <a:t>Primeiro projeto </a:t>
              </a:r>
            </a:p>
            <a:p>
              <a:pPr algn="ctr">
                <a:lnSpc>
                  <a:spcPts val="2520"/>
                </a:lnSpc>
              </a:pPr>
              <a:r>
                <a:rPr lang="en-US" sz="1800" b="1">
                  <a:solidFill>
                    <a:srgbClr val="FEFFFF"/>
                  </a:solidFill>
                  <a:latin typeface="Montserrat 1 Bold"/>
                  <a:ea typeface="Montserrat 1 Bold"/>
                  <a:cs typeface="Montserrat 1 Bold"/>
                  <a:sym typeface="Montserrat 1 Bold"/>
                </a:rPr>
                <a:t>de IA no Brasil.</a:t>
              </a:r>
            </a:p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FEFFFF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Processamento de cheques bancários para um dos maiores bancos globais, com BPO da Xerox </a:t>
              </a:r>
            </a:p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FEFFFF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e liderança da Di2win.</a:t>
              </a:r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3742545" y="7682891"/>
              <a:ext cx="2697395" cy="21200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000" b="1">
                  <a:solidFill>
                    <a:srgbClr val="FEFFFF"/>
                  </a:solidFill>
                  <a:latin typeface="Montserrat 1 Bold"/>
                  <a:ea typeface="Montserrat 1 Bold"/>
                  <a:cs typeface="Montserrat 1 Bold"/>
                  <a:sym typeface="Montserrat 1 Bold"/>
                </a:rPr>
                <a:t>2008</a:t>
              </a:r>
            </a:p>
            <a:p>
              <a:pPr algn="ctr">
                <a:lnSpc>
                  <a:spcPts val="2520"/>
                </a:lnSpc>
              </a:pPr>
              <a:r>
                <a:rPr lang="en-US" sz="1800" b="1">
                  <a:solidFill>
                    <a:srgbClr val="FEFFFF"/>
                  </a:solidFill>
                  <a:latin typeface="Montserrat 1 Bold"/>
                  <a:ea typeface="Montserrat 1 Bold"/>
                  <a:cs typeface="Montserrat 1 Bold"/>
                  <a:sym typeface="Montserrat 1 Bold"/>
                </a:rPr>
                <a:t>Primeiros Programas embarcados </a:t>
              </a:r>
            </a:p>
            <a:p>
              <a:pPr algn="ctr">
                <a:lnSpc>
                  <a:spcPts val="2520"/>
                </a:lnSpc>
              </a:pPr>
              <a:r>
                <a:rPr lang="en-US" sz="1800" b="1">
                  <a:solidFill>
                    <a:srgbClr val="FEFFFF"/>
                  </a:solidFill>
                  <a:latin typeface="Montserrat 1 Bold"/>
                  <a:ea typeface="Montserrat 1 Bold"/>
                  <a:cs typeface="Montserrat 1 Bold"/>
                  <a:sym typeface="Montserrat 1 Bold"/>
                </a:rPr>
                <a:t>de IA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3817893" y="9843325"/>
              <a:ext cx="2516539" cy="9720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FEFFFF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IA começa a integrar smartphones </a:t>
              </a:r>
            </a:p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FEFFFF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e assistentes virtuais.</a:t>
              </a:r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5848649" y="1485900"/>
            <a:ext cx="3601393" cy="7428468"/>
            <a:chOff x="0" y="0"/>
            <a:chExt cx="4801858" cy="9904624"/>
          </a:xfrm>
        </p:grpSpPr>
        <p:sp>
          <p:nvSpPr>
            <p:cNvPr id="51" name="Freeform 51"/>
            <p:cNvSpPr/>
            <p:nvPr/>
          </p:nvSpPr>
          <p:spPr>
            <a:xfrm rot="5400000" flipH="1">
              <a:off x="1249750" y="3272571"/>
              <a:ext cx="2251558" cy="287966"/>
            </a:xfrm>
            <a:custGeom>
              <a:avLst/>
              <a:gdLst/>
              <a:ahLst/>
              <a:cxnLst/>
              <a:rect l="l" t="t" r="r" b="b"/>
              <a:pathLst>
                <a:path w="2251558" h="287966">
                  <a:moveTo>
                    <a:pt x="2251558" y="0"/>
                  </a:moveTo>
                  <a:lnTo>
                    <a:pt x="0" y="0"/>
                  </a:lnTo>
                  <a:lnTo>
                    <a:pt x="0" y="287965"/>
                  </a:lnTo>
                  <a:lnTo>
                    <a:pt x="2251558" y="287965"/>
                  </a:lnTo>
                  <a:lnTo>
                    <a:pt x="2251558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 l="-20372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2" name="Freeform 52"/>
            <p:cNvSpPr/>
            <p:nvPr/>
          </p:nvSpPr>
          <p:spPr>
            <a:xfrm rot="5400000">
              <a:off x="2100433" y="6349413"/>
              <a:ext cx="600992" cy="287966"/>
            </a:xfrm>
            <a:custGeom>
              <a:avLst/>
              <a:gdLst/>
              <a:ahLst/>
              <a:cxnLst/>
              <a:rect l="l" t="t" r="r" b="b"/>
              <a:pathLst>
                <a:path w="600992" h="287966">
                  <a:moveTo>
                    <a:pt x="0" y="0"/>
                  </a:moveTo>
                  <a:lnTo>
                    <a:pt x="600992" y="0"/>
                  </a:lnTo>
                  <a:lnTo>
                    <a:pt x="600992" y="287965"/>
                  </a:lnTo>
                  <a:lnTo>
                    <a:pt x="0" y="2879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 l="-350965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3" name="Freeform 53"/>
            <p:cNvSpPr/>
            <p:nvPr/>
          </p:nvSpPr>
          <p:spPr>
            <a:xfrm rot="-10800000">
              <a:off x="669531" y="4542333"/>
              <a:ext cx="3462796" cy="1731398"/>
            </a:xfrm>
            <a:custGeom>
              <a:avLst/>
              <a:gdLst/>
              <a:ahLst/>
              <a:cxnLst/>
              <a:rect l="l" t="t" r="r" b="b"/>
              <a:pathLst>
                <a:path w="3462796" h="1731398">
                  <a:moveTo>
                    <a:pt x="0" y="0"/>
                  </a:moveTo>
                  <a:lnTo>
                    <a:pt x="3462796" y="0"/>
                  </a:lnTo>
                  <a:lnTo>
                    <a:pt x="3462796" y="1731398"/>
                  </a:lnTo>
                  <a:lnTo>
                    <a:pt x="0" y="17313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grpSp>
          <p:nvGrpSpPr>
            <p:cNvPr id="54" name="Group 54"/>
            <p:cNvGrpSpPr/>
            <p:nvPr/>
          </p:nvGrpSpPr>
          <p:grpSpPr>
            <a:xfrm rot="-10800000">
              <a:off x="1077283" y="3244087"/>
              <a:ext cx="2596492" cy="2596492"/>
              <a:chOff x="0" y="0"/>
              <a:chExt cx="812800" cy="812800"/>
            </a:xfrm>
          </p:grpSpPr>
          <p:sp>
            <p:nvSpPr>
              <p:cNvPr id="55" name="Freeform 5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" name="TextBox 56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7817" tIns="57817" rIns="57817" bIns="57817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sp>
          <p:nvSpPr>
            <p:cNvPr id="57" name="Freeform 57"/>
            <p:cNvSpPr/>
            <p:nvPr/>
          </p:nvSpPr>
          <p:spPr>
            <a:xfrm>
              <a:off x="1577187" y="3718591"/>
              <a:ext cx="1647484" cy="1647484"/>
            </a:xfrm>
            <a:custGeom>
              <a:avLst/>
              <a:gdLst/>
              <a:ahLst/>
              <a:cxnLst/>
              <a:rect l="l" t="t" r="r" b="b"/>
              <a:pathLst>
                <a:path w="1647484" h="1647484">
                  <a:moveTo>
                    <a:pt x="0" y="0"/>
                  </a:moveTo>
                  <a:lnTo>
                    <a:pt x="1647484" y="0"/>
                  </a:lnTo>
                  <a:lnTo>
                    <a:pt x="1647484" y="1647484"/>
                  </a:lnTo>
                  <a:lnTo>
                    <a:pt x="0" y="1647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xmlns="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0" y="-57150"/>
              <a:ext cx="4801858" cy="20569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99"/>
                </a:lnSpc>
                <a:spcBef>
                  <a:spcPct val="0"/>
                </a:spcBef>
              </a:pPr>
              <a:r>
                <a:rPr lang="en-US" sz="1999" b="1">
                  <a:solidFill>
                    <a:srgbClr val="FE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2012</a:t>
              </a:r>
            </a:p>
            <a:p>
              <a:pPr algn="ctr">
                <a:lnSpc>
                  <a:spcPts val="2520"/>
                </a:lnSpc>
                <a:spcBef>
                  <a:spcPct val="0"/>
                </a:spcBef>
              </a:pPr>
              <a:r>
                <a:rPr lang="en-US" sz="1800" b="1">
                  <a:solidFill>
                    <a:srgbClr val="FE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BPO com IA de  abertura de Conta Corrente para o  maior banco do país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FEFFFF"/>
                  </a:solidFill>
                  <a:latin typeface="Poppins"/>
                  <a:ea typeface="Poppins"/>
                  <a:cs typeface="Poppins"/>
                  <a:sym typeface="Poppins"/>
                </a:rPr>
                <a:t> Líderes Di2win + BPO Xerox.</a:t>
              </a:r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914933" y="8602345"/>
              <a:ext cx="2921192" cy="13022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FEFFFF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Algoritmos de Deep Learning revolucionam </a:t>
              </a:r>
            </a:p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FEFFFF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o reconhecimento </a:t>
              </a:r>
            </a:p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FEFFFF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de imagens.</a:t>
              </a:r>
            </a:p>
          </p:txBody>
        </p:sp>
        <p:sp>
          <p:nvSpPr>
            <p:cNvPr id="60" name="TextBox 60"/>
            <p:cNvSpPr txBox="1"/>
            <p:nvPr/>
          </p:nvSpPr>
          <p:spPr>
            <a:xfrm>
              <a:off x="1049106" y="7082816"/>
              <a:ext cx="2726636" cy="14084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000" b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2012</a:t>
              </a:r>
            </a:p>
            <a:p>
              <a:pPr algn="ctr">
                <a:lnSpc>
                  <a:spcPts val="2800"/>
                </a:lnSpc>
              </a:pPr>
              <a:r>
                <a:rPr lang="en-US" sz="2000" b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Deep learning</a:t>
              </a:r>
            </a:p>
            <a:p>
              <a:pPr algn="ctr">
                <a:lnSpc>
                  <a:spcPts val="2800"/>
                </a:lnSpc>
              </a:pPr>
              <a:r>
                <a:rPr lang="en-US" sz="2000" b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e Big Data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>
                <a:alpha val="100000"/>
              </a:srgbClr>
            </a:gs>
            <a:gs pos="50000">
              <a:srgbClr val="C82A7C">
                <a:alpha val="100000"/>
              </a:srgbClr>
            </a:gs>
            <a:gs pos="100000">
              <a:srgbClr val="D92231">
                <a:alpha val="100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56733" y="367586"/>
            <a:ext cx="17574534" cy="9551827"/>
            <a:chOff x="0" y="0"/>
            <a:chExt cx="4580189" cy="248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80189" cy="2489350"/>
            </a:xfrm>
            <a:custGeom>
              <a:avLst/>
              <a:gdLst/>
              <a:ahLst/>
              <a:cxnLst/>
              <a:rect l="l" t="t" r="r" b="b"/>
              <a:pathLst>
                <a:path w="4580189" h="2489350">
                  <a:moveTo>
                    <a:pt x="8810" y="0"/>
                  </a:moveTo>
                  <a:lnTo>
                    <a:pt x="4571378" y="0"/>
                  </a:lnTo>
                  <a:cubicBezTo>
                    <a:pt x="4576244" y="0"/>
                    <a:pt x="4580189" y="3945"/>
                    <a:pt x="4580189" y="8810"/>
                  </a:cubicBezTo>
                  <a:lnTo>
                    <a:pt x="4580189" y="2480540"/>
                  </a:lnTo>
                  <a:cubicBezTo>
                    <a:pt x="4580189" y="2485406"/>
                    <a:pt x="4576244" y="2489350"/>
                    <a:pt x="4571378" y="2489350"/>
                  </a:cubicBezTo>
                  <a:lnTo>
                    <a:pt x="8810" y="2489350"/>
                  </a:lnTo>
                  <a:cubicBezTo>
                    <a:pt x="6474" y="2489350"/>
                    <a:pt x="4233" y="2488422"/>
                    <a:pt x="2581" y="2486770"/>
                  </a:cubicBezTo>
                  <a:cubicBezTo>
                    <a:pt x="928" y="2485117"/>
                    <a:pt x="0" y="2482877"/>
                    <a:pt x="0" y="2480540"/>
                  </a:cubicBezTo>
                  <a:lnTo>
                    <a:pt x="0" y="8810"/>
                  </a:lnTo>
                  <a:cubicBezTo>
                    <a:pt x="0" y="3945"/>
                    <a:pt x="3945" y="0"/>
                    <a:pt x="8810" y="0"/>
                  </a:cubicBezTo>
                  <a:close/>
                </a:path>
              </a:pathLst>
            </a:custGeom>
            <a:solidFill>
              <a:srgbClr val="000000">
                <a:alpha val="44706"/>
              </a:srgbClr>
            </a:solidFill>
            <a:ln w="19050" cap="sq">
              <a:solidFill>
                <a:srgbClr val="FFFFFF">
                  <a:alpha val="44706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580189" cy="2527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7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405849" y="3804763"/>
            <a:ext cx="5106738" cy="5206114"/>
            <a:chOff x="0" y="0"/>
            <a:chExt cx="6808984" cy="6941485"/>
          </a:xfrm>
        </p:grpSpPr>
        <p:sp>
          <p:nvSpPr>
            <p:cNvPr id="6" name="Freeform 6"/>
            <p:cNvSpPr/>
            <p:nvPr/>
          </p:nvSpPr>
          <p:spPr>
            <a:xfrm>
              <a:off x="3346188" y="0"/>
              <a:ext cx="3462796" cy="1731398"/>
            </a:xfrm>
            <a:custGeom>
              <a:avLst/>
              <a:gdLst/>
              <a:ahLst/>
              <a:cxnLst/>
              <a:rect l="l" t="t" r="r" b="b"/>
              <a:pathLst>
                <a:path w="3462796" h="1731398">
                  <a:moveTo>
                    <a:pt x="0" y="0"/>
                  </a:moveTo>
                  <a:lnTo>
                    <a:pt x="3462796" y="0"/>
                  </a:lnTo>
                  <a:lnTo>
                    <a:pt x="3462796" y="1731398"/>
                  </a:lnTo>
                  <a:lnTo>
                    <a:pt x="0" y="17313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Freeform 7"/>
            <p:cNvSpPr/>
            <p:nvPr/>
          </p:nvSpPr>
          <p:spPr>
            <a:xfrm rot="-10800000">
              <a:off x="0" y="1730656"/>
              <a:ext cx="3462796" cy="1731398"/>
            </a:xfrm>
            <a:custGeom>
              <a:avLst/>
              <a:gdLst/>
              <a:ahLst/>
              <a:cxnLst/>
              <a:rect l="l" t="t" r="r" b="b"/>
              <a:pathLst>
                <a:path w="3462796" h="1731398">
                  <a:moveTo>
                    <a:pt x="0" y="0"/>
                  </a:moveTo>
                  <a:lnTo>
                    <a:pt x="3462796" y="0"/>
                  </a:lnTo>
                  <a:lnTo>
                    <a:pt x="3462796" y="1731398"/>
                  </a:lnTo>
                  <a:lnTo>
                    <a:pt x="0" y="17313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Freeform 8"/>
            <p:cNvSpPr/>
            <p:nvPr/>
          </p:nvSpPr>
          <p:spPr>
            <a:xfrm rot="5400000">
              <a:off x="3939106" y="2700495"/>
              <a:ext cx="2251558" cy="287966"/>
            </a:xfrm>
            <a:custGeom>
              <a:avLst/>
              <a:gdLst/>
              <a:ahLst/>
              <a:cxnLst/>
              <a:rect l="l" t="t" r="r" b="b"/>
              <a:pathLst>
                <a:path w="2251558" h="287966">
                  <a:moveTo>
                    <a:pt x="0" y="0"/>
                  </a:moveTo>
                  <a:lnTo>
                    <a:pt x="2251559" y="0"/>
                  </a:lnTo>
                  <a:lnTo>
                    <a:pt x="2251559" y="287965"/>
                  </a:lnTo>
                  <a:lnTo>
                    <a:pt x="0" y="2879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 l="-20372"/>
              </a:stretch>
            </a:blipFill>
          </p:spPr>
          <p:txBody>
            <a:bodyPr/>
            <a:lstStyle/>
            <a:p>
              <a:endParaRPr lang="pt-BR"/>
            </a:p>
          </p:txBody>
        </p:sp>
        <p:grpSp>
          <p:nvGrpSpPr>
            <p:cNvPr id="9" name="Group 9"/>
            <p:cNvGrpSpPr/>
            <p:nvPr/>
          </p:nvGrpSpPr>
          <p:grpSpPr>
            <a:xfrm>
              <a:off x="3766639" y="420452"/>
              <a:ext cx="2596492" cy="2596492"/>
              <a:chOff x="0" y="0"/>
              <a:chExt cx="812800" cy="8128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1446" tIns="51446" rIns="51446" bIns="51446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sp>
          <p:nvSpPr>
            <p:cNvPr id="12" name="Freeform 12"/>
            <p:cNvSpPr/>
            <p:nvPr/>
          </p:nvSpPr>
          <p:spPr>
            <a:xfrm>
              <a:off x="4197618" y="816943"/>
              <a:ext cx="1648305" cy="1828910"/>
            </a:xfrm>
            <a:custGeom>
              <a:avLst/>
              <a:gdLst/>
              <a:ahLst/>
              <a:cxnLst/>
              <a:rect l="l" t="t" r="r" b="b"/>
              <a:pathLst>
                <a:path w="1648305" h="1828910">
                  <a:moveTo>
                    <a:pt x="0" y="0"/>
                  </a:moveTo>
                  <a:lnTo>
                    <a:pt x="1648306" y="0"/>
                  </a:lnTo>
                  <a:lnTo>
                    <a:pt x="1648306" y="1828910"/>
                  </a:lnTo>
                  <a:lnTo>
                    <a:pt x="0" y="18289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3380671" y="4252524"/>
              <a:ext cx="3393830" cy="26889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99"/>
                </a:lnSpc>
              </a:pPr>
              <a:r>
                <a:rPr lang="en-US" sz="1999" b="1">
                  <a:solidFill>
                    <a:srgbClr val="FEFFFF"/>
                  </a:solidFill>
                  <a:latin typeface="Montserrat 1 Bold"/>
                  <a:ea typeface="Montserrat 1 Bold"/>
                  <a:cs typeface="Montserrat 1 Bold"/>
                  <a:sym typeface="Montserrat 1 Bold"/>
                </a:rPr>
                <a:t>2020</a:t>
              </a:r>
            </a:p>
            <a:p>
              <a:pPr algn="ctr">
                <a:lnSpc>
                  <a:spcPts val="2519"/>
                </a:lnSpc>
              </a:pPr>
              <a:r>
                <a:rPr lang="en-US" sz="1799" b="1">
                  <a:solidFill>
                    <a:srgbClr val="FEFFFF"/>
                  </a:solidFill>
                  <a:latin typeface="Montserrat 1 Bold"/>
                  <a:ea typeface="Montserrat 1 Bold"/>
                  <a:cs typeface="Montserrat 1 Bold"/>
                  <a:sym typeface="Montserrat 1 Bold"/>
                </a:rPr>
                <a:t>Microsserviços e Low-Code (Xerox Digital Services)</a:t>
              </a:r>
            </a:p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FEFFFF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 Ecossistema de microsserviços para desenvolvimento ágil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6115454" y="3833338"/>
            <a:ext cx="2597097" cy="4891789"/>
            <a:chOff x="0" y="0"/>
            <a:chExt cx="3462796" cy="652238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462796" cy="1731398"/>
            </a:xfrm>
            <a:custGeom>
              <a:avLst/>
              <a:gdLst/>
              <a:ahLst/>
              <a:cxnLst/>
              <a:rect l="l" t="t" r="r" b="b"/>
              <a:pathLst>
                <a:path w="3462796" h="1731398">
                  <a:moveTo>
                    <a:pt x="0" y="0"/>
                  </a:moveTo>
                  <a:lnTo>
                    <a:pt x="3462796" y="0"/>
                  </a:lnTo>
                  <a:lnTo>
                    <a:pt x="3462796" y="1731398"/>
                  </a:lnTo>
                  <a:lnTo>
                    <a:pt x="0" y="17313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Freeform 16"/>
            <p:cNvSpPr/>
            <p:nvPr/>
          </p:nvSpPr>
          <p:spPr>
            <a:xfrm rot="5400000">
              <a:off x="537036" y="2700495"/>
              <a:ext cx="2251558" cy="287966"/>
            </a:xfrm>
            <a:custGeom>
              <a:avLst/>
              <a:gdLst/>
              <a:ahLst/>
              <a:cxnLst/>
              <a:rect l="l" t="t" r="r" b="b"/>
              <a:pathLst>
                <a:path w="2251558" h="287966">
                  <a:moveTo>
                    <a:pt x="0" y="0"/>
                  </a:moveTo>
                  <a:lnTo>
                    <a:pt x="2251559" y="0"/>
                  </a:lnTo>
                  <a:lnTo>
                    <a:pt x="2251559" y="287965"/>
                  </a:lnTo>
                  <a:lnTo>
                    <a:pt x="0" y="2879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 l="-20372"/>
              </a:stretch>
            </a:blipFill>
          </p:spPr>
          <p:txBody>
            <a:bodyPr/>
            <a:lstStyle/>
            <a:p>
              <a:endParaRPr lang="pt-BR"/>
            </a:p>
          </p:txBody>
        </p:sp>
        <p:grpSp>
          <p:nvGrpSpPr>
            <p:cNvPr id="17" name="Group 17"/>
            <p:cNvGrpSpPr/>
            <p:nvPr/>
          </p:nvGrpSpPr>
          <p:grpSpPr>
            <a:xfrm>
              <a:off x="400096" y="420452"/>
              <a:ext cx="2596492" cy="2596492"/>
              <a:chOff x="0" y="0"/>
              <a:chExt cx="812800" cy="8128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1446" tIns="51446" rIns="51446" bIns="51446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sp>
          <p:nvSpPr>
            <p:cNvPr id="20" name="Freeform 20"/>
            <p:cNvSpPr/>
            <p:nvPr/>
          </p:nvSpPr>
          <p:spPr>
            <a:xfrm>
              <a:off x="857307" y="816943"/>
              <a:ext cx="1611016" cy="1611016"/>
            </a:xfrm>
            <a:custGeom>
              <a:avLst/>
              <a:gdLst/>
              <a:ahLst/>
              <a:cxnLst/>
              <a:rect l="l" t="t" r="r" b="b"/>
              <a:pathLst>
                <a:path w="1611016" h="1611016">
                  <a:moveTo>
                    <a:pt x="0" y="0"/>
                  </a:moveTo>
                  <a:lnTo>
                    <a:pt x="1611016" y="0"/>
                  </a:lnTo>
                  <a:lnTo>
                    <a:pt x="1611016" y="1611016"/>
                  </a:lnTo>
                  <a:lnTo>
                    <a:pt x="0" y="1611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17458" y="4252524"/>
              <a:ext cx="3090714" cy="22698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99"/>
                </a:lnSpc>
              </a:pPr>
              <a:r>
                <a:rPr lang="en-US" sz="1999" b="1">
                  <a:solidFill>
                    <a:srgbClr val="FEFFFF"/>
                  </a:solidFill>
                  <a:latin typeface="Montserrat 1 Bold"/>
                  <a:ea typeface="Montserrat 1 Bold"/>
                  <a:cs typeface="Montserrat 1 Bold"/>
                  <a:sym typeface="Montserrat 1 Bold"/>
                </a:rPr>
                <a:t>2022</a:t>
              </a:r>
            </a:p>
            <a:p>
              <a:pPr algn="ctr">
                <a:lnSpc>
                  <a:spcPts val="2519"/>
                </a:lnSpc>
              </a:pPr>
              <a:r>
                <a:rPr lang="en-US" sz="1799" b="1">
                  <a:solidFill>
                    <a:srgbClr val="FEFFFF"/>
                  </a:solidFill>
                  <a:latin typeface="Montserrat 1 Bold"/>
                  <a:ea typeface="Montserrat 1 Bold"/>
                  <a:cs typeface="Montserrat 1 Bold"/>
                  <a:sym typeface="Montserrat 1 Bold"/>
                </a:rPr>
                <a:t>IA Generativa e KYC Automatizado</a:t>
              </a:r>
            </a:p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FEFFFF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Case de Redução de 50% em fraudes no setor financeiro.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1138046" y="3778676"/>
            <a:ext cx="2597097" cy="4958345"/>
            <a:chOff x="0" y="0"/>
            <a:chExt cx="3462796" cy="6611126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3462796" cy="1731398"/>
            </a:xfrm>
            <a:custGeom>
              <a:avLst/>
              <a:gdLst/>
              <a:ahLst/>
              <a:cxnLst/>
              <a:rect l="l" t="t" r="r" b="b"/>
              <a:pathLst>
                <a:path w="3462796" h="1731398">
                  <a:moveTo>
                    <a:pt x="0" y="0"/>
                  </a:moveTo>
                  <a:lnTo>
                    <a:pt x="3462796" y="0"/>
                  </a:lnTo>
                  <a:lnTo>
                    <a:pt x="3462796" y="1731398"/>
                  </a:lnTo>
                  <a:lnTo>
                    <a:pt x="0" y="17313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Freeform 24"/>
            <p:cNvSpPr/>
            <p:nvPr/>
          </p:nvSpPr>
          <p:spPr>
            <a:xfrm rot="5400000">
              <a:off x="629700" y="2700495"/>
              <a:ext cx="2251558" cy="287966"/>
            </a:xfrm>
            <a:custGeom>
              <a:avLst/>
              <a:gdLst/>
              <a:ahLst/>
              <a:cxnLst/>
              <a:rect l="l" t="t" r="r" b="b"/>
              <a:pathLst>
                <a:path w="2251558" h="287966">
                  <a:moveTo>
                    <a:pt x="0" y="0"/>
                  </a:moveTo>
                  <a:lnTo>
                    <a:pt x="2251559" y="0"/>
                  </a:lnTo>
                  <a:lnTo>
                    <a:pt x="2251559" y="287965"/>
                  </a:lnTo>
                  <a:lnTo>
                    <a:pt x="0" y="2879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 l="-20372"/>
              </a:stretch>
            </a:blipFill>
          </p:spPr>
          <p:txBody>
            <a:bodyPr/>
            <a:lstStyle/>
            <a:p>
              <a:endParaRPr lang="pt-BR"/>
            </a:p>
          </p:txBody>
        </p:sp>
        <p:grpSp>
          <p:nvGrpSpPr>
            <p:cNvPr id="25" name="Group 25"/>
            <p:cNvGrpSpPr/>
            <p:nvPr/>
          </p:nvGrpSpPr>
          <p:grpSpPr>
            <a:xfrm>
              <a:off x="457233" y="420452"/>
              <a:ext cx="2596492" cy="2596492"/>
              <a:chOff x="0" y="0"/>
              <a:chExt cx="812800" cy="8128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1446" tIns="51446" rIns="51446" bIns="51446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sp>
          <p:nvSpPr>
            <p:cNvPr id="28" name="Freeform 28"/>
            <p:cNvSpPr/>
            <p:nvPr/>
          </p:nvSpPr>
          <p:spPr>
            <a:xfrm>
              <a:off x="815234" y="927713"/>
              <a:ext cx="1936096" cy="1452072"/>
            </a:xfrm>
            <a:custGeom>
              <a:avLst/>
              <a:gdLst/>
              <a:ahLst/>
              <a:cxnLst/>
              <a:rect l="l" t="t" r="r" b="b"/>
              <a:pathLst>
                <a:path w="1936096" h="1452072">
                  <a:moveTo>
                    <a:pt x="0" y="0"/>
                  </a:moveTo>
                  <a:lnTo>
                    <a:pt x="1936096" y="0"/>
                  </a:lnTo>
                  <a:lnTo>
                    <a:pt x="1936096" y="1452071"/>
                  </a:lnTo>
                  <a:lnTo>
                    <a:pt x="0" y="14520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143521" y="4252524"/>
              <a:ext cx="2910205" cy="23586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99"/>
                </a:lnSpc>
              </a:pPr>
              <a:r>
                <a:rPr lang="en-US" sz="1999" b="1">
                  <a:solidFill>
                    <a:srgbClr val="FEFFFF"/>
                  </a:solidFill>
                  <a:latin typeface="Montserrat 1 Bold"/>
                  <a:ea typeface="Montserrat 1 Bold"/>
                  <a:cs typeface="Montserrat 1 Bold"/>
                  <a:sym typeface="Montserrat 1 Bold"/>
                </a:rPr>
                <a:t>2025</a:t>
              </a:r>
            </a:p>
            <a:p>
              <a:pPr algn="ctr">
                <a:lnSpc>
                  <a:spcPts val="2519"/>
                </a:lnSpc>
              </a:pPr>
              <a:r>
                <a:rPr lang="en-US" sz="1799" b="1">
                  <a:solidFill>
                    <a:srgbClr val="FEFFFF"/>
                  </a:solidFill>
                  <a:latin typeface="Montserrat 1 Bold"/>
                  <a:ea typeface="Montserrat 1 Bold"/>
                  <a:cs typeface="Montserrat 1 Bold"/>
                  <a:sym typeface="Montserrat 1 Bold"/>
                </a:rPr>
                <a:t>Reinvenção </a:t>
              </a:r>
            </a:p>
            <a:p>
              <a:pPr algn="ctr">
                <a:lnSpc>
                  <a:spcPts val="2519"/>
                </a:lnSpc>
              </a:pPr>
              <a:r>
                <a:rPr lang="en-US" sz="1799" b="1">
                  <a:solidFill>
                    <a:srgbClr val="FEFFFF"/>
                  </a:solidFill>
                  <a:latin typeface="Montserrat 1 Bold"/>
                  <a:ea typeface="Montserrat 1 Bold"/>
                  <a:cs typeface="Montserrat 1 Bold"/>
                  <a:sym typeface="Montserrat 1 Bold"/>
                </a:rPr>
                <a:t>como Empresa "Software-Driven"</a:t>
              </a:r>
            </a:p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FEFFFF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 Foco em IA, nuvem e parcerias globais. </a:t>
              </a: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8433425" y="1198552"/>
            <a:ext cx="2925247" cy="5160248"/>
            <a:chOff x="0" y="0"/>
            <a:chExt cx="3900330" cy="6880331"/>
          </a:xfrm>
        </p:grpSpPr>
        <p:sp>
          <p:nvSpPr>
            <p:cNvPr id="31" name="Freeform 31"/>
            <p:cNvSpPr/>
            <p:nvPr/>
          </p:nvSpPr>
          <p:spPr>
            <a:xfrm rot="-10800000">
              <a:off x="257949" y="5148933"/>
              <a:ext cx="3462796" cy="1731398"/>
            </a:xfrm>
            <a:custGeom>
              <a:avLst/>
              <a:gdLst/>
              <a:ahLst/>
              <a:cxnLst/>
              <a:rect l="l" t="t" r="r" b="b"/>
              <a:pathLst>
                <a:path w="3462796" h="1731398">
                  <a:moveTo>
                    <a:pt x="0" y="0"/>
                  </a:moveTo>
                  <a:lnTo>
                    <a:pt x="3462797" y="0"/>
                  </a:lnTo>
                  <a:lnTo>
                    <a:pt x="3462797" y="1731398"/>
                  </a:lnTo>
                  <a:lnTo>
                    <a:pt x="0" y="17313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Freeform 32"/>
            <p:cNvSpPr/>
            <p:nvPr/>
          </p:nvSpPr>
          <p:spPr>
            <a:xfrm rot="5400000" flipH="1">
              <a:off x="824386" y="3879171"/>
              <a:ext cx="2251558" cy="287966"/>
            </a:xfrm>
            <a:custGeom>
              <a:avLst/>
              <a:gdLst/>
              <a:ahLst/>
              <a:cxnLst/>
              <a:rect l="l" t="t" r="r" b="b"/>
              <a:pathLst>
                <a:path w="2251558" h="287966">
                  <a:moveTo>
                    <a:pt x="2251558" y="0"/>
                  </a:moveTo>
                  <a:lnTo>
                    <a:pt x="0" y="0"/>
                  </a:lnTo>
                  <a:lnTo>
                    <a:pt x="0" y="287966"/>
                  </a:lnTo>
                  <a:lnTo>
                    <a:pt x="2251558" y="287966"/>
                  </a:lnTo>
                  <a:lnTo>
                    <a:pt x="2251558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 l="-20372"/>
              </a:stretch>
            </a:blipFill>
          </p:spPr>
          <p:txBody>
            <a:bodyPr/>
            <a:lstStyle/>
            <a:p>
              <a:endParaRPr lang="pt-BR"/>
            </a:p>
          </p:txBody>
        </p:sp>
        <p:grpSp>
          <p:nvGrpSpPr>
            <p:cNvPr id="33" name="Group 33"/>
            <p:cNvGrpSpPr/>
            <p:nvPr/>
          </p:nvGrpSpPr>
          <p:grpSpPr>
            <a:xfrm rot="-10800000">
              <a:off x="651919" y="3850687"/>
              <a:ext cx="2596492" cy="2596492"/>
              <a:chOff x="0" y="0"/>
              <a:chExt cx="812800" cy="812800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EFFFF"/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7817" tIns="57817" rIns="57817" bIns="57817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sp>
          <p:nvSpPr>
            <p:cNvPr id="36" name="Freeform 36"/>
            <p:cNvSpPr/>
            <p:nvPr/>
          </p:nvSpPr>
          <p:spPr>
            <a:xfrm>
              <a:off x="1062483" y="4247178"/>
              <a:ext cx="1699098" cy="1673611"/>
            </a:xfrm>
            <a:custGeom>
              <a:avLst/>
              <a:gdLst/>
              <a:ahLst/>
              <a:cxnLst/>
              <a:rect l="l" t="t" r="r" b="b"/>
              <a:pathLst>
                <a:path w="1699098" h="1673611">
                  <a:moveTo>
                    <a:pt x="0" y="0"/>
                  </a:moveTo>
                  <a:lnTo>
                    <a:pt x="1699098" y="0"/>
                  </a:lnTo>
                  <a:lnTo>
                    <a:pt x="1699098" y="1673611"/>
                  </a:lnTo>
                  <a:lnTo>
                    <a:pt x="0" y="16736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xmlns="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-38100"/>
              <a:ext cx="3900330" cy="26983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000" b="1">
                  <a:solidFill>
                    <a:srgbClr val="FEFFFF"/>
                  </a:solidFill>
                  <a:latin typeface="Montserrat 1 Bold"/>
                  <a:ea typeface="Montserrat 1 Bold"/>
                  <a:cs typeface="Montserrat 1 Bold"/>
                  <a:sym typeface="Montserrat 1 Bold"/>
                </a:rPr>
                <a:t>2024</a:t>
              </a:r>
            </a:p>
            <a:p>
              <a:pPr algn="ctr">
                <a:lnSpc>
                  <a:spcPts val="2519"/>
                </a:lnSpc>
              </a:pPr>
              <a:r>
                <a:rPr lang="en-US" sz="1799">
                  <a:solidFill>
                    <a:srgbClr val="FEFFFF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 </a:t>
              </a:r>
              <a:r>
                <a:rPr lang="en-US" sz="1799" b="1">
                  <a:solidFill>
                    <a:srgbClr val="FEFFFF"/>
                  </a:solidFill>
                  <a:latin typeface="Montserrat 1 Bold"/>
                  <a:ea typeface="Montserrat 1 Bold"/>
                  <a:cs typeface="Montserrat 1 Bold"/>
                  <a:sym typeface="Montserrat 1 Bold"/>
                </a:rPr>
                <a:t>Contrato para processamento de reembolsos médicos </a:t>
              </a:r>
            </a:p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FEFFFF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Com a</a:t>
              </a:r>
              <a:r>
                <a:rPr lang="en-US" sz="1400" b="1">
                  <a:solidFill>
                    <a:srgbClr val="FEFFFF"/>
                  </a:solidFill>
                  <a:latin typeface="Montserrat 1 Bold"/>
                  <a:ea typeface="Montserrat 1 Bold"/>
                  <a:cs typeface="Montserrat 1 Bold"/>
                  <a:sym typeface="Montserrat 1 Bold"/>
                </a:rPr>
                <a:t> </a:t>
              </a:r>
              <a:r>
                <a:rPr lang="en-US" sz="1400">
                  <a:solidFill>
                    <a:srgbClr val="FEFFFF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TOP 2 operadora de saúde suplementar do Brasil.</a:t>
              </a:r>
            </a:p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FEFFFF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 IA da di2win e BPO da Xerox.</a:t>
              </a:r>
            </a:p>
          </p:txBody>
        </p:sp>
      </p:grpSp>
      <p:sp>
        <p:nvSpPr>
          <p:cNvPr id="38" name="TextBox 38"/>
          <p:cNvSpPr txBox="1"/>
          <p:nvPr/>
        </p:nvSpPr>
        <p:spPr>
          <a:xfrm>
            <a:off x="3315307" y="-1185623"/>
            <a:ext cx="4457751" cy="1334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0"/>
              </a:lnSpc>
            </a:pPr>
            <a:r>
              <a:rPr lang="en-US" sz="1100" b="1">
                <a:solidFill>
                  <a:srgbClr val="000000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2020</a:t>
            </a:r>
          </a:p>
          <a:p>
            <a:pPr algn="ctr">
              <a:lnSpc>
                <a:spcPts val="1540"/>
              </a:lnSpc>
            </a:pPr>
            <a:r>
              <a:rPr lang="en-US" sz="1100" b="1">
                <a:solidFill>
                  <a:srgbClr val="000000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Microsserviços e Low-Code (Xerox Digital Services)</a:t>
            </a:r>
          </a:p>
          <a:p>
            <a:pPr algn="ctr">
              <a:lnSpc>
                <a:spcPts val="1540"/>
              </a:lnSpc>
            </a:pPr>
            <a:r>
              <a:rPr lang="en-US" sz="1100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 Ecossistema de microsserviços para desenvolvimento ágil, com redução de 30% no tempo de implantação de apps.  Flexibilidade para empresas adaptarem processos digitais sob demanda.</a:t>
            </a:r>
          </a:p>
          <a:p>
            <a:pPr algn="ctr">
              <a:lnSpc>
                <a:spcPts val="1540"/>
              </a:lnSpc>
            </a:pPr>
            <a:endParaRPr lang="en-US" sz="1100">
              <a:solidFill>
                <a:srgbClr val="000000"/>
              </a:solidFill>
              <a:latin typeface="Montserrat 1"/>
              <a:ea typeface="Montserrat 1"/>
              <a:cs typeface="Montserrat 1"/>
              <a:sym typeface="Montserrat 1"/>
            </a:endParaRPr>
          </a:p>
        </p:txBody>
      </p:sp>
      <p:grpSp>
        <p:nvGrpSpPr>
          <p:cNvPr id="39" name="Group 39"/>
          <p:cNvGrpSpPr/>
          <p:nvPr/>
        </p:nvGrpSpPr>
        <p:grpSpPr>
          <a:xfrm>
            <a:off x="3116867" y="1765752"/>
            <a:ext cx="3552129" cy="6835874"/>
            <a:chOff x="0" y="0"/>
            <a:chExt cx="4736172" cy="9114499"/>
          </a:xfrm>
        </p:grpSpPr>
        <p:sp>
          <p:nvSpPr>
            <p:cNvPr id="40" name="Freeform 40"/>
            <p:cNvSpPr/>
            <p:nvPr/>
          </p:nvSpPr>
          <p:spPr>
            <a:xfrm rot="5400000" flipH="1">
              <a:off x="1242307" y="3129871"/>
              <a:ext cx="2251558" cy="287966"/>
            </a:xfrm>
            <a:custGeom>
              <a:avLst/>
              <a:gdLst/>
              <a:ahLst/>
              <a:cxnLst/>
              <a:rect l="l" t="t" r="r" b="b"/>
              <a:pathLst>
                <a:path w="2251558" h="287966">
                  <a:moveTo>
                    <a:pt x="2251558" y="0"/>
                  </a:moveTo>
                  <a:lnTo>
                    <a:pt x="0" y="0"/>
                  </a:lnTo>
                  <a:lnTo>
                    <a:pt x="0" y="287966"/>
                  </a:lnTo>
                  <a:lnTo>
                    <a:pt x="2251558" y="287966"/>
                  </a:lnTo>
                  <a:lnTo>
                    <a:pt x="2251558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 l="-20372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1" name="Freeform 41"/>
            <p:cNvSpPr/>
            <p:nvPr/>
          </p:nvSpPr>
          <p:spPr>
            <a:xfrm rot="-10800000">
              <a:off x="662088" y="4399633"/>
              <a:ext cx="3462796" cy="1731398"/>
            </a:xfrm>
            <a:custGeom>
              <a:avLst/>
              <a:gdLst/>
              <a:ahLst/>
              <a:cxnLst/>
              <a:rect l="l" t="t" r="r" b="b"/>
              <a:pathLst>
                <a:path w="3462796" h="1731398">
                  <a:moveTo>
                    <a:pt x="0" y="0"/>
                  </a:moveTo>
                  <a:lnTo>
                    <a:pt x="3462796" y="0"/>
                  </a:lnTo>
                  <a:lnTo>
                    <a:pt x="3462796" y="1731398"/>
                  </a:lnTo>
                  <a:lnTo>
                    <a:pt x="0" y="17313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grpSp>
          <p:nvGrpSpPr>
            <p:cNvPr id="42" name="Group 42"/>
            <p:cNvGrpSpPr/>
            <p:nvPr/>
          </p:nvGrpSpPr>
          <p:grpSpPr>
            <a:xfrm rot="-10800000">
              <a:off x="1069840" y="3101387"/>
              <a:ext cx="2596492" cy="2596492"/>
              <a:chOff x="0" y="0"/>
              <a:chExt cx="812800" cy="812800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4" name="TextBox 44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7817" tIns="57817" rIns="57817" bIns="57817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sp>
          <p:nvSpPr>
            <p:cNvPr id="45" name="Freeform 45"/>
            <p:cNvSpPr/>
            <p:nvPr/>
          </p:nvSpPr>
          <p:spPr>
            <a:xfrm>
              <a:off x="1459234" y="3546634"/>
              <a:ext cx="1699098" cy="1673611"/>
            </a:xfrm>
            <a:custGeom>
              <a:avLst/>
              <a:gdLst/>
              <a:ahLst/>
              <a:cxnLst/>
              <a:rect l="l" t="t" r="r" b="b"/>
              <a:pathLst>
                <a:path w="1699098" h="1673611">
                  <a:moveTo>
                    <a:pt x="0" y="0"/>
                  </a:moveTo>
                  <a:lnTo>
                    <a:pt x="1699098" y="0"/>
                  </a:lnTo>
                  <a:lnTo>
                    <a:pt x="1699098" y="1673612"/>
                  </a:lnTo>
                  <a:lnTo>
                    <a:pt x="0" y="16736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xmlns="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0" y="-57150"/>
              <a:ext cx="4736172" cy="19680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99"/>
                </a:lnSpc>
              </a:pPr>
              <a:r>
                <a:rPr lang="en-US" sz="1999" b="1">
                  <a:solidFill>
                    <a:srgbClr val="FE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2020</a:t>
              </a:r>
            </a:p>
            <a:p>
              <a:pPr algn="ctr">
                <a:lnSpc>
                  <a:spcPts val="2519"/>
                </a:lnSpc>
              </a:pPr>
              <a:r>
                <a:rPr lang="en-US" sz="1799" b="1">
                  <a:solidFill>
                    <a:srgbClr val="FE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Parceria estratégica com a TOP 1 em saúde suplementar:</a:t>
              </a:r>
              <a:r>
                <a:rPr lang="en-US" sz="1799">
                  <a:solidFill>
                    <a:srgbClr val="FEFFFF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</a:p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FEFFFF"/>
                  </a:solidFill>
                  <a:latin typeface="Poppins"/>
                  <a:ea typeface="Poppins"/>
                  <a:cs typeface="Poppins"/>
                  <a:sym typeface="Poppins"/>
                </a:rPr>
                <a:t>processamento de reembolsos.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FEFFFF"/>
                  </a:solidFill>
                  <a:latin typeface="Poppins"/>
                  <a:ea typeface="Poppins"/>
                  <a:cs typeface="Poppins"/>
                  <a:sym typeface="Poppins"/>
                </a:rPr>
                <a:t>IA da di2win e BPO da Xerox</a:t>
              </a:r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894351" y="6933459"/>
              <a:ext cx="2947471" cy="21810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99"/>
                </a:lnSpc>
              </a:pPr>
              <a:r>
                <a:rPr lang="en-US" sz="1999" b="1">
                  <a:solidFill>
                    <a:srgbClr val="FEFFFF"/>
                  </a:solidFill>
                  <a:latin typeface="Montserrat 1 Bold"/>
                  <a:ea typeface="Montserrat 1 Bold"/>
                  <a:cs typeface="Montserrat 1 Bold"/>
                  <a:sym typeface="Montserrat 1 Bold"/>
                </a:rPr>
                <a:t>2020</a:t>
              </a:r>
            </a:p>
            <a:p>
              <a:pPr algn="ctr">
                <a:lnSpc>
                  <a:spcPts val="2519"/>
                </a:lnSpc>
              </a:pPr>
              <a:r>
                <a:rPr lang="en-US" sz="1799" b="1">
                  <a:solidFill>
                    <a:srgbClr val="FEFFFF"/>
                  </a:solidFill>
                  <a:latin typeface="Montserrat 1 Bold"/>
                  <a:ea typeface="Montserrat 1 Bold"/>
                  <a:cs typeface="Montserrat 1 Bold"/>
                  <a:sym typeface="Montserrat 1 Bold"/>
                </a:rPr>
                <a:t>IA Generalizada</a:t>
              </a:r>
            </a:p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FEFFFF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IA é amplamente adotada em vários seguimentos, moldando o futuro da tecnologia.</a:t>
              </a:r>
            </a:p>
          </p:txBody>
        </p:sp>
        <p:sp>
          <p:nvSpPr>
            <p:cNvPr id="48" name="Freeform 48"/>
            <p:cNvSpPr/>
            <p:nvPr/>
          </p:nvSpPr>
          <p:spPr>
            <a:xfrm rot="5400000">
              <a:off x="2067590" y="6206713"/>
              <a:ext cx="600992" cy="287966"/>
            </a:xfrm>
            <a:custGeom>
              <a:avLst/>
              <a:gdLst/>
              <a:ahLst/>
              <a:cxnLst/>
              <a:rect l="l" t="t" r="r" b="b"/>
              <a:pathLst>
                <a:path w="600992" h="287966">
                  <a:moveTo>
                    <a:pt x="0" y="0"/>
                  </a:moveTo>
                  <a:lnTo>
                    <a:pt x="600992" y="0"/>
                  </a:lnTo>
                  <a:lnTo>
                    <a:pt x="600992" y="287965"/>
                  </a:lnTo>
                  <a:lnTo>
                    <a:pt x="0" y="2879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 l="-350965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12981521" y="1377989"/>
            <a:ext cx="3872109" cy="7531021"/>
            <a:chOff x="0" y="0"/>
            <a:chExt cx="5162812" cy="10041361"/>
          </a:xfrm>
        </p:grpSpPr>
        <p:sp>
          <p:nvSpPr>
            <p:cNvPr id="50" name="TextBox 50"/>
            <p:cNvSpPr txBox="1"/>
            <p:nvPr/>
          </p:nvSpPr>
          <p:spPr>
            <a:xfrm>
              <a:off x="984794" y="7352559"/>
              <a:ext cx="3599478" cy="26888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99"/>
                </a:lnSpc>
              </a:pPr>
              <a:r>
                <a:rPr lang="en-US" sz="1999" b="1">
                  <a:solidFill>
                    <a:srgbClr val="FEFFFF"/>
                  </a:solidFill>
                  <a:latin typeface="Montserrat 1 Bold"/>
                  <a:ea typeface="Montserrat 1 Bold"/>
                  <a:cs typeface="Montserrat 1 Bold"/>
                  <a:sym typeface="Montserrat 1 Bold"/>
                </a:rPr>
                <a:t>2025</a:t>
              </a:r>
            </a:p>
            <a:p>
              <a:pPr algn="ctr">
                <a:lnSpc>
                  <a:spcPts val="2519"/>
                </a:lnSpc>
              </a:pPr>
              <a:r>
                <a:rPr lang="en-US" sz="1799" b="1">
                  <a:solidFill>
                    <a:srgbClr val="FEFFFF"/>
                  </a:solidFill>
                  <a:latin typeface="Montserrat 1 Bold"/>
                  <a:ea typeface="Montserrat 1 Bold"/>
                  <a:cs typeface="Montserrat 1 Bold"/>
                  <a:sym typeface="Montserrat 1 Bold"/>
                </a:rPr>
                <a:t>Contrato para processamento de reembolsos médicos</a:t>
              </a:r>
            </a:p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FEFFFF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Com a TOP 3  operadora de saúde suplementar do Brasil.</a:t>
              </a:r>
            </a:p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FEFFFF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 IA da di2win e BPO da Xerox.</a:t>
              </a:r>
            </a:p>
          </p:txBody>
        </p:sp>
        <p:sp>
          <p:nvSpPr>
            <p:cNvPr id="51" name="Freeform 51"/>
            <p:cNvSpPr/>
            <p:nvPr/>
          </p:nvSpPr>
          <p:spPr>
            <a:xfrm rot="-10800000">
              <a:off x="875408" y="4818733"/>
              <a:ext cx="3462796" cy="1731398"/>
            </a:xfrm>
            <a:custGeom>
              <a:avLst/>
              <a:gdLst/>
              <a:ahLst/>
              <a:cxnLst/>
              <a:rect l="l" t="t" r="r" b="b"/>
              <a:pathLst>
                <a:path w="3462796" h="1731398">
                  <a:moveTo>
                    <a:pt x="0" y="0"/>
                  </a:moveTo>
                  <a:lnTo>
                    <a:pt x="3462796" y="0"/>
                  </a:lnTo>
                  <a:lnTo>
                    <a:pt x="3462796" y="1731398"/>
                  </a:lnTo>
                  <a:lnTo>
                    <a:pt x="0" y="17313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grpSp>
          <p:nvGrpSpPr>
            <p:cNvPr id="52" name="Group 52"/>
            <p:cNvGrpSpPr/>
            <p:nvPr/>
          </p:nvGrpSpPr>
          <p:grpSpPr>
            <a:xfrm rot="-10800000">
              <a:off x="1283160" y="3520487"/>
              <a:ext cx="2596492" cy="2596492"/>
              <a:chOff x="0" y="0"/>
              <a:chExt cx="812800" cy="812800"/>
            </a:xfrm>
          </p:grpSpPr>
          <p:sp>
            <p:nvSpPr>
              <p:cNvPr id="53" name="Freeform 5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4" name="TextBox 54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7817" tIns="57817" rIns="57817" bIns="57817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sp>
          <p:nvSpPr>
            <p:cNvPr id="55" name="Freeform 55"/>
            <p:cNvSpPr/>
            <p:nvPr/>
          </p:nvSpPr>
          <p:spPr>
            <a:xfrm rot="-5400000">
              <a:off x="1481027" y="3561671"/>
              <a:ext cx="2251558" cy="287966"/>
            </a:xfrm>
            <a:custGeom>
              <a:avLst/>
              <a:gdLst/>
              <a:ahLst/>
              <a:cxnLst/>
              <a:rect l="l" t="t" r="r" b="b"/>
              <a:pathLst>
                <a:path w="2251558" h="287966">
                  <a:moveTo>
                    <a:pt x="0" y="0"/>
                  </a:moveTo>
                  <a:lnTo>
                    <a:pt x="2251558" y="0"/>
                  </a:lnTo>
                  <a:lnTo>
                    <a:pt x="2251558" y="287966"/>
                  </a:lnTo>
                  <a:lnTo>
                    <a:pt x="0" y="2879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 l="-20372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6" name="Freeform 56"/>
            <p:cNvSpPr/>
            <p:nvPr/>
          </p:nvSpPr>
          <p:spPr>
            <a:xfrm>
              <a:off x="1783064" y="3994991"/>
              <a:ext cx="1647484" cy="1647484"/>
            </a:xfrm>
            <a:custGeom>
              <a:avLst/>
              <a:gdLst/>
              <a:ahLst/>
              <a:cxnLst/>
              <a:rect l="l" t="t" r="r" b="b"/>
              <a:pathLst>
                <a:path w="1647484" h="1647484">
                  <a:moveTo>
                    <a:pt x="0" y="0"/>
                  </a:moveTo>
                  <a:lnTo>
                    <a:pt x="1647484" y="0"/>
                  </a:lnTo>
                  <a:lnTo>
                    <a:pt x="1647484" y="1647484"/>
                  </a:lnTo>
                  <a:lnTo>
                    <a:pt x="0" y="1647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xmlns="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grpSp>
          <p:nvGrpSpPr>
            <p:cNvPr id="57" name="Group 57"/>
            <p:cNvGrpSpPr/>
            <p:nvPr/>
          </p:nvGrpSpPr>
          <p:grpSpPr>
            <a:xfrm>
              <a:off x="4042612" y="4412260"/>
              <a:ext cx="485458" cy="485458"/>
              <a:chOff x="0" y="0"/>
              <a:chExt cx="812800" cy="812800"/>
            </a:xfrm>
          </p:grpSpPr>
          <p:sp>
            <p:nvSpPr>
              <p:cNvPr id="58" name="Freeform 5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8E8E8"/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" name="TextBox 59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sp>
          <p:nvSpPr>
            <p:cNvPr id="60" name="TextBox 60"/>
            <p:cNvSpPr txBox="1"/>
            <p:nvPr/>
          </p:nvSpPr>
          <p:spPr>
            <a:xfrm>
              <a:off x="0" y="-66675"/>
              <a:ext cx="5162812" cy="23967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000" b="1">
                  <a:solidFill>
                    <a:srgbClr val="FE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2025</a:t>
              </a:r>
            </a:p>
            <a:p>
              <a:pPr algn="ctr">
                <a:lnSpc>
                  <a:spcPts val="2519"/>
                </a:lnSpc>
              </a:pPr>
              <a:r>
                <a:rPr lang="en-US" sz="1799" b="1">
                  <a:solidFill>
                    <a:srgbClr val="FE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Ampliado em 10 X, Contrato para processar toda a operação, com IA da di2win e BPO da Xerox</a:t>
              </a:r>
              <a:r>
                <a:rPr lang="en-US" sz="1799">
                  <a:solidFill>
                    <a:srgbClr val="FEFFFF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FEFFFF"/>
                  </a:solidFill>
                  <a:latin typeface="Poppins"/>
                  <a:ea typeface="Poppins"/>
                  <a:cs typeface="Poppins"/>
                  <a:sym typeface="Poppins"/>
                </a:rPr>
                <a:t>Com IA da di2win e BPO da Xerox na TOP 1 operadora de saude suplementar do Brasil</a:t>
              </a:r>
            </a:p>
          </p:txBody>
        </p:sp>
        <p:sp>
          <p:nvSpPr>
            <p:cNvPr id="61" name="Freeform 61"/>
            <p:cNvSpPr/>
            <p:nvPr/>
          </p:nvSpPr>
          <p:spPr>
            <a:xfrm rot="5400000">
              <a:off x="2329859" y="6662062"/>
              <a:ext cx="553895" cy="287966"/>
            </a:xfrm>
            <a:custGeom>
              <a:avLst/>
              <a:gdLst/>
              <a:ahLst/>
              <a:cxnLst/>
              <a:rect l="l" t="t" r="r" b="b"/>
              <a:pathLst>
                <a:path w="553895" h="287966">
                  <a:moveTo>
                    <a:pt x="0" y="0"/>
                  </a:moveTo>
                  <a:lnTo>
                    <a:pt x="553894" y="0"/>
                  </a:lnTo>
                  <a:lnTo>
                    <a:pt x="553894" y="287965"/>
                  </a:lnTo>
                  <a:lnTo>
                    <a:pt x="0" y="2879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 l="-389310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1D92">
                <a:alpha val="100000"/>
              </a:srgbClr>
            </a:gs>
            <a:gs pos="100000">
              <a:srgbClr val="D40E2A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 flipH="1">
            <a:off x="1645183" y="337561"/>
            <a:ext cx="8304256" cy="11594622"/>
          </a:xfrm>
          <a:custGeom>
            <a:avLst/>
            <a:gdLst/>
            <a:ahLst/>
            <a:cxnLst/>
            <a:rect l="l" t="t" r="r" b="b"/>
            <a:pathLst>
              <a:path w="8304256" h="11594622">
                <a:moveTo>
                  <a:pt x="8304256" y="0"/>
                </a:moveTo>
                <a:lnTo>
                  <a:pt x="0" y="0"/>
                </a:lnTo>
                <a:lnTo>
                  <a:pt x="0" y="11594622"/>
                </a:lnTo>
                <a:lnTo>
                  <a:pt x="8304256" y="11594622"/>
                </a:lnTo>
                <a:lnTo>
                  <a:pt x="8304256" y="0"/>
                </a:lnTo>
                <a:close/>
              </a:path>
            </a:pathLst>
          </a:custGeom>
          <a:blipFill>
            <a:blip r:embed="rId2">
              <a:alphaModFix amt="49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 rot="-5733042" flipH="1">
            <a:off x="11724219" y="-4012566"/>
            <a:ext cx="8304256" cy="11594622"/>
          </a:xfrm>
          <a:custGeom>
            <a:avLst/>
            <a:gdLst/>
            <a:ahLst/>
            <a:cxnLst/>
            <a:rect l="l" t="t" r="r" b="b"/>
            <a:pathLst>
              <a:path w="8304256" h="11594622">
                <a:moveTo>
                  <a:pt x="8304256" y="0"/>
                </a:moveTo>
                <a:lnTo>
                  <a:pt x="0" y="0"/>
                </a:lnTo>
                <a:lnTo>
                  <a:pt x="0" y="11594623"/>
                </a:lnTo>
                <a:lnTo>
                  <a:pt x="8304256" y="11594623"/>
                </a:lnTo>
                <a:lnTo>
                  <a:pt x="8304256" y="0"/>
                </a:lnTo>
                <a:close/>
              </a:path>
            </a:pathLst>
          </a:custGeom>
          <a:blipFill>
            <a:blip r:embed="rId2">
              <a:alphaModFix amt="49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pt-BR"/>
          </a:p>
        </p:txBody>
      </p:sp>
      <p:grpSp>
        <p:nvGrpSpPr>
          <p:cNvPr id="4" name="Group 4"/>
          <p:cNvGrpSpPr/>
          <p:nvPr/>
        </p:nvGrpSpPr>
        <p:grpSpPr>
          <a:xfrm>
            <a:off x="3377777" y="1691654"/>
            <a:ext cx="5240803" cy="6994718"/>
            <a:chOff x="0" y="0"/>
            <a:chExt cx="6987737" cy="9326291"/>
          </a:xfrm>
        </p:grpSpPr>
        <p:sp>
          <p:nvSpPr>
            <p:cNvPr id="5" name="Freeform 5"/>
            <p:cNvSpPr/>
            <p:nvPr/>
          </p:nvSpPr>
          <p:spPr>
            <a:xfrm>
              <a:off x="269623" y="7883446"/>
              <a:ext cx="6448491" cy="499758"/>
            </a:xfrm>
            <a:custGeom>
              <a:avLst/>
              <a:gdLst/>
              <a:ahLst/>
              <a:cxnLst/>
              <a:rect l="l" t="t" r="r" b="b"/>
              <a:pathLst>
                <a:path w="6448491" h="499758">
                  <a:moveTo>
                    <a:pt x="0" y="0"/>
                  </a:moveTo>
                  <a:lnTo>
                    <a:pt x="6448491" y="0"/>
                  </a:lnTo>
                  <a:lnTo>
                    <a:pt x="6448491" y="499758"/>
                  </a:lnTo>
                  <a:lnTo>
                    <a:pt x="0" y="4997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40000"/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grpSp>
          <p:nvGrpSpPr>
            <p:cNvPr id="6" name="Group 6"/>
            <p:cNvGrpSpPr>
              <a:grpSpLocks noChangeAspect="1"/>
            </p:cNvGrpSpPr>
            <p:nvPr/>
          </p:nvGrpSpPr>
          <p:grpSpPr>
            <a:xfrm>
              <a:off x="0" y="970476"/>
              <a:ext cx="6987737" cy="6987737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88900" y="88900"/>
                <a:ext cx="6172200" cy="6172200"/>
              </a:xfrm>
              <a:custGeom>
                <a:avLst/>
                <a:gdLst/>
                <a:ahLst/>
                <a:cxnLst/>
                <a:rect l="l" t="t" r="r" b="b"/>
                <a:pathLst>
                  <a:path w="6172200" h="6172200">
                    <a:moveTo>
                      <a:pt x="6172200" y="5864860"/>
                    </a:moveTo>
                    <a:cubicBezTo>
                      <a:pt x="6172200" y="6033770"/>
                      <a:pt x="6035040" y="6170930"/>
                      <a:pt x="5866130" y="6170930"/>
                    </a:cubicBezTo>
                    <a:lnTo>
                      <a:pt x="307340" y="6170930"/>
                    </a:lnTo>
                    <a:cubicBezTo>
                      <a:pt x="137160" y="6172200"/>
                      <a:pt x="0" y="6035040"/>
                      <a:pt x="0" y="5864860"/>
                    </a:cubicBezTo>
                    <a:lnTo>
                      <a:pt x="0" y="307340"/>
                    </a:lnTo>
                    <a:cubicBezTo>
                      <a:pt x="0" y="137160"/>
                      <a:pt x="137160" y="0"/>
                      <a:pt x="307340" y="0"/>
                    </a:cubicBezTo>
                    <a:lnTo>
                      <a:pt x="5866130" y="0"/>
                    </a:lnTo>
                    <a:cubicBezTo>
                      <a:pt x="6035040" y="0"/>
                      <a:pt x="6172200" y="137160"/>
                      <a:pt x="6172200" y="307340"/>
                    </a:cubicBezTo>
                    <a:lnTo>
                      <a:pt x="6172200" y="5864860"/>
                    </a:lnTo>
                    <a:close/>
                  </a:path>
                </a:pathLst>
              </a:custGeom>
              <a:blipFill>
                <a:blip r:embed="rId5"/>
                <a:stretch>
                  <a:fillRect l="-4197" t="-9713" r="-7814" b="-30329"/>
                </a:stretch>
              </a:blip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" name="Freeform 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5953760" y="6350000"/>
                    </a:moveTo>
                    <a:lnTo>
                      <a:pt x="396240" y="6350000"/>
                    </a:lnTo>
                    <a:cubicBezTo>
                      <a:pt x="177800" y="6350000"/>
                      <a:pt x="0" y="6172200"/>
                      <a:pt x="0" y="5953760"/>
                    </a:cubicBezTo>
                    <a:lnTo>
                      <a:pt x="0" y="396240"/>
                    </a:lnTo>
                    <a:cubicBezTo>
                      <a:pt x="0" y="177800"/>
                      <a:pt x="177800" y="0"/>
                      <a:pt x="396240" y="0"/>
                    </a:cubicBezTo>
                    <a:lnTo>
                      <a:pt x="5955030" y="0"/>
                    </a:lnTo>
                    <a:cubicBezTo>
                      <a:pt x="6172200" y="0"/>
                      <a:pt x="6350000" y="177800"/>
                      <a:pt x="6350000" y="396240"/>
                    </a:cubicBezTo>
                    <a:lnTo>
                      <a:pt x="6350000" y="5955030"/>
                    </a:lnTo>
                    <a:cubicBezTo>
                      <a:pt x="6350000" y="6172200"/>
                      <a:pt x="6172200" y="6350000"/>
                      <a:pt x="5953760" y="6350000"/>
                    </a:cubicBezTo>
                    <a:close/>
                    <a:moveTo>
                      <a:pt x="396240" y="179070"/>
                    </a:moveTo>
                    <a:cubicBezTo>
                      <a:pt x="276860" y="179070"/>
                      <a:pt x="179070" y="276860"/>
                      <a:pt x="179070" y="396240"/>
                    </a:cubicBezTo>
                    <a:lnTo>
                      <a:pt x="179070" y="5955030"/>
                    </a:lnTo>
                    <a:cubicBezTo>
                      <a:pt x="179070" y="6074410"/>
                      <a:pt x="276860" y="6172200"/>
                      <a:pt x="396240" y="6172200"/>
                    </a:cubicBezTo>
                    <a:lnTo>
                      <a:pt x="5955030" y="6172200"/>
                    </a:lnTo>
                    <a:cubicBezTo>
                      <a:pt x="6074410" y="6172200"/>
                      <a:pt x="6172200" y="6074410"/>
                      <a:pt x="6172200" y="5955030"/>
                    </a:cubicBezTo>
                    <a:lnTo>
                      <a:pt x="6172200" y="396240"/>
                    </a:lnTo>
                    <a:cubicBezTo>
                      <a:pt x="6172200" y="276860"/>
                      <a:pt x="6074410" y="179070"/>
                      <a:pt x="5955030" y="179070"/>
                    </a:cubicBezTo>
                    <a:lnTo>
                      <a:pt x="396240" y="179070"/>
                    </a:lnTo>
                    <a:close/>
                  </a:path>
                </a:pathLst>
              </a:custGeom>
              <a:solidFill>
                <a:srgbClr val="FF1D92"/>
              </a:solidFill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9" name="Freeform 9"/>
            <p:cNvSpPr/>
            <p:nvPr/>
          </p:nvSpPr>
          <p:spPr>
            <a:xfrm>
              <a:off x="1748096" y="0"/>
              <a:ext cx="3491545" cy="652117"/>
            </a:xfrm>
            <a:custGeom>
              <a:avLst/>
              <a:gdLst/>
              <a:ahLst/>
              <a:cxnLst/>
              <a:rect l="l" t="t" r="r" b="b"/>
              <a:pathLst>
                <a:path w="3491545" h="652117">
                  <a:moveTo>
                    <a:pt x="0" y="0"/>
                  </a:moveTo>
                  <a:lnTo>
                    <a:pt x="3491545" y="0"/>
                  </a:lnTo>
                  <a:lnTo>
                    <a:pt x="3491545" y="652117"/>
                  </a:lnTo>
                  <a:lnTo>
                    <a:pt x="0" y="6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3020174" y="8773605"/>
              <a:ext cx="947389" cy="5526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16"/>
                </a:lnSpc>
              </a:pPr>
              <a:r>
                <a:rPr lang="en-US" sz="2511">
                  <a:solidFill>
                    <a:srgbClr val="FFFFFF"/>
                  </a:solidFill>
                  <a:latin typeface="Montserrat 2"/>
                  <a:ea typeface="Montserrat 2"/>
                  <a:cs typeface="Montserrat 2"/>
                  <a:sym typeface="Montserrat 2"/>
                </a:rPr>
                <a:t>CEO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276450" y="8200000"/>
              <a:ext cx="4434837" cy="6244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79"/>
                </a:lnSpc>
              </a:pPr>
              <a:r>
                <a:rPr lang="en-US" sz="2842" b="1">
                  <a:solidFill>
                    <a:srgbClr val="FFFFFF"/>
                  </a:solidFill>
                  <a:latin typeface="Montserrat 2 Bold"/>
                  <a:ea typeface="Montserrat 2 Bold"/>
                  <a:cs typeface="Montserrat 2 Bold"/>
                  <a:sym typeface="Montserrat 2 Bold"/>
                </a:rPr>
                <a:t>Paulo Tadeu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704598" y="1784745"/>
            <a:ext cx="5240803" cy="6897639"/>
            <a:chOff x="0" y="0"/>
            <a:chExt cx="6987737" cy="9196853"/>
          </a:xfrm>
        </p:grpSpPr>
        <p:sp>
          <p:nvSpPr>
            <p:cNvPr id="13" name="Freeform 13"/>
            <p:cNvSpPr/>
            <p:nvPr/>
          </p:nvSpPr>
          <p:spPr>
            <a:xfrm>
              <a:off x="269623" y="7759324"/>
              <a:ext cx="6448491" cy="499758"/>
            </a:xfrm>
            <a:custGeom>
              <a:avLst/>
              <a:gdLst/>
              <a:ahLst/>
              <a:cxnLst/>
              <a:rect l="l" t="t" r="r" b="b"/>
              <a:pathLst>
                <a:path w="6448491" h="499758">
                  <a:moveTo>
                    <a:pt x="0" y="0"/>
                  </a:moveTo>
                  <a:lnTo>
                    <a:pt x="6448491" y="0"/>
                  </a:lnTo>
                  <a:lnTo>
                    <a:pt x="6448491" y="499758"/>
                  </a:lnTo>
                  <a:lnTo>
                    <a:pt x="0" y="4997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40000"/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grpSp>
          <p:nvGrpSpPr>
            <p:cNvPr id="14" name="Group 14"/>
            <p:cNvGrpSpPr>
              <a:grpSpLocks noChangeAspect="1"/>
            </p:cNvGrpSpPr>
            <p:nvPr/>
          </p:nvGrpSpPr>
          <p:grpSpPr>
            <a:xfrm>
              <a:off x="0" y="846353"/>
              <a:ext cx="6987737" cy="6987737"/>
              <a:chOff x="0" y="0"/>
              <a:chExt cx="6350000" cy="63500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88900" y="88900"/>
                <a:ext cx="6172200" cy="6172200"/>
              </a:xfrm>
              <a:custGeom>
                <a:avLst/>
                <a:gdLst/>
                <a:ahLst/>
                <a:cxnLst/>
                <a:rect l="l" t="t" r="r" b="b"/>
                <a:pathLst>
                  <a:path w="6172200" h="6172200">
                    <a:moveTo>
                      <a:pt x="6172200" y="5864860"/>
                    </a:moveTo>
                    <a:cubicBezTo>
                      <a:pt x="6172200" y="6033770"/>
                      <a:pt x="6035040" y="6170930"/>
                      <a:pt x="5866130" y="6170930"/>
                    </a:cubicBezTo>
                    <a:lnTo>
                      <a:pt x="307340" y="6170930"/>
                    </a:lnTo>
                    <a:cubicBezTo>
                      <a:pt x="137160" y="6172200"/>
                      <a:pt x="0" y="6035040"/>
                      <a:pt x="0" y="5864860"/>
                    </a:cubicBezTo>
                    <a:lnTo>
                      <a:pt x="0" y="307340"/>
                    </a:lnTo>
                    <a:cubicBezTo>
                      <a:pt x="0" y="137160"/>
                      <a:pt x="137160" y="0"/>
                      <a:pt x="307340" y="0"/>
                    </a:cubicBezTo>
                    <a:lnTo>
                      <a:pt x="5866130" y="0"/>
                    </a:lnTo>
                    <a:cubicBezTo>
                      <a:pt x="6035040" y="0"/>
                      <a:pt x="6172200" y="137160"/>
                      <a:pt x="6172200" y="307340"/>
                    </a:cubicBezTo>
                    <a:lnTo>
                      <a:pt x="6172200" y="5864860"/>
                    </a:lnTo>
                    <a:close/>
                  </a:path>
                </a:pathLst>
              </a:custGeom>
              <a:blipFill>
                <a:blip r:embed="rId7"/>
                <a:stretch>
                  <a:fillRect t="-3265" b="-30095"/>
                </a:stretch>
              </a:blip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" name="Freeform 1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5953760" y="6350000"/>
                    </a:moveTo>
                    <a:lnTo>
                      <a:pt x="396240" y="6350000"/>
                    </a:lnTo>
                    <a:cubicBezTo>
                      <a:pt x="177800" y="6350000"/>
                      <a:pt x="0" y="6172200"/>
                      <a:pt x="0" y="5953760"/>
                    </a:cubicBezTo>
                    <a:lnTo>
                      <a:pt x="0" y="396240"/>
                    </a:lnTo>
                    <a:cubicBezTo>
                      <a:pt x="0" y="177800"/>
                      <a:pt x="177800" y="0"/>
                      <a:pt x="396240" y="0"/>
                    </a:cubicBezTo>
                    <a:lnTo>
                      <a:pt x="5955030" y="0"/>
                    </a:lnTo>
                    <a:cubicBezTo>
                      <a:pt x="6172200" y="0"/>
                      <a:pt x="6350000" y="177800"/>
                      <a:pt x="6350000" y="396240"/>
                    </a:cubicBezTo>
                    <a:lnTo>
                      <a:pt x="6350000" y="5955030"/>
                    </a:lnTo>
                    <a:cubicBezTo>
                      <a:pt x="6350000" y="6172200"/>
                      <a:pt x="6172200" y="6350000"/>
                      <a:pt x="5953760" y="6350000"/>
                    </a:cubicBezTo>
                    <a:close/>
                    <a:moveTo>
                      <a:pt x="396240" y="179070"/>
                    </a:moveTo>
                    <a:cubicBezTo>
                      <a:pt x="276860" y="179070"/>
                      <a:pt x="179070" y="276860"/>
                      <a:pt x="179070" y="396240"/>
                    </a:cubicBezTo>
                    <a:lnTo>
                      <a:pt x="179070" y="5955030"/>
                    </a:lnTo>
                    <a:cubicBezTo>
                      <a:pt x="179070" y="6074410"/>
                      <a:pt x="276860" y="6172200"/>
                      <a:pt x="396240" y="6172200"/>
                    </a:cubicBezTo>
                    <a:lnTo>
                      <a:pt x="5955030" y="6172200"/>
                    </a:lnTo>
                    <a:cubicBezTo>
                      <a:pt x="6074410" y="6172200"/>
                      <a:pt x="6172200" y="6074410"/>
                      <a:pt x="6172200" y="5955030"/>
                    </a:cubicBezTo>
                    <a:lnTo>
                      <a:pt x="6172200" y="396240"/>
                    </a:lnTo>
                    <a:cubicBezTo>
                      <a:pt x="6172200" y="276860"/>
                      <a:pt x="6074410" y="179070"/>
                      <a:pt x="5955030" y="179070"/>
                    </a:cubicBezTo>
                    <a:lnTo>
                      <a:pt x="396240" y="179070"/>
                    </a:lnTo>
                    <a:close/>
                  </a:path>
                </a:pathLst>
              </a:custGeom>
              <a:solidFill>
                <a:srgbClr val="D92231"/>
              </a:solidFill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7" name="Freeform 17"/>
            <p:cNvSpPr/>
            <p:nvPr/>
          </p:nvSpPr>
          <p:spPr>
            <a:xfrm>
              <a:off x="2287023" y="0"/>
              <a:ext cx="2413692" cy="527995"/>
            </a:xfrm>
            <a:custGeom>
              <a:avLst/>
              <a:gdLst/>
              <a:ahLst/>
              <a:cxnLst/>
              <a:rect l="l" t="t" r="r" b="b"/>
              <a:pathLst>
                <a:path w="2413692" h="527995">
                  <a:moveTo>
                    <a:pt x="0" y="0"/>
                  </a:moveTo>
                  <a:lnTo>
                    <a:pt x="2413691" y="0"/>
                  </a:lnTo>
                  <a:lnTo>
                    <a:pt x="2413691" y="527995"/>
                  </a:lnTo>
                  <a:lnTo>
                    <a:pt x="0" y="5279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276450" y="8075878"/>
              <a:ext cx="4434837" cy="6244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79"/>
                </a:lnSpc>
              </a:pPr>
              <a:r>
                <a:rPr lang="en-US" sz="2842" b="1">
                  <a:solidFill>
                    <a:srgbClr val="FFFFFF"/>
                  </a:solidFill>
                  <a:latin typeface="Montserrat 2 Bold"/>
                  <a:ea typeface="Montserrat 2 Bold"/>
                  <a:cs typeface="Montserrat 2 Bold"/>
                  <a:sym typeface="Montserrat 2 Bold"/>
                </a:rPr>
                <a:t>Rafael Hirata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849730" y="8744733"/>
              <a:ext cx="5288277" cy="4521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11"/>
                </a:lnSpc>
              </a:pPr>
              <a:r>
                <a:rPr lang="en-US" sz="2511">
                  <a:solidFill>
                    <a:srgbClr val="FFFFFF"/>
                  </a:solidFill>
                  <a:latin typeface="Montserrat 2"/>
                  <a:ea typeface="Montserrat 2"/>
                  <a:cs typeface="Montserrat 2"/>
                  <a:sym typeface="Montserrat 2"/>
                </a:rPr>
                <a:t>Head of Digital Services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>
                <a:alpha val="100000"/>
              </a:srgbClr>
            </a:gs>
            <a:gs pos="50000">
              <a:srgbClr val="C82A7C">
                <a:alpha val="100000"/>
              </a:srgbClr>
            </a:gs>
            <a:gs pos="100000">
              <a:srgbClr val="D92231">
                <a:alpha val="100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683473" y="2041231"/>
            <a:ext cx="6381769" cy="1237864"/>
            <a:chOff x="0" y="0"/>
            <a:chExt cx="8509025" cy="1650485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650485" cy="1650485"/>
              <a:chOff x="0" y="0"/>
              <a:chExt cx="499808" cy="499808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99808" cy="499808"/>
              </a:xfrm>
              <a:custGeom>
                <a:avLst/>
                <a:gdLst/>
                <a:ahLst/>
                <a:cxnLst/>
                <a:rect l="l" t="t" r="r" b="b"/>
                <a:pathLst>
                  <a:path w="499808" h="499808">
                    <a:moveTo>
                      <a:pt x="118831" y="0"/>
                    </a:moveTo>
                    <a:lnTo>
                      <a:pt x="380978" y="0"/>
                    </a:lnTo>
                    <a:cubicBezTo>
                      <a:pt x="412493" y="0"/>
                      <a:pt x="442719" y="12520"/>
                      <a:pt x="465004" y="34805"/>
                    </a:cubicBezTo>
                    <a:cubicBezTo>
                      <a:pt x="487289" y="57090"/>
                      <a:pt x="499808" y="87315"/>
                      <a:pt x="499808" y="118831"/>
                    </a:cubicBezTo>
                    <a:lnTo>
                      <a:pt x="499808" y="380978"/>
                    </a:lnTo>
                    <a:cubicBezTo>
                      <a:pt x="499808" y="446606"/>
                      <a:pt x="446606" y="499808"/>
                      <a:pt x="380978" y="499808"/>
                    </a:cubicBezTo>
                    <a:lnTo>
                      <a:pt x="118831" y="499808"/>
                    </a:lnTo>
                    <a:cubicBezTo>
                      <a:pt x="53202" y="499808"/>
                      <a:pt x="0" y="446606"/>
                      <a:pt x="0" y="380978"/>
                    </a:cubicBezTo>
                    <a:lnTo>
                      <a:pt x="0" y="118831"/>
                    </a:lnTo>
                    <a:cubicBezTo>
                      <a:pt x="0" y="53202"/>
                      <a:pt x="53202" y="0"/>
                      <a:pt x="118831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1D92">
                      <a:alpha val="100000"/>
                    </a:srgbClr>
                  </a:gs>
                  <a:gs pos="100000">
                    <a:srgbClr val="D40E2A">
                      <a:alpha val="100000"/>
                    </a:srgbClr>
                  </a:gs>
                </a:gsLst>
                <a:path path="circle">
                  <a:fillToRect r="100000" b="100000"/>
                </a:path>
                <a:tileRect l="-100000" t="-100000"/>
              </a:gra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38100"/>
                <a:ext cx="499808" cy="53790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57"/>
                  </a:lnSpc>
                </a:pPr>
                <a:endParaRPr/>
              </a:p>
            </p:txBody>
          </p:sp>
        </p:grpSp>
        <p:sp>
          <p:nvSpPr>
            <p:cNvPr id="6" name="Freeform 6"/>
            <p:cNvSpPr/>
            <p:nvPr/>
          </p:nvSpPr>
          <p:spPr>
            <a:xfrm>
              <a:off x="308028" y="308028"/>
              <a:ext cx="1034428" cy="1034428"/>
            </a:xfrm>
            <a:custGeom>
              <a:avLst/>
              <a:gdLst/>
              <a:ahLst/>
              <a:cxnLst/>
              <a:rect l="l" t="t" r="r" b="b"/>
              <a:pathLst>
                <a:path w="1034428" h="1034428">
                  <a:moveTo>
                    <a:pt x="0" y="0"/>
                  </a:moveTo>
                  <a:lnTo>
                    <a:pt x="1034429" y="0"/>
                  </a:lnTo>
                  <a:lnTo>
                    <a:pt x="1034429" y="1034429"/>
                  </a:lnTo>
                  <a:lnTo>
                    <a:pt x="0" y="10344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2360589" y="-38993"/>
              <a:ext cx="6148437" cy="16617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400" dirty="0">
                  <a:solidFill>
                    <a:srgbClr val="FFFFFF"/>
                  </a:solidFill>
                  <a:latin typeface="Poppins Extra-Light"/>
                  <a:ea typeface="Poppins Extra-Light"/>
                  <a:cs typeface="Poppins Extra-Light"/>
                  <a:sym typeface="Poppins Extra-Light"/>
                </a:rPr>
                <a:t>Alta taxa de </a:t>
              </a:r>
              <a:r>
                <a:rPr lang="en-US" sz="2400" dirty="0" err="1">
                  <a:solidFill>
                    <a:srgbClr val="FFFFFF"/>
                  </a:solidFill>
                  <a:latin typeface="Poppins Extra-Light"/>
                  <a:ea typeface="Poppins Extra-Light"/>
                  <a:cs typeface="Poppins Extra-Light"/>
                  <a:sym typeface="Poppins Extra-Light"/>
                </a:rPr>
                <a:t>falha</a:t>
              </a:r>
              <a:r>
                <a:rPr lang="en-US" sz="2400" dirty="0">
                  <a:solidFill>
                    <a:srgbClr val="FFFFFF"/>
                  </a:solidFill>
                  <a:latin typeface="Poppins Extra-Light"/>
                  <a:ea typeface="Poppins Extra-Light"/>
                  <a:cs typeface="Poppins Extra-Light"/>
                  <a:sym typeface="Poppins Extra-Light"/>
                </a:rPr>
                <a:t>, </a:t>
              </a:r>
              <a:r>
                <a:rPr lang="en-US" sz="2400" dirty="0" err="1">
                  <a:solidFill>
                    <a:srgbClr val="FFFFFF"/>
                  </a:solidFill>
                  <a:latin typeface="Poppins Extra-Light"/>
                  <a:ea typeface="Poppins Extra-Light"/>
                  <a:cs typeface="Poppins Extra-Light"/>
                  <a:sym typeface="Poppins Extra-Light"/>
                </a:rPr>
                <a:t>comparável</a:t>
              </a:r>
              <a:r>
                <a:rPr lang="en-US" sz="2400" dirty="0">
                  <a:solidFill>
                    <a:srgbClr val="FFFFFF"/>
                  </a:solidFill>
                  <a:latin typeface="Poppins Extra-Light"/>
                  <a:ea typeface="Poppins Extra-Light"/>
                  <a:cs typeface="Poppins Extra-Light"/>
                  <a:sym typeface="Poppins Extra-Light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Poppins Extra-Light"/>
                  <a:ea typeface="Poppins Extra-Light"/>
                  <a:cs typeface="Poppins Extra-Light"/>
                  <a:sym typeface="Poppins Extra-Light"/>
                </a:rPr>
                <a:t>ao</a:t>
              </a:r>
              <a:r>
                <a:rPr lang="en-US" sz="2400" dirty="0">
                  <a:solidFill>
                    <a:srgbClr val="FFFFFF"/>
                  </a:solidFill>
                  <a:latin typeface="Poppins Extra-Light"/>
                  <a:ea typeface="Poppins Extra-Light"/>
                  <a:cs typeface="Poppins Extra-Light"/>
                  <a:sym typeface="Poppins Extra-Light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Poppins Extra-Light"/>
                  <a:ea typeface="Poppins Extra-Light"/>
                  <a:cs typeface="Poppins Extra-Light"/>
                  <a:sym typeface="Poppins Extra-Light"/>
                </a:rPr>
                <a:t>desenvolvimento</a:t>
              </a:r>
              <a:r>
                <a:rPr lang="en-US" sz="2400" dirty="0">
                  <a:solidFill>
                    <a:srgbClr val="FFFFFF"/>
                  </a:solidFill>
                  <a:latin typeface="Poppins Extra-Light"/>
                  <a:ea typeface="Poppins Extra-Light"/>
                  <a:cs typeface="Poppins Extra-Light"/>
                  <a:sym typeface="Poppins Extra-Light"/>
                </a:rPr>
                <a:t> de </a:t>
              </a:r>
              <a:r>
                <a:rPr lang="en-US" sz="2400" dirty="0" err="1">
                  <a:solidFill>
                    <a:srgbClr val="FFFFFF"/>
                  </a:solidFill>
                  <a:latin typeface="Poppins Extra-Light"/>
                  <a:ea typeface="Poppins Extra-Light"/>
                  <a:cs typeface="Poppins Extra-Light"/>
                  <a:sym typeface="Poppins Extra-Light"/>
                </a:rPr>
                <a:t>novos</a:t>
              </a:r>
              <a:r>
                <a:rPr lang="en-US" sz="2400" dirty="0">
                  <a:solidFill>
                    <a:srgbClr val="FFFFFF"/>
                  </a:solidFill>
                  <a:latin typeface="Poppins Extra-Light"/>
                  <a:ea typeface="Poppins Extra-Light"/>
                  <a:cs typeface="Poppins Extra-Light"/>
                  <a:sym typeface="Poppins Extra-Light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Poppins Extra-Light"/>
                  <a:ea typeface="Poppins Extra-Light"/>
                  <a:cs typeface="Poppins Extra-Light"/>
                  <a:sym typeface="Poppins Extra-Light"/>
                </a:rPr>
                <a:t>produtos</a:t>
              </a:r>
              <a:r>
                <a:rPr lang="en-US" sz="2400" dirty="0">
                  <a:solidFill>
                    <a:srgbClr val="FFFFFF"/>
                  </a:solidFill>
                  <a:latin typeface="Poppins Extra-Light"/>
                  <a:ea typeface="Poppins Extra-Light"/>
                  <a:cs typeface="Poppins Extra-Light"/>
                  <a:sym typeface="Poppins Extra-Light"/>
                </a:rPr>
                <a:t>.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683473" y="4234715"/>
            <a:ext cx="5150791" cy="1237864"/>
            <a:chOff x="0" y="0"/>
            <a:chExt cx="6867721" cy="1650485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1650485" cy="1650485"/>
              <a:chOff x="0" y="0"/>
              <a:chExt cx="499808" cy="499808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499808" cy="499808"/>
              </a:xfrm>
              <a:custGeom>
                <a:avLst/>
                <a:gdLst/>
                <a:ahLst/>
                <a:cxnLst/>
                <a:rect l="l" t="t" r="r" b="b"/>
                <a:pathLst>
                  <a:path w="499808" h="499808">
                    <a:moveTo>
                      <a:pt x="118831" y="0"/>
                    </a:moveTo>
                    <a:lnTo>
                      <a:pt x="380978" y="0"/>
                    </a:lnTo>
                    <a:cubicBezTo>
                      <a:pt x="412493" y="0"/>
                      <a:pt x="442719" y="12520"/>
                      <a:pt x="465004" y="34805"/>
                    </a:cubicBezTo>
                    <a:cubicBezTo>
                      <a:pt x="487289" y="57090"/>
                      <a:pt x="499808" y="87315"/>
                      <a:pt x="499808" y="118831"/>
                    </a:cubicBezTo>
                    <a:lnTo>
                      <a:pt x="499808" y="380978"/>
                    </a:lnTo>
                    <a:cubicBezTo>
                      <a:pt x="499808" y="446606"/>
                      <a:pt x="446606" y="499808"/>
                      <a:pt x="380978" y="499808"/>
                    </a:cubicBezTo>
                    <a:lnTo>
                      <a:pt x="118831" y="499808"/>
                    </a:lnTo>
                    <a:cubicBezTo>
                      <a:pt x="53202" y="499808"/>
                      <a:pt x="0" y="446606"/>
                      <a:pt x="0" y="380978"/>
                    </a:cubicBezTo>
                    <a:lnTo>
                      <a:pt x="0" y="118831"/>
                    </a:lnTo>
                    <a:cubicBezTo>
                      <a:pt x="0" y="53202"/>
                      <a:pt x="53202" y="0"/>
                      <a:pt x="118831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1D92">
                      <a:alpha val="100000"/>
                    </a:srgbClr>
                  </a:gs>
                  <a:gs pos="100000">
                    <a:srgbClr val="D40E2A">
                      <a:alpha val="100000"/>
                    </a:srgbClr>
                  </a:gs>
                </a:gsLst>
                <a:path path="circle">
                  <a:fillToRect r="100000" b="100000"/>
                </a:path>
                <a:tileRect l="-100000" t="-100000"/>
              </a:gra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38100"/>
                <a:ext cx="499808" cy="53790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57"/>
                  </a:lnSpc>
                </a:pPr>
                <a:endParaRPr/>
              </a:p>
            </p:txBody>
          </p:sp>
        </p:grpSp>
        <p:sp>
          <p:nvSpPr>
            <p:cNvPr id="12" name="Freeform 12"/>
            <p:cNvSpPr/>
            <p:nvPr/>
          </p:nvSpPr>
          <p:spPr>
            <a:xfrm>
              <a:off x="308028" y="308028"/>
              <a:ext cx="1034428" cy="1034428"/>
            </a:xfrm>
            <a:custGeom>
              <a:avLst/>
              <a:gdLst/>
              <a:ahLst/>
              <a:cxnLst/>
              <a:rect l="l" t="t" r="r" b="b"/>
              <a:pathLst>
                <a:path w="1034428" h="1034428">
                  <a:moveTo>
                    <a:pt x="0" y="0"/>
                  </a:moveTo>
                  <a:lnTo>
                    <a:pt x="1034429" y="0"/>
                  </a:lnTo>
                  <a:lnTo>
                    <a:pt x="1034429" y="1034429"/>
                  </a:lnTo>
                  <a:lnTo>
                    <a:pt x="0" y="10344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2360589" y="-38993"/>
              <a:ext cx="4507132" cy="16617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400" dirty="0" err="1">
                  <a:solidFill>
                    <a:srgbClr val="FFFFFF"/>
                  </a:solidFill>
                  <a:latin typeface="Poppins Extra-Light"/>
                  <a:ea typeface="Poppins Extra-Light"/>
                  <a:cs typeface="Poppins Extra-Light"/>
                  <a:sym typeface="Poppins Extra-Light"/>
                </a:rPr>
                <a:t>Expectativas</a:t>
              </a:r>
              <a:r>
                <a:rPr lang="en-US" sz="2400" dirty="0">
                  <a:solidFill>
                    <a:srgbClr val="FFFFFF"/>
                  </a:solidFill>
                  <a:latin typeface="Poppins Extra-Light"/>
                  <a:ea typeface="Poppins Extra-Light"/>
                  <a:cs typeface="Poppins Extra-Light"/>
                  <a:sym typeface="Poppins Extra-Light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Poppins Extra-Light"/>
                  <a:ea typeface="Poppins Extra-Light"/>
                  <a:cs typeface="Poppins Extra-Light"/>
                  <a:sym typeface="Poppins Extra-Light"/>
                </a:rPr>
                <a:t>infladas</a:t>
              </a:r>
              <a:r>
                <a:rPr lang="en-US" sz="2400" dirty="0">
                  <a:solidFill>
                    <a:srgbClr val="FFFFFF"/>
                  </a:solidFill>
                  <a:latin typeface="Poppins Extra-Light"/>
                  <a:ea typeface="Poppins Extra-Light"/>
                  <a:cs typeface="Poppins Extra-Light"/>
                  <a:sym typeface="Poppins Extra-Light"/>
                </a:rPr>
                <a:t> e </a:t>
              </a:r>
              <a:r>
                <a:rPr lang="en-US" sz="2400" dirty="0" err="1">
                  <a:solidFill>
                    <a:srgbClr val="FFFFFF"/>
                  </a:solidFill>
                  <a:latin typeface="Poppins Extra-Light"/>
                  <a:ea typeface="Poppins Extra-Light"/>
                  <a:cs typeface="Poppins Extra-Light"/>
                  <a:sym typeface="Poppins Extra-Light"/>
                </a:rPr>
                <a:t>realidade</a:t>
              </a:r>
              <a:r>
                <a:rPr lang="en-US" sz="2400" dirty="0">
                  <a:solidFill>
                    <a:srgbClr val="FFFFFF"/>
                  </a:solidFill>
                  <a:latin typeface="Poppins Extra-Light"/>
                  <a:ea typeface="Poppins Extra-Light"/>
                  <a:cs typeface="Poppins Extra-Light"/>
                  <a:sym typeface="Poppins Extra-Light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Poppins Extra-Light"/>
                  <a:ea typeface="Poppins Extra-Light"/>
                  <a:cs typeface="Poppins Extra-Light"/>
                  <a:sym typeface="Poppins Extra-Light"/>
                </a:rPr>
                <a:t>técnica</a:t>
              </a:r>
              <a:r>
                <a:rPr lang="en-US" sz="2400" dirty="0">
                  <a:solidFill>
                    <a:srgbClr val="FFFFFF"/>
                  </a:solidFill>
                  <a:latin typeface="Poppins Extra-Light"/>
                  <a:ea typeface="Poppins Extra-Light"/>
                  <a:cs typeface="Poppins Extra-Light"/>
                  <a:sym typeface="Poppins Extra-Light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Poppins Extra-Light"/>
                  <a:ea typeface="Poppins Extra-Light"/>
                  <a:cs typeface="Poppins Extra-Light"/>
                  <a:sym typeface="Poppins Extra-Light"/>
                </a:rPr>
                <a:t>subestimada</a:t>
              </a:r>
              <a:r>
                <a:rPr lang="en-US" sz="2400" dirty="0">
                  <a:solidFill>
                    <a:srgbClr val="FFFFFF"/>
                  </a:solidFill>
                  <a:latin typeface="Poppins Extra-Light"/>
                  <a:ea typeface="Poppins Extra-Light"/>
                  <a:cs typeface="Poppins Extra-Light"/>
                  <a:sym typeface="Poppins Extra-Light"/>
                </a:rPr>
                <a:t>.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683473" y="6361118"/>
            <a:ext cx="6381769" cy="2568763"/>
            <a:chOff x="0" y="0"/>
            <a:chExt cx="8509025" cy="3425017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1650485" cy="1650485"/>
              <a:chOff x="0" y="0"/>
              <a:chExt cx="499808" cy="499808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499808" cy="499808"/>
              </a:xfrm>
              <a:custGeom>
                <a:avLst/>
                <a:gdLst/>
                <a:ahLst/>
                <a:cxnLst/>
                <a:rect l="l" t="t" r="r" b="b"/>
                <a:pathLst>
                  <a:path w="499808" h="499808">
                    <a:moveTo>
                      <a:pt x="118831" y="0"/>
                    </a:moveTo>
                    <a:lnTo>
                      <a:pt x="380978" y="0"/>
                    </a:lnTo>
                    <a:cubicBezTo>
                      <a:pt x="412493" y="0"/>
                      <a:pt x="442719" y="12520"/>
                      <a:pt x="465004" y="34805"/>
                    </a:cubicBezTo>
                    <a:cubicBezTo>
                      <a:pt x="487289" y="57090"/>
                      <a:pt x="499808" y="87315"/>
                      <a:pt x="499808" y="118831"/>
                    </a:cubicBezTo>
                    <a:lnTo>
                      <a:pt x="499808" y="380978"/>
                    </a:lnTo>
                    <a:cubicBezTo>
                      <a:pt x="499808" y="446606"/>
                      <a:pt x="446606" y="499808"/>
                      <a:pt x="380978" y="499808"/>
                    </a:cubicBezTo>
                    <a:lnTo>
                      <a:pt x="118831" y="499808"/>
                    </a:lnTo>
                    <a:cubicBezTo>
                      <a:pt x="53202" y="499808"/>
                      <a:pt x="0" y="446606"/>
                      <a:pt x="0" y="380978"/>
                    </a:cubicBezTo>
                    <a:lnTo>
                      <a:pt x="0" y="118831"/>
                    </a:lnTo>
                    <a:cubicBezTo>
                      <a:pt x="0" y="53202"/>
                      <a:pt x="53202" y="0"/>
                      <a:pt x="118831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1D92">
                      <a:alpha val="100000"/>
                    </a:srgbClr>
                  </a:gs>
                  <a:gs pos="100000">
                    <a:srgbClr val="D40E2A">
                      <a:alpha val="100000"/>
                    </a:srgbClr>
                  </a:gs>
                </a:gsLst>
                <a:path path="circle">
                  <a:fillToRect r="100000" b="100000"/>
                </a:path>
                <a:tileRect l="-100000" t="-100000"/>
              </a:gra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38100"/>
                <a:ext cx="499808" cy="53790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57"/>
                  </a:lnSpc>
                </a:pPr>
                <a:endParaRPr/>
              </a:p>
            </p:txBody>
          </p:sp>
        </p:grpSp>
        <p:sp>
          <p:nvSpPr>
            <p:cNvPr id="18" name="Freeform 18"/>
            <p:cNvSpPr/>
            <p:nvPr/>
          </p:nvSpPr>
          <p:spPr>
            <a:xfrm>
              <a:off x="157596" y="431331"/>
              <a:ext cx="1335293" cy="787823"/>
            </a:xfrm>
            <a:custGeom>
              <a:avLst/>
              <a:gdLst/>
              <a:ahLst/>
              <a:cxnLst/>
              <a:rect l="l" t="t" r="r" b="b"/>
              <a:pathLst>
                <a:path w="1335293" h="787823">
                  <a:moveTo>
                    <a:pt x="0" y="0"/>
                  </a:moveTo>
                  <a:lnTo>
                    <a:pt x="1335293" y="0"/>
                  </a:lnTo>
                  <a:lnTo>
                    <a:pt x="1335293" y="787823"/>
                  </a:lnTo>
                  <a:lnTo>
                    <a:pt x="0" y="7878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2360589" y="-66675"/>
              <a:ext cx="6148437" cy="5441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400" b="1" i="1">
                  <a:solidFill>
                    <a:srgbClr val="FFFFFF"/>
                  </a:solidFill>
                  <a:latin typeface="Poppins Bold Italics"/>
                  <a:ea typeface="Poppins Bold Italics"/>
                  <a:cs typeface="Poppins Bold Italics"/>
                  <a:sym typeface="Poppins Bold Italics"/>
                </a:rPr>
                <a:t>O que está faltando? 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2360589" y="645622"/>
              <a:ext cx="5864737" cy="27793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400" dirty="0" err="1">
                  <a:solidFill>
                    <a:srgbClr val="FFFFFF"/>
                  </a:solidFill>
                  <a:latin typeface="Poppins Extra-Light"/>
                  <a:ea typeface="Poppins Extra-Light"/>
                  <a:cs typeface="Poppins Extra-Light"/>
                  <a:sym typeface="Poppins Extra-Light"/>
                </a:rPr>
                <a:t>Compreensão</a:t>
              </a:r>
              <a:r>
                <a:rPr lang="en-US" sz="2400" dirty="0">
                  <a:solidFill>
                    <a:srgbClr val="FFFFFF"/>
                  </a:solidFill>
                  <a:latin typeface="Poppins Extra-Light"/>
                  <a:ea typeface="Poppins Extra-Light"/>
                  <a:cs typeface="Poppins Extra-Light"/>
                  <a:sym typeface="Poppins Extra-Light"/>
                </a:rPr>
                <a:t> das reais </a:t>
              </a:r>
              <a:r>
                <a:rPr lang="en-US" sz="2400" dirty="0" err="1">
                  <a:solidFill>
                    <a:srgbClr val="FFFFFF"/>
                  </a:solidFill>
                  <a:latin typeface="Poppins Extra-Light"/>
                  <a:ea typeface="Poppins Extra-Light"/>
                  <a:cs typeface="Poppins Extra-Light"/>
                  <a:sym typeface="Poppins Extra-Light"/>
                </a:rPr>
                <a:t>necessidades</a:t>
              </a:r>
              <a:r>
                <a:rPr lang="en-US" sz="2400" dirty="0">
                  <a:solidFill>
                    <a:srgbClr val="FFFFFF"/>
                  </a:solidFill>
                  <a:latin typeface="Poppins Extra-Light"/>
                  <a:ea typeface="Poppins Extra-Light"/>
                  <a:cs typeface="Poppins Extra-Light"/>
                  <a:sym typeface="Poppins Extra-Light"/>
                </a:rPr>
                <a:t> do </a:t>
              </a:r>
              <a:r>
                <a:rPr lang="en-US" sz="2400" dirty="0" err="1">
                  <a:solidFill>
                    <a:srgbClr val="FFFFFF"/>
                  </a:solidFill>
                  <a:latin typeface="Poppins Extra-Light"/>
                  <a:ea typeface="Poppins Extra-Light"/>
                  <a:cs typeface="Poppins Extra-Light"/>
                  <a:sym typeface="Poppins Extra-Light"/>
                </a:rPr>
                <a:t>usuário</a:t>
              </a:r>
              <a:r>
                <a:rPr lang="en-US" sz="2400" dirty="0">
                  <a:solidFill>
                    <a:srgbClr val="FFFFFF"/>
                  </a:solidFill>
                  <a:latin typeface="Poppins Extra-Light"/>
                  <a:ea typeface="Poppins Extra-Light"/>
                  <a:cs typeface="Poppins Extra-Light"/>
                  <a:sym typeface="Poppins Extra-Light"/>
                </a:rPr>
                <a:t>, </a:t>
              </a:r>
              <a:r>
                <a:rPr lang="en-US" sz="2400" dirty="0" err="1">
                  <a:solidFill>
                    <a:srgbClr val="FFFFFF"/>
                  </a:solidFill>
                  <a:latin typeface="Poppins Extra-Light"/>
                  <a:ea typeface="Poppins Extra-Light"/>
                  <a:cs typeface="Poppins Extra-Light"/>
                  <a:sym typeface="Poppins Extra-Light"/>
                </a:rPr>
                <a:t>usando</a:t>
              </a:r>
              <a:r>
                <a:rPr lang="en-US" sz="2400" dirty="0">
                  <a:solidFill>
                    <a:srgbClr val="FFFFFF"/>
                  </a:solidFill>
                  <a:latin typeface="Poppins Extra-Light"/>
                  <a:ea typeface="Poppins Extra-Light"/>
                  <a:cs typeface="Poppins Extra-Light"/>
                  <a:sym typeface="Poppins Extra-Light"/>
                </a:rPr>
                <a:t> a </a:t>
              </a:r>
              <a:r>
                <a:rPr lang="en-US" sz="2400" dirty="0" err="1">
                  <a:solidFill>
                    <a:srgbClr val="FFFFFF"/>
                  </a:solidFill>
                  <a:latin typeface="Poppins Extra-Light"/>
                  <a:ea typeface="Poppins Extra-Light"/>
                  <a:cs typeface="Poppins Extra-Light"/>
                  <a:sym typeface="Poppins Extra-Light"/>
                </a:rPr>
                <a:t>mesma</a:t>
              </a:r>
              <a:r>
                <a:rPr lang="en-US" sz="2400" dirty="0">
                  <a:solidFill>
                    <a:srgbClr val="FFFFFF"/>
                  </a:solidFill>
                  <a:latin typeface="Poppins Extra-Light"/>
                  <a:ea typeface="Poppins Extra-Light"/>
                  <a:cs typeface="Poppins Extra-Light"/>
                  <a:sym typeface="Poppins Extra-Light"/>
                </a:rPr>
                <a:t> base </a:t>
              </a:r>
              <a:r>
                <a:rPr lang="en-US" sz="2400" dirty="0" err="1">
                  <a:solidFill>
                    <a:srgbClr val="FFFFFF"/>
                  </a:solidFill>
                  <a:latin typeface="Poppins Extra-Light"/>
                  <a:ea typeface="Poppins Extra-Light"/>
                  <a:cs typeface="Poppins Extra-Light"/>
                  <a:sym typeface="Poppins Extra-Light"/>
                </a:rPr>
                <a:t>tecnologica</a:t>
              </a:r>
              <a:r>
                <a:rPr lang="en-US" sz="2400" dirty="0">
                  <a:solidFill>
                    <a:srgbClr val="FFFFFF"/>
                  </a:solidFill>
                  <a:latin typeface="Poppins Extra-Light"/>
                  <a:ea typeface="Poppins Extra-Light"/>
                  <a:cs typeface="Poppins Extra-Light"/>
                  <a:sym typeface="Poppins Extra-Light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Poppins Extra-Light"/>
                  <a:ea typeface="Poppins Extra-Light"/>
                  <a:cs typeface="Poppins Extra-Light"/>
                  <a:sym typeface="Poppins Extra-Light"/>
                </a:rPr>
                <a:t>independente</a:t>
              </a:r>
              <a:r>
                <a:rPr lang="en-US" sz="2400" dirty="0">
                  <a:solidFill>
                    <a:srgbClr val="FFFFFF"/>
                  </a:solidFill>
                  <a:latin typeface="Poppins Extra-Light"/>
                  <a:ea typeface="Poppins Extra-Light"/>
                  <a:cs typeface="Poppins Extra-Light"/>
                  <a:sym typeface="Poppins Extra-Light"/>
                </a:rPr>
                <a:t> do </a:t>
              </a:r>
              <a:r>
                <a:rPr lang="en-US" sz="2400" dirty="0" err="1">
                  <a:solidFill>
                    <a:srgbClr val="FFFFFF"/>
                  </a:solidFill>
                  <a:latin typeface="Poppins Extra-Light"/>
                  <a:ea typeface="Poppins Extra-Light"/>
                  <a:cs typeface="Poppins Extra-Light"/>
                  <a:sym typeface="Poppins Extra-Light"/>
                </a:rPr>
                <a:t>foco</a:t>
              </a:r>
              <a:r>
                <a:rPr lang="en-US" sz="2400" dirty="0">
                  <a:solidFill>
                    <a:srgbClr val="FFFFFF"/>
                  </a:solidFill>
                  <a:latin typeface="Poppins Extra-Light"/>
                  <a:ea typeface="Poppins Extra-Light"/>
                  <a:cs typeface="Poppins Extra-Light"/>
                  <a:sym typeface="Poppins Extra-Light"/>
                </a:rPr>
                <a:t> de </a:t>
              </a:r>
              <a:r>
                <a:rPr lang="en-US" sz="2400" dirty="0" err="1">
                  <a:solidFill>
                    <a:srgbClr val="FFFFFF"/>
                  </a:solidFill>
                  <a:latin typeface="Poppins Extra-Light"/>
                  <a:ea typeface="Poppins Extra-Light"/>
                  <a:cs typeface="Poppins Extra-Light"/>
                  <a:sym typeface="Poppins Extra-Light"/>
                </a:rPr>
                <a:t>aplicação</a:t>
              </a:r>
              <a:r>
                <a:rPr lang="en-US" sz="2400" dirty="0">
                  <a:solidFill>
                    <a:srgbClr val="FFFFFF"/>
                  </a:solidFill>
                  <a:latin typeface="Poppins Extra-Light"/>
                  <a:ea typeface="Poppins Extra-Light"/>
                  <a:cs typeface="Poppins Extra-Light"/>
                  <a:sym typeface="Poppins Extra-Light"/>
                </a:rPr>
                <a:t>.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028700" y="1028700"/>
            <a:ext cx="7673698" cy="2789669"/>
            <a:chOff x="0" y="0"/>
            <a:chExt cx="10231598" cy="3719559"/>
          </a:xfrm>
        </p:grpSpPr>
        <p:sp>
          <p:nvSpPr>
            <p:cNvPr id="22" name="TextBox 22"/>
            <p:cNvSpPr txBox="1"/>
            <p:nvPr/>
          </p:nvSpPr>
          <p:spPr>
            <a:xfrm>
              <a:off x="0" y="-19050"/>
              <a:ext cx="10231598" cy="21571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201"/>
                </a:lnSpc>
              </a:pPr>
              <a:r>
                <a:rPr lang="en-US" sz="5439" b="1">
                  <a:solidFill>
                    <a:srgbClr val="FFFFFF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Por que a maioria dos projetos de IA falha?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2539221"/>
              <a:ext cx="7930613" cy="11803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72"/>
                </a:lnSpc>
              </a:pPr>
              <a:r>
                <a:rPr lang="en-US" sz="2400">
                  <a:solidFill>
                    <a:srgbClr val="FFFFFF"/>
                  </a:solidFill>
                  <a:latin typeface="Poppins Extra-Light"/>
                  <a:ea typeface="Poppins Extra-Light"/>
                  <a:cs typeface="Poppins Extra-Light"/>
                  <a:sym typeface="Poppins Extra-Light"/>
                </a:rPr>
                <a:t>Será que sua empresa está apostando em uma promessa vazia?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028700" y="4613035"/>
            <a:ext cx="4650908" cy="4645265"/>
            <a:chOff x="0" y="0"/>
            <a:chExt cx="6201211" cy="6193686"/>
          </a:xfrm>
        </p:grpSpPr>
        <p:grpSp>
          <p:nvGrpSpPr>
            <p:cNvPr id="25" name="Group 25"/>
            <p:cNvGrpSpPr/>
            <p:nvPr/>
          </p:nvGrpSpPr>
          <p:grpSpPr>
            <a:xfrm>
              <a:off x="0" y="0"/>
              <a:ext cx="6201211" cy="6193686"/>
              <a:chOff x="0" y="0"/>
              <a:chExt cx="1212097" cy="1210626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1212097" cy="1210626"/>
              </a:xfrm>
              <a:custGeom>
                <a:avLst/>
                <a:gdLst/>
                <a:ahLst/>
                <a:cxnLst/>
                <a:rect l="l" t="t" r="r" b="b"/>
                <a:pathLst>
                  <a:path w="1212097" h="1210626">
                    <a:moveTo>
                      <a:pt x="33292" y="0"/>
                    </a:moveTo>
                    <a:lnTo>
                      <a:pt x="1178805" y="0"/>
                    </a:lnTo>
                    <a:cubicBezTo>
                      <a:pt x="1187634" y="0"/>
                      <a:pt x="1196102" y="3508"/>
                      <a:pt x="1202346" y="9751"/>
                    </a:cubicBezTo>
                    <a:cubicBezTo>
                      <a:pt x="1208589" y="15994"/>
                      <a:pt x="1212097" y="24462"/>
                      <a:pt x="1212097" y="33292"/>
                    </a:cubicBezTo>
                    <a:lnTo>
                      <a:pt x="1212097" y="1177334"/>
                    </a:lnTo>
                    <a:cubicBezTo>
                      <a:pt x="1212097" y="1186164"/>
                      <a:pt x="1208589" y="1194632"/>
                      <a:pt x="1202346" y="1200875"/>
                    </a:cubicBezTo>
                    <a:cubicBezTo>
                      <a:pt x="1196102" y="1207118"/>
                      <a:pt x="1187634" y="1210626"/>
                      <a:pt x="1178805" y="1210626"/>
                    </a:cubicBezTo>
                    <a:lnTo>
                      <a:pt x="33292" y="1210626"/>
                    </a:lnTo>
                    <a:cubicBezTo>
                      <a:pt x="24462" y="1210626"/>
                      <a:pt x="15994" y="1207118"/>
                      <a:pt x="9751" y="1200875"/>
                    </a:cubicBezTo>
                    <a:cubicBezTo>
                      <a:pt x="3508" y="1194632"/>
                      <a:pt x="0" y="1186164"/>
                      <a:pt x="0" y="1177334"/>
                    </a:cubicBezTo>
                    <a:lnTo>
                      <a:pt x="0" y="33292"/>
                    </a:lnTo>
                    <a:cubicBezTo>
                      <a:pt x="0" y="24462"/>
                      <a:pt x="3508" y="15994"/>
                      <a:pt x="9751" y="9751"/>
                    </a:cubicBezTo>
                    <a:cubicBezTo>
                      <a:pt x="15994" y="3508"/>
                      <a:pt x="24462" y="0"/>
                      <a:pt x="33292" y="0"/>
                    </a:cubicBezTo>
                    <a:close/>
                  </a:path>
                </a:pathLst>
              </a:custGeom>
              <a:solidFill>
                <a:srgbClr val="2C2227">
                  <a:alpha val="44706"/>
                </a:srgbClr>
              </a:solidFill>
              <a:ln w="19050" cap="sq">
                <a:solidFill>
                  <a:srgbClr val="FFFFFF">
                    <a:alpha val="44706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0" y="-66675"/>
                <a:ext cx="1212097" cy="127730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57"/>
                  </a:lnSpc>
                </a:pPr>
                <a:endParaRPr/>
              </a:p>
            </p:txBody>
          </p:sp>
        </p:grpSp>
        <p:sp>
          <p:nvSpPr>
            <p:cNvPr id="28" name="TextBox 28"/>
            <p:cNvSpPr txBox="1"/>
            <p:nvPr/>
          </p:nvSpPr>
          <p:spPr>
            <a:xfrm>
              <a:off x="1662965" y="5168419"/>
              <a:ext cx="2875280" cy="3714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39"/>
                </a:lnSpc>
                <a:spcBef>
                  <a:spcPct val="0"/>
                </a:spcBef>
              </a:pPr>
              <a:r>
                <a:rPr lang="en-US" sz="1699" i="1">
                  <a:solidFill>
                    <a:srgbClr val="FFFFFF"/>
                  </a:solidFill>
                  <a:latin typeface="Poppins Italics"/>
                  <a:ea typeface="Poppins Italics"/>
                  <a:cs typeface="Poppins Italics"/>
                  <a:sym typeface="Poppins Italics"/>
                </a:rPr>
                <a:t>Fonte: Deloitte, 2024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287627" y="3035811"/>
              <a:ext cx="5625958" cy="15488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5"/>
                </a:lnSpc>
              </a:pPr>
              <a:r>
                <a:rPr lang="en-US" sz="2985">
                  <a:solidFill>
                    <a:srgbClr val="FEFFFF"/>
                  </a:solidFill>
                  <a:latin typeface="Poppins"/>
                  <a:ea typeface="Poppins"/>
                  <a:cs typeface="Poppins"/>
                  <a:sym typeface="Poppins"/>
                </a:rPr>
                <a:t>dos projetos de IA nunca chegam </a:t>
              </a:r>
            </a:p>
            <a:p>
              <a:pPr algn="ctr">
                <a:lnSpc>
                  <a:spcPts val="2985"/>
                </a:lnSpc>
              </a:pPr>
              <a:r>
                <a:rPr lang="en-US" sz="2985">
                  <a:solidFill>
                    <a:srgbClr val="FEFFFF"/>
                  </a:solidFill>
                  <a:latin typeface="Poppins"/>
                  <a:ea typeface="Poppins"/>
                  <a:cs typeface="Poppins"/>
                  <a:sym typeface="Poppins"/>
                </a:rPr>
                <a:t>à produção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653448" y="574619"/>
              <a:ext cx="4894314" cy="24578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3581"/>
                </a:lnSpc>
                <a:spcBef>
                  <a:spcPct val="0"/>
                </a:spcBef>
              </a:pPr>
              <a:r>
                <a:rPr lang="en-US" sz="11913" b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87%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1272</Words>
  <Application>Microsoft Office PowerPoint</Application>
  <PresentationFormat>Personalizar</PresentationFormat>
  <Paragraphs>202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30" baseType="lpstr">
      <vt:lpstr>Montserrat 1 Bold</vt:lpstr>
      <vt:lpstr>Poppins Extra-Light</vt:lpstr>
      <vt:lpstr>Poppins</vt:lpstr>
      <vt:lpstr>Poppins Medium</vt:lpstr>
      <vt:lpstr>Montserrat 2</vt:lpstr>
      <vt:lpstr>Poppins Bold</vt:lpstr>
      <vt:lpstr>Poppins Extra-Light Italics</vt:lpstr>
      <vt:lpstr>Calibri</vt:lpstr>
      <vt:lpstr>Montserrat 1</vt:lpstr>
      <vt:lpstr>Poppins Italics</vt:lpstr>
      <vt:lpstr>Arial</vt:lpstr>
      <vt:lpstr>Poppins Bold Italics</vt:lpstr>
      <vt:lpstr>Montserrat 2 Bold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FINAL 2025 RPA &amp; AI CONGRESS SP</dc:title>
  <dc:creator>Beatriz Venceslau</dc:creator>
  <cp:lastModifiedBy>LENOVO</cp:lastModifiedBy>
  <cp:revision>6</cp:revision>
  <dcterms:created xsi:type="dcterms:W3CDTF">2006-08-16T00:00:00Z</dcterms:created>
  <dcterms:modified xsi:type="dcterms:W3CDTF">2025-07-15T13:40:42Z</dcterms:modified>
  <dc:identifier>DAGsPQjE6pY</dc:identifier>
</cp:coreProperties>
</file>