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</p:sldMasterIdLst>
  <p:notesMasterIdLst>
    <p:notesMasterId r:id="rId20"/>
  </p:notesMasterIdLst>
  <p:sldIdLst>
    <p:sldId id="1654" r:id="rId2"/>
    <p:sldId id="1678" r:id="rId3"/>
    <p:sldId id="1679" r:id="rId4"/>
    <p:sldId id="1681" r:id="rId5"/>
    <p:sldId id="1682" r:id="rId6"/>
    <p:sldId id="1683" r:id="rId7"/>
    <p:sldId id="1684" r:id="rId8"/>
    <p:sldId id="1680" r:id="rId9"/>
    <p:sldId id="1685" r:id="rId10"/>
    <p:sldId id="1690" r:id="rId11"/>
    <p:sldId id="1686" r:id="rId12"/>
    <p:sldId id="1687" r:id="rId13"/>
    <p:sldId id="1691" r:id="rId14"/>
    <p:sldId id="1688" r:id="rId15"/>
    <p:sldId id="1692" r:id="rId16"/>
    <p:sldId id="1689" r:id="rId17"/>
    <p:sldId id="1693" r:id="rId18"/>
    <p:sldId id="1478" r:id="rId19"/>
  </p:sldIdLst>
  <p:sldSz cx="12192000" cy="6858000"/>
  <p:notesSz cx="7104063" cy="10234613"/>
  <p:embeddedFontLst>
    <p:embeddedFont>
      <p:font typeface="Titillium Web" panose="00000500000000000000" pitchFamily="2" charset="0"/>
      <p:regular r:id="rId21"/>
      <p:bold r:id="rId22"/>
      <p:italic r:id="rId23"/>
      <p:boldItalic r:id="rId24"/>
    </p:embeddedFont>
    <p:embeddedFont>
      <p:font typeface="Univers" panose="020B0503020202020204" pitchFamily="34" charset="0"/>
      <p:regular r:id="rId25"/>
      <p:bold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A. Bassi" initials="CAB" lastIdx="1" clrIdx="0">
    <p:extLst>
      <p:ext uri="{19B8F6BF-5375-455C-9EA6-DF929625EA0E}">
        <p15:presenceInfo xmlns:p15="http://schemas.microsoft.com/office/powerpoint/2012/main" userId="a172514b33f90c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382"/>
    <a:srgbClr val="FA4B6F"/>
    <a:srgbClr val="010310"/>
    <a:srgbClr val="1A3264"/>
    <a:srgbClr val="3333CC"/>
    <a:srgbClr val="0000FF"/>
    <a:srgbClr val="CC00CC"/>
    <a:srgbClr val="214181"/>
    <a:srgbClr val="FF00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07" autoAdjust="0"/>
  </p:normalViewPr>
  <p:slideViewPr>
    <p:cSldViewPr snapToGrid="0">
      <p:cViewPr varScale="1">
        <p:scale>
          <a:sx n="96" d="100"/>
          <a:sy n="96" d="100"/>
        </p:scale>
        <p:origin x="91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Univers" panose="020B0503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Planilha1!$A$2:$A$11</c:f>
              <c:strCache>
                <c:ptCount val="10"/>
                <c:pt idx="0">
                  <c:v>Governança</c:v>
                </c:pt>
                <c:pt idx="2">
                  <c:v>Analytics  / Dashboard </c:v>
                </c:pt>
                <c:pt idx="3">
                  <c:v>Data Science  / Dados </c:v>
                </c:pt>
                <c:pt idx="4">
                  <c:v>Inteligência artificial  / IA  / AI</c:v>
                </c:pt>
                <c:pt idx="5">
                  <c:v>Low Code  / No Code </c:v>
                </c:pt>
                <c:pt idx="6">
                  <c:v>RPA </c:v>
                </c:pt>
                <c:pt idx="7">
                  <c:v>Agentes / Agentics / Bots </c:v>
                </c:pt>
                <c:pt idx="8">
                  <c:v>Transformação</c:v>
                </c:pt>
                <c:pt idx="9">
                  <c:v>Automação / Hiper automação </c:v>
                </c:pt>
              </c:strCache>
            </c:strRef>
          </c:cat>
          <c:val>
            <c:numRef>
              <c:f>Planilha1!$B$2:$B$11</c:f>
              <c:numCache>
                <c:formatCode>General</c:formatCode>
                <c:ptCount val="10"/>
                <c:pt idx="0">
                  <c:v>7</c:v>
                </c:pt>
                <c:pt idx="2">
                  <c:v>2</c:v>
                </c:pt>
                <c:pt idx="3">
                  <c:v>10</c:v>
                </c:pt>
                <c:pt idx="4">
                  <c:v>25</c:v>
                </c:pt>
                <c:pt idx="5">
                  <c:v>9</c:v>
                </c:pt>
                <c:pt idx="6">
                  <c:v>8</c:v>
                </c:pt>
                <c:pt idx="7">
                  <c:v>21</c:v>
                </c:pt>
                <c:pt idx="8">
                  <c:v>7</c:v>
                </c:pt>
                <c:pt idx="9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55-4118-A992-CE909D1393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43687775"/>
        <c:axId val="1749687839"/>
      </c:barChart>
      <c:catAx>
        <c:axId val="3436877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Univers" panose="020B0503020202020204" pitchFamily="34" charset="0"/>
                <a:ea typeface="+mn-ea"/>
                <a:cs typeface="+mn-cs"/>
              </a:defRPr>
            </a:pPr>
            <a:endParaRPr lang="pt-BR"/>
          </a:p>
        </c:txPr>
        <c:crossAx val="1749687839"/>
        <c:crosses val="autoZero"/>
        <c:auto val="1"/>
        <c:lblAlgn val="ctr"/>
        <c:lblOffset val="100"/>
        <c:noMultiLvlLbl val="0"/>
      </c:catAx>
      <c:valAx>
        <c:axId val="174968783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3687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>
        <a:alpha val="60000"/>
      </a:schemeClr>
    </a:solidFill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Univers" panose="020B05030202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43CDBF9-AFEC-4D3A-A845-E6E2342616D0}" type="datetimeFigureOut">
              <a:rPr lang="pt-BR" smtClean="0"/>
              <a:t>15/07/2025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A0AEA78-CC82-4A6A-9D7D-57C9591CF64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071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AEA78-CC82-4A6A-9D7D-57C9591CF648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889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AEA78-CC82-4A6A-9D7D-57C9591CF648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575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A38E6-732F-6700-2C13-C9A436068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B80F306-BFAE-2484-ABF9-748BD1924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8D0CDE2-0397-52AA-E4ED-0C1B4C5CF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04D3245-4621-8FC0-9CD1-1BF2F97E5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AEA78-CC82-4A6A-9D7D-57C9591CF648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888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AEA78-CC82-4A6A-9D7D-57C9591CF648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491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AEA78-CC82-4A6A-9D7D-57C9591CF648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86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AEA78-CC82-4A6A-9D7D-57C9591CF648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365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AEA78-CC82-4A6A-9D7D-57C9591CF648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7103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Agradecer a presença de todos</a:t>
            </a:r>
          </a:p>
          <a:p>
            <a:r>
              <a:rPr lang="pt-BR" dirty="0"/>
              <a:t>Espero ter contribuído com informações relevantes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Podem contatar por meio dos diferentes canais </a:t>
            </a:r>
          </a:p>
          <a:p>
            <a:r>
              <a:rPr lang="pt-BR" dirty="0"/>
              <a:t>Coloco a disposição para perguntas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AEA78-CC82-4A6A-9D7D-57C9591CF648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6741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02D918CC-F517-DF06-72B5-747745A57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33820" b="13007"/>
          <a:stretch/>
        </p:blipFill>
        <p:spPr bwMode="auto">
          <a:xfrm>
            <a:off x="10615612" y="4066161"/>
            <a:ext cx="1576388" cy="2791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189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02D918CC-F517-DF06-72B5-747745A57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7" t="33820" b="13007"/>
          <a:stretch/>
        </p:blipFill>
        <p:spPr bwMode="auto">
          <a:xfrm>
            <a:off x="10615612" y="4066161"/>
            <a:ext cx="1576388" cy="2791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1F48728-EF26-D3E9-B649-74205DB4F538}"/>
              </a:ext>
            </a:extLst>
          </p:cNvPr>
          <p:cNvSpPr/>
          <p:nvPr userDrawn="1"/>
        </p:nvSpPr>
        <p:spPr>
          <a:xfrm>
            <a:off x="0" y="0"/>
            <a:ext cx="12192000" cy="104756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114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1" indent="0" algn="ctr">
              <a:buNone/>
              <a:defRPr sz="2000"/>
            </a:lvl2pPr>
            <a:lvl3pPr marL="914361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4" indent="0" algn="ctr">
              <a:buNone/>
              <a:defRPr sz="1600"/>
            </a:lvl5pPr>
            <a:lvl6pPr marL="2285904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7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0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77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9" r:id="rId2"/>
    <p:sldLayoutId id="21474836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59.JP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20D9D53-0823-478F-B7C1-CE35A4E16A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52" b="29298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39CCFEA-C28C-334B-C331-4C7610E48591}"/>
              </a:ext>
            </a:extLst>
          </p:cNvPr>
          <p:cNvSpPr txBox="1"/>
          <p:nvPr/>
        </p:nvSpPr>
        <p:spPr>
          <a:xfrm>
            <a:off x="4800600" y="3188970"/>
            <a:ext cx="7391400" cy="3669030"/>
          </a:xfrm>
          <a:prstGeom prst="flowChartManualInput">
            <a:avLst/>
          </a:prstGeom>
          <a:solidFill>
            <a:schemeClr val="tx1">
              <a:alpha val="80000"/>
            </a:schemeClr>
          </a:solidFill>
        </p:spPr>
        <p:txBody>
          <a:bodyPr wrap="square" lIns="360000" tIns="0" rIns="360000" bIns="0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Sem Governança qualquer transformação e automação não passa de uma experimentação</a:t>
            </a:r>
          </a:p>
        </p:txBody>
      </p:sp>
      <p:pic>
        <p:nvPicPr>
          <p:cNvPr id="9" name="Imagem 8" descr="Desenh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91C2567-54C5-7CC8-AABC-6B795D99A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13" y="235573"/>
            <a:ext cx="3304138" cy="7176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0BE703A-B671-CDA8-07E9-9A7E924AE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23" y="309916"/>
            <a:ext cx="5301408" cy="12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9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767F5D-0164-1A2C-A912-F1127DD2C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B16EBA5F-B1B8-E21F-00E2-DEA23067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1751" b="11999"/>
          <a:stretch>
            <a:fillRect/>
          </a:stretch>
        </p:blipFill>
        <p:spPr>
          <a:xfrm>
            <a:off x="0" y="37463"/>
            <a:ext cx="12192000" cy="6858000"/>
          </a:xfrm>
          <a:prstGeom prst="rect">
            <a:avLst/>
          </a:prstGeom>
        </p:spPr>
      </p:pic>
      <p:grpSp>
        <p:nvGrpSpPr>
          <p:cNvPr id="4" name="Google Shape;917;p27">
            <a:extLst>
              <a:ext uri="{FF2B5EF4-FFF2-40B4-BE49-F238E27FC236}">
                <a16:creationId xmlns:a16="http://schemas.microsoft.com/office/drawing/2014/main" id="{23D0D2B5-0D25-DD75-8E17-136E9603D5C6}"/>
              </a:ext>
            </a:extLst>
          </p:cNvPr>
          <p:cNvGrpSpPr/>
          <p:nvPr/>
        </p:nvGrpSpPr>
        <p:grpSpPr>
          <a:xfrm rot="2796869">
            <a:off x="4415634" y="2006450"/>
            <a:ext cx="2853336" cy="2843283"/>
            <a:chOff x="3643706" y="1836574"/>
            <a:chExt cx="1856588" cy="1856588"/>
          </a:xfrm>
        </p:grpSpPr>
        <p:sp>
          <p:nvSpPr>
            <p:cNvPr id="5" name="Google Shape;918;p27">
              <a:extLst>
                <a:ext uri="{FF2B5EF4-FFF2-40B4-BE49-F238E27FC236}">
                  <a16:creationId xmlns:a16="http://schemas.microsoft.com/office/drawing/2014/main" id="{F075DD4D-035C-BD34-66E0-E303CF438F1C}"/>
                </a:ext>
              </a:extLst>
            </p:cNvPr>
            <p:cNvSpPr/>
            <p:nvPr/>
          </p:nvSpPr>
          <p:spPr>
            <a:xfrm>
              <a:off x="3716800" y="1908910"/>
              <a:ext cx="1710300" cy="1710300"/>
            </a:xfrm>
            <a:prstGeom prst="ellipse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6" name="Google Shape;919;p27">
              <a:extLst>
                <a:ext uri="{FF2B5EF4-FFF2-40B4-BE49-F238E27FC236}">
                  <a16:creationId xmlns:a16="http://schemas.microsoft.com/office/drawing/2014/main" id="{328430F6-B752-E815-78AB-444DDE25486E}"/>
                </a:ext>
              </a:extLst>
            </p:cNvPr>
            <p:cNvSpPr/>
            <p:nvPr/>
          </p:nvSpPr>
          <p:spPr>
            <a:xfrm rot="5400000">
              <a:off x="4498150" y="1846324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8" name="Google Shape;920;p27">
              <a:extLst>
                <a:ext uri="{FF2B5EF4-FFF2-40B4-BE49-F238E27FC236}">
                  <a16:creationId xmlns:a16="http://schemas.microsoft.com/office/drawing/2014/main" id="{D7DA7980-706B-BB12-A47A-1772F743A30D}"/>
                </a:ext>
              </a:extLst>
            </p:cNvPr>
            <p:cNvSpPr/>
            <p:nvPr/>
          </p:nvSpPr>
          <p:spPr>
            <a:xfrm rot="-5400000">
              <a:off x="4498150" y="3555312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9" name="Google Shape;921;p27">
              <a:extLst>
                <a:ext uri="{FF2B5EF4-FFF2-40B4-BE49-F238E27FC236}">
                  <a16:creationId xmlns:a16="http://schemas.microsoft.com/office/drawing/2014/main" id="{986FF00E-FDB8-D768-AA17-5741CC3FF782}"/>
                </a:ext>
              </a:extLst>
            </p:cNvPr>
            <p:cNvSpPr/>
            <p:nvPr/>
          </p:nvSpPr>
          <p:spPr>
            <a:xfrm rot="10800000">
              <a:off x="5352694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10" name="Google Shape;922;p27">
              <a:extLst>
                <a:ext uri="{FF2B5EF4-FFF2-40B4-BE49-F238E27FC236}">
                  <a16:creationId xmlns:a16="http://schemas.microsoft.com/office/drawing/2014/main" id="{07F6D6CD-607D-0689-01A8-7D9498EC7AA9}"/>
                </a:ext>
              </a:extLst>
            </p:cNvPr>
            <p:cNvSpPr/>
            <p:nvPr/>
          </p:nvSpPr>
          <p:spPr>
            <a:xfrm>
              <a:off x="3643706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</p:grpSp>
      <p:cxnSp>
        <p:nvCxnSpPr>
          <p:cNvPr id="11" name="Google Shape;937;p27">
            <a:extLst>
              <a:ext uri="{FF2B5EF4-FFF2-40B4-BE49-F238E27FC236}">
                <a16:creationId xmlns:a16="http://schemas.microsoft.com/office/drawing/2014/main" id="{C8220E3F-53B5-8EDD-8F86-63937D294E4A}"/>
              </a:ext>
            </a:extLst>
          </p:cNvPr>
          <p:cNvCxnSpPr>
            <a:cxnSpLocks/>
            <a:stCxn id="10" idx="2"/>
            <a:endCxn id="17" idx="3"/>
          </p:cNvCxnSpPr>
          <p:nvPr/>
        </p:nvCxnSpPr>
        <p:spPr>
          <a:xfrm rot="10800000">
            <a:off x="3128198" y="988874"/>
            <a:ext cx="1662835" cy="1469769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2" name="Google Shape;939;p27">
            <a:extLst>
              <a:ext uri="{FF2B5EF4-FFF2-40B4-BE49-F238E27FC236}">
                <a16:creationId xmlns:a16="http://schemas.microsoft.com/office/drawing/2014/main" id="{67130769-A216-8679-1F85-6B2173999ED6}"/>
              </a:ext>
            </a:extLst>
          </p:cNvPr>
          <p:cNvCxnSpPr>
            <a:cxnSpLocks/>
            <a:stCxn id="5" idx="5"/>
            <a:endCxn id="42" idx="3"/>
          </p:cNvCxnSpPr>
          <p:nvPr/>
        </p:nvCxnSpPr>
        <p:spPr>
          <a:xfrm rot="10800000" flipH="1" flipV="1">
            <a:off x="5808498" y="4738669"/>
            <a:ext cx="204675" cy="1130729"/>
          </a:xfrm>
          <a:prstGeom prst="bentConnector5">
            <a:avLst>
              <a:gd name="adj1" fmla="val -111689"/>
              <a:gd name="adj2" fmla="val 36989"/>
              <a:gd name="adj3" fmla="val 211689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3" name="Google Shape;939;p27">
            <a:extLst>
              <a:ext uri="{FF2B5EF4-FFF2-40B4-BE49-F238E27FC236}">
                <a16:creationId xmlns:a16="http://schemas.microsoft.com/office/drawing/2014/main" id="{DA9B6D0F-CD91-5FE5-723E-8CF6158D1C4A}"/>
              </a:ext>
            </a:extLst>
          </p:cNvPr>
          <p:cNvCxnSpPr>
            <a:cxnSpLocks/>
            <a:stCxn id="6" idx="0"/>
            <a:endCxn id="24" idx="1"/>
          </p:cNvCxnSpPr>
          <p:nvPr/>
        </p:nvCxnSpPr>
        <p:spPr>
          <a:xfrm rot="5400000" flipH="1" flipV="1">
            <a:off x="7155651" y="1457215"/>
            <a:ext cx="848714" cy="1438211"/>
          </a:xfrm>
          <a:prstGeom prst="bentConnector4">
            <a:avLst>
              <a:gd name="adj1" fmla="val -26935"/>
              <a:gd name="adj2" fmla="val 51579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diamond" w="med" len="med"/>
            <a:tailEnd type="triangle" w="med" len="med"/>
          </a:ln>
        </p:spPr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31BA70C-70A9-70A9-DF92-BEB42F7A0100}"/>
              </a:ext>
            </a:extLst>
          </p:cNvPr>
          <p:cNvSpPr txBox="1"/>
          <p:nvPr/>
        </p:nvSpPr>
        <p:spPr>
          <a:xfrm>
            <a:off x="908644" y="696485"/>
            <a:ext cx="221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Contexto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163574D-9376-C5FB-2E14-FB4BBF6625A5}"/>
              </a:ext>
            </a:extLst>
          </p:cNvPr>
          <p:cNvCxnSpPr>
            <a:cxnSpLocks/>
          </p:cNvCxnSpPr>
          <p:nvPr/>
        </p:nvCxnSpPr>
        <p:spPr>
          <a:xfrm>
            <a:off x="2293310" y="1410023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CC5FB85-DE7D-04E3-F6F6-CE88D965AF29}"/>
              </a:ext>
            </a:extLst>
          </p:cNvPr>
          <p:cNvSpPr txBox="1"/>
          <p:nvPr/>
        </p:nvSpPr>
        <p:spPr>
          <a:xfrm>
            <a:off x="8299114" y="1459576"/>
            <a:ext cx="221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Formato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BC8693E0-2879-EE60-2B95-33BB4A080B56}"/>
              </a:ext>
            </a:extLst>
          </p:cNvPr>
          <p:cNvCxnSpPr>
            <a:cxnSpLocks/>
          </p:cNvCxnSpPr>
          <p:nvPr/>
        </p:nvCxnSpPr>
        <p:spPr>
          <a:xfrm>
            <a:off x="8497897" y="2134535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553BAB1-B876-03B2-76F1-FFD625999B5A}"/>
              </a:ext>
            </a:extLst>
          </p:cNvPr>
          <p:cNvSpPr txBox="1"/>
          <p:nvPr/>
        </p:nvSpPr>
        <p:spPr>
          <a:xfrm>
            <a:off x="703418" y="3326406"/>
            <a:ext cx="258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Metadados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8B9B31D-2692-FABF-DB4A-8AD92AAB1FF6}"/>
              </a:ext>
            </a:extLst>
          </p:cNvPr>
          <p:cNvSpPr txBox="1"/>
          <p:nvPr/>
        </p:nvSpPr>
        <p:spPr>
          <a:xfrm>
            <a:off x="8701854" y="3947524"/>
            <a:ext cx="268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Distribuição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E99E57C-CB99-11E1-E2D2-4DCC99D6F64F}"/>
              </a:ext>
            </a:extLst>
          </p:cNvPr>
          <p:cNvSpPr txBox="1"/>
          <p:nvPr/>
        </p:nvSpPr>
        <p:spPr>
          <a:xfrm>
            <a:off x="908644" y="5577011"/>
            <a:ext cx="510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Segurança / Privacidade</a:t>
            </a:r>
          </a:p>
        </p:txBody>
      </p:sp>
      <p:cxnSp>
        <p:nvCxnSpPr>
          <p:cNvPr id="43" name="Google Shape;937;p27">
            <a:extLst>
              <a:ext uri="{FF2B5EF4-FFF2-40B4-BE49-F238E27FC236}">
                <a16:creationId xmlns:a16="http://schemas.microsoft.com/office/drawing/2014/main" id="{385E7412-5129-8CC2-B89C-7001F74B2218}"/>
              </a:ext>
            </a:extLst>
          </p:cNvPr>
          <p:cNvCxnSpPr>
            <a:cxnSpLocks/>
            <a:stCxn id="8" idx="3"/>
            <a:endCxn id="40" idx="3"/>
          </p:cNvCxnSpPr>
          <p:nvPr/>
        </p:nvCxnSpPr>
        <p:spPr>
          <a:xfrm rot="5400000" flipH="1">
            <a:off x="3732174" y="3171816"/>
            <a:ext cx="779676" cy="1673633"/>
          </a:xfrm>
          <a:prstGeom prst="bentConnector4">
            <a:avLst>
              <a:gd name="adj1" fmla="val -29320"/>
              <a:gd name="adj2" fmla="val 55397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634918B1-39BA-4EC7-81A0-3049D2E8208A}"/>
              </a:ext>
            </a:extLst>
          </p:cNvPr>
          <p:cNvCxnSpPr>
            <a:cxnSpLocks/>
          </p:cNvCxnSpPr>
          <p:nvPr/>
        </p:nvCxnSpPr>
        <p:spPr>
          <a:xfrm>
            <a:off x="4958829" y="6273435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DE2EB4D7-1355-6FAF-C0E1-99EC07432B30}"/>
              </a:ext>
            </a:extLst>
          </p:cNvPr>
          <p:cNvCxnSpPr>
            <a:cxnSpLocks/>
          </p:cNvCxnSpPr>
          <p:nvPr/>
        </p:nvCxnSpPr>
        <p:spPr>
          <a:xfrm>
            <a:off x="2293310" y="4008632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30A88167-D406-20D4-5368-5CEB251CDF3C}"/>
              </a:ext>
            </a:extLst>
          </p:cNvPr>
          <p:cNvCxnSpPr>
            <a:cxnSpLocks/>
          </p:cNvCxnSpPr>
          <p:nvPr/>
        </p:nvCxnSpPr>
        <p:spPr>
          <a:xfrm>
            <a:off x="8772787" y="4571986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oogle Shape;937;p27">
            <a:extLst>
              <a:ext uri="{FF2B5EF4-FFF2-40B4-BE49-F238E27FC236}">
                <a16:creationId xmlns:a16="http://schemas.microsoft.com/office/drawing/2014/main" id="{61DF2678-D25F-41D2-3081-32024B27FC4F}"/>
              </a:ext>
            </a:extLst>
          </p:cNvPr>
          <p:cNvCxnSpPr>
            <a:cxnSpLocks/>
            <a:stCxn id="5" idx="7"/>
            <a:endCxn id="41" idx="1"/>
          </p:cNvCxnSpPr>
          <p:nvPr/>
        </p:nvCxnSpPr>
        <p:spPr>
          <a:xfrm>
            <a:off x="7154502" y="3466463"/>
            <a:ext cx="1547352" cy="773449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E0411F6-49CF-2A62-A0C3-AFEF83D96D70}"/>
              </a:ext>
            </a:extLst>
          </p:cNvPr>
          <p:cNvSpPr txBox="1"/>
          <p:nvPr/>
        </p:nvSpPr>
        <p:spPr>
          <a:xfrm>
            <a:off x="4436185" y="3681686"/>
            <a:ext cx="2813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Univers" panose="020B0503020202020204" pitchFamily="34" charset="0"/>
              </a:rPr>
              <a:t>DOCUMENTOS</a:t>
            </a:r>
          </a:p>
        </p:txBody>
      </p:sp>
      <p:pic>
        <p:nvPicPr>
          <p:cNvPr id="15" name="Gráfico 14" descr="Papel com preenchimento sólido">
            <a:extLst>
              <a:ext uri="{FF2B5EF4-FFF2-40B4-BE49-F238E27FC236}">
                <a16:creationId xmlns:a16="http://schemas.microsoft.com/office/drawing/2014/main" id="{BB571454-D9EE-8272-6992-1C1955796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7797" y="248034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10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3EB8F5-7E53-3E6F-117A-36F374D5D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D05B292-6C7D-4A71-0B94-5224D94596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22772" b="20978"/>
          <a:stretch>
            <a:fillRect/>
          </a:stretch>
        </p:blipFill>
        <p:spPr>
          <a:xfrm>
            <a:off x="0" y="0"/>
            <a:ext cx="12192000" cy="6838177"/>
          </a:xfrm>
          <a:prstGeom prst="rect">
            <a:avLst/>
          </a:prstGeom>
        </p:spPr>
      </p:pic>
      <p:pic>
        <p:nvPicPr>
          <p:cNvPr id="3" name="Gráfico 2" descr="fluxo de trabalho com preenchimento sólido">
            <a:extLst>
              <a:ext uri="{FF2B5EF4-FFF2-40B4-BE49-F238E27FC236}">
                <a16:creationId xmlns:a16="http://schemas.microsoft.com/office/drawing/2014/main" id="{AB959CE8-2310-A115-8C0C-E3ACE2F26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1873" y="2338366"/>
            <a:ext cx="1440000" cy="144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3E9E2CC-ACFB-DCD0-5B06-2FF401466A55}"/>
              </a:ext>
            </a:extLst>
          </p:cNvPr>
          <p:cNvSpPr txBox="1"/>
          <p:nvPr/>
        </p:nvSpPr>
        <p:spPr>
          <a:xfrm>
            <a:off x="4665631" y="3778366"/>
            <a:ext cx="242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Univers" panose="020B0503020202020204" pitchFamily="34" charset="0"/>
              </a:rPr>
              <a:t>PROCESSOS</a:t>
            </a:r>
          </a:p>
        </p:txBody>
      </p:sp>
      <p:grpSp>
        <p:nvGrpSpPr>
          <p:cNvPr id="27" name="Google Shape;917;p27">
            <a:extLst>
              <a:ext uri="{FF2B5EF4-FFF2-40B4-BE49-F238E27FC236}">
                <a16:creationId xmlns:a16="http://schemas.microsoft.com/office/drawing/2014/main" id="{1CA387C5-B24A-2D34-27F8-12CB636BE3C6}"/>
              </a:ext>
            </a:extLst>
          </p:cNvPr>
          <p:cNvGrpSpPr/>
          <p:nvPr/>
        </p:nvGrpSpPr>
        <p:grpSpPr>
          <a:xfrm rot="2796869">
            <a:off x="4415634" y="2006450"/>
            <a:ext cx="2853336" cy="2843283"/>
            <a:chOff x="3643706" y="1836574"/>
            <a:chExt cx="1856588" cy="1856588"/>
          </a:xfrm>
        </p:grpSpPr>
        <p:sp>
          <p:nvSpPr>
            <p:cNvPr id="28" name="Google Shape;918;p27">
              <a:extLst>
                <a:ext uri="{FF2B5EF4-FFF2-40B4-BE49-F238E27FC236}">
                  <a16:creationId xmlns:a16="http://schemas.microsoft.com/office/drawing/2014/main" id="{85B8E5DE-26FB-FB1C-5465-50F601B18F76}"/>
                </a:ext>
              </a:extLst>
            </p:cNvPr>
            <p:cNvSpPr/>
            <p:nvPr/>
          </p:nvSpPr>
          <p:spPr>
            <a:xfrm>
              <a:off x="3716800" y="1908910"/>
              <a:ext cx="1710300" cy="1710300"/>
            </a:xfrm>
            <a:prstGeom prst="ellipse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29" name="Google Shape;919;p27">
              <a:extLst>
                <a:ext uri="{FF2B5EF4-FFF2-40B4-BE49-F238E27FC236}">
                  <a16:creationId xmlns:a16="http://schemas.microsoft.com/office/drawing/2014/main" id="{41EDA759-DD43-6C19-B109-08788C6CC1B2}"/>
                </a:ext>
              </a:extLst>
            </p:cNvPr>
            <p:cNvSpPr/>
            <p:nvPr/>
          </p:nvSpPr>
          <p:spPr>
            <a:xfrm rot="5400000">
              <a:off x="4498150" y="1846324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0" name="Google Shape;920;p27">
              <a:extLst>
                <a:ext uri="{FF2B5EF4-FFF2-40B4-BE49-F238E27FC236}">
                  <a16:creationId xmlns:a16="http://schemas.microsoft.com/office/drawing/2014/main" id="{2CB21089-95B4-DB80-543E-758E04732ADE}"/>
                </a:ext>
              </a:extLst>
            </p:cNvPr>
            <p:cNvSpPr/>
            <p:nvPr/>
          </p:nvSpPr>
          <p:spPr>
            <a:xfrm rot="-5400000">
              <a:off x="4498150" y="3555312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1" name="Google Shape;921;p27">
              <a:extLst>
                <a:ext uri="{FF2B5EF4-FFF2-40B4-BE49-F238E27FC236}">
                  <a16:creationId xmlns:a16="http://schemas.microsoft.com/office/drawing/2014/main" id="{B11A305F-01BE-6918-0C48-67F807E35864}"/>
                </a:ext>
              </a:extLst>
            </p:cNvPr>
            <p:cNvSpPr/>
            <p:nvPr/>
          </p:nvSpPr>
          <p:spPr>
            <a:xfrm rot="10800000">
              <a:off x="5352694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2" name="Google Shape;922;p27">
              <a:extLst>
                <a:ext uri="{FF2B5EF4-FFF2-40B4-BE49-F238E27FC236}">
                  <a16:creationId xmlns:a16="http://schemas.microsoft.com/office/drawing/2014/main" id="{B66B7153-A668-A0AB-199D-DDBDD2291B8D}"/>
                </a:ext>
              </a:extLst>
            </p:cNvPr>
            <p:cNvSpPr/>
            <p:nvPr/>
          </p:nvSpPr>
          <p:spPr>
            <a:xfrm>
              <a:off x="3643706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</p:grpSp>
      <p:cxnSp>
        <p:nvCxnSpPr>
          <p:cNvPr id="33" name="Google Shape;937;p27">
            <a:extLst>
              <a:ext uri="{FF2B5EF4-FFF2-40B4-BE49-F238E27FC236}">
                <a16:creationId xmlns:a16="http://schemas.microsoft.com/office/drawing/2014/main" id="{63A7203D-7738-A03E-827D-C7B18D2FDD23}"/>
              </a:ext>
            </a:extLst>
          </p:cNvPr>
          <p:cNvCxnSpPr>
            <a:cxnSpLocks/>
          </p:cNvCxnSpPr>
          <p:nvPr/>
        </p:nvCxnSpPr>
        <p:spPr>
          <a:xfrm flipH="1" flipV="1">
            <a:off x="3891438" y="2074841"/>
            <a:ext cx="1977622" cy="70547"/>
          </a:xfrm>
          <a:prstGeom prst="bentConnector3">
            <a:avLst>
              <a:gd name="adj1" fmla="val 86069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4" name="Google Shape;939;p27">
            <a:extLst>
              <a:ext uri="{FF2B5EF4-FFF2-40B4-BE49-F238E27FC236}">
                <a16:creationId xmlns:a16="http://schemas.microsoft.com/office/drawing/2014/main" id="{06A0BDD7-1A44-F4EA-6A45-82F261E025F1}"/>
              </a:ext>
            </a:extLst>
          </p:cNvPr>
          <p:cNvCxnSpPr>
            <a:cxnSpLocks/>
            <a:stCxn id="28" idx="5"/>
            <a:endCxn id="42" idx="1"/>
          </p:cNvCxnSpPr>
          <p:nvPr/>
        </p:nvCxnSpPr>
        <p:spPr>
          <a:xfrm rot="10800000" flipV="1">
            <a:off x="5620069" y="4738669"/>
            <a:ext cx="188431" cy="1233749"/>
          </a:xfrm>
          <a:prstGeom prst="bentConnector3">
            <a:avLst>
              <a:gd name="adj1" fmla="val 251835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5" name="Google Shape;939;p27">
            <a:extLst>
              <a:ext uri="{FF2B5EF4-FFF2-40B4-BE49-F238E27FC236}">
                <a16:creationId xmlns:a16="http://schemas.microsoft.com/office/drawing/2014/main" id="{7AD24697-6182-32EA-066B-3F1ED4DCA632}"/>
              </a:ext>
            </a:extLst>
          </p:cNvPr>
          <p:cNvCxnSpPr>
            <a:cxnSpLocks/>
            <a:stCxn id="29" idx="0"/>
            <a:endCxn id="38" idx="1"/>
          </p:cNvCxnSpPr>
          <p:nvPr/>
        </p:nvCxnSpPr>
        <p:spPr>
          <a:xfrm rot="5400000" flipH="1">
            <a:off x="5154580" y="894355"/>
            <a:ext cx="1960638" cy="1452008"/>
          </a:xfrm>
          <a:prstGeom prst="bentConnector4">
            <a:avLst>
              <a:gd name="adj1" fmla="val 63516"/>
              <a:gd name="adj2" fmla="val 115744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diamond" w="med" len="med"/>
            <a:tailEnd type="triangle" w="med" len="med"/>
          </a:ln>
        </p:spPr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07D0EB5-7EDF-BA0C-A6B3-A2AD3AA29756}"/>
              </a:ext>
            </a:extLst>
          </p:cNvPr>
          <p:cNvSpPr txBox="1"/>
          <p:nvPr/>
        </p:nvSpPr>
        <p:spPr>
          <a:xfrm>
            <a:off x="96528" y="1752766"/>
            <a:ext cx="3803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Produtos e prazos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399FA03-22EF-E91F-852D-78C578C1CAA1}"/>
              </a:ext>
            </a:extLst>
          </p:cNvPr>
          <p:cNvCxnSpPr>
            <a:cxnSpLocks/>
          </p:cNvCxnSpPr>
          <p:nvPr/>
        </p:nvCxnSpPr>
        <p:spPr>
          <a:xfrm>
            <a:off x="3117403" y="2473692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3EF5547-4358-65B7-A925-0D3DAF41483A}"/>
              </a:ext>
            </a:extLst>
          </p:cNvPr>
          <p:cNvSpPr txBox="1"/>
          <p:nvPr/>
        </p:nvSpPr>
        <p:spPr>
          <a:xfrm>
            <a:off x="5408895" y="347652"/>
            <a:ext cx="670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Aderente a normas e legislação</a:t>
            </a: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5B09AB36-74B5-1C28-6718-5E30B6D849B6}"/>
              </a:ext>
            </a:extLst>
          </p:cNvPr>
          <p:cNvCxnSpPr>
            <a:cxnSpLocks/>
          </p:cNvCxnSpPr>
          <p:nvPr/>
        </p:nvCxnSpPr>
        <p:spPr>
          <a:xfrm>
            <a:off x="5451617" y="987691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CAA82260-7E3B-338E-948A-34426C160CB1}"/>
              </a:ext>
            </a:extLst>
          </p:cNvPr>
          <p:cNvSpPr txBox="1"/>
          <p:nvPr/>
        </p:nvSpPr>
        <p:spPr>
          <a:xfrm>
            <a:off x="344386" y="4240031"/>
            <a:ext cx="3190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Racionalização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C7FADB7-64C7-15C9-049D-4D873C94D596}"/>
              </a:ext>
            </a:extLst>
          </p:cNvPr>
          <p:cNvSpPr txBox="1"/>
          <p:nvPr/>
        </p:nvSpPr>
        <p:spPr>
          <a:xfrm>
            <a:off x="8313346" y="2862685"/>
            <a:ext cx="3245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Rastreabilidade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F8FA750-3094-C9E0-87E0-C741FC9AFCF6}"/>
              </a:ext>
            </a:extLst>
          </p:cNvPr>
          <p:cNvSpPr txBox="1"/>
          <p:nvPr/>
        </p:nvSpPr>
        <p:spPr>
          <a:xfrm>
            <a:off x="5620068" y="5680031"/>
            <a:ext cx="6490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Alinhamento com a estratégia</a:t>
            </a:r>
          </a:p>
        </p:txBody>
      </p:sp>
      <p:cxnSp>
        <p:nvCxnSpPr>
          <p:cNvPr id="43" name="Google Shape;937;p27">
            <a:extLst>
              <a:ext uri="{FF2B5EF4-FFF2-40B4-BE49-F238E27FC236}">
                <a16:creationId xmlns:a16="http://schemas.microsoft.com/office/drawing/2014/main" id="{3C584FC2-7ABA-F178-9BE8-7786710ECC27}"/>
              </a:ext>
            </a:extLst>
          </p:cNvPr>
          <p:cNvCxnSpPr>
            <a:cxnSpLocks/>
            <a:stCxn id="30" idx="3"/>
            <a:endCxn id="40" idx="3"/>
          </p:cNvCxnSpPr>
          <p:nvPr/>
        </p:nvCxnSpPr>
        <p:spPr>
          <a:xfrm rot="5400000">
            <a:off x="4179864" y="3753454"/>
            <a:ext cx="133949" cy="1423981"/>
          </a:xfrm>
          <a:prstGeom prst="bentConnector2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250DB0CF-900B-06FA-DAC7-5BE813247BF7}"/>
              </a:ext>
            </a:extLst>
          </p:cNvPr>
          <p:cNvCxnSpPr>
            <a:cxnSpLocks/>
          </p:cNvCxnSpPr>
          <p:nvPr/>
        </p:nvCxnSpPr>
        <p:spPr>
          <a:xfrm>
            <a:off x="5808644" y="6336223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DA413735-A502-FEEB-6F2C-49CCB0EBE725}"/>
              </a:ext>
            </a:extLst>
          </p:cNvPr>
          <p:cNvCxnSpPr>
            <a:cxnSpLocks/>
          </p:cNvCxnSpPr>
          <p:nvPr/>
        </p:nvCxnSpPr>
        <p:spPr>
          <a:xfrm>
            <a:off x="2699960" y="4970448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91AAAF3D-0FD2-8C35-179F-4064B903C10E}"/>
              </a:ext>
            </a:extLst>
          </p:cNvPr>
          <p:cNvCxnSpPr>
            <a:cxnSpLocks/>
          </p:cNvCxnSpPr>
          <p:nvPr/>
        </p:nvCxnSpPr>
        <p:spPr>
          <a:xfrm>
            <a:off x="8206257" y="3615550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oogle Shape;937;p27">
            <a:extLst>
              <a:ext uri="{FF2B5EF4-FFF2-40B4-BE49-F238E27FC236}">
                <a16:creationId xmlns:a16="http://schemas.microsoft.com/office/drawing/2014/main" id="{0A05264D-F14C-1B9B-0A93-6F78602D8FB8}"/>
              </a:ext>
            </a:extLst>
          </p:cNvPr>
          <p:cNvCxnSpPr>
            <a:cxnSpLocks/>
            <a:stCxn id="28" idx="7"/>
            <a:endCxn id="41" idx="1"/>
          </p:cNvCxnSpPr>
          <p:nvPr/>
        </p:nvCxnSpPr>
        <p:spPr>
          <a:xfrm flipV="1">
            <a:off x="7154502" y="3155073"/>
            <a:ext cx="1158844" cy="31139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60211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4D7B8-3795-C0EC-F69F-0C00ACD1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312D45D-F90A-ECA4-6829-D7CCC78474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23505" b="202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áfico 2" descr="Átomo com preenchimento sólido">
            <a:extLst>
              <a:ext uri="{FF2B5EF4-FFF2-40B4-BE49-F238E27FC236}">
                <a16:creationId xmlns:a16="http://schemas.microsoft.com/office/drawing/2014/main" id="{9F5840BA-0F38-2B5F-B3D8-9AACFF8BA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8076" y="2311145"/>
            <a:ext cx="1440000" cy="144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9DDFBBE-26AF-33F2-7EF8-4EE95707889D}"/>
              </a:ext>
            </a:extLst>
          </p:cNvPr>
          <p:cNvSpPr txBox="1"/>
          <p:nvPr/>
        </p:nvSpPr>
        <p:spPr>
          <a:xfrm>
            <a:off x="4487278" y="3718023"/>
            <a:ext cx="2670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Univers" panose="020B0503020202020204" pitchFamily="34" charset="0"/>
              </a:rPr>
              <a:t>TECNOLOGIA</a:t>
            </a:r>
          </a:p>
        </p:txBody>
      </p:sp>
      <p:grpSp>
        <p:nvGrpSpPr>
          <p:cNvPr id="27" name="Google Shape;917;p27">
            <a:extLst>
              <a:ext uri="{FF2B5EF4-FFF2-40B4-BE49-F238E27FC236}">
                <a16:creationId xmlns:a16="http://schemas.microsoft.com/office/drawing/2014/main" id="{F16B692C-CF6E-6C9B-D4B3-F149CFBFC627}"/>
              </a:ext>
            </a:extLst>
          </p:cNvPr>
          <p:cNvGrpSpPr/>
          <p:nvPr/>
        </p:nvGrpSpPr>
        <p:grpSpPr>
          <a:xfrm rot="2796869">
            <a:off x="4415634" y="2006450"/>
            <a:ext cx="2853336" cy="2843283"/>
            <a:chOff x="3643706" y="1836574"/>
            <a:chExt cx="1856588" cy="1856588"/>
          </a:xfrm>
        </p:grpSpPr>
        <p:sp>
          <p:nvSpPr>
            <p:cNvPr id="28" name="Google Shape;918;p27">
              <a:extLst>
                <a:ext uri="{FF2B5EF4-FFF2-40B4-BE49-F238E27FC236}">
                  <a16:creationId xmlns:a16="http://schemas.microsoft.com/office/drawing/2014/main" id="{99E19A49-C01A-C6F8-9927-53520B7F1D87}"/>
                </a:ext>
              </a:extLst>
            </p:cNvPr>
            <p:cNvSpPr/>
            <p:nvPr/>
          </p:nvSpPr>
          <p:spPr>
            <a:xfrm>
              <a:off x="3716800" y="1908910"/>
              <a:ext cx="1710300" cy="1710300"/>
            </a:xfrm>
            <a:prstGeom prst="ellipse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29" name="Google Shape;919;p27">
              <a:extLst>
                <a:ext uri="{FF2B5EF4-FFF2-40B4-BE49-F238E27FC236}">
                  <a16:creationId xmlns:a16="http://schemas.microsoft.com/office/drawing/2014/main" id="{3DFC595F-C68B-81DD-B397-021DA1A55E87}"/>
                </a:ext>
              </a:extLst>
            </p:cNvPr>
            <p:cNvSpPr/>
            <p:nvPr/>
          </p:nvSpPr>
          <p:spPr>
            <a:xfrm rot="5400000">
              <a:off x="4498150" y="1846324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0" name="Google Shape;920;p27">
              <a:extLst>
                <a:ext uri="{FF2B5EF4-FFF2-40B4-BE49-F238E27FC236}">
                  <a16:creationId xmlns:a16="http://schemas.microsoft.com/office/drawing/2014/main" id="{337A8673-C24C-BD3E-07C9-F6A45FE4E115}"/>
                </a:ext>
              </a:extLst>
            </p:cNvPr>
            <p:cNvSpPr/>
            <p:nvPr/>
          </p:nvSpPr>
          <p:spPr>
            <a:xfrm rot="-5400000">
              <a:off x="4498150" y="3555312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1" name="Google Shape;921;p27">
              <a:extLst>
                <a:ext uri="{FF2B5EF4-FFF2-40B4-BE49-F238E27FC236}">
                  <a16:creationId xmlns:a16="http://schemas.microsoft.com/office/drawing/2014/main" id="{8359FA30-C87C-7239-B505-26EA342DF49E}"/>
                </a:ext>
              </a:extLst>
            </p:cNvPr>
            <p:cNvSpPr/>
            <p:nvPr/>
          </p:nvSpPr>
          <p:spPr>
            <a:xfrm rot="10800000">
              <a:off x="5352694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2" name="Google Shape;922;p27">
              <a:extLst>
                <a:ext uri="{FF2B5EF4-FFF2-40B4-BE49-F238E27FC236}">
                  <a16:creationId xmlns:a16="http://schemas.microsoft.com/office/drawing/2014/main" id="{9C63308F-04BD-101F-2C25-D2A1E5231AA5}"/>
                </a:ext>
              </a:extLst>
            </p:cNvPr>
            <p:cNvSpPr/>
            <p:nvPr/>
          </p:nvSpPr>
          <p:spPr>
            <a:xfrm>
              <a:off x="3643706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</p:grpSp>
      <p:cxnSp>
        <p:nvCxnSpPr>
          <p:cNvPr id="33" name="Google Shape;937;p27">
            <a:extLst>
              <a:ext uri="{FF2B5EF4-FFF2-40B4-BE49-F238E27FC236}">
                <a16:creationId xmlns:a16="http://schemas.microsoft.com/office/drawing/2014/main" id="{252BFF6A-7D1D-FFFB-9399-E39A16BE56B4}"/>
              </a:ext>
            </a:extLst>
          </p:cNvPr>
          <p:cNvCxnSpPr>
            <a:cxnSpLocks/>
          </p:cNvCxnSpPr>
          <p:nvPr/>
        </p:nvCxnSpPr>
        <p:spPr>
          <a:xfrm flipH="1" flipV="1">
            <a:off x="3438845" y="1258984"/>
            <a:ext cx="2438952" cy="884293"/>
          </a:xfrm>
          <a:prstGeom prst="bentConnector3">
            <a:avLst>
              <a:gd name="adj1" fmla="val 86498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4" name="Google Shape;939;p27">
            <a:extLst>
              <a:ext uri="{FF2B5EF4-FFF2-40B4-BE49-F238E27FC236}">
                <a16:creationId xmlns:a16="http://schemas.microsoft.com/office/drawing/2014/main" id="{5D2C1E0E-AEDC-226D-EDDC-37B02608DE46}"/>
              </a:ext>
            </a:extLst>
          </p:cNvPr>
          <p:cNvCxnSpPr>
            <a:cxnSpLocks/>
            <a:stCxn id="28" idx="5"/>
            <a:endCxn id="42" idx="1"/>
          </p:cNvCxnSpPr>
          <p:nvPr/>
        </p:nvCxnSpPr>
        <p:spPr>
          <a:xfrm rot="10800000" flipH="1" flipV="1">
            <a:off x="5808498" y="4738669"/>
            <a:ext cx="506143" cy="1395599"/>
          </a:xfrm>
          <a:prstGeom prst="bentConnector3">
            <a:avLst>
              <a:gd name="adj1" fmla="val -859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5" name="Google Shape;939;p27">
            <a:extLst>
              <a:ext uri="{FF2B5EF4-FFF2-40B4-BE49-F238E27FC236}">
                <a16:creationId xmlns:a16="http://schemas.microsoft.com/office/drawing/2014/main" id="{26B05363-A0DF-F32B-7CCB-0BB953CFED27}"/>
              </a:ext>
            </a:extLst>
          </p:cNvPr>
          <p:cNvCxnSpPr>
            <a:cxnSpLocks/>
            <a:stCxn id="29" idx="0"/>
            <a:endCxn id="38" idx="1"/>
          </p:cNvCxnSpPr>
          <p:nvPr/>
        </p:nvCxnSpPr>
        <p:spPr>
          <a:xfrm rot="5400000" flipH="1" flipV="1">
            <a:off x="6570098" y="1632439"/>
            <a:ext cx="1259044" cy="677434"/>
          </a:xfrm>
          <a:prstGeom prst="bentConnector4">
            <a:avLst>
              <a:gd name="adj1" fmla="val 24472"/>
              <a:gd name="adj2" fmla="val 53351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diamond" w="med" len="med"/>
            <a:tailEnd type="triangle" w="med" len="med"/>
          </a:ln>
        </p:spPr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0DA5A6F-2DED-AFCE-9601-D4EB9B87FED8}"/>
              </a:ext>
            </a:extLst>
          </p:cNvPr>
          <p:cNvSpPr txBox="1"/>
          <p:nvPr/>
        </p:nvSpPr>
        <p:spPr>
          <a:xfrm>
            <a:off x="792015" y="969798"/>
            <a:ext cx="2646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Arquitetura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19E40F25-A6D1-A62F-E27C-C1538485C3A1}"/>
              </a:ext>
            </a:extLst>
          </p:cNvPr>
          <p:cNvCxnSpPr>
            <a:cxnSpLocks/>
          </p:cNvCxnSpPr>
          <p:nvPr/>
        </p:nvCxnSpPr>
        <p:spPr>
          <a:xfrm>
            <a:off x="2484689" y="1641541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FFC464F-EE57-04C7-41EA-FE70D11A95B1}"/>
              </a:ext>
            </a:extLst>
          </p:cNvPr>
          <p:cNvSpPr txBox="1"/>
          <p:nvPr/>
        </p:nvSpPr>
        <p:spPr>
          <a:xfrm>
            <a:off x="7538337" y="1049246"/>
            <a:ext cx="3305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Disponibilidade</a:t>
            </a: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1D9983BC-20F0-C5F1-6BEE-FBE4046384B4}"/>
              </a:ext>
            </a:extLst>
          </p:cNvPr>
          <p:cNvCxnSpPr>
            <a:cxnSpLocks/>
          </p:cNvCxnSpPr>
          <p:nvPr/>
        </p:nvCxnSpPr>
        <p:spPr>
          <a:xfrm>
            <a:off x="7538338" y="1641541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0AE34CA-E4A6-5F1D-DF27-E728FE8B4A3A}"/>
              </a:ext>
            </a:extLst>
          </p:cNvPr>
          <p:cNvSpPr txBox="1"/>
          <p:nvPr/>
        </p:nvSpPr>
        <p:spPr>
          <a:xfrm>
            <a:off x="566438" y="4205565"/>
            <a:ext cx="2335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Integração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8DCDF7D-A050-2B89-BD14-FE6556003834}"/>
              </a:ext>
            </a:extLst>
          </p:cNvPr>
          <p:cNvSpPr txBox="1"/>
          <p:nvPr/>
        </p:nvSpPr>
        <p:spPr>
          <a:xfrm>
            <a:off x="8503108" y="4130952"/>
            <a:ext cx="1801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Padrão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D0D1C10-8727-1D59-6FD2-A04FC57F4B47}"/>
              </a:ext>
            </a:extLst>
          </p:cNvPr>
          <p:cNvSpPr txBox="1"/>
          <p:nvPr/>
        </p:nvSpPr>
        <p:spPr>
          <a:xfrm>
            <a:off x="6314642" y="5841881"/>
            <a:ext cx="236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Segurança</a:t>
            </a:r>
          </a:p>
        </p:txBody>
      </p:sp>
      <p:cxnSp>
        <p:nvCxnSpPr>
          <p:cNvPr id="43" name="Google Shape;937;p27">
            <a:extLst>
              <a:ext uri="{FF2B5EF4-FFF2-40B4-BE49-F238E27FC236}">
                <a16:creationId xmlns:a16="http://schemas.microsoft.com/office/drawing/2014/main" id="{6EAA166F-17B1-E922-71CC-720DF1D20C4E}"/>
              </a:ext>
            </a:extLst>
          </p:cNvPr>
          <p:cNvCxnSpPr>
            <a:cxnSpLocks/>
            <a:stCxn id="30" idx="3"/>
            <a:endCxn id="40" idx="3"/>
          </p:cNvCxnSpPr>
          <p:nvPr/>
        </p:nvCxnSpPr>
        <p:spPr>
          <a:xfrm rot="5400000">
            <a:off x="3880739" y="3419863"/>
            <a:ext cx="99483" cy="2056696"/>
          </a:xfrm>
          <a:prstGeom prst="bentConnector2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7F5FDF66-9B52-8257-8CC0-FD09CC509D32}"/>
              </a:ext>
            </a:extLst>
          </p:cNvPr>
          <p:cNvCxnSpPr>
            <a:cxnSpLocks/>
          </p:cNvCxnSpPr>
          <p:nvPr/>
        </p:nvCxnSpPr>
        <p:spPr>
          <a:xfrm>
            <a:off x="6226087" y="6452339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C3DE785F-60B3-89B3-F9D8-8764C22764AB}"/>
              </a:ext>
            </a:extLst>
          </p:cNvPr>
          <p:cNvCxnSpPr>
            <a:cxnSpLocks/>
          </p:cNvCxnSpPr>
          <p:nvPr/>
        </p:nvCxnSpPr>
        <p:spPr>
          <a:xfrm>
            <a:off x="2067245" y="4910814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B44CACB3-B1F6-91E5-DB2E-DDF78D006B75}"/>
              </a:ext>
            </a:extLst>
          </p:cNvPr>
          <p:cNvCxnSpPr>
            <a:cxnSpLocks/>
          </p:cNvCxnSpPr>
          <p:nvPr/>
        </p:nvCxnSpPr>
        <p:spPr>
          <a:xfrm>
            <a:off x="8503108" y="4744018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oogle Shape;937;p27">
            <a:extLst>
              <a:ext uri="{FF2B5EF4-FFF2-40B4-BE49-F238E27FC236}">
                <a16:creationId xmlns:a16="http://schemas.microsoft.com/office/drawing/2014/main" id="{915F78FE-6C1C-F42C-6E22-57BA36F2573F}"/>
              </a:ext>
            </a:extLst>
          </p:cNvPr>
          <p:cNvCxnSpPr>
            <a:cxnSpLocks/>
            <a:stCxn id="28" idx="7"/>
            <a:endCxn id="41" idx="1"/>
          </p:cNvCxnSpPr>
          <p:nvPr/>
        </p:nvCxnSpPr>
        <p:spPr>
          <a:xfrm>
            <a:off x="7154502" y="3466463"/>
            <a:ext cx="1348606" cy="956877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19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4BA7C42-75AD-916E-C8CE-F0D05C29FF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690" b="4106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Gráfico 3" descr="Lista com preenchimento sólido">
            <a:extLst>
              <a:ext uri="{FF2B5EF4-FFF2-40B4-BE49-F238E27FC236}">
                <a16:creationId xmlns:a16="http://schemas.microsoft.com/office/drawing/2014/main" id="{D7BA783C-A651-1313-C6C3-D768509A8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478" y="2456759"/>
            <a:ext cx="1260000" cy="1260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843865D-45F0-C7CE-F9AA-4E3386CEF607}"/>
              </a:ext>
            </a:extLst>
          </p:cNvPr>
          <p:cNvSpPr txBox="1"/>
          <p:nvPr/>
        </p:nvSpPr>
        <p:spPr>
          <a:xfrm>
            <a:off x="4665631" y="3749276"/>
            <a:ext cx="242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Univers" panose="020B0503020202020204" pitchFamily="34" charset="0"/>
              </a:rPr>
              <a:t>POLÍTICAS</a:t>
            </a:r>
          </a:p>
        </p:txBody>
      </p:sp>
      <p:grpSp>
        <p:nvGrpSpPr>
          <p:cNvPr id="29" name="Google Shape;917;p27">
            <a:extLst>
              <a:ext uri="{FF2B5EF4-FFF2-40B4-BE49-F238E27FC236}">
                <a16:creationId xmlns:a16="http://schemas.microsoft.com/office/drawing/2014/main" id="{762E1C1A-51F3-DDF9-D3C8-BB072CCB9D00}"/>
              </a:ext>
            </a:extLst>
          </p:cNvPr>
          <p:cNvGrpSpPr/>
          <p:nvPr/>
        </p:nvGrpSpPr>
        <p:grpSpPr>
          <a:xfrm rot="2796869">
            <a:off x="4415634" y="2006450"/>
            <a:ext cx="2853336" cy="2843283"/>
            <a:chOff x="3643706" y="1836574"/>
            <a:chExt cx="1856588" cy="1856588"/>
          </a:xfrm>
        </p:grpSpPr>
        <p:sp>
          <p:nvSpPr>
            <p:cNvPr id="30" name="Google Shape;918;p27">
              <a:extLst>
                <a:ext uri="{FF2B5EF4-FFF2-40B4-BE49-F238E27FC236}">
                  <a16:creationId xmlns:a16="http://schemas.microsoft.com/office/drawing/2014/main" id="{933D16BC-6693-30BC-0E23-1B856173E034}"/>
                </a:ext>
              </a:extLst>
            </p:cNvPr>
            <p:cNvSpPr/>
            <p:nvPr/>
          </p:nvSpPr>
          <p:spPr>
            <a:xfrm>
              <a:off x="3716800" y="1908910"/>
              <a:ext cx="1710300" cy="1710300"/>
            </a:xfrm>
            <a:prstGeom prst="ellipse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1" name="Google Shape;919;p27">
              <a:extLst>
                <a:ext uri="{FF2B5EF4-FFF2-40B4-BE49-F238E27FC236}">
                  <a16:creationId xmlns:a16="http://schemas.microsoft.com/office/drawing/2014/main" id="{A720FD50-E6AC-0520-40BC-0C76C49296C6}"/>
                </a:ext>
              </a:extLst>
            </p:cNvPr>
            <p:cNvSpPr/>
            <p:nvPr/>
          </p:nvSpPr>
          <p:spPr>
            <a:xfrm rot="5400000">
              <a:off x="4498150" y="1846324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2" name="Google Shape;920;p27">
              <a:extLst>
                <a:ext uri="{FF2B5EF4-FFF2-40B4-BE49-F238E27FC236}">
                  <a16:creationId xmlns:a16="http://schemas.microsoft.com/office/drawing/2014/main" id="{9D87292A-055B-96E0-5BD3-B1599D0B92DF}"/>
                </a:ext>
              </a:extLst>
            </p:cNvPr>
            <p:cNvSpPr/>
            <p:nvPr/>
          </p:nvSpPr>
          <p:spPr>
            <a:xfrm rot="-5400000">
              <a:off x="4498150" y="3555312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3" name="Google Shape;921;p27">
              <a:extLst>
                <a:ext uri="{FF2B5EF4-FFF2-40B4-BE49-F238E27FC236}">
                  <a16:creationId xmlns:a16="http://schemas.microsoft.com/office/drawing/2014/main" id="{E89FCE93-92BF-7CF0-6DED-05B994600407}"/>
                </a:ext>
              </a:extLst>
            </p:cNvPr>
            <p:cNvSpPr/>
            <p:nvPr/>
          </p:nvSpPr>
          <p:spPr>
            <a:xfrm rot="10800000">
              <a:off x="5352694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34" name="Google Shape;922;p27">
              <a:extLst>
                <a:ext uri="{FF2B5EF4-FFF2-40B4-BE49-F238E27FC236}">
                  <a16:creationId xmlns:a16="http://schemas.microsoft.com/office/drawing/2014/main" id="{D2D88E8E-A6ED-5B08-C333-D458FEDEA2AD}"/>
                </a:ext>
              </a:extLst>
            </p:cNvPr>
            <p:cNvSpPr/>
            <p:nvPr/>
          </p:nvSpPr>
          <p:spPr>
            <a:xfrm>
              <a:off x="3643706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</p:grpSp>
      <p:cxnSp>
        <p:nvCxnSpPr>
          <p:cNvPr id="35" name="Google Shape;937;p27">
            <a:extLst>
              <a:ext uri="{FF2B5EF4-FFF2-40B4-BE49-F238E27FC236}">
                <a16:creationId xmlns:a16="http://schemas.microsoft.com/office/drawing/2014/main" id="{E315BE90-C5EF-B8B6-9366-E5EEBE813FDE}"/>
              </a:ext>
            </a:extLst>
          </p:cNvPr>
          <p:cNvCxnSpPr>
            <a:cxnSpLocks/>
          </p:cNvCxnSpPr>
          <p:nvPr/>
        </p:nvCxnSpPr>
        <p:spPr>
          <a:xfrm flipH="1" flipV="1">
            <a:off x="3438845" y="1258984"/>
            <a:ext cx="2438952" cy="884293"/>
          </a:xfrm>
          <a:prstGeom prst="bentConnector3">
            <a:avLst>
              <a:gd name="adj1" fmla="val 86498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6" name="Google Shape;939;p27">
            <a:extLst>
              <a:ext uri="{FF2B5EF4-FFF2-40B4-BE49-F238E27FC236}">
                <a16:creationId xmlns:a16="http://schemas.microsoft.com/office/drawing/2014/main" id="{17C05E0A-0932-9B82-B831-F6E1E65634C2}"/>
              </a:ext>
            </a:extLst>
          </p:cNvPr>
          <p:cNvCxnSpPr>
            <a:cxnSpLocks/>
            <a:stCxn id="30" idx="5"/>
            <a:endCxn id="44" idx="3"/>
          </p:cNvCxnSpPr>
          <p:nvPr/>
        </p:nvCxnSpPr>
        <p:spPr>
          <a:xfrm rot="10800000" flipV="1">
            <a:off x="3849419" y="4738670"/>
            <a:ext cx="1959081" cy="1028156"/>
          </a:xfrm>
          <a:prstGeom prst="bentConnector3">
            <a:avLst>
              <a:gd name="adj1" fmla="val 13472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7" name="Google Shape;939;p27">
            <a:extLst>
              <a:ext uri="{FF2B5EF4-FFF2-40B4-BE49-F238E27FC236}">
                <a16:creationId xmlns:a16="http://schemas.microsoft.com/office/drawing/2014/main" id="{7B733432-C93B-65E7-F413-0DF7984687C1}"/>
              </a:ext>
            </a:extLst>
          </p:cNvPr>
          <p:cNvCxnSpPr>
            <a:cxnSpLocks/>
            <a:stCxn id="31" idx="0"/>
            <a:endCxn id="40" idx="1"/>
          </p:cNvCxnSpPr>
          <p:nvPr/>
        </p:nvCxnSpPr>
        <p:spPr>
          <a:xfrm rot="5400000" flipH="1" flipV="1">
            <a:off x="6626201" y="1271098"/>
            <a:ext cx="1564282" cy="1094878"/>
          </a:xfrm>
          <a:prstGeom prst="bentConnector4">
            <a:avLst>
              <a:gd name="adj1" fmla="val 32404"/>
              <a:gd name="adj2" fmla="val 52073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diamond" w="med" len="med"/>
            <a:tailEnd type="triangle" w="med" len="med"/>
          </a:ln>
        </p:spPr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BD8F09B-4D2D-927E-5E6B-05CCA258DEE3}"/>
              </a:ext>
            </a:extLst>
          </p:cNvPr>
          <p:cNvSpPr txBox="1"/>
          <p:nvPr/>
        </p:nvSpPr>
        <p:spPr>
          <a:xfrm>
            <a:off x="828288" y="969798"/>
            <a:ext cx="2646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Atualização</a:t>
            </a: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AD4FCB99-5C0E-B867-E0D3-34448EE0C026}"/>
              </a:ext>
            </a:extLst>
          </p:cNvPr>
          <p:cNvCxnSpPr>
            <a:cxnSpLocks/>
          </p:cNvCxnSpPr>
          <p:nvPr/>
        </p:nvCxnSpPr>
        <p:spPr>
          <a:xfrm>
            <a:off x="2484689" y="1641541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D20CE83-1228-F825-DD53-F860C34F525F}"/>
              </a:ext>
            </a:extLst>
          </p:cNvPr>
          <p:cNvSpPr txBox="1"/>
          <p:nvPr/>
        </p:nvSpPr>
        <p:spPr>
          <a:xfrm>
            <a:off x="7955781" y="744008"/>
            <a:ext cx="232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Relevância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7A68611-A34B-27CF-A82C-3E05148E6D19}"/>
              </a:ext>
            </a:extLst>
          </p:cNvPr>
          <p:cNvCxnSpPr>
            <a:cxnSpLocks/>
          </p:cNvCxnSpPr>
          <p:nvPr/>
        </p:nvCxnSpPr>
        <p:spPr>
          <a:xfrm>
            <a:off x="7867486" y="1464785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D64A372-0343-058C-2198-E7C3CBBD98D4}"/>
              </a:ext>
            </a:extLst>
          </p:cNvPr>
          <p:cNvSpPr txBox="1"/>
          <p:nvPr/>
        </p:nvSpPr>
        <p:spPr>
          <a:xfrm>
            <a:off x="509747" y="3165575"/>
            <a:ext cx="1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Clareza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32439EC-883F-BC24-A2EA-69AE51B45828}"/>
              </a:ext>
            </a:extLst>
          </p:cNvPr>
          <p:cNvSpPr txBox="1"/>
          <p:nvPr/>
        </p:nvSpPr>
        <p:spPr>
          <a:xfrm>
            <a:off x="7795082" y="4738670"/>
            <a:ext cx="3891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Responsabilidade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19547C5-3E7C-728C-AE2F-2049CCFF7F27}"/>
              </a:ext>
            </a:extLst>
          </p:cNvPr>
          <p:cNvSpPr txBox="1"/>
          <p:nvPr/>
        </p:nvSpPr>
        <p:spPr>
          <a:xfrm>
            <a:off x="2053916" y="5474438"/>
            <a:ext cx="179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Regras</a:t>
            </a:r>
          </a:p>
        </p:txBody>
      </p:sp>
      <p:cxnSp>
        <p:nvCxnSpPr>
          <p:cNvPr id="45" name="Google Shape;937;p27">
            <a:extLst>
              <a:ext uri="{FF2B5EF4-FFF2-40B4-BE49-F238E27FC236}">
                <a16:creationId xmlns:a16="http://schemas.microsoft.com/office/drawing/2014/main" id="{06FCBE84-CEA9-39EA-85BD-CB8A6212A545}"/>
              </a:ext>
            </a:extLst>
          </p:cNvPr>
          <p:cNvCxnSpPr>
            <a:cxnSpLocks/>
            <a:stCxn id="32" idx="3"/>
            <a:endCxn id="42" idx="3"/>
          </p:cNvCxnSpPr>
          <p:nvPr/>
        </p:nvCxnSpPr>
        <p:spPr>
          <a:xfrm rot="5400000" flipH="1">
            <a:off x="3118752" y="2558395"/>
            <a:ext cx="940507" cy="2739645"/>
          </a:xfrm>
          <a:prstGeom prst="bentConnector4">
            <a:avLst>
              <a:gd name="adj1" fmla="val -24306"/>
              <a:gd name="adj2" fmla="val 53297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004DB533-218E-DC12-B871-0C8964D09D31}"/>
              </a:ext>
            </a:extLst>
          </p:cNvPr>
          <p:cNvCxnSpPr>
            <a:cxnSpLocks/>
          </p:cNvCxnSpPr>
          <p:nvPr/>
        </p:nvCxnSpPr>
        <p:spPr>
          <a:xfrm>
            <a:off x="2978257" y="6144226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FF736432-8543-A8D6-CF09-3DC121E4EF6E}"/>
              </a:ext>
            </a:extLst>
          </p:cNvPr>
          <p:cNvCxnSpPr>
            <a:cxnSpLocks/>
          </p:cNvCxnSpPr>
          <p:nvPr/>
        </p:nvCxnSpPr>
        <p:spPr>
          <a:xfrm>
            <a:off x="1450926" y="3809850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395970E8-CE35-779A-CCEA-6483DA630001}"/>
              </a:ext>
            </a:extLst>
          </p:cNvPr>
          <p:cNvCxnSpPr>
            <a:cxnSpLocks/>
          </p:cNvCxnSpPr>
          <p:nvPr/>
        </p:nvCxnSpPr>
        <p:spPr>
          <a:xfrm>
            <a:off x="7674337" y="5465493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oogle Shape;937;p27">
            <a:extLst>
              <a:ext uri="{FF2B5EF4-FFF2-40B4-BE49-F238E27FC236}">
                <a16:creationId xmlns:a16="http://schemas.microsoft.com/office/drawing/2014/main" id="{D608D92F-507A-062A-4D33-F704DEA70974}"/>
              </a:ext>
            </a:extLst>
          </p:cNvPr>
          <p:cNvCxnSpPr>
            <a:cxnSpLocks/>
            <a:stCxn id="30" idx="7"/>
            <a:endCxn id="43" idx="1"/>
          </p:cNvCxnSpPr>
          <p:nvPr/>
        </p:nvCxnSpPr>
        <p:spPr>
          <a:xfrm>
            <a:off x="7154502" y="3466463"/>
            <a:ext cx="640580" cy="1564595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78838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6CA615-B0E8-021D-DA29-7E0EEFE2D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40CF637-26A4-B2F9-1A8E-E07E47DF40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386" b="4236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" name="Gráfico 2" descr="Grupo de homens com preenchimento sólido">
            <a:extLst>
              <a:ext uri="{FF2B5EF4-FFF2-40B4-BE49-F238E27FC236}">
                <a16:creationId xmlns:a16="http://schemas.microsoft.com/office/drawing/2014/main" id="{3862B0C3-BBCF-7008-6CDB-4A93EBF96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3067" y="2463189"/>
            <a:ext cx="1440000" cy="1440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4631F4-6F9E-9EB8-00FE-EFFA27EF30F1}"/>
              </a:ext>
            </a:extLst>
          </p:cNvPr>
          <p:cNvSpPr txBox="1"/>
          <p:nvPr/>
        </p:nvSpPr>
        <p:spPr>
          <a:xfrm>
            <a:off x="4628475" y="3903189"/>
            <a:ext cx="242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Univers" panose="020B0503020202020204" pitchFamily="34" charset="0"/>
              </a:rPr>
              <a:t>PESSOAS</a:t>
            </a:r>
          </a:p>
        </p:txBody>
      </p:sp>
      <p:grpSp>
        <p:nvGrpSpPr>
          <p:cNvPr id="5" name="Google Shape;917;p27">
            <a:extLst>
              <a:ext uri="{FF2B5EF4-FFF2-40B4-BE49-F238E27FC236}">
                <a16:creationId xmlns:a16="http://schemas.microsoft.com/office/drawing/2014/main" id="{AEDEDED6-E231-2534-AB6B-1CFFDF1E0C3B}"/>
              </a:ext>
            </a:extLst>
          </p:cNvPr>
          <p:cNvGrpSpPr/>
          <p:nvPr/>
        </p:nvGrpSpPr>
        <p:grpSpPr>
          <a:xfrm rot="2796869">
            <a:off x="4415634" y="2006450"/>
            <a:ext cx="2853336" cy="2843283"/>
            <a:chOff x="3643706" y="1836574"/>
            <a:chExt cx="1856588" cy="1856588"/>
          </a:xfrm>
        </p:grpSpPr>
        <p:sp>
          <p:nvSpPr>
            <p:cNvPr id="6" name="Google Shape;918;p27">
              <a:extLst>
                <a:ext uri="{FF2B5EF4-FFF2-40B4-BE49-F238E27FC236}">
                  <a16:creationId xmlns:a16="http://schemas.microsoft.com/office/drawing/2014/main" id="{A699148A-7C8E-C90B-DA9D-F4B34506F244}"/>
                </a:ext>
              </a:extLst>
            </p:cNvPr>
            <p:cNvSpPr/>
            <p:nvPr/>
          </p:nvSpPr>
          <p:spPr>
            <a:xfrm>
              <a:off x="3716800" y="1908910"/>
              <a:ext cx="1710300" cy="1710300"/>
            </a:xfrm>
            <a:prstGeom prst="ellipse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7" name="Google Shape;919;p27">
              <a:extLst>
                <a:ext uri="{FF2B5EF4-FFF2-40B4-BE49-F238E27FC236}">
                  <a16:creationId xmlns:a16="http://schemas.microsoft.com/office/drawing/2014/main" id="{5168A5C8-4975-84D3-8E0E-873AE6B034B4}"/>
                </a:ext>
              </a:extLst>
            </p:cNvPr>
            <p:cNvSpPr/>
            <p:nvPr/>
          </p:nvSpPr>
          <p:spPr>
            <a:xfrm rot="5400000">
              <a:off x="4498150" y="1846324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8" name="Google Shape;920;p27">
              <a:extLst>
                <a:ext uri="{FF2B5EF4-FFF2-40B4-BE49-F238E27FC236}">
                  <a16:creationId xmlns:a16="http://schemas.microsoft.com/office/drawing/2014/main" id="{6F35E67A-AEA8-35FC-63D8-6D463152C1CA}"/>
                </a:ext>
              </a:extLst>
            </p:cNvPr>
            <p:cNvSpPr/>
            <p:nvPr/>
          </p:nvSpPr>
          <p:spPr>
            <a:xfrm rot="-5400000">
              <a:off x="4498150" y="3555312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9" name="Google Shape;921;p27">
              <a:extLst>
                <a:ext uri="{FF2B5EF4-FFF2-40B4-BE49-F238E27FC236}">
                  <a16:creationId xmlns:a16="http://schemas.microsoft.com/office/drawing/2014/main" id="{DDBF0F4E-667D-364D-F4CC-ABECB88D5BF6}"/>
                </a:ext>
              </a:extLst>
            </p:cNvPr>
            <p:cNvSpPr/>
            <p:nvPr/>
          </p:nvSpPr>
          <p:spPr>
            <a:xfrm rot="10800000">
              <a:off x="5352694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10" name="Google Shape;922;p27">
              <a:extLst>
                <a:ext uri="{FF2B5EF4-FFF2-40B4-BE49-F238E27FC236}">
                  <a16:creationId xmlns:a16="http://schemas.microsoft.com/office/drawing/2014/main" id="{C7A8A052-B1D4-26D7-8F32-2A02353D52D9}"/>
                </a:ext>
              </a:extLst>
            </p:cNvPr>
            <p:cNvSpPr/>
            <p:nvPr/>
          </p:nvSpPr>
          <p:spPr>
            <a:xfrm>
              <a:off x="3643706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</p:grpSp>
      <p:cxnSp>
        <p:nvCxnSpPr>
          <p:cNvPr id="11" name="Google Shape;937;p27">
            <a:extLst>
              <a:ext uri="{FF2B5EF4-FFF2-40B4-BE49-F238E27FC236}">
                <a16:creationId xmlns:a16="http://schemas.microsoft.com/office/drawing/2014/main" id="{6D00BADF-CE44-6D6B-8439-0D4EFF4499AB}"/>
              </a:ext>
            </a:extLst>
          </p:cNvPr>
          <p:cNvCxnSpPr>
            <a:cxnSpLocks/>
            <a:stCxn id="6" idx="1"/>
            <a:endCxn id="14" idx="3"/>
          </p:cNvCxnSpPr>
          <p:nvPr/>
        </p:nvCxnSpPr>
        <p:spPr>
          <a:xfrm flipH="1" flipV="1">
            <a:off x="3061532" y="1954587"/>
            <a:ext cx="2816265" cy="161114"/>
          </a:xfrm>
          <a:prstGeom prst="bentConnector3">
            <a:avLst>
              <a:gd name="adj1" fmla="val 58675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2" name="Google Shape;939;p27">
            <a:extLst>
              <a:ext uri="{FF2B5EF4-FFF2-40B4-BE49-F238E27FC236}">
                <a16:creationId xmlns:a16="http://schemas.microsoft.com/office/drawing/2014/main" id="{28118EFC-E235-902F-7B30-B31FE01F2A2F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840640" y="4738668"/>
            <a:ext cx="1379172" cy="989187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3" name="Google Shape;939;p27">
            <a:extLst>
              <a:ext uri="{FF2B5EF4-FFF2-40B4-BE49-F238E27FC236}">
                <a16:creationId xmlns:a16="http://schemas.microsoft.com/office/drawing/2014/main" id="{04CF31A7-B379-1780-AE78-303494F9849F}"/>
              </a:ext>
            </a:extLst>
          </p:cNvPr>
          <p:cNvCxnSpPr>
            <a:cxnSpLocks/>
            <a:stCxn id="7" idx="0"/>
            <a:endCxn id="16" idx="1"/>
          </p:cNvCxnSpPr>
          <p:nvPr/>
        </p:nvCxnSpPr>
        <p:spPr>
          <a:xfrm rot="5400000" flipH="1" flipV="1">
            <a:off x="6626200" y="1271098"/>
            <a:ext cx="1564282" cy="1094877"/>
          </a:xfrm>
          <a:prstGeom prst="bentConnector4">
            <a:avLst>
              <a:gd name="adj1" fmla="val -14614"/>
              <a:gd name="adj2" fmla="val 52074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diamond" w="med" len="med"/>
            <a:tailEnd type="triangle" w="med" len="med"/>
          </a:ln>
        </p:spPr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544B39-DB96-26A7-E1E7-0BAA8CDDD945}"/>
              </a:ext>
            </a:extLst>
          </p:cNvPr>
          <p:cNvSpPr txBox="1"/>
          <p:nvPr/>
        </p:nvSpPr>
        <p:spPr>
          <a:xfrm>
            <a:off x="984348" y="1662199"/>
            <a:ext cx="207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Cultura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79058B8-3F54-C9D5-684A-AD048C361696}"/>
              </a:ext>
            </a:extLst>
          </p:cNvPr>
          <p:cNvCxnSpPr>
            <a:cxnSpLocks/>
          </p:cNvCxnSpPr>
          <p:nvPr/>
        </p:nvCxnSpPr>
        <p:spPr>
          <a:xfrm>
            <a:off x="2226645" y="2323885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8F182F8-CC81-C294-4146-266CAF4A35F4}"/>
              </a:ext>
            </a:extLst>
          </p:cNvPr>
          <p:cNvSpPr txBox="1"/>
          <p:nvPr/>
        </p:nvSpPr>
        <p:spPr>
          <a:xfrm>
            <a:off x="7955780" y="744008"/>
            <a:ext cx="2673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Capacitação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0079540-B74B-170D-CE67-E7441CDBD718}"/>
              </a:ext>
            </a:extLst>
          </p:cNvPr>
          <p:cNvCxnSpPr>
            <a:cxnSpLocks/>
          </p:cNvCxnSpPr>
          <p:nvPr/>
        </p:nvCxnSpPr>
        <p:spPr>
          <a:xfrm>
            <a:off x="7867486" y="1464785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650B01B-F4C8-ADB2-78B1-A49A8839A356}"/>
              </a:ext>
            </a:extLst>
          </p:cNvPr>
          <p:cNvSpPr txBox="1"/>
          <p:nvPr/>
        </p:nvSpPr>
        <p:spPr>
          <a:xfrm>
            <a:off x="478977" y="4828535"/>
            <a:ext cx="3509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Apoio da Gestão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D2F9603-3A2F-0E2C-78B9-0F6FC0E28352}"/>
              </a:ext>
            </a:extLst>
          </p:cNvPr>
          <p:cNvSpPr txBox="1"/>
          <p:nvPr/>
        </p:nvSpPr>
        <p:spPr>
          <a:xfrm>
            <a:off x="8069884" y="3724778"/>
            <a:ext cx="283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Resistências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20F6D25-5DE8-5F75-BFE0-EC0A0172051D}"/>
              </a:ext>
            </a:extLst>
          </p:cNvPr>
          <p:cNvSpPr txBox="1"/>
          <p:nvPr/>
        </p:nvSpPr>
        <p:spPr>
          <a:xfrm>
            <a:off x="7219812" y="5435467"/>
            <a:ext cx="3011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Engajamento</a:t>
            </a:r>
          </a:p>
        </p:txBody>
      </p:sp>
      <p:cxnSp>
        <p:nvCxnSpPr>
          <p:cNvPr id="21" name="Google Shape;937;p27">
            <a:extLst>
              <a:ext uri="{FF2B5EF4-FFF2-40B4-BE49-F238E27FC236}">
                <a16:creationId xmlns:a16="http://schemas.microsoft.com/office/drawing/2014/main" id="{E6E60F0F-D620-64F2-3223-9D0342478C6B}"/>
              </a:ext>
            </a:extLst>
          </p:cNvPr>
          <p:cNvCxnSpPr>
            <a:cxnSpLocks/>
            <a:stCxn id="8" idx="3"/>
            <a:endCxn id="18" idx="3"/>
          </p:cNvCxnSpPr>
          <p:nvPr/>
        </p:nvCxnSpPr>
        <p:spPr>
          <a:xfrm rot="5400000">
            <a:off x="4112495" y="4274589"/>
            <a:ext cx="722453" cy="970215"/>
          </a:xfrm>
          <a:prstGeom prst="bentConnector2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95211AC-0E53-EB6A-B46B-257A67812C32}"/>
              </a:ext>
            </a:extLst>
          </p:cNvPr>
          <p:cNvCxnSpPr>
            <a:cxnSpLocks/>
          </p:cNvCxnSpPr>
          <p:nvPr/>
        </p:nvCxnSpPr>
        <p:spPr>
          <a:xfrm>
            <a:off x="7154502" y="6223740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C748385-7230-43AB-6E2F-56BEDE6F49F4}"/>
              </a:ext>
            </a:extLst>
          </p:cNvPr>
          <p:cNvCxnSpPr>
            <a:cxnSpLocks/>
          </p:cNvCxnSpPr>
          <p:nvPr/>
        </p:nvCxnSpPr>
        <p:spPr>
          <a:xfrm>
            <a:off x="3245832" y="5557322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49901A1F-6D59-2954-0579-C36899E03C64}"/>
              </a:ext>
            </a:extLst>
          </p:cNvPr>
          <p:cNvCxnSpPr>
            <a:cxnSpLocks/>
          </p:cNvCxnSpPr>
          <p:nvPr/>
        </p:nvCxnSpPr>
        <p:spPr>
          <a:xfrm>
            <a:off x="7959743" y="4463115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oogle Shape;937;p27">
            <a:extLst>
              <a:ext uri="{FF2B5EF4-FFF2-40B4-BE49-F238E27FC236}">
                <a16:creationId xmlns:a16="http://schemas.microsoft.com/office/drawing/2014/main" id="{99007E6D-A803-945F-CED0-916AAC8CA004}"/>
              </a:ext>
            </a:extLst>
          </p:cNvPr>
          <p:cNvCxnSpPr>
            <a:cxnSpLocks/>
            <a:stCxn id="6" idx="7"/>
            <a:endCxn id="19" idx="1"/>
          </p:cNvCxnSpPr>
          <p:nvPr/>
        </p:nvCxnSpPr>
        <p:spPr>
          <a:xfrm>
            <a:off x="7154502" y="3466463"/>
            <a:ext cx="915382" cy="55070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16474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86C34-293B-0F65-1559-1E035F392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3CAB686-58D5-035A-6C00-17F35D20AF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1" name="Paralelogramo 10">
            <a:extLst>
              <a:ext uri="{FF2B5EF4-FFF2-40B4-BE49-F238E27FC236}">
                <a16:creationId xmlns:a16="http://schemas.microsoft.com/office/drawing/2014/main" id="{BF6CA8CF-9539-FD99-E30C-E7C55F1E7338}"/>
              </a:ext>
            </a:extLst>
          </p:cNvPr>
          <p:cNvSpPr/>
          <p:nvPr/>
        </p:nvSpPr>
        <p:spPr>
          <a:xfrm>
            <a:off x="5347252" y="0"/>
            <a:ext cx="9849678" cy="6858000"/>
          </a:xfrm>
          <a:prstGeom prst="parallelogram">
            <a:avLst>
              <a:gd name="adj" fmla="val 43115"/>
            </a:avLst>
          </a:prstGeom>
          <a:solidFill>
            <a:srgbClr val="2843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3A5667-F4AE-18AD-7650-89E2EEF49F32}"/>
              </a:ext>
            </a:extLst>
          </p:cNvPr>
          <p:cNvSpPr txBox="1"/>
          <p:nvPr/>
        </p:nvSpPr>
        <p:spPr>
          <a:xfrm>
            <a:off x="543434" y="929647"/>
            <a:ext cx="4933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Tecnologias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C8FC57-D677-AF7E-540F-D87E46442071}"/>
              </a:ext>
            </a:extLst>
          </p:cNvPr>
          <p:cNvSpPr txBox="1"/>
          <p:nvPr/>
        </p:nvSpPr>
        <p:spPr>
          <a:xfrm>
            <a:off x="5877338" y="266596"/>
            <a:ext cx="6345010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                       Agilidade</a:t>
            </a:r>
          </a:p>
          <a:p>
            <a:pPr marR="0" lvl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                    Qualidade</a:t>
            </a:r>
            <a:endParaRPr lang="pt-BR" sz="3600" dirty="0">
              <a:solidFill>
                <a:prstClr val="white"/>
              </a:solidFill>
              <a:latin typeface="Univers" panose="020B0503020202020204" pitchFamily="34" charset="0"/>
              <a:ea typeface="Verdana" panose="020B0604030504040204" pitchFamily="34" charset="0"/>
            </a:endParaRPr>
          </a:p>
          <a:p>
            <a:pPr marR="0" lvl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                 Disponibilidade</a:t>
            </a:r>
          </a:p>
          <a:p>
            <a:pPr lvl="0" defTabSz="316520">
              <a:spcAft>
                <a:spcPts val="600"/>
              </a:spcAft>
              <a:buClr>
                <a:schemeClr val="bg1"/>
              </a:buClr>
              <a:buSzPct val="105000"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               Redução de erros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  <a:p>
            <a:pPr lvl="0" defTabSz="316520">
              <a:spcAft>
                <a:spcPts val="600"/>
              </a:spcAft>
              <a:buClr>
                <a:schemeClr val="bg1"/>
              </a:buClr>
              <a:buSzPct val="105000"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             Redução de custos           </a:t>
            </a:r>
          </a:p>
          <a:p>
            <a:pPr marR="0" lvl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           Compartilhamento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  <a:p>
            <a:pPr marR="0" lvl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        Melhor experiência</a:t>
            </a:r>
          </a:p>
          <a:p>
            <a:pPr marR="0" lvl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     Personalização</a:t>
            </a:r>
          </a:p>
          <a:p>
            <a:pPr marR="0" lvl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   Predição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  <a:p>
            <a:pPr marR="0" lvl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Melhor tomada de decisão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F23B1B-0171-A2B6-7E46-914CCA529B91}"/>
              </a:ext>
            </a:extLst>
          </p:cNvPr>
          <p:cNvSpPr txBox="1"/>
          <p:nvPr/>
        </p:nvSpPr>
        <p:spPr>
          <a:xfrm>
            <a:off x="646043" y="4220116"/>
            <a:ext cx="4933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Benefícios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BA809944-B26A-DDD5-8577-711B3B6DA042}"/>
              </a:ext>
            </a:extLst>
          </p:cNvPr>
          <p:cNvSpPr/>
          <p:nvPr/>
        </p:nvSpPr>
        <p:spPr>
          <a:xfrm>
            <a:off x="2009384" y="2597896"/>
            <a:ext cx="1858570" cy="10156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090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E00303-5AAA-BB74-D21A-6D91A3A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6D8B024-CE99-A9E5-837F-9BEEE4388B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26930" b="168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B4B6344-3534-FB2D-BEB2-02D7A0D65206}"/>
              </a:ext>
            </a:extLst>
          </p:cNvPr>
          <p:cNvSpPr txBox="1"/>
          <p:nvPr/>
        </p:nvSpPr>
        <p:spPr>
          <a:xfrm>
            <a:off x="3064423" y="348909"/>
            <a:ext cx="5636434" cy="1225868"/>
          </a:xfrm>
          <a:prstGeom prst="round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Governança</a:t>
            </a:r>
            <a:endParaRPr kumimoji="0" lang="pt-BR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C4A6BF-92F0-9246-42B2-65E12E8C8E02}"/>
              </a:ext>
            </a:extLst>
          </p:cNvPr>
          <p:cNvSpPr txBox="1"/>
          <p:nvPr/>
        </p:nvSpPr>
        <p:spPr>
          <a:xfrm>
            <a:off x="1887108" y="3005390"/>
            <a:ext cx="8252571" cy="3847862"/>
          </a:xfrm>
          <a:prstGeom prst="round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 marR="0" lvl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40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Mitigar os riscos</a:t>
            </a:r>
          </a:p>
          <a:p>
            <a:pPr marR="0" lvl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40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Escalabilidade</a:t>
            </a:r>
          </a:p>
          <a:p>
            <a:pPr marR="0" lvl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40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Sustentabilidade</a:t>
            </a:r>
          </a:p>
          <a:p>
            <a:pPr marR="0" lvl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40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Alinhamento com a estratégia</a:t>
            </a:r>
          </a:p>
          <a:p>
            <a:pPr marR="0" lvl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tabLst/>
              <a:defRPr/>
            </a:pPr>
            <a:r>
              <a:rPr lang="pt-BR" sz="40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Otimização do investimento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CAB4B284-A07F-B65A-568B-93674A724761}"/>
              </a:ext>
            </a:extLst>
          </p:cNvPr>
          <p:cNvSpPr/>
          <p:nvPr/>
        </p:nvSpPr>
        <p:spPr>
          <a:xfrm>
            <a:off x="4953355" y="1782252"/>
            <a:ext cx="1858570" cy="10156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3718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919B1E9-D706-A0A4-92F8-5DCD8942B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21875" b="21875"/>
          <a:stretch>
            <a:fillRect/>
          </a:stretch>
        </p:blipFill>
        <p:spPr>
          <a:xfrm>
            <a:off x="-16423" y="0"/>
            <a:ext cx="12191999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09A104-207F-8D00-7C3B-8B61E6D1BDA9}"/>
              </a:ext>
            </a:extLst>
          </p:cNvPr>
          <p:cNvSpPr txBox="1"/>
          <p:nvPr/>
        </p:nvSpPr>
        <p:spPr>
          <a:xfrm>
            <a:off x="16424" y="5938599"/>
            <a:ext cx="5367130" cy="919401"/>
          </a:xfrm>
          <a:prstGeom prst="round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Experimentação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976DD84-2091-37A7-6BB0-E0024F1BC06B}"/>
              </a:ext>
            </a:extLst>
          </p:cNvPr>
          <p:cNvSpPr txBox="1"/>
          <p:nvPr/>
        </p:nvSpPr>
        <p:spPr>
          <a:xfrm>
            <a:off x="7132521" y="-13480"/>
            <a:ext cx="5075902" cy="919401"/>
          </a:xfrm>
          <a:prstGeom prst="round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Transformação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1499A0DB-D755-E7ED-6AAA-76BA0994F273}"/>
              </a:ext>
            </a:extLst>
          </p:cNvPr>
          <p:cNvSpPr/>
          <p:nvPr/>
        </p:nvSpPr>
        <p:spPr>
          <a:xfrm rot="20058982">
            <a:off x="5065185" y="3360244"/>
            <a:ext cx="7428761" cy="2121337"/>
          </a:xfrm>
          <a:prstGeom prst="rightArrow">
            <a:avLst>
              <a:gd name="adj1" fmla="val 50000"/>
              <a:gd name="adj2" fmla="val 32634"/>
            </a:avLst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b="1" dirty="0">
                <a:latin typeface="Univers" panose="020B0503020202020204" pitchFamily="34" charset="0"/>
              </a:rPr>
              <a:t>GOVERNANÇA</a:t>
            </a:r>
          </a:p>
        </p:txBody>
      </p:sp>
    </p:spTree>
    <p:extLst>
      <p:ext uri="{BB962C8B-B14F-4D97-AF65-F5344CB8AC3E}">
        <p14:creationId xmlns:p14="http://schemas.microsoft.com/office/powerpoint/2010/main" val="303617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30B457E6-D709-4CC2-FB1B-81B55BFF3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5" r="25010" b="46371"/>
          <a:stretch/>
        </p:blipFill>
        <p:spPr>
          <a:xfrm>
            <a:off x="3784319" y="-1"/>
            <a:ext cx="8412254" cy="6858001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C4170C8-738C-62F9-61DF-2D7AF1BDCA0C}"/>
              </a:ext>
            </a:extLst>
          </p:cNvPr>
          <p:cNvGrpSpPr/>
          <p:nvPr/>
        </p:nvGrpSpPr>
        <p:grpSpPr>
          <a:xfrm>
            <a:off x="729584" y="5202502"/>
            <a:ext cx="5381067" cy="467332"/>
            <a:chOff x="703922" y="4856532"/>
            <a:chExt cx="5218529" cy="467332"/>
          </a:xfrm>
        </p:grpSpPr>
        <p:pic>
          <p:nvPicPr>
            <p:cNvPr id="12" name="Gráfico 11" descr="Envelope">
              <a:extLst>
                <a:ext uri="{FF2B5EF4-FFF2-40B4-BE49-F238E27FC236}">
                  <a16:creationId xmlns:a16="http://schemas.microsoft.com/office/drawing/2014/main" id="{61EF0A87-24C2-6135-F362-A0F3B15A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3922" y="4856532"/>
              <a:ext cx="467332" cy="467332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6FAF8DCA-9692-7304-6E2E-E37E888C5CE4}"/>
                </a:ext>
              </a:extLst>
            </p:cNvPr>
            <p:cNvSpPr txBox="1"/>
            <p:nvPr/>
          </p:nvSpPr>
          <p:spPr>
            <a:xfrm>
              <a:off x="1171352" y="4891950"/>
              <a:ext cx="4751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spc="300" dirty="0">
                  <a:latin typeface="Titillium Web" panose="00000500000000000000" pitchFamily="2" charset="0"/>
                </a:rPr>
                <a:t>cabassi@informsysconsult.com.br</a:t>
              </a:r>
              <a:endParaRPr lang="pt-BR" dirty="0">
                <a:latin typeface="Univers" panose="020B0503020202020204" pitchFamily="34" charset="0"/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FE6AC4A-6D93-AF62-E424-5D6E353C59C2}"/>
              </a:ext>
            </a:extLst>
          </p:cNvPr>
          <p:cNvGrpSpPr/>
          <p:nvPr/>
        </p:nvGrpSpPr>
        <p:grpSpPr>
          <a:xfrm>
            <a:off x="761481" y="5698565"/>
            <a:ext cx="5193179" cy="556819"/>
            <a:chOff x="6324151" y="5484386"/>
            <a:chExt cx="5275373" cy="575195"/>
          </a:xfrm>
        </p:grpSpPr>
        <p:pic>
          <p:nvPicPr>
            <p:cNvPr id="17" name="Imagem 16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E291F8B7-A29C-2128-52FC-31802669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151" y="5557879"/>
              <a:ext cx="428208" cy="428208"/>
            </a:xfrm>
            <a:prstGeom prst="rect">
              <a:avLst/>
            </a:prstGeom>
          </p:spPr>
        </p:pic>
        <p:pic>
          <p:nvPicPr>
            <p:cNvPr id="18" name="Imagem 17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54F89DE7-C688-1EA3-2A27-D54334A5B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926" y="5556838"/>
              <a:ext cx="430291" cy="430291"/>
            </a:xfrm>
            <a:prstGeom prst="rect">
              <a:avLst/>
            </a:prstGeom>
          </p:spPr>
        </p:pic>
        <p:pic>
          <p:nvPicPr>
            <p:cNvPr id="19" name="Imagem 18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31E77F6B-324D-A3C4-3F36-1A04745A6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744" y="5550427"/>
              <a:ext cx="443113" cy="443113"/>
            </a:xfrm>
            <a:prstGeom prst="rect">
              <a:avLst/>
            </a:prstGeom>
          </p:spPr>
        </p:pic>
        <p:pic>
          <p:nvPicPr>
            <p:cNvPr id="20" name="Imagem 19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F484FBF8-C696-E946-D990-FD2649F6D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704" y="5527056"/>
              <a:ext cx="489855" cy="489855"/>
            </a:xfrm>
            <a:prstGeom prst="rect">
              <a:avLst/>
            </a:prstGeom>
          </p:spPr>
        </p:pic>
        <p:pic>
          <p:nvPicPr>
            <p:cNvPr id="21" name="Imagem 20" descr="Fundo preto com letras brancas&#10;&#10;Descrição gerada automaticamente">
              <a:extLst>
                <a:ext uri="{FF2B5EF4-FFF2-40B4-BE49-F238E27FC236}">
                  <a16:creationId xmlns:a16="http://schemas.microsoft.com/office/drawing/2014/main" id="{246BC1D6-3A73-41F3-29EB-FE6FC37D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569" y="5550602"/>
              <a:ext cx="442763" cy="442763"/>
            </a:xfrm>
            <a:prstGeom prst="rect">
              <a:avLst/>
            </a:prstGeom>
          </p:spPr>
        </p:pic>
        <p:pic>
          <p:nvPicPr>
            <p:cNvPr id="24" name="Imagem 23" descr="Ícone&#10;&#10;Descrição gerada automaticamente">
              <a:extLst>
                <a:ext uri="{FF2B5EF4-FFF2-40B4-BE49-F238E27FC236}">
                  <a16:creationId xmlns:a16="http://schemas.microsoft.com/office/drawing/2014/main" id="{E8FC4FC6-2B17-135A-C00B-FA6C5666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22" b="95217" l="2609" r="96087">
                          <a14:foregroundMark x1="2609" y1="46196" x2="2609" y2="46196"/>
                          <a14:foregroundMark x1="50109" y1="1630" x2="50109" y2="1630"/>
                          <a14:foregroundMark x1="96087" y1="47500" x2="96087" y2="47500"/>
                          <a14:foregroundMark x1="50326" y1="95217" x2="50326" y2="952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8412" y="5527257"/>
              <a:ext cx="489453" cy="489453"/>
            </a:xfrm>
            <a:prstGeom prst="rect">
              <a:avLst/>
            </a:prstGeom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E6D479FF-A389-91CE-0422-4C9D42B3B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000" b="92000" l="8889" r="92444">
                          <a14:foregroundMark x1="50222" y1="8000" x2="50222" y2="8000"/>
                          <a14:foregroundMark x1="9333" y1="47111" x2="9333" y2="47111"/>
                          <a14:foregroundMark x1="45333" y1="92000" x2="45333" y2="92000"/>
                          <a14:foregroundMark x1="92444" y1="48444" x2="92444" y2="4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4329" y="5484386"/>
              <a:ext cx="575195" cy="575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m 6" descr="Código QR&#10;&#10;Descrição gerada automaticamente">
            <a:extLst>
              <a:ext uri="{FF2B5EF4-FFF2-40B4-BE49-F238E27FC236}">
                <a16:creationId xmlns:a16="http://schemas.microsoft.com/office/drawing/2014/main" id="{53FC7BC6-54D6-1D91-A384-71C375DE5F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45" y="2943663"/>
            <a:ext cx="2085537" cy="2085537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01365434-E817-8CAA-9473-782CFCE389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7" y="285672"/>
            <a:ext cx="4820811" cy="10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90E9810-519E-9443-17E2-EA595766A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214" b="365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Explosão: 8 Pontos 12">
            <a:extLst>
              <a:ext uri="{FF2B5EF4-FFF2-40B4-BE49-F238E27FC236}">
                <a16:creationId xmlns:a16="http://schemas.microsoft.com/office/drawing/2014/main" id="{3C5281A2-068C-B355-0BFD-FEDB28084E35}"/>
              </a:ext>
            </a:extLst>
          </p:cNvPr>
          <p:cNvSpPr/>
          <p:nvPr/>
        </p:nvSpPr>
        <p:spPr>
          <a:xfrm>
            <a:off x="-1354109" y="-532157"/>
            <a:ext cx="10554669" cy="8842343"/>
          </a:xfrm>
          <a:prstGeom prst="irregularSeal1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03DE12-F2FE-71EA-CD4A-5E57603F5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264" y="1699062"/>
            <a:ext cx="2168470" cy="1080000"/>
          </a:xfrm>
          <a:prstGeom prst="rect">
            <a:avLst/>
          </a:prstGeom>
          <a:noFill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88C271-B331-AE7F-5AF8-F0B5A2048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424" y="916223"/>
            <a:ext cx="3458817" cy="949148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7DBCC15-EB1A-DB89-39FB-2C4C1AE6E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62" y="3073175"/>
            <a:ext cx="5253775" cy="1080000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F9648F-BCBA-C09E-EEB2-092E139E4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995" y="2297716"/>
            <a:ext cx="2906492" cy="1080000"/>
          </a:xfrm>
          <a:prstGeom prst="rect">
            <a:avLst/>
          </a:prstGeom>
          <a:noFill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87E14AE-682F-6367-52FF-3A65A97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9941" y="4213262"/>
            <a:ext cx="3550207" cy="861550"/>
          </a:xfrm>
          <a:prstGeom prst="rect">
            <a:avLst/>
          </a:prstGeom>
          <a:noFill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5173163-0E0D-1DA7-2CD3-7545A91AE0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36" y="4772237"/>
            <a:ext cx="1925013" cy="1080000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B8789D-7360-317B-AC8D-CC3A46970B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4696" y="5507157"/>
            <a:ext cx="1786623" cy="1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734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A615F-3487-AA75-1718-51EB1875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DB837C6-0D21-6B37-13D5-765497EE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214" b="365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D4BF96A-7E87-F4E8-377F-8F9356CD8CE8}"/>
              </a:ext>
            </a:extLst>
          </p:cNvPr>
          <p:cNvSpPr/>
          <p:nvPr/>
        </p:nvSpPr>
        <p:spPr>
          <a:xfrm>
            <a:off x="-1159598" y="217733"/>
            <a:ext cx="7904375" cy="1480009"/>
          </a:xfrm>
          <a:prstGeom prst="roundRect">
            <a:avLst>
              <a:gd name="adj" fmla="val 37686"/>
            </a:avLst>
          </a:prstGeom>
          <a:solidFill>
            <a:srgbClr val="2843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Gráfico 10" descr="Usuários com preenchimento sólido">
            <a:extLst>
              <a:ext uri="{FF2B5EF4-FFF2-40B4-BE49-F238E27FC236}">
                <a16:creationId xmlns:a16="http://schemas.microsoft.com/office/drawing/2014/main" id="{69F8E315-EA95-8F4E-F580-54302D878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143" y="359135"/>
            <a:ext cx="914400" cy="914400"/>
          </a:xfrm>
          <a:prstGeom prst="rect">
            <a:avLst/>
          </a:prstGeom>
        </p:spPr>
      </p:pic>
      <p:pic>
        <p:nvPicPr>
          <p:cNvPr id="14" name="Gráfico 13" descr="Usuário com preenchimento sólido">
            <a:extLst>
              <a:ext uri="{FF2B5EF4-FFF2-40B4-BE49-F238E27FC236}">
                <a16:creationId xmlns:a16="http://schemas.microsoft.com/office/drawing/2014/main" id="{15812A5F-44F8-13BC-2160-1A7A71275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2921" y="538244"/>
            <a:ext cx="544399" cy="54439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EDF1B23-2C8A-427D-8AAB-EB85CE7383E5}"/>
              </a:ext>
            </a:extLst>
          </p:cNvPr>
          <p:cNvSpPr txBox="1"/>
          <p:nvPr/>
        </p:nvSpPr>
        <p:spPr>
          <a:xfrm>
            <a:off x="724293" y="1200813"/>
            <a:ext cx="99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Univers" panose="020B0503020202020204" pitchFamily="34" charset="0"/>
              </a:rPr>
              <a:t>PAINEL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C768270-327C-6AE0-8B50-D465F0FA5BDF}"/>
              </a:ext>
            </a:extLst>
          </p:cNvPr>
          <p:cNvSpPr txBox="1"/>
          <p:nvPr/>
        </p:nvSpPr>
        <p:spPr>
          <a:xfrm>
            <a:off x="3496164" y="1200813"/>
            <a:ext cx="179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Univers" panose="020B0503020202020204" pitchFamily="34" charset="0"/>
              </a:rPr>
              <a:t>PALESTRA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E87CDB8-858C-3259-FC95-EF994264BBF3}"/>
              </a:ext>
            </a:extLst>
          </p:cNvPr>
          <p:cNvSpPr txBox="1"/>
          <p:nvPr/>
        </p:nvSpPr>
        <p:spPr>
          <a:xfrm>
            <a:off x="1560534" y="302611"/>
            <a:ext cx="1592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Univers" panose="020B0503020202020204" pitchFamily="34" charset="0"/>
              </a:rPr>
              <a:t>20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8814134-3CBF-05D1-CF55-73AD1B1B9AFC}"/>
              </a:ext>
            </a:extLst>
          </p:cNvPr>
          <p:cNvSpPr txBox="1"/>
          <p:nvPr/>
        </p:nvSpPr>
        <p:spPr>
          <a:xfrm>
            <a:off x="4587320" y="283114"/>
            <a:ext cx="1686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Univers" panose="020B0503020202020204" pitchFamily="34" charset="0"/>
              </a:rPr>
              <a:t>102</a:t>
            </a: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CBC8BCB7-8901-BAD7-D0D8-E85844AB5D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912484"/>
              </p:ext>
            </p:extLst>
          </p:nvPr>
        </p:nvGraphicFramePr>
        <p:xfrm>
          <a:off x="449675" y="2000342"/>
          <a:ext cx="8128000" cy="4857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72926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4CB724A-066F-A0BE-50FE-864BDCC0E4F1}"/>
              </a:ext>
            </a:extLst>
          </p:cNvPr>
          <p:cNvSpPr/>
          <p:nvPr/>
        </p:nvSpPr>
        <p:spPr>
          <a:xfrm>
            <a:off x="0" y="784026"/>
            <a:ext cx="3965713" cy="3271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Univers" panose="020B0503020202020204" pitchFamily="34" charset="0"/>
              </a:rPr>
              <a:t>Chatbot recomendou política que não existia</a:t>
            </a:r>
          </a:p>
          <a:p>
            <a:pPr algn="just"/>
            <a:endParaRPr lang="pt-BR" sz="1600" b="1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Chatbot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da AirCanada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recomendou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a um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cliente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seguir uma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política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reembolso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por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luto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que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não existia.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Tribunal deu ganho de causa ao cliente, mesmo após a companhia argumentar que o chatbot era uma “entidade legal separada responsável por suas próprias ações”.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F5C625B-637B-FE17-83A9-C9BF3529CB02}"/>
              </a:ext>
            </a:extLst>
          </p:cNvPr>
          <p:cNvSpPr/>
          <p:nvPr/>
        </p:nvSpPr>
        <p:spPr>
          <a:xfrm>
            <a:off x="7722703" y="784026"/>
            <a:ext cx="4469295" cy="60590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Univers" panose="020B0503020202020204" pitchFamily="34" charset="0"/>
              </a:rPr>
              <a:t>App de fotos confundiu casal com Gorilas</a:t>
            </a:r>
          </a:p>
          <a:p>
            <a:pPr algn="just"/>
            <a:endParaRPr lang="pt-BR" sz="1600" b="1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Programa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reconhecimento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facial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de aplicativo de fotos da Google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incluiu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uma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legenda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'gorilas' 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na imagem de um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casal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afro-americanos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.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"Estamos consternados e pedimos desculpas sinceras pelo ocorrido", afirmou um porta-voz.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Programa registrou outros problemas, como não reconhecer o rosto de algumas pessoas ou identificá-las como cães.</a:t>
            </a: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2FA3E4F-925F-57B2-E2BD-105071A342E9}"/>
              </a:ext>
            </a:extLst>
          </p:cNvPr>
          <p:cNvSpPr/>
          <p:nvPr/>
        </p:nvSpPr>
        <p:spPr>
          <a:xfrm>
            <a:off x="-9938" y="4055164"/>
            <a:ext cx="3965714" cy="28028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Univers" panose="020B0503020202020204" pitchFamily="34" charset="0"/>
              </a:rPr>
              <a:t>IA registra pedido de sorvete com bacon</a:t>
            </a:r>
          </a:p>
          <a:p>
            <a:pPr algn="just"/>
            <a:endParaRPr lang="pt-BR" sz="1600" b="1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Drive-thru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do McDonald’s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com IA registra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pedidos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grotescos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com 400 McNuggets 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misturas bizarras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como sorvete com bacon.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Diversos vídeos viralizaram nas redes sociais mostrando os erros e virou motivo de piada.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37DC215-AF64-81F7-744E-FCF8BE19A027}"/>
              </a:ext>
            </a:extLst>
          </p:cNvPr>
          <p:cNvSpPr/>
          <p:nvPr/>
        </p:nvSpPr>
        <p:spPr>
          <a:xfrm>
            <a:off x="0" y="1"/>
            <a:ext cx="12191999" cy="775252"/>
          </a:xfrm>
          <a:prstGeom prst="rect">
            <a:avLst/>
          </a:prstGeom>
          <a:solidFill>
            <a:srgbClr val="284382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356A7C-EA57-784F-0C12-BB330E221699}"/>
              </a:ext>
            </a:extLst>
          </p:cNvPr>
          <p:cNvSpPr/>
          <p:nvPr/>
        </p:nvSpPr>
        <p:spPr>
          <a:xfrm>
            <a:off x="3955775" y="784026"/>
            <a:ext cx="3766926" cy="60590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Univers" panose="020B0503020202020204" pitchFamily="34" charset="0"/>
              </a:rPr>
              <a:t>Dados de candidatos expostos de Chatbot AI</a:t>
            </a:r>
          </a:p>
          <a:p>
            <a:pPr algn="just"/>
            <a:endParaRPr lang="pt-BR" sz="1600" b="1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Falha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segurança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na plataforma McHire.com permitiu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acesso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a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64 milhões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registros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de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conversas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entre candidatos a empregos no McDonald’s com o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Chatbot AI 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Olivia, incluindo nome, e-mail, telefone e as conversas do chat, através de uma conta de administrador com a 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senha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 “</a:t>
            </a:r>
            <a:r>
              <a:rPr lang="pt-BR" sz="1600" b="1" dirty="0">
                <a:solidFill>
                  <a:schemeClr val="tx1"/>
                </a:solidFill>
                <a:latin typeface="Univers" panose="020B0503020202020204" pitchFamily="34" charset="0"/>
              </a:rPr>
              <a:t>123456</a:t>
            </a:r>
            <a:r>
              <a:rPr lang="pt-BR" sz="1600" dirty="0">
                <a:solidFill>
                  <a:schemeClr val="tx1"/>
                </a:solidFill>
                <a:latin typeface="Univers" panose="020B0503020202020204" pitchFamily="34" charset="0"/>
              </a:rPr>
              <a:t>”.</a:t>
            </a: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  <a:p>
            <a:pPr algn="just"/>
            <a:endParaRPr lang="pt-BR" sz="1600" dirty="0">
              <a:solidFill>
                <a:schemeClr val="tx1"/>
              </a:solidFill>
              <a:latin typeface="Univers" panose="020B0503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A61BECA-B41A-54FD-5D56-A43CD2DCF1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12" t="20172" r="46630" b="5037"/>
          <a:stretch>
            <a:fillRect/>
          </a:stretch>
        </p:blipFill>
        <p:spPr>
          <a:xfrm>
            <a:off x="4523829" y="4353339"/>
            <a:ext cx="2630819" cy="239897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B3F8F8C-0259-A092-5545-9C4634C54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53" r="15689" b="21732"/>
          <a:stretch>
            <a:fillRect/>
          </a:stretch>
        </p:blipFill>
        <p:spPr>
          <a:xfrm>
            <a:off x="8169968" y="4353339"/>
            <a:ext cx="3309723" cy="2436315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20854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38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31B34-E90A-852B-8B1C-56BA06C3E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101869-3414-1F9F-435F-DFFAF805C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48"/>
          <a:stretch>
            <a:fillRect/>
          </a:stretch>
        </p:blipFill>
        <p:spPr>
          <a:xfrm>
            <a:off x="7748833" y="0"/>
            <a:ext cx="4443167" cy="462102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5247055-7136-4DD8-548F-B90A99AB5706}"/>
              </a:ext>
            </a:extLst>
          </p:cNvPr>
          <p:cNvSpPr txBox="1"/>
          <p:nvPr/>
        </p:nvSpPr>
        <p:spPr>
          <a:xfrm>
            <a:off x="443060" y="334085"/>
            <a:ext cx="74243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Uma 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grande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parte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dos 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investimentos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são 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desperdiçados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59AD61-9369-F54C-379A-8A7C08C7D8B2}"/>
              </a:ext>
            </a:extLst>
          </p:cNvPr>
          <p:cNvSpPr txBox="1"/>
          <p:nvPr/>
        </p:nvSpPr>
        <p:spPr>
          <a:xfrm>
            <a:off x="333081" y="3429000"/>
            <a:ext cx="71235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Relatório da McKinsey aponta que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70%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dos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programas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em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larga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escala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não atingem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as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metas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7475D0-4A1D-9760-F2B2-2BFA47023DDF}"/>
              </a:ext>
            </a:extLst>
          </p:cNvPr>
          <p:cNvSpPr txBox="1"/>
          <p:nvPr/>
        </p:nvSpPr>
        <p:spPr>
          <a:xfrm>
            <a:off x="897118" y="5171072"/>
            <a:ext cx="100002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Além de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desperdiçar recursos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, pode levar a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clientes insatisfeitos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colaboradores desiludidos.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35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38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27F8FD-3966-43D3-BFC5-99832AD76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EEC6BE-3459-8936-8EB0-E127EEDD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1419"/>
            <a:ext cx="3756581" cy="375658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6D24347-84E7-5834-D0F9-2E24B0303ABE}"/>
              </a:ext>
            </a:extLst>
          </p:cNvPr>
          <p:cNvSpPr txBox="1"/>
          <p:nvPr/>
        </p:nvSpPr>
        <p:spPr>
          <a:xfrm>
            <a:off x="563135" y="334759"/>
            <a:ext cx="107866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40%</a:t>
            </a: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dos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projetos</a:t>
            </a: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com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Agentes</a:t>
            </a: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de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IA</a:t>
            </a: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serão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cancelados</a:t>
            </a: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até 2027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597C099-4060-5B50-97AB-ABF6B0E5FDA1}"/>
              </a:ext>
            </a:extLst>
          </p:cNvPr>
          <p:cNvSpPr txBox="1"/>
          <p:nvPr/>
        </p:nvSpPr>
        <p:spPr>
          <a:xfrm>
            <a:off x="4226154" y="2425164"/>
            <a:ext cx="78317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Segundo Gartner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maioria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dos projetos são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experimentos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em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estágio inicial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ou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provas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de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conceito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impulsionadas principalmente pelo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hype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e muitas vezes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mal aplicadas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8060C53-64AF-580D-F445-1CCA97A8D602}"/>
              </a:ext>
            </a:extLst>
          </p:cNvPr>
          <p:cNvSpPr txBox="1"/>
          <p:nvPr/>
        </p:nvSpPr>
        <p:spPr>
          <a:xfrm>
            <a:off x="3325363" y="5207213"/>
            <a:ext cx="77290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Os motivos variam entre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custos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crescentes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resultados vagos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e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estruturas imaturas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133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3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1A127EE-C180-09D0-9A02-F15418968916}"/>
              </a:ext>
            </a:extLst>
          </p:cNvPr>
          <p:cNvSpPr txBox="1"/>
          <p:nvPr/>
        </p:nvSpPr>
        <p:spPr>
          <a:xfrm>
            <a:off x="1065564" y="273983"/>
            <a:ext cx="4933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Tecnologia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0F214F6-BF49-5AF9-BEE3-EC5B7B336239}"/>
              </a:ext>
            </a:extLst>
          </p:cNvPr>
          <p:cNvSpPr txBox="1"/>
          <p:nvPr/>
        </p:nvSpPr>
        <p:spPr>
          <a:xfrm>
            <a:off x="5925082" y="1423522"/>
            <a:ext cx="61255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Implementação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7" name="Gráfico 6" descr="Sinal de polegar para cima com preenchimento sólido">
            <a:extLst>
              <a:ext uri="{FF2B5EF4-FFF2-40B4-BE49-F238E27FC236}">
                <a16:creationId xmlns:a16="http://schemas.microsoft.com/office/drawing/2014/main" id="{EE4C5159-910E-0459-4EE0-E5336D542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5010682" y="1524785"/>
            <a:ext cx="914400" cy="914400"/>
          </a:xfrm>
          <a:prstGeom prst="rect">
            <a:avLst/>
          </a:prstGeom>
        </p:spPr>
      </p:pic>
      <p:pic>
        <p:nvPicPr>
          <p:cNvPr id="8" name="Gráfico 7" descr="Sinal de polegar para cima com preenchimento sólido">
            <a:extLst>
              <a:ext uri="{FF2B5EF4-FFF2-40B4-BE49-F238E27FC236}">
                <a16:creationId xmlns:a16="http://schemas.microsoft.com/office/drawing/2014/main" id="{75816669-1DF4-603D-2AEE-ADB27A5E4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103" y="324615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B8AA0A1-1DA9-DEB4-4CB9-7E16EECB67CD}"/>
              </a:ext>
            </a:extLst>
          </p:cNvPr>
          <p:cNvSpPr txBox="1"/>
          <p:nvPr/>
        </p:nvSpPr>
        <p:spPr>
          <a:xfrm>
            <a:off x="499737" y="2720028"/>
            <a:ext cx="7729077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000" marR="0" lvl="0" indent="-54000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buFont typeface="Wingdings" panose="05000000000000000000" pitchFamily="2" charset="2"/>
              <a:buChar char="ü"/>
              <a:tabLst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“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S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urfar no hype “</a:t>
            </a:r>
          </a:p>
          <a:p>
            <a:pPr marL="540000" marR="0" lvl="0" indent="-54000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buFont typeface="Wingdings" panose="05000000000000000000" pitchFamily="2" charset="2"/>
              <a:buChar char="ü"/>
              <a:tabLst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Iniciativa isolada</a:t>
            </a:r>
          </a:p>
          <a:p>
            <a:pPr marL="540000" marR="0" lvl="0" indent="-54000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Fa</a:t>
            </a: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lta alinhamento estratégico</a:t>
            </a:r>
          </a:p>
          <a:p>
            <a:pPr marL="540000" marR="0" lvl="0" indent="-54000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Não apresenta retorno</a:t>
            </a:r>
          </a:p>
          <a:p>
            <a:pPr marL="540000" marR="0" lvl="0" indent="-54000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buFont typeface="Wingdings" panose="05000000000000000000" pitchFamily="2" charset="2"/>
              <a:buChar char="ü"/>
              <a:tabLst/>
              <a:defRPr/>
            </a:pPr>
            <a:r>
              <a:rPr lang="pt-BR" sz="3600" dirty="0">
                <a:solidFill>
                  <a:prstClr val="white"/>
                </a:solidFill>
                <a:latin typeface="Univers" panose="020B0503020202020204" pitchFamily="34" charset="0"/>
                <a:ea typeface="Verdana" panose="020B0604030504040204" pitchFamily="34" charset="0"/>
              </a:rPr>
              <a:t>Não escalável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Verdana" panose="020B0604030504040204" pitchFamily="34" charset="0"/>
              <a:cs typeface="+mn-cs"/>
            </a:endParaRPr>
          </a:p>
          <a:p>
            <a:pPr marL="540000" marR="0" lvl="0" indent="-540000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Verdana" panose="020B0604030504040204" pitchFamily="34" charset="0"/>
                <a:cs typeface="+mn-cs"/>
              </a:rPr>
              <a:t>Poucos benefícios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B24B070-22DD-B26C-E655-A7B7750FA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542" y="2822542"/>
            <a:ext cx="4035458" cy="4035458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033050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7E64E79-EACF-3E64-D26E-F808F24A95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1665" b="32473"/>
          <a:stretch>
            <a:fillRect/>
          </a:stretch>
        </p:blipFill>
        <p:spPr>
          <a:xfrm>
            <a:off x="0" y="8841"/>
            <a:ext cx="12192000" cy="6858000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E95FBD24-0B06-98E3-0BE0-533E1B6DE0D2}"/>
              </a:ext>
            </a:extLst>
          </p:cNvPr>
          <p:cNvSpPr/>
          <p:nvPr/>
        </p:nvSpPr>
        <p:spPr>
          <a:xfrm>
            <a:off x="219959" y="-671775"/>
            <a:ext cx="11972041" cy="5099902"/>
          </a:xfrm>
          <a:prstGeom prst="ellipse">
            <a:avLst/>
          </a:prstGeom>
          <a:solidFill>
            <a:schemeClr val="tx1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Gráfico 7" descr="Lista com preenchimento sólido">
            <a:extLst>
              <a:ext uri="{FF2B5EF4-FFF2-40B4-BE49-F238E27FC236}">
                <a16:creationId xmlns:a16="http://schemas.microsoft.com/office/drawing/2014/main" id="{E97A4B40-9D54-0981-7595-791BF419E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8258" y="1200947"/>
            <a:ext cx="1260000" cy="1260000"/>
          </a:xfrm>
          <a:prstGeom prst="rect">
            <a:avLst/>
          </a:prstGeom>
        </p:spPr>
      </p:pic>
      <p:pic>
        <p:nvPicPr>
          <p:cNvPr id="10" name="Gráfico 9" descr="Átomo com preenchimento sólido">
            <a:extLst>
              <a:ext uri="{FF2B5EF4-FFF2-40B4-BE49-F238E27FC236}">
                <a16:creationId xmlns:a16="http://schemas.microsoft.com/office/drawing/2014/main" id="{B2F5D7BF-D90D-AF48-9B90-D2CE8D5C84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8793" y="2116095"/>
            <a:ext cx="1440000" cy="1440000"/>
          </a:xfrm>
          <a:prstGeom prst="rect">
            <a:avLst/>
          </a:prstGeom>
        </p:spPr>
      </p:pic>
      <p:pic>
        <p:nvPicPr>
          <p:cNvPr id="12" name="Gráfico 11" descr="fluxo de trabalho com preenchimento sólido">
            <a:extLst>
              <a:ext uri="{FF2B5EF4-FFF2-40B4-BE49-F238E27FC236}">
                <a16:creationId xmlns:a16="http://schemas.microsoft.com/office/drawing/2014/main" id="{909FB035-F49F-7CC7-9DC0-C6DD5D6EB2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6249" y="2253409"/>
            <a:ext cx="1440000" cy="1440000"/>
          </a:xfrm>
          <a:prstGeom prst="rect">
            <a:avLst/>
          </a:prstGeom>
        </p:spPr>
      </p:pic>
      <p:pic>
        <p:nvPicPr>
          <p:cNvPr id="14" name="Gráfico 13" descr="Grupo de homens com preenchimento sólido">
            <a:extLst>
              <a:ext uri="{FF2B5EF4-FFF2-40B4-BE49-F238E27FC236}">
                <a16:creationId xmlns:a16="http://schemas.microsoft.com/office/drawing/2014/main" id="{90E94906-99BD-9EA0-629F-6F87A3253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35466" y="813409"/>
            <a:ext cx="1440000" cy="1440000"/>
          </a:xfrm>
          <a:prstGeom prst="rect">
            <a:avLst/>
          </a:prstGeom>
        </p:spPr>
      </p:pic>
      <p:pic>
        <p:nvPicPr>
          <p:cNvPr id="16" name="Gráfico 15" descr="Banco de dados com preenchimento sólido">
            <a:extLst>
              <a:ext uri="{FF2B5EF4-FFF2-40B4-BE49-F238E27FC236}">
                <a16:creationId xmlns:a16="http://schemas.microsoft.com/office/drawing/2014/main" id="{41496F3E-E1E6-F703-4782-2337EB67BB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1177" y="1075633"/>
            <a:ext cx="1440000" cy="14400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D4EEB77-6E04-3243-AECA-0181067502BB}"/>
              </a:ext>
            </a:extLst>
          </p:cNvPr>
          <p:cNvSpPr txBox="1"/>
          <p:nvPr/>
        </p:nvSpPr>
        <p:spPr>
          <a:xfrm>
            <a:off x="717181" y="2438714"/>
            <a:ext cx="1765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Univers" panose="020B0503020202020204" pitchFamily="34" charset="0"/>
              </a:rPr>
              <a:t>DADOS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9DEB0B6-BE99-44DC-581B-E6158495B92D}"/>
              </a:ext>
            </a:extLst>
          </p:cNvPr>
          <p:cNvSpPr txBox="1"/>
          <p:nvPr/>
        </p:nvSpPr>
        <p:spPr>
          <a:xfrm>
            <a:off x="2865386" y="3579832"/>
            <a:ext cx="242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Univers" panose="020B0503020202020204" pitchFamily="34" charset="0"/>
              </a:rPr>
              <a:t>PROCESSOS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A82EAC7-3243-C2E2-8055-F4B886B90D84}"/>
              </a:ext>
            </a:extLst>
          </p:cNvPr>
          <p:cNvSpPr txBox="1"/>
          <p:nvPr/>
        </p:nvSpPr>
        <p:spPr>
          <a:xfrm>
            <a:off x="6023280" y="3558122"/>
            <a:ext cx="267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Univers" panose="020B0503020202020204" pitchFamily="34" charset="0"/>
              </a:rPr>
              <a:t>TECNOLOGIA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CB477F4-C5CC-AF6B-05DC-909CB2FB552D}"/>
              </a:ext>
            </a:extLst>
          </p:cNvPr>
          <p:cNvSpPr txBox="1"/>
          <p:nvPr/>
        </p:nvSpPr>
        <p:spPr>
          <a:xfrm>
            <a:off x="6975345" y="285672"/>
            <a:ext cx="242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Univers" panose="020B0503020202020204" pitchFamily="34" charset="0"/>
              </a:rPr>
              <a:t>PESSOAS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D2D095F-3FE3-38CE-E148-0AFE04E5188C}"/>
              </a:ext>
            </a:extLst>
          </p:cNvPr>
          <p:cNvSpPr txBox="1"/>
          <p:nvPr/>
        </p:nvSpPr>
        <p:spPr>
          <a:xfrm>
            <a:off x="9218122" y="2627888"/>
            <a:ext cx="242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Univers" panose="020B0503020202020204" pitchFamily="34" charset="0"/>
              </a:rPr>
              <a:t>POLÍTICAS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BC1AD84-284F-6D0F-1630-665D262565B3}"/>
              </a:ext>
            </a:extLst>
          </p:cNvPr>
          <p:cNvSpPr txBox="1"/>
          <p:nvPr/>
        </p:nvSpPr>
        <p:spPr>
          <a:xfrm>
            <a:off x="1523222" y="5841356"/>
            <a:ext cx="9571649" cy="1025485"/>
          </a:xfrm>
          <a:prstGeom prst="trapezoid">
            <a:avLst>
              <a:gd name="adj" fmla="val 71522"/>
            </a:avLst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Univers" panose="020B0503020202020204" pitchFamily="34" charset="0"/>
              </a:rPr>
              <a:t>GOVERNANÇA</a:t>
            </a:r>
          </a:p>
        </p:txBody>
      </p:sp>
      <p:pic>
        <p:nvPicPr>
          <p:cNvPr id="6" name="Gráfico 5" descr="Mão aberta com preenchimento sólido">
            <a:extLst>
              <a:ext uri="{FF2B5EF4-FFF2-40B4-BE49-F238E27FC236}">
                <a16:creationId xmlns:a16="http://schemas.microsoft.com/office/drawing/2014/main" id="{DE5A1EDF-7778-69DF-D627-513D40FB6A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2368240" y="3109967"/>
            <a:ext cx="3600000" cy="3600000"/>
          </a:xfrm>
          <a:prstGeom prst="rect">
            <a:avLst/>
          </a:prstGeom>
        </p:spPr>
      </p:pic>
      <p:pic>
        <p:nvPicPr>
          <p:cNvPr id="2" name="Gráfico 1" descr="Mão aberta com preenchimento sólido">
            <a:extLst>
              <a:ext uri="{FF2B5EF4-FFF2-40B4-BE49-F238E27FC236}">
                <a16:creationId xmlns:a16="http://schemas.microsoft.com/office/drawing/2014/main" id="{7DDAD6A7-C075-0923-2D6D-C1CB76C8D4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09047" y="3089781"/>
            <a:ext cx="3600000" cy="360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5FDF33-0A55-5D5B-8E29-6DFEE524E9C9}"/>
              </a:ext>
            </a:extLst>
          </p:cNvPr>
          <p:cNvSpPr txBox="1"/>
          <p:nvPr/>
        </p:nvSpPr>
        <p:spPr>
          <a:xfrm>
            <a:off x="2958048" y="253053"/>
            <a:ext cx="281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Univers" panose="020B0503020202020204" pitchFamily="34" charset="0"/>
              </a:rPr>
              <a:t>DOCUMENTOS</a:t>
            </a:r>
          </a:p>
        </p:txBody>
      </p:sp>
      <p:pic>
        <p:nvPicPr>
          <p:cNvPr id="7" name="Gráfico 6" descr="Papel com preenchimento sólido">
            <a:extLst>
              <a:ext uri="{FF2B5EF4-FFF2-40B4-BE49-F238E27FC236}">
                <a16:creationId xmlns:a16="http://schemas.microsoft.com/office/drawing/2014/main" id="{080A2904-FEC8-1549-E5A4-BA5F9254EB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37682" y="73039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3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84C6A43-DFE6-730A-42B1-A4306E7E0B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36494" b="72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 descr="Banco de dados com preenchimento sólido">
            <a:extLst>
              <a:ext uri="{FF2B5EF4-FFF2-40B4-BE49-F238E27FC236}">
                <a16:creationId xmlns:a16="http://schemas.microsoft.com/office/drawing/2014/main" id="{F0FB376B-B198-EC4D-FC55-E9C2E7383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4566" y="2529139"/>
            <a:ext cx="1440000" cy="144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30872E3-0F0F-3A18-F115-8F375FDE83DA}"/>
              </a:ext>
            </a:extLst>
          </p:cNvPr>
          <p:cNvSpPr txBox="1"/>
          <p:nvPr/>
        </p:nvSpPr>
        <p:spPr>
          <a:xfrm>
            <a:off x="4963651" y="3856404"/>
            <a:ext cx="176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Univers" panose="020B0503020202020204" pitchFamily="34" charset="0"/>
              </a:rPr>
              <a:t>DADOS</a:t>
            </a:r>
          </a:p>
        </p:txBody>
      </p:sp>
      <p:grpSp>
        <p:nvGrpSpPr>
          <p:cNvPr id="4" name="Google Shape;917;p27">
            <a:extLst>
              <a:ext uri="{FF2B5EF4-FFF2-40B4-BE49-F238E27FC236}">
                <a16:creationId xmlns:a16="http://schemas.microsoft.com/office/drawing/2014/main" id="{6875F908-33E7-B92E-BC2C-1842D6739818}"/>
              </a:ext>
            </a:extLst>
          </p:cNvPr>
          <p:cNvGrpSpPr/>
          <p:nvPr/>
        </p:nvGrpSpPr>
        <p:grpSpPr>
          <a:xfrm rot="2796869">
            <a:off x="4415634" y="2006450"/>
            <a:ext cx="2853336" cy="2843283"/>
            <a:chOff x="3643706" y="1836574"/>
            <a:chExt cx="1856588" cy="1856588"/>
          </a:xfrm>
        </p:grpSpPr>
        <p:sp>
          <p:nvSpPr>
            <p:cNvPr id="5" name="Google Shape;918;p27">
              <a:extLst>
                <a:ext uri="{FF2B5EF4-FFF2-40B4-BE49-F238E27FC236}">
                  <a16:creationId xmlns:a16="http://schemas.microsoft.com/office/drawing/2014/main" id="{DFD1E2EF-0FAD-2331-0744-49C27A0FFAFA}"/>
                </a:ext>
              </a:extLst>
            </p:cNvPr>
            <p:cNvSpPr/>
            <p:nvPr/>
          </p:nvSpPr>
          <p:spPr>
            <a:xfrm>
              <a:off x="3716800" y="1908910"/>
              <a:ext cx="1710300" cy="1710300"/>
            </a:xfrm>
            <a:prstGeom prst="ellipse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6" name="Google Shape;919;p27">
              <a:extLst>
                <a:ext uri="{FF2B5EF4-FFF2-40B4-BE49-F238E27FC236}">
                  <a16:creationId xmlns:a16="http://schemas.microsoft.com/office/drawing/2014/main" id="{DBE7CFE3-94DD-A0F0-4186-D39BAF803F36}"/>
                </a:ext>
              </a:extLst>
            </p:cNvPr>
            <p:cNvSpPr/>
            <p:nvPr/>
          </p:nvSpPr>
          <p:spPr>
            <a:xfrm rot="5400000">
              <a:off x="4498150" y="1846324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8" name="Google Shape;920;p27">
              <a:extLst>
                <a:ext uri="{FF2B5EF4-FFF2-40B4-BE49-F238E27FC236}">
                  <a16:creationId xmlns:a16="http://schemas.microsoft.com/office/drawing/2014/main" id="{73AA92A0-7B00-6E07-5853-11593FC591F7}"/>
                </a:ext>
              </a:extLst>
            </p:cNvPr>
            <p:cNvSpPr/>
            <p:nvPr/>
          </p:nvSpPr>
          <p:spPr>
            <a:xfrm rot="-5400000">
              <a:off x="4498150" y="3555312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9" name="Google Shape;921;p27">
              <a:extLst>
                <a:ext uri="{FF2B5EF4-FFF2-40B4-BE49-F238E27FC236}">
                  <a16:creationId xmlns:a16="http://schemas.microsoft.com/office/drawing/2014/main" id="{190FADAB-F69C-9189-AF88-0976072A62C3}"/>
                </a:ext>
              </a:extLst>
            </p:cNvPr>
            <p:cNvSpPr/>
            <p:nvPr/>
          </p:nvSpPr>
          <p:spPr>
            <a:xfrm rot="10800000">
              <a:off x="5352694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  <p:sp>
          <p:nvSpPr>
            <p:cNvPr id="10" name="Google Shape;922;p27">
              <a:extLst>
                <a:ext uri="{FF2B5EF4-FFF2-40B4-BE49-F238E27FC236}">
                  <a16:creationId xmlns:a16="http://schemas.microsoft.com/office/drawing/2014/main" id="{B0D650C6-7B2F-8470-268A-C13B5613D88E}"/>
                </a:ext>
              </a:extLst>
            </p:cNvPr>
            <p:cNvSpPr/>
            <p:nvPr/>
          </p:nvSpPr>
          <p:spPr>
            <a:xfrm>
              <a:off x="3643706" y="2700818"/>
              <a:ext cx="147600" cy="1281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38100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Univers" panose="020B0503020202020204" pitchFamily="34" charset="0"/>
              </a:endParaRPr>
            </a:p>
          </p:txBody>
        </p:sp>
      </p:grpSp>
      <p:cxnSp>
        <p:nvCxnSpPr>
          <p:cNvPr id="11" name="Google Shape;937;p27">
            <a:extLst>
              <a:ext uri="{FF2B5EF4-FFF2-40B4-BE49-F238E27FC236}">
                <a16:creationId xmlns:a16="http://schemas.microsoft.com/office/drawing/2014/main" id="{7E628B4C-DB13-FB5F-01C6-AC7F77F431E9}"/>
              </a:ext>
            </a:extLst>
          </p:cNvPr>
          <p:cNvCxnSpPr>
            <a:cxnSpLocks/>
            <a:stCxn id="5" idx="1"/>
            <a:endCxn id="17" idx="3"/>
          </p:cNvCxnSpPr>
          <p:nvPr/>
        </p:nvCxnSpPr>
        <p:spPr>
          <a:xfrm flipH="1" flipV="1">
            <a:off x="3057641" y="953961"/>
            <a:ext cx="2820156" cy="1161740"/>
          </a:xfrm>
          <a:prstGeom prst="bentConnector3">
            <a:avLst>
              <a:gd name="adj1" fmla="val 44496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2" name="Google Shape;939;p27">
            <a:extLst>
              <a:ext uri="{FF2B5EF4-FFF2-40B4-BE49-F238E27FC236}">
                <a16:creationId xmlns:a16="http://schemas.microsoft.com/office/drawing/2014/main" id="{DEA1256C-FAA2-087D-BC06-7AC58FE38492}"/>
              </a:ext>
            </a:extLst>
          </p:cNvPr>
          <p:cNvCxnSpPr>
            <a:cxnSpLocks/>
            <a:stCxn id="5" idx="5"/>
            <a:endCxn id="42" idx="1"/>
          </p:cNvCxnSpPr>
          <p:nvPr/>
        </p:nvCxnSpPr>
        <p:spPr>
          <a:xfrm rot="10800000" flipH="1" flipV="1">
            <a:off x="5808498" y="4738670"/>
            <a:ext cx="431217" cy="1104692"/>
          </a:xfrm>
          <a:prstGeom prst="bentConnector3">
            <a:avLst>
              <a:gd name="adj1" fmla="val 58212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3" name="Google Shape;939;p27">
            <a:extLst>
              <a:ext uri="{FF2B5EF4-FFF2-40B4-BE49-F238E27FC236}">
                <a16:creationId xmlns:a16="http://schemas.microsoft.com/office/drawing/2014/main" id="{6AEDE6E3-152B-F6FB-8336-DBBFD9AAA12C}"/>
              </a:ext>
            </a:extLst>
          </p:cNvPr>
          <p:cNvCxnSpPr>
            <a:cxnSpLocks/>
            <a:stCxn id="6" idx="0"/>
            <a:endCxn id="24" idx="1"/>
          </p:cNvCxnSpPr>
          <p:nvPr/>
        </p:nvCxnSpPr>
        <p:spPr>
          <a:xfrm rot="5400000" flipH="1" flipV="1">
            <a:off x="5969790" y="1676895"/>
            <a:ext cx="1814896" cy="32670"/>
          </a:xfrm>
          <a:prstGeom prst="bentConnector4">
            <a:avLst>
              <a:gd name="adj1" fmla="val 57663"/>
              <a:gd name="adj2" fmla="val -1252642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diamond" w="med" len="med"/>
            <a:tailEnd type="triangle" w="med" len="med"/>
          </a:ln>
        </p:spPr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821AC7E-EFA3-2D94-CEC4-52D47D35CFDF}"/>
              </a:ext>
            </a:extLst>
          </p:cNvPr>
          <p:cNvSpPr txBox="1"/>
          <p:nvPr/>
        </p:nvSpPr>
        <p:spPr>
          <a:xfrm>
            <a:off x="838088" y="661573"/>
            <a:ext cx="221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Qualidade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FE3D659-0EDF-86CE-662A-9BAFF7D7D242}"/>
              </a:ext>
            </a:extLst>
          </p:cNvPr>
          <p:cNvCxnSpPr>
            <a:cxnSpLocks/>
          </p:cNvCxnSpPr>
          <p:nvPr/>
        </p:nvCxnSpPr>
        <p:spPr>
          <a:xfrm>
            <a:off x="2194027" y="1307044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35FD007-D6F2-4174-142E-265731F485E3}"/>
              </a:ext>
            </a:extLst>
          </p:cNvPr>
          <p:cNvSpPr txBox="1"/>
          <p:nvPr/>
        </p:nvSpPr>
        <p:spPr>
          <a:xfrm>
            <a:off x="6893573" y="493394"/>
            <a:ext cx="5025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Segurança / Privacidade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5D245D2F-464B-FFBA-5BFF-914683B10DEA}"/>
              </a:ext>
            </a:extLst>
          </p:cNvPr>
          <p:cNvCxnSpPr>
            <a:cxnSpLocks/>
          </p:cNvCxnSpPr>
          <p:nvPr/>
        </p:nvCxnSpPr>
        <p:spPr>
          <a:xfrm>
            <a:off x="6893573" y="1175729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0E62B29-0F0C-9138-6026-58EAEB008DA0}"/>
              </a:ext>
            </a:extLst>
          </p:cNvPr>
          <p:cNvSpPr txBox="1"/>
          <p:nvPr/>
        </p:nvSpPr>
        <p:spPr>
          <a:xfrm>
            <a:off x="515776" y="3539786"/>
            <a:ext cx="2433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Metadados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0040256-F9F8-4660-7C55-B6D0942337BD}"/>
              </a:ext>
            </a:extLst>
          </p:cNvPr>
          <p:cNvSpPr txBox="1"/>
          <p:nvPr/>
        </p:nvSpPr>
        <p:spPr>
          <a:xfrm>
            <a:off x="8123342" y="3969139"/>
            <a:ext cx="35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Armazenamento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72CC9BA-A8F1-D0E5-7EC6-70FF473DFC7E}"/>
              </a:ext>
            </a:extLst>
          </p:cNvPr>
          <p:cNvSpPr txBox="1"/>
          <p:nvPr/>
        </p:nvSpPr>
        <p:spPr>
          <a:xfrm>
            <a:off x="6239716" y="5550974"/>
            <a:ext cx="2433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Univers" panose="020B0503020202020204" pitchFamily="34" charset="0"/>
              </a:rPr>
              <a:t>Integração</a:t>
            </a:r>
          </a:p>
        </p:txBody>
      </p:sp>
      <p:cxnSp>
        <p:nvCxnSpPr>
          <p:cNvPr id="43" name="Google Shape;937;p27">
            <a:extLst>
              <a:ext uri="{FF2B5EF4-FFF2-40B4-BE49-F238E27FC236}">
                <a16:creationId xmlns:a16="http://schemas.microsoft.com/office/drawing/2014/main" id="{C4C1C8C2-1EDD-3C16-4964-8B645D33F118}"/>
              </a:ext>
            </a:extLst>
          </p:cNvPr>
          <p:cNvCxnSpPr>
            <a:cxnSpLocks/>
            <a:stCxn id="8" idx="3"/>
            <a:endCxn id="40" idx="3"/>
          </p:cNvCxnSpPr>
          <p:nvPr/>
        </p:nvCxnSpPr>
        <p:spPr>
          <a:xfrm rot="5400000" flipH="1">
            <a:off x="3670967" y="3110609"/>
            <a:ext cx="566296" cy="2009427"/>
          </a:xfrm>
          <a:prstGeom prst="bentConnector4">
            <a:avLst>
              <a:gd name="adj1" fmla="val -40368"/>
              <a:gd name="adj2" fmla="val 54495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ACFCAE34-619F-F7BF-1438-B81B006AE8C5}"/>
              </a:ext>
            </a:extLst>
          </p:cNvPr>
          <p:cNvCxnSpPr>
            <a:cxnSpLocks/>
          </p:cNvCxnSpPr>
          <p:nvPr/>
        </p:nvCxnSpPr>
        <p:spPr>
          <a:xfrm>
            <a:off x="6147122" y="6233679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D24016E8-9F70-6BB2-160B-3E16C8792A64}"/>
              </a:ext>
            </a:extLst>
          </p:cNvPr>
          <p:cNvCxnSpPr>
            <a:cxnSpLocks/>
          </p:cNvCxnSpPr>
          <p:nvPr/>
        </p:nvCxnSpPr>
        <p:spPr>
          <a:xfrm>
            <a:off x="2194027" y="4185258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38730AAE-2E80-F421-5737-FA05D4F0709A}"/>
              </a:ext>
            </a:extLst>
          </p:cNvPr>
          <p:cNvCxnSpPr>
            <a:cxnSpLocks/>
          </p:cNvCxnSpPr>
          <p:nvPr/>
        </p:nvCxnSpPr>
        <p:spPr>
          <a:xfrm>
            <a:off x="7997480" y="4591399"/>
            <a:ext cx="83488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oogle Shape;937;p27">
            <a:extLst>
              <a:ext uri="{FF2B5EF4-FFF2-40B4-BE49-F238E27FC236}">
                <a16:creationId xmlns:a16="http://schemas.microsoft.com/office/drawing/2014/main" id="{9E399140-63AA-1849-F412-8BC372330558}"/>
              </a:ext>
            </a:extLst>
          </p:cNvPr>
          <p:cNvCxnSpPr>
            <a:cxnSpLocks/>
            <a:stCxn id="5" idx="7"/>
            <a:endCxn id="41" idx="1"/>
          </p:cNvCxnSpPr>
          <p:nvPr/>
        </p:nvCxnSpPr>
        <p:spPr>
          <a:xfrm>
            <a:off x="7154502" y="3466463"/>
            <a:ext cx="968840" cy="795064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oval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10503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388A31F-B2E7-4558-B7BB-10AC73D2D6CA}">
  <we:reference id="wa104038830" version="1.0.0.3" store="pt-BR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10030</TotalTime>
  <Words>479</Words>
  <Application>Microsoft Office PowerPoint</Application>
  <PresentationFormat>Widescreen</PresentationFormat>
  <Paragraphs>129</Paragraphs>
  <Slides>18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Titillium Web</vt:lpstr>
      <vt:lpstr>Calibri</vt:lpstr>
      <vt:lpstr>Univers</vt:lpstr>
      <vt:lpstr>Wingdings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A. Bassi</dc:creator>
  <cp:lastModifiedBy>Carlos Alberto Bassi</cp:lastModifiedBy>
  <cp:revision>423</cp:revision>
  <dcterms:created xsi:type="dcterms:W3CDTF">2020-07-02T01:18:55Z</dcterms:created>
  <dcterms:modified xsi:type="dcterms:W3CDTF">2025-07-16T00:59:50Z</dcterms:modified>
</cp:coreProperties>
</file>