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6" r:id="rId3"/>
    <p:sldId id="322" r:id="rId4"/>
    <p:sldId id="328" r:id="rId5"/>
    <p:sldId id="326" r:id="rId6"/>
    <p:sldId id="327" r:id="rId7"/>
    <p:sldId id="329" r:id="rId8"/>
    <p:sldId id="257" r:id="rId9"/>
    <p:sldId id="258" r:id="rId10"/>
    <p:sldId id="279" r:id="rId11"/>
    <p:sldId id="320" r:id="rId12"/>
    <p:sldId id="275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6"/>
    <a:srgbClr val="284433"/>
    <a:srgbClr val="787E6C"/>
    <a:srgbClr val="438929"/>
    <a:srgbClr val="1E1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76F9F6-C6A2-CB15-8E79-D4EF76D548F1}" v="426" dt="2025-07-14T19:56:14.898"/>
    <p1510:client id="{D3EA07CC-72D2-2EBF-4B98-EB26918B99B9}" v="445" dt="2025-07-16T14:51:48.057"/>
    <p1510:client id="{DC14417C-07B6-4870-A1FE-5E04A35CE04C}" v="449" dt="2025-07-15T14:31:45.726"/>
  </p1510:revLst>
</p1510:revInfo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9" autoAdjust="0"/>
    <p:restoredTop sz="94648"/>
  </p:normalViewPr>
  <p:slideViewPr>
    <p:cSldViewPr snapToGrid="0">
      <p:cViewPr varScale="1">
        <p:scale>
          <a:sx n="83" d="100"/>
          <a:sy n="83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C3059-CB8D-2148-BEC5-DF6298B97CC1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1CAB8-27C9-5244-A251-8CB5D696F7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827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1CAB8-27C9-5244-A251-8CB5D696F7B4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327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09AB98-DC44-DB70-B424-78783F8A4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EC5E6A-78E9-A9C4-81B3-96085C229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4B719B-B63E-2A1B-34B2-7C4B9C81A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93E3-A315-5A4D-8FC2-1ED8768480C9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8C9207-9A29-3280-3C39-A7DC71C6C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5436C4-DD07-23D6-A417-4EF0DD23B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B26-33CE-BA40-A0B4-8CB06B9BE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97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97C64B-3154-02E6-F819-3F04C4863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BD4E9ED-C75D-B07B-E3BE-E7BAF6F25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386C99-22E6-3CCC-C7E2-3ED3B6A3B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93E3-A315-5A4D-8FC2-1ED8768480C9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920FAA-E3FF-1BA4-C639-A52974108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E42C6F-4C34-55DE-3DFD-014B93A67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B26-33CE-BA40-A0B4-8CB06B9BE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75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A8D5F22-2D5E-B3C7-41BB-3D3D08A947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1CD896B-E7D5-6004-7C99-D7EC24FD5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543C1B-5CA8-8A0F-5F09-7F3976D7A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93E3-A315-5A4D-8FC2-1ED8768480C9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F0A43F-5388-9D54-9119-142712D0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15D518-669B-FB0D-A970-07AE8A7A5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B26-33CE-BA40-A0B4-8CB06B9BE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615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698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1DD32-FFBF-E418-1BA8-CEE4AA95C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02F24B-8E1A-9D23-BC79-6C25E86C8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0A7833-800F-67C3-1D0A-573A17980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93E3-A315-5A4D-8FC2-1ED8768480C9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D3D6E0-87C3-EB9D-6934-9C0E56E7F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612D8B-B1A4-E831-E686-4CBB106AA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B26-33CE-BA40-A0B4-8CB06B9BE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367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482288-8455-DC7F-AF30-DD68CD3F7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BB5E05F-50F0-4C44-A93D-0DFDD4FD6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536212-B8F9-11EC-A0F4-A507890B9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93E3-A315-5A4D-8FC2-1ED8768480C9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FDB420-64A6-0848-2750-D6151918D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D9DE71-7AC3-9DE7-290B-B82D1F3CC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B26-33CE-BA40-A0B4-8CB06B9BE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42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0279AC-8545-8221-8E4F-99C6CF338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515DFC-70F4-FD44-BDD8-EE58948CB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08CD933-A89E-38CE-EBA4-B827AC989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1807543-64D7-3863-A8A1-385DA482F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93E3-A315-5A4D-8FC2-1ED8768480C9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CC28E22-758E-3707-E4C2-EA563ADBE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1244233-C413-FADF-A65B-EDA4DFE2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B26-33CE-BA40-A0B4-8CB06B9BE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662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B0803-8BED-54C6-D54D-CA7754C80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B3FCE0-D019-76EA-ECB6-F6BC732A6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516C7A1-1934-4271-D3F4-5572BDA77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50FCDA4-D95A-B6C5-CDAF-C3B6F78AE3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70796E8-0BA1-85D9-1FA5-C1F77EC57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F94ACC6-7A9A-8858-F56B-BB8E679A7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93E3-A315-5A4D-8FC2-1ED8768480C9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646CD6F-1E31-BC77-5E95-58138CE01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BFCE9B3-CB2F-6575-6BD4-D687B6615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B26-33CE-BA40-A0B4-8CB06B9BE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616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BE3EB4-06B9-A7FA-F4E1-97BBE76C9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F48BDE2-D410-9BCB-9A98-992260271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93E3-A315-5A4D-8FC2-1ED8768480C9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866C0E3-918A-F982-2C6B-C8C61134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5C29480-65A2-5666-6569-012428287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B26-33CE-BA40-A0B4-8CB06B9BE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41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0B6A1FB-5D80-413C-0FBB-EE2E7C133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93E3-A315-5A4D-8FC2-1ED8768480C9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9E55776-DDA6-BEDA-9E56-06730DA07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6F01CDD-CC97-E020-F3D5-220EA54C0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B26-33CE-BA40-A0B4-8CB06B9BE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1068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3759B9-DBBD-B0F7-5753-008D81E75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C2FA40-C310-BA15-D9AA-1D559EA63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020A0E2-AE75-FAB7-3F8C-864514DC8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89BD7D-0540-D433-54B4-52FF5B015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93E3-A315-5A4D-8FC2-1ED8768480C9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4CDB16F-3CDB-3633-D79B-7B820D27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B5763F5-217F-5469-FC69-32AC68FDC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B26-33CE-BA40-A0B4-8CB06B9BE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885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CB31E9-F410-AC19-1424-D427807D0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8B8B226-C97B-A5CA-EB12-508A635A97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94A30CD-4E4F-FB4F-4E21-1FBFF74A7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F439C39-3E90-8856-0040-A583309DD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93E3-A315-5A4D-8FC2-1ED8768480C9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4DC6856-CE86-36D7-C6CA-BED1F8AA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B1D3D5A-7E3D-2BB9-DBC9-23AA8A6A6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B26-33CE-BA40-A0B4-8CB06B9BE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93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FD43438-DFE9-14C0-02A0-FF07546EA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E627602-47B8-76B0-AE62-E53CE6DB0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B377DA-675F-691E-A156-AFD8FEED9D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793E3-A315-5A4D-8FC2-1ED8768480C9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A2AE8C-E0F1-4A18-B00B-FDB5D0BE16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DD3CD9-7B79-3A0A-5326-73C681875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25B26-33CE-BA40-A0B4-8CB06B9BE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59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F4FFB99-7CE8-83AD-37AF-18697B91904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44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61BBDB0-5EF5-8F43-69CD-F5770EDD4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890" y="1833778"/>
            <a:ext cx="4932219" cy="242072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41B56199-4835-065F-B7B1-567AEE2FC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20208" y="4249964"/>
            <a:ext cx="4584700" cy="45847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51634090-8E25-A4DE-D7F4-63385B379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3592" y="-1835151"/>
            <a:ext cx="4584700" cy="4584700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B88D971F-C68F-01B0-A6F7-EA5839EA58F7}"/>
              </a:ext>
            </a:extLst>
          </p:cNvPr>
          <p:cNvSpPr txBox="1"/>
          <p:nvPr/>
        </p:nvSpPr>
        <p:spPr>
          <a:xfrm>
            <a:off x="3733799" y="4356917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  <a:latin typeface="Lato Light" panose="020F0302020204030203" pitchFamily="34" charset="77"/>
                <a:ea typeface="Microsoft Yi Baiti" panose="03000500000000000000" pitchFamily="66" charset="0"/>
              </a:rPr>
              <a:t>CONSULTORIA | AUTOMAÇÃO | BPO | SISTEMAS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1493BEA0-D10D-0147-A0D1-456BF2AF14EC}"/>
              </a:ext>
            </a:extLst>
          </p:cNvPr>
          <p:cNvCxnSpPr/>
          <p:nvPr/>
        </p:nvCxnSpPr>
        <p:spPr>
          <a:xfrm>
            <a:off x="4906516" y="5579370"/>
            <a:ext cx="2362200" cy="0"/>
          </a:xfrm>
          <a:prstGeom prst="line">
            <a:avLst/>
          </a:prstGeom>
          <a:ln>
            <a:solidFill>
              <a:srgbClr val="787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982E84B0-06F4-EFB2-F2E0-00FE1CC38F30}"/>
              </a:ext>
            </a:extLst>
          </p:cNvPr>
          <p:cNvSpPr txBox="1"/>
          <p:nvPr/>
        </p:nvSpPr>
        <p:spPr>
          <a:xfrm>
            <a:off x="4717776" y="5111461"/>
            <a:ext cx="275394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 dirty="0">
                <a:solidFill>
                  <a:srgbClr val="E8E8E6"/>
                </a:solidFill>
                <a:ea typeface="Calibri"/>
                <a:cs typeface="Calibri"/>
              </a:rPr>
              <a:t>Arthur da Dalton</a:t>
            </a:r>
            <a:endParaRPr lang="pt-BR">
              <a:solidFill>
                <a:srgbClr val="E8E8E6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BEEDAA0-6031-0E11-5A48-8E33C8BDDB4C}"/>
              </a:ext>
            </a:extLst>
          </p:cNvPr>
          <p:cNvSpPr txBox="1"/>
          <p:nvPr/>
        </p:nvSpPr>
        <p:spPr>
          <a:xfrm>
            <a:off x="3733799" y="5633782"/>
            <a:ext cx="472440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  <a:latin typeface="Lato Light"/>
                <a:ea typeface="Microsoft Yi Baiti"/>
                <a:cs typeface="Lato Light"/>
              </a:rPr>
              <a:t>CONSULTOR COMERCIAL </a:t>
            </a:r>
          </a:p>
        </p:txBody>
      </p:sp>
    </p:spTree>
    <p:extLst>
      <p:ext uri="{BB962C8B-B14F-4D97-AF65-F5344CB8AC3E}">
        <p14:creationId xmlns:p14="http://schemas.microsoft.com/office/powerpoint/2010/main" val="2462903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A379C-2D62-EFD5-7E3B-81BE3FB96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AE9CECE-365A-9C47-7873-78FDC86F0961}"/>
              </a:ext>
            </a:extLst>
          </p:cNvPr>
          <p:cNvSpPr/>
          <p:nvPr/>
        </p:nvSpPr>
        <p:spPr>
          <a:xfrm>
            <a:off x="0" y="2148"/>
            <a:ext cx="12192000" cy="6858000"/>
          </a:xfrm>
          <a:prstGeom prst="rect">
            <a:avLst/>
          </a:prstGeom>
          <a:solidFill>
            <a:srgbClr val="E8E8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52ECA02-B234-A51D-5A62-BD2401FA2C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57" b="980"/>
          <a:stretch>
            <a:fillRect/>
          </a:stretch>
        </p:blipFill>
        <p:spPr>
          <a:xfrm>
            <a:off x="955910" y="517472"/>
            <a:ext cx="10388205" cy="577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34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4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EF4B794-D28B-F183-ACA4-0435E4A83A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959697" y="-113975"/>
            <a:ext cx="5806119" cy="6968169"/>
          </a:xfrm>
          <a:prstGeom prst="rect">
            <a:avLst/>
          </a:prstGeom>
        </p:spPr>
      </p:pic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EE9415FB-774D-8AD2-A15F-4701FF38F5E3}"/>
              </a:ext>
            </a:extLst>
          </p:cNvPr>
          <p:cNvSpPr/>
          <p:nvPr/>
        </p:nvSpPr>
        <p:spPr>
          <a:xfrm>
            <a:off x="7269836" y="6188474"/>
            <a:ext cx="2390506" cy="301382"/>
          </a:xfrm>
          <a:prstGeom prst="roundRect">
            <a:avLst>
              <a:gd name="adj" fmla="val 50000"/>
            </a:avLst>
          </a:prstGeom>
          <a:solidFill>
            <a:srgbClr val="4389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14" name="Retângulo Arredondado 13">
            <a:extLst>
              <a:ext uri="{FF2B5EF4-FFF2-40B4-BE49-F238E27FC236}">
                <a16:creationId xmlns:a16="http://schemas.microsoft.com/office/drawing/2014/main" id="{D42514FA-1051-D616-F1F6-ED6D82DCABF3}"/>
              </a:ext>
            </a:extLst>
          </p:cNvPr>
          <p:cNvSpPr/>
          <p:nvPr/>
        </p:nvSpPr>
        <p:spPr>
          <a:xfrm>
            <a:off x="7165061" y="5723078"/>
            <a:ext cx="2598282" cy="301382"/>
          </a:xfrm>
          <a:prstGeom prst="roundRect">
            <a:avLst>
              <a:gd name="adj" fmla="val 50000"/>
            </a:avLst>
          </a:prstGeom>
          <a:solidFill>
            <a:srgbClr val="4389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7E3BA6A-5D69-286C-527E-0A04C6D8181F}"/>
              </a:ext>
            </a:extLst>
          </p:cNvPr>
          <p:cNvSpPr txBox="1"/>
          <p:nvPr/>
        </p:nvSpPr>
        <p:spPr>
          <a:xfrm>
            <a:off x="6162917" y="1322117"/>
            <a:ext cx="467832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Fale Conosco: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1E49452-8375-EAEC-32DA-F7C9E7EC71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843059" y="6085113"/>
            <a:ext cx="860898" cy="35650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8F789FE7-48F5-7083-F59F-AE0D184801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54" y="3725108"/>
            <a:ext cx="5080435" cy="508043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9C16232-2180-5393-96A6-C21E8CB0636D}"/>
              </a:ext>
            </a:extLst>
          </p:cNvPr>
          <p:cNvSpPr txBox="1"/>
          <p:nvPr/>
        </p:nvSpPr>
        <p:spPr>
          <a:xfrm>
            <a:off x="4902324" y="550392"/>
            <a:ext cx="719545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ea typeface="Microsoft Yi Baiti"/>
                <a:cs typeface="Calibri"/>
              </a:rPr>
              <a:t>VISITE NOSSO STAND</a:t>
            </a:r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084AD57-9D69-0B74-5A9E-BEA06D5A036C}"/>
              </a:ext>
            </a:extLst>
          </p:cNvPr>
          <p:cNvSpPr txBox="1"/>
          <p:nvPr/>
        </p:nvSpPr>
        <p:spPr>
          <a:xfrm>
            <a:off x="7364818" y="6137046"/>
            <a:ext cx="2522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>
                <a:solidFill>
                  <a:schemeClr val="bg1"/>
                </a:solidFill>
                <a:latin typeface="Lato" panose="020F0502020204030203" pitchFamily="34" charset="77"/>
              </a:rPr>
              <a:t>comercial@leaf.com.br</a:t>
            </a:r>
            <a:endParaRPr lang="pt-BR" sz="160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F466FCB-72F0-4ECD-AE42-44CDBBA9DEBD}"/>
              </a:ext>
            </a:extLst>
          </p:cNvPr>
          <p:cNvSpPr txBox="1"/>
          <p:nvPr/>
        </p:nvSpPr>
        <p:spPr>
          <a:xfrm>
            <a:off x="7378774" y="5679625"/>
            <a:ext cx="252235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+55 27 99970-3634</a:t>
            </a:r>
            <a:endParaRPr lang="pt-BR" sz="160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pic>
        <p:nvPicPr>
          <p:cNvPr id="2" name="Imagem 1" descr="Código QR">
            <a:extLst>
              <a:ext uri="{FF2B5EF4-FFF2-40B4-BE49-F238E27FC236}">
                <a16:creationId xmlns:a16="http://schemas.microsoft.com/office/drawing/2014/main" id="{CFBCFE90-4953-8649-D682-83F4E89698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152" t="16264" r="-3587" b="24960"/>
          <a:stretch>
            <a:fillRect/>
          </a:stretch>
        </p:blipFill>
        <p:spPr>
          <a:xfrm>
            <a:off x="6712624" y="1669557"/>
            <a:ext cx="3821271" cy="400325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A993485-0CCC-4FCD-024D-E430582D6D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19404" y="4925303"/>
            <a:ext cx="272141" cy="27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39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F4FFB99-7CE8-83AD-37AF-18697B91904F}"/>
              </a:ext>
            </a:extLst>
          </p:cNvPr>
          <p:cNvSpPr/>
          <p:nvPr/>
        </p:nvSpPr>
        <p:spPr>
          <a:xfrm>
            <a:off x="0" y="2148"/>
            <a:ext cx="12192000" cy="6858000"/>
          </a:xfrm>
          <a:prstGeom prst="rect">
            <a:avLst/>
          </a:prstGeom>
          <a:solidFill>
            <a:srgbClr val="E8E8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F40786E-CD04-439C-6D1C-FC2F20D40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4698" y="3494316"/>
            <a:ext cx="6102352" cy="610235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D4F24A2-ECA0-0E67-0985-700DEF064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221" y="-2477719"/>
            <a:ext cx="6102352" cy="610235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CE6B2C9-B261-8D35-46EF-42931FC373FE}"/>
              </a:ext>
            </a:extLst>
          </p:cNvPr>
          <p:cNvSpPr txBox="1"/>
          <p:nvPr/>
        </p:nvSpPr>
        <p:spPr>
          <a:xfrm>
            <a:off x="2846731" y="5113847"/>
            <a:ext cx="2538070" cy="782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rgbClr val="787E6C"/>
                </a:solidFill>
                <a:latin typeface="Lato" panose="020F0502020204030203" pitchFamily="34" charset="77"/>
              </a:rPr>
              <a:t>Vitória - Brasil</a:t>
            </a:r>
          </a:p>
          <a:p>
            <a:pPr algn="ctr">
              <a:lnSpc>
                <a:spcPct val="150000"/>
              </a:lnSpc>
            </a:pPr>
            <a:r>
              <a:rPr lang="pt-BR" sz="1600" dirty="0">
                <a:solidFill>
                  <a:srgbClr val="787E6C"/>
                </a:solidFill>
                <a:latin typeface="Lato Light" panose="020F0302020204030203" pitchFamily="34" charset="77"/>
              </a:rPr>
              <a:t>+55 27 3317 2610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AE5E953-5345-205E-5E21-96C019481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099" y="1786256"/>
            <a:ext cx="5261933" cy="258254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42DCB2F5-0DFF-6E97-F6EF-097FA406ECA6}"/>
              </a:ext>
            </a:extLst>
          </p:cNvPr>
          <p:cNvSpPr txBox="1"/>
          <p:nvPr/>
        </p:nvSpPr>
        <p:spPr>
          <a:xfrm>
            <a:off x="5384801" y="5109551"/>
            <a:ext cx="3630269" cy="782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rgbClr val="787E6C"/>
                </a:solidFill>
                <a:latin typeface="Lato" panose="020F0502020204030203" pitchFamily="34" charset="77"/>
              </a:rPr>
              <a:t>Lisboa - Portugal</a:t>
            </a:r>
          </a:p>
          <a:p>
            <a:pPr algn="ctr">
              <a:lnSpc>
                <a:spcPct val="150000"/>
              </a:lnSpc>
            </a:pPr>
            <a:r>
              <a:rPr lang="pt-BR" sz="1600" dirty="0">
                <a:solidFill>
                  <a:srgbClr val="787E6C"/>
                </a:solidFill>
                <a:latin typeface="Lato Light" panose="020F0302020204030203" pitchFamily="34" charset="77"/>
              </a:rPr>
              <a:t>+351 261 408 673   +351 934 015 361</a:t>
            </a:r>
          </a:p>
        </p:txBody>
      </p:sp>
    </p:spTree>
    <p:extLst>
      <p:ext uri="{BB962C8B-B14F-4D97-AF65-F5344CB8AC3E}">
        <p14:creationId xmlns:p14="http://schemas.microsoft.com/office/powerpoint/2010/main" val="957540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C1FA4-EEF4-9840-6A7B-98C424C36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B1D8BB9-DB44-DC0F-8D25-40352C0DE7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44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3A8AEFB-E3AC-9149-059F-0CBCFA76BB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843059" y="6085113"/>
            <a:ext cx="860898" cy="35650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DA3DFE6-D3F2-EDDE-4FA7-C4F623C63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876" y="4986883"/>
            <a:ext cx="5975785" cy="597578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9975109F-BA89-B762-53D9-BBE6DA228C8D}"/>
              </a:ext>
            </a:extLst>
          </p:cNvPr>
          <p:cNvSpPr txBox="1"/>
          <p:nvPr/>
        </p:nvSpPr>
        <p:spPr>
          <a:xfrm>
            <a:off x="973447" y="2322681"/>
            <a:ext cx="10301414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200" dirty="0">
                <a:solidFill>
                  <a:srgbClr val="E8E8E6"/>
                </a:solidFill>
                <a:latin typeface="Lato Light"/>
                <a:ea typeface="+mn-lt"/>
                <a:cs typeface="+mn-lt"/>
              </a:rPr>
              <a:t>Enquanto você ouve esta frase, um robô pode estar executando 50 tarefas que antes exigiriam horas do seu time</a:t>
            </a:r>
            <a:endParaRPr lang="pt-BR" sz="3200">
              <a:solidFill>
                <a:srgbClr val="E8E8E6"/>
              </a:solidFill>
              <a:latin typeface="Lato Light"/>
              <a:ea typeface="Calibri" panose="020F0502020204030204"/>
              <a:cs typeface="Calibri" panose="020F0502020204030204"/>
            </a:endParaRPr>
          </a:p>
          <a:p>
            <a:endParaRPr lang="pt-B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2817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8B55A-5F08-DB03-A1D0-99F1B77BD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9FBF8C3A-A6E8-A63F-ECEC-FC95FAC3F38A}"/>
              </a:ext>
            </a:extLst>
          </p:cNvPr>
          <p:cNvSpPr/>
          <p:nvPr/>
        </p:nvSpPr>
        <p:spPr>
          <a:xfrm>
            <a:off x="1716" y="3432"/>
            <a:ext cx="12192000" cy="6858000"/>
          </a:xfrm>
          <a:prstGeom prst="rect">
            <a:avLst/>
          </a:prstGeom>
          <a:solidFill>
            <a:srgbClr val="E8E8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62A2F003-4A8C-A190-2EDD-27BFA2300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i="1" dirty="0">
              <a:ea typeface="Calibri Light"/>
              <a:cs typeface="Calibri Light"/>
            </a:endParaRPr>
          </a:p>
          <a:p>
            <a:endParaRPr lang="pt-BR" dirty="0">
              <a:ea typeface="Calibri Light"/>
              <a:cs typeface="Calibri Light"/>
            </a:endParaRPr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1BF405B2-6844-8920-F923-26BF399DF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6788" y="1117600"/>
            <a:ext cx="4770437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pt-BR" sz="4000" dirty="0">
                <a:solidFill>
                  <a:srgbClr val="284433"/>
                </a:solidFill>
                <a:latin typeface="Lato Light"/>
                <a:ea typeface="+mn-lt"/>
                <a:cs typeface="+mn-lt"/>
              </a:rPr>
              <a:t>“Por que confiar tarefas repetitivas a humanos, se uma máquina pode fazer melhor?”</a:t>
            </a:r>
            <a:endParaRPr lang="pt-BR" sz="4000" dirty="0">
              <a:solidFill>
                <a:srgbClr val="438929"/>
              </a:solidFill>
              <a:latin typeface="Lato Light"/>
              <a:ea typeface="Calibri" panose="020F0502020204030204"/>
              <a:cs typeface="Calibri" panose="020F0502020204030204"/>
            </a:endParaRPr>
          </a:p>
          <a:p>
            <a:pPr algn="r"/>
            <a:endParaRPr lang="pt-BR" dirty="0">
              <a:ea typeface="Calibri"/>
              <a:cs typeface="Calibri"/>
            </a:endParaRPr>
          </a:p>
        </p:txBody>
      </p:sp>
      <p:pic>
        <p:nvPicPr>
          <p:cNvPr id="12" name="Imagem 11" descr="Logotipo&#10;&#10;O conteúdo gerado por IA pode estar incorreto.">
            <a:extLst>
              <a:ext uri="{FF2B5EF4-FFF2-40B4-BE49-F238E27FC236}">
                <a16:creationId xmlns:a16="http://schemas.microsoft.com/office/drawing/2014/main" id="{F6E5ADE8-3399-897E-B088-3AA74A207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3059" y="6085113"/>
            <a:ext cx="860898" cy="356507"/>
          </a:xfrm>
          <a:prstGeom prst="rect">
            <a:avLst/>
          </a:prstGeom>
        </p:spPr>
      </p:pic>
      <p:pic>
        <p:nvPicPr>
          <p:cNvPr id="17" name="Imagem 16" descr="Forma, Seta&#10;&#10;O conteúdo gerado por IA pode estar incorreto.">
            <a:extLst>
              <a:ext uri="{FF2B5EF4-FFF2-40B4-BE49-F238E27FC236}">
                <a16:creationId xmlns:a16="http://schemas.microsoft.com/office/drawing/2014/main" id="{00EBAE17-ADB9-6CD2-FAD7-D9614B7D2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9977" y="-1198018"/>
            <a:ext cx="4908985" cy="490898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B773C8B-9D25-1295-9DD8-D57DDFF7D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89224" y="3437483"/>
            <a:ext cx="4908985" cy="4908985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7CBA0037-952F-7E8D-A957-ED02CB747A87}"/>
              </a:ext>
            </a:extLst>
          </p:cNvPr>
          <p:cNvSpPr txBox="1"/>
          <p:nvPr/>
        </p:nvSpPr>
        <p:spPr>
          <a:xfrm>
            <a:off x="4006850" y="4683125"/>
            <a:ext cx="32131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i="1" dirty="0">
                <a:solidFill>
                  <a:srgbClr val="787E6C"/>
                </a:solidFill>
                <a:ea typeface="Calibri"/>
                <a:cs typeface="Calibri"/>
              </a:rPr>
              <a:t>Charles Babbage, pai da computação e automação de tarefas repetitivas</a:t>
            </a:r>
            <a:endParaRPr lang="pt-BR" i="1">
              <a:solidFill>
                <a:srgbClr val="787E6C"/>
              </a:solidFill>
              <a:ea typeface="Calibri"/>
              <a:cs typeface="Calibri"/>
            </a:endParaRPr>
          </a:p>
        </p:txBody>
      </p:sp>
      <p:pic>
        <p:nvPicPr>
          <p:cNvPr id="16" name="Espaço Reservado para Imagem 15" descr="Charles Babbage - Wikipedia">
            <a:extLst>
              <a:ext uri="{FF2B5EF4-FFF2-40B4-BE49-F238E27FC236}">
                <a16:creationId xmlns:a16="http://schemas.microsoft.com/office/drawing/2014/main" id="{A84F8D93-719C-8C70-6424-03B587A9A4A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7631" t="1314" r="-14211" b="39562"/>
          <a:stretch>
            <a:fillRect/>
          </a:stretch>
        </p:blipFill>
        <p:spPr>
          <a:xfrm>
            <a:off x="7229078" y="454025"/>
            <a:ext cx="5137565" cy="514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85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69F126D6-9F65-CAA5-3AF7-B7BF2503A72D}"/>
              </a:ext>
            </a:extLst>
          </p:cNvPr>
          <p:cNvSpPr/>
          <p:nvPr/>
        </p:nvSpPr>
        <p:spPr>
          <a:xfrm>
            <a:off x="1716" y="3432"/>
            <a:ext cx="12192000" cy="6858000"/>
          </a:xfrm>
          <a:prstGeom prst="rect">
            <a:avLst/>
          </a:prstGeom>
          <a:solidFill>
            <a:srgbClr val="E8E8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83046A8-7F8E-A669-F8EF-84FD0AC56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9315"/>
            <a:ext cx="10515600" cy="13255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pt-BR" b="1" dirty="0">
                <a:solidFill>
                  <a:srgbClr val="284433"/>
                </a:solidFill>
                <a:latin typeface="Calibri"/>
                <a:ea typeface="+mj-lt"/>
                <a:cs typeface="+mj-lt"/>
              </a:rPr>
              <a:t>A NOVA PERGUNTA NÃO É MAIS: </a:t>
            </a:r>
            <a:r>
              <a:rPr lang="pt-BR" b="1" i="1" dirty="0">
                <a:solidFill>
                  <a:srgbClr val="284433"/>
                </a:solidFill>
                <a:latin typeface="Calibri"/>
                <a:ea typeface="+mj-lt"/>
                <a:cs typeface="+mj-lt"/>
              </a:rPr>
              <a:t>"AUTOMATIZAR OU NÃO?"</a:t>
            </a:r>
            <a:endParaRPr lang="pt-BR" b="1">
              <a:solidFill>
                <a:srgbClr val="284433"/>
              </a:solidFill>
              <a:latin typeface="Calibri"/>
              <a:ea typeface="Calibri"/>
              <a:cs typeface="Calibri"/>
            </a:endParaRPr>
          </a:p>
          <a:p>
            <a:endParaRPr lang="pt-BR" b="1" dirty="0">
              <a:ea typeface="Calibri Light"/>
              <a:cs typeface="Calibri Ligh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8FCAB-952D-3DBA-7289-8E40AA342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3355"/>
            <a:ext cx="10515600" cy="43513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pt-BR" i="1" dirty="0">
                <a:solidFill>
                  <a:srgbClr val="438929"/>
                </a:solidFill>
                <a:latin typeface="Lato Light"/>
                <a:ea typeface="+mn-lt"/>
                <a:cs typeface="+mn-lt"/>
              </a:rPr>
              <a:t>"Quanto estou perdendo por ainda não ter automatizado?"</a:t>
            </a:r>
            <a:endParaRPr lang="pt-BR" i="1">
              <a:solidFill>
                <a:srgbClr val="438929"/>
              </a:solidFill>
              <a:latin typeface="Lato Light"/>
              <a:ea typeface="Calibri" panose="020F0502020204030204"/>
              <a:cs typeface="Calibri" panose="020F0502020204030204"/>
            </a:endParaRPr>
          </a:p>
          <a:p>
            <a:endParaRPr lang="pt-BR" dirty="0">
              <a:solidFill>
                <a:srgbClr val="438929"/>
              </a:solidFill>
              <a:ea typeface="Calibri"/>
              <a:cs typeface="Calibri"/>
            </a:endParaRPr>
          </a:p>
          <a:p>
            <a:endParaRPr lang="pt-BR" dirty="0">
              <a:ea typeface="Calibri"/>
              <a:cs typeface="Calibri"/>
            </a:endParaRP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7D076F32-091C-2DE9-FC14-F59D1BF07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3059" y="6085113"/>
            <a:ext cx="860898" cy="35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32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169A9-9AD9-5A52-441C-EB3678C5E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4F5F274-C648-AAEE-AE95-1298129436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44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B725347-5F2F-E5CD-EFB8-CDD221A3D4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843059" y="6085113"/>
            <a:ext cx="860898" cy="35650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5F75CE4-D3E0-5C94-95D6-60D7137D9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51" y="4996408"/>
            <a:ext cx="5975785" cy="5975785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3D0A0543-5566-A639-0B8E-0811F3D80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7791" y="1055668"/>
            <a:ext cx="5521287" cy="1325563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bg2"/>
                </a:solidFill>
                <a:latin typeface="Calibri"/>
                <a:ea typeface="+mj-lt"/>
                <a:cs typeface="+mj-lt"/>
              </a:rPr>
              <a:t>O QUE O RPA  (</a:t>
            </a:r>
            <a:r>
              <a:rPr lang="pt-BR" sz="3200" err="1">
                <a:solidFill>
                  <a:schemeClr val="bg2"/>
                </a:solidFill>
                <a:latin typeface="Calibri"/>
                <a:ea typeface="+mj-lt"/>
                <a:cs typeface="+mj-lt"/>
              </a:rPr>
              <a:t>ROBOTIC</a:t>
            </a:r>
            <a:r>
              <a:rPr lang="pt-BR" sz="3200" dirty="0">
                <a:solidFill>
                  <a:schemeClr val="bg2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t-BR" sz="3200" err="1">
                <a:solidFill>
                  <a:schemeClr val="bg2"/>
                </a:solidFill>
                <a:latin typeface="Calibri"/>
                <a:ea typeface="+mj-lt"/>
                <a:cs typeface="+mj-lt"/>
              </a:rPr>
              <a:t>PROCESS</a:t>
            </a:r>
            <a:r>
              <a:rPr lang="pt-BR" sz="3200" dirty="0">
                <a:solidFill>
                  <a:schemeClr val="bg2"/>
                </a:solidFill>
                <a:latin typeface="Calibri"/>
                <a:ea typeface="+mj-lt"/>
                <a:cs typeface="+mj-lt"/>
              </a:rPr>
              <a:t> AUTOMATION) FAZ?</a:t>
            </a:r>
            <a:r>
              <a:rPr lang="pt-BR" sz="4000" b="1" dirty="0">
                <a:solidFill>
                  <a:schemeClr val="bg2"/>
                </a:solidFill>
                <a:latin typeface="Calibri"/>
                <a:ea typeface="+mj-lt"/>
                <a:cs typeface="+mj-lt"/>
              </a:rPr>
              <a:t> </a:t>
            </a:r>
            <a:endParaRPr lang="pt-BR" sz="4000" b="1" dirty="0">
              <a:solidFill>
                <a:schemeClr val="bg2"/>
              </a:solidFill>
              <a:latin typeface="Calibri"/>
              <a:ea typeface="Calibri Light"/>
              <a:cs typeface="Calibri Light"/>
            </a:endParaRPr>
          </a:p>
          <a:p>
            <a:endParaRPr lang="pt-BR" dirty="0">
              <a:solidFill>
                <a:srgbClr val="284433"/>
              </a:solidFill>
              <a:ea typeface="Calibri Light"/>
              <a:cs typeface="Calibri Light"/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5220789-A3AC-07FF-242F-603F10A99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7790" y="2450969"/>
            <a:ext cx="5144878" cy="440642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pt-BR" sz="2000" dirty="0">
                <a:solidFill>
                  <a:srgbClr val="E8E8E6"/>
                </a:solidFill>
                <a:latin typeface="Lato Light"/>
                <a:ea typeface="Calibri" panose="020F0502020204030204"/>
                <a:cs typeface="Calibri" panose="020F0502020204030204"/>
              </a:rPr>
              <a:t>Automação de Tarefas Pontuais  </a:t>
            </a:r>
            <a:endParaRPr lang="pt-BR" sz="2000">
              <a:ea typeface="Calibri" panose="020F0502020204030204"/>
              <a:cs typeface="Calibri" panose="020F0502020204030204"/>
            </a:endParaRPr>
          </a:p>
          <a:p>
            <a:pPr marL="0" indent="0">
              <a:lnSpc>
                <a:spcPct val="110000"/>
              </a:lnSpc>
              <a:buNone/>
            </a:pPr>
            <a:endParaRPr lang="pt-BR" sz="2000" dirty="0">
              <a:solidFill>
                <a:srgbClr val="E8E8E6"/>
              </a:solidFill>
              <a:latin typeface="Lato Light"/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110000"/>
              </a:lnSpc>
            </a:pPr>
            <a:r>
              <a:rPr lang="pt-BR" sz="2000" dirty="0">
                <a:solidFill>
                  <a:srgbClr val="E8E8E6"/>
                </a:solidFill>
                <a:latin typeface="Lato Light"/>
                <a:ea typeface="Calibri" panose="020F0502020204030204"/>
                <a:cs typeface="Calibri" panose="020F0502020204030204"/>
              </a:rPr>
              <a:t>Atividades específicas e de alto volume. </a:t>
            </a:r>
            <a:endParaRPr lang="pt-BR" sz="2000">
              <a:solidFill>
                <a:srgbClr val="E8E8E6"/>
              </a:solidFill>
              <a:latin typeface="Lato Light"/>
              <a:ea typeface="Calibri"/>
              <a:cs typeface="Calibri"/>
            </a:endParaRPr>
          </a:p>
          <a:p>
            <a:pPr marL="0" indent="0">
              <a:lnSpc>
                <a:spcPct val="110000"/>
              </a:lnSpc>
              <a:buNone/>
            </a:pPr>
            <a:endParaRPr lang="pt-BR" sz="2000" dirty="0">
              <a:solidFill>
                <a:srgbClr val="E8E8E6"/>
              </a:solidFill>
              <a:latin typeface="Lato Light"/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110000"/>
              </a:lnSpc>
            </a:pPr>
            <a:r>
              <a:rPr lang="pt-BR" sz="2000" dirty="0">
                <a:solidFill>
                  <a:srgbClr val="E8E8E6"/>
                </a:solidFill>
                <a:latin typeface="Lato Light"/>
                <a:ea typeface="Calibri" panose="020F0502020204030204"/>
                <a:cs typeface="Calibri" panose="020F0502020204030204"/>
              </a:rPr>
              <a:t>Entrada de dados, geração de relatórios. </a:t>
            </a:r>
          </a:p>
          <a:p>
            <a:pPr marL="0" indent="0">
              <a:lnSpc>
                <a:spcPct val="110000"/>
              </a:lnSpc>
              <a:buNone/>
            </a:pPr>
            <a:endParaRPr lang="pt-BR" sz="2000" dirty="0">
              <a:solidFill>
                <a:srgbClr val="E8E8E6"/>
              </a:solidFill>
              <a:latin typeface="Lato Light"/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110000"/>
              </a:lnSpc>
            </a:pPr>
            <a:r>
              <a:rPr lang="pt-BR" sz="2000" dirty="0">
                <a:solidFill>
                  <a:srgbClr val="E8E8E6"/>
                </a:solidFill>
                <a:latin typeface="Lato Light"/>
                <a:ea typeface="Calibri" panose="020F0502020204030204"/>
                <a:cs typeface="Calibri" panose="020F0502020204030204"/>
              </a:rPr>
              <a:t>Resultados mais rápidos e precisos</a:t>
            </a:r>
          </a:p>
          <a:p>
            <a:endParaRPr lang="pt-BR">
              <a:solidFill>
                <a:srgbClr val="000000"/>
              </a:solidFill>
              <a:ea typeface="Calibri"/>
              <a:cs typeface="Calibri"/>
            </a:endParaRPr>
          </a:p>
          <a:p>
            <a:endParaRPr lang="pt-BR"/>
          </a:p>
          <a:p>
            <a:endParaRPr lang="pt-BR" dirty="0">
              <a:ea typeface="Calibri"/>
              <a:cs typeface="Calibri"/>
            </a:endParaRPr>
          </a:p>
        </p:txBody>
      </p:sp>
      <p:pic>
        <p:nvPicPr>
          <p:cNvPr id="3" name="Espaço Reservado para Imagem 9" descr="Homem de terno e gravata com pessoas ao redor de uma mesa&#10;&#10;O conteúdo gerado por IA pode estar incorreto.">
            <a:extLst>
              <a:ext uri="{FF2B5EF4-FFF2-40B4-BE49-F238E27FC236}">
                <a16:creationId xmlns:a16="http://schemas.microsoft.com/office/drawing/2014/main" id="{766AA516-8B04-6B53-8752-F7B2E6E204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6624" b="16624"/>
          <a:stretch/>
        </p:blipFill>
        <p:spPr>
          <a:xfrm>
            <a:off x="-1652" y="465737"/>
            <a:ext cx="6099920" cy="579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34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6436C-61AA-A4EC-EE51-116F3640E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ângulo 40">
            <a:extLst>
              <a:ext uri="{FF2B5EF4-FFF2-40B4-BE49-F238E27FC236}">
                <a16:creationId xmlns:a16="http://schemas.microsoft.com/office/drawing/2014/main" id="{54966416-8D1C-525C-D591-3F12113740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44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3600" dirty="0">
              <a:ea typeface="Calibri"/>
              <a:cs typeface="Calibri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B73E8BB4-CD42-5EDB-C05D-86B9F6CB2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i="1" dirty="0">
              <a:ea typeface="Calibri Light"/>
              <a:cs typeface="Calibri Light"/>
            </a:endParaRPr>
          </a:p>
          <a:p>
            <a:endParaRPr lang="pt-BR" dirty="0">
              <a:ea typeface="Calibri Light"/>
              <a:cs typeface="Calibri Light"/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72DDED28-DEDE-E2F7-A770-5CBEAAFD09D1}"/>
              </a:ext>
            </a:extLst>
          </p:cNvPr>
          <p:cNvSpPr txBox="1"/>
          <p:nvPr/>
        </p:nvSpPr>
        <p:spPr>
          <a:xfrm>
            <a:off x="680553" y="572742"/>
            <a:ext cx="96520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600" dirty="0">
                <a:solidFill>
                  <a:srgbClr val="E7E6E6"/>
                </a:solidFill>
                <a:ea typeface="Calibri"/>
                <a:cs typeface="Calibri"/>
              </a:rPr>
              <a:t>O que o BPA  (Business </a:t>
            </a:r>
            <a:r>
              <a:rPr lang="pt-BR" sz="3600" dirty="0" err="1">
                <a:solidFill>
                  <a:srgbClr val="E7E6E6"/>
                </a:solidFill>
                <a:ea typeface="Calibri"/>
                <a:cs typeface="Calibri"/>
              </a:rPr>
              <a:t>Process</a:t>
            </a:r>
            <a:r>
              <a:rPr lang="pt-BR" sz="3600" dirty="0">
                <a:solidFill>
                  <a:srgbClr val="E7E6E6"/>
                </a:solidFill>
                <a:ea typeface="Calibri"/>
                <a:cs typeface="Calibri"/>
              </a:rPr>
              <a:t> Automation) faz? </a:t>
            </a:r>
            <a:r>
              <a:rPr lang="pt-BR" sz="3600" dirty="0">
                <a:solidFill>
                  <a:schemeClr val="lt1"/>
                </a:solidFill>
                <a:ea typeface="Calibri"/>
                <a:cs typeface="Calibri"/>
              </a:rPr>
              <a:t> </a:t>
            </a:r>
          </a:p>
          <a:p>
            <a:pPr algn="l"/>
            <a:endParaRPr lang="pt-BR" dirty="0">
              <a:ea typeface="Calibri"/>
              <a:cs typeface="Calibri"/>
            </a:endParaRPr>
          </a:p>
        </p:txBody>
      </p:sp>
      <p:sp>
        <p:nvSpPr>
          <p:cNvPr id="329" name="Espaço Reservado para Conteúdo 328">
            <a:extLst>
              <a:ext uri="{FF2B5EF4-FFF2-40B4-BE49-F238E27FC236}">
                <a16:creationId xmlns:a16="http://schemas.microsoft.com/office/drawing/2014/main" id="{0E6E98AE-E9D0-8C2E-E3AF-6182CBB0B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2625" y="2399748"/>
            <a:ext cx="5106503" cy="434181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dirty="0">
                <a:solidFill>
                  <a:srgbClr val="E8E8E6"/>
                </a:solidFill>
                <a:latin typeface="Lato Light"/>
                <a:ea typeface="Calibri"/>
                <a:cs typeface="Calibri"/>
              </a:rPr>
              <a:t>Conecta sistemas e departamentos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2400" dirty="0">
              <a:solidFill>
                <a:srgbClr val="E8E8E6"/>
              </a:solidFill>
              <a:latin typeface="Lato Light"/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dirty="0">
                <a:solidFill>
                  <a:srgbClr val="E8E8E6"/>
                </a:solidFill>
                <a:latin typeface="Lato Light"/>
                <a:ea typeface="Calibri"/>
                <a:cs typeface="Calibri"/>
              </a:rPr>
              <a:t>Elimina gargalos e reduz custos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>
              <a:solidFill>
                <a:srgbClr val="E8E8E6"/>
              </a:solidFill>
              <a:latin typeface="Lato Light"/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dirty="0">
                <a:solidFill>
                  <a:srgbClr val="E8E8E6"/>
                </a:solidFill>
                <a:latin typeface="Lato Light"/>
                <a:ea typeface="Calibri"/>
                <a:cs typeface="Calibri"/>
              </a:rPr>
              <a:t>Promove operações mais ágeis e integradas.</a:t>
            </a:r>
          </a:p>
        </p:txBody>
      </p:sp>
      <p:pic>
        <p:nvPicPr>
          <p:cNvPr id="330" name="Imagem 329" descr="Prós e Contras da Automação de Processos de Negócios">
            <a:extLst>
              <a:ext uri="{FF2B5EF4-FFF2-40B4-BE49-F238E27FC236}">
                <a16:creationId xmlns:a16="http://schemas.microsoft.com/office/drawing/2014/main" id="{E5593FCE-9E0A-6130-587B-CF52D85328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516" t="8489" r="8018" b="3710"/>
          <a:stretch>
            <a:fillRect/>
          </a:stretch>
        </p:blipFill>
        <p:spPr>
          <a:xfrm>
            <a:off x="6062592" y="1615109"/>
            <a:ext cx="5286637" cy="3623984"/>
          </a:xfrm>
          <a:prstGeom prst="rect">
            <a:avLst/>
          </a:prstGeom>
        </p:spPr>
      </p:pic>
      <p:pic>
        <p:nvPicPr>
          <p:cNvPr id="332" name="Imagem 331" descr="Logotipo&#10;&#10;O conteúdo gerado por IA pode estar incorreto.">
            <a:extLst>
              <a:ext uri="{FF2B5EF4-FFF2-40B4-BE49-F238E27FC236}">
                <a16:creationId xmlns:a16="http://schemas.microsoft.com/office/drawing/2014/main" id="{0F8DCE29-EBF5-3507-6D21-1450F7C054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843059" y="6085113"/>
            <a:ext cx="860898" cy="35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92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C5733A34-B7D5-01AC-E6D1-94ACFA5C7C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44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3600" dirty="0">
              <a:ea typeface="Calibri"/>
              <a:cs typeface="Calibri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3A2C2C-2AC4-0976-F4DF-04E64204A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869" y="1000885"/>
            <a:ext cx="10049565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4400" dirty="0">
                <a:solidFill>
                  <a:srgbClr val="E8E8E6"/>
                </a:solidFill>
                <a:ea typeface="Calibri Light"/>
                <a:cs typeface="Calibri Light"/>
              </a:rPr>
              <a:t>BPA + INTELIGENCIA ARTIFICIAL = AUTOMAÇÃO INTELIGENTE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312A6B-7386-EA23-F986-E3E73DDD8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5606" y="2886974"/>
            <a:ext cx="6416260" cy="208645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t-BR" dirty="0">
                <a:solidFill>
                  <a:srgbClr val="E8E8E6"/>
                </a:solidFill>
                <a:latin typeface="Lato Light"/>
                <a:ea typeface="Calibri"/>
                <a:cs typeface="Arial"/>
              </a:rPr>
              <a:t>Estamos falando de sistemas que:</a:t>
            </a:r>
          </a:p>
          <a:p>
            <a:pPr algn="l"/>
            <a:endParaRPr lang="pt-BR" dirty="0">
              <a:solidFill>
                <a:srgbClr val="E8E8E6"/>
              </a:solidFill>
              <a:latin typeface="Lato Light"/>
              <a:ea typeface="Calibri"/>
              <a:cs typeface="Arial"/>
            </a:endParaRPr>
          </a:p>
          <a:p>
            <a:pPr marL="285750" indent="-285750" algn="l">
              <a:buFont typeface="Arial"/>
              <a:buChar char="•"/>
            </a:pPr>
            <a:r>
              <a:rPr lang="pt-BR" dirty="0">
                <a:solidFill>
                  <a:srgbClr val="E8E8E6"/>
                </a:solidFill>
                <a:latin typeface="Lato Light"/>
                <a:ea typeface="Calibri"/>
                <a:cs typeface="Arial"/>
              </a:rPr>
              <a:t>Interpretam dados</a:t>
            </a:r>
          </a:p>
          <a:p>
            <a:pPr marL="285750" indent="-285750" algn="l">
              <a:buFont typeface="Arial"/>
              <a:buChar char="•"/>
            </a:pPr>
            <a:r>
              <a:rPr lang="pt-BR" dirty="0">
                <a:solidFill>
                  <a:srgbClr val="E8E8E6"/>
                </a:solidFill>
                <a:latin typeface="Lato Light"/>
                <a:ea typeface="Calibri"/>
                <a:cs typeface="Arial"/>
              </a:rPr>
              <a:t>Aprendem com padrões</a:t>
            </a:r>
          </a:p>
          <a:p>
            <a:pPr marL="285750" indent="-285750" algn="l">
              <a:buFont typeface="Arial"/>
              <a:buChar char="•"/>
            </a:pPr>
            <a:r>
              <a:rPr lang="pt-BR" dirty="0">
                <a:solidFill>
                  <a:srgbClr val="E8E8E6"/>
                </a:solidFill>
                <a:latin typeface="Lato Light"/>
                <a:ea typeface="Calibri"/>
                <a:cs typeface="Arial"/>
              </a:rPr>
              <a:t>Interagem com usuários</a:t>
            </a:r>
          </a:p>
          <a:p>
            <a:pPr marL="285750" indent="-285750" algn="l">
              <a:buFont typeface="Arial"/>
              <a:buChar char="•"/>
            </a:pPr>
            <a:r>
              <a:rPr lang="pt-BR" dirty="0">
                <a:solidFill>
                  <a:srgbClr val="E8E8E6"/>
                </a:solidFill>
                <a:latin typeface="Lato Light"/>
                <a:ea typeface="Calibri"/>
                <a:cs typeface="Arial"/>
              </a:rPr>
              <a:t>Tomam decisões em tempo real</a:t>
            </a:r>
            <a:br>
              <a:rPr lang="pt-BR" b="1" dirty="0">
                <a:latin typeface="Lato Light"/>
                <a:ea typeface="Calibri"/>
                <a:cs typeface="Arial"/>
              </a:rPr>
            </a:br>
            <a:br>
              <a:rPr lang="pt-BR" b="1" dirty="0">
                <a:latin typeface="Lato Light"/>
                <a:ea typeface="Calibri"/>
                <a:cs typeface="Arial"/>
              </a:rPr>
            </a:br>
            <a:endParaRPr lang="pt-BR" sz="1100" b="1">
              <a:latin typeface="Lato Light"/>
              <a:ea typeface="Calibri"/>
              <a:cs typeface="Arial"/>
            </a:endParaRPr>
          </a:p>
          <a:p>
            <a:endParaRPr lang="pt-BR" sz="2800" dirty="0">
              <a:ea typeface="Calibri"/>
              <a:cs typeface="Calibri"/>
            </a:endParaRPr>
          </a:p>
        </p:txBody>
      </p:sp>
      <p:pic>
        <p:nvPicPr>
          <p:cNvPr id="8" name="Imagem 7" descr="Forma, Seta&#10;&#10;O conteúdo gerado por IA pode estar incorreto.">
            <a:extLst>
              <a:ext uri="{FF2B5EF4-FFF2-40B4-BE49-F238E27FC236}">
                <a16:creationId xmlns:a16="http://schemas.microsoft.com/office/drawing/2014/main" id="{B61EE224-0B08-5D17-66F1-71F57152F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950" y="2189570"/>
            <a:ext cx="4908985" cy="4908985"/>
          </a:xfrm>
          <a:prstGeom prst="rect">
            <a:avLst/>
          </a:prstGeom>
        </p:spPr>
      </p:pic>
      <p:pic>
        <p:nvPicPr>
          <p:cNvPr id="12" name="Imagem 11" descr="Logotipo&#10;&#10;O conteúdo gerado por IA pode estar incorreto.">
            <a:extLst>
              <a:ext uri="{FF2B5EF4-FFF2-40B4-BE49-F238E27FC236}">
                <a16:creationId xmlns:a16="http://schemas.microsoft.com/office/drawing/2014/main" id="{654456BF-8974-06EA-188B-612E8F9501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843059" y="6085113"/>
            <a:ext cx="860898" cy="35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87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F4FFB99-7CE8-83AD-37AF-18697B91904F}"/>
              </a:ext>
            </a:extLst>
          </p:cNvPr>
          <p:cNvSpPr/>
          <p:nvPr/>
        </p:nvSpPr>
        <p:spPr>
          <a:xfrm>
            <a:off x="1716" y="3432"/>
            <a:ext cx="12192000" cy="6858000"/>
          </a:xfrm>
          <a:prstGeom prst="rect">
            <a:avLst/>
          </a:prstGeom>
          <a:solidFill>
            <a:srgbClr val="E8E8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rtl="0">
              <a:lnSpc>
                <a:spcPts val="2475"/>
              </a:lnSpc>
            </a:pPr>
            <a:endParaRPr lang="pt-BR" sz="2400" dirty="0">
              <a:solidFill>
                <a:srgbClr val="FFFFFF"/>
              </a:solidFill>
              <a:latin typeface="Lato Light"/>
              <a:ea typeface="Calibri"/>
              <a:cs typeface="Segoe UI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1E49452-8375-EAEC-32DA-F7C9E7EC7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3059" y="6085113"/>
            <a:ext cx="860898" cy="35650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35023CF-1B9A-0E1A-38A4-BF4BE2773C93}"/>
              </a:ext>
            </a:extLst>
          </p:cNvPr>
          <p:cNvSpPr txBox="1"/>
          <p:nvPr/>
        </p:nvSpPr>
        <p:spPr>
          <a:xfrm>
            <a:off x="2541736" y="1302974"/>
            <a:ext cx="7637196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dirty="0">
                <a:solidFill>
                  <a:srgbClr val="787E6C"/>
                </a:solidFill>
                <a:latin typeface="Calibri"/>
                <a:ea typeface="Microsoft Yi Baiti"/>
                <a:cs typeface="Arial"/>
              </a:rPr>
              <a:t>Essa combinação impulsiona um novo modelo de </a:t>
            </a:r>
            <a:r>
              <a:rPr lang="pt-BR" sz="2400" b="1" dirty="0">
                <a:solidFill>
                  <a:srgbClr val="787E6C"/>
                </a:solidFill>
                <a:latin typeface="Calibri"/>
                <a:ea typeface="Microsoft Yi Baiti"/>
                <a:cs typeface="Arial"/>
              </a:rPr>
              <a:t>BPO estratégico</a:t>
            </a:r>
            <a:r>
              <a:rPr lang="pt-BR" sz="2400" dirty="0">
                <a:solidFill>
                  <a:srgbClr val="787E6C"/>
                </a:solidFill>
                <a:latin typeface="Calibri"/>
                <a:ea typeface="Microsoft Yi Baiti"/>
                <a:cs typeface="Arial"/>
              </a:rPr>
              <a:t>: </a:t>
            </a:r>
            <a:r>
              <a:rPr lang="pt-BR" sz="2400" b="1" dirty="0">
                <a:solidFill>
                  <a:srgbClr val="787E6C"/>
                </a:solidFill>
                <a:latin typeface="Calibri"/>
                <a:ea typeface="Microsoft Yi Baiti"/>
                <a:cs typeface="Arial"/>
              </a:rPr>
              <a:t>parcerias inteligentes com tecnologia no centro.</a:t>
            </a:r>
            <a:endParaRPr lang="pt-BR" sz="2400">
              <a:solidFill>
                <a:srgbClr val="787E6C"/>
              </a:solidFill>
              <a:latin typeface="Calibri"/>
              <a:ea typeface="Microsoft Yi Baiti"/>
              <a:cs typeface="Calibri"/>
            </a:endParaRPr>
          </a:p>
          <a:p>
            <a:br>
              <a:rPr lang="en-US" dirty="0"/>
            </a:br>
            <a:endParaRPr lang="en-US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7802FAC0-04E1-CF1C-5CDE-AF1A3D2C5F81}"/>
              </a:ext>
            </a:extLst>
          </p:cNvPr>
          <p:cNvCxnSpPr>
            <a:cxnSpLocks/>
          </p:cNvCxnSpPr>
          <p:nvPr/>
        </p:nvCxnSpPr>
        <p:spPr>
          <a:xfrm flipV="1">
            <a:off x="2597426" y="3054624"/>
            <a:ext cx="0" cy="1516382"/>
          </a:xfrm>
          <a:prstGeom prst="line">
            <a:avLst/>
          </a:prstGeom>
          <a:ln>
            <a:solidFill>
              <a:srgbClr val="787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m 17">
            <a:extLst>
              <a:ext uri="{FF2B5EF4-FFF2-40B4-BE49-F238E27FC236}">
                <a16:creationId xmlns:a16="http://schemas.microsoft.com/office/drawing/2014/main" id="{12598C3C-5570-C0D1-C939-ACA22BBE4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07" y="5400948"/>
            <a:ext cx="4584700" cy="45847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B0BBD7C-328C-F696-ABD6-7D7B2015EB06}"/>
              </a:ext>
            </a:extLst>
          </p:cNvPr>
          <p:cNvSpPr txBox="1"/>
          <p:nvPr/>
        </p:nvSpPr>
        <p:spPr>
          <a:xfrm>
            <a:off x="2650434" y="3202607"/>
            <a:ext cx="6228521" cy="10541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475"/>
              </a:lnSpc>
            </a:pPr>
            <a:r>
              <a:rPr lang="pt-BR" sz="2400" dirty="0">
                <a:solidFill>
                  <a:srgbClr val="284433"/>
                </a:solidFill>
                <a:latin typeface="Lato Light"/>
                <a:ea typeface="Lato Light"/>
                <a:cs typeface="Lato Light"/>
              </a:rPr>
              <a:t>Nossa missão é  </a:t>
            </a:r>
            <a:endParaRPr lang="en-US" sz="2400">
              <a:solidFill>
                <a:srgbClr val="284433"/>
              </a:solidFill>
              <a:latin typeface="Lato Light"/>
              <a:ea typeface="Lato Light"/>
              <a:cs typeface="Lato Light"/>
            </a:endParaRPr>
          </a:p>
          <a:p>
            <a:pPr>
              <a:lnSpc>
                <a:spcPts val="2475"/>
              </a:lnSpc>
            </a:pPr>
            <a:r>
              <a:rPr lang="pt-BR" sz="2400" b="1" dirty="0">
                <a:solidFill>
                  <a:srgbClr val="284433"/>
                </a:solidFill>
                <a:latin typeface="Lato Light"/>
                <a:ea typeface="Lato Light"/>
                <a:cs typeface="Lato Light"/>
              </a:rPr>
              <a:t>libertar o potencial humano, uma automação por vez.</a:t>
            </a:r>
            <a:endParaRPr lang="pt-BR" dirty="0">
              <a:solidFill>
                <a:srgbClr val="2844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60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F4FFB99-7CE8-83AD-37AF-18697B91904F}"/>
              </a:ext>
            </a:extLst>
          </p:cNvPr>
          <p:cNvSpPr/>
          <p:nvPr/>
        </p:nvSpPr>
        <p:spPr>
          <a:xfrm>
            <a:off x="0" y="2148"/>
            <a:ext cx="12192000" cy="6858000"/>
          </a:xfrm>
          <a:prstGeom prst="rect">
            <a:avLst/>
          </a:prstGeom>
          <a:solidFill>
            <a:srgbClr val="E8E8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8522045F-4575-1FC7-2BA5-87364F6EC22C}"/>
              </a:ext>
            </a:extLst>
          </p:cNvPr>
          <p:cNvSpPr/>
          <p:nvPr/>
        </p:nvSpPr>
        <p:spPr>
          <a:xfrm>
            <a:off x="576943" y="478970"/>
            <a:ext cx="1180654" cy="209092"/>
          </a:xfrm>
          <a:prstGeom prst="roundRect">
            <a:avLst>
              <a:gd name="adj" fmla="val 50000"/>
            </a:avLst>
          </a:prstGeom>
          <a:noFill/>
          <a:ln>
            <a:solidFill>
              <a:srgbClr val="438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1E49452-8375-EAEC-32DA-F7C9E7EC7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3059" y="6085113"/>
            <a:ext cx="860898" cy="356507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245FC6EE-1884-A8CA-AC4A-3BBD6BDB3B0C}"/>
              </a:ext>
            </a:extLst>
          </p:cNvPr>
          <p:cNvSpPr txBox="1"/>
          <p:nvPr/>
        </p:nvSpPr>
        <p:spPr>
          <a:xfrm>
            <a:off x="639572" y="468116"/>
            <a:ext cx="8531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>
                <a:solidFill>
                  <a:srgbClr val="787E6C"/>
                </a:solidFill>
                <a:latin typeface="Lato" panose="020F0502020204030203" pitchFamily="34" charset="77"/>
              </a:rPr>
              <a:t>Certificações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596BCBB7-77EF-2C54-6B40-7001C5C76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906" y="544881"/>
            <a:ext cx="138012" cy="10326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1FA7400-51ED-96C9-1732-A9B34AADDE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3" b="2414"/>
          <a:stretch>
            <a:fillRect/>
          </a:stretch>
        </p:blipFill>
        <p:spPr>
          <a:xfrm>
            <a:off x="576859" y="401441"/>
            <a:ext cx="11029903" cy="538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58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11438</TotalTime>
  <Words>506</Words>
  <Application>Microsoft Office PowerPoint</Application>
  <PresentationFormat>Widescreen</PresentationFormat>
  <Paragraphs>65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Apresentação do PowerPoint</vt:lpstr>
      <vt:lpstr>Apresentação do PowerPoint</vt:lpstr>
      <vt:lpstr> </vt:lpstr>
      <vt:lpstr>A NOVA PERGUNTA NÃO É MAIS: "AUTOMATIZAR OU NÃO?" </vt:lpstr>
      <vt:lpstr>O QUE O RPA  (ROBOTIC PROCESS AUTOMATION) FAZ?  </vt:lpstr>
      <vt:lpstr> </vt:lpstr>
      <vt:lpstr>BPA + INTELIGENCIA ARTIFICIAL = AUTOMAÇÃO INTELIGENTE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Wanderson Scofield</dc:creator>
  <cp:lastModifiedBy>Joyce Caroline de Azevedo</cp:lastModifiedBy>
  <cp:revision>543</cp:revision>
  <dcterms:created xsi:type="dcterms:W3CDTF">2025-04-25T18:38:01Z</dcterms:created>
  <dcterms:modified xsi:type="dcterms:W3CDTF">2025-07-16T14:55:33Z</dcterms:modified>
</cp:coreProperties>
</file>