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57" r:id="rId5"/>
    <p:sldId id="307" r:id="rId6"/>
    <p:sldId id="267" r:id="rId7"/>
    <p:sldId id="306" r:id="rId8"/>
    <p:sldId id="293" r:id="rId9"/>
    <p:sldId id="266" r:id="rId10"/>
    <p:sldId id="289" r:id="rId11"/>
    <p:sldId id="294" r:id="rId12"/>
    <p:sldId id="300" r:id="rId13"/>
    <p:sldId id="304" r:id="rId14"/>
    <p:sldId id="302" r:id="rId15"/>
    <p:sldId id="297" r:id="rId16"/>
    <p:sldId id="305" r:id="rId17"/>
    <p:sldId id="290" r:id="rId1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800"/>
    <a:srgbClr val="0073F2"/>
    <a:srgbClr val="4100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267450-31EF-438F-B1B2-A24E383E69D7}" v="340" dt="2025-07-16T11:26:17.686"/>
    <p1510:client id="{246DFB5E-C4E1-B24E-93D4-6AD1EFB1870C}" v="450" dt="2025-07-16T11:43:18.3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/>
    <p:restoredTop sz="89152" autoAdjust="0"/>
  </p:normalViewPr>
  <p:slideViewPr>
    <p:cSldViewPr snapToGrid="0">
      <p:cViewPr varScale="1">
        <p:scale>
          <a:sx n="111" d="100"/>
          <a:sy n="111" d="100"/>
        </p:scale>
        <p:origin x="648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7B7B09-B37E-40F3-9AF7-8A5D728305B6}" type="datetimeFigureOut">
              <a:rPr lang="pt-BR" smtClean="0"/>
              <a:t>16/07/2025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555C49-DC98-4B9A-8E1E-0C4BB6E97C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6662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555C49-DC98-4B9A-8E1E-0C4BB6E97CB7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23213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8429F6-31DA-B2EB-906F-0CEE9F0AC2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47F7DB3B-12A8-5AE1-7818-2840AA9593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2E3C5DF3-A083-D26C-87CD-3CE78E9051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1">
                <a:solidFill>
                  <a:schemeClr val="bg1"/>
                </a:solidFill>
              </a:rPr>
              <a:t>Resultados alcançados:</a:t>
            </a:r>
          </a:p>
          <a:p>
            <a:r>
              <a:rPr lang="pt-BR" sz="1200">
                <a:solidFill>
                  <a:schemeClr val="bg1"/>
                </a:solidFill>
              </a:rPr>
              <a:t>Transformamos a busca por anúncios da </a:t>
            </a:r>
            <a:r>
              <a:rPr lang="pt-BR" sz="1200" b="1">
                <a:solidFill>
                  <a:srgbClr val="FF7800"/>
                </a:solidFill>
              </a:rPr>
              <a:t>OLX</a:t>
            </a:r>
            <a:r>
              <a:rPr lang="pt-BR" sz="1200">
                <a:solidFill>
                  <a:schemeClr val="bg1"/>
                </a:solidFill>
              </a:rPr>
              <a:t> em uma experiência </a:t>
            </a:r>
            <a:r>
              <a:rPr lang="pt-BR" sz="1200" b="1">
                <a:solidFill>
                  <a:srgbClr val="FF7800"/>
                </a:solidFill>
              </a:rPr>
              <a:t>100%</a:t>
            </a:r>
            <a:r>
              <a:rPr lang="pt-BR" sz="1200" b="1">
                <a:solidFill>
                  <a:schemeClr val="bg1"/>
                </a:solidFill>
              </a:rPr>
              <a:t> </a:t>
            </a:r>
            <a:r>
              <a:rPr lang="pt-BR" sz="1200" b="1">
                <a:solidFill>
                  <a:srgbClr val="FF7800"/>
                </a:solidFill>
              </a:rPr>
              <a:t>automatizada</a:t>
            </a:r>
            <a:r>
              <a:rPr lang="pt-BR" sz="1200">
                <a:solidFill>
                  <a:schemeClr val="bg1"/>
                </a:solidFill>
              </a:rPr>
              <a:t>. </a:t>
            </a:r>
          </a:p>
          <a:p>
            <a:r>
              <a:rPr lang="pt-BR" sz="1200">
                <a:solidFill>
                  <a:schemeClr val="bg1"/>
                </a:solidFill>
              </a:rPr>
              <a:t>Foco estratégico: equipe livre para negociar e fechar negócios, </a:t>
            </a:r>
            <a:r>
              <a:rPr lang="pt-BR" sz="1200" b="1">
                <a:solidFill>
                  <a:srgbClr val="FF7800"/>
                </a:solidFill>
              </a:rPr>
              <a:t>gerando resultados</a:t>
            </a:r>
            <a:r>
              <a:rPr lang="pt-BR" sz="1200" b="1">
                <a:solidFill>
                  <a:schemeClr val="bg1"/>
                </a:solidFill>
              </a:rPr>
              <a:t>. </a:t>
            </a:r>
          </a:p>
          <a:p>
            <a:r>
              <a:rPr lang="pt-BR" sz="1200">
                <a:solidFill>
                  <a:schemeClr val="bg1"/>
                </a:solidFill>
              </a:rPr>
              <a:t>Anúncios organizados: recebidos direto no e-mail, prontos para ação.</a:t>
            </a:r>
          </a:p>
          <a:p>
            <a:r>
              <a:rPr lang="pt-BR" sz="1200">
                <a:solidFill>
                  <a:schemeClr val="bg1"/>
                </a:solidFill>
              </a:rPr>
              <a:t>Padronização total: </a:t>
            </a:r>
            <a:r>
              <a:rPr lang="pt-BR" sz="1200">
                <a:solidFill>
                  <a:srgbClr val="FF7800"/>
                </a:solidFill>
              </a:rPr>
              <a:t>mais velocidade</a:t>
            </a:r>
            <a:r>
              <a:rPr lang="pt-BR" sz="1200">
                <a:solidFill>
                  <a:schemeClr val="bg1"/>
                </a:solidFill>
              </a:rPr>
              <a:t>, </a:t>
            </a:r>
            <a:r>
              <a:rPr lang="pt-BR" sz="1200">
                <a:solidFill>
                  <a:srgbClr val="FF7800"/>
                </a:solidFill>
              </a:rPr>
              <a:t>mais precisão</a:t>
            </a:r>
            <a:r>
              <a:rPr lang="pt-BR" sz="1200">
                <a:solidFill>
                  <a:schemeClr val="bg1"/>
                </a:solidFill>
              </a:rPr>
              <a:t>, </a:t>
            </a:r>
            <a:r>
              <a:rPr lang="pt-BR" sz="1200">
                <a:solidFill>
                  <a:srgbClr val="FF7800"/>
                </a:solidFill>
              </a:rPr>
              <a:t>menos retrabalho</a:t>
            </a:r>
            <a:endParaRPr lang="pt-BR" sz="1200" b="1">
              <a:solidFill>
                <a:srgbClr val="FF7800"/>
              </a:solidFill>
            </a:endParaRPr>
          </a:p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89D0D7A-58B7-D0C8-AD88-836E6856F6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555C49-DC98-4B9A-8E1E-0C4BB6E97CB7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38185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AA3EFA-7B27-B78A-097C-1D3AB56625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5C74D64E-8867-F64B-408B-961BCEC448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E7EC39E3-6EB9-942A-4E97-C4BC6C08AD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BAF9A78-E249-CC76-6B27-66484CC0E9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555C49-DC98-4B9A-8E1E-0C4BB6E97CB7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45391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21A4A7-EB2B-FFE1-1E91-7342537897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F8E56DC1-63E7-8779-26F0-4B456B81D9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280720B0-0EC9-BEAB-A395-F2AE08B95B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Leitura dos envelopes de </a:t>
            </a:r>
            <a:r>
              <a:rPr lang="pt-BR" dirty="0" err="1"/>
              <a:t>usadoAPI</a:t>
            </a:r>
            <a:r>
              <a:rPr lang="pt-BR" dirty="0"/>
              <a:t> Consulta dados do Veiculo no </a:t>
            </a:r>
            <a:r>
              <a:rPr lang="pt-BR" dirty="0" err="1"/>
              <a:t>DetranIA</a:t>
            </a:r>
            <a:r>
              <a:rPr lang="pt-BR" dirty="0"/>
              <a:t> - Definir Modelo do veiculo no sistema </a:t>
            </a:r>
            <a:r>
              <a:rPr lang="pt-BR" dirty="0" err="1"/>
              <a:t>DealerCriar</a:t>
            </a:r>
            <a:r>
              <a:rPr lang="pt-BR" dirty="0"/>
              <a:t> / editar Cadastro do Veiculo no </a:t>
            </a:r>
            <a:r>
              <a:rPr lang="pt-BR" dirty="0" err="1"/>
              <a:t>DealerCriar</a:t>
            </a:r>
            <a:r>
              <a:rPr lang="pt-BR" dirty="0"/>
              <a:t> NF Fiscal de Entrada do </a:t>
            </a:r>
            <a:r>
              <a:rPr lang="pt-BR" dirty="0" err="1"/>
              <a:t>VeiculoAnexar</a:t>
            </a:r>
            <a:r>
              <a:rPr lang="pt-BR" dirty="0"/>
              <a:t> NF no envelope de Usado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5CFE839-A2EA-0AB7-88DB-EDD52E7938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555C49-DC98-4B9A-8E1E-0C4BB6E97CB7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32427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51C1E2-EBD3-485E-86E5-B6175CD4A1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73459E91-3B92-1BDA-6541-6D9B1387DB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9DCF01E7-6F81-5669-D989-DC134BBDD9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0EC5B18-4B77-8CFC-454F-56F8EEE280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555C49-DC98-4B9A-8E1E-0C4BB6E97CB7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45508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5F7504-05FC-5116-85BD-43FC3654A1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2B8C7979-7B37-EE79-F908-EC70B16DFB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FB3BBBD9-CF59-DA51-2FE7-E70BDC458A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83C6600-5BCD-FE05-6E4F-0E4687B059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555C49-DC98-4B9A-8E1E-0C4BB6E97CB7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5360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9A2A04-483E-7A5F-23BC-F008A13923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7A209FD1-AB95-CF7F-33B2-4E79DE8960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F0BB55F8-299F-2796-5B89-964DBA5255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D21A0BC-4BE0-2111-9640-30D38D6F3D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555C49-DC98-4B9A-8E1E-0C4BB6E97CB7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6308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26C3B2-57E1-D2FB-7BFC-A32EC23EF6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88AD045B-C027-CAFE-3CCC-5548EAF687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3270406E-9328-CF0A-63CA-D18D2C7C1E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D05893D-5464-6F08-2DE3-0FDEF854DC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555C49-DC98-4B9A-8E1E-0C4BB6E97CB7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36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051EA0-3FEC-F512-6872-99370ECCFF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4D46E180-BC57-0532-61DE-DBDFD9CD32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A18FC647-0F7F-9198-9108-806FD5F097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9BFB89D-6A57-F92F-DE82-351D72F9EC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555C49-DC98-4B9A-8E1E-0C4BB6E97CB7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9921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66EE49-57F7-F86C-6BC5-C314C94468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0E0F8269-5FE2-683E-C0FE-7EC675DCAF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3597DE4C-53E1-9B72-EDE7-313677FFFB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 gente usava </a:t>
            </a:r>
            <a:r>
              <a:rPr lang="pt-BR" dirty="0" err="1"/>
              <a:t>lowcode</a:t>
            </a:r>
            <a:endParaRPr lang="pt-BR" dirty="0"/>
          </a:p>
          <a:p>
            <a:r>
              <a:rPr lang="pt-BR" dirty="0"/>
              <a:t>O time percebia que  processos e2e sempre precisavam incrementar com </a:t>
            </a:r>
            <a:r>
              <a:rPr lang="pt-BR" dirty="0" err="1"/>
              <a:t>códificaça</a:t>
            </a:r>
            <a:r>
              <a:rPr lang="pt-BR" dirty="0"/>
              <a:t> personalizada</a:t>
            </a:r>
          </a:p>
          <a:p>
            <a:r>
              <a:rPr lang="pt-BR" dirty="0"/>
              <a:t>Mudamos radicalmente para high </a:t>
            </a:r>
            <a:r>
              <a:rPr lang="pt-BR" dirty="0" err="1"/>
              <a:t>code</a:t>
            </a:r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16F3EB5-7EF3-DD20-9F97-E62F4A1CB5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555C49-DC98-4B9A-8E1E-0C4BB6E97CB7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94342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60174E-9553-9B62-96BB-A2564D5A62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6844AA04-DCE6-E61F-1403-E3400C64D1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0359A916-F8E4-C138-17F6-69C9785086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Interessante observar o time do </a:t>
            </a:r>
            <a:r>
              <a:rPr lang="pt-BR" dirty="0" err="1"/>
              <a:t>dev</a:t>
            </a:r>
            <a:r>
              <a:rPr lang="pt-BR" dirty="0"/>
              <a:t> usando IA para construção dos códigos, o que acelera o </a:t>
            </a:r>
            <a:r>
              <a:rPr lang="pt-BR" dirty="0" err="1"/>
              <a:t>dev</a:t>
            </a:r>
            <a:r>
              <a:rPr lang="pt-BR" dirty="0"/>
              <a:t>, pelo fato de serem High </a:t>
            </a:r>
            <a:r>
              <a:rPr lang="pt-BR" dirty="0" err="1"/>
              <a:t>code</a:t>
            </a:r>
            <a:r>
              <a:rPr lang="pt-BR" dirty="0"/>
              <a:t> </a:t>
            </a:r>
            <a:r>
              <a:rPr lang="pt-BR" dirty="0" err="1"/>
              <a:t>Dev’s</a:t>
            </a:r>
            <a:r>
              <a:rPr lang="pt-BR" dirty="0"/>
              <a:t>, possíveis erros gerados pela IA, conseguem perceber ao revisar 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A7CC9DA-60D8-C181-0B5E-D48E7541BE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555C49-DC98-4B9A-8E1E-0C4BB6E97CB7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2289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242CEE-7763-5095-2A79-81D872FC20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98D02D79-88CB-7A08-19D4-206A392938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D96FED55-02D8-A6E6-E771-7CB6C579E6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F1644AD-B3E6-B9BD-CB8A-D45AC5D85C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555C49-DC98-4B9A-8E1E-0C4BB6E97CB7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06229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C3EB98-EF8F-751B-DD78-5BBBFAA6A2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CC647D57-1283-D595-D273-3EAC4FE22E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96BEB4A0-4229-24FF-6040-AE5E94FDAA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>
                <a:solidFill>
                  <a:schemeClr val="bg1"/>
                </a:solidFill>
                <a:latin typeface="Segoe UI"/>
                <a:cs typeface="Segoe UI"/>
              </a:rPr>
              <a:t>Receber e-mail da montadora, acessar o </a:t>
            </a:r>
            <a:r>
              <a:rPr lang="pt-BR" sz="1600" b="1">
                <a:solidFill>
                  <a:srgbClr val="FF7800"/>
                </a:solidFill>
                <a:latin typeface="Segoe UI"/>
                <a:cs typeface="Segoe UI"/>
              </a:rPr>
              <a:t>Portal da Hyundai </a:t>
            </a:r>
            <a:r>
              <a:rPr lang="pt-BR" sz="1200" b="1">
                <a:solidFill>
                  <a:schemeClr val="bg1"/>
                </a:solidFill>
                <a:latin typeface="Segoe UI"/>
                <a:cs typeface="Segoe UI"/>
              </a:rPr>
              <a:t>para cada loja do grupo e  fazer o download do arquivo </a:t>
            </a:r>
            <a:r>
              <a:rPr lang="pt-BR" sz="1200" b="1" err="1">
                <a:solidFill>
                  <a:schemeClr val="bg1"/>
                </a:solidFill>
                <a:latin typeface="Segoe UI"/>
                <a:cs typeface="Segoe UI"/>
              </a:rPr>
              <a:t>excel</a:t>
            </a:r>
            <a:r>
              <a:rPr lang="pt-BR" sz="1200" b="1">
                <a:solidFill>
                  <a:schemeClr val="bg1"/>
                </a:solidFill>
                <a:latin typeface="Segoe UI"/>
                <a:cs typeface="Segoe UI"/>
              </a:rPr>
              <a:t> com dados das garantias e fazer o encontro de contas de garantias para cada loja dentro do ERP </a:t>
            </a:r>
            <a:r>
              <a:rPr lang="pt-BR" sz="1600" b="1" err="1">
                <a:solidFill>
                  <a:srgbClr val="FF7800"/>
                </a:solidFill>
                <a:latin typeface="Segoe UI"/>
                <a:cs typeface="Segoe UI"/>
              </a:rPr>
              <a:t>Dealer.Net</a:t>
            </a:r>
            <a:r>
              <a:rPr lang="pt-BR" sz="1200" b="1">
                <a:solidFill>
                  <a:schemeClr val="bg1"/>
                </a:solidFill>
                <a:latin typeface="Segoe UI"/>
                <a:cs typeface="Segoe UI"/>
              </a:rPr>
              <a:t>. </a:t>
            </a:r>
            <a:endParaRPr lang="pt-BR" sz="1200" b="1">
              <a:solidFill>
                <a:schemeClr val="bg1"/>
              </a:solidFill>
              <a:latin typeface="Segoe UI" panose="020B0502040204020203" pitchFamily="34" charset="0"/>
              <a:cs typeface="Segoe UI"/>
            </a:endParaRPr>
          </a:p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3223F0A-0DB7-AC6F-75FD-11E766EDA9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555C49-DC98-4B9A-8E1E-0C4BB6E97CB7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50510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94287E-8985-20C9-64A0-5496720ED0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05380DB4-8DB0-F585-6AF9-849315F5BB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81D3EB67-E1AE-8E9B-8C75-33F55E7527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AF7405F-78CA-DF31-5FB3-33A1ABDFCB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555C49-DC98-4B9A-8E1E-0C4BB6E97CB7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8071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2E782A-6D32-4853-E614-AB83750B39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0CB6C69-45EF-E306-2D42-C88CD74D7A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FCB25A8-5119-8ADB-3F9D-7C7D531B9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AFB17-8423-423E-9D63-C5D1F69B14F3}" type="datetimeFigureOut">
              <a:rPr lang="pt-BR" smtClean="0"/>
              <a:t>16/07/2025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14D3DD6-09A8-D087-E6C4-E0E01D9F9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E1941D7-41B4-7241-E552-CE21A2D61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47D77-6DA0-41A7-ABC2-EEFFE1AC37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3477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28FD79-2403-73CB-321A-6D2804077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BD81611-9F5D-B455-2233-C788BB9527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E4A3B44-1322-81C4-1190-08161E333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AFB17-8423-423E-9D63-C5D1F69B14F3}" type="datetimeFigureOut">
              <a:rPr lang="pt-BR" smtClean="0"/>
              <a:t>16/07/2025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ABE5287-3239-9707-C7EF-3FFBDD9F8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320BCA0-F8BA-8853-FFCE-1DDFF1187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47D77-6DA0-41A7-ABC2-EEFFE1AC37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0458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CC7876E-42D6-54E8-2358-B84B78D010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504708F-6FFB-D244-8A37-22DFB37E05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2F2BB80-53AC-11D6-1F29-5EF82EE66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AFB17-8423-423E-9D63-C5D1F69B14F3}" type="datetimeFigureOut">
              <a:rPr lang="pt-BR" smtClean="0"/>
              <a:t>16/07/2025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D861E21-F345-8E2F-9947-A0B7EE9CD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7021E17-FDA1-6C87-E73D-06CBFEAFE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47D77-6DA0-41A7-ABC2-EEFFE1AC37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0445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095F92-DB97-C4D2-7BA8-F5CA104EA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F74A20F-C45F-33EF-4FF7-DDB31EC4A7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CBE29FF-D571-1ED9-9A64-4D726FDB5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AFB17-8423-423E-9D63-C5D1F69B14F3}" type="datetimeFigureOut">
              <a:rPr lang="pt-BR" smtClean="0"/>
              <a:t>16/07/2025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B644636-EA2C-E703-30CE-4976BB03C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27EDAB7-77FE-0CC3-CF5E-6710F1492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47D77-6DA0-41A7-ABC2-EEFFE1AC37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1604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38A149-2CA6-507D-5352-703C464D5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DDE9AB3-B21B-AC36-8EB2-0B7A534531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69B4904-A7FF-1D43-B2C9-9C87FEFF4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AFB17-8423-423E-9D63-C5D1F69B14F3}" type="datetimeFigureOut">
              <a:rPr lang="pt-BR" smtClean="0"/>
              <a:t>16/07/2025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2597364-FA24-89F5-B75B-6CE935FAE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B3D5E1D-6124-C915-4DFB-DEBA7B200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47D77-6DA0-41A7-ABC2-EEFFE1AC37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0379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F7D6A1-C459-D273-4F01-0A945BEB3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39026D1-66D3-A3C6-C99E-78E5560130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B250FC9-D6DC-D899-99D8-E9F5A6EB99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97CF6EA-4ED7-1D66-6A6A-5D7F43ED8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AFB17-8423-423E-9D63-C5D1F69B14F3}" type="datetimeFigureOut">
              <a:rPr lang="pt-BR" smtClean="0"/>
              <a:t>16/07/2025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9930091-D1C9-435C-2D97-0C765AC08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B153A9E-5198-0671-14DD-B3E54BB97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47D77-6DA0-41A7-ABC2-EEFFE1AC37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3451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6C80A6-3EA6-E6B2-56ED-2A2104F39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4B5B644-DC8E-4AC4-7C90-A9A34C6FA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042256E-C4A5-3576-C48E-710DA6C1EB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5CE25F2-9B6E-4D3C-95B4-9FF75F0477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67112EC-66D0-C569-7839-3B7E5EBBB7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5E3330D-B499-C263-DD7F-1CAFC6F2D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AFB17-8423-423E-9D63-C5D1F69B14F3}" type="datetimeFigureOut">
              <a:rPr lang="pt-BR" smtClean="0"/>
              <a:t>16/07/2025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7A5D907-EA32-E6B7-2BBD-56E46E75E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EBD3477-062E-4455-ED32-35EF875F3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47D77-6DA0-41A7-ABC2-EEFFE1AC37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6999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6E17CD-D6D3-D3BF-975D-DC304826B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70579C8-E54E-7BC7-BF06-09B1A08DD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AFB17-8423-423E-9D63-C5D1F69B14F3}" type="datetimeFigureOut">
              <a:rPr lang="pt-BR" smtClean="0"/>
              <a:t>16/07/2025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7E14437-27C6-366F-66E6-B50094EBC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343CB36-AA1C-0D85-2EB6-58C1B9070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47D77-6DA0-41A7-ABC2-EEFFE1AC37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7319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61EFE18-7FC0-5295-7E63-1920C0046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AFB17-8423-423E-9D63-C5D1F69B14F3}" type="datetimeFigureOut">
              <a:rPr lang="pt-BR" smtClean="0"/>
              <a:t>16/07/2025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AADEDE9-D9B1-6D6F-8475-53DA66A69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F1BA2A1-4B4D-C756-AFE0-3453A0054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47D77-6DA0-41A7-ABC2-EEFFE1AC37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807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71AF76-3E5D-9EBD-32C6-BD25FC20E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0CC7413-7DA1-FFED-9F7C-58F9709A9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7D60A2F-D62A-AEAC-8394-2F5828E675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F2982DF-237B-A88F-DB3A-9F3EC1F52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AFB17-8423-423E-9D63-C5D1F69B14F3}" type="datetimeFigureOut">
              <a:rPr lang="pt-BR" smtClean="0"/>
              <a:t>16/07/2025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714057E-9094-93C8-7515-9962C7931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26DCA1D-02DB-7DF8-AAB9-93DA81169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47D77-6DA0-41A7-ABC2-EEFFE1AC37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7928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7828BE-7B8D-5326-39B3-2FC258082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EAA6CFC-9971-16A6-646A-ACE3ADFA24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699C3F1-23DD-E26C-9184-F7060360D6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794A541-03E9-BBD5-B045-B13BFA926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AFB17-8423-423E-9D63-C5D1F69B14F3}" type="datetimeFigureOut">
              <a:rPr lang="pt-BR" smtClean="0"/>
              <a:t>16/07/2025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762602A-C7AA-71AE-70EE-F5F2C6086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9F07A66-5917-04A9-56BB-5B51E9696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47D77-6DA0-41A7-ABC2-EEFFE1AC37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3701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6F632675-CF6F-5064-AAC6-A62618A37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D2A953F-2385-72C2-A1BE-54754477D9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050847-E05B-C28C-C99B-C4F2F17A72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DCAFB17-8423-423E-9D63-C5D1F69B14F3}" type="datetimeFigureOut">
              <a:rPr lang="pt-BR" smtClean="0"/>
              <a:t>16/07/2025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84A7590-E9E3-C2C0-9383-7AA2FCAC21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838EEA9-0AF8-D97A-679F-A630ADCD92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B47D77-6DA0-41A7-ABC2-EEFFE1AC37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0781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13" Type="http://schemas.openxmlformats.org/officeDocument/2006/relationships/image" Target="../media/image38.svg"/><Relationship Id="rId18" Type="http://schemas.openxmlformats.org/officeDocument/2006/relationships/image" Target="../media/image34.png"/><Relationship Id="rId3" Type="http://schemas.openxmlformats.org/officeDocument/2006/relationships/image" Target="../media/image31.png"/><Relationship Id="rId7" Type="http://schemas.openxmlformats.org/officeDocument/2006/relationships/image" Target="../media/image46.png"/><Relationship Id="rId12" Type="http://schemas.openxmlformats.org/officeDocument/2006/relationships/image" Target="../media/image37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41.png"/><Relationship Id="rId20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50.png"/><Relationship Id="rId5" Type="http://schemas.openxmlformats.org/officeDocument/2006/relationships/image" Target="../media/image12.png"/><Relationship Id="rId15" Type="http://schemas.openxmlformats.org/officeDocument/2006/relationships/image" Target="../media/image40.svg"/><Relationship Id="rId10" Type="http://schemas.openxmlformats.org/officeDocument/2006/relationships/image" Target="../media/image49.svg"/><Relationship Id="rId19" Type="http://schemas.openxmlformats.org/officeDocument/2006/relationships/image" Target="../media/image35.png"/><Relationship Id="rId4" Type="http://schemas.openxmlformats.org/officeDocument/2006/relationships/image" Target="../media/image13.png"/><Relationship Id="rId9" Type="http://schemas.openxmlformats.org/officeDocument/2006/relationships/image" Target="../media/image48.png"/><Relationship Id="rId1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12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56.png"/><Relationship Id="rId5" Type="http://schemas.openxmlformats.org/officeDocument/2006/relationships/image" Target="../media/image6.png"/><Relationship Id="rId10" Type="http://schemas.openxmlformats.org/officeDocument/2006/relationships/image" Target="../media/image55.png"/><Relationship Id="rId4" Type="http://schemas.openxmlformats.org/officeDocument/2006/relationships/image" Target="../media/image13.png"/><Relationship Id="rId9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32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12" Type="http://schemas.openxmlformats.org/officeDocument/2006/relationships/image" Target="../media/image61.png"/><Relationship Id="rId17" Type="http://schemas.openxmlformats.org/officeDocument/2006/relationships/image" Target="../media/image38.sv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36.png"/><Relationship Id="rId5" Type="http://schemas.openxmlformats.org/officeDocument/2006/relationships/image" Target="../media/image2.png"/><Relationship Id="rId15" Type="http://schemas.openxmlformats.org/officeDocument/2006/relationships/image" Target="../media/image40.svg"/><Relationship Id="rId10" Type="http://schemas.openxmlformats.org/officeDocument/2006/relationships/image" Target="../media/image60.png"/><Relationship Id="rId4" Type="http://schemas.openxmlformats.org/officeDocument/2006/relationships/image" Target="../media/image13.png"/><Relationship Id="rId9" Type="http://schemas.openxmlformats.org/officeDocument/2006/relationships/image" Target="../media/image59.png"/><Relationship Id="rId1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7.jpeg"/><Relationship Id="rId3" Type="http://schemas.openxmlformats.org/officeDocument/2006/relationships/image" Target="../media/image1.jpeg"/><Relationship Id="rId7" Type="http://schemas.openxmlformats.org/officeDocument/2006/relationships/image" Target="../media/image62.png"/><Relationship Id="rId12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66.png"/><Relationship Id="rId5" Type="http://schemas.openxmlformats.org/officeDocument/2006/relationships/image" Target="../media/image9.jpeg"/><Relationship Id="rId10" Type="http://schemas.openxmlformats.org/officeDocument/2006/relationships/image" Target="../media/image65.png"/><Relationship Id="rId4" Type="http://schemas.openxmlformats.org/officeDocument/2006/relationships/image" Target="../media/image7.png"/><Relationship Id="rId9" Type="http://schemas.openxmlformats.org/officeDocument/2006/relationships/image" Target="../media/image64.png"/><Relationship Id="rId1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svg"/><Relationship Id="rId18" Type="http://schemas.openxmlformats.org/officeDocument/2006/relationships/image" Target="../media/image2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19" Type="http://schemas.openxmlformats.org/officeDocument/2006/relationships/image" Target="../media/image2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8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svg"/><Relationship Id="rId3" Type="http://schemas.openxmlformats.org/officeDocument/2006/relationships/image" Target="../media/image31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36.png"/><Relationship Id="rId5" Type="http://schemas.openxmlformats.org/officeDocument/2006/relationships/image" Target="../media/image12.png"/><Relationship Id="rId15" Type="http://schemas.openxmlformats.org/officeDocument/2006/relationships/image" Target="../media/image40.svg"/><Relationship Id="rId10" Type="http://schemas.openxmlformats.org/officeDocument/2006/relationships/image" Target="../media/image35.png"/><Relationship Id="rId4" Type="http://schemas.openxmlformats.org/officeDocument/2006/relationships/image" Target="../media/image13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12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openxmlformats.org/officeDocument/2006/relationships/image" Target="../media/image45.png"/><Relationship Id="rId4" Type="http://schemas.openxmlformats.org/officeDocument/2006/relationships/image" Target="../media/image13.png"/><Relationship Id="rId9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m 26" descr="Tela de computador com fundo azul e verde&#10;&#10;Descrição gerada automaticamente com confiança baixa">
            <a:extLst>
              <a:ext uri="{FF2B5EF4-FFF2-40B4-BE49-F238E27FC236}">
                <a16:creationId xmlns:a16="http://schemas.microsoft.com/office/drawing/2014/main" id="{1313227E-9B4C-932C-0908-0D09D96953E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4" b="18975"/>
          <a:stretch/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pic>
        <p:nvPicPr>
          <p:cNvPr id="3" name="Imagem 2" descr="Logotipo&#10;&#10;O conteúdo gerado por IA pode estar incorreto.">
            <a:extLst>
              <a:ext uri="{FF2B5EF4-FFF2-40B4-BE49-F238E27FC236}">
                <a16:creationId xmlns:a16="http://schemas.microsoft.com/office/drawing/2014/main" id="{44DC1F2C-0F24-8AD9-6497-7E965C2E0A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185" y="519762"/>
            <a:ext cx="6091142" cy="1958635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AC665796-CE3D-14DC-E37E-FC01C6EF70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863" y="2478397"/>
            <a:ext cx="11638273" cy="2280102"/>
          </a:xfrm>
          <a:prstGeom prst="rect">
            <a:avLst/>
          </a:prstGeom>
        </p:spPr>
      </p:pic>
      <p:pic>
        <p:nvPicPr>
          <p:cNvPr id="33" name="Imagem 32" descr="Logotipo&#10;&#10;O conteúdo gerado por IA pode estar incorreto.">
            <a:extLst>
              <a:ext uri="{FF2B5EF4-FFF2-40B4-BE49-F238E27FC236}">
                <a16:creationId xmlns:a16="http://schemas.microsoft.com/office/drawing/2014/main" id="{AF3C51DC-0601-1F37-3B3D-BD4F973DF0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330" y="5527102"/>
            <a:ext cx="2003092" cy="729331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19C53E49-BACA-0A20-5C7F-C291CC92EB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01366" y="5527102"/>
            <a:ext cx="2989264" cy="628629"/>
          </a:xfrm>
          <a:prstGeom prst="rect">
            <a:avLst/>
          </a:prstGeom>
        </p:spPr>
      </p:pic>
      <p:pic>
        <p:nvPicPr>
          <p:cNvPr id="11" name="Imagem 10" descr="Desenho de um círculo&#10;&#10;Descrição gerada automaticamente com confiança média">
            <a:extLst>
              <a:ext uri="{FF2B5EF4-FFF2-40B4-BE49-F238E27FC236}">
                <a16:creationId xmlns:a16="http://schemas.microsoft.com/office/drawing/2014/main" id="{5BC79352-2345-9248-0C26-2D6366F730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314" y="5413538"/>
            <a:ext cx="2368980" cy="8870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4000"/>
              </a:prstClr>
            </a:outerShdw>
          </a:effectLst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6614935A-72F0-F767-3CF2-4A49474E5719}"/>
              </a:ext>
            </a:extLst>
          </p:cNvPr>
          <p:cNvSpPr txBox="1">
            <a:spLocks/>
          </p:cNvSpPr>
          <p:nvPr/>
        </p:nvSpPr>
        <p:spPr>
          <a:xfrm>
            <a:off x="1447330" y="4834409"/>
            <a:ext cx="2449503" cy="5032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rgbClr val="FF7800"/>
                </a:solidFill>
                <a:latin typeface="+mn-lt"/>
              </a:rPr>
              <a:t>CASES DE SUCESSO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C143DAA6-411C-4EAF-4844-EB27AD25FD64}"/>
              </a:ext>
            </a:extLst>
          </p:cNvPr>
          <p:cNvCxnSpPr>
            <a:cxnSpLocks/>
          </p:cNvCxnSpPr>
          <p:nvPr/>
        </p:nvCxnSpPr>
        <p:spPr>
          <a:xfrm>
            <a:off x="3630740" y="5086867"/>
            <a:ext cx="6932429" cy="0"/>
          </a:xfrm>
          <a:prstGeom prst="line">
            <a:avLst/>
          </a:prstGeom>
          <a:ln w="28575">
            <a:solidFill>
              <a:srgbClr val="FF78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5278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DCE262-690C-86A2-78BB-A4B52E5957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Uma imagem contendo desenho&#10;&#10;Descrição gerada automaticamente">
            <a:extLst>
              <a:ext uri="{FF2B5EF4-FFF2-40B4-BE49-F238E27FC236}">
                <a16:creationId xmlns:a16="http://schemas.microsoft.com/office/drawing/2014/main" id="{2206FBCD-0D18-5CE4-1AD1-6A0576814D5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5" r="14566" b="47918"/>
          <a:stretch/>
        </p:blipFill>
        <p:spPr>
          <a:xfrm>
            <a:off x="-1" y="5013085"/>
            <a:ext cx="12192001" cy="1844916"/>
          </a:xfrm>
          <a:prstGeom prst="rect">
            <a:avLst/>
          </a:prstGeom>
        </p:spPr>
      </p:pic>
      <p:pic>
        <p:nvPicPr>
          <p:cNvPr id="16" name="Imagem 15" descr="Cidade iluminada a noite&#10;&#10;Descrição gerada automaticamente">
            <a:extLst>
              <a:ext uri="{FF2B5EF4-FFF2-40B4-BE49-F238E27FC236}">
                <a16:creationId xmlns:a16="http://schemas.microsoft.com/office/drawing/2014/main" id="{CBD419E3-D8A6-2FD5-B3D2-C4E8D4551C9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5000"/>
          </a:blip>
          <a:srcRect t="21852" b="21956"/>
          <a:stretch/>
        </p:blipFill>
        <p:spPr>
          <a:xfrm>
            <a:off x="12702" y="43070"/>
            <a:ext cx="12204702" cy="6858000"/>
          </a:xfrm>
          <a:prstGeom prst="rect">
            <a:avLst/>
          </a:prstGeom>
        </p:spPr>
      </p:pic>
      <p:pic>
        <p:nvPicPr>
          <p:cNvPr id="10" name="Imagem 9" descr="Fundo preto com letras vermelhas&#10;&#10;Descrição gerada automaticamente com confiança média">
            <a:extLst>
              <a:ext uri="{FF2B5EF4-FFF2-40B4-BE49-F238E27FC236}">
                <a16:creationId xmlns:a16="http://schemas.microsoft.com/office/drawing/2014/main" id="{1EE4A5D9-B1D0-F43C-A986-24F12B3092A2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7000"/>
          </a:blip>
          <a:srcRect l="11463" t="25100" r="-101" b="25145"/>
          <a:stretch/>
        </p:blipFill>
        <p:spPr>
          <a:xfrm>
            <a:off x="12702" y="227199"/>
            <a:ext cx="12217405" cy="6587731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9ED759C6-F36B-24FD-E2EC-376BFE3F410D}"/>
              </a:ext>
            </a:extLst>
          </p:cNvPr>
          <p:cNvSpPr txBox="1">
            <a:spLocks/>
          </p:cNvSpPr>
          <p:nvPr/>
        </p:nvSpPr>
        <p:spPr>
          <a:xfrm>
            <a:off x="135065" y="43070"/>
            <a:ext cx="3546253" cy="7078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90000"/>
              </a:prstClr>
            </a:outerShdw>
          </a:effectLst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pt-BR" sz="2400" b="1" dirty="0">
                <a:solidFill>
                  <a:schemeClr val="bg1"/>
                </a:solidFill>
                <a:latin typeface="Segoe UI"/>
                <a:cs typeface="Segoe UI"/>
              </a:rPr>
              <a:t>Case 2 </a:t>
            </a:r>
            <a:r>
              <a:rPr lang="pt-BR" sz="2400" b="1" dirty="0">
                <a:solidFill>
                  <a:srgbClr val="FF7800"/>
                </a:solidFill>
                <a:latin typeface="Segoe UI"/>
                <a:cs typeface="Segoe UI"/>
              </a:rPr>
              <a:t>– </a:t>
            </a:r>
            <a:r>
              <a:rPr lang="pt-BR" sz="2400" b="1" dirty="0">
                <a:solidFill>
                  <a:schemeClr val="bg1"/>
                </a:solidFill>
                <a:latin typeface="Segoe UI"/>
                <a:cs typeface="Segoe UI"/>
              </a:rPr>
              <a:t>Italiana Veículos</a:t>
            </a:r>
            <a:endParaRPr lang="pt-BR" sz="2400" b="1" dirty="0">
              <a:solidFill>
                <a:schemeClr val="bg1"/>
              </a:solidFill>
              <a:latin typeface="Segoe UI" panose="020B0502040204020203" pitchFamily="34" charset="0"/>
              <a:cs typeface="Segoe UI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D3FE5660-4206-B6B2-D66B-9D1EE851904C}"/>
              </a:ext>
            </a:extLst>
          </p:cNvPr>
          <p:cNvSpPr txBox="1">
            <a:spLocks/>
          </p:cNvSpPr>
          <p:nvPr/>
        </p:nvSpPr>
        <p:spPr>
          <a:xfrm>
            <a:off x="135065" y="342888"/>
            <a:ext cx="9220737" cy="668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9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pt-BR" sz="2800" b="1" dirty="0">
                <a:solidFill>
                  <a:srgbClr val="FF7800"/>
                </a:solidFill>
                <a:latin typeface="Segoe UI"/>
                <a:cs typeface="Segoe UI"/>
              </a:rPr>
              <a:t>Automação: </a:t>
            </a:r>
            <a:r>
              <a:rPr lang="pt-BR" sz="2800" b="1" dirty="0">
                <a:solidFill>
                  <a:schemeClr val="bg1"/>
                </a:solidFill>
                <a:latin typeface="Segoe UI"/>
                <a:cs typeface="Segoe UI"/>
              </a:rPr>
              <a:t>Busca de Veículos na OLX</a:t>
            </a:r>
            <a:endParaRPr lang="pt-BR" sz="2800" b="1" dirty="0">
              <a:solidFill>
                <a:schemeClr val="bg1"/>
              </a:solidFill>
              <a:latin typeface="Segoe UI" panose="020B0502040204020203" pitchFamily="34" charset="0"/>
            </a:endParaRPr>
          </a:p>
        </p:txBody>
      </p:sp>
      <p:pic>
        <p:nvPicPr>
          <p:cNvPr id="5" name="Imagem 4" descr="Logotipo&#10;&#10;O conteúdo gerado por IA pode estar incorreto.">
            <a:extLst>
              <a:ext uri="{FF2B5EF4-FFF2-40B4-BE49-F238E27FC236}">
                <a16:creationId xmlns:a16="http://schemas.microsoft.com/office/drawing/2014/main" id="{9C60C678-3578-9366-1F57-42733A2B9A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617" y="161251"/>
            <a:ext cx="1833919" cy="589706"/>
          </a:xfrm>
          <a:prstGeom prst="rect">
            <a:avLst/>
          </a:prstGeom>
        </p:spPr>
      </p:pic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FF286C75-B7DE-DB57-602F-D3F9597F9492}"/>
              </a:ext>
            </a:extLst>
          </p:cNvPr>
          <p:cNvSpPr/>
          <p:nvPr/>
        </p:nvSpPr>
        <p:spPr>
          <a:xfrm>
            <a:off x="6364663" y="1124951"/>
            <a:ext cx="5713610" cy="5567050"/>
          </a:xfrm>
          <a:prstGeom prst="roundRect">
            <a:avLst>
              <a:gd name="adj" fmla="val 7142"/>
            </a:avLst>
          </a:prstGeom>
          <a:solidFill>
            <a:schemeClr val="tx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>
              <a:solidFill>
                <a:schemeClr val="bg1"/>
              </a:solidFill>
            </a:endParaRP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43CACE8A-4E4A-4CB3-6838-981EAA04B7DC}"/>
              </a:ext>
            </a:extLst>
          </p:cNvPr>
          <p:cNvSpPr txBox="1"/>
          <p:nvPr/>
        </p:nvSpPr>
        <p:spPr>
          <a:xfrm>
            <a:off x="6576456" y="1750907"/>
            <a:ext cx="11742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</a:rPr>
              <a:t>3m</a:t>
            </a:r>
          </a:p>
        </p:txBody>
      </p:sp>
      <p:sp>
        <p:nvSpPr>
          <p:cNvPr id="39" name="CaixaDeTexto 5">
            <a:extLst>
              <a:ext uri="{FF2B5EF4-FFF2-40B4-BE49-F238E27FC236}">
                <a16:creationId xmlns:a16="http://schemas.microsoft.com/office/drawing/2014/main" id="{A4C020CC-D485-8A3B-F272-7B087E0FFC2A}"/>
              </a:ext>
            </a:extLst>
          </p:cNvPr>
          <p:cNvSpPr txBox="1"/>
          <p:nvPr/>
        </p:nvSpPr>
        <p:spPr>
          <a:xfrm>
            <a:off x="6501168" y="2182279"/>
            <a:ext cx="133752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>
                <a:solidFill>
                  <a:srgbClr val="FF7800"/>
                </a:solidFill>
              </a:rPr>
              <a:t>1 anúncio por modelo</a:t>
            </a:r>
            <a:endParaRPr lang="pt-BR" b="1">
              <a:solidFill>
                <a:srgbClr val="FF7800"/>
              </a:solidFill>
            </a:endParaRPr>
          </a:p>
        </p:txBody>
      </p:sp>
      <p:sp>
        <p:nvSpPr>
          <p:cNvPr id="67" name="Seta para a Direita 14">
            <a:extLst>
              <a:ext uri="{FF2B5EF4-FFF2-40B4-BE49-F238E27FC236}">
                <a16:creationId xmlns:a16="http://schemas.microsoft.com/office/drawing/2014/main" id="{7C9EA4E8-E5AB-4C68-26AC-84DE73B7FB41}"/>
              </a:ext>
            </a:extLst>
          </p:cNvPr>
          <p:cNvSpPr/>
          <p:nvPr/>
        </p:nvSpPr>
        <p:spPr>
          <a:xfrm>
            <a:off x="7920518" y="2216045"/>
            <a:ext cx="705797" cy="208215"/>
          </a:xfrm>
          <a:prstGeom prst="rightArrow">
            <a:avLst>
              <a:gd name="adj1" fmla="val 37247"/>
              <a:gd name="adj2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1" name="CaixaDeTexto 70">
            <a:extLst>
              <a:ext uri="{FF2B5EF4-FFF2-40B4-BE49-F238E27FC236}">
                <a16:creationId xmlns:a16="http://schemas.microsoft.com/office/drawing/2014/main" id="{93C1A343-0251-7FFB-3211-48D51F89F62B}"/>
              </a:ext>
            </a:extLst>
          </p:cNvPr>
          <p:cNvSpPr txBox="1"/>
          <p:nvPr/>
        </p:nvSpPr>
        <p:spPr>
          <a:xfrm>
            <a:off x="8920942" y="1750907"/>
            <a:ext cx="7628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b="1">
                <a:solidFill>
                  <a:schemeClr val="bg1"/>
                </a:solidFill>
              </a:rPr>
              <a:t>19</a:t>
            </a:r>
          </a:p>
        </p:txBody>
      </p:sp>
      <p:grpSp>
        <p:nvGrpSpPr>
          <p:cNvPr id="73" name="Agrupar 72">
            <a:extLst>
              <a:ext uri="{FF2B5EF4-FFF2-40B4-BE49-F238E27FC236}">
                <a16:creationId xmlns:a16="http://schemas.microsoft.com/office/drawing/2014/main" id="{B92CFD9C-B182-1C83-5ACE-1165FA87DF74}"/>
              </a:ext>
            </a:extLst>
          </p:cNvPr>
          <p:cNvGrpSpPr/>
          <p:nvPr/>
        </p:nvGrpSpPr>
        <p:grpSpPr>
          <a:xfrm>
            <a:off x="8777079" y="2182279"/>
            <a:ext cx="1155230" cy="369332"/>
            <a:chOff x="3068263" y="2221191"/>
            <a:chExt cx="1155230" cy="369332"/>
          </a:xfrm>
        </p:grpSpPr>
        <p:pic>
          <p:nvPicPr>
            <p:cNvPr id="70" name="Gráfico 69" descr="Cursor com preenchimento sólido">
              <a:extLst>
                <a:ext uri="{FF2B5EF4-FFF2-40B4-BE49-F238E27FC236}">
                  <a16:creationId xmlns:a16="http://schemas.microsoft.com/office/drawing/2014/main" id="{395F8B35-B13C-6969-3B47-9D5E013426E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068263" y="2259044"/>
              <a:ext cx="312053" cy="31205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2" name="CaixaDeTexto 5">
              <a:extLst>
                <a:ext uri="{FF2B5EF4-FFF2-40B4-BE49-F238E27FC236}">
                  <a16:creationId xmlns:a16="http://schemas.microsoft.com/office/drawing/2014/main" id="{ADE0B53A-F9E3-E559-5411-EA2E8773964C}"/>
                </a:ext>
              </a:extLst>
            </p:cNvPr>
            <p:cNvSpPr txBox="1"/>
            <p:nvPr/>
          </p:nvSpPr>
          <p:spPr>
            <a:xfrm>
              <a:off x="3254975" y="2221191"/>
              <a:ext cx="968518" cy="369332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pt-BR">
                  <a:solidFill>
                    <a:srgbClr val="FF7800"/>
                  </a:solidFill>
                </a:rPr>
                <a:t>Cliques</a:t>
              </a:r>
              <a:endParaRPr lang="pt-BR" b="1">
                <a:solidFill>
                  <a:srgbClr val="FF7800"/>
                </a:solidFill>
              </a:endParaRPr>
            </a:p>
          </p:txBody>
        </p:sp>
      </p:grpSp>
      <p:grpSp>
        <p:nvGrpSpPr>
          <p:cNvPr id="124" name="Agrupar 123">
            <a:extLst>
              <a:ext uri="{FF2B5EF4-FFF2-40B4-BE49-F238E27FC236}">
                <a16:creationId xmlns:a16="http://schemas.microsoft.com/office/drawing/2014/main" id="{129DBED3-616C-59C2-B399-55EC878B54F8}"/>
              </a:ext>
            </a:extLst>
          </p:cNvPr>
          <p:cNvGrpSpPr/>
          <p:nvPr/>
        </p:nvGrpSpPr>
        <p:grpSpPr>
          <a:xfrm>
            <a:off x="6172874" y="2938963"/>
            <a:ext cx="3759435" cy="1087882"/>
            <a:chOff x="5121203" y="3033578"/>
            <a:chExt cx="3759435" cy="1087882"/>
          </a:xfrm>
        </p:grpSpPr>
        <p:grpSp>
          <p:nvGrpSpPr>
            <p:cNvPr id="89" name="Agrupar 88">
              <a:extLst>
                <a:ext uri="{FF2B5EF4-FFF2-40B4-BE49-F238E27FC236}">
                  <a16:creationId xmlns:a16="http://schemas.microsoft.com/office/drawing/2014/main" id="{18905C3D-A3E2-BA85-D511-C4328094A2A5}"/>
                </a:ext>
              </a:extLst>
            </p:cNvPr>
            <p:cNvGrpSpPr/>
            <p:nvPr/>
          </p:nvGrpSpPr>
          <p:grpSpPr>
            <a:xfrm>
              <a:off x="5121203" y="3033578"/>
              <a:ext cx="1824913" cy="1087882"/>
              <a:chOff x="768367" y="4107786"/>
              <a:chExt cx="1824913" cy="1087882"/>
            </a:xfrm>
          </p:grpSpPr>
          <p:sp>
            <p:nvSpPr>
              <p:cNvPr id="41" name="CaixaDeTexto 40">
                <a:extLst>
                  <a:ext uri="{FF2B5EF4-FFF2-40B4-BE49-F238E27FC236}">
                    <a16:creationId xmlns:a16="http://schemas.microsoft.com/office/drawing/2014/main" id="{FF250B66-5A41-5C02-3B22-5CBA8A44ED5D}"/>
                  </a:ext>
                </a:extLst>
              </p:cNvPr>
              <p:cNvSpPr txBox="1"/>
              <p:nvPr/>
            </p:nvSpPr>
            <p:spPr>
              <a:xfrm>
                <a:off x="768367" y="4107786"/>
                <a:ext cx="1824913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sz="3200" b="1" dirty="0">
                    <a:solidFill>
                      <a:schemeClr val="bg1"/>
                    </a:solidFill>
                  </a:rPr>
                  <a:t>~30m</a:t>
                </a:r>
              </a:p>
            </p:txBody>
          </p:sp>
          <p:sp>
            <p:nvSpPr>
              <p:cNvPr id="51" name="CaixaDeTexto 5">
                <a:extLst>
                  <a:ext uri="{FF2B5EF4-FFF2-40B4-BE49-F238E27FC236}">
                    <a16:creationId xmlns:a16="http://schemas.microsoft.com/office/drawing/2014/main" id="{81125877-7B54-EFC8-1F0F-B07A3381E100}"/>
                  </a:ext>
                </a:extLst>
              </p:cNvPr>
              <p:cNvSpPr txBox="1"/>
              <p:nvPr/>
            </p:nvSpPr>
            <p:spPr>
              <a:xfrm>
                <a:off x="973323" y="4549337"/>
                <a:ext cx="1488660" cy="64633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algn="ctr"/>
                <a:r>
                  <a:rPr lang="pt-BR">
                    <a:solidFill>
                      <a:srgbClr val="FF7800"/>
                    </a:solidFill>
                  </a:rPr>
                  <a:t>10 anúncios por modelo</a:t>
                </a:r>
                <a:endParaRPr lang="pt-BR" b="1">
                  <a:solidFill>
                    <a:srgbClr val="FF7800"/>
                  </a:solidFill>
                </a:endParaRPr>
              </a:p>
            </p:txBody>
          </p:sp>
        </p:grpSp>
        <p:sp>
          <p:nvSpPr>
            <p:cNvPr id="83" name="Seta para a Direita 14">
              <a:extLst>
                <a:ext uri="{FF2B5EF4-FFF2-40B4-BE49-F238E27FC236}">
                  <a16:creationId xmlns:a16="http://schemas.microsoft.com/office/drawing/2014/main" id="{045A4B70-4B13-2409-32DB-9131D72A4E3C}"/>
                </a:ext>
              </a:extLst>
            </p:cNvPr>
            <p:cNvSpPr/>
            <p:nvPr/>
          </p:nvSpPr>
          <p:spPr>
            <a:xfrm>
              <a:off x="6867481" y="3477667"/>
              <a:ext cx="705797" cy="208215"/>
            </a:xfrm>
            <a:prstGeom prst="rightArrow">
              <a:avLst>
                <a:gd name="adj1" fmla="val 37247"/>
                <a:gd name="adj2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4" name="CaixaDeTexto 83">
              <a:extLst>
                <a:ext uri="{FF2B5EF4-FFF2-40B4-BE49-F238E27FC236}">
                  <a16:creationId xmlns:a16="http://schemas.microsoft.com/office/drawing/2014/main" id="{1A473245-46C6-BBD1-C8E4-36FE3F60072F}"/>
                </a:ext>
              </a:extLst>
            </p:cNvPr>
            <p:cNvSpPr txBox="1"/>
            <p:nvPr/>
          </p:nvSpPr>
          <p:spPr>
            <a:xfrm>
              <a:off x="7807333" y="3170400"/>
              <a:ext cx="84025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3200" b="1">
                  <a:solidFill>
                    <a:schemeClr val="bg1"/>
                  </a:solidFill>
                </a:rPr>
                <a:t>195</a:t>
              </a:r>
            </a:p>
          </p:txBody>
        </p:sp>
        <p:grpSp>
          <p:nvGrpSpPr>
            <p:cNvPr id="85" name="Agrupar 84">
              <a:extLst>
                <a:ext uri="{FF2B5EF4-FFF2-40B4-BE49-F238E27FC236}">
                  <a16:creationId xmlns:a16="http://schemas.microsoft.com/office/drawing/2014/main" id="{F05B1F37-2005-4E81-CE58-56F51624203D}"/>
                </a:ext>
              </a:extLst>
            </p:cNvPr>
            <p:cNvGrpSpPr/>
            <p:nvPr/>
          </p:nvGrpSpPr>
          <p:grpSpPr>
            <a:xfrm>
              <a:off x="7725408" y="3601772"/>
              <a:ext cx="1155230" cy="369332"/>
              <a:chOff x="3068263" y="2405110"/>
              <a:chExt cx="1155230" cy="369332"/>
            </a:xfrm>
          </p:grpSpPr>
          <p:pic>
            <p:nvPicPr>
              <p:cNvPr id="86" name="Gráfico 85" descr="Cursor com preenchimento sólido">
                <a:extLst>
                  <a:ext uri="{FF2B5EF4-FFF2-40B4-BE49-F238E27FC236}">
                    <a16:creationId xmlns:a16="http://schemas.microsoft.com/office/drawing/2014/main" id="{7CA46054-15F0-00D8-DD3C-4B98DEE6AA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3068263" y="2442963"/>
                <a:ext cx="312053" cy="31205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87" name="CaixaDeTexto 5">
                <a:extLst>
                  <a:ext uri="{FF2B5EF4-FFF2-40B4-BE49-F238E27FC236}">
                    <a16:creationId xmlns:a16="http://schemas.microsoft.com/office/drawing/2014/main" id="{4EBB3490-1EA9-3D6A-13C7-C016FB67FCCF}"/>
                  </a:ext>
                </a:extLst>
              </p:cNvPr>
              <p:cNvSpPr txBox="1"/>
              <p:nvPr/>
            </p:nvSpPr>
            <p:spPr>
              <a:xfrm>
                <a:off x="3254975" y="2405110"/>
                <a:ext cx="968518" cy="36933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algn="ctr"/>
                <a:r>
                  <a:rPr lang="pt-BR">
                    <a:solidFill>
                      <a:srgbClr val="FF7800"/>
                    </a:solidFill>
                  </a:rPr>
                  <a:t>Cliques</a:t>
                </a:r>
                <a:endParaRPr lang="pt-BR" b="1">
                  <a:solidFill>
                    <a:srgbClr val="FF7800"/>
                  </a:solidFill>
                </a:endParaRPr>
              </a:p>
            </p:txBody>
          </p:sp>
        </p:grpSp>
      </p:grpSp>
      <p:grpSp>
        <p:nvGrpSpPr>
          <p:cNvPr id="125" name="Agrupar 124">
            <a:extLst>
              <a:ext uri="{FF2B5EF4-FFF2-40B4-BE49-F238E27FC236}">
                <a16:creationId xmlns:a16="http://schemas.microsoft.com/office/drawing/2014/main" id="{DDCD8DEB-E1B4-1BD7-DF35-7F82F63BA1E9}"/>
              </a:ext>
            </a:extLst>
          </p:cNvPr>
          <p:cNvGrpSpPr/>
          <p:nvPr/>
        </p:nvGrpSpPr>
        <p:grpSpPr>
          <a:xfrm>
            <a:off x="6200196" y="4154667"/>
            <a:ext cx="3732113" cy="1105331"/>
            <a:chOff x="5148525" y="4330993"/>
            <a:chExt cx="3732113" cy="1105331"/>
          </a:xfrm>
        </p:grpSpPr>
        <p:grpSp>
          <p:nvGrpSpPr>
            <p:cNvPr id="88" name="Agrupar 87">
              <a:extLst>
                <a:ext uri="{FF2B5EF4-FFF2-40B4-BE49-F238E27FC236}">
                  <a16:creationId xmlns:a16="http://schemas.microsoft.com/office/drawing/2014/main" id="{524131F9-622C-A396-3C6F-5AFDDC8EE9DA}"/>
                </a:ext>
              </a:extLst>
            </p:cNvPr>
            <p:cNvGrpSpPr/>
            <p:nvPr/>
          </p:nvGrpSpPr>
          <p:grpSpPr>
            <a:xfrm>
              <a:off x="5148525" y="4368349"/>
              <a:ext cx="1824913" cy="1067975"/>
              <a:chOff x="795689" y="3214239"/>
              <a:chExt cx="1824913" cy="1067975"/>
            </a:xfrm>
          </p:grpSpPr>
          <p:sp>
            <p:nvSpPr>
              <p:cNvPr id="43" name="CaixaDeTexto 5">
                <a:extLst>
                  <a:ext uri="{FF2B5EF4-FFF2-40B4-BE49-F238E27FC236}">
                    <a16:creationId xmlns:a16="http://schemas.microsoft.com/office/drawing/2014/main" id="{632B7444-D532-36C5-B057-D9E78A92CCAD}"/>
                  </a:ext>
                </a:extLst>
              </p:cNvPr>
              <p:cNvSpPr txBox="1"/>
              <p:nvPr/>
            </p:nvSpPr>
            <p:spPr>
              <a:xfrm>
                <a:off x="952177" y="3635883"/>
                <a:ext cx="1514611" cy="64633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algn="ctr"/>
                <a:r>
                  <a:rPr lang="pt-BR" dirty="0">
                    <a:solidFill>
                      <a:srgbClr val="FF7800"/>
                    </a:solidFill>
                  </a:rPr>
                  <a:t>3 Modelos, 10 anúncios</a:t>
                </a:r>
                <a:endParaRPr lang="pt-BR" b="1" dirty="0">
                  <a:solidFill>
                    <a:srgbClr val="FF7800"/>
                  </a:solidFill>
                </a:endParaRPr>
              </a:p>
            </p:txBody>
          </p:sp>
          <p:sp>
            <p:nvSpPr>
              <p:cNvPr id="44" name="CaixaDeTexto 43">
                <a:extLst>
                  <a:ext uri="{FF2B5EF4-FFF2-40B4-BE49-F238E27FC236}">
                    <a16:creationId xmlns:a16="http://schemas.microsoft.com/office/drawing/2014/main" id="{02B27835-1600-BA2C-5D80-208F67632333}"/>
                  </a:ext>
                </a:extLst>
              </p:cNvPr>
              <p:cNvSpPr txBox="1"/>
              <p:nvPr/>
            </p:nvSpPr>
            <p:spPr>
              <a:xfrm>
                <a:off x="795689" y="3214239"/>
                <a:ext cx="1824913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sz="3200" b="1" dirty="0">
                    <a:solidFill>
                      <a:schemeClr val="bg1"/>
                    </a:solidFill>
                  </a:rPr>
                  <a:t>1h 30m</a:t>
                </a:r>
              </a:p>
            </p:txBody>
          </p:sp>
        </p:grpSp>
        <p:sp>
          <p:nvSpPr>
            <p:cNvPr id="90" name="Seta para a Direita 14">
              <a:extLst>
                <a:ext uri="{FF2B5EF4-FFF2-40B4-BE49-F238E27FC236}">
                  <a16:creationId xmlns:a16="http://schemas.microsoft.com/office/drawing/2014/main" id="{5AC2AC30-C0BE-94AC-3926-5111CA12260F}"/>
                </a:ext>
              </a:extLst>
            </p:cNvPr>
            <p:cNvSpPr/>
            <p:nvPr/>
          </p:nvSpPr>
          <p:spPr>
            <a:xfrm>
              <a:off x="6867481" y="4800772"/>
              <a:ext cx="705797" cy="208215"/>
            </a:xfrm>
            <a:prstGeom prst="rightArrow">
              <a:avLst>
                <a:gd name="adj1" fmla="val 37247"/>
                <a:gd name="adj2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1" name="CaixaDeTexto 90">
              <a:extLst>
                <a:ext uri="{FF2B5EF4-FFF2-40B4-BE49-F238E27FC236}">
                  <a16:creationId xmlns:a16="http://schemas.microsoft.com/office/drawing/2014/main" id="{7946566A-0193-75F1-9D99-938083577D57}"/>
                </a:ext>
              </a:extLst>
            </p:cNvPr>
            <p:cNvSpPr txBox="1"/>
            <p:nvPr/>
          </p:nvSpPr>
          <p:spPr>
            <a:xfrm>
              <a:off x="7807333" y="4330993"/>
              <a:ext cx="84025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3200" b="1">
                  <a:solidFill>
                    <a:schemeClr val="bg1"/>
                  </a:solidFill>
                </a:rPr>
                <a:t>570</a:t>
              </a:r>
            </a:p>
          </p:txBody>
        </p:sp>
        <p:grpSp>
          <p:nvGrpSpPr>
            <p:cNvPr id="92" name="Agrupar 91">
              <a:extLst>
                <a:ext uri="{FF2B5EF4-FFF2-40B4-BE49-F238E27FC236}">
                  <a16:creationId xmlns:a16="http://schemas.microsoft.com/office/drawing/2014/main" id="{3C84E5A3-68C1-3169-B98B-96637DBFD20E}"/>
                </a:ext>
              </a:extLst>
            </p:cNvPr>
            <p:cNvGrpSpPr/>
            <p:nvPr/>
          </p:nvGrpSpPr>
          <p:grpSpPr>
            <a:xfrm>
              <a:off x="7725408" y="4762365"/>
              <a:ext cx="1155230" cy="369332"/>
              <a:chOff x="3068263" y="2242598"/>
              <a:chExt cx="1155230" cy="369332"/>
            </a:xfrm>
          </p:grpSpPr>
          <p:pic>
            <p:nvPicPr>
              <p:cNvPr id="93" name="Gráfico 92" descr="Cursor com preenchimento sólido">
                <a:extLst>
                  <a:ext uri="{FF2B5EF4-FFF2-40B4-BE49-F238E27FC236}">
                    <a16:creationId xmlns:a16="http://schemas.microsoft.com/office/drawing/2014/main" id="{C810826B-7599-966E-FADF-C7FA17623A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3068263" y="2279005"/>
                <a:ext cx="312053" cy="31205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94" name="CaixaDeTexto 5">
                <a:extLst>
                  <a:ext uri="{FF2B5EF4-FFF2-40B4-BE49-F238E27FC236}">
                    <a16:creationId xmlns:a16="http://schemas.microsoft.com/office/drawing/2014/main" id="{A4002000-BFA9-5E8E-9A09-D26AFFA331BD}"/>
                  </a:ext>
                </a:extLst>
              </p:cNvPr>
              <p:cNvSpPr txBox="1"/>
              <p:nvPr/>
            </p:nvSpPr>
            <p:spPr>
              <a:xfrm>
                <a:off x="3254975" y="2242598"/>
                <a:ext cx="968518" cy="36933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algn="ctr"/>
                <a:r>
                  <a:rPr lang="pt-BR">
                    <a:solidFill>
                      <a:srgbClr val="FF7800"/>
                    </a:solidFill>
                  </a:rPr>
                  <a:t>Cliques</a:t>
                </a:r>
                <a:endParaRPr lang="pt-BR" b="1">
                  <a:solidFill>
                    <a:srgbClr val="FF7800"/>
                  </a:solidFill>
                </a:endParaRPr>
              </a:p>
            </p:txBody>
          </p:sp>
        </p:grpSp>
      </p:grpSp>
      <p:grpSp>
        <p:nvGrpSpPr>
          <p:cNvPr id="126" name="Agrupar 125">
            <a:extLst>
              <a:ext uri="{FF2B5EF4-FFF2-40B4-BE49-F238E27FC236}">
                <a16:creationId xmlns:a16="http://schemas.microsoft.com/office/drawing/2014/main" id="{13CBCAC3-85A3-8D55-552F-A712A6DF1B2B}"/>
              </a:ext>
            </a:extLst>
          </p:cNvPr>
          <p:cNvGrpSpPr/>
          <p:nvPr/>
        </p:nvGrpSpPr>
        <p:grpSpPr>
          <a:xfrm>
            <a:off x="6364663" y="5453682"/>
            <a:ext cx="3567646" cy="1084746"/>
            <a:chOff x="5312992" y="5568342"/>
            <a:chExt cx="3567646" cy="1084746"/>
          </a:xfrm>
        </p:grpSpPr>
        <p:sp>
          <p:nvSpPr>
            <p:cNvPr id="52" name="CaixaDeTexto 5">
              <a:extLst>
                <a:ext uri="{FF2B5EF4-FFF2-40B4-BE49-F238E27FC236}">
                  <a16:creationId xmlns:a16="http://schemas.microsoft.com/office/drawing/2014/main" id="{E80A54FD-7D9D-6FED-BE18-DE2CF03F0F6C}"/>
                </a:ext>
              </a:extLst>
            </p:cNvPr>
            <p:cNvSpPr txBox="1"/>
            <p:nvPr/>
          </p:nvSpPr>
          <p:spPr>
            <a:xfrm>
              <a:off x="5312992" y="6006757"/>
              <a:ext cx="1514611" cy="646331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pt-BR" dirty="0">
                  <a:solidFill>
                    <a:srgbClr val="FF7800"/>
                  </a:solidFill>
                </a:rPr>
                <a:t>Total rotina diária </a:t>
              </a:r>
              <a:r>
                <a:rPr lang="pt-BR" b="1" dirty="0">
                  <a:solidFill>
                    <a:srgbClr val="FF7800"/>
                  </a:solidFill>
                </a:rPr>
                <a:t> </a:t>
              </a:r>
              <a:endParaRPr lang="pt-BR" dirty="0">
                <a:solidFill>
                  <a:srgbClr val="FF7800"/>
                </a:solidFill>
              </a:endParaRPr>
            </a:p>
          </p:txBody>
        </p:sp>
        <p:sp>
          <p:nvSpPr>
            <p:cNvPr id="53" name="CaixaDeTexto 52">
              <a:extLst>
                <a:ext uri="{FF2B5EF4-FFF2-40B4-BE49-F238E27FC236}">
                  <a16:creationId xmlns:a16="http://schemas.microsoft.com/office/drawing/2014/main" id="{3587FCB0-02FC-FBE0-FF2E-E86C1174B8F1}"/>
                </a:ext>
              </a:extLst>
            </p:cNvPr>
            <p:cNvSpPr txBox="1"/>
            <p:nvPr/>
          </p:nvSpPr>
          <p:spPr>
            <a:xfrm>
              <a:off x="5400357" y="5568342"/>
              <a:ext cx="129422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3200" b="1">
                  <a:solidFill>
                    <a:schemeClr val="bg1"/>
                  </a:solidFill>
                </a:rPr>
                <a:t>~3h</a:t>
              </a:r>
            </a:p>
          </p:txBody>
        </p:sp>
        <p:sp>
          <p:nvSpPr>
            <p:cNvPr id="96" name="Seta para a Direita 14">
              <a:extLst>
                <a:ext uri="{FF2B5EF4-FFF2-40B4-BE49-F238E27FC236}">
                  <a16:creationId xmlns:a16="http://schemas.microsoft.com/office/drawing/2014/main" id="{73995C08-AD42-B72A-CABE-3F073FE2B0F9}"/>
                </a:ext>
              </a:extLst>
            </p:cNvPr>
            <p:cNvSpPr/>
            <p:nvPr/>
          </p:nvSpPr>
          <p:spPr>
            <a:xfrm>
              <a:off x="6867481" y="5930051"/>
              <a:ext cx="705797" cy="208215"/>
            </a:xfrm>
            <a:prstGeom prst="rightArrow">
              <a:avLst>
                <a:gd name="adj1" fmla="val 37247"/>
                <a:gd name="adj2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7" name="CaixaDeTexto 96">
              <a:extLst>
                <a:ext uri="{FF2B5EF4-FFF2-40B4-BE49-F238E27FC236}">
                  <a16:creationId xmlns:a16="http://schemas.microsoft.com/office/drawing/2014/main" id="{7ED4DD0A-9F71-4962-49E3-551A2A21D4FE}"/>
                </a:ext>
              </a:extLst>
            </p:cNvPr>
            <p:cNvSpPr txBox="1"/>
            <p:nvPr/>
          </p:nvSpPr>
          <p:spPr>
            <a:xfrm>
              <a:off x="7602613" y="5622784"/>
              <a:ext cx="127802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3200" b="1">
                  <a:solidFill>
                    <a:schemeClr val="bg1"/>
                  </a:solidFill>
                </a:rPr>
                <a:t>1.170</a:t>
              </a:r>
            </a:p>
          </p:txBody>
        </p:sp>
        <p:grpSp>
          <p:nvGrpSpPr>
            <p:cNvPr id="98" name="Agrupar 97">
              <a:extLst>
                <a:ext uri="{FF2B5EF4-FFF2-40B4-BE49-F238E27FC236}">
                  <a16:creationId xmlns:a16="http://schemas.microsoft.com/office/drawing/2014/main" id="{4001DD86-DB93-4DBC-CF06-3F818140C76C}"/>
                </a:ext>
              </a:extLst>
            </p:cNvPr>
            <p:cNvGrpSpPr/>
            <p:nvPr/>
          </p:nvGrpSpPr>
          <p:grpSpPr>
            <a:xfrm>
              <a:off x="7725408" y="6054156"/>
              <a:ext cx="1155230" cy="369332"/>
              <a:chOff x="3068263" y="2405110"/>
              <a:chExt cx="1155230" cy="369332"/>
            </a:xfrm>
          </p:grpSpPr>
          <p:pic>
            <p:nvPicPr>
              <p:cNvPr id="99" name="Gráfico 98" descr="Cursor com preenchimento sólido">
                <a:extLst>
                  <a:ext uri="{FF2B5EF4-FFF2-40B4-BE49-F238E27FC236}">
                    <a16:creationId xmlns:a16="http://schemas.microsoft.com/office/drawing/2014/main" id="{9B433255-C1F4-3D25-3A30-5C9E005FFB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3068263" y="2442963"/>
                <a:ext cx="312053" cy="31205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00" name="CaixaDeTexto 5">
                <a:extLst>
                  <a:ext uri="{FF2B5EF4-FFF2-40B4-BE49-F238E27FC236}">
                    <a16:creationId xmlns:a16="http://schemas.microsoft.com/office/drawing/2014/main" id="{C14B7804-CBF2-63AE-D804-A45C50F045BB}"/>
                  </a:ext>
                </a:extLst>
              </p:cNvPr>
              <p:cNvSpPr txBox="1"/>
              <p:nvPr/>
            </p:nvSpPr>
            <p:spPr>
              <a:xfrm>
                <a:off x="3254975" y="2405110"/>
                <a:ext cx="968518" cy="36933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algn="ctr"/>
                <a:r>
                  <a:rPr lang="pt-BR">
                    <a:solidFill>
                      <a:srgbClr val="FF7800"/>
                    </a:solidFill>
                  </a:rPr>
                  <a:t>Cliques</a:t>
                </a:r>
                <a:endParaRPr lang="pt-BR" b="1">
                  <a:solidFill>
                    <a:srgbClr val="FF7800"/>
                  </a:solidFill>
                </a:endParaRPr>
              </a:p>
            </p:txBody>
          </p:sp>
        </p:grpSp>
      </p:grpSp>
      <p:sp>
        <p:nvSpPr>
          <p:cNvPr id="106" name="CaixaDeTexto 105">
            <a:extLst>
              <a:ext uri="{FF2B5EF4-FFF2-40B4-BE49-F238E27FC236}">
                <a16:creationId xmlns:a16="http://schemas.microsoft.com/office/drawing/2014/main" id="{A66BA30C-3DB0-2FF9-3D56-7BF395411472}"/>
              </a:ext>
            </a:extLst>
          </p:cNvPr>
          <p:cNvSpPr txBox="1"/>
          <p:nvPr/>
        </p:nvSpPr>
        <p:spPr>
          <a:xfrm>
            <a:off x="1327353" y="3915351"/>
            <a:ext cx="3873531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b="1">
                <a:solidFill>
                  <a:schemeClr val="bg1"/>
                </a:solidFill>
              </a:rPr>
              <a:t>Evolução: </a:t>
            </a:r>
            <a:r>
              <a:rPr lang="pt-BR" b="1" err="1">
                <a:solidFill>
                  <a:schemeClr val="bg1"/>
                </a:solidFill>
              </a:rPr>
              <a:t>Chatbot</a:t>
            </a:r>
            <a:r>
              <a:rPr lang="pt-BR" b="1">
                <a:solidFill>
                  <a:schemeClr val="bg1"/>
                </a:solidFill>
              </a:rPr>
              <a:t> no Whatsapp com IA conversacional</a:t>
            </a:r>
            <a:endParaRPr lang="pt-BR" b="1">
              <a:solidFill>
                <a:srgbClr val="FF7800"/>
              </a:solidFill>
            </a:endParaRPr>
          </a:p>
        </p:txBody>
      </p:sp>
      <p:sp>
        <p:nvSpPr>
          <p:cNvPr id="113" name="CaixaDeTexto 112">
            <a:extLst>
              <a:ext uri="{FF2B5EF4-FFF2-40B4-BE49-F238E27FC236}">
                <a16:creationId xmlns:a16="http://schemas.microsoft.com/office/drawing/2014/main" id="{43CACE8A-4E4A-4CB3-6838-981EAA04B7DC}"/>
              </a:ext>
            </a:extLst>
          </p:cNvPr>
          <p:cNvSpPr txBox="1"/>
          <p:nvPr/>
        </p:nvSpPr>
        <p:spPr>
          <a:xfrm>
            <a:off x="10501700" y="1817618"/>
            <a:ext cx="14622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</a:rPr>
              <a:t>16m</a:t>
            </a:r>
          </a:p>
        </p:txBody>
      </p:sp>
      <p:sp>
        <p:nvSpPr>
          <p:cNvPr id="114" name="CaixaDeTexto 5">
            <a:extLst>
              <a:ext uri="{FF2B5EF4-FFF2-40B4-BE49-F238E27FC236}">
                <a16:creationId xmlns:a16="http://schemas.microsoft.com/office/drawing/2014/main" id="{A4C020CC-D485-8A3B-F272-7B087E0FFC2A}"/>
              </a:ext>
            </a:extLst>
          </p:cNvPr>
          <p:cNvSpPr txBox="1"/>
          <p:nvPr/>
        </p:nvSpPr>
        <p:spPr>
          <a:xfrm>
            <a:off x="10458846" y="2248990"/>
            <a:ext cx="1583244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dirty="0">
                <a:solidFill>
                  <a:srgbClr val="FF7800"/>
                </a:solidFill>
              </a:rPr>
              <a:t>3 modelos,</a:t>
            </a:r>
          </a:p>
          <a:p>
            <a:pPr algn="ctr"/>
            <a:r>
              <a:rPr lang="pt-BR" dirty="0">
                <a:solidFill>
                  <a:srgbClr val="FF7800"/>
                </a:solidFill>
              </a:rPr>
              <a:t>10 anúncios</a:t>
            </a:r>
          </a:p>
        </p:txBody>
      </p:sp>
      <p:pic>
        <p:nvPicPr>
          <p:cNvPr id="116" name="Gráfico 115" descr="Caixa de mensagens com preenchimento sólido">
            <a:extLst>
              <a:ext uri="{FF2B5EF4-FFF2-40B4-BE49-F238E27FC236}">
                <a16:creationId xmlns:a16="http://schemas.microsoft.com/office/drawing/2014/main" id="{E55A80E7-39B2-7585-7E2F-C2ED5979768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909595" y="4019360"/>
            <a:ext cx="690335" cy="690335"/>
          </a:xfrm>
          <a:prstGeom prst="rect">
            <a:avLst/>
          </a:prstGeom>
        </p:spPr>
      </p:pic>
      <p:sp>
        <p:nvSpPr>
          <p:cNvPr id="117" name="CaixaDeTexto 5">
            <a:extLst>
              <a:ext uri="{FF2B5EF4-FFF2-40B4-BE49-F238E27FC236}">
                <a16:creationId xmlns:a16="http://schemas.microsoft.com/office/drawing/2014/main" id="{D9E2EE45-7D53-5CA3-85BA-ECAF5006803E}"/>
              </a:ext>
            </a:extLst>
          </p:cNvPr>
          <p:cNvSpPr txBox="1"/>
          <p:nvPr/>
        </p:nvSpPr>
        <p:spPr>
          <a:xfrm>
            <a:off x="10458846" y="4590900"/>
            <a:ext cx="1583244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>
                <a:solidFill>
                  <a:srgbClr val="FF7800"/>
                </a:solidFill>
              </a:rPr>
              <a:t>Anúncios organizados</a:t>
            </a:r>
          </a:p>
        </p:txBody>
      </p:sp>
      <p:pic>
        <p:nvPicPr>
          <p:cNvPr id="121" name="Imagem 120" descr="Ícone&#10;&#10;O conteúdo gerado por IA pode estar incorreto.">
            <a:extLst>
              <a:ext uri="{FF2B5EF4-FFF2-40B4-BE49-F238E27FC236}">
                <a16:creationId xmlns:a16="http://schemas.microsoft.com/office/drawing/2014/main" id="{A652F5CE-724D-55EF-A67D-F7BFFE08578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9698" y="5355723"/>
            <a:ext cx="554627" cy="554627"/>
          </a:xfrm>
          <a:prstGeom prst="rect">
            <a:avLst/>
          </a:prstGeom>
        </p:spPr>
      </p:pic>
      <p:sp>
        <p:nvSpPr>
          <p:cNvPr id="122" name="CaixaDeTexto 5">
            <a:extLst>
              <a:ext uri="{FF2B5EF4-FFF2-40B4-BE49-F238E27FC236}">
                <a16:creationId xmlns:a16="http://schemas.microsoft.com/office/drawing/2014/main" id="{7EAEEB98-1D3C-61E6-54FE-42B9BFEDAE16}"/>
              </a:ext>
            </a:extLst>
          </p:cNvPr>
          <p:cNvSpPr txBox="1"/>
          <p:nvPr/>
        </p:nvSpPr>
        <p:spPr>
          <a:xfrm>
            <a:off x="10458846" y="5989128"/>
            <a:ext cx="1583244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dirty="0">
                <a:solidFill>
                  <a:srgbClr val="FF7800"/>
                </a:solidFill>
              </a:rPr>
              <a:t>Padronização total</a:t>
            </a:r>
          </a:p>
        </p:txBody>
      </p:sp>
      <p:sp>
        <p:nvSpPr>
          <p:cNvPr id="127" name="Triângulo isósceles 126">
            <a:extLst>
              <a:ext uri="{FF2B5EF4-FFF2-40B4-BE49-F238E27FC236}">
                <a16:creationId xmlns:a16="http://schemas.microsoft.com/office/drawing/2014/main" id="{0895CA88-D6B9-5CD2-0526-CDAD12A8E273}"/>
              </a:ext>
            </a:extLst>
          </p:cNvPr>
          <p:cNvSpPr/>
          <p:nvPr/>
        </p:nvSpPr>
        <p:spPr>
          <a:xfrm rot="5400000">
            <a:off x="7737552" y="3749378"/>
            <a:ext cx="4916050" cy="163998"/>
          </a:xfrm>
          <a:prstGeom prst="triangle">
            <a:avLst>
              <a:gd name="adj" fmla="val 49234"/>
            </a:avLst>
          </a:prstGeom>
          <a:solidFill>
            <a:srgbClr val="FF78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8" name="Gráfico 127" descr="Funcionária de escritório com preenchimento sólido">
            <a:extLst>
              <a:ext uri="{FF2B5EF4-FFF2-40B4-BE49-F238E27FC236}">
                <a16:creationId xmlns:a16="http://schemas.microsoft.com/office/drawing/2014/main" id="{B6CF7AE5-6B15-5490-A8BA-6B5702AB72E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963828" y="870637"/>
            <a:ext cx="672963" cy="672963"/>
          </a:xfrm>
          <a:prstGeom prst="rect">
            <a:avLst/>
          </a:prstGeom>
        </p:spPr>
      </p:pic>
      <p:pic>
        <p:nvPicPr>
          <p:cNvPr id="129" name="Gráfico 128" descr="Robô com preenchimento sólido">
            <a:extLst>
              <a:ext uri="{FF2B5EF4-FFF2-40B4-BE49-F238E27FC236}">
                <a16:creationId xmlns:a16="http://schemas.microsoft.com/office/drawing/2014/main" id="{B17952F7-1C71-0576-4790-3CF352A007D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928440" y="827347"/>
            <a:ext cx="717141" cy="717141"/>
          </a:xfrm>
          <a:prstGeom prst="rect">
            <a:avLst/>
          </a:prstGeom>
        </p:spPr>
      </p:pic>
      <p:grpSp>
        <p:nvGrpSpPr>
          <p:cNvPr id="130" name="Agrupar 129">
            <a:extLst>
              <a:ext uri="{FF2B5EF4-FFF2-40B4-BE49-F238E27FC236}">
                <a16:creationId xmlns:a16="http://schemas.microsoft.com/office/drawing/2014/main" id="{EE48434C-0D2D-C17F-B76E-EA24A9E90EC3}"/>
              </a:ext>
            </a:extLst>
          </p:cNvPr>
          <p:cNvGrpSpPr/>
          <p:nvPr/>
        </p:nvGrpSpPr>
        <p:grpSpPr>
          <a:xfrm>
            <a:off x="1899257" y="2957681"/>
            <a:ext cx="2627151" cy="782226"/>
            <a:chOff x="2830720" y="3282989"/>
            <a:chExt cx="3110606" cy="926173"/>
          </a:xfrm>
        </p:grpSpPr>
        <p:sp>
          <p:nvSpPr>
            <p:cNvPr id="131" name="Retângulo: Cantos Arredondados 130">
              <a:extLst>
                <a:ext uri="{FF2B5EF4-FFF2-40B4-BE49-F238E27FC236}">
                  <a16:creationId xmlns:a16="http://schemas.microsoft.com/office/drawing/2014/main" id="{FDCD9DFA-A935-6CF4-BAD8-B956BACD67DC}"/>
                </a:ext>
              </a:extLst>
            </p:cNvPr>
            <p:cNvSpPr/>
            <p:nvPr/>
          </p:nvSpPr>
          <p:spPr>
            <a:xfrm>
              <a:off x="2830720" y="3282989"/>
              <a:ext cx="3110606" cy="926173"/>
            </a:xfrm>
            <a:prstGeom prst="roundRect">
              <a:avLst/>
            </a:prstGeom>
            <a:noFill/>
            <a:ln>
              <a:solidFill>
                <a:srgbClr val="FF78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32" name="Agrupar 131">
              <a:extLst>
                <a:ext uri="{FF2B5EF4-FFF2-40B4-BE49-F238E27FC236}">
                  <a16:creationId xmlns:a16="http://schemas.microsoft.com/office/drawing/2014/main" id="{EC416989-D53B-2BE1-1A46-F86EA875ECC7}"/>
                </a:ext>
              </a:extLst>
            </p:cNvPr>
            <p:cNvGrpSpPr/>
            <p:nvPr/>
          </p:nvGrpSpPr>
          <p:grpSpPr>
            <a:xfrm>
              <a:off x="2986625" y="3320395"/>
              <a:ext cx="2820129" cy="838153"/>
              <a:chOff x="3112016" y="3042633"/>
              <a:chExt cx="3429807" cy="1019352"/>
            </a:xfrm>
          </p:grpSpPr>
          <p:sp>
            <p:nvSpPr>
              <p:cNvPr id="133" name="CaixaDeTexto 132">
                <a:extLst>
                  <a:ext uri="{FF2B5EF4-FFF2-40B4-BE49-F238E27FC236}">
                    <a16:creationId xmlns:a16="http://schemas.microsoft.com/office/drawing/2014/main" id="{CBA272B1-A120-3985-B8B1-F17F1B4D0231}"/>
                  </a:ext>
                </a:extLst>
              </p:cNvPr>
              <p:cNvSpPr txBox="1"/>
              <p:nvPr/>
            </p:nvSpPr>
            <p:spPr>
              <a:xfrm>
                <a:off x="3652484" y="3042633"/>
                <a:ext cx="1174205" cy="10193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sz="4000" b="1">
                    <a:solidFill>
                      <a:srgbClr val="FF7800"/>
                    </a:solidFill>
                  </a:rPr>
                  <a:t>+</a:t>
                </a:r>
                <a:endParaRPr lang="pt-BR" sz="6600" b="1">
                  <a:solidFill>
                    <a:srgbClr val="FF7800"/>
                  </a:solidFill>
                </a:endParaRPr>
              </a:p>
            </p:txBody>
          </p:sp>
          <p:pic>
            <p:nvPicPr>
              <p:cNvPr id="134" name="Imagem 133" descr="Ícone&#10;&#10;O conteúdo gerado por IA pode estar incorreto.">
                <a:extLst>
                  <a:ext uri="{FF2B5EF4-FFF2-40B4-BE49-F238E27FC236}">
                    <a16:creationId xmlns:a16="http://schemas.microsoft.com/office/drawing/2014/main" id="{09612D28-5D11-030B-1ADF-0EEF83B7EA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12016" y="3173987"/>
                <a:ext cx="816276" cy="816277"/>
              </a:xfrm>
              <a:prstGeom prst="rect">
                <a:avLst/>
              </a:prstGeom>
            </p:spPr>
          </p:pic>
          <p:pic>
            <p:nvPicPr>
              <p:cNvPr id="135" name="Imagem 134" descr="Desenho com traços pretos&#10;&#10;O conteúdo gerado por IA pode estar incorreto.">
                <a:extLst>
                  <a:ext uri="{FF2B5EF4-FFF2-40B4-BE49-F238E27FC236}">
                    <a16:creationId xmlns:a16="http://schemas.microsoft.com/office/drawing/2014/main" id="{EFC341DB-8437-5A2D-6A6B-A4B99419AC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43039" y="3407961"/>
                <a:ext cx="1998784" cy="449769"/>
              </a:xfrm>
              <a:prstGeom prst="rect">
                <a:avLst/>
              </a:prstGeom>
            </p:spPr>
          </p:pic>
        </p:grpSp>
      </p:grpSp>
      <p:pic>
        <p:nvPicPr>
          <p:cNvPr id="191" name="Imagem 190" descr="Ícone&#10;&#10;O conteúdo gerado por IA pode estar incorreto.">
            <a:extLst>
              <a:ext uri="{FF2B5EF4-FFF2-40B4-BE49-F238E27FC236}">
                <a16:creationId xmlns:a16="http://schemas.microsoft.com/office/drawing/2014/main" id="{DC79F7FF-D4A6-019E-213B-03BEEBFBCF7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41" y="5102730"/>
            <a:ext cx="768978" cy="773267"/>
          </a:xfrm>
          <a:prstGeom prst="rect">
            <a:avLst/>
          </a:prstGeom>
        </p:spPr>
      </p:pic>
      <p:sp>
        <p:nvSpPr>
          <p:cNvPr id="193" name="CaixaDeTexto 192">
            <a:extLst>
              <a:ext uri="{FF2B5EF4-FFF2-40B4-BE49-F238E27FC236}">
                <a16:creationId xmlns:a16="http://schemas.microsoft.com/office/drawing/2014/main" id="{30F24E41-2FA1-B0CC-0441-3C93780987AF}"/>
              </a:ext>
            </a:extLst>
          </p:cNvPr>
          <p:cNvSpPr txBox="1"/>
          <p:nvPr/>
        </p:nvSpPr>
        <p:spPr>
          <a:xfrm>
            <a:off x="1792419" y="2003910"/>
            <a:ext cx="2092939" cy="30777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  <a:latin typeface="Jannah Medium"/>
                <a:sym typeface="Jannah Medium"/>
              </a:rPr>
              <a:t>Leitura de Parâmetros</a:t>
            </a:r>
            <a:endParaRPr lang="pt-BR" dirty="0"/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AB46951D-B63D-A057-FD5B-8E66B9E81F59}"/>
              </a:ext>
            </a:extLst>
          </p:cNvPr>
          <p:cNvGrpSpPr/>
          <p:nvPr/>
        </p:nvGrpSpPr>
        <p:grpSpPr>
          <a:xfrm>
            <a:off x="428739" y="1165597"/>
            <a:ext cx="966719" cy="766892"/>
            <a:chOff x="428739" y="1165597"/>
            <a:chExt cx="966719" cy="766892"/>
          </a:xfrm>
        </p:grpSpPr>
        <p:sp>
          <p:nvSpPr>
            <p:cNvPr id="195" name="Elipse 194">
              <a:extLst>
                <a:ext uri="{FF2B5EF4-FFF2-40B4-BE49-F238E27FC236}">
                  <a16:creationId xmlns:a16="http://schemas.microsoft.com/office/drawing/2014/main" id="{E5D2C0F9-7F01-BC05-A5D1-18CCCFFFA4AC}"/>
                </a:ext>
              </a:extLst>
            </p:cNvPr>
            <p:cNvSpPr/>
            <p:nvPr/>
          </p:nvSpPr>
          <p:spPr>
            <a:xfrm>
              <a:off x="512325" y="1165597"/>
              <a:ext cx="788662" cy="766892"/>
            </a:xfrm>
            <a:prstGeom prst="ellipse">
              <a:avLst/>
            </a:prstGeom>
            <a:noFill/>
            <a:ln>
              <a:solidFill>
                <a:srgbClr val="FF78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7" name="CaixaDeTexto 196">
              <a:extLst>
                <a:ext uri="{FF2B5EF4-FFF2-40B4-BE49-F238E27FC236}">
                  <a16:creationId xmlns:a16="http://schemas.microsoft.com/office/drawing/2014/main" id="{621DC9AB-66A3-B2DA-E1D7-4481486E2CC6}"/>
                </a:ext>
              </a:extLst>
            </p:cNvPr>
            <p:cNvSpPr txBox="1"/>
            <p:nvPr/>
          </p:nvSpPr>
          <p:spPr>
            <a:xfrm>
              <a:off x="428739" y="1396453"/>
              <a:ext cx="96671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1600" b="1" dirty="0">
                  <a:solidFill>
                    <a:schemeClr val="bg1"/>
                  </a:solidFill>
                  <a:latin typeface="Jannah Medium"/>
                  <a:cs typeface="Jannah Medium"/>
                  <a:sym typeface="Jannah Medium"/>
                </a:rPr>
                <a:t>INÍCIO</a:t>
              </a:r>
              <a:endParaRPr lang="pt-BR" sz="1050" b="1" dirty="0">
                <a:solidFill>
                  <a:schemeClr val="bg1"/>
                </a:solidFill>
                <a:latin typeface="Jannah Medium"/>
                <a:cs typeface="Jannah Medium"/>
                <a:sym typeface="Jannah Medium"/>
              </a:endParaRPr>
            </a:p>
          </p:txBody>
        </p:sp>
      </p:grpSp>
      <p:sp>
        <p:nvSpPr>
          <p:cNvPr id="199" name="Seta para a Direita 14">
            <a:extLst>
              <a:ext uri="{FF2B5EF4-FFF2-40B4-BE49-F238E27FC236}">
                <a16:creationId xmlns:a16="http://schemas.microsoft.com/office/drawing/2014/main" id="{4016153E-A444-917F-9B1B-48EAC440D93E}"/>
              </a:ext>
            </a:extLst>
          </p:cNvPr>
          <p:cNvSpPr/>
          <p:nvPr/>
        </p:nvSpPr>
        <p:spPr>
          <a:xfrm>
            <a:off x="1454429" y="1426220"/>
            <a:ext cx="900091" cy="317071"/>
          </a:xfrm>
          <a:prstGeom prst="rightArrow">
            <a:avLst>
              <a:gd name="adj1" fmla="val 37247"/>
              <a:gd name="adj2" fmla="val 50000"/>
            </a:avLst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03" name="Agrupar 202">
            <a:extLst>
              <a:ext uri="{FF2B5EF4-FFF2-40B4-BE49-F238E27FC236}">
                <a16:creationId xmlns:a16="http://schemas.microsoft.com/office/drawing/2014/main" id="{EF828358-2A22-0262-E5A7-ED1F0D6B8D2B}"/>
              </a:ext>
            </a:extLst>
          </p:cNvPr>
          <p:cNvGrpSpPr/>
          <p:nvPr/>
        </p:nvGrpSpPr>
        <p:grpSpPr>
          <a:xfrm>
            <a:off x="338873" y="3102935"/>
            <a:ext cx="1061214" cy="642214"/>
            <a:chOff x="803807" y="2760833"/>
            <a:chExt cx="749004" cy="453274"/>
          </a:xfrm>
        </p:grpSpPr>
        <p:sp>
          <p:nvSpPr>
            <p:cNvPr id="201" name="Elipse 200">
              <a:extLst>
                <a:ext uri="{FF2B5EF4-FFF2-40B4-BE49-F238E27FC236}">
                  <a16:creationId xmlns:a16="http://schemas.microsoft.com/office/drawing/2014/main" id="{60B21D90-16AB-4AE6-3C11-3635B5389572}"/>
                </a:ext>
              </a:extLst>
            </p:cNvPr>
            <p:cNvSpPr/>
            <p:nvPr/>
          </p:nvSpPr>
          <p:spPr>
            <a:xfrm>
              <a:off x="969940" y="2760833"/>
              <a:ext cx="453274" cy="453274"/>
            </a:xfrm>
            <a:prstGeom prst="ellipse">
              <a:avLst/>
            </a:prstGeom>
            <a:solidFill>
              <a:srgbClr val="FF7800"/>
            </a:solidFill>
            <a:ln>
              <a:solidFill>
                <a:srgbClr val="FF78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2" name="CaixaDeTexto 201">
              <a:extLst>
                <a:ext uri="{FF2B5EF4-FFF2-40B4-BE49-F238E27FC236}">
                  <a16:creationId xmlns:a16="http://schemas.microsoft.com/office/drawing/2014/main" id="{29B47979-C00F-694A-9431-A66F861B143D}"/>
                </a:ext>
              </a:extLst>
            </p:cNvPr>
            <p:cNvSpPr txBox="1"/>
            <p:nvPr/>
          </p:nvSpPr>
          <p:spPr>
            <a:xfrm>
              <a:off x="803807" y="2871586"/>
              <a:ext cx="749004" cy="2823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2000" b="1" dirty="0">
                  <a:solidFill>
                    <a:schemeClr val="bg1"/>
                  </a:solidFill>
                  <a:latin typeface="Jannah Medium"/>
                  <a:cs typeface="Jannah Medium"/>
                  <a:sym typeface="Jannah Medium"/>
                </a:rPr>
                <a:t>FIM</a:t>
              </a:r>
              <a:endParaRPr lang="pt-BR" sz="1050" b="1" dirty="0">
                <a:solidFill>
                  <a:schemeClr val="bg1"/>
                </a:solidFill>
                <a:latin typeface="Jannah Medium"/>
                <a:cs typeface="Jannah Medium"/>
                <a:sym typeface="Jannah Medium"/>
              </a:endParaRPr>
            </a:p>
          </p:txBody>
        </p:sp>
      </p:grpSp>
      <p:sp>
        <p:nvSpPr>
          <p:cNvPr id="205" name="Seta para a Direita 14">
            <a:extLst>
              <a:ext uri="{FF2B5EF4-FFF2-40B4-BE49-F238E27FC236}">
                <a16:creationId xmlns:a16="http://schemas.microsoft.com/office/drawing/2014/main" id="{AA5AD82D-954D-45FE-4DCE-3FBA80F37FBA}"/>
              </a:ext>
            </a:extLst>
          </p:cNvPr>
          <p:cNvSpPr/>
          <p:nvPr/>
        </p:nvSpPr>
        <p:spPr>
          <a:xfrm>
            <a:off x="3361328" y="1404451"/>
            <a:ext cx="1478683" cy="338840"/>
          </a:xfrm>
          <a:prstGeom prst="rightArrow">
            <a:avLst>
              <a:gd name="adj1" fmla="val 37247"/>
              <a:gd name="adj2" fmla="val 50000"/>
            </a:avLst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6" name="Seta para a Direita 14">
            <a:extLst>
              <a:ext uri="{FF2B5EF4-FFF2-40B4-BE49-F238E27FC236}">
                <a16:creationId xmlns:a16="http://schemas.microsoft.com/office/drawing/2014/main" id="{24F8A1CF-2220-6036-6B8E-49C0BCFB5564}"/>
              </a:ext>
            </a:extLst>
          </p:cNvPr>
          <p:cNvSpPr/>
          <p:nvPr/>
        </p:nvSpPr>
        <p:spPr>
          <a:xfrm rot="5400000">
            <a:off x="4125978" y="3483267"/>
            <a:ext cx="2569682" cy="337943"/>
          </a:xfrm>
          <a:prstGeom prst="rightArrow">
            <a:avLst>
              <a:gd name="adj1" fmla="val 37247"/>
              <a:gd name="adj2" fmla="val 50000"/>
            </a:avLst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0" name="Seta para a Direita 14">
            <a:extLst>
              <a:ext uri="{FF2B5EF4-FFF2-40B4-BE49-F238E27FC236}">
                <a16:creationId xmlns:a16="http://schemas.microsoft.com/office/drawing/2014/main" id="{D6538434-FF73-D225-59DF-F7600076DC38}"/>
              </a:ext>
            </a:extLst>
          </p:cNvPr>
          <p:cNvSpPr/>
          <p:nvPr/>
        </p:nvSpPr>
        <p:spPr>
          <a:xfrm rot="10800000">
            <a:off x="1472718" y="5427849"/>
            <a:ext cx="3500487" cy="362396"/>
          </a:xfrm>
          <a:prstGeom prst="rightArrow">
            <a:avLst>
              <a:gd name="adj1" fmla="val 37247"/>
              <a:gd name="adj2" fmla="val 50000"/>
            </a:avLst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2" name="Seta para a Direita 14">
            <a:extLst>
              <a:ext uri="{FF2B5EF4-FFF2-40B4-BE49-F238E27FC236}">
                <a16:creationId xmlns:a16="http://schemas.microsoft.com/office/drawing/2014/main" id="{3220DB41-FB46-3C95-87AE-6A0CE05CC19E}"/>
              </a:ext>
            </a:extLst>
          </p:cNvPr>
          <p:cNvSpPr/>
          <p:nvPr/>
        </p:nvSpPr>
        <p:spPr>
          <a:xfrm rot="16200000">
            <a:off x="355950" y="4206494"/>
            <a:ext cx="1104715" cy="356920"/>
          </a:xfrm>
          <a:prstGeom prst="rightArrow">
            <a:avLst>
              <a:gd name="adj1" fmla="val 37247"/>
              <a:gd name="adj2" fmla="val 50000"/>
            </a:avLst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24" name="Imagem 223" descr="Ícone&#10;&#10;O conteúdo gerado por IA pode estar incorreto.">
            <a:extLst>
              <a:ext uri="{FF2B5EF4-FFF2-40B4-BE49-F238E27FC236}">
                <a16:creationId xmlns:a16="http://schemas.microsoft.com/office/drawing/2014/main" id="{1FDB90D7-593D-E063-3C58-BF0AFDBF5C4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145" y="1183666"/>
            <a:ext cx="751016" cy="755206"/>
          </a:xfrm>
          <a:prstGeom prst="rect">
            <a:avLst/>
          </a:prstGeom>
        </p:spPr>
      </p:pic>
      <p:pic>
        <p:nvPicPr>
          <p:cNvPr id="234" name="Imagem 233" descr="OLX Logo – PNG e Vetor – Download de Logo">
            <a:extLst>
              <a:ext uri="{FF2B5EF4-FFF2-40B4-BE49-F238E27FC236}">
                <a16:creationId xmlns:a16="http://schemas.microsoft.com/office/drawing/2014/main" id="{37FDA77C-4D06-0FFC-8D77-CDB81ADD9DFD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942647" y="1158484"/>
            <a:ext cx="891561" cy="839888"/>
          </a:xfrm>
          <a:prstGeom prst="rect">
            <a:avLst/>
          </a:prstGeom>
        </p:spPr>
      </p:pic>
      <p:pic>
        <p:nvPicPr>
          <p:cNvPr id="235" name="Imagem 234" descr="Ícone&#10;&#10;O conteúdo gerado por IA pode estar incorreto.">
            <a:extLst>
              <a:ext uri="{FF2B5EF4-FFF2-40B4-BE49-F238E27FC236}">
                <a16:creationId xmlns:a16="http://schemas.microsoft.com/office/drawing/2014/main" id="{E3DC7715-1ABE-9B9F-0F57-BC33FC19AEE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059" y="5146066"/>
            <a:ext cx="751016" cy="755206"/>
          </a:xfrm>
          <a:prstGeom prst="rect">
            <a:avLst/>
          </a:prstGeom>
        </p:spPr>
      </p:pic>
      <p:sp>
        <p:nvSpPr>
          <p:cNvPr id="236" name="CaixaDeTexto 235">
            <a:extLst>
              <a:ext uri="{FF2B5EF4-FFF2-40B4-BE49-F238E27FC236}">
                <a16:creationId xmlns:a16="http://schemas.microsoft.com/office/drawing/2014/main" id="{FC643F06-2DF6-F73C-4503-2C893D02F85B}"/>
              </a:ext>
            </a:extLst>
          </p:cNvPr>
          <p:cNvSpPr txBox="1"/>
          <p:nvPr/>
        </p:nvSpPr>
        <p:spPr>
          <a:xfrm>
            <a:off x="4339676" y="2014795"/>
            <a:ext cx="2092939" cy="30777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pt-BR" sz="1400" b="1">
                <a:solidFill>
                  <a:schemeClr val="bg1"/>
                </a:solidFill>
                <a:latin typeface="Jannah Medium"/>
                <a:sym typeface="Jannah Medium"/>
              </a:rPr>
              <a:t>Extração de Anúncios</a:t>
            </a:r>
            <a:endParaRPr lang="pt-BR" sz="1400" b="1">
              <a:solidFill>
                <a:schemeClr val="bg1"/>
              </a:solidFill>
              <a:latin typeface="Jannah Medium"/>
            </a:endParaRPr>
          </a:p>
        </p:txBody>
      </p:sp>
      <p:sp>
        <p:nvSpPr>
          <p:cNvPr id="237" name="CaixaDeTexto 236">
            <a:extLst>
              <a:ext uri="{FF2B5EF4-FFF2-40B4-BE49-F238E27FC236}">
                <a16:creationId xmlns:a16="http://schemas.microsoft.com/office/drawing/2014/main" id="{39087CB0-B557-D92E-160A-C9BA0EA59B80}"/>
              </a:ext>
            </a:extLst>
          </p:cNvPr>
          <p:cNvSpPr txBox="1"/>
          <p:nvPr/>
        </p:nvSpPr>
        <p:spPr>
          <a:xfrm>
            <a:off x="4274362" y="5900996"/>
            <a:ext cx="2092939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pt-BR" sz="1400" b="1">
                <a:solidFill>
                  <a:schemeClr val="bg1"/>
                </a:solidFill>
                <a:latin typeface="Jannah Medium"/>
                <a:sym typeface="Jannah Medium"/>
              </a:rPr>
              <a:t>Salvamento dos anúncios em Excel</a:t>
            </a:r>
            <a:endParaRPr lang="pt-BR">
              <a:solidFill>
                <a:schemeClr val="bg1"/>
              </a:solidFill>
            </a:endParaRPr>
          </a:p>
        </p:txBody>
      </p:sp>
      <p:sp>
        <p:nvSpPr>
          <p:cNvPr id="238" name="CaixaDeTexto 237">
            <a:extLst>
              <a:ext uri="{FF2B5EF4-FFF2-40B4-BE49-F238E27FC236}">
                <a16:creationId xmlns:a16="http://schemas.microsoft.com/office/drawing/2014/main" id="{CB98F961-CAD5-0C60-BA51-5620BA291633}"/>
              </a:ext>
            </a:extLst>
          </p:cNvPr>
          <p:cNvSpPr txBox="1"/>
          <p:nvPr/>
        </p:nvSpPr>
        <p:spPr>
          <a:xfrm>
            <a:off x="7161" y="5900995"/>
            <a:ext cx="2092939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pt-BR" sz="1400" b="1">
                <a:solidFill>
                  <a:schemeClr val="bg1"/>
                </a:solidFill>
                <a:latin typeface="Jannah Medium"/>
                <a:sym typeface="Jannah Medium"/>
              </a:rPr>
              <a:t>Envio de anúncios em destaque via e-mail</a:t>
            </a:r>
            <a:endParaRPr lang="pt-BR" err="1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CCDB3CC-0810-F746-2425-F6445C3D19A2}"/>
              </a:ext>
            </a:extLst>
          </p:cNvPr>
          <p:cNvSpPr txBox="1"/>
          <p:nvPr/>
        </p:nvSpPr>
        <p:spPr>
          <a:xfrm>
            <a:off x="10501700" y="2945249"/>
            <a:ext cx="14622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</a:rPr>
              <a:t>100%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C52306C-56FE-4628-2A96-6102BBE930A0}"/>
              </a:ext>
            </a:extLst>
          </p:cNvPr>
          <p:cNvSpPr txBox="1"/>
          <p:nvPr/>
        </p:nvSpPr>
        <p:spPr>
          <a:xfrm>
            <a:off x="10458846" y="3376621"/>
            <a:ext cx="1583244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dirty="0">
                <a:solidFill>
                  <a:srgbClr val="FF7800"/>
                </a:solidFill>
              </a:rPr>
              <a:t>Processo</a:t>
            </a:r>
          </a:p>
          <a:p>
            <a:pPr algn="ctr"/>
            <a:r>
              <a:rPr lang="pt-BR" dirty="0">
                <a:solidFill>
                  <a:srgbClr val="FF7800"/>
                </a:solidFill>
              </a:rPr>
              <a:t>automatizado</a:t>
            </a:r>
          </a:p>
        </p:txBody>
      </p:sp>
    </p:spTree>
    <p:extLst>
      <p:ext uri="{BB962C8B-B14F-4D97-AF65-F5344CB8AC3E}">
        <p14:creationId xmlns:p14="http://schemas.microsoft.com/office/powerpoint/2010/main" val="1062628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19F1A80-1116-1D0D-D9BC-75F7A4032A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Fundo preto com letras vermelhas&#10;&#10;Descrição gerada automaticamente com confiança média">
            <a:extLst>
              <a:ext uri="{FF2B5EF4-FFF2-40B4-BE49-F238E27FC236}">
                <a16:creationId xmlns:a16="http://schemas.microsoft.com/office/drawing/2014/main" id="{3B343E0F-FA77-E0B1-7006-734B8E15A7C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"/>
          </a:blip>
          <a:srcRect l="11463" t="25100" r="-101" b="25145"/>
          <a:stretch/>
        </p:blipFill>
        <p:spPr>
          <a:xfrm>
            <a:off x="-12704" y="0"/>
            <a:ext cx="12217405" cy="6858000"/>
          </a:xfrm>
          <a:prstGeom prst="rect">
            <a:avLst/>
          </a:prstGeom>
        </p:spPr>
      </p:pic>
      <p:pic>
        <p:nvPicPr>
          <p:cNvPr id="16" name="Imagem 15" descr="Cidade iluminada a noite&#10;&#10;Descrição gerada automaticamente">
            <a:extLst>
              <a:ext uri="{FF2B5EF4-FFF2-40B4-BE49-F238E27FC236}">
                <a16:creationId xmlns:a16="http://schemas.microsoft.com/office/drawing/2014/main" id="{849FCD69-7D60-F123-2F24-F5FD9BF7AB4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5000"/>
          </a:blip>
          <a:srcRect t="21852" b="21956"/>
          <a:stretch/>
        </p:blipFill>
        <p:spPr>
          <a:xfrm>
            <a:off x="0" y="0"/>
            <a:ext cx="12204702" cy="6858000"/>
          </a:xfrm>
          <a:prstGeom prst="rect">
            <a:avLst/>
          </a:prstGeom>
        </p:spPr>
      </p:pic>
      <p:sp>
        <p:nvSpPr>
          <p:cNvPr id="26" name="CaixaDeTexto 25">
            <a:extLst>
              <a:ext uri="{FF2B5EF4-FFF2-40B4-BE49-F238E27FC236}">
                <a16:creationId xmlns:a16="http://schemas.microsoft.com/office/drawing/2014/main" id="{1EFE3DF7-C7FD-C659-E0B8-545AF261000D}"/>
              </a:ext>
            </a:extLst>
          </p:cNvPr>
          <p:cNvSpPr txBox="1"/>
          <p:nvPr/>
        </p:nvSpPr>
        <p:spPr>
          <a:xfrm>
            <a:off x="206080" y="856106"/>
            <a:ext cx="4973379" cy="3086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200" dirty="0">
                <a:solidFill>
                  <a:schemeClr val="bg1"/>
                </a:solidFill>
                <a:latin typeface="Jannah Medium"/>
                <a:cs typeface="Jannah Medium"/>
                <a:sym typeface="Jannah Medium"/>
              </a:rPr>
              <a:t>O </a:t>
            </a:r>
            <a:r>
              <a:rPr lang="pt-BR" sz="2200" b="1" dirty="0">
                <a:solidFill>
                  <a:srgbClr val="FF7800"/>
                </a:solidFill>
                <a:latin typeface="Jannah Medium"/>
                <a:cs typeface="Jannah Medium"/>
                <a:sym typeface="Jannah Medium"/>
              </a:rPr>
              <a:t>Grupo Saga</a:t>
            </a:r>
            <a:r>
              <a:rPr lang="pt-BR" sz="2200" dirty="0">
                <a:solidFill>
                  <a:schemeClr val="bg1"/>
                </a:solidFill>
                <a:latin typeface="Jannah Medium"/>
                <a:cs typeface="Jannah Medium"/>
                <a:sym typeface="Jannah Medium"/>
              </a:rPr>
              <a:t>, iniciado em 1972 em Goiânia, é referência em mobilidade com mais de </a:t>
            </a:r>
            <a:r>
              <a:rPr lang="pt-BR" sz="2200" b="1" dirty="0">
                <a:solidFill>
                  <a:srgbClr val="FF7800"/>
                </a:solidFill>
                <a:latin typeface="Jannah Medium"/>
                <a:cs typeface="Jannah Medium"/>
                <a:sym typeface="Jannah Medium"/>
              </a:rPr>
              <a:t>120 concessionárias</a:t>
            </a:r>
            <a:r>
              <a:rPr lang="pt-BR" sz="2200" dirty="0">
                <a:solidFill>
                  <a:schemeClr val="bg1"/>
                </a:solidFill>
                <a:latin typeface="Jannah Medium"/>
                <a:cs typeface="Jannah Medium"/>
                <a:sym typeface="Jannah Medium"/>
              </a:rPr>
              <a:t> no Brasil, representando mais </a:t>
            </a:r>
            <a:r>
              <a:rPr lang="pt-BR" sz="2200" b="1" dirty="0">
                <a:solidFill>
                  <a:srgbClr val="FF7800"/>
                </a:solidFill>
                <a:latin typeface="Jannah Medium"/>
                <a:cs typeface="Jannah Medium"/>
                <a:sym typeface="Jannah Medium"/>
              </a:rPr>
              <a:t>19 marcas</a:t>
            </a:r>
            <a:r>
              <a:rPr lang="pt-BR" sz="2200" dirty="0">
                <a:solidFill>
                  <a:schemeClr val="bg1"/>
                </a:solidFill>
                <a:latin typeface="Jannah Medium"/>
                <a:cs typeface="Jannah Medium"/>
                <a:sym typeface="Jannah Medium"/>
              </a:rPr>
              <a:t>, desde veículos de passeio e utilitários, motos e bicicletas de alta performance.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9E3A7A2-9BFF-DD5B-EE35-6221202769A8}"/>
              </a:ext>
            </a:extLst>
          </p:cNvPr>
          <p:cNvSpPr txBox="1"/>
          <p:nvPr/>
        </p:nvSpPr>
        <p:spPr>
          <a:xfrm>
            <a:off x="206080" y="5461454"/>
            <a:ext cx="336845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rgbClr val="FF7800"/>
                </a:solidFill>
                <a:latin typeface="Jannah Medium"/>
                <a:cs typeface="Jannah Medium"/>
                <a:sym typeface="Jannah Medium"/>
              </a:rPr>
              <a:t>Sede: </a:t>
            </a:r>
            <a:r>
              <a:rPr lang="pt-BR" sz="1600" dirty="0">
                <a:solidFill>
                  <a:schemeClr val="bg1"/>
                </a:solidFill>
                <a:latin typeface="Jannah Medium"/>
                <a:cs typeface="Jannah Medium"/>
                <a:sym typeface="Jannah Medium"/>
              </a:rPr>
              <a:t>Goiânia/GO</a:t>
            </a:r>
          </a:p>
          <a:p>
            <a:r>
              <a:rPr lang="pt-BR" sz="1600" b="1" dirty="0">
                <a:solidFill>
                  <a:srgbClr val="FF7800"/>
                </a:solidFill>
                <a:latin typeface="Jannah Medium"/>
                <a:cs typeface="Jannah Medium"/>
                <a:sym typeface="Jannah Medium"/>
              </a:rPr>
              <a:t>Segmento: </a:t>
            </a:r>
            <a:r>
              <a:rPr lang="pt-BR" sz="1600" dirty="0">
                <a:solidFill>
                  <a:schemeClr val="bg1"/>
                </a:solidFill>
                <a:latin typeface="Jannah Medium"/>
                <a:cs typeface="Jannah Medium"/>
                <a:sym typeface="Jannah Medium"/>
              </a:rPr>
              <a:t>Automotivo</a:t>
            </a:r>
          </a:p>
          <a:p>
            <a:r>
              <a:rPr lang="pt-BR" sz="1600" b="1" dirty="0">
                <a:solidFill>
                  <a:srgbClr val="FF7800"/>
                </a:solidFill>
                <a:latin typeface="Jannah Medium"/>
                <a:cs typeface="Jannah Medium"/>
                <a:sym typeface="Jannah Medium"/>
              </a:rPr>
              <a:t>Fundada em: </a:t>
            </a:r>
            <a:r>
              <a:rPr lang="pt-BR" sz="1600" dirty="0">
                <a:solidFill>
                  <a:schemeClr val="bg1"/>
                </a:solidFill>
                <a:latin typeface="Jannah Medium"/>
                <a:cs typeface="Jannah Medium"/>
                <a:sym typeface="Jannah Medium"/>
              </a:rPr>
              <a:t>1972</a:t>
            </a:r>
          </a:p>
          <a:p>
            <a:r>
              <a:rPr lang="pt-BR" sz="1600" b="1" dirty="0">
                <a:solidFill>
                  <a:srgbClr val="FF7800"/>
                </a:solidFill>
                <a:latin typeface="Jannah Medium"/>
                <a:cs typeface="Jannah Medium"/>
                <a:sym typeface="Jannah Medium"/>
              </a:rPr>
              <a:t>Tamanho: </a:t>
            </a:r>
            <a:r>
              <a:rPr lang="pt-BR" sz="1600" dirty="0">
                <a:solidFill>
                  <a:schemeClr val="bg1"/>
                </a:solidFill>
                <a:latin typeface="Jannah Medium"/>
                <a:cs typeface="Jannah Medium"/>
                <a:sym typeface="Jannah Medium"/>
              </a:rPr>
              <a:t>1000 - 5000</a:t>
            </a:r>
          </a:p>
          <a:p>
            <a:r>
              <a:rPr lang="pt-BR" sz="1600" b="1" dirty="0">
                <a:solidFill>
                  <a:srgbClr val="FF7800"/>
                </a:solidFill>
                <a:latin typeface="Jannah Medium"/>
                <a:cs typeface="Jannah Medium"/>
                <a:sym typeface="Jannah Medium"/>
              </a:rPr>
              <a:t>Site: </a:t>
            </a:r>
            <a:r>
              <a:rPr lang="pt-BR" sz="1600" dirty="0">
                <a:solidFill>
                  <a:schemeClr val="bg1"/>
                </a:solidFill>
                <a:latin typeface="Jannah Medium"/>
                <a:cs typeface="Jannah Medium"/>
                <a:sym typeface="Jannah Medium"/>
              </a:rPr>
              <a:t>www.gruposaga.com.br</a:t>
            </a:r>
          </a:p>
        </p:txBody>
      </p:sp>
      <p:pic>
        <p:nvPicPr>
          <p:cNvPr id="3" name="Imagem 2" descr="Desenho de um círculo&#10;&#10;Descrição gerada automaticamente com confiança média">
            <a:extLst>
              <a:ext uri="{FF2B5EF4-FFF2-40B4-BE49-F238E27FC236}">
                <a16:creationId xmlns:a16="http://schemas.microsoft.com/office/drawing/2014/main" id="{0B8CDB6B-DB3E-EED7-2CD2-7A1D856AC3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04" y="4005080"/>
            <a:ext cx="3694197" cy="13832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4000"/>
              </a:prstClr>
            </a:outerShdw>
          </a:effectLst>
        </p:spPr>
      </p:pic>
      <p:pic>
        <p:nvPicPr>
          <p:cNvPr id="2" name="Imagem 1" descr="Logotipo&#10;&#10;O conteúdo gerado por IA pode estar incorreto.">
            <a:extLst>
              <a:ext uri="{FF2B5EF4-FFF2-40B4-BE49-F238E27FC236}">
                <a16:creationId xmlns:a16="http://schemas.microsoft.com/office/drawing/2014/main" id="{41436E61-8116-319C-8835-31813AF65B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617" y="161251"/>
            <a:ext cx="1833919" cy="589706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36DD8A51-FA27-A962-081E-180351D62560}"/>
              </a:ext>
            </a:extLst>
          </p:cNvPr>
          <p:cNvSpPr txBox="1"/>
          <p:nvPr/>
        </p:nvSpPr>
        <p:spPr>
          <a:xfrm>
            <a:off x="263406" y="161251"/>
            <a:ext cx="84791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Jannah Medium"/>
                <a:cs typeface="Jannah Medium"/>
                <a:sym typeface="Jannah Medium"/>
              </a:rPr>
              <a:t>Jornada </a:t>
            </a:r>
            <a:r>
              <a:rPr lang="pt-BR" sz="3600" b="1" dirty="0" err="1">
                <a:solidFill>
                  <a:schemeClr val="bg1"/>
                </a:solidFill>
                <a:latin typeface="Jannah Medium"/>
                <a:cs typeface="Jannah Medium"/>
                <a:sym typeface="Jannah Medium"/>
              </a:rPr>
              <a:t>Hiperautomação</a:t>
            </a:r>
            <a:r>
              <a:rPr lang="pt-BR" sz="3600" b="1" dirty="0">
                <a:solidFill>
                  <a:schemeClr val="bg1"/>
                </a:solidFill>
                <a:latin typeface="Jannah Medium"/>
                <a:cs typeface="Jannah Medium"/>
                <a:sym typeface="Jannah Medium"/>
              </a:rPr>
              <a:t> - </a:t>
            </a:r>
            <a:r>
              <a:rPr lang="pt-BR" sz="2800" dirty="0">
                <a:solidFill>
                  <a:srgbClr val="FF7800"/>
                </a:solidFill>
                <a:latin typeface="Jannah Medium"/>
                <a:cs typeface="Jannah Medium"/>
                <a:sym typeface="Jannah Medium"/>
              </a:rPr>
              <a:t>Outubro 2022</a:t>
            </a:r>
            <a:endParaRPr lang="pt-BR" sz="3600" b="1" dirty="0">
              <a:solidFill>
                <a:srgbClr val="FF7800"/>
              </a:solidFill>
              <a:latin typeface="Jannah Medium"/>
              <a:cs typeface="Jannah Medium"/>
              <a:sym typeface="Jannah Medium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88981A6-A88F-6EDD-E1B5-43B02AD06286}"/>
              </a:ext>
            </a:extLst>
          </p:cNvPr>
          <p:cNvSpPr txBox="1"/>
          <p:nvPr/>
        </p:nvSpPr>
        <p:spPr>
          <a:xfrm>
            <a:off x="7680473" y="992872"/>
            <a:ext cx="216760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000" b="1">
                <a:solidFill>
                  <a:srgbClr val="FF7800"/>
                </a:solidFill>
                <a:latin typeface="Jannah Medium"/>
                <a:sym typeface="Jannah Medium"/>
              </a:rPr>
              <a:t>+70.000</a:t>
            </a:r>
            <a:endParaRPr lang="pt-BR" sz="4000" b="1">
              <a:solidFill>
                <a:srgbClr val="FF7800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5DBD424-F3D5-2B58-7B55-F7A98A48E774}"/>
              </a:ext>
            </a:extLst>
          </p:cNvPr>
          <p:cNvSpPr txBox="1"/>
          <p:nvPr/>
        </p:nvSpPr>
        <p:spPr>
          <a:xfrm>
            <a:off x="7102119" y="1513403"/>
            <a:ext cx="33243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>
                <a:solidFill>
                  <a:schemeClr val="bg1"/>
                </a:solidFill>
                <a:latin typeface="Jannah Medium"/>
                <a:sym typeface="Jannah Medium"/>
              </a:rPr>
              <a:t>Horas</a:t>
            </a:r>
          </a:p>
          <a:p>
            <a:pPr algn="ctr"/>
            <a:r>
              <a:rPr lang="pt-BR" b="1">
                <a:solidFill>
                  <a:schemeClr val="bg1"/>
                </a:solidFill>
                <a:latin typeface="Jannah Medium"/>
                <a:sym typeface="Jannah Medium"/>
              </a:rPr>
              <a:t>economizadas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A0D9C33F-5FA8-5E54-C082-03B8F3E21E3F}"/>
              </a:ext>
            </a:extLst>
          </p:cNvPr>
          <p:cNvSpPr txBox="1"/>
          <p:nvPr/>
        </p:nvSpPr>
        <p:spPr>
          <a:xfrm>
            <a:off x="9743402" y="1549107"/>
            <a:ext cx="23412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defRPr sz="2400" b="1">
                <a:solidFill>
                  <a:schemeClr val="bg1"/>
                </a:solidFill>
                <a:latin typeface="Jannah Medium"/>
              </a:defRPr>
            </a:lvl1pPr>
          </a:lstStyle>
          <a:p>
            <a:r>
              <a:rPr lang="pt-BR" sz="1800">
                <a:sym typeface="Jannah Medium"/>
              </a:rPr>
              <a:t>Economizados</a:t>
            </a:r>
          </a:p>
          <a:p>
            <a:r>
              <a:rPr lang="pt-BR" sz="1800">
                <a:sym typeface="Jannah Medium"/>
              </a:rPr>
              <a:t>em VHP (R$)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994718D9-885B-5B9B-46C7-C09086B59A9A}"/>
              </a:ext>
            </a:extLst>
          </p:cNvPr>
          <p:cNvSpPr txBox="1"/>
          <p:nvPr/>
        </p:nvSpPr>
        <p:spPr>
          <a:xfrm>
            <a:off x="5696261" y="1554740"/>
            <a:ext cx="20888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>
                <a:solidFill>
                  <a:schemeClr val="bg1"/>
                </a:solidFill>
                <a:latin typeface="Jannah Medium"/>
                <a:cs typeface="Jannah Medium"/>
                <a:sym typeface="Jannah Medium"/>
              </a:rPr>
              <a:t>Processos E2E</a:t>
            </a:r>
          </a:p>
          <a:p>
            <a:pPr algn="ctr"/>
            <a:r>
              <a:rPr lang="pt-BR" b="1">
                <a:solidFill>
                  <a:schemeClr val="bg1"/>
                </a:solidFill>
                <a:latin typeface="Jannah Medium"/>
                <a:cs typeface="Jannah Medium"/>
                <a:sym typeface="Jannah Medium"/>
              </a:rPr>
              <a:t>automatizados</a:t>
            </a:r>
            <a:endParaRPr lang="pt-BR" b="1">
              <a:latin typeface="Jannah Medium"/>
              <a:cs typeface="Jannah Medium"/>
              <a:sym typeface="Jannah Medium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1C7452BB-4496-3DED-ACE2-BE81414DF08A}"/>
              </a:ext>
            </a:extLst>
          </p:cNvPr>
          <p:cNvSpPr txBox="1"/>
          <p:nvPr/>
        </p:nvSpPr>
        <p:spPr>
          <a:xfrm>
            <a:off x="6041774" y="1015340"/>
            <a:ext cx="148207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000" b="1">
                <a:solidFill>
                  <a:srgbClr val="FF7800"/>
                </a:solidFill>
                <a:latin typeface="Jannah Medium"/>
                <a:sym typeface="Jannah Medium"/>
              </a:rPr>
              <a:t>45</a:t>
            </a:r>
            <a:endParaRPr lang="pt-BR" sz="4000" b="1">
              <a:solidFill>
                <a:srgbClr val="FF7800"/>
              </a:solidFill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2F7C25E8-7201-3731-FC6C-A032949A6379}"/>
              </a:ext>
            </a:extLst>
          </p:cNvPr>
          <p:cNvSpPr txBox="1"/>
          <p:nvPr/>
        </p:nvSpPr>
        <p:spPr>
          <a:xfrm>
            <a:off x="10172992" y="999704"/>
            <a:ext cx="14820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000" b="1">
                <a:solidFill>
                  <a:srgbClr val="FF7800"/>
                </a:solidFill>
                <a:latin typeface="Jannah Medium"/>
                <a:sym typeface="Jannah Medium"/>
              </a:rPr>
              <a:t>800k</a:t>
            </a:r>
            <a:endParaRPr lang="pt-BR" sz="4000" b="1">
              <a:solidFill>
                <a:srgbClr val="FF7800"/>
              </a:solidFill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B169BBE4-B54A-A99A-A6CD-DC4186CCD976}"/>
              </a:ext>
            </a:extLst>
          </p:cNvPr>
          <p:cNvSpPr txBox="1"/>
          <p:nvPr/>
        </p:nvSpPr>
        <p:spPr>
          <a:xfrm>
            <a:off x="6578855" y="2614504"/>
            <a:ext cx="44767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b="1">
                <a:solidFill>
                  <a:schemeClr val="bg1"/>
                </a:solidFill>
                <a:latin typeface="Jannah Medium"/>
                <a:cs typeface="Jannah Medium"/>
                <a:sym typeface="Jannah Medium"/>
              </a:rPr>
              <a:t>Áreas Beneficiadas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3E0D55CA-0935-43E3-4A55-671869DF5FCB}"/>
              </a:ext>
            </a:extLst>
          </p:cNvPr>
          <p:cNvSpPr txBox="1"/>
          <p:nvPr/>
        </p:nvSpPr>
        <p:spPr>
          <a:xfrm>
            <a:off x="10079921" y="4064438"/>
            <a:ext cx="16061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>
                <a:solidFill>
                  <a:schemeClr val="bg1"/>
                </a:solidFill>
                <a:latin typeface="Jannah Medium"/>
                <a:cs typeface="Jannah Medium"/>
                <a:sym typeface="Jannah Medium"/>
              </a:rPr>
              <a:t>Gestão Financeira</a:t>
            </a:r>
          </a:p>
        </p:txBody>
      </p:sp>
      <p:pic>
        <p:nvPicPr>
          <p:cNvPr id="22" name="Imagem 21" descr="Desenho de personagem de desenho animado&#10;&#10;O conteúdo gerado por IA pode estar incorreto.">
            <a:extLst>
              <a:ext uri="{FF2B5EF4-FFF2-40B4-BE49-F238E27FC236}">
                <a16:creationId xmlns:a16="http://schemas.microsoft.com/office/drawing/2014/main" id="{CFB99927-01C0-85B7-0E0C-6FDBF88F56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9878" y="5273850"/>
            <a:ext cx="764317" cy="656080"/>
          </a:xfrm>
          <a:prstGeom prst="rect">
            <a:avLst/>
          </a:prstGeom>
        </p:spPr>
      </p:pic>
      <p:pic>
        <p:nvPicPr>
          <p:cNvPr id="24" name="Imagem 23" descr="Ícone&#10;&#10;O conteúdo gerado por IA pode estar incorreto.">
            <a:extLst>
              <a:ext uri="{FF2B5EF4-FFF2-40B4-BE49-F238E27FC236}">
                <a16:creationId xmlns:a16="http://schemas.microsoft.com/office/drawing/2014/main" id="{897300F6-2F20-600B-851C-295628123A6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286" y="3438880"/>
            <a:ext cx="852942" cy="633027"/>
          </a:xfrm>
          <a:prstGeom prst="rect">
            <a:avLst/>
          </a:prstGeom>
        </p:spPr>
      </p:pic>
      <p:sp>
        <p:nvSpPr>
          <p:cNvPr id="27" name="CaixaDeTexto 26">
            <a:extLst>
              <a:ext uri="{FF2B5EF4-FFF2-40B4-BE49-F238E27FC236}">
                <a16:creationId xmlns:a16="http://schemas.microsoft.com/office/drawing/2014/main" id="{9F71AB7F-3AAA-EED8-BEFA-3008E8A7DD35}"/>
              </a:ext>
            </a:extLst>
          </p:cNvPr>
          <p:cNvSpPr txBox="1"/>
          <p:nvPr/>
        </p:nvSpPr>
        <p:spPr>
          <a:xfrm>
            <a:off x="5854689" y="4095216"/>
            <a:ext cx="17339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>
                <a:solidFill>
                  <a:schemeClr val="bg1"/>
                </a:solidFill>
                <a:latin typeface="Jannah Medium"/>
                <a:cs typeface="Jannah Medium"/>
                <a:sym typeface="Jannah Medium"/>
              </a:rPr>
              <a:t>Vendas e Marketing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D9BE5206-7541-0BCF-1F21-C648962BF969}"/>
              </a:ext>
            </a:extLst>
          </p:cNvPr>
          <p:cNvSpPr txBox="1"/>
          <p:nvPr/>
        </p:nvSpPr>
        <p:spPr>
          <a:xfrm>
            <a:off x="10152586" y="5910268"/>
            <a:ext cx="15004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>
                <a:solidFill>
                  <a:schemeClr val="bg1"/>
                </a:solidFill>
                <a:latin typeface="Jannah Medium"/>
                <a:cs typeface="Jannah Medium"/>
                <a:sym typeface="Jannah Medium"/>
              </a:rPr>
              <a:t>Experiência do Cliente</a:t>
            </a:r>
            <a:endParaRPr lang="pt-BR" sz="1800">
              <a:latin typeface="Jannah Medium"/>
              <a:cs typeface="Jannah Medium"/>
              <a:sym typeface="Jannah Medium"/>
            </a:endParaRP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AAE31EF1-E50B-E0F3-AB76-ED756BD9496F}"/>
              </a:ext>
            </a:extLst>
          </p:cNvPr>
          <p:cNvSpPr txBox="1"/>
          <p:nvPr/>
        </p:nvSpPr>
        <p:spPr>
          <a:xfrm>
            <a:off x="6039781" y="5910267"/>
            <a:ext cx="15783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>
                <a:solidFill>
                  <a:schemeClr val="bg1"/>
                </a:solidFill>
                <a:latin typeface="Jannah Medium"/>
                <a:cs typeface="Jannah Medium"/>
                <a:sym typeface="Jannah Medium"/>
              </a:rPr>
              <a:t>Financiamento e Crédito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4C8E2789-251D-BD80-520E-302650629214}"/>
              </a:ext>
            </a:extLst>
          </p:cNvPr>
          <p:cNvSpPr txBox="1"/>
          <p:nvPr/>
        </p:nvSpPr>
        <p:spPr>
          <a:xfrm>
            <a:off x="8001416" y="5929930"/>
            <a:ext cx="14032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>
                <a:solidFill>
                  <a:schemeClr val="bg1"/>
                </a:solidFill>
                <a:latin typeface="Jannah Medium"/>
                <a:cs typeface="Jannah Medium"/>
                <a:sym typeface="Jannah Medium"/>
              </a:rPr>
              <a:t>Gestão de Inventário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50F9BF3-06C9-2147-9388-BEAC02B8AC15}"/>
              </a:ext>
            </a:extLst>
          </p:cNvPr>
          <p:cNvSpPr txBox="1"/>
          <p:nvPr/>
        </p:nvSpPr>
        <p:spPr>
          <a:xfrm>
            <a:off x="8021763" y="4126541"/>
            <a:ext cx="14810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>
                <a:solidFill>
                  <a:schemeClr val="bg1"/>
                </a:solidFill>
                <a:latin typeface="Jannah Medium"/>
                <a:cs typeface="Jannah Medium"/>
                <a:sym typeface="Jannah Medium"/>
              </a:rPr>
              <a:t>Gestão Fiscal e Contábil</a:t>
            </a:r>
          </a:p>
        </p:txBody>
      </p:sp>
      <p:pic>
        <p:nvPicPr>
          <p:cNvPr id="38" name="Imagem 37" descr="Ícone&#10;&#10;O conteúdo gerado por IA pode estar incorreto.">
            <a:extLst>
              <a:ext uri="{FF2B5EF4-FFF2-40B4-BE49-F238E27FC236}">
                <a16:creationId xmlns:a16="http://schemas.microsoft.com/office/drawing/2014/main" id="{1D1AB25A-D34B-92F6-A908-7188F9ACD4A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855" y="5279179"/>
            <a:ext cx="618960" cy="633027"/>
          </a:xfrm>
          <a:prstGeom prst="rect">
            <a:avLst/>
          </a:prstGeom>
        </p:spPr>
      </p:pic>
      <p:pic>
        <p:nvPicPr>
          <p:cNvPr id="40" name="Imagem 39" descr="Ícone&#10;&#10;O conteúdo gerado por IA pode estar incorreto.">
            <a:extLst>
              <a:ext uri="{FF2B5EF4-FFF2-40B4-BE49-F238E27FC236}">
                <a16:creationId xmlns:a16="http://schemas.microsoft.com/office/drawing/2014/main" id="{7050247F-54DF-616C-F884-187A734ADC9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090" y="3438880"/>
            <a:ext cx="663323" cy="633027"/>
          </a:xfrm>
          <a:prstGeom prst="rect">
            <a:avLst/>
          </a:prstGeom>
        </p:spPr>
      </p:pic>
      <p:pic>
        <p:nvPicPr>
          <p:cNvPr id="42" name="Imagem 41" descr="Ícone&#10;&#10;O conteúdo gerado por IA pode estar incorreto.">
            <a:extLst>
              <a:ext uri="{FF2B5EF4-FFF2-40B4-BE49-F238E27FC236}">
                <a16:creationId xmlns:a16="http://schemas.microsoft.com/office/drawing/2014/main" id="{45A90F21-68D0-7305-6C22-B32C63EBE9D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918" y="3426742"/>
            <a:ext cx="758959" cy="668474"/>
          </a:xfrm>
          <a:prstGeom prst="rect">
            <a:avLst/>
          </a:prstGeom>
        </p:spPr>
      </p:pic>
      <p:pic>
        <p:nvPicPr>
          <p:cNvPr id="44" name="Imagem 43" descr="Uma imagem contendo Padrão do plano de fundo&#10;&#10;O conteúdo gerado por IA pode estar incorreto.">
            <a:extLst>
              <a:ext uri="{FF2B5EF4-FFF2-40B4-BE49-F238E27FC236}">
                <a16:creationId xmlns:a16="http://schemas.microsoft.com/office/drawing/2014/main" id="{753B9752-D1F6-3DC5-5495-D2750FB1576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836" y="5261456"/>
            <a:ext cx="643716" cy="66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30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3153C2-A0EE-6DAF-A90E-ED794175B4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Fundo preto com letras vermelhas&#10;&#10;Descrição gerada automaticamente com confiança média">
            <a:extLst>
              <a:ext uri="{FF2B5EF4-FFF2-40B4-BE49-F238E27FC236}">
                <a16:creationId xmlns:a16="http://schemas.microsoft.com/office/drawing/2014/main" id="{3D460360-7F5A-7E5A-FD18-8D4C09AECEB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"/>
          </a:blip>
          <a:srcRect l="11463" t="25100" r="-101" b="25145"/>
          <a:stretch/>
        </p:blipFill>
        <p:spPr>
          <a:xfrm>
            <a:off x="-12704" y="0"/>
            <a:ext cx="12217405" cy="6858000"/>
          </a:xfrm>
          <a:prstGeom prst="rect">
            <a:avLst/>
          </a:prstGeom>
        </p:spPr>
      </p:pic>
      <p:pic>
        <p:nvPicPr>
          <p:cNvPr id="16" name="Imagem 15" descr="Cidade iluminada a noite&#10;&#10;Descrição gerada automaticamente">
            <a:extLst>
              <a:ext uri="{FF2B5EF4-FFF2-40B4-BE49-F238E27FC236}">
                <a16:creationId xmlns:a16="http://schemas.microsoft.com/office/drawing/2014/main" id="{4159C4DB-DA73-5276-20BB-C52A62E897B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5000"/>
          </a:blip>
          <a:srcRect t="21852" b="21956"/>
          <a:stretch/>
        </p:blipFill>
        <p:spPr>
          <a:xfrm>
            <a:off x="0" y="0"/>
            <a:ext cx="12204702" cy="6858000"/>
          </a:xfrm>
          <a:prstGeom prst="rect">
            <a:avLst/>
          </a:prstGeom>
        </p:spPr>
      </p:pic>
      <p:pic>
        <p:nvPicPr>
          <p:cNvPr id="2" name="Imagem 1" descr="Logotipo&#10;&#10;O conteúdo gerado por IA pode estar incorreto.">
            <a:extLst>
              <a:ext uri="{FF2B5EF4-FFF2-40B4-BE49-F238E27FC236}">
                <a16:creationId xmlns:a16="http://schemas.microsoft.com/office/drawing/2014/main" id="{826ADE72-6774-FFD9-770E-22872E8A90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617" y="161251"/>
            <a:ext cx="1833919" cy="589706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C5257088-1BF6-14D4-DD0A-A44BD2D04C2B}"/>
              </a:ext>
            </a:extLst>
          </p:cNvPr>
          <p:cNvSpPr txBox="1">
            <a:spLocks/>
          </p:cNvSpPr>
          <p:nvPr/>
        </p:nvSpPr>
        <p:spPr>
          <a:xfrm>
            <a:off x="135065" y="43070"/>
            <a:ext cx="3546253" cy="7078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9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pt-BR" sz="2400" b="1">
                <a:solidFill>
                  <a:schemeClr val="bg1"/>
                </a:solidFill>
                <a:latin typeface="Segoe UI"/>
                <a:cs typeface="Segoe UI"/>
              </a:rPr>
              <a:t>Case 3 </a:t>
            </a:r>
            <a:r>
              <a:rPr lang="pt-BR" sz="2400" b="1">
                <a:solidFill>
                  <a:srgbClr val="FF7800"/>
                </a:solidFill>
                <a:latin typeface="Segoe UI"/>
                <a:cs typeface="Segoe UI"/>
              </a:rPr>
              <a:t>– </a:t>
            </a:r>
            <a:r>
              <a:rPr lang="pt-BR" sz="2400" b="1">
                <a:solidFill>
                  <a:schemeClr val="bg1"/>
                </a:solidFill>
                <a:latin typeface="Segoe UI"/>
                <a:cs typeface="Segoe UI"/>
              </a:rPr>
              <a:t>Saga Veículos</a:t>
            </a:r>
            <a:endParaRPr lang="pt-BR" sz="2400" b="1">
              <a:solidFill>
                <a:schemeClr val="bg1"/>
              </a:solidFill>
              <a:latin typeface="Segoe UI" panose="020B0502040204020203" pitchFamily="34" charset="0"/>
              <a:cs typeface="Segoe UI"/>
            </a:endParaRP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2D85769B-BA26-235C-5250-72C24F66D13A}"/>
              </a:ext>
            </a:extLst>
          </p:cNvPr>
          <p:cNvSpPr txBox="1">
            <a:spLocks/>
          </p:cNvSpPr>
          <p:nvPr/>
        </p:nvSpPr>
        <p:spPr>
          <a:xfrm>
            <a:off x="135065" y="406686"/>
            <a:ext cx="9220737" cy="668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90000"/>
              </a:prstClr>
            </a:outerShdw>
          </a:effectLst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pt-BR" b="1">
                <a:solidFill>
                  <a:srgbClr val="FF7800"/>
                </a:solidFill>
                <a:latin typeface="Segoe UI"/>
                <a:cs typeface="Segoe UI"/>
              </a:rPr>
              <a:t>Automação: </a:t>
            </a:r>
            <a:r>
              <a:rPr lang="pt-BR" b="1">
                <a:solidFill>
                  <a:schemeClr val="bg1"/>
                </a:solidFill>
                <a:latin typeface="Segoe UI"/>
                <a:cs typeface="Segoe UI"/>
              </a:rPr>
              <a:t>Entrada de Veículos Seminovos</a:t>
            </a:r>
            <a:endParaRPr lang="pt-BR" b="1">
              <a:solidFill>
                <a:schemeClr val="bg1"/>
              </a:solidFill>
              <a:latin typeface="Segoe UI" panose="020B0502040204020203" pitchFamily="34" charset="0"/>
            </a:endParaRPr>
          </a:p>
        </p:txBody>
      </p:sp>
      <p:grpSp>
        <p:nvGrpSpPr>
          <p:cNvPr id="21" name="Agrupar 20">
            <a:extLst>
              <a:ext uri="{FF2B5EF4-FFF2-40B4-BE49-F238E27FC236}">
                <a16:creationId xmlns:a16="http://schemas.microsoft.com/office/drawing/2014/main" id="{71D5500C-B503-6F62-5112-FDFC380BD97D}"/>
              </a:ext>
            </a:extLst>
          </p:cNvPr>
          <p:cNvGrpSpPr/>
          <p:nvPr/>
        </p:nvGrpSpPr>
        <p:grpSpPr>
          <a:xfrm>
            <a:off x="77381" y="1439270"/>
            <a:ext cx="7169136" cy="5077548"/>
            <a:chOff x="204991" y="1165597"/>
            <a:chExt cx="7115460" cy="5440590"/>
          </a:xfrm>
        </p:grpSpPr>
        <p:grpSp>
          <p:nvGrpSpPr>
            <p:cNvPr id="3" name="Agrupar 2">
              <a:extLst>
                <a:ext uri="{FF2B5EF4-FFF2-40B4-BE49-F238E27FC236}">
                  <a16:creationId xmlns:a16="http://schemas.microsoft.com/office/drawing/2014/main" id="{F9274909-2787-6D31-A0FF-DE52F430227E}"/>
                </a:ext>
              </a:extLst>
            </p:cNvPr>
            <p:cNvGrpSpPr/>
            <p:nvPr/>
          </p:nvGrpSpPr>
          <p:grpSpPr>
            <a:xfrm>
              <a:off x="2367742" y="3559816"/>
              <a:ext cx="2627151" cy="782226"/>
              <a:chOff x="2250717" y="3656768"/>
              <a:chExt cx="3110606" cy="926173"/>
            </a:xfrm>
          </p:grpSpPr>
          <p:sp>
            <p:nvSpPr>
              <p:cNvPr id="4" name="Retângulo: Cantos Arredondados 3">
                <a:extLst>
                  <a:ext uri="{FF2B5EF4-FFF2-40B4-BE49-F238E27FC236}">
                    <a16:creationId xmlns:a16="http://schemas.microsoft.com/office/drawing/2014/main" id="{CC8C0929-1DC7-3F75-3D22-48BE2D86990D}"/>
                  </a:ext>
                </a:extLst>
              </p:cNvPr>
              <p:cNvSpPr/>
              <p:nvPr/>
            </p:nvSpPr>
            <p:spPr>
              <a:xfrm>
                <a:off x="2250717" y="3656768"/>
                <a:ext cx="3110606" cy="926173"/>
              </a:xfrm>
              <a:prstGeom prst="roundRect">
                <a:avLst/>
              </a:prstGeom>
              <a:noFill/>
              <a:ln>
                <a:solidFill>
                  <a:srgbClr val="FF78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pSp>
            <p:nvGrpSpPr>
              <p:cNvPr id="5" name="Agrupar 4">
                <a:extLst>
                  <a:ext uri="{FF2B5EF4-FFF2-40B4-BE49-F238E27FC236}">
                    <a16:creationId xmlns:a16="http://schemas.microsoft.com/office/drawing/2014/main" id="{BBD9A418-1EF9-0AC6-04EE-EE9BF060D357}"/>
                  </a:ext>
                </a:extLst>
              </p:cNvPr>
              <p:cNvGrpSpPr/>
              <p:nvPr/>
            </p:nvGrpSpPr>
            <p:grpSpPr>
              <a:xfrm>
                <a:off x="2406623" y="3694177"/>
                <a:ext cx="2820129" cy="838153"/>
                <a:chOff x="2406623" y="3497222"/>
                <a:chExt cx="3429806" cy="1019352"/>
              </a:xfrm>
            </p:grpSpPr>
            <p:sp>
              <p:nvSpPr>
                <p:cNvPr id="6" name="CaixaDeTexto 5">
                  <a:extLst>
                    <a:ext uri="{FF2B5EF4-FFF2-40B4-BE49-F238E27FC236}">
                      <a16:creationId xmlns:a16="http://schemas.microsoft.com/office/drawing/2014/main" id="{EDD56415-9C77-1662-D3AC-73733C74F5B7}"/>
                    </a:ext>
                  </a:extLst>
                </p:cNvPr>
                <p:cNvSpPr txBox="1"/>
                <p:nvPr/>
              </p:nvSpPr>
              <p:spPr>
                <a:xfrm>
                  <a:off x="2947092" y="3497222"/>
                  <a:ext cx="1174205" cy="101935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pt-BR" sz="4000" b="1">
                      <a:solidFill>
                        <a:srgbClr val="FF7800"/>
                      </a:solidFill>
                    </a:rPr>
                    <a:t>+</a:t>
                  </a:r>
                  <a:endParaRPr lang="pt-BR" sz="6600" b="1">
                    <a:solidFill>
                      <a:srgbClr val="FF7800"/>
                    </a:solidFill>
                  </a:endParaRPr>
                </a:p>
              </p:txBody>
            </p:sp>
            <p:pic>
              <p:nvPicPr>
                <p:cNvPr id="8" name="Imagem 7" descr="Ícone&#10;&#10;O conteúdo gerado por IA pode estar incorreto.">
                  <a:extLst>
                    <a:ext uri="{FF2B5EF4-FFF2-40B4-BE49-F238E27FC236}">
                      <a16:creationId xmlns:a16="http://schemas.microsoft.com/office/drawing/2014/main" id="{E9F88BAA-6CAB-6CA9-6CBE-2BE524255A9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06623" y="3628579"/>
                  <a:ext cx="816277" cy="816277"/>
                </a:xfrm>
                <a:prstGeom prst="rect">
                  <a:avLst/>
                </a:prstGeom>
              </p:spPr>
            </p:pic>
            <p:pic>
              <p:nvPicPr>
                <p:cNvPr id="9" name="Imagem 8" descr="Desenho com traços pretos&#10;&#10;O conteúdo gerado por IA pode estar incorreto.">
                  <a:extLst>
                    <a:ext uri="{FF2B5EF4-FFF2-40B4-BE49-F238E27FC236}">
                      <a16:creationId xmlns:a16="http://schemas.microsoft.com/office/drawing/2014/main" id="{E0796A19-81F6-D7CD-16E1-2B8B6BB6280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37644" y="3862548"/>
                  <a:ext cx="1998785" cy="449771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7" name="Agrupar 6">
              <a:extLst>
                <a:ext uri="{FF2B5EF4-FFF2-40B4-BE49-F238E27FC236}">
                  <a16:creationId xmlns:a16="http://schemas.microsoft.com/office/drawing/2014/main" id="{7FBB6C2F-1B1F-81A1-AD9B-4361F5D5EF35}"/>
                </a:ext>
              </a:extLst>
            </p:cNvPr>
            <p:cNvGrpSpPr/>
            <p:nvPr/>
          </p:nvGrpSpPr>
          <p:grpSpPr>
            <a:xfrm>
              <a:off x="428739" y="1165597"/>
              <a:ext cx="966719" cy="766892"/>
              <a:chOff x="428739" y="1165597"/>
              <a:chExt cx="966719" cy="766892"/>
            </a:xfrm>
          </p:grpSpPr>
          <p:sp>
            <p:nvSpPr>
              <p:cNvPr id="13" name="Elipse 12">
                <a:extLst>
                  <a:ext uri="{FF2B5EF4-FFF2-40B4-BE49-F238E27FC236}">
                    <a16:creationId xmlns:a16="http://schemas.microsoft.com/office/drawing/2014/main" id="{7F061AB7-E950-7722-4B9B-F5DC94362360}"/>
                  </a:ext>
                </a:extLst>
              </p:cNvPr>
              <p:cNvSpPr/>
              <p:nvPr/>
            </p:nvSpPr>
            <p:spPr>
              <a:xfrm>
                <a:off x="512325" y="1165597"/>
                <a:ext cx="788662" cy="766892"/>
              </a:xfrm>
              <a:prstGeom prst="ellipse">
                <a:avLst/>
              </a:prstGeom>
              <a:noFill/>
              <a:ln>
                <a:solidFill>
                  <a:srgbClr val="FF78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2213A833-740F-E482-D953-4451416B6604}"/>
                  </a:ext>
                </a:extLst>
              </p:cNvPr>
              <p:cNvSpPr txBox="1"/>
              <p:nvPr/>
            </p:nvSpPr>
            <p:spPr>
              <a:xfrm>
                <a:off x="428739" y="1396453"/>
                <a:ext cx="966719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sz="1600" b="1">
                    <a:solidFill>
                      <a:schemeClr val="bg1"/>
                    </a:solidFill>
                    <a:latin typeface="Jannah Medium"/>
                    <a:cs typeface="Jannah Medium"/>
                    <a:sym typeface="Jannah Medium"/>
                  </a:rPr>
                  <a:t>INÍCIO</a:t>
                </a:r>
                <a:endParaRPr lang="pt-BR" sz="1050" b="1">
                  <a:solidFill>
                    <a:schemeClr val="bg1"/>
                  </a:solidFill>
                  <a:latin typeface="Jannah Medium"/>
                  <a:cs typeface="Jannah Medium"/>
                  <a:sym typeface="Jannah Medium"/>
                </a:endParaRPr>
              </a:p>
            </p:txBody>
          </p:sp>
        </p:grpSp>
        <p:grpSp>
          <p:nvGrpSpPr>
            <p:cNvPr id="15" name="Agrupar 14">
              <a:extLst>
                <a:ext uri="{FF2B5EF4-FFF2-40B4-BE49-F238E27FC236}">
                  <a16:creationId xmlns:a16="http://schemas.microsoft.com/office/drawing/2014/main" id="{8BFFAC53-14B4-3BC9-53E1-902501CFE567}"/>
                </a:ext>
              </a:extLst>
            </p:cNvPr>
            <p:cNvGrpSpPr/>
            <p:nvPr/>
          </p:nvGrpSpPr>
          <p:grpSpPr>
            <a:xfrm>
              <a:off x="314503" y="2506427"/>
              <a:ext cx="1061214" cy="642214"/>
              <a:chOff x="803807" y="2760833"/>
              <a:chExt cx="749004" cy="453274"/>
            </a:xfrm>
          </p:grpSpPr>
          <p:sp>
            <p:nvSpPr>
              <p:cNvPr id="17" name="Elipse 16">
                <a:extLst>
                  <a:ext uri="{FF2B5EF4-FFF2-40B4-BE49-F238E27FC236}">
                    <a16:creationId xmlns:a16="http://schemas.microsoft.com/office/drawing/2014/main" id="{473B61D5-6794-620F-5528-C134350F0B75}"/>
                  </a:ext>
                </a:extLst>
              </p:cNvPr>
              <p:cNvSpPr/>
              <p:nvPr/>
            </p:nvSpPr>
            <p:spPr>
              <a:xfrm>
                <a:off x="950908" y="2760833"/>
                <a:ext cx="453274" cy="453274"/>
              </a:xfrm>
              <a:prstGeom prst="ellipse">
                <a:avLst/>
              </a:prstGeom>
              <a:solidFill>
                <a:srgbClr val="FF7800"/>
              </a:solidFill>
              <a:ln>
                <a:solidFill>
                  <a:srgbClr val="FF78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7A1CEF0B-126D-84B8-8B59-7D04298DB999}"/>
                  </a:ext>
                </a:extLst>
              </p:cNvPr>
              <p:cNvSpPr txBox="1"/>
              <p:nvPr/>
            </p:nvSpPr>
            <p:spPr>
              <a:xfrm>
                <a:off x="803807" y="2837436"/>
                <a:ext cx="749004" cy="2823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sz="2000" b="1">
                    <a:solidFill>
                      <a:schemeClr val="bg1"/>
                    </a:solidFill>
                    <a:latin typeface="Jannah Medium"/>
                    <a:cs typeface="Jannah Medium"/>
                    <a:sym typeface="Jannah Medium"/>
                  </a:rPr>
                  <a:t>FIM</a:t>
                </a:r>
                <a:endParaRPr lang="pt-BR" sz="1050" b="1">
                  <a:solidFill>
                    <a:schemeClr val="bg1"/>
                  </a:solidFill>
                  <a:latin typeface="Jannah Medium"/>
                  <a:cs typeface="Jannah Medium"/>
                  <a:sym typeface="Jannah Medium"/>
                </a:endParaRPr>
              </a:p>
            </p:txBody>
          </p:sp>
        </p:grpSp>
        <p:sp>
          <p:nvSpPr>
            <p:cNvPr id="19" name="Seta para a Direita 14">
              <a:extLst>
                <a:ext uri="{FF2B5EF4-FFF2-40B4-BE49-F238E27FC236}">
                  <a16:creationId xmlns:a16="http://schemas.microsoft.com/office/drawing/2014/main" id="{9801DE6D-2895-970B-F966-3978676097A8}"/>
                </a:ext>
              </a:extLst>
            </p:cNvPr>
            <p:cNvSpPr/>
            <p:nvPr/>
          </p:nvSpPr>
          <p:spPr>
            <a:xfrm>
              <a:off x="1454429" y="1426220"/>
              <a:ext cx="1788810" cy="338554"/>
            </a:xfrm>
            <a:prstGeom prst="rightArrow">
              <a:avLst>
                <a:gd name="adj1" fmla="val 37247"/>
                <a:gd name="adj2" fmla="val 50000"/>
              </a:avLst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Seta para a Direita 14">
              <a:extLst>
                <a:ext uri="{FF2B5EF4-FFF2-40B4-BE49-F238E27FC236}">
                  <a16:creationId xmlns:a16="http://schemas.microsoft.com/office/drawing/2014/main" id="{A2111748-D699-0C59-0A3E-B19D9CD2F66E}"/>
                </a:ext>
              </a:extLst>
            </p:cNvPr>
            <p:cNvSpPr/>
            <p:nvPr/>
          </p:nvSpPr>
          <p:spPr>
            <a:xfrm rot="5400000">
              <a:off x="6188099" y="5293623"/>
              <a:ext cx="937593" cy="248565"/>
            </a:xfrm>
            <a:prstGeom prst="rightArrow">
              <a:avLst>
                <a:gd name="adj1" fmla="val 37247"/>
                <a:gd name="adj2" fmla="val 50000"/>
              </a:avLst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2" name="Imagem 21" descr="Logotipo&#10;&#10;O conteúdo gerado por IA pode estar incorreto.">
              <a:extLst>
                <a:ext uri="{FF2B5EF4-FFF2-40B4-BE49-F238E27FC236}">
                  <a16:creationId xmlns:a16="http://schemas.microsoft.com/office/drawing/2014/main" id="{DABD0B19-0D0A-FE12-CC44-38440EFBF27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5685" y="5841424"/>
              <a:ext cx="1664766" cy="594383"/>
            </a:xfrm>
            <a:prstGeom prst="rect">
              <a:avLst/>
            </a:prstGeom>
          </p:spPr>
        </p:pic>
        <p:pic>
          <p:nvPicPr>
            <p:cNvPr id="24" name="Imagem 23" descr="Uma imagem contendo Ícone&#10;&#10;O conteúdo gerado por IA pode estar incorreto.">
              <a:extLst>
                <a:ext uri="{FF2B5EF4-FFF2-40B4-BE49-F238E27FC236}">
                  <a16:creationId xmlns:a16="http://schemas.microsoft.com/office/drawing/2014/main" id="{E2E78AAC-C90F-4746-9BA4-02B663A8AE5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4155" y="2005058"/>
              <a:ext cx="1050465" cy="147004"/>
            </a:xfrm>
            <a:prstGeom prst="rect">
              <a:avLst/>
            </a:prstGeom>
          </p:spPr>
        </p:pic>
        <p:pic>
          <p:nvPicPr>
            <p:cNvPr id="26" name="Imagem 25" descr="Logotipo&#10;&#10;O conteúdo gerado por IA pode estar incorreto.">
              <a:extLst>
                <a:ext uri="{FF2B5EF4-FFF2-40B4-BE49-F238E27FC236}">
                  <a16:creationId xmlns:a16="http://schemas.microsoft.com/office/drawing/2014/main" id="{5487FBB2-5E38-BB81-E649-4C5B0046A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5885" y="1165597"/>
              <a:ext cx="952648" cy="952648"/>
            </a:xfrm>
            <a:prstGeom prst="rect">
              <a:avLst/>
            </a:prstGeom>
          </p:spPr>
        </p:pic>
        <p:sp>
          <p:nvSpPr>
            <p:cNvPr id="27" name="Seta para a Direita 14">
              <a:extLst>
                <a:ext uri="{FF2B5EF4-FFF2-40B4-BE49-F238E27FC236}">
                  <a16:creationId xmlns:a16="http://schemas.microsoft.com/office/drawing/2014/main" id="{37D4EF64-4734-7D49-D865-A16284A47DE6}"/>
                </a:ext>
              </a:extLst>
            </p:cNvPr>
            <p:cNvSpPr/>
            <p:nvPr/>
          </p:nvSpPr>
          <p:spPr>
            <a:xfrm rot="10800000">
              <a:off x="1365316" y="6175907"/>
              <a:ext cx="613574" cy="275405"/>
            </a:xfrm>
            <a:prstGeom prst="rightArrow">
              <a:avLst>
                <a:gd name="adj1" fmla="val 37247"/>
                <a:gd name="adj2" fmla="val 50000"/>
              </a:avLst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Seta para a Direita 14">
              <a:extLst>
                <a:ext uri="{FF2B5EF4-FFF2-40B4-BE49-F238E27FC236}">
                  <a16:creationId xmlns:a16="http://schemas.microsoft.com/office/drawing/2014/main" id="{AB82774B-207E-DDD9-B021-2EAC621F14AA}"/>
                </a:ext>
              </a:extLst>
            </p:cNvPr>
            <p:cNvSpPr/>
            <p:nvPr/>
          </p:nvSpPr>
          <p:spPr>
            <a:xfrm rot="10800000">
              <a:off x="4130342" y="6166073"/>
              <a:ext cx="1341725" cy="285241"/>
            </a:xfrm>
            <a:prstGeom prst="rightArrow">
              <a:avLst>
                <a:gd name="adj1" fmla="val 37247"/>
                <a:gd name="adj2" fmla="val 50000"/>
              </a:avLst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Seta para a Direita 14">
              <a:extLst>
                <a:ext uri="{FF2B5EF4-FFF2-40B4-BE49-F238E27FC236}">
                  <a16:creationId xmlns:a16="http://schemas.microsoft.com/office/drawing/2014/main" id="{75DE20E7-C63E-E17E-5153-790DBCFAED55}"/>
                </a:ext>
              </a:extLst>
            </p:cNvPr>
            <p:cNvSpPr/>
            <p:nvPr/>
          </p:nvSpPr>
          <p:spPr>
            <a:xfrm rot="5400000">
              <a:off x="5835856" y="2768657"/>
              <a:ext cx="1577170" cy="313474"/>
            </a:xfrm>
            <a:prstGeom prst="rightArrow">
              <a:avLst>
                <a:gd name="adj1" fmla="val 37247"/>
                <a:gd name="adj2" fmla="val 50000"/>
              </a:avLst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1" name="Seta para a Direita 14">
              <a:extLst>
                <a:ext uri="{FF2B5EF4-FFF2-40B4-BE49-F238E27FC236}">
                  <a16:creationId xmlns:a16="http://schemas.microsoft.com/office/drawing/2014/main" id="{427D2539-961B-A139-05DD-0CF44C582685}"/>
                </a:ext>
              </a:extLst>
            </p:cNvPr>
            <p:cNvSpPr/>
            <p:nvPr/>
          </p:nvSpPr>
          <p:spPr>
            <a:xfrm>
              <a:off x="4530070" y="1426220"/>
              <a:ext cx="1250055" cy="338554"/>
            </a:xfrm>
            <a:prstGeom prst="rightArrow">
              <a:avLst>
                <a:gd name="adj1" fmla="val 37247"/>
                <a:gd name="adj2" fmla="val 50000"/>
              </a:avLst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34" name="Imagem 33" descr="Logotipo, nome da empresa&#10;&#10;O conteúdo gerado por IA pode estar incorreto.">
              <a:extLst>
                <a:ext uri="{FF2B5EF4-FFF2-40B4-BE49-F238E27FC236}">
                  <a16:creationId xmlns:a16="http://schemas.microsoft.com/office/drawing/2014/main" id="{9BA4BC6A-D217-EBF3-E952-98931C72B8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3" t="7608" r="5326" b="7564"/>
            <a:stretch>
              <a:fillRect/>
            </a:stretch>
          </p:blipFill>
          <p:spPr>
            <a:xfrm>
              <a:off x="2331567" y="5899520"/>
              <a:ext cx="1685566" cy="668968"/>
            </a:xfrm>
            <a:prstGeom prst="roundRect">
              <a:avLst/>
            </a:prstGeom>
            <a:solidFill>
              <a:schemeClr val="bg1"/>
            </a:solidFill>
          </p:spPr>
        </p:pic>
        <p:pic>
          <p:nvPicPr>
            <p:cNvPr id="38" name="Imagem 37" descr="Ícone&#10;&#10;O conteúdo gerado por IA pode estar incorreto.">
              <a:extLst>
                <a:ext uri="{FF2B5EF4-FFF2-40B4-BE49-F238E27FC236}">
                  <a16:creationId xmlns:a16="http://schemas.microsoft.com/office/drawing/2014/main" id="{FF2C53D7-D9C0-B55A-AD1C-C1CAD7B980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662" y="5758034"/>
              <a:ext cx="816026" cy="848153"/>
            </a:xfrm>
            <a:prstGeom prst="rect">
              <a:avLst/>
            </a:prstGeom>
          </p:spPr>
        </p:pic>
        <p:sp>
          <p:nvSpPr>
            <p:cNvPr id="39" name="CaixaDeTexto 38">
              <a:extLst>
                <a:ext uri="{FF2B5EF4-FFF2-40B4-BE49-F238E27FC236}">
                  <a16:creationId xmlns:a16="http://schemas.microsoft.com/office/drawing/2014/main" id="{2769084C-7D7A-2119-F700-8106CC9DC268}"/>
                </a:ext>
              </a:extLst>
            </p:cNvPr>
            <p:cNvSpPr txBox="1"/>
            <p:nvPr/>
          </p:nvSpPr>
          <p:spPr>
            <a:xfrm>
              <a:off x="3833564" y="5652688"/>
              <a:ext cx="2092939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>
              <a:spAutoFit/>
            </a:bodyPr>
            <a:lstStyle/>
            <a:p>
              <a:pPr algn="ctr"/>
              <a:r>
                <a:rPr lang="pt-BR" sz="1400" b="1">
                  <a:solidFill>
                    <a:schemeClr val="bg1"/>
                  </a:solidFill>
                  <a:latin typeface="Jannah Medium"/>
                  <a:sym typeface="Jannah Medium"/>
                </a:rPr>
                <a:t>Atualiza ou</a:t>
              </a:r>
            </a:p>
            <a:p>
              <a:pPr algn="ctr"/>
              <a:r>
                <a:rPr lang="pt-BR" sz="1400" b="1">
                  <a:solidFill>
                    <a:schemeClr val="bg1"/>
                  </a:solidFill>
                  <a:latin typeface="Jannah Medium"/>
                  <a:sym typeface="Jannah Medium"/>
                </a:rPr>
                <a:t>Cria CADASTRO</a:t>
              </a:r>
              <a:endParaRPr lang="pt-BR"/>
            </a:p>
          </p:txBody>
        </p:sp>
        <p:sp>
          <p:nvSpPr>
            <p:cNvPr id="40" name="CaixaDeTexto 39">
              <a:extLst>
                <a:ext uri="{FF2B5EF4-FFF2-40B4-BE49-F238E27FC236}">
                  <a16:creationId xmlns:a16="http://schemas.microsoft.com/office/drawing/2014/main" id="{9D1A69A4-8EBF-E160-411D-43955F8C068E}"/>
                </a:ext>
              </a:extLst>
            </p:cNvPr>
            <p:cNvSpPr txBox="1"/>
            <p:nvPr/>
          </p:nvSpPr>
          <p:spPr>
            <a:xfrm>
              <a:off x="986570" y="5642634"/>
              <a:ext cx="1435262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>
              <a:spAutoFit/>
            </a:bodyPr>
            <a:lstStyle/>
            <a:p>
              <a:pPr algn="ctr"/>
              <a:r>
                <a:rPr lang="pt-BR" sz="1400" b="1">
                  <a:solidFill>
                    <a:schemeClr val="bg1"/>
                  </a:solidFill>
                  <a:latin typeface="Jannah Medium"/>
                  <a:sym typeface="Jannah Medium"/>
                </a:rPr>
                <a:t>Emite a</a:t>
              </a:r>
            </a:p>
            <a:p>
              <a:pPr algn="ctr"/>
              <a:r>
                <a:rPr lang="pt-BR" sz="1400" b="1">
                  <a:solidFill>
                    <a:schemeClr val="bg1"/>
                  </a:solidFill>
                  <a:latin typeface="Jannah Medium"/>
                  <a:sym typeface="Jannah Medium"/>
                </a:rPr>
                <a:t>Nota Fiscal</a:t>
              </a:r>
              <a:endParaRPr lang="pt-BR"/>
            </a:p>
          </p:txBody>
        </p:sp>
        <p:sp>
          <p:nvSpPr>
            <p:cNvPr id="41" name="Seta para a Direita 14">
              <a:extLst>
                <a:ext uri="{FF2B5EF4-FFF2-40B4-BE49-F238E27FC236}">
                  <a16:creationId xmlns:a16="http://schemas.microsoft.com/office/drawing/2014/main" id="{F51B5F84-89B0-200C-7977-D3BB8BF719A7}"/>
                </a:ext>
              </a:extLst>
            </p:cNvPr>
            <p:cNvSpPr/>
            <p:nvPr/>
          </p:nvSpPr>
          <p:spPr>
            <a:xfrm rot="16200000">
              <a:off x="382050" y="5048167"/>
              <a:ext cx="900298" cy="308743"/>
            </a:xfrm>
            <a:prstGeom prst="rightArrow">
              <a:avLst>
                <a:gd name="adj1" fmla="val 37247"/>
                <a:gd name="adj2" fmla="val 50000"/>
              </a:avLst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2" name="CaixaDeTexto 41">
              <a:extLst>
                <a:ext uri="{FF2B5EF4-FFF2-40B4-BE49-F238E27FC236}">
                  <a16:creationId xmlns:a16="http://schemas.microsoft.com/office/drawing/2014/main" id="{E9CA2002-4B7A-C98A-9A14-7B85438F9749}"/>
                </a:ext>
              </a:extLst>
            </p:cNvPr>
            <p:cNvSpPr txBox="1"/>
            <p:nvPr/>
          </p:nvSpPr>
          <p:spPr>
            <a:xfrm>
              <a:off x="764913" y="4779169"/>
              <a:ext cx="1435262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>
              <a:spAutoFit/>
            </a:bodyPr>
            <a:lstStyle/>
            <a:p>
              <a:pPr algn="ctr"/>
              <a:r>
                <a:rPr lang="pt-BR" sz="1400" b="1">
                  <a:solidFill>
                    <a:schemeClr val="bg1"/>
                  </a:solidFill>
                  <a:latin typeface="Jannah Medium"/>
                  <a:sym typeface="Jannah Medium"/>
                </a:rPr>
                <a:t>Anexa a</a:t>
              </a:r>
            </a:p>
            <a:p>
              <a:pPr algn="ctr"/>
              <a:r>
                <a:rPr lang="pt-BR" sz="1400" b="1">
                  <a:solidFill>
                    <a:schemeClr val="bg1"/>
                  </a:solidFill>
                  <a:latin typeface="Jannah Medium"/>
                  <a:sym typeface="Jannah Medium"/>
                </a:rPr>
                <a:t>Nota Fiscal</a:t>
              </a:r>
              <a:endParaRPr lang="pt-BR"/>
            </a:p>
          </p:txBody>
        </p:sp>
        <p:sp>
          <p:nvSpPr>
            <p:cNvPr id="44" name="CaixaDeTexto 43">
              <a:extLst>
                <a:ext uri="{FF2B5EF4-FFF2-40B4-BE49-F238E27FC236}">
                  <a16:creationId xmlns:a16="http://schemas.microsoft.com/office/drawing/2014/main" id="{9693B335-7D53-53E2-0F62-B6B0193630EE}"/>
                </a:ext>
              </a:extLst>
            </p:cNvPr>
            <p:cNvSpPr txBox="1"/>
            <p:nvPr/>
          </p:nvSpPr>
          <p:spPr>
            <a:xfrm>
              <a:off x="5157254" y="4759879"/>
              <a:ext cx="1435262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>
              <a:spAutoFit/>
            </a:bodyPr>
            <a:lstStyle/>
            <a:p>
              <a:pPr algn="ctr"/>
              <a:r>
                <a:rPr lang="pt-BR" sz="1400" b="1">
                  <a:solidFill>
                    <a:schemeClr val="bg1"/>
                  </a:solidFill>
                  <a:latin typeface="Jannah Medium"/>
                  <a:sym typeface="Jannah Medium"/>
                </a:rPr>
                <a:t>IA compara dados na base e no DETRAN</a:t>
              </a:r>
              <a:endParaRPr lang="pt-BR"/>
            </a:p>
          </p:txBody>
        </p:sp>
        <p:sp>
          <p:nvSpPr>
            <p:cNvPr id="45" name="CaixaDeTexto 44">
              <a:extLst>
                <a:ext uri="{FF2B5EF4-FFF2-40B4-BE49-F238E27FC236}">
                  <a16:creationId xmlns:a16="http://schemas.microsoft.com/office/drawing/2014/main" id="{0462958C-0175-4AD9-534F-EBC092F28FFF}"/>
                </a:ext>
              </a:extLst>
            </p:cNvPr>
            <p:cNvSpPr txBox="1"/>
            <p:nvPr/>
          </p:nvSpPr>
          <p:spPr>
            <a:xfrm>
              <a:off x="4530071" y="1733456"/>
              <a:ext cx="1435262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>
              <a:spAutoFit/>
            </a:bodyPr>
            <a:lstStyle/>
            <a:p>
              <a:pPr algn="r"/>
              <a:r>
                <a:rPr lang="pt-BR" sz="1400" b="1">
                  <a:solidFill>
                    <a:schemeClr val="bg1"/>
                  </a:solidFill>
                  <a:latin typeface="Jannah Medium"/>
                  <a:sym typeface="Jannah Medium"/>
                </a:rPr>
                <a:t>Busca dados</a:t>
              </a:r>
            </a:p>
            <a:p>
              <a:pPr algn="r"/>
              <a:r>
                <a:rPr lang="pt-BR" sz="1400" b="1">
                  <a:solidFill>
                    <a:schemeClr val="bg1"/>
                  </a:solidFill>
                  <a:latin typeface="Jannah Medium"/>
                  <a:sym typeface="Jannah Medium"/>
                </a:rPr>
                <a:t>DETRAN via API</a:t>
              </a:r>
              <a:endParaRPr lang="pt-BR"/>
            </a:p>
          </p:txBody>
        </p:sp>
        <p:sp>
          <p:nvSpPr>
            <p:cNvPr id="46" name="CaixaDeTexto 45">
              <a:extLst>
                <a:ext uri="{FF2B5EF4-FFF2-40B4-BE49-F238E27FC236}">
                  <a16:creationId xmlns:a16="http://schemas.microsoft.com/office/drawing/2014/main" id="{8AF99E94-BFDF-3CBA-0F26-409023225EC0}"/>
                </a:ext>
              </a:extLst>
            </p:cNvPr>
            <p:cNvSpPr txBox="1"/>
            <p:nvPr/>
          </p:nvSpPr>
          <p:spPr>
            <a:xfrm>
              <a:off x="4969201" y="2604434"/>
              <a:ext cx="1587669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>
              <a:spAutoFit/>
            </a:bodyPr>
            <a:lstStyle/>
            <a:p>
              <a:pPr algn="r"/>
              <a:r>
                <a:rPr lang="pt-BR" sz="1400" b="1">
                  <a:solidFill>
                    <a:schemeClr val="bg1"/>
                  </a:solidFill>
                  <a:latin typeface="Jannah Medium"/>
                  <a:sym typeface="Jannah Medium"/>
                </a:rPr>
                <a:t>Busca informações</a:t>
              </a:r>
            </a:p>
            <a:p>
              <a:pPr algn="r"/>
              <a:r>
                <a:rPr lang="pt-BR" sz="1400" b="1">
                  <a:solidFill>
                    <a:schemeClr val="bg1"/>
                  </a:solidFill>
                  <a:latin typeface="Jannah Medium"/>
                  <a:sym typeface="Jannah Medium"/>
                </a:rPr>
                <a:t>no banco de dados </a:t>
              </a:r>
              <a:r>
                <a:rPr lang="pt-BR" sz="1400" b="1" err="1">
                  <a:solidFill>
                    <a:schemeClr val="bg1"/>
                  </a:solidFill>
                  <a:latin typeface="Jannah Medium"/>
                  <a:sym typeface="Jannah Medium"/>
                </a:rPr>
                <a:t>DealerNet</a:t>
              </a:r>
              <a:endParaRPr lang="pt-BR"/>
            </a:p>
          </p:txBody>
        </p:sp>
        <p:sp>
          <p:nvSpPr>
            <p:cNvPr id="47" name="Seta para a Direita 14">
              <a:extLst>
                <a:ext uri="{FF2B5EF4-FFF2-40B4-BE49-F238E27FC236}">
                  <a16:creationId xmlns:a16="http://schemas.microsoft.com/office/drawing/2014/main" id="{EA18265E-AA27-85D8-27B1-782F3C07AB05}"/>
                </a:ext>
              </a:extLst>
            </p:cNvPr>
            <p:cNvSpPr/>
            <p:nvPr/>
          </p:nvSpPr>
          <p:spPr>
            <a:xfrm rot="16200000">
              <a:off x="382051" y="3587346"/>
              <a:ext cx="900298" cy="308743"/>
            </a:xfrm>
            <a:prstGeom prst="rightArrow">
              <a:avLst>
                <a:gd name="adj1" fmla="val 37247"/>
                <a:gd name="adj2" fmla="val 50000"/>
              </a:avLst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48" name="Imagem 47" descr="Uma imagem contendo Ícone&#10;&#10;O conteúdo gerado por IA pode estar incorreto.">
              <a:extLst>
                <a:ext uri="{FF2B5EF4-FFF2-40B4-BE49-F238E27FC236}">
                  <a16:creationId xmlns:a16="http://schemas.microsoft.com/office/drawing/2014/main" id="{262AC1F5-EE15-41A3-115D-50E0ADB081F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991" y="4399927"/>
              <a:ext cx="1563157" cy="218751"/>
            </a:xfrm>
            <a:prstGeom prst="rect">
              <a:avLst/>
            </a:prstGeom>
          </p:spPr>
        </p:pic>
        <p:pic>
          <p:nvPicPr>
            <p:cNvPr id="49" name="Picture 18" descr="Sql - Free electronics icons">
              <a:extLst>
                <a:ext uri="{FF2B5EF4-FFF2-40B4-BE49-F238E27FC236}">
                  <a16:creationId xmlns:a16="http://schemas.microsoft.com/office/drawing/2014/main" id="{88902F7F-0151-E158-47FD-305C05B3EC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6236" y="1187732"/>
              <a:ext cx="748074" cy="7522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CaixaDeTexto 49">
              <a:extLst>
                <a:ext uri="{FF2B5EF4-FFF2-40B4-BE49-F238E27FC236}">
                  <a16:creationId xmlns:a16="http://schemas.microsoft.com/office/drawing/2014/main" id="{BCE25668-331B-51CE-B55F-CC15DEFAFE26}"/>
                </a:ext>
              </a:extLst>
            </p:cNvPr>
            <p:cNvSpPr txBox="1"/>
            <p:nvPr/>
          </p:nvSpPr>
          <p:spPr>
            <a:xfrm>
              <a:off x="1375717" y="1733456"/>
              <a:ext cx="1602013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>
              <a:spAutoFit/>
            </a:bodyPr>
            <a:lstStyle/>
            <a:p>
              <a:pPr algn="r"/>
              <a:r>
                <a:rPr lang="pt-BR" sz="1400" b="1">
                  <a:solidFill>
                    <a:schemeClr val="bg1"/>
                  </a:solidFill>
                  <a:latin typeface="Jannah Medium"/>
                  <a:sym typeface="Jannah Medium"/>
                </a:rPr>
                <a:t>Busca e classifica</a:t>
              </a:r>
            </a:p>
            <a:p>
              <a:pPr algn="r"/>
              <a:r>
                <a:rPr lang="pt-BR" sz="1400" b="1">
                  <a:solidFill>
                    <a:schemeClr val="bg1"/>
                  </a:solidFill>
                  <a:latin typeface="Jannah Medium"/>
                  <a:sym typeface="Jannah Medium"/>
                </a:rPr>
                <a:t>Envelopes abertos</a:t>
              </a:r>
              <a:endParaRPr lang="pt-BR"/>
            </a:p>
          </p:txBody>
        </p:sp>
        <p:pic>
          <p:nvPicPr>
            <p:cNvPr id="25" name="Picture 18" descr="Sql - Free electronics icons">
              <a:extLst>
                <a:ext uri="{FF2B5EF4-FFF2-40B4-BE49-F238E27FC236}">
                  <a16:creationId xmlns:a16="http://schemas.microsoft.com/office/drawing/2014/main" id="{58576693-C6BF-2C8B-89B4-FE60E62DE7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8115" y="3781330"/>
              <a:ext cx="748074" cy="7522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8" name="Agrupar 57">
            <a:extLst>
              <a:ext uri="{FF2B5EF4-FFF2-40B4-BE49-F238E27FC236}">
                <a16:creationId xmlns:a16="http://schemas.microsoft.com/office/drawing/2014/main" id="{9E8AD03C-C8A3-291D-8A3F-9B00C4F4B084}"/>
              </a:ext>
            </a:extLst>
          </p:cNvPr>
          <p:cNvGrpSpPr/>
          <p:nvPr/>
        </p:nvGrpSpPr>
        <p:grpSpPr>
          <a:xfrm>
            <a:off x="7667672" y="935031"/>
            <a:ext cx="4296624" cy="2893660"/>
            <a:chOff x="8732084" y="715103"/>
            <a:chExt cx="3346188" cy="2936590"/>
          </a:xfrm>
        </p:grpSpPr>
        <p:sp>
          <p:nvSpPr>
            <p:cNvPr id="55" name="Retângulo: Cantos Arredondados 54">
              <a:extLst>
                <a:ext uri="{FF2B5EF4-FFF2-40B4-BE49-F238E27FC236}">
                  <a16:creationId xmlns:a16="http://schemas.microsoft.com/office/drawing/2014/main" id="{4585E0E5-1DE9-6798-0892-4973F668DDCB}"/>
                </a:ext>
              </a:extLst>
            </p:cNvPr>
            <p:cNvSpPr/>
            <p:nvPr/>
          </p:nvSpPr>
          <p:spPr>
            <a:xfrm>
              <a:off x="8732084" y="1124951"/>
              <a:ext cx="3346188" cy="2526742"/>
            </a:xfrm>
            <a:prstGeom prst="roundRect">
              <a:avLst>
                <a:gd name="adj" fmla="val 7142"/>
              </a:avLst>
            </a:prstGeom>
            <a:solidFill>
              <a:schemeClr val="tx1"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pic>
          <p:nvPicPr>
            <p:cNvPr id="57" name="Gráfico 56" descr="Robô com preenchimento sólido">
              <a:extLst>
                <a:ext uri="{FF2B5EF4-FFF2-40B4-BE49-F238E27FC236}">
                  <a16:creationId xmlns:a16="http://schemas.microsoft.com/office/drawing/2014/main" id="{9C474476-C5C8-0F2C-6493-B668F893E0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0812935" y="715103"/>
              <a:ext cx="717141" cy="717141"/>
            </a:xfrm>
            <a:prstGeom prst="rect">
              <a:avLst/>
            </a:prstGeom>
          </p:spPr>
        </p:pic>
        <p:pic>
          <p:nvPicPr>
            <p:cNvPr id="54" name="Gráfico 53" descr="Funcionária de escritório com preenchimento sólido">
              <a:extLst>
                <a:ext uri="{FF2B5EF4-FFF2-40B4-BE49-F238E27FC236}">
                  <a16:creationId xmlns:a16="http://schemas.microsoft.com/office/drawing/2014/main" id="{024BFD62-A1B0-1E00-E7C1-3699F983D0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9133948" y="716319"/>
              <a:ext cx="568196" cy="672963"/>
            </a:xfrm>
            <a:prstGeom prst="rect">
              <a:avLst/>
            </a:prstGeom>
          </p:spPr>
        </p:pic>
      </p:grp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0BBFAEBE-1ACB-FC57-5C61-067DCB304547}"/>
              </a:ext>
            </a:extLst>
          </p:cNvPr>
          <p:cNvSpPr txBox="1"/>
          <p:nvPr/>
        </p:nvSpPr>
        <p:spPr>
          <a:xfrm>
            <a:off x="7284486" y="1798971"/>
            <a:ext cx="2533737" cy="95410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latin typeface="Jannah Medium"/>
                <a:sym typeface="Jannah Medium"/>
              </a:rPr>
              <a:t>10 min</a:t>
            </a:r>
          </a:p>
          <a:p>
            <a:pPr algn="ctr"/>
            <a:r>
              <a:rPr lang="pt-BR" sz="2000" b="1" dirty="0">
                <a:solidFill>
                  <a:schemeClr val="accent2"/>
                </a:solidFill>
                <a:latin typeface="Jannah Medium"/>
                <a:sym typeface="Jannah Medium"/>
              </a:rPr>
              <a:t>por veículo</a:t>
            </a:r>
            <a:endParaRPr lang="pt-BR" sz="2000" dirty="0">
              <a:solidFill>
                <a:schemeClr val="accent2"/>
              </a:solidFill>
            </a:endParaRP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5FC740DD-A263-7CDB-0258-23890E8CF61A}"/>
              </a:ext>
            </a:extLst>
          </p:cNvPr>
          <p:cNvSpPr txBox="1"/>
          <p:nvPr/>
        </p:nvSpPr>
        <p:spPr>
          <a:xfrm>
            <a:off x="7555958" y="2902436"/>
            <a:ext cx="1932395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pt-BR" sz="3600" b="1">
                <a:solidFill>
                  <a:schemeClr val="bg1"/>
                </a:solidFill>
                <a:latin typeface="Jannah Medium"/>
                <a:sym typeface="Jannah Medium"/>
              </a:rPr>
              <a:t>R$ 35k</a:t>
            </a:r>
          </a:p>
        </p:txBody>
      </p:sp>
      <p:sp>
        <p:nvSpPr>
          <p:cNvPr id="67" name="CaixaDeTexto 66">
            <a:extLst>
              <a:ext uri="{FF2B5EF4-FFF2-40B4-BE49-F238E27FC236}">
                <a16:creationId xmlns:a16="http://schemas.microsoft.com/office/drawing/2014/main" id="{AAB0C1C9-60F2-50DA-5ED7-045C3AA7633D}"/>
              </a:ext>
            </a:extLst>
          </p:cNvPr>
          <p:cNvSpPr txBox="1"/>
          <p:nvPr/>
        </p:nvSpPr>
        <p:spPr>
          <a:xfrm>
            <a:off x="8039279" y="3381036"/>
            <a:ext cx="10317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b="1">
                <a:solidFill>
                  <a:schemeClr val="accent2"/>
                </a:solidFill>
                <a:latin typeface="Jannah Medium"/>
                <a:sym typeface="Jannah Medium"/>
              </a:rPr>
              <a:t>Custo </a:t>
            </a:r>
            <a:endParaRPr lang="pt-BR"/>
          </a:p>
        </p:txBody>
      </p:sp>
      <p:sp>
        <p:nvSpPr>
          <p:cNvPr id="71" name="Retângulo: Cantos Arredondados 70">
            <a:extLst>
              <a:ext uri="{FF2B5EF4-FFF2-40B4-BE49-F238E27FC236}">
                <a16:creationId xmlns:a16="http://schemas.microsoft.com/office/drawing/2014/main" id="{FFC2B880-B11D-9D0A-47EC-5FB83CA9FE14}"/>
              </a:ext>
            </a:extLst>
          </p:cNvPr>
          <p:cNvSpPr/>
          <p:nvPr/>
        </p:nvSpPr>
        <p:spPr>
          <a:xfrm>
            <a:off x="7665964" y="4027367"/>
            <a:ext cx="4296624" cy="2615451"/>
          </a:xfrm>
          <a:prstGeom prst="roundRect">
            <a:avLst>
              <a:gd name="adj" fmla="val 7142"/>
            </a:avLst>
          </a:prstGeom>
          <a:solidFill>
            <a:schemeClr val="tx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>
              <a:solidFill>
                <a:schemeClr val="bg1"/>
              </a:solidFill>
            </a:endParaRPr>
          </a:p>
        </p:txBody>
      </p:sp>
      <p:sp>
        <p:nvSpPr>
          <p:cNvPr id="74" name="CaixaDeTexto 73">
            <a:extLst>
              <a:ext uri="{FF2B5EF4-FFF2-40B4-BE49-F238E27FC236}">
                <a16:creationId xmlns:a16="http://schemas.microsoft.com/office/drawing/2014/main" id="{30EFA884-6143-34FA-5E04-6A8E0705F595}"/>
              </a:ext>
            </a:extLst>
          </p:cNvPr>
          <p:cNvSpPr txBox="1"/>
          <p:nvPr/>
        </p:nvSpPr>
        <p:spPr>
          <a:xfrm>
            <a:off x="7930802" y="4199421"/>
            <a:ext cx="1636750" cy="70788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pt-BR" sz="4000" b="1">
                <a:solidFill>
                  <a:srgbClr val="FF7800"/>
                </a:solidFill>
                <a:latin typeface="Jannah Medium"/>
                <a:sym typeface="Jannah Medium"/>
              </a:rPr>
              <a:t>7.465</a:t>
            </a:r>
            <a:endParaRPr lang="pt-BR" sz="4400">
              <a:solidFill>
                <a:srgbClr val="FF7800"/>
              </a:solidFill>
            </a:endParaRPr>
          </a:p>
        </p:txBody>
      </p:sp>
      <p:sp>
        <p:nvSpPr>
          <p:cNvPr id="79" name="CaixaDeTexto 78">
            <a:extLst>
              <a:ext uri="{FF2B5EF4-FFF2-40B4-BE49-F238E27FC236}">
                <a16:creationId xmlns:a16="http://schemas.microsoft.com/office/drawing/2014/main" id="{53871C6E-2EF4-1DC7-4BD1-1D71E45E1EB4}"/>
              </a:ext>
            </a:extLst>
          </p:cNvPr>
          <p:cNvSpPr txBox="1"/>
          <p:nvPr/>
        </p:nvSpPr>
        <p:spPr>
          <a:xfrm>
            <a:off x="7760739" y="4671459"/>
            <a:ext cx="19323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>
                <a:solidFill>
                  <a:schemeClr val="bg1"/>
                </a:solidFill>
                <a:latin typeface="Jannah Medium"/>
                <a:sym typeface="Jannah Medium"/>
              </a:rPr>
              <a:t>E</a:t>
            </a:r>
            <a:r>
              <a:rPr lang="pt-BR" sz="1800" b="1">
                <a:solidFill>
                  <a:schemeClr val="bg1"/>
                </a:solidFill>
                <a:latin typeface="Jannah Medium"/>
                <a:sym typeface="Jannah Medium"/>
              </a:rPr>
              <a:t>ntradas</a:t>
            </a:r>
            <a:endParaRPr lang="pt-BR" sz="2400"/>
          </a:p>
        </p:txBody>
      </p:sp>
      <p:sp>
        <p:nvSpPr>
          <p:cNvPr id="80" name="CaixaDeTexto 79">
            <a:extLst>
              <a:ext uri="{FF2B5EF4-FFF2-40B4-BE49-F238E27FC236}">
                <a16:creationId xmlns:a16="http://schemas.microsoft.com/office/drawing/2014/main" id="{679D365C-76CC-F55A-97F0-1D2D7CFF4BF6}"/>
              </a:ext>
            </a:extLst>
          </p:cNvPr>
          <p:cNvSpPr txBox="1"/>
          <p:nvPr/>
        </p:nvSpPr>
        <p:spPr>
          <a:xfrm>
            <a:off x="10266691" y="4168489"/>
            <a:ext cx="139947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000" b="1">
                <a:solidFill>
                  <a:schemeClr val="accent2"/>
                </a:solidFill>
                <a:latin typeface="Jannah Medium"/>
                <a:sym typeface="Jannah Medium"/>
              </a:rPr>
              <a:t>678</a:t>
            </a:r>
            <a:endParaRPr lang="pt-BR" sz="4000"/>
          </a:p>
        </p:txBody>
      </p:sp>
      <p:sp>
        <p:nvSpPr>
          <p:cNvPr id="81" name="CaixaDeTexto 80">
            <a:extLst>
              <a:ext uri="{FF2B5EF4-FFF2-40B4-BE49-F238E27FC236}">
                <a16:creationId xmlns:a16="http://schemas.microsoft.com/office/drawing/2014/main" id="{D408B818-71E9-D3ED-D9E6-F27A77BA9D41}"/>
              </a:ext>
            </a:extLst>
          </p:cNvPr>
          <p:cNvSpPr txBox="1"/>
          <p:nvPr/>
        </p:nvSpPr>
        <p:spPr>
          <a:xfrm>
            <a:off x="8591078" y="1179909"/>
            <a:ext cx="2152030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pt-BR" sz="2400" b="1">
                <a:solidFill>
                  <a:schemeClr val="bg1"/>
                </a:solidFill>
                <a:latin typeface="Jannah Medium"/>
                <a:sym typeface="Jannah Medium"/>
              </a:rPr>
              <a:t>11 meses</a:t>
            </a:r>
            <a:endParaRPr lang="pt-BR" sz="3200">
              <a:solidFill>
                <a:schemeClr val="bg1"/>
              </a:solidFill>
            </a:endParaRPr>
          </a:p>
        </p:txBody>
      </p:sp>
      <p:sp>
        <p:nvSpPr>
          <p:cNvPr id="83" name="CaixaDeTexto 82">
            <a:extLst>
              <a:ext uri="{FF2B5EF4-FFF2-40B4-BE49-F238E27FC236}">
                <a16:creationId xmlns:a16="http://schemas.microsoft.com/office/drawing/2014/main" id="{10F5F54C-A93E-D795-7C10-88E154CEAD1C}"/>
              </a:ext>
            </a:extLst>
          </p:cNvPr>
          <p:cNvSpPr txBox="1"/>
          <p:nvPr/>
        </p:nvSpPr>
        <p:spPr>
          <a:xfrm>
            <a:off x="8293118" y="5407600"/>
            <a:ext cx="103411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accent2"/>
                </a:solidFill>
              </a:rPr>
              <a:t>20k</a:t>
            </a:r>
            <a:endParaRPr lang="pt-BR" sz="4000" b="1" dirty="0"/>
          </a:p>
        </p:txBody>
      </p:sp>
      <p:sp>
        <p:nvSpPr>
          <p:cNvPr id="84" name="CaixaDeTexto 83">
            <a:extLst>
              <a:ext uri="{FF2B5EF4-FFF2-40B4-BE49-F238E27FC236}">
                <a16:creationId xmlns:a16="http://schemas.microsoft.com/office/drawing/2014/main" id="{46F19368-63F3-AB6D-CA43-ED6E8A2F69EF}"/>
              </a:ext>
            </a:extLst>
          </p:cNvPr>
          <p:cNvSpPr txBox="1"/>
          <p:nvPr/>
        </p:nvSpPr>
        <p:spPr>
          <a:xfrm>
            <a:off x="7809307" y="5949085"/>
            <a:ext cx="19323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 err="1">
                <a:solidFill>
                  <a:schemeClr val="bg1"/>
                </a:solidFill>
                <a:latin typeface="Jannah Medium"/>
                <a:sym typeface="Jannah Medium"/>
              </a:rPr>
              <a:t>R</a:t>
            </a:r>
            <a:r>
              <a:rPr lang="pt-BR" b="1" dirty="0">
                <a:solidFill>
                  <a:schemeClr val="bg1"/>
                </a:solidFill>
                <a:latin typeface="Jannah Medium"/>
                <a:sym typeface="Jannah Medium"/>
              </a:rPr>
              <a:t>$ economizados</a:t>
            </a:r>
          </a:p>
        </p:txBody>
      </p:sp>
      <p:sp>
        <p:nvSpPr>
          <p:cNvPr id="85" name="CaixaDeTexto 84">
            <a:extLst>
              <a:ext uri="{FF2B5EF4-FFF2-40B4-BE49-F238E27FC236}">
                <a16:creationId xmlns:a16="http://schemas.microsoft.com/office/drawing/2014/main" id="{7CFC05A7-3C10-F7CA-1F9F-20F5172C72E9}"/>
              </a:ext>
            </a:extLst>
          </p:cNvPr>
          <p:cNvSpPr txBox="1"/>
          <p:nvPr/>
        </p:nvSpPr>
        <p:spPr>
          <a:xfrm>
            <a:off x="10161150" y="5982817"/>
            <a:ext cx="172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defRPr b="1">
                <a:solidFill>
                  <a:schemeClr val="bg1"/>
                </a:solidFill>
                <a:latin typeface="Jannah Medium"/>
              </a:defRPr>
            </a:lvl1pPr>
          </a:lstStyle>
          <a:p>
            <a:r>
              <a:rPr lang="pt-BR" dirty="0"/>
              <a:t>Horas salvas</a:t>
            </a:r>
          </a:p>
        </p:txBody>
      </p:sp>
      <p:sp>
        <p:nvSpPr>
          <p:cNvPr id="86" name="CaixaDeTexto 85">
            <a:extLst>
              <a:ext uri="{FF2B5EF4-FFF2-40B4-BE49-F238E27FC236}">
                <a16:creationId xmlns:a16="http://schemas.microsoft.com/office/drawing/2014/main" id="{AD8813AF-967C-96C1-401D-28E542C0BE52}"/>
              </a:ext>
            </a:extLst>
          </p:cNvPr>
          <p:cNvSpPr txBox="1"/>
          <p:nvPr/>
        </p:nvSpPr>
        <p:spPr>
          <a:xfrm>
            <a:off x="10266691" y="5403827"/>
            <a:ext cx="139947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000" b="1" dirty="0">
                <a:solidFill>
                  <a:schemeClr val="accent2"/>
                </a:solidFill>
                <a:latin typeface="Jannah Medium"/>
                <a:sym typeface="Jannah Medium"/>
              </a:rPr>
              <a:t>1200</a:t>
            </a:r>
            <a:endParaRPr lang="pt-BR" sz="4000" dirty="0"/>
          </a:p>
        </p:txBody>
      </p:sp>
      <p:sp>
        <p:nvSpPr>
          <p:cNvPr id="88" name="CaixaDeTexto 87">
            <a:extLst>
              <a:ext uri="{FF2B5EF4-FFF2-40B4-BE49-F238E27FC236}">
                <a16:creationId xmlns:a16="http://schemas.microsoft.com/office/drawing/2014/main" id="{5D3C319F-137E-6C79-CFA9-1B5EB4F544B6}"/>
              </a:ext>
            </a:extLst>
          </p:cNvPr>
          <p:cNvSpPr txBox="1"/>
          <p:nvPr/>
        </p:nvSpPr>
        <p:spPr>
          <a:xfrm>
            <a:off x="10161150" y="4747479"/>
            <a:ext cx="172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defRPr b="1">
                <a:solidFill>
                  <a:schemeClr val="bg1"/>
                </a:solidFill>
                <a:latin typeface="Jannah Medium"/>
              </a:defRPr>
            </a:lvl1pPr>
          </a:lstStyle>
          <a:p>
            <a:r>
              <a:rPr lang="pt-BR">
                <a:sym typeface="Jannah Medium"/>
              </a:rPr>
              <a:t>Média/mês</a:t>
            </a:r>
            <a:endParaRPr lang="pt-BR"/>
          </a:p>
        </p:txBody>
      </p:sp>
      <p:sp>
        <p:nvSpPr>
          <p:cNvPr id="89" name="CaixaDeTexto 88">
            <a:extLst>
              <a:ext uri="{FF2B5EF4-FFF2-40B4-BE49-F238E27FC236}">
                <a16:creationId xmlns:a16="http://schemas.microsoft.com/office/drawing/2014/main" id="{C44D2481-5F76-98A8-1014-AC66D611C004}"/>
              </a:ext>
            </a:extLst>
          </p:cNvPr>
          <p:cNvSpPr txBox="1"/>
          <p:nvPr/>
        </p:nvSpPr>
        <p:spPr>
          <a:xfrm>
            <a:off x="9925355" y="2845091"/>
            <a:ext cx="1851995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pt-BR" sz="3600" b="1" dirty="0" err="1">
                <a:solidFill>
                  <a:schemeClr val="bg1"/>
                </a:solidFill>
                <a:latin typeface="Jannah Medium"/>
                <a:sym typeface="Jannah Medium"/>
              </a:rPr>
              <a:t>R</a:t>
            </a:r>
            <a:r>
              <a:rPr lang="pt-BR" sz="3600" b="1" dirty="0">
                <a:solidFill>
                  <a:schemeClr val="bg1"/>
                </a:solidFill>
                <a:latin typeface="Jannah Medium"/>
                <a:sym typeface="Jannah Medium"/>
              </a:rPr>
              <a:t>$ 15k</a:t>
            </a:r>
            <a:endParaRPr lang="pt-BR" sz="2000" b="1" dirty="0">
              <a:solidFill>
                <a:schemeClr val="accent2"/>
              </a:solidFill>
              <a:latin typeface="Jannah Medium"/>
            </a:endParaRPr>
          </a:p>
        </p:txBody>
      </p:sp>
      <p:sp>
        <p:nvSpPr>
          <p:cNvPr id="90" name="Triângulo isósceles 126">
            <a:extLst>
              <a:ext uri="{FF2B5EF4-FFF2-40B4-BE49-F238E27FC236}">
                <a16:creationId xmlns:a16="http://schemas.microsoft.com/office/drawing/2014/main" id="{EBBCEDEB-671F-640A-D040-00A098F54E71}"/>
              </a:ext>
            </a:extLst>
          </p:cNvPr>
          <p:cNvSpPr/>
          <p:nvPr/>
        </p:nvSpPr>
        <p:spPr>
          <a:xfrm rot="5400000">
            <a:off x="8836197" y="2642945"/>
            <a:ext cx="1661793" cy="199082"/>
          </a:xfrm>
          <a:prstGeom prst="triangle">
            <a:avLst>
              <a:gd name="adj" fmla="val 49234"/>
            </a:avLst>
          </a:prstGeom>
          <a:solidFill>
            <a:srgbClr val="FF78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1" name="CaixaDeTexto 90">
            <a:extLst>
              <a:ext uri="{FF2B5EF4-FFF2-40B4-BE49-F238E27FC236}">
                <a16:creationId xmlns:a16="http://schemas.microsoft.com/office/drawing/2014/main" id="{82260294-044C-BB18-B281-BB390F475D3C}"/>
              </a:ext>
            </a:extLst>
          </p:cNvPr>
          <p:cNvSpPr txBox="1"/>
          <p:nvPr/>
        </p:nvSpPr>
        <p:spPr>
          <a:xfrm>
            <a:off x="9705814" y="1807334"/>
            <a:ext cx="2429527" cy="95410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latin typeface="Jannah Medium"/>
                <a:sym typeface="Jannah Medium"/>
              </a:rPr>
              <a:t>4 min</a:t>
            </a:r>
          </a:p>
          <a:p>
            <a:pPr algn="ctr"/>
            <a:r>
              <a:rPr lang="pt-BR" sz="2000" b="1" dirty="0">
                <a:solidFill>
                  <a:schemeClr val="accent2"/>
                </a:solidFill>
                <a:latin typeface="Jannah Medium"/>
                <a:sym typeface="Jannah Medium"/>
              </a:rPr>
              <a:t>por veículo</a:t>
            </a:r>
            <a:endParaRPr lang="pt-BR" sz="2000" dirty="0">
              <a:solidFill>
                <a:schemeClr val="accent2"/>
              </a:solidFill>
            </a:endParaRPr>
          </a:p>
        </p:txBody>
      </p:sp>
      <p:sp>
        <p:nvSpPr>
          <p:cNvPr id="92" name="CaixaDeTexto 91">
            <a:extLst>
              <a:ext uri="{FF2B5EF4-FFF2-40B4-BE49-F238E27FC236}">
                <a16:creationId xmlns:a16="http://schemas.microsoft.com/office/drawing/2014/main" id="{F5A0DB05-F5BF-A3C7-0D8C-69FEBB7398B1}"/>
              </a:ext>
            </a:extLst>
          </p:cNvPr>
          <p:cNvSpPr txBox="1"/>
          <p:nvPr/>
        </p:nvSpPr>
        <p:spPr>
          <a:xfrm>
            <a:off x="10396725" y="3381036"/>
            <a:ext cx="10317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b="1">
                <a:solidFill>
                  <a:schemeClr val="accent2"/>
                </a:solidFill>
                <a:latin typeface="Jannah Medium"/>
                <a:sym typeface="Jannah Medium"/>
              </a:rPr>
              <a:t>Custo </a:t>
            </a:r>
            <a:endParaRPr lang="pt-BR"/>
          </a:p>
        </p:txBody>
      </p:sp>
      <p:pic>
        <p:nvPicPr>
          <p:cNvPr id="94" name="Imagem 93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2AEB797F-8F52-EF6A-E9D1-8133D4383C7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3" t="7608" r="5326" b="7564"/>
          <a:stretch>
            <a:fillRect/>
          </a:stretch>
        </p:blipFill>
        <p:spPr>
          <a:xfrm>
            <a:off x="6002663" y="4299266"/>
            <a:ext cx="875821" cy="252241"/>
          </a:xfrm>
          <a:prstGeom prst="round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572572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EAEC5F-9A51-FC12-9524-D2D2C99350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m 20" descr="Tela de computador com fundo azul e verde&#10;&#10;Descrição gerada automaticamente com confiança baixa">
            <a:extLst>
              <a:ext uri="{FF2B5EF4-FFF2-40B4-BE49-F238E27FC236}">
                <a16:creationId xmlns:a16="http://schemas.microsoft.com/office/drawing/2014/main" id="{D5549DE3-A1C8-B76D-168A-F80ED455D9D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82" b="13917"/>
          <a:stretch/>
        </p:blipFill>
        <p:spPr>
          <a:xfrm>
            <a:off x="1" y="0"/>
            <a:ext cx="12191998" cy="6858000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09E5CF1C-ECD9-D4CF-44CD-98CBC276204C}"/>
              </a:ext>
            </a:extLst>
          </p:cNvPr>
          <p:cNvSpPr/>
          <p:nvPr/>
        </p:nvSpPr>
        <p:spPr>
          <a:xfrm>
            <a:off x="4584506" y="4153911"/>
            <a:ext cx="1115645" cy="135216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BABD9432-4527-B898-93D6-AAC467CD0CE4}"/>
              </a:ext>
            </a:extLst>
          </p:cNvPr>
          <p:cNvSpPr txBox="1">
            <a:spLocks/>
          </p:cNvSpPr>
          <p:nvPr/>
        </p:nvSpPr>
        <p:spPr>
          <a:xfrm>
            <a:off x="4353907" y="5386921"/>
            <a:ext cx="1506543" cy="5995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9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BR" sz="1400" b="1" dirty="0">
                <a:solidFill>
                  <a:srgbClr val="FF7800"/>
                </a:solidFill>
                <a:latin typeface="Segoe UI" panose="020B0502040204020203" pitchFamily="34" charset="0"/>
              </a:rPr>
              <a:t>Maykon Ponce</a:t>
            </a:r>
          </a:p>
        </p:txBody>
      </p:sp>
      <p:pic>
        <p:nvPicPr>
          <p:cNvPr id="6" name="Imagem 5" descr="Homem de barba posando para foto&#10;&#10;O conteúdo gerado por IA pode estar incorreto.">
            <a:extLst>
              <a:ext uri="{FF2B5EF4-FFF2-40B4-BE49-F238E27FC236}">
                <a16:creationId xmlns:a16="http://schemas.microsoft.com/office/drawing/2014/main" id="{1B9095EA-6816-B289-D866-4507DB90B8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0" r="5526"/>
          <a:stretch>
            <a:fillRect/>
          </a:stretch>
        </p:blipFill>
        <p:spPr>
          <a:xfrm>
            <a:off x="1871281" y="1402909"/>
            <a:ext cx="1161451" cy="1466961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7" name="Imagem 6" descr="Homem sorrindo posando para foto&#10;&#10;O conteúdo gerado por IA pode estar incorreto.">
            <a:extLst>
              <a:ext uri="{FF2B5EF4-FFF2-40B4-BE49-F238E27FC236}">
                <a16:creationId xmlns:a16="http://schemas.microsoft.com/office/drawing/2014/main" id="{9EF26089-4992-0D20-7E43-CF05F76336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2" t="5780" r="13090" b="10303"/>
          <a:stretch>
            <a:fillRect/>
          </a:stretch>
        </p:blipFill>
        <p:spPr>
          <a:xfrm>
            <a:off x="669137" y="4153911"/>
            <a:ext cx="1161451" cy="1372434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8303025C-C857-5AA0-85D5-2A28AA54E40D}"/>
              </a:ext>
            </a:extLst>
          </p:cNvPr>
          <p:cNvSpPr txBox="1">
            <a:spLocks/>
          </p:cNvSpPr>
          <p:nvPr/>
        </p:nvSpPr>
        <p:spPr>
          <a:xfrm>
            <a:off x="1768233" y="2765951"/>
            <a:ext cx="1617696" cy="4577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9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pt-BR" sz="1400" b="1" dirty="0">
                <a:solidFill>
                  <a:srgbClr val="FF7800"/>
                </a:solidFill>
                <a:latin typeface="Segoe UI" panose="020B0502040204020203" pitchFamily="34" charset="0"/>
              </a:rPr>
              <a:t>Thiago Giani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876EA042-043F-5125-75E7-9BBB8FC4B9E8}"/>
              </a:ext>
            </a:extLst>
          </p:cNvPr>
          <p:cNvSpPr txBox="1">
            <a:spLocks/>
          </p:cNvSpPr>
          <p:nvPr/>
        </p:nvSpPr>
        <p:spPr>
          <a:xfrm>
            <a:off x="597901" y="5469296"/>
            <a:ext cx="1429008" cy="385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9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pt-BR" sz="1400" b="1" dirty="0">
                <a:solidFill>
                  <a:srgbClr val="FF7800"/>
                </a:solidFill>
                <a:latin typeface="Segoe UI" panose="020B0502040204020203" pitchFamily="34" charset="0"/>
              </a:rPr>
              <a:t>Daniel Silva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62A33EC8-D873-0800-D7FB-4D258F307830}"/>
              </a:ext>
            </a:extLst>
          </p:cNvPr>
          <p:cNvSpPr txBox="1">
            <a:spLocks/>
          </p:cNvSpPr>
          <p:nvPr/>
        </p:nvSpPr>
        <p:spPr>
          <a:xfrm>
            <a:off x="8229728" y="5457210"/>
            <a:ext cx="1533265" cy="3764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9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pt-BR" sz="1400" b="1" dirty="0">
                <a:solidFill>
                  <a:srgbClr val="FF7800"/>
                </a:solidFill>
                <a:latin typeface="Segoe UI" panose="020B0502040204020203" pitchFamily="34" charset="0"/>
              </a:rPr>
              <a:t>Carlos Alberto</a:t>
            </a:r>
          </a:p>
        </p:txBody>
      </p:sp>
      <p:pic>
        <p:nvPicPr>
          <p:cNvPr id="19" name="Imagem 18" descr="Código QR&#10;&#10;O conteúdo gerado por IA pode estar incorreto.">
            <a:extLst>
              <a:ext uri="{FF2B5EF4-FFF2-40B4-BE49-F238E27FC236}">
                <a16:creationId xmlns:a16="http://schemas.microsoft.com/office/drawing/2014/main" id="{F1373EB7-391E-09D4-528D-69D00392D2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726" y="4154971"/>
            <a:ext cx="1795874" cy="1795874"/>
          </a:xfrm>
          <a:prstGeom prst="rect">
            <a:avLst/>
          </a:prstGeom>
        </p:spPr>
      </p:pic>
      <p:pic>
        <p:nvPicPr>
          <p:cNvPr id="22" name="Imagem 21" descr="Código QR&#10;&#10;O conteúdo gerado por IA pode estar incorreto.">
            <a:extLst>
              <a:ext uri="{FF2B5EF4-FFF2-40B4-BE49-F238E27FC236}">
                <a16:creationId xmlns:a16="http://schemas.microsoft.com/office/drawing/2014/main" id="{F21B3533-65E3-6DBC-FA04-793F052A2F5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226" y="4122110"/>
            <a:ext cx="1805671" cy="1805671"/>
          </a:xfrm>
          <a:prstGeom prst="rect">
            <a:avLst/>
          </a:prstGeom>
        </p:spPr>
      </p:pic>
      <p:pic>
        <p:nvPicPr>
          <p:cNvPr id="24" name="Imagem 23" descr="Código QR&#10;&#10;O conteúdo gerado por IA pode estar incorreto.">
            <a:extLst>
              <a:ext uri="{FF2B5EF4-FFF2-40B4-BE49-F238E27FC236}">
                <a16:creationId xmlns:a16="http://schemas.microsoft.com/office/drawing/2014/main" id="{207A7309-BC06-B29A-2320-93320F8269A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020" y="4140065"/>
            <a:ext cx="1800697" cy="1800697"/>
          </a:xfrm>
          <a:prstGeom prst="rect">
            <a:avLst/>
          </a:prstGeom>
        </p:spPr>
      </p:pic>
      <p:pic>
        <p:nvPicPr>
          <p:cNvPr id="26" name="Imagem 25" descr="Código QR&#10;&#10;O conteúdo gerado por IA pode estar incorreto.">
            <a:extLst>
              <a:ext uri="{FF2B5EF4-FFF2-40B4-BE49-F238E27FC236}">
                <a16:creationId xmlns:a16="http://schemas.microsoft.com/office/drawing/2014/main" id="{9D3C6F15-7AB4-C7E9-4EFD-C4F8E55046E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601" y="1376415"/>
            <a:ext cx="1805671" cy="1805671"/>
          </a:xfrm>
          <a:prstGeom prst="rect">
            <a:avLst/>
          </a:prstGeom>
        </p:spPr>
      </p:pic>
      <p:pic>
        <p:nvPicPr>
          <p:cNvPr id="27" name="Imagem 26" descr="Logotipo&#10;&#10;O conteúdo gerado por IA pode estar incorreto.">
            <a:extLst>
              <a:ext uri="{FF2B5EF4-FFF2-40B4-BE49-F238E27FC236}">
                <a16:creationId xmlns:a16="http://schemas.microsoft.com/office/drawing/2014/main" id="{2221C9AA-CB23-5A9B-2890-5E603948868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05"/>
          <a:stretch>
            <a:fillRect/>
          </a:stretch>
        </p:blipFill>
        <p:spPr>
          <a:xfrm>
            <a:off x="3119601" y="349583"/>
            <a:ext cx="620001" cy="580636"/>
          </a:xfrm>
          <a:prstGeom prst="rect">
            <a:avLst/>
          </a:prstGeom>
        </p:spPr>
      </p:pic>
      <p:pic>
        <p:nvPicPr>
          <p:cNvPr id="28" name="Imagem 27" descr="Homem de camisa preta&#10;&#10;O conteúdo gerado por IA pode estar incorreto.">
            <a:extLst>
              <a:ext uri="{FF2B5EF4-FFF2-40B4-BE49-F238E27FC236}">
                <a16:creationId xmlns:a16="http://schemas.microsoft.com/office/drawing/2014/main" id="{C8051C98-2DBA-328D-2B6C-A3F860EA46A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2" r="10412"/>
          <a:stretch>
            <a:fillRect/>
          </a:stretch>
        </p:blipFill>
        <p:spPr>
          <a:xfrm>
            <a:off x="8438538" y="4168172"/>
            <a:ext cx="1115644" cy="133157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613FFF2-51EE-EFF6-6604-5C3861B9AAEB}"/>
              </a:ext>
            </a:extLst>
          </p:cNvPr>
          <p:cNvSpPr txBox="1">
            <a:spLocks/>
          </p:cNvSpPr>
          <p:nvPr/>
        </p:nvSpPr>
        <p:spPr>
          <a:xfrm>
            <a:off x="1661484" y="3143335"/>
            <a:ext cx="3641933" cy="7281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9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/>
                </a:solidFill>
                <a:latin typeface="Segoe UI" panose="020B0502040204020203" pitchFamily="34" charset="0"/>
              </a:rPr>
              <a:t>thiago.giani</a:t>
            </a:r>
            <a:r>
              <a:rPr lang="en-US" sz="1600" b="1" dirty="0">
                <a:solidFill>
                  <a:srgbClr val="FF7800"/>
                </a:solidFill>
                <a:latin typeface="Segoe UI" panose="020B0502040204020203" pitchFamily="34" charset="0"/>
              </a:rPr>
              <a:t>@</a:t>
            </a:r>
            <a:r>
              <a:rPr lang="en-US" sz="1600" b="1" dirty="0">
                <a:solidFill>
                  <a:schemeClr val="bg1"/>
                </a:solidFill>
                <a:latin typeface="Segoe UI" panose="020B0502040204020203" pitchFamily="34" charset="0"/>
              </a:rPr>
              <a:t>brainanalytics.com.br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9338F2CE-1E08-866C-5FE9-80529B9FE412}"/>
              </a:ext>
            </a:extLst>
          </p:cNvPr>
          <p:cNvSpPr txBox="1">
            <a:spLocks/>
          </p:cNvSpPr>
          <p:nvPr/>
        </p:nvSpPr>
        <p:spPr>
          <a:xfrm>
            <a:off x="4329420" y="5876229"/>
            <a:ext cx="3641933" cy="7281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9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/>
                </a:solidFill>
                <a:latin typeface="Segoe UI" panose="020B0502040204020203" pitchFamily="34" charset="0"/>
              </a:rPr>
              <a:t>maykon.ponce</a:t>
            </a:r>
            <a:r>
              <a:rPr lang="en-US" sz="1600" b="1" dirty="0">
                <a:solidFill>
                  <a:srgbClr val="FF7800"/>
                </a:solidFill>
                <a:latin typeface="Segoe UI" panose="020B0502040204020203" pitchFamily="34" charset="0"/>
              </a:rPr>
              <a:t>@</a:t>
            </a:r>
            <a:r>
              <a:rPr lang="en-US" sz="1600" b="1" dirty="0">
                <a:solidFill>
                  <a:schemeClr val="bg1"/>
                </a:solidFill>
                <a:latin typeface="Segoe UI" panose="020B0502040204020203" pitchFamily="34" charset="0"/>
              </a:rPr>
              <a:t>gruposaga.com.br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14BE7D48-FDD2-6C7B-8D01-7290B8F5D312}"/>
              </a:ext>
            </a:extLst>
          </p:cNvPr>
          <p:cNvSpPr txBox="1">
            <a:spLocks/>
          </p:cNvSpPr>
          <p:nvPr/>
        </p:nvSpPr>
        <p:spPr>
          <a:xfrm>
            <a:off x="600618" y="5879323"/>
            <a:ext cx="3641933" cy="7281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9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/>
                </a:solidFill>
                <a:latin typeface="Segoe UI" panose="020B0502040204020203" pitchFamily="34" charset="0"/>
              </a:rPr>
              <a:t>daniel.silva</a:t>
            </a:r>
            <a:r>
              <a:rPr lang="en-US" sz="1600" b="1" dirty="0">
                <a:solidFill>
                  <a:srgbClr val="FF7800"/>
                </a:solidFill>
                <a:latin typeface="Segoe UI" panose="020B0502040204020203" pitchFamily="34" charset="0"/>
              </a:rPr>
              <a:t>@</a:t>
            </a:r>
            <a:r>
              <a:rPr lang="en-US" sz="1600" b="1" dirty="0">
                <a:solidFill>
                  <a:schemeClr val="bg1"/>
                </a:solidFill>
                <a:latin typeface="Segoe UI" panose="020B0502040204020203" pitchFamily="34" charset="0"/>
              </a:rPr>
              <a:t>gruponisa.com.br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86F449BA-E5A9-AD6E-2AD0-486725224EB8}"/>
              </a:ext>
            </a:extLst>
          </p:cNvPr>
          <p:cNvSpPr txBox="1">
            <a:spLocks/>
          </p:cNvSpPr>
          <p:nvPr/>
        </p:nvSpPr>
        <p:spPr>
          <a:xfrm>
            <a:off x="8313309" y="5876229"/>
            <a:ext cx="3135292" cy="7281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9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chemeClr val="bg1"/>
                </a:solidFill>
                <a:latin typeface="Segoe UI" panose="020B0502040204020203" pitchFamily="34" charset="0"/>
              </a:rPr>
              <a:t>carlos</a:t>
            </a:r>
            <a:r>
              <a:rPr lang="en-US" sz="1600" b="1" dirty="0">
                <a:solidFill>
                  <a:srgbClr val="FF7800"/>
                </a:solidFill>
                <a:latin typeface="Segoe UI" panose="020B0502040204020203" pitchFamily="34" charset="0"/>
              </a:rPr>
              <a:t>@</a:t>
            </a:r>
            <a:r>
              <a:rPr lang="en-US" sz="1600" b="1" dirty="0">
                <a:solidFill>
                  <a:schemeClr val="bg1"/>
                </a:solidFill>
                <a:latin typeface="Segoe UI" panose="020B0502040204020203" pitchFamily="34" charset="0"/>
              </a:rPr>
              <a:t>italiana.com.br</a:t>
            </a:r>
          </a:p>
        </p:txBody>
      </p:sp>
      <p:pic>
        <p:nvPicPr>
          <p:cNvPr id="15" name="Imagem 14" descr="Ícone&#10;&#10;O conteúdo gerado por IA pode estar incorreto.">
            <a:extLst>
              <a:ext uri="{FF2B5EF4-FFF2-40B4-BE49-F238E27FC236}">
                <a16:creationId xmlns:a16="http://schemas.microsoft.com/office/drawing/2014/main" id="{82A7FDBF-922E-54B1-755D-9C341D1E7D1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9" r="19422"/>
          <a:stretch>
            <a:fillRect/>
          </a:stretch>
        </p:blipFill>
        <p:spPr>
          <a:xfrm>
            <a:off x="3937153" y="349583"/>
            <a:ext cx="571614" cy="580636"/>
          </a:xfrm>
          <a:prstGeom prst="ellipse">
            <a:avLst/>
          </a:prstGeom>
        </p:spPr>
      </p:pic>
      <p:sp>
        <p:nvSpPr>
          <p:cNvPr id="18" name="Título 1">
            <a:extLst>
              <a:ext uri="{FF2B5EF4-FFF2-40B4-BE49-F238E27FC236}">
                <a16:creationId xmlns:a16="http://schemas.microsoft.com/office/drawing/2014/main" id="{0B104CF9-FE6B-1A19-02BC-1BD004764966}"/>
              </a:ext>
            </a:extLst>
          </p:cNvPr>
          <p:cNvSpPr txBox="1">
            <a:spLocks/>
          </p:cNvSpPr>
          <p:nvPr/>
        </p:nvSpPr>
        <p:spPr>
          <a:xfrm>
            <a:off x="292100" y="95693"/>
            <a:ext cx="7214486" cy="11376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9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b="1" dirty="0" err="1">
                <a:solidFill>
                  <a:schemeClr val="bg1"/>
                </a:solidFill>
                <a:latin typeface="Segoe UI" panose="020B0502040204020203" pitchFamily="34" charset="0"/>
              </a:rPr>
              <a:t>Contatos</a:t>
            </a:r>
            <a:endParaRPr lang="en-US" b="1" dirty="0">
              <a:solidFill>
                <a:schemeClr val="bg1"/>
              </a:solidFill>
              <a:latin typeface="Segoe UI" panose="020B0502040204020203" pitchFamily="34" charset="0"/>
            </a:endParaRPr>
          </a:p>
        </p:txBody>
      </p:sp>
      <p:sp>
        <p:nvSpPr>
          <p:cNvPr id="23" name="Título 1">
            <a:extLst>
              <a:ext uri="{FF2B5EF4-FFF2-40B4-BE49-F238E27FC236}">
                <a16:creationId xmlns:a16="http://schemas.microsoft.com/office/drawing/2014/main" id="{0EE463EA-AD9A-7C78-36DB-B373FC790E34}"/>
              </a:ext>
            </a:extLst>
          </p:cNvPr>
          <p:cNvSpPr txBox="1">
            <a:spLocks/>
          </p:cNvSpPr>
          <p:nvPr/>
        </p:nvSpPr>
        <p:spPr>
          <a:xfrm>
            <a:off x="6964899" y="2776584"/>
            <a:ext cx="1617696" cy="4577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9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pt-BR" sz="1400" b="1" dirty="0">
                <a:solidFill>
                  <a:srgbClr val="FF7800"/>
                </a:solidFill>
                <a:latin typeface="Segoe UI" panose="020B0502040204020203" pitchFamily="34" charset="0"/>
              </a:rPr>
              <a:t>Eriston Santos</a:t>
            </a:r>
          </a:p>
        </p:txBody>
      </p:sp>
      <p:pic>
        <p:nvPicPr>
          <p:cNvPr id="25" name="Imagem 24" descr="Código QR&#10;&#10;O conteúdo gerado por IA pode estar incorreto.">
            <a:extLst>
              <a:ext uri="{FF2B5EF4-FFF2-40B4-BE49-F238E27FC236}">
                <a16:creationId xmlns:a16="http://schemas.microsoft.com/office/drawing/2014/main" id="{86BB33F2-76E4-28CE-2981-6DB0F71152E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267" y="1376415"/>
            <a:ext cx="1805671" cy="1805671"/>
          </a:xfrm>
          <a:prstGeom prst="rect">
            <a:avLst/>
          </a:prstGeom>
        </p:spPr>
      </p:pic>
      <p:sp>
        <p:nvSpPr>
          <p:cNvPr id="29" name="Título 1">
            <a:extLst>
              <a:ext uri="{FF2B5EF4-FFF2-40B4-BE49-F238E27FC236}">
                <a16:creationId xmlns:a16="http://schemas.microsoft.com/office/drawing/2014/main" id="{CA8CB04D-BD9B-7C4B-FF36-780DDDC8A76C}"/>
              </a:ext>
            </a:extLst>
          </p:cNvPr>
          <p:cNvSpPr txBox="1">
            <a:spLocks/>
          </p:cNvSpPr>
          <p:nvPr/>
        </p:nvSpPr>
        <p:spPr>
          <a:xfrm>
            <a:off x="6888583" y="3143335"/>
            <a:ext cx="3641933" cy="7281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90000"/>
              </a:prstClr>
            </a:outerShdw>
          </a:effectLst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1600" b="1" dirty="0" err="1">
                <a:solidFill>
                  <a:schemeClr val="bg1"/>
                </a:solidFill>
                <a:latin typeface="Segoe UI" panose="020B0502040204020203" pitchFamily="34" charset="0"/>
              </a:rPr>
              <a:t>eriston.santos</a:t>
            </a:r>
            <a:r>
              <a:rPr lang="en-US" sz="1600" b="1" dirty="0" err="1">
                <a:solidFill>
                  <a:srgbClr val="FF7800"/>
                </a:solidFill>
                <a:latin typeface="Segoe UI" panose="020B0502040204020203" pitchFamily="34" charset="0"/>
              </a:rPr>
              <a:t>@</a:t>
            </a:r>
            <a:r>
              <a:rPr lang="en-US" sz="1600" b="1" dirty="0" err="1">
                <a:solidFill>
                  <a:schemeClr val="bg1"/>
                </a:solidFill>
                <a:latin typeface="Segoe UI" panose="020B0502040204020203" pitchFamily="34" charset="0"/>
              </a:rPr>
              <a:t>brainanalytics.com.br</a:t>
            </a:r>
            <a:endParaRPr lang="en-US" sz="1600" b="1" dirty="0">
              <a:solidFill>
                <a:schemeClr val="bg1"/>
              </a:solidFill>
              <a:latin typeface="Segoe UI" panose="020B0502040204020203" pitchFamily="34" charset="0"/>
            </a:endParaRPr>
          </a:p>
        </p:txBody>
      </p:sp>
      <p:pic>
        <p:nvPicPr>
          <p:cNvPr id="8" name="Imagem 7" descr="Homem de terno e gravata olhando para o lado&#10;&#10;O conteúdo gerado por IA pode estar incorreto.">
            <a:extLst>
              <a:ext uri="{FF2B5EF4-FFF2-40B4-BE49-F238E27FC236}">
                <a16:creationId xmlns:a16="http://schemas.microsoft.com/office/drawing/2014/main" id="{5578E0C1-CEAD-CAE5-92A4-D58AF086EE3E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 l="5900" t="13651" r="3715" b="7477"/>
          <a:stretch>
            <a:fillRect/>
          </a:stretch>
        </p:blipFill>
        <p:spPr>
          <a:xfrm>
            <a:off x="7059858" y="1394812"/>
            <a:ext cx="1161451" cy="1482026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709930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020449-543C-1E92-C689-655C8DFC13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Fundo preto com letras vermelhas&#10;&#10;Descrição gerada automaticamente com confiança média">
            <a:extLst>
              <a:ext uri="{FF2B5EF4-FFF2-40B4-BE49-F238E27FC236}">
                <a16:creationId xmlns:a16="http://schemas.microsoft.com/office/drawing/2014/main" id="{69390D35-D95E-C413-C9B0-1D10A6E7B20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"/>
          </a:blip>
          <a:srcRect l="11463" t="25100" r="-101" b="25145"/>
          <a:stretch/>
        </p:blipFill>
        <p:spPr>
          <a:xfrm>
            <a:off x="-12704" y="0"/>
            <a:ext cx="12217405" cy="6858000"/>
          </a:xfrm>
          <a:prstGeom prst="rect">
            <a:avLst/>
          </a:prstGeom>
        </p:spPr>
      </p:pic>
      <p:pic>
        <p:nvPicPr>
          <p:cNvPr id="16" name="Imagem 15" descr="Cidade iluminada a noite&#10;&#10;Descrição gerada automaticamente">
            <a:extLst>
              <a:ext uri="{FF2B5EF4-FFF2-40B4-BE49-F238E27FC236}">
                <a16:creationId xmlns:a16="http://schemas.microsoft.com/office/drawing/2014/main" id="{89CBFB97-9DDB-6ED2-6318-5047FCA494C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5000"/>
          </a:blip>
          <a:srcRect t="21852" b="21956"/>
          <a:stretch/>
        </p:blipFill>
        <p:spPr>
          <a:xfrm>
            <a:off x="-12704" y="0"/>
            <a:ext cx="12204702" cy="6858000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6C83EE28-5BF9-0EE7-3765-00EADF901979}"/>
              </a:ext>
            </a:extLst>
          </p:cNvPr>
          <p:cNvSpPr txBox="1">
            <a:spLocks/>
          </p:cNvSpPr>
          <p:nvPr/>
        </p:nvSpPr>
        <p:spPr>
          <a:xfrm>
            <a:off x="0" y="21294"/>
            <a:ext cx="12191997" cy="19527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9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8800" b="1">
                <a:solidFill>
                  <a:schemeClr val="bg1"/>
                </a:solidFill>
                <a:latin typeface="Segoe UI" panose="020B0502040204020203" pitchFamily="34" charset="0"/>
              </a:rPr>
              <a:t>OBRIGADO !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A7E73C83-28C7-B29C-EA3D-AE1F06836683}"/>
              </a:ext>
            </a:extLst>
          </p:cNvPr>
          <p:cNvSpPr txBox="1">
            <a:spLocks/>
          </p:cNvSpPr>
          <p:nvPr/>
        </p:nvSpPr>
        <p:spPr>
          <a:xfrm>
            <a:off x="1" y="1579496"/>
            <a:ext cx="12191996" cy="15794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9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rgbClr val="FF7800"/>
                </a:solidFill>
                <a:latin typeface="Segoe UI" panose="020B0502040204020203" pitchFamily="34" charset="0"/>
              </a:rPr>
              <a:t>Aguardamos</a:t>
            </a:r>
            <a:r>
              <a:rPr lang="en-US" sz="2400" b="1" dirty="0">
                <a:solidFill>
                  <a:srgbClr val="FF7800"/>
                </a:solidFill>
                <a:latin typeface="Segoe UI" panose="020B0502040204020203" pitchFamily="34" charset="0"/>
              </a:rPr>
              <a:t> </a:t>
            </a:r>
            <a:r>
              <a:rPr lang="en-US" sz="2400" b="1" dirty="0" err="1">
                <a:solidFill>
                  <a:srgbClr val="FF7800"/>
                </a:solidFill>
                <a:latin typeface="Segoe UI" panose="020B0502040204020203" pitchFamily="34" charset="0"/>
              </a:rPr>
              <a:t>sua</a:t>
            </a:r>
            <a:r>
              <a:rPr lang="en-US" sz="2400" b="1" dirty="0">
                <a:solidFill>
                  <a:srgbClr val="FF7800"/>
                </a:solidFill>
                <a:latin typeface="Segoe UI" panose="020B0502040204020203" pitchFamily="34" charset="0"/>
              </a:rPr>
              <a:t> </a:t>
            </a:r>
            <a:r>
              <a:rPr lang="en-US" sz="2400" b="1" dirty="0" err="1">
                <a:solidFill>
                  <a:srgbClr val="FF7800"/>
                </a:solidFill>
                <a:latin typeface="Segoe UI" panose="020B0502040204020203" pitchFamily="34" charset="0"/>
              </a:rPr>
              <a:t>visita</a:t>
            </a:r>
            <a:endParaRPr lang="en-US" sz="2400" b="1" dirty="0">
              <a:solidFill>
                <a:srgbClr val="FF7800"/>
              </a:solidFill>
              <a:latin typeface="Segoe UI" panose="020B0502040204020203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979039A-DEA1-5510-9D01-684F1F953DDB}"/>
              </a:ext>
            </a:extLst>
          </p:cNvPr>
          <p:cNvSpPr txBox="1"/>
          <p:nvPr/>
        </p:nvSpPr>
        <p:spPr>
          <a:xfrm>
            <a:off x="0" y="2117060"/>
            <a:ext cx="1219199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Segoe UI" panose="020B0502040204020203" pitchFamily="34" charset="0"/>
              </a:rPr>
              <a:t>Stand 43</a:t>
            </a:r>
            <a:endParaRPr lang="pt-BR" sz="4800">
              <a:solidFill>
                <a:schemeClr val="bg1"/>
              </a:solidFill>
            </a:endParaRP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6D5CE9A8-2E01-63BE-5C27-09253BEB8856}"/>
              </a:ext>
            </a:extLst>
          </p:cNvPr>
          <p:cNvSpPr txBox="1">
            <a:spLocks/>
          </p:cNvSpPr>
          <p:nvPr/>
        </p:nvSpPr>
        <p:spPr>
          <a:xfrm>
            <a:off x="2004876" y="5705399"/>
            <a:ext cx="2492337" cy="5842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9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rgbClr val="FF7800"/>
                </a:solidFill>
                <a:latin typeface="Segoe UI" panose="020B0502040204020203" pitchFamily="34" charset="0"/>
              </a:rPr>
              <a:t>PitchDeck</a:t>
            </a:r>
            <a:endParaRPr lang="en-US" sz="2400" b="1" dirty="0">
              <a:solidFill>
                <a:srgbClr val="FF7800"/>
              </a:solidFill>
              <a:latin typeface="Segoe UI" panose="020B0502040204020203" pitchFamily="34" charset="0"/>
            </a:endParaRPr>
          </a:p>
        </p:txBody>
      </p:sp>
      <p:pic>
        <p:nvPicPr>
          <p:cNvPr id="18" name="Imagem 17" descr="Código QR&#10;&#10;O conteúdo gerado por IA pode estar incorreto.">
            <a:extLst>
              <a:ext uri="{FF2B5EF4-FFF2-40B4-BE49-F238E27FC236}">
                <a16:creationId xmlns:a16="http://schemas.microsoft.com/office/drawing/2014/main" id="{32E36ED4-CC27-0C23-1B14-80AB90FB29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276" y="3301883"/>
            <a:ext cx="2492337" cy="2492337"/>
          </a:xfrm>
          <a:prstGeom prst="rect">
            <a:avLst/>
          </a:prstGeom>
        </p:spPr>
      </p:pic>
      <p:sp>
        <p:nvSpPr>
          <p:cNvPr id="19" name="Título 1">
            <a:extLst>
              <a:ext uri="{FF2B5EF4-FFF2-40B4-BE49-F238E27FC236}">
                <a16:creationId xmlns:a16="http://schemas.microsoft.com/office/drawing/2014/main" id="{5FC4D6AA-7D6D-B08C-7A66-A9B1D84E0C39}"/>
              </a:ext>
            </a:extLst>
          </p:cNvPr>
          <p:cNvSpPr txBox="1">
            <a:spLocks/>
          </p:cNvSpPr>
          <p:nvPr/>
        </p:nvSpPr>
        <p:spPr>
          <a:xfrm>
            <a:off x="7916573" y="5705399"/>
            <a:ext cx="2492337" cy="5842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9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FF7800"/>
                </a:solidFill>
                <a:latin typeface="Segoe UI" panose="020B0502040204020203" pitchFamily="34" charset="0"/>
              </a:rPr>
              <a:t>LinkedIn</a:t>
            </a:r>
          </a:p>
        </p:txBody>
      </p:sp>
      <p:pic>
        <p:nvPicPr>
          <p:cNvPr id="21" name="Imagem 20" descr="Código QR&#10;&#10;O conteúdo gerado por IA pode estar incorreto.">
            <a:extLst>
              <a:ext uri="{FF2B5EF4-FFF2-40B4-BE49-F238E27FC236}">
                <a16:creationId xmlns:a16="http://schemas.microsoft.com/office/drawing/2014/main" id="{CD93F4E2-8B73-BACA-1DA8-AB2294982F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173" y="3301883"/>
            <a:ext cx="2492336" cy="249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951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5509FD-E3E8-D573-B770-A3A411141C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m 20" descr="Tela de computador com fundo azul e verde&#10;&#10;Descrição gerada automaticamente com confiança baixa">
            <a:extLst>
              <a:ext uri="{FF2B5EF4-FFF2-40B4-BE49-F238E27FC236}">
                <a16:creationId xmlns:a16="http://schemas.microsoft.com/office/drawing/2014/main" id="{B698D3F4-E0D7-54FB-AEFF-00B54778848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82" b="13917"/>
          <a:stretch/>
        </p:blipFill>
        <p:spPr>
          <a:xfrm>
            <a:off x="0" y="-55451"/>
            <a:ext cx="12191998" cy="6858000"/>
          </a:xfrm>
          <a:prstGeom prst="rect">
            <a:avLst/>
          </a:prstGeom>
        </p:spPr>
      </p:pic>
      <p:grpSp>
        <p:nvGrpSpPr>
          <p:cNvPr id="16" name="Agrupar 15">
            <a:extLst>
              <a:ext uri="{FF2B5EF4-FFF2-40B4-BE49-F238E27FC236}">
                <a16:creationId xmlns:a16="http://schemas.microsoft.com/office/drawing/2014/main" id="{BDC5CCC6-CDB4-8C2D-81FE-651531EAE3DF}"/>
              </a:ext>
            </a:extLst>
          </p:cNvPr>
          <p:cNvGrpSpPr/>
          <p:nvPr/>
        </p:nvGrpSpPr>
        <p:grpSpPr>
          <a:xfrm>
            <a:off x="8091059" y="4123210"/>
            <a:ext cx="3841375" cy="2213790"/>
            <a:chOff x="13161127" y="1903070"/>
            <a:chExt cx="2928329" cy="1687600"/>
          </a:xfrm>
        </p:grpSpPr>
        <p:sp>
          <p:nvSpPr>
            <p:cNvPr id="3" name="Retângulo 2">
              <a:extLst>
                <a:ext uri="{FF2B5EF4-FFF2-40B4-BE49-F238E27FC236}">
                  <a16:creationId xmlns:a16="http://schemas.microsoft.com/office/drawing/2014/main" id="{19AB0B17-B9EC-C3F6-B414-40F34FD3E151}"/>
                </a:ext>
              </a:extLst>
            </p:cNvPr>
            <p:cNvSpPr/>
            <p:nvPr/>
          </p:nvSpPr>
          <p:spPr>
            <a:xfrm>
              <a:off x="13161127" y="2016817"/>
              <a:ext cx="1006824" cy="1220270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" name="Título 1">
              <a:extLst>
                <a:ext uri="{FF2B5EF4-FFF2-40B4-BE49-F238E27FC236}">
                  <a16:creationId xmlns:a16="http://schemas.microsoft.com/office/drawing/2014/main" id="{FAF3FC32-5E9B-7906-7DA8-5C0AFEB89924}"/>
                </a:ext>
              </a:extLst>
            </p:cNvPr>
            <p:cNvSpPr txBox="1">
              <a:spLocks/>
            </p:cNvSpPr>
            <p:nvPr/>
          </p:nvSpPr>
          <p:spPr>
            <a:xfrm>
              <a:off x="14234076" y="1903070"/>
              <a:ext cx="1855380" cy="16876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90000"/>
                </a:prstClr>
              </a:outerShdw>
            </a:effectLst>
          </p:spPr>
          <p:txBody>
            <a:bodyPr vert="horz" lIns="91440" tIns="45720" rIns="91440" bIns="45720" rtlCol="0" anchor="ctr">
              <a:normAutofit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20000"/>
                </a:lnSpc>
              </a:pPr>
              <a:r>
                <a:rPr lang="pt-BR" sz="2400" b="1" dirty="0">
                  <a:solidFill>
                    <a:schemeClr val="bg1"/>
                  </a:solidFill>
                  <a:latin typeface="Segoe UI" panose="020B0502040204020203" pitchFamily="34" charset="0"/>
                </a:rPr>
                <a:t>Maykon Ponce</a:t>
              </a:r>
            </a:p>
            <a:p>
              <a:pPr>
                <a:lnSpc>
                  <a:spcPct val="120000"/>
                </a:lnSpc>
              </a:pPr>
              <a:r>
                <a:rPr lang="pt-BR" sz="2000" dirty="0">
                  <a:solidFill>
                    <a:schemeClr val="bg1"/>
                  </a:solidFill>
                </a:rPr>
                <a:t>Gerente de TI, Inovação, Soluções para BackOffice e RPA Grupo </a:t>
              </a:r>
              <a:r>
                <a:rPr lang="pt-BR" sz="2000" b="1" dirty="0">
                  <a:solidFill>
                    <a:srgbClr val="FF7800"/>
                  </a:solidFill>
                </a:rPr>
                <a:t>Saga Veículos </a:t>
              </a:r>
            </a:p>
          </p:txBody>
        </p:sp>
      </p:grpSp>
      <p:grpSp>
        <p:nvGrpSpPr>
          <p:cNvPr id="22" name="Agrupar 21">
            <a:extLst>
              <a:ext uri="{FF2B5EF4-FFF2-40B4-BE49-F238E27FC236}">
                <a16:creationId xmlns:a16="http://schemas.microsoft.com/office/drawing/2014/main" id="{4674E66B-FEC1-54BD-261B-EA0B6F0DB88D}"/>
              </a:ext>
            </a:extLst>
          </p:cNvPr>
          <p:cNvGrpSpPr/>
          <p:nvPr/>
        </p:nvGrpSpPr>
        <p:grpSpPr>
          <a:xfrm>
            <a:off x="3945883" y="4062349"/>
            <a:ext cx="3885612" cy="1951822"/>
            <a:chOff x="4326267" y="4659232"/>
            <a:chExt cx="2962051" cy="1487896"/>
          </a:xfrm>
        </p:grpSpPr>
        <p:pic>
          <p:nvPicPr>
            <p:cNvPr id="8" name="Imagem 7" descr="Homem de camisa preta&#10;&#10;O conteúdo gerado por IA pode estar incorreto.">
              <a:extLst>
                <a:ext uri="{FF2B5EF4-FFF2-40B4-BE49-F238E27FC236}">
                  <a16:creationId xmlns:a16="http://schemas.microsoft.com/office/drawing/2014/main" id="{B486AD88-C12B-821E-CB10-F7421C0456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12" r="10412" b="4228"/>
            <a:stretch>
              <a:fillRect/>
            </a:stretch>
          </p:blipFill>
          <p:spPr>
            <a:xfrm>
              <a:off x="4326267" y="4830597"/>
              <a:ext cx="990240" cy="1197833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</p:pic>
        <p:sp>
          <p:nvSpPr>
            <p:cNvPr id="12" name="Título 1">
              <a:extLst>
                <a:ext uri="{FF2B5EF4-FFF2-40B4-BE49-F238E27FC236}">
                  <a16:creationId xmlns:a16="http://schemas.microsoft.com/office/drawing/2014/main" id="{FB68A66B-ABB3-8B31-D5DE-458AA8967224}"/>
                </a:ext>
              </a:extLst>
            </p:cNvPr>
            <p:cNvSpPr txBox="1">
              <a:spLocks/>
            </p:cNvSpPr>
            <p:nvPr/>
          </p:nvSpPr>
          <p:spPr>
            <a:xfrm>
              <a:off x="5316507" y="4970823"/>
              <a:ext cx="1855380" cy="117630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90000"/>
                </a:prstClr>
              </a:outerShdw>
            </a:effectLst>
          </p:spPr>
          <p:txBody>
            <a:bodyPr vert="horz" lIns="91440" tIns="45720" rIns="91440" bIns="45720" rtlCol="0" anchor="ctr">
              <a:normAutofit fontScale="92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20000"/>
                </a:lnSpc>
              </a:pPr>
              <a:r>
                <a:rPr lang="pt-BR" sz="2000" dirty="0">
                  <a:solidFill>
                    <a:schemeClr val="bg1"/>
                  </a:solidFill>
                </a:rPr>
                <a:t>Gerente de Tecnologia e Comunicação do Grupo </a:t>
              </a:r>
              <a:r>
                <a:rPr lang="pt-BR" sz="2000" b="1" dirty="0">
                  <a:solidFill>
                    <a:srgbClr val="FF7800"/>
                  </a:solidFill>
                </a:rPr>
                <a:t>Italiana Veículos</a:t>
              </a:r>
              <a:endParaRPr lang="pt-BR" sz="2000" dirty="0">
                <a:solidFill>
                  <a:schemeClr val="bg1"/>
                </a:solidFill>
              </a:endParaRPr>
            </a:p>
          </p:txBody>
        </p:sp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FB9FCAB2-9562-5182-CBD0-EBCEABE79DD4}"/>
                </a:ext>
              </a:extLst>
            </p:cNvPr>
            <p:cNvSpPr txBox="1"/>
            <p:nvPr/>
          </p:nvSpPr>
          <p:spPr>
            <a:xfrm>
              <a:off x="5331556" y="4659232"/>
              <a:ext cx="1956762" cy="4402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t-BR" sz="2400" b="1" dirty="0">
                  <a:solidFill>
                    <a:schemeClr val="bg1"/>
                  </a:solidFill>
                  <a:latin typeface="Segoe UI" panose="020B0502040204020203" pitchFamily="34" charset="0"/>
                </a:rPr>
                <a:t>Carlos A. Gomes</a:t>
              </a:r>
            </a:p>
          </p:txBody>
        </p:sp>
      </p:grp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7A8F1AE0-6D8A-C8FA-F3F8-B6606B83734E}"/>
              </a:ext>
            </a:extLst>
          </p:cNvPr>
          <p:cNvGrpSpPr/>
          <p:nvPr/>
        </p:nvGrpSpPr>
        <p:grpSpPr>
          <a:xfrm>
            <a:off x="1934095" y="1362439"/>
            <a:ext cx="4677018" cy="2011121"/>
            <a:chOff x="853205" y="2113989"/>
            <a:chExt cx="3600315" cy="1548137"/>
          </a:xfrm>
        </p:grpSpPr>
        <p:pic>
          <p:nvPicPr>
            <p:cNvPr id="6" name="Imagem 5" descr="Homem de barba posando para foto&#10;&#10;O conteúdo gerado por IA pode estar incorreto.">
              <a:extLst>
                <a:ext uri="{FF2B5EF4-FFF2-40B4-BE49-F238E27FC236}">
                  <a16:creationId xmlns:a16="http://schemas.microsoft.com/office/drawing/2014/main" id="{5DA53591-2560-DD2D-77B1-31C3C6F2705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40" r="5526"/>
            <a:stretch>
              <a:fillRect/>
            </a:stretch>
          </p:blipFill>
          <p:spPr>
            <a:xfrm>
              <a:off x="853205" y="2278321"/>
              <a:ext cx="1048163" cy="1323874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</p:pic>
        <p:sp>
          <p:nvSpPr>
            <p:cNvPr id="10" name="Título 1">
              <a:extLst>
                <a:ext uri="{FF2B5EF4-FFF2-40B4-BE49-F238E27FC236}">
                  <a16:creationId xmlns:a16="http://schemas.microsoft.com/office/drawing/2014/main" id="{5A95FEB1-BA75-C047-9EC5-47B8551A7241}"/>
                </a:ext>
              </a:extLst>
            </p:cNvPr>
            <p:cNvSpPr txBox="1">
              <a:spLocks/>
            </p:cNvSpPr>
            <p:nvPr/>
          </p:nvSpPr>
          <p:spPr>
            <a:xfrm>
              <a:off x="1898314" y="2520066"/>
              <a:ext cx="2065917" cy="114206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90000"/>
                </a:prstClr>
              </a:outerShdw>
            </a:effectLst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10000"/>
                </a:lnSpc>
              </a:pPr>
              <a:r>
                <a:rPr lang="pt-BR" sz="2000" dirty="0">
                  <a:solidFill>
                    <a:schemeClr val="bg1"/>
                  </a:solidFill>
                </a:rPr>
                <a:t>CEO da </a:t>
              </a:r>
              <a:r>
                <a:rPr lang="pt-BR" sz="2000" b="1" dirty="0">
                  <a:solidFill>
                    <a:srgbClr val="FF7800"/>
                  </a:solidFill>
                </a:rPr>
                <a:t>Brain Analytics</a:t>
              </a:r>
              <a:r>
                <a:rPr lang="pt-BR" sz="2000" dirty="0">
                  <a:solidFill>
                    <a:srgbClr val="FF7800"/>
                  </a:solidFill>
                </a:rPr>
                <a:t> </a:t>
              </a:r>
              <a:r>
                <a:rPr lang="pt-BR" sz="2000" dirty="0">
                  <a:solidFill>
                    <a:schemeClr val="bg1"/>
                  </a:solidFill>
                </a:rPr>
                <a:t>e Diretor de</a:t>
              </a:r>
            </a:p>
            <a:p>
              <a:pPr>
                <a:lnSpc>
                  <a:spcPct val="110000"/>
                </a:lnSpc>
              </a:pPr>
              <a:r>
                <a:rPr lang="pt-BR" sz="2000" dirty="0">
                  <a:solidFill>
                    <a:schemeClr val="bg1"/>
                  </a:solidFill>
                </a:rPr>
                <a:t>Inovação e IA no </a:t>
              </a:r>
              <a:r>
                <a:rPr lang="pt-BR" sz="1800" b="1" dirty="0">
                  <a:solidFill>
                    <a:srgbClr val="FF7800"/>
                  </a:solidFill>
                </a:rPr>
                <a:t>SINDINFORMÁTICA-GO</a:t>
              </a:r>
              <a:endParaRPr lang="pt-BR" sz="2000" b="1" dirty="0">
                <a:solidFill>
                  <a:srgbClr val="FF7800"/>
                </a:solidFill>
              </a:endParaRPr>
            </a:p>
          </p:txBody>
        </p:sp>
        <p:sp>
          <p:nvSpPr>
            <p:cNvPr id="25" name="CaixaDeTexto 24">
              <a:extLst>
                <a:ext uri="{FF2B5EF4-FFF2-40B4-BE49-F238E27FC236}">
                  <a16:creationId xmlns:a16="http://schemas.microsoft.com/office/drawing/2014/main" id="{8F374F6C-B621-A4E7-D7E1-C01C5798AFDA}"/>
                </a:ext>
              </a:extLst>
            </p:cNvPr>
            <p:cNvSpPr txBox="1"/>
            <p:nvPr/>
          </p:nvSpPr>
          <p:spPr>
            <a:xfrm>
              <a:off x="1901366" y="2113989"/>
              <a:ext cx="2552154" cy="4445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t-BR" sz="2400" b="1" dirty="0">
                  <a:solidFill>
                    <a:schemeClr val="bg1"/>
                  </a:solidFill>
                  <a:latin typeface="Segoe UI" panose="020B0502040204020203" pitchFamily="34" charset="0"/>
                </a:rPr>
                <a:t>Thiago Giani</a:t>
              </a:r>
            </a:p>
          </p:txBody>
        </p:sp>
      </p:grpSp>
      <p:grpSp>
        <p:nvGrpSpPr>
          <p:cNvPr id="5" name="Agrupar 4">
            <a:extLst>
              <a:ext uri="{FF2B5EF4-FFF2-40B4-BE49-F238E27FC236}">
                <a16:creationId xmlns:a16="http://schemas.microsoft.com/office/drawing/2014/main" id="{EBD8239E-2BFE-BFCE-8BC4-083732A67AA7}"/>
              </a:ext>
            </a:extLst>
          </p:cNvPr>
          <p:cNvGrpSpPr/>
          <p:nvPr/>
        </p:nvGrpSpPr>
        <p:grpSpPr>
          <a:xfrm>
            <a:off x="7027052" y="1370427"/>
            <a:ext cx="3880777" cy="1953210"/>
            <a:chOff x="881324" y="4971353"/>
            <a:chExt cx="2987378" cy="1503559"/>
          </a:xfrm>
        </p:grpSpPr>
        <p:sp>
          <p:nvSpPr>
            <p:cNvPr id="18" name="Título 1">
              <a:extLst>
                <a:ext uri="{FF2B5EF4-FFF2-40B4-BE49-F238E27FC236}">
                  <a16:creationId xmlns:a16="http://schemas.microsoft.com/office/drawing/2014/main" id="{C4AAC41F-DF69-0324-F7E2-198E3E2ADC2B}"/>
                </a:ext>
              </a:extLst>
            </p:cNvPr>
            <p:cNvSpPr txBox="1">
              <a:spLocks/>
            </p:cNvSpPr>
            <p:nvPr/>
          </p:nvSpPr>
          <p:spPr>
            <a:xfrm>
              <a:off x="1892748" y="5283236"/>
              <a:ext cx="1975954" cy="75995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90000"/>
                </a:prstClr>
              </a:outerShdw>
            </a:effectLst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pt-BR" sz="2000" dirty="0">
                  <a:solidFill>
                    <a:schemeClr val="bg1"/>
                  </a:solidFill>
                </a:rPr>
                <a:t>Diretor de Inovação </a:t>
              </a:r>
              <a:r>
                <a:rPr lang="pt-BR" sz="2000" b="1" dirty="0">
                  <a:solidFill>
                    <a:srgbClr val="FF7800"/>
                  </a:solidFill>
                </a:rPr>
                <a:t>Brain Analytics</a:t>
              </a:r>
            </a:p>
          </p:txBody>
        </p:sp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C5ABBD68-CFF1-1F1D-C24C-376BBE8FC7FB}"/>
                </a:ext>
              </a:extLst>
            </p:cNvPr>
            <p:cNvSpPr txBox="1"/>
            <p:nvPr/>
          </p:nvSpPr>
          <p:spPr>
            <a:xfrm>
              <a:off x="1892749" y="4971353"/>
              <a:ext cx="1975951" cy="4445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t-BR" sz="2400" b="1" dirty="0">
                  <a:solidFill>
                    <a:schemeClr val="bg1"/>
                  </a:solidFill>
                  <a:latin typeface="Segoe UI" panose="020B0502040204020203" pitchFamily="34" charset="0"/>
                </a:rPr>
                <a:t>Eriston Santos</a:t>
              </a:r>
            </a:p>
          </p:txBody>
        </p:sp>
        <p:pic>
          <p:nvPicPr>
            <p:cNvPr id="26" name="Imagem 25" descr="Homem de terno e gravata olhando para o lado&#10;&#10;O conteúdo gerado por IA pode estar incorreto.">
              <a:extLst>
                <a:ext uri="{FF2B5EF4-FFF2-40B4-BE49-F238E27FC236}">
                  <a16:creationId xmlns:a16="http://schemas.microsoft.com/office/drawing/2014/main" id="{B07BA98C-7AC9-5A5C-43A3-D7AC400C917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l="5900" t="13651" r="3715" b="7477"/>
            <a:stretch>
              <a:fillRect/>
            </a:stretch>
          </p:blipFill>
          <p:spPr>
            <a:xfrm>
              <a:off x="881324" y="5151038"/>
              <a:ext cx="1011423" cy="1323874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</p:pic>
      </p:grp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CAA06DC4-AE4B-B5E6-FFAB-4860F9F090C5}"/>
              </a:ext>
            </a:extLst>
          </p:cNvPr>
          <p:cNvGrpSpPr/>
          <p:nvPr/>
        </p:nvGrpSpPr>
        <p:grpSpPr>
          <a:xfrm>
            <a:off x="428326" y="4064320"/>
            <a:ext cx="3323051" cy="1842296"/>
            <a:chOff x="8261406" y="4628158"/>
            <a:chExt cx="2533204" cy="1404405"/>
          </a:xfrm>
        </p:grpSpPr>
        <p:pic>
          <p:nvPicPr>
            <p:cNvPr id="7" name="Imagem 6" descr="Homem sorrindo posando para foto&#10;&#10;O conteúdo gerado por IA pode estar incorreto.">
              <a:extLst>
                <a:ext uri="{FF2B5EF4-FFF2-40B4-BE49-F238E27FC236}">
                  <a16:creationId xmlns:a16="http://schemas.microsoft.com/office/drawing/2014/main" id="{0065E24E-518D-6370-D154-B502B26AE2B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92" r="13090" b="10303"/>
            <a:stretch>
              <a:fillRect/>
            </a:stretch>
          </p:blipFill>
          <p:spPr>
            <a:xfrm>
              <a:off x="8261406" y="4818521"/>
              <a:ext cx="931326" cy="1176304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</p:pic>
        <p:sp>
          <p:nvSpPr>
            <p:cNvPr id="11" name="Título 1">
              <a:extLst>
                <a:ext uri="{FF2B5EF4-FFF2-40B4-BE49-F238E27FC236}">
                  <a16:creationId xmlns:a16="http://schemas.microsoft.com/office/drawing/2014/main" id="{47AB799F-94F9-E081-C05A-43940E538DBE}"/>
                </a:ext>
              </a:extLst>
            </p:cNvPr>
            <p:cNvSpPr txBox="1">
              <a:spLocks/>
            </p:cNvSpPr>
            <p:nvPr/>
          </p:nvSpPr>
          <p:spPr>
            <a:xfrm>
              <a:off x="9244686" y="5027820"/>
              <a:ext cx="1549924" cy="100474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90000"/>
                </a:prstClr>
              </a:outerShdw>
            </a:effectLst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pt-BR" sz="2000" dirty="0">
                  <a:solidFill>
                    <a:schemeClr val="bg1"/>
                  </a:solidFill>
                  <a:latin typeface="Segoe UI" panose="020B0502040204020203" pitchFamily="34" charset="0"/>
                </a:rPr>
                <a:t>Head de Tecnologia do Grupo </a:t>
              </a:r>
              <a:r>
                <a:rPr lang="pt-BR" sz="2000" b="1" dirty="0">
                  <a:solidFill>
                    <a:srgbClr val="FF7800"/>
                  </a:solidFill>
                  <a:latin typeface="Segoe UI" panose="020B0502040204020203" pitchFamily="34" charset="0"/>
                </a:rPr>
                <a:t>Nisa Veículos</a:t>
              </a:r>
              <a:endParaRPr lang="pt-BR" sz="2000" b="1" dirty="0">
                <a:solidFill>
                  <a:srgbClr val="FF7800"/>
                </a:solidFill>
              </a:endParaRPr>
            </a:p>
          </p:txBody>
        </p:sp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3E9DA6A6-3942-A903-6965-1BB2EE203E88}"/>
                </a:ext>
              </a:extLst>
            </p:cNvPr>
            <p:cNvSpPr txBox="1"/>
            <p:nvPr/>
          </p:nvSpPr>
          <p:spPr>
            <a:xfrm>
              <a:off x="9244685" y="4628158"/>
              <a:ext cx="1441616" cy="4402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t-BR" sz="2400" b="1" dirty="0">
                  <a:solidFill>
                    <a:schemeClr val="bg1"/>
                  </a:solidFill>
                  <a:latin typeface="Segoe UI" panose="020B0502040204020203" pitchFamily="34" charset="0"/>
                </a:rPr>
                <a:t>Daniel Silva</a:t>
              </a:r>
            </a:p>
          </p:txBody>
        </p:sp>
      </p:grpSp>
      <p:sp>
        <p:nvSpPr>
          <p:cNvPr id="30" name="Título 1">
            <a:extLst>
              <a:ext uri="{FF2B5EF4-FFF2-40B4-BE49-F238E27FC236}">
                <a16:creationId xmlns:a16="http://schemas.microsoft.com/office/drawing/2014/main" id="{B37AAA5D-054C-9565-4F58-1AA2A680658F}"/>
              </a:ext>
            </a:extLst>
          </p:cNvPr>
          <p:cNvSpPr txBox="1">
            <a:spLocks/>
          </p:cNvSpPr>
          <p:nvPr/>
        </p:nvSpPr>
        <p:spPr>
          <a:xfrm>
            <a:off x="270333" y="50347"/>
            <a:ext cx="11664035" cy="12202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9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pt-BR" sz="4800" b="1" i="0" dirty="0">
                <a:solidFill>
                  <a:srgbClr val="FF7800"/>
                </a:solidFill>
                <a:effectLst/>
                <a:latin typeface="Segoe UI" panose="020B0502040204020203" pitchFamily="34" charset="0"/>
              </a:rPr>
              <a:t>Palestrantes</a:t>
            </a:r>
          </a:p>
        </p:txBody>
      </p:sp>
    </p:spTree>
    <p:extLst>
      <p:ext uri="{BB962C8B-B14F-4D97-AF65-F5344CB8AC3E}">
        <p14:creationId xmlns:p14="http://schemas.microsoft.com/office/powerpoint/2010/main" val="907758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2E7A2C-C255-887B-4FA4-10D0EA053C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Fundo preto com letras vermelhas&#10;&#10;Descrição gerada automaticamente com confiança média">
            <a:extLst>
              <a:ext uri="{FF2B5EF4-FFF2-40B4-BE49-F238E27FC236}">
                <a16:creationId xmlns:a16="http://schemas.microsoft.com/office/drawing/2014/main" id="{EE47E4F1-7197-39CF-F0C1-3914A06FB1B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"/>
          </a:blip>
          <a:srcRect l="11463" t="25100" r="-101" b="25145"/>
          <a:stretch/>
        </p:blipFill>
        <p:spPr>
          <a:xfrm>
            <a:off x="-12704" y="0"/>
            <a:ext cx="12217405" cy="6858000"/>
          </a:xfrm>
          <a:prstGeom prst="rect">
            <a:avLst/>
          </a:prstGeom>
        </p:spPr>
      </p:pic>
      <p:pic>
        <p:nvPicPr>
          <p:cNvPr id="16" name="Imagem 15" descr="Cidade iluminada a noite&#10;&#10;Descrição gerada automaticamente">
            <a:extLst>
              <a:ext uri="{FF2B5EF4-FFF2-40B4-BE49-F238E27FC236}">
                <a16:creationId xmlns:a16="http://schemas.microsoft.com/office/drawing/2014/main" id="{A3CCCC6F-0DE1-DE58-D3B2-6E9F9978228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5000"/>
          </a:blip>
          <a:srcRect t="21852" b="21956"/>
          <a:stretch/>
        </p:blipFill>
        <p:spPr>
          <a:xfrm>
            <a:off x="0" y="0"/>
            <a:ext cx="12204702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393D0BDF-4D96-A34F-9B16-0CC76B1C1EAB}"/>
              </a:ext>
            </a:extLst>
          </p:cNvPr>
          <p:cNvSpPr txBox="1">
            <a:spLocks/>
          </p:cNvSpPr>
          <p:nvPr/>
        </p:nvSpPr>
        <p:spPr>
          <a:xfrm>
            <a:off x="270333" y="-93445"/>
            <a:ext cx="11664035" cy="13640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9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pt-BR" sz="4800" b="1" i="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Sobre a </a:t>
            </a:r>
            <a:r>
              <a:rPr lang="pt-BR" sz="4800" b="1" i="0" dirty="0">
                <a:solidFill>
                  <a:srgbClr val="FF7800"/>
                </a:solidFill>
                <a:effectLst/>
                <a:latin typeface="Segoe UI" panose="020B0502040204020203" pitchFamily="34" charset="0"/>
              </a:rPr>
              <a:t>Brain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F4784E4B-AE39-7D6E-DCAA-BC373C9B0BE6}"/>
              </a:ext>
            </a:extLst>
          </p:cNvPr>
          <p:cNvSpPr txBox="1">
            <a:spLocks/>
          </p:cNvSpPr>
          <p:nvPr/>
        </p:nvSpPr>
        <p:spPr>
          <a:xfrm>
            <a:off x="337465" y="1033676"/>
            <a:ext cx="5382852" cy="37190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90000"/>
              </a:prstClr>
            </a:outerShdw>
          </a:effectLst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pt-BR" sz="2700">
                <a:solidFill>
                  <a:schemeClr val="bg1"/>
                </a:solidFill>
              </a:rPr>
              <a:t>A </a:t>
            </a:r>
            <a:r>
              <a:rPr lang="pt-BR" sz="2700">
                <a:solidFill>
                  <a:srgbClr val="FF7800"/>
                </a:solidFill>
              </a:rPr>
              <a:t>Brain - RPA &amp; Analytics</a:t>
            </a:r>
            <a:r>
              <a:rPr lang="pt-BR" sz="2700">
                <a:solidFill>
                  <a:schemeClr val="bg1"/>
                </a:solidFill>
              </a:rPr>
              <a:t> é uma empresa de tecnologia especialista em soluções e serviços de personalizados e customizáveis. Atuante no mercado desde 2020, já ajudamos várias empresas a resolverem problemas de negócios complexos, com resultados que geram economia e otimizam recursos.</a:t>
            </a:r>
            <a:endParaRPr lang="pt-BR" sz="2700" b="1" i="0">
              <a:solidFill>
                <a:schemeClr val="bg1"/>
              </a:solidFill>
              <a:effectLst/>
              <a:latin typeface="Segoe UI" panose="020B0502040204020203" pitchFamily="34" charset="0"/>
            </a:endParaRPr>
          </a:p>
        </p:txBody>
      </p: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886E0E8A-6610-31D2-A703-A8611F3DD058}"/>
              </a:ext>
            </a:extLst>
          </p:cNvPr>
          <p:cNvGrpSpPr/>
          <p:nvPr/>
        </p:nvGrpSpPr>
        <p:grpSpPr>
          <a:xfrm>
            <a:off x="6944264" y="4080008"/>
            <a:ext cx="4090877" cy="1077388"/>
            <a:chOff x="7135043" y="2876397"/>
            <a:chExt cx="3683706" cy="1027665"/>
          </a:xfrm>
        </p:grpSpPr>
        <p:cxnSp>
          <p:nvCxnSpPr>
            <p:cNvPr id="11" name="Conector reto 10">
              <a:extLst>
                <a:ext uri="{FF2B5EF4-FFF2-40B4-BE49-F238E27FC236}">
                  <a16:creationId xmlns:a16="http://schemas.microsoft.com/office/drawing/2014/main" id="{D468663E-1D75-19B4-E6D5-8572EC9146D3}"/>
                </a:ext>
              </a:extLst>
            </p:cNvPr>
            <p:cNvCxnSpPr>
              <a:cxnSpLocks/>
            </p:cNvCxnSpPr>
            <p:nvPr/>
          </p:nvCxnSpPr>
          <p:spPr>
            <a:xfrm>
              <a:off x="9151889" y="3173816"/>
              <a:ext cx="0" cy="73024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5D73147E-C990-CDB4-315F-7A2A57C03210}"/>
                </a:ext>
              </a:extLst>
            </p:cNvPr>
            <p:cNvSpPr txBox="1"/>
            <p:nvPr/>
          </p:nvSpPr>
          <p:spPr>
            <a:xfrm>
              <a:off x="8082111" y="2876397"/>
              <a:ext cx="1866079" cy="2410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 err="1">
                  <a:solidFill>
                    <a:schemeClr val="bg1"/>
                  </a:solidFill>
                </a:rPr>
                <a:t>Authorized</a:t>
              </a:r>
              <a:r>
                <a:rPr lang="pt-BR" sz="1400" b="1" dirty="0">
                  <a:solidFill>
                    <a:schemeClr val="bg1"/>
                  </a:solidFill>
                </a:rPr>
                <a:t> </a:t>
              </a:r>
              <a:r>
                <a:rPr lang="pt-BR" sz="1400" b="1" dirty="0" err="1">
                  <a:solidFill>
                    <a:schemeClr val="bg1"/>
                  </a:solidFill>
                </a:rPr>
                <a:t>Reseller</a:t>
              </a:r>
              <a:endParaRPr lang="pt-BR" sz="1400" b="1" dirty="0">
                <a:solidFill>
                  <a:schemeClr val="bg1"/>
                </a:solidFill>
              </a:endParaRPr>
            </a:p>
          </p:txBody>
        </p:sp>
        <p:pic>
          <p:nvPicPr>
            <p:cNvPr id="13" name="Imagem 12" descr="Desenho com traços pretos&#10;&#10;O conteúdo gerado por IA pode estar incorreto.">
              <a:extLst>
                <a:ext uri="{FF2B5EF4-FFF2-40B4-BE49-F238E27FC236}">
                  <a16:creationId xmlns:a16="http://schemas.microsoft.com/office/drawing/2014/main" id="{489F4C89-40D0-2585-C63B-2984CE218C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5043" y="3337628"/>
              <a:ext cx="1689119" cy="402621"/>
            </a:xfrm>
            <a:prstGeom prst="rect">
              <a:avLst/>
            </a:prstGeom>
          </p:spPr>
        </p:pic>
        <p:pic>
          <p:nvPicPr>
            <p:cNvPr id="14" name="Imagem 13" descr="Desenho de um círculo&#10;&#10;O conteúdo gerado por IA pode estar incorreto.">
              <a:extLst>
                <a:ext uri="{FF2B5EF4-FFF2-40B4-BE49-F238E27FC236}">
                  <a16:creationId xmlns:a16="http://schemas.microsoft.com/office/drawing/2014/main" id="{55F67231-9FB0-4826-1EF1-728628DCA03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6023" y="3242553"/>
              <a:ext cx="1182726" cy="497696"/>
            </a:xfrm>
            <a:prstGeom prst="rect">
              <a:avLst/>
            </a:prstGeom>
          </p:spPr>
        </p:pic>
      </p:grpSp>
      <p:sp>
        <p:nvSpPr>
          <p:cNvPr id="18" name="Título 1">
            <a:extLst>
              <a:ext uri="{FF2B5EF4-FFF2-40B4-BE49-F238E27FC236}">
                <a16:creationId xmlns:a16="http://schemas.microsoft.com/office/drawing/2014/main" id="{E271DE6A-60E7-1198-009C-F213431FA14A}"/>
              </a:ext>
            </a:extLst>
          </p:cNvPr>
          <p:cNvSpPr txBox="1">
            <a:spLocks/>
          </p:cNvSpPr>
          <p:nvPr/>
        </p:nvSpPr>
        <p:spPr>
          <a:xfrm>
            <a:off x="10052343" y="3206769"/>
            <a:ext cx="1586241" cy="7106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90000"/>
              </a:prstClr>
            </a:outerShdw>
          </a:effectLst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pt-BR" sz="1400" b="1" dirty="0">
                <a:solidFill>
                  <a:schemeClr val="bg1"/>
                </a:solidFill>
              </a:rPr>
              <a:t>Horas de Projetos</a:t>
            </a:r>
          </a:p>
          <a:p>
            <a:pPr algn="ctr">
              <a:lnSpc>
                <a:spcPct val="110000"/>
              </a:lnSpc>
            </a:pPr>
            <a:r>
              <a:rPr lang="pt-BR" sz="1400" b="1" dirty="0">
                <a:solidFill>
                  <a:schemeClr val="bg1"/>
                </a:solidFill>
              </a:rPr>
              <a:t>de automações e dados</a:t>
            </a:r>
            <a:endParaRPr lang="pt-BR" sz="1400" b="1" dirty="0">
              <a:solidFill>
                <a:schemeClr val="bg1"/>
              </a:solidFill>
              <a:latin typeface="Segoe UI" panose="020B0502040204020203" pitchFamily="34" charset="0"/>
            </a:endParaRP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D1856BB4-E52C-8564-28FB-8F4F14D89BF5}"/>
              </a:ext>
            </a:extLst>
          </p:cNvPr>
          <p:cNvSpPr txBox="1">
            <a:spLocks/>
          </p:cNvSpPr>
          <p:nvPr/>
        </p:nvSpPr>
        <p:spPr>
          <a:xfrm>
            <a:off x="10154970" y="2733567"/>
            <a:ext cx="1418977" cy="6129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90000"/>
              </a:prstClr>
            </a:outerShdw>
          </a:effectLst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pt-BR" sz="3200" b="1" dirty="0">
                <a:solidFill>
                  <a:srgbClr val="FF7800"/>
                </a:solidFill>
                <a:latin typeface="Segoe UI" panose="020B0502040204020203" pitchFamily="34" charset="0"/>
              </a:rPr>
              <a:t>38.000</a:t>
            </a:r>
            <a:endParaRPr lang="pt-BR" sz="3200" b="1" i="0" dirty="0">
              <a:solidFill>
                <a:srgbClr val="FF78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664829F6-36B4-2B37-4F01-200C0257E261}"/>
              </a:ext>
            </a:extLst>
          </p:cNvPr>
          <p:cNvSpPr txBox="1">
            <a:spLocks/>
          </p:cNvSpPr>
          <p:nvPr/>
        </p:nvSpPr>
        <p:spPr>
          <a:xfrm>
            <a:off x="6056271" y="1917918"/>
            <a:ext cx="2076040" cy="514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9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pt-BR" sz="2000" b="1">
                <a:solidFill>
                  <a:schemeClr val="bg1"/>
                </a:solidFill>
              </a:rPr>
              <a:t>RPA</a:t>
            </a:r>
            <a:endParaRPr lang="pt-BR" sz="1400" b="1">
              <a:solidFill>
                <a:schemeClr val="bg1"/>
              </a:solidFill>
            </a:endParaRPr>
          </a:p>
        </p:txBody>
      </p:sp>
      <p:sp>
        <p:nvSpPr>
          <p:cNvPr id="25" name="Título 1">
            <a:extLst>
              <a:ext uri="{FF2B5EF4-FFF2-40B4-BE49-F238E27FC236}">
                <a16:creationId xmlns:a16="http://schemas.microsoft.com/office/drawing/2014/main" id="{1E940B65-E6C2-F06C-FF56-5A6E69AF45B7}"/>
              </a:ext>
            </a:extLst>
          </p:cNvPr>
          <p:cNvSpPr txBox="1">
            <a:spLocks/>
          </p:cNvSpPr>
          <p:nvPr/>
        </p:nvSpPr>
        <p:spPr>
          <a:xfrm>
            <a:off x="10111294" y="1832518"/>
            <a:ext cx="1492457" cy="6129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90000"/>
              </a:prstClr>
            </a:outerShdw>
          </a:effectLst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pt-BR" sz="1600" b="1" dirty="0">
                <a:solidFill>
                  <a:schemeClr val="bg1"/>
                </a:solidFill>
              </a:rPr>
              <a:t>Agentes de IA</a:t>
            </a:r>
          </a:p>
          <a:p>
            <a:pPr algn="ctr">
              <a:lnSpc>
                <a:spcPct val="110000"/>
              </a:lnSpc>
            </a:pPr>
            <a:r>
              <a:rPr lang="pt-BR" sz="1600" b="1" dirty="0">
                <a:solidFill>
                  <a:schemeClr val="bg1"/>
                </a:solidFill>
              </a:rPr>
              <a:t>Personalizados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5D73147E-C990-CDB4-315F-7A2A57C03210}"/>
              </a:ext>
            </a:extLst>
          </p:cNvPr>
          <p:cNvSpPr txBox="1"/>
          <p:nvPr/>
        </p:nvSpPr>
        <p:spPr>
          <a:xfrm>
            <a:off x="9095399" y="5314685"/>
            <a:ext cx="25236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err="1">
                <a:solidFill>
                  <a:schemeClr val="bg1"/>
                </a:solidFill>
              </a:rPr>
              <a:t>Partners</a:t>
            </a:r>
            <a:r>
              <a:rPr lang="pt-BR" sz="1400">
                <a:solidFill>
                  <a:schemeClr val="bg1"/>
                </a:solidFill>
              </a:rPr>
              <a:t> Alliance</a:t>
            </a:r>
          </a:p>
        </p:txBody>
      </p:sp>
      <p:sp>
        <p:nvSpPr>
          <p:cNvPr id="37" name="Retângulo: Cantos Arredondados 36">
            <a:extLst>
              <a:ext uri="{FF2B5EF4-FFF2-40B4-BE49-F238E27FC236}">
                <a16:creationId xmlns:a16="http://schemas.microsoft.com/office/drawing/2014/main" id="{4518C5FA-2F1D-3F94-277B-945DE6173ACE}"/>
              </a:ext>
            </a:extLst>
          </p:cNvPr>
          <p:cNvSpPr/>
          <p:nvPr/>
        </p:nvSpPr>
        <p:spPr>
          <a:xfrm>
            <a:off x="6346829" y="5634055"/>
            <a:ext cx="5291755" cy="748833"/>
          </a:xfrm>
          <a:prstGeom prst="round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pic>
        <p:nvPicPr>
          <p:cNvPr id="39" name="Imagem 38" descr="Logotipo&#10;&#10;O conteúdo gerado por IA pode estar incorreto.">
            <a:extLst>
              <a:ext uri="{FF2B5EF4-FFF2-40B4-BE49-F238E27FC236}">
                <a16:creationId xmlns:a16="http://schemas.microsoft.com/office/drawing/2014/main" id="{58213D42-D855-DFC2-30A5-1CDF799989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224" y="5783225"/>
            <a:ext cx="731502" cy="478206"/>
          </a:xfrm>
          <a:prstGeom prst="rect">
            <a:avLst/>
          </a:prstGeom>
        </p:spPr>
      </p:pic>
      <p:pic>
        <p:nvPicPr>
          <p:cNvPr id="53" name="Imagem 52" descr="Logotipo&#10;&#10;O conteúdo gerado por IA pode estar incorreto.">
            <a:extLst>
              <a:ext uri="{FF2B5EF4-FFF2-40B4-BE49-F238E27FC236}">
                <a16:creationId xmlns:a16="http://schemas.microsoft.com/office/drawing/2014/main" id="{F90B6C8C-68A1-0DAE-7CCB-6CE04E147F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0" t="24185" r="13162" b="10006"/>
          <a:stretch>
            <a:fillRect/>
          </a:stretch>
        </p:blipFill>
        <p:spPr>
          <a:xfrm>
            <a:off x="6494662" y="5701276"/>
            <a:ext cx="933729" cy="596236"/>
          </a:xfrm>
          <a:prstGeom prst="rect">
            <a:avLst/>
          </a:prstGeom>
        </p:spPr>
      </p:pic>
      <p:pic>
        <p:nvPicPr>
          <p:cNvPr id="55" name="Imagem 54" descr="Placa vermelha com letras brancas&#10;&#10;O conteúdo gerado por IA pode estar incorreto.">
            <a:extLst>
              <a:ext uri="{FF2B5EF4-FFF2-40B4-BE49-F238E27FC236}">
                <a16:creationId xmlns:a16="http://schemas.microsoft.com/office/drawing/2014/main" id="{4C3E0FC4-B257-3DD5-07F9-F8B86DA3638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477" y="5821292"/>
            <a:ext cx="1429681" cy="437881"/>
          </a:xfrm>
          <a:prstGeom prst="rect">
            <a:avLst/>
          </a:prstGeom>
        </p:spPr>
      </p:pic>
      <p:pic>
        <p:nvPicPr>
          <p:cNvPr id="57" name="Imagem 56" descr="Desenho com traços pretos em fundo branco&#10;&#10;O conteúdo gerado por IA pode estar incorreto.">
            <a:extLst>
              <a:ext uri="{FF2B5EF4-FFF2-40B4-BE49-F238E27FC236}">
                <a16:creationId xmlns:a16="http://schemas.microsoft.com/office/drawing/2014/main" id="{4CC836E3-E863-5AD9-4703-82141441337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653" y="5802441"/>
            <a:ext cx="1335183" cy="393905"/>
          </a:xfrm>
          <a:prstGeom prst="rect">
            <a:avLst/>
          </a:prstGeom>
        </p:spPr>
      </p:pic>
      <p:sp>
        <p:nvSpPr>
          <p:cNvPr id="62" name="Título 1">
            <a:extLst>
              <a:ext uri="{FF2B5EF4-FFF2-40B4-BE49-F238E27FC236}">
                <a16:creationId xmlns:a16="http://schemas.microsoft.com/office/drawing/2014/main" id="{F883E21F-9B35-78BF-6CCE-0CBDE6A61D73}"/>
              </a:ext>
            </a:extLst>
          </p:cNvPr>
          <p:cNvSpPr txBox="1">
            <a:spLocks/>
          </p:cNvSpPr>
          <p:nvPr/>
        </p:nvSpPr>
        <p:spPr>
          <a:xfrm>
            <a:off x="7976303" y="1818979"/>
            <a:ext cx="2076040" cy="6129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9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BR" sz="1600" b="1" dirty="0">
                <a:solidFill>
                  <a:schemeClr val="bg1"/>
                </a:solidFill>
              </a:rPr>
              <a:t>Data</a:t>
            </a:r>
          </a:p>
          <a:p>
            <a:pPr algn="ctr">
              <a:lnSpc>
                <a:spcPct val="100000"/>
              </a:lnSpc>
            </a:pPr>
            <a:r>
              <a:rPr lang="pt-BR" sz="1600" b="1" dirty="0" err="1">
                <a:solidFill>
                  <a:schemeClr val="bg1"/>
                </a:solidFill>
              </a:rPr>
              <a:t>Intelligence</a:t>
            </a:r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64" name="Título 1">
            <a:extLst>
              <a:ext uri="{FF2B5EF4-FFF2-40B4-BE49-F238E27FC236}">
                <a16:creationId xmlns:a16="http://schemas.microsoft.com/office/drawing/2014/main" id="{DDBBB264-88ED-13CC-B1FB-9E9B4EDA645A}"/>
              </a:ext>
            </a:extLst>
          </p:cNvPr>
          <p:cNvSpPr txBox="1">
            <a:spLocks/>
          </p:cNvSpPr>
          <p:nvPr/>
        </p:nvSpPr>
        <p:spPr>
          <a:xfrm>
            <a:off x="6095998" y="3217563"/>
            <a:ext cx="2076040" cy="6129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9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pt-BR" sz="1400" b="1" dirty="0">
                <a:solidFill>
                  <a:schemeClr val="bg1"/>
                </a:solidFill>
              </a:rPr>
              <a:t>Gerenciamento de</a:t>
            </a:r>
          </a:p>
          <a:p>
            <a:pPr algn="ctr">
              <a:lnSpc>
                <a:spcPct val="110000"/>
              </a:lnSpc>
            </a:pPr>
            <a:r>
              <a:rPr lang="pt-BR" sz="1400" b="1" dirty="0">
                <a:solidFill>
                  <a:schemeClr val="bg1"/>
                </a:solidFill>
              </a:rPr>
              <a:t>Processos de Negócio</a:t>
            </a:r>
          </a:p>
        </p:txBody>
      </p:sp>
      <p:pic>
        <p:nvPicPr>
          <p:cNvPr id="65" name="Imagem 64" descr="Ícone&#10;&#10;O conteúdo gerado por IA pode estar incorreto.">
            <a:extLst>
              <a:ext uri="{FF2B5EF4-FFF2-40B4-BE49-F238E27FC236}">
                <a16:creationId xmlns:a16="http://schemas.microsoft.com/office/drawing/2014/main" id="{6E93F50B-8197-B13B-B9FB-AB2804044BE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307" y="2618437"/>
            <a:ext cx="612955" cy="612955"/>
          </a:xfrm>
          <a:prstGeom prst="rect">
            <a:avLst/>
          </a:prstGeom>
        </p:spPr>
      </p:pic>
      <p:sp>
        <p:nvSpPr>
          <p:cNvPr id="66" name="Título 1">
            <a:extLst>
              <a:ext uri="{FF2B5EF4-FFF2-40B4-BE49-F238E27FC236}">
                <a16:creationId xmlns:a16="http://schemas.microsoft.com/office/drawing/2014/main" id="{4610EF3C-F813-9951-58DB-7CA14B42814E}"/>
              </a:ext>
            </a:extLst>
          </p:cNvPr>
          <p:cNvSpPr txBox="1">
            <a:spLocks/>
          </p:cNvSpPr>
          <p:nvPr/>
        </p:nvSpPr>
        <p:spPr>
          <a:xfrm>
            <a:off x="8088764" y="3231393"/>
            <a:ext cx="2076040" cy="6129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90000"/>
              </a:prstClr>
            </a:outerShdw>
          </a:effectLst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pt-BR" sz="1600" b="1" dirty="0">
                <a:solidFill>
                  <a:schemeClr val="bg1"/>
                </a:solidFill>
              </a:rPr>
              <a:t>Consultoria</a:t>
            </a:r>
          </a:p>
          <a:p>
            <a:pPr algn="ctr">
              <a:lnSpc>
                <a:spcPct val="110000"/>
              </a:lnSpc>
            </a:pPr>
            <a:r>
              <a:rPr lang="pt-BR" sz="1600" b="1" dirty="0">
                <a:solidFill>
                  <a:schemeClr val="bg1"/>
                </a:solidFill>
              </a:rPr>
              <a:t>Especializada</a:t>
            </a:r>
          </a:p>
        </p:txBody>
      </p:sp>
      <p:pic>
        <p:nvPicPr>
          <p:cNvPr id="68" name="Gráfico 67">
            <a:extLst>
              <a:ext uri="{FF2B5EF4-FFF2-40B4-BE49-F238E27FC236}">
                <a16:creationId xmlns:a16="http://schemas.microsoft.com/office/drawing/2014/main" id="{E2B472CE-4A68-C9A9-F810-277CAFF44E6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691446" y="1066629"/>
            <a:ext cx="779009" cy="779009"/>
          </a:xfrm>
          <a:prstGeom prst="rect">
            <a:avLst/>
          </a:prstGeom>
        </p:spPr>
      </p:pic>
      <p:pic>
        <p:nvPicPr>
          <p:cNvPr id="70" name="Imagem 69" descr="Ícone&#10;&#10;O conteúdo gerado por IA pode estar incorreto.">
            <a:extLst>
              <a:ext uri="{FF2B5EF4-FFF2-40B4-BE49-F238E27FC236}">
                <a16:creationId xmlns:a16="http://schemas.microsoft.com/office/drawing/2014/main" id="{EED5F8DF-168C-0641-12DD-FD8C64541F5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477" y="1005375"/>
            <a:ext cx="894453" cy="845066"/>
          </a:xfrm>
          <a:prstGeom prst="rect">
            <a:avLst/>
          </a:prstGeom>
        </p:spPr>
      </p:pic>
      <p:pic>
        <p:nvPicPr>
          <p:cNvPr id="74" name="Imagem 73" descr="Ícone&#10;&#10;O conteúdo gerado por IA pode estar incorreto.">
            <a:extLst>
              <a:ext uri="{FF2B5EF4-FFF2-40B4-BE49-F238E27FC236}">
                <a16:creationId xmlns:a16="http://schemas.microsoft.com/office/drawing/2014/main" id="{105C70B2-0203-ABD7-A14A-379FDF3D468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864" y="2630756"/>
            <a:ext cx="598022" cy="598022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BFC77886-8D78-287E-A35B-CF4BB9CF78C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475047" y="1066629"/>
            <a:ext cx="773345" cy="773345"/>
          </a:xfrm>
          <a:prstGeom prst="rect">
            <a:avLst/>
          </a:prstGeom>
        </p:spPr>
      </p:pic>
      <p:pic>
        <p:nvPicPr>
          <p:cNvPr id="5" name="Imagem 4" descr="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ADAC7F55-CDEE-E06C-E33B-48FAA7E53FE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05" b="38365"/>
          <a:stretch>
            <a:fillRect/>
          </a:stretch>
        </p:blipFill>
        <p:spPr>
          <a:xfrm>
            <a:off x="-12705" y="5292294"/>
            <a:ext cx="5182599" cy="1193565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BEA95E30-8AC7-B84F-A714-550209EAB3A8}"/>
              </a:ext>
            </a:extLst>
          </p:cNvPr>
          <p:cNvSpPr txBox="1">
            <a:spLocks/>
          </p:cNvSpPr>
          <p:nvPr/>
        </p:nvSpPr>
        <p:spPr>
          <a:xfrm>
            <a:off x="457283" y="5157396"/>
            <a:ext cx="2192156" cy="7281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1400" b="1" dirty="0" err="1">
                <a:solidFill>
                  <a:schemeClr val="bg1"/>
                </a:solidFill>
                <a:latin typeface="+mn-lt"/>
              </a:rPr>
              <a:t>Empresa</a:t>
            </a:r>
            <a:r>
              <a:rPr lang="en-US" sz="14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+mn-lt"/>
              </a:rPr>
              <a:t>associada</a:t>
            </a:r>
            <a:r>
              <a:rPr lang="en-US" sz="1400" b="1" dirty="0">
                <a:solidFill>
                  <a:schemeClr val="bg1"/>
                </a:solidFill>
                <a:latin typeface="+mn-lt"/>
              </a:rPr>
              <a:t>:</a:t>
            </a:r>
          </a:p>
        </p:txBody>
      </p:sp>
      <p:pic>
        <p:nvPicPr>
          <p:cNvPr id="8" name="Imagem 7" descr="Logotipo&#10;&#10;O conteúdo gerado por IA pode estar incorreto.">
            <a:extLst>
              <a:ext uri="{FF2B5EF4-FFF2-40B4-BE49-F238E27FC236}">
                <a16:creationId xmlns:a16="http://schemas.microsoft.com/office/drawing/2014/main" id="{37BDA618-02BA-0BFA-9CD2-8FE0CC8873A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617" y="161251"/>
            <a:ext cx="1833919" cy="58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09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71B4E80-4712-D2EF-C6F7-5B6E69357E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Fundo preto com letras vermelhas&#10;&#10;Descrição gerada automaticamente com confiança média">
            <a:extLst>
              <a:ext uri="{FF2B5EF4-FFF2-40B4-BE49-F238E27FC236}">
                <a16:creationId xmlns:a16="http://schemas.microsoft.com/office/drawing/2014/main" id="{012A9FB2-AC0F-3850-F94F-EEB8BCF8DAE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"/>
          </a:blip>
          <a:srcRect l="11463" t="25100" r="-101" b="25145"/>
          <a:stretch/>
        </p:blipFill>
        <p:spPr>
          <a:xfrm>
            <a:off x="-12704" y="0"/>
            <a:ext cx="12217405" cy="6858000"/>
          </a:xfrm>
          <a:prstGeom prst="rect">
            <a:avLst/>
          </a:prstGeom>
        </p:spPr>
      </p:pic>
      <p:pic>
        <p:nvPicPr>
          <p:cNvPr id="16" name="Imagem 15" descr="Cidade iluminada a noite&#10;&#10;Descrição gerada automaticamente">
            <a:extLst>
              <a:ext uri="{FF2B5EF4-FFF2-40B4-BE49-F238E27FC236}">
                <a16:creationId xmlns:a16="http://schemas.microsoft.com/office/drawing/2014/main" id="{62F29A82-F216-B780-6B7F-8ED6647EAB7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5000"/>
          </a:blip>
          <a:srcRect t="21852" b="21956"/>
          <a:stretch/>
        </p:blipFill>
        <p:spPr>
          <a:xfrm>
            <a:off x="0" y="0"/>
            <a:ext cx="12204702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B1A6FCE1-0772-EB59-CB2A-691838450C8E}"/>
              </a:ext>
            </a:extLst>
          </p:cNvPr>
          <p:cNvSpPr txBox="1">
            <a:spLocks/>
          </p:cNvSpPr>
          <p:nvPr/>
        </p:nvSpPr>
        <p:spPr>
          <a:xfrm>
            <a:off x="270333" y="-93445"/>
            <a:ext cx="11664035" cy="13640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9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pt-BR" sz="4800" b="1" i="0" err="1">
                <a:solidFill>
                  <a:srgbClr val="FF7800"/>
                </a:solidFill>
                <a:effectLst/>
                <a:latin typeface="Segoe UI" panose="020B0502040204020203" pitchFamily="34" charset="0"/>
              </a:rPr>
              <a:t>Pitch</a:t>
            </a:r>
            <a:r>
              <a:rPr lang="pt-BR" sz="4800" b="1" i="0">
                <a:solidFill>
                  <a:srgbClr val="FF7800"/>
                </a:solidFill>
                <a:effectLst/>
                <a:latin typeface="Segoe UI" panose="020B0502040204020203" pitchFamily="34" charset="0"/>
              </a:rPr>
              <a:t> Deck </a:t>
            </a:r>
            <a:r>
              <a:rPr lang="pt-BR" sz="4800" b="1" i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Concessionárias</a:t>
            </a:r>
            <a:endParaRPr lang="pt-BR" sz="4800" b="1" i="0">
              <a:solidFill>
                <a:srgbClr val="FF7800"/>
              </a:solidFill>
              <a:effectLst/>
              <a:latin typeface="Segoe UI" panose="020B0502040204020203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3BE996E-A016-EAC7-4A2F-75364D3031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318" y="1021403"/>
            <a:ext cx="11312063" cy="5778230"/>
          </a:xfrm>
          <a:prstGeom prst="rect">
            <a:avLst/>
          </a:prstGeom>
        </p:spPr>
      </p:pic>
      <p:pic>
        <p:nvPicPr>
          <p:cNvPr id="6" name="Imagem 5" descr="Logotipo&#10;&#10;O conteúdo gerado por IA pode estar incorreto.">
            <a:extLst>
              <a:ext uri="{FF2B5EF4-FFF2-40B4-BE49-F238E27FC236}">
                <a16:creationId xmlns:a16="http://schemas.microsoft.com/office/drawing/2014/main" id="{6C34197E-EBEC-52EF-D95A-AB1EDC6C97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617" y="161251"/>
            <a:ext cx="1833919" cy="58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04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B56A58-1B39-4820-01F1-4633F40BB1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Imagem 69" descr="Cidade iluminada a noite&#10;&#10;Descrição gerada automaticamente">
            <a:extLst>
              <a:ext uri="{FF2B5EF4-FFF2-40B4-BE49-F238E27FC236}">
                <a16:creationId xmlns:a16="http://schemas.microsoft.com/office/drawing/2014/main" id="{4AD08FF4-B7CA-E105-AF12-3BC6AE19878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5000"/>
          </a:blip>
          <a:srcRect t="22762" b="19729"/>
          <a:stretch/>
        </p:blipFill>
        <p:spPr>
          <a:xfrm flipH="1">
            <a:off x="-9070" y="0"/>
            <a:ext cx="12158543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5AAC78A1-02F3-F01E-7683-C7B6E19C07FF}"/>
              </a:ext>
            </a:extLst>
          </p:cNvPr>
          <p:cNvSpPr txBox="1">
            <a:spLocks/>
          </p:cNvSpPr>
          <p:nvPr/>
        </p:nvSpPr>
        <p:spPr>
          <a:xfrm>
            <a:off x="259951" y="0"/>
            <a:ext cx="11620500" cy="19877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9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pt-BR" sz="3600" b="1" i="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A seleção cuidadosa da </a:t>
            </a:r>
            <a:r>
              <a:rPr lang="pt-BR" sz="3600" b="1" i="0" dirty="0">
                <a:solidFill>
                  <a:srgbClr val="FF7800"/>
                </a:solidFill>
                <a:effectLst/>
                <a:latin typeface="Segoe UI" panose="020B0502040204020203" pitchFamily="34" charset="0"/>
              </a:rPr>
              <a:t>Tecnologia</a:t>
            </a:r>
            <a:r>
              <a:rPr lang="pt-BR" sz="3600" b="1" i="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e da </a:t>
            </a:r>
            <a:r>
              <a:rPr lang="pt-BR" sz="3600" b="1" dirty="0">
                <a:solidFill>
                  <a:srgbClr val="FF7800"/>
                </a:solidFill>
                <a:latin typeface="Segoe UI" panose="020B0502040204020203" pitchFamily="34" charset="0"/>
              </a:rPr>
              <a:t>O</a:t>
            </a:r>
            <a:r>
              <a:rPr lang="pt-BR" sz="3600" b="1" i="0" dirty="0">
                <a:solidFill>
                  <a:srgbClr val="FF7800"/>
                </a:solidFill>
                <a:effectLst/>
                <a:latin typeface="Segoe UI" panose="020B0502040204020203" pitchFamily="34" charset="0"/>
              </a:rPr>
              <a:t>rquestração</a:t>
            </a:r>
            <a:r>
              <a:rPr lang="pt-BR" sz="3600" b="1" i="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pode ser um grande </a:t>
            </a:r>
            <a:r>
              <a:rPr lang="pt-BR" sz="3600" b="1" i="0" dirty="0">
                <a:solidFill>
                  <a:srgbClr val="FF7800"/>
                </a:solidFill>
                <a:effectLst/>
                <a:latin typeface="Segoe UI" panose="020B0502040204020203" pitchFamily="34" charset="0"/>
              </a:rPr>
              <a:t>diferencial</a:t>
            </a:r>
            <a:r>
              <a:rPr lang="pt-BR" sz="3600" b="1" i="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!</a:t>
            </a:r>
          </a:p>
        </p:txBody>
      </p:sp>
      <p:pic>
        <p:nvPicPr>
          <p:cNvPr id="8" name="Imagem 7" descr="Interface gráfica do usuário, Texto, Aplicativo&#10;&#10;O conteúdo gerado por IA pode estar incorreto.">
            <a:extLst>
              <a:ext uri="{FF2B5EF4-FFF2-40B4-BE49-F238E27FC236}">
                <a16:creationId xmlns:a16="http://schemas.microsoft.com/office/drawing/2014/main" id="{B0D2767E-E87E-19B0-724A-4076862CAE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" t="18975" r="-349" b="-4483"/>
          <a:stretch>
            <a:fillRect/>
          </a:stretch>
        </p:blipFill>
        <p:spPr>
          <a:xfrm>
            <a:off x="-9070" y="1711842"/>
            <a:ext cx="12243597" cy="5453580"/>
          </a:xfrm>
          <a:prstGeom prst="rect">
            <a:avLst/>
          </a:prstGeom>
        </p:spPr>
      </p:pic>
      <p:pic>
        <p:nvPicPr>
          <p:cNvPr id="2" name="Imagem 1" descr="Logotipo&#10;&#10;O conteúdo gerado por IA pode estar incorreto.">
            <a:extLst>
              <a:ext uri="{FF2B5EF4-FFF2-40B4-BE49-F238E27FC236}">
                <a16:creationId xmlns:a16="http://schemas.microsoft.com/office/drawing/2014/main" id="{26E5870A-44C0-2479-8A89-853F2F5726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617" y="161251"/>
            <a:ext cx="1833919" cy="58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108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69ADAA-4408-F7F9-9AEF-75DAA8E1F9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Imagem 69" descr="Cidade iluminada a noite&#10;&#10;Descrição gerada automaticamente">
            <a:extLst>
              <a:ext uri="{FF2B5EF4-FFF2-40B4-BE49-F238E27FC236}">
                <a16:creationId xmlns:a16="http://schemas.microsoft.com/office/drawing/2014/main" id="{24133D36-4E39-B860-06A0-2B3C93BE145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5000"/>
          </a:blip>
          <a:srcRect t="22762" b="19729"/>
          <a:stretch/>
        </p:blipFill>
        <p:spPr>
          <a:xfrm flipH="1">
            <a:off x="-3" y="0"/>
            <a:ext cx="12158543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E02D5D06-7529-4358-4680-14BE2F034300}"/>
              </a:ext>
            </a:extLst>
          </p:cNvPr>
          <p:cNvSpPr txBox="1">
            <a:spLocks/>
          </p:cNvSpPr>
          <p:nvPr/>
        </p:nvSpPr>
        <p:spPr>
          <a:xfrm>
            <a:off x="150017" y="36743"/>
            <a:ext cx="9720580" cy="19877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9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pt-BR" sz="3200" b="1">
                <a:solidFill>
                  <a:srgbClr val="FF7800"/>
                </a:solidFill>
                <a:latin typeface="Segoe UI" panose="020B0502040204020203" pitchFamily="34" charset="0"/>
              </a:rPr>
              <a:t>Quais</a:t>
            </a:r>
            <a:r>
              <a:rPr lang="pt-BR" sz="3200" b="1">
                <a:solidFill>
                  <a:schemeClr val="bg1"/>
                </a:solidFill>
                <a:latin typeface="Segoe UI" panose="020B0502040204020203" pitchFamily="34" charset="0"/>
              </a:rPr>
              <a:t> são as principais </a:t>
            </a:r>
            <a:r>
              <a:rPr lang="pt-BR" sz="3200" b="1">
                <a:solidFill>
                  <a:srgbClr val="FF7800"/>
                </a:solidFill>
                <a:latin typeface="Segoe UI" panose="020B0502040204020203" pitchFamily="34" charset="0"/>
              </a:rPr>
              <a:t>características</a:t>
            </a:r>
            <a:r>
              <a:rPr lang="pt-BR" sz="3200" b="1">
                <a:solidFill>
                  <a:schemeClr val="bg1"/>
                </a:solidFill>
                <a:latin typeface="Segoe UI" panose="020B0502040204020203" pitchFamily="34" charset="0"/>
              </a:rPr>
              <a:t> e diferenças entre </a:t>
            </a:r>
            <a:r>
              <a:rPr lang="pt-BR" sz="3200" b="1">
                <a:solidFill>
                  <a:srgbClr val="FF7800"/>
                </a:solidFill>
                <a:latin typeface="Segoe UI" panose="020B0502040204020203" pitchFamily="34" charset="0"/>
              </a:rPr>
              <a:t>tecnologias</a:t>
            </a:r>
            <a:r>
              <a:rPr lang="pt-BR" sz="3200" b="1">
                <a:solidFill>
                  <a:schemeClr val="bg1"/>
                </a:solidFill>
                <a:latin typeface="Segoe UI" panose="020B0502040204020203" pitchFamily="34" charset="0"/>
              </a:rPr>
              <a:t> High, </a:t>
            </a:r>
            <a:r>
              <a:rPr lang="pt-BR" sz="3200" b="1" err="1">
                <a:solidFill>
                  <a:schemeClr val="bg1"/>
                </a:solidFill>
                <a:latin typeface="Segoe UI" panose="020B0502040204020203" pitchFamily="34" charset="0"/>
              </a:rPr>
              <a:t>Low</a:t>
            </a:r>
            <a:r>
              <a:rPr lang="pt-BR" sz="3200" b="1">
                <a:solidFill>
                  <a:schemeClr val="bg1"/>
                </a:solidFill>
                <a:latin typeface="Segoe UI" panose="020B0502040204020203" pitchFamily="34" charset="0"/>
              </a:rPr>
              <a:t> e No </a:t>
            </a:r>
            <a:r>
              <a:rPr lang="pt-BR" sz="3200" b="1" err="1">
                <a:solidFill>
                  <a:schemeClr val="bg1"/>
                </a:solidFill>
                <a:latin typeface="Segoe UI" panose="020B0502040204020203" pitchFamily="34" charset="0"/>
              </a:rPr>
              <a:t>Code</a:t>
            </a:r>
            <a:r>
              <a:rPr lang="pt-BR" sz="3200" b="1">
                <a:solidFill>
                  <a:schemeClr val="bg1"/>
                </a:solidFill>
                <a:latin typeface="Segoe UI" panose="020B0502040204020203" pitchFamily="34" charset="0"/>
              </a:rPr>
              <a:t>!</a:t>
            </a:r>
            <a:endParaRPr lang="pt-BR" sz="3200" b="1" i="0">
              <a:solidFill>
                <a:schemeClr val="bg1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29" name="Retângulo: Cantos Arredondados 28">
            <a:extLst>
              <a:ext uri="{FF2B5EF4-FFF2-40B4-BE49-F238E27FC236}">
                <a16:creationId xmlns:a16="http://schemas.microsoft.com/office/drawing/2014/main" id="{F6537489-05ED-2814-D841-15955054318D}"/>
              </a:ext>
            </a:extLst>
          </p:cNvPr>
          <p:cNvSpPr/>
          <p:nvPr/>
        </p:nvSpPr>
        <p:spPr>
          <a:xfrm>
            <a:off x="219075" y="2061203"/>
            <a:ext cx="11782425" cy="4399793"/>
          </a:xfrm>
          <a:prstGeom prst="roundRect">
            <a:avLst>
              <a:gd name="adj" fmla="val 7142"/>
            </a:avLst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Rectangle: Rounded Corners 4">
            <a:extLst>
              <a:ext uri="{FF2B5EF4-FFF2-40B4-BE49-F238E27FC236}">
                <a16:creationId xmlns:a16="http://schemas.microsoft.com/office/drawing/2014/main" id="{C5648112-7460-58BC-80D4-FCA40EE57C14}"/>
              </a:ext>
            </a:extLst>
          </p:cNvPr>
          <p:cNvSpPr/>
          <p:nvPr/>
        </p:nvSpPr>
        <p:spPr>
          <a:xfrm>
            <a:off x="376119" y="2762768"/>
            <a:ext cx="2119431" cy="498344"/>
          </a:xfrm>
          <a:prstGeom prst="roundRect">
            <a:avLst/>
          </a:prstGeom>
          <a:noFill/>
          <a:ln w="28575">
            <a:solidFill>
              <a:srgbClr val="FF7800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/>
              <a:t>Codificação</a:t>
            </a:r>
          </a:p>
        </p:txBody>
      </p:sp>
      <p:sp>
        <p:nvSpPr>
          <p:cNvPr id="32" name="Rectangle: Rounded Corners 5">
            <a:extLst>
              <a:ext uri="{FF2B5EF4-FFF2-40B4-BE49-F238E27FC236}">
                <a16:creationId xmlns:a16="http://schemas.microsoft.com/office/drawing/2014/main" id="{0751D0BA-8507-7B28-0709-9A7A02C94819}"/>
              </a:ext>
            </a:extLst>
          </p:cNvPr>
          <p:cNvSpPr/>
          <p:nvPr/>
        </p:nvSpPr>
        <p:spPr>
          <a:xfrm>
            <a:off x="2667416" y="2767714"/>
            <a:ext cx="2929202" cy="498344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/>
              <a:t>Escrita do zero</a:t>
            </a:r>
          </a:p>
        </p:txBody>
      </p:sp>
      <p:sp>
        <p:nvSpPr>
          <p:cNvPr id="33" name="Rectangle: Rounded Corners 6">
            <a:extLst>
              <a:ext uri="{FF2B5EF4-FFF2-40B4-BE49-F238E27FC236}">
                <a16:creationId xmlns:a16="http://schemas.microsoft.com/office/drawing/2014/main" id="{197FC359-BEB1-F52D-D707-BB212DAA8639}"/>
              </a:ext>
            </a:extLst>
          </p:cNvPr>
          <p:cNvSpPr/>
          <p:nvPr/>
        </p:nvSpPr>
        <p:spPr>
          <a:xfrm>
            <a:off x="5818603" y="2767714"/>
            <a:ext cx="2929202" cy="498344"/>
          </a:xfrm>
          <a:prstGeom prst="round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/>
              <a:t>Fluxos e baixa codificação</a:t>
            </a:r>
          </a:p>
        </p:txBody>
      </p:sp>
      <p:sp>
        <p:nvSpPr>
          <p:cNvPr id="34" name="Rectangle: Rounded Corners 7">
            <a:extLst>
              <a:ext uri="{FF2B5EF4-FFF2-40B4-BE49-F238E27FC236}">
                <a16:creationId xmlns:a16="http://schemas.microsoft.com/office/drawing/2014/main" id="{639301B4-94FE-DE0F-6344-B33E839DF5AD}"/>
              </a:ext>
            </a:extLst>
          </p:cNvPr>
          <p:cNvSpPr/>
          <p:nvPr/>
        </p:nvSpPr>
        <p:spPr>
          <a:xfrm>
            <a:off x="8950740" y="2767714"/>
            <a:ext cx="2929202" cy="49834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>
                <a:solidFill>
                  <a:schemeClr val="bg1"/>
                </a:solidFill>
              </a:rPr>
              <a:t>Sem uso de código</a:t>
            </a:r>
          </a:p>
        </p:txBody>
      </p:sp>
      <p:sp>
        <p:nvSpPr>
          <p:cNvPr id="35" name="Rectangle: Rounded Corners 8">
            <a:extLst>
              <a:ext uri="{FF2B5EF4-FFF2-40B4-BE49-F238E27FC236}">
                <a16:creationId xmlns:a16="http://schemas.microsoft.com/office/drawing/2014/main" id="{50BC212D-4C0F-4E18-C495-592B50C6C69C}"/>
              </a:ext>
            </a:extLst>
          </p:cNvPr>
          <p:cNvSpPr/>
          <p:nvPr/>
        </p:nvSpPr>
        <p:spPr>
          <a:xfrm>
            <a:off x="376119" y="3491100"/>
            <a:ext cx="2119431" cy="498344"/>
          </a:xfrm>
          <a:prstGeom prst="roundRect">
            <a:avLst/>
          </a:prstGeom>
          <a:noFill/>
          <a:ln w="28575">
            <a:solidFill>
              <a:srgbClr val="FF7800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/>
              <a:t>Flexibilidade</a:t>
            </a:r>
          </a:p>
        </p:txBody>
      </p:sp>
      <p:sp>
        <p:nvSpPr>
          <p:cNvPr id="36" name="Rectangle: Rounded Corners 9">
            <a:extLst>
              <a:ext uri="{FF2B5EF4-FFF2-40B4-BE49-F238E27FC236}">
                <a16:creationId xmlns:a16="http://schemas.microsoft.com/office/drawing/2014/main" id="{BF33E7CF-E176-BA85-1514-7E0B1130BA67}"/>
              </a:ext>
            </a:extLst>
          </p:cNvPr>
          <p:cNvSpPr/>
          <p:nvPr/>
        </p:nvSpPr>
        <p:spPr>
          <a:xfrm>
            <a:off x="2667416" y="3496046"/>
            <a:ext cx="2929202" cy="498344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/>
              <a:t>Maior flexibilidade e customização</a:t>
            </a:r>
          </a:p>
        </p:txBody>
      </p:sp>
      <p:sp>
        <p:nvSpPr>
          <p:cNvPr id="37" name="Rectangle: Rounded Corners 10">
            <a:extLst>
              <a:ext uri="{FF2B5EF4-FFF2-40B4-BE49-F238E27FC236}">
                <a16:creationId xmlns:a16="http://schemas.microsoft.com/office/drawing/2014/main" id="{C242618B-9E2A-A97D-E884-148A7E336979}"/>
              </a:ext>
            </a:extLst>
          </p:cNvPr>
          <p:cNvSpPr/>
          <p:nvPr/>
        </p:nvSpPr>
        <p:spPr>
          <a:xfrm>
            <a:off x="5818603" y="3496046"/>
            <a:ext cx="2929202" cy="498344"/>
          </a:xfrm>
          <a:prstGeom prst="round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/>
              <a:t>Flexibilidade reduzida</a:t>
            </a:r>
          </a:p>
        </p:txBody>
      </p:sp>
      <p:sp>
        <p:nvSpPr>
          <p:cNvPr id="39" name="Rectangle: Rounded Corners 17">
            <a:extLst>
              <a:ext uri="{FF2B5EF4-FFF2-40B4-BE49-F238E27FC236}">
                <a16:creationId xmlns:a16="http://schemas.microsoft.com/office/drawing/2014/main" id="{FEDF214E-4B57-D1FF-0218-7362ADBFF8CD}"/>
              </a:ext>
            </a:extLst>
          </p:cNvPr>
          <p:cNvSpPr/>
          <p:nvPr/>
        </p:nvSpPr>
        <p:spPr>
          <a:xfrm>
            <a:off x="8950740" y="3496046"/>
            <a:ext cx="2929202" cy="49834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>
                <a:solidFill>
                  <a:schemeClr val="bg1"/>
                </a:solidFill>
              </a:rPr>
              <a:t>Flexibilidade limitada</a:t>
            </a:r>
          </a:p>
        </p:txBody>
      </p:sp>
      <p:sp>
        <p:nvSpPr>
          <p:cNvPr id="41" name="Rectangle: Rounded Corners 18">
            <a:extLst>
              <a:ext uri="{FF2B5EF4-FFF2-40B4-BE49-F238E27FC236}">
                <a16:creationId xmlns:a16="http://schemas.microsoft.com/office/drawing/2014/main" id="{FF699360-C964-66C8-61B9-C9FA8FE0270B}"/>
              </a:ext>
            </a:extLst>
          </p:cNvPr>
          <p:cNvSpPr/>
          <p:nvPr/>
        </p:nvSpPr>
        <p:spPr>
          <a:xfrm>
            <a:off x="376119" y="4204387"/>
            <a:ext cx="2119431" cy="498344"/>
          </a:xfrm>
          <a:prstGeom prst="roundRect">
            <a:avLst/>
          </a:prstGeom>
          <a:noFill/>
          <a:ln w="28575">
            <a:solidFill>
              <a:srgbClr val="FF7800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/>
              <a:t>Complexidade</a:t>
            </a:r>
          </a:p>
        </p:txBody>
      </p:sp>
      <p:sp>
        <p:nvSpPr>
          <p:cNvPr id="42" name="Rectangle: Rounded Corners 19">
            <a:extLst>
              <a:ext uri="{FF2B5EF4-FFF2-40B4-BE49-F238E27FC236}">
                <a16:creationId xmlns:a16="http://schemas.microsoft.com/office/drawing/2014/main" id="{3E0885DE-2AC7-A72A-00CE-2C8AF0662DCA}"/>
              </a:ext>
            </a:extLst>
          </p:cNvPr>
          <p:cNvSpPr/>
          <p:nvPr/>
        </p:nvSpPr>
        <p:spPr>
          <a:xfrm>
            <a:off x="2667416" y="4209333"/>
            <a:ext cx="2929202" cy="498344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/>
              <a:t>Alta</a:t>
            </a:r>
          </a:p>
        </p:txBody>
      </p:sp>
      <p:sp>
        <p:nvSpPr>
          <p:cNvPr id="45" name="Rectangle: Rounded Corners 20">
            <a:extLst>
              <a:ext uri="{FF2B5EF4-FFF2-40B4-BE49-F238E27FC236}">
                <a16:creationId xmlns:a16="http://schemas.microsoft.com/office/drawing/2014/main" id="{F16144C1-193D-33DD-9C77-6D425049016F}"/>
              </a:ext>
            </a:extLst>
          </p:cNvPr>
          <p:cNvSpPr/>
          <p:nvPr/>
        </p:nvSpPr>
        <p:spPr>
          <a:xfrm>
            <a:off x="5818603" y="4209333"/>
            <a:ext cx="2929202" cy="498344"/>
          </a:xfrm>
          <a:prstGeom prst="round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/>
              <a:t>Média</a:t>
            </a:r>
          </a:p>
        </p:txBody>
      </p:sp>
      <p:sp>
        <p:nvSpPr>
          <p:cNvPr id="49" name="Rectangle: Rounded Corners 21">
            <a:extLst>
              <a:ext uri="{FF2B5EF4-FFF2-40B4-BE49-F238E27FC236}">
                <a16:creationId xmlns:a16="http://schemas.microsoft.com/office/drawing/2014/main" id="{ED926222-9CE9-4A8F-734F-94C85FFC5A26}"/>
              </a:ext>
            </a:extLst>
          </p:cNvPr>
          <p:cNvSpPr/>
          <p:nvPr/>
        </p:nvSpPr>
        <p:spPr>
          <a:xfrm>
            <a:off x="8950740" y="4209333"/>
            <a:ext cx="2929202" cy="49834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>
                <a:solidFill>
                  <a:schemeClr val="bg1"/>
                </a:solidFill>
              </a:rPr>
              <a:t>Baixa</a:t>
            </a:r>
          </a:p>
        </p:txBody>
      </p:sp>
      <p:sp>
        <p:nvSpPr>
          <p:cNvPr id="51" name="Rectangle: Rounded Corners 22">
            <a:extLst>
              <a:ext uri="{FF2B5EF4-FFF2-40B4-BE49-F238E27FC236}">
                <a16:creationId xmlns:a16="http://schemas.microsoft.com/office/drawing/2014/main" id="{B2315651-4051-8C17-BD8D-70EBE18BC213}"/>
              </a:ext>
            </a:extLst>
          </p:cNvPr>
          <p:cNvSpPr/>
          <p:nvPr/>
        </p:nvSpPr>
        <p:spPr>
          <a:xfrm>
            <a:off x="376119" y="4895318"/>
            <a:ext cx="2119431" cy="498344"/>
          </a:xfrm>
          <a:prstGeom prst="roundRect">
            <a:avLst/>
          </a:prstGeom>
          <a:noFill/>
          <a:ln w="28575">
            <a:solidFill>
              <a:srgbClr val="FF7800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/>
              <a:t>Velocidade DEV</a:t>
            </a:r>
          </a:p>
        </p:txBody>
      </p:sp>
      <p:sp>
        <p:nvSpPr>
          <p:cNvPr id="54" name="Rectangle: Rounded Corners 23">
            <a:extLst>
              <a:ext uri="{FF2B5EF4-FFF2-40B4-BE49-F238E27FC236}">
                <a16:creationId xmlns:a16="http://schemas.microsoft.com/office/drawing/2014/main" id="{AA6DBB4E-10F1-A0FE-8846-D20474ED02B1}"/>
              </a:ext>
            </a:extLst>
          </p:cNvPr>
          <p:cNvSpPr/>
          <p:nvPr/>
        </p:nvSpPr>
        <p:spPr>
          <a:xfrm>
            <a:off x="2667416" y="4900264"/>
            <a:ext cx="2929202" cy="498344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/>
              <a:t>Menor</a:t>
            </a:r>
          </a:p>
        </p:txBody>
      </p:sp>
      <p:sp>
        <p:nvSpPr>
          <p:cNvPr id="55" name="Rectangle: Rounded Corners 24">
            <a:extLst>
              <a:ext uri="{FF2B5EF4-FFF2-40B4-BE49-F238E27FC236}">
                <a16:creationId xmlns:a16="http://schemas.microsoft.com/office/drawing/2014/main" id="{C59F8C96-79F9-8CBF-1FA4-C1F8ACCE7695}"/>
              </a:ext>
            </a:extLst>
          </p:cNvPr>
          <p:cNvSpPr/>
          <p:nvPr/>
        </p:nvSpPr>
        <p:spPr>
          <a:xfrm>
            <a:off x="5818603" y="4900264"/>
            <a:ext cx="2929202" cy="498344"/>
          </a:xfrm>
          <a:prstGeom prst="round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/>
              <a:t>Média</a:t>
            </a:r>
          </a:p>
        </p:txBody>
      </p:sp>
      <p:sp>
        <p:nvSpPr>
          <p:cNvPr id="56" name="Rectangle: Rounded Corners 25">
            <a:extLst>
              <a:ext uri="{FF2B5EF4-FFF2-40B4-BE49-F238E27FC236}">
                <a16:creationId xmlns:a16="http://schemas.microsoft.com/office/drawing/2014/main" id="{C0B6D5E5-BE0D-EEFC-842E-6594B1E30B3B}"/>
              </a:ext>
            </a:extLst>
          </p:cNvPr>
          <p:cNvSpPr/>
          <p:nvPr/>
        </p:nvSpPr>
        <p:spPr>
          <a:xfrm>
            <a:off x="8950740" y="4900264"/>
            <a:ext cx="2929202" cy="49834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>
                <a:solidFill>
                  <a:schemeClr val="bg1"/>
                </a:solidFill>
              </a:rPr>
              <a:t>Maior</a:t>
            </a:r>
          </a:p>
        </p:txBody>
      </p:sp>
      <p:sp>
        <p:nvSpPr>
          <p:cNvPr id="57" name="Rectangle: Rounded Corners 26">
            <a:extLst>
              <a:ext uri="{FF2B5EF4-FFF2-40B4-BE49-F238E27FC236}">
                <a16:creationId xmlns:a16="http://schemas.microsoft.com/office/drawing/2014/main" id="{E662DFC0-CD82-C531-E2DE-8888A5E17A0B}"/>
              </a:ext>
            </a:extLst>
          </p:cNvPr>
          <p:cNvSpPr/>
          <p:nvPr/>
        </p:nvSpPr>
        <p:spPr>
          <a:xfrm>
            <a:off x="376119" y="5586248"/>
            <a:ext cx="2119431" cy="498344"/>
          </a:xfrm>
          <a:prstGeom prst="roundRect">
            <a:avLst/>
          </a:prstGeom>
          <a:noFill/>
          <a:ln w="28575">
            <a:solidFill>
              <a:srgbClr val="FF7800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/>
              <a:t>Usuários alvo</a:t>
            </a:r>
          </a:p>
        </p:txBody>
      </p:sp>
      <p:sp>
        <p:nvSpPr>
          <p:cNvPr id="58" name="Rectangle: Rounded Corners 27">
            <a:extLst>
              <a:ext uri="{FF2B5EF4-FFF2-40B4-BE49-F238E27FC236}">
                <a16:creationId xmlns:a16="http://schemas.microsoft.com/office/drawing/2014/main" id="{15D314EA-F72C-47DA-06A0-D2B76B68B439}"/>
              </a:ext>
            </a:extLst>
          </p:cNvPr>
          <p:cNvSpPr/>
          <p:nvPr/>
        </p:nvSpPr>
        <p:spPr>
          <a:xfrm>
            <a:off x="2667416" y="5591194"/>
            <a:ext cx="2929202" cy="498344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err="1"/>
              <a:t>Devs</a:t>
            </a:r>
            <a:endParaRPr lang="pt-BR" sz="2400"/>
          </a:p>
        </p:txBody>
      </p:sp>
      <p:sp>
        <p:nvSpPr>
          <p:cNvPr id="59" name="Rectangle: Rounded Corners 28">
            <a:extLst>
              <a:ext uri="{FF2B5EF4-FFF2-40B4-BE49-F238E27FC236}">
                <a16:creationId xmlns:a16="http://schemas.microsoft.com/office/drawing/2014/main" id="{30EEAEE1-E905-C822-D3C7-C17C48B98264}"/>
              </a:ext>
            </a:extLst>
          </p:cNvPr>
          <p:cNvSpPr/>
          <p:nvPr/>
        </p:nvSpPr>
        <p:spPr>
          <a:xfrm>
            <a:off x="5818603" y="5591194"/>
            <a:ext cx="2929202" cy="498344"/>
          </a:xfrm>
          <a:prstGeom prst="round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err="1"/>
              <a:t>Devs</a:t>
            </a:r>
            <a:r>
              <a:rPr lang="pt-BR" sz="2000"/>
              <a:t> / Analistas</a:t>
            </a:r>
          </a:p>
        </p:txBody>
      </p:sp>
      <p:sp>
        <p:nvSpPr>
          <p:cNvPr id="60" name="Rectangle: Rounded Corners 36">
            <a:extLst>
              <a:ext uri="{FF2B5EF4-FFF2-40B4-BE49-F238E27FC236}">
                <a16:creationId xmlns:a16="http://schemas.microsoft.com/office/drawing/2014/main" id="{FA407506-587A-8E94-EDE6-96FF5CBB8846}"/>
              </a:ext>
            </a:extLst>
          </p:cNvPr>
          <p:cNvSpPr/>
          <p:nvPr/>
        </p:nvSpPr>
        <p:spPr>
          <a:xfrm>
            <a:off x="8950740" y="5591194"/>
            <a:ext cx="2929202" cy="49834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>
                <a:solidFill>
                  <a:schemeClr val="bg1"/>
                </a:solidFill>
              </a:rPr>
              <a:t>Usuários de negócio</a:t>
            </a:r>
          </a:p>
        </p:txBody>
      </p:sp>
      <p:sp>
        <p:nvSpPr>
          <p:cNvPr id="61" name="Rectangle: Rounded Corners 4">
            <a:extLst>
              <a:ext uri="{FF2B5EF4-FFF2-40B4-BE49-F238E27FC236}">
                <a16:creationId xmlns:a16="http://schemas.microsoft.com/office/drawing/2014/main" id="{5E93D5B8-DAC2-1ABD-9D3A-AA07FD08DC24}"/>
              </a:ext>
            </a:extLst>
          </p:cNvPr>
          <p:cNvSpPr/>
          <p:nvPr/>
        </p:nvSpPr>
        <p:spPr>
          <a:xfrm>
            <a:off x="376119" y="2154480"/>
            <a:ext cx="2119431" cy="498344"/>
          </a:xfrm>
          <a:prstGeom prst="roundRect">
            <a:avLst/>
          </a:prstGeom>
          <a:solidFill>
            <a:srgbClr val="FF7800"/>
          </a:solidFill>
          <a:ln w="28575"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>
                <a:solidFill>
                  <a:schemeClr val="tx1"/>
                </a:solidFill>
              </a:rPr>
              <a:t>ASPECTO</a:t>
            </a:r>
          </a:p>
        </p:txBody>
      </p:sp>
      <p:sp>
        <p:nvSpPr>
          <p:cNvPr id="62" name="Rectangle: Rounded Corners 5">
            <a:extLst>
              <a:ext uri="{FF2B5EF4-FFF2-40B4-BE49-F238E27FC236}">
                <a16:creationId xmlns:a16="http://schemas.microsoft.com/office/drawing/2014/main" id="{D1DEC8CD-6061-4BDB-E6D3-98D125A94C5D}"/>
              </a:ext>
            </a:extLst>
          </p:cNvPr>
          <p:cNvSpPr/>
          <p:nvPr/>
        </p:nvSpPr>
        <p:spPr>
          <a:xfrm>
            <a:off x="2667416" y="2159426"/>
            <a:ext cx="2929202" cy="498344"/>
          </a:xfrm>
          <a:prstGeom prst="roundRect">
            <a:avLst/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>
                <a:solidFill>
                  <a:schemeClr val="tx1"/>
                </a:solidFill>
              </a:rPr>
              <a:t>HIGH CODE</a:t>
            </a:r>
          </a:p>
        </p:txBody>
      </p:sp>
      <p:sp>
        <p:nvSpPr>
          <p:cNvPr id="63" name="Rectangle: Rounded Corners 6">
            <a:extLst>
              <a:ext uri="{FF2B5EF4-FFF2-40B4-BE49-F238E27FC236}">
                <a16:creationId xmlns:a16="http://schemas.microsoft.com/office/drawing/2014/main" id="{527AD68C-B29F-6F8E-C7B5-4FE0CA96645C}"/>
              </a:ext>
            </a:extLst>
          </p:cNvPr>
          <p:cNvSpPr/>
          <p:nvPr/>
        </p:nvSpPr>
        <p:spPr>
          <a:xfrm>
            <a:off x="5818603" y="2159426"/>
            <a:ext cx="2929202" cy="49834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>
                <a:solidFill>
                  <a:schemeClr val="tx1"/>
                </a:solidFill>
              </a:rPr>
              <a:t>LOW CODE</a:t>
            </a:r>
          </a:p>
        </p:txBody>
      </p:sp>
      <p:sp>
        <p:nvSpPr>
          <p:cNvPr id="64" name="Rectangle: Rounded Corners 7">
            <a:extLst>
              <a:ext uri="{FF2B5EF4-FFF2-40B4-BE49-F238E27FC236}">
                <a16:creationId xmlns:a16="http://schemas.microsoft.com/office/drawing/2014/main" id="{B89B1DF6-CE1E-75F8-22C2-516FC2031F0C}"/>
              </a:ext>
            </a:extLst>
          </p:cNvPr>
          <p:cNvSpPr/>
          <p:nvPr/>
        </p:nvSpPr>
        <p:spPr>
          <a:xfrm>
            <a:off x="8950740" y="2159426"/>
            <a:ext cx="2929202" cy="498344"/>
          </a:xfrm>
          <a:prstGeom prst="roundRect">
            <a:avLst/>
          </a:prstGeom>
          <a:solidFill>
            <a:srgbClr val="FF0000"/>
          </a:solidFill>
          <a:ln w="28575"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b="1">
                <a:solidFill>
                  <a:schemeClr val="tx1"/>
                </a:solidFill>
              </a:rPr>
              <a:t>NO-CODE</a:t>
            </a:r>
          </a:p>
        </p:txBody>
      </p:sp>
      <p:pic>
        <p:nvPicPr>
          <p:cNvPr id="5" name="Imagem 4" descr="Logotipo&#10;&#10;O conteúdo gerado por IA pode estar incorreto.">
            <a:extLst>
              <a:ext uri="{FF2B5EF4-FFF2-40B4-BE49-F238E27FC236}">
                <a16:creationId xmlns:a16="http://schemas.microsoft.com/office/drawing/2014/main" id="{E986554E-F995-4F2D-26B8-01F6750F29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617" y="161251"/>
            <a:ext cx="1833919" cy="58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486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BCF92FE-EB5A-39EA-EAEE-8E8A42DED8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Fundo preto com letras vermelhas&#10;&#10;Descrição gerada automaticamente com confiança média">
            <a:extLst>
              <a:ext uri="{FF2B5EF4-FFF2-40B4-BE49-F238E27FC236}">
                <a16:creationId xmlns:a16="http://schemas.microsoft.com/office/drawing/2014/main" id="{6EEFB011-9CE6-DE23-2AFD-37FEB4919D6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"/>
          </a:blip>
          <a:srcRect l="11463" t="25100" r="-101" b="25145"/>
          <a:stretch/>
        </p:blipFill>
        <p:spPr>
          <a:xfrm>
            <a:off x="-12704" y="0"/>
            <a:ext cx="12217405" cy="6858000"/>
          </a:xfrm>
          <a:prstGeom prst="rect">
            <a:avLst/>
          </a:prstGeom>
        </p:spPr>
      </p:pic>
      <p:pic>
        <p:nvPicPr>
          <p:cNvPr id="16" name="Imagem 15" descr="Cidade iluminada a noite&#10;&#10;Descrição gerada automaticamente">
            <a:extLst>
              <a:ext uri="{FF2B5EF4-FFF2-40B4-BE49-F238E27FC236}">
                <a16:creationId xmlns:a16="http://schemas.microsoft.com/office/drawing/2014/main" id="{E042A59C-F214-846B-56B1-4D3812A938F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5000"/>
          </a:blip>
          <a:srcRect t="21852" b="21956"/>
          <a:stretch/>
        </p:blipFill>
        <p:spPr>
          <a:xfrm>
            <a:off x="-12704" y="0"/>
            <a:ext cx="12204702" cy="6858000"/>
          </a:xfrm>
          <a:prstGeom prst="rect">
            <a:avLst/>
          </a:prstGeom>
        </p:spPr>
      </p:pic>
      <p:sp>
        <p:nvSpPr>
          <p:cNvPr id="26" name="CaixaDeTexto 25">
            <a:extLst>
              <a:ext uri="{FF2B5EF4-FFF2-40B4-BE49-F238E27FC236}">
                <a16:creationId xmlns:a16="http://schemas.microsoft.com/office/drawing/2014/main" id="{976BEB70-5EB0-0FD0-D342-0AE7F69510BE}"/>
              </a:ext>
            </a:extLst>
          </p:cNvPr>
          <p:cNvSpPr txBox="1"/>
          <p:nvPr/>
        </p:nvSpPr>
        <p:spPr>
          <a:xfrm>
            <a:off x="285439" y="843806"/>
            <a:ext cx="513105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solidFill>
                  <a:schemeClr val="bg1"/>
                </a:solidFill>
                <a:latin typeface="Jannah Medium"/>
                <a:cs typeface="Jannah Medium"/>
                <a:sym typeface="Jannah Medium"/>
              </a:rPr>
              <a:t>O </a:t>
            </a:r>
            <a:r>
              <a:rPr lang="pt-BR" sz="2400" b="1" dirty="0">
                <a:solidFill>
                  <a:srgbClr val="FF7800"/>
                </a:solidFill>
                <a:latin typeface="Jannah Medium"/>
                <a:cs typeface="Jannah Medium"/>
                <a:sym typeface="Jannah Medium"/>
              </a:rPr>
              <a:t>Grupo Nisa </a:t>
            </a:r>
            <a:r>
              <a:rPr lang="pt-BR" sz="2400" dirty="0">
                <a:solidFill>
                  <a:schemeClr val="bg1"/>
                </a:solidFill>
                <a:latin typeface="Jannah Medium"/>
                <a:cs typeface="Jannah Medium"/>
                <a:sym typeface="Jannah Medium"/>
              </a:rPr>
              <a:t>atua nos estados de </a:t>
            </a:r>
            <a:r>
              <a:rPr lang="pt-BR" sz="2400" b="1" dirty="0">
                <a:solidFill>
                  <a:srgbClr val="FF7800"/>
                </a:solidFill>
                <a:latin typeface="Jannah Medium"/>
                <a:cs typeface="Jannah Medium"/>
                <a:sym typeface="Jannah Medium"/>
              </a:rPr>
              <a:t>Goiás</a:t>
            </a:r>
            <a:r>
              <a:rPr lang="pt-BR" sz="2400" dirty="0">
                <a:solidFill>
                  <a:schemeClr val="bg1"/>
                </a:solidFill>
                <a:latin typeface="Jannah Medium"/>
                <a:cs typeface="Jannah Medium"/>
                <a:sym typeface="Jannah Medium"/>
              </a:rPr>
              <a:t> e </a:t>
            </a:r>
            <a:r>
              <a:rPr lang="pt-BR" sz="2400" b="1" dirty="0">
                <a:solidFill>
                  <a:srgbClr val="FF7800"/>
                </a:solidFill>
                <a:latin typeface="Jannah Medium"/>
                <a:cs typeface="Jannah Medium"/>
                <a:sym typeface="Jannah Medium"/>
              </a:rPr>
              <a:t>Tocantins</a:t>
            </a:r>
            <a:r>
              <a:rPr lang="pt-BR" sz="2400" dirty="0">
                <a:solidFill>
                  <a:schemeClr val="bg1"/>
                </a:solidFill>
                <a:latin typeface="Jannah Medium"/>
                <a:cs typeface="Jannah Medium"/>
                <a:sym typeface="Jannah Medium"/>
              </a:rPr>
              <a:t>, reunindo marcas consolidadas como Nisa </a:t>
            </a:r>
            <a:r>
              <a:rPr lang="pt-BR" sz="2400" b="1" dirty="0">
                <a:solidFill>
                  <a:srgbClr val="FF7800"/>
                </a:solidFill>
                <a:latin typeface="Jannah Medium"/>
                <a:cs typeface="Jannah Medium"/>
                <a:sym typeface="Jannah Medium"/>
              </a:rPr>
              <a:t>Hyundai</a:t>
            </a:r>
            <a:r>
              <a:rPr lang="pt-BR" sz="2400" dirty="0">
                <a:solidFill>
                  <a:schemeClr val="bg1"/>
                </a:solidFill>
                <a:latin typeface="Jannah Medium"/>
                <a:cs typeface="Jannah Medium"/>
                <a:sym typeface="Jannah Medium"/>
              </a:rPr>
              <a:t>, Nisa </a:t>
            </a:r>
            <a:r>
              <a:rPr lang="pt-BR" sz="2400" b="1" dirty="0">
                <a:solidFill>
                  <a:srgbClr val="FF7800"/>
                </a:solidFill>
                <a:latin typeface="Jannah Medium"/>
                <a:cs typeface="Jannah Medium"/>
                <a:sym typeface="Jannah Medium"/>
              </a:rPr>
              <a:t>Caoa Chery </a:t>
            </a:r>
            <a:r>
              <a:rPr lang="pt-BR" sz="2400" dirty="0">
                <a:solidFill>
                  <a:schemeClr val="bg1"/>
                </a:solidFill>
                <a:latin typeface="Jannah Medium"/>
                <a:cs typeface="Jannah Medium"/>
                <a:sym typeface="Jannah Medium"/>
              </a:rPr>
              <a:t>e Nisa </a:t>
            </a:r>
            <a:r>
              <a:rPr lang="pt-BR" sz="2400" b="1" dirty="0">
                <a:solidFill>
                  <a:srgbClr val="FF7800"/>
                </a:solidFill>
                <a:latin typeface="Jannah Medium"/>
                <a:cs typeface="Jannah Medium"/>
                <a:sym typeface="Jannah Medium"/>
              </a:rPr>
              <a:t>Seminovos</a:t>
            </a:r>
            <a:r>
              <a:rPr lang="pt-BR" sz="2400" dirty="0">
                <a:solidFill>
                  <a:schemeClr val="bg1"/>
                </a:solidFill>
                <a:latin typeface="Jannah Medium"/>
                <a:cs typeface="Jannah Medium"/>
                <a:sym typeface="Jannah Medium"/>
              </a:rPr>
              <a:t>. Presente em diversos segmentos, o grupo se destaca pela excelência no atendimento e infraestrutura moderna.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78FE99B-4F3A-2C7E-7D75-4F6D9385E605}"/>
              </a:ext>
            </a:extLst>
          </p:cNvPr>
          <p:cNvSpPr txBox="1"/>
          <p:nvPr/>
        </p:nvSpPr>
        <p:spPr>
          <a:xfrm>
            <a:off x="263406" y="5296241"/>
            <a:ext cx="336845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rgbClr val="FF7800"/>
                </a:solidFill>
                <a:latin typeface="Jannah Medium"/>
                <a:cs typeface="Jannah Medium"/>
                <a:sym typeface="Jannah Medium"/>
              </a:rPr>
              <a:t>Sede: </a:t>
            </a:r>
            <a:r>
              <a:rPr lang="pt-BR" sz="1600" dirty="0">
                <a:solidFill>
                  <a:schemeClr val="bg1"/>
                </a:solidFill>
                <a:latin typeface="Jannah Medium"/>
                <a:cs typeface="Jannah Medium"/>
                <a:sym typeface="Jannah Medium"/>
              </a:rPr>
              <a:t>Aparecida de Goiânia/GO</a:t>
            </a:r>
          </a:p>
          <a:p>
            <a:r>
              <a:rPr lang="pt-BR" sz="1600" b="1" dirty="0">
                <a:solidFill>
                  <a:srgbClr val="FF7800"/>
                </a:solidFill>
                <a:latin typeface="Jannah Medium"/>
                <a:cs typeface="Jannah Medium"/>
                <a:sym typeface="Jannah Medium"/>
              </a:rPr>
              <a:t>Segmento: </a:t>
            </a:r>
            <a:r>
              <a:rPr lang="pt-BR" sz="1600" dirty="0">
                <a:solidFill>
                  <a:schemeClr val="bg1"/>
                </a:solidFill>
                <a:latin typeface="Jannah Medium"/>
                <a:cs typeface="Jannah Medium"/>
                <a:sym typeface="Jannah Medium"/>
              </a:rPr>
              <a:t>Automotivo</a:t>
            </a:r>
          </a:p>
          <a:p>
            <a:r>
              <a:rPr lang="pt-BR" sz="1600" b="1" dirty="0">
                <a:solidFill>
                  <a:srgbClr val="FF7800"/>
                </a:solidFill>
                <a:latin typeface="Jannah Medium"/>
                <a:cs typeface="Jannah Medium"/>
                <a:sym typeface="Jannah Medium"/>
              </a:rPr>
              <a:t>Fundada em: </a:t>
            </a:r>
            <a:r>
              <a:rPr lang="pt-BR" sz="1600" dirty="0">
                <a:solidFill>
                  <a:schemeClr val="bg1"/>
                </a:solidFill>
                <a:latin typeface="Jannah Medium"/>
                <a:cs typeface="Jannah Medium"/>
                <a:sym typeface="Jannah Medium"/>
              </a:rPr>
              <a:t>2009</a:t>
            </a:r>
          </a:p>
          <a:p>
            <a:r>
              <a:rPr lang="pt-BR" sz="1600" b="1" dirty="0">
                <a:solidFill>
                  <a:srgbClr val="FF7800"/>
                </a:solidFill>
                <a:latin typeface="Jannah Medium"/>
                <a:cs typeface="Jannah Medium"/>
                <a:sym typeface="Jannah Medium"/>
              </a:rPr>
              <a:t>Tamanho: </a:t>
            </a:r>
            <a:r>
              <a:rPr lang="pt-BR" sz="1600" dirty="0">
                <a:solidFill>
                  <a:schemeClr val="bg1"/>
                </a:solidFill>
                <a:latin typeface="Jannah Medium"/>
                <a:cs typeface="Jannah Medium"/>
                <a:sym typeface="Jannah Medium"/>
              </a:rPr>
              <a:t>400 - 500</a:t>
            </a:r>
          </a:p>
          <a:p>
            <a:r>
              <a:rPr lang="pt-BR" sz="1600" b="1" dirty="0">
                <a:solidFill>
                  <a:srgbClr val="FF7800"/>
                </a:solidFill>
                <a:latin typeface="Jannah Medium"/>
                <a:cs typeface="Jannah Medium"/>
                <a:sym typeface="Jannah Medium"/>
              </a:rPr>
              <a:t>Site: </a:t>
            </a:r>
            <a:r>
              <a:rPr lang="pt-BR" sz="1600" dirty="0">
                <a:solidFill>
                  <a:schemeClr val="bg1"/>
                </a:solidFill>
                <a:latin typeface="Jannah Medium"/>
                <a:cs typeface="Jannah Medium"/>
                <a:sym typeface="Jannah Medium"/>
              </a:rPr>
              <a:t>www.nisahyundai.com.br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CD1E394D-EB70-BECF-D6B1-96846871BAB2}"/>
              </a:ext>
            </a:extLst>
          </p:cNvPr>
          <p:cNvSpPr txBox="1"/>
          <p:nvPr/>
        </p:nvSpPr>
        <p:spPr>
          <a:xfrm>
            <a:off x="263406" y="161251"/>
            <a:ext cx="81892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Jannah Medium"/>
                <a:cs typeface="Jannah Medium"/>
                <a:sym typeface="Jannah Medium"/>
              </a:rPr>
              <a:t>Jornada </a:t>
            </a:r>
            <a:r>
              <a:rPr lang="pt-BR" sz="3600" b="1" dirty="0" err="1">
                <a:solidFill>
                  <a:schemeClr val="bg1"/>
                </a:solidFill>
                <a:latin typeface="Jannah Medium"/>
                <a:cs typeface="Jannah Medium"/>
                <a:sym typeface="Jannah Medium"/>
              </a:rPr>
              <a:t>Hiperautomação</a:t>
            </a:r>
            <a:r>
              <a:rPr lang="pt-BR" sz="3600" b="1" dirty="0">
                <a:solidFill>
                  <a:schemeClr val="bg1"/>
                </a:solidFill>
                <a:latin typeface="Jannah Medium"/>
                <a:cs typeface="Jannah Medium"/>
                <a:sym typeface="Jannah Medium"/>
              </a:rPr>
              <a:t> - </a:t>
            </a:r>
            <a:r>
              <a:rPr lang="pt-BR" sz="2800" dirty="0">
                <a:solidFill>
                  <a:srgbClr val="FF7800"/>
                </a:solidFill>
                <a:latin typeface="Jannah Medium"/>
                <a:cs typeface="Jannah Medium"/>
                <a:sym typeface="Jannah Medium"/>
              </a:rPr>
              <a:t>Março 2025</a:t>
            </a:r>
            <a:endParaRPr lang="pt-BR" sz="3600" b="1" dirty="0">
              <a:solidFill>
                <a:srgbClr val="FF7800"/>
              </a:solidFill>
              <a:latin typeface="Jannah Medium"/>
              <a:cs typeface="Jannah Medium"/>
              <a:sym typeface="Jannah Medium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2D8B709-9644-042D-86F1-04A848F789AB}"/>
              </a:ext>
            </a:extLst>
          </p:cNvPr>
          <p:cNvSpPr txBox="1"/>
          <p:nvPr/>
        </p:nvSpPr>
        <p:spPr>
          <a:xfrm>
            <a:off x="6096000" y="897318"/>
            <a:ext cx="5681104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Jannah Medium"/>
                <a:cs typeface="Jannah Medium"/>
                <a:sym typeface="Jannah Medium"/>
              </a:rPr>
              <a:t>Alcançamos uma </a:t>
            </a:r>
            <a:r>
              <a:rPr lang="pt-BR" sz="2800" b="1" dirty="0">
                <a:solidFill>
                  <a:srgbClr val="FF7800"/>
                </a:solidFill>
                <a:latin typeface="Jannah Medium"/>
                <a:cs typeface="Jannah Medium"/>
                <a:sym typeface="Jannah Medium"/>
              </a:rPr>
              <a:t>REDUÇÃO</a:t>
            </a:r>
            <a:r>
              <a:rPr lang="pt-BR" b="1" dirty="0">
                <a:solidFill>
                  <a:schemeClr val="bg1"/>
                </a:solidFill>
                <a:latin typeface="Jannah Medium"/>
                <a:cs typeface="Jannah Medium"/>
                <a:sym typeface="Jannah Medium"/>
              </a:rPr>
              <a:t> </a:t>
            </a:r>
            <a:r>
              <a:rPr lang="pt-BR" sz="2400" b="1" dirty="0">
                <a:solidFill>
                  <a:schemeClr val="bg1"/>
                </a:solidFill>
                <a:latin typeface="Jannah Medium"/>
                <a:cs typeface="Jannah Medium"/>
                <a:sym typeface="Jannah Medium"/>
              </a:rPr>
              <a:t>de </a:t>
            </a:r>
            <a:r>
              <a:rPr lang="pt-BR" sz="2800" b="1" dirty="0">
                <a:solidFill>
                  <a:srgbClr val="FF7800"/>
                </a:solidFill>
                <a:latin typeface="Jannah Medium"/>
                <a:cs typeface="Jannah Medium"/>
                <a:sym typeface="Jannah Medium"/>
              </a:rPr>
              <a:t>43% </a:t>
            </a:r>
            <a:r>
              <a:rPr lang="pt-BR" sz="2400" b="1" dirty="0">
                <a:solidFill>
                  <a:schemeClr val="bg1"/>
                </a:solidFill>
                <a:latin typeface="Jannah Medium"/>
                <a:cs typeface="Jannah Medium"/>
                <a:sym typeface="Jannah Medium"/>
              </a:rPr>
              <a:t>no tempo total gasto nos processos automatizados.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3240CC0F-7554-1F96-43EF-4F66CBE79EC7}"/>
              </a:ext>
            </a:extLst>
          </p:cNvPr>
          <p:cNvSpPr txBox="1"/>
          <p:nvPr/>
        </p:nvSpPr>
        <p:spPr>
          <a:xfrm>
            <a:off x="8359165" y="2360840"/>
            <a:ext cx="122123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000" b="1" dirty="0">
                <a:solidFill>
                  <a:srgbClr val="FF7800"/>
                </a:solidFill>
                <a:latin typeface="Jannah Medium"/>
                <a:sym typeface="Jannah Medium"/>
              </a:rPr>
              <a:t>33%</a:t>
            </a:r>
            <a:endParaRPr lang="pt-BR" sz="4000" b="1" dirty="0">
              <a:solidFill>
                <a:srgbClr val="FF7800"/>
              </a:solidFill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D4A6073C-60A8-5BFE-DA65-53441186D655}"/>
              </a:ext>
            </a:extLst>
          </p:cNvPr>
          <p:cNvSpPr txBox="1"/>
          <p:nvPr/>
        </p:nvSpPr>
        <p:spPr>
          <a:xfrm>
            <a:off x="7307629" y="2881371"/>
            <a:ext cx="332431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Jannah Medium"/>
                <a:sym typeface="Jannah Medium"/>
              </a:rPr>
              <a:t>Baixa de</a:t>
            </a:r>
          </a:p>
          <a:p>
            <a:pPr algn="ctr"/>
            <a:r>
              <a:rPr lang="pt-BR" b="1" dirty="0">
                <a:solidFill>
                  <a:schemeClr val="bg1"/>
                </a:solidFill>
                <a:latin typeface="Jannah Medium"/>
                <a:sym typeface="Jannah Medium"/>
              </a:rPr>
              <a:t>adiantamento</a:t>
            </a:r>
          </a:p>
          <a:p>
            <a:pPr algn="ctr"/>
            <a:r>
              <a:rPr lang="pt-BR" b="1" dirty="0">
                <a:solidFill>
                  <a:schemeClr val="bg1"/>
                </a:solidFill>
                <a:latin typeface="Jannah Medium"/>
                <a:sym typeface="Jannah Medium"/>
              </a:rPr>
              <a:t>de Bônus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3981B299-9E41-A90C-4627-EBE1C24251BA}"/>
              </a:ext>
            </a:extLst>
          </p:cNvPr>
          <p:cNvSpPr txBox="1"/>
          <p:nvPr/>
        </p:nvSpPr>
        <p:spPr>
          <a:xfrm>
            <a:off x="9811496" y="2917075"/>
            <a:ext cx="23412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defRPr sz="2400" b="1">
                <a:solidFill>
                  <a:schemeClr val="bg1"/>
                </a:solidFill>
                <a:latin typeface="Jannah Medium"/>
              </a:defRPr>
            </a:lvl1pPr>
          </a:lstStyle>
          <a:p>
            <a:r>
              <a:rPr lang="pt-BR" sz="1800">
                <a:sym typeface="Jannah Medium"/>
              </a:rPr>
              <a:t>Baixa de Garantias</a:t>
            </a:r>
          </a:p>
          <a:p>
            <a:r>
              <a:rPr lang="pt-BR" sz="1800">
                <a:sym typeface="Jannah Medium"/>
              </a:rPr>
              <a:t>Hyundai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1D63BAF8-5475-34B7-3015-87969BDA5A07}"/>
              </a:ext>
            </a:extLst>
          </p:cNvPr>
          <p:cNvSpPr txBox="1"/>
          <p:nvPr/>
        </p:nvSpPr>
        <p:spPr>
          <a:xfrm>
            <a:off x="5948609" y="2922708"/>
            <a:ext cx="20888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Jannah Medium"/>
                <a:cs typeface="Jannah Medium"/>
                <a:sym typeface="Jannah Medium"/>
              </a:rPr>
              <a:t>Entrada de</a:t>
            </a:r>
          </a:p>
          <a:p>
            <a:pPr algn="ctr"/>
            <a:r>
              <a:rPr lang="pt-BR" b="1" dirty="0">
                <a:solidFill>
                  <a:schemeClr val="bg1"/>
                </a:solidFill>
                <a:latin typeface="Jannah Medium"/>
                <a:cs typeface="Jannah Medium"/>
                <a:sym typeface="Jannah Medium"/>
              </a:rPr>
              <a:t>Veículos Novos</a:t>
            </a:r>
            <a:endParaRPr lang="pt-BR" b="1" dirty="0">
              <a:highlight>
                <a:srgbClr val="FFFF00"/>
              </a:highlight>
              <a:latin typeface="Jannah Medium"/>
              <a:cs typeface="Jannah Medium"/>
              <a:sym typeface="Jannah Medium"/>
            </a:endParaRP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754EF3BB-0306-766F-55E5-4DC8DC672346}"/>
              </a:ext>
            </a:extLst>
          </p:cNvPr>
          <p:cNvSpPr txBox="1"/>
          <p:nvPr/>
        </p:nvSpPr>
        <p:spPr>
          <a:xfrm>
            <a:off x="6294122" y="2383308"/>
            <a:ext cx="148207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000" b="1" dirty="0">
                <a:solidFill>
                  <a:srgbClr val="FF7800"/>
                </a:solidFill>
                <a:latin typeface="Jannah Medium"/>
                <a:sym typeface="Jannah Medium"/>
              </a:rPr>
              <a:t>25%</a:t>
            </a:r>
            <a:endParaRPr lang="pt-BR" sz="4000" b="1" dirty="0">
              <a:solidFill>
                <a:srgbClr val="FF7800"/>
              </a:solidFill>
            </a:endParaRP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5C583D5D-0639-744E-FB56-E5F1AEEAD617}"/>
              </a:ext>
            </a:extLst>
          </p:cNvPr>
          <p:cNvSpPr txBox="1"/>
          <p:nvPr/>
        </p:nvSpPr>
        <p:spPr>
          <a:xfrm>
            <a:off x="10241086" y="2367672"/>
            <a:ext cx="14820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000" b="1">
                <a:solidFill>
                  <a:srgbClr val="FF7800"/>
                </a:solidFill>
                <a:latin typeface="Jannah Medium"/>
                <a:sym typeface="Jannah Medium"/>
              </a:rPr>
              <a:t>58%</a:t>
            </a:r>
            <a:endParaRPr lang="pt-BR" sz="4000" b="1">
              <a:solidFill>
                <a:srgbClr val="FF7800"/>
              </a:solidFill>
            </a:endParaRP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E9B07A44-DC45-369B-B46F-5FC5AF5500E9}"/>
              </a:ext>
            </a:extLst>
          </p:cNvPr>
          <p:cNvSpPr txBox="1"/>
          <p:nvPr/>
        </p:nvSpPr>
        <p:spPr>
          <a:xfrm>
            <a:off x="6177775" y="4354810"/>
            <a:ext cx="5974978" cy="235295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defRPr sz="2400" b="1">
                <a:solidFill>
                  <a:schemeClr val="bg1"/>
                </a:solidFill>
                <a:latin typeface="Jannah Medium"/>
              </a:defRPr>
            </a:lvl1pPr>
          </a:lstStyle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sym typeface="Jannah Medium"/>
              </a:rPr>
              <a:t>Expandir</a:t>
            </a:r>
            <a:r>
              <a:rPr lang="pt-BR" sz="2000" b="0" dirty="0">
                <a:sym typeface="Jannah Medium"/>
              </a:rPr>
              <a:t> a </a:t>
            </a:r>
            <a:r>
              <a:rPr lang="pt-BR" sz="2000" dirty="0">
                <a:solidFill>
                  <a:srgbClr val="FF7800"/>
                </a:solidFill>
                <a:sym typeface="Jannah Medium"/>
              </a:rPr>
              <a:t>iniciativa</a:t>
            </a:r>
            <a:r>
              <a:rPr lang="pt-BR" sz="2000" b="0" dirty="0">
                <a:sym typeface="Jannah Medium"/>
              </a:rPr>
              <a:t> de </a:t>
            </a:r>
            <a:r>
              <a:rPr lang="pt-BR" sz="2000" dirty="0" err="1">
                <a:solidFill>
                  <a:srgbClr val="FF7800"/>
                </a:solidFill>
                <a:sym typeface="Jannah Medium"/>
              </a:rPr>
              <a:t>hiperautomação</a:t>
            </a:r>
            <a:r>
              <a:rPr lang="pt-BR" sz="2000" b="0" dirty="0">
                <a:sym typeface="Jannah Medium"/>
              </a:rPr>
              <a:t> para outros </a:t>
            </a:r>
            <a:r>
              <a:rPr lang="pt-BR" sz="2000" dirty="0">
                <a:solidFill>
                  <a:srgbClr val="FF7800"/>
                </a:solidFill>
                <a:sym typeface="Jannah Medium"/>
              </a:rPr>
              <a:t>departamentos</a:t>
            </a:r>
            <a:r>
              <a:rPr lang="pt-BR" sz="2000" b="0" dirty="0">
                <a:sym typeface="Jannah Medium"/>
              </a:rPr>
              <a:t> e empresas do Grupo Nisa.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0" dirty="0">
                <a:sym typeface="Jannah Medium"/>
              </a:rPr>
              <a:t>Definir </a:t>
            </a:r>
            <a:r>
              <a:rPr lang="pt-BR" sz="2000" dirty="0">
                <a:solidFill>
                  <a:srgbClr val="FF7800"/>
                </a:solidFill>
                <a:sym typeface="Jannah Medium"/>
              </a:rPr>
              <a:t>metas</a:t>
            </a:r>
            <a:r>
              <a:rPr lang="pt-BR" sz="2000" b="0" dirty="0">
                <a:sym typeface="Jannah Medium"/>
              </a:rPr>
              <a:t> claras e mensuráveis para a </a:t>
            </a:r>
            <a:r>
              <a:rPr lang="pt-BR" sz="2000" dirty="0">
                <a:solidFill>
                  <a:srgbClr val="FF7800"/>
                </a:solidFill>
                <a:sym typeface="Jannah Medium"/>
              </a:rPr>
              <a:t>identificação</a:t>
            </a:r>
            <a:r>
              <a:rPr lang="pt-BR" sz="2000" b="0" dirty="0">
                <a:sym typeface="Jannah Medium"/>
              </a:rPr>
              <a:t> de novas </a:t>
            </a:r>
            <a:r>
              <a:rPr lang="pt-BR" sz="2000" dirty="0">
                <a:solidFill>
                  <a:srgbClr val="FF7800"/>
                </a:solidFill>
                <a:sym typeface="Jannah Medium"/>
              </a:rPr>
              <a:t>oportunidades</a:t>
            </a:r>
            <a:r>
              <a:rPr lang="pt-BR" sz="2000" b="0" dirty="0">
                <a:sym typeface="Jannah Medium"/>
              </a:rPr>
              <a:t> de </a:t>
            </a:r>
            <a:r>
              <a:rPr lang="pt-BR" sz="2000" dirty="0">
                <a:solidFill>
                  <a:srgbClr val="FF7800"/>
                </a:solidFill>
                <a:sym typeface="Jannah Medium"/>
              </a:rPr>
              <a:t>automação</a:t>
            </a:r>
            <a:r>
              <a:rPr lang="pt-BR" sz="2000" b="0" dirty="0">
                <a:sym typeface="Jannah Medium"/>
              </a:rPr>
              <a:t> e sua priorização </a:t>
            </a:r>
            <a:r>
              <a:rPr lang="pt-BR" sz="2000" dirty="0">
                <a:solidFill>
                  <a:srgbClr val="FF7800"/>
                </a:solidFill>
                <a:sym typeface="Jannah Medium"/>
              </a:rPr>
              <a:t>estratégica</a:t>
            </a:r>
            <a:r>
              <a:rPr lang="pt-BR" sz="2000" b="0" dirty="0">
                <a:sym typeface="Jannah Medium"/>
              </a:rPr>
              <a:t>.</a:t>
            </a:r>
          </a:p>
        </p:txBody>
      </p:sp>
      <p:pic>
        <p:nvPicPr>
          <p:cNvPr id="35" name="Imagem 34" descr="Logotipo&#10;&#10;O conteúdo gerado por IA pode estar incorreto.">
            <a:extLst>
              <a:ext uri="{FF2B5EF4-FFF2-40B4-BE49-F238E27FC236}">
                <a16:creationId xmlns:a16="http://schemas.microsoft.com/office/drawing/2014/main" id="{71070FE6-DC41-1574-31D3-4AE8C70D11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617" y="161251"/>
            <a:ext cx="1833919" cy="589706"/>
          </a:xfrm>
          <a:prstGeom prst="rect">
            <a:avLst/>
          </a:prstGeom>
        </p:spPr>
      </p:pic>
      <p:pic>
        <p:nvPicPr>
          <p:cNvPr id="39" name="Imagem 38" descr="Logotipo&#10;&#10;O conteúdo gerado por IA pode estar incorreto.">
            <a:extLst>
              <a:ext uri="{FF2B5EF4-FFF2-40B4-BE49-F238E27FC236}">
                <a16:creationId xmlns:a16="http://schemas.microsoft.com/office/drawing/2014/main" id="{E194AB65-A145-8ABB-932A-4A8790F120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19" y="3641689"/>
            <a:ext cx="3917143" cy="1426242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30CF749B-3201-FCD6-0DC5-F9489144E94E}"/>
              </a:ext>
            </a:extLst>
          </p:cNvPr>
          <p:cNvSpPr txBox="1"/>
          <p:nvPr/>
        </p:nvSpPr>
        <p:spPr>
          <a:xfrm>
            <a:off x="6177776" y="3973739"/>
            <a:ext cx="24582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defRPr sz="2400" b="1">
                <a:solidFill>
                  <a:schemeClr val="bg1"/>
                </a:solidFill>
                <a:latin typeface="Jannah Medium"/>
              </a:defRPr>
            </a:lvl1pPr>
          </a:lstStyle>
          <a:p>
            <a:pPr algn="l"/>
            <a:r>
              <a:rPr lang="pt-BR" dirty="0">
                <a:solidFill>
                  <a:srgbClr val="FF7800"/>
                </a:solidFill>
                <a:sym typeface="Jannah Medium"/>
              </a:rPr>
              <a:t>Próximos Passos</a:t>
            </a:r>
          </a:p>
        </p:txBody>
      </p:sp>
    </p:spTree>
    <p:extLst>
      <p:ext uri="{BB962C8B-B14F-4D97-AF65-F5344CB8AC3E}">
        <p14:creationId xmlns:p14="http://schemas.microsoft.com/office/powerpoint/2010/main" val="3637876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64D835-707A-B230-6EE3-5FFCCA45F6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Uma imagem contendo desenho&#10;&#10;Descrição gerada automaticamente">
            <a:extLst>
              <a:ext uri="{FF2B5EF4-FFF2-40B4-BE49-F238E27FC236}">
                <a16:creationId xmlns:a16="http://schemas.microsoft.com/office/drawing/2014/main" id="{2E03F807-3FF9-B74F-E020-D6263F074CA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5" r="14566" b="47918"/>
          <a:stretch/>
        </p:blipFill>
        <p:spPr>
          <a:xfrm>
            <a:off x="-1" y="5013085"/>
            <a:ext cx="12192001" cy="1844916"/>
          </a:xfrm>
          <a:prstGeom prst="rect">
            <a:avLst/>
          </a:prstGeom>
        </p:spPr>
      </p:pic>
      <p:pic>
        <p:nvPicPr>
          <p:cNvPr id="16" name="Imagem 15" descr="Cidade iluminada a noite&#10;&#10;Descrição gerada automaticamente">
            <a:extLst>
              <a:ext uri="{FF2B5EF4-FFF2-40B4-BE49-F238E27FC236}">
                <a16:creationId xmlns:a16="http://schemas.microsoft.com/office/drawing/2014/main" id="{E312C64A-AFFB-D5DC-BAD8-B095E769AE2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5000"/>
          </a:blip>
          <a:srcRect t="21852" b="21956"/>
          <a:stretch/>
        </p:blipFill>
        <p:spPr>
          <a:xfrm>
            <a:off x="12702" y="43070"/>
            <a:ext cx="12204702" cy="6858000"/>
          </a:xfrm>
          <a:prstGeom prst="rect">
            <a:avLst/>
          </a:prstGeom>
        </p:spPr>
      </p:pic>
      <p:pic>
        <p:nvPicPr>
          <p:cNvPr id="10" name="Imagem 9" descr="Fundo preto com letras vermelhas&#10;&#10;Descrição gerada automaticamente com confiança média">
            <a:extLst>
              <a:ext uri="{FF2B5EF4-FFF2-40B4-BE49-F238E27FC236}">
                <a16:creationId xmlns:a16="http://schemas.microsoft.com/office/drawing/2014/main" id="{65546982-8D60-6EAA-CF0F-76988936F8A7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7000"/>
          </a:blip>
          <a:srcRect l="11463" t="25100" r="-101" b="25145"/>
          <a:stretch/>
        </p:blipFill>
        <p:spPr>
          <a:xfrm>
            <a:off x="-12704" y="0"/>
            <a:ext cx="12217405" cy="6858000"/>
          </a:xfrm>
          <a:prstGeom prst="rect">
            <a:avLst/>
          </a:prstGeom>
        </p:spPr>
      </p:pic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83F35150-B185-F4B6-078B-20B47B7BAB3E}"/>
              </a:ext>
            </a:extLst>
          </p:cNvPr>
          <p:cNvSpPr/>
          <p:nvPr/>
        </p:nvSpPr>
        <p:spPr>
          <a:xfrm>
            <a:off x="7599337" y="1552345"/>
            <a:ext cx="4378486" cy="5045552"/>
          </a:xfrm>
          <a:prstGeom prst="roundRect">
            <a:avLst>
              <a:gd name="adj" fmla="val 7142"/>
            </a:avLst>
          </a:prstGeom>
          <a:solidFill>
            <a:schemeClr val="tx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>
              <a:solidFill>
                <a:schemeClr val="bg1"/>
              </a:solidFill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E4A0947C-9F9B-B1D3-57A0-8C7CBFCA0A0B}"/>
              </a:ext>
            </a:extLst>
          </p:cNvPr>
          <p:cNvSpPr txBox="1">
            <a:spLocks/>
          </p:cNvSpPr>
          <p:nvPr/>
        </p:nvSpPr>
        <p:spPr>
          <a:xfrm>
            <a:off x="135065" y="43070"/>
            <a:ext cx="3546253" cy="7078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9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pt-BR" sz="2200" b="1" dirty="0">
                <a:solidFill>
                  <a:schemeClr val="bg1"/>
                </a:solidFill>
                <a:latin typeface="Segoe UI"/>
                <a:cs typeface="Segoe UI"/>
              </a:rPr>
              <a:t>Case 1 </a:t>
            </a:r>
            <a:r>
              <a:rPr lang="pt-BR" sz="2200" b="1" dirty="0">
                <a:solidFill>
                  <a:srgbClr val="FF7800"/>
                </a:solidFill>
                <a:latin typeface="Segoe UI"/>
                <a:cs typeface="Segoe UI"/>
              </a:rPr>
              <a:t>– </a:t>
            </a:r>
            <a:r>
              <a:rPr lang="pt-BR" sz="2200" b="1" dirty="0">
                <a:solidFill>
                  <a:schemeClr val="bg1"/>
                </a:solidFill>
                <a:latin typeface="Segoe UI"/>
                <a:cs typeface="Segoe UI"/>
              </a:rPr>
              <a:t>Nisa Veículos</a:t>
            </a:r>
            <a:endParaRPr lang="pt-BR" sz="2200" b="1" dirty="0">
              <a:solidFill>
                <a:schemeClr val="bg1"/>
              </a:solidFill>
              <a:latin typeface="Segoe UI" panose="020B0502040204020203" pitchFamily="34" charset="0"/>
              <a:cs typeface="Segoe UI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7164AE46-E570-941D-46E0-EFB5CB5582B5}"/>
              </a:ext>
            </a:extLst>
          </p:cNvPr>
          <p:cNvSpPr txBox="1">
            <a:spLocks/>
          </p:cNvSpPr>
          <p:nvPr/>
        </p:nvSpPr>
        <p:spPr>
          <a:xfrm>
            <a:off x="135065" y="474724"/>
            <a:ext cx="9220737" cy="668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90000"/>
              </a:prstClr>
            </a:outerShdw>
          </a:effectLst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pt-BR" b="1" dirty="0">
                <a:solidFill>
                  <a:srgbClr val="FF7800"/>
                </a:solidFill>
                <a:latin typeface="Segoe UI"/>
                <a:cs typeface="Segoe UI"/>
              </a:rPr>
              <a:t>Automação:</a:t>
            </a:r>
            <a:r>
              <a:rPr lang="pt-BR" b="1" dirty="0">
                <a:solidFill>
                  <a:schemeClr val="bg1"/>
                </a:solidFill>
                <a:latin typeface="Segoe UI"/>
                <a:cs typeface="Segoe UI"/>
              </a:rPr>
              <a:t> Baixa de Garantias Montadora Hyundai</a:t>
            </a:r>
            <a:endParaRPr lang="pt-BR" b="1" dirty="0">
              <a:solidFill>
                <a:schemeClr val="bg1"/>
              </a:solidFill>
              <a:latin typeface="Segoe UI" panose="020B0502040204020203" pitchFamily="34" charset="0"/>
            </a:endParaRPr>
          </a:p>
        </p:txBody>
      </p:sp>
      <p:pic>
        <p:nvPicPr>
          <p:cNvPr id="12" name="Imagem 11" descr="Logotipo&#10;&#10;O conteúdo gerado por IA pode estar incorreto.">
            <a:extLst>
              <a:ext uri="{FF2B5EF4-FFF2-40B4-BE49-F238E27FC236}">
                <a16:creationId xmlns:a16="http://schemas.microsoft.com/office/drawing/2014/main" id="{9F8C8B86-4C02-97FD-88C9-C7F0FF6AEA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617" y="161251"/>
            <a:ext cx="1833919" cy="589706"/>
          </a:xfrm>
          <a:prstGeom prst="rect">
            <a:avLst/>
          </a:prstGeom>
        </p:spPr>
      </p:pic>
      <p:sp>
        <p:nvSpPr>
          <p:cNvPr id="4" name="CaixaDeTexto 5">
            <a:extLst>
              <a:ext uri="{FF2B5EF4-FFF2-40B4-BE49-F238E27FC236}">
                <a16:creationId xmlns:a16="http://schemas.microsoft.com/office/drawing/2014/main" id="{7A6B6A10-83C0-1B64-2512-2C901C9D6C50}"/>
              </a:ext>
            </a:extLst>
          </p:cNvPr>
          <p:cNvSpPr txBox="1"/>
          <p:nvPr/>
        </p:nvSpPr>
        <p:spPr>
          <a:xfrm>
            <a:off x="7864692" y="4111618"/>
            <a:ext cx="1514611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pt-BR" b="1">
              <a:solidFill>
                <a:srgbClr val="FF7800"/>
              </a:solidFill>
            </a:endParaRPr>
          </a:p>
          <a:p>
            <a:pPr algn="ctr"/>
            <a:r>
              <a:rPr lang="pt-BR">
                <a:solidFill>
                  <a:srgbClr val="FF7800"/>
                </a:solidFill>
              </a:rPr>
              <a:t>1000 itens</a:t>
            </a:r>
            <a:endParaRPr lang="pt-BR" b="1">
              <a:solidFill>
                <a:srgbClr val="FF7800"/>
              </a:solidFill>
            </a:endParaRPr>
          </a:p>
        </p:txBody>
      </p:sp>
      <p:pic>
        <p:nvPicPr>
          <p:cNvPr id="33" name="Picture 18" descr="Sql - Free electronics icons">
            <a:extLst>
              <a:ext uri="{FF2B5EF4-FFF2-40B4-BE49-F238E27FC236}">
                <a16:creationId xmlns:a16="http://schemas.microsoft.com/office/drawing/2014/main" id="{AB81E918-542D-1249-93B3-FA5F97FCF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70" y="5477253"/>
            <a:ext cx="748074" cy="75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CaixaDeTexto 47">
            <a:extLst>
              <a:ext uri="{FF2B5EF4-FFF2-40B4-BE49-F238E27FC236}">
                <a16:creationId xmlns:a16="http://schemas.microsoft.com/office/drawing/2014/main" id="{322B6CB5-9CA2-225D-31A8-144A145B7ACA}"/>
              </a:ext>
            </a:extLst>
          </p:cNvPr>
          <p:cNvSpPr txBox="1"/>
          <p:nvPr/>
        </p:nvSpPr>
        <p:spPr>
          <a:xfrm>
            <a:off x="3256509" y="2411824"/>
            <a:ext cx="20929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400" b="1">
                <a:solidFill>
                  <a:schemeClr val="bg1"/>
                </a:solidFill>
                <a:latin typeface="Jannah Medium"/>
                <a:cs typeface="Jannah Medium"/>
                <a:sym typeface="Jannah Medium"/>
              </a:rPr>
              <a:t>Portal Montadora</a:t>
            </a:r>
          </a:p>
        </p:txBody>
      </p:sp>
      <p:pic>
        <p:nvPicPr>
          <p:cNvPr id="32" name="Imagem 31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4649B900-2BD6-B75F-2EA3-8729A33D5C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789" y="1564993"/>
            <a:ext cx="1037107" cy="807722"/>
          </a:xfrm>
          <a:prstGeom prst="rect">
            <a:avLst/>
          </a:prstGeom>
        </p:spPr>
      </p:pic>
      <p:sp>
        <p:nvSpPr>
          <p:cNvPr id="40" name="CaixaDeTexto 39">
            <a:extLst>
              <a:ext uri="{FF2B5EF4-FFF2-40B4-BE49-F238E27FC236}">
                <a16:creationId xmlns:a16="http://schemas.microsoft.com/office/drawing/2014/main" id="{A370CD34-D457-8C1E-D919-4A96421EBC85}"/>
              </a:ext>
            </a:extLst>
          </p:cNvPr>
          <p:cNvSpPr txBox="1"/>
          <p:nvPr/>
        </p:nvSpPr>
        <p:spPr>
          <a:xfrm>
            <a:off x="966231" y="2398488"/>
            <a:ext cx="2092939" cy="382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400" b="1">
                <a:solidFill>
                  <a:schemeClr val="bg1"/>
                </a:solidFill>
                <a:latin typeface="Jannah Medium"/>
                <a:cs typeface="Jannah Medium"/>
                <a:sym typeface="Jannah Medium"/>
              </a:rPr>
              <a:t>Email Montadora</a:t>
            </a:r>
          </a:p>
        </p:txBody>
      </p:sp>
      <p:pic>
        <p:nvPicPr>
          <p:cNvPr id="21" name="Imagem 20" descr="Ícone&#10;&#10;O conteúdo gerado por IA pode estar incorreto.">
            <a:extLst>
              <a:ext uri="{FF2B5EF4-FFF2-40B4-BE49-F238E27FC236}">
                <a16:creationId xmlns:a16="http://schemas.microsoft.com/office/drawing/2014/main" id="{1385C6C8-FA9C-B956-FF05-FD79CD3D52E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347" y="1515389"/>
            <a:ext cx="785964" cy="790348"/>
          </a:xfrm>
          <a:prstGeom prst="rect">
            <a:avLst/>
          </a:prstGeom>
        </p:spPr>
      </p:pic>
      <p:pic>
        <p:nvPicPr>
          <p:cNvPr id="24" name="Imagem 23" descr="Ícone&#10;&#10;O conteúdo gerado por IA pode estar incorreto.">
            <a:extLst>
              <a:ext uri="{FF2B5EF4-FFF2-40B4-BE49-F238E27FC236}">
                <a16:creationId xmlns:a16="http://schemas.microsoft.com/office/drawing/2014/main" id="{08355ED0-3233-BF62-08C0-4C92AC3C3E4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459" y="1564666"/>
            <a:ext cx="751016" cy="755206"/>
          </a:xfrm>
          <a:prstGeom prst="rect">
            <a:avLst/>
          </a:prstGeom>
        </p:spPr>
      </p:pic>
      <p:pic>
        <p:nvPicPr>
          <p:cNvPr id="37" name="Imagem 36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320B3769-5159-FB80-6A49-63A1D8E45AB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758" y="5429301"/>
            <a:ext cx="2023035" cy="848152"/>
          </a:xfrm>
          <a:prstGeom prst="roundRect">
            <a:avLst/>
          </a:prstGeom>
          <a:solidFill>
            <a:schemeClr val="bg1"/>
          </a:solidFill>
        </p:spPr>
      </p:pic>
      <p:sp>
        <p:nvSpPr>
          <p:cNvPr id="46" name="CaixaDeTexto 45">
            <a:extLst>
              <a:ext uri="{FF2B5EF4-FFF2-40B4-BE49-F238E27FC236}">
                <a16:creationId xmlns:a16="http://schemas.microsoft.com/office/drawing/2014/main" id="{1A25DEDC-522C-DA80-2EBB-4EA6ED0B2E2C}"/>
              </a:ext>
            </a:extLst>
          </p:cNvPr>
          <p:cNvSpPr txBox="1"/>
          <p:nvPr/>
        </p:nvSpPr>
        <p:spPr>
          <a:xfrm>
            <a:off x="2332648" y="6212628"/>
            <a:ext cx="2092939" cy="382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400" b="1">
                <a:solidFill>
                  <a:schemeClr val="bg1"/>
                </a:solidFill>
                <a:latin typeface="Jannah Medium"/>
                <a:cs typeface="Jannah Medium"/>
                <a:sym typeface="Jannah Medium"/>
              </a:rPr>
              <a:t>Valida Lançamentos</a:t>
            </a:r>
          </a:p>
        </p:txBody>
      </p:sp>
      <p:pic>
        <p:nvPicPr>
          <p:cNvPr id="51" name="Imagem 50" descr="Ícone&#10;&#10;O conteúdo gerado por IA pode estar incorreto.">
            <a:extLst>
              <a:ext uri="{FF2B5EF4-FFF2-40B4-BE49-F238E27FC236}">
                <a16:creationId xmlns:a16="http://schemas.microsoft.com/office/drawing/2014/main" id="{0F1C76D8-46AE-8016-3056-4D85B8F276B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70" y="5429301"/>
            <a:ext cx="768978" cy="773267"/>
          </a:xfrm>
          <a:prstGeom prst="rect">
            <a:avLst/>
          </a:prstGeom>
        </p:spPr>
      </p:pic>
      <p:sp>
        <p:nvSpPr>
          <p:cNvPr id="52" name="CaixaDeTexto 51">
            <a:extLst>
              <a:ext uri="{FF2B5EF4-FFF2-40B4-BE49-F238E27FC236}">
                <a16:creationId xmlns:a16="http://schemas.microsoft.com/office/drawing/2014/main" id="{CDD2C749-80DA-CE26-FDA2-499BB77FAB48}"/>
              </a:ext>
            </a:extLst>
          </p:cNvPr>
          <p:cNvSpPr txBox="1"/>
          <p:nvPr/>
        </p:nvSpPr>
        <p:spPr>
          <a:xfrm>
            <a:off x="-14610" y="6194909"/>
            <a:ext cx="2092939" cy="382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400" b="1">
                <a:solidFill>
                  <a:schemeClr val="bg1"/>
                </a:solidFill>
                <a:latin typeface="Jannah Medium"/>
                <a:cs typeface="Jannah Medium"/>
                <a:sym typeface="Jannah Medium"/>
              </a:rPr>
              <a:t>Notifica Execução</a:t>
            </a:r>
          </a:p>
        </p:txBody>
      </p:sp>
      <p:pic>
        <p:nvPicPr>
          <p:cNvPr id="6" name="Gráfico 5" descr="Funcionária de escritório com preenchimento sólido">
            <a:extLst>
              <a:ext uri="{FF2B5EF4-FFF2-40B4-BE49-F238E27FC236}">
                <a16:creationId xmlns:a16="http://schemas.microsoft.com/office/drawing/2014/main" id="{F423CBD9-E638-D7B2-6463-F4932540E5D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193917" y="1303233"/>
            <a:ext cx="914400" cy="914400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230A3FD2-EC6D-F713-0864-2C2E6D61681F}"/>
              </a:ext>
            </a:extLst>
          </p:cNvPr>
          <p:cNvSpPr txBox="1"/>
          <p:nvPr/>
        </p:nvSpPr>
        <p:spPr>
          <a:xfrm>
            <a:off x="8064014" y="2539939"/>
            <a:ext cx="11742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b="1">
                <a:solidFill>
                  <a:schemeClr val="bg1"/>
                </a:solidFill>
              </a:rPr>
              <a:t>60 s</a:t>
            </a:r>
          </a:p>
        </p:txBody>
      </p:sp>
      <p:pic>
        <p:nvPicPr>
          <p:cNvPr id="30" name="Gráfico 29" descr="Robô com preenchimento sólido">
            <a:extLst>
              <a:ext uri="{FF2B5EF4-FFF2-40B4-BE49-F238E27FC236}">
                <a16:creationId xmlns:a16="http://schemas.microsoft.com/office/drawing/2014/main" id="{C05B7319-EF57-7CB9-A399-0988FAA9878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405744" y="1263865"/>
            <a:ext cx="974428" cy="974428"/>
          </a:xfrm>
          <a:prstGeom prst="rect">
            <a:avLst/>
          </a:prstGeom>
        </p:spPr>
      </p:pic>
      <p:sp>
        <p:nvSpPr>
          <p:cNvPr id="34" name="CaixaDeTexto 33">
            <a:extLst>
              <a:ext uri="{FF2B5EF4-FFF2-40B4-BE49-F238E27FC236}">
                <a16:creationId xmlns:a16="http://schemas.microsoft.com/office/drawing/2014/main" id="{6EDC2A41-C798-D9B6-111E-889F7719934E}"/>
              </a:ext>
            </a:extLst>
          </p:cNvPr>
          <p:cNvSpPr txBox="1"/>
          <p:nvPr/>
        </p:nvSpPr>
        <p:spPr>
          <a:xfrm>
            <a:off x="10305855" y="2549878"/>
            <a:ext cx="11742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b="1">
                <a:solidFill>
                  <a:schemeClr val="bg1"/>
                </a:solidFill>
              </a:rPr>
              <a:t>25 s</a:t>
            </a:r>
          </a:p>
        </p:txBody>
      </p:sp>
      <p:sp>
        <p:nvSpPr>
          <p:cNvPr id="35" name="CaixaDeTexto 5">
            <a:extLst>
              <a:ext uri="{FF2B5EF4-FFF2-40B4-BE49-F238E27FC236}">
                <a16:creationId xmlns:a16="http://schemas.microsoft.com/office/drawing/2014/main" id="{627BE0C5-F228-331E-87E5-CBC79F3ABB2E}"/>
              </a:ext>
            </a:extLst>
          </p:cNvPr>
          <p:cNvSpPr txBox="1"/>
          <p:nvPr/>
        </p:nvSpPr>
        <p:spPr>
          <a:xfrm>
            <a:off x="8089999" y="2961583"/>
            <a:ext cx="1122236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>
                <a:solidFill>
                  <a:srgbClr val="FF7800"/>
                </a:solidFill>
              </a:rPr>
              <a:t>Por item</a:t>
            </a:r>
            <a:endParaRPr lang="pt-BR" b="1">
              <a:solidFill>
                <a:srgbClr val="FF7800"/>
              </a:solidFill>
            </a:endParaRPr>
          </a:p>
        </p:txBody>
      </p:sp>
      <p:sp>
        <p:nvSpPr>
          <p:cNvPr id="36" name="CaixaDeTexto 5">
            <a:extLst>
              <a:ext uri="{FF2B5EF4-FFF2-40B4-BE49-F238E27FC236}">
                <a16:creationId xmlns:a16="http://schemas.microsoft.com/office/drawing/2014/main" id="{C0105C18-3AA2-1C16-8A14-3B97B4D4B5BB}"/>
              </a:ext>
            </a:extLst>
          </p:cNvPr>
          <p:cNvSpPr txBox="1"/>
          <p:nvPr/>
        </p:nvSpPr>
        <p:spPr>
          <a:xfrm>
            <a:off x="10357825" y="2710091"/>
            <a:ext cx="1122236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pt-BR" b="1">
              <a:solidFill>
                <a:srgbClr val="FF7800"/>
              </a:solidFill>
            </a:endParaRPr>
          </a:p>
          <a:p>
            <a:pPr algn="ctr"/>
            <a:r>
              <a:rPr lang="pt-BR">
                <a:solidFill>
                  <a:srgbClr val="FF7800"/>
                </a:solidFill>
              </a:rPr>
              <a:t>Por item</a:t>
            </a:r>
            <a:endParaRPr lang="pt-BR" b="1">
              <a:solidFill>
                <a:srgbClr val="FF7800"/>
              </a:solidFill>
            </a:endParaRP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08C9B852-C090-044A-286D-2D939975D37E}"/>
              </a:ext>
            </a:extLst>
          </p:cNvPr>
          <p:cNvSpPr txBox="1"/>
          <p:nvPr/>
        </p:nvSpPr>
        <p:spPr>
          <a:xfrm>
            <a:off x="7708204" y="3935500"/>
            <a:ext cx="182491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b="1">
                <a:solidFill>
                  <a:schemeClr val="bg1"/>
                </a:solidFill>
              </a:rPr>
              <a:t>16h 40m</a:t>
            </a:r>
          </a:p>
        </p:txBody>
      </p:sp>
      <p:sp>
        <p:nvSpPr>
          <p:cNvPr id="41" name="CaixaDeTexto 5">
            <a:extLst>
              <a:ext uri="{FF2B5EF4-FFF2-40B4-BE49-F238E27FC236}">
                <a16:creationId xmlns:a16="http://schemas.microsoft.com/office/drawing/2014/main" id="{BDD9C9F9-F16C-80A2-166E-CA4AF06849CA}"/>
              </a:ext>
            </a:extLst>
          </p:cNvPr>
          <p:cNvSpPr txBox="1"/>
          <p:nvPr/>
        </p:nvSpPr>
        <p:spPr>
          <a:xfrm>
            <a:off x="10150535" y="4114297"/>
            <a:ext cx="1514611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pt-BR" b="1">
              <a:solidFill>
                <a:srgbClr val="FF7800"/>
              </a:solidFill>
            </a:endParaRPr>
          </a:p>
          <a:p>
            <a:pPr algn="ctr"/>
            <a:r>
              <a:rPr lang="pt-BR">
                <a:solidFill>
                  <a:srgbClr val="FF7800"/>
                </a:solidFill>
              </a:rPr>
              <a:t>1000 itens</a:t>
            </a:r>
            <a:endParaRPr lang="pt-BR" b="1">
              <a:solidFill>
                <a:srgbClr val="FF7800"/>
              </a:solidFill>
            </a:endParaRPr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2B07DFD4-697C-FAF1-B467-459AB35700DF}"/>
              </a:ext>
            </a:extLst>
          </p:cNvPr>
          <p:cNvSpPr txBox="1"/>
          <p:nvPr/>
        </p:nvSpPr>
        <p:spPr>
          <a:xfrm>
            <a:off x="9994047" y="3938179"/>
            <a:ext cx="182491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b="1">
                <a:solidFill>
                  <a:schemeClr val="bg1"/>
                </a:solidFill>
              </a:rPr>
              <a:t>6h 40m</a:t>
            </a:r>
          </a:p>
        </p:txBody>
      </p: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C0DFBD15-CE44-BC71-F705-71C65455BE9A}"/>
              </a:ext>
            </a:extLst>
          </p:cNvPr>
          <p:cNvSpPr txBox="1"/>
          <p:nvPr/>
        </p:nvSpPr>
        <p:spPr>
          <a:xfrm>
            <a:off x="7900871" y="5430795"/>
            <a:ext cx="14820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000" b="1">
                <a:solidFill>
                  <a:schemeClr val="bg1"/>
                </a:solidFill>
                <a:latin typeface="Jannah Medium"/>
                <a:sym typeface="Jannah Medium"/>
              </a:rPr>
              <a:t>58%</a:t>
            </a:r>
            <a:endParaRPr lang="pt-BR" sz="4000" b="1">
              <a:solidFill>
                <a:schemeClr val="bg1"/>
              </a:solidFill>
            </a:endParaRPr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FC59E1F6-904C-6726-6FE1-E007CD1F6628}"/>
              </a:ext>
            </a:extLst>
          </p:cNvPr>
          <p:cNvSpPr txBox="1"/>
          <p:nvPr/>
        </p:nvSpPr>
        <p:spPr>
          <a:xfrm>
            <a:off x="7607436" y="5986219"/>
            <a:ext cx="2231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>
                <a:solidFill>
                  <a:srgbClr val="FF7800"/>
                </a:solidFill>
              </a:rPr>
              <a:t>Redução de tempo</a:t>
            </a:r>
          </a:p>
        </p:txBody>
      </p:sp>
      <p:sp>
        <p:nvSpPr>
          <p:cNvPr id="56" name="CaixaDeTexto 55">
            <a:extLst>
              <a:ext uri="{FF2B5EF4-FFF2-40B4-BE49-F238E27FC236}">
                <a16:creationId xmlns:a16="http://schemas.microsoft.com/office/drawing/2014/main" id="{10BE9E18-02E5-63BA-81A0-C67C964EEDFE}"/>
              </a:ext>
            </a:extLst>
          </p:cNvPr>
          <p:cNvSpPr txBox="1"/>
          <p:nvPr/>
        </p:nvSpPr>
        <p:spPr>
          <a:xfrm>
            <a:off x="10220644" y="5406688"/>
            <a:ext cx="14820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000" b="1">
                <a:solidFill>
                  <a:schemeClr val="bg1"/>
                </a:solidFill>
                <a:latin typeface="Jannah Medium"/>
                <a:sym typeface="Jannah Medium"/>
              </a:rPr>
              <a:t>98%</a:t>
            </a:r>
            <a:endParaRPr lang="pt-BR" sz="4000" b="1">
              <a:solidFill>
                <a:schemeClr val="bg1"/>
              </a:solidFill>
            </a:endParaRPr>
          </a:p>
        </p:txBody>
      </p:sp>
      <p:sp>
        <p:nvSpPr>
          <p:cNvPr id="58" name="CaixaDeTexto 57">
            <a:extLst>
              <a:ext uri="{FF2B5EF4-FFF2-40B4-BE49-F238E27FC236}">
                <a16:creationId xmlns:a16="http://schemas.microsoft.com/office/drawing/2014/main" id="{1F156741-B1B6-063C-485A-C5B33DF1E1B9}"/>
              </a:ext>
            </a:extLst>
          </p:cNvPr>
          <p:cNvSpPr txBox="1"/>
          <p:nvPr/>
        </p:nvSpPr>
        <p:spPr>
          <a:xfrm>
            <a:off x="9838576" y="5962112"/>
            <a:ext cx="2231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>
                <a:solidFill>
                  <a:srgbClr val="FF7800"/>
                </a:solidFill>
              </a:rPr>
              <a:t>Taxa de Sucesso</a:t>
            </a:r>
          </a:p>
        </p:txBody>
      </p:sp>
      <p:sp>
        <p:nvSpPr>
          <p:cNvPr id="61" name="Elipse 60">
            <a:extLst>
              <a:ext uri="{FF2B5EF4-FFF2-40B4-BE49-F238E27FC236}">
                <a16:creationId xmlns:a16="http://schemas.microsoft.com/office/drawing/2014/main" id="{1A5874B9-D063-0681-20E5-1F80382D3C9D}"/>
              </a:ext>
            </a:extLst>
          </p:cNvPr>
          <p:cNvSpPr/>
          <p:nvPr/>
        </p:nvSpPr>
        <p:spPr>
          <a:xfrm>
            <a:off x="316380" y="1709883"/>
            <a:ext cx="625379" cy="625379"/>
          </a:xfrm>
          <a:prstGeom prst="ellipse">
            <a:avLst/>
          </a:prstGeom>
          <a:noFill/>
          <a:ln>
            <a:solidFill>
              <a:srgbClr val="FF78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4" name="CaixaDeTexto 63">
            <a:extLst>
              <a:ext uri="{FF2B5EF4-FFF2-40B4-BE49-F238E27FC236}">
                <a16:creationId xmlns:a16="http://schemas.microsoft.com/office/drawing/2014/main" id="{71B17250-A8D5-2AE9-C834-F7B045A96EEF}"/>
              </a:ext>
            </a:extLst>
          </p:cNvPr>
          <p:cNvSpPr txBox="1"/>
          <p:nvPr/>
        </p:nvSpPr>
        <p:spPr>
          <a:xfrm>
            <a:off x="254568" y="1864539"/>
            <a:ext cx="74900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600" b="1">
                <a:solidFill>
                  <a:schemeClr val="bg1"/>
                </a:solidFill>
                <a:latin typeface="Jannah Medium"/>
                <a:cs typeface="Jannah Medium"/>
                <a:sym typeface="Jannah Medium"/>
              </a:rPr>
              <a:t>INÍCIO</a:t>
            </a:r>
            <a:endParaRPr lang="pt-BR" sz="1050" b="1">
              <a:solidFill>
                <a:schemeClr val="bg1"/>
              </a:solidFill>
              <a:latin typeface="Jannah Medium"/>
              <a:cs typeface="Jannah Medium"/>
              <a:sym typeface="Jannah Medium"/>
            </a:endParaRPr>
          </a:p>
        </p:txBody>
      </p:sp>
      <p:sp>
        <p:nvSpPr>
          <p:cNvPr id="65" name="Seta para a Direita 14">
            <a:extLst>
              <a:ext uri="{FF2B5EF4-FFF2-40B4-BE49-F238E27FC236}">
                <a16:creationId xmlns:a16="http://schemas.microsoft.com/office/drawing/2014/main" id="{BE2DD68C-88A5-3A23-C680-A9DADC8BFAA9}"/>
              </a:ext>
            </a:extLst>
          </p:cNvPr>
          <p:cNvSpPr/>
          <p:nvPr/>
        </p:nvSpPr>
        <p:spPr>
          <a:xfrm>
            <a:off x="1051658" y="1861649"/>
            <a:ext cx="464664" cy="208215"/>
          </a:xfrm>
          <a:prstGeom prst="rightArrow">
            <a:avLst>
              <a:gd name="adj1" fmla="val 37247"/>
              <a:gd name="adj2" fmla="val 50000"/>
            </a:avLst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90" name="Agrupar 89">
            <a:extLst>
              <a:ext uri="{FF2B5EF4-FFF2-40B4-BE49-F238E27FC236}">
                <a16:creationId xmlns:a16="http://schemas.microsoft.com/office/drawing/2014/main" id="{DFAFE1D3-CBA6-3028-8D07-762F844EBF36}"/>
              </a:ext>
            </a:extLst>
          </p:cNvPr>
          <p:cNvGrpSpPr/>
          <p:nvPr/>
        </p:nvGrpSpPr>
        <p:grpSpPr>
          <a:xfrm>
            <a:off x="425958" y="3516591"/>
            <a:ext cx="1061214" cy="642214"/>
            <a:chOff x="588679" y="2845347"/>
            <a:chExt cx="749004" cy="453274"/>
          </a:xfrm>
        </p:grpSpPr>
        <p:sp>
          <p:nvSpPr>
            <p:cNvPr id="63" name="Elipse 62">
              <a:extLst>
                <a:ext uri="{FF2B5EF4-FFF2-40B4-BE49-F238E27FC236}">
                  <a16:creationId xmlns:a16="http://schemas.microsoft.com/office/drawing/2014/main" id="{E9E24F7A-B4F1-2C8F-DAC9-FC2F92E654FB}"/>
                </a:ext>
              </a:extLst>
            </p:cNvPr>
            <p:cNvSpPr/>
            <p:nvPr/>
          </p:nvSpPr>
          <p:spPr>
            <a:xfrm>
              <a:off x="754812" y="2845347"/>
              <a:ext cx="453274" cy="453274"/>
            </a:xfrm>
            <a:prstGeom prst="ellipse">
              <a:avLst/>
            </a:prstGeom>
            <a:solidFill>
              <a:srgbClr val="FF7800"/>
            </a:solidFill>
            <a:ln>
              <a:solidFill>
                <a:srgbClr val="FF78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7" name="CaixaDeTexto 66">
              <a:extLst>
                <a:ext uri="{FF2B5EF4-FFF2-40B4-BE49-F238E27FC236}">
                  <a16:creationId xmlns:a16="http://schemas.microsoft.com/office/drawing/2014/main" id="{26302896-B674-9EEE-909A-50B49CA21800}"/>
                </a:ext>
              </a:extLst>
            </p:cNvPr>
            <p:cNvSpPr txBox="1"/>
            <p:nvPr/>
          </p:nvSpPr>
          <p:spPr>
            <a:xfrm>
              <a:off x="588679" y="2956101"/>
              <a:ext cx="749004" cy="2823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2000" b="1">
                  <a:solidFill>
                    <a:schemeClr val="bg1"/>
                  </a:solidFill>
                  <a:latin typeface="Jannah Medium"/>
                  <a:cs typeface="Jannah Medium"/>
                  <a:sym typeface="Jannah Medium"/>
                </a:rPr>
                <a:t>FIM</a:t>
              </a:r>
              <a:endParaRPr lang="pt-BR" sz="1050" b="1">
                <a:solidFill>
                  <a:schemeClr val="bg1"/>
                </a:solidFill>
                <a:latin typeface="Jannah Medium"/>
                <a:cs typeface="Jannah Medium"/>
                <a:sym typeface="Jannah Medium"/>
              </a:endParaRPr>
            </a:p>
          </p:txBody>
        </p:sp>
      </p:grpSp>
      <p:sp>
        <p:nvSpPr>
          <p:cNvPr id="69" name="Seta para a Direita 14">
            <a:extLst>
              <a:ext uri="{FF2B5EF4-FFF2-40B4-BE49-F238E27FC236}">
                <a16:creationId xmlns:a16="http://schemas.microsoft.com/office/drawing/2014/main" id="{C1729D68-2DCE-9B3A-EC11-DD2AA5217CD8}"/>
              </a:ext>
            </a:extLst>
          </p:cNvPr>
          <p:cNvSpPr/>
          <p:nvPr/>
        </p:nvSpPr>
        <p:spPr>
          <a:xfrm>
            <a:off x="2751729" y="1861649"/>
            <a:ext cx="705797" cy="208215"/>
          </a:xfrm>
          <a:prstGeom prst="rightArrow">
            <a:avLst>
              <a:gd name="adj1" fmla="val 37247"/>
              <a:gd name="adj2" fmla="val 50000"/>
            </a:avLst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0" name="Seta para a Direita 14">
            <a:extLst>
              <a:ext uri="{FF2B5EF4-FFF2-40B4-BE49-F238E27FC236}">
                <a16:creationId xmlns:a16="http://schemas.microsoft.com/office/drawing/2014/main" id="{926D9889-B654-D361-9D01-B1E8BD33A8D9}"/>
              </a:ext>
            </a:extLst>
          </p:cNvPr>
          <p:cNvSpPr/>
          <p:nvPr/>
        </p:nvSpPr>
        <p:spPr>
          <a:xfrm>
            <a:off x="5256887" y="1861649"/>
            <a:ext cx="751016" cy="255148"/>
          </a:xfrm>
          <a:prstGeom prst="rightArrow">
            <a:avLst>
              <a:gd name="adj1" fmla="val 37247"/>
              <a:gd name="adj2" fmla="val 50000"/>
            </a:avLst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85" name="Agrupar 84">
            <a:extLst>
              <a:ext uri="{FF2B5EF4-FFF2-40B4-BE49-F238E27FC236}">
                <a16:creationId xmlns:a16="http://schemas.microsoft.com/office/drawing/2014/main" id="{C2AC9557-54D1-B074-1D59-E7938BC87C8F}"/>
              </a:ext>
            </a:extLst>
          </p:cNvPr>
          <p:cNvGrpSpPr/>
          <p:nvPr/>
        </p:nvGrpSpPr>
        <p:grpSpPr>
          <a:xfrm>
            <a:off x="2617485" y="3647245"/>
            <a:ext cx="2627151" cy="782226"/>
            <a:chOff x="2250717" y="3656768"/>
            <a:chExt cx="3110606" cy="926173"/>
          </a:xfrm>
        </p:grpSpPr>
        <p:sp>
          <p:nvSpPr>
            <p:cNvPr id="80" name="Retângulo: Cantos Arredondados 79">
              <a:extLst>
                <a:ext uri="{FF2B5EF4-FFF2-40B4-BE49-F238E27FC236}">
                  <a16:creationId xmlns:a16="http://schemas.microsoft.com/office/drawing/2014/main" id="{10A98C6C-9ABB-CB39-E56A-6D56A506BC64}"/>
                </a:ext>
              </a:extLst>
            </p:cNvPr>
            <p:cNvSpPr/>
            <p:nvPr/>
          </p:nvSpPr>
          <p:spPr>
            <a:xfrm>
              <a:off x="2250717" y="3656768"/>
              <a:ext cx="3110606" cy="926173"/>
            </a:xfrm>
            <a:prstGeom prst="roundRect">
              <a:avLst/>
            </a:prstGeom>
            <a:noFill/>
            <a:ln>
              <a:solidFill>
                <a:srgbClr val="FF78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81" name="Agrupar 80">
              <a:extLst>
                <a:ext uri="{FF2B5EF4-FFF2-40B4-BE49-F238E27FC236}">
                  <a16:creationId xmlns:a16="http://schemas.microsoft.com/office/drawing/2014/main" id="{1E4DA818-54C8-1A91-8FFA-04CC9BD236EB}"/>
                </a:ext>
              </a:extLst>
            </p:cNvPr>
            <p:cNvGrpSpPr/>
            <p:nvPr/>
          </p:nvGrpSpPr>
          <p:grpSpPr>
            <a:xfrm>
              <a:off x="2406623" y="3694177"/>
              <a:ext cx="2820128" cy="838153"/>
              <a:chOff x="2406623" y="3497222"/>
              <a:chExt cx="3429806" cy="1019352"/>
            </a:xfrm>
          </p:grpSpPr>
          <p:sp>
            <p:nvSpPr>
              <p:cNvPr id="82" name="CaixaDeTexto 81">
                <a:extLst>
                  <a:ext uri="{FF2B5EF4-FFF2-40B4-BE49-F238E27FC236}">
                    <a16:creationId xmlns:a16="http://schemas.microsoft.com/office/drawing/2014/main" id="{F877668E-ADBF-4E18-097E-65ABDBDED464}"/>
                  </a:ext>
                </a:extLst>
              </p:cNvPr>
              <p:cNvSpPr txBox="1"/>
              <p:nvPr/>
            </p:nvSpPr>
            <p:spPr>
              <a:xfrm>
                <a:off x="2947092" y="3497222"/>
                <a:ext cx="1174205" cy="10193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sz="4000" b="1">
                    <a:solidFill>
                      <a:srgbClr val="FF7800"/>
                    </a:solidFill>
                  </a:rPr>
                  <a:t>+</a:t>
                </a:r>
                <a:endParaRPr lang="pt-BR" sz="6600" b="1">
                  <a:solidFill>
                    <a:srgbClr val="FF7800"/>
                  </a:solidFill>
                </a:endParaRPr>
              </a:p>
            </p:txBody>
          </p:sp>
          <p:pic>
            <p:nvPicPr>
              <p:cNvPr id="83" name="Imagem 82" descr="Ícone&#10;&#10;O conteúdo gerado por IA pode estar incorreto.">
                <a:extLst>
                  <a:ext uri="{FF2B5EF4-FFF2-40B4-BE49-F238E27FC236}">
                    <a16:creationId xmlns:a16="http://schemas.microsoft.com/office/drawing/2014/main" id="{71822E11-F673-2ED2-2076-3726EFD04E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6623" y="3628579"/>
                <a:ext cx="816277" cy="816277"/>
              </a:xfrm>
              <a:prstGeom prst="rect">
                <a:avLst/>
              </a:prstGeom>
            </p:spPr>
          </p:pic>
          <p:pic>
            <p:nvPicPr>
              <p:cNvPr id="84" name="Imagem 83" descr="Desenho com traços pretos&#10;&#10;O conteúdo gerado por IA pode estar incorreto.">
                <a:extLst>
                  <a:ext uri="{FF2B5EF4-FFF2-40B4-BE49-F238E27FC236}">
                    <a16:creationId xmlns:a16="http://schemas.microsoft.com/office/drawing/2014/main" id="{3B55C3DD-C19D-CE04-C9CE-EFEC5ABD69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37644" y="3862548"/>
                <a:ext cx="1998785" cy="449771"/>
              </a:xfrm>
              <a:prstGeom prst="rect">
                <a:avLst/>
              </a:prstGeom>
            </p:spPr>
          </p:pic>
        </p:grpSp>
      </p:grpSp>
      <p:sp>
        <p:nvSpPr>
          <p:cNvPr id="86" name="Seta para a Direita 14">
            <a:extLst>
              <a:ext uri="{FF2B5EF4-FFF2-40B4-BE49-F238E27FC236}">
                <a16:creationId xmlns:a16="http://schemas.microsoft.com/office/drawing/2014/main" id="{11B96E74-B5D7-9A81-73BD-34C471B1453D}"/>
              </a:ext>
            </a:extLst>
          </p:cNvPr>
          <p:cNvSpPr/>
          <p:nvPr/>
        </p:nvSpPr>
        <p:spPr>
          <a:xfrm rot="5400000">
            <a:off x="5437707" y="3804396"/>
            <a:ext cx="2526138" cy="218201"/>
          </a:xfrm>
          <a:prstGeom prst="rightArrow">
            <a:avLst>
              <a:gd name="adj1" fmla="val 37247"/>
              <a:gd name="adj2" fmla="val 50000"/>
            </a:avLst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7" name="Seta para a Direita 14">
            <a:extLst>
              <a:ext uri="{FF2B5EF4-FFF2-40B4-BE49-F238E27FC236}">
                <a16:creationId xmlns:a16="http://schemas.microsoft.com/office/drawing/2014/main" id="{9A12E6C0-6871-165F-38E9-870396AE9F69}"/>
              </a:ext>
            </a:extLst>
          </p:cNvPr>
          <p:cNvSpPr/>
          <p:nvPr/>
        </p:nvSpPr>
        <p:spPr>
          <a:xfrm rot="10800000">
            <a:off x="4085943" y="5721763"/>
            <a:ext cx="1170944" cy="264426"/>
          </a:xfrm>
          <a:prstGeom prst="rightArrow">
            <a:avLst>
              <a:gd name="adj1" fmla="val 37247"/>
              <a:gd name="adj2" fmla="val 50000"/>
            </a:avLst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8" name="Seta para a Direita 14">
            <a:extLst>
              <a:ext uri="{FF2B5EF4-FFF2-40B4-BE49-F238E27FC236}">
                <a16:creationId xmlns:a16="http://schemas.microsoft.com/office/drawing/2014/main" id="{7B65E16C-DB22-2E6C-5FF5-0D6DC083B7C1}"/>
              </a:ext>
            </a:extLst>
          </p:cNvPr>
          <p:cNvSpPr/>
          <p:nvPr/>
        </p:nvSpPr>
        <p:spPr>
          <a:xfrm rot="10800000">
            <a:off x="1636003" y="5721763"/>
            <a:ext cx="1170944" cy="264426"/>
          </a:xfrm>
          <a:prstGeom prst="rightArrow">
            <a:avLst>
              <a:gd name="adj1" fmla="val 37247"/>
              <a:gd name="adj2" fmla="val 50000"/>
            </a:avLst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9" name="Seta para a Direita 14">
            <a:extLst>
              <a:ext uri="{FF2B5EF4-FFF2-40B4-BE49-F238E27FC236}">
                <a16:creationId xmlns:a16="http://schemas.microsoft.com/office/drawing/2014/main" id="{F052D032-857C-B3CD-22D4-75824C8BBF92}"/>
              </a:ext>
            </a:extLst>
          </p:cNvPr>
          <p:cNvSpPr/>
          <p:nvPr/>
        </p:nvSpPr>
        <p:spPr>
          <a:xfrm rot="16200000">
            <a:off x="464806" y="4696349"/>
            <a:ext cx="1050288" cy="237179"/>
          </a:xfrm>
          <a:prstGeom prst="rightArrow">
            <a:avLst>
              <a:gd name="adj1" fmla="val 37247"/>
              <a:gd name="adj2" fmla="val 50000"/>
            </a:avLst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3396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744594-1894-A42B-E5E9-5C4EF2B214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Fundo preto com letras vermelhas&#10;&#10;Descrição gerada automaticamente com confiança média">
            <a:extLst>
              <a:ext uri="{FF2B5EF4-FFF2-40B4-BE49-F238E27FC236}">
                <a16:creationId xmlns:a16="http://schemas.microsoft.com/office/drawing/2014/main" id="{E249B8CB-9E8B-9E5D-4BCA-DA88DD2E753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"/>
          </a:blip>
          <a:srcRect l="11463" t="25100" r="-101" b="25145"/>
          <a:stretch/>
        </p:blipFill>
        <p:spPr>
          <a:xfrm>
            <a:off x="-12704" y="0"/>
            <a:ext cx="12217405" cy="6858000"/>
          </a:xfrm>
          <a:prstGeom prst="rect">
            <a:avLst/>
          </a:prstGeom>
        </p:spPr>
      </p:pic>
      <p:pic>
        <p:nvPicPr>
          <p:cNvPr id="16" name="Imagem 15" descr="Cidade iluminada a noite&#10;&#10;Descrição gerada automaticamente">
            <a:extLst>
              <a:ext uri="{FF2B5EF4-FFF2-40B4-BE49-F238E27FC236}">
                <a16:creationId xmlns:a16="http://schemas.microsoft.com/office/drawing/2014/main" id="{BAE0DCFC-CC03-75A9-90FD-43A3868ADC4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5000"/>
          </a:blip>
          <a:srcRect t="21852" b="21956"/>
          <a:stretch/>
        </p:blipFill>
        <p:spPr>
          <a:xfrm>
            <a:off x="0" y="0"/>
            <a:ext cx="12204702" cy="6858000"/>
          </a:xfrm>
          <a:prstGeom prst="rect">
            <a:avLst/>
          </a:prstGeom>
        </p:spPr>
      </p:pic>
      <p:sp>
        <p:nvSpPr>
          <p:cNvPr id="26" name="CaixaDeTexto 25">
            <a:extLst>
              <a:ext uri="{FF2B5EF4-FFF2-40B4-BE49-F238E27FC236}">
                <a16:creationId xmlns:a16="http://schemas.microsoft.com/office/drawing/2014/main" id="{410C3602-F772-99E4-EF01-989A0F9247C2}"/>
              </a:ext>
            </a:extLst>
          </p:cNvPr>
          <p:cNvSpPr txBox="1"/>
          <p:nvPr/>
        </p:nvSpPr>
        <p:spPr>
          <a:xfrm>
            <a:off x="206080" y="835662"/>
            <a:ext cx="5192771" cy="3222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300" dirty="0">
                <a:solidFill>
                  <a:schemeClr val="bg1"/>
                </a:solidFill>
                <a:latin typeface="Jannah Medium"/>
                <a:cs typeface="Jannah Medium"/>
                <a:sym typeface="Jannah Medium"/>
              </a:rPr>
              <a:t>A </a:t>
            </a:r>
            <a:r>
              <a:rPr lang="pt-BR" sz="2300" b="1" dirty="0">
                <a:solidFill>
                  <a:srgbClr val="FF7800"/>
                </a:solidFill>
                <a:latin typeface="Jannah Medium"/>
                <a:cs typeface="Jannah Medium"/>
                <a:sym typeface="Jannah Medium"/>
              </a:rPr>
              <a:t>Italiana Automóveis </a:t>
            </a:r>
            <a:r>
              <a:rPr lang="pt-BR" sz="2300" dirty="0">
                <a:solidFill>
                  <a:schemeClr val="bg1"/>
                </a:solidFill>
                <a:latin typeface="Jannah Medium"/>
                <a:cs typeface="Jannah Medium"/>
                <a:sym typeface="Jannah Medium"/>
              </a:rPr>
              <a:t>é a concessionária </a:t>
            </a:r>
            <a:r>
              <a:rPr lang="pt-BR" sz="2300" b="1" dirty="0">
                <a:solidFill>
                  <a:srgbClr val="FF7800"/>
                </a:solidFill>
                <a:latin typeface="Jannah Medium"/>
                <a:cs typeface="Jannah Medium"/>
                <a:sym typeface="Jannah Medium"/>
              </a:rPr>
              <a:t>líder</a:t>
            </a:r>
            <a:r>
              <a:rPr lang="pt-BR" sz="2300" dirty="0">
                <a:solidFill>
                  <a:schemeClr val="bg1"/>
                </a:solidFill>
                <a:latin typeface="Jannah Medium"/>
                <a:cs typeface="Jannah Medium"/>
                <a:sym typeface="Jannah Medium"/>
              </a:rPr>
              <a:t> de vendas da marca </a:t>
            </a:r>
            <a:r>
              <a:rPr lang="pt-BR" sz="2300" b="1" dirty="0">
                <a:solidFill>
                  <a:srgbClr val="FF7800"/>
                </a:solidFill>
                <a:latin typeface="Jannah Medium"/>
                <a:cs typeface="Jannah Medium"/>
                <a:sym typeface="Jannah Medium"/>
              </a:rPr>
              <a:t>Fiat</a:t>
            </a:r>
            <a:r>
              <a:rPr lang="pt-BR" sz="2300" dirty="0">
                <a:solidFill>
                  <a:schemeClr val="bg1"/>
                </a:solidFill>
                <a:latin typeface="Jannah Medium"/>
                <a:cs typeface="Jannah Medium"/>
                <a:sym typeface="Jannah Medium"/>
              </a:rPr>
              <a:t> em </a:t>
            </a:r>
            <a:r>
              <a:rPr lang="pt-BR" sz="2300" b="1" dirty="0">
                <a:solidFill>
                  <a:srgbClr val="FF7800"/>
                </a:solidFill>
                <a:latin typeface="Jannah Medium"/>
                <a:cs typeface="Jannah Medium"/>
                <a:sym typeface="Jannah Medium"/>
              </a:rPr>
              <a:t>Pernambuco</a:t>
            </a:r>
            <a:r>
              <a:rPr lang="pt-BR" sz="2300" dirty="0">
                <a:solidFill>
                  <a:schemeClr val="bg1"/>
                </a:solidFill>
                <a:latin typeface="Jannah Medium"/>
                <a:cs typeface="Jannah Medium"/>
                <a:sym typeface="Jannah Medium"/>
              </a:rPr>
              <a:t>, com atuação nas cidades de </a:t>
            </a:r>
            <a:r>
              <a:rPr lang="pt-BR" sz="2300" b="1" dirty="0">
                <a:solidFill>
                  <a:srgbClr val="FF7800"/>
                </a:solidFill>
                <a:latin typeface="Jannah Medium"/>
                <a:cs typeface="Jannah Medium"/>
                <a:sym typeface="Jannah Medium"/>
              </a:rPr>
              <a:t>Recife </a:t>
            </a:r>
            <a:r>
              <a:rPr lang="pt-BR" sz="2300" b="1" dirty="0">
                <a:solidFill>
                  <a:schemeClr val="bg1"/>
                </a:solidFill>
                <a:latin typeface="Jannah Medium"/>
                <a:cs typeface="Jannah Medium"/>
                <a:sym typeface="Jannah Medium"/>
              </a:rPr>
              <a:t>e</a:t>
            </a:r>
            <a:r>
              <a:rPr lang="pt-BR" sz="2300" b="1" dirty="0">
                <a:solidFill>
                  <a:srgbClr val="FF7800"/>
                </a:solidFill>
                <a:latin typeface="Jannah Medium"/>
                <a:cs typeface="Jannah Medium"/>
                <a:sym typeface="Jannah Medium"/>
              </a:rPr>
              <a:t> Caruaru</a:t>
            </a:r>
            <a:r>
              <a:rPr lang="pt-BR" sz="2300" dirty="0">
                <a:solidFill>
                  <a:schemeClr val="bg1"/>
                </a:solidFill>
                <a:latin typeface="Jannah Medium"/>
                <a:cs typeface="Jannah Medium"/>
                <a:sym typeface="Jannah Medium"/>
              </a:rPr>
              <a:t>, e representa, além da Fiat, as marcas </a:t>
            </a:r>
            <a:r>
              <a:rPr lang="pt-BR" sz="2300" b="1" dirty="0">
                <a:solidFill>
                  <a:srgbClr val="FF7800"/>
                </a:solidFill>
                <a:latin typeface="Jannah Medium"/>
                <a:cs typeface="Jannah Medium"/>
                <a:sym typeface="Jannah Medium"/>
              </a:rPr>
              <a:t>Jeep</a:t>
            </a:r>
            <a:r>
              <a:rPr lang="pt-BR" sz="2300" dirty="0">
                <a:solidFill>
                  <a:schemeClr val="bg1"/>
                </a:solidFill>
                <a:latin typeface="Jannah Medium"/>
                <a:cs typeface="Jannah Medium"/>
                <a:sym typeface="Jannah Medium"/>
              </a:rPr>
              <a:t> e </a:t>
            </a:r>
            <a:r>
              <a:rPr lang="pt-BR" sz="2300" b="1" dirty="0">
                <a:solidFill>
                  <a:srgbClr val="FF7800"/>
                </a:solidFill>
                <a:latin typeface="Jannah Medium"/>
                <a:cs typeface="Jannah Medium"/>
                <a:sym typeface="Jannah Medium"/>
              </a:rPr>
              <a:t>RAM</a:t>
            </a:r>
            <a:r>
              <a:rPr lang="pt-BR" sz="2300" dirty="0">
                <a:solidFill>
                  <a:schemeClr val="bg1"/>
                </a:solidFill>
                <a:latin typeface="Jannah Medium"/>
                <a:cs typeface="Jannah Medium"/>
                <a:sym typeface="Jannah Medium"/>
              </a:rPr>
              <a:t>, oferecendo veículos novos e seminovos.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1B61B10-B9E9-08F5-C3A3-8FB200E70A0A}"/>
              </a:ext>
            </a:extLst>
          </p:cNvPr>
          <p:cNvSpPr txBox="1"/>
          <p:nvPr/>
        </p:nvSpPr>
        <p:spPr>
          <a:xfrm>
            <a:off x="263405" y="5408470"/>
            <a:ext cx="336845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rgbClr val="FF7800"/>
                </a:solidFill>
                <a:latin typeface="Jannah Medium"/>
                <a:cs typeface="Jannah Medium"/>
                <a:sym typeface="Jannah Medium"/>
              </a:rPr>
              <a:t>Sede: </a:t>
            </a:r>
            <a:r>
              <a:rPr lang="pt-BR" sz="1600" dirty="0">
                <a:solidFill>
                  <a:schemeClr val="bg1"/>
                </a:solidFill>
                <a:latin typeface="Jannah Medium"/>
                <a:cs typeface="Jannah Medium"/>
                <a:sym typeface="Jannah Medium"/>
              </a:rPr>
              <a:t>Recife/PE</a:t>
            </a:r>
          </a:p>
          <a:p>
            <a:r>
              <a:rPr lang="pt-BR" sz="1600" b="1" dirty="0">
                <a:solidFill>
                  <a:srgbClr val="FF7800"/>
                </a:solidFill>
                <a:latin typeface="Jannah Medium"/>
                <a:cs typeface="Jannah Medium"/>
                <a:sym typeface="Jannah Medium"/>
              </a:rPr>
              <a:t>Segmento: </a:t>
            </a:r>
            <a:r>
              <a:rPr lang="pt-BR" sz="1600" dirty="0">
                <a:solidFill>
                  <a:schemeClr val="bg1"/>
                </a:solidFill>
                <a:latin typeface="Jannah Medium"/>
                <a:cs typeface="Jannah Medium"/>
                <a:sym typeface="Jannah Medium"/>
              </a:rPr>
              <a:t>Automotivo</a:t>
            </a:r>
          </a:p>
          <a:p>
            <a:r>
              <a:rPr lang="pt-BR" sz="1600" b="1" dirty="0">
                <a:solidFill>
                  <a:srgbClr val="FF7800"/>
                </a:solidFill>
                <a:latin typeface="Jannah Medium"/>
                <a:cs typeface="Jannah Medium"/>
                <a:sym typeface="Jannah Medium"/>
              </a:rPr>
              <a:t>Fundada em: </a:t>
            </a:r>
            <a:r>
              <a:rPr lang="pt-BR" sz="1600" dirty="0">
                <a:solidFill>
                  <a:schemeClr val="bg1"/>
                </a:solidFill>
                <a:latin typeface="Jannah Medium"/>
                <a:cs typeface="Jannah Medium"/>
                <a:sym typeface="Jannah Medium"/>
              </a:rPr>
              <a:t>1998</a:t>
            </a:r>
          </a:p>
          <a:p>
            <a:r>
              <a:rPr lang="pt-BR" sz="1600" b="1" dirty="0">
                <a:solidFill>
                  <a:srgbClr val="FF7800"/>
                </a:solidFill>
                <a:latin typeface="Jannah Medium"/>
                <a:cs typeface="Jannah Medium"/>
                <a:sym typeface="Jannah Medium"/>
              </a:rPr>
              <a:t>Tamanho: </a:t>
            </a:r>
            <a:r>
              <a:rPr lang="pt-BR" sz="1600" dirty="0">
                <a:solidFill>
                  <a:schemeClr val="bg1"/>
                </a:solidFill>
                <a:latin typeface="Jannah Medium"/>
                <a:cs typeface="Jannah Medium"/>
                <a:sym typeface="Jannah Medium"/>
              </a:rPr>
              <a:t>600 - 1000</a:t>
            </a:r>
          </a:p>
          <a:p>
            <a:r>
              <a:rPr lang="pt-BR" sz="1600" b="1" dirty="0">
                <a:solidFill>
                  <a:srgbClr val="FF7800"/>
                </a:solidFill>
                <a:latin typeface="Jannah Medium"/>
                <a:cs typeface="Jannah Medium"/>
                <a:sym typeface="Jannah Medium"/>
              </a:rPr>
              <a:t>Site: </a:t>
            </a:r>
            <a:r>
              <a:rPr lang="pt-BR" sz="1600" dirty="0">
                <a:solidFill>
                  <a:schemeClr val="bg1"/>
                </a:solidFill>
                <a:latin typeface="Jannah Medium"/>
                <a:cs typeface="Jannah Medium"/>
                <a:sym typeface="Jannah Medium"/>
              </a:rPr>
              <a:t>www.italiana.com.br</a:t>
            </a:r>
          </a:p>
        </p:txBody>
      </p:sp>
      <p:pic>
        <p:nvPicPr>
          <p:cNvPr id="3" name="Imagem 2" descr="Logotipo&#10;&#10;O conteúdo gerado por IA pode estar incorreto.">
            <a:extLst>
              <a:ext uri="{FF2B5EF4-FFF2-40B4-BE49-F238E27FC236}">
                <a16:creationId xmlns:a16="http://schemas.microsoft.com/office/drawing/2014/main" id="{FC0292E1-4BAE-A4C7-629C-AC88DDC47E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617" y="161251"/>
            <a:ext cx="1833919" cy="589706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B6E81255-DBE3-EDD7-81C6-DBEA9E406821}"/>
              </a:ext>
            </a:extLst>
          </p:cNvPr>
          <p:cNvSpPr txBox="1"/>
          <p:nvPr/>
        </p:nvSpPr>
        <p:spPr>
          <a:xfrm>
            <a:off x="263406" y="161251"/>
            <a:ext cx="83726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Jannah Medium"/>
                <a:cs typeface="Jannah Medium"/>
                <a:sym typeface="Jannah Medium"/>
              </a:rPr>
              <a:t>Jornada </a:t>
            </a:r>
            <a:r>
              <a:rPr lang="pt-BR" sz="3600" b="1" dirty="0" err="1">
                <a:solidFill>
                  <a:schemeClr val="bg1"/>
                </a:solidFill>
                <a:latin typeface="Jannah Medium"/>
                <a:cs typeface="Jannah Medium"/>
                <a:sym typeface="Jannah Medium"/>
              </a:rPr>
              <a:t>Hiperautomação</a:t>
            </a:r>
            <a:r>
              <a:rPr lang="pt-BR" sz="3600" b="1" dirty="0">
                <a:solidFill>
                  <a:schemeClr val="bg1"/>
                </a:solidFill>
                <a:latin typeface="Jannah Medium"/>
                <a:cs typeface="Jannah Medium"/>
                <a:sym typeface="Jannah Medium"/>
              </a:rPr>
              <a:t> - </a:t>
            </a:r>
            <a:r>
              <a:rPr lang="pt-BR" sz="2800" dirty="0">
                <a:solidFill>
                  <a:srgbClr val="FF7800"/>
                </a:solidFill>
                <a:latin typeface="Jannah Medium"/>
                <a:cs typeface="Jannah Medium"/>
                <a:sym typeface="Jannah Medium"/>
              </a:rPr>
              <a:t>Outubro 2024</a:t>
            </a:r>
            <a:endParaRPr lang="pt-BR" sz="3600" b="1" dirty="0">
              <a:solidFill>
                <a:srgbClr val="FF7800"/>
              </a:solidFill>
              <a:latin typeface="Jannah Medium"/>
              <a:cs typeface="Jannah Medium"/>
              <a:sym typeface="Jannah Medium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BE1A628-3CDD-B41D-3B00-A6566A6BC8D7}"/>
              </a:ext>
            </a:extLst>
          </p:cNvPr>
          <p:cNvSpPr txBox="1"/>
          <p:nvPr/>
        </p:nvSpPr>
        <p:spPr>
          <a:xfrm>
            <a:off x="6177776" y="5052411"/>
            <a:ext cx="24582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defRPr sz="2400" b="1">
                <a:solidFill>
                  <a:schemeClr val="bg1"/>
                </a:solidFill>
                <a:latin typeface="Jannah Medium"/>
              </a:defRPr>
            </a:lvl1pPr>
          </a:lstStyle>
          <a:p>
            <a:pPr algn="l"/>
            <a:r>
              <a:rPr lang="pt-BR" dirty="0">
                <a:solidFill>
                  <a:srgbClr val="FF7800"/>
                </a:solidFill>
                <a:sym typeface="Jannah Medium"/>
              </a:rPr>
              <a:t>Próximos Passos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6FCD215-DAFE-D1A6-4B72-0A3F70D7166B}"/>
              </a:ext>
            </a:extLst>
          </p:cNvPr>
          <p:cNvSpPr txBox="1"/>
          <p:nvPr/>
        </p:nvSpPr>
        <p:spPr>
          <a:xfrm>
            <a:off x="6177775" y="5400881"/>
            <a:ext cx="5400396" cy="129586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defRPr sz="2400" b="1">
                <a:solidFill>
                  <a:schemeClr val="bg1"/>
                </a:solidFill>
                <a:latin typeface="Jannah Medium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pt-BR" sz="1800" b="0" dirty="0">
                <a:sym typeface="Jannah Medium"/>
              </a:rPr>
              <a:t>Automatizar a </a:t>
            </a:r>
            <a:r>
              <a:rPr lang="pt-BR" sz="1800" dirty="0">
                <a:solidFill>
                  <a:srgbClr val="FF7800"/>
                </a:solidFill>
                <a:sym typeface="Jannah Medium"/>
              </a:rPr>
              <a:t>verificação e validação </a:t>
            </a:r>
            <a:r>
              <a:rPr lang="pt-BR" sz="1800" b="0" dirty="0">
                <a:sym typeface="Jannah Medium"/>
              </a:rPr>
              <a:t>de documentos no fluxo de vendas de veículos, com uso de </a:t>
            </a:r>
            <a:r>
              <a:rPr lang="pt-BR" sz="1800" dirty="0">
                <a:solidFill>
                  <a:srgbClr val="FF7800"/>
                </a:solidFill>
                <a:sym typeface="Jannah Medium"/>
              </a:rPr>
              <a:t>IA integrada </a:t>
            </a:r>
            <a:r>
              <a:rPr lang="pt-BR" sz="1800" b="0" dirty="0">
                <a:sym typeface="Jannah Medium"/>
              </a:rPr>
              <a:t>ao </a:t>
            </a:r>
            <a:r>
              <a:rPr lang="pt-BR" sz="1800" dirty="0">
                <a:solidFill>
                  <a:srgbClr val="FF7800"/>
                </a:solidFill>
                <a:sym typeface="Jannah Medium"/>
              </a:rPr>
              <a:t>sistema BPM </a:t>
            </a:r>
            <a:r>
              <a:rPr lang="pt-BR" sz="1800" b="0" dirty="0">
                <a:sym typeface="Jannah Medium"/>
              </a:rPr>
              <a:t>da concessionária.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8E10019-DDFA-F6D5-E4F9-26F4CB34CF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3404" y="4215162"/>
            <a:ext cx="4848944" cy="1019712"/>
          </a:xfrm>
          <a:prstGeom prst="rect">
            <a:avLst/>
          </a:prstGeom>
        </p:spPr>
      </p:pic>
      <p:grpSp>
        <p:nvGrpSpPr>
          <p:cNvPr id="25" name="Agrupar 24">
            <a:extLst>
              <a:ext uri="{FF2B5EF4-FFF2-40B4-BE49-F238E27FC236}">
                <a16:creationId xmlns:a16="http://schemas.microsoft.com/office/drawing/2014/main" id="{DB2CABFE-0DC0-63F2-568C-8360D370B891}"/>
              </a:ext>
            </a:extLst>
          </p:cNvPr>
          <p:cNvGrpSpPr/>
          <p:nvPr/>
        </p:nvGrpSpPr>
        <p:grpSpPr>
          <a:xfrm>
            <a:off x="9539551" y="938274"/>
            <a:ext cx="2188598" cy="889863"/>
            <a:chOff x="8228166" y="938274"/>
            <a:chExt cx="2188598" cy="889863"/>
          </a:xfrm>
        </p:grpSpPr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09C8D973-E1D5-726A-E901-7D361D073997}"/>
                </a:ext>
              </a:extLst>
            </p:cNvPr>
            <p:cNvSpPr txBox="1"/>
            <p:nvPr/>
          </p:nvSpPr>
          <p:spPr>
            <a:xfrm>
              <a:off x="8228166" y="938274"/>
              <a:ext cx="2167603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4000" b="1" dirty="0">
                  <a:solidFill>
                    <a:srgbClr val="FF7800"/>
                  </a:solidFill>
                  <a:latin typeface="Jannah Medium"/>
                  <a:sym typeface="Jannah Medium"/>
                </a:rPr>
                <a:t>+200h </a:t>
              </a:r>
              <a:endParaRPr lang="pt-BR" sz="4000" b="1" dirty="0">
                <a:solidFill>
                  <a:srgbClr val="FF7800"/>
                </a:solidFill>
              </a:endParaRPr>
            </a:p>
          </p:txBody>
        </p: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4041E624-0D60-A082-509D-10FCA593AB27}"/>
                </a:ext>
              </a:extLst>
            </p:cNvPr>
            <p:cNvSpPr txBox="1"/>
            <p:nvPr/>
          </p:nvSpPr>
          <p:spPr>
            <a:xfrm>
              <a:off x="8327879" y="1458805"/>
              <a:ext cx="208888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b="1" dirty="0">
                  <a:solidFill>
                    <a:schemeClr val="bg1"/>
                  </a:solidFill>
                  <a:latin typeface="Jannah Medium"/>
                  <a:sym typeface="Jannah Medium"/>
                </a:rPr>
                <a:t>economizadas/mês</a:t>
              </a:r>
            </a:p>
          </p:txBody>
        </p:sp>
      </p:grp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A613B49D-350E-CA5F-4BE0-CE905F0CA6A6}"/>
              </a:ext>
            </a:extLst>
          </p:cNvPr>
          <p:cNvSpPr txBox="1"/>
          <p:nvPr/>
        </p:nvSpPr>
        <p:spPr>
          <a:xfrm>
            <a:off x="6553485" y="1460091"/>
            <a:ext cx="20888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Jannah Medium"/>
                <a:cs typeface="Jannah Medium"/>
                <a:sym typeface="Jannah Medium"/>
              </a:rPr>
              <a:t>BOTS ativos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5697CD38-542A-4262-5448-260A88296A36}"/>
              </a:ext>
            </a:extLst>
          </p:cNvPr>
          <p:cNvSpPr txBox="1"/>
          <p:nvPr/>
        </p:nvSpPr>
        <p:spPr>
          <a:xfrm>
            <a:off x="6898998" y="920691"/>
            <a:ext cx="148207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000" b="1" dirty="0">
                <a:solidFill>
                  <a:srgbClr val="FF7800"/>
                </a:solidFill>
                <a:latin typeface="Jannah Medium"/>
                <a:sym typeface="Jannah Medium"/>
              </a:rPr>
              <a:t>34</a:t>
            </a:r>
            <a:endParaRPr lang="pt-BR" sz="4000" b="1" dirty="0">
              <a:solidFill>
                <a:srgbClr val="FF7800"/>
              </a:solidFill>
            </a:endParaRPr>
          </a:p>
        </p:txBody>
      </p:sp>
      <p:pic>
        <p:nvPicPr>
          <p:cNvPr id="18" name="Imagem 17" descr="Ícone&#10;&#10;O conteúdo gerado por IA pode estar incorreto.">
            <a:extLst>
              <a:ext uri="{FF2B5EF4-FFF2-40B4-BE49-F238E27FC236}">
                <a16:creationId xmlns:a16="http://schemas.microsoft.com/office/drawing/2014/main" id="{F2629CD0-59EC-732C-981F-7C7E99D776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998" y="1998398"/>
            <a:ext cx="829090" cy="610162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F6A52445-BF8C-91B3-7FF8-409A49AF21C3}"/>
              </a:ext>
            </a:extLst>
          </p:cNvPr>
          <p:cNvSpPr txBox="1"/>
          <p:nvPr/>
        </p:nvSpPr>
        <p:spPr>
          <a:xfrm>
            <a:off x="6593916" y="2584434"/>
            <a:ext cx="22057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b="1" dirty="0">
                <a:solidFill>
                  <a:schemeClr val="bg1"/>
                </a:solidFill>
                <a:sym typeface="Jannah Medium"/>
              </a:rPr>
              <a:t>Informações em Real Time</a:t>
            </a:r>
            <a:endParaRPr lang="pt-BR" b="1" dirty="0">
              <a:solidFill>
                <a:schemeClr val="bg1"/>
              </a:solidFill>
            </a:endParaRPr>
          </a:p>
        </p:txBody>
      </p: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285CE242-EC20-11F4-18C1-91982591050A}"/>
              </a:ext>
            </a:extLst>
          </p:cNvPr>
          <p:cNvGrpSpPr/>
          <p:nvPr/>
        </p:nvGrpSpPr>
        <p:grpSpPr>
          <a:xfrm>
            <a:off x="9590363" y="2020710"/>
            <a:ext cx="2205735" cy="1205704"/>
            <a:chOff x="8383598" y="2025061"/>
            <a:chExt cx="2205735" cy="1205704"/>
          </a:xfrm>
        </p:grpSpPr>
        <p:pic>
          <p:nvPicPr>
            <p:cNvPr id="22" name="Imagem 21" descr="Ícone&#10;&#10;O conteúdo gerado por IA pode estar incorreto.">
              <a:extLst>
                <a:ext uri="{FF2B5EF4-FFF2-40B4-BE49-F238E27FC236}">
                  <a16:creationId xmlns:a16="http://schemas.microsoft.com/office/drawing/2014/main" id="{0E6C386A-23D2-93AC-C9D8-99A4552EF75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13028" y="2025061"/>
              <a:ext cx="608402" cy="559373"/>
            </a:xfrm>
            <a:prstGeom prst="rect">
              <a:avLst/>
            </a:prstGeom>
          </p:spPr>
        </p:pic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11E07AAA-29E2-5F05-0F09-97DC105E040A}"/>
                </a:ext>
              </a:extLst>
            </p:cNvPr>
            <p:cNvSpPr txBox="1"/>
            <p:nvPr/>
          </p:nvSpPr>
          <p:spPr>
            <a:xfrm>
              <a:off x="8383598" y="2584434"/>
              <a:ext cx="220573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1800" b="1" dirty="0">
                  <a:solidFill>
                    <a:schemeClr val="bg1"/>
                  </a:solidFill>
                  <a:sym typeface="Jannah Medium"/>
                </a:rPr>
                <a:t>Integração TOTAL </a:t>
              </a:r>
              <a:r>
                <a:rPr lang="pt-BR" b="1" dirty="0">
                  <a:solidFill>
                    <a:schemeClr val="bg1"/>
                  </a:solidFill>
                  <a:sym typeface="Jannah Medium"/>
                </a:rPr>
                <a:t>entre sistemas</a:t>
              </a:r>
              <a:endParaRPr lang="pt-BR" sz="1800" b="1" dirty="0">
                <a:solidFill>
                  <a:schemeClr val="bg1"/>
                </a:solidFill>
                <a:sym typeface="Jannah Medium"/>
              </a:endParaRPr>
            </a:p>
          </p:txBody>
        </p:sp>
      </p:grp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7A411CCA-8806-B6CF-F979-A16F2C715216}"/>
              </a:ext>
            </a:extLst>
          </p:cNvPr>
          <p:cNvSpPr txBox="1"/>
          <p:nvPr/>
        </p:nvSpPr>
        <p:spPr>
          <a:xfrm>
            <a:off x="6593916" y="4070256"/>
            <a:ext cx="22057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b="1" dirty="0">
                <a:solidFill>
                  <a:schemeClr val="bg1"/>
                </a:solidFill>
                <a:sym typeface="Jannah Medium"/>
              </a:rPr>
              <a:t>Auditoria padronizada 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790E0D1E-3A6C-05F9-E76F-97855449B322}"/>
              </a:ext>
            </a:extLst>
          </p:cNvPr>
          <p:cNvSpPr txBox="1"/>
          <p:nvPr/>
        </p:nvSpPr>
        <p:spPr>
          <a:xfrm>
            <a:off x="9639264" y="4070256"/>
            <a:ext cx="22057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b="1" dirty="0">
                <a:solidFill>
                  <a:schemeClr val="bg1"/>
                </a:solidFill>
                <a:sym typeface="Jannah Medium"/>
              </a:rPr>
              <a:t>TI ainda mais estratégica</a:t>
            </a: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30" name="Imagem 29" descr="Ícone&#10;&#10;O conteúdo gerado por IA pode estar incorreto.">
            <a:extLst>
              <a:ext uri="{FF2B5EF4-FFF2-40B4-BE49-F238E27FC236}">
                <a16:creationId xmlns:a16="http://schemas.microsoft.com/office/drawing/2014/main" id="{599D111F-D03A-589A-B7E1-F970B1D17AF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888" y="3429000"/>
            <a:ext cx="723276" cy="655554"/>
          </a:xfrm>
          <a:prstGeom prst="rect">
            <a:avLst/>
          </a:prstGeom>
        </p:spPr>
      </p:pic>
      <p:pic>
        <p:nvPicPr>
          <p:cNvPr id="32" name="Imagem 31" descr="Ícone&#10;&#10;O conteúdo gerado por IA pode estar incorreto.">
            <a:extLst>
              <a:ext uri="{FF2B5EF4-FFF2-40B4-BE49-F238E27FC236}">
                <a16:creationId xmlns:a16="http://schemas.microsoft.com/office/drawing/2014/main" id="{D3213779-908A-3339-81E6-4D0491EDF87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9186" y="3475286"/>
            <a:ext cx="657332" cy="6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9602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10e2d05-19a2-4a9a-a61b-5b0b76c0c594">
      <UserInfo>
        <DisplayName/>
        <AccountId xsi:nil="true"/>
        <AccountType/>
      </UserInfo>
    </SharedWithUsers>
    <lcf76f155ced4ddcb4097134ff3c332f xmlns="7bd7023d-f90c-4aa9-9c77-cc2535cfda07">
      <Terms xmlns="http://schemas.microsoft.com/office/infopath/2007/PartnerControls"/>
    </lcf76f155ced4ddcb4097134ff3c332f>
    <TaxCatchAll xmlns="a10e2d05-19a2-4a9a-a61b-5b0b76c0c59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316756731A5146AE06CA568D656C77" ma:contentTypeVersion="15" ma:contentTypeDescription="Create a new document." ma:contentTypeScope="" ma:versionID="352d0ffa50ed3bd1b60468f07b286bda">
  <xsd:schema xmlns:xsd="http://www.w3.org/2001/XMLSchema" xmlns:xs="http://www.w3.org/2001/XMLSchema" xmlns:p="http://schemas.microsoft.com/office/2006/metadata/properties" xmlns:ns2="7bd7023d-f90c-4aa9-9c77-cc2535cfda07" xmlns:ns3="a10e2d05-19a2-4a9a-a61b-5b0b76c0c594" targetNamespace="http://schemas.microsoft.com/office/2006/metadata/properties" ma:root="true" ma:fieldsID="29949dd15f1d8c63c9320034e95d2787" ns2:_="" ns3:_="">
    <xsd:import namespace="7bd7023d-f90c-4aa9-9c77-cc2535cfda07"/>
    <xsd:import namespace="a10e2d05-19a2-4a9a-a61b-5b0b76c0c5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d7023d-f90c-4aa9-9c77-cc2535cfda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47f89ec3-f1fd-4ec4-9980-b7da7f8ee11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0e2d05-19a2-4a9a-a61b-5b0b76c0c594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faa581b2-109a-4ce4-8a26-e52f10e04c1d}" ma:internalName="TaxCatchAll" ma:showField="CatchAllData" ma:web="a10e2d05-19a2-4a9a-a61b-5b0b76c0c5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F33CF74-2913-4642-8ACB-8FE8A37EBE8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981A134-ABF4-42B9-A569-BD4A118A39CB}">
  <ds:schemaRefs>
    <ds:schemaRef ds:uri="http://purl.org/dc/elements/1.1/"/>
    <ds:schemaRef ds:uri="http://www.w3.org/XML/1998/namespace"/>
    <ds:schemaRef ds:uri="a10e2d05-19a2-4a9a-a61b-5b0b76c0c594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7bd7023d-f90c-4aa9-9c77-cc2535cfda07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DBE53EDB-E7D1-43AD-88C3-26F8A8183306}">
  <ds:schemaRefs>
    <ds:schemaRef ds:uri="7bd7023d-f90c-4aa9-9c77-cc2535cfda07"/>
    <ds:schemaRef ds:uri="a10e2d05-19a2-4a9a-a61b-5b0b76c0c59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3749</TotalTime>
  <Words>1079</Words>
  <Application>Microsoft Macintosh PowerPoint</Application>
  <PresentationFormat>Widescreen</PresentationFormat>
  <Paragraphs>252</Paragraphs>
  <Slides>14</Slides>
  <Notes>14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0" baseType="lpstr">
      <vt:lpstr>Aptos</vt:lpstr>
      <vt:lpstr>Aptos Display</vt:lpstr>
      <vt:lpstr>Arial</vt:lpstr>
      <vt:lpstr>Jannah Medium</vt:lpstr>
      <vt:lpstr>Segoe UI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Thiago Nunes Giani</dc:creator>
  <cp:lastModifiedBy>Eriston Henrique Machado Santos</cp:lastModifiedBy>
  <cp:revision>5</cp:revision>
  <dcterms:created xsi:type="dcterms:W3CDTF">2024-11-17T19:32:09Z</dcterms:created>
  <dcterms:modified xsi:type="dcterms:W3CDTF">2025-07-16T13:30:27Z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0x010100A8316756731A5146AE06CA568D656C77</vt:lpwstr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</Properties>
</file>