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0000500000000000000" pitchFamily="2" charset="0"/>
      <p:regular r:id="rId24"/>
    </p:embeddedFont>
    <p:embeddedFont>
      <p:font typeface="Poppins Bold" panose="020B0604020202020204" charset="0"/>
      <p:regular r:id="rId25"/>
    </p:embeddedFont>
    <p:embeddedFont>
      <p:font typeface="Poppins Medium" panose="020B0502040204020203" pitchFamily="2" charset="0"/>
      <p:regular r:id="rId26"/>
    </p:embeddedFont>
    <p:embeddedFont>
      <p:font typeface="Poppins Semi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jpe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hyperlink" Target="https://lab245.com.br" TargetMode="External"/><Relationship Id="rId10" Type="http://schemas.openxmlformats.org/officeDocument/2006/relationships/image" Target="../media/image46.svg"/><Relationship Id="rId4" Type="http://schemas.openxmlformats.org/officeDocument/2006/relationships/image" Target="../media/image4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13276" y="3534763"/>
            <a:ext cx="3046024" cy="3046024"/>
          </a:xfrm>
          <a:custGeom>
            <a:avLst/>
            <a:gdLst/>
            <a:ahLst/>
            <a:cxnLst/>
            <a:rect l="l" t="t" r="r" b="b"/>
            <a:pathLst>
              <a:path w="3046024" h="3046024">
                <a:moveTo>
                  <a:pt x="0" y="0"/>
                </a:moveTo>
                <a:lnTo>
                  <a:pt x="3046024" y="0"/>
                </a:lnTo>
                <a:lnTo>
                  <a:pt x="3046024" y="3046024"/>
                </a:lnTo>
                <a:lnTo>
                  <a:pt x="0" y="304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56772" y="5247075"/>
            <a:ext cx="4026725" cy="4026725"/>
          </a:xfrm>
          <a:custGeom>
            <a:avLst/>
            <a:gdLst/>
            <a:ahLst/>
            <a:cxnLst/>
            <a:rect l="l" t="t" r="r" b="b"/>
            <a:pathLst>
              <a:path w="4026725" h="4026725">
                <a:moveTo>
                  <a:pt x="0" y="0"/>
                </a:moveTo>
                <a:lnTo>
                  <a:pt x="4026725" y="0"/>
                </a:lnTo>
                <a:lnTo>
                  <a:pt x="4026725" y="4026725"/>
                </a:lnTo>
                <a:lnTo>
                  <a:pt x="0" y="4026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666265" y="5219739"/>
            <a:ext cx="3657561" cy="3657561"/>
            <a:chOff x="0" y="0"/>
            <a:chExt cx="4876749" cy="487674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876749" cy="487674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9959" tIns="49959" rIns="49959" bIns="49959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38162" y="238162"/>
              <a:ext cx="4400425" cy="4400425"/>
            </a:xfrm>
            <a:custGeom>
              <a:avLst/>
              <a:gdLst/>
              <a:ahLst/>
              <a:cxnLst/>
              <a:rect l="l" t="t" r="r" b="b"/>
              <a:pathLst>
                <a:path w="4400425" h="4400425">
                  <a:moveTo>
                    <a:pt x="0" y="0"/>
                  </a:moveTo>
                  <a:lnTo>
                    <a:pt x="4400425" y="0"/>
                  </a:lnTo>
                  <a:lnTo>
                    <a:pt x="4400425" y="4400425"/>
                  </a:lnTo>
                  <a:lnTo>
                    <a:pt x="0" y="4400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752905" y="3992254"/>
            <a:ext cx="2015047" cy="2015047"/>
          </a:xfrm>
          <a:custGeom>
            <a:avLst/>
            <a:gdLst/>
            <a:ahLst/>
            <a:cxnLst/>
            <a:rect l="l" t="t" r="r" b="b"/>
            <a:pathLst>
              <a:path w="2015047" h="2015047">
                <a:moveTo>
                  <a:pt x="0" y="0"/>
                </a:moveTo>
                <a:lnTo>
                  <a:pt x="2015047" y="0"/>
                </a:lnTo>
                <a:lnTo>
                  <a:pt x="2015047" y="2015047"/>
                </a:lnTo>
                <a:lnTo>
                  <a:pt x="0" y="2015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6738" y="4020224"/>
            <a:ext cx="10440751" cy="169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5600" b="1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Transforme seus processos com a Lab245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6738" y="2766100"/>
            <a:ext cx="12523573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9999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Cases de Sucesso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02131">
            <a:off x="-7098878" y="514445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6353163">
            <a:off x="11907925" y="-143545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3079" y="2051451"/>
            <a:ext cx="5062373" cy="5253239"/>
            <a:chOff x="0" y="0"/>
            <a:chExt cx="1154541" cy="11980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540" cy="1198070"/>
            </a:xfrm>
            <a:custGeom>
              <a:avLst/>
              <a:gdLst/>
              <a:ahLst/>
              <a:cxnLst/>
              <a:rect l="l" t="t" r="r" b="b"/>
              <a:pathLst>
                <a:path w="1154540" h="1198070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1152191"/>
                  </a:lnTo>
                  <a:cubicBezTo>
                    <a:pt x="1154540" y="1164359"/>
                    <a:pt x="1149707" y="1176028"/>
                    <a:pt x="1141103" y="1184632"/>
                  </a:cubicBezTo>
                  <a:cubicBezTo>
                    <a:pt x="1132499" y="1193236"/>
                    <a:pt x="1120829" y="1198070"/>
                    <a:pt x="1108661" y="1198070"/>
                  </a:cubicBezTo>
                  <a:lnTo>
                    <a:pt x="45879" y="1198070"/>
                  </a:lnTo>
                  <a:cubicBezTo>
                    <a:pt x="20541" y="1198070"/>
                    <a:pt x="0" y="1177529"/>
                    <a:pt x="0" y="1152191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1154541" cy="1140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12814" y="2051451"/>
            <a:ext cx="5062373" cy="5253239"/>
            <a:chOff x="0" y="0"/>
            <a:chExt cx="1154541" cy="11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4540" cy="1198070"/>
            </a:xfrm>
            <a:custGeom>
              <a:avLst/>
              <a:gdLst/>
              <a:ahLst/>
              <a:cxnLst/>
              <a:rect l="l" t="t" r="r" b="b"/>
              <a:pathLst>
                <a:path w="1154540" h="1198070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1152191"/>
                  </a:lnTo>
                  <a:cubicBezTo>
                    <a:pt x="1154540" y="1164359"/>
                    <a:pt x="1149707" y="1176028"/>
                    <a:pt x="1141103" y="1184632"/>
                  </a:cubicBezTo>
                  <a:cubicBezTo>
                    <a:pt x="1132499" y="1193236"/>
                    <a:pt x="1120829" y="1198070"/>
                    <a:pt x="1108661" y="1198070"/>
                  </a:cubicBezTo>
                  <a:lnTo>
                    <a:pt x="45879" y="1198070"/>
                  </a:lnTo>
                  <a:cubicBezTo>
                    <a:pt x="20541" y="1198070"/>
                    <a:pt x="0" y="1177529"/>
                    <a:pt x="0" y="1152191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154541" cy="1140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96927" y="2051451"/>
            <a:ext cx="5062373" cy="5253239"/>
            <a:chOff x="0" y="0"/>
            <a:chExt cx="1154541" cy="1198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4540" cy="1198070"/>
            </a:xfrm>
            <a:custGeom>
              <a:avLst/>
              <a:gdLst/>
              <a:ahLst/>
              <a:cxnLst/>
              <a:rect l="l" t="t" r="r" b="b"/>
              <a:pathLst>
                <a:path w="1154540" h="1198070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1152191"/>
                  </a:lnTo>
                  <a:cubicBezTo>
                    <a:pt x="1154540" y="1164359"/>
                    <a:pt x="1149707" y="1176028"/>
                    <a:pt x="1141103" y="1184632"/>
                  </a:cubicBezTo>
                  <a:cubicBezTo>
                    <a:pt x="1132499" y="1193236"/>
                    <a:pt x="1120829" y="1198070"/>
                    <a:pt x="1108661" y="1198070"/>
                  </a:cubicBezTo>
                  <a:lnTo>
                    <a:pt x="45879" y="1198070"/>
                  </a:lnTo>
                  <a:cubicBezTo>
                    <a:pt x="20541" y="1198070"/>
                    <a:pt x="0" y="1177529"/>
                    <a:pt x="0" y="1152191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1154541" cy="1140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3079" y="7611113"/>
            <a:ext cx="5062373" cy="1932937"/>
            <a:chOff x="0" y="0"/>
            <a:chExt cx="1154541" cy="4408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4540" cy="440832"/>
            </a:xfrm>
            <a:custGeom>
              <a:avLst/>
              <a:gdLst/>
              <a:ahLst/>
              <a:cxnLst/>
              <a:rect l="l" t="t" r="r" b="b"/>
              <a:pathLst>
                <a:path w="1154540" h="440832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394952"/>
                  </a:lnTo>
                  <a:cubicBezTo>
                    <a:pt x="1154540" y="407120"/>
                    <a:pt x="1149707" y="418790"/>
                    <a:pt x="1141103" y="427394"/>
                  </a:cubicBezTo>
                  <a:cubicBezTo>
                    <a:pt x="1132499" y="435998"/>
                    <a:pt x="1120829" y="440832"/>
                    <a:pt x="1108661" y="440832"/>
                  </a:cubicBezTo>
                  <a:lnTo>
                    <a:pt x="45879" y="440832"/>
                  </a:lnTo>
                  <a:cubicBezTo>
                    <a:pt x="20541" y="440832"/>
                    <a:pt x="0" y="420291"/>
                    <a:pt x="0" y="394952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981DB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47625" cap="rnd">
              <a:gradFill>
                <a:gsLst>
                  <a:gs pos="0">
                    <a:srgbClr val="8C52FF">
                      <a:alpha val="15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1154541" cy="3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12814" y="7611113"/>
            <a:ext cx="5062373" cy="1932937"/>
            <a:chOff x="0" y="0"/>
            <a:chExt cx="1154541" cy="4408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4540" cy="440832"/>
            </a:xfrm>
            <a:custGeom>
              <a:avLst/>
              <a:gdLst/>
              <a:ahLst/>
              <a:cxnLst/>
              <a:rect l="l" t="t" r="r" b="b"/>
              <a:pathLst>
                <a:path w="1154540" h="440832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394952"/>
                  </a:lnTo>
                  <a:cubicBezTo>
                    <a:pt x="1154540" y="407120"/>
                    <a:pt x="1149707" y="418790"/>
                    <a:pt x="1141103" y="427394"/>
                  </a:cubicBezTo>
                  <a:cubicBezTo>
                    <a:pt x="1132499" y="435998"/>
                    <a:pt x="1120829" y="440832"/>
                    <a:pt x="1108661" y="440832"/>
                  </a:cubicBezTo>
                  <a:lnTo>
                    <a:pt x="45879" y="440832"/>
                  </a:lnTo>
                  <a:cubicBezTo>
                    <a:pt x="20541" y="440832"/>
                    <a:pt x="0" y="420291"/>
                    <a:pt x="0" y="394952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981DB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47625" cap="rnd">
              <a:gradFill>
                <a:gsLst>
                  <a:gs pos="0">
                    <a:srgbClr val="8C52FF">
                      <a:alpha val="15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57150"/>
              <a:ext cx="1154541" cy="3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96927" y="7611113"/>
            <a:ext cx="5062373" cy="1932937"/>
            <a:chOff x="0" y="0"/>
            <a:chExt cx="1154541" cy="4408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54540" cy="440832"/>
            </a:xfrm>
            <a:custGeom>
              <a:avLst/>
              <a:gdLst/>
              <a:ahLst/>
              <a:cxnLst/>
              <a:rect l="l" t="t" r="r" b="b"/>
              <a:pathLst>
                <a:path w="1154540" h="440832">
                  <a:moveTo>
                    <a:pt x="45879" y="0"/>
                  </a:moveTo>
                  <a:lnTo>
                    <a:pt x="1108661" y="0"/>
                  </a:lnTo>
                  <a:cubicBezTo>
                    <a:pt x="1120829" y="0"/>
                    <a:pt x="1132499" y="4834"/>
                    <a:pt x="1141103" y="13438"/>
                  </a:cubicBezTo>
                  <a:cubicBezTo>
                    <a:pt x="1149707" y="22042"/>
                    <a:pt x="1154540" y="33711"/>
                    <a:pt x="1154540" y="45879"/>
                  </a:cubicBezTo>
                  <a:lnTo>
                    <a:pt x="1154540" y="394952"/>
                  </a:lnTo>
                  <a:cubicBezTo>
                    <a:pt x="1154540" y="407120"/>
                    <a:pt x="1149707" y="418790"/>
                    <a:pt x="1141103" y="427394"/>
                  </a:cubicBezTo>
                  <a:cubicBezTo>
                    <a:pt x="1132499" y="435998"/>
                    <a:pt x="1120829" y="440832"/>
                    <a:pt x="1108661" y="440832"/>
                  </a:cubicBezTo>
                  <a:lnTo>
                    <a:pt x="45879" y="440832"/>
                  </a:lnTo>
                  <a:cubicBezTo>
                    <a:pt x="20541" y="440832"/>
                    <a:pt x="0" y="420291"/>
                    <a:pt x="0" y="394952"/>
                  </a:cubicBezTo>
                  <a:lnTo>
                    <a:pt x="0" y="45879"/>
                  </a:lnTo>
                  <a:cubicBezTo>
                    <a:pt x="0" y="33711"/>
                    <a:pt x="4834" y="22042"/>
                    <a:pt x="13438" y="13438"/>
                  </a:cubicBezTo>
                  <a:cubicBezTo>
                    <a:pt x="22042" y="4834"/>
                    <a:pt x="33711" y="0"/>
                    <a:pt x="45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100000"/>
                  </a:srgbClr>
                </a:gs>
                <a:gs pos="100000">
                  <a:srgbClr val="981DB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47625" cap="rnd">
              <a:gradFill>
                <a:gsLst>
                  <a:gs pos="0">
                    <a:srgbClr val="8C52FF">
                      <a:alpha val="15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57150"/>
              <a:ext cx="1154541" cy="3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418154" y="546735"/>
            <a:ext cx="11451692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DWG em BPM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3151" y="3813125"/>
            <a:ext cx="4276975" cy="313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Navegação em plantas </a:t>
            </a:r>
            <a:r>
              <a:rPr lang="en-US" sz="2400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DWG dentro do próprio BPM</a:t>
            </a:r>
          </a:p>
          <a:p>
            <a:pPr algn="l">
              <a:lnSpc>
                <a:spcPts val="1319"/>
              </a:lnSpc>
            </a:pPr>
            <a:endParaRPr lang="en-US" sz="2400" b="1">
              <a:solidFill>
                <a:srgbClr val="121212">
                  <a:alpha val="80000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Anotações vinculadas</a:t>
            </a: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a tarefas específicas</a:t>
            </a:r>
          </a:p>
          <a:p>
            <a:pPr algn="l">
              <a:lnSpc>
                <a:spcPts val="1319"/>
              </a:lnSpc>
            </a:pPr>
            <a:endParaRPr lang="en-US" sz="2400">
              <a:solidFill>
                <a:srgbClr val="121212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Visualizador com acesso Web/Mobile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3151" y="7860816"/>
            <a:ext cx="4203356" cy="141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Outras soluções:</a:t>
            </a:r>
          </a:p>
          <a:p>
            <a:pPr algn="l">
              <a:lnSpc>
                <a:spcPts val="369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Visualização estática ou exigem AutoCAD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05973" y="7860816"/>
            <a:ext cx="4147885" cy="141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Outras soluções:</a:t>
            </a:r>
          </a:p>
          <a:p>
            <a:pPr algn="l">
              <a:lnSpc>
                <a:spcPts val="369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Limitadas a metadados básicos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18161" y="7851248"/>
            <a:ext cx="4022447" cy="141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Outras soluções:</a:t>
            </a:r>
          </a:p>
          <a:p>
            <a:pPr algn="l">
              <a:lnSpc>
                <a:spcPts val="369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Sistemas sem integração com BPM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26416" y="3723318"/>
            <a:ext cx="3835168" cy="41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400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Buscas técnicas como: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44474" y="4619898"/>
            <a:ext cx="3670882" cy="186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"Mostre válvulas &gt;200psi no Bloco 3"</a:t>
            </a:r>
          </a:p>
          <a:p>
            <a:pPr algn="ctr">
              <a:lnSpc>
                <a:spcPts val="1839"/>
              </a:lnSpc>
            </a:pPr>
            <a:endParaRPr lang="en-US" sz="2799">
              <a:solidFill>
                <a:srgbClr val="121212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21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"Liste tubulações em aço carbono"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77279" y="4143180"/>
            <a:ext cx="4101669" cy="233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Histórico de alterações </a:t>
            </a:r>
          </a:p>
          <a:p>
            <a:pPr algn="l">
              <a:lnSpc>
                <a:spcPts val="1319"/>
              </a:lnSpc>
            </a:pPr>
            <a:endParaRPr lang="en-US" sz="2400">
              <a:solidFill>
                <a:srgbClr val="121212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Assinatura digital direto na plataforma</a:t>
            </a:r>
          </a:p>
          <a:p>
            <a:pPr algn="l">
              <a:lnSpc>
                <a:spcPts val="1319"/>
              </a:lnSpc>
            </a:pPr>
            <a:endParaRPr lang="en-US" sz="2400">
              <a:solidFill>
                <a:srgbClr val="121212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Auditoria de aprovações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94447" y="2526474"/>
            <a:ext cx="3980764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4F1391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Visualização Inteligente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16194" y="2526474"/>
            <a:ext cx="4055611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4F1391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Pesquisa Semântica por IA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18161" y="2526474"/>
            <a:ext cx="3951979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4F1391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Controle de Versões no Fluxo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02131">
            <a:off x="377772" y="596741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6353163">
            <a:off x="11907925" y="-143545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88351"/>
            <a:ext cx="3056555" cy="823649"/>
          </a:xfrm>
          <a:custGeom>
            <a:avLst/>
            <a:gdLst/>
            <a:ahLst/>
            <a:cxnLst/>
            <a:rect l="l" t="t" r="r" b="b"/>
            <a:pathLst>
              <a:path w="3056555" h="823649">
                <a:moveTo>
                  <a:pt x="0" y="0"/>
                </a:moveTo>
                <a:lnTo>
                  <a:pt x="3056555" y="0"/>
                </a:lnTo>
                <a:lnTo>
                  <a:pt x="3056555" y="823649"/>
                </a:lnTo>
                <a:lnTo>
                  <a:pt x="0" y="823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428" b="-8889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282874"/>
            <a:ext cx="5757751" cy="285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Automação na Gestão Financeira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432" y="6144393"/>
            <a:ext cx="6522986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Processos manuais de controle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pagamentos por e-mail.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Dificuldade em escalar operações com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segurança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durante a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pandemia.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80386" y="3909928"/>
            <a:ext cx="8678914" cy="1862989"/>
            <a:chOff x="0" y="0"/>
            <a:chExt cx="1979340" cy="424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9340" cy="424879"/>
            </a:xfrm>
            <a:custGeom>
              <a:avLst/>
              <a:gdLst/>
              <a:ahLst/>
              <a:cxnLst/>
              <a:rect l="l" t="t" r="r" b="b"/>
              <a:pathLst>
                <a:path w="1979340" h="42487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398118"/>
                  </a:lnTo>
                  <a:cubicBezTo>
                    <a:pt x="1979340" y="412898"/>
                    <a:pt x="1967359" y="424879"/>
                    <a:pt x="1952579" y="424879"/>
                  </a:cubicBezTo>
                  <a:lnTo>
                    <a:pt x="26761" y="424879"/>
                  </a:lnTo>
                  <a:cubicBezTo>
                    <a:pt x="19664" y="424879"/>
                    <a:pt x="12857" y="422060"/>
                    <a:pt x="7838" y="417041"/>
                  </a:cubicBezTo>
                  <a:cubicBezTo>
                    <a:pt x="2819" y="412022"/>
                    <a:pt x="0" y="405216"/>
                    <a:pt x="0" y="39811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979340" cy="367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80386" y="1405980"/>
            <a:ext cx="8678914" cy="2124845"/>
            <a:chOff x="0" y="0"/>
            <a:chExt cx="1979340" cy="4845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9340" cy="484599"/>
            </a:xfrm>
            <a:custGeom>
              <a:avLst/>
              <a:gdLst/>
              <a:ahLst/>
              <a:cxnLst/>
              <a:rect l="l" t="t" r="r" b="b"/>
              <a:pathLst>
                <a:path w="1979340" h="48459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457838"/>
                  </a:lnTo>
                  <a:cubicBezTo>
                    <a:pt x="1979340" y="464935"/>
                    <a:pt x="1976521" y="471742"/>
                    <a:pt x="1971502" y="476761"/>
                  </a:cubicBezTo>
                  <a:cubicBezTo>
                    <a:pt x="1966483" y="481779"/>
                    <a:pt x="1959677" y="484599"/>
                    <a:pt x="1952579" y="484599"/>
                  </a:cubicBezTo>
                  <a:lnTo>
                    <a:pt x="26761" y="484599"/>
                  </a:lnTo>
                  <a:cubicBezTo>
                    <a:pt x="11981" y="484599"/>
                    <a:pt x="0" y="472617"/>
                    <a:pt x="0" y="45783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1979340" cy="427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919843" y="6156692"/>
            <a:ext cx="4339457" cy="2724328"/>
            <a:chOff x="0" y="0"/>
            <a:chExt cx="989670" cy="621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89670" cy="621319"/>
            </a:xfrm>
            <a:custGeom>
              <a:avLst/>
              <a:gdLst/>
              <a:ahLst/>
              <a:cxnLst/>
              <a:rect l="l" t="t" r="r" b="b"/>
              <a:pathLst>
                <a:path w="989670" h="621319">
                  <a:moveTo>
                    <a:pt x="53522" y="0"/>
                  </a:moveTo>
                  <a:lnTo>
                    <a:pt x="936148" y="0"/>
                  </a:lnTo>
                  <a:cubicBezTo>
                    <a:pt x="965707" y="0"/>
                    <a:pt x="989670" y="23963"/>
                    <a:pt x="989670" y="53522"/>
                  </a:cubicBezTo>
                  <a:lnTo>
                    <a:pt x="989670" y="567796"/>
                  </a:lnTo>
                  <a:cubicBezTo>
                    <a:pt x="989670" y="581991"/>
                    <a:pt x="984031" y="595605"/>
                    <a:pt x="973994" y="605642"/>
                  </a:cubicBezTo>
                  <a:cubicBezTo>
                    <a:pt x="963956" y="615680"/>
                    <a:pt x="950343" y="621319"/>
                    <a:pt x="936148" y="621319"/>
                  </a:cubicBezTo>
                  <a:lnTo>
                    <a:pt x="53522" y="621319"/>
                  </a:lnTo>
                  <a:cubicBezTo>
                    <a:pt x="23963" y="621319"/>
                    <a:pt x="0" y="597356"/>
                    <a:pt x="0" y="567796"/>
                  </a:cubicBezTo>
                  <a:lnTo>
                    <a:pt x="0" y="53522"/>
                  </a:lnTo>
                  <a:cubicBezTo>
                    <a:pt x="0" y="23963"/>
                    <a:pt x="23963" y="0"/>
                    <a:pt x="535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98967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80386" y="6156692"/>
            <a:ext cx="3975042" cy="2724328"/>
            <a:chOff x="0" y="0"/>
            <a:chExt cx="906560" cy="6213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6560" cy="621319"/>
            </a:xfrm>
            <a:custGeom>
              <a:avLst/>
              <a:gdLst/>
              <a:ahLst/>
              <a:cxnLst/>
              <a:rect l="l" t="t" r="r" b="b"/>
              <a:pathLst>
                <a:path w="906560" h="621319">
                  <a:moveTo>
                    <a:pt x="58429" y="0"/>
                  </a:moveTo>
                  <a:lnTo>
                    <a:pt x="848131" y="0"/>
                  </a:lnTo>
                  <a:cubicBezTo>
                    <a:pt x="863628" y="0"/>
                    <a:pt x="878489" y="6156"/>
                    <a:pt x="889447" y="17113"/>
                  </a:cubicBezTo>
                  <a:cubicBezTo>
                    <a:pt x="900405" y="28071"/>
                    <a:pt x="906560" y="42933"/>
                    <a:pt x="906560" y="58429"/>
                  </a:cubicBezTo>
                  <a:lnTo>
                    <a:pt x="906560" y="562890"/>
                  </a:lnTo>
                  <a:cubicBezTo>
                    <a:pt x="906560" y="578386"/>
                    <a:pt x="900405" y="593248"/>
                    <a:pt x="889447" y="604205"/>
                  </a:cubicBezTo>
                  <a:cubicBezTo>
                    <a:pt x="878489" y="615163"/>
                    <a:pt x="863628" y="621319"/>
                    <a:pt x="848131" y="621319"/>
                  </a:cubicBezTo>
                  <a:lnTo>
                    <a:pt x="58429" y="621319"/>
                  </a:lnTo>
                  <a:cubicBezTo>
                    <a:pt x="42933" y="621319"/>
                    <a:pt x="28071" y="615163"/>
                    <a:pt x="17113" y="604205"/>
                  </a:cubicBezTo>
                  <a:cubicBezTo>
                    <a:pt x="6156" y="593248"/>
                    <a:pt x="0" y="578386"/>
                    <a:pt x="0" y="562890"/>
                  </a:cubicBezTo>
                  <a:lnTo>
                    <a:pt x="0" y="58429"/>
                  </a:lnTo>
                  <a:cubicBezTo>
                    <a:pt x="0" y="42933"/>
                    <a:pt x="6156" y="28071"/>
                    <a:pt x="17113" y="17113"/>
                  </a:cubicBezTo>
                  <a:cubicBezTo>
                    <a:pt x="28071" y="6156"/>
                    <a:pt x="42933" y="0"/>
                    <a:pt x="58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57150"/>
              <a:ext cx="90656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161460" y="6553968"/>
            <a:ext cx="3856223" cy="113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396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100%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80386" y="6553968"/>
            <a:ext cx="3975042" cy="113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396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100%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61784" y="1864835"/>
            <a:ext cx="7116119" cy="12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Plataforma com </a:t>
            </a: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IA para indexação e captura</a:t>
            </a: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automática </a:t>
            </a: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 conteúdo de e-mails e anexos e gestão centralizada.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82846" y="4237855"/>
            <a:ext cx="5873995" cy="12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Pesquisa inteligente em linguagem natural no conteúdo dos emails e anexos.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51122" y="7857221"/>
            <a:ext cx="3433571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dos anexos revisados </a:t>
            </a:r>
          </a:p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 catalogados.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14455" y="7857221"/>
            <a:ext cx="3550232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auditável e em conformidade regulatória.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5182" y="-5589765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02614" y="351144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9008" y="420152"/>
            <a:ext cx="2429984" cy="654807"/>
          </a:xfrm>
          <a:custGeom>
            <a:avLst/>
            <a:gdLst/>
            <a:ahLst/>
            <a:cxnLst/>
            <a:rect l="l" t="t" r="r" b="b"/>
            <a:pathLst>
              <a:path w="2429984" h="654807">
                <a:moveTo>
                  <a:pt x="0" y="0"/>
                </a:moveTo>
                <a:lnTo>
                  <a:pt x="2429984" y="0"/>
                </a:lnTo>
                <a:lnTo>
                  <a:pt x="2429984" y="654808"/>
                </a:lnTo>
                <a:lnTo>
                  <a:pt x="0" y="654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9428" b="-88895"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396535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7228" y="-4883845"/>
            <a:ext cx="29364188" cy="25346729"/>
            <a:chOff x="0" y="0"/>
            <a:chExt cx="39152251" cy="33795639"/>
          </a:xfrm>
        </p:grpSpPr>
        <p:sp>
          <p:nvSpPr>
            <p:cNvPr id="3" name="Freeform 3"/>
            <p:cNvSpPr/>
            <p:nvPr/>
          </p:nvSpPr>
          <p:spPr>
            <a:xfrm rot="-9702131">
              <a:off x="2006667" y="14468345"/>
              <a:ext cx="21873636" cy="16305846"/>
            </a:xfrm>
            <a:custGeom>
              <a:avLst/>
              <a:gdLst/>
              <a:ahLst/>
              <a:cxnLst/>
              <a:rect l="l" t="t" r="r" b="b"/>
              <a:pathLst>
                <a:path w="21873636" h="16305846">
                  <a:moveTo>
                    <a:pt x="0" y="0"/>
                  </a:moveTo>
                  <a:lnTo>
                    <a:pt x="21873636" y="0"/>
                  </a:lnTo>
                  <a:lnTo>
                    <a:pt x="21873636" y="16305845"/>
                  </a:lnTo>
                  <a:lnTo>
                    <a:pt x="0" y="16305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t="-9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53163">
              <a:off x="17380204" y="4597856"/>
              <a:ext cx="21873636" cy="16305846"/>
            </a:xfrm>
            <a:custGeom>
              <a:avLst/>
              <a:gdLst/>
              <a:ahLst/>
              <a:cxnLst/>
              <a:rect l="l" t="t" r="r" b="b"/>
              <a:pathLst>
                <a:path w="21873636" h="16305846">
                  <a:moveTo>
                    <a:pt x="0" y="0"/>
                  </a:moveTo>
                  <a:lnTo>
                    <a:pt x="21873636" y="0"/>
                  </a:lnTo>
                  <a:lnTo>
                    <a:pt x="21873636" y="16305846"/>
                  </a:lnTo>
                  <a:lnTo>
                    <a:pt x="0" y="16305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t="-9664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704565" y="3540129"/>
            <a:ext cx="3554735" cy="2200983"/>
            <a:chOff x="0" y="0"/>
            <a:chExt cx="1255717" cy="777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5716" cy="777501"/>
            </a:xfrm>
            <a:custGeom>
              <a:avLst/>
              <a:gdLst/>
              <a:ahLst/>
              <a:cxnLst/>
              <a:rect l="l" t="t" r="r" b="b"/>
              <a:pathLst>
                <a:path w="1255716" h="777501">
                  <a:moveTo>
                    <a:pt x="65338" y="0"/>
                  </a:moveTo>
                  <a:lnTo>
                    <a:pt x="1190379" y="0"/>
                  </a:lnTo>
                  <a:cubicBezTo>
                    <a:pt x="1207708" y="0"/>
                    <a:pt x="1224326" y="6884"/>
                    <a:pt x="1236580" y="19137"/>
                  </a:cubicBezTo>
                  <a:cubicBezTo>
                    <a:pt x="1248833" y="31390"/>
                    <a:pt x="1255716" y="48009"/>
                    <a:pt x="1255716" y="65338"/>
                  </a:cubicBezTo>
                  <a:lnTo>
                    <a:pt x="1255716" y="712164"/>
                  </a:lnTo>
                  <a:cubicBezTo>
                    <a:pt x="1255716" y="748248"/>
                    <a:pt x="1226464" y="777501"/>
                    <a:pt x="1190379" y="777501"/>
                  </a:cubicBezTo>
                  <a:lnTo>
                    <a:pt x="65338" y="777501"/>
                  </a:lnTo>
                  <a:cubicBezTo>
                    <a:pt x="48009" y="777501"/>
                    <a:pt x="31390" y="770617"/>
                    <a:pt x="19137" y="758364"/>
                  </a:cubicBezTo>
                  <a:cubicBezTo>
                    <a:pt x="6884" y="746111"/>
                    <a:pt x="0" y="729492"/>
                    <a:pt x="0" y="712164"/>
                  </a:cubicBezTo>
                  <a:lnTo>
                    <a:pt x="0" y="65338"/>
                  </a:lnTo>
                  <a:cubicBezTo>
                    <a:pt x="0" y="29253"/>
                    <a:pt x="29253" y="0"/>
                    <a:pt x="65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1255717" cy="720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92321" y="6131637"/>
            <a:ext cx="4666979" cy="2573893"/>
            <a:chOff x="0" y="0"/>
            <a:chExt cx="1648619" cy="9092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8619" cy="909232"/>
            </a:xfrm>
            <a:custGeom>
              <a:avLst/>
              <a:gdLst/>
              <a:ahLst/>
              <a:cxnLst/>
              <a:rect l="l" t="t" r="r" b="b"/>
              <a:pathLst>
                <a:path w="1648619" h="909232">
                  <a:moveTo>
                    <a:pt x="49766" y="0"/>
                  </a:moveTo>
                  <a:lnTo>
                    <a:pt x="1598852" y="0"/>
                  </a:lnTo>
                  <a:cubicBezTo>
                    <a:pt x="1626338" y="0"/>
                    <a:pt x="1648619" y="22281"/>
                    <a:pt x="1648619" y="49766"/>
                  </a:cubicBezTo>
                  <a:lnTo>
                    <a:pt x="1648619" y="859466"/>
                  </a:lnTo>
                  <a:cubicBezTo>
                    <a:pt x="1648619" y="886951"/>
                    <a:pt x="1626338" y="909232"/>
                    <a:pt x="1598852" y="909232"/>
                  </a:cubicBezTo>
                  <a:lnTo>
                    <a:pt x="49766" y="909232"/>
                  </a:lnTo>
                  <a:cubicBezTo>
                    <a:pt x="22281" y="909232"/>
                    <a:pt x="0" y="886951"/>
                    <a:pt x="0" y="859466"/>
                  </a:cubicBezTo>
                  <a:lnTo>
                    <a:pt x="0" y="49766"/>
                  </a:lnTo>
                  <a:cubicBezTo>
                    <a:pt x="0" y="22281"/>
                    <a:pt x="22281" y="0"/>
                    <a:pt x="497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1648619" cy="85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80386" y="3540129"/>
            <a:ext cx="4666979" cy="2200983"/>
            <a:chOff x="0" y="0"/>
            <a:chExt cx="1648619" cy="7775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8619" cy="777501"/>
            </a:xfrm>
            <a:custGeom>
              <a:avLst/>
              <a:gdLst/>
              <a:ahLst/>
              <a:cxnLst/>
              <a:rect l="l" t="t" r="r" b="b"/>
              <a:pathLst>
                <a:path w="1648619" h="777501">
                  <a:moveTo>
                    <a:pt x="49766" y="0"/>
                  </a:moveTo>
                  <a:lnTo>
                    <a:pt x="1598852" y="0"/>
                  </a:lnTo>
                  <a:cubicBezTo>
                    <a:pt x="1626338" y="0"/>
                    <a:pt x="1648619" y="22281"/>
                    <a:pt x="1648619" y="49766"/>
                  </a:cubicBezTo>
                  <a:lnTo>
                    <a:pt x="1648619" y="727735"/>
                  </a:lnTo>
                  <a:cubicBezTo>
                    <a:pt x="1648619" y="755220"/>
                    <a:pt x="1626338" y="777501"/>
                    <a:pt x="1598852" y="777501"/>
                  </a:cubicBezTo>
                  <a:lnTo>
                    <a:pt x="49766" y="777501"/>
                  </a:lnTo>
                  <a:cubicBezTo>
                    <a:pt x="22281" y="777501"/>
                    <a:pt x="0" y="755220"/>
                    <a:pt x="0" y="727735"/>
                  </a:cubicBezTo>
                  <a:lnTo>
                    <a:pt x="0" y="49766"/>
                  </a:lnTo>
                  <a:cubicBezTo>
                    <a:pt x="0" y="22281"/>
                    <a:pt x="22281" y="0"/>
                    <a:pt x="497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57150"/>
              <a:ext cx="1648619" cy="720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580386" y="6131637"/>
            <a:ext cx="3612497" cy="2573893"/>
            <a:chOff x="0" y="0"/>
            <a:chExt cx="1276121" cy="9092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6121" cy="909232"/>
            </a:xfrm>
            <a:custGeom>
              <a:avLst/>
              <a:gdLst/>
              <a:ahLst/>
              <a:cxnLst/>
              <a:rect l="l" t="t" r="r" b="b"/>
              <a:pathLst>
                <a:path w="1276121" h="909232">
                  <a:moveTo>
                    <a:pt x="64293" y="0"/>
                  </a:moveTo>
                  <a:lnTo>
                    <a:pt x="1211828" y="0"/>
                  </a:lnTo>
                  <a:cubicBezTo>
                    <a:pt x="1247336" y="0"/>
                    <a:pt x="1276121" y="28785"/>
                    <a:pt x="1276121" y="64293"/>
                  </a:cubicBezTo>
                  <a:lnTo>
                    <a:pt x="1276121" y="844939"/>
                  </a:lnTo>
                  <a:cubicBezTo>
                    <a:pt x="1276121" y="880447"/>
                    <a:pt x="1247336" y="909232"/>
                    <a:pt x="1211828" y="909232"/>
                  </a:cubicBezTo>
                  <a:lnTo>
                    <a:pt x="64293" y="909232"/>
                  </a:lnTo>
                  <a:cubicBezTo>
                    <a:pt x="28785" y="909232"/>
                    <a:pt x="0" y="880447"/>
                    <a:pt x="0" y="844939"/>
                  </a:cubicBezTo>
                  <a:lnTo>
                    <a:pt x="0" y="64293"/>
                  </a:lnTo>
                  <a:cubicBezTo>
                    <a:pt x="0" y="28785"/>
                    <a:pt x="28785" y="0"/>
                    <a:pt x="642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1276121" cy="85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580386" y="1581471"/>
            <a:ext cx="8678914" cy="1568133"/>
            <a:chOff x="0" y="0"/>
            <a:chExt cx="1979340" cy="3576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79340" cy="357633"/>
            </a:xfrm>
            <a:custGeom>
              <a:avLst/>
              <a:gdLst/>
              <a:ahLst/>
              <a:cxnLst/>
              <a:rect l="l" t="t" r="r" b="b"/>
              <a:pathLst>
                <a:path w="1979340" h="357633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330872"/>
                  </a:lnTo>
                  <a:cubicBezTo>
                    <a:pt x="1979340" y="337970"/>
                    <a:pt x="1976521" y="344777"/>
                    <a:pt x="1971502" y="349795"/>
                  </a:cubicBezTo>
                  <a:cubicBezTo>
                    <a:pt x="1966483" y="354814"/>
                    <a:pt x="1959677" y="357633"/>
                    <a:pt x="1952579" y="357633"/>
                  </a:cubicBezTo>
                  <a:lnTo>
                    <a:pt x="26761" y="357633"/>
                  </a:lnTo>
                  <a:cubicBezTo>
                    <a:pt x="11981" y="357633"/>
                    <a:pt x="0" y="345652"/>
                    <a:pt x="0" y="330872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1979340" cy="300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03736" y="2622517"/>
            <a:ext cx="1096464" cy="304269"/>
          </a:xfrm>
          <a:custGeom>
            <a:avLst/>
            <a:gdLst/>
            <a:ahLst/>
            <a:cxnLst/>
            <a:rect l="l" t="t" r="r" b="b"/>
            <a:pathLst>
              <a:path w="1096464" h="304269">
                <a:moveTo>
                  <a:pt x="0" y="0"/>
                </a:moveTo>
                <a:lnTo>
                  <a:pt x="1096464" y="0"/>
                </a:lnTo>
                <a:lnTo>
                  <a:pt x="1096464" y="304269"/>
                </a:lnTo>
                <a:lnTo>
                  <a:pt x="0" y="304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03736" y="1799148"/>
            <a:ext cx="2282056" cy="553484"/>
          </a:xfrm>
          <a:custGeom>
            <a:avLst/>
            <a:gdLst/>
            <a:ahLst/>
            <a:cxnLst/>
            <a:rect l="l" t="t" r="r" b="b"/>
            <a:pathLst>
              <a:path w="2282056" h="553484">
                <a:moveTo>
                  <a:pt x="0" y="0"/>
                </a:moveTo>
                <a:lnTo>
                  <a:pt x="2282056" y="0"/>
                </a:lnTo>
                <a:lnTo>
                  <a:pt x="2282056" y="553483"/>
                </a:lnTo>
                <a:lnTo>
                  <a:pt x="0" y="553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813" t="-107200" r="-35385" b="-117763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363769" y="2561965"/>
            <a:ext cx="990158" cy="372959"/>
          </a:xfrm>
          <a:custGeom>
            <a:avLst/>
            <a:gdLst/>
            <a:ahLst/>
            <a:cxnLst/>
            <a:rect l="l" t="t" r="r" b="b"/>
            <a:pathLst>
              <a:path w="990158" h="372959">
                <a:moveTo>
                  <a:pt x="0" y="0"/>
                </a:moveTo>
                <a:lnTo>
                  <a:pt x="990157" y="0"/>
                </a:lnTo>
                <a:lnTo>
                  <a:pt x="990157" y="372959"/>
                </a:lnTo>
                <a:lnTo>
                  <a:pt x="0" y="372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517495" y="2684026"/>
            <a:ext cx="921571" cy="282231"/>
          </a:xfrm>
          <a:custGeom>
            <a:avLst/>
            <a:gdLst/>
            <a:ahLst/>
            <a:cxnLst/>
            <a:rect l="l" t="t" r="r" b="b"/>
            <a:pathLst>
              <a:path w="921571" h="282231">
                <a:moveTo>
                  <a:pt x="0" y="0"/>
                </a:moveTo>
                <a:lnTo>
                  <a:pt x="921571" y="0"/>
                </a:lnTo>
                <a:lnTo>
                  <a:pt x="921571" y="282231"/>
                </a:lnTo>
                <a:lnTo>
                  <a:pt x="0" y="282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602635" y="2649899"/>
            <a:ext cx="933952" cy="304964"/>
          </a:xfrm>
          <a:custGeom>
            <a:avLst/>
            <a:gdLst/>
            <a:ahLst/>
            <a:cxnLst/>
            <a:rect l="l" t="t" r="r" b="b"/>
            <a:pathLst>
              <a:path w="933952" h="304964">
                <a:moveTo>
                  <a:pt x="0" y="0"/>
                </a:moveTo>
                <a:lnTo>
                  <a:pt x="933952" y="0"/>
                </a:lnTo>
                <a:lnTo>
                  <a:pt x="933952" y="304964"/>
                </a:lnTo>
                <a:lnTo>
                  <a:pt x="0" y="30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0155" y="2674501"/>
            <a:ext cx="1077814" cy="200302"/>
          </a:xfrm>
          <a:custGeom>
            <a:avLst/>
            <a:gdLst/>
            <a:ahLst/>
            <a:cxnLst/>
            <a:rect l="l" t="t" r="r" b="b"/>
            <a:pathLst>
              <a:path w="1077814" h="200302">
                <a:moveTo>
                  <a:pt x="0" y="0"/>
                </a:moveTo>
                <a:lnTo>
                  <a:pt x="1077815" y="0"/>
                </a:lnTo>
                <a:lnTo>
                  <a:pt x="1077815" y="200302"/>
                </a:lnTo>
                <a:lnTo>
                  <a:pt x="0" y="200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941538" y="2674501"/>
            <a:ext cx="740615" cy="341372"/>
          </a:xfrm>
          <a:custGeom>
            <a:avLst/>
            <a:gdLst/>
            <a:ahLst/>
            <a:cxnLst/>
            <a:rect l="l" t="t" r="r" b="b"/>
            <a:pathLst>
              <a:path w="740615" h="341372">
                <a:moveTo>
                  <a:pt x="0" y="0"/>
                </a:moveTo>
                <a:lnTo>
                  <a:pt x="740616" y="0"/>
                </a:lnTo>
                <a:lnTo>
                  <a:pt x="740616" y="341372"/>
                </a:lnTo>
                <a:lnTo>
                  <a:pt x="0" y="341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3503" t="-119537" r="-59767" b="-119537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8700" y="3273349"/>
            <a:ext cx="7097468" cy="244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Reengenharia Digital na Gestão Acadêmica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932" y="5759494"/>
            <a:ext cx="7050115" cy="34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Gestão manual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alto volume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documental (históricos, diplomas, RH e pagamentos).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Burocracia operacional limitando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escalabilidade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nacional.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Exposição a penalidades 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multas por atraso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de pagamento.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04565" y="3805586"/>
            <a:ext cx="3554735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+1 mi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07350" y="3805586"/>
            <a:ext cx="3013051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100%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20501" y="6397094"/>
            <a:ext cx="2332267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102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836651" y="1973024"/>
            <a:ext cx="616638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Otimização estratégica da </a:t>
            </a: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diplomas e finanças.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43933" y="4867959"/>
            <a:ext cx="4139886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das multas foram eliminadas por gestão documental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33906" y="7459467"/>
            <a:ext cx="3105457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unidades ativas no sistema de Gestão Acedêmica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307475" y="4854624"/>
            <a:ext cx="2348914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 diplomas com LGPD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855868" y="6397094"/>
            <a:ext cx="4139886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+15 anos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195232" y="7459467"/>
            <a:ext cx="3461158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 parceria estratégica comprovando resultados sustentáveis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5182" y="-5589765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02614" y="351144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2972" y="475216"/>
            <a:ext cx="2282056" cy="553484"/>
          </a:xfrm>
          <a:custGeom>
            <a:avLst/>
            <a:gdLst/>
            <a:ahLst/>
            <a:cxnLst/>
            <a:rect l="l" t="t" r="r" b="b"/>
            <a:pathLst>
              <a:path w="2282056" h="553484">
                <a:moveTo>
                  <a:pt x="0" y="0"/>
                </a:moveTo>
                <a:lnTo>
                  <a:pt x="2282056" y="0"/>
                </a:lnTo>
                <a:lnTo>
                  <a:pt x="2282056" y="553484"/>
                </a:lnTo>
                <a:lnTo>
                  <a:pt x="0" y="55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813" t="-107200" r="-35385" b="-117763"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396535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3601">
            <a:off x="9359159" y="-6468104"/>
            <a:ext cx="13285681" cy="10861044"/>
          </a:xfrm>
          <a:custGeom>
            <a:avLst/>
            <a:gdLst/>
            <a:ahLst/>
            <a:cxnLst/>
            <a:rect l="l" t="t" r="r" b="b"/>
            <a:pathLst>
              <a:path w="13285681" h="10861044">
                <a:moveTo>
                  <a:pt x="0" y="0"/>
                </a:moveTo>
                <a:lnTo>
                  <a:pt x="13285682" y="0"/>
                </a:lnTo>
                <a:lnTo>
                  <a:pt x="13285682" y="10861045"/>
                </a:lnTo>
                <a:lnTo>
                  <a:pt x="0" y="10861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434913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05" r="-210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434913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02" r="-141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72000" y="4434913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400" t="-16651" r="-4458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4434913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01" r="-245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7300" y="818891"/>
            <a:ext cx="8870430" cy="257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Outros cases de sucesso</a:t>
            </a:r>
          </a:p>
        </p:txBody>
      </p:sp>
      <p:sp>
        <p:nvSpPr>
          <p:cNvPr id="8" name="Freeform 8"/>
          <p:cNvSpPr/>
          <p:nvPr/>
        </p:nvSpPr>
        <p:spPr>
          <a:xfrm>
            <a:off x="13716000" y="4434913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61" r="-2575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4284755"/>
            <a:ext cx="20255460" cy="188258"/>
            <a:chOff x="0" y="0"/>
            <a:chExt cx="5334771" cy="49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34771" cy="49582"/>
            </a:xfrm>
            <a:custGeom>
              <a:avLst/>
              <a:gdLst/>
              <a:ahLst/>
              <a:cxnLst/>
              <a:rect l="l" t="t" r="r" b="b"/>
              <a:pathLst>
                <a:path w="5334771" h="49582">
                  <a:moveTo>
                    <a:pt x="0" y="0"/>
                  </a:moveTo>
                  <a:lnTo>
                    <a:pt x="5334771" y="0"/>
                  </a:lnTo>
                  <a:lnTo>
                    <a:pt x="5334771" y="49582"/>
                  </a:lnTo>
                  <a:lnTo>
                    <a:pt x="0" y="49582"/>
                  </a:lnTo>
                  <a:close/>
                </a:path>
              </a:pathLst>
            </a:custGeom>
            <a:gradFill rotWithShape="1">
              <a:gsLst>
                <a:gs pos="0">
                  <a:srgbClr val="187CCC">
                    <a:alpha val="100000"/>
                  </a:srgbClr>
                </a:gs>
                <a:gs pos="33333">
                  <a:srgbClr val="5F67AD">
                    <a:alpha val="100000"/>
                  </a:srgbClr>
                </a:gs>
                <a:gs pos="66667">
                  <a:srgbClr val="A5528D">
                    <a:alpha val="100000"/>
                  </a:srgbClr>
                </a:gs>
                <a:gs pos="100000">
                  <a:srgbClr val="FC9C4E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5334771" cy="49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14950" y="8880382"/>
            <a:ext cx="3086100" cy="1915908"/>
            <a:chOff x="0" y="0"/>
            <a:chExt cx="812800" cy="5045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04559"/>
            </a:xfrm>
            <a:custGeom>
              <a:avLst/>
              <a:gdLst/>
              <a:ahLst/>
              <a:cxnLst/>
              <a:rect l="l" t="t" r="r" b="b"/>
              <a:pathLst>
                <a:path w="812800" h="504559">
                  <a:moveTo>
                    <a:pt x="812800" y="92820"/>
                  </a:moveTo>
                  <a:lnTo>
                    <a:pt x="812800" y="411739"/>
                  </a:lnTo>
                  <a:cubicBezTo>
                    <a:pt x="812800" y="463002"/>
                    <a:pt x="771243" y="504559"/>
                    <a:pt x="719980" y="504559"/>
                  </a:cubicBezTo>
                  <a:lnTo>
                    <a:pt x="92820" y="504559"/>
                  </a:lnTo>
                  <a:cubicBezTo>
                    <a:pt x="41557" y="504559"/>
                    <a:pt x="0" y="463002"/>
                    <a:pt x="0" y="411739"/>
                  </a:cubicBezTo>
                  <a:lnTo>
                    <a:pt x="0" y="92820"/>
                  </a:lnTo>
                  <a:cubicBezTo>
                    <a:pt x="0" y="41557"/>
                    <a:pt x="41557" y="0"/>
                    <a:pt x="92820" y="0"/>
                  </a:cubicBezTo>
                  <a:lnTo>
                    <a:pt x="719980" y="0"/>
                  </a:lnTo>
                  <a:cubicBezTo>
                    <a:pt x="771243" y="0"/>
                    <a:pt x="812800" y="41557"/>
                    <a:pt x="812800" y="92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57150"/>
              <a:ext cx="812800" cy="4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2950" y="8880382"/>
            <a:ext cx="3086100" cy="1915908"/>
            <a:chOff x="0" y="0"/>
            <a:chExt cx="812800" cy="5045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504559"/>
            </a:xfrm>
            <a:custGeom>
              <a:avLst/>
              <a:gdLst/>
              <a:ahLst/>
              <a:cxnLst/>
              <a:rect l="l" t="t" r="r" b="b"/>
              <a:pathLst>
                <a:path w="812800" h="504559">
                  <a:moveTo>
                    <a:pt x="812800" y="92820"/>
                  </a:moveTo>
                  <a:lnTo>
                    <a:pt x="812800" y="411739"/>
                  </a:lnTo>
                  <a:cubicBezTo>
                    <a:pt x="812800" y="463002"/>
                    <a:pt x="771243" y="504559"/>
                    <a:pt x="719980" y="504559"/>
                  </a:cubicBezTo>
                  <a:lnTo>
                    <a:pt x="92820" y="504559"/>
                  </a:lnTo>
                  <a:cubicBezTo>
                    <a:pt x="41557" y="504559"/>
                    <a:pt x="0" y="463002"/>
                    <a:pt x="0" y="411739"/>
                  </a:cubicBezTo>
                  <a:lnTo>
                    <a:pt x="0" y="92820"/>
                  </a:lnTo>
                  <a:cubicBezTo>
                    <a:pt x="0" y="41557"/>
                    <a:pt x="41557" y="0"/>
                    <a:pt x="92820" y="0"/>
                  </a:cubicBezTo>
                  <a:lnTo>
                    <a:pt x="719980" y="0"/>
                  </a:lnTo>
                  <a:cubicBezTo>
                    <a:pt x="771243" y="0"/>
                    <a:pt x="812800" y="41557"/>
                    <a:pt x="812800" y="92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57150"/>
              <a:ext cx="812800" cy="4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86950" y="8889907"/>
            <a:ext cx="3086100" cy="1915908"/>
            <a:chOff x="0" y="0"/>
            <a:chExt cx="812800" cy="5045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504559"/>
            </a:xfrm>
            <a:custGeom>
              <a:avLst/>
              <a:gdLst/>
              <a:ahLst/>
              <a:cxnLst/>
              <a:rect l="l" t="t" r="r" b="b"/>
              <a:pathLst>
                <a:path w="812800" h="504559">
                  <a:moveTo>
                    <a:pt x="812800" y="92820"/>
                  </a:moveTo>
                  <a:lnTo>
                    <a:pt x="812800" y="411739"/>
                  </a:lnTo>
                  <a:cubicBezTo>
                    <a:pt x="812800" y="463002"/>
                    <a:pt x="771243" y="504559"/>
                    <a:pt x="719980" y="504559"/>
                  </a:cubicBezTo>
                  <a:lnTo>
                    <a:pt x="92820" y="504559"/>
                  </a:lnTo>
                  <a:cubicBezTo>
                    <a:pt x="41557" y="504559"/>
                    <a:pt x="0" y="463002"/>
                    <a:pt x="0" y="411739"/>
                  </a:cubicBezTo>
                  <a:lnTo>
                    <a:pt x="0" y="92820"/>
                  </a:lnTo>
                  <a:cubicBezTo>
                    <a:pt x="0" y="41557"/>
                    <a:pt x="41557" y="0"/>
                    <a:pt x="92820" y="0"/>
                  </a:cubicBezTo>
                  <a:lnTo>
                    <a:pt x="719980" y="0"/>
                  </a:lnTo>
                  <a:cubicBezTo>
                    <a:pt x="771243" y="0"/>
                    <a:pt x="812800" y="41557"/>
                    <a:pt x="812800" y="92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812800" cy="4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458950" y="8889907"/>
            <a:ext cx="3086100" cy="1915908"/>
            <a:chOff x="0" y="0"/>
            <a:chExt cx="812800" cy="5045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04559"/>
            </a:xfrm>
            <a:custGeom>
              <a:avLst/>
              <a:gdLst/>
              <a:ahLst/>
              <a:cxnLst/>
              <a:rect l="l" t="t" r="r" b="b"/>
              <a:pathLst>
                <a:path w="812800" h="504559">
                  <a:moveTo>
                    <a:pt x="812800" y="92820"/>
                  </a:moveTo>
                  <a:lnTo>
                    <a:pt x="812800" y="411739"/>
                  </a:lnTo>
                  <a:cubicBezTo>
                    <a:pt x="812800" y="463002"/>
                    <a:pt x="771243" y="504559"/>
                    <a:pt x="719980" y="504559"/>
                  </a:cubicBezTo>
                  <a:lnTo>
                    <a:pt x="92820" y="504559"/>
                  </a:lnTo>
                  <a:cubicBezTo>
                    <a:pt x="41557" y="504559"/>
                    <a:pt x="0" y="463002"/>
                    <a:pt x="0" y="411739"/>
                  </a:cubicBezTo>
                  <a:lnTo>
                    <a:pt x="0" y="92820"/>
                  </a:lnTo>
                  <a:cubicBezTo>
                    <a:pt x="0" y="41557"/>
                    <a:pt x="41557" y="0"/>
                    <a:pt x="92820" y="0"/>
                  </a:cubicBezTo>
                  <a:lnTo>
                    <a:pt x="719980" y="0"/>
                  </a:lnTo>
                  <a:cubicBezTo>
                    <a:pt x="771243" y="0"/>
                    <a:pt x="812800" y="41557"/>
                    <a:pt x="812800" y="92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812800" cy="4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819959" y="9258300"/>
            <a:ext cx="2364082" cy="640226"/>
          </a:xfrm>
          <a:custGeom>
            <a:avLst/>
            <a:gdLst/>
            <a:ahLst/>
            <a:cxnLst/>
            <a:rect l="l" t="t" r="r" b="b"/>
            <a:pathLst>
              <a:path w="2364082" h="640226">
                <a:moveTo>
                  <a:pt x="0" y="0"/>
                </a:moveTo>
                <a:lnTo>
                  <a:pt x="2364082" y="0"/>
                </a:lnTo>
                <a:lnTo>
                  <a:pt x="2364082" y="640226"/>
                </a:lnTo>
                <a:lnTo>
                  <a:pt x="0" y="640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4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914890" y="9123070"/>
            <a:ext cx="1030219" cy="910685"/>
          </a:xfrm>
          <a:custGeom>
            <a:avLst/>
            <a:gdLst/>
            <a:ahLst/>
            <a:cxnLst/>
            <a:rect l="l" t="t" r="r" b="b"/>
            <a:pathLst>
              <a:path w="1030219" h="910685">
                <a:moveTo>
                  <a:pt x="0" y="0"/>
                </a:moveTo>
                <a:lnTo>
                  <a:pt x="1030220" y="0"/>
                </a:lnTo>
                <a:lnTo>
                  <a:pt x="1030220" y="910685"/>
                </a:lnTo>
                <a:lnTo>
                  <a:pt x="0" y="910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307" r="-7612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18388" y="9123070"/>
            <a:ext cx="1735224" cy="910685"/>
          </a:xfrm>
          <a:custGeom>
            <a:avLst/>
            <a:gdLst/>
            <a:ahLst/>
            <a:cxnLst/>
            <a:rect l="l" t="t" r="r" b="b"/>
            <a:pathLst>
              <a:path w="1735224" h="910685">
                <a:moveTo>
                  <a:pt x="0" y="0"/>
                </a:moveTo>
                <a:lnTo>
                  <a:pt x="1735224" y="0"/>
                </a:lnTo>
                <a:lnTo>
                  <a:pt x="1735224" y="910685"/>
                </a:lnTo>
                <a:lnTo>
                  <a:pt x="0" y="910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48092" y="9070323"/>
            <a:ext cx="1819816" cy="963432"/>
          </a:xfrm>
          <a:custGeom>
            <a:avLst/>
            <a:gdLst/>
            <a:ahLst/>
            <a:cxnLst/>
            <a:rect l="l" t="t" r="r" b="b"/>
            <a:pathLst>
              <a:path w="1819816" h="963432">
                <a:moveTo>
                  <a:pt x="0" y="0"/>
                </a:moveTo>
                <a:lnTo>
                  <a:pt x="1819816" y="0"/>
                </a:lnTo>
                <a:lnTo>
                  <a:pt x="1819816" y="963432"/>
                </a:lnTo>
                <a:lnTo>
                  <a:pt x="0" y="963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53473">
            <a:off x="11763909" y="-4559535"/>
            <a:ext cx="18247695" cy="13602864"/>
          </a:xfrm>
          <a:custGeom>
            <a:avLst/>
            <a:gdLst/>
            <a:ahLst/>
            <a:cxnLst/>
            <a:rect l="l" t="t" r="r" b="b"/>
            <a:pathLst>
              <a:path w="18247695" h="13602864">
                <a:moveTo>
                  <a:pt x="0" y="0"/>
                </a:moveTo>
                <a:lnTo>
                  <a:pt x="18247694" y="0"/>
                </a:lnTo>
                <a:lnTo>
                  <a:pt x="18247694" y="13602863"/>
                </a:lnTo>
                <a:lnTo>
                  <a:pt x="0" y="1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2053473">
            <a:off x="-11190794" y="3661600"/>
            <a:ext cx="18247695" cy="13602864"/>
          </a:xfrm>
          <a:custGeom>
            <a:avLst/>
            <a:gdLst/>
            <a:ahLst/>
            <a:cxnLst/>
            <a:rect l="l" t="t" r="r" b="b"/>
            <a:pathLst>
              <a:path w="18247695" h="13602864">
                <a:moveTo>
                  <a:pt x="0" y="0"/>
                </a:moveTo>
                <a:lnTo>
                  <a:pt x="18247695" y="0"/>
                </a:lnTo>
                <a:lnTo>
                  <a:pt x="18247695" y="13602864"/>
                </a:lnTo>
                <a:lnTo>
                  <a:pt x="0" y="1360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6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19758" y="4583831"/>
            <a:ext cx="6662031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Migração de 1,5mi de documentos, além da conversão de TIFF para PDF e OCR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2631" y="-638508"/>
            <a:ext cx="17062738" cy="3154168"/>
            <a:chOff x="0" y="0"/>
            <a:chExt cx="3891381" cy="7193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1381" cy="719350"/>
            </a:xfrm>
            <a:custGeom>
              <a:avLst/>
              <a:gdLst/>
              <a:ahLst/>
              <a:cxnLst/>
              <a:rect l="l" t="t" r="r" b="b"/>
              <a:pathLst>
                <a:path w="3891381" h="719350">
                  <a:moveTo>
                    <a:pt x="22687" y="0"/>
                  </a:moveTo>
                  <a:lnTo>
                    <a:pt x="3868694" y="0"/>
                  </a:lnTo>
                  <a:cubicBezTo>
                    <a:pt x="3881224" y="0"/>
                    <a:pt x="3891381" y="10157"/>
                    <a:pt x="3891381" y="22687"/>
                  </a:cubicBezTo>
                  <a:lnTo>
                    <a:pt x="3891381" y="696663"/>
                  </a:lnTo>
                  <a:cubicBezTo>
                    <a:pt x="3891381" y="702680"/>
                    <a:pt x="3888991" y="708450"/>
                    <a:pt x="3884736" y="712705"/>
                  </a:cubicBezTo>
                  <a:cubicBezTo>
                    <a:pt x="3880482" y="716959"/>
                    <a:pt x="3874711" y="719350"/>
                    <a:pt x="3868694" y="719350"/>
                  </a:cubicBezTo>
                  <a:lnTo>
                    <a:pt x="22687" y="719350"/>
                  </a:lnTo>
                  <a:cubicBezTo>
                    <a:pt x="16670" y="719350"/>
                    <a:pt x="10899" y="716959"/>
                    <a:pt x="6645" y="712705"/>
                  </a:cubicBezTo>
                  <a:cubicBezTo>
                    <a:pt x="2390" y="708450"/>
                    <a:pt x="0" y="702680"/>
                    <a:pt x="0" y="696663"/>
                  </a:cubicBezTo>
                  <a:lnTo>
                    <a:pt x="0" y="22687"/>
                  </a:lnTo>
                  <a:cubicBezTo>
                    <a:pt x="0" y="16670"/>
                    <a:pt x="2390" y="10899"/>
                    <a:pt x="6645" y="6645"/>
                  </a:cubicBezTo>
                  <a:cubicBezTo>
                    <a:pt x="10899" y="2390"/>
                    <a:pt x="16670" y="0"/>
                    <a:pt x="226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3891381" cy="66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968733" y="7048989"/>
            <a:ext cx="2364082" cy="640226"/>
          </a:xfrm>
          <a:custGeom>
            <a:avLst/>
            <a:gdLst/>
            <a:ahLst/>
            <a:cxnLst/>
            <a:rect l="l" t="t" r="r" b="b"/>
            <a:pathLst>
              <a:path w="2364082" h="640226">
                <a:moveTo>
                  <a:pt x="0" y="0"/>
                </a:moveTo>
                <a:lnTo>
                  <a:pt x="2364082" y="0"/>
                </a:lnTo>
                <a:lnTo>
                  <a:pt x="2364082" y="640225"/>
                </a:lnTo>
                <a:lnTo>
                  <a:pt x="0" y="640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54823" y="6749828"/>
            <a:ext cx="1030219" cy="910685"/>
          </a:xfrm>
          <a:custGeom>
            <a:avLst/>
            <a:gdLst/>
            <a:ahLst/>
            <a:cxnLst/>
            <a:rect l="l" t="t" r="r" b="b"/>
            <a:pathLst>
              <a:path w="1030219" h="910685">
                <a:moveTo>
                  <a:pt x="0" y="0"/>
                </a:moveTo>
                <a:lnTo>
                  <a:pt x="1030219" y="0"/>
                </a:lnTo>
                <a:lnTo>
                  <a:pt x="1030219" y="910685"/>
                </a:lnTo>
                <a:lnTo>
                  <a:pt x="0" y="910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07" r="-76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17236" y="3022806"/>
            <a:ext cx="2867075" cy="885583"/>
          </a:xfrm>
          <a:custGeom>
            <a:avLst/>
            <a:gdLst/>
            <a:ahLst/>
            <a:cxnLst/>
            <a:rect l="l" t="t" r="r" b="b"/>
            <a:pathLst>
              <a:path w="2867075" h="885583">
                <a:moveTo>
                  <a:pt x="0" y="0"/>
                </a:moveTo>
                <a:lnTo>
                  <a:pt x="2867075" y="0"/>
                </a:lnTo>
                <a:lnTo>
                  <a:pt x="2867075" y="885583"/>
                </a:lnTo>
                <a:lnTo>
                  <a:pt x="0" y="88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715" b="-376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48081" y="1028700"/>
            <a:ext cx="1941611" cy="1019001"/>
          </a:xfrm>
          <a:custGeom>
            <a:avLst/>
            <a:gdLst/>
            <a:ahLst/>
            <a:cxnLst/>
            <a:rect l="l" t="t" r="r" b="b"/>
            <a:pathLst>
              <a:path w="1941611" h="1019001">
                <a:moveTo>
                  <a:pt x="0" y="0"/>
                </a:moveTo>
                <a:lnTo>
                  <a:pt x="1941611" y="0"/>
                </a:lnTo>
                <a:lnTo>
                  <a:pt x="1941611" y="1019001"/>
                </a:lnTo>
                <a:lnTo>
                  <a:pt x="0" y="1019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02320" y="3010255"/>
            <a:ext cx="1735224" cy="910685"/>
          </a:xfrm>
          <a:custGeom>
            <a:avLst/>
            <a:gdLst/>
            <a:ahLst/>
            <a:cxnLst/>
            <a:rect l="l" t="t" r="r" b="b"/>
            <a:pathLst>
              <a:path w="1735224" h="910685">
                <a:moveTo>
                  <a:pt x="0" y="0"/>
                </a:moveTo>
                <a:lnTo>
                  <a:pt x="1735224" y="0"/>
                </a:lnTo>
                <a:lnTo>
                  <a:pt x="1735224" y="910685"/>
                </a:lnTo>
                <a:lnTo>
                  <a:pt x="0" y="910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7739" y="1188786"/>
            <a:ext cx="3516119" cy="698829"/>
          </a:xfrm>
          <a:custGeom>
            <a:avLst/>
            <a:gdLst/>
            <a:ahLst/>
            <a:cxnLst/>
            <a:rect l="l" t="t" r="r" b="b"/>
            <a:pathLst>
              <a:path w="3516119" h="698829">
                <a:moveTo>
                  <a:pt x="0" y="0"/>
                </a:moveTo>
                <a:lnTo>
                  <a:pt x="3516119" y="0"/>
                </a:lnTo>
                <a:lnTo>
                  <a:pt x="3516119" y="698829"/>
                </a:lnTo>
                <a:lnTo>
                  <a:pt x="0" y="6988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3915" y="1126376"/>
            <a:ext cx="3056555" cy="823649"/>
          </a:xfrm>
          <a:custGeom>
            <a:avLst/>
            <a:gdLst/>
            <a:ahLst/>
            <a:cxnLst/>
            <a:rect l="l" t="t" r="r" b="b"/>
            <a:pathLst>
              <a:path w="3056555" h="823649">
                <a:moveTo>
                  <a:pt x="0" y="0"/>
                </a:moveTo>
                <a:lnTo>
                  <a:pt x="3056555" y="0"/>
                </a:lnTo>
                <a:lnTo>
                  <a:pt x="3056555" y="823649"/>
                </a:lnTo>
                <a:lnTo>
                  <a:pt x="0" y="82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428" b="-8889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4693" y="1252544"/>
            <a:ext cx="2355568" cy="571313"/>
          </a:xfrm>
          <a:custGeom>
            <a:avLst/>
            <a:gdLst/>
            <a:ahLst/>
            <a:cxnLst/>
            <a:rect l="l" t="t" r="r" b="b"/>
            <a:pathLst>
              <a:path w="2355568" h="571313">
                <a:moveTo>
                  <a:pt x="0" y="0"/>
                </a:moveTo>
                <a:lnTo>
                  <a:pt x="2355568" y="0"/>
                </a:lnTo>
                <a:lnTo>
                  <a:pt x="2355568" y="571313"/>
                </a:lnTo>
                <a:lnTo>
                  <a:pt x="0" y="571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813" t="-107200" r="-35385" b="-117763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113295" y="4142735"/>
            <a:ext cx="2113274" cy="345847"/>
            <a:chOff x="0" y="0"/>
            <a:chExt cx="556583" cy="910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56583" cy="91087"/>
            </a:xfrm>
            <a:custGeom>
              <a:avLst/>
              <a:gdLst/>
              <a:ahLst/>
              <a:cxnLst/>
              <a:rect l="l" t="t" r="r" b="b"/>
              <a:pathLst>
                <a:path w="556583" h="91087">
                  <a:moveTo>
                    <a:pt x="45544" y="0"/>
                  </a:moveTo>
                  <a:lnTo>
                    <a:pt x="511039" y="0"/>
                  </a:lnTo>
                  <a:cubicBezTo>
                    <a:pt x="523118" y="0"/>
                    <a:pt x="534702" y="4798"/>
                    <a:pt x="543243" y="13339"/>
                  </a:cubicBezTo>
                  <a:cubicBezTo>
                    <a:pt x="551784" y="21880"/>
                    <a:pt x="556583" y="33465"/>
                    <a:pt x="556583" y="45544"/>
                  </a:cubicBezTo>
                  <a:lnTo>
                    <a:pt x="556583" y="45544"/>
                  </a:lnTo>
                  <a:cubicBezTo>
                    <a:pt x="556583" y="70697"/>
                    <a:pt x="536192" y="91087"/>
                    <a:pt x="511039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556583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Indústria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45322" y="544209"/>
            <a:ext cx="2358483" cy="345847"/>
            <a:chOff x="0" y="0"/>
            <a:chExt cx="621164" cy="9108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1164" cy="91087"/>
            </a:xfrm>
            <a:custGeom>
              <a:avLst/>
              <a:gdLst/>
              <a:ahLst/>
              <a:cxnLst/>
              <a:rect l="l" t="t" r="r" b="b"/>
              <a:pathLst>
                <a:path w="621164" h="91087">
                  <a:moveTo>
                    <a:pt x="45544" y="0"/>
                  </a:moveTo>
                  <a:lnTo>
                    <a:pt x="575621" y="0"/>
                  </a:lnTo>
                  <a:cubicBezTo>
                    <a:pt x="587700" y="0"/>
                    <a:pt x="599284" y="4798"/>
                    <a:pt x="607825" y="13339"/>
                  </a:cubicBezTo>
                  <a:cubicBezTo>
                    <a:pt x="616366" y="21880"/>
                    <a:pt x="621164" y="33465"/>
                    <a:pt x="621164" y="45544"/>
                  </a:cubicBezTo>
                  <a:lnTo>
                    <a:pt x="621164" y="45544"/>
                  </a:lnTo>
                  <a:cubicBezTo>
                    <a:pt x="621164" y="70697"/>
                    <a:pt x="600774" y="91087"/>
                    <a:pt x="575621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621164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Energia (Petróleo &amp; Gás)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00114" y="601359"/>
            <a:ext cx="3037545" cy="345847"/>
            <a:chOff x="0" y="0"/>
            <a:chExt cx="800012" cy="910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0012" cy="91087"/>
            </a:xfrm>
            <a:custGeom>
              <a:avLst/>
              <a:gdLst/>
              <a:ahLst/>
              <a:cxnLst/>
              <a:rect l="l" t="t" r="r" b="b"/>
              <a:pathLst>
                <a:path w="800012" h="91087">
                  <a:moveTo>
                    <a:pt x="45544" y="0"/>
                  </a:moveTo>
                  <a:lnTo>
                    <a:pt x="754468" y="0"/>
                  </a:lnTo>
                  <a:cubicBezTo>
                    <a:pt x="766547" y="0"/>
                    <a:pt x="778131" y="4798"/>
                    <a:pt x="786673" y="13339"/>
                  </a:cubicBezTo>
                  <a:cubicBezTo>
                    <a:pt x="795214" y="21880"/>
                    <a:pt x="800012" y="33465"/>
                    <a:pt x="800012" y="45544"/>
                  </a:cubicBezTo>
                  <a:lnTo>
                    <a:pt x="800012" y="45544"/>
                  </a:lnTo>
                  <a:cubicBezTo>
                    <a:pt x="800012" y="57623"/>
                    <a:pt x="795214" y="69207"/>
                    <a:pt x="786673" y="77748"/>
                  </a:cubicBezTo>
                  <a:cubicBezTo>
                    <a:pt x="778131" y="86289"/>
                    <a:pt x="766547" y="91087"/>
                    <a:pt x="754468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800012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Energia (Transporte de Gás Natural)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377395" y="544209"/>
            <a:ext cx="1989595" cy="345847"/>
            <a:chOff x="0" y="0"/>
            <a:chExt cx="524009" cy="9108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4009" cy="91087"/>
            </a:xfrm>
            <a:custGeom>
              <a:avLst/>
              <a:gdLst/>
              <a:ahLst/>
              <a:cxnLst/>
              <a:rect l="l" t="t" r="r" b="b"/>
              <a:pathLst>
                <a:path w="524009" h="91087">
                  <a:moveTo>
                    <a:pt x="45544" y="0"/>
                  </a:moveTo>
                  <a:lnTo>
                    <a:pt x="478465" y="0"/>
                  </a:lnTo>
                  <a:cubicBezTo>
                    <a:pt x="490544" y="0"/>
                    <a:pt x="502128" y="4798"/>
                    <a:pt x="510669" y="13339"/>
                  </a:cubicBezTo>
                  <a:cubicBezTo>
                    <a:pt x="519210" y="21880"/>
                    <a:pt x="524009" y="33465"/>
                    <a:pt x="524009" y="45544"/>
                  </a:cubicBezTo>
                  <a:lnTo>
                    <a:pt x="524009" y="45544"/>
                  </a:lnTo>
                  <a:cubicBezTo>
                    <a:pt x="524009" y="70697"/>
                    <a:pt x="503618" y="91087"/>
                    <a:pt x="478465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524009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Engenharia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584311" y="544209"/>
            <a:ext cx="1696332" cy="345847"/>
            <a:chOff x="0" y="0"/>
            <a:chExt cx="446770" cy="9108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6771" cy="91087"/>
            </a:xfrm>
            <a:custGeom>
              <a:avLst/>
              <a:gdLst/>
              <a:ahLst/>
              <a:cxnLst/>
              <a:rect l="l" t="t" r="r" b="b"/>
              <a:pathLst>
                <a:path w="446771" h="91087">
                  <a:moveTo>
                    <a:pt x="45544" y="0"/>
                  </a:moveTo>
                  <a:lnTo>
                    <a:pt x="401227" y="0"/>
                  </a:lnTo>
                  <a:cubicBezTo>
                    <a:pt x="426380" y="0"/>
                    <a:pt x="446771" y="20391"/>
                    <a:pt x="446771" y="45544"/>
                  </a:cubicBezTo>
                  <a:lnTo>
                    <a:pt x="446771" y="45544"/>
                  </a:lnTo>
                  <a:cubicBezTo>
                    <a:pt x="446771" y="57623"/>
                    <a:pt x="441972" y="69207"/>
                    <a:pt x="433431" y="77748"/>
                  </a:cubicBezTo>
                  <a:cubicBezTo>
                    <a:pt x="424890" y="86289"/>
                    <a:pt x="413306" y="91087"/>
                    <a:pt x="401227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446770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Educação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135316" y="8232139"/>
            <a:ext cx="6117084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Migração segura de 150k documentos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38917" y="4583831"/>
            <a:ext cx="6662031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Padronização inteligente de 600 modelos de pneus entre 200 revendedores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19758" y="8232139"/>
            <a:ext cx="6662031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Gestão de processos e documentos com versionamento e assinatura digital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03900" y="8756643"/>
            <a:ext cx="697991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8C52FF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100% precisão | Zero ressalvas e garantia da LGPD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11867" y="5437918"/>
            <a:ext cx="5316132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8C52FF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98,3% correspondência e Relatórios em tempo real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12600" y="5437918"/>
            <a:ext cx="7476347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8C52FF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100% auditável | Conformidade fiscal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12600" y="9147168"/>
            <a:ext cx="7476347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8C52FF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Controle completo do ciclo de vida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606488" y="4142735"/>
            <a:ext cx="3088572" cy="345847"/>
            <a:chOff x="0" y="0"/>
            <a:chExt cx="813451" cy="9108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3451" cy="91087"/>
            </a:xfrm>
            <a:custGeom>
              <a:avLst/>
              <a:gdLst/>
              <a:ahLst/>
              <a:cxnLst/>
              <a:rect l="l" t="t" r="r" b="b"/>
              <a:pathLst>
                <a:path w="813451" h="91087">
                  <a:moveTo>
                    <a:pt x="45544" y="0"/>
                  </a:moveTo>
                  <a:lnTo>
                    <a:pt x="767908" y="0"/>
                  </a:lnTo>
                  <a:cubicBezTo>
                    <a:pt x="779986" y="0"/>
                    <a:pt x="791571" y="4798"/>
                    <a:pt x="800112" y="13339"/>
                  </a:cubicBezTo>
                  <a:cubicBezTo>
                    <a:pt x="808653" y="21880"/>
                    <a:pt x="813451" y="33465"/>
                    <a:pt x="813451" y="45544"/>
                  </a:cubicBezTo>
                  <a:lnTo>
                    <a:pt x="813451" y="45544"/>
                  </a:lnTo>
                  <a:cubicBezTo>
                    <a:pt x="813451" y="70697"/>
                    <a:pt x="793061" y="91087"/>
                    <a:pt x="767908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19050"/>
              <a:ext cx="813451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Administração Pública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624564" y="7755763"/>
            <a:ext cx="3090736" cy="345847"/>
            <a:chOff x="0" y="0"/>
            <a:chExt cx="814021" cy="9108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4021" cy="91087"/>
            </a:xfrm>
            <a:custGeom>
              <a:avLst/>
              <a:gdLst/>
              <a:ahLst/>
              <a:cxnLst/>
              <a:rect l="l" t="t" r="r" b="b"/>
              <a:pathLst>
                <a:path w="814021" h="91087">
                  <a:moveTo>
                    <a:pt x="45544" y="0"/>
                  </a:moveTo>
                  <a:lnTo>
                    <a:pt x="768478" y="0"/>
                  </a:lnTo>
                  <a:cubicBezTo>
                    <a:pt x="780556" y="0"/>
                    <a:pt x="792141" y="4798"/>
                    <a:pt x="800682" y="13339"/>
                  </a:cubicBezTo>
                  <a:cubicBezTo>
                    <a:pt x="809223" y="21880"/>
                    <a:pt x="814021" y="33465"/>
                    <a:pt x="814021" y="45544"/>
                  </a:cubicBezTo>
                  <a:lnTo>
                    <a:pt x="814021" y="45544"/>
                  </a:lnTo>
                  <a:cubicBezTo>
                    <a:pt x="814021" y="70697"/>
                    <a:pt x="793631" y="91087"/>
                    <a:pt x="768478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19050"/>
              <a:ext cx="814021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Previdência Privada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046854" y="7812913"/>
            <a:ext cx="2207839" cy="345847"/>
            <a:chOff x="0" y="0"/>
            <a:chExt cx="581488" cy="9108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81488" cy="91087"/>
            </a:xfrm>
            <a:custGeom>
              <a:avLst/>
              <a:gdLst/>
              <a:ahLst/>
              <a:cxnLst/>
              <a:rect l="l" t="t" r="r" b="b"/>
              <a:pathLst>
                <a:path w="581488" h="91087">
                  <a:moveTo>
                    <a:pt x="45544" y="0"/>
                  </a:moveTo>
                  <a:lnTo>
                    <a:pt x="535945" y="0"/>
                  </a:lnTo>
                  <a:cubicBezTo>
                    <a:pt x="548024" y="0"/>
                    <a:pt x="559608" y="4798"/>
                    <a:pt x="568149" y="13339"/>
                  </a:cubicBezTo>
                  <a:cubicBezTo>
                    <a:pt x="576690" y="21880"/>
                    <a:pt x="581488" y="33465"/>
                    <a:pt x="581488" y="45544"/>
                  </a:cubicBezTo>
                  <a:lnTo>
                    <a:pt x="581488" y="45544"/>
                  </a:lnTo>
                  <a:cubicBezTo>
                    <a:pt x="581488" y="70697"/>
                    <a:pt x="561098" y="91087"/>
                    <a:pt x="535945" y="91087"/>
                  </a:cubicBezTo>
                  <a:lnTo>
                    <a:pt x="45544" y="91087"/>
                  </a:lnTo>
                  <a:cubicBezTo>
                    <a:pt x="33465" y="91087"/>
                    <a:pt x="21880" y="86289"/>
                    <a:pt x="13339" y="77748"/>
                  </a:cubicBezTo>
                  <a:cubicBezTo>
                    <a:pt x="4798" y="69207"/>
                    <a:pt x="0" y="57623"/>
                    <a:pt x="0" y="45544"/>
                  </a:cubicBezTo>
                  <a:lnTo>
                    <a:pt x="0" y="45544"/>
                  </a:lnTo>
                  <a:cubicBezTo>
                    <a:pt x="0" y="33465"/>
                    <a:pt x="4798" y="21880"/>
                    <a:pt x="13339" y="13339"/>
                  </a:cubicBezTo>
                  <a:cubicBezTo>
                    <a:pt x="21880" y="4798"/>
                    <a:pt x="33465" y="0"/>
                    <a:pt x="45544" y="0"/>
                  </a:cubicBezTo>
                  <a:close/>
                </a:path>
              </a:pathLst>
            </a:custGeom>
            <a:solidFill>
              <a:srgbClr val="744DD5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19050"/>
              <a:ext cx="581488" cy="72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r>
                <a:rPr lang="en-US" sz="11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Organização Civil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4321" y="-5085992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7585808"/>
            <a:ext cx="11629155" cy="1104141"/>
            <a:chOff x="0" y="0"/>
            <a:chExt cx="2558719" cy="2429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8719" cy="242940"/>
            </a:xfrm>
            <a:custGeom>
              <a:avLst/>
              <a:gdLst/>
              <a:ahLst/>
              <a:cxnLst/>
              <a:rect l="l" t="t" r="r" b="b"/>
              <a:pathLst>
                <a:path w="2558719" h="242940">
                  <a:moveTo>
                    <a:pt x="19972" y="0"/>
                  </a:moveTo>
                  <a:lnTo>
                    <a:pt x="2538747" y="0"/>
                  </a:lnTo>
                  <a:cubicBezTo>
                    <a:pt x="2549777" y="0"/>
                    <a:pt x="2558719" y="8942"/>
                    <a:pt x="2558719" y="19972"/>
                  </a:cubicBezTo>
                  <a:lnTo>
                    <a:pt x="2558719" y="222968"/>
                  </a:lnTo>
                  <a:cubicBezTo>
                    <a:pt x="2558719" y="233998"/>
                    <a:pt x="2549777" y="242940"/>
                    <a:pt x="2538747" y="242940"/>
                  </a:cubicBezTo>
                  <a:lnTo>
                    <a:pt x="19972" y="242940"/>
                  </a:lnTo>
                  <a:cubicBezTo>
                    <a:pt x="8942" y="242940"/>
                    <a:pt x="0" y="233998"/>
                    <a:pt x="0" y="222968"/>
                  </a:cubicBezTo>
                  <a:lnTo>
                    <a:pt x="0" y="19972"/>
                  </a:lnTo>
                  <a:cubicBezTo>
                    <a:pt x="0" y="8942"/>
                    <a:pt x="8942" y="0"/>
                    <a:pt x="199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2558719" cy="185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51482" y="3329660"/>
            <a:ext cx="4307818" cy="5360290"/>
            <a:chOff x="0" y="0"/>
            <a:chExt cx="906560" cy="11280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6560" cy="1128048"/>
            </a:xfrm>
            <a:custGeom>
              <a:avLst/>
              <a:gdLst/>
              <a:ahLst/>
              <a:cxnLst/>
              <a:rect l="l" t="t" r="r" b="b"/>
              <a:pathLst>
                <a:path w="906560" h="1128048">
                  <a:moveTo>
                    <a:pt x="53915" y="0"/>
                  </a:moveTo>
                  <a:lnTo>
                    <a:pt x="852645" y="0"/>
                  </a:lnTo>
                  <a:cubicBezTo>
                    <a:pt x="882422" y="0"/>
                    <a:pt x="906560" y="24139"/>
                    <a:pt x="906560" y="53915"/>
                  </a:cubicBezTo>
                  <a:lnTo>
                    <a:pt x="906560" y="1074133"/>
                  </a:lnTo>
                  <a:cubicBezTo>
                    <a:pt x="906560" y="1103909"/>
                    <a:pt x="882422" y="1128048"/>
                    <a:pt x="852645" y="1128048"/>
                  </a:cubicBezTo>
                  <a:lnTo>
                    <a:pt x="53915" y="1128048"/>
                  </a:lnTo>
                  <a:cubicBezTo>
                    <a:pt x="24139" y="1128048"/>
                    <a:pt x="0" y="1103909"/>
                    <a:pt x="0" y="1074133"/>
                  </a:cubicBezTo>
                  <a:lnTo>
                    <a:pt x="0" y="53915"/>
                  </a:lnTo>
                  <a:cubicBezTo>
                    <a:pt x="0" y="24139"/>
                    <a:pt x="24139" y="0"/>
                    <a:pt x="539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906560" cy="1070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452777"/>
            <a:ext cx="5665956" cy="1833603"/>
            <a:chOff x="0" y="0"/>
            <a:chExt cx="1246659" cy="4034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6659" cy="403441"/>
            </a:xfrm>
            <a:custGeom>
              <a:avLst/>
              <a:gdLst/>
              <a:ahLst/>
              <a:cxnLst/>
              <a:rect l="l" t="t" r="r" b="b"/>
              <a:pathLst>
                <a:path w="1246659" h="403441">
                  <a:moveTo>
                    <a:pt x="40992" y="0"/>
                  </a:moveTo>
                  <a:lnTo>
                    <a:pt x="1205667" y="0"/>
                  </a:lnTo>
                  <a:cubicBezTo>
                    <a:pt x="1216539" y="0"/>
                    <a:pt x="1226965" y="4319"/>
                    <a:pt x="1234653" y="12006"/>
                  </a:cubicBezTo>
                  <a:cubicBezTo>
                    <a:pt x="1242340" y="19694"/>
                    <a:pt x="1246659" y="30120"/>
                    <a:pt x="1246659" y="40992"/>
                  </a:cubicBezTo>
                  <a:lnTo>
                    <a:pt x="1246659" y="362449"/>
                  </a:lnTo>
                  <a:cubicBezTo>
                    <a:pt x="1246659" y="373321"/>
                    <a:pt x="1242340" y="383747"/>
                    <a:pt x="1234653" y="391435"/>
                  </a:cubicBezTo>
                  <a:cubicBezTo>
                    <a:pt x="1226965" y="399122"/>
                    <a:pt x="1216539" y="403441"/>
                    <a:pt x="1205667" y="403441"/>
                  </a:cubicBezTo>
                  <a:lnTo>
                    <a:pt x="40992" y="403441"/>
                  </a:lnTo>
                  <a:cubicBezTo>
                    <a:pt x="30120" y="403441"/>
                    <a:pt x="19694" y="399122"/>
                    <a:pt x="12006" y="391435"/>
                  </a:cubicBezTo>
                  <a:cubicBezTo>
                    <a:pt x="4319" y="383747"/>
                    <a:pt x="0" y="373321"/>
                    <a:pt x="0" y="362449"/>
                  </a:cubicBezTo>
                  <a:lnTo>
                    <a:pt x="0" y="40992"/>
                  </a:lnTo>
                  <a:cubicBezTo>
                    <a:pt x="0" y="30120"/>
                    <a:pt x="4319" y="19694"/>
                    <a:pt x="12006" y="12006"/>
                  </a:cubicBezTo>
                  <a:cubicBezTo>
                    <a:pt x="19694" y="4319"/>
                    <a:pt x="30120" y="0"/>
                    <a:pt x="409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1246659" cy="34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91900" y="5452777"/>
            <a:ext cx="5665956" cy="1833603"/>
            <a:chOff x="0" y="0"/>
            <a:chExt cx="1246659" cy="4034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6659" cy="403441"/>
            </a:xfrm>
            <a:custGeom>
              <a:avLst/>
              <a:gdLst/>
              <a:ahLst/>
              <a:cxnLst/>
              <a:rect l="l" t="t" r="r" b="b"/>
              <a:pathLst>
                <a:path w="1246659" h="403441">
                  <a:moveTo>
                    <a:pt x="40992" y="0"/>
                  </a:moveTo>
                  <a:lnTo>
                    <a:pt x="1205667" y="0"/>
                  </a:lnTo>
                  <a:cubicBezTo>
                    <a:pt x="1216539" y="0"/>
                    <a:pt x="1226965" y="4319"/>
                    <a:pt x="1234653" y="12006"/>
                  </a:cubicBezTo>
                  <a:cubicBezTo>
                    <a:pt x="1242340" y="19694"/>
                    <a:pt x="1246659" y="30120"/>
                    <a:pt x="1246659" y="40992"/>
                  </a:cubicBezTo>
                  <a:lnTo>
                    <a:pt x="1246659" y="362449"/>
                  </a:lnTo>
                  <a:cubicBezTo>
                    <a:pt x="1246659" y="373321"/>
                    <a:pt x="1242340" y="383747"/>
                    <a:pt x="1234653" y="391435"/>
                  </a:cubicBezTo>
                  <a:cubicBezTo>
                    <a:pt x="1226965" y="399122"/>
                    <a:pt x="1216539" y="403441"/>
                    <a:pt x="1205667" y="403441"/>
                  </a:cubicBezTo>
                  <a:lnTo>
                    <a:pt x="40992" y="403441"/>
                  </a:lnTo>
                  <a:cubicBezTo>
                    <a:pt x="30120" y="403441"/>
                    <a:pt x="19694" y="399122"/>
                    <a:pt x="12006" y="391435"/>
                  </a:cubicBezTo>
                  <a:cubicBezTo>
                    <a:pt x="4319" y="383747"/>
                    <a:pt x="0" y="373321"/>
                    <a:pt x="0" y="362449"/>
                  </a:cubicBezTo>
                  <a:lnTo>
                    <a:pt x="0" y="40992"/>
                  </a:lnTo>
                  <a:cubicBezTo>
                    <a:pt x="0" y="30120"/>
                    <a:pt x="4319" y="19694"/>
                    <a:pt x="12006" y="12006"/>
                  </a:cubicBezTo>
                  <a:cubicBezTo>
                    <a:pt x="19694" y="4319"/>
                    <a:pt x="30120" y="0"/>
                    <a:pt x="409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57150"/>
              <a:ext cx="1246659" cy="34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88284" y="3329660"/>
            <a:ext cx="7569572" cy="1833603"/>
            <a:chOff x="0" y="0"/>
            <a:chExt cx="1665504" cy="4034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65504" cy="403441"/>
            </a:xfrm>
            <a:custGeom>
              <a:avLst/>
              <a:gdLst/>
              <a:ahLst/>
              <a:cxnLst/>
              <a:rect l="l" t="t" r="r" b="b"/>
              <a:pathLst>
                <a:path w="1665504" h="403441">
                  <a:moveTo>
                    <a:pt x="30683" y="0"/>
                  </a:moveTo>
                  <a:lnTo>
                    <a:pt x="1634821" y="0"/>
                  </a:lnTo>
                  <a:cubicBezTo>
                    <a:pt x="1642959" y="0"/>
                    <a:pt x="1650763" y="3233"/>
                    <a:pt x="1656517" y="8987"/>
                  </a:cubicBezTo>
                  <a:cubicBezTo>
                    <a:pt x="1662271" y="14741"/>
                    <a:pt x="1665504" y="22545"/>
                    <a:pt x="1665504" y="30683"/>
                  </a:cubicBezTo>
                  <a:lnTo>
                    <a:pt x="1665504" y="372758"/>
                  </a:lnTo>
                  <a:cubicBezTo>
                    <a:pt x="1665504" y="389703"/>
                    <a:pt x="1651767" y="403441"/>
                    <a:pt x="1634821" y="403441"/>
                  </a:cubicBezTo>
                  <a:lnTo>
                    <a:pt x="30683" y="403441"/>
                  </a:lnTo>
                  <a:cubicBezTo>
                    <a:pt x="13737" y="403441"/>
                    <a:pt x="0" y="389703"/>
                    <a:pt x="0" y="372758"/>
                  </a:cubicBezTo>
                  <a:lnTo>
                    <a:pt x="0" y="30683"/>
                  </a:lnTo>
                  <a:cubicBezTo>
                    <a:pt x="0" y="13737"/>
                    <a:pt x="13737" y="0"/>
                    <a:pt x="306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57150"/>
              <a:ext cx="1665504" cy="34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42314" y="7851345"/>
            <a:ext cx="476197" cy="529107"/>
          </a:xfrm>
          <a:custGeom>
            <a:avLst/>
            <a:gdLst/>
            <a:ahLst/>
            <a:cxnLst/>
            <a:rect l="l" t="t" r="r" b="b"/>
            <a:pathLst>
              <a:path w="476197" h="529107">
                <a:moveTo>
                  <a:pt x="0" y="0"/>
                </a:moveTo>
                <a:lnTo>
                  <a:pt x="476196" y="0"/>
                </a:lnTo>
                <a:lnTo>
                  <a:pt x="476196" y="529107"/>
                </a:lnTo>
                <a:lnTo>
                  <a:pt x="0" y="529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3265798" y="4618307"/>
            <a:ext cx="3679187" cy="3679187"/>
            <a:chOff x="0" y="0"/>
            <a:chExt cx="4905583" cy="49055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905583" cy="4905583"/>
              <a:chOff x="0" y="0"/>
              <a:chExt cx="680024" cy="68002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80024" cy="680024"/>
              </a:xfrm>
              <a:custGeom>
                <a:avLst/>
                <a:gdLst/>
                <a:ahLst/>
                <a:cxnLst/>
                <a:rect l="l" t="t" r="r" b="b"/>
                <a:pathLst>
                  <a:path w="680024" h="680024">
                    <a:moveTo>
                      <a:pt x="38736" y="0"/>
                    </a:moveTo>
                    <a:lnTo>
                      <a:pt x="641289" y="0"/>
                    </a:lnTo>
                    <a:cubicBezTo>
                      <a:pt x="651562" y="0"/>
                      <a:pt x="661415" y="4081"/>
                      <a:pt x="668679" y="11345"/>
                    </a:cubicBezTo>
                    <a:cubicBezTo>
                      <a:pt x="675943" y="18610"/>
                      <a:pt x="680024" y="28462"/>
                      <a:pt x="680024" y="38736"/>
                    </a:cubicBezTo>
                    <a:lnTo>
                      <a:pt x="680024" y="641289"/>
                    </a:lnTo>
                    <a:cubicBezTo>
                      <a:pt x="680024" y="651562"/>
                      <a:pt x="675943" y="661415"/>
                      <a:pt x="668679" y="668679"/>
                    </a:cubicBezTo>
                    <a:cubicBezTo>
                      <a:pt x="661415" y="675943"/>
                      <a:pt x="651562" y="680024"/>
                      <a:pt x="641289" y="680024"/>
                    </a:cubicBezTo>
                    <a:lnTo>
                      <a:pt x="38736" y="680024"/>
                    </a:lnTo>
                    <a:cubicBezTo>
                      <a:pt x="28462" y="680024"/>
                      <a:pt x="18610" y="675943"/>
                      <a:pt x="11345" y="668679"/>
                    </a:cubicBezTo>
                    <a:cubicBezTo>
                      <a:pt x="4081" y="661415"/>
                      <a:pt x="0" y="651562"/>
                      <a:pt x="0" y="641289"/>
                    </a:cubicBezTo>
                    <a:lnTo>
                      <a:pt x="0" y="38736"/>
                    </a:lnTo>
                    <a:cubicBezTo>
                      <a:pt x="0" y="28462"/>
                      <a:pt x="4081" y="18610"/>
                      <a:pt x="11345" y="11345"/>
                    </a:cubicBezTo>
                    <a:cubicBezTo>
                      <a:pt x="18610" y="4081"/>
                      <a:pt x="28462" y="0"/>
                      <a:pt x="38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BD9CFF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57150"/>
                <a:ext cx="680024" cy="6228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2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58111" y="252184"/>
              <a:ext cx="4389360" cy="4401215"/>
            </a:xfrm>
            <a:custGeom>
              <a:avLst/>
              <a:gdLst/>
              <a:ahLst/>
              <a:cxnLst/>
              <a:rect l="l" t="t" r="r" b="b"/>
              <a:pathLst>
                <a:path w="4389360" h="4401215">
                  <a:moveTo>
                    <a:pt x="0" y="0"/>
                  </a:moveTo>
                  <a:lnTo>
                    <a:pt x="4389361" y="0"/>
                  </a:lnTo>
                  <a:lnTo>
                    <a:pt x="4389361" y="4401215"/>
                  </a:lnTo>
                  <a:lnTo>
                    <a:pt x="0" y="440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113" t="-12943" r="-13113" b="-12943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787088" y="5104558"/>
            <a:ext cx="2112030" cy="2048472"/>
          </a:xfrm>
          <a:custGeom>
            <a:avLst/>
            <a:gdLst/>
            <a:ahLst/>
            <a:cxnLst/>
            <a:rect l="l" t="t" r="r" b="b"/>
            <a:pathLst>
              <a:path w="2112030" h="2048472">
                <a:moveTo>
                  <a:pt x="0" y="0"/>
                </a:moveTo>
                <a:lnTo>
                  <a:pt x="2112030" y="0"/>
                </a:lnTo>
                <a:lnTo>
                  <a:pt x="2112030" y="2048472"/>
                </a:lnTo>
                <a:lnTo>
                  <a:pt x="0" y="2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</a:blip>
            <a:stretch>
              <a:fillRect t="-3102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89982" y="5029200"/>
            <a:ext cx="1946914" cy="1946914"/>
            <a:chOff x="0" y="0"/>
            <a:chExt cx="2595885" cy="259588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595885" cy="259588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3290" tIns="53290" rIns="53290" bIns="5329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87696" y="191622"/>
              <a:ext cx="2216567" cy="2216567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4B6D4">
                      <a:alpha val="100000"/>
                    </a:srgbClr>
                  </a:gs>
                  <a:gs pos="100000">
                    <a:srgbClr val="6DEE90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99741" tIns="99741" rIns="99741" bIns="99741" rtlCol="0" anchor="ctr"/>
              <a:lstStyle/>
              <a:p>
                <a:pPr algn="ctr">
                  <a:lnSpc>
                    <a:spcPts val="2512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693782" y="620416"/>
              <a:ext cx="1204396" cy="1358980"/>
            </a:xfrm>
            <a:custGeom>
              <a:avLst/>
              <a:gdLst/>
              <a:ahLst/>
              <a:cxnLst/>
              <a:rect l="l" t="t" r="r" b="b"/>
              <a:pathLst>
                <a:path w="1204396" h="1358980">
                  <a:moveTo>
                    <a:pt x="0" y="0"/>
                  </a:moveTo>
                  <a:lnTo>
                    <a:pt x="1204396" y="0"/>
                  </a:lnTo>
                  <a:lnTo>
                    <a:pt x="1204396" y="1358980"/>
                  </a:lnTo>
                  <a:lnTo>
                    <a:pt x="0" y="1358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1028700" y="900990"/>
            <a:ext cx="10603065" cy="158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0"/>
              </a:lnSpc>
            </a:pPr>
            <a:r>
              <a:rPr lang="en-US" sz="6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Quer levar essas soluções para sua empresa?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3367760"/>
            <a:ext cx="3521141" cy="113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Visite nosso estande: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20121" y="3708629"/>
            <a:ext cx="5505896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000000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Lab245 - Estande 39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720741" y="4427423"/>
            <a:ext cx="6304657" cy="39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Próximo a área de credenciamento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30770" y="6004432"/>
            <a:ext cx="3038143" cy="73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2504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Teste o Maps245 em tempo real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454388" y="6004432"/>
            <a:ext cx="473736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Leve um impresso exclusivo com detalhes dos cases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72738" y="7928559"/>
            <a:ext cx="7125731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Agende um diagnóstico gratuito.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390499" y="3729664"/>
            <a:ext cx="3429784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 b="1">
                <a:solidFill>
                  <a:srgbClr val="121212">
                    <a:alpha val="80000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Capture este QR Code para mais informações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9791" y="2170881"/>
            <a:ext cx="3974525" cy="3974525"/>
          </a:xfrm>
          <a:custGeom>
            <a:avLst/>
            <a:gdLst/>
            <a:ahLst/>
            <a:cxnLst/>
            <a:rect l="l" t="t" r="r" b="b"/>
            <a:pathLst>
              <a:path w="3974525" h="3974525">
                <a:moveTo>
                  <a:pt x="0" y="0"/>
                </a:moveTo>
                <a:lnTo>
                  <a:pt x="3974525" y="0"/>
                </a:lnTo>
                <a:lnTo>
                  <a:pt x="3974525" y="3974525"/>
                </a:lnTo>
                <a:lnTo>
                  <a:pt x="0" y="3974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98046">
            <a:off x="6578003" y="1345974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7" y="0"/>
                </a:lnTo>
                <a:lnTo>
                  <a:pt x="18742457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 rot="-1398046">
            <a:off x="-9742277" y="-7294890"/>
            <a:ext cx="18742457" cy="13971688"/>
          </a:xfrm>
          <a:custGeom>
            <a:avLst/>
            <a:gdLst/>
            <a:ahLst/>
            <a:cxnLst/>
            <a:rect l="l" t="t" r="r" b="b"/>
            <a:pathLst>
              <a:path w="18742457" h="13971688">
                <a:moveTo>
                  <a:pt x="0" y="0"/>
                </a:moveTo>
                <a:lnTo>
                  <a:pt x="18742457" y="0"/>
                </a:lnTo>
                <a:lnTo>
                  <a:pt x="18742457" y="13971687"/>
                </a:lnTo>
                <a:lnTo>
                  <a:pt x="0" y="13971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96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56218" y="4756095"/>
            <a:ext cx="5823877" cy="4168810"/>
            <a:chOff x="0" y="0"/>
            <a:chExt cx="1328211" cy="950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8211" cy="950752"/>
            </a:xfrm>
            <a:custGeom>
              <a:avLst/>
              <a:gdLst/>
              <a:ahLst/>
              <a:cxnLst/>
              <a:rect l="l" t="t" r="r" b="b"/>
              <a:pathLst>
                <a:path w="1328211" h="950752">
                  <a:moveTo>
                    <a:pt x="33234" y="0"/>
                  </a:moveTo>
                  <a:lnTo>
                    <a:pt x="1294978" y="0"/>
                  </a:lnTo>
                  <a:cubicBezTo>
                    <a:pt x="1303792" y="0"/>
                    <a:pt x="1312245" y="3501"/>
                    <a:pt x="1318478" y="9734"/>
                  </a:cubicBezTo>
                  <a:cubicBezTo>
                    <a:pt x="1324710" y="15966"/>
                    <a:pt x="1328211" y="24419"/>
                    <a:pt x="1328211" y="33234"/>
                  </a:cubicBezTo>
                  <a:lnTo>
                    <a:pt x="1328211" y="917518"/>
                  </a:lnTo>
                  <a:cubicBezTo>
                    <a:pt x="1328211" y="935873"/>
                    <a:pt x="1313332" y="950752"/>
                    <a:pt x="1294978" y="950752"/>
                  </a:cubicBezTo>
                  <a:lnTo>
                    <a:pt x="33234" y="950752"/>
                  </a:lnTo>
                  <a:cubicBezTo>
                    <a:pt x="24419" y="950752"/>
                    <a:pt x="15966" y="947251"/>
                    <a:pt x="9734" y="941018"/>
                  </a:cubicBezTo>
                  <a:cubicBezTo>
                    <a:pt x="3501" y="934786"/>
                    <a:pt x="0" y="926333"/>
                    <a:pt x="0" y="917518"/>
                  </a:cubicBezTo>
                  <a:lnTo>
                    <a:pt x="0" y="33234"/>
                  </a:lnTo>
                  <a:cubicBezTo>
                    <a:pt x="0" y="14879"/>
                    <a:pt x="14879" y="0"/>
                    <a:pt x="332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1328211" cy="893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4756095"/>
            <a:ext cx="5823877" cy="4168810"/>
            <a:chOff x="0" y="0"/>
            <a:chExt cx="1328211" cy="9507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211" cy="950752"/>
            </a:xfrm>
            <a:custGeom>
              <a:avLst/>
              <a:gdLst/>
              <a:ahLst/>
              <a:cxnLst/>
              <a:rect l="l" t="t" r="r" b="b"/>
              <a:pathLst>
                <a:path w="1328211" h="950752">
                  <a:moveTo>
                    <a:pt x="33234" y="0"/>
                  </a:moveTo>
                  <a:lnTo>
                    <a:pt x="1294978" y="0"/>
                  </a:lnTo>
                  <a:cubicBezTo>
                    <a:pt x="1303792" y="0"/>
                    <a:pt x="1312245" y="3501"/>
                    <a:pt x="1318478" y="9734"/>
                  </a:cubicBezTo>
                  <a:cubicBezTo>
                    <a:pt x="1324710" y="15966"/>
                    <a:pt x="1328211" y="24419"/>
                    <a:pt x="1328211" y="33234"/>
                  </a:cubicBezTo>
                  <a:lnTo>
                    <a:pt x="1328211" y="917518"/>
                  </a:lnTo>
                  <a:cubicBezTo>
                    <a:pt x="1328211" y="935873"/>
                    <a:pt x="1313332" y="950752"/>
                    <a:pt x="1294978" y="950752"/>
                  </a:cubicBezTo>
                  <a:lnTo>
                    <a:pt x="33234" y="950752"/>
                  </a:lnTo>
                  <a:cubicBezTo>
                    <a:pt x="24419" y="950752"/>
                    <a:pt x="15966" y="947251"/>
                    <a:pt x="9734" y="941018"/>
                  </a:cubicBezTo>
                  <a:cubicBezTo>
                    <a:pt x="3501" y="934786"/>
                    <a:pt x="0" y="926333"/>
                    <a:pt x="0" y="917518"/>
                  </a:cubicBezTo>
                  <a:lnTo>
                    <a:pt x="0" y="33234"/>
                  </a:lnTo>
                  <a:cubicBezTo>
                    <a:pt x="0" y="14879"/>
                    <a:pt x="14879" y="0"/>
                    <a:pt x="332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1328211" cy="893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047" y="2123256"/>
            <a:ext cx="3657561" cy="3657561"/>
            <a:chOff x="0" y="0"/>
            <a:chExt cx="4876749" cy="487674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876749" cy="4876749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9959" tIns="49959" rIns="49959" bIns="49959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238162" y="238162"/>
              <a:ext cx="4400425" cy="4400425"/>
            </a:xfrm>
            <a:custGeom>
              <a:avLst/>
              <a:gdLst/>
              <a:ahLst/>
              <a:cxnLst/>
              <a:rect l="l" t="t" r="r" b="b"/>
              <a:pathLst>
                <a:path w="4400425" h="4400425">
                  <a:moveTo>
                    <a:pt x="0" y="0"/>
                  </a:moveTo>
                  <a:lnTo>
                    <a:pt x="4400425" y="0"/>
                  </a:lnTo>
                  <a:lnTo>
                    <a:pt x="4400425" y="4400425"/>
                  </a:lnTo>
                  <a:lnTo>
                    <a:pt x="0" y="4400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814687" y="895771"/>
            <a:ext cx="2015047" cy="2015047"/>
          </a:xfrm>
          <a:custGeom>
            <a:avLst/>
            <a:gdLst/>
            <a:ahLst/>
            <a:cxnLst/>
            <a:rect l="l" t="t" r="r" b="b"/>
            <a:pathLst>
              <a:path w="2015047" h="2015047">
                <a:moveTo>
                  <a:pt x="0" y="0"/>
                </a:moveTo>
                <a:lnTo>
                  <a:pt x="2015047" y="0"/>
                </a:lnTo>
                <a:lnTo>
                  <a:pt x="2015047" y="2015047"/>
                </a:lnTo>
                <a:lnTo>
                  <a:pt x="0" y="20150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00378" y="6050234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40" h="358140">
                <a:moveTo>
                  <a:pt x="0" y="0"/>
                </a:moveTo>
                <a:lnTo>
                  <a:pt x="358140" y="0"/>
                </a:lnTo>
                <a:lnTo>
                  <a:pt x="358140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700378" y="5422677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40" h="358140">
                <a:moveTo>
                  <a:pt x="0" y="0"/>
                </a:moveTo>
                <a:lnTo>
                  <a:pt x="358140" y="0"/>
                </a:lnTo>
                <a:lnTo>
                  <a:pt x="358140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700378" y="6677792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40" h="358140">
                <a:moveTo>
                  <a:pt x="0" y="0"/>
                </a:moveTo>
                <a:lnTo>
                  <a:pt x="358140" y="0"/>
                </a:lnTo>
                <a:lnTo>
                  <a:pt x="358140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00378" y="7305349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40" h="358140">
                <a:moveTo>
                  <a:pt x="0" y="0"/>
                </a:moveTo>
                <a:lnTo>
                  <a:pt x="358140" y="0"/>
                </a:lnTo>
                <a:lnTo>
                  <a:pt x="358140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700378" y="7932906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40" h="358140">
                <a:moveTo>
                  <a:pt x="0" y="0"/>
                </a:moveTo>
                <a:lnTo>
                  <a:pt x="358140" y="0"/>
                </a:lnTo>
                <a:lnTo>
                  <a:pt x="358140" y="358140"/>
                </a:lnTo>
                <a:lnTo>
                  <a:pt x="0" y="3581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556218" y="1713113"/>
            <a:ext cx="12222672" cy="120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b="1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Muito</a:t>
            </a:r>
            <a:r>
              <a:rPr lang="en-US" sz="8499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8499" b="1">
                <a:solidFill>
                  <a:srgbClr val="8C52FF"/>
                </a:solidFill>
                <a:latin typeface="Poppins Bold"/>
                <a:ea typeface="Poppins Bold"/>
                <a:cs typeface="Poppins Bold"/>
                <a:sym typeface="Poppins Bold"/>
              </a:rPr>
              <a:t>Obrigado!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12162" y="5309139"/>
            <a:ext cx="3377031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@lab245_software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312162" y="5951406"/>
            <a:ext cx="297748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lab245software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12162" y="6593674"/>
            <a:ext cx="3377031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www.lab245.com.br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12162" y="7235941"/>
            <a:ext cx="4244666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  <a:hlinkClick r:id="rId15" tooltip="https://lab245.com.br"/>
              </a:rPr>
              <a:t>comercial@lab245.com.br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12162" y="7878209"/>
            <a:ext cx="297748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  <a:hlinkClick r:id="rId15" tooltip="https://lab245.com.br"/>
              </a:rPr>
              <a:t>+55 11 91037-4932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43360" y="5824183"/>
            <a:ext cx="4649593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54545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Vamos transformar seus </a:t>
            </a:r>
            <a:r>
              <a:rPr lang="en-US" sz="3600" b="1">
                <a:solidFill>
                  <a:srgbClr val="8C52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dados em resultados?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7767">
            <a:off x="11477544" y="-1584088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4" y="0"/>
                </a:lnTo>
                <a:lnTo>
                  <a:pt x="12695934" y="13996769"/>
                </a:lnTo>
                <a:lnTo>
                  <a:pt x="0" y="13996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6" r="-306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305176"/>
            <a:ext cx="9377063" cy="417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5"/>
              </a:lnSpc>
            </a:pPr>
            <a:r>
              <a:rPr lang="en-US" sz="4200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Sua operação sem tarefas manuais. Criamos automações que pensam por você.</a:t>
            </a:r>
          </a:p>
          <a:p>
            <a:pPr algn="l">
              <a:lnSpc>
                <a:spcPts val="2691"/>
              </a:lnSpc>
            </a:pPr>
            <a:endParaRPr lang="en-US" sz="4200" b="1">
              <a:solidFill>
                <a:srgbClr val="121212">
                  <a:alpha val="69804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163"/>
              </a:lnSpc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Revolucionamos a gestão de processos com automação inteligente que vai além do básico. Combinamos a simplicidade do low-code com IA especializada para transformar a maneira como sua empresa lida com informações e workflows.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95499"/>
            <a:ext cx="861446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90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Quem Somos.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027836" y="1003035"/>
            <a:ext cx="6540861" cy="8280930"/>
            <a:chOff x="0" y="0"/>
            <a:chExt cx="8721148" cy="11041240"/>
          </a:xfrm>
        </p:grpSpPr>
        <p:sp>
          <p:nvSpPr>
            <p:cNvPr id="10" name="Freeform 10"/>
            <p:cNvSpPr/>
            <p:nvPr/>
          </p:nvSpPr>
          <p:spPr>
            <a:xfrm>
              <a:off x="0" y="7482264"/>
              <a:ext cx="4745301" cy="3558976"/>
            </a:xfrm>
            <a:custGeom>
              <a:avLst/>
              <a:gdLst/>
              <a:ahLst/>
              <a:cxnLst/>
              <a:rect l="l" t="t" r="r" b="b"/>
              <a:pathLst>
                <a:path w="4745301" h="3558976">
                  <a:moveTo>
                    <a:pt x="0" y="0"/>
                  </a:moveTo>
                  <a:lnTo>
                    <a:pt x="4745301" y="0"/>
                  </a:lnTo>
                  <a:lnTo>
                    <a:pt x="4745301" y="3558976"/>
                  </a:lnTo>
                  <a:lnTo>
                    <a:pt x="0" y="3558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34603" y="0"/>
              <a:ext cx="4154319" cy="3115739"/>
            </a:xfrm>
            <a:custGeom>
              <a:avLst/>
              <a:gdLst/>
              <a:ahLst/>
              <a:cxnLst/>
              <a:rect l="l" t="t" r="r" b="b"/>
              <a:pathLst>
                <a:path w="4154319" h="3115739">
                  <a:moveTo>
                    <a:pt x="0" y="0"/>
                  </a:moveTo>
                  <a:lnTo>
                    <a:pt x="4154319" y="0"/>
                  </a:lnTo>
                  <a:lnTo>
                    <a:pt x="4154319" y="3115739"/>
                  </a:lnTo>
                  <a:lnTo>
                    <a:pt x="0" y="3115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11763" y="5815844"/>
              <a:ext cx="4443785" cy="3332839"/>
            </a:xfrm>
            <a:custGeom>
              <a:avLst/>
              <a:gdLst/>
              <a:ahLst/>
              <a:cxnLst/>
              <a:rect l="l" t="t" r="r" b="b"/>
              <a:pathLst>
                <a:path w="4443785" h="3332839">
                  <a:moveTo>
                    <a:pt x="0" y="0"/>
                  </a:moveTo>
                  <a:lnTo>
                    <a:pt x="4443785" y="0"/>
                  </a:lnTo>
                  <a:lnTo>
                    <a:pt x="4443785" y="3332839"/>
                  </a:lnTo>
                  <a:lnTo>
                    <a:pt x="0" y="333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745301" y="1401682"/>
              <a:ext cx="3975846" cy="4698728"/>
            </a:xfrm>
            <a:custGeom>
              <a:avLst/>
              <a:gdLst/>
              <a:ahLst/>
              <a:cxnLst/>
              <a:rect l="l" t="t" r="r" b="b"/>
              <a:pathLst>
                <a:path w="3975846" h="4698728">
                  <a:moveTo>
                    <a:pt x="0" y="0"/>
                  </a:moveTo>
                  <a:lnTo>
                    <a:pt x="3975847" y="0"/>
                  </a:lnTo>
                  <a:lnTo>
                    <a:pt x="3975847" y="4698728"/>
                  </a:lnTo>
                  <a:lnTo>
                    <a:pt x="0" y="4698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36566" y="3587229"/>
              <a:ext cx="3311210" cy="3423545"/>
            </a:xfrm>
            <a:custGeom>
              <a:avLst/>
              <a:gdLst/>
              <a:ahLst/>
              <a:cxnLst/>
              <a:rect l="l" t="t" r="r" b="b"/>
              <a:pathLst>
                <a:path w="3311210" h="3423545">
                  <a:moveTo>
                    <a:pt x="0" y="0"/>
                  </a:moveTo>
                  <a:lnTo>
                    <a:pt x="3311209" y="0"/>
                  </a:lnTo>
                  <a:lnTo>
                    <a:pt x="3311209" y="3423545"/>
                  </a:lnTo>
                  <a:lnTo>
                    <a:pt x="0" y="3423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7767">
            <a:off x="11477544" y="-1584088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4" y="0"/>
                </a:lnTo>
                <a:lnTo>
                  <a:pt x="12695934" y="13996769"/>
                </a:lnTo>
                <a:lnTo>
                  <a:pt x="0" y="13996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6" r="-306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735656"/>
            <a:ext cx="10798653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Conheça as tecnologias que impulsionaram os cases de sucesso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12309"/>
            <a:ext cx="107986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Objetivo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70943" y="4715703"/>
            <a:ext cx="4088357" cy="4088357"/>
            <a:chOff x="0" y="0"/>
            <a:chExt cx="5451143" cy="5451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51143" cy="5451143"/>
            </a:xfrm>
            <a:custGeom>
              <a:avLst/>
              <a:gdLst/>
              <a:ahLst/>
              <a:cxnLst/>
              <a:rect l="l" t="t" r="r" b="b"/>
              <a:pathLst>
                <a:path w="5451143" h="5451143">
                  <a:moveTo>
                    <a:pt x="0" y="0"/>
                  </a:moveTo>
                  <a:lnTo>
                    <a:pt x="5451143" y="0"/>
                  </a:lnTo>
                  <a:lnTo>
                    <a:pt x="5451143" y="5451143"/>
                  </a:lnTo>
                  <a:lnTo>
                    <a:pt x="0" y="545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80510" y="0"/>
              <a:ext cx="5032785" cy="503278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3290" tIns="53290" rIns="53290" bIns="5329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48212" y="363896"/>
              <a:ext cx="4297380" cy="429738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99741" tIns="99741" rIns="99741" bIns="99741" rtlCol="0" anchor="ctr"/>
              <a:lstStyle/>
              <a:p>
                <a:pPr algn="ctr">
                  <a:lnSpc>
                    <a:spcPts val="2512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409335" y="1326088"/>
              <a:ext cx="2775135" cy="2372996"/>
            </a:xfrm>
            <a:custGeom>
              <a:avLst/>
              <a:gdLst/>
              <a:ahLst/>
              <a:cxnLst/>
              <a:rect l="l" t="t" r="r" b="b"/>
              <a:pathLst>
                <a:path w="2775135" h="2372996">
                  <a:moveTo>
                    <a:pt x="0" y="0"/>
                  </a:moveTo>
                  <a:lnTo>
                    <a:pt x="2775135" y="0"/>
                  </a:lnTo>
                  <a:lnTo>
                    <a:pt x="2775135" y="2372997"/>
                  </a:lnTo>
                  <a:lnTo>
                    <a:pt x="0" y="237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170943" y="1482940"/>
            <a:ext cx="4088357" cy="4154992"/>
            <a:chOff x="0" y="0"/>
            <a:chExt cx="5451143" cy="5539989"/>
          </a:xfrm>
        </p:grpSpPr>
        <p:sp>
          <p:nvSpPr>
            <p:cNvPr id="19" name="Freeform 19"/>
            <p:cNvSpPr/>
            <p:nvPr/>
          </p:nvSpPr>
          <p:spPr>
            <a:xfrm>
              <a:off x="0" y="88846"/>
              <a:ext cx="5451143" cy="5451143"/>
            </a:xfrm>
            <a:custGeom>
              <a:avLst/>
              <a:gdLst/>
              <a:ahLst/>
              <a:cxnLst/>
              <a:rect l="l" t="t" r="r" b="b"/>
              <a:pathLst>
                <a:path w="5451143" h="5451143">
                  <a:moveTo>
                    <a:pt x="0" y="0"/>
                  </a:moveTo>
                  <a:lnTo>
                    <a:pt x="5451143" y="0"/>
                  </a:lnTo>
                  <a:lnTo>
                    <a:pt x="5451143" y="5451143"/>
                  </a:lnTo>
                  <a:lnTo>
                    <a:pt x="0" y="545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253602" y="0"/>
              <a:ext cx="5032785" cy="5032785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3290" tIns="53290" rIns="53290" bIns="5329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17498" y="371508"/>
              <a:ext cx="4297380" cy="429738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4B6D4">
                      <a:alpha val="100000"/>
                    </a:srgbClr>
                  </a:gs>
                  <a:gs pos="100000">
                    <a:srgbClr val="6DEE90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99741" tIns="99741" rIns="99741" bIns="99741" rtlCol="0" anchor="ctr"/>
              <a:lstStyle/>
              <a:p>
                <a:pPr algn="ctr">
                  <a:lnSpc>
                    <a:spcPts val="2512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598675" y="1202834"/>
              <a:ext cx="2335028" cy="2634728"/>
            </a:xfrm>
            <a:custGeom>
              <a:avLst/>
              <a:gdLst/>
              <a:ahLst/>
              <a:cxnLst/>
              <a:rect l="l" t="t" r="r" b="b"/>
              <a:pathLst>
                <a:path w="2335028" h="2634728">
                  <a:moveTo>
                    <a:pt x="0" y="0"/>
                  </a:moveTo>
                  <a:lnTo>
                    <a:pt x="2335027" y="0"/>
                  </a:lnTo>
                  <a:lnTo>
                    <a:pt x="2335027" y="2634728"/>
                  </a:lnTo>
                  <a:lnTo>
                    <a:pt x="0" y="2634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63161">
            <a:off x="3605370" y="-9243669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5" y="0"/>
                </a:lnTo>
                <a:lnTo>
                  <a:pt x="12695935" y="13996768"/>
                </a:lnTo>
                <a:lnTo>
                  <a:pt x="0" y="1399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6" r="-30671"/>
            </a:stretch>
          </a:blipFill>
        </p:spPr>
      </p:sp>
      <p:sp>
        <p:nvSpPr>
          <p:cNvPr id="3" name="Freeform 3"/>
          <p:cNvSpPr/>
          <p:nvPr/>
        </p:nvSpPr>
        <p:spPr>
          <a:xfrm rot="-10510813">
            <a:off x="-647466" y="8159017"/>
            <a:ext cx="12695935" cy="13996768"/>
          </a:xfrm>
          <a:custGeom>
            <a:avLst/>
            <a:gdLst/>
            <a:ahLst/>
            <a:cxnLst/>
            <a:rect l="l" t="t" r="r" b="b"/>
            <a:pathLst>
              <a:path w="12695935" h="13996768">
                <a:moveTo>
                  <a:pt x="0" y="0"/>
                </a:moveTo>
                <a:lnTo>
                  <a:pt x="12695935" y="0"/>
                </a:lnTo>
                <a:lnTo>
                  <a:pt x="12695935" y="13996769"/>
                </a:lnTo>
                <a:lnTo>
                  <a:pt x="0" y="13996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6" r="-3067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21474" y="3739853"/>
            <a:ext cx="7450927" cy="4089485"/>
            <a:chOff x="0" y="0"/>
            <a:chExt cx="1699282" cy="9326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9282" cy="932661"/>
            </a:xfrm>
            <a:custGeom>
              <a:avLst/>
              <a:gdLst/>
              <a:ahLst/>
              <a:cxnLst/>
              <a:rect l="l" t="t" r="r" b="b"/>
              <a:pathLst>
                <a:path w="1699282" h="932661">
                  <a:moveTo>
                    <a:pt x="31172" y="0"/>
                  </a:moveTo>
                  <a:lnTo>
                    <a:pt x="1668110" y="0"/>
                  </a:lnTo>
                  <a:cubicBezTo>
                    <a:pt x="1676377" y="0"/>
                    <a:pt x="1684306" y="3284"/>
                    <a:pt x="1690152" y="9130"/>
                  </a:cubicBezTo>
                  <a:cubicBezTo>
                    <a:pt x="1695998" y="14976"/>
                    <a:pt x="1699282" y="22904"/>
                    <a:pt x="1699282" y="31172"/>
                  </a:cubicBezTo>
                  <a:lnTo>
                    <a:pt x="1699282" y="901489"/>
                  </a:lnTo>
                  <a:cubicBezTo>
                    <a:pt x="1699282" y="918705"/>
                    <a:pt x="1685326" y="932661"/>
                    <a:pt x="1668110" y="932661"/>
                  </a:cubicBezTo>
                  <a:lnTo>
                    <a:pt x="31172" y="932661"/>
                  </a:lnTo>
                  <a:cubicBezTo>
                    <a:pt x="22904" y="932661"/>
                    <a:pt x="14976" y="929377"/>
                    <a:pt x="9130" y="923531"/>
                  </a:cubicBezTo>
                  <a:cubicBezTo>
                    <a:pt x="3284" y="917685"/>
                    <a:pt x="0" y="909756"/>
                    <a:pt x="0" y="901489"/>
                  </a:cubicBezTo>
                  <a:lnTo>
                    <a:pt x="0" y="31172"/>
                  </a:lnTo>
                  <a:cubicBezTo>
                    <a:pt x="0" y="13956"/>
                    <a:pt x="13956" y="0"/>
                    <a:pt x="311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1699282" cy="875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15599" y="3739853"/>
            <a:ext cx="7450927" cy="4089485"/>
            <a:chOff x="0" y="0"/>
            <a:chExt cx="1699282" cy="9326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282" cy="932661"/>
            </a:xfrm>
            <a:custGeom>
              <a:avLst/>
              <a:gdLst/>
              <a:ahLst/>
              <a:cxnLst/>
              <a:rect l="l" t="t" r="r" b="b"/>
              <a:pathLst>
                <a:path w="1699282" h="932661">
                  <a:moveTo>
                    <a:pt x="31172" y="0"/>
                  </a:moveTo>
                  <a:lnTo>
                    <a:pt x="1668110" y="0"/>
                  </a:lnTo>
                  <a:cubicBezTo>
                    <a:pt x="1676377" y="0"/>
                    <a:pt x="1684306" y="3284"/>
                    <a:pt x="1690152" y="9130"/>
                  </a:cubicBezTo>
                  <a:cubicBezTo>
                    <a:pt x="1695998" y="14976"/>
                    <a:pt x="1699282" y="22904"/>
                    <a:pt x="1699282" y="31172"/>
                  </a:cubicBezTo>
                  <a:lnTo>
                    <a:pt x="1699282" y="901489"/>
                  </a:lnTo>
                  <a:cubicBezTo>
                    <a:pt x="1699282" y="918705"/>
                    <a:pt x="1685326" y="932661"/>
                    <a:pt x="1668110" y="932661"/>
                  </a:cubicBezTo>
                  <a:lnTo>
                    <a:pt x="31172" y="932661"/>
                  </a:lnTo>
                  <a:cubicBezTo>
                    <a:pt x="22904" y="932661"/>
                    <a:pt x="14976" y="929377"/>
                    <a:pt x="9130" y="923531"/>
                  </a:cubicBezTo>
                  <a:cubicBezTo>
                    <a:pt x="3284" y="917685"/>
                    <a:pt x="0" y="909756"/>
                    <a:pt x="0" y="901489"/>
                  </a:cubicBezTo>
                  <a:lnTo>
                    <a:pt x="0" y="31172"/>
                  </a:lnTo>
                  <a:cubicBezTo>
                    <a:pt x="0" y="13956"/>
                    <a:pt x="13956" y="0"/>
                    <a:pt x="311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699282" cy="875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913377" y="1326351"/>
            <a:ext cx="3506452" cy="3506452"/>
            <a:chOff x="0" y="0"/>
            <a:chExt cx="4675270" cy="46752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75270" cy="4675270"/>
            </a:xfrm>
            <a:custGeom>
              <a:avLst/>
              <a:gdLst/>
              <a:ahLst/>
              <a:cxnLst/>
              <a:rect l="l" t="t" r="r" b="b"/>
              <a:pathLst>
                <a:path w="4675270" h="4675270">
                  <a:moveTo>
                    <a:pt x="0" y="0"/>
                  </a:moveTo>
                  <a:lnTo>
                    <a:pt x="4675270" y="0"/>
                  </a:lnTo>
                  <a:lnTo>
                    <a:pt x="4675270" y="4675270"/>
                  </a:lnTo>
                  <a:lnTo>
                    <a:pt x="0" y="4675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</a:blip>
              <a:stretch>
                <a:fillRect/>
              </a:stretch>
            </a:blipFill>
          </p:spPr>
        </p:sp>
        <p:grpSp>
          <p:nvGrpSpPr>
            <p:cNvPr id="16" name="Group 16"/>
            <p:cNvGrpSpPr/>
            <p:nvPr/>
          </p:nvGrpSpPr>
          <p:grpSpPr>
            <a:xfrm>
              <a:off x="240584" y="0"/>
              <a:ext cx="4316457" cy="4316457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3290" tIns="53290" rIns="53290" bIns="5329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55951" y="312102"/>
              <a:ext cx="3685724" cy="3685724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99741" tIns="99741" rIns="99741" bIns="99741" rtlCol="0" anchor="ctr"/>
              <a:lstStyle/>
              <a:p>
                <a:pPr algn="ctr">
                  <a:lnSpc>
                    <a:spcPts val="2512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208741" y="1137343"/>
              <a:ext cx="2380144" cy="2035242"/>
            </a:xfrm>
            <a:custGeom>
              <a:avLst/>
              <a:gdLst/>
              <a:ahLst/>
              <a:cxnLst/>
              <a:rect l="l" t="t" r="r" b="b"/>
              <a:pathLst>
                <a:path w="2380144" h="2035242">
                  <a:moveTo>
                    <a:pt x="0" y="0"/>
                  </a:moveTo>
                  <a:lnTo>
                    <a:pt x="2380144" y="0"/>
                  </a:lnTo>
                  <a:lnTo>
                    <a:pt x="2380144" y="2035243"/>
                  </a:lnTo>
                  <a:lnTo>
                    <a:pt x="0" y="2035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5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837665" y="1297776"/>
            <a:ext cx="3506452" cy="3563602"/>
            <a:chOff x="0" y="0"/>
            <a:chExt cx="4675270" cy="4751470"/>
          </a:xfrm>
        </p:grpSpPr>
        <p:sp>
          <p:nvSpPr>
            <p:cNvPr id="24" name="Freeform 24"/>
            <p:cNvSpPr/>
            <p:nvPr/>
          </p:nvSpPr>
          <p:spPr>
            <a:xfrm>
              <a:off x="0" y="76200"/>
              <a:ext cx="4675270" cy="4675270"/>
            </a:xfrm>
            <a:custGeom>
              <a:avLst/>
              <a:gdLst/>
              <a:ahLst/>
              <a:cxnLst/>
              <a:rect l="l" t="t" r="r" b="b"/>
              <a:pathLst>
                <a:path w="4675270" h="4675270">
                  <a:moveTo>
                    <a:pt x="0" y="0"/>
                  </a:moveTo>
                  <a:lnTo>
                    <a:pt x="4675270" y="0"/>
                  </a:lnTo>
                  <a:lnTo>
                    <a:pt x="4675270" y="4675270"/>
                  </a:lnTo>
                  <a:lnTo>
                    <a:pt x="0" y="4675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</a:blip>
              <a:stretch>
                <a:fillRect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217506" y="0"/>
              <a:ext cx="4316457" cy="431645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3290" tIns="53290" rIns="53290" bIns="5329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29609" y="318631"/>
              <a:ext cx="3685724" cy="368572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4B6D4">
                      <a:alpha val="100000"/>
                    </a:srgbClr>
                  </a:gs>
                  <a:gs pos="100000">
                    <a:srgbClr val="6DEE90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99741" tIns="99741" rIns="99741" bIns="99741" rtlCol="0" anchor="ctr"/>
              <a:lstStyle/>
              <a:p>
                <a:pPr algn="ctr">
                  <a:lnSpc>
                    <a:spcPts val="2512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371132" y="1031632"/>
              <a:ext cx="2002678" cy="2259721"/>
            </a:xfrm>
            <a:custGeom>
              <a:avLst/>
              <a:gdLst/>
              <a:ahLst/>
              <a:cxnLst/>
              <a:rect l="l" t="t" r="r" b="b"/>
              <a:pathLst>
                <a:path w="2002678" h="2259721">
                  <a:moveTo>
                    <a:pt x="0" y="0"/>
                  </a:moveTo>
                  <a:lnTo>
                    <a:pt x="2002678" y="0"/>
                  </a:lnTo>
                  <a:lnTo>
                    <a:pt x="2002678" y="2259722"/>
                  </a:lnTo>
                  <a:lnTo>
                    <a:pt x="0" y="2259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837665" y="4815630"/>
            <a:ext cx="6629950" cy="27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Modelagem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workflows com IA</a:t>
            </a:r>
          </a:p>
          <a:p>
            <a:pPr algn="l">
              <a:lnSpc>
                <a:spcPts val="1129"/>
              </a:lnSpc>
            </a:pPr>
            <a:endParaRPr lang="en-US" sz="2799" b="1">
              <a:solidFill>
                <a:srgbClr val="121212">
                  <a:alpha val="69804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Acesse seus arquivos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web/mobile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em segurança</a:t>
            </a:r>
          </a:p>
          <a:p>
            <a:pPr algn="l">
              <a:lnSpc>
                <a:spcPts val="1129"/>
              </a:lnSpc>
            </a:pPr>
            <a:endParaRPr lang="en-US" sz="2799">
              <a:solidFill>
                <a:srgbClr val="121212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Visualizador DWG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integrado para leitura de documentos e Plantas técnicas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72749" y="4758480"/>
            <a:ext cx="7081258" cy="27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Alertas automático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 sobre não conformidade com normas do setor</a:t>
            </a:r>
          </a:p>
          <a:p>
            <a:pPr algn="l">
              <a:lnSpc>
                <a:spcPts val="1129"/>
              </a:lnSpc>
            </a:pPr>
            <a:endParaRPr lang="en-US" sz="2799">
              <a:solidFill>
                <a:srgbClr val="121212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Busca por informação específica em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alto volume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de arquivos</a:t>
            </a:r>
          </a:p>
          <a:p>
            <a:pPr algn="l">
              <a:lnSpc>
                <a:spcPts val="1129"/>
              </a:lnSpc>
            </a:pPr>
            <a:endParaRPr lang="en-US" sz="2799">
              <a:solidFill>
                <a:srgbClr val="121212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4519" lvl="1" indent="-302260" algn="l">
              <a:lnSpc>
                <a:spcPts val="3163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IA para Pesquisa avançada em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linguagem natural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52640" y="4011396"/>
            <a:ext cx="2828524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5"/>
              </a:lnSpc>
            </a:pPr>
            <a:r>
              <a:rPr lang="en-US" sz="4200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Maps245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96379" y="8188071"/>
            <a:ext cx="10095243" cy="107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600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Agora, veremos como essas ferramentas resolveram desafios reais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29878" y="4011396"/>
            <a:ext cx="2411184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45"/>
              </a:lnSpc>
            </a:pPr>
            <a:r>
              <a:rPr lang="en-US" sz="4200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Magali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828930">
            <a:off x="13208155" y="-1214810"/>
            <a:ext cx="16719047" cy="13667821"/>
          </a:xfrm>
          <a:custGeom>
            <a:avLst/>
            <a:gdLst/>
            <a:ahLst/>
            <a:cxnLst/>
            <a:rect l="l" t="t" r="r" b="b"/>
            <a:pathLst>
              <a:path w="16719047" h="13667821">
                <a:moveTo>
                  <a:pt x="0" y="0"/>
                </a:moveTo>
                <a:lnTo>
                  <a:pt x="16719047" y="0"/>
                </a:lnTo>
                <a:lnTo>
                  <a:pt x="16719047" y="13667821"/>
                </a:lnTo>
                <a:lnTo>
                  <a:pt x="0" y="1366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828930">
            <a:off x="13208155" y="6847462"/>
            <a:ext cx="16719047" cy="13667821"/>
          </a:xfrm>
          <a:custGeom>
            <a:avLst/>
            <a:gdLst/>
            <a:ahLst/>
            <a:cxnLst/>
            <a:rect l="l" t="t" r="r" b="b"/>
            <a:pathLst>
              <a:path w="16719047" h="13667821">
                <a:moveTo>
                  <a:pt x="0" y="0"/>
                </a:moveTo>
                <a:lnTo>
                  <a:pt x="16719047" y="0"/>
                </a:lnTo>
                <a:lnTo>
                  <a:pt x="16719047" y="13667821"/>
                </a:lnTo>
                <a:lnTo>
                  <a:pt x="0" y="1366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8999">
            <a:off x="9633520" y="-9620660"/>
            <a:ext cx="12095712" cy="12668977"/>
          </a:xfrm>
          <a:custGeom>
            <a:avLst/>
            <a:gdLst/>
            <a:ahLst/>
            <a:cxnLst/>
            <a:rect l="l" t="t" r="r" b="b"/>
            <a:pathLst>
              <a:path w="12095712" h="12668977">
                <a:moveTo>
                  <a:pt x="0" y="0"/>
                </a:moveTo>
                <a:lnTo>
                  <a:pt x="12095712" y="0"/>
                </a:lnTo>
                <a:lnTo>
                  <a:pt x="12095712" y="12668977"/>
                </a:lnTo>
                <a:lnTo>
                  <a:pt x="0" y="12668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77" r="-24144"/>
            </a:stretch>
          </a:blipFill>
        </p:spPr>
      </p:sp>
      <p:sp>
        <p:nvSpPr>
          <p:cNvPr id="5" name="Freeform 5"/>
          <p:cNvSpPr/>
          <p:nvPr/>
        </p:nvSpPr>
        <p:spPr>
          <a:xfrm rot="3619587">
            <a:off x="-3992037" y="5498523"/>
            <a:ext cx="12095712" cy="12668977"/>
          </a:xfrm>
          <a:custGeom>
            <a:avLst/>
            <a:gdLst/>
            <a:ahLst/>
            <a:cxnLst/>
            <a:rect l="l" t="t" r="r" b="b"/>
            <a:pathLst>
              <a:path w="12095712" h="12668977">
                <a:moveTo>
                  <a:pt x="0" y="0"/>
                </a:moveTo>
                <a:lnTo>
                  <a:pt x="12095712" y="0"/>
                </a:lnTo>
                <a:lnTo>
                  <a:pt x="12095712" y="12668978"/>
                </a:lnTo>
                <a:lnTo>
                  <a:pt x="0" y="12668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77" r="-2414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06624" y="4179237"/>
            <a:ext cx="13074752" cy="1928526"/>
          </a:xfrm>
          <a:custGeom>
            <a:avLst/>
            <a:gdLst/>
            <a:ahLst/>
            <a:cxnLst/>
            <a:rect l="l" t="t" r="r" b="b"/>
            <a:pathLst>
              <a:path w="13074752" h="1928526">
                <a:moveTo>
                  <a:pt x="0" y="0"/>
                </a:moveTo>
                <a:lnTo>
                  <a:pt x="13074752" y="0"/>
                </a:lnTo>
                <a:lnTo>
                  <a:pt x="13074752" y="1928526"/>
                </a:lnTo>
                <a:lnTo>
                  <a:pt x="0" y="192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82213" y="2159636"/>
            <a:ext cx="12523573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9999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Cases de Sucesso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789" y="6841188"/>
            <a:ext cx="15010423" cy="1369701"/>
          </a:xfrm>
          <a:custGeom>
            <a:avLst/>
            <a:gdLst/>
            <a:ahLst/>
            <a:cxnLst/>
            <a:rect l="l" t="t" r="r" b="b"/>
            <a:pathLst>
              <a:path w="15010423" h="1369701">
                <a:moveTo>
                  <a:pt x="0" y="0"/>
                </a:moveTo>
                <a:lnTo>
                  <a:pt x="15010422" y="0"/>
                </a:lnTo>
                <a:lnTo>
                  <a:pt x="15010422" y="1369701"/>
                </a:lnTo>
                <a:lnTo>
                  <a:pt x="0" y="1369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02131">
            <a:off x="377772" y="596741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6353163">
            <a:off x="11907925" y="-143545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80386" y="3909928"/>
            <a:ext cx="8678914" cy="1862989"/>
            <a:chOff x="0" y="0"/>
            <a:chExt cx="1979340" cy="4248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9340" cy="424879"/>
            </a:xfrm>
            <a:custGeom>
              <a:avLst/>
              <a:gdLst/>
              <a:ahLst/>
              <a:cxnLst/>
              <a:rect l="l" t="t" r="r" b="b"/>
              <a:pathLst>
                <a:path w="1979340" h="42487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398118"/>
                  </a:lnTo>
                  <a:cubicBezTo>
                    <a:pt x="1979340" y="412898"/>
                    <a:pt x="1967359" y="424879"/>
                    <a:pt x="1952579" y="424879"/>
                  </a:cubicBezTo>
                  <a:lnTo>
                    <a:pt x="26761" y="424879"/>
                  </a:lnTo>
                  <a:cubicBezTo>
                    <a:pt x="19664" y="424879"/>
                    <a:pt x="12857" y="422060"/>
                    <a:pt x="7838" y="417041"/>
                  </a:cubicBezTo>
                  <a:cubicBezTo>
                    <a:pt x="2819" y="412022"/>
                    <a:pt x="0" y="405216"/>
                    <a:pt x="0" y="39811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1979340" cy="367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80386" y="1405980"/>
            <a:ext cx="8678914" cy="2124845"/>
            <a:chOff x="0" y="0"/>
            <a:chExt cx="1979340" cy="4845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9340" cy="484599"/>
            </a:xfrm>
            <a:custGeom>
              <a:avLst/>
              <a:gdLst/>
              <a:ahLst/>
              <a:cxnLst/>
              <a:rect l="l" t="t" r="r" b="b"/>
              <a:pathLst>
                <a:path w="1979340" h="48459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457838"/>
                  </a:lnTo>
                  <a:cubicBezTo>
                    <a:pt x="1979340" y="464935"/>
                    <a:pt x="1976521" y="471742"/>
                    <a:pt x="1971502" y="476761"/>
                  </a:cubicBezTo>
                  <a:cubicBezTo>
                    <a:pt x="1966483" y="481779"/>
                    <a:pt x="1959677" y="484599"/>
                    <a:pt x="1952579" y="484599"/>
                  </a:cubicBezTo>
                  <a:lnTo>
                    <a:pt x="26761" y="484599"/>
                  </a:lnTo>
                  <a:cubicBezTo>
                    <a:pt x="11981" y="484599"/>
                    <a:pt x="0" y="472617"/>
                    <a:pt x="0" y="45783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979340" cy="427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80386" y="6156692"/>
            <a:ext cx="4339457" cy="2724328"/>
            <a:chOff x="0" y="0"/>
            <a:chExt cx="989670" cy="6213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9670" cy="621319"/>
            </a:xfrm>
            <a:custGeom>
              <a:avLst/>
              <a:gdLst/>
              <a:ahLst/>
              <a:cxnLst/>
              <a:rect l="l" t="t" r="r" b="b"/>
              <a:pathLst>
                <a:path w="989670" h="621319">
                  <a:moveTo>
                    <a:pt x="53522" y="0"/>
                  </a:moveTo>
                  <a:lnTo>
                    <a:pt x="936148" y="0"/>
                  </a:lnTo>
                  <a:cubicBezTo>
                    <a:pt x="965707" y="0"/>
                    <a:pt x="989670" y="23963"/>
                    <a:pt x="989670" y="53522"/>
                  </a:cubicBezTo>
                  <a:lnTo>
                    <a:pt x="989670" y="567796"/>
                  </a:lnTo>
                  <a:cubicBezTo>
                    <a:pt x="989670" y="581991"/>
                    <a:pt x="984031" y="595605"/>
                    <a:pt x="973994" y="605642"/>
                  </a:cubicBezTo>
                  <a:cubicBezTo>
                    <a:pt x="963956" y="615680"/>
                    <a:pt x="950343" y="621319"/>
                    <a:pt x="936148" y="621319"/>
                  </a:cubicBezTo>
                  <a:lnTo>
                    <a:pt x="53522" y="621319"/>
                  </a:lnTo>
                  <a:cubicBezTo>
                    <a:pt x="23963" y="621319"/>
                    <a:pt x="0" y="597356"/>
                    <a:pt x="0" y="567796"/>
                  </a:cubicBezTo>
                  <a:lnTo>
                    <a:pt x="0" y="53522"/>
                  </a:lnTo>
                  <a:cubicBezTo>
                    <a:pt x="0" y="23963"/>
                    <a:pt x="23963" y="0"/>
                    <a:pt x="535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98967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284258" y="6156692"/>
            <a:ext cx="3975042" cy="2724328"/>
            <a:chOff x="0" y="0"/>
            <a:chExt cx="906560" cy="621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06560" cy="621319"/>
            </a:xfrm>
            <a:custGeom>
              <a:avLst/>
              <a:gdLst/>
              <a:ahLst/>
              <a:cxnLst/>
              <a:rect l="l" t="t" r="r" b="b"/>
              <a:pathLst>
                <a:path w="906560" h="621319">
                  <a:moveTo>
                    <a:pt x="58429" y="0"/>
                  </a:moveTo>
                  <a:lnTo>
                    <a:pt x="848131" y="0"/>
                  </a:lnTo>
                  <a:cubicBezTo>
                    <a:pt x="863628" y="0"/>
                    <a:pt x="878489" y="6156"/>
                    <a:pt x="889447" y="17113"/>
                  </a:cubicBezTo>
                  <a:cubicBezTo>
                    <a:pt x="900405" y="28071"/>
                    <a:pt x="906560" y="42933"/>
                    <a:pt x="906560" y="58429"/>
                  </a:cubicBezTo>
                  <a:lnTo>
                    <a:pt x="906560" y="562890"/>
                  </a:lnTo>
                  <a:cubicBezTo>
                    <a:pt x="906560" y="578386"/>
                    <a:pt x="900405" y="593248"/>
                    <a:pt x="889447" y="604205"/>
                  </a:cubicBezTo>
                  <a:cubicBezTo>
                    <a:pt x="878489" y="615163"/>
                    <a:pt x="863628" y="621319"/>
                    <a:pt x="848131" y="621319"/>
                  </a:cubicBezTo>
                  <a:lnTo>
                    <a:pt x="58429" y="621319"/>
                  </a:lnTo>
                  <a:cubicBezTo>
                    <a:pt x="42933" y="621319"/>
                    <a:pt x="28071" y="615163"/>
                    <a:pt x="17113" y="604205"/>
                  </a:cubicBezTo>
                  <a:cubicBezTo>
                    <a:pt x="6156" y="593248"/>
                    <a:pt x="0" y="578386"/>
                    <a:pt x="0" y="562890"/>
                  </a:cubicBezTo>
                  <a:lnTo>
                    <a:pt x="0" y="58429"/>
                  </a:lnTo>
                  <a:cubicBezTo>
                    <a:pt x="0" y="42933"/>
                    <a:pt x="6156" y="28071"/>
                    <a:pt x="17113" y="17113"/>
                  </a:cubicBezTo>
                  <a:cubicBezTo>
                    <a:pt x="28071" y="6156"/>
                    <a:pt x="42933" y="0"/>
                    <a:pt x="58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90656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2060097"/>
            <a:ext cx="4879679" cy="969836"/>
          </a:xfrm>
          <a:custGeom>
            <a:avLst/>
            <a:gdLst/>
            <a:ahLst/>
            <a:cxnLst/>
            <a:rect l="l" t="t" r="r" b="b"/>
            <a:pathLst>
              <a:path w="4879679" h="969836">
                <a:moveTo>
                  <a:pt x="0" y="0"/>
                </a:moveTo>
                <a:lnTo>
                  <a:pt x="4879679" y="0"/>
                </a:lnTo>
                <a:lnTo>
                  <a:pt x="4879679" y="969837"/>
                </a:lnTo>
                <a:lnTo>
                  <a:pt x="0" y="969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3827913"/>
            <a:ext cx="7161891" cy="194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Conformidade na PD&amp;I com 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0575" y="5782443"/>
            <a:ext cx="6379896" cy="397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Análises manuais de projetos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PD&amp;I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sob regulamento ANP.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Equipe muito qualificada, mas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documentos sem padrão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regras complexas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Riscos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não conformidade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 custos elevados.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21212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822003" y="6725056"/>
            <a:ext cx="3856223" cy="113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396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85%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84258" y="6725056"/>
            <a:ext cx="3975042" cy="113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396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93%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41693" y="1864835"/>
            <a:ext cx="6956300" cy="120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Machine Learning </a:t>
            </a: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com capacidade para cruzar 14 critérios técnicos complexos automaticamente.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38679" y="4433118"/>
            <a:ext cx="5962328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Painel de compliance com alertas automáticos.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54994" y="7857221"/>
            <a:ext cx="3433571" cy="31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 avaliação positiva.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74998" y="7857221"/>
            <a:ext cx="3550232" cy="31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 acurácia no processo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5182" y="-5589765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02614" y="351144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67207" y="357565"/>
            <a:ext cx="3753586" cy="746025"/>
          </a:xfrm>
          <a:custGeom>
            <a:avLst/>
            <a:gdLst/>
            <a:ahLst/>
            <a:cxnLst/>
            <a:rect l="l" t="t" r="r" b="b"/>
            <a:pathLst>
              <a:path w="3753586" h="746025">
                <a:moveTo>
                  <a:pt x="0" y="0"/>
                </a:moveTo>
                <a:lnTo>
                  <a:pt x="3753586" y="0"/>
                </a:lnTo>
                <a:lnTo>
                  <a:pt x="3753586" y="746025"/>
                </a:lnTo>
                <a:lnTo>
                  <a:pt x="0" y="74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396535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02131">
            <a:off x="377772" y="596741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 rot="6353163">
            <a:off x="11907925" y="-143545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6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80386" y="3909928"/>
            <a:ext cx="8678914" cy="1862989"/>
            <a:chOff x="0" y="0"/>
            <a:chExt cx="1979340" cy="4248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9340" cy="424879"/>
            </a:xfrm>
            <a:custGeom>
              <a:avLst/>
              <a:gdLst/>
              <a:ahLst/>
              <a:cxnLst/>
              <a:rect l="l" t="t" r="r" b="b"/>
              <a:pathLst>
                <a:path w="1979340" h="42487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398118"/>
                  </a:lnTo>
                  <a:cubicBezTo>
                    <a:pt x="1979340" y="412898"/>
                    <a:pt x="1967359" y="424879"/>
                    <a:pt x="1952579" y="424879"/>
                  </a:cubicBezTo>
                  <a:lnTo>
                    <a:pt x="26761" y="424879"/>
                  </a:lnTo>
                  <a:cubicBezTo>
                    <a:pt x="19664" y="424879"/>
                    <a:pt x="12857" y="422060"/>
                    <a:pt x="7838" y="417041"/>
                  </a:cubicBezTo>
                  <a:cubicBezTo>
                    <a:pt x="2819" y="412022"/>
                    <a:pt x="0" y="405216"/>
                    <a:pt x="0" y="39811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1979340" cy="367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80386" y="1405980"/>
            <a:ext cx="8678914" cy="2124845"/>
            <a:chOff x="0" y="0"/>
            <a:chExt cx="1979340" cy="4845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9340" cy="484599"/>
            </a:xfrm>
            <a:custGeom>
              <a:avLst/>
              <a:gdLst/>
              <a:ahLst/>
              <a:cxnLst/>
              <a:rect l="l" t="t" r="r" b="b"/>
              <a:pathLst>
                <a:path w="1979340" h="484599">
                  <a:moveTo>
                    <a:pt x="26761" y="0"/>
                  </a:moveTo>
                  <a:lnTo>
                    <a:pt x="1952579" y="0"/>
                  </a:lnTo>
                  <a:cubicBezTo>
                    <a:pt x="1967359" y="0"/>
                    <a:pt x="1979340" y="11981"/>
                    <a:pt x="1979340" y="26761"/>
                  </a:cubicBezTo>
                  <a:lnTo>
                    <a:pt x="1979340" y="457838"/>
                  </a:lnTo>
                  <a:cubicBezTo>
                    <a:pt x="1979340" y="464935"/>
                    <a:pt x="1976521" y="471742"/>
                    <a:pt x="1971502" y="476761"/>
                  </a:cubicBezTo>
                  <a:cubicBezTo>
                    <a:pt x="1966483" y="481779"/>
                    <a:pt x="1959677" y="484599"/>
                    <a:pt x="1952579" y="484599"/>
                  </a:cubicBezTo>
                  <a:lnTo>
                    <a:pt x="26761" y="484599"/>
                  </a:lnTo>
                  <a:cubicBezTo>
                    <a:pt x="11981" y="484599"/>
                    <a:pt x="0" y="472617"/>
                    <a:pt x="0" y="457838"/>
                  </a:cubicBezTo>
                  <a:lnTo>
                    <a:pt x="0" y="26761"/>
                  </a:lnTo>
                  <a:cubicBezTo>
                    <a:pt x="0" y="11981"/>
                    <a:pt x="11981" y="0"/>
                    <a:pt x="267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979340" cy="427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919843" y="6156692"/>
            <a:ext cx="4339457" cy="2724328"/>
            <a:chOff x="0" y="0"/>
            <a:chExt cx="989670" cy="6213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9670" cy="621319"/>
            </a:xfrm>
            <a:custGeom>
              <a:avLst/>
              <a:gdLst/>
              <a:ahLst/>
              <a:cxnLst/>
              <a:rect l="l" t="t" r="r" b="b"/>
              <a:pathLst>
                <a:path w="989670" h="621319">
                  <a:moveTo>
                    <a:pt x="53522" y="0"/>
                  </a:moveTo>
                  <a:lnTo>
                    <a:pt x="936148" y="0"/>
                  </a:lnTo>
                  <a:cubicBezTo>
                    <a:pt x="965707" y="0"/>
                    <a:pt x="989670" y="23963"/>
                    <a:pt x="989670" y="53522"/>
                  </a:cubicBezTo>
                  <a:lnTo>
                    <a:pt x="989670" y="567796"/>
                  </a:lnTo>
                  <a:cubicBezTo>
                    <a:pt x="989670" y="581991"/>
                    <a:pt x="984031" y="595605"/>
                    <a:pt x="973994" y="605642"/>
                  </a:cubicBezTo>
                  <a:cubicBezTo>
                    <a:pt x="963956" y="615680"/>
                    <a:pt x="950343" y="621319"/>
                    <a:pt x="936148" y="621319"/>
                  </a:cubicBezTo>
                  <a:lnTo>
                    <a:pt x="53522" y="621319"/>
                  </a:lnTo>
                  <a:cubicBezTo>
                    <a:pt x="23963" y="621319"/>
                    <a:pt x="0" y="597356"/>
                    <a:pt x="0" y="567796"/>
                  </a:cubicBezTo>
                  <a:lnTo>
                    <a:pt x="0" y="53522"/>
                  </a:lnTo>
                  <a:cubicBezTo>
                    <a:pt x="0" y="23963"/>
                    <a:pt x="23963" y="0"/>
                    <a:pt x="535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98967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80386" y="6156692"/>
            <a:ext cx="3975042" cy="2724328"/>
            <a:chOff x="0" y="0"/>
            <a:chExt cx="906560" cy="621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06560" cy="621319"/>
            </a:xfrm>
            <a:custGeom>
              <a:avLst/>
              <a:gdLst/>
              <a:ahLst/>
              <a:cxnLst/>
              <a:rect l="l" t="t" r="r" b="b"/>
              <a:pathLst>
                <a:path w="906560" h="621319">
                  <a:moveTo>
                    <a:pt x="58429" y="0"/>
                  </a:moveTo>
                  <a:lnTo>
                    <a:pt x="848131" y="0"/>
                  </a:lnTo>
                  <a:cubicBezTo>
                    <a:pt x="863628" y="0"/>
                    <a:pt x="878489" y="6156"/>
                    <a:pt x="889447" y="17113"/>
                  </a:cubicBezTo>
                  <a:cubicBezTo>
                    <a:pt x="900405" y="28071"/>
                    <a:pt x="906560" y="42933"/>
                    <a:pt x="906560" y="58429"/>
                  </a:cubicBezTo>
                  <a:lnTo>
                    <a:pt x="906560" y="562890"/>
                  </a:lnTo>
                  <a:cubicBezTo>
                    <a:pt x="906560" y="578386"/>
                    <a:pt x="900405" y="593248"/>
                    <a:pt x="889447" y="604205"/>
                  </a:cubicBezTo>
                  <a:cubicBezTo>
                    <a:pt x="878489" y="615163"/>
                    <a:pt x="863628" y="621319"/>
                    <a:pt x="848131" y="621319"/>
                  </a:cubicBezTo>
                  <a:lnTo>
                    <a:pt x="58429" y="621319"/>
                  </a:lnTo>
                  <a:cubicBezTo>
                    <a:pt x="42933" y="621319"/>
                    <a:pt x="28071" y="615163"/>
                    <a:pt x="17113" y="604205"/>
                  </a:cubicBezTo>
                  <a:cubicBezTo>
                    <a:pt x="6156" y="593248"/>
                    <a:pt x="0" y="578386"/>
                    <a:pt x="0" y="562890"/>
                  </a:cubicBezTo>
                  <a:lnTo>
                    <a:pt x="0" y="58429"/>
                  </a:lnTo>
                  <a:cubicBezTo>
                    <a:pt x="0" y="42933"/>
                    <a:pt x="6156" y="28071"/>
                    <a:pt x="17113" y="17113"/>
                  </a:cubicBezTo>
                  <a:cubicBezTo>
                    <a:pt x="28071" y="6156"/>
                    <a:pt x="42933" y="0"/>
                    <a:pt x="58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  <a:ln w="47625" cap="rnd">
              <a:solidFill>
                <a:srgbClr val="BD9C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906560" cy="56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-1083896"/>
            <a:ext cx="1027119" cy="2381672"/>
            <a:chOff x="0" y="0"/>
            <a:chExt cx="494087" cy="11456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4087" cy="1145682"/>
            </a:xfrm>
            <a:custGeom>
              <a:avLst/>
              <a:gdLst/>
              <a:ahLst/>
              <a:cxnLst/>
              <a:rect l="l" t="t" r="r" b="b"/>
              <a:pathLst>
                <a:path w="494087" h="1145682">
                  <a:moveTo>
                    <a:pt x="247043" y="0"/>
                  </a:moveTo>
                  <a:lnTo>
                    <a:pt x="247043" y="0"/>
                  </a:lnTo>
                  <a:cubicBezTo>
                    <a:pt x="312563" y="0"/>
                    <a:pt x="375400" y="26028"/>
                    <a:pt x="421729" y="72357"/>
                  </a:cubicBezTo>
                  <a:cubicBezTo>
                    <a:pt x="468059" y="118687"/>
                    <a:pt x="494087" y="181523"/>
                    <a:pt x="494087" y="247043"/>
                  </a:cubicBezTo>
                  <a:lnTo>
                    <a:pt x="494087" y="898639"/>
                  </a:lnTo>
                  <a:cubicBezTo>
                    <a:pt x="494087" y="964159"/>
                    <a:pt x="468059" y="1026996"/>
                    <a:pt x="421729" y="1073325"/>
                  </a:cubicBezTo>
                  <a:cubicBezTo>
                    <a:pt x="375400" y="1119655"/>
                    <a:pt x="312563" y="1145682"/>
                    <a:pt x="247043" y="1145682"/>
                  </a:cubicBezTo>
                  <a:lnTo>
                    <a:pt x="247043" y="1145682"/>
                  </a:lnTo>
                  <a:cubicBezTo>
                    <a:pt x="181523" y="1145682"/>
                    <a:pt x="118687" y="1119655"/>
                    <a:pt x="72357" y="1073325"/>
                  </a:cubicBezTo>
                  <a:cubicBezTo>
                    <a:pt x="26028" y="1026996"/>
                    <a:pt x="0" y="964159"/>
                    <a:pt x="0" y="898639"/>
                  </a:cubicBezTo>
                  <a:lnTo>
                    <a:pt x="0" y="247043"/>
                  </a:lnTo>
                  <a:cubicBezTo>
                    <a:pt x="0" y="181523"/>
                    <a:pt x="26028" y="118687"/>
                    <a:pt x="72357" y="72357"/>
                  </a:cubicBezTo>
                  <a:cubicBezTo>
                    <a:pt x="118687" y="26028"/>
                    <a:pt x="181523" y="0"/>
                    <a:pt x="24704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94087" cy="118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03736" y="339103"/>
            <a:ext cx="877047" cy="877047"/>
          </a:xfrm>
          <a:custGeom>
            <a:avLst/>
            <a:gdLst/>
            <a:ahLst/>
            <a:cxnLst/>
            <a:rect l="l" t="t" r="r" b="b"/>
            <a:pathLst>
              <a:path w="877047" h="877047">
                <a:moveTo>
                  <a:pt x="0" y="0"/>
                </a:moveTo>
                <a:lnTo>
                  <a:pt x="877047" y="0"/>
                </a:lnTo>
                <a:lnTo>
                  <a:pt x="877047" y="877047"/>
                </a:lnTo>
                <a:lnTo>
                  <a:pt x="0" y="877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03736" y="1839541"/>
            <a:ext cx="2803839" cy="1471519"/>
          </a:xfrm>
          <a:custGeom>
            <a:avLst/>
            <a:gdLst/>
            <a:ahLst/>
            <a:cxnLst/>
            <a:rect l="l" t="t" r="r" b="b"/>
            <a:pathLst>
              <a:path w="2803839" h="1471519">
                <a:moveTo>
                  <a:pt x="0" y="0"/>
                </a:moveTo>
                <a:lnTo>
                  <a:pt x="2803839" y="0"/>
                </a:lnTo>
                <a:lnTo>
                  <a:pt x="2803839" y="1471518"/>
                </a:lnTo>
                <a:lnTo>
                  <a:pt x="0" y="147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3902258"/>
            <a:ext cx="5757751" cy="194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21212"/>
                </a:solidFill>
                <a:latin typeface="Poppins Bold"/>
                <a:ea typeface="Poppins Bold"/>
                <a:cs typeface="Poppins Bold"/>
                <a:sym typeface="Poppins Bold"/>
              </a:rPr>
              <a:t>Engenharia 4.0 com 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1525" y="5952038"/>
            <a:ext cx="5757751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600 mil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documentos e plantas técnicas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(DWG)</a:t>
            </a: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em sistemas desconexos.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21212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Dificuldade de </a:t>
            </a:r>
            <a:r>
              <a:rPr lang="en-US" sz="2799" b="1">
                <a:solidFill>
                  <a:srgbClr val="121212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colaboração com fornecedores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72118" y="6841311"/>
            <a:ext cx="3234906" cy="135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b="1" spc="-80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Acesso a  plantas DWG web/mobile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28868" y="6648926"/>
            <a:ext cx="3278078" cy="113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396" b="1" spc="-184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+150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32662" y="2060097"/>
            <a:ext cx="757436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b="1">
                <a:solidFill>
                  <a:srgbClr val="121212">
                    <a:alpha val="8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Visualizador de DWG</a:t>
            </a: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nativo da plataforma com busca avançada por IA.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82846" y="4628380"/>
            <a:ext cx="5873995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Pesquisa em linguagem natural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28868" y="7781091"/>
            <a:ext cx="3278078" cy="59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121212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fornecedores integrados.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5182" y="-5589765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7" y="0"/>
                </a:lnTo>
                <a:lnTo>
                  <a:pt x="16405227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02614" y="3511443"/>
            <a:ext cx="16405227" cy="12229384"/>
          </a:xfrm>
          <a:custGeom>
            <a:avLst/>
            <a:gdLst/>
            <a:ahLst/>
            <a:cxnLst/>
            <a:rect l="l" t="t" r="r" b="b"/>
            <a:pathLst>
              <a:path w="16405227" h="12229384">
                <a:moveTo>
                  <a:pt x="0" y="0"/>
                </a:moveTo>
                <a:lnTo>
                  <a:pt x="16405228" y="0"/>
                </a:lnTo>
                <a:lnTo>
                  <a:pt x="16405228" y="12229384"/>
                </a:lnTo>
                <a:lnTo>
                  <a:pt x="0" y="122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96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50035" y="200342"/>
            <a:ext cx="1987931" cy="1043311"/>
          </a:xfrm>
          <a:custGeom>
            <a:avLst/>
            <a:gdLst/>
            <a:ahLst/>
            <a:cxnLst/>
            <a:rect l="l" t="t" r="r" b="b"/>
            <a:pathLst>
              <a:path w="1987931" h="1043311">
                <a:moveTo>
                  <a:pt x="0" y="0"/>
                </a:moveTo>
                <a:lnTo>
                  <a:pt x="1987930" y="0"/>
                </a:lnTo>
                <a:lnTo>
                  <a:pt x="1987930" y="1043312"/>
                </a:lnTo>
                <a:lnTo>
                  <a:pt x="0" y="1043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396535"/>
            <a:ext cx="14630400" cy="8229600"/>
          </a:xfrm>
          <a:prstGeom prst="rect">
            <a:avLst/>
          </a:prstGeom>
          <a:ln cap="rnd">
            <a:noFill/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666</Words>
  <Application>Microsoft Office PowerPoint</Application>
  <PresentationFormat>Personalizar</PresentationFormat>
  <Paragraphs>119</Paragraphs>
  <Slides>18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Calibri</vt:lpstr>
      <vt:lpstr>Poppins</vt:lpstr>
      <vt:lpstr>Poppins Semi-Bold</vt:lpstr>
      <vt:lpstr>Arial</vt:lpstr>
      <vt:lpstr>Poppins Bold</vt:lpstr>
      <vt:lpstr>Poppins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Cases de Sucesso - Igor - RPA 2025</dc:title>
  <cp:lastModifiedBy>LENOVO</cp:lastModifiedBy>
  <cp:revision>2</cp:revision>
  <dcterms:created xsi:type="dcterms:W3CDTF">2006-08-16T00:00:00Z</dcterms:created>
  <dcterms:modified xsi:type="dcterms:W3CDTF">2025-07-14T21:52:35Z</dcterms:modified>
  <dc:identifier>DAGsIHwJSMY</dc:identifier>
</cp:coreProperties>
</file>